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9"/>
  </p:notesMasterIdLst>
  <p:sldIdLst>
    <p:sldId id="292" r:id="rId2"/>
    <p:sldId id="29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4" d="100"/>
          <a:sy n="74" d="100"/>
        </p:scale>
        <p:origin x="5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D688D-0499-447E-975B-3A3393857688}" type="datetimeFigureOut">
              <a:rPr lang="tr-TR" smtClean="0"/>
              <a:t>21.10.2015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0020E-EB77-426A-8C49-BBBDCB2F3EC0}" type="slidenum">
              <a:rPr lang="tr-TR" smtClean="0"/>
              <a:t>‹#›</a:t>
            </a:fld>
            <a:endParaRPr lang="tr-TR"/>
          </a:p>
        </p:txBody>
      </p:sp>
    </p:spTree>
    <p:extLst>
      <p:ext uri="{BB962C8B-B14F-4D97-AF65-F5344CB8AC3E}">
        <p14:creationId xmlns:p14="http://schemas.microsoft.com/office/powerpoint/2010/main" val="141234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628072-EC22-46D5-AD38-6E4A7D1716CC}" type="slidenum">
              <a:rPr lang="tr-TR" altLang="tr-TR"/>
              <a:pPr eaLnBrk="1" hangingPunct="1"/>
              <a:t>5</a:t>
            </a:fld>
            <a:endParaRPr lang="tr-TR" altLang="tr-TR"/>
          </a:p>
        </p:txBody>
      </p:sp>
      <p:sp>
        <p:nvSpPr>
          <p:cNvPr id="83971" name="Rectangle 2"/>
          <p:cNvSpPr>
            <a:spLocks noGrp="1" noRot="1" noChangeAspect="1" noChangeArrowheads="1" noTextEdit="1"/>
          </p:cNvSpPr>
          <p:nvPr>
            <p:ph type="sldImg"/>
          </p:nvPr>
        </p:nvSpPr>
        <p:spPr bwMode="auto">
          <a:xfrm>
            <a:off x="311150" y="889000"/>
            <a:ext cx="6091238" cy="3427413"/>
          </a:xfrm>
          <a:solidFill>
            <a:srgbClr val="FFFFFF"/>
          </a:solidFill>
          <a:ln>
            <a:solidFill>
              <a:srgbClr val="000000"/>
            </a:solidFill>
            <a:miter lim="800000"/>
            <a:headEnd/>
            <a:tailEnd/>
          </a:ln>
        </p:spPr>
      </p:sp>
      <p:sp>
        <p:nvSpPr>
          <p:cNvPr id="83972" name="Rectangle 3"/>
          <p:cNvSpPr>
            <a:spLocks noGrp="1" noChangeArrowheads="1"/>
          </p:cNvSpPr>
          <p:nvPr>
            <p:ph type="body" idx="1"/>
          </p:nvPr>
        </p:nvSpPr>
        <p:spPr bwMode="auto">
          <a:xfrm>
            <a:off x="762000" y="4960938"/>
            <a:ext cx="5181600" cy="3578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301" tIns="45151" rIns="90301" bIns="45151" numCol="1" anchor="t" anchorCtr="0" compatLnSpc="1">
            <a:prstTxWarp prst="textNoShape">
              <a:avLst/>
            </a:prstTxWarp>
          </a:bodyPr>
          <a:lstStyle/>
          <a:p>
            <a:pPr eaLnBrk="1" hangingPunct="1">
              <a:spcBef>
                <a:spcPct val="0"/>
              </a:spcBef>
            </a:pPr>
            <a:endParaRPr lang="en-US" altLang="en-US" smtClean="0"/>
          </a:p>
        </p:txBody>
      </p:sp>
      <p:sp>
        <p:nvSpPr>
          <p:cNvPr id="83973" name="Text Box 4"/>
          <p:cNvSpPr txBox="1">
            <a:spLocks noChangeArrowheads="1"/>
          </p:cNvSpPr>
          <p:nvPr/>
        </p:nvSpPr>
        <p:spPr bwMode="auto">
          <a:xfrm>
            <a:off x="4781550" y="450850"/>
            <a:ext cx="1311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6" rIns="91413" bIns="4570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t>Slide 11</a:t>
            </a:r>
          </a:p>
        </p:txBody>
      </p:sp>
      <p:sp>
        <p:nvSpPr>
          <p:cNvPr id="83974" name="Text Box 5"/>
          <p:cNvSpPr txBox="1">
            <a:spLocks noChangeArrowheads="1"/>
          </p:cNvSpPr>
          <p:nvPr/>
        </p:nvSpPr>
        <p:spPr bwMode="auto">
          <a:xfrm>
            <a:off x="747713" y="4557713"/>
            <a:ext cx="11779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15" tIns="45158" rIns="90315" bIns="45158">
            <a:spAutoFit/>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tr-TR" sz="1200" b="1"/>
              <a:t>Lecture Notes</a:t>
            </a:r>
          </a:p>
        </p:txBody>
      </p:sp>
    </p:spTree>
    <p:extLst>
      <p:ext uri="{BB962C8B-B14F-4D97-AF65-F5344CB8AC3E}">
        <p14:creationId xmlns:p14="http://schemas.microsoft.com/office/powerpoint/2010/main" val="327567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BD05A7-2B06-4340-A23A-DBA1CA886076}" type="slidenum">
              <a:rPr lang="tr-TR" altLang="tr-TR"/>
              <a:pPr eaLnBrk="1" hangingPunct="1"/>
              <a:t>10</a:t>
            </a:fld>
            <a:endParaRPr lang="tr-TR" altLang="tr-TR"/>
          </a:p>
        </p:txBody>
      </p:sp>
      <p:sp>
        <p:nvSpPr>
          <p:cNvPr id="849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4DEAEBF-33EB-4125-8A4C-876C02512944}" type="slidenum">
              <a:rPr lang="tr-TR" altLang="tr-TR" sz="1200"/>
              <a:pPr algn="r" eaLnBrk="1" hangingPunct="1"/>
              <a:t>10</a:t>
            </a:fld>
            <a:endParaRPr lang="tr-TR" altLang="tr-TR" sz="1200"/>
          </a:p>
        </p:txBody>
      </p:sp>
      <p:sp>
        <p:nvSpPr>
          <p:cNvPr id="8499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8499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fr-FR" altLang="tr-TR" sz="1200">
                <a:latin typeface="Times New Roman" panose="02020603050405020304" pitchFamily="18" charset="0"/>
              </a:rPr>
              <a:t>1</a:t>
            </a:r>
          </a:p>
        </p:txBody>
      </p:sp>
      <p:sp>
        <p:nvSpPr>
          <p:cNvPr id="84998"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84999" name="Rectangle 5"/>
          <p:cNvSpPr>
            <a:spLocks noChangeArrowheads="1"/>
          </p:cNvSpPr>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85000" name="Rectangle 6"/>
          <p:cNvSpPr>
            <a:spLocks noGrp="1" noRot="1" noChangeAspect="1" noChangeArrowheads="1" noTextEdit="1"/>
          </p:cNvSpPr>
          <p:nvPr>
            <p:ph type="sldImg"/>
          </p:nvPr>
        </p:nvSpPr>
        <p:spPr bwMode="auto">
          <a:xfrm>
            <a:off x="906463" y="942975"/>
            <a:ext cx="5045075" cy="2838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5001" name="Rectangle 7"/>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eaLnBrk="1" hangingPunct="1">
              <a:spcBef>
                <a:spcPct val="0"/>
              </a:spcBef>
            </a:pPr>
            <a:endParaRPr lang="en-GB" altLang="tr-TR" smtClean="0"/>
          </a:p>
        </p:txBody>
      </p:sp>
    </p:spTree>
    <p:extLst>
      <p:ext uri="{BB962C8B-B14F-4D97-AF65-F5344CB8AC3E}">
        <p14:creationId xmlns:p14="http://schemas.microsoft.com/office/powerpoint/2010/main" val="148398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4ADE54-F1F9-40DE-85DE-FCECF195EAE0}" type="slidenum">
              <a:rPr lang="tr-TR" altLang="tr-TR"/>
              <a:pPr eaLnBrk="1" hangingPunct="1"/>
              <a:t>14</a:t>
            </a:fld>
            <a:endParaRPr lang="tr-TR" altLang="tr-TR"/>
          </a:p>
        </p:txBody>
      </p:sp>
      <p:sp>
        <p:nvSpPr>
          <p:cNvPr id="860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1EBC61E-742C-435F-BAB9-A5EF878ECB60}" type="slidenum">
              <a:rPr lang="tr-TR" altLang="tr-TR" sz="1200"/>
              <a:pPr algn="r" eaLnBrk="1" hangingPunct="1"/>
              <a:t>14</a:t>
            </a:fld>
            <a:endParaRPr lang="tr-TR" altLang="tr-TR" sz="1200"/>
          </a:p>
        </p:txBody>
      </p:sp>
      <p:sp>
        <p:nvSpPr>
          <p:cNvPr id="86020" name="Rectangle 2"/>
          <p:cNvSpPr>
            <a:spLocks noChangeArrowheads="1"/>
          </p:cNvSpPr>
          <p:nvPr/>
        </p:nvSpPr>
        <p:spPr bwMode="auto">
          <a:xfrm>
            <a:off x="3905250" y="6350"/>
            <a:ext cx="29527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86021" name="Rectangle 3"/>
          <p:cNvSpPr>
            <a:spLocks noChangeArrowheads="1"/>
          </p:cNvSpPr>
          <p:nvPr/>
        </p:nvSpPr>
        <p:spPr bwMode="auto">
          <a:xfrm>
            <a:off x="3905250" y="8669338"/>
            <a:ext cx="29527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fr-FR" altLang="tr-TR" sz="1000" i="1">
                <a:latin typeface="Times New Roman" panose="02020603050405020304" pitchFamily="18" charset="0"/>
              </a:rPr>
              <a:t>20</a:t>
            </a:r>
          </a:p>
        </p:txBody>
      </p:sp>
      <p:sp>
        <p:nvSpPr>
          <p:cNvPr id="86022" name="Rectangle 4"/>
          <p:cNvSpPr>
            <a:spLocks noChangeArrowheads="1"/>
          </p:cNvSpPr>
          <p:nvPr/>
        </p:nvSpPr>
        <p:spPr bwMode="auto">
          <a:xfrm>
            <a:off x="0" y="8669338"/>
            <a:ext cx="29527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86023" name="Rectangle 5"/>
          <p:cNvSpPr>
            <a:spLocks noChangeArrowheads="1"/>
          </p:cNvSpPr>
          <p:nvPr/>
        </p:nvSpPr>
        <p:spPr bwMode="auto">
          <a:xfrm>
            <a:off x="0" y="6350"/>
            <a:ext cx="29527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86024" name="Rectangle 6"/>
          <p:cNvSpPr>
            <a:spLocks noGrp="1" noRot="1" noChangeAspect="1" noChangeArrowheads="1" noTextEdit="1"/>
          </p:cNvSpPr>
          <p:nvPr>
            <p:ph type="sldImg"/>
          </p:nvPr>
        </p:nvSpPr>
        <p:spPr bwMode="auto">
          <a:xfrm>
            <a:off x="592138" y="803275"/>
            <a:ext cx="5675312" cy="31940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6025" name="Rectangle 7"/>
          <p:cNvSpPr>
            <a:spLocks noGrp="1" noChangeArrowheads="1"/>
          </p:cNvSpPr>
          <p:nvPr>
            <p:ph type="body" idx="1"/>
          </p:nvPr>
        </p:nvSpPr>
        <p:spPr bwMode="auto">
          <a:xfrm>
            <a:off x="909638" y="4357688"/>
            <a:ext cx="5033962" cy="4129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3187" tIns="50800" rIns="103187" bIns="50800" numCol="1" anchor="t"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363809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AD881B-88FB-4BFB-B5AA-F9E699483A14}" type="slidenum">
              <a:rPr lang="tr-TR" altLang="tr-TR"/>
              <a:pPr eaLnBrk="1" hangingPunct="1"/>
              <a:t>17</a:t>
            </a:fld>
            <a:endParaRPr lang="tr-TR" altLang="tr-TR"/>
          </a:p>
        </p:txBody>
      </p:sp>
      <p:sp>
        <p:nvSpPr>
          <p:cNvPr id="870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2516A75-D9F7-41E5-A84C-805740C26DA4}" type="slidenum">
              <a:rPr lang="tr-TR" altLang="tr-TR" sz="1200"/>
              <a:pPr algn="r" eaLnBrk="1" hangingPunct="1"/>
              <a:t>17</a:t>
            </a:fld>
            <a:endParaRPr lang="tr-TR" altLang="tr-TR" sz="1200"/>
          </a:p>
        </p:txBody>
      </p:sp>
      <p:sp>
        <p:nvSpPr>
          <p:cNvPr id="8704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b="1" smtClean="0"/>
              <a:t>This 2009 photograph captured a sneeze in progress, revealing the plume of salivary droplets as they are expelled in a large cone-shaped array from this man’s open mouth, thereby, dramatically illustrating the reason one needs to cover his/her mouth when coughing, or sneezing, in order to protect others from germ exposure.</a:t>
            </a:r>
            <a:r>
              <a:rPr lang="en-US" altLang="tr-TR" smtClean="0"/>
              <a:t> </a:t>
            </a:r>
            <a:r>
              <a:rPr lang="en-US" altLang="tr-TR" b="1" smtClean="0"/>
              <a:t>How Germs Spread?</a:t>
            </a:r>
            <a:r>
              <a:rPr lang="en-US" altLang="tr-TR" smtClean="0"/>
              <a:t> </a:t>
            </a:r>
          </a:p>
          <a:p>
            <a:pPr eaLnBrk="1" hangingPunct="1">
              <a:spcBef>
                <a:spcPct val="0"/>
              </a:spcBef>
            </a:pPr>
            <a:r>
              <a:rPr lang="en-US" altLang="tr-TR" smtClean="0"/>
              <a:t>Illnesses like the flu (influenza) and colds are caused by viruses that infect the nose, throat, and lungs. The flu and colds usually spread from person to person when an infected person coughs or sneezes. </a:t>
            </a:r>
          </a:p>
          <a:p>
            <a:pPr eaLnBrk="1" hangingPunct="1">
              <a:spcBef>
                <a:spcPct val="0"/>
              </a:spcBef>
            </a:pPr>
            <a:r>
              <a:rPr lang="en-US" altLang="tr-TR" b="1" smtClean="0"/>
              <a:t>How to Help Stop the Spread of Germs?</a:t>
            </a:r>
            <a:r>
              <a:rPr lang="en-US" altLang="tr-TR" smtClean="0"/>
              <a:t> </a:t>
            </a:r>
          </a:p>
          <a:p>
            <a:pPr eaLnBrk="1" hangingPunct="1">
              <a:spcBef>
                <a:spcPct val="0"/>
              </a:spcBef>
            </a:pPr>
            <a:r>
              <a:rPr lang="en-US" altLang="tr-TR" smtClean="0"/>
              <a:t>Take care to: </a:t>
            </a:r>
          </a:p>
          <a:p>
            <a:pPr eaLnBrk="1" hangingPunct="1">
              <a:spcBef>
                <a:spcPct val="0"/>
              </a:spcBef>
            </a:pPr>
            <a:r>
              <a:rPr lang="en-US" altLang="tr-TR" smtClean="0"/>
              <a:t>- Cover your mouth and nose when you sneeze or cough </a:t>
            </a:r>
          </a:p>
          <a:p>
            <a:pPr eaLnBrk="1" hangingPunct="1">
              <a:spcBef>
                <a:spcPct val="0"/>
              </a:spcBef>
            </a:pPr>
            <a:r>
              <a:rPr lang="en-US" altLang="tr-TR" smtClean="0"/>
              <a:t>- Clean your hands often </a:t>
            </a:r>
          </a:p>
          <a:p>
            <a:pPr eaLnBrk="1" hangingPunct="1">
              <a:spcBef>
                <a:spcPct val="0"/>
              </a:spcBef>
            </a:pPr>
            <a:r>
              <a:rPr lang="en-US" altLang="tr-TR" smtClean="0"/>
              <a:t>- Avoid touching your eyes, nose or mouth </a:t>
            </a:r>
          </a:p>
          <a:p>
            <a:pPr eaLnBrk="1" hangingPunct="1">
              <a:spcBef>
                <a:spcPct val="0"/>
              </a:spcBef>
            </a:pPr>
            <a:r>
              <a:rPr lang="en-US" altLang="tr-TR" smtClean="0"/>
              <a:t>- Stay home when you are sick and check with a health care provider when needed </a:t>
            </a:r>
          </a:p>
          <a:p>
            <a:pPr eaLnBrk="1" hangingPunct="1">
              <a:spcBef>
                <a:spcPct val="0"/>
              </a:spcBef>
            </a:pPr>
            <a:r>
              <a:rPr lang="en-US" altLang="tr-TR" smtClean="0"/>
              <a:t>- Practice other good health habits.</a:t>
            </a:r>
            <a:r>
              <a:rPr lang="tr-TR" altLang="tr-TR" b="1" smtClean="0"/>
              <a:t> Photo Credit:</a:t>
            </a:r>
            <a:r>
              <a:rPr lang="tr-TR" altLang="tr-TR" smtClean="0"/>
              <a:t> James Gathany</a:t>
            </a:r>
            <a:endParaRPr lang="en-US" altLang="tr-TR" smtClean="0"/>
          </a:p>
        </p:txBody>
      </p:sp>
      <p:sp>
        <p:nvSpPr>
          <p:cNvPr id="142340" name="3 Slayt Numarası Yer Tutucusu"/>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7D7ABE8-1C13-4215-B20C-F50FD5D9C67F}" type="slidenum">
              <a:rPr lang="tr-TR" altLang="tr-TR" sz="1200">
                <a:latin typeface="Calibri" panose="020F0502020204030204" pitchFamily="34" charset="0"/>
              </a:rPr>
              <a:pPr algn="r" eaLnBrk="1" hangingPunct="1"/>
              <a:t>17</a:t>
            </a:fld>
            <a:endParaRPr lang="tr-TR" altLang="tr-TR" sz="1200">
              <a:latin typeface="Calibri" panose="020F0502020204030204" pitchFamily="34" charset="0"/>
            </a:endParaRPr>
          </a:p>
        </p:txBody>
      </p:sp>
    </p:spTree>
    <p:extLst>
      <p:ext uri="{BB962C8B-B14F-4D97-AF65-F5344CB8AC3E}">
        <p14:creationId xmlns:p14="http://schemas.microsoft.com/office/powerpoint/2010/main" val="171566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75298F-1289-4173-BC9A-71CC4E43C4CB}" type="slidenum">
              <a:rPr lang="tr-TR" altLang="tr-TR"/>
              <a:pPr eaLnBrk="1" hangingPunct="1"/>
              <a:t>19</a:t>
            </a:fld>
            <a:endParaRPr lang="tr-TR" altLang="tr-TR"/>
          </a:p>
        </p:txBody>
      </p:sp>
      <p:sp>
        <p:nvSpPr>
          <p:cNvPr id="880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80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tr-TR" altLang="tr-TR" smtClean="0"/>
              <a:t>İnfluenza virusunun yaşam döngüsü ve infeksiyon sırasında edinsel immün yanıtların rolü. İnfluenza virusu viral HA proteininin hücre yüzeyi siyalik asit reseptörlerine bağlanmasıyla epitel hücre yüzeylerine tutunur (1,2). Virion endositoz ve füzyon aracılığıyla internalize edilir(3). M2 kanalının açılması viral membran boyunca proton akımına izin verir (4), viral ve endozomal membranların füzyonunu ve viral genlerin sitoplazma içerisine salınımını tetikler, ki bunlar buradan nükleusa gideceklerdir. Sitoplazmada üretilen viral proteinler viral genlerle biraraya gelirler(assemble) ve hücre membranından progeni virionlar halinde tomurcuklanırlar(5).Yeni virus partiküllerinin salınımı (6) NA proteinini gerektirir, bu protein hücre membranlarından siyalik asit reseptörlerinin parçalayarak ayırır (klive eder). HA proteinlerine karşı antikorlar virusun tutunmasını bloke ederler(sol üstteki kare) böylelikle infekte olan hücre sayısını azaltırlar.Bunlar aynı zamanda füzyonu önleme işlevi de görürler(4) NA proteinlerine karşı gelişmiş antikorlar (sağ üstteki kare) yeni virionların salınımını önleyerek virusu hücreye bağlarlar. M2 proteinlerine karşı gelişmiş antikorlar (sol alttaki kare) virusu hücreye bağlarlar ve virus partiküllerinin ekstrasellüler sıvılara salınımını önlerler. Hücresel immünite, NP ya da polimeraz proteinleri (PB2 ve PA) gibi viral proteinlere spesifik CD8+ T hücreler MHC I class proteinleri tarafından sunulan peptidleri tanıyarak dirence katkıda bulunur;bu tanıma sonucunda antiviral etkili sitokinler (IFN gamma ve TNF alfa) ve infekte hücrelerin sitolizine yol açan perforinler salınır (sağ alt kare). İnfekte hücrelerin lizisi hücrelerden salınan virus miktarını azaltır. Son üç mekanizma (NA antikorları, M2 antikorları ve CD8+ T hücreler) ancak bir hücre infekte olduktan sonra iş görürler. Bu nedenle sadece HA antikorları infeksiyonu önler, bu da in vivo olarak neden en etkili olanların onlar olduğunu açıklamaktadır.</a:t>
            </a:r>
          </a:p>
        </p:txBody>
      </p:sp>
    </p:spTree>
    <p:extLst>
      <p:ext uri="{BB962C8B-B14F-4D97-AF65-F5344CB8AC3E}">
        <p14:creationId xmlns:p14="http://schemas.microsoft.com/office/powerpoint/2010/main" val="256116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5F6A50-0F8B-4247-BEDF-5F233112CA2B}" type="slidenum">
              <a:rPr lang="tr-TR" altLang="tr-TR"/>
              <a:pPr eaLnBrk="1" hangingPunct="1"/>
              <a:t>31</a:t>
            </a:fld>
            <a:endParaRPr lang="tr-TR" altLang="tr-TR"/>
          </a:p>
        </p:txBody>
      </p:sp>
      <p:sp>
        <p:nvSpPr>
          <p:cNvPr id="890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8055A78-EBD5-41EF-B791-F8DDDCD3C0D0}" type="slidenum">
              <a:rPr lang="tr-TR" altLang="tr-TR" sz="1200"/>
              <a:pPr algn="r" eaLnBrk="1" hangingPunct="1"/>
              <a:t>31</a:t>
            </a:fld>
            <a:endParaRPr lang="tr-TR" altLang="tr-TR" sz="1200"/>
          </a:p>
        </p:txBody>
      </p:sp>
      <p:sp>
        <p:nvSpPr>
          <p:cNvPr id="890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205718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5608C2-357A-4AEF-9282-6C4FEE4E5217}" type="slidenum">
              <a:rPr lang="tr-TR" altLang="tr-TR"/>
              <a:pPr eaLnBrk="1" hangingPunct="1"/>
              <a:t>32</a:t>
            </a:fld>
            <a:endParaRPr lang="tr-TR" altLang="tr-TR"/>
          </a:p>
        </p:txBody>
      </p:sp>
      <p:sp>
        <p:nvSpPr>
          <p:cNvPr id="901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291DF87-35AE-40E3-A51E-417241D14472}" type="slidenum">
              <a:rPr lang="tr-TR" altLang="tr-TR" sz="1200"/>
              <a:pPr algn="r" eaLnBrk="1" hangingPunct="1"/>
              <a:t>32</a:t>
            </a:fld>
            <a:endParaRPr lang="tr-TR" altLang="tr-TR" sz="1200"/>
          </a:p>
        </p:txBody>
      </p:sp>
      <p:sp>
        <p:nvSpPr>
          <p:cNvPr id="901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1440270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23E3CB5-F5F3-4EB6-B29E-88967C87A967}" type="datetimeFigureOut">
              <a:rPr lang="tr-TR" smtClean="0"/>
              <a:t>21.10.2015</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200332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23E3CB5-F5F3-4EB6-B29E-88967C87A967}" type="datetimeFigureOut">
              <a:rPr lang="tr-TR" smtClean="0"/>
              <a:t>21.10.2015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20124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23E3CB5-F5F3-4EB6-B29E-88967C87A967}" type="datetimeFigureOut">
              <a:rPr lang="tr-TR" smtClean="0"/>
              <a:t>21.10.2015</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67CD66-3534-4BA2-AEEE-3558DF897CE0}"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1956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623E3CB5-F5F3-4EB6-B29E-88967C87A967}" type="datetimeFigureOut">
              <a:rPr lang="tr-TR" smtClean="0"/>
              <a:t>21.10.2015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4292765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623E3CB5-F5F3-4EB6-B29E-88967C87A967}" type="datetimeFigureOut">
              <a:rPr lang="tr-TR" smtClean="0"/>
              <a:t>21.10.2015</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67CD66-3534-4BA2-AEEE-3558DF897CE0}"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19861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623E3CB5-F5F3-4EB6-B29E-88967C87A967}" type="datetimeFigureOut">
              <a:rPr lang="tr-TR" smtClean="0"/>
              <a:t>21.10.2015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3101445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3E3CB5-F5F3-4EB6-B29E-88967C87A967}" type="datetimeFigureOut">
              <a:rPr lang="tr-TR" smtClean="0"/>
              <a:t>21.10.2015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10164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3E3CB5-F5F3-4EB6-B29E-88967C87A967}" type="datetimeFigureOut">
              <a:rPr lang="tr-TR" smtClean="0"/>
              <a:t>21.10.2015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863160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09600" y="1600201"/>
            <a:ext cx="5384800" cy="4525963"/>
          </a:xfrm>
        </p:spPr>
        <p:txBody>
          <a:bodyPr/>
          <a:lstStyle/>
          <a:p>
            <a:pPr lvl="0"/>
            <a:endParaRPr lang="tr-TR" noProof="0"/>
          </a:p>
        </p:txBody>
      </p:sp>
      <p:sp>
        <p:nvSpPr>
          <p:cNvPr id="4" name="3 Metin Yer Tutucusu"/>
          <p:cNvSpPr>
            <a:spLocks noGrp="1"/>
          </p:cNvSpPr>
          <p:nvPr>
            <p:ph type="body"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pPr>
              <a:defRPr/>
            </a:pPr>
            <a:endParaRPr lang="tr-TR"/>
          </a:p>
        </p:txBody>
      </p:sp>
      <p:sp>
        <p:nvSpPr>
          <p:cNvPr id="6" name="5 Altbilgi Yer Tutucusu"/>
          <p:cNvSpPr>
            <a:spLocks noGrp="1"/>
          </p:cNvSpPr>
          <p:nvPr>
            <p:ph type="ftr" sz="quarter" idx="11"/>
          </p:nvPr>
        </p:nvSpPr>
        <p:spPr>
          <a:xfrm>
            <a:off x="4165600" y="6245225"/>
            <a:ext cx="3860800" cy="476250"/>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8737600" y="6245225"/>
            <a:ext cx="2844800" cy="476250"/>
          </a:xfrm>
        </p:spPr>
        <p:txBody>
          <a:bodyPr/>
          <a:lstStyle>
            <a:lvl1pPr>
              <a:defRPr/>
            </a:lvl1pPr>
          </a:lstStyle>
          <a:p>
            <a:fld id="{4F5B2332-80D8-4280-B61A-A927775F6042}" type="slidenum">
              <a:rPr lang="tr-TR" altLang="tr-TR"/>
              <a:pPr/>
              <a:t>‹#›</a:t>
            </a:fld>
            <a:endParaRPr lang="tr-TR" altLang="tr-TR"/>
          </a:p>
        </p:txBody>
      </p:sp>
    </p:spTree>
    <p:extLst>
      <p:ext uri="{BB962C8B-B14F-4D97-AF65-F5344CB8AC3E}">
        <p14:creationId xmlns:p14="http://schemas.microsoft.com/office/powerpoint/2010/main" val="195510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09600" y="274639"/>
            <a:ext cx="109728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p:txBody>
          <a:bodyPr/>
          <a:lstStyle>
            <a:lvl1pPr>
              <a:defRPr/>
            </a:lvl1pPr>
          </a:lstStyle>
          <a:p>
            <a:pPr>
              <a:defRPr/>
            </a:pPr>
            <a:endParaRPr lang="tr-TR"/>
          </a:p>
        </p:txBody>
      </p:sp>
      <p:sp>
        <p:nvSpPr>
          <p:cNvPr id="4" name="3 Altbilgi Yer Tutucusu"/>
          <p:cNvSpPr>
            <a:spLocks noGrp="1"/>
          </p:cNvSpPr>
          <p:nvPr>
            <p:ph type="ftr" sz="quarter" idx="11"/>
          </p:nvPr>
        </p:nvSpPr>
        <p:spPr>
          <a:xfrm>
            <a:off x="4165600" y="6245225"/>
            <a:ext cx="3860800" cy="476250"/>
          </a:xfrm>
        </p:spPr>
        <p:txBody>
          <a:bodyPr/>
          <a:lstStyle>
            <a:lvl1pPr>
              <a:defRPr/>
            </a:lvl1pPr>
          </a:lstStyle>
          <a:p>
            <a:pPr>
              <a:defRPr/>
            </a:pPr>
            <a:endParaRPr lang="tr-TR"/>
          </a:p>
        </p:txBody>
      </p:sp>
      <p:sp>
        <p:nvSpPr>
          <p:cNvPr id="5" name="4 Slayt Numarası Yer Tutucusu"/>
          <p:cNvSpPr>
            <a:spLocks noGrp="1"/>
          </p:cNvSpPr>
          <p:nvPr>
            <p:ph type="sldNum" sz="quarter" idx="12"/>
          </p:nvPr>
        </p:nvSpPr>
        <p:spPr>
          <a:xfrm>
            <a:off x="8737600" y="6245225"/>
            <a:ext cx="2844800" cy="476250"/>
          </a:xfrm>
        </p:spPr>
        <p:txBody>
          <a:bodyPr/>
          <a:lstStyle>
            <a:lvl1pPr>
              <a:defRPr/>
            </a:lvl1pPr>
          </a:lstStyle>
          <a:p>
            <a:fld id="{FF2BBFAD-B524-41C9-B1E8-9C4A5172C6E2}" type="slidenum">
              <a:rPr lang="tr-TR" altLang="tr-TR"/>
              <a:pPr/>
              <a:t>‹#›</a:t>
            </a:fld>
            <a:endParaRPr lang="tr-TR" altLang="tr-TR"/>
          </a:p>
        </p:txBody>
      </p:sp>
    </p:spTree>
    <p:extLst>
      <p:ext uri="{BB962C8B-B14F-4D97-AF65-F5344CB8AC3E}">
        <p14:creationId xmlns:p14="http://schemas.microsoft.com/office/powerpoint/2010/main" val="288750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3E3CB5-F5F3-4EB6-B29E-88967C87A967}" type="datetimeFigureOut">
              <a:rPr lang="tr-TR" smtClean="0"/>
              <a:t>21.10.2015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100313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23E3CB5-F5F3-4EB6-B29E-88967C87A967}" type="datetimeFigureOut">
              <a:rPr lang="tr-TR" smtClean="0"/>
              <a:t>21.10.2015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133444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23E3CB5-F5F3-4EB6-B29E-88967C87A967}" type="datetimeFigureOut">
              <a:rPr lang="tr-TR" smtClean="0"/>
              <a:t>21.10.2015</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318516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23E3CB5-F5F3-4EB6-B29E-88967C87A967}" type="datetimeFigureOut">
              <a:rPr lang="tr-TR" smtClean="0"/>
              <a:t>21.10.2015</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26841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23E3CB5-F5F3-4EB6-B29E-88967C87A967}" type="datetimeFigureOut">
              <a:rPr lang="tr-TR" smtClean="0"/>
              <a:t>21.10.2015</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417111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E3CB5-F5F3-4EB6-B29E-88967C87A967}" type="datetimeFigureOut">
              <a:rPr lang="tr-TR" smtClean="0"/>
              <a:t>21.10.2015</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411528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23E3CB5-F5F3-4EB6-B29E-88967C87A967}" type="datetimeFigureOut">
              <a:rPr lang="tr-TR" smtClean="0"/>
              <a:t>21.10.2015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192095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23E3CB5-F5F3-4EB6-B29E-88967C87A967}" type="datetimeFigureOut">
              <a:rPr lang="tr-TR" smtClean="0"/>
              <a:t>21.10.2015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67CD66-3534-4BA2-AEEE-3558DF897CE0}" type="slidenum">
              <a:rPr lang="tr-TR" smtClean="0"/>
              <a:t>‹#›</a:t>
            </a:fld>
            <a:endParaRPr lang="tr-TR"/>
          </a:p>
        </p:txBody>
      </p:sp>
    </p:spTree>
    <p:extLst>
      <p:ext uri="{BB962C8B-B14F-4D97-AF65-F5344CB8AC3E}">
        <p14:creationId xmlns:p14="http://schemas.microsoft.com/office/powerpoint/2010/main" val="138673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23E3CB5-F5F3-4EB6-B29E-88967C87A967}" type="datetimeFigureOut">
              <a:rPr lang="tr-TR" smtClean="0"/>
              <a:t>21.10.2015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867CD66-3534-4BA2-AEEE-3558DF897CE0}" type="slidenum">
              <a:rPr lang="tr-TR" smtClean="0"/>
              <a:t>‹#›</a:t>
            </a:fld>
            <a:endParaRPr lang="tr-TR"/>
          </a:p>
        </p:txBody>
      </p:sp>
    </p:spTree>
    <p:extLst>
      <p:ext uri="{BB962C8B-B14F-4D97-AF65-F5344CB8AC3E}">
        <p14:creationId xmlns:p14="http://schemas.microsoft.com/office/powerpoint/2010/main" val="116708056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ceberg-418x48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401800" y="2133600"/>
            <a:ext cx="3290226" cy="3778250"/>
          </a:xfrm>
          <a:noFill/>
        </p:spPr>
      </p:pic>
      <p:sp>
        <p:nvSpPr>
          <p:cNvPr id="44035" name="Text Box 3"/>
          <p:cNvSpPr txBox="1">
            <a:spLocks noChangeArrowheads="1"/>
          </p:cNvSpPr>
          <p:nvPr/>
        </p:nvSpPr>
        <p:spPr bwMode="auto">
          <a:xfrm>
            <a:off x="3287713" y="1263650"/>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a:solidFill>
                  <a:srgbClr val="FF0000"/>
                </a:solidFill>
                <a:latin typeface="Times New Roman" panose="02020603050405020304" pitchFamily="18" charset="0"/>
              </a:rPr>
              <a:t>GRİP</a:t>
            </a:r>
          </a:p>
        </p:txBody>
      </p:sp>
      <p:sp>
        <p:nvSpPr>
          <p:cNvPr id="44036" name="Text Box 4"/>
          <p:cNvSpPr txBox="1">
            <a:spLocks noChangeArrowheads="1"/>
          </p:cNvSpPr>
          <p:nvPr/>
        </p:nvSpPr>
        <p:spPr bwMode="auto">
          <a:xfrm>
            <a:off x="1524001" y="3068638"/>
            <a:ext cx="303159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400" b="1">
                <a:solidFill>
                  <a:srgbClr val="FF0000"/>
                </a:solidFill>
                <a:latin typeface="Times New Roman" panose="02020603050405020304" pitchFamily="18" charset="0"/>
              </a:rPr>
              <a:t>İş gücü kaybı </a:t>
            </a:r>
          </a:p>
          <a:p>
            <a:pPr eaLnBrk="1" hangingPunct="1"/>
            <a:r>
              <a:rPr lang="tr-TR" altLang="tr-TR" sz="2400" b="1">
                <a:solidFill>
                  <a:srgbClr val="FF0000"/>
                </a:solidFill>
                <a:latin typeface="Times New Roman" panose="02020603050405020304" pitchFamily="18" charset="0"/>
              </a:rPr>
              <a:t>Aktivite azalması</a:t>
            </a:r>
          </a:p>
          <a:p>
            <a:pPr eaLnBrk="1" hangingPunct="1"/>
            <a:r>
              <a:rPr lang="tr-TR" altLang="tr-TR" sz="2400" b="1">
                <a:solidFill>
                  <a:srgbClr val="FF0000"/>
                </a:solidFill>
                <a:latin typeface="Times New Roman" panose="02020603050405020304" pitchFamily="18" charset="0"/>
              </a:rPr>
              <a:t>Komplikasyonlar</a:t>
            </a:r>
          </a:p>
          <a:p>
            <a:pPr eaLnBrk="1" hangingPunct="1"/>
            <a:r>
              <a:rPr lang="tr-TR" altLang="tr-TR" sz="2400" b="1">
                <a:solidFill>
                  <a:srgbClr val="FF0000"/>
                </a:solidFill>
                <a:latin typeface="Times New Roman" panose="02020603050405020304" pitchFamily="18" charset="0"/>
              </a:rPr>
              <a:t>Antibiyotik kullanımı</a:t>
            </a:r>
          </a:p>
          <a:p>
            <a:pPr eaLnBrk="1" hangingPunct="1"/>
            <a:r>
              <a:rPr lang="tr-TR" altLang="tr-TR" sz="2400" b="1">
                <a:solidFill>
                  <a:srgbClr val="FF0000"/>
                </a:solidFill>
                <a:latin typeface="Times New Roman" panose="02020603050405020304" pitchFamily="18" charset="0"/>
              </a:rPr>
              <a:t>Doktor ziyareti</a:t>
            </a:r>
          </a:p>
          <a:p>
            <a:pPr eaLnBrk="1" hangingPunct="1"/>
            <a:r>
              <a:rPr lang="tr-TR" altLang="tr-TR" sz="2400" b="1">
                <a:solidFill>
                  <a:srgbClr val="FF0000"/>
                </a:solidFill>
                <a:latin typeface="Times New Roman" panose="02020603050405020304" pitchFamily="18" charset="0"/>
              </a:rPr>
              <a:t>Hastaneye başvuru</a:t>
            </a:r>
          </a:p>
          <a:p>
            <a:pPr eaLnBrk="1" hangingPunct="1"/>
            <a:r>
              <a:rPr lang="tr-TR" altLang="tr-TR" sz="2400" b="1">
                <a:solidFill>
                  <a:srgbClr val="FF0000"/>
                </a:solidFill>
                <a:latin typeface="Times New Roman" panose="02020603050405020304" pitchFamily="18" charset="0"/>
              </a:rPr>
              <a:t>Hastanede yatma</a:t>
            </a:r>
          </a:p>
          <a:p>
            <a:pPr eaLnBrk="1" hangingPunct="1"/>
            <a:r>
              <a:rPr lang="tr-TR" altLang="tr-TR" sz="2400" b="1">
                <a:solidFill>
                  <a:srgbClr val="FF0000"/>
                </a:solidFill>
                <a:latin typeface="Times New Roman" panose="02020603050405020304" pitchFamily="18" charset="0"/>
              </a:rPr>
              <a:t>Ölüm !!!</a:t>
            </a:r>
          </a:p>
        </p:txBody>
      </p:sp>
      <p:sp>
        <p:nvSpPr>
          <p:cNvPr id="44037" name="AutoShape 5"/>
          <p:cNvSpPr>
            <a:spLocks noChangeArrowheads="1"/>
          </p:cNvSpPr>
          <p:nvPr/>
        </p:nvSpPr>
        <p:spPr bwMode="auto">
          <a:xfrm>
            <a:off x="4800601" y="1412876"/>
            <a:ext cx="544513" cy="269875"/>
          </a:xfrm>
          <a:prstGeom prst="rightArrow">
            <a:avLst>
              <a:gd name="adj1" fmla="val 50000"/>
              <a:gd name="adj2" fmla="val 50441"/>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44038" name="AutoShape 6"/>
          <p:cNvSpPr>
            <a:spLocks noChangeArrowheads="1"/>
          </p:cNvSpPr>
          <p:nvPr/>
        </p:nvSpPr>
        <p:spPr bwMode="auto">
          <a:xfrm>
            <a:off x="4872038" y="3933826"/>
            <a:ext cx="544512" cy="269875"/>
          </a:xfrm>
          <a:prstGeom prst="rightArrow">
            <a:avLst>
              <a:gd name="adj1" fmla="val 50000"/>
              <a:gd name="adj2" fmla="val 50441"/>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pic>
        <p:nvPicPr>
          <p:cNvPr id="44039"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826" y="620713"/>
            <a:ext cx="11969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4040" name="Rectangle 8"/>
          <p:cNvSpPr>
            <a:spLocks noChangeArrowheads="1"/>
          </p:cNvSpPr>
          <p:nvPr/>
        </p:nvSpPr>
        <p:spPr bwMode="auto">
          <a:xfrm>
            <a:off x="4943476" y="5241926"/>
            <a:ext cx="57245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000" b="1">
                <a:solidFill>
                  <a:srgbClr val="FF0000"/>
                </a:solidFill>
              </a:rPr>
              <a:t>Hastalık seyri / etken değişken </a:t>
            </a:r>
          </a:p>
          <a:p>
            <a:pPr eaLnBrk="1" hangingPunct="1"/>
            <a:r>
              <a:rPr lang="tr-TR" altLang="tr-TR" sz="2000" b="1">
                <a:solidFill>
                  <a:srgbClr val="FF0000"/>
                </a:solidFill>
              </a:rPr>
              <a:t>Yüksek morbidite + mortalite</a:t>
            </a:r>
            <a:r>
              <a:rPr lang="tr-TR" altLang="tr-TR" sz="2000">
                <a:solidFill>
                  <a:srgbClr val="FF0000"/>
                </a:solidFill>
              </a:rPr>
              <a:t> </a:t>
            </a:r>
          </a:p>
          <a:p>
            <a:pPr eaLnBrk="1" hangingPunct="1"/>
            <a:r>
              <a:rPr lang="tr-TR" altLang="tr-TR" sz="2000">
                <a:solidFill>
                  <a:srgbClr val="FF0000"/>
                </a:solidFill>
              </a:rPr>
              <a:t>   </a:t>
            </a:r>
            <a:r>
              <a:rPr lang="tr-TR" altLang="tr-TR" sz="2000" i="1">
                <a:solidFill>
                  <a:srgbClr val="FF0000"/>
                </a:solidFill>
              </a:rPr>
              <a:t>- Bulaş özelliği çok güçlü / dış koşullara   </a:t>
            </a:r>
          </a:p>
          <a:p>
            <a:pPr eaLnBrk="1" hangingPunct="1"/>
            <a:r>
              <a:rPr lang="tr-TR" altLang="tr-TR" sz="2000" i="1">
                <a:solidFill>
                  <a:srgbClr val="FF0000"/>
                </a:solidFill>
              </a:rPr>
              <a:t>     dirençli / hızlı yayılır </a:t>
            </a:r>
          </a:p>
          <a:p>
            <a:pPr eaLnBrk="1" hangingPunct="1"/>
            <a:r>
              <a:rPr lang="tr-TR" altLang="tr-TR" sz="2000" i="1">
                <a:solidFill>
                  <a:srgbClr val="FF0000"/>
                </a:solidFill>
              </a:rPr>
              <a:t>   - Belli grup / patolojilerde ölümcül</a:t>
            </a:r>
          </a:p>
        </p:txBody>
      </p:sp>
    </p:spTree>
    <p:extLst>
      <p:ext uri="{BB962C8B-B14F-4D97-AF65-F5344CB8AC3E}">
        <p14:creationId xmlns:p14="http://schemas.microsoft.com/office/powerpoint/2010/main" val="331159392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9412" name="Rectangle 4"/>
          <p:cNvSpPr>
            <a:spLocks noChangeArrowheads="1"/>
          </p:cNvSpPr>
          <p:nvPr/>
        </p:nvSpPr>
        <p:spPr bwMode="auto">
          <a:xfrm>
            <a:off x="7485064" y="1905000"/>
            <a:ext cx="66675" cy="76200"/>
          </a:xfrm>
          <a:prstGeom prst="rect">
            <a:avLst/>
          </a:prstGeom>
          <a:noFill/>
          <a:ln w="12700">
            <a:noFill/>
            <a:miter lim="800000"/>
            <a:headEnd/>
            <a:tailEnd/>
          </a:ln>
          <a:effectLst>
            <a:outerShdw dist="53882" dir="2700000" algn="ctr" rotWithShape="0">
              <a:schemeClr val="bg2"/>
            </a:outerShdw>
          </a:effectLst>
        </p:spPr>
        <p:txBody>
          <a:bodyPr wrap="none" anchor="ctr"/>
          <a:lstStyle/>
          <a:p>
            <a:pPr>
              <a:defRPr/>
            </a:pPr>
            <a:endParaRPr lang="tr-TR">
              <a:latin typeface="Arial" charset="0"/>
            </a:endParaRPr>
          </a:p>
        </p:txBody>
      </p:sp>
      <p:sp>
        <p:nvSpPr>
          <p:cNvPr id="52228" name="Rectangle 5"/>
          <p:cNvSpPr>
            <a:spLocks noGrp="1" noChangeArrowheads="1"/>
          </p:cNvSpPr>
          <p:nvPr>
            <p:ph type="title" idx="4294967295"/>
          </p:nvPr>
        </p:nvSpPr>
        <p:spPr>
          <a:xfrm>
            <a:off x="4419600" y="333375"/>
            <a:ext cx="7772400" cy="1143000"/>
          </a:xfrm>
        </p:spPr>
        <p:txBody>
          <a:bodyPr vert="horz" lIns="96977" tIns="48489" rIns="96977" bIns="48489" rtlCol="0" anchor="ctr">
            <a:normAutofit fontScale="90000"/>
          </a:bodyPr>
          <a:lstStyle/>
          <a:p>
            <a:r>
              <a:rPr lang="tr-TR" altLang="tr-TR" sz="5100">
                <a:solidFill>
                  <a:srgbClr val="CC0066"/>
                </a:solidFill>
                <a:latin typeface="Comic Sans MS" panose="030F0702030302020204" pitchFamily="66" charset="0"/>
              </a:rPr>
              <a:t> </a:t>
            </a:r>
            <a:r>
              <a:rPr lang="tr-TR" altLang="tr-TR" sz="5100">
                <a:solidFill>
                  <a:srgbClr val="C00000"/>
                </a:solidFill>
                <a:latin typeface="Comic Sans MS" panose="030F0702030302020204" pitchFamily="66" charset="0"/>
              </a:rPr>
              <a:t>İnsan Influenza virüsleri</a:t>
            </a:r>
            <a:endParaRPr lang="fr-FR" altLang="tr-TR" sz="5100">
              <a:solidFill>
                <a:srgbClr val="C00000"/>
              </a:solidFill>
              <a:latin typeface="Comic Sans MS" panose="030F0702030302020204" pitchFamily="66" charset="0"/>
            </a:endParaRPr>
          </a:p>
        </p:txBody>
      </p:sp>
      <p:sp>
        <p:nvSpPr>
          <p:cNvPr id="52229" name="Rectangle 6"/>
          <p:cNvSpPr>
            <a:spLocks noGrp="1" noChangeArrowheads="1"/>
          </p:cNvSpPr>
          <p:nvPr>
            <p:ph type="body" idx="4294967295"/>
          </p:nvPr>
        </p:nvSpPr>
        <p:spPr>
          <a:xfrm>
            <a:off x="5631162" y="3428498"/>
            <a:ext cx="2425700" cy="2819400"/>
          </a:xfrm>
          <a:gradFill rotWithShape="0">
            <a:gsLst>
              <a:gs pos="0">
                <a:srgbClr val="3333CC"/>
              </a:gs>
              <a:gs pos="100000">
                <a:srgbClr val="4848D1"/>
              </a:gs>
            </a:gsLst>
            <a:lin ang="5400000" scaled="1"/>
          </a:gradFill>
        </p:spPr>
        <p:txBody>
          <a:bodyPr vert="horz" lIns="82550" tIns="41275" rIns="82550" bIns="41275" rtlCol="0">
            <a:normAutofit/>
          </a:bodyPr>
          <a:lstStyle/>
          <a:p>
            <a:pPr>
              <a:lnSpc>
                <a:spcPct val="60000"/>
              </a:lnSpc>
              <a:spcBef>
                <a:spcPct val="30000"/>
              </a:spcBef>
              <a:buFontTx/>
              <a:buNone/>
            </a:pPr>
            <a:endParaRPr lang="fr-FR" altLang="tr-TR" sz="500" b="1" dirty="0">
              <a:solidFill>
                <a:srgbClr val="FFFFFF"/>
              </a:solidFill>
              <a:latin typeface="Comic Sans MS" panose="030F0702030302020204" pitchFamily="66" charset="0"/>
            </a:endParaRPr>
          </a:p>
          <a:p>
            <a:pPr>
              <a:lnSpc>
                <a:spcPct val="60000"/>
              </a:lnSpc>
              <a:spcBef>
                <a:spcPct val="30000"/>
              </a:spcBef>
              <a:buFontTx/>
              <a:buNone/>
            </a:pPr>
            <a:r>
              <a:rPr lang="fr-FR" altLang="tr-TR" dirty="0" smtClean="0">
                <a:solidFill>
                  <a:srgbClr val="FA4E19"/>
                </a:solidFill>
                <a:latin typeface="Comic Sans MS" panose="030F0702030302020204" pitchFamily="66" charset="0"/>
              </a:rPr>
              <a:t>T</a:t>
            </a:r>
            <a:r>
              <a:rPr lang="tr-TR" altLang="tr-TR" dirty="0" smtClean="0">
                <a:solidFill>
                  <a:srgbClr val="FA4E19"/>
                </a:solidFill>
                <a:latin typeface="Comic Sans MS" panose="030F0702030302020204" pitchFamily="66" charset="0"/>
              </a:rPr>
              <a:t>ip</a:t>
            </a:r>
            <a:r>
              <a:rPr lang="fr-FR" altLang="tr-TR" dirty="0" smtClean="0">
                <a:solidFill>
                  <a:srgbClr val="FA4E19"/>
                </a:solidFill>
                <a:latin typeface="Comic Sans MS" panose="030F0702030302020204" pitchFamily="66" charset="0"/>
              </a:rPr>
              <a:t> A</a:t>
            </a:r>
            <a:endParaRPr lang="fr-FR" altLang="tr-TR" dirty="0" smtClean="0">
              <a:latin typeface="Comic Sans MS" panose="030F0702030302020204" pitchFamily="66" charset="0"/>
            </a:endParaRPr>
          </a:p>
          <a:p>
            <a:pPr lvl="1">
              <a:lnSpc>
                <a:spcPct val="60000"/>
              </a:lnSpc>
              <a:spcBef>
                <a:spcPct val="30000"/>
              </a:spcBef>
              <a:buFontTx/>
              <a:buNone/>
            </a:pPr>
            <a:r>
              <a:rPr lang="fr-FR" altLang="tr-TR" sz="2200" dirty="0" err="1">
                <a:solidFill>
                  <a:srgbClr val="00FF00"/>
                </a:solidFill>
                <a:latin typeface="Comic Sans MS" panose="030F0702030302020204" pitchFamily="66" charset="0"/>
              </a:rPr>
              <a:t>sub-t</a:t>
            </a:r>
            <a:r>
              <a:rPr lang="tr-TR" altLang="tr-TR" sz="2200" dirty="0">
                <a:solidFill>
                  <a:srgbClr val="00FF00"/>
                </a:solidFill>
                <a:latin typeface="Comic Sans MS" panose="030F0702030302020204" pitchFamily="66" charset="0"/>
              </a:rPr>
              <a:t>ip</a:t>
            </a:r>
            <a:r>
              <a:rPr lang="fr-FR" altLang="tr-TR" sz="2200" dirty="0">
                <a:solidFill>
                  <a:srgbClr val="00FF00"/>
                </a:solidFill>
                <a:latin typeface="Comic Sans MS" panose="030F0702030302020204" pitchFamily="66" charset="0"/>
              </a:rPr>
              <a:t> H1N1</a:t>
            </a:r>
            <a:endParaRPr lang="fr-FR" altLang="tr-TR" sz="2200" dirty="0">
              <a:latin typeface="Comic Sans MS" panose="030F0702030302020204" pitchFamily="66" charset="0"/>
            </a:endParaRPr>
          </a:p>
          <a:p>
            <a:pPr lvl="1">
              <a:lnSpc>
                <a:spcPct val="60000"/>
              </a:lnSpc>
              <a:spcBef>
                <a:spcPct val="30000"/>
              </a:spcBef>
              <a:buFontTx/>
              <a:buNone/>
            </a:pPr>
            <a:r>
              <a:rPr lang="fr-FR" altLang="tr-TR" sz="2200" dirty="0" err="1">
                <a:solidFill>
                  <a:srgbClr val="DC0081"/>
                </a:solidFill>
                <a:latin typeface="Comic Sans MS" panose="030F0702030302020204" pitchFamily="66" charset="0"/>
              </a:rPr>
              <a:t>sub-t</a:t>
            </a:r>
            <a:r>
              <a:rPr lang="tr-TR" altLang="tr-TR" sz="2200" dirty="0">
                <a:solidFill>
                  <a:srgbClr val="DC0081"/>
                </a:solidFill>
                <a:latin typeface="Comic Sans MS" panose="030F0702030302020204" pitchFamily="66" charset="0"/>
              </a:rPr>
              <a:t>ip</a:t>
            </a:r>
            <a:r>
              <a:rPr lang="fr-FR" altLang="tr-TR" sz="2200" dirty="0">
                <a:solidFill>
                  <a:srgbClr val="DC0081"/>
                </a:solidFill>
                <a:latin typeface="Comic Sans MS" panose="030F0702030302020204" pitchFamily="66" charset="0"/>
              </a:rPr>
              <a:t> H3N2</a:t>
            </a:r>
          </a:p>
          <a:p>
            <a:pPr lvl="1">
              <a:lnSpc>
                <a:spcPct val="60000"/>
              </a:lnSpc>
              <a:spcBef>
                <a:spcPct val="30000"/>
              </a:spcBef>
              <a:buFontTx/>
              <a:buNone/>
            </a:pPr>
            <a:r>
              <a:rPr lang="fr-FR" altLang="tr-TR" sz="2200" dirty="0" err="1">
                <a:solidFill>
                  <a:schemeClr val="accent1"/>
                </a:solidFill>
                <a:latin typeface="Comic Sans MS" panose="030F0702030302020204" pitchFamily="66" charset="0"/>
              </a:rPr>
              <a:t>Sub-t</a:t>
            </a:r>
            <a:r>
              <a:rPr lang="tr-TR" altLang="tr-TR" sz="2200" dirty="0">
                <a:solidFill>
                  <a:schemeClr val="accent1"/>
                </a:solidFill>
                <a:latin typeface="Comic Sans MS" panose="030F0702030302020204" pitchFamily="66" charset="0"/>
              </a:rPr>
              <a:t>ip</a:t>
            </a:r>
            <a:r>
              <a:rPr lang="fr-FR" altLang="tr-TR" sz="2200" dirty="0">
                <a:solidFill>
                  <a:schemeClr val="accent1"/>
                </a:solidFill>
                <a:latin typeface="Comic Sans MS" panose="030F0702030302020204" pitchFamily="66" charset="0"/>
              </a:rPr>
              <a:t> H1N2</a:t>
            </a:r>
          </a:p>
          <a:p>
            <a:pPr lvl="2">
              <a:lnSpc>
                <a:spcPct val="60000"/>
              </a:lnSpc>
              <a:spcBef>
                <a:spcPct val="30000"/>
              </a:spcBef>
              <a:buFontTx/>
              <a:buNone/>
            </a:pPr>
            <a:endParaRPr lang="fr-FR" altLang="tr-TR" sz="800" b="1" dirty="0">
              <a:latin typeface="Comic Sans MS" panose="030F0702030302020204" pitchFamily="66" charset="0"/>
            </a:endParaRPr>
          </a:p>
          <a:p>
            <a:pPr>
              <a:lnSpc>
                <a:spcPct val="60000"/>
              </a:lnSpc>
              <a:spcBef>
                <a:spcPct val="30000"/>
              </a:spcBef>
              <a:buFontTx/>
              <a:buNone/>
            </a:pPr>
            <a:r>
              <a:rPr lang="fr-FR" altLang="tr-TR" dirty="0" smtClean="0">
                <a:solidFill>
                  <a:srgbClr val="FAFD00"/>
                </a:solidFill>
                <a:latin typeface="Comic Sans MS" panose="030F0702030302020204" pitchFamily="66" charset="0"/>
              </a:rPr>
              <a:t>T</a:t>
            </a:r>
            <a:r>
              <a:rPr lang="tr-TR" altLang="tr-TR" dirty="0" smtClean="0">
                <a:solidFill>
                  <a:srgbClr val="FAFD00"/>
                </a:solidFill>
                <a:latin typeface="Comic Sans MS" panose="030F0702030302020204" pitchFamily="66" charset="0"/>
              </a:rPr>
              <a:t>ip</a:t>
            </a:r>
            <a:r>
              <a:rPr lang="fr-FR" altLang="tr-TR" dirty="0" smtClean="0">
                <a:solidFill>
                  <a:srgbClr val="FAFD00"/>
                </a:solidFill>
                <a:latin typeface="Comic Sans MS" panose="030F0702030302020204" pitchFamily="66" charset="0"/>
              </a:rPr>
              <a:t> B</a:t>
            </a:r>
          </a:p>
          <a:p>
            <a:pPr>
              <a:lnSpc>
                <a:spcPct val="60000"/>
              </a:lnSpc>
              <a:spcBef>
                <a:spcPct val="30000"/>
              </a:spcBef>
              <a:buFontTx/>
              <a:buNone/>
            </a:pPr>
            <a:endParaRPr lang="fr-FR" altLang="tr-TR" sz="2400" b="1" dirty="0">
              <a:solidFill>
                <a:srgbClr val="FAFD00"/>
              </a:solidFill>
              <a:latin typeface="Comic Sans MS" panose="030F0702030302020204" pitchFamily="66" charset="0"/>
            </a:endParaRPr>
          </a:p>
        </p:txBody>
      </p:sp>
      <p:grpSp>
        <p:nvGrpSpPr>
          <p:cNvPr id="52230" name="Group 7"/>
          <p:cNvGrpSpPr>
            <a:grpSpLocks/>
          </p:cNvGrpSpPr>
          <p:nvPr/>
        </p:nvGrpSpPr>
        <p:grpSpPr bwMode="auto">
          <a:xfrm>
            <a:off x="6019801" y="1371601"/>
            <a:ext cx="1800225" cy="1800225"/>
            <a:chOff x="5242" y="1978"/>
            <a:chExt cx="1850" cy="1931"/>
          </a:xfrm>
        </p:grpSpPr>
        <p:sp>
          <p:nvSpPr>
            <p:cNvPr id="52232" name="Rectangle 8"/>
            <p:cNvSpPr>
              <a:spLocks noChangeArrowheads="1"/>
            </p:cNvSpPr>
            <p:nvPr/>
          </p:nvSpPr>
          <p:spPr bwMode="auto">
            <a:xfrm>
              <a:off x="5655" y="2848"/>
              <a:ext cx="113"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33" name="Oval 9"/>
            <p:cNvSpPr>
              <a:spLocks noChangeArrowheads="1"/>
            </p:cNvSpPr>
            <p:nvPr/>
          </p:nvSpPr>
          <p:spPr bwMode="auto">
            <a:xfrm>
              <a:off x="5511" y="2263"/>
              <a:ext cx="1282" cy="1379"/>
            </a:xfrm>
            <a:prstGeom prst="ellipse">
              <a:avLst/>
            </a:prstGeom>
            <a:solidFill>
              <a:srgbClr val="FAFD00"/>
            </a:solidFill>
            <a:ln w="12700">
              <a:solidFill>
                <a:srgbClr val="FAFD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34" name="Oval 10"/>
            <p:cNvSpPr>
              <a:spLocks noChangeArrowheads="1"/>
            </p:cNvSpPr>
            <p:nvPr/>
          </p:nvSpPr>
          <p:spPr bwMode="auto">
            <a:xfrm>
              <a:off x="5608" y="2373"/>
              <a:ext cx="1096" cy="1159"/>
            </a:xfrm>
            <a:prstGeom prst="ellipse">
              <a:avLst/>
            </a:prstGeom>
            <a:solidFill>
              <a:schemeClr val="accent2"/>
            </a:solidFill>
            <a:ln w="12700">
              <a:solidFill>
                <a:srgbClr val="063DE8"/>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35" name="Oval 11"/>
            <p:cNvSpPr>
              <a:spLocks noChangeArrowheads="1"/>
            </p:cNvSpPr>
            <p:nvPr/>
          </p:nvSpPr>
          <p:spPr bwMode="auto">
            <a:xfrm>
              <a:off x="5693" y="2462"/>
              <a:ext cx="932" cy="995"/>
            </a:xfrm>
            <a:prstGeom prst="ellipse">
              <a:avLst/>
            </a:prstGeom>
            <a:solidFill>
              <a:srgbClr val="FFFF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36" name="Rectangle 12" descr="noir)"/>
            <p:cNvSpPr>
              <a:spLocks noChangeArrowheads="1"/>
            </p:cNvSpPr>
            <p:nvPr/>
          </p:nvSpPr>
          <p:spPr bwMode="auto">
            <a:xfrm>
              <a:off x="5901" y="2662"/>
              <a:ext cx="21" cy="629"/>
            </a:xfrm>
            <a:prstGeom prst="rect">
              <a:avLst/>
            </a:prstGeom>
            <a:pattFill prst="ltUpDiag">
              <a:fgClr>
                <a:schemeClr val="tx2"/>
              </a:fgClr>
              <a:bgClr>
                <a:srgbClr val="FFFFFF"/>
              </a:bgClr>
            </a:patt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37" name="Rectangle 13" descr="noir)"/>
            <p:cNvSpPr>
              <a:spLocks noChangeArrowheads="1"/>
            </p:cNvSpPr>
            <p:nvPr/>
          </p:nvSpPr>
          <p:spPr bwMode="auto">
            <a:xfrm>
              <a:off x="5986" y="2672"/>
              <a:ext cx="23" cy="599"/>
            </a:xfrm>
            <a:prstGeom prst="rect">
              <a:avLst/>
            </a:prstGeom>
            <a:pattFill prst="ltUpDiag">
              <a:fgClr>
                <a:schemeClr val="tx2"/>
              </a:fgClr>
              <a:bgClr>
                <a:srgbClr val="FFFFFF"/>
              </a:bgClr>
            </a:patt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38" name="Rectangle 14" descr="noir)"/>
            <p:cNvSpPr>
              <a:spLocks noChangeArrowheads="1"/>
            </p:cNvSpPr>
            <p:nvPr/>
          </p:nvSpPr>
          <p:spPr bwMode="auto">
            <a:xfrm>
              <a:off x="6066" y="2679"/>
              <a:ext cx="23" cy="581"/>
            </a:xfrm>
            <a:prstGeom prst="rect">
              <a:avLst/>
            </a:prstGeom>
            <a:pattFill prst="ltUpDiag">
              <a:fgClr>
                <a:schemeClr val="tx2"/>
              </a:fgClr>
              <a:bgClr>
                <a:srgbClr val="FFFFFF"/>
              </a:bgClr>
            </a:patt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39" name="Rectangle 15" descr="noir)"/>
            <p:cNvSpPr>
              <a:spLocks noChangeArrowheads="1"/>
            </p:cNvSpPr>
            <p:nvPr/>
          </p:nvSpPr>
          <p:spPr bwMode="auto">
            <a:xfrm>
              <a:off x="6151" y="2692"/>
              <a:ext cx="21" cy="562"/>
            </a:xfrm>
            <a:prstGeom prst="rect">
              <a:avLst/>
            </a:prstGeom>
            <a:pattFill prst="ltUpDiag">
              <a:fgClr>
                <a:srgbClr val="FFFFFF"/>
              </a:fgClr>
              <a:bgClr>
                <a:schemeClr val="tx2"/>
              </a:bgClr>
            </a:patt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40" name="Rectangle 16" descr="noir)"/>
            <p:cNvSpPr>
              <a:spLocks noChangeArrowheads="1"/>
            </p:cNvSpPr>
            <p:nvPr/>
          </p:nvSpPr>
          <p:spPr bwMode="auto">
            <a:xfrm>
              <a:off x="6228" y="2699"/>
              <a:ext cx="23" cy="549"/>
            </a:xfrm>
            <a:prstGeom prst="rect">
              <a:avLst/>
            </a:prstGeom>
            <a:pattFill prst="ltUpDiag">
              <a:fgClr>
                <a:schemeClr val="tx2"/>
              </a:fgClr>
              <a:bgClr>
                <a:srgbClr val="FFFFFF"/>
              </a:bgClr>
            </a:patt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41" name="Rectangle 17" descr="noir)"/>
            <p:cNvSpPr>
              <a:spLocks noChangeArrowheads="1"/>
            </p:cNvSpPr>
            <p:nvPr/>
          </p:nvSpPr>
          <p:spPr bwMode="auto">
            <a:xfrm>
              <a:off x="6305" y="2709"/>
              <a:ext cx="23" cy="528"/>
            </a:xfrm>
            <a:prstGeom prst="rect">
              <a:avLst/>
            </a:prstGeom>
            <a:pattFill prst="ltUpDiag">
              <a:fgClr>
                <a:srgbClr val="FFFFFF"/>
              </a:fgClr>
              <a:bgClr>
                <a:schemeClr val="tx2"/>
              </a:bgClr>
            </a:patt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42" name="Rectangle 18" descr="noir)"/>
            <p:cNvSpPr>
              <a:spLocks noChangeArrowheads="1"/>
            </p:cNvSpPr>
            <p:nvPr/>
          </p:nvSpPr>
          <p:spPr bwMode="auto">
            <a:xfrm>
              <a:off x="6372" y="2721"/>
              <a:ext cx="23" cy="508"/>
            </a:xfrm>
            <a:prstGeom prst="rect">
              <a:avLst/>
            </a:prstGeom>
            <a:pattFill prst="ltUpDiag">
              <a:fgClr>
                <a:srgbClr val="FFFFFF"/>
              </a:fgClr>
              <a:bgClr>
                <a:schemeClr val="tx2"/>
              </a:bgClr>
            </a:patt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43" name="Rectangle 19" descr="noir)"/>
            <p:cNvSpPr>
              <a:spLocks noChangeArrowheads="1"/>
            </p:cNvSpPr>
            <p:nvPr/>
          </p:nvSpPr>
          <p:spPr bwMode="auto">
            <a:xfrm>
              <a:off x="6449" y="2729"/>
              <a:ext cx="24" cy="490"/>
            </a:xfrm>
            <a:prstGeom prst="rect">
              <a:avLst/>
            </a:prstGeom>
            <a:pattFill prst="ltUpDiag">
              <a:fgClr>
                <a:srgbClr val="FFFFFF"/>
              </a:fgClr>
              <a:bgClr>
                <a:schemeClr val="tx2"/>
              </a:bgClr>
            </a:patt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44" name="Rectangle 20"/>
            <p:cNvSpPr>
              <a:spLocks noChangeArrowheads="1"/>
            </p:cNvSpPr>
            <p:nvPr/>
          </p:nvSpPr>
          <p:spPr bwMode="auto">
            <a:xfrm>
              <a:off x="6136" y="1978"/>
              <a:ext cx="66" cy="528"/>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nvGrpSpPr>
            <p:cNvPr id="52245" name="Group 21"/>
            <p:cNvGrpSpPr>
              <a:grpSpLocks/>
            </p:cNvGrpSpPr>
            <p:nvPr/>
          </p:nvGrpSpPr>
          <p:grpSpPr bwMode="auto">
            <a:xfrm>
              <a:off x="5668" y="2088"/>
              <a:ext cx="183" cy="463"/>
              <a:chOff x="5668" y="2088"/>
              <a:chExt cx="183" cy="463"/>
            </a:xfrm>
          </p:grpSpPr>
          <p:sp>
            <p:nvSpPr>
              <p:cNvPr id="52282" name="Rectangle 22"/>
              <p:cNvSpPr>
                <a:spLocks noChangeArrowheads="1"/>
              </p:cNvSpPr>
              <p:nvPr/>
            </p:nvSpPr>
            <p:spPr bwMode="auto">
              <a:xfrm rot="-6960000">
                <a:off x="5627" y="2326"/>
                <a:ext cx="390" cy="59"/>
              </a:xfrm>
              <a:prstGeom prst="rect">
                <a:avLst/>
              </a:prstGeom>
              <a:solidFill>
                <a:srgbClr val="C1CEFF"/>
              </a:solidFill>
              <a:ln w="12700">
                <a:solidFill>
                  <a:srgbClr val="A2C1FE"/>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83" name="Oval 23"/>
              <p:cNvSpPr>
                <a:spLocks noChangeArrowheads="1"/>
              </p:cNvSpPr>
              <p:nvPr/>
            </p:nvSpPr>
            <p:spPr bwMode="auto">
              <a:xfrm rot="-6960000">
                <a:off x="5667" y="2089"/>
                <a:ext cx="105" cy="103"/>
              </a:xfrm>
              <a:prstGeom prst="ellipse">
                <a:avLst/>
              </a:prstGeom>
              <a:solidFill>
                <a:srgbClr val="C1CEFF"/>
              </a:solidFill>
              <a:ln w="12700">
                <a:solidFill>
                  <a:srgbClr val="A2C1FE"/>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52246" name="Rectangle 24"/>
            <p:cNvSpPr>
              <a:spLocks noChangeArrowheads="1"/>
            </p:cNvSpPr>
            <p:nvPr/>
          </p:nvSpPr>
          <p:spPr bwMode="auto">
            <a:xfrm rot="-720000">
              <a:off x="5949" y="1992"/>
              <a:ext cx="65" cy="529"/>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47" name="Rectangle 25"/>
            <p:cNvSpPr>
              <a:spLocks noChangeArrowheads="1"/>
            </p:cNvSpPr>
            <p:nvPr/>
          </p:nvSpPr>
          <p:spPr bwMode="auto">
            <a:xfrm rot="-2580000">
              <a:off x="5619" y="2201"/>
              <a:ext cx="66" cy="529"/>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48" name="Rectangle 26"/>
            <p:cNvSpPr>
              <a:spLocks noChangeArrowheads="1"/>
            </p:cNvSpPr>
            <p:nvPr/>
          </p:nvSpPr>
          <p:spPr bwMode="auto">
            <a:xfrm rot="-3300000">
              <a:off x="5519" y="2352"/>
              <a:ext cx="68" cy="510"/>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49" name="Rectangle 27"/>
            <p:cNvSpPr>
              <a:spLocks noChangeArrowheads="1"/>
            </p:cNvSpPr>
            <p:nvPr/>
          </p:nvSpPr>
          <p:spPr bwMode="auto">
            <a:xfrm rot="-1080000">
              <a:off x="6389" y="3352"/>
              <a:ext cx="67" cy="527"/>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nvGrpSpPr>
            <p:cNvPr id="52250" name="Group 28"/>
            <p:cNvGrpSpPr>
              <a:grpSpLocks/>
            </p:cNvGrpSpPr>
            <p:nvPr/>
          </p:nvGrpSpPr>
          <p:grpSpPr bwMode="auto">
            <a:xfrm>
              <a:off x="5270" y="2711"/>
              <a:ext cx="460" cy="135"/>
              <a:chOff x="5270" y="2711"/>
              <a:chExt cx="460" cy="135"/>
            </a:xfrm>
          </p:grpSpPr>
          <p:sp>
            <p:nvSpPr>
              <p:cNvPr id="52280" name="Rectangle 29"/>
              <p:cNvSpPr>
                <a:spLocks noChangeArrowheads="1"/>
              </p:cNvSpPr>
              <p:nvPr/>
            </p:nvSpPr>
            <p:spPr bwMode="auto">
              <a:xfrm rot="-10020000">
                <a:off x="5353" y="2784"/>
                <a:ext cx="377" cy="62"/>
              </a:xfrm>
              <a:prstGeom prst="rect">
                <a:avLst/>
              </a:prstGeom>
              <a:solidFill>
                <a:srgbClr val="C1CEFF"/>
              </a:solidFill>
              <a:ln w="12700">
                <a:solidFill>
                  <a:srgbClr val="A2C1FE"/>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81" name="Oval 30"/>
              <p:cNvSpPr>
                <a:spLocks noChangeArrowheads="1"/>
              </p:cNvSpPr>
              <p:nvPr/>
            </p:nvSpPr>
            <p:spPr bwMode="auto">
              <a:xfrm rot="-10020000">
                <a:off x="5270" y="2711"/>
                <a:ext cx="101" cy="106"/>
              </a:xfrm>
              <a:prstGeom prst="ellipse">
                <a:avLst/>
              </a:prstGeom>
              <a:solidFill>
                <a:srgbClr val="C1CEFF"/>
              </a:solidFill>
              <a:ln w="12700">
                <a:solidFill>
                  <a:srgbClr val="A2C1FE"/>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grpSp>
          <p:nvGrpSpPr>
            <p:cNvPr id="52251" name="Group 31"/>
            <p:cNvGrpSpPr>
              <a:grpSpLocks/>
            </p:cNvGrpSpPr>
            <p:nvPr/>
          </p:nvGrpSpPr>
          <p:grpSpPr bwMode="auto">
            <a:xfrm>
              <a:off x="5578" y="3250"/>
              <a:ext cx="194" cy="459"/>
              <a:chOff x="5578" y="3250"/>
              <a:chExt cx="194" cy="459"/>
            </a:xfrm>
          </p:grpSpPr>
          <p:sp>
            <p:nvSpPr>
              <p:cNvPr id="52278" name="Rectangle 32"/>
              <p:cNvSpPr>
                <a:spLocks noChangeArrowheads="1"/>
              </p:cNvSpPr>
              <p:nvPr/>
            </p:nvSpPr>
            <p:spPr bwMode="auto">
              <a:xfrm rot="7200000">
                <a:off x="5546" y="3416"/>
                <a:ext cx="391" cy="60"/>
              </a:xfrm>
              <a:prstGeom prst="rect">
                <a:avLst/>
              </a:prstGeom>
              <a:solidFill>
                <a:srgbClr val="C1CEFF"/>
              </a:solidFill>
              <a:ln w="12700">
                <a:solidFill>
                  <a:srgbClr val="A2C1FE"/>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79" name="Oval 33"/>
              <p:cNvSpPr>
                <a:spLocks noChangeArrowheads="1"/>
              </p:cNvSpPr>
              <p:nvPr/>
            </p:nvSpPr>
            <p:spPr bwMode="auto">
              <a:xfrm rot="7200000">
                <a:off x="5577" y="3606"/>
                <a:ext cx="104" cy="102"/>
              </a:xfrm>
              <a:prstGeom prst="ellipse">
                <a:avLst/>
              </a:prstGeom>
              <a:solidFill>
                <a:srgbClr val="C1CEFF"/>
              </a:solidFill>
              <a:ln w="12700">
                <a:solidFill>
                  <a:srgbClr val="A2C1FE"/>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grpSp>
          <p:nvGrpSpPr>
            <p:cNvPr id="52252" name="Group 34"/>
            <p:cNvGrpSpPr>
              <a:grpSpLocks/>
            </p:cNvGrpSpPr>
            <p:nvPr/>
          </p:nvGrpSpPr>
          <p:grpSpPr bwMode="auto">
            <a:xfrm>
              <a:off x="6324" y="2041"/>
              <a:ext cx="143" cy="480"/>
              <a:chOff x="6324" y="2041"/>
              <a:chExt cx="143" cy="480"/>
            </a:xfrm>
          </p:grpSpPr>
          <p:sp>
            <p:nvSpPr>
              <p:cNvPr id="52276" name="Rectangle 35"/>
              <p:cNvSpPr>
                <a:spLocks noChangeArrowheads="1"/>
              </p:cNvSpPr>
              <p:nvPr/>
            </p:nvSpPr>
            <p:spPr bwMode="auto">
              <a:xfrm rot="-4440000">
                <a:off x="6158" y="2296"/>
                <a:ext cx="391" cy="59"/>
              </a:xfrm>
              <a:prstGeom prst="rect">
                <a:avLst/>
              </a:prstGeom>
              <a:solidFill>
                <a:srgbClr val="C1CEFF"/>
              </a:solidFill>
              <a:ln w="12700">
                <a:solidFill>
                  <a:srgbClr val="A2C1FE"/>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77" name="Oval 36"/>
              <p:cNvSpPr>
                <a:spLocks noChangeArrowheads="1"/>
              </p:cNvSpPr>
              <p:nvPr/>
            </p:nvSpPr>
            <p:spPr bwMode="auto">
              <a:xfrm rot="-4440000">
                <a:off x="6363" y="2040"/>
                <a:ext cx="104" cy="105"/>
              </a:xfrm>
              <a:prstGeom prst="ellipse">
                <a:avLst/>
              </a:prstGeom>
              <a:solidFill>
                <a:srgbClr val="C1CEFF"/>
              </a:solidFill>
              <a:ln w="12700">
                <a:solidFill>
                  <a:srgbClr val="A2C1FE"/>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52253" name="Oval 37"/>
            <p:cNvSpPr>
              <a:spLocks noChangeArrowheads="1"/>
            </p:cNvSpPr>
            <p:nvPr/>
          </p:nvSpPr>
          <p:spPr bwMode="auto">
            <a:xfrm>
              <a:off x="5430" y="2921"/>
              <a:ext cx="298" cy="72"/>
            </a:xfrm>
            <a:prstGeom prst="ellipse">
              <a:avLst/>
            </a:prstGeom>
            <a:solidFill>
              <a:srgbClr val="44FF44"/>
            </a:solidFill>
            <a:ln w="12700">
              <a:solidFill>
                <a:srgbClr val="44FF44"/>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54" name="Rectangle 38"/>
            <p:cNvSpPr>
              <a:spLocks noChangeArrowheads="1"/>
            </p:cNvSpPr>
            <p:nvPr/>
          </p:nvSpPr>
          <p:spPr bwMode="auto">
            <a:xfrm rot="-1740000">
              <a:off x="6531" y="3286"/>
              <a:ext cx="66" cy="528"/>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55" name="Rectangle 39"/>
            <p:cNvSpPr>
              <a:spLocks noChangeArrowheads="1"/>
            </p:cNvSpPr>
            <p:nvPr/>
          </p:nvSpPr>
          <p:spPr bwMode="auto">
            <a:xfrm rot="2100000">
              <a:off x="6508" y="2073"/>
              <a:ext cx="65" cy="529"/>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56" name="Rectangle 40"/>
            <p:cNvSpPr>
              <a:spLocks noChangeArrowheads="1"/>
            </p:cNvSpPr>
            <p:nvPr/>
          </p:nvSpPr>
          <p:spPr bwMode="auto">
            <a:xfrm rot="4020000">
              <a:off x="5463" y="2926"/>
              <a:ext cx="68" cy="510"/>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57" name="Rectangle 41"/>
            <p:cNvSpPr>
              <a:spLocks noChangeArrowheads="1"/>
            </p:cNvSpPr>
            <p:nvPr/>
          </p:nvSpPr>
          <p:spPr bwMode="auto">
            <a:xfrm rot="2940000">
              <a:off x="5553" y="3105"/>
              <a:ext cx="67" cy="511"/>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nvGrpSpPr>
            <p:cNvPr id="52258" name="Group 42"/>
            <p:cNvGrpSpPr>
              <a:grpSpLocks/>
            </p:cNvGrpSpPr>
            <p:nvPr/>
          </p:nvGrpSpPr>
          <p:grpSpPr bwMode="auto">
            <a:xfrm>
              <a:off x="6460" y="3344"/>
              <a:ext cx="409" cy="244"/>
              <a:chOff x="6460" y="3344"/>
              <a:chExt cx="409" cy="244"/>
            </a:xfrm>
          </p:grpSpPr>
          <p:sp>
            <p:nvSpPr>
              <p:cNvPr id="52274" name="Rectangle 43"/>
              <p:cNvSpPr>
                <a:spLocks noChangeArrowheads="1"/>
              </p:cNvSpPr>
              <p:nvPr/>
            </p:nvSpPr>
            <p:spPr bwMode="auto">
              <a:xfrm rot="2520000">
                <a:off x="6460" y="3344"/>
                <a:ext cx="377" cy="61"/>
              </a:xfrm>
              <a:prstGeom prst="rect">
                <a:avLst/>
              </a:prstGeom>
              <a:solidFill>
                <a:srgbClr val="C1CEFF"/>
              </a:solidFill>
              <a:ln w="12700">
                <a:solidFill>
                  <a:srgbClr val="A2C1FE"/>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75" name="Oval 44"/>
              <p:cNvSpPr>
                <a:spLocks noChangeArrowheads="1"/>
              </p:cNvSpPr>
              <p:nvPr/>
            </p:nvSpPr>
            <p:spPr bwMode="auto">
              <a:xfrm rot="2520000">
                <a:off x="6768" y="3482"/>
                <a:ext cx="101" cy="106"/>
              </a:xfrm>
              <a:prstGeom prst="ellipse">
                <a:avLst/>
              </a:prstGeom>
              <a:solidFill>
                <a:srgbClr val="C1CEFF"/>
              </a:solidFill>
              <a:ln w="12700">
                <a:solidFill>
                  <a:srgbClr val="A2C1FE"/>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grpSp>
          <p:nvGrpSpPr>
            <p:cNvPr id="52259" name="Group 45"/>
            <p:cNvGrpSpPr>
              <a:grpSpLocks/>
            </p:cNvGrpSpPr>
            <p:nvPr/>
          </p:nvGrpSpPr>
          <p:grpSpPr bwMode="auto">
            <a:xfrm>
              <a:off x="6233" y="3407"/>
              <a:ext cx="130" cy="484"/>
              <a:chOff x="6233" y="3407"/>
              <a:chExt cx="130" cy="484"/>
            </a:xfrm>
          </p:grpSpPr>
          <p:sp>
            <p:nvSpPr>
              <p:cNvPr id="52272" name="Rectangle 46"/>
              <p:cNvSpPr>
                <a:spLocks noChangeArrowheads="1"/>
              </p:cNvSpPr>
              <p:nvPr/>
            </p:nvSpPr>
            <p:spPr bwMode="auto">
              <a:xfrm rot="4680000">
                <a:off x="6067" y="3573"/>
                <a:ext cx="391" cy="59"/>
              </a:xfrm>
              <a:prstGeom prst="rect">
                <a:avLst/>
              </a:prstGeom>
              <a:solidFill>
                <a:srgbClr val="C1CEFF"/>
              </a:solidFill>
              <a:ln w="12700">
                <a:solidFill>
                  <a:srgbClr val="A2C1FE"/>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73" name="Oval 47"/>
              <p:cNvSpPr>
                <a:spLocks noChangeArrowheads="1"/>
              </p:cNvSpPr>
              <p:nvPr/>
            </p:nvSpPr>
            <p:spPr bwMode="auto">
              <a:xfrm rot="4680000">
                <a:off x="6260" y="3788"/>
                <a:ext cx="104" cy="102"/>
              </a:xfrm>
              <a:prstGeom prst="ellipse">
                <a:avLst/>
              </a:prstGeom>
              <a:solidFill>
                <a:srgbClr val="C1CEFF"/>
              </a:solidFill>
              <a:ln w="12700">
                <a:solidFill>
                  <a:srgbClr val="A2C1FE"/>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52260" name="Rectangle 48"/>
            <p:cNvSpPr>
              <a:spLocks noChangeArrowheads="1"/>
            </p:cNvSpPr>
            <p:nvPr/>
          </p:nvSpPr>
          <p:spPr bwMode="auto">
            <a:xfrm rot="360000">
              <a:off x="5978" y="3381"/>
              <a:ext cx="64" cy="528"/>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61" name="Rectangle 49"/>
            <p:cNvSpPr>
              <a:spLocks noChangeArrowheads="1"/>
            </p:cNvSpPr>
            <p:nvPr/>
          </p:nvSpPr>
          <p:spPr bwMode="auto">
            <a:xfrm rot="1080000">
              <a:off x="5836" y="3326"/>
              <a:ext cx="65" cy="528"/>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62" name="Oval 50"/>
            <p:cNvSpPr>
              <a:spLocks noChangeArrowheads="1"/>
            </p:cNvSpPr>
            <p:nvPr/>
          </p:nvSpPr>
          <p:spPr bwMode="auto">
            <a:xfrm>
              <a:off x="6103" y="3413"/>
              <a:ext cx="68" cy="317"/>
            </a:xfrm>
            <a:prstGeom prst="ellipse">
              <a:avLst/>
            </a:prstGeom>
            <a:solidFill>
              <a:srgbClr val="44FF44"/>
            </a:solidFill>
            <a:ln w="12700">
              <a:solidFill>
                <a:srgbClr val="44FF44"/>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63" name="Rectangle 51"/>
            <p:cNvSpPr>
              <a:spLocks noChangeArrowheads="1"/>
            </p:cNvSpPr>
            <p:nvPr/>
          </p:nvSpPr>
          <p:spPr bwMode="auto">
            <a:xfrm rot="-3660000">
              <a:off x="6751" y="3012"/>
              <a:ext cx="67" cy="510"/>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64" name="Rectangle 52"/>
            <p:cNvSpPr>
              <a:spLocks noChangeArrowheads="1"/>
            </p:cNvSpPr>
            <p:nvPr/>
          </p:nvSpPr>
          <p:spPr bwMode="auto">
            <a:xfrm rot="-6660000">
              <a:off x="6737" y="2355"/>
              <a:ext cx="66" cy="512"/>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65" name="Rectangle 53"/>
            <p:cNvSpPr>
              <a:spLocks noChangeArrowheads="1"/>
            </p:cNvSpPr>
            <p:nvPr/>
          </p:nvSpPr>
          <p:spPr bwMode="auto">
            <a:xfrm rot="-6000000">
              <a:off x="6793" y="2520"/>
              <a:ext cx="66" cy="512"/>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66" name="Rectangle 54"/>
            <p:cNvSpPr>
              <a:spLocks noChangeArrowheads="1"/>
            </p:cNvSpPr>
            <p:nvPr/>
          </p:nvSpPr>
          <p:spPr bwMode="auto">
            <a:xfrm rot="-4560000">
              <a:off x="6803" y="2850"/>
              <a:ext cx="67" cy="511"/>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nvGrpSpPr>
            <p:cNvPr id="52267" name="Group 55"/>
            <p:cNvGrpSpPr>
              <a:grpSpLocks/>
            </p:cNvGrpSpPr>
            <p:nvPr/>
          </p:nvGrpSpPr>
          <p:grpSpPr bwMode="auto">
            <a:xfrm>
              <a:off x="6448" y="2296"/>
              <a:ext cx="420" cy="231"/>
              <a:chOff x="6448" y="2296"/>
              <a:chExt cx="420" cy="231"/>
            </a:xfrm>
          </p:grpSpPr>
          <p:sp>
            <p:nvSpPr>
              <p:cNvPr id="52270" name="Rectangle 56"/>
              <p:cNvSpPr>
                <a:spLocks noChangeArrowheads="1"/>
              </p:cNvSpPr>
              <p:nvPr/>
            </p:nvSpPr>
            <p:spPr bwMode="auto">
              <a:xfrm rot="-2220000">
                <a:off x="6448" y="2465"/>
                <a:ext cx="377" cy="62"/>
              </a:xfrm>
              <a:prstGeom prst="rect">
                <a:avLst/>
              </a:prstGeom>
              <a:solidFill>
                <a:srgbClr val="C1CEFF"/>
              </a:solidFill>
              <a:ln w="12700">
                <a:solidFill>
                  <a:srgbClr val="A2C1FE"/>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71" name="Oval 57"/>
              <p:cNvSpPr>
                <a:spLocks noChangeArrowheads="1"/>
              </p:cNvSpPr>
              <p:nvPr/>
            </p:nvSpPr>
            <p:spPr bwMode="auto">
              <a:xfrm rot="-2220000">
                <a:off x="6766" y="2296"/>
                <a:ext cx="102" cy="105"/>
              </a:xfrm>
              <a:prstGeom prst="ellipse">
                <a:avLst/>
              </a:prstGeom>
              <a:solidFill>
                <a:srgbClr val="C1CEFF"/>
              </a:solidFill>
              <a:ln w="12700">
                <a:solidFill>
                  <a:srgbClr val="A2C1FE"/>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52268" name="Oval 58"/>
            <p:cNvSpPr>
              <a:spLocks noChangeArrowheads="1"/>
            </p:cNvSpPr>
            <p:nvPr/>
          </p:nvSpPr>
          <p:spPr bwMode="auto">
            <a:xfrm rot="5340000">
              <a:off x="6702" y="2792"/>
              <a:ext cx="69" cy="305"/>
            </a:xfrm>
            <a:prstGeom prst="ellipse">
              <a:avLst/>
            </a:prstGeom>
            <a:solidFill>
              <a:srgbClr val="44FF44"/>
            </a:solidFill>
            <a:ln w="12700">
              <a:solidFill>
                <a:srgbClr val="44FF44"/>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2269" name="Oval 59"/>
            <p:cNvSpPr>
              <a:spLocks noChangeArrowheads="1"/>
            </p:cNvSpPr>
            <p:nvPr/>
          </p:nvSpPr>
          <p:spPr bwMode="auto">
            <a:xfrm>
              <a:off x="6195" y="3301"/>
              <a:ext cx="133" cy="41"/>
            </a:xfrm>
            <a:prstGeom prst="ellipse">
              <a:avLst/>
            </a:prstGeom>
            <a:solidFill>
              <a:schemeClr val="accent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52231" name="59 Slayt Numarası Yer Tutucusu"/>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5C04840-6C80-4381-988C-FFAACB059DFE}" type="slidenum">
              <a:rPr lang="tr-TR" altLang="tr-TR" sz="1000"/>
              <a:pPr algn="r" eaLnBrk="1" hangingPunct="1"/>
              <a:t>10</a:t>
            </a:fld>
            <a:endParaRPr lang="tr-TR" altLang="tr-TR" sz="1000"/>
          </a:p>
        </p:txBody>
      </p:sp>
    </p:spTree>
    <p:extLst>
      <p:ext uri="{BB962C8B-B14F-4D97-AF65-F5344CB8AC3E}">
        <p14:creationId xmlns:p14="http://schemas.microsoft.com/office/powerpoint/2010/main" val="198633905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60350"/>
            <a:ext cx="6870700" cy="1009650"/>
          </a:xfrm>
        </p:spPr>
        <p:txBody>
          <a:bodyPr>
            <a:normAutofit fontScale="90000"/>
          </a:bodyPr>
          <a:lstStyle/>
          <a:p>
            <a:pPr>
              <a:defRPr/>
            </a:pPr>
            <a:r>
              <a:rPr lang="tr-TR" sz="4800" b="1" dirty="0" smtClean="0">
                <a:solidFill>
                  <a:srgbClr val="FF0000"/>
                </a:solidFill>
                <a:effectLst>
                  <a:outerShdw blurRad="38100" dist="38100" dir="2700000" algn="tl">
                    <a:srgbClr val="000000"/>
                  </a:outerShdw>
                </a:effectLst>
              </a:rPr>
              <a:t>         INFLUENZA </a:t>
            </a:r>
            <a:r>
              <a:rPr lang="tr-TR" sz="4800" b="1" dirty="0">
                <a:solidFill>
                  <a:srgbClr val="FF0000"/>
                </a:solidFill>
                <a:effectLst>
                  <a:outerShdw blurRad="38100" dist="38100" dir="2700000" algn="tl">
                    <a:srgbClr val="000000"/>
                  </a:outerShdw>
                </a:effectLst>
              </a:rPr>
              <a:t>A, B, C</a:t>
            </a:r>
          </a:p>
        </p:txBody>
      </p:sp>
      <p:sp>
        <p:nvSpPr>
          <p:cNvPr id="15363" name="Rectangle 3"/>
          <p:cNvSpPr>
            <a:spLocks noGrp="1" noChangeArrowheads="1"/>
          </p:cNvSpPr>
          <p:nvPr>
            <p:ph type="subTitle" idx="4294967295"/>
          </p:nvPr>
        </p:nvSpPr>
        <p:spPr>
          <a:xfrm>
            <a:off x="3622675" y="1484313"/>
            <a:ext cx="8569325" cy="4895850"/>
          </a:xfrm>
        </p:spPr>
        <p:txBody>
          <a:bodyPr>
            <a:normAutofit/>
          </a:bodyPr>
          <a:lstStyle/>
          <a:p>
            <a:pPr marL="274638" indent="-274638" algn="just">
              <a:buNone/>
              <a:defRPr/>
            </a:pPr>
            <a:r>
              <a:rPr lang="tr-TR">
                <a:solidFill>
                  <a:srgbClr val="0000FF"/>
                </a:solidFill>
                <a:effectLst>
                  <a:outerShdw blurRad="38100" dist="38100" dir="2700000" algn="tl">
                    <a:srgbClr val="000000"/>
                  </a:outerShdw>
                </a:effectLst>
              </a:rPr>
              <a:t>İnsan ve hayvanlarda </a:t>
            </a:r>
          </a:p>
          <a:p>
            <a:pPr marL="274638" indent="-274638" algn="just">
              <a:buNone/>
              <a:defRPr/>
            </a:pPr>
            <a:r>
              <a:rPr lang="tr-TR">
                <a:solidFill>
                  <a:srgbClr val="0000FF"/>
                </a:solidFill>
                <a:effectLst>
                  <a:outerShdw blurRad="38100" dist="38100" dir="2700000" algn="tl">
                    <a:srgbClr val="000000"/>
                  </a:outerShdw>
                </a:effectLst>
              </a:rPr>
              <a:t>	A tipi Drift ve Shift </a:t>
            </a:r>
          </a:p>
          <a:p>
            <a:pPr marL="274638" indent="-274638" algn="just">
              <a:buNone/>
              <a:defRPr/>
            </a:pPr>
            <a:r>
              <a:rPr lang="tr-TR">
                <a:solidFill>
                  <a:srgbClr val="0000FF"/>
                </a:solidFill>
                <a:effectLst>
                  <a:outerShdw blurRad="38100" dist="38100" dir="2700000" algn="tl">
                    <a:srgbClr val="000000"/>
                  </a:outerShdw>
                </a:effectLst>
              </a:rPr>
              <a:t>	Her sene epidemi, 10-60 yılda bir pandemi</a:t>
            </a:r>
          </a:p>
          <a:p>
            <a:pPr marL="274638" indent="-274638" algn="just">
              <a:buNone/>
              <a:defRPr/>
            </a:pPr>
            <a:endParaRPr lang="tr-TR">
              <a:solidFill>
                <a:srgbClr val="0000FF"/>
              </a:solidFill>
              <a:effectLst>
                <a:outerShdw blurRad="38100" dist="38100" dir="2700000" algn="tl">
                  <a:srgbClr val="000000"/>
                </a:outerShdw>
              </a:effectLst>
            </a:endParaRPr>
          </a:p>
          <a:p>
            <a:pPr marL="274638" indent="-274638" algn="just">
              <a:buNone/>
              <a:defRPr/>
            </a:pPr>
            <a:r>
              <a:rPr lang="tr-TR">
                <a:solidFill>
                  <a:srgbClr val="0000FF"/>
                </a:solidFill>
                <a:effectLst>
                  <a:outerShdw blurRad="38100" dist="38100" dir="2700000" algn="tl">
                    <a:srgbClr val="000000"/>
                  </a:outerShdw>
                </a:effectLst>
              </a:rPr>
              <a:t>İnsan ve hayvanlarda</a:t>
            </a:r>
          </a:p>
          <a:p>
            <a:pPr marL="274638" indent="-274638" algn="just">
              <a:buNone/>
              <a:defRPr/>
            </a:pPr>
            <a:r>
              <a:rPr lang="tr-TR">
                <a:solidFill>
                  <a:srgbClr val="0000FF"/>
                </a:solidFill>
                <a:effectLst>
                  <a:outerShdw blurRad="38100" dist="38100" dir="2700000" algn="tl">
                    <a:srgbClr val="000000"/>
                  </a:outerShdw>
                </a:effectLst>
              </a:rPr>
              <a:t>	B tipi Drift ve shift az sıklıkta olur</a:t>
            </a:r>
          </a:p>
          <a:p>
            <a:pPr marL="274638" indent="-274638" algn="just">
              <a:buNone/>
              <a:defRPr/>
            </a:pPr>
            <a:r>
              <a:rPr lang="tr-TR">
                <a:solidFill>
                  <a:srgbClr val="0000FF"/>
                </a:solidFill>
                <a:effectLst>
                  <a:outerShdw blurRad="38100" dist="38100" dir="2700000" algn="tl">
                    <a:srgbClr val="000000"/>
                  </a:outerShdw>
                </a:effectLst>
              </a:rPr>
              <a:t>	Lokal salgınlar		</a:t>
            </a:r>
          </a:p>
          <a:p>
            <a:pPr marL="274638" indent="-274638" algn="just">
              <a:buNone/>
              <a:defRPr/>
            </a:pPr>
            <a:endParaRPr lang="tr-TR">
              <a:solidFill>
                <a:srgbClr val="0000FF"/>
              </a:solidFill>
              <a:effectLst>
                <a:outerShdw blurRad="38100" dist="38100" dir="2700000" algn="tl">
                  <a:srgbClr val="000000"/>
                </a:outerShdw>
              </a:effectLst>
            </a:endParaRPr>
          </a:p>
          <a:p>
            <a:pPr marL="274638" indent="-274638" algn="just">
              <a:buNone/>
              <a:defRPr/>
            </a:pPr>
            <a:r>
              <a:rPr lang="tr-TR">
                <a:solidFill>
                  <a:srgbClr val="0000FF"/>
                </a:solidFill>
                <a:effectLst>
                  <a:outerShdw blurRad="38100" dist="38100" dir="2700000" algn="tl">
                    <a:srgbClr val="000000"/>
                  </a:outerShdw>
                </a:effectLst>
              </a:rPr>
              <a:t>İnsanda </a:t>
            </a:r>
          </a:p>
          <a:p>
            <a:pPr marL="274638" indent="-274638" algn="just">
              <a:buNone/>
              <a:defRPr/>
            </a:pPr>
            <a:r>
              <a:rPr lang="tr-TR">
                <a:solidFill>
                  <a:srgbClr val="0000FF"/>
                </a:solidFill>
                <a:effectLst>
                  <a:outerShdw blurRad="38100" dist="38100" dir="2700000" algn="tl">
                    <a:srgbClr val="000000"/>
                  </a:outerShdw>
                </a:effectLst>
              </a:rPr>
              <a:t>	C tipi İmmünolojik değişiklik görülmez</a:t>
            </a:r>
          </a:p>
          <a:p>
            <a:pPr marL="274638" indent="-274638" algn="ctr">
              <a:buNone/>
              <a:defRPr/>
            </a:pPr>
            <a:r>
              <a:rPr lang="tr-TR">
                <a:solidFill>
                  <a:srgbClr val="0000FF"/>
                </a:solidFill>
                <a:effectLst>
                  <a:outerShdw blurRad="38100" dist="38100" dir="2700000" algn="tl">
                    <a:srgbClr val="000000"/>
                  </a:outerShdw>
                </a:effectLst>
              </a:rPr>
              <a:t>	Çocuklarda, ömür boyu immünite, epidemi görülmez	</a:t>
            </a:r>
          </a:p>
        </p:txBody>
      </p:sp>
    </p:spTree>
    <p:extLst>
      <p:ext uri="{BB962C8B-B14F-4D97-AF65-F5344CB8AC3E}">
        <p14:creationId xmlns:p14="http://schemas.microsoft.com/office/powerpoint/2010/main" val="2221170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692276" y="1209676"/>
            <a:ext cx="8875713" cy="3852863"/>
          </a:xfrm>
          <a:prstGeom prst="rect">
            <a:avLst/>
          </a:prstGeom>
          <a:noFill/>
          <a:ln w="9525">
            <a:noFill/>
            <a:miter lim="800000"/>
            <a:headEnd/>
            <a:tailEnd/>
          </a:ln>
          <a:effectLst/>
        </p:spPr>
        <p:txBody>
          <a:bodyPr>
            <a:spAutoFit/>
          </a:bodyPr>
          <a:lstStyle/>
          <a:p>
            <a:pPr marL="1055688" indent="-1055688" eaLnBrk="0" hangingPunct="0">
              <a:lnSpc>
                <a:spcPct val="120000"/>
              </a:lnSpc>
              <a:spcBef>
                <a:spcPct val="20000"/>
              </a:spcBef>
              <a:buSzPct val="90000"/>
              <a:defRPr/>
            </a:pPr>
            <a:r>
              <a:rPr lang="tr-TR" sz="2800" b="1">
                <a:solidFill>
                  <a:srgbClr val="FF0000"/>
                </a:solidFill>
                <a:effectLst>
                  <a:outerShdw blurRad="38100" dist="38100" dir="2700000" algn="tl">
                    <a:srgbClr val="000000"/>
                  </a:outerShdw>
                </a:effectLst>
                <a:latin typeface="Arial" charset="0"/>
              </a:rPr>
              <a:t>ANTİJENİK DRİFT: </a:t>
            </a:r>
            <a:r>
              <a:rPr lang="tr-TR" sz="2800">
                <a:solidFill>
                  <a:srgbClr val="0000FF"/>
                </a:solidFill>
                <a:effectLst>
                  <a:outerShdw blurRad="38100" dist="38100" dir="2700000" algn="tl">
                    <a:srgbClr val="000000"/>
                  </a:outerShdw>
                </a:effectLst>
                <a:latin typeface="Arial" charset="0"/>
              </a:rPr>
              <a:t>(H) ve (N) gibi glikoproteinlerde (kayma) meydana gelen nokta mutasyonlar sonucu ortaya çıkan küçük antijenik değişiklikler</a:t>
            </a:r>
          </a:p>
          <a:p>
            <a:pPr marL="1055688" indent="-1055688" eaLnBrk="0" hangingPunct="0">
              <a:lnSpc>
                <a:spcPct val="120000"/>
              </a:lnSpc>
              <a:spcBef>
                <a:spcPct val="20000"/>
              </a:spcBef>
              <a:buSzPct val="90000"/>
              <a:defRPr/>
            </a:pPr>
            <a:endParaRPr lang="tr-TR" sz="2800">
              <a:solidFill>
                <a:srgbClr val="0000FF"/>
              </a:solidFill>
              <a:effectLst>
                <a:outerShdw blurRad="38100" dist="38100" dir="2700000" algn="tl">
                  <a:srgbClr val="000000"/>
                </a:outerShdw>
              </a:effectLst>
              <a:latin typeface="Arial" charset="0"/>
            </a:endParaRPr>
          </a:p>
          <a:p>
            <a:pPr marL="1055688" indent="-1055688" eaLnBrk="0" hangingPunct="0">
              <a:lnSpc>
                <a:spcPct val="120000"/>
              </a:lnSpc>
              <a:spcBef>
                <a:spcPct val="20000"/>
              </a:spcBef>
              <a:buSzPct val="90000"/>
              <a:defRPr/>
            </a:pPr>
            <a:r>
              <a:rPr lang="tr-TR" sz="2800" b="1">
                <a:solidFill>
                  <a:srgbClr val="FF0000"/>
                </a:solidFill>
                <a:effectLst>
                  <a:outerShdw blurRad="38100" dist="38100" dir="2700000" algn="tl">
                    <a:srgbClr val="000000"/>
                  </a:outerShdw>
                </a:effectLst>
                <a:latin typeface="Arial" charset="0"/>
              </a:rPr>
              <a:t>ANTİJENİK SHİFT:</a:t>
            </a:r>
            <a:r>
              <a:rPr lang="tr-TR" sz="2800">
                <a:solidFill>
                  <a:srgbClr val="0000FF"/>
                </a:solidFill>
                <a:effectLst>
                  <a:outerShdw blurRad="38100" dist="38100" dir="2700000" algn="tl">
                    <a:srgbClr val="000000"/>
                  </a:outerShdw>
                </a:effectLst>
                <a:latin typeface="Arial" charset="0"/>
              </a:rPr>
              <a:t> Genomu oluşturan 8 nükleik asit (sapma) parçasının yeniden düzenlenmesi sonucu ortaya çıkan büyük değişiklikler</a:t>
            </a:r>
          </a:p>
        </p:txBody>
      </p:sp>
    </p:spTree>
    <p:extLst>
      <p:ext uri="{BB962C8B-B14F-4D97-AF65-F5344CB8AC3E}">
        <p14:creationId xmlns:p14="http://schemas.microsoft.com/office/powerpoint/2010/main" val="2052798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47851" y="328613"/>
            <a:ext cx="8374063" cy="1371600"/>
          </a:xfrm>
        </p:spPr>
        <p:txBody>
          <a:bodyPr/>
          <a:lstStyle/>
          <a:p>
            <a:pPr>
              <a:defRPr/>
            </a:pPr>
            <a:r>
              <a:rPr lang="tr-TR" sz="3600" b="1">
                <a:solidFill>
                  <a:srgbClr val="FF0000"/>
                </a:solidFill>
                <a:effectLst>
                  <a:outerShdw blurRad="38100" dist="38100" dir="2700000" algn="tl">
                    <a:srgbClr val="000000"/>
                  </a:outerShdw>
                </a:effectLst>
              </a:rPr>
              <a:t>Geçmişte Görülen Antijenik Shiftler</a:t>
            </a:r>
          </a:p>
        </p:txBody>
      </p:sp>
      <p:sp>
        <p:nvSpPr>
          <p:cNvPr id="17411" name="Rectangle 3"/>
          <p:cNvSpPr>
            <a:spLocks noGrp="1" noChangeArrowheads="1"/>
          </p:cNvSpPr>
          <p:nvPr>
            <p:ph type="subTitle" idx="4294967295"/>
          </p:nvPr>
        </p:nvSpPr>
        <p:spPr>
          <a:xfrm>
            <a:off x="3695700" y="1844675"/>
            <a:ext cx="8496300" cy="3816350"/>
          </a:xfrm>
        </p:spPr>
        <p:txBody>
          <a:bodyPr/>
          <a:lstStyle/>
          <a:p>
            <a:pPr marL="0" indent="0" defTabSz="179388">
              <a:lnSpc>
                <a:spcPct val="140000"/>
              </a:lnSpc>
              <a:buNone/>
              <a:tabLst>
                <a:tab pos="1082675" algn="l"/>
              </a:tabLst>
              <a:defRPr/>
            </a:pPr>
            <a:r>
              <a:rPr lang="tr-TR" sz="2600">
                <a:solidFill>
                  <a:srgbClr val="0000FF"/>
                </a:solidFill>
                <a:effectLst>
                  <a:outerShdw blurRad="38100" dist="38100" dir="2700000" algn="tl">
                    <a:srgbClr val="000000"/>
                  </a:outerShdw>
                </a:effectLst>
              </a:rPr>
              <a:t>1918 	H</a:t>
            </a:r>
            <a:r>
              <a:rPr lang="tr-TR" sz="2600" baseline="-25000">
                <a:solidFill>
                  <a:srgbClr val="0000FF"/>
                </a:solidFill>
                <a:effectLst>
                  <a:outerShdw blurRad="38100" dist="38100" dir="2700000" algn="tl">
                    <a:srgbClr val="000000"/>
                  </a:outerShdw>
                </a:effectLst>
              </a:rPr>
              <a:t>1</a:t>
            </a:r>
            <a:r>
              <a:rPr lang="tr-TR" sz="2600">
                <a:solidFill>
                  <a:srgbClr val="0000FF"/>
                </a:solidFill>
                <a:effectLst>
                  <a:outerShdw blurRad="38100" dist="38100" dir="2700000" algn="tl">
                    <a:srgbClr val="000000"/>
                  </a:outerShdw>
                </a:effectLst>
              </a:rPr>
              <a:t>N</a:t>
            </a:r>
            <a:r>
              <a:rPr lang="tr-TR" sz="2600" baseline="-25000">
                <a:solidFill>
                  <a:srgbClr val="0000FF"/>
                </a:solidFill>
                <a:effectLst>
                  <a:outerShdw blurRad="38100" dist="38100" dir="2700000" algn="tl">
                    <a:srgbClr val="000000"/>
                  </a:outerShdw>
                </a:effectLst>
              </a:rPr>
              <a:t>1</a:t>
            </a:r>
            <a:r>
              <a:rPr lang="tr-TR" sz="2600">
                <a:solidFill>
                  <a:srgbClr val="0000FF"/>
                </a:solidFill>
                <a:effectLst>
                  <a:outerShdw blurRad="38100" dist="38100" dir="2700000" algn="tl">
                    <a:srgbClr val="000000"/>
                  </a:outerShdw>
                </a:effectLst>
              </a:rPr>
              <a:t>		İspanyol gribi					20-40 milyon ölüm</a:t>
            </a:r>
          </a:p>
          <a:p>
            <a:pPr marL="0" indent="0" defTabSz="179388">
              <a:lnSpc>
                <a:spcPct val="140000"/>
              </a:lnSpc>
              <a:buNone/>
              <a:tabLst>
                <a:tab pos="1082675" algn="l"/>
              </a:tabLst>
              <a:defRPr/>
            </a:pPr>
            <a:r>
              <a:rPr lang="tr-TR" sz="2600">
                <a:solidFill>
                  <a:srgbClr val="0000FF"/>
                </a:solidFill>
                <a:effectLst>
                  <a:outerShdw blurRad="38100" dist="38100" dir="2700000" algn="tl">
                    <a:srgbClr val="000000"/>
                  </a:outerShdw>
                </a:effectLst>
              </a:rPr>
              <a:t>1957	H</a:t>
            </a:r>
            <a:r>
              <a:rPr lang="tr-TR" sz="2600" baseline="-25000">
                <a:solidFill>
                  <a:srgbClr val="0000FF"/>
                </a:solidFill>
                <a:effectLst>
                  <a:outerShdw blurRad="38100" dist="38100" dir="2700000" algn="tl">
                    <a:srgbClr val="000000"/>
                  </a:outerShdw>
                </a:effectLst>
              </a:rPr>
              <a:t>2</a:t>
            </a:r>
            <a:r>
              <a:rPr lang="tr-TR" sz="2600">
                <a:solidFill>
                  <a:srgbClr val="0000FF"/>
                </a:solidFill>
                <a:effectLst>
                  <a:outerShdw blurRad="38100" dist="38100" dir="2700000" algn="tl">
                    <a:srgbClr val="000000"/>
                  </a:outerShdw>
                </a:effectLst>
              </a:rPr>
              <a:t>N</a:t>
            </a:r>
            <a:r>
              <a:rPr lang="tr-TR" sz="2600" baseline="-25000">
                <a:solidFill>
                  <a:srgbClr val="0000FF"/>
                </a:solidFill>
                <a:effectLst>
                  <a:outerShdw blurRad="38100" dist="38100" dir="2700000" algn="tl">
                    <a:srgbClr val="000000"/>
                  </a:outerShdw>
                </a:effectLst>
              </a:rPr>
              <a:t>2</a:t>
            </a:r>
            <a:r>
              <a:rPr lang="tr-TR" sz="2600">
                <a:solidFill>
                  <a:srgbClr val="0000FF"/>
                </a:solidFill>
                <a:effectLst>
                  <a:outerShdw blurRad="38100" dist="38100" dir="2700000" algn="tl">
                    <a:srgbClr val="000000"/>
                  </a:outerShdw>
                </a:effectLst>
              </a:rPr>
              <a:t>		Asya gribi								1- 2 milyon ölüm</a:t>
            </a:r>
          </a:p>
          <a:p>
            <a:pPr marL="0" indent="0" defTabSz="179388">
              <a:lnSpc>
                <a:spcPct val="140000"/>
              </a:lnSpc>
              <a:buNone/>
              <a:tabLst>
                <a:tab pos="1082675" algn="l"/>
              </a:tabLst>
              <a:defRPr/>
            </a:pPr>
            <a:r>
              <a:rPr lang="tr-TR" sz="2600">
                <a:solidFill>
                  <a:srgbClr val="0000FF"/>
                </a:solidFill>
                <a:effectLst>
                  <a:outerShdw blurRad="38100" dist="38100" dir="2700000" algn="tl">
                    <a:srgbClr val="000000"/>
                  </a:outerShdw>
                </a:effectLst>
              </a:rPr>
              <a:t>1968 	H</a:t>
            </a:r>
            <a:r>
              <a:rPr lang="tr-TR" sz="2600" baseline="-25000">
                <a:solidFill>
                  <a:srgbClr val="0000FF"/>
                </a:solidFill>
                <a:effectLst>
                  <a:outerShdw blurRad="38100" dist="38100" dir="2700000" algn="tl">
                    <a:srgbClr val="000000"/>
                  </a:outerShdw>
                </a:effectLst>
              </a:rPr>
              <a:t>3</a:t>
            </a:r>
            <a:r>
              <a:rPr lang="tr-TR" sz="2600">
                <a:solidFill>
                  <a:srgbClr val="0000FF"/>
                </a:solidFill>
                <a:effectLst>
                  <a:outerShdw blurRad="38100" dist="38100" dir="2700000" algn="tl">
                    <a:srgbClr val="000000"/>
                  </a:outerShdw>
                </a:effectLst>
              </a:rPr>
              <a:t>N</a:t>
            </a:r>
            <a:r>
              <a:rPr lang="tr-TR" sz="2600" baseline="-25000">
                <a:solidFill>
                  <a:srgbClr val="0000FF"/>
                </a:solidFill>
                <a:effectLst>
                  <a:outerShdw blurRad="38100" dist="38100" dir="2700000" algn="tl">
                    <a:srgbClr val="000000"/>
                  </a:outerShdw>
                </a:effectLst>
              </a:rPr>
              <a:t>2</a:t>
            </a:r>
            <a:r>
              <a:rPr lang="tr-TR" sz="2600">
                <a:solidFill>
                  <a:srgbClr val="0000FF"/>
                </a:solidFill>
                <a:effectLst>
                  <a:outerShdw blurRad="38100" dist="38100" dir="2700000" algn="tl">
                    <a:srgbClr val="000000"/>
                  </a:outerShdw>
                </a:effectLst>
              </a:rPr>
              <a:t>		Hong Kong gribi		700.000 ölüm</a:t>
            </a:r>
          </a:p>
          <a:p>
            <a:pPr marL="0" indent="0" defTabSz="179388">
              <a:lnSpc>
                <a:spcPct val="140000"/>
              </a:lnSpc>
              <a:buNone/>
              <a:tabLst>
                <a:tab pos="1082675" algn="l"/>
              </a:tabLst>
              <a:defRPr/>
            </a:pPr>
            <a:r>
              <a:rPr lang="tr-TR" sz="2600">
                <a:solidFill>
                  <a:srgbClr val="0000FF"/>
                </a:solidFill>
                <a:effectLst>
                  <a:outerShdw blurRad="38100" dist="38100" dir="2700000" algn="tl">
                    <a:srgbClr val="000000"/>
                  </a:outerShdw>
                </a:effectLst>
              </a:rPr>
              <a:t>1977	H</a:t>
            </a:r>
            <a:r>
              <a:rPr lang="tr-TR" sz="2600" baseline="-25000">
                <a:solidFill>
                  <a:srgbClr val="0000FF"/>
                </a:solidFill>
                <a:effectLst>
                  <a:outerShdw blurRad="38100" dist="38100" dir="2700000" algn="tl">
                    <a:srgbClr val="000000"/>
                  </a:outerShdw>
                </a:effectLst>
              </a:rPr>
              <a:t>1</a:t>
            </a:r>
            <a:r>
              <a:rPr lang="tr-TR" sz="2600">
                <a:solidFill>
                  <a:srgbClr val="0000FF"/>
                </a:solidFill>
                <a:effectLst>
                  <a:outerShdw blurRad="38100" dist="38100" dir="2700000" algn="tl">
                    <a:srgbClr val="000000"/>
                  </a:outerShdw>
                </a:effectLst>
              </a:rPr>
              <a:t>N</a:t>
            </a:r>
            <a:r>
              <a:rPr lang="tr-TR" sz="2600" baseline="-25000">
                <a:solidFill>
                  <a:srgbClr val="0000FF"/>
                </a:solidFill>
                <a:effectLst>
                  <a:outerShdw blurRad="38100" dist="38100" dir="2700000" algn="tl">
                    <a:srgbClr val="000000"/>
                  </a:outerShdw>
                </a:effectLst>
              </a:rPr>
              <a:t>1</a:t>
            </a:r>
            <a:r>
              <a:rPr lang="tr-TR" sz="2600">
                <a:solidFill>
                  <a:srgbClr val="0000FF"/>
                </a:solidFill>
                <a:effectLst>
                  <a:outerShdw blurRad="38100" dist="38100" dir="2700000" algn="tl">
                    <a:srgbClr val="000000"/>
                  </a:outerShdw>
                </a:effectLst>
              </a:rPr>
              <a:t>		Asya gribi						</a:t>
            </a:r>
          </a:p>
          <a:p>
            <a:pPr marL="0" indent="0" defTabSz="179388">
              <a:lnSpc>
                <a:spcPct val="140000"/>
              </a:lnSpc>
              <a:buNone/>
              <a:tabLst>
                <a:tab pos="1082675" algn="l"/>
              </a:tabLst>
              <a:defRPr/>
            </a:pPr>
            <a:r>
              <a:rPr lang="tr-TR" sz="2600">
                <a:solidFill>
                  <a:srgbClr val="0000FF"/>
                </a:solidFill>
                <a:effectLst>
                  <a:outerShdw blurRad="38100" dist="38100" dir="2700000" algn="tl">
                    <a:srgbClr val="000000"/>
                  </a:outerShdw>
                </a:effectLst>
              </a:rPr>
              <a:t>	H</a:t>
            </a:r>
            <a:r>
              <a:rPr lang="tr-TR" sz="2600" baseline="-25000">
                <a:solidFill>
                  <a:srgbClr val="0000FF"/>
                </a:solidFill>
                <a:effectLst>
                  <a:outerShdw blurRad="38100" dist="38100" dir="2700000" algn="tl">
                    <a:srgbClr val="000000"/>
                  </a:outerShdw>
                </a:effectLst>
              </a:rPr>
              <a:t>3</a:t>
            </a:r>
            <a:r>
              <a:rPr lang="tr-TR" sz="2600">
                <a:solidFill>
                  <a:srgbClr val="0000FF"/>
                </a:solidFill>
                <a:effectLst>
                  <a:outerShdw blurRad="38100" dist="38100" dir="2700000" algn="tl">
                    <a:srgbClr val="000000"/>
                  </a:outerShdw>
                </a:effectLst>
              </a:rPr>
              <a:t>N</a:t>
            </a:r>
            <a:r>
              <a:rPr lang="tr-TR" sz="2600" baseline="-25000">
                <a:solidFill>
                  <a:srgbClr val="0000FF"/>
                </a:solidFill>
                <a:effectLst>
                  <a:outerShdw blurRad="38100" dist="38100" dir="2700000" algn="tl">
                    <a:srgbClr val="000000"/>
                  </a:outerShdw>
                </a:effectLst>
              </a:rPr>
              <a:t>2</a:t>
            </a:r>
            <a:r>
              <a:rPr lang="tr-TR" sz="2600">
                <a:solidFill>
                  <a:srgbClr val="0000FF"/>
                </a:solidFill>
                <a:effectLst>
                  <a:outerShdw blurRad="38100" dist="38100" dir="2700000" algn="tl">
                    <a:srgbClr val="000000"/>
                  </a:outerShdw>
                </a:effectLst>
              </a:rPr>
              <a:t>		ve  H</a:t>
            </a:r>
            <a:r>
              <a:rPr lang="tr-TR" sz="2600" baseline="-25000">
                <a:solidFill>
                  <a:srgbClr val="0000FF"/>
                </a:solidFill>
                <a:effectLst>
                  <a:outerShdw blurRad="38100" dist="38100" dir="2700000" algn="tl">
                    <a:srgbClr val="000000"/>
                  </a:outerShdw>
                </a:effectLst>
              </a:rPr>
              <a:t>1</a:t>
            </a:r>
            <a:r>
              <a:rPr lang="tr-TR" sz="2600">
                <a:solidFill>
                  <a:srgbClr val="0000FF"/>
                </a:solidFill>
                <a:effectLst>
                  <a:outerShdw blurRad="38100" dist="38100" dir="2700000" algn="tl">
                    <a:srgbClr val="000000"/>
                  </a:outerShdw>
                </a:effectLst>
              </a:rPr>
              <a:t>N</a:t>
            </a:r>
            <a:r>
              <a:rPr lang="tr-TR" sz="2600" baseline="-25000">
                <a:solidFill>
                  <a:srgbClr val="0000FF"/>
                </a:solidFill>
                <a:effectLst>
                  <a:outerShdw blurRad="38100" dist="38100" dir="2700000" algn="tl">
                    <a:srgbClr val="000000"/>
                  </a:outerShdw>
                </a:effectLst>
              </a:rPr>
              <a:t>1</a:t>
            </a:r>
            <a:endParaRPr lang="tr-TR" sz="2600">
              <a:solidFill>
                <a:srgbClr val="0000FF"/>
              </a:solidFill>
              <a:effectLst>
                <a:outerShdw blurRad="38100" dist="38100" dir="2700000" algn="tl">
                  <a:srgbClr val="000000"/>
                </a:outerShdw>
              </a:effectLst>
            </a:endParaRPr>
          </a:p>
        </p:txBody>
      </p:sp>
    </p:spTree>
    <p:extLst>
      <p:ext uri="{BB962C8B-B14F-4D97-AF65-F5344CB8AC3E}">
        <p14:creationId xmlns:p14="http://schemas.microsoft.com/office/powerpoint/2010/main" val="2009330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6323" name="Rectangle 3"/>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6324" name="Rectangle 4"/>
          <p:cNvSpPr>
            <a:spLocks noChangeArrowheads="1"/>
          </p:cNvSpPr>
          <p:nvPr/>
        </p:nvSpPr>
        <p:spPr bwMode="auto">
          <a:xfrm>
            <a:off x="4730750" y="1397000"/>
            <a:ext cx="5473700" cy="5073650"/>
          </a:xfrm>
          <a:prstGeom prst="rect">
            <a:avLst/>
          </a:prstGeom>
          <a:solidFill>
            <a:srgbClr val="184B81"/>
          </a:solidFill>
          <a:ln w="12700">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6325" name="Arc 5"/>
          <p:cNvSpPr>
            <a:spLocks/>
          </p:cNvSpPr>
          <p:nvPr/>
        </p:nvSpPr>
        <p:spPr bwMode="auto">
          <a:xfrm rot="-7740000">
            <a:off x="3921920" y="2431257"/>
            <a:ext cx="3195637" cy="3892550"/>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3"/>
                  <a:pt x="9664" y="4"/>
                  <a:pt x="21589" y="-1"/>
                </a:cubicBezTo>
              </a:path>
              <a:path w="21600" h="21599" stroke="0" extrusionOk="0">
                <a:moveTo>
                  <a:pt x="0" y="21599"/>
                </a:moveTo>
                <a:cubicBezTo>
                  <a:pt x="0" y="9673"/>
                  <a:pt x="9664" y="4"/>
                  <a:pt x="21589" y="-1"/>
                </a:cubicBezTo>
                <a:lnTo>
                  <a:pt x="21600" y="21599"/>
                </a:lnTo>
                <a:close/>
              </a:path>
            </a:pathLst>
          </a:custGeom>
          <a:noFill/>
          <a:ln w="25400" cap="rnd">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56326" name="Rectangle 6"/>
          <p:cNvSpPr>
            <a:spLocks noGrp="1" noChangeArrowheads="1"/>
          </p:cNvSpPr>
          <p:nvPr>
            <p:ph type="title" idx="4294967295"/>
          </p:nvPr>
        </p:nvSpPr>
        <p:spPr>
          <a:xfrm>
            <a:off x="3886200" y="346075"/>
            <a:ext cx="8305800" cy="685800"/>
          </a:xfrm>
        </p:spPr>
        <p:txBody>
          <a:bodyPr vert="horz" lIns="82550" tIns="41275" rIns="82550" bIns="41275" rtlCol="0" anchor="ctr">
            <a:normAutofit fontScale="90000"/>
          </a:bodyPr>
          <a:lstStyle/>
          <a:p>
            <a:r>
              <a:rPr lang="tr-TR" altLang="tr-TR" sz="3400" b="1">
                <a:solidFill>
                  <a:srgbClr val="C00000"/>
                </a:solidFill>
                <a:latin typeface="Comic Sans MS" panose="030F0702030302020204" pitchFamily="66" charset="0"/>
              </a:rPr>
              <a:t>Influenza Virüslerinin Türler Arası Bulaş Modelleri</a:t>
            </a:r>
            <a:endParaRPr lang="fr-FR" altLang="tr-TR" sz="3400" b="1">
              <a:solidFill>
                <a:srgbClr val="C00000"/>
              </a:solidFill>
              <a:latin typeface="Comic Sans MS" panose="030F0702030302020204" pitchFamily="66" charset="0"/>
            </a:endParaRPr>
          </a:p>
        </p:txBody>
      </p:sp>
      <p:pic>
        <p:nvPicPr>
          <p:cNvPr id="56327"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276" y="2562226"/>
            <a:ext cx="21431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6328"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76" y="3097213"/>
            <a:ext cx="144462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29" name="Arc 9"/>
          <p:cNvSpPr>
            <a:spLocks/>
          </p:cNvSpPr>
          <p:nvPr/>
        </p:nvSpPr>
        <p:spPr bwMode="auto">
          <a:xfrm rot="-3060000">
            <a:off x="3928269" y="994569"/>
            <a:ext cx="3195638" cy="3892550"/>
          </a:xfrm>
          <a:custGeom>
            <a:avLst/>
            <a:gdLst>
              <a:gd name="T0" fmla="*/ 0 w 21610"/>
              <a:gd name="T1" fmla="*/ 2147483647 h 21600"/>
              <a:gd name="T2" fmla="*/ 2147483647 w 21610"/>
              <a:gd name="T3" fmla="*/ 2147483647 h 21600"/>
              <a:gd name="T4" fmla="*/ 2147483647 w 21610"/>
              <a:gd name="T5" fmla="*/ 2147483647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1" y="0"/>
                </a:moveTo>
                <a:cubicBezTo>
                  <a:pt x="3" y="0"/>
                  <a:pt x="6" y="-1"/>
                  <a:pt x="10" y="0"/>
                </a:cubicBezTo>
                <a:cubicBezTo>
                  <a:pt x="11939" y="0"/>
                  <a:pt x="21610" y="9670"/>
                  <a:pt x="21610" y="21600"/>
                </a:cubicBezTo>
              </a:path>
              <a:path w="21610" h="21600" stroke="0" extrusionOk="0">
                <a:moveTo>
                  <a:pt x="-1" y="0"/>
                </a:moveTo>
                <a:cubicBezTo>
                  <a:pt x="3" y="0"/>
                  <a:pt x="6" y="-1"/>
                  <a:pt x="10" y="0"/>
                </a:cubicBezTo>
                <a:cubicBezTo>
                  <a:pt x="11939" y="0"/>
                  <a:pt x="21610" y="9670"/>
                  <a:pt x="21610" y="21600"/>
                </a:cubicBezTo>
                <a:lnTo>
                  <a:pt x="10" y="21600"/>
                </a:lnTo>
                <a:close/>
              </a:path>
            </a:pathLst>
          </a:custGeom>
          <a:noFill/>
          <a:ln w="25400" cap="rnd">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56330" name="Rectangle 10"/>
          <p:cNvSpPr>
            <a:spLocks noChangeArrowheads="1"/>
          </p:cNvSpPr>
          <p:nvPr/>
        </p:nvSpPr>
        <p:spPr bwMode="auto">
          <a:xfrm>
            <a:off x="2209801" y="1524000"/>
            <a:ext cx="2035813" cy="4591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fr-FR" altLang="tr-TR" sz="2400">
                <a:solidFill>
                  <a:srgbClr val="FFFFFF"/>
                </a:solidFill>
                <a:latin typeface="Comic Sans MS" panose="030F0702030302020204" pitchFamily="66" charset="0"/>
              </a:rPr>
              <a:t>Di</a:t>
            </a:r>
            <a:r>
              <a:rPr lang="tr-TR" altLang="tr-TR" sz="2400">
                <a:solidFill>
                  <a:srgbClr val="FFFFFF"/>
                </a:solidFill>
                <a:latin typeface="Comic Sans MS" panose="030F0702030302020204" pitchFamily="66" charset="0"/>
              </a:rPr>
              <a:t>rekt bulaş</a:t>
            </a:r>
            <a:r>
              <a:rPr lang="fr-FR" altLang="tr-TR" sz="2400">
                <a:solidFill>
                  <a:srgbClr val="FFFFFF"/>
                </a:solidFill>
                <a:latin typeface="Comic Sans MS" panose="030F0702030302020204" pitchFamily="66" charset="0"/>
              </a:rPr>
              <a:t> </a:t>
            </a:r>
          </a:p>
        </p:txBody>
      </p:sp>
      <p:sp>
        <p:nvSpPr>
          <p:cNvPr id="56331" name="Rectangle 11"/>
          <p:cNvSpPr>
            <a:spLocks noChangeArrowheads="1"/>
          </p:cNvSpPr>
          <p:nvPr/>
        </p:nvSpPr>
        <p:spPr bwMode="auto">
          <a:xfrm>
            <a:off x="2209801" y="5867400"/>
            <a:ext cx="2232983" cy="4591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tr-TR" altLang="tr-TR" sz="2400">
                <a:solidFill>
                  <a:srgbClr val="FFFFFF"/>
                </a:solidFill>
                <a:latin typeface="Comic Sans MS" panose="030F0702030302020204" pitchFamily="66" charset="0"/>
              </a:rPr>
              <a:t>İndirekt bulaş</a:t>
            </a:r>
            <a:endParaRPr lang="fr-FR" altLang="tr-TR" sz="2400">
              <a:solidFill>
                <a:srgbClr val="FFFFFF"/>
              </a:solidFill>
              <a:latin typeface="Comic Sans MS" panose="030F0702030302020204" pitchFamily="66" charset="0"/>
            </a:endParaRPr>
          </a:p>
        </p:txBody>
      </p:sp>
      <p:grpSp>
        <p:nvGrpSpPr>
          <p:cNvPr id="56332" name="Group 12"/>
          <p:cNvGrpSpPr>
            <a:grpSpLocks/>
          </p:cNvGrpSpPr>
          <p:nvPr/>
        </p:nvGrpSpPr>
        <p:grpSpPr bwMode="auto">
          <a:xfrm>
            <a:off x="3927475" y="4556126"/>
            <a:ext cx="2495550" cy="1292225"/>
            <a:chOff x="1514" y="2870"/>
            <a:chExt cx="1572" cy="814"/>
          </a:xfrm>
        </p:grpSpPr>
        <p:sp>
          <p:nvSpPr>
            <p:cNvPr id="56345" name="Freeform 13"/>
            <p:cNvSpPr>
              <a:spLocks/>
            </p:cNvSpPr>
            <p:nvPr/>
          </p:nvSpPr>
          <p:spPr bwMode="auto">
            <a:xfrm>
              <a:off x="2361" y="3416"/>
              <a:ext cx="195" cy="159"/>
            </a:xfrm>
            <a:custGeom>
              <a:avLst/>
              <a:gdLst>
                <a:gd name="T0" fmla="*/ 128 w 195"/>
                <a:gd name="T1" fmla="*/ 9 h 159"/>
                <a:gd name="T2" fmla="*/ 126 w 195"/>
                <a:gd name="T3" fmla="*/ 15 h 159"/>
                <a:gd name="T4" fmla="*/ 120 w 195"/>
                <a:gd name="T5" fmla="*/ 23 h 159"/>
                <a:gd name="T6" fmla="*/ 118 w 195"/>
                <a:gd name="T7" fmla="*/ 32 h 159"/>
                <a:gd name="T8" fmla="*/ 115 w 195"/>
                <a:gd name="T9" fmla="*/ 41 h 159"/>
                <a:gd name="T10" fmla="*/ 110 w 195"/>
                <a:gd name="T11" fmla="*/ 50 h 159"/>
                <a:gd name="T12" fmla="*/ 110 w 195"/>
                <a:gd name="T13" fmla="*/ 56 h 159"/>
                <a:gd name="T14" fmla="*/ 107 w 195"/>
                <a:gd name="T15" fmla="*/ 65 h 159"/>
                <a:gd name="T16" fmla="*/ 102 w 195"/>
                <a:gd name="T17" fmla="*/ 76 h 159"/>
                <a:gd name="T18" fmla="*/ 92 w 195"/>
                <a:gd name="T19" fmla="*/ 85 h 159"/>
                <a:gd name="T20" fmla="*/ 78 w 195"/>
                <a:gd name="T21" fmla="*/ 90 h 159"/>
                <a:gd name="T22" fmla="*/ 63 w 195"/>
                <a:gd name="T23" fmla="*/ 96 h 159"/>
                <a:gd name="T24" fmla="*/ 45 w 195"/>
                <a:gd name="T25" fmla="*/ 99 h 159"/>
                <a:gd name="T26" fmla="*/ 29 w 195"/>
                <a:gd name="T27" fmla="*/ 102 h 159"/>
                <a:gd name="T28" fmla="*/ 16 w 195"/>
                <a:gd name="T29" fmla="*/ 105 h 159"/>
                <a:gd name="T30" fmla="*/ 5 w 195"/>
                <a:gd name="T31" fmla="*/ 108 h 159"/>
                <a:gd name="T32" fmla="*/ 3 w 195"/>
                <a:gd name="T33" fmla="*/ 117 h 159"/>
                <a:gd name="T34" fmla="*/ 3 w 195"/>
                <a:gd name="T35" fmla="*/ 126 h 159"/>
                <a:gd name="T36" fmla="*/ 3 w 195"/>
                <a:gd name="T37" fmla="*/ 135 h 159"/>
                <a:gd name="T38" fmla="*/ 5 w 195"/>
                <a:gd name="T39" fmla="*/ 140 h 159"/>
                <a:gd name="T40" fmla="*/ 8 w 195"/>
                <a:gd name="T41" fmla="*/ 146 h 159"/>
                <a:gd name="T42" fmla="*/ 13 w 195"/>
                <a:gd name="T43" fmla="*/ 155 h 159"/>
                <a:gd name="T44" fmla="*/ 24 w 195"/>
                <a:gd name="T45" fmla="*/ 158 h 159"/>
                <a:gd name="T46" fmla="*/ 45 w 195"/>
                <a:gd name="T47" fmla="*/ 155 h 159"/>
                <a:gd name="T48" fmla="*/ 71 w 195"/>
                <a:gd name="T49" fmla="*/ 152 h 159"/>
                <a:gd name="T50" fmla="*/ 97 w 195"/>
                <a:gd name="T51" fmla="*/ 143 h 159"/>
                <a:gd name="T52" fmla="*/ 123 w 195"/>
                <a:gd name="T53" fmla="*/ 135 h 159"/>
                <a:gd name="T54" fmla="*/ 147 w 195"/>
                <a:gd name="T55" fmla="*/ 123 h 159"/>
                <a:gd name="T56" fmla="*/ 170 w 195"/>
                <a:gd name="T57" fmla="*/ 111 h 159"/>
                <a:gd name="T58" fmla="*/ 186 w 195"/>
                <a:gd name="T59" fmla="*/ 96 h 159"/>
                <a:gd name="T60" fmla="*/ 189 w 195"/>
                <a:gd name="T61" fmla="*/ 65 h 159"/>
                <a:gd name="T62" fmla="*/ 131 w 195"/>
                <a:gd name="T63" fmla="*/ 6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159"/>
                <a:gd name="T98" fmla="*/ 195 w 195"/>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159">
                  <a:moveTo>
                    <a:pt x="131" y="6"/>
                  </a:moveTo>
                  <a:lnTo>
                    <a:pt x="128" y="9"/>
                  </a:lnTo>
                  <a:lnTo>
                    <a:pt x="126" y="12"/>
                  </a:lnTo>
                  <a:lnTo>
                    <a:pt x="126" y="15"/>
                  </a:lnTo>
                  <a:lnTo>
                    <a:pt x="123" y="21"/>
                  </a:lnTo>
                  <a:lnTo>
                    <a:pt x="120" y="23"/>
                  </a:lnTo>
                  <a:lnTo>
                    <a:pt x="120" y="29"/>
                  </a:lnTo>
                  <a:lnTo>
                    <a:pt x="118" y="32"/>
                  </a:lnTo>
                  <a:lnTo>
                    <a:pt x="115" y="35"/>
                  </a:lnTo>
                  <a:lnTo>
                    <a:pt x="115" y="41"/>
                  </a:lnTo>
                  <a:lnTo>
                    <a:pt x="113" y="44"/>
                  </a:lnTo>
                  <a:lnTo>
                    <a:pt x="110" y="50"/>
                  </a:lnTo>
                  <a:lnTo>
                    <a:pt x="110" y="53"/>
                  </a:lnTo>
                  <a:lnTo>
                    <a:pt x="110" y="56"/>
                  </a:lnTo>
                  <a:lnTo>
                    <a:pt x="107" y="62"/>
                  </a:lnTo>
                  <a:lnTo>
                    <a:pt x="107" y="65"/>
                  </a:lnTo>
                  <a:lnTo>
                    <a:pt x="107" y="68"/>
                  </a:lnTo>
                  <a:lnTo>
                    <a:pt x="102" y="76"/>
                  </a:lnTo>
                  <a:lnTo>
                    <a:pt x="97" y="82"/>
                  </a:lnTo>
                  <a:lnTo>
                    <a:pt x="92" y="85"/>
                  </a:lnTo>
                  <a:lnTo>
                    <a:pt x="86" y="88"/>
                  </a:lnTo>
                  <a:lnTo>
                    <a:pt x="78" y="90"/>
                  </a:lnTo>
                  <a:lnTo>
                    <a:pt x="71" y="93"/>
                  </a:lnTo>
                  <a:lnTo>
                    <a:pt x="63" y="96"/>
                  </a:lnTo>
                  <a:lnTo>
                    <a:pt x="55" y="96"/>
                  </a:lnTo>
                  <a:lnTo>
                    <a:pt x="45" y="99"/>
                  </a:lnTo>
                  <a:lnTo>
                    <a:pt x="37" y="99"/>
                  </a:lnTo>
                  <a:lnTo>
                    <a:pt x="29" y="102"/>
                  </a:lnTo>
                  <a:lnTo>
                    <a:pt x="21" y="102"/>
                  </a:lnTo>
                  <a:lnTo>
                    <a:pt x="16" y="105"/>
                  </a:lnTo>
                  <a:lnTo>
                    <a:pt x="11" y="105"/>
                  </a:lnTo>
                  <a:lnTo>
                    <a:pt x="5" y="108"/>
                  </a:lnTo>
                  <a:lnTo>
                    <a:pt x="0" y="111"/>
                  </a:lnTo>
                  <a:lnTo>
                    <a:pt x="3" y="117"/>
                  </a:lnTo>
                  <a:lnTo>
                    <a:pt x="3" y="123"/>
                  </a:lnTo>
                  <a:lnTo>
                    <a:pt x="3" y="126"/>
                  </a:lnTo>
                  <a:lnTo>
                    <a:pt x="3" y="129"/>
                  </a:lnTo>
                  <a:lnTo>
                    <a:pt x="3" y="135"/>
                  </a:lnTo>
                  <a:lnTo>
                    <a:pt x="5" y="137"/>
                  </a:lnTo>
                  <a:lnTo>
                    <a:pt x="5" y="140"/>
                  </a:lnTo>
                  <a:lnTo>
                    <a:pt x="5" y="143"/>
                  </a:lnTo>
                  <a:lnTo>
                    <a:pt x="8" y="146"/>
                  </a:lnTo>
                  <a:lnTo>
                    <a:pt x="8" y="152"/>
                  </a:lnTo>
                  <a:lnTo>
                    <a:pt x="13" y="155"/>
                  </a:lnTo>
                  <a:lnTo>
                    <a:pt x="18" y="155"/>
                  </a:lnTo>
                  <a:lnTo>
                    <a:pt x="24" y="158"/>
                  </a:lnTo>
                  <a:lnTo>
                    <a:pt x="34" y="158"/>
                  </a:lnTo>
                  <a:lnTo>
                    <a:pt x="45" y="155"/>
                  </a:lnTo>
                  <a:lnTo>
                    <a:pt x="58" y="155"/>
                  </a:lnTo>
                  <a:lnTo>
                    <a:pt x="71" y="152"/>
                  </a:lnTo>
                  <a:lnTo>
                    <a:pt x="84" y="149"/>
                  </a:lnTo>
                  <a:lnTo>
                    <a:pt x="97" y="143"/>
                  </a:lnTo>
                  <a:lnTo>
                    <a:pt x="110" y="140"/>
                  </a:lnTo>
                  <a:lnTo>
                    <a:pt x="123" y="135"/>
                  </a:lnTo>
                  <a:lnTo>
                    <a:pt x="136" y="129"/>
                  </a:lnTo>
                  <a:lnTo>
                    <a:pt x="147" y="123"/>
                  </a:lnTo>
                  <a:lnTo>
                    <a:pt x="160" y="117"/>
                  </a:lnTo>
                  <a:lnTo>
                    <a:pt x="170" y="111"/>
                  </a:lnTo>
                  <a:lnTo>
                    <a:pt x="178" y="105"/>
                  </a:lnTo>
                  <a:lnTo>
                    <a:pt x="186" y="96"/>
                  </a:lnTo>
                  <a:lnTo>
                    <a:pt x="194" y="90"/>
                  </a:lnTo>
                  <a:lnTo>
                    <a:pt x="189" y="65"/>
                  </a:lnTo>
                  <a:lnTo>
                    <a:pt x="131" y="0"/>
                  </a:lnTo>
                  <a:lnTo>
                    <a:pt x="131" y="6"/>
                  </a:lnTo>
                </a:path>
              </a:pathLst>
            </a:custGeom>
            <a:solidFill>
              <a:srgbClr val="FFA43F"/>
            </a:solidFill>
            <a:ln w="12700" cap="rnd">
              <a:solidFill>
                <a:srgbClr val="FFA43F"/>
              </a:solidFill>
              <a:round/>
              <a:headEnd/>
              <a:tailEnd/>
            </a:ln>
          </p:spPr>
          <p:txBody>
            <a:bodyPr/>
            <a:lstStyle/>
            <a:p>
              <a:endParaRPr lang="tr-TR"/>
            </a:p>
          </p:txBody>
        </p:sp>
        <p:sp>
          <p:nvSpPr>
            <p:cNvPr id="56346" name="Freeform 14"/>
            <p:cNvSpPr>
              <a:spLocks/>
            </p:cNvSpPr>
            <p:nvPr/>
          </p:nvSpPr>
          <p:spPr bwMode="auto">
            <a:xfrm>
              <a:off x="1642" y="3275"/>
              <a:ext cx="153" cy="339"/>
            </a:xfrm>
            <a:custGeom>
              <a:avLst/>
              <a:gdLst>
                <a:gd name="T0" fmla="*/ 45 w 153"/>
                <a:gd name="T1" fmla="*/ 0 h 339"/>
                <a:gd name="T2" fmla="*/ 152 w 153"/>
                <a:gd name="T3" fmla="*/ 129 h 339"/>
                <a:gd name="T4" fmla="*/ 128 w 153"/>
                <a:gd name="T5" fmla="*/ 126 h 339"/>
                <a:gd name="T6" fmla="*/ 123 w 153"/>
                <a:gd name="T7" fmla="*/ 126 h 339"/>
                <a:gd name="T8" fmla="*/ 118 w 153"/>
                <a:gd name="T9" fmla="*/ 132 h 339"/>
                <a:gd name="T10" fmla="*/ 113 w 153"/>
                <a:gd name="T11" fmla="*/ 144 h 339"/>
                <a:gd name="T12" fmla="*/ 107 w 153"/>
                <a:gd name="T13" fmla="*/ 159 h 339"/>
                <a:gd name="T14" fmla="*/ 100 w 153"/>
                <a:gd name="T15" fmla="*/ 173 h 339"/>
                <a:gd name="T16" fmla="*/ 94 w 153"/>
                <a:gd name="T17" fmla="*/ 191 h 339"/>
                <a:gd name="T18" fmla="*/ 86 w 153"/>
                <a:gd name="T19" fmla="*/ 206 h 339"/>
                <a:gd name="T20" fmla="*/ 81 w 153"/>
                <a:gd name="T21" fmla="*/ 220 h 339"/>
                <a:gd name="T22" fmla="*/ 81 w 153"/>
                <a:gd name="T23" fmla="*/ 226 h 339"/>
                <a:gd name="T24" fmla="*/ 84 w 153"/>
                <a:gd name="T25" fmla="*/ 241 h 339"/>
                <a:gd name="T26" fmla="*/ 86 w 153"/>
                <a:gd name="T27" fmla="*/ 255 h 339"/>
                <a:gd name="T28" fmla="*/ 89 w 153"/>
                <a:gd name="T29" fmla="*/ 270 h 339"/>
                <a:gd name="T30" fmla="*/ 92 w 153"/>
                <a:gd name="T31" fmla="*/ 288 h 339"/>
                <a:gd name="T32" fmla="*/ 94 w 153"/>
                <a:gd name="T33" fmla="*/ 306 h 339"/>
                <a:gd name="T34" fmla="*/ 94 w 153"/>
                <a:gd name="T35" fmla="*/ 317 h 339"/>
                <a:gd name="T36" fmla="*/ 97 w 153"/>
                <a:gd name="T37" fmla="*/ 326 h 339"/>
                <a:gd name="T38" fmla="*/ 94 w 153"/>
                <a:gd name="T39" fmla="*/ 332 h 339"/>
                <a:gd name="T40" fmla="*/ 86 w 153"/>
                <a:gd name="T41" fmla="*/ 335 h 339"/>
                <a:gd name="T42" fmla="*/ 79 w 153"/>
                <a:gd name="T43" fmla="*/ 338 h 339"/>
                <a:gd name="T44" fmla="*/ 71 w 153"/>
                <a:gd name="T45" fmla="*/ 338 h 339"/>
                <a:gd name="T46" fmla="*/ 60 w 153"/>
                <a:gd name="T47" fmla="*/ 338 h 339"/>
                <a:gd name="T48" fmla="*/ 52 w 153"/>
                <a:gd name="T49" fmla="*/ 335 h 339"/>
                <a:gd name="T50" fmla="*/ 45 w 153"/>
                <a:gd name="T51" fmla="*/ 332 h 339"/>
                <a:gd name="T52" fmla="*/ 42 w 153"/>
                <a:gd name="T53" fmla="*/ 326 h 339"/>
                <a:gd name="T54" fmla="*/ 39 w 153"/>
                <a:gd name="T55" fmla="*/ 314 h 339"/>
                <a:gd name="T56" fmla="*/ 39 w 153"/>
                <a:gd name="T57" fmla="*/ 297 h 339"/>
                <a:gd name="T58" fmla="*/ 34 w 153"/>
                <a:gd name="T59" fmla="*/ 276 h 339"/>
                <a:gd name="T60" fmla="*/ 31 w 153"/>
                <a:gd name="T61" fmla="*/ 253 h 339"/>
                <a:gd name="T62" fmla="*/ 26 w 153"/>
                <a:gd name="T63" fmla="*/ 229 h 339"/>
                <a:gd name="T64" fmla="*/ 21 w 153"/>
                <a:gd name="T65" fmla="*/ 206 h 339"/>
                <a:gd name="T66" fmla="*/ 16 w 153"/>
                <a:gd name="T67" fmla="*/ 188 h 339"/>
                <a:gd name="T68" fmla="*/ 10 w 153"/>
                <a:gd name="T69" fmla="*/ 176 h 339"/>
                <a:gd name="T70" fmla="*/ 8 w 153"/>
                <a:gd name="T71" fmla="*/ 168 h 339"/>
                <a:gd name="T72" fmla="*/ 3 w 153"/>
                <a:gd name="T73" fmla="*/ 159 h 339"/>
                <a:gd name="T74" fmla="*/ 0 w 153"/>
                <a:gd name="T75" fmla="*/ 153 h 339"/>
                <a:gd name="T76" fmla="*/ 0 w 153"/>
                <a:gd name="T77" fmla="*/ 144 h 339"/>
                <a:gd name="T78" fmla="*/ 0 w 153"/>
                <a:gd name="T79" fmla="*/ 132 h 339"/>
                <a:gd name="T80" fmla="*/ 0 w 153"/>
                <a:gd name="T81" fmla="*/ 120 h 339"/>
                <a:gd name="T82" fmla="*/ 5 w 153"/>
                <a:gd name="T83" fmla="*/ 106 h 339"/>
                <a:gd name="T84" fmla="*/ 10 w 153"/>
                <a:gd name="T85" fmla="*/ 91 h 339"/>
                <a:gd name="T86" fmla="*/ 13 w 153"/>
                <a:gd name="T87" fmla="*/ 79 h 339"/>
                <a:gd name="T88" fmla="*/ 18 w 153"/>
                <a:gd name="T89" fmla="*/ 71 h 339"/>
                <a:gd name="T90" fmla="*/ 24 w 153"/>
                <a:gd name="T91" fmla="*/ 59 h 339"/>
                <a:gd name="T92" fmla="*/ 29 w 153"/>
                <a:gd name="T93" fmla="*/ 50 h 339"/>
                <a:gd name="T94" fmla="*/ 31 w 153"/>
                <a:gd name="T95" fmla="*/ 38 h 339"/>
                <a:gd name="T96" fmla="*/ 37 w 153"/>
                <a:gd name="T97" fmla="*/ 27 h 339"/>
                <a:gd name="T98" fmla="*/ 39 w 153"/>
                <a:gd name="T99" fmla="*/ 15 h 339"/>
                <a:gd name="T100" fmla="*/ 45 w 153"/>
                <a:gd name="T101" fmla="*/ 0 h 3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339"/>
                <a:gd name="T155" fmla="*/ 153 w 153"/>
                <a:gd name="T156" fmla="*/ 339 h 3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339">
                  <a:moveTo>
                    <a:pt x="45" y="0"/>
                  </a:moveTo>
                  <a:lnTo>
                    <a:pt x="152" y="129"/>
                  </a:lnTo>
                  <a:lnTo>
                    <a:pt x="128" y="126"/>
                  </a:lnTo>
                  <a:lnTo>
                    <a:pt x="123" y="126"/>
                  </a:lnTo>
                  <a:lnTo>
                    <a:pt x="118" y="132"/>
                  </a:lnTo>
                  <a:lnTo>
                    <a:pt x="113" y="144"/>
                  </a:lnTo>
                  <a:lnTo>
                    <a:pt x="107" y="159"/>
                  </a:lnTo>
                  <a:lnTo>
                    <a:pt x="100" y="173"/>
                  </a:lnTo>
                  <a:lnTo>
                    <a:pt x="94" y="191"/>
                  </a:lnTo>
                  <a:lnTo>
                    <a:pt x="86" y="206"/>
                  </a:lnTo>
                  <a:lnTo>
                    <a:pt x="81" y="220"/>
                  </a:lnTo>
                  <a:lnTo>
                    <a:pt x="81" y="226"/>
                  </a:lnTo>
                  <a:lnTo>
                    <a:pt x="84" y="241"/>
                  </a:lnTo>
                  <a:lnTo>
                    <a:pt x="86" y="255"/>
                  </a:lnTo>
                  <a:lnTo>
                    <a:pt x="89" y="270"/>
                  </a:lnTo>
                  <a:lnTo>
                    <a:pt x="92" y="288"/>
                  </a:lnTo>
                  <a:lnTo>
                    <a:pt x="94" y="306"/>
                  </a:lnTo>
                  <a:lnTo>
                    <a:pt x="94" y="317"/>
                  </a:lnTo>
                  <a:lnTo>
                    <a:pt x="97" y="326"/>
                  </a:lnTo>
                  <a:lnTo>
                    <a:pt x="94" y="332"/>
                  </a:lnTo>
                  <a:lnTo>
                    <a:pt x="86" y="335"/>
                  </a:lnTo>
                  <a:lnTo>
                    <a:pt x="79" y="338"/>
                  </a:lnTo>
                  <a:lnTo>
                    <a:pt x="71" y="338"/>
                  </a:lnTo>
                  <a:lnTo>
                    <a:pt x="60" y="338"/>
                  </a:lnTo>
                  <a:lnTo>
                    <a:pt x="52" y="335"/>
                  </a:lnTo>
                  <a:lnTo>
                    <a:pt x="45" y="332"/>
                  </a:lnTo>
                  <a:lnTo>
                    <a:pt x="42" y="326"/>
                  </a:lnTo>
                  <a:lnTo>
                    <a:pt x="39" y="314"/>
                  </a:lnTo>
                  <a:lnTo>
                    <a:pt x="39" y="297"/>
                  </a:lnTo>
                  <a:lnTo>
                    <a:pt x="34" y="276"/>
                  </a:lnTo>
                  <a:lnTo>
                    <a:pt x="31" y="253"/>
                  </a:lnTo>
                  <a:lnTo>
                    <a:pt x="26" y="229"/>
                  </a:lnTo>
                  <a:lnTo>
                    <a:pt x="21" y="206"/>
                  </a:lnTo>
                  <a:lnTo>
                    <a:pt x="16" y="188"/>
                  </a:lnTo>
                  <a:lnTo>
                    <a:pt x="10" y="176"/>
                  </a:lnTo>
                  <a:lnTo>
                    <a:pt x="8" y="168"/>
                  </a:lnTo>
                  <a:lnTo>
                    <a:pt x="3" y="159"/>
                  </a:lnTo>
                  <a:lnTo>
                    <a:pt x="0" y="153"/>
                  </a:lnTo>
                  <a:lnTo>
                    <a:pt x="0" y="144"/>
                  </a:lnTo>
                  <a:lnTo>
                    <a:pt x="0" y="132"/>
                  </a:lnTo>
                  <a:lnTo>
                    <a:pt x="0" y="120"/>
                  </a:lnTo>
                  <a:lnTo>
                    <a:pt x="5" y="106"/>
                  </a:lnTo>
                  <a:lnTo>
                    <a:pt x="10" y="91"/>
                  </a:lnTo>
                  <a:lnTo>
                    <a:pt x="13" y="79"/>
                  </a:lnTo>
                  <a:lnTo>
                    <a:pt x="18" y="71"/>
                  </a:lnTo>
                  <a:lnTo>
                    <a:pt x="24" y="59"/>
                  </a:lnTo>
                  <a:lnTo>
                    <a:pt x="29" y="50"/>
                  </a:lnTo>
                  <a:lnTo>
                    <a:pt x="31" y="38"/>
                  </a:lnTo>
                  <a:lnTo>
                    <a:pt x="37" y="27"/>
                  </a:lnTo>
                  <a:lnTo>
                    <a:pt x="39" y="15"/>
                  </a:lnTo>
                  <a:lnTo>
                    <a:pt x="45" y="0"/>
                  </a:lnTo>
                </a:path>
              </a:pathLst>
            </a:custGeom>
            <a:solidFill>
              <a:srgbClr val="FFC283"/>
            </a:solidFill>
            <a:ln w="12700" cap="rnd">
              <a:solidFill>
                <a:srgbClr val="FFA43F"/>
              </a:solidFill>
              <a:round/>
              <a:headEnd/>
              <a:tailEnd/>
            </a:ln>
          </p:spPr>
          <p:txBody>
            <a:bodyPr/>
            <a:lstStyle/>
            <a:p>
              <a:endParaRPr lang="tr-TR"/>
            </a:p>
          </p:txBody>
        </p:sp>
        <p:sp>
          <p:nvSpPr>
            <p:cNvPr id="56347" name="Freeform 15"/>
            <p:cNvSpPr>
              <a:spLocks/>
            </p:cNvSpPr>
            <p:nvPr/>
          </p:nvSpPr>
          <p:spPr bwMode="auto">
            <a:xfrm>
              <a:off x="1668" y="2902"/>
              <a:ext cx="1418" cy="782"/>
            </a:xfrm>
            <a:custGeom>
              <a:avLst/>
              <a:gdLst>
                <a:gd name="T0" fmla="*/ 1372 w 1418"/>
                <a:gd name="T1" fmla="*/ 232 h 782"/>
                <a:gd name="T2" fmla="*/ 1307 w 1418"/>
                <a:gd name="T3" fmla="*/ 214 h 782"/>
                <a:gd name="T4" fmla="*/ 1266 w 1418"/>
                <a:gd name="T5" fmla="*/ 176 h 782"/>
                <a:gd name="T6" fmla="*/ 1221 w 1418"/>
                <a:gd name="T7" fmla="*/ 126 h 782"/>
                <a:gd name="T8" fmla="*/ 1203 w 1418"/>
                <a:gd name="T9" fmla="*/ 94 h 782"/>
                <a:gd name="T10" fmla="*/ 1232 w 1418"/>
                <a:gd name="T11" fmla="*/ 53 h 782"/>
                <a:gd name="T12" fmla="*/ 1245 w 1418"/>
                <a:gd name="T13" fmla="*/ 29 h 782"/>
                <a:gd name="T14" fmla="*/ 1187 w 1418"/>
                <a:gd name="T15" fmla="*/ 35 h 782"/>
                <a:gd name="T16" fmla="*/ 1072 w 1418"/>
                <a:gd name="T17" fmla="*/ 44 h 782"/>
                <a:gd name="T18" fmla="*/ 968 w 1418"/>
                <a:gd name="T19" fmla="*/ 23 h 782"/>
                <a:gd name="T20" fmla="*/ 871 w 1418"/>
                <a:gd name="T21" fmla="*/ 9 h 782"/>
                <a:gd name="T22" fmla="*/ 751 w 1418"/>
                <a:gd name="T23" fmla="*/ 20 h 782"/>
                <a:gd name="T24" fmla="*/ 620 w 1418"/>
                <a:gd name="T25" fmla="*/ 35 h 782"/>
                <a:gd name="T26" fmla="*/ 479 w 1418"/>
                <a:gd name="T27" fmla="*/ 15 h 782"/>
                <a:gd name="T28" fmla="*/ 272 w 1418"/>
                <a:gd name="T29" fmla="*/ 0 h 782"/>
                <a:gd name="T30" fmla="*/ 113 w 1418"/>
                <a:gd name="T31" fmla="*/ 38 h 782"/>
                <a:gd name="T32" fmla="*/ 26 w 1418"/>
                <a:gd name="T33" fmla="*/ 141 h 782"/>
                <a:gd name="T34" fmla="*/ 0 w 1418"/>
                <a:gd name="T35" fmla="*/ 264 h 782"/>
                <a:gd name="T36" fmla="*/ 16 w 1418"/>
                <a:gd name="T37" fmla="*/ 373 h 782"/>
                <a:gd name="T38" fmla="*/ 42 w 1418"/>
                <a:gd name="T39" fmla="*/ 441 h 782"/>
                <a:gd name="T40" fmla="*/ 89 w 1418"/>
                <a:gd name="T41" fmla="*/ 490 h 782"/>
                <a:gd name="T42" fmla="*/ 118 w 1418"/>
                <a:gd name="T43" fmla="*/ 502 h 782"/>
                <a:gd name="T44" fmla="*/ 120 w 1418"/>
                <a:gd name="T45" fmla="*/ 526 h 782"/>
                <a:gd name="T46" fmla="*/ 107 w 1418"/>
                <a:gd name="T47" fmla="*/ 564 h 782"/>
                <a:gd name="T48" fmla="*/ 99 w 1418"/>
                <a:gd name="T49" fmla="*/ 596 h 782"/>
                <a:gd name="T50" fmla="*/ 99 w 1418"/>
                <a:gd name="T51" fmla="*/ 625 h 782"/>
                <a:gd name="T52" fmla="*/ 118 w 1418"/>
                <a:gd name="T53" fmla="*/ 675 h 782"/>
                <a:gd name="T54" fmla="*/ 131 w 1418"/>
                <a:gd name="T55" fmla="*/ 740 h 782"/>
                <a:gd name="T56" fmla="*/ 152 w 1418"/>
                <a:gd name="T57" fmla="*/ 778 h 782"/>
                <a:gd name="T58" fmla="*/ 186 w 1418"/>
                <a:gd name="T59" fmla="*/ 778 h 782"/>
                <a:gd name="T60" fmla="*/ 186 w 1418"/>
                <a:gd name="T61" fmla="*/ 731 h 782"/>
                <a:gd name="T62" fmla="*/ 175 w 1418"/>
                <a:gd name="T63" fmla="*/ 658 h 782"/>
                <a:gd name="T64" fmla="*/ 204 w 1418"/>
                <a:gd name="T65" fmla="*/ 619 h 782"/>
                <a:gd name="T66" fmla="*/ 235 w 1418"/>
                <a:gd name="T67" fmla="*/ 573 h 782"/>
                <a:gd name="T68" fmla="*/ 523 w 1418"/>
                <a:gd name="T69" fmla="*/ 511 h 782"/>
                <a:gd name="T70" fmla="*/ 826 w 1418"/>
                <a:gd name="T71" fmla="*/ 520 h 782"/>
                <a:gd name="T72" fmla="*/ 839 w 1418"/>
                <a:gd name="T73" fmla="*/ 546 h 782"/>
                <a:gd name="T74" fmla="*/ 884 w 1418"/>
                <a:gd name="T75" fmla="*/ 602 h 782"/>
                <a:gd name="T76" fmla="*/ 920 w 1418"/>
                <a:gd name="T77" fmla="*/ 667 h 782"/>
                <a:gd name="T78" fmla="*/ 944 w 1418"/>
                <a:gd name="T79" fmla="*/ 714 h 782"/>
                <a:gd name="T80" fmla="*/ 975 w 1418"/>
                <a:gd name="T81" fmla="*/ 734 h 782"/>
                <a:gd name="T82" fmla="*/ 1007 w 1418"/>
                <a:gd name="T83" fmla="*/ 720 h 782"/>
                <a:gd name="T84" fmla="*/ 978 w 1418"/>
                <a:gd name="T85" fmla="*/ 631 h 782"/>
                <a:gd name="T86" fmla="*/ 973 w 1418"/>
                <a:gd name="T87" fmla="*/ 546 h 782"/>
                <a:gd name="T88" fmla="*/ 1093 w 1418"/>
                <a:gd name="T89" fmla="*/ 461 h 782"/>
                <a:gd name="T90" fmla="*/ 1281 w 1418"/>
                <a:gd name="T91" fmla="*/ 388 h 782"/>
                <a:gd name="T92" fmla="*/ 1333 w 1418"/>
                <a:gd name="T93" fmla="*/ 373 h 782"/>
                <a:gd name="T94" fmla="*/ 1372 w 1418"/>
                <a:gd name="T95" fmla="*/ 337 h 782"/>
                <a:gd name="T96" fmla="*/ 1409 w 1418"/>
                <a:gd name="T97" fmla="*/ 326 h 782"/>
                <a:gd name="T98" fmla="*/ 1417 w 1418"/>
                <a:gd name="T99" fmla="*/ 264 h 7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8"/>
                <a:gd name="T151" fmla="*/ 0 h 782"/>
                <a:gd name="T152" fmla="*/ 1418 w 1418"/>
                <a:gd name="T153" fmla="*/ 782 h 7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8" h="782">
                  <a:moveTo>
                    <a:pt x="1414" y="250"/>
                  </a:moveTo>
                  <a:lnTo>
                    <a:pt x="1409" y="244"/>
                  </a:lnTo>
                  <a:lnTo>
                    <a:pt x="1391" y="238"/>
                  </a:lnTo>
                  <a:lnTo>
                    <a:pt x="1372" y="232"/>
                  </a:lnTo>
                  <a:lnTo>
                    <a:pt x="1357" y="226"/>
                  </a:lnTo>
                  <a:lnTo>
                    <a:pt x="1341" y="223"/>
                  </a:lnTo>
                  <a:lnTo>
                    <a:pt x="1323" y="217"/>
                  </a:lnTo>
                  <a:lnTo>
                    <a:pt x="1307" y="214"/>
                  </a:lnTo>
                  <a:lnTo>
                    <a:pt x="1289" y="208"/>
                  </a:lnTo>
                  <a:lnTo>
                    <a:pt x="1279" y="199"/>
                  </a:lnTo>
                  <a:lnTo>
                    <a:pt x="1271" y="188"/>
                  </a:lnTo>
                  <a:lnTo>
                    <a:pt x="1266" y="176"/>
                  </a:lnTo>
                  <a:lnTo>
                    <a:pt x="1258" y="164"/>
                  </a:lnTo>
                  <a:lnTo>
                    <a:pt x="1245" y="147"/>
                  </a:lnTo>
                  <a:lnTo>
                    <a:pt x="1234" y="135"/>
                  </a:lnTo>
                  <a:lnTo>
                    <a:pt x="1221" y="126"/>
                  </a:lnTo>
                  <a:lnTo>
                    <a:pt x="1203" y="120"/>
                  </a:lnTo>
                  <a:lnTo>
                    <a:pt x="1200" y="114"/>
                  </a:lnTo>
                  <a:lnTo>
                    <a:pt x="1200" y="103"/>
                  </a:lnTo>
                  <a:lnTo>
                    <a:pt x="1203" y="94"/>
                  </a:lnTo>
                  <a:lnTo>
                    <a:pt x="1205" y="85"/>
                  </a:lnTo>
                  <a:lnTo>
                    <a:pt x="1211" y="76"/>
                  </a:lnTo>
                  <a:lnTo>
                    <a:pt x="1221" y="64"/>
                  </a:lnTo>
                  <a:lnTo>
                    <a:pt x="1232" y="53"/>
                  </a:lnTo>
                  <a:lnTo>
                    <a:pt x="1239" y="44"/>
                  </a:lnTo>
                  <a:lnTo>
                    <a:pt x="1247" y="38"/>
                  </a:lnTo>
                  <a:lnTo>
                    <a:pt x="1250" y="29"/>
                  </a:lnTo>
                  <a:lnTo>
                    <a:pt x="1245" y="29"/>
                  </a:lnTo>
                  <a:lnTo>
                    <a:pt x="1224" y="29"/>
                  </a:lnTo>
                  <a:lnTo>
                    <a:pt x="1211" y="29"/>
                  </a:lnTo>
                  <a:lnTo>
                    <a:pt x="1200" y="32"/>
                  </a:lnTo>
                  <a:lnTo>
                    <a:pt x="1187" y="35"/>
                  </a:lnTo>
                  <a:lnTo>
                    <a:pt x="1174" y="38"/>
                  </a:lnTo>
                  <a:lnTo>
                    <a:pt x="1163" y="44"/>
                  </a:lnTo>
                  <a:lnTo>
                    <a:pt x="1150" y="50"/>
                  </a:lnTo>
                  <a:lnTo>
                    <a:pt x="1072" y="44"/>
                  </a:lnTo>
                  <a:lnTo>
                    <a:pt x="1038" y="38"/>
                  </a:lnTo>
                  <a:lnTo>
                    <a:pt x="1012" y="32"/>
                  </a:lnTo>
                  <a:lnTo>
                    <a:pt x="988" y="26"/>
                  </a:lnTo>
                  <a:lnTo>
                    <a:pt x="968" y="23"/>
                  </a:lnTo>
                  <a:lnTo>
                    <a:pt x="949" y="17"/>
                  </a:lnTo>
                  <a:lnTo>
                    <a:pt x="926" y="15"/>
                  </a:lnTo>
                  <a:lnTo>
                    <a:pt x="899" y="12"/>
                  </a:lnTo>
                  <a:lnTo>
                    <a:pt x="871" y="9"/>
                  </a:lnTo>
                  <a:lnTo>
                    <a:pt x="837" y="6"/>
                  </a:lnTo>
                  <a:lnTo>
                    <a:pt x="805" y="9"/>
                  </a:lnTo>
                  <a:lnTo>
                    <a:pt x="776" y="15"/>
                  </a:lnTo>
                  <a:lnTo>
                    <a:pt x="751" y="20"/>
                  </a:lnTo>
                  <a:lnTo>
                    <a:pt x="722" y="26"/>
                  </a:lnTo>
                  <a:lnTo>
                    <a:pt x="690" y="32"/>
                  </a:lnTo>
                  <a:lnTo>
                    <a:pt x="659" y="35"/>
                  </a:lnTo>
                  <a:lnTo>
                    <a:pt x="620" y="35"/>
                  </a:lnTo>
                  <a:lnTo>
                    <a:pt x="583" y="29"/>
                  </a:lnTo>
                  <a:lnTo>
                    <a:pt x="549" y="26"/>
                  </a:lnTo>
                  <a:lnTo>
                    <a:pt x="515" y="20"/>
                  </a:lnTo>
                  <a:lnTo>
                    <a:pt x="479" y="15"/>
                  </a:lnTo>
                  <a:lnTo>
                    <a:pt x="439" y="9"/>
                  </a:lnTo>
                  <a:lnTo>
                    <a:pt x="395" y="3"/>
                  </a:lnTo>
                  <a:lnTo>
                    <a:pt x="337" y="0"/>
                  </a:lnTo>
                  <a:lnTo>
                    <a:pt x="272" y="0"/>
                  </a:lnTo>
                  <a:lnTo>
                    <a:pt x="225" y="3"/>
                  </a:lnTo>
                  <a:lnTo>
                    <a:pt x="181" y="9"/>
                  </a:lnTo>
                  <a:lnTo>
                    <a:pt x="144" y="23"/>
                  </a:lnTo>
                  <a:lnTo>
                    <a:pt x="113" y="38"/>
                  </a:lnTo>
                  <a:lnTo>
                    <a:pt x="84" y="61"/>
                  </a:lnTo>
                  <a:lnTo>
                    <a:pt x="60" y="85"/>
                  </a:lnTo>
                  <a:lnTo>
                    <a:pt x="42" y="112"/>
                  </a:lnTo>
                  <a:lnTo>
                    <a:pt x="26" y="141"/>
                  </a:lnTo>
                  <a:lnTo>
                    <a:pt x="16" y="170"/>
                  </a:lnTo>
                  <a:lnTo>
                    <a:pt x="8" y="202"/>
                  </a:lnTo>
                  <a:lnTo>
                    <a:pt x="3" y="235"/>
                  </a:lnTo>
                  <a:lnTo>
                    <a:pt x="0" y="264"/>
                  </a:lnTo>
                  <a:lnTo>
                    <a:pt x="3" y="294"/>
                  </a:lnTo>
                  <a:lnTo>
                    <a:pt x="5" y="323"/>
                  </a:lnTo>
                  <a:lnTo>
                    <a:pt x="10" y="349"/>
                  </a:lnTo>
                  <a:lnTo>
                    <a:pt x="16" y="373"/>
                  </a:lnTo>
                  <a:lnTo>
                    <a:pt x="21" y="391"/>
                  </a:lnTo>
                  <a:lnTo>
                    <a:pt x="29" y="408"/>
                  </a:lnTo>
                  <a:lnTo>
                    <a:pt x="34" y="426"/>
                  </a:lnTo>
                  <a:lnTo>
                    <a:pt x="42" y="441"/>
                  </a:lnTo>
                  <a:lnTo>
                    <a:pt x="52" y="455"/>
                  </a:lnTo>
                  <a:lnTo>
                    <a:pt x="65" y="467"/>
                  </a:lnTo>
                  <a:lnTo>
                    <a:pt x="79" y="478"/>
                  </a:lnTo>
                  <a:lnTo>
                    <a:pt x="89" y="490"/>
                  </a:lnTo>
                  <a:lnTo>
                    <a:pt x="97" y="493"/>
                  </a:lnTo>
                  <a:lnTo>
                    <a:pt x="105" y="496"/>
                  </a:lnTo>
                  <a:lnTo>
                    <a:pt x="110" y="499"/>
                  </a:lnTo>
                  <a:lnTo>
                    <a:pt x="118" y="502"/>
                  </a:lnTo>
                  <a:lnTo>
                    <a:pt x="126" y="505"/>
                  </a:lnTo>
                  <a:lnTo>
                    <a:pt x="128" y="505"/>
                  </a:lnTo>
                  <a:lnTo>
                    <a:pt x="126" y="517"/>
                  </a:lnTo>
                  <a:lnTo>
                    <a:pt x="120" y="526"/>
                  </a:lnTo>
                  <a:lnTo>
                    <a:pt x="118" y="537"/>
                  </a:lnTo>
                  <a:lnTo>
                    <a:pt x="113" y="546"/>
                  </a:lnTo>
                  <a:lnTo>
                    <a:pt x="110" y="555"/>
                  </a:lnTo>
                  <a:lnTo>
                    <a:pt x="107" y="564"/>
                  </a:lnTo>
                  <a:lnTo>
                    <a:pt x="105" y="573"/>
                  </a:lnTo>
                  <a:lnTo>
                    <a:pt x="105" y="579"/>
                  </a:lnTo>
                  <a:lnTo>
                    <a:pt x="102" y="587"/>
                  </a:lnTo>
                  <a:lnTo>
                    <a:pt x="99" y="596"/>
                  </a:lnTo>
                  <a:lnTo>
                    <a:pt x="97" y="602"/>
                  </a:lnTo>
                  <a:lnTo>
                    <a:pt x="97" y="608"/>
                  </a:lnTo>
                  <a:lnTo>
                    <a:pt x="97" y="616"/>
                  </a:lnTo>
                  <a:lnTo>
                    <a:pt x="99" y="625"/>
                  </a:lnTo>
                  <a:lnTo>
                    <a:pt x="102" y="634"/>
                  </a:lnTo>
                  <a:lnTo>
                    <a:pt x="107" y="646"/>
                  </a:lnTo>
                  <a:lnTo>
                    <a:pt x="113" y="658"/>
                  </a:lnTo>
                  <a:lnTo>
                    <a:pt x="118" y="675"/>
                  </a:lnTo>
                  <a:lnTo>
                    <a:pt x="120" y="690"/>
                  </a:lnTo>
                  <a:lnTo>
                    <a:pt x="123" y="708"/>
                  </a:lnTo>
                  <a:lnTo>
                    <a:pt x="128" y="725"/>
                  </a:lnTo>
                  <a:lnTo>
                    <a:pt x="131" y="740"/>
                  </a:lnTo>
                  <a:lnTo>
                    <a:pt x="136" y="754"/>
                  </a:lnTo>
                  <a:lnTo>
                    <a:pt x="139" y="766"/>
                  </a:lnTo>
                  <a:lnTo>
                    <a:pt x="144" y="772"/>
                  </a:lnTo>
                  <a:lnTo>
                    <a:pt x="152" y="778"/>
                  </a:lnTo>
                  <a:lnTo>
                    <a:pt x="160" y="778"/>
                  </a:lnTo>
                  <a:lnTo>
                    <a:pt x="170" y="781"/>
                  </a:lnTo>
                  <a:lnTo>
                    <a:pt x="181" y="781"/>
                  </a:lnTo>
                  <a:lnTo>
                    <a:pt x="186" y="778"/>
                  </a:lnTo>
                  <a:lnTo>
                    <a:pt x="194" y="772"/>
                  </a:lnTo>
                  <a:lnTo>
                    <a:pt x="191" y="769"/>
                  </a:lnTo>
                  <a:lnTo>
                    <a:pt x="191" y="749"/>
                  </a:lnTo>
                  <a:lnTo>
                    <a:pt x="186" y="731"/>
                  </a:lnTo>
                  <a:lnTo>
                    <a:pt x="183" y="711"/>
                  </a:lnTo>
                  <a:lnTo>
                    <a:pt x="178" y="693"/>
                  </a:lnTo>
                  <a:lnTo>
                    <a:pt x="175" y="675"/>
                  </a:lnTo>
                  <a:lnTo>
                    <a:pt x="175" y="658"/>
                  </a:lnTo>
                  <a:lnTo>
                    <a:pt x="178" y="646"/>
                  </a:lnTo>
                  <a:lnTo>
                    <a:pt x="186" y="637"/>
                  </a:lnTo>
                  <a:lnTo>
                    <a:pt x="194" y="628"/>
                  </a:lnTo>
                  <a:lnTo>
                    <a:pt x="204" y="619"/>
                  </a:lnTo>
                  <a:lnTo>
                    <a:pt x="212" y="611"/>
                  </a:lnTo>
                  <a:lnTo>
                    <a:pt x="220" y="599"/>
                  </a:lnTo>
                  <a:lnTo>
                    <a:pt x="228" y="585"/>
                  </a:lnTo>
                  <a:lnTo>
                    <a:pt x="235" y="573"/>
                  </a:lnTo>
                  <a:lnTo>
                    <a:pt x="243" y="561"/>
                  </a:lnTo>
                  <a:lnTo>
                    <a:pt x="248" y="549"/>
                  </a:lnTo>
                  <a:lnTo>
                    <a:pt x="379" y="534"/>
                  </a:lnTo>
                  <a:lnTo>
                    <a:pt x="523" y="511"/>
                  </a:lnTo>
                  <a:lnTo>
                    <a:pt x="738" y="508"/>
                  </a:lnTo>
                  <a:lnTo>
                    <a:pt x="821" y="508"/>
                  </a:lnTo>
                  <a:lnTo>
                    <a:pt x="823" y="514"/>
                  </a:lnTo>
                  <a:lnTo>
                    <a:pt x="826" y="520"/>
                  </a:lnTo>
                  <a:lnTo>
                    <a:pt x="826" y="526"/>
                  </a:lnTo>
                  <a:lnTo>
                    <a:pt x="829" y="531"/>
                  </a:lnTo>
                  <a:lnTo>
                    <a:pt x="834" y="540"/>
                  </a:lnTo>
                  <a:lnTo>
                    <a:pt x="839" y="546"/>
                  </a:lnTo>
                  <a:lnTo>
                    <a:pt x="844" y="552"/>
                  </a:lnTo>
                  <a:lnTo>
                    <a:pt x="863" y="573"/>
                  </a:lnTo>
                  <a:lnTo>
                    <a:pt x="873" y="587"/>
                  </a:lnTo>
                  <a:lnTo>
                    <a:pt x="884" y="602"/>
                  </a:lnTo>
                  <a:lnTo>
                    <a:pt x="894" y="616"/>
                  </a:lnTo>
                  <a:lnTo>
                    <a:pt x="905" y="631"/>
                  </a:lnTo>
                  <a:lnTo>
                    <a:pt x="913" y="649"/>
                  </a:lnTo>
                  <a:lnTo>
                    <a:pt x="920" y="667"/>
                  </a:lnTo>
                  <a:lnTo>
                    <a:pt x="928" y="681"/>
                  </a:lnTo>
                  <a:lnTo>
                    <a:pt x="933" y="693"/>
                  </a:lnTo>
                  <a:lnTo>
                    <a:pt x="939" y="705"/>
                  </a:lnTo>
                  <a:lnTo>
                    <a:pt x="944" y="714"/>
                  </a:lnTo>
                  <a:lnTo>
                    <a:pt x="947" y="723"/>
                  </a:lnTo>
                  <a:lnTo>
                    <a:pt x="957" y="728"/>
                  </a:lnTo>
                  <a:lnTo>
                    <a:pt x="965" y="731"/>
                  </a:lnTo>
                  <a:lnTo>
                    <a:pt x="975" y="734"/>
                  </a:lnTo>
                  <a:lnTo>
                    <a:pt x="986" y="731"/>
                  </a:lnTo>
                  <a:lnTo>
                    <a:pt x="994" y="731"/>
                  </a:lnTo>
                  <a:lnTo>
                    <a:pt x="1002" y="728"/>
                  </a:lnTo>
                  <a:lnTo>
                    <a:pt x="1007" y="720"/>
                  </a:lnTo>
                  <a:lnTo>
                    <a:pt x="996" y="693"/>
                  </a:lnTo>
                  <a:lnTo>
                    <a:pt x="988" y="672"/>
                  </a:lnTo>
                  <a:lnTo>
                    <a:pt x="983" y="649"/>
                  </a:lnTo>
                  <a:lnTo>
                    <a:pt x="978" y="631"/>
                  </a:lnTo>
                  <a:lnTo>
                    <a:pt x="975" y="616"/>
                  </a:lnTo>
                  <a:lnTo>
                    <a:pt x="973" y="602"/>
                  </a:lnTo>
                  <a:lnTo>
                    <a:pt x="973" y="590"/>
                  </a:lnTo>
                  <a:lnTo>
                    <a:pt x="973" y="546"/>
                  </a:lnTo>
                  <a:lnTo>
                    <a:pt x="973" y="526"/>
                  </a:lnTo>
                  <a:lnTo>
                    <a:pt x="973" y="502"/>
                  </a:lnTo>
                  <a:lnTo>
                    <a:pt x="973" y="487"/>
                  </a:lnTo>
                  <a:lnTo>
                    <a:pt x="1093" y="461"/>
                  </a:lnTo>
                  <a:lnTo>
                    <a:pt x="1101" y="452"/>
                  </a:lnTo>
                  <a:lnTo>
                    <a:pt x="1145" y="446"/>
                  </a:lnTo>
                  <a:lnTo>
                    <a:pt x="1273" y="391"/>
                  </a:lnTo>
                  <a:lnTo>
                    <a:pt x="1281" y="388"/>
                  </a:lnTo>
                  <a:lnTo>
                    <a:pt x="1297" y="388"/>
                  </a:lnTo>
                  <a:lnTo>
                    <a:pt x="1312" y="385"/>
                  </a:lnTo>
                  <a:lnTo>
                    <a:pt x="1323" y="379"/>
                  </a:lnTo>
                  <a:lnTo>
                    <a:pt x="1333" y="373"/>
                  </a:lnTo>
                  <a:lnTo>
                    <a:pt x="1344" y="364"/>
                  </a:lnTo>
                  <a:lnTo>
                    <a:pt x="1352" y="355"/>
                  </a:lnTo>
                  <a:lnTo>
                    <a:pt x="1362" y="346"/>
                  </a:lnTo>
                  <a:lnTo>
                    <a:pt x="1372" y="337"/>
                  </a:lnTo>
                  <a:lnTo>
                    <a:pt x="1399" y="337"/>
                  </a:lnTo>
                  <a:lnTo>
                    <a:pt x="1404" y="337"/>
                  </a:lnTo>
                  <a:lnTo>
                    <a:pt x="1404" y="335"/>
                  </a:lnTo>
                  <a:lnTo>
                    <a:pt x="1409" y="326"/>
                  </a:lnTo>
                  <a:lnTo>
                    <a:pt x="1412" y="320"/>
                  </a:lnTo>
                  <a:lnTo>
                    <a:pt x="1417" y="303"/>
                  </a:lnTo>
                  <a:lnTo>
                    <a:pt x="1417" y="291"/>
                  </a:lnTo>
                  <a:lnTo>
                    <a:pt x="1417" y="264"/>
                  </a:lnTo>
                  <a:lnTo>
                    <a:pt x="1414" y="250"/>
                  </a:lnTo>
                </a:path>
              </a:pathLst>
            </a:custGeom>
            <a:solidFill>
              <a:srgbClr val="FFC283"/>
            </a:solidFill>
            <a:ln w="12700" cap="rnd">
              <a:solidFill>
                <a:srgbClr val="FFA43F"/>
              </a:solidFill>
              <a:round/>
              <a:headEnd/>
              <a:tailEnd/>
            </a:ln>
          </p:spPr>
          <p:txBody>
            <a:bodyPr/>
            <a:lstStyle/>
            <a:p>
              <a:endParaRPr lang="tr-TR"/>
            </a:p>
          </p:txBody>
        </p:sp>
        <p:sp>
          <p:nvSpPr>
            <p:cNvPr id="56348" name="Freeform 16"/>
            <p:cNvSpPr>
              <a:spLocks/>
            </p:cNvSpPr>
            <p:nvPr/>
          </p:nvSpPr>
          <p:spPr bwMode="auto">
            <a:xfrm>
              <a:off x="1514" y="2993"/>
              <a:ext cx="207" cy="248"/>
            </a:xfrm>
            <a:custGeom>
              <a:avLst/>
              <a:gdLst>
                <a:gd name="T0" fmla="*/ 190 w 207"/>
                <a:gd name="T1" fmla="*/ 94 h 248"/>
                <a:gd name="T2" fmla="*/ 177 w 207"/>
                <a:gd name="T3" fmla="*/ 100 h 248"/>
                <a:gd name="T4" fmla="*/ 167 w 207"/>
                <a:gd name="T5" fmla="*/ 103 h 248"/>
                <a:gd name="T6" fmla="*/ 154 w 207"/>
                <a:gd name="T7" fmla="*/ 106 h 248"/>
                <a:gd name="T8" fmla="*/ 141 w 207"/>
                <a:gd name="T9" fmla="*/ 109 h 248"/>
                <a:gd name="T10" fmla="*/ 125 w 207"/>
                <a:gd name="T11" fmla="*/ 109 h 248"/>
                <a:gd name="T12" fmla="*/ 112 w 207"/>
                <a:gd name="T13" fmla="*/ 112 h 248"/>
                <a:gd name="T14" fmla="*/ 99 w 207"/>
                <a:gd name="T15" fmla="*/ 112 h 248"/>
                <a:gd name="T16" fmla="*/ 91 w 207"/>
                <a:gd name="T17" fmla="*/ 126 h 248"/>
                <a:gd name="T18" fmla="*/ 81 w 207"/>
                <a:gd name="T19" fmla="*/ 144 h 248"/>
                <a:gd name="T20" fmla="*/ 73 w 207"/>
                <a:gd name="T21" fmla="*/ 165 h 248"/>
                <a:gd name="T22" fmla="*/ 71 w 207"/>
                <a:gd name="T23" fmla="*/ 185 h 248"/>
                <a:gd name="T24" fmla="*/ 68 w 207"/>
                <a:gd name="T25" fmla="*/ 206 h 248"/>
                <a:gd name="T26" fmla="*/ 63 w 207"/>
                <a:gd name="T27" fmla="*/ 223 h 248"/>
                <a:gd name="T28" fmla="*/ 55 w 207"/>
                <a:gd name="T29" fmla="*/ 235 h 248"/>
                <a:gd name="T30" fmla="*/ 37 w 207"/>
                <a:gd name="T31" fmla="*/ 247 h 248"/>
                <a:gd name="T32" fmla="*/ 39 w 207"/>
                <a:gd name="T33" fmla="*/ 232 h 248"/>
                <a:gd name="T34" fmla="*/ 42 w 207"/>
                <a:gd name="T35" fmla="*/ 209 h 248"/>
                <a:gd name="T36" fmla="*/ 52 w 207"/>
                <a:gd name="T37" fmla="*/ 194 h 248"/>
                <a:gd name="T38" fmla="*/ 60 w 207"/>
                <a:gd name="T39" fmla="*/ 177 h 248"/>
                <a:gd name="T40" fmla="*/ 63 w 207"/>
                <a:gd name="T41" fmla="*/ 162 h 248"/>
                <a:gd name="T42" fmla="*/ 65 w 207"/>
                <a:gd name="T43" fmla="*/ 147 h 248"/>
                <a:gd name="T44" fmla="*/ 68 w 207"/>
                <a:gd name="T45" fmla="*/ 129 h 248"/>
                <a:gd name="T46" fmla="*/ 78 w 207"/>
                <a:gd name="T47" fmla="*/ 112 h 248"/>
                <a:gd name="T48" fmla="*/ 57 w 207"/>
                <a:gd name="T49" fmla="*/ 109 h 248"/>
                <a:gd name="T50" fmla="*/ 42 w 207"/>
                <a:gd name="T51" fmla="*/ 106 h 248"/>
                <a:gd name="T52" fmla="*/ 29 w 207"/>
                <a:gd name="T53" fmla="*/ 97 h 248"/>
                <a:gd name="T54" fmla="*/ 10 w 207"/>
                <a:gd name="T55" fmla="*/ 82 h 248"/>
                <a:gd name="T56" fmla="*/ 3 w 207"/>
                <a:gd name="T57" fmla="*/ 70 h 248"/>
                <a:gd name="T58" fmla="*/ 0 w 207"/>
                <a:gd name="T59" fmla="*/ 53 h 248"/>
                <a:gd name="T60" fmla="*/ 3 w 207"/>
                <a:gd name="T61" fmla="*/ 32 h 248"/>
                <a:gd name="T62" fmla="*/ 13 w 207"/>
                <a:gd name="T63" fmla="*/ 18 h 248"/>
                <a:gd name="T64" fmla="*/ 31 w 207"/>
                <a:gd name="T65" fmla="*/ 6 h 248"/>
                <a:gd name="T66" fmla="*/ 55 w 207"/>
                <a:gd name="T67" fmla="*/ 0 h 248"/>
                <a:gd name="T68" fmla="*/ 68 w 207"/>
                <a:gd name="T69" fmla="*/ 0 h 248"/>
                <a:gd name="T70" fmla="*/ 81 w 207"/>
                <a:gd name="T71" fmla="*/ 3 h 248"/>
                <a:gd name="T72" fmla="*/ 99 w 207"/>
                <a:gd name="T73" fmla="*/ 12 h 248"/>
                <a:gd name="T74" fmla="*/ 112 w 207"/>
                <a:gd name="T75" fmla="*/ 30 h 248"/>
                <a:gd name="T76" fmla="*/ 120 w 207"/>
                <a:gd name="T77" fmla="*/ 50 h 248"/>
                <a:gd name="T78" fmla="*/ 120 w 207"/>
                <a:gd name="T79" fmla="*/ 70 h 248"/>
                <a:gd name="T80" fmla="*/ 102 w 207"/>
                <a:gd name="T81" fmla="*/ 76 h 248"/>
                <a:gd name="T82" fmla="*/ 94 w 207"/>
                <a:gd name="T83" fmla="*/ 70 h 248"/>
                <a:gd name="T84" fmla="*/ 97 w 207"/>
                <a:gd name="T85" fmla="*/ 50 h 248"/>
                <a:gd name="T86" fmla="*/ 84 w 207"/>
                <a:gd name="T87" fmla="*/ 32 h 248"/>
                <a:gd name="T88" fmla="*/ 60 w 207"/>
                <a:gd name="T89" fmla="*/ 24 h 248"/>
                <a:gd name="T90" fmla="*/ 39 w 207"/>
                <a:gd name="T91" fmla="*/ 32 h 248"/>
                <a:gd name="T92" fmla="*/ 31 w 207"/>
                <a:gd name="T93" fmla="*/ 53 h 248"/>
                <a:gd name="T94" fmla="*/ 39 w 207"/>
                <a:gd name="T95" fmla="*/ 68 h 248"/>
                <a:gd name="T96" fmla="*/ 60 w 207"/>
                <a:gd name="T97" fmla="*/ 76 h 248"/>
                <a:gd name="T98" fmla="*/ 84 w 207"/>
                <a:gd name="T99" fmla="*/ 79 h 248"/>
                <a:gd name="T100" fmla="*/ 102 w 207"/>
                <a:gd name="T101" fmla="*/ 76 h 248"/>
                <a:gd name="T102" fmla="*/ 122 w 207"/>
                <a:gd name="T103" fmla="*/ 76 h 248"/>
                <a:gd name="T104" fmla="*/ 143 w 207"/>
                <a:gd name="T105" fmla="*/ 73 h 248"/>
                <a:gd name="T106" fmla="*/ 156 w 207"/>
                <a:gd name="T107" fmla="*/ 70 h 248"/>
                <a:gd name="T108" fmla="*/ 172 w 207"/>
                <a:gd name="T109" fmla="*/ 68 h 248"/>
                <a:gd name="T110" fmla="*/ 193 w 207"/>
                <a:gd name="T111" fmla="*/ 68 h 248"/>
                <a:gd name="T112" fmla="*/ 203 w 207"/>
                <a:gd name="T113" fmla="*/ 76 h 248"/>
                <a:gd name="T114" fmla="*/ 203 w 207"/>
                <a:gd name="T115" fmla="*/ 88 h 2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7"/>
                <a:gd name="T175" fmla="*/ 0 h 248"/>
                <a:gd name="T176" fmla="*/ 207 w 207"/>
                <a:gd name="T177" fmla="*/ 248 h 2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7" h="248">
                  <a:moveTo>
                    <a:pt x="203" y="88"/>
                  </a:moveTo>
                  <a:lnTo>
                    <a:pt x="190" y="94"/>
                  </a:lnTo>
                  <a:lnTo>
                    <a:pt x="185" y="97"/>
                  </a:lnTo>
                  <a:lnTo>
                    <a:pt x="177" y="100"/>
                  </a:lnTo>
                  <a:lnTo>
                    <a:pt x="172" y="103"/>
                  </a:lnTo>
                  <a:lnTo>
                    <a:pt x="167" y="103"/>
                  </a:lnTo>
                  <a:lnTo>
                    <a:pt x="159" y="106"/>
                  </a:lnTo>
                  <a:lnTo>
                    <a:pt x="154" y="106"/>
                  </a:lnTo>
                  <a:lnTo>
                    <a:pt x="146" y="109"/>
                  </a:lnTo>
                  <a:lnTo>
                    <a:pt x="141" y="109"/>
                  </a:lnTo>
                  <a:lnTo>
                    <a:pt x="133" y="109"/>
                  </a:lnTo>
                  <a:lnTo>
                    <a:pt x="125" y="109"/>
                  </a:lnTo>
                  <a:lnTo>
                    <a:pt x="120" y="112"/>
                  </a:lnTo>
                  <a:lnTo>
                    <a:pt x="112" y="112"/>
                  </a:lnTo>
                  <a:lnTo>
                    <a:pt x="107" y="112"/>
                  </a:lnTo>
                  <a:lnTo>
                    <a:pt x="99" y="112"/>
                  </a:lnTo>
                  <a:lnTo>
                    <a:pt x="97" y="118"/>
                  </a:lnTo>
                  <a:lnTo>
                    <a:pt x="91" y="126"/>
                  </a:lnTo>
                  <a:lnTo>
                    <a:pt x="86" y="135"/>
                  </a:lnTo>
                  <a:lnTo>
                    <a:pt x="81" y="144"/>
                  </a:lnTo>
                  <a:lnTo>
                    <a:pt x="76" y="153"/>
                  </a:lnTo>
                  <a:lnTo>
                    <a:pt x="73" y="165"/>
                  </a:lnTo>
                  <a:lnTo>
                    <a:pt x="71" y="177"/>
                  </a:lnTo>
                  <a:lnTo>
                    <a:pt x="71" y="185"/>
                  </a:lnTo>
                  <a:lnTo>
                    <a:pt x="68" y="197"/>
                  </a:lnTo>
                  <a:lnTo>
                    <a:pt x="68" y="206"/>
                  </a:lnTo>
                  <a:lnTo>
                    <a:pt x="65" y="217"/>
                  </a:lnTo>
                  <a:lnTo>
                    <a:pt x="63" y="223"/>
                  </a:lnTo>
                  <a:lnTo>
                    <a:pt x="60" y="229"/>
                  </a:lnTo>
                  <a:lnTo>
                    <a:pt x="55" y="235"/>
                  </a:lnTo>
                  <a:lnTo>
                    <a:pt x="47" y="244"/>
                  </a:lnTo>
                  <a:lnTo>
                    <a:pt x="37" y="247"/>
                  </a:lnTo>
                  <a:lnTo>
                    <a:pt x="39" y="241"/>
                  </a:lnTo>
                  <a:lnTo>
                    <a:pt x="39" y="232"/>
                  </a:lnTo>
                  <a:lnTo>
                    <a:pt x="39" y="220"/>
                  </a:lnTo>
                  <a:lnTo>
                    <a:pt x="42" y="209"/>
                  </a:lnTo>
                  <a:lnTo>
                    <a:pt x="47" y="203"/>
                  </a:lnTo>
                  <a:lnTo>
                    <a:pt x="52" y="194"/>
                  </a:lnTo>
                  <a:lnTo>
                    <a:pt x="55" y="188"/>
                  </a:lnTo>
                  <a:lnTo>
                    <a:pt x="60" y="177"/>
                  </a:lnTo>
                  <a:lnTo>
                    <a:pt x="60" y="171"/>
                  </a:lnTo>
                  <a:lnTo>
                    <a:pt x="63" y="162"/>
                  </a:lnTo>
                  <a:lnTo>
                    <a:pt x="63" y="156"/>
                  </a:lnTo>
                  <a:lnTo>
                    <a:pt x="65" y="147"/>
                  </a:lnTo>
                  <a:lnTo>
                    <a:pt x="65" y="141"/>
                  </a:lnTo>
                  <a:lnTo>
                    <a:pt x="68" y="129"/>
                  </a:lnTo>
                  <a:lnTo>
                    <a:pt x="71" y="124"/>
                  </a:lnTo>
                  <a:lnTo>
                    <a:pt x="78" y="112"/>
                  </a:lnTo>
                  <a:lnTo>
                    <a:pt x="63" y="112"/>
                  </a:lnTo>
                  <a:lnTo>
                    <a:pt x="57" y="109"/>
                  </a:lnTo>
                  <a:lnTo>
                    <a:pt x="50" y="109"/>
                  </a:lnTo>
                  <a:lnTo>
                    <a:pt x="42" y="106"/>
                  </a:lnTo>
                  <a:lnTo>
                    <a:pt x="37" y="103"/>
                  </a:lnTo>
                  <a:lnTo>
                    <a:pt x="29" y="97"/>
                  </a:lnTo>
                  <a:lnTo>
                    <a:pt x="21" y="94"/>
                  </a:lnTo>
                  <a:lnTo>
                    <a:pt x="10" y="82"/>
                  </a:lnTo>
                  <a:lnTo>
                    <a:pt x="5" y="76"/>
                  </a:lnTo>
                  <a:lnTo>
                    <a:pt x="3" y="70"/>
                  </a:lnTo>
                  <a:lnTo>
                    <a:pt x="3" y="62"/>
                  </a:lnTo>
                  <a:lnTo>
                    <a:pt x="0" y="53"/>
                  </a:lnTo>
                  <a:lnTo>
                    <a:pt x="0" y="44"/>
                  </a:lnTo>
                  <a:lnTo>
                    <a:pt x="3" y="32"/>
                  </a:lnTo>
                  <a:lnTo>
                    <a:pt x="5" y="27"/>
                  </a:lnTo>
                  <a:lnTo>
                    <a:pt x="13" y="18"/>
                  </a:lnTo>
                  <a:lnTo>
                    <a:pt x="21" y="12"/>
                  </a:lnTo>
                  <a:lnTo>
                    <a:pt x="31" y="6"/>
                  </a:lnTo>
                  <a:lnTo>
                    <a:pt x="42" y="3"/>
                  </a:lnTo>
                  <a:lnTo>
                    <a:pt x="55" y="0"/>
                  </a:lnTo>
                  <a:lnTo>
                    <a:pt x="60" y="0"/>
                  </a:lnTo>
                  <a:lnTo>
                    <a:pt x="68" y="0"/>
                  </a:lnTo>
                  <a:lnTo>
                    <a:pt x="76" y="0"/>
                  </a:lnTo>
                  <a:lnTo>
                    <a:pt x="81" y="3"/>
                  </a:lnTo>
                  <a:lnTo>
                    <a:pt x="89" y="6"/>
                  </a:lnTo>
                  <a:lnTo>
                    <a:pt x="99" y="12"/>
                  </a:lnTo>
                  <a:lnTo>
                    <a:pt x="107" y="21"/>
                  </a:lnTo>
                  <a:lnTo>
                    <a:pt x="112" y="30"/>
                  </a:lnTo>
                  <a:lnTo>
                    <a:pt x="117" y="38"/>
                  </a:lnTo>
                  <a:lnTo>
                    <a:pt x="120" y="50"/>
                  </a:lnTo>
                  <a:lnTo>
                    <a:pt x="120" y="59"/>
                  </a:lnTo>
                  <a:lnTo>
                    <a:pt x="120" y="70"/>
                  </a:lnTo>
                  <a:lnTo>
                    <a:pt x="115" y="76"/>
                  </a:lnTo>
                  <a:lnTo>
                    <a:pt x="102" y="76"/>
                  </a:lnTo>
                  <a:lnTo>
                    <a:pt x="91" y="79"/>
                  </a:lnTo>
                  <a:lnTo>
                    <a:pt x="94" y="70"/>
                  </a:lnTo>
                  <a:lnTo>
                    <a:pt x="97" y="59"/>
                  </a:lnTo>
                  <a:lnTo>
                    <a:pt x="97" y="50"/>
                  </a:lnTo>
                  <a:lnTo>
                    <a:pt x="91" y="41"/>
                  </a:lnTo>
                  <a:lnTo>
                    <a:pt x="84" y="32"/>
                  </a:lnTo>
                  <a:lnTo>
                    <a:pt x="71" y="27"/>
                  </a:lnTo>
                  <a:lnTo>
                    <a:pt x="60" y="24"/>
                  </a:lnTo>
                  <a:lnTo>
                    <a:pt x="50" y="27"/>
                  </a:lnTo>
                  <a:lnTo>
                    <a:pt x="39" y="32"/>
                  </a:lnTo>
                  <a:lnTo>
                    <a:pt x="31" y="41"/>
                  </a:lnTo>
                  <a:lnTo>
                    <a:pt x="31" y="53"/>
                  </a:lnTo>
                  <a:lnTo>
                    <a:pt x="34" y="62"/>
                  </a:lnTo>
                  <a:lnTo>
                    <a:pt x="39" y="68"/>
                  </a:lnTo>
                  <a:lnTo>
                    <a:pt x="50" y="73"/>
                  </a:lnTo>
                  <a:lnTo>
                    <a:pt x="60" y="76"/>
                  </a:lnTo>
                  <a:lnTo>
                    <a:pt x="71" y="79"/>
                  </a:lnTo>
                  <a:lnTo>
                    <a:pt x="84" y="79"/>
                  </a:lnTo>
                  <a:lnTo>
                    <a:pt x="91" y="79"/>
                  </a:lnTo>
                  <a:lnTo>
                    <a:pt x="102" y="76"/>
                  </a:lnTo>
                  <a:lnTo>
                    <a:pt x="115" y="76"/>
                  </a:lnTo>
                  <a:lnTo>
                    <a:pt x="122" y="76"/>
                  </a:lnTo>
                  <a:lnTo>
                    <a:pt x="133" y="76"/>
                  </a:lnTo>
                  <a:lnTo>
                    <a:pt x="143" y="73"/>
                  </a:lnTo>
                  <a:lnTo>
                    <a:pt x="149" y="73"/>
                  </a:lnTo>
                  <a:lnTo>
                    <a:pt x="156" y="70"/>
                  </a:lnTo>
                  <a:lnTo>
                    <a:pt x="162" y="70"/>
                  </a:lnTo>
                  <a:lnTo>
                    <a:pt x="172" y="68"/>
                  </a:lnTo>
                  <a:lnTo>
                    <a:pt x="185" y="68"/>
                  </a:lnTo>
                  <a:lnTo>
                    <a:pt x="193" y="68"/>
                  </a:lnTo>
                  <a:lnTo>
                    <a:pt x="201" y="70"/>
                  </a:lnTo>
                  <a:lnTo>
                    <a:pt x="203" y="76"/>
                  </a:lnTo>
                  <a:lnTo>
                    <a:pt x="206" y="85"/>
                  </a:lnTo>
                  <a:lnTo>
                    <a:pt x="203" y="88"/>
                  </a:lnTo>
                </a:path>
              </a:pathLst>
            </a:custGeom>
            <a:solidFill>
              <a:srgbClr val="FFC283"/>
            </a:solidFill>
            <a:ln w="12700" cap="rnd">
              <a:solidFill>
                <a:srgbClr val="FFA43F"/>
              </a:solidFill>
              <a:round/>
              <a:headEnd/>
              <a:tailEnd/>
            </a:ln>
          </p:spPr>
          <p:txBody>
            <a:bodyPr/>
            <a:lstStyle/>
            <a:p>
              <a:endParaRPr lang="tr-TR"/>
            </a:p>
          </p:txBody>
        </p:sp>
        <p:sp>
          <p:nvSpPr>
            <p:cNvPr id="56349" name="Freeform 17"/>
            <p:cNvSpPr>
              <a:spLocks/>
            </p:cNvSpPr>
            <p:nvPr/>
          </p:nvSpPr>
          <p:spPr bwMode="auto">
            <a:xfrm>
              <a:off x="2792" y="3022"/>
              <a:ext cx="80" cy="81"/>
            </a:xfrm>
            <a:custGeom>
              <a:avLst/>
              <a:gdLst>
                <a:gd name="T0" fmla="*/ 79 w 80"/>
                <a:gd name="T1" fmla="*/ 0 h 81"/>
                <a:gd name="T2" fmla="*/ 76 w 80"/>
                <a:gd name="T3" fmla="*/ 3 h 81"/>
                <a:gd name="T4" fmla="*/ 76 w 80"/>
                <a:gd name="T5" fmla="*/ 6 h 81"/>
                <a:gd name="T6" fmla="*/ 74 w 80"/>
                <a:gd name="T7" fmla="*/ 9 h 81"/>
                <a:gd name="T8" fmla="*/ 74 w 80"/>
                <a:gd name="T9" fmla="*/ 15 h 81"/>
                <a:gd name="T10" fmla="*/ 71 w 80"/>
                <a:gd name="T11" fmla="*/ 18 h 81"/>
                <a:gd name="T12" fmla="*/ 71 w 80"/>
                <a:gd name="T13" fmla="*/ 21 h 81"/>
                <a:gd name="T14" fmla="*/ 68 w 80"/>
                <a:gd name="T15" fmla="*/ 24 h 81"/>
                <a:gd name="T16" fmla="*/ 66 w 80"/>
                <a:gd name="T17" fmla="*/ 30 h 81"/>
                <a:gd name="T18" fmla="*/ 63 w 80"/>
                <a:gd name="T19" fmla="*/ 33 h 81"/>
                <a:gd name="T20" fmla="*/ 61 w 80"/>
                <a:gd name="T21" fmla="*/ 36 h 81"/>
                <a:gd name="T22" fmla="*/ 61 w 80"/>
                <a:gd name="T23" fmla="*/ 39 h 81"/>
                <a:gd name="T24" fmla="*/ 58 w 80"/>
                <a:gd name="T25" fmla="*/ 41 h 81"/>
                <a:gd name="T26" fmla="*/ 55 w 80"/>
                <a:gd name="T27" fmla="*/ 44 h 81"/>
                <a:gd name="T28" fmla="*/ 53 w 80"/>
                <a:gd name="T29" fmla="*/ 50 h 81"/>
                <a:gd name="T30" fmla="*/ 50 w 80"/>
                <a:gd name="T31" fmla="*/ 53 h 81"/>
                <a:gd name="T32" fmla="*/ 45 w 80"/>
                <a:gd name="T33" fmla="*/ 53 h 81"/>
                <a:gd name="T34" fmla="*/ 45 w 80"/>
                <a:gd name="T35" fmla="*/ 56 h 81"/>
                <a:gd name="T36" fmla="*/ 40 w 80"/>
                <a:gd name="T37" fmla="*/ 59 h 81"/>
                <a:gd name="T38" fmla="*/ 37 w 80"/>
                <a:gd name="T39" fmla="*/ 62 h 81"/>
                <a:gd name="T40" fmla="*/ 34 w 80"/>
                <a:gd name="T41" fmla="*/ 65 h 81"/>
                <a:gd name="T42" fmla="*/ 32 w 80"/>
                <a:gd name="T43" fmla="*/ 68 h 81"/>
                <a:gd name="T44" fmla="*/ 29 w 80"/>
                <a:gd name="T45" fmla="*/ 71 h 81"/>
                <a:gd name="T46" fmla="*/ 26 w 80"/>
                <a:gd name="T47" fmla="*/ 71 h 81"/>
                <a:gd name="T48" fmla="*/ 24 w 80"/>
                <a:gd name="T49" fmla="*/ 74 h 81"/>
                <a:gd name="T50" fmla="*/ 18 w 80"/>
                <a:gd name="T51" fmla="*/ 74 h 81"/>
                <a:gd name="T52" fmla="*/ 18 w 80"/>
                <a:gd name="T53" fmla="*/ 77 h 81"/>
                <a:gd name="T54" fmla="*/ 13 w 80"/>
                <a:gd name="T55" fmla="*/ 77 h 81"/>
                <a:gd name="T56" fmla="*/ 11 w 80"/>
                <a:gd name="T57" fmla="*/ 80 h 81"/>
                <a:gd name="T58" fmla="*/ 5 w 80"/>
                <a:gd name="T59" fmla="*/ 80 h 81"/>
                <a:gd name="T60" fmla="*/ 3 w 80"/>
                <a:gd name="T61" fmla="*/ 80 h 81"/>
                <a:gd name="T62" fmla="*/ 0 w 80"/>
                <a:gd name="T63" fmla="*/ 80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1"/>
                <a:gd name="T98" fmla="*/ 80 w 80"/>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1">
                  <a:moveTo>
                    <a:pt x="79" y="0"/>
                  </a:moveTo>
                  <a:lnTo>
                    <a:pt x="76" y="3"/>
                  </a:lnTo>
                  <a:lnTo>
                    <a:pt x="76" y="6"/>
                  </a:lnTo>
                  <a:lnTo>
                    <a:pt x="74" y="9"/>
                  </a:lnTo>
                  <a:lnTo>
                    <a:pt x="74" y="15"/>
                  </a:lnTo>
                  <a:lnTo>
                    <a:pt x="71" y="18"/>
                  </a:lnTo>
                  <a:lnTo>
                    <a:pt x="71" y="21"/>
                  </a:lnTo>
                  <a:lnTo>
                    <a:pt x="68" y="24"/>
                  </a:lnTo>
                  <a:lnTo>
                    <a:pt x="66" y="30"/>
                  </a:lnTo>
                  <a:lnTo>
                    <a:pt x="63" y="33"/>
                  </a:lnTo>
                  <a:lnTo>
                    <a:pt x="61" y="36"/>
                  </a:lnTo>
                  <a:lnTo>
                    <a:pt x="61" y="39"/>
                  </a:lnTo>
                  <a:lnTo>
                    <a:pt x="58" y="41"/>
                  </a:lnTo>
                  <a:lnTo>
                    <a:pt x="55" y="44"/>
                  </a:lnTo>
                  <a:lnTo>
                    <a:pt x="53" y="50"/>
                  </a:lnTo>
                  <a:lnTo>
                    <a:pt x="50" y="53"/>
                  </a:lnTo>
                  <a:lnTo>
                    <a:pt x="45" y="53"/>
                  </a:lnTo>
                  <a:lnTo>
                    <a:pt x="45" y="56"/>
                  </a:lnTo>
                  <a:lnTo>
                    <a:pt x="40" y="59"/>
                  </a:lnTo>
                  <a:lnTo>
                    <a:pt x="37" y="62"/>
                  </a:lnTo>
                  <a:lnTo>
                    <a:pt x="34" y="65"/>
                  </a:lnTo>
                  <a:lnTo>
                    <a:pt x="32" y="68"/>
                  </a:lnTo>
                  <a:lnTo>
                    <a:pt x="29" y="71"/>
                  </a:lnTo>
                  <a:lnTo>
                    <a:pt x="26" y="71"/>
                  </a:lnTo>
                  <a:lnTo>
                    <a:pt x="24" y="74"/>
                  </a:lnTo>
                  <a:lnTo>
                    <a:pt x="18" y="74"/>
                  </a:lnTo>
                  <a:lnTo>
                    <a:pt x="18" y="77"/>
                  </a:lnTo>
                  <a:lnTo>
                    <a:pt x="13" y="77"/>
                  </a:lnTo>
                  <a:lnTo>
                    <a:pt x="11" y="80"/>
                  </a:lnTo>
                  <a:lnTo>
                    <a:pt x="5" y="80"/>
                  </a:lnTo>
                  <a:lnTo>
                    <a:pt x="3" y="80"/>
                  </a:lnTo>
                  <a:lnTo>
                    <a:pt x="0" y="80"/>
                  </a:lnTo>
                </a:path>
              </a:pathLst>
            </a:custGeom>
            <a:noFill/>
            <a:ln w="12700" cap="rnd">
              <a:solidFill>
                <a:srgbClr val="FFA43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6350" name="Freeform 18"/>
            <p:cNvSpPr>
              <a:spLocks/>
            </p:cNvSpPr>
            <p:nvPr/>
          </p:nvSpPr>
          <p:spPr bwMode="auto">
            <a:xfrm>
              <a:off x="2968" y="3219"/>
              <a:ext cx="108" cy="22"/>
            </a:xfrm>
            <a:custGeom>
              <a:avLst/>
              <a:gdLst>
                <a:gd name="T0" fmla="*/ 107 w 108"/>
                <a:gd name="T1" fmla="*/ 12 h 22"/>
                <a:gd name="T2" fmla="*/ 86 w 108"/>
                <a:gd name="T3" fmla="*/ 12 h 22"/>
                <a:gd name="T4" fmla="*/ 44 w 108"/>
                <a:gd name="T5" fmla="*/ 6 h 22"/>
                <a:gd name="T6" fmla="*/ 15 w 108"/>
                <a:gd name="T7" fmla="*/ 0 h 22"/>
                <a:gd name="T8" fmla="*/ 0 w 108"/>
                <a:gd name="T9" fmla="*/ 0 h 22"/>
                <a:gd name="T10" fmla="*/ 10 w 108"/>
                <a:gd name="T11" fmla="*/ 6 h 22"/>
                <a:gd name="T12" fmla="*/ 62 w 108"/>
                <a:gd name="T13" fmla="*/ 18 h 22"/>
                <a:gd name="T14" fmla="*/ 81 w 108"/>
                <a:gd name="T15" fmla="*/ 21 h 22"/>
                <a:gd name="T16" fmla="*/ 99 w 108"/>
                <a:gd name="T17" fmla="*/ 21 h 22"/>
                <a:gd name="T18" fmla="*/ 104 w 108"/>
                <a:gd name="T19" fmla="*/ 18 h 22"/>
                <a:gd name="T20" fmla="*/ 107 w 108"/>
                <a:gd name="T21" fmla="*/ 1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22"/>
                <a:gd name="T35" fmla="*/ 108 w 10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22">
                  <a:moveTo>
                    <a:pt x="107" y="12"/>
                  </a:moveTo>
                  <a:lnTo>
                    <a:pt x="86" y="12"/>
                  </a:lnTo>
                  <a:lnTo>
                    <a:pt x="44" y="6"/>
                  </a:lnTo>
                  <a:lnTo>
                    <a:pt x="15" y="0"/>
                  </a:lnTo>
                  <a:lnTo>
                    <a:pt x="0" y="0"/>
                  </a:lnTo>
                  <a:lnTo>
                    <a:pt x="10" y="6"/>
                  </a:lnTo>
                  <a:lnTo>
                    <a:pt x="62" y="18"/>
                  </a:lnTo>
                  <a:lnTo>
                    <a:pt x="81" y="21"/>
                  </a:lnTo>
                  <a:lnTo>
                    <a:pt x="99" y="21"/>
                  </a:lnTo>
                  <a:lnTo>
                    <a:pt x="104" y="18"/>
                  </a:lnTo>
                  <a:lnTo>
                    <a:pt x="107" y="12"/>
                  </a:lnTo>
                </a:path>
              </a:pathLst>
            </a:custGeom>
            <a:solidFill>
              <a:srgbClr val="000000"/>
            </a:solidFill>
            <a:ln w="12700" cap="rnd">
              <a:solidFill>
                <a:srgbClr val="000000"/>
              </a:solidFill>
              <a:round/>
              <a:headEnd/>
              <a:tailEnd/>
            </a:ln>
          </p:spPr>
          <p:txBody>
            <a:bodyPr/>
            <a:lstStyle/>
            <a:p>
              <a:endParaRPr lang="tr-TR"/>
            </a:p>
          </p:txBody>
        </p:sp>
        <p:sp>
          <p:nvSpPr>
            <p:cNvPr id="56351" name="Freeform 19"/>
            <p:cNvSpPr>
              <a:spLocks/>
            </p:cNvSpPr>
            <p:nvPr/>
          </p:nvSpPr>
          <p:spPr bwMode="auto">
            <a:xfrm>
              <a:off x="2735" y="3272"/>
              <a:ext cx="270" cy="86"/>
            </a:xfrm>
            <a:custGeom>
              <a:avLst/>
              <a:gdLst>
                <a:gd name="T0" fmla="*/ 269 w 270"/>
                <a:gd name="T1" fmla="*/ 0 h 86"/>
                <a:gd name="T2" fmla="*/ 243 w 270"/>
                <a:gd name="T3" fmla="*/ 3 h 86"/>
                <a:gd name="T4" fmla="*/ 209 w 270"/>
                <a:gd name="T5" fmla="*/ 6 h 86"/>
                <a:gd name="T6" fmla="*/ 157 w 270"/>
                <a:gd name="T7" fmla="*/ 3 h 86"/>
                <a:gd name="T8" fmla="*/ 126 w 270"/>
                <a:gd name="T9" fmla="*/ 6 h 86"/>
                <a:gd name="T10" fmla="*/ 152 w 270"/>
                <a:gd name="T11" fmla="*/ 12 h 86"/>
                <a:gd name="T12" fmla="*/ 165 w 270"/>
                <a:gd name="T13" fmla="*/ 18 h 86"/>
                <a:gd name="T14" fmla="*/ 165 w 270"/>
                <a:gd name="T15" fmla="*/ 24 h 86"/>
                <a:gd name="T16" fmla="*/ 165 w 270"/>
                <a:gd name="T17" fmla="*/ 29 h 86"/>
                <a:gd name="T18" fmla="*/ 146 w 270"/>
                <a:gd name="T19" fmla="*/ 38 h 86"/>
                <a:gd name="T20" fmla="*/ 102 w 270"/>
                <a:gd name="T21" fmla="*/ 56 h 86"/>
                <a:gd name="T22" fmla="*/ 65 w 270"/>
                <a:gd name="T23" fmla="*/ 71 h 86"/>
                <a:gd name="T24" fmla="*/ 39 w 270"/>
                <a:gd name="T25" fmla="*/ 74 h 86"/>
                <a:gd name="T26" fmla="*/ 16 w 270"/>
                <a:gd name="T27" fmla="*/ 74 h 86"/>
                <a:gd name="T28" fmla="*/ 0 w 270"/>
                <a:gd name="T29" fmla="*/ 71 h 86"/>
                <a:gd name="T30" fmla="*/ 26 w 270"/>
                <a:gd name="T31" fmla="*/ 79 h 86"/>
                <a:gd name="T32" fmla="*/ 34 w 270"/>
                <a:gd name="T33" fmla="*/ 82 h 86"/>
                <a:gd name="T34" fmla="*/ 55 w 270"/>
                <a:gd name="T35" fmla="*/ 85 h 86"/>
                <a:gd name="T36" fmla="*/ 68 w 270"/>
                <a:gd name="T37" fmla="*/ 82 h 86"/>
                <a:gd name="T38" fmla="*/ 78 w 270"/>
                <a:gd name="T39" fmla="*/ 79 h 86"/>
                <a:gd name="T40" fmla="*/ 102 w 270"/>
                <a:gd name="T41" fmla="*/ 74 h 86"/>
                <a:gd name="T42" fmla="*/ 139 w 270"/>
                <a:gd name="T43" fmla="*/ 56 h 86"/>
                <a:gd name="T44" fmla="*/ 175 w 270"/>
                <a:gd name="T45" fmla="*/ 35 h 86"/>
                <a:gd name="T46" fmla="*/ 199 w 270"/>
                <a:gd name="T47" fmla="*/ 24 h 86"/>
                <a:gd name="T48" fmla="*/ 209 w 270"/>
                <a:gd name="T49" fmla="*/ 18 h 86"/>
                <a:gd name="T50" fmla="*/ 217 w 270"/>
                <a:gd name="T51" fmla="*/ 18 h 86"/>
                <a:gd name="T52" fmla="*/ 228 w 270"/>
                <a:gd name="T53" fmla="*/ 18 h 86"/>
                <a:gd name="T54" fmla="*/ 243 w 270"/>
                <a:gd name="T55" fmla="*/ 15 h 86"/>
                <a:gd name="T56" fmla="*/ 251 w 270"/>
                <a:gd name="T57" fmla="*/ 12 h 86"/>
                <a:gd name="T58" fmla="*/ 264 w 270"/>
                <a:gd name="T59" fmla="*/ 6 h 86"/>
                <a:gd name="T60" fmla="*/ 269 w 270"/>
                <a:gd name="T61" fmla="*/ 0 h 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0"/>
                <a:gd name="T94" fmla="*/ 0 h 86"/>
                <a:gd name="T95" fmla="*/ 270 w 270"/>
                <a:gd name="T96" fmla="*/ 86 h 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0" h="86">
                  <a:moveTo>
                    <a:pt x="269" y="0"/>
                  </a:moveTo>
                  <a:lnTo>
                    <a:pt x="243" y="3"/>
                  </a:lnTo>
                  <a:lnTo>
                    <a:pt x="209" y="6"/>
                  </a:lnTo>
                  <a:lnTo>
                    <a:pt x="157" y="3"/>
                  </a:lnTo>
                  <a:lnTo>
                    <a:pt x="126" y="6"/>
                  </a:lnTo>
                  <a:lnTo>
                    <a:pt x="152" y="12"/>
                  </a:lnTo>
                  <a:lnTo>
                    <a:pt x="165" y="18"/>
                  </a:lnTo>
                  <a:lnTo>
                    <a:pt x="165" y="24"/>
                  </a:lnTo>
                  <a:lnTo>
                    <a:pt x="165" y="29"/>
                  </a:lnTo>
                  <a:lnTo>
                    <a:pt x="146" y="38"/>
                  </a:lnTo>
                  <a:lnTo>
                    <a:pt x="102" y="56"/>
                  </a:lnTo>
                  <a:lnTo>
                    <a:pt x="65" y="71"/>
                  </a:lnTo>
                  <a:lnTo>
                    <a:pt x="39" y="74"/>
                  </a:lnTo>
                  <a:lnTo>
                    <a:pt x="16" y="74"/>
                  </a:lnTo>
                  <a:lnTo>
                    <a:pt x="0" y="71"/>
                  </a:lnTo>
                  <a:lnTo>
                    <a:pt x="26" y="79"/>
                  </a:lnTo>
                  <a:lnTo>
                    <a:pt x="34" y="82"/>
                  </a:lnTo>
                  <a:lnTo>
                    <a:pt x="55" y="85"/>
                  </a:lnTo>
                  <a:lnTo>
                    <a:pt x="68" y="82"/>
                  </a:lnTo>
                  <a:lnTo>
                    <a:pt x="78" y="79"/>
                  </a:lnTo>
                  <a:lnTo>
                    <a:pt x="102" y="74"/>
                  </a:lnTo>
                  <a:lnTo>
                    <a:pt x="139" y="56"/>
                  </a:lnTo>
                  <a:lnTo>
                    <a:pt x="175" y="35"/>
                  </a:lnTo>
                  <a:lnTo>
                    <a:pt x="199" y="24"/>
                  </a:lnTo>
                  <a:lnTo>
                    <a:pt x="209" y="18"/>
                  </a:lnTo>
                  <a:lnTo>
                    <a:pt x="217" y="18"/>
                  </a:lnTo>
                  <a:lnTo>
                    <a:pt x="228" y="18"/>
                  </a:lnTo>
                  <a:lnTo>
                    <a:pt x="243" y="15"/>
                  </a:lnTo>
                  <a:lnTo>
                    <a:pt x="251" y="12"/>
                  </a:lnTo>
                  <a:lnTo>
                    <a:pt x="264" y="6"/>
                  </a:lnTo>
                  <a:lnTo>
                    <a:pt x="269" y="0"/>
                  </a:lnTo>
                </a:path>
              </a:pathLst>
            </a:custGeom>
            <a:solidFill>
              <a:srgbClr val="FFA43F"/>
            </a:solidFill>
            <a:ln w="12700" cap="rnd">
              <a:solidFill>
                <a:srgbClr val="FFA43F"/>
              </a:solidFill>
              <a:round/>
              <a:headEnd/>
              <a:tailEnd/>
            </a:ln>
          </p:spPr>
          <p:txBody>
            <a:bodyPr/>
            <a:lstStyle/>
            <a:p>
              <a:endParaRPr lang="tr-TR"/>
            </a:p>
          </p:txBody>
        </p:sp>
        <p:sp>
          <p:nvSpPr>
            <p:cNvPr id="56352" name="Freeform 20"/>
            <p:cNvSpPr>
              <a:spLocks/>
            </p:cNvSpPr>
            <p:nvPr/>
          </p:nvSpPr>
          <p:spPr bwMode="auto">
            <a:xfrm>
              <a:off x="2858" y="3081"/>
              <a:ext cx="69" cy="42"/>
            </a:xfrm>
            <a:custGeom>
              <a:avLst/>
              <a:gdLst>
                <a:gd name="T0" fmla="*/ 37 w 69"/>
                <a:gd name="T1" fmla="*/ 41 h 42"/>
                <a:gd name="T2" fmla="*/ 34 w 69"/>
                <a:gd name="T3" fmla="*/ 41 h 42"/>
                <a:gd name="T4" fmla="*/ 29 w 69"/>
                <a:gd name="T5" fmla="*/ 41 h 42"/>
                <a:gd name="T6" fmla="*/ 26 w 69"/>
                <a:gd name="T7" fmla="*/ 38 h 42"/>
                <a:gd name="T8" fmla="*/ 26 w 69"/>
                <a:gd name="T9" fmla="*/ 35 h 42"/>
                <a:gd name="T10" fmla="*/ 26 w 69"/>
                <a:gd name="T11" fmla="*/ 32 h 42"/>
                <a:gd name="T12" fmla="*/ 24 w 69"/>
                <a:gd name="T13" fmla="*/ 29 h 42"/>
                <a:gd name="T14" fmla="*/ 18 w 69"/>
                <a:gd name="T15" fmla="*/ 29 h 42"/>
                <a:gd name="T16" fmla="*/ 16 w 69"/>
                <a:gd name="T17" fmla="*/ 26 h 42"/>
                <a:gd name="T18" fmla="*/ 10 w 69"/>
                <a:gd name="T19" fmla="*/ 23 h 42"/>
                <a:gd name="T20" fmla="*/ 8 w 69"/>
                <a:gd name="T21" fmla="*/ 21 h 42"/>
                <a:gd name="T22" fmla="*/ 5 w 69"/>
                <a:gd name="T23" fmla="*/ 18 h 42"/>
                <a:gd name="T24" fmla="*/ 5 w 69"/>
                <a:gd name="T25" fmla="*/ 15 h 42"/>
                <a:gd name="T26" fmla="*/ 5 w 69"/>
                <a:gd name="T27" fmla="*/ 12 h 42"/>
                <a:gd name="T28" fmla="*/ 3 w 69"/>
                <a:gd name="T29" fmla="*/ 9 h 42"/>
                <a:gd name="T30" fmla="*/ 0 w 69"/>
                <a:gd name="T31" fmla="*/ 9 h 42"/>
                <a:gd name="T32" fmla="*/ 3 w 69"/>
                <a:gd name="T33" fmla="*/ 9 h 42"/>
                <a:gd name="T34" fmla="*/ 5 w 69"/>
                <a:gd name="T35" fmla="*/ 6 h 42"/>
                <a:gd name="T36" fmla="*/ 10 w 69"/>
                <a:gd name="T37" fmla="*/ 6 h 42"/>
                <a:gd name="T38" fmla="*/ 13 w 69"/>
                <a:gd name="T39" fmla="*/ 3 h 42"/>
                <a:gd name="T40" fmla="*/ 16 w 69"/>
                <a:gd name="T41" fmla="*/ 3 h 42"/>
                <a:gd name="T42" fmla="*/ 21 w 69"/>
                <a:gd name="T43" fmla="*/ 3 h 42"/>
                <a:gd name="T44" fmla="*/ 24 w 69"/>
                <a:gd name="T45" fmla="*/ 0 h 42"/>
                <a:gd name="T46" fmla="*/ 26 w 69"/>
                <a:gd name="T47" fmla="*/ 0 h 42"/>
                <a:gd name="T48" fmla="*/ 31 w 69"/>
                <a:gd name="T49" fmla="*/ 0 h 42"/>
                <a:gd name="T50" fmla="*/ 34 w 69"/>
                <a:gd name="T51" fmla="*/ 0 h 42"/>
                <a:gd name="T52" fmla="*/ 39 w 69"/>
                <a:gd name="T53" fmla="*/ 0 h 42"/>
                <a:gd name="T54" fmla="*/ 42 w 69"/>
                <a:gd name="T55" fmla="*/ 0 h 42"/>
                <a:gd name="T56" fmla="*/ 47 w 69"/>
                <a:gd name="T57" fmla="*/ 3 h 42"/>
                <a:gd name="T58" fmla="*/ 50 w 69"/>
                <a:gd name="T59" fmla="*/ 3 h 42"/>
                <a:gd name="T60" fmla="*/ 55 w 69"/>
                <a:gd name="T61" fmla="*/ 3 h 42"/>
                <a:gd name="T62" fmla="*/ 58 w 69"/>
                <a:gd name="T63" fmla="*/ 6 h 42"/>
                <a:gd name="T64" fmla="*/ 60 w 69"/>
                <a:gd name="T65" fmla="*/ 9 h 42"/>
                <a:gd name="T66" fmla="*/ 65 w 69"/>
                <a:gd name="T67" fmla="*/ 12 h 42"/>
                <a:gd name="T68" fmla="*/ 68 w 69"/>
                <a:gd name="T69" fmla="*/ 18 h 42"/>
                <a:gd name="T70" fmla="*/ 65 w 69"/>
                <a:gd name="T71" fmla="*/ 21 h 42"/>
                <a:gd name="T72" fmla="*/ 60 w 69"/>
                <a:gd name="T73" fmla="*/ 26 h 42"/>
                <a:gd name="T74" fmla="*/ 58 w 69"/>
                <a:gd name="T75" fmla="*/ 29 h 42"/>
                <a:gd name="T76" fmla="*/ 55 w 69"/>
                <a:gd name="T77" fmla="*/ 32 h 42"/>
                <a:gd name="T78" fmla="*/ 52 w 69"/>
                <a:gd name="T79" fmla="*/ 35 h 42"/>
                <a:gd name="T80" fmla="*/ 50 w 69"/>
                <a:gd name="T81" fmla="*/ 38 h 42"/>
                <a:gd name="T82" fmla="*/ 44 w 69"/>
                <a:gd name="T83" fmla="*/ 41 h 42"/>
                <a:gd name="T84" fmla="*/ 42 w 69"/>
                <a:gd name="T85" fmla="*/ 41 h 42"/>
                <a:gd name="T86" fmla="*/ 37 w 69"/>
                <a:gd name="T87" fmla="*/ 41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42"/>
                <a:gd name="T134" fmla="*/ 69 w 69"/>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42">
                  <a:moveTo>
                    <a:pt x="37" y="41"/>
                  </a:moveTo>
                  <a:lnTo>
                    <a:pt x="34" y="41"/>
                  </a:lnTo>
                  <a:lnTo>
                    <a:pt x="29" y="41"/>
                  </a:lnTo>
                  <a:lnTo>
                    <a:pt x="26" y="38"/>
                  </a:lnTo>
                  <a:lnTo>
                    <a:pt x="26" y="35"/>
                  </a:lnTo>
                  <a:lnTo>
                    <a:pt x="26" y="32"/>
                  </a:lnTo>
                  <a:lnTo>
                    <a:pt x="24" y="29"/>
                  </a:lnTo>
                  <a:lnTo>
                    <a:pt x="18" y="29"/>
                  </a:lnTo>
                  <a:lnTo>
                    <a:pt x="16" y="26"/>
                  </a:lnTo>
                  <a:lnTo>
                    <a:pt x="10" y="23"/>
                  </a:lnTo>
                  <a:lnTo>
                    <a:pt x="8" y="21"/>
                  </a:lnTo>
                  <a:lnTo>
                    <a:pt x="5" y="18"/>
                  </a:lnTo>
                  <a:lnTo>
                    <a:pt x="5" y="15"/>
                  </a:lnTo>
                  <a:lnTo>
                    <a:pt x="5" y="12"/>
                  </a:lnTo>
                  <a:lnTo>
                    <a:pt x="3" y="9"/>
                  </a:lnTo>
                  <a:lnTo>
                    <a:pt x="0" y="9"/>
                  </a:lnTo>
                  <a:lnTo>
                    <a:pt x="3" y="9"/>
                  </a:lnTo>
                  <a:lnTo>
                    <a:pt x="5" y="6"/>
                  </a:lnTo>
                  <a:lnTo>
                    <a:pt x="10" y="6"/>
                  </a:lnTo>
                  <a:lnTo>
                    <a:pt x="13" y="3"/>
                  </a:lnTo>
                  <a:lnTo>
                    <a:pt x="16" y="3"/>
                  </a:lnTo>
                  <a:lnTo>
                    <a:pt x="21" y="3"/>
                  </a:lnTo>
                  <a:lnTo>
                    <a:pt x="24" y="0"/>
                  </a:lnTo>
                  <a:lnTo>
                    <a:pt x="26" y="0"/>
                  </a:lnTo>
                  <a:lnTo>
                    <a:pt x="31" y="0"/>
                  </a:lnTo>
                  <a:lnTo>
                    <a:pt x="34" y="0"/>
                  </a:lnTo>
                  <a:lnTo>
                    <a:pt x="39" y="0"/>
                  </a:lnTo>
                  <a:lnTo>
                    <a:pt x="42" y="0"/>
                  </a:lnTo>
                  <a:lnTo>
                    <a:pt x="47" y="3"/>
                  </a:lnTo>
                  <a:lnTo>
                    <a:pt x="50" y="3"/>
                  </a:lnTo>
                  <a:lnTo>
                    <a:pt x="55" y="3"/>
                  </a:lnTo>
                  <a:lnTo>
                    <a:pt x="58" y="6"/>
                  </a:lnTo>
                  <a:lnTo>
                    <a:pt x="60" y="9"/>
                  </a:lnTo>
                  <a:lnTo>
                    <a:pt x="65" y="12"/>
                  </a:lnTo>
                  <a:lnTo>
                    <a:pt x="68" y="18"/>
                  </a:lnTo>
                  <a:lnTo>
                    <a:pt x="65" y="21"/>
                  </a:lnTo>
                  <a:lnTo>
                    <a:pt x="60" y="26"/>
                  </a:lnTo>
                  <a:lnTo>
                    <a:pt x="58" y="29"/>
                  </a:lnTo>
                  <a:lnTo>
                    <a:pt x="55" y="32"/>
                  </a:lnTo>
                  <a:lnTo>
                    <a:pt x="52" y="35"/>
                  </a:lnTo>
                  <a:lnTo>
                    <a:pt x="50" y="38"/>
                  </a:lnTo>
                  <a:lnTo>
                    <a:pt x="44" y="41"/>
                  </a:lnTo>
                  <a:lnTo>
                    <a:pt x="42" y="41"/>
                  </a:lnTo>
                  <a:lnTo>
                    <a:pt x="37" y="41"/>
                  </a:lnTo>
                </a:path>
              </a:pathLst>
            </a:custGeom>
            <a:solidFill>
              <a:srgbClr val="FFA43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tr-TR"/>
            </a:p>
          </p:txBody>
        </p:sp>
        <p:sp>
          <p:nvSpPr>
            <p:cNvPr id="56353" name="Freeform 21"/>
            <p:cNvSpPr>
              <a:spLocks/>
            </p:cNvSpPr>
            <p:nvPr/>
          </p:nvSpPr>
          <p:spPr bwMode="auto">
            <a:xfrm>
              <a:off x="2641" y="3295"/>
              <a:ext cx="123" cy="101"/>
            </a:xfrm>
            <a:custGeom>
              <a:avLst/>
              <a:gdLst>
                <a:gd name="T0" fmla="*/ 122 w 123"/>
                <a:gd name="T1" fmla="*/ 65 h 101"/>
                <a:gd name="T2" fmla="*/ 117 w 123"/>
                <a:gd name="T3" fmla="*/ 67 h 101"/>
                <a:gd name="T4" fmla="*/ 112 w 123"/>
                <a:gd name="T5" fmla="*/ 73 h 101"/>
                <a:gd name="T6" fmla="*/ 104 w 123"/>
                <a:gd name="T7" fmla="*/ 76 h 101"/>
                <a:gd name="T8" fmla="*/ 99 w 123"/>
                <a:gd name="T9" fmla="*/ 82 h 101"/>
                <a:gd name="T10" fmla="*/ 91 w 123"/>
                <a:gd name="T11" fmla="*/ 85 h 101"/>
                <a:gd name="T12" fmla="*/ 83 w 123"/>
                <a:gd name="T13" fmla="*/ 88 h 101"/>
                <a:gd name="T14" fmla="*/ 75 w 123"/>
                <a:gd name="T15" fmla="*/ 91 h 101"/>
                <a:gd name="T16" fmla="*/ 65 w 123"/>
                <a:gd name="T17" fmla="*/ 94 h 101"/>
                <a:gd name="T18" fmla="*/ 57 w 123"/>
                <a:gd name="T19" fmla="*/ 94 h 101"/>
                <a:gd name="T20" fmla="*/ 49 w 123"/>
                <a:gd name="T21" fmla="*/ 97 h 101"/>
                <a:gd name="T22" fmla="*/ 39 w 123"/>
                <a:gd name="T23" fmla="*/ 97 h 101"/>
                <a:gd name="T24" fmla="*/ 31 w 123"/>
                <a:gd name="T25" fmla="*/ 100 h 101"/>
                <a:gd name="T26" fmla="*/ 23 w 123"/>
                <a:gd name="T27" fmla="*/ 97 h 101"/>
                <a:gd name="T28" fmla="*/ 16 w 123"/>
                <a:gd name="T29" fmla="*/ 97 h 101"/>
                <a:gd name="T30" fmla="*/ 8 w 123"/>
                <a:gd name="T31" fmla="*/ 97 h 101"/>
                <a:gd name="T32" fmla="*/ 0 w 123"/>
                <a:gd name="T33" fmla="*/ 94 h 101"/>
                <a:gd name="T34" fmla="*/ 0 w 123"/>
                <a:gd name="T35" fmla="*/ 91 h 101"/>
                <a:gd name="T36" fmla="*/ 0 w 123"/>
                <a:gd name="T37" fmla="*/ 85 h 101"/>
                <a:gd name="T38" fmla="*/ 3 w 123"/>
                <a:gd name="T39" fmla="*/ 82 h 101"/>
                <a:gd name="T40" fmla="*/ 3 w 123"/>
                <a:gd name="T41" fmla="*/ 76 h 101"/>
                <a:gd name="T42" fmla="*/ 5 w 123"/>
                <a:gd name="T43" fmla="*/ 70 h 101"/>
                <a:gd name="T44" fmla="*/ 8 w 123"/>
                <a:gd name="T45" fmla="*/ 65 h 101"/>
                <a:gd name="T46" fmla="*/ 10 w 123"/>
                <a:gd name="T47" fmla="*/ 59 h 101"/>
                <a:gd name="T48" fmla="*/ 16 w 123"/>
                <a:gd name="T49" fmla="*/ 53 h 101"/>
                <a:gd name="T50" fmla="*/ 18 w 123"/>
                <a:gd name="T51" fmla="*/ 47 h 101"/>
                <a:gd name="T52" fmla="*/ 21 w 123"/>
                <a:gd name="T53" fmla="*/ 38 h 101"/>
                <a:gd name="T54" fmla="*/ 26 w 123"/>
                <a:gd name="T55" fmla="*/ 33 h 101"/>
                <a:gd name="T56" fmla="*/ 29 w 123"/>
                <a:gd name="T57" fmla="*/ 27 h 101"/>
                <a:gd name="T58" fmla="*/ 31 w 123"/>
                <a:gd name="T59" fmla="*/ 21 h 101"/>
                <a:gd name="T60" fmla="*/ 34 w 123"/>
                <a:gd name="T61" fmla="*/ 12 h 101"/>
                <a:gd name="T62" fmla="*/ 36 w 123"/>
                <a:gd name="T63" fmla="*/ 0 h 101"/>
                <a:gd name="T64" fmla="*/ 34 w 123"/>
                <a:gd name="T65" fmla="*/ 15 h 101"/>
                <a:gd name="T66" fmla="*/ 34 w 123"/>
                <a:gd name="T67" fmla="*/ 27 h 101"/>
                <a:gd name="T68" fmla="*/ 36 w 123"/>
                <a:gd name="T69" fmla="*/ 35 h 101"/>
                <a:gd name="T70" fmla="*/ 39 w 123"/>
                <a:gd name="T71" fmla="*/ 44 h 101"/>
                <a:gd name="T72" fmla="*/ 44 w 123"/>
                <a:gd name="T73" fmla="*/ 50 h 101"/>
                <a:gd name="T74" fmla="*/ 52 w 123"/>
                <a:gd name="T75" fmla="*/ 56 h 101"/>
                <a:gd name="T76" fmla="*/ 60 w 123"/>
                <a:gd name="T77" fmla="*/ 62 h 101"/>
                <a:gd name="T78" fmla="*/ 65 w 123"/>
                <a:gd name="T79" fmla="*/ 62 h 101"/>
                <a:gd name="T80" fmla="*/ 75 w 123"/>
                <a:gd name="T81" fmla="*/ 65 h 101"/>
                <a:gd name="T82" fmla="*/ 83 w 123"/>
                <a:gd name="T83" fmla="*/ 65 h 101"/>
                <a:gd name="T84" fmla="*/ 91 w 123"/>
                <a:gd name="T85" fmla="*/ 67 h 101"/>
                <a:gd name="T86" fmla="*/ 99 w 123"/>
                <a:gd name="T87" fmla="*/ 65 h 101"/>
                <a:gd name="T88" fmla="*/ 106 w 123"/>
                <a:gd name="T89" fmla="*/ 65 h 101"/>
                <a:gd name="T90" fmla="*/ 114 w 123"/>
                <a:gd name="T91" fmla="*/ 65 h 101"/>
                <a:gd name="T92" fmla="*/ 119 w 123"/>
                <a:gd name="T93" fmla="*/ 65 h 101"/>
                <a:gd name="T94" fmla="*/ 122 w 123"/>
                <a:gd name="T95" fmla="*/ 65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
                <a:gd name="T145" fmla="*/ 0 h 101"/>
                <a:gd name="T146" fmla="*/ 123 w 123"/>
                <a:gd name="T147" fmla="*/ 101 h 1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 h="101">
                  <a:moveTo>
                    <a:pt x="122" y="65"/>
                  </a:moveTo>
                  <a:lnTo>
                    <a:pt x="117" y="67"/>
                  </a:lnTo>
                  <a:lnTo>
                    <a:pt x="112" y="73"/>
                  </a:lnTo>
                  <a:lnTo>
                    <a:pt x="104" y="76"/>
                  </a:lnTo>
                  <a:lnTo>
                    <a:pt x="99" y="82"/>
                  </a:lnTo>
                  <a:lnTo>
                    <a:pt x="91" y="85"/>
                  </a:lnTo>
                  <a:lnTo>
                    <a:pt x="83" y="88"/>
                  </a:lnTo>
                  <a:lnTo>
                    <a:pt x="75" y="91"/>
                  </a:lnTo>
                  <a:lnTo>
                    <a:pt x="65" y="94"/>
                  </a:lnTo>
                  <a:lnTo>
                    <a:pt x="57" y="94"/>
                  </a:lnTo>
                  <a:lnTo>
                    <a:pt x="49" y="97"/>
                  </a:lnTo>
                  <a:lnTo>
                    <a:pt x="39" y="97"/>
                  </a:lnTo>
                  <a:lnTo>
                    <a:pt x="31" y="100"/>
                  </a:lnTo>
                  <a:lnTo>
                    <a:pt x="23" y="97"/>
                  </a:lnTo>
                  <a:lnTo>
                    <a:pt x="16" y="97"/>
                  </a:lnTo>
                  <a:lnTo>
                    <a:pt x="8" y="97"/>
                  </a:lnTo>
                  <a:lnTo>
                    <a:pt x="0" y="94"/>
                  </a:lnTo>
                  <a:lnTo>
                    <a:pt x="0" y="91"/>
                  </a:lnTo>
                  <a:lnTo>
                    <a:pt x="0" y="85"/>
                  </a:lnTo>
                  <a:lnTo>
                    <a:pt x="3" y="82"/>
                  </a:lnTo>
                  <a:lnTo>
                    <a:pt x="3" y="76"/>
                  </a:lnTo>
                  <a:lnTo>
                    <a:pt x="5" y="70"/>
                  </a:lnTo>
                  <a:lnTo>
                    <a:pt x="8" y="65"/>
                  </a:lnTo>
                  <a:lnTo>
                    <a:pt x="10" y="59"/>
                  </a:lnTo>
                  <a:lnTo>
                    <a:pt x="16" y="53"/>
                  </a:lnTo>
                  <a:lnTo>
                    <a:pt x="18" y="47"/>
                  </a:lnTo>
                  <a:lnTo>
                    <a:pt x="21" y="38"/>
                  </a:lnTo>
                  <a:lnTo>
                    <a:pt x="26" y="33"/>
                  </a:lnTo>
                  <a:lnTo>
                    <a:pt x="29" y="27"/>
                  </a:lnTo>
                  <a:lnTo>
                    <a:pt x="31" y="21"/>
                  </a:lnTo>
                  <a:lnTo>
                    <a:pt x="34" y="12"/>
                  </a:lnTo>
                  <a:lnTo>
                    <a:pt x="36" y="0"/>
                  </a:lnTo>
                  <a:lnTo>
                    <a:pt x="34" y="15"/>
                  </a:lnTo>
                  <a:lnTo>
                    <a:pt x="34" y="27"/>
                  </a:lnTo>
                  <a:lnTo>
                    <a:pt x="36" y="35"/>
                  </a:lnTo>
                  <a:lnTo>
                    <a:pt x="39" y="44"/>
                  </a:lnTo>
                  <a:lnTo>
                    <a:pt x="44" y="50"/>
                  </a:lnTo>
                  <a:lnTo>
                    <a:pt x="52" y="56"/>
                  </a:lnTo>
                  <a:lnTo>
                    <a:pt x="60" y="62"/>
                  </a:lnTo>
                  <a:lnTo>
                    <a:pt x="65" y="62"/>
                  </a:lnTo>
                  <a:lnTo>
                    <a:pt x="75" y="65"/>
                  </a:lnTo>
                  <a:lnTo>
                    <a:pt x="83" y="65"/>
                  </a:lnTo>
                  <a:lnTo>
                    <a:pt x="91" y="67"/>
                  </a:lnTo>
                  <a:lnTo>
                    <a:pt x="99" y="65"/>
                  </a:lnTo>
                  <a:lnTo>
                    <a:pt x="106" y="65"/>
                  </a:lnTo>
                  <a:lnTo>
                    <a:pt x="114" y="65"/>
                  </a:lnTo>
                  <a:lnTo>
                    <a:pt x="119" y="65"/>
                  </a:lnTo>
                  <a:lnTo>
                    <a:pt x="122" y="65"/>
                  </a:lnTo>
                </a:path>
              </a:pathLst>
            </a:custGeom>
            <a:solidFill>
              <a:srgbClr val="FFA43F"/>
            </a:solidFill>
            <a:ln w="12700" cap="rnd">
              <a:solidFill>
                <a:srgbClr val="FFA43F"/>
              </a:solidFill>
              <a:round/>
              <a:headEnd/>
              <a:tailEnd/>
            </a:ln>
          </p:spPr>
          <p:txBody>
            <a:bodyPr/>
            <a:lstStyle/>
            <a:p>
              <a:endParaRPr lang="tr-TR"/>
            </a:p>
          </p:txBody>
        </p:sp>
        <p:sp>
          <p:nvSpPr>
            <p:cNvPr id="56354" name="Freeform 22"/>
            <p:cNvSpPr>
              <a:spLocks/>
            </p:cNvSpPr>
            <p:nvPr/>
          </p:nvSpPr>
          <p:spPr bwMode="auto">
            <a:xfrm>
              <a:off x="1914" y="3143"/>
              <a:ext cx="579" cy="315"/>
            </a:xfrm>
            <a:custGeom>
              <a:avLst/>
              <a:gdLst>
                <a:gd name="T0" fmla="*/ 526 w 579"/>
                <a:gd name="T1" fmla="*/ 123 h 315"/>
                <a:gd name="T2" fmla="*/ 544 w 579"/>
                <a:gd name="T3" fmla="*/ 141 h 315"/>
                <a:gd name="T4" fmla="*/ 557 w 579"/>
                <a:gd name="T5" fmla="*/ 164 h 315"/>
                <a:gd name="T6" fmla="*/ 562 w 579"/>
                <a:gd name="T7" fmla="*/ 188 h 315"/>
                <a:gd name="T8" fmla="*/ 568 w 579"/>
                <a:gd name="T9" fmla="*/ 217 h 315"/>
                <a:gd name="T10" fmla="*/ 573 w 579"/>
                <a:gd name="T11" fmla="*/ 246 h 315"/>
                <a:gd name="T12" fmla="*/ 578 w 579"/>
                <a:gd name="T13" fmla="*/ 267 h 315"/>
                <a:gd name="T14" fmla="*/ 552 w 579"/>
                <a:gd name="T15" fmla="*/ 279 h 315"/>
                <a:gd name="T16" fmla="*/ 518 w 579"/>
                <a:gd name="T17" fmla="*/ 285 h 315"/>
                <a:gd name="T18" fmla="*/ 487 w 579"/>
                <a:gd name="T19" fmla="*/ 288 h 315"/>
                <a:gd name="T20" fmla="*/ 461 w 579"/>
                <a:gd name="T21" fmla="*/ 285 h 315"/>
                <a:gd name="T22" fmla="*/ 398 w 579"/>
                <a:gd name="T23" fmla="*/ 279 h 315"/>
                <a:gd name="T24" fmla="*/ 332 w 579"/>
                <a:gd name="T25" fmla="*/ 279 h 315"/>
                <a:gd name="T26" fmla="*/ 267 w 579"/>
                <a:gd name="T27" fmla="*/ 285 h 315"/>
                <a:gd name="T28" fmla="*/ 204 w 579"/>
                <a:gd name="T29" fmla="*/ 299 h 315"/>
                <a:gd name="T30" fmla="*/ 160 w 579"/>
                <a:gd name="T31" fmla="*/ 308 h 315"/>
                <a:gd name="T32" fmla="*/ 115 w 579"/>
                <a:gd name="T33" fmla="*/ 314 h 315"/>
                <a:gd name="T34" fmla="*/ 71 w 579"/>
                <a:gd name="T35" fmla="*/ 314 h 315"/>
                <a:gd name="T36" fmla="*/ 26 w 579"/>
                <a:gd name="T37" fmla="*/ 308 h 315"/>
                <a:gd name="T38" fmla="*/ 13 w 579"/>
                <a:gd name="T39" fmla="*/ 308 h 315"/>
                <a:gd name="T40" fmla="*/ 0 w 579"/>
                <a:gd name="T41" fmla="*/ 311 h 315"/>
                <a:gd name="T42" fmla="*/ 5 w 579"/>
                <a:gd name="T43" fmla="*/ 293 h 315"/>
                <a:gd name="T44" fmla="*/ 16 w 579"/>
                <a:gd name="T45" fmla="*/ 279 h 315"/>
                <a:gd name="T46" fmla="*/ 29 w 579"/>
                <a:gd name="T47" fmla="*/ 264 h 315"/>
                <a:gd name="T48" fmla="*/ 37 w 579"/>
                <a:gd name="T49" fmla="*/ 249 h 315"/>
                <a:gd name="T50" fmla="*/ 45 w 579"/>
                <a:gd name="T51" fmla="*/ 226 h 315"/>
                <a:gd name="T52" fmla="*/ 52 w 579"/>
                <a:gd name="T53" fmla="*/ 200 h 315"/>
                <a:gd name="T54" fmla="*/ 60 w 579"/>
                <a:gd name="T55" fmla="*/ 173 h 315"/>
                <a:gd name="T56" fmla="*/ 68 w 579"/>
                <a:gd name="T57" fmla="*/ 147 h 315"/>
                <a:gd name="T58" fmla="*/ 76 w 579"/>
                <a:gd name="T59" fmla="*/ 114 h 315"/>
                <a:gd name="T60" fmla="*/ 79 w 579"/>
                <a:gd name="T61" fmla="*/ 73 h 315"/>
                <a:gd name="T62" fmla="*/ 76 w 579"/>
                <a:gd name="T63" fmla="*/ 32 h 315"/>
                <a:gd name="T64" fmla="*/ 65 w 579"/>
                <a:gd name="T65" fmla="*/ 0 h 315"/>
                <a:gd name="T66" fmla="*/ 79 w 579"/>
                <a:gd name="T67" fmla="*/ 18 h 315"/>
                <a:gd name="T68" fmla="*/ 84 w 579"/>
                <a:gd name="T69" fmla="*/ 47 h 315"/>
                <a:gd name="T70" fmla="*/ 89 w 579"/>
                <a:gd name="T71" fmla="*/ 76 h 315"/>
                <a:gd name="T72" fmla="*/ 89 w 579"/>
                <a:gd name="T73" fmla="*/ 100 h 315"/>
                <a:gd name="T74" fmla="*/ 84 w 579"/>
                <a:gd name="T75" fmla="*/ 129 h 315"/>
                <a:gd name="T76" fmla="*/ 79 w 579"/>
                <a:gd name="T77" fmla="*/ 156 h 315"/>
                <a:gd name="T78" fmla="*/ 71 w 579"/>
                <a:gd name="T79" fmla="*/ 197 h 315"/>
                <a:gd name="T80" fmla="*/ 68 w 579"/>
                <a:gd name="T81" fmla="*/ 220 h 315"/>
                <a:gd name="T82" fmla="*/ 76 w 579"/>
                <a:gd name="T83" fmla="*/ 237 h 315"/>
                <a:gd name="T84" fmla="*/ 94 w 579"/>
                <a:gd name="T85" fmla="*/ 246 h 315"/>
                <a:gd name="T86" fmla="*/ 118 w 579"/>
                <a:gd name="T87" fmla="*/ 252 h 315"/>
                <a:gd name="T88" fmla="*/ 152 w 579"/>
                <a:gd name="T89" fmla="*/ 252 h 315"/>
                <a:gd name="T90" fmla="*/ 191 w 579"/>
                <a:gd name="T91" fmla="*/ 246 h 315"/>
                <a:gd name="T92" fmla="*/ 228 w 579"/>
                <a:gd name="T93" fmla="*/ 243 h 315"/>
                <a:gd name="T94" fmla="*/ 264 w 579"/>
                <a:gd name="T95" fmla="*/ 249 h 315"/>
                <a:gd name="T96" fmla="*/ 309 w 579"/>
                <a:gd name="T97" fmla="*/ 255 h 315"/>
                <a:gd name="T98" fmla="*/ 351 w 579"/>
                <a:gd name="T99" fmla="*/ 258 h 315"/>
                <a:gd name="T100" fmla="*/ 392 w 579"/>
                <a:gd name="T101" fmla="*/ 252 h 315"/>
                <a:gd name="T102" fmla="*/ 424 w 579"/>
                <a:gd name="T103" fmla="*/ 240 h 315"/>
                <a:gd name="T104" fmla="*/ 450 w 579"/>
                <a:gd name="T105" fmla="*/ 235 h 315"/>
                <a:gd name="T106" fmla="*/ 479 w 579"/>
                <a:gd name="T107" fmla="*/ 226 h 315"/>
                <a:gd name="T108" fmla="*/ 500 w 579"/>
                <a:gd name="T109" fmla="*/ 211 h 315"/>
                <a:gd name="T110" fmla="*/ 510 w 579"/>
                <a:gd name="T111" fmla="*/ 191 h 315"/>
                <a:gd name="T112" fmla="*/ 516 w 579"/>
                <a:gd name="T113" fmla="*/ 170 h 315"/>
                <a:gd name="T114" fmla="*/ 518 w 579"/>
                <a:gd name="T115" fmla="*/ 135 h 315"/>
                <a:gd name="T116" fmla="*/ 518 w 579"/>
                <a:gd name="T117" fmla="*/ 114 h 3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9"/>
                <a:gd name="T178" fmla="*/ 0 h 315"/>
                <a:gd name="T179" fmla="*/ 579 w 579"/>
                <a:gd name="T180" fmla="*/ 315 h 3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9" h="315">
                  <a:moveTo>
                    <a:pt x="518" y="114"/>
                  </a:moveTo>
                  <a:lnTo>
                    <a:pt x="526" y="123"/>
                  </a:lnTo>
                  <a:lnTo>
                    <a:pt x="536" y="132"/>
                  </a:lnTo>
                  <a:lnTo>
                    <a:pt x="544" y="141"/>
                  </a:lnTo>
                  <a:lnTo>
                    <a:pt x="549" y="150"/>
                  </a:lnTo>
                  <a:lnTo>
                    <a:pt x="557" y="164"/>
                  </a:lnTo>
                  <a:lnTo>
                    <a:pt x="560" y="176"/>
                  </a:lnTo>
                  <a:lnTo>
                    <a:pt x="562" y="188"/>
                  </a:lnTo>
                  <a:lnTo>
                    <a:pt x="565" y="205"/>
                  </a:lnTo>
                  <a:lnTo>
                    <a:pt x="568" y="217"/>
                  </a:lnTo>
                  <a:lnTo>
                    <a:pt x="570" y="232"/>
                  </a:lnTo>
                  <a:lnTo>
                    <a:pt x="573" y="246"/>
                  </a:lnTo>
                  <a:lnTo>
                    <a:pt x="575" y="261"/>
                  </a:lnTo>
                  <a:lnTo>
                    <a:pt x="578" y="267"/>
                  </a:lnTo>
                  <a:lnTo>
                    <a:pt x="565" y="273"/>
                  </a:lnTo>
                  <a:lnTo>
                    <a:pt x="552" y="279"/>
                  </a:lnTo>
                  <a:lnTo>
                    <a:pt x="536" y="282"/>
                  </a:lnTo>
                  <a:lnTo>
                    <a:pt x="518" y="285"/>
                  </a:lnTo>
                  <a:lnTo>
                    <a:pt x="502" y="285"/>
                  </a:lnTo>
                  <a:lnTo>
                    <a:pt x="487" y="288"/>
                  </a:lnTo>
                  <a:lnTo>
                    <a:pt x="471" y="288"/>
                  </a:lnTo>
                  <a:lnTo>
                    <a:pt x="461" y="285"/>
                  </a:lnTo>
                  <a:lnTo>
                    <a:pt x="429" y="282"/>
                  </a:lnTo>
                  <a:lnTo>
                    <a:pt x="398" y="279"/>
                  </a:lnTo>
                  <a:lnTo>
                    <a:pt x="364" y="279"/>
                  </a:lnTo>
                  <a:lnTo>
                    <a:pt x="332" y="279"/>
                  </a:lnTo>
                  <a:lnTo>
                    <a:pt x="298" y="282"/>
                  </a:lnTo>
                  <a:lnTo>
                    <a:pt x="267" y="285"/>
                  </a:lnTo>
                  <a:lnTo>
                    <a:pt x="236" y="290"/>
                  </a:lnTo>
                  <a:lnTo>
                    <a:pt x="204" y="299"/>
                  </a:lnTo>
                  <a:lnTo>
                    <a:pt x="181" y="305"/>
                  </a:lnTo>
                  <a:lnTo>
                    <a:pt x="160" y="308"/>
                  </a:lnTo>
                  <a:lnTo>
                    <a:pt x="139" y="311"/>
                  </a:lnTo>
                  <a:lnTo>
                    <a:pt x="115" y="314"/>
                  </a:lnTo>
                  <a:lnTo>
                    <a:pt x="94" y="314"/>
                  </a:lnTo>
                  <a:lnTo>
                    <a:pt x="71" y="314"/>
                  </a:lnTo>
                  <a:lnTo>
                    <a:pt x="50" y="311"/>
                  </a:lnTo>
                  <a:lnTo>
                    <a:pt x="26" y="308"/>
                  </a:lnTo>
                  <a:lnTo>
                    <a:pt x="18" y="308"/>
                  </a:lnTo>
                  <a:lnTo>
                    <a:pt x="13" y="308"/>
                  </a:lnTo>
                  <a:lnTo>
                    <a:pt x="5" y="311"/>
                  </a:lnTo>
                  <a:lnTo>
                    <a:pt x="0" y="311"/>
                  </a:lnTo>
                  <a:lnTo>
                    <a:pt x="3" y="302"/>
                  </a:lnTo>
                  <a:lnTo>
                    <a:pt x="5" y="293"/>
                  </a:lnTo>
                  <a:lnTo>
                    <a:pt x="10" y="288"/>
                  </a:lnTo>
                  <a:lnTo>
                    <a:pt x="16" y="279"/>
                  </a:lnTo>
                  <a:lnTo>
                    <a:pt x="24" y="273"/>
                  </a:lnTo>
                  <a:lnTo>
                    <a:pt x="29" y="264"/>
                  </a:lnTo>
                  <a:lnTo>
                    <a:pt x="34" y="258"/>
                  </a:lnTo>
                  <a:lnTo>
                    <a:pt x="37" y="249"/>
                  </a:lnTo>
                  <a:lnTo>
                    <a:pt x="39" y="237"/>
                  </a:lnTo>
                  <a:lnTo>
                    <a:pt x="45" y="226"/>
                  </a:lnTo>
                  <a:lnTo>
                    <a:pt x="47" y="211"/>
                  </a:lnTo>
                  <a:lnTo>
                    <a:pt x="52" y="200"/>
                  </a:lnTo>
                  <a:lnTo>
                    <a:pt x="58" y="185"/>
                  </a:lnTo>
                  <a:lnTo>
                    <a:pt x="60" y="173"/>
                  </a:lnTo>
                  <a:lnTo>
                    <a:pt x="65" y="161"/>
                  </a:lnTo>
                  <a:lnTo>
                    <a:pt x="68" y="147"/>
                  </a:lnTo>
                  <a:lnTo>
                    <a:pt x="73" y="135"/>
                  </a:lnTo>
                  <a:lnTo>
                    <a:pt x="76" y="114"/>
                  </a:lnTo>
                  <a:lnTo>
                    <a:pt x="79" y="94"/>
                  </a:lnTo>
                  <a:lnTo>
                    <a:pt x="79" y="73"/>
                  </a:lnTo>
                  <a:lnTo>
                    <a:pt x="79" y="53"/>
                  </a:lnTo>
                  <a:lnTo>
                    <a:pt x="76" y="32"/>
                  </a:lnTo>
                  <a:lnTo>
                    <a:pt x="73" y="15"/>
                  </a:lnTo>
                  <a:lnTo>
                    <a:pt x="65" y="0"/>
                  </a:lnTo>
                  <a:lnTo>
                    <a:pt x="73" y="6"/>
                  </a:lnTo>
                  <a:lnTo>
                    <a:pt x="79" y="18"/>
                  </a:lnTo>
                  <a:lnTo>
                    <a:pt x="81" y="32"/>
                  </a:lnTo>
                  <a:lnTo>
                    <a:pt x="84" y="47"/>
                  </a:lnTo>
                  <a:lnTo>
                    <a:pt x="86" y="62"/>
                  </a:lnTo>
                  <a:lnTo>
                    <a:pt x="89" y="76"/>
                  </a:lnTo>
                  <a:lnTo>
                    <a:pt x="89" y="91"/>
                  </a:lnTo>
                  <a:lnTo>
                    <a:pt x="89" y="100"/>
                  </a:lnTo>
                  <a:lnTo>
                    <a:pt x="86" y="114"/>
                  </a:lnTo>
                  <a:lnTo>
                    <a:pt x="84" y="129"/>
                  </a:lnTo>
                  <a:lnTo>
                    <a:pt x="81" y="144"/>
                  </a:lnTo>
                  <a:lnTo>
                    <a:pt x="79" y="156"/>
                  </a:lnTo>
                  <a:lnTo>
                    <a:pt x="73" y="185"/>
                  </a:lnTo>
                  <a:lnTo>
                    <a:pt x="71" y="197"/>
                  </a:lnTo>
                  <a:lnTo>
                    <a:pt x="68" y="211"/>
                  </a:lnTo>
                  <a:lnTo>
                    <a:pt x="68" y="220"/>
                  </a:lnTo>
                  <a:lnTo>
                    <a:pt x="68" y="226"/>
                  </a:lnTo>
                  <a:lnTo>
                    <a:pt x="76" y="237"/>
                  </a:lnTo>
                  <a:lnTo>
                    <a:pt x="89" y="243"/>
                  </a:lnTo>
                  <a:lnTo>
                    <a:pt x="94" y="246"/>
                  </a:lnTo>
                  <a:lnTo>
                    <a:pt x="100" y="249"/>
                  </a:lnTo>
                  <a:lnTo>
                    <a:pt x="118" y="252"/>
                  </a:lnTo>
                  <a:lnTo>
                    <a:pt x="136" y="255"/>
                  </a:lnTo>
                  <a:lnTo>
                    <a:pt x="152" y="252"/>
                  </a:lnTo>
                  <a:lnTo>
                    <a:pt x="173" y="249"/>
                  </a:lnTo>
                  <a:lnTo>
                    <a:pt x="191" y="246"/>
                  </a:lnTo>
                  <a:lnTo>
                    <a:pt x="210" y="246"/>
                  </a:lnTo>
                  <a:lnTo>
                    <a:pt x="228" y="243"/>
                  </a:lnTo>
                  <a:lnTo>
                    <a:pt x="246" y="246"/>
                  </a:lnTo>
                  <a:lnTo>
                    <a:pt x="264" y="249"/>
                  </a:lnTo>
                  <a:lnTo>
                    <a:pt x="285" y="252"/>
                  </a:lnTo>
                  <a:lnTo>
                    <a:pt x="309" y="255"/>
                  </a:lnTo>
                  <a:lnTo>
                    <a:pt x="330" y="258"/>
                  </a:lnTo>
                  <a:lnTo>
                    <a:pt x="351" y="258"/>
                  </a:lnTo>
                  <a:lnTo>
                    <a:pt x="372" y="255"/>
                  </a:lnTo>
                  <a:lnTo>
                    <a:pt x="392" y="252"/>
                  </a:lnTo>
                  <a:lnTo>
                    <a:pt x="413" y="243"/>
                  </a:lnTo>
                  <a:lnTo>
                    <a:pt x="424" y="240"/>
                  </a:lnTo>
                  <a:lnTo>
                    <a:pt x="437" y="237"/>
                  </a:lnTo>
                  <a:lnTo>
                    <a:pt x="450" y="235"/>
                  </a:lnTo>
                  <a:lnTo>
                    <a:pt x="466" y="232"/>
                  </a:lnTo>
                  <a:lnTo>
                    <a:pt x="479" y="226"/>
                  </a:lnTo>
                  <a:lnTo>
                    <a:pt x="492" y="220"/>
                  </a:lnTo>
                  <a:lnTo>
                    <a:pt x="500" y="211"/>
                  </a:lnTo>
                  <a:lnTo>
                    <a:pt x="508" y="200"/>
                  </a:lnTo>
                  <a:lnTo>
                    <a:pt x="510" y="191"/>
                  </a:lnTo>
                  <a:lnTo>
                    <a:pt x="513" y="179"/>
                  </a:lnTo>
                  <a:lnTo>
                    <a:pt x="516" y="170"/>
                  </a:lnTo>
                  <a:lnTo>
                    <a:pt x="518" y="147"/>
                  </a:lnTo>
                  <a:lnTo>
                    <a:pt x="518" y="135"/>
                  </a:lnTo>
                  <a:lnTo>
                    <a:pt x="518" y="126"/>
                  </a:lnTo>
                  <a:lnTo>
                    <a:pt x="518" y="114"/>
                  </a:lnTo>
                </a:path>
              </a:pathLst>
            </a:custGeom>
            <a:solidFill>
              <a:srgbClr val="FFA43F"/>
            </a:solidFill>
            <a:ln w="12700" cap="rnd">
              <a:solidFill>
                <a:srgbClr val="FFA43F"/>
              </a:solidFill>
              <a:round/>
              <a:headEnd/>
              <a:tailEnd/>
            </a:ln>
          </p:spPr>
          <p:txBody>
            <a:bodyPr/>
            <a:lstStyle/>
            <a:p>
              <a:endParaRPr lang="tr-TR"/>
            </a:p>
          </p:txBody>
        </p:sp>
        <p:sp>
          <p:nvSpPr>
            <p:cNvPr id="56355" name="Freeform 23"/>
            <p:cNvSpPr>
              <a:spLocks/>
            </p:cNvSpPr>
            <p:nvPr/>
          </p:nvSpPr>
          <p:spPr bwMode="auto">
            <a:xfrm>
              <a:off x="1671" y="3081"/>
              <a:ext cx="48" cy="107"/>
            </a:xfrm>
            <a:custGeom>
              <a:avLst/>
              <a:gdLst>
                <a:gd name="T0" fmla="*/ 47 w 48"/>
                <a:gd name="T1" fmla="*/ 0 h 107"/>
                <a:gd name="T2" fmla="*/ 44 w 48"/>
                <a:gd name="T3" fmla="*/ 3 h 107"/>
                <a:gd name="T4" fmla="*/ 44 w 48"/>
                <a:gd name="T5" fmla="*/ 6 h 107"/>
                <a:gd name="T6" fmla="*/ 39 w 48"/>
                <a:gd name="T7" fmla="*/ 12 h 107"/>
                <a:gd name="T8" fmla="*/ 37 w 48"/>
                <a:gd name="T9" fmla="*/ 21 h 107"/>
                <a:gd name="T10" fmla="*/ 31 w 48"/>
                <a:gd name="T11" fmla="*/ 27 h 107"/>
                <a:gd name="T12" fmla="*/ 29 w 48"/>
                <a:gd name="T13" fmla="*/ 32 h 107"/>
                <a:gd name="T14" fmla="*/ 24 w 48"/>
                <a:gd name="T15" fmla="*/ 38 h 107"/>
                <a:gd name="T16" fmla="*/ 21 w 48"/>
                <a:gd name="T17" fmla="*/ 44 h 107"/>
                <a:gd name="T18" fmla="*/ 16 w 48"/>
                <a:gd name="T19" fmla="*/ 53 h 107"/>
                <a:gd name="T20" fmla="*/ 13 w 48"/>
                <a:gd name="T21" fmla="*/ 59 h 107"/>
                <a:gd name="T22" fmla="*/ 10 w 48"/>
                <a:gd name="T23" fmla="*/ 65 h 107"/>
                <a:gd name="T24" fmla="*/ 8 w 48"/>
                <a:gd name="T25" fmla="*/ 71 h 107"/>
                <a:gd name="T26" fmla="*/ 5 w 48"/>
                <a:gd name="T27" fmla="*/ 80 h 107"/>
                <a:gd name="T28" fmla="*/ 3 w 48"/>
                <a:gd name="T29" fmla="*/ 85 h 107"/>
                <a:gd name="T30" fmla="*/ 3 w 48"/>
                <a:gd name="T31" fmla="*/ 94 h 107"/>
                <a:gd name="T32" fmla="*/ 0 w 48"/>
                <a:gd name="T33" fmla="*/ 100 h 107"/>
                <a:gd name="T34" fmla="*/ 0 w 48"/>
                <a:gd name="T35" fmla="*/ 106 h 107"/>
                <a:gd name="T36" fmla="*/ 0 w 48"/>
                <a:gd name="T37" fmla="*/ 103 h 107"/>
                <a:gd name="T38" fmla="*/ 0 w 48"/>
                <a:gd name="T39" fmla="*/ 94 h 107"/>
                <a:gd name="T40" fmla="*/ 0 w 48"/>
                <a:gd name="T41" fmla="*/ 88 h 107"/>
                <a:gd name="T42" fmla="*/ 3 w 48"/>
                <a:gd name="T43" fmla="*/ 85 h 107"/>
                <a:gd name="T44" fmla="*/ 3 w 48"/>
                <a:gd name="T45" fmla="*/ 77 h 107"/>
                <a:gd name="T46" fmla="*/ 3 w 48"/>
                <a:gd name="T47" fmla="*/ 71 h 107"/>
                <a:gd name="T48" fmla="*/ 3 w 48"/>
                <a:gd name="T49" fmla="*/ 65 h 107"/>
                <a:gd name="T50" fmla="*/ 5 w 48"/>
                <a:gd name="T51" fmla="*/ 59 h 107"/>
                <a:gd name="T52" fmla="*/ 5 w 48"/>
                <a:gd name="T53" fmla="*/ 56 h 107"/>
                <a:gd name="T54" fmla="*/ 5 w 48"/>
                <a:gd name="T55" fmla="*/ 47 h 107"/>
                <a:gd name="T56" fmla="*/ 8 w 48"/>
                <a:gd name="T57" fmla="*/ 44 h 107"/>
                <a:gd name="T58" fmla="*/ 8 w 48"/>
                <a:gd name="T59" fmla="*/ 38 h 107"/>
                <a:gd name="T60" fmla="*/ 8 w 48"/>
                <a:gd name="T61" fmla="*/ 32 h 107"/>
                <a:gd name="T62" fmla="*/ 8 w 48"/>
                <a:gd name="T63" fmla="*/ 27 h 107"/>
                <a:gd name="T64" fmla="*/ 8 w 48"/>
                <a:gd name="T65" fmla="*/ 21 h 107"/>
                <a:gd name="T66" fmla="*/ 8 w 48"/>
                <a:gd name="T67" fmla="*/ 15 h 107"/>
                <a:gd name="T68" fmla="*/ 10 w 48"/>
                <a:gd name="T69" fmla="*/ 15 h 107"/>
                <a:gd name="T70" fmla="*/ 16 w 48"/>
                <a:gd name="T71" fmla="*/ 15 h 107"/>
                <a:gd name="T72" fmla="*/ 24 w 48"/>
                <a:gd name="T73" fmla="*/ 12 h 107"/>
                <a:gd name="T74" fmla="*/ 29 w 48"/>
                <a:gd name="T75" fmla="*/ 9 h 107"/>
                <a:gd name="T76" fmla="*/ 34 w 48"/>
                <a:gd name="T77" fmla="*/ 9 h 107"/>
                <a:gd name="T78" fmla="*/ 37 w 48"/>
                <a:gd name="T79" fmla="*/ 6 h 107"/>
                <a:gd name="T80" fmla="*/ 42 w 48"/>
                <a:gd name="T81" fmla="*/ 3 h 107"/>
                <a:gd name="T82" fmla="*/ 44 w 48"/>
                <a:gd name="T83" fmla="*/ 0 h 107"/>
                <a:gd name="T84" fmla="*/ 47 w 48"/>
                <a:gd name="T85" fmla="*/ 0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107"/>
                <a:gd name="T131" fmla="*/ 48 w 48"/>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107">
                  <a:moveTo>
                    <a:pt x="47" y="0"/>
                  </a:moveTo>
                  <a:lnTo>
                    <a:pt x="44" y="3"/>
                  </a:lnTo>
                  <a:lnTo>
                    <a:pt x="44" y="6"/>
                  </a:lnTo>
                  <a:lnTo>
                    <a:pt x="39" y="12"/>
                  </a:lnTo>
                  <a:lnTo>
                    <a:pt x="37" y="21"/>
                  </a:lnTo>
                  <a:lnTo>
                    <a:pt x="31" y="27"/>
                  </a:lnTo>
                  <a:lnTo>
                    <a:pt x="29" y="32"/>
                  </a:lnTo>
                  <a:lnTo>
                    <a:pt x="24" y="38"/>
                  </a:lnTo>
                  <a:lnTo>
                    <a:pt x="21" y="44"/>
                  </a:lnTo>
                  <a:lnTo>
                    <a:pt x="16" y="53"/>
                  </a:lnTo>
                  <a:lnTo>
                    <a:pt x="13" y="59"/>
                  </a:lnTo>
                  <a:lnTo>
                    <a:pt x="10" y="65"/>
                  </a:lnTo>
                  <a:lnTo>
                    <a:pt x="8" y="71"/>
                  </a:lnTo>
                  <a:lnTo>
                    <a:pt x="5" y="80"/>
                  </a:lnTo>
                  <a:lnTo>
                    <a:pt x="3" y="85"/>
                  </a:lnTo>
                  <a:lnTo>
                    <a:pt x="3" y="94"/>
                  </a:lnTo>
                  <a:lnTo>
                    <a:pt x="0" y="100"/>
                  </a:lnTo>
                  <a:lnTo>
                    <a:pt x="0" y="106"/>
                  </a:lnTo>
                  <a:lnTo>
                    <a:pt x="0" y="103"/>
                  </a:lnTo>
                  <a:lnTo>
                    <a:pt x="0" y="94"/>
                  </a:lnTo>
                  <a:lnTo>
                    <a:pt x="0" y="88"/>
                  </a:lnTo>
                  <a:lnTo>
                    <a:pt x="3" y="85"/>
                  </a:lnTo>
                  <a:lnTo>
                    <a:pt x="3" y="77"/>
                  </a:lnTo>
                  <a:lnTo>
                    <a:pt x="3" y="71"/>
                  </a:lnTo>
                  <a:lnTo>
                    <a:pt x="3" y="65"/>
                  </a:lnTo>
                  <a:lnTo>
                    <a:pt x="5" y="59"/>
                  </a:lnTo>
                  <a:lnTo>
                    <a:pt x="5" y="56"/>
                  </a:lnTo>
                  <a:lnTo>
                    <a:pt x="5" y="47"/>
                  </a:lnTo>
                  <a:lnTo>
                    <a:pt x="8" y="44"/>
                  </a:lnTo>
                  <a:lnTo>
                    <a:pt x="8" y="38"/>
                  </a:lnTo>
                  <a:lnTo>
                    <a:pt x="8" y="32"/>
                  </a:lnTo>
                  <a:lnTo>
                    <a:pt x="8" y="27"/>
                  </a:lnTo>
                  <a:lnTo>
                    <a:pt x="8" y="21"/>
                  </a:lnTo>
                  <a:lnTo>
                    <a:pt x="8" y="15"/>
                  </a:lnTo>
                  <a:lnTo>
                    <a:pt x="10" y="15"/>
                  </a:lnTo>
                  <a:lnTo>
                    <a:pt x="16" y="15"/>
                  </a:lnTo>
                  <a:lnTo>
                    <a:pt x="24" y="12"/>
                  </a:lnTo>
                  <a:lnTo>
                    <a:pt x="29" y="9"/>
                  </a:lnTo>
                  <a:lnTo>
                    <a:pt x="34" y="9"/>
                  </a:lnTo>
                  <a:lnTo>
                    <a:pt x="37" y="6"/>
                  </a:lnTo>
                  <a:lnTo>
                    <a:pt x="42" y="3"/>
                  </a:lnTo>
                  <a:lnTo>
                    <a:pt x="44" y="0"/>
                  </a:lnTo>
                  <a:lnTo>
                    <a:pt x="47" y="0"/>
                  </a:lnTo>
                </a:path>
              </a:pathLst>
            </a:custGeom>
            <a:solidFill>
              <a:srgbClr val="FFA43F"/>
            </a:solidFill>
            <a:ln w="12700" cap="rnd">
              <a:solidFill>
                <a:srgbClr val="FFA43F"/>
              </a:solidFill>
              <a:round/>
              <a:headEnd/>
              <a:tailEnd/>
            </a:ln>
          </p:spPr>
          <p:txBody>
            <a:bodyPr/>
            <a:lstStyle/>
            <a:p>
              <a:endParaRPr lang="tr-TR"/>
            </a:p>
          </p:txBody>
        </p:sp>
        <p:sp>
          <p:nvSpPr>
            <p:cNvPr id="56356" name="Freeform 24"/>
            <p:cNvSpPr>
              <a:spLocks/>
            </p:cNvSpPr>
            <p:nvPr/>
          </p:nvSpPr>
          <p:spPr bwMode="auto">
            <a:xfrm>
              <a:off x="1697" y="3148"/>
              <a:ext cx="101" cy="260"/>
            </a:xfrm>
            <a:custGeom>
              <a:avLst/>
              <a:gdLst>
                <a:gd name="T0" fmla="*/ 97 w 101"/>
                <a:gd name="T1" fmla="*/ 259 h 260"/>
                <a:gd name="T2" fmla="*/ 100 w 101"/>
                <a:gd name="T3" fmla="*/ 247 h 260"/>
                <a:gd name="T4" fmla="*/ 100 w 101"/>
                <a:gd name="T5" fmla="*/ 238 h 260"/>
                <a:gd name="T6" fmla="*/ 97 w 101"/>
                <a:gd name="T7" fmla="*/ 229 h 260"/>
                <a:gd name="T8" fmla="*/ 92 w 101"/>
                <a:gd name="T9" fmla="*/ 221 h 260"/>
                <a:gd name="T10" fmla="*/ 87 w 101"/>
                <a:gd name="T11" fmla="*/ 215 h 260"/>
                <a:gd name="T12" fmla="*/ 79 w 101"/>
                <a:gd name="T13" fmla="*/ 206 h 260"/>
                <a:gd name="T14" fmla="*/ 74 w 101"/>
                <a:gd name="T15" fmla="*/ 197 h 260"/>
                <a:gd name="T16" fmla="*/ 66 w 101"/>
                <a:gd name="T17" fmla="*/ 189 h 260"/>
                <a:gd name="T18" fmla="*/ 58 w 101"/>
                <a:gd name="T19" fmla="*/ 171 h 260"/>
                <a:gd name="T20" fmla="*/ 50 w 101"/>
                <a:gd name="T21" fmla="*/ 153 h 260"/>
                <a:gd name="T22" fmla="*/ 42 w 101"/>
                <a:gd name="T23" fmla="*/ 135 h 260"/>
                <a:gd name="T24" fmla="*/ 34 w 101"/>
                <a:gd name="T25" fmla="*/ 118 h 260"/>
                <a:gd name="T26" fmla="*/ 29 w 101"/>
                <a:gd name="T27" fmla="*/ 100 h 260"/>
                <a:gd name="T28" fmla="*/ 24 w 101"/>
                <a:gd name="T29" fmla="*/ 79 h 260"/>
                <a:gd name="T30" fmla="*/ 18 w 101"/>
                <a:gd name="T31" fmla="*/ 62 h 260"/>
                <a:gd name="T32" fmla="*/ 16 w 101"/>
                <a:gd name="T33" fmla="*/ 41 h 260"/>
                <a:gd name="T34" fmla="*/ 16 w 101"/>
                <a:gd name="T35" fmla="*/ 38 h 260"/>
                <a:gd name="T36" fmla="*/ 16 w 101"/>
                <a:gd name="T37" fmla="*/ 32 h 260"/>
                <a:gd name="T38" fmla="*/ 18 w 101"/>
                <a:gd name="T39" fmla="*/ 27 h 260"/>
                <a:gd name="T40" fmla="*/ 18 w 101"/>
                <a:gd name="T41" fmla="*/ 21 h 260"/>
                <a:gd name="T42" fmla="*/ 18 w 101"/>
                <a:gd name="T43" fmla="*/ 18 h 260"/>
                <a:gd name="T44" fmla="*/ 18 w 101"/>
                <a:gd name="T45" fmla="*/ 12 h 260"/>
                <a:gd name="T46" fmla="*/ 21 w 101"/>
                <a:gd name="T47" fmla="*/ 6 h 260"/>
                <a:gd name="T48" fmla="*/ 21 w 101"/>
                <a:gd name="T49" fmla="*/ 0 h 260"/>
                <a:gd name="T50" fmla="*/ 11 w 101"/>
                <a:gd name="T51" fmla="*/ 24 h 260"/>
                <a:gd name="T52" fmla="*/ 5 w 101"/>
                <a:gd name="T53" fmla="*/ 47 h 260"/>
                <a:gd name="T54" fmla="*/ 3 w 101"/>
                <a:gd name="T55" fmla="*/ 73 h 260"/>
                <a:gd name="T56" fmla="*/ 0 w 101"/>
                <a:gd name="T57" fmla="*/ 97 h 260"/>
                <a:gd name="T58" fmla="*/ 3 w 101"/>
                <a:gd name="T59" fmla="*/ 124 h 260"/>
                <a:gd name="T60" fmla="*/ 5 w 101"/>
                <a:gd name="T61" fmla="*/ 147 h 260"/>
                <a:gd name="T62" fmla="*/ 13 w 101"/>
                <a:gd name="T63" fmla="*/ 171 h 260"/>
                <a:gd name="T64" fmla="*/ 24 w 101"/>
                <a:gd name="T65" fmla="*/ 194 h 260"/>
                <a:gd name="T66" fmla="*/ 32 w 101"/>
                <a:gd name="T67" fmla="*/ 206 h 260"/>
                <a:gd name="T68" fmla="*/ 37 w 101"/>
                <a:gd name="T69" fmla="*/ 218 h 260"/>
                <a:gd name="T70" fmla="*/ 45 w 101"/>
                <a:gd name="T71" fmla="*/ 227 h 260"/>
                <a:gd name="T72" fmla="*/ 55 w 101"/>
                <a:gd name="T73" fmla="*/ 235 h 260"/>
                <a:gd name="T74" fmla="*/ 66 w 101"/>
                <a:gd name="T75" fmla="*/ 241 h 260"/>
                <a:gd name="T76" fmla="*/ 76 w 101"/>
                <a:gd name="T77" fmla="*/ 247 h 260"/>
                <a:gd name="T78" fmla="*/ 87 w 101"/>
                <a:gd name="T79" fmla="*/ 253 h 260"/>
                <a:gd name="T80" fmla="*/ 97 w 101"/>
                <a:gd name="T81" fmla="*/ 259 h 260"/>
                <a:gd name="T82" fmla="*/ 97 w 101"/>
                <a:gd name="T83" fmla="*/ 259 h 2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
                <a:gd name="T127" fmla="*/ 0 h 260"/>
                <a:gd name="T128" fmla="*/ 101 w 101"/>
                <a:gd name="T129" fmla="*/ 260 h 2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 h="260">
                  <a:moveTo>
                    <a:pt x="97" y="259"/>
                  </a:moveTo>
                  <a:lnTo>
                    <a:pt x="100" y="247"/>
                  </a:lnTo>
                  <a:lnTo>
                    <a:pt x="100" y="238"/>
                  </a:lnTo>
                  <a:lnTo>
                    <a:pt x="97" y="229"/>
                  </a:lnTo>
                  <a:lnTo>
                    <a:pt x="92" y="221"/>
                  </a:lnTo>
                  <a:lnTo>
                    <a:pt x="87" y="215"/>
                  </a:lnTo>
                  <a:lnTo>
                    <a:pt x="79" y="206"/>
                  </a:lnTo>
                  <a:lnTo>
                    <a:pt x="74" y="197"/>
                  </a:lnTo>
                  <a:lnTo>
                    <a:pt x="66" y="189"/>
                  </a:lnTo>
                  <a:lnTo>
                    <a:pt x="58" y="171"/>
                  </a:lnTo>
                  <a:lnTo>
                    <a:pt x="50" y="153"/>
                  </a:lnTo>
                  <a:lnTo>
                    <a:pt x="42" y="135"/>
                  </a:lnTo>
                  <a:lnTo>
                    <a:pt x="34" y="118"/>
                  </a:lnTo>
                  <a:lnTo>
                    <a:pt x="29" y="100"/>
                  </a:lnTo>
                  <a:lnTo>
                    <a:pt x="24" y="79"/>
                  </a:lnTo>
                  <a:lnTo>
                    <a:pt x="18" y="62"/>
                  </a:lnTo>
                  <a:lnTo>
                    <a:pt x="16" y="41"/>
                  </a:lnTo>
                  <a:lnTo>
                    <a:pt x="16" y="38"/>
                  </a:lnTo>
                  <a:lnTo>
                    <a:pt x="16" y="32"/>
                  </a:lnTo>
                  <a:lnTo>
                    <a:pt x="18" y="27"/>
                  </a:lnTo>
                  <a:lnTo>
                    <a:pt x="18" y="21"/>
                  </a:lnTo>
                  <a:lnTo>
                    <a:pt x="18" y="18"/>
                  </a:lnTo>
                  <a:lnTo>
                    <a:pt x="18" y="12"/>
                  </a:lnTo>
                  <a:lnTo>
                    <a:pt x="21" y="6"/>
                  </a:lnTo>
                  <a:lnTo>
                    <a:pt x="21" y="0"/>
                  </a:lnTo>
                  <a:lnTo>
                    <a:pt x="11" y="24"/>
                  </a:lnTo>
                  <a:lnTo>
                    <a:pt x="5" y="47"/>
                  </a:lnTo>
                  <a:lnTo>
                    <a:pt x="3" y="73"/>
                  </a:lnTo>
                  <a:lnTo>
                    <a:pt x="0" y="97"/>
                  </a:lnTo>
                  <a:lnTo>
                    <a:pt x="3" y="124"/>
                  </a:lnTo>
                  <a:lnTo>
                    <a:pt x="5" y="147"/>
                  </a:lnTo>
                  <a:lnTo>
                    <a:pt x="13" y="171"/>
                  </a:lnTo>
                  <a:lnTo>
                    <a:pt x="24" y="194"/>
                  </a:lnTo>
                  <a:lnTo>
                    <a:pt x="32" y="206"/>
                  </a:lnTo>
                  <a:lnTo>
                    <a:pt x="37" y="218"/>
                  </a:lnTo>
                  <a:lnTo>
                    <a:pt x="45" y="227"/>
                  </a:lnTo>
                  <a:lnTo>
                    <a:pt x="55" y="235"/>
                  </a:lnTo>
                  <a:lnTo>
                    <a:pt x="66" y="241"/>
                  </a:lnTo>
                  <a:lnTo>
                    <a:pt x="76" y="247"/>
                  </a:lnTo>
                  <a:lnTo>
                    <a:pt x="87" y="253"/>
                  </a:lnTo>
                  <a:lnTo>
                    <a:pt x="97" y="259"/>
                  </a:lnTo>
                </a:path>
              </a:pathLst>
            </a:custGeom>
            <a:solidFill>
              <a:srgbClr val="FFA43F"/>
            </a:solidFill>
            <a:ln w="12700" cap="rnd">
              <a:solidFill>
                <a:srgbClr val="FFA43F"/>
              </a:solidFill>
              <a:round/>
              <a:headEnd/>
              <a:tailEnd/>
            </a:ln>
          </p:spPr>
          <p:txBody>
            <a:bodyPr/>
            <a:lstStyle/>
            <a:p>
              <a:endParaRPr lang="tr-TR"/>
            </a:p>
          </p:txBody>
        </p:sp>
        <p:sp>
          <p:nvSpPr>
            <p:cNvPr id="56357" name="Freeform 25"/>
            <p:cNvSpPr>
              <a:spLocks/>
            </p:cNvSpPr>
            <p:nvPr/>
          </p:nvSpPr>
          <p:spPr bwMode="auto">
            <a:xfrm>
              <a:off x="2740" y="2870"/>
              <a:ext cx="82" cy="101"/>
            </a:xfrm>
            <a:custGeom>
              <a:avLst/>
              <a:gdLst>
                <a:gd name="T0" fmla="*/ 0 w 82"/>
                <a:gd name="T1" fmla="*/ 76 h 101"/>
                <a:gd name="T2" fmla="*/ 3 w 82"/>
                <a:gd name="T3" fmla="*/ 73 h 101"/>
                <a:gd name="T4" fmla="*/ 8 w 82"/>
                <a:gd name="T5" fmla="*/ 65 h 101"/>
                <a:gd name="T6" fmla="*/ 10 w 82"/>
                <a:gd name="T7" fmla="*/ 59 h 101"/>
                <a:gd name="T8" fmla="*/ 10 w 82"/>
                <a:gd name="T9" fmla="*/ 53 h 101"/>
                <a:gd name="T10" fmla="*/ 13 w 82"/>
                <a:gd name="T11" fmla="*/ 47 h 101"/>
                <a:gd name="T12" fmla="*/ 16 w 82"/>
                <a:gd name="T13" fmla="*/ 41 h 101"/>
                <a:gd name="T14" fmla="*/ 18 w 82"/>
                <a:gd name="T15" fmla="*/ 35 h 101"/>
                <a:gd name="T16" fmla="*/ 18 w 82"/>
                <a:gd name="T17" fmla="*/ 30 h 101"/>
                <a:gd name="T18" fmla="*/ 24 w 82"/>
                <a:gd name="T19" fmla="*/ 24 h 101"/>
                <a:gd name="T20" fmla="*/ 26 w 82"/>
                <a:gd name="T21" fmla="*/ 18 h 101"/>
                <a:gd name="T22" fmla="*/ 31 w 82"/>
                <a:gd name="T23" fmla="*/ 15 h 101"/>
                <a:gd name="T24" fmla="*/ 37 w 82"/>
                <a:gd name="T25" fmla="*/ 9 h 101"/>
                <a:gd name="T26" fmla="*/ 42 w 82"/>
                <a:gd name="T27" fmla="*/ 6 h 101"/>
                <a:gd name="T28" fmla="*/ 50 w 82"/>
                <a:gd name="T29" fmla="*/ 3 h 101"/>
                <a:gd name="T30" fmla="*/ 60 w 82"/>
                <a:gd name="T31" fmla="*/ 0 h 101"/>
                <a:gd name="T32" fmla="*/ 71 w 82"/>
                <a:gd name="T33" fmla="*/ 0 h 101"/>
                <a:gd name="T34" fmla="*/ 73 w 82"/>
                <a:gd name="T35" fmla="*/ 3 h 101"/>
                <a:gd name="T36" fmla="*/ 76 w 82"/>
                <a:gd name="T37" fmla="*/ 3 h 101"/>
                <a:gd name="T38" fmla="*/ 78 w 82"/>
                <a:gd name="T39" fmla="*/ 9 h 101"/>
                <a:gd name="T40" fmla="*/ 81 w 82"/>
                <a:gd name="T41" fmla="*/ 12 h 101"/>
                <a:gd name="T42" fmla="*/ 81 w 82"/>
                <a:gd name="T43" fmla="*/ 18 h 101"/>
                <a:gd name="T44" fmla="*/ 81 w 82"/>
                <a:gd name="T45" fmla="*/ 24 h 101"/>
                <a:gd name="T46" fmla="*/ 81 w 82"/>
                <a:gd name="T47" fmla="*/ 30 h 101"/>
                <a:gd name="T48" fmla="*/ 81 w 82"/>
                <a:gd name="T49" fmla="*/ 35 h 101"/>
                <a:gd name="T50" fmla="*/ 81 w 82"/>
                <a:gd name="T51" fmla="*/ 44 h 101"/>
                <a:gd name="T52" fmla="*/ 81 w 82"/>
                <a:gd name="T53" fmla="*/ 50 h 101"/>
                <a:gd name="T54" fmla="*/ 81 w 82"/>
                <a:gd name="T55" fmla="*/ 56 h 101"/>
                <a:gd name="T56" fmla="*/ 81 w 82"/>
                <a:gd name="T57" fmla="*/ 62 h 101"/>
                <a:gd name="T58" fmla="*/ 81 w 82"/>
                <a:gd name="T59" fmla="*/ 67 h 101"/>
                <a:gd name="T60" fmla="*/ 81 w 82"/>
                <a:gd name="T61" fmla="*/ 73 h 101"/>
                <a:gd name="T62" fmla="*/ 81 w 82"/>
                <a:gd name="T63" fmla="*/ 76 h 101"/>
                <a:gd name="T64" fmla="*/ 81 w 82"/>
                <a:gd name="T65" fmla="*/ 79 h 101"/>
                <a:gd name="T66" fmla="*/ 76 w 82"/>
                <a:gd name="T67" fmla="*/ 82 h 101"/>
                <a:gd name="T68" fmla="*/ 71 w 82"/>
                <a:gd name="T69" fmla="*/ 85 h 101"/>
                <a:gd name="T70" fmla="*/ 68 w 82"/>
                <a:gd name="T71" fmla="*/ 88 h 101"/>
                <a:gd name="T72" fmla="*/ 63 w 82"/>
                <a:gd name="T73" fmla="*/ 91 h 101"/>
                <a:gd name="T74" fmla="*/ 60 w 82"/>
                <a:gd name="T75" fmla="*/ 91 h 101"/>
                <a:gd name="T76" fmla="*/ 55 w 82"/>
                <a:gd name="T77" fmla="*/ 94 h 101"/>
                <a:gd name="T78" fmla="*/ 50 w 82"/>
                <a:gd name="T79" fmla="*/ 97 h 101"/>
                <a:gd name="T80" fmla="*/ 47 w 82"/>
                <a:gd name="T81" fmla="*/ 100 h 101"/>
                <a:gd name="T82" fmla="*/ 42 w 82"/>
                <a:gd name="T83" fmla="*/ 97 h 101"/>
                <a:gd name="T84" fmla="*/ 37 w 82"/>
                <a:gd name="T85" fmla="*/ 94 h 101"/>
                <a:gd name="T86" fmla="*/ 31 w 82"/>
                <a:gd name="T87" fmla="*/ 91 h 101"/>
                <a:gd name="T88" fmla="*/ 24 w 82"/>
                <a:gd name="T89" fmla="*/ 88 h 101"/>
                <a:gd name="T90" fmla="*/ 21 w 82"/>
                <a:gd name="T91" fmla="*/ 85 h 101"/>
                <a:gd name="T92" fmla="*/ 16 w 82"/>
                <a:gd name="T93" fmla="*/ 82 h 101"/>
                <a:gd name="T94" fmla="*/ 13 w 82"/>
                <a:gd name="T95" fmla="*/ 82 h 101"/>
                <a:gd name="T96" fmla="*/ 10 w 82"/>
                <a:gd name="T97" fmla="*/ 79 h 101"/>
                <a:gd name="T98" fmla="*/ 5 w 82"/>
                <a:gd name="T99" fmla="*/ 79 h 101"/>
                <a:gd name="T100" fmla="*/ 3 w 82"/>
                <a:gd name="T101" fmla="*/ 76 h 101"/>
                <a:gd name="T102" fmla="*/ 0 w 82"/>
                <a:gd name="T103" fmla="*/ 76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1"/>
                <a:gd name="T158" fmla="*/ 82 w 82"/>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1">
                  <a:moveTo>
                    <a:pt x="0" y="76"/>
                  </a:moveTo>
                  <a:lnTo>
                    <a:pt x="3" y="73"/>
                  </a:lnTo>
                  <a:lnTo>
                    <a:pt x="8" y="65"/>
                  </a:lnTo>
                  <a:lnTo>
                    <a:pt x="10" y="59"/>
                  </a:lnTo>
                  <a:lnTo>
                    <a:pt x="10" y="53"/>
                  </a:lnTo>
                  <a:lnTo>
                    <a:pt x="13" y="47"/>
                  </a:lnTo>
                  <a:lnTo>
                    <a:pt x="16" y="41"/>
                  </a:lnTo>
                  <a:lnTo>
                    <a:pt x="18" y="35"/>
                  </a:lnTo>
                  <a:lnTo>
                    <a:pt x="18" y="30"/>
                  </a:lnTo>
                  <a:lnTo>
                    <a:pt x="24" y="24"/>
                  </a:lnTo>
                  <a:lnTo>
                    <a:pt x="26" y="18"/>
                  </a:lnTo>
                  <a:lnTo>
                    <a:pt x="31" y="15"/>
                  </a:lnTo>
                  <a:lnTo>
                    <a:pt x="37" y="9"/>
                  </a:lnTo>
                  <a:lnTo>
                    <a:pt x="42" y="6"/>
                  </a:lnTo>
                  <a:lnTo>
                    <a:pt x="50" y="3"/>
                  </a:lnTo>
                  <a:lnTo>
                    <a:pt x="60" y="0"/>
                  </a:lnTo>
                  <a:lnTo>
                    <a:pt x="71" y="0"/>
                  </a:lnTo>
                  <a:lnTo>
                    <a:pt x="73" y="3"/>
                  </a:lnTo>
                  <a:lnTo>
                    <a:pt x="76" y="3"/>
                  </a:lnTo>
                  <a:lnTo>
                    <a:pt x="78" y="9"/>
                  </a:lnTo>
                  <a:lnTo>
                    <a:pt x="81" y="12"/>
                  </a:lnTo>
                  <a:lnTo>
                    <a:pt x="81" y="18"/>
                  </a:lnTo>
                  <a:lnTo>
                    <a:pt x="81" y="24"/>
                  </a:lnTo>
                  <a:lnTo>
                    <a:pt x="81" y="30"/>
                  </a:lnTo>
                  <a:lnTo>
                    <a:pt x="81" y="35"/>
                  </a:lnTo>
                  <a:lnTo>
                    <a:pt x="81" y="44"/>
                  </a:lnTo>
                  <a:lnTo>
                    <a:pt x="81" y="50"/>
                  </a:lnTo>
                  <a:lnTo>
                    <a:pt x="81" y="56"/>
                  </a:lnTo>
                  <a:lnTo>
                    <a:pt x="81" y="62"/>
                  </a:lnTo>
                  <a:lnTo>
                    <a:pt x="81" y="67"/>
                  </a:lnTo>
                  <a:lnTo>
                    <a:pt x="81" y="73"/>
                  </a:lnTo>
                  <a:lnTo>
                    <a:pt x="81" y="76"/>
                  </a:lnTo>
                  <a:lnTo>
                    <a:pt x="81" y="79"/>
                  </a:lnTo>
                  <a:lnTo>
                    <a:pt x="76" y="82"/>
                  </a:lnTo>
                  <a:lnTo>
                    <a:pt x="71" y="85"/>
                  </a:lnTo>
                  <a:lnTo>
                    <a:pt x="68" y="88"/>
                  </a:lnTo>
                  <a:lnTo>
                    <a:pt x="63" y="91"/>
                  </a:lnTo>
                  <a:lnTo>
                    <a:pt x="60" y="91"/>
                  </a:lnTo>
                  <a:lnTo>
                    <a:pt x="55" y="94"/>
                  </a:lnTo>
                  <a:lnTo>
                    <a:pt x="50" y="97"/>
                  </a:lnTo>
                  <a:lnTo>
                    <a:pt x="47" y="100"/>
                  </a:lnTo>
                  <a:lnTo>
                    <a:pt x="42" y="97"/>
                  </a:lnTo>
                  <a:lnTo>
                    <a:pt x="37" y="94"/>
                  </a:lnTo>
                  <a:lnTo>
                    <a:pt x="31" y="91"/>
                  </a:lnTo>
                  <a:lnTo>
                    <a:pt x="24" y="88"/>
                  </a:lnTo>
                  <a:lnTo>
                    <a:pt x="21" y="85"/>
                  </a:lnTo>
                  <a:lnTo>
                    <a:pt x="16" y="82"/>
                  </a:lnTo>
                  <a:lnTo>
                    <a:pt x="13" y="82"/>
                  </a:lnTo>
                  <a:lnTo>
                    <a:pt x="10" y="79"/>
                  </a:lnTo>
                  <a:lnTo>
                    <a:pt x="5" y="79"/>
                  </a:lnTo>
                  <a:lnTo>
                    <a:pt x="3" y="76"/>
                  </a:lnTo>
                  <a:lnTo>
                    <a:pt x="0" y="76"/>
                  </a:lnTo>
                </a:path>
              </a:pathLst>
            </a:custGeom>
            <a:solidFill>
              <a:srgbClr val="C27A33"/>
            </a:solidFill>
            <a:ln w="12700" cap="rnd">
              <a:solidFill>
                <a:srgbClr val="FFA43F"/>
              </a:solidFill>
              <a:round/>
              <a:headEnd/>
              <a:tailEnd/>
            </a:ln>
          </p:spPr>
          <p:txBody>
            <a:bodyPr/>
            <a:lstStyle/>
            <a:p>
              <a:endParaRPr lang="tr-TR"/>
            </a:p>
          </p:txBody>
        </p:sp>
        <p:sp>
          <p:nvSpPr>
            <p:cNvPr id="56358" name="Freeform 26"/>
            <p:cNvSpPr>
              <a:spLocks/>
            </p:cNvSpPr>
            <p:nvPr/>
          </p:nvSpPr>
          <p:spPr bwMode="auto">
            <a:xfrm>
              <a:off x="2884" y="3093"/>
              <a:ext cx="22" cy="19"/>
            </a:xfrm>
            <a:custGeom>
              <a:avLst/>
              <a:gdLst>
                <a:gd name="T0" fmla="*/ 11 w 22"/>
                <a:gd name="T1" fmla="*/ 18 h 19"/>
                <a:gd name="T2" fmla="*/ 5 w 22"/>
                <a:gd name="T3" fmla="*/ 18 h 19"/>
                <a:gd name="T4" fmla="*/ 3 w 22"/>
                <a:gd name="T5" fmla="*/ 18 h 19"/>
                <a:gd name="T6" fmla="*/ 0 w 22"/>
                <a:gd name="T7" fmla="*/ 15 h 19"/>
                <a:gd name="T8" fmla="*/ 0 w 22"/>
                <a:gd name="T9" fmla="*/ 12 h 19"/>
                <a:gd name="T10" fmla="*/ 0 w 22"/>
                <a:gd name="T11" fmla="*/ 9 h 19"/>
                <a:gd name="T12" fmla="*/ 0 w 22"/>
                <a:gd name="T13" fmla="*/ 3 h 19"/>
                <a:gd name="T14" fmla="*/ 3 w 22"/>
                <a:gd name="T15" fmla="*/ 3 h 19"/>
                <a:gd name="T16" fmla="*/ 8 w 22"/>
                <a:gd name="T17" fmla="*/ 0 h 19"/>
                <a:gd name="T18" fmla="*/ 11 w 22"/>
                <a:gd name="T19" fmla="*/ 0 h 19"/>
                <a:gd name="T20" fmla="*/ 16 w 22"/>
                <a:gd name="T21" fmla="*/ 0 h 19"/>
                <a:gd name="T22" fmla="*/ 18 w 22"/>
                <a:gd name="T23" fmla="*/ 3 h 19"/>
                <a:gd name="T24" fmla="*/ 21 w 22"/>
                <a:gd name="T25" fmla="*/ 3 h 19"/>
                <a:gd name="T26" fmla="*/ 21 w 22"/>
                <a:gd name="T27" fmla="*/ 9 h 19"/>
                <a:gd name="T28" fmla="*/ 21 w 22"/>
                <a:gd name="T29" fmla="*/ 12 h 19"/>
                <a:gd name="T30" fmla="*/ 21 w 22"/>
                <a:gd name="T31" fmla="*/ 15 h 19"/>
                <a:gd name="T32" fmla="*/ 18 w 22"/>
                <a:gd name="T33" fmla="*/ 18 h 19"/>
                <a:gd name="T34" fmla="*/ 13 w 22"/>
                <a:gd name="T35" fmla="*/ 18 h 19"/>
                <a:gd name="T36" fmla="*/ 11 w 22"/>
                <a:gd name="T37" fmla="*/ 1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11" y="18"/>
                  </a:moveTo>
                  <a:lnTo>
                    <a:pt x="5" y="18"/>
                  </a:lnTo>
                  <a:lnTo>
                    <a:pt x="3" y="18"/>
                  </a:lnTo>
                  <a:lnTo>
                    <a:pt x="0" y="15"/>
                  </a:lnTo>
                  <a:lnTo>
                    <a:pt x="0" y="12"/>
                  </a:lnTo>
                  <a:lnTo>
                    <a:pt x="0" y="9"/>
                  </a:lnTo>
                  <a:lnTo>
                    <a:pt x="0" y="3"/>
                  </a:lnTo>
                  <a:lnTo>
                    <a:pt x="3" y="3"/>
                  </a:lnTo>
                  <a:lnTo>
                    <a:pt x="8" y="0"/>
                  </a:lnTo>
                  <a:lnTo>
                    <a:pt x="11" y="0"/>
                  </a:lnTo>
                  <a:lnTo>
                    <a:pt x="16" y="0"/>
                  </a:lnTo>
                  <a:lnTo>
                    <a:pt x="18" y="3"/>
                  </a:lnTo>
                  <a:lnTo>
                    <a:pt x="21" y="3"/>
                  </a:lnTo>
                  <a:lnTo>
                    <a:pt x="21" y="9"/>
                  </a:lnTo>
                  <a:lnTo>
                    <a:pt x="21" y="12"/>
                  </a:lnTo>
                  <a:lnTo>
                    <a:pt x="21" y="15"/>
                  </a:lnTo>
                  <a:lnTo>
                    <a:pt x="18" y="18"/>
                  </a:lnTo>
                  <a:lnTo>
                    <a:pt x="13" y="18"/>
                  </a:lnTo>
                  <a:lnTo>
                    <a:pt x="11" y="18"/>
                  </a:lnTo>
                </a:path>
              </a:pathLst>
            </a:custGeom>
            <a:solidFill>
              <a:srgbClr val="FFFFFF"/>
            </a:solidFill>
            <a:ln w="12700" cap="rnd">
              <a:solidFill>
                <a:srgbClr val="FFFFFF"/>
              </a:solidFill>
              <a:round/>
              <a:headEnd/>
              <a:tailEnd/>
            </a:ln>
          </p:spPr>
          <p:txBody>
            <a:bodyPr/>
            <a:lstStyle/>
            <a:p>
              <a:endParaRPr lang="tr-TR"/>
            </a:p>
          </p:txBody>
        </p:sp>
        <p:sp>
          <p:nvSpPr>
            <p:cNvPr id="56359" name="Freeform 27"/>
            <p:cNvSpPr>
              <a:spLocks/>
            </p:cNvSpPr>
            <p:nvPr/>
          </p:nvSpPr>
          <p:spPr bwMode="auto">
            <a:xfrm>
              <a:off x="2662" y="2934"/>
              <a:ext cx="210" cy="160"/>
            </a:xfrm>
            <a:custGeom>
              <a:avLst/>
              <a:gdLst>
                <a:gd name="T0" fmla="*/ 206 w 210"/>
                <a:gd name="T1" fmla="*/ 3 h 160"/>
                <a:gd name="T2" fmla="*/ 199 w 210"/>
                <a:gd name="T3" fmla="*/ 6 h 160"/>
                <a:gd name="T4" fmla="*/ 191 w 210"/>
                <a:gd name="T5" fmla="*/ 9 h 160"/>
                <a:gd name="T6" fmla="*/ 183 w 210"/>
                <a:gd name="T7" fmla="*/ 15 h 160"/>
                <a:gd name="T8" fmla="*/ 172 w 210"/>
                <a:gd name="T9" fmla="*/ 18 h 160"/>
                <a:gd name="T10" fmla="*/ 164 w 210"/>
                <a:gd name="T11" fmla="*/ 24 h 160"/>
                <a:gd name="T12" fmla="*/ 154 w 210"/>
                <a:gd name="T13" fmla="*/ 30 h 160"/>
                <a:gd name="T14" fmla="*/ 146 w 210"/>
                <a:gd name="T15" fmla="*/ 35 h 160"/>
                <a:gd name="T16" fmla="*/ 138 w 210"/>
                <a:gd name="T17" fmla="*/ 41 h 160"/>
                <a:gd name="T18" fmla="*/ 125 w 210"/>
                <a:gd name="T19" fmla="*/ 44 h 160"/>
                <a:gd name="T20" fmla="*/ 112 w 210"/>
                <a:gd name="T21" fmla="*/ 53 h 160"/>
                <a:gd name="T22" fmla="*/ 102 w 210"/>
                <a:gd name="T23" fmla="*/ 68 h 160"/>
                <a:gd name="T24" fmla="*/ 94 w 210"/>
                <a:gd name="T25" fmla="*/ 83 h 160"/>
                <a:gd name="T26" fmla="*/ 89 w 210"/>
                <a:gd name="T27" fmla="*/ 100 h 160"/>
                <a:gd name="T28" fmla="*/ 86 w 210"/>
                <a:gd name="T29" fmla="*/ 118 h 160"/>
                <a:gd name="T30" fmla="*/ 89 w 210"/>
                <a:gd name="T31" fmla="*/ 138 h 160"/>
                <a:gd name="T32" fmla="*/ 96 w 210"/>
                <a:gd name="T33" fmla="*/ 159 h 160"/>
                <a:gd name="T34" fmla="*/ 89 w 210"/>
                <a:gd name="T35" fmla="*/ 156 h 160"/>
                <a:gd name="T36" fmla="*/ 70 w 210"/>
                <a:gd name="T37" fmla="*/ 150 h 160"/>
                <a:gd name="T38" fmla="*/ 52 w 210"/>
                <a:gd name="T39" fmla="*/ 141 h 160"/>
                <a:gd name="T40" fmla="*/ 34 w 210"/>
                <a:gd name="T41" fmla="*/ 132 h 160"/>
                <a:gd name="T42" fmla="*/ 18 w 210"/>
                <a:gd name="T43" fmla="*/ 121 h 160"/>
                <a:gd name="T44" fmla="*/ 8 w 210"/>
                <a:gd name="T45" fmla="*/ 112 h 160"/>
                <a:gd name="T46" fmla="*/ 0 w 210"/>
                <a:gd name="T47" fmla="*/ 103 h 160"/>
                <a:gd name="T48" fmla="*/ 8 w 210"/>
                <a:gd name="T49" fmla="*/ 95 h 160"/>
                <a:gd name="T50" fmla="*/ 13 w 210"/>
                <a:gd name="T51" fmla="*/ 92 h 160"/>
                <a:gd name="T52" fmla="*/ 24 w 210"/>
                <a:gd name="T53" fmla="*/ 89 h 160"/>
                <a:gd name="T54" fmla="*/ 31 w 210"/>
                <a:gd name="T55" fmla="*/ 83 h 160"/>
                <a:gd name="T56" fmla="*/ 41 w 210"/>
                <a:gd name="T57" fmla="*/ 80 h 160"/>
                <a:gd name="T58" fmla="*/ 49 w 210"/>
                <a:gd name="T59" fmla="*/ 74 h 160"/>
                <a:gd name="T60" fmla="*/ 57 w 210"/>
                <a:gd name="T61" fmla="*/ 68 h 160"/>
                <a:gd name="T62" fmla="*/ 65 w 210"/>
                <a:gd name="T63" fmla="*/ 62 h 160"/>
                <a:gd name="T64" fmla="*/ 73 w 210"/>
                <a:gd name="T65" fmla="*/ 56 h 160"/>
                <a:gd name="T66" fmla="*/ 83 w 210"/>
                <a:gd name="T67" fmla="*/ 53 h 160"/>
                <a:gd name="T68" fmla="*/ 91 w 210"/>
                <a:gd name="T69" fmla="*/ 50 h 160"/>
                <a:gd name="T70" fmla="*/ 99 w 210"/>
                <a:gd name="T71" fmla="*/ 44 h 160"/>
                <a:gd name="T72" fmla="*/ 107 w 210"/>
                <a:gd name="T73" fmla="*/ 41 h 160"/>
                <a:gd name="T74" fmla="*/ 117 w 210"/>
                <a:gd name="T75" fmla="*/ 35 h 160"/>
                <a:gd name="T76" fmla="*/ 130 w 210"/>
                <a:gd name="T77" fmla="*/ 30 h 160"/>
                <a:gd name="T78" fmla="*/ 144 w 210"/>
                <a:gd name="T79" fmla="*/ 24 h 160"/>
                <a:gd name="T80" fmla="*/ 159 w 210"/>
                <a:gd name="T81" fmla="*/ 15 h 160"/>
                <a:gd name="T82" fmla="*/ 175 w 210"/>
                <a:gd name="T83" fmla="*/ 9 h 160"/>
                <a:gd name="T84" fmla="*/ 191 w 210"/>
                <a:gd name="T85" fmla="*/ 3 h 160"/>
                <a:gd name="T86" fmla="*/ 204 w 210"/>
                <a:gd name="T87" fmla="*/ 0 h 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60"/>
                <a:gd name="T134" fmla="*/ 210 w 210"/>
                <a:gd name="T135" fmla="*/ 160 h 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60">
                  <a:moveTo>
                    <a:pt x="209" y="0"/>
                  </a:moveTo>
                  <a:lnTo>
                    <a:pt x="206" y="3"/>
                  </a:lnTo>
                  <a:lnTo>
                    <a:pt x="204" y="6"/>
                  </a:lnTo>
                  <a:lnTo>
                    <a:pt x="199" y="6"/>
                  </a:lnTo>
                  <a:lnTo>
                    <a:pt x="196" y="9"/>
                  </a:lnTo>
                  <a:lnTo>
                    <a:pt x="191" y="9"/>
                  </a:lnTo>
                  <a:lnTo>
                    <a:pt x="185" y="12"/>
                  </a:lnTo>
                  <a:lnTo>
                    <a:pt x="183" y="15"/>
                  </a:lnTo>
                  <a:lnTo>
                    <a:pt x="178" y="15"/>
                  </a:lnTo>
                  <a:lnTo>
                    <a:pt x="172" y="18"/>
                  </a:lnTo>
                  <a:lnTo>
                    <a:pt x="167" y="21"/>
                  </a:lnTo>
                  <a:lnTo>
                    <a:pt x="164" y="24"/>
                  </a:lnTo>
                  <a:lnTo>
                    <a:pt x="159" y="27"/>
                  </a:lnTo>
                  <a:lnTo>
                    <a:pt x="154" y="30"/>
                  </a:lnTo>
                  <a:lnTo>
                    <a:pt x="149" y="32"/>
                  </a:lnTo>
                  <a:lnTo>
                    <a:pt x="146" y="35"/>
                  </a:lnTo>
                  <a:lnTo>
                    <a:pt x="141" y="41"/>
                  </a:lnTo>
                  <a:lnTo>
                    <a:pt x="138" y="41"/>
                  </a:lnTo>
                  <a:lnTo>
                    <a:pt x="133" y="41"/>
                  </a:lnTo>
                  <a:lnTo>
                    <a:pt x="125" y="44"/>
                  </a:lnTo>
                  <a:lnTo>
                    <a:pt x="120" y="50"/>
                  </a:lnTo>
                  <a:lnTo>
                    <a:pt x="112" y="53"/>
                  </a:lnTo>
                  <a:lnTo>
                    <a:pt x="107" y="59"/>
                  </a:lnTo>
                  <a:lnTo>
                    <a:pt x="102" y="68"/>
                  </a:lnTo>
                  <a:lnTo>
                    <a:pt x="96" y="74"/>
                  </a:lnTo>
                  <a:lnTo>
                    <a:pt x="94" y="83"/>
                  </a:lnTo>
                  <a:lnTo>
                    <a:pt x="89" y="92"/>
                  </a:lnTo>
                  <a:lnTo>
                    <a:pt x="89" y="100"/>
                  </a:lnTo>
                  <a:lnTo>
                    <a:pt x="86" y="109"/>
                  </a:lnTo>
                  <a:lnTo>
                    <a:pt x="86" y="118"/>
                  </a:lnTo>
                  <a:lnTo>
                    <a:pt x="86" y="129"/>
                  </a:lnTo>
                  <a:lnTo>
                    <a:pt x="89" y="138"/>
                  </a:lnTo>
                  <a:lnTo>
                    <a:pt x="91" y="147"/>
                  </a:lnTo>
                  <a:lnTo>
                    <a:pt x="96" y="159"/>
                  </a:lnTo>
                  <a:lnTo>
                    <a:pt x="91" y="156"/>
                  </a:lnTo>
                  <a:lnTo>
                    <a:pt x="89" y="156"/>
                  </a:lnTo>
                  <a:lnTo>
                    <a:pt x="81" y="153"/>
                  </a:lnTo>
                  <a:lnTo>
                    <a:pt x="70" y="150"/>
                  </a:lnTo>
                  <a:lnTo>
                    <a:pt x="62" y="147"/>
                  </a:lnTo>
                  <a:lnTo>
                    <a:pt x="52" y="141"/>
                  </a:lnTo>
                  <a:lnTo>
                    <a:pt x="44" y="138"/>
                  </a:lnTo>
                  <a:lnTo>
                    <a:pt x="34" y="132"/>
                  </a:lnTo>
                  <a:lnTo>
                    <a:pt x="26" y="127"/>
                  </a:lnTo>
                  <a:lnTo>
                    <a:pt x="18" y="121"/>
                  </a:lnTo>
                  <a:lnTo>
                    <a:pt x="13" y="115"/>
                  </a:lnTo>
                  <a:lnTo>
                    <a:pt x="8" y="112"/>
                  </a:lnTo>
                  <a:lnTo>
                    <a:pt x="3" y="106"/>
                  </a:lnTo>
                  <a:lnTo>
                    <a:pt x="0" y="103"/>
                  </a:lnTo>
                  <a:lnTo>
                    <a:pt x="0" y="97"/>
                  </a:lnTo>
                  <a:lnTo>
                    <a:pt x="8" y="95"/>
                  </a:lnTo>
                  <a:lnTo>
                    <a:pt x="10" y="92"/>
                  </a:lnTo>
                  <a:lnTo>
                    <a:pt x="13" y="92"/>
                  </a:lnTo>
                  <a:lnTo>
                    <a:pt x="18" y="89"/>
                  </a:lnTo>
                  <a:lnTo>
                    <a:pt x="24" y="89"/>
                  </a:lnTo>
                  <a:lnTo>
                    <a:pt x="29" y="86"/>
                  </a:lnTo>
                  <a:lnTo>
                    <a:pt x="31" y="83"/>
                  </a:lnTo>
                  <a:lnTo>
                    <a:pt x="37" y="83"/>
                  </a:lnTo>
                  <a:lnTo>
                    <a:pt x="41" y="80"/>
                  </a:lnTo>
                  <a:lnTo>
                    <a:pt x="44" y="77"/>
                  </a:lnTo>
                  <a:lnTo>
                    <a:pt x="49" y="74"/>
                  </a:lnTo>
                  <a:lnTo>
                    <a:pt x="55" y="68"/>
                  </a:lnTo>
                  <a:lnTo>
                    <a:pt x="57" y="68"/>
                  </a:lnTo>
                  <a:lnTo>
                    <a:pt x="62" y="65"/>
                  </a:lnTo>
                  <a:lnTo>
                    <a:pt x="65" y="62"/>
                  </a:lnTo>
                  <a:lnTo>
                    <a:pt x="70" y="59"/>
                  </a:lnTo>
                  <a:lnTo>
                    <a:pt x="73" y="56"/>
                  </a:lnTo>
                  <a:lnTo>
                    <a:pt x="78" y="56"/>
                  </a:lnTo>
                  <a:lnTo>
                    <a:pt x="83" y="53"/>
                  </a:lnTo>
                  <a:lnTo>
                    <a:pt x="86" y="50"/>
                  </a:lnTo>
                  <a:lnTo>
                    <a:pt x="91" y="50"/>
                  </a:lnTo>
                  <a:lnTo>
                    <a:pt x="94" y="47"/>
                  </a:lnTo>
                  <a:lnTo>
                    <a:pt x="99" y="44"/>
                  </a:lnTo>
                  <a:lnTo>
                    <a:pt x="104" y="41"/>
                  </a:lnTo>
                  <a:lnTo>
                    <a:pt x="107" y="41"/>
                  </a:lnTo>
                  <a:lnTo>
                    <a:pt x="112" y="38"/>
                  </a:lnTo>
                  <a:lnTo>
                    <a:pt x="117" y="35"/>
                  </a:lnTo>
                  <a:lnTo>
                    <a:pt x="123" y="32"/>
                  </a:lnTo>
                  <a:lnTo>
                    <a:pt x="130" y="30"/>
                  </a:lnTo>
                  <a:lnTo>
                    <a:pt x="136" y="27"/>
                  </a:lnTo>
                  <a:lnTo>
                    <a:pt x="144" y="24"/>
                  </a:lnTo>
                  <a:lnTo>
                    <a:pt x="151" y="21"/>
                  </a:lnTo>
                  <a:lnTo>
                    <a:pt x="159" y="15"/>
                  </a:lnTo>
                  <a:lnTo>
                    <a:pt x="167" y="12"/>
                  </a:lnTo>
                  <a:lnTo>
                    <a:pt x="175" y="9"/>
                  </a:lnTo>
                  <a:lnTo>
                    <a:pt x="183" y="6"/>
                  </a:lnTo>
                  <a:lnTo>
                    <a:pt x="191" y="3"/>
                  </a:lnTo>
                  <a:lnTo>
                    <a:pt x="199" y="3"/>
                  </a:lnTo>
                  <a:lnTo>
                    <a:pt x="204" y="0"/>
                  </a:lnTo>
                  <a:lnTo>
                    <a:pt x="209" y="0"/>
                  </a:lnTo>
                </a:path>
              </a:pathLst>
            </a:custGeom>
            <a:solidFill>
              <a:srgbClr val="FFA43F"/>
            </a:solidFill>
            <a:ln w="12700" cap="rnd">
              <a:solidFill>
                <a:srgbClr val="FFA43F"/>
              </a:solidFill>
              <a:round/>
              <a:headEnd/>
              <a:tailEnd/>
            </a:ln>
          </p:spPr>
          <p:txBody>
            <a:bodyPr/>
            <a:lstStyle/>
            <a:p>
              <a:endParaRPr lang="tr-TR"/>
            </a:p>
          </p:txBody>
        </p:sp>
        <p:sp>
          <p:nvSpPr>
            <p:cNvPr id="56360" name="Freeform 28"/>
            <p:cNvSpPr>
              <a:spLocks/>
            </p:cNvSpPr>
            <p:nvPr/>
          </p:nvSpPr>
          <p:spPr bwMode="auto">
            <a:xfrm>
              <a:off x="2732" y="2949"/>
              <a:ext cx="88" cy="121"/>
            </a:xfrm>
            <a:custGeom>
              <a:avLst/>
              <a:gdLst>
                <a:gd name="T0" fmla="*/ 0 w 88"/>
                <a:gd name="T1" fmla="*/ 120 h 121"/>
                <a:gd name="T2" fmla="*/ 0 w 88"/>
                <a:gd name="T3" fmla="*/ 112 h 121"/>
                <a:gd name="T4" fmla="*/ 0 w 88"/>
                <a:gd name="T5" fmla="*/ 106 h 121"/>
                <a:gd name="T6" fmla="*/ 0 w 88"/>
                <a:gd name="T7" fmla="*/ 100 h 121"/>
                <a:gd name="T8" fmla="*/ 0 w 88"/>
                <a:gd name="T9" fmla="*/ 94 h 121"/>
                <a:gd name="T10" fmla="*/ 0 w 88"/>
                <a:gd name="T11" fmla="*/ 91 h 121"/>
                <a:gd name="T12" fmla="*/ 0 w 88"/>
                <a:gd name="T13" fmla="*/ 85 h 121"/>
                <a:gd name="T14" fmla="*/ 3 w 88"/>
                <a:gd name="T15" fmla="*/ 79 h 121"/>
                <a:gd name="T16" fmla="*/ 5 w 88"/>
                <a:gd name="T17" fmla="*/ 73 h 121"/>
                <a:gd name="T18" fmla="*/ 8 w 88"/>
                <a:gd name="T19" fmla="*/ 71 h 121"/>
                <a:gd name="T20" fmla="*/ 11 w 88"/>
                <a:gd name="T21" fmla="*/ 65 h 121"/>
                <a:gd name="T22" fmla="*/ 13 w 88"/>
                <a:gd name="T23" fmla="*/ 62 h 121"/>
                <a:gd name="T24" fmla="*/ 16 w 88"/>
                <a:gd name="T25" fmla="*/ 56 h 121"/>
                <a:gd name="T26" fmla="*/ 18 w 88"/>
                <a:gd name="T27" fmla="*/ 53 h 121"/>
                <a:gd name="T28" fmla="*/ 24 w 88"/>
                <a:gd name="T29" fmla="*/ 47 h 121"/>
                <a:gd name="T30" fmla="*/ 26 w 88"/>
                <a:gd name="T31" fmla="*/ 44 h 121"/>
                <a:gd name="T32" fmla="*/ 29 w 88"/>
                <a:gd name="T33" fmla="*/ 41 h 121"/>
                <a:gd name="T34" fmla="*/ 34 w 88"/>
                <a:gd name="T35" fmla="*/ 35 h 121"/>
                <a:gd name="T36" fmla="*/ 37 w 88"/>
                <a:gd name="T37" fmla="*/ 32 h 121"/>
                <a:gd name="T38" fmla="*/ 42 w 88"/>
                <a:gd name="T39" fmla="*/ 29 h 121"/>
                <a:gd name="T40" fmla="*/ 45 w 88"/>
                <a:gd name="T41" fmla="*/ 26 h 121"/>
                <a:gd name="T42" fmla="*/ 50 w 88"/>
                <a:gd name="T43" fmla="*/ 24 h 121"/>
                <a:gd name="T44" fmla="*/ 53 w 88"/>
                <a:gd name="T45" fmla="*/ 21 h 121"/>
                <a:gd name="T46" fmla="*/ 58 w 88"/>
                <a:gd name="T47" fmla="*/ 18 h 121"/>
                <a:gd name="T48" fmla="*/ 63 w 88"/>
                <a:gd name="T49" fmla="*/ 18 h 121"/>
                <a:gd name="T50" fmla="*/ 66 w 88"/>
                <a:gd name="T51" fmla="*/ 15 h 121"/>
                <a:gd name="T52" fmla="*/ 71 w 88"/>
                <a:gd name="T53" fmla="*/ 12 h 121"/>
                <a:gd name="T54" fmla="*/ 74 w 88"/>
                <a:gd name="T55" fmla="*/ 9 h 121"/>
                <a:gd name="T56" fmla="*/ 76 w 88"/>
                <a:gd name="T57" fmla="*/ 9 h 121"/>
                <a:gd name="T58" fmla="*/ 79 w 88"/>
                <a:gd name="T59" fmla="*/ 6 h 121"/>
                <a:gd name="T60" fmla="*/ 82 w 88"/>
                <a:gd name="T61" fmla="*/ 3 h 121"/>
                <a:gd name="T62" fmla="*/ 84 w 88"/>
                <a:gd name="T63" fmla="*/ 3 h 121"/>
                <a:gd name="T64" fmla="*/ 87 w 88"/>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121"/>
                <a:gd name="T101" fmla="*/ 88 w 88"/>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121">
                  <a:moveTo>
                    <a:pt x="0" y="120"/>
                  </a:moveTo>
                  <a:lnTo>
                    <a:pt x="0" y="112"/>
                  </a:lnTo>
                  <a:lnTo>
                    <a:pt x="0" y="106"/>
                  </a:lnTo>
                  <a:lnTo>
                    <a:pt x="0" y="100"/>
                  </a:lnTo>
                  <a:lnTo>
                    <a:pt x="0" y="94"/>
                  </a:lnTo>
                  <a:lnTo>
                    <a:pt x="0" y="91"/>
                  </a:lnTo>
                  <a:lnTo>
                    <a:pt x="0" y="85"/>
                  </a:lnTo>
                  <a:lnTo>
                    <a:pt x="3" y="79"/>
                  </a:lnTo>
                  <a:lnTo>
                    <a:pt x="5" y="73"/>
                  </a:lnTo>
                  <a:lnTo>
                    <a:pt x="8" y="71"/>
                  </a:lnTo>
                  <a:lnTo>
                    <a:pt x="11" y="65"/>
                  </a:lnTo>
                  <a:lnTo>
                    <a:pt x="13" y="62"/>
                  </a:lnTo>
                  <a:lnTo>
                    <a:pt x="16" y="56"/>
                  </a:lnTo>
                  <a:lnTo>
                    <a:pt x="18" y="53"/>
                  </a:lnTo>
                  <a:lnTo>
                    <a:pt x="24" y="47"/>
                  </a:lnTo>
                  <a:lnTo>
                    <a:pt x="26" y="44"/>
                  </a:lnTo>
                  <a:lnTo>
                    <a:pt x="29" y="41"/>
                  </a:lnTo>
                  <a:lnTo>
                    <a:pt x="34" y="35"/>
                  </a:lnTo>
                  <a:lnTo>
                    <a:pt x="37" y="32"/>
                  </a:lnTo>
                  <a:lnTo>
                    <a:pt x="42" y="29"/>
                  </a:lnTo>
                  <a:lnTo>
                    <a:pt x="45" y="26"/>
                  </a:lnTo>
                  <a:lnTo>
                    <a:pt x="50" y="24"/>
                  </a:lnTo>
                  <a:lnTo>
                    <a:pt x="53" y="21"/>
                  </a:lnTo>
                  <a:lnTo>
                    <a:pt x="58" y="18"/>
                  </a:lnTo>
                  <a:lnTo>
                    <a:pt x="63" y="18"/>
                  </a:lnTo>
                  <a:lnTo>
                    <a:pt x="66" y="15"/>
                  </a:lnTo>
                  <a:lnTo>
                    <a:pt x="71" y="12"/>
                  </a:lnTo>
                  <a:lnTo>
                    <a:pt x="74" y="9"/>
                  </a:lnTo>
                  <a:lnTo>
                    <a:pt x="76" y="9"/>
                  </a:lnTo>
                  <a:lnTo>
                    <a:pt x="79" y="6"/>
                  </a:lnTo>
                  <a:lnTo>
                    <a:pt x="82" y="3"/>
                  </a:lnTo>
                  <a:lnTo>
                    <a:pt x="84" y="3"/>
                  </a:lnTo>
                  <a:lnTo>
                    <a:pt x="87" y="0"/>
                  </a:lnTo>
                </a:path>
              </a:pathLst>
            </a:custGeom>
            <a:noFill/>
            <a:ln w="12700" cap="rnd">
              <a:solidFill>
                <a:srgbClr val="CC6D0A"/>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6361" name="Freeform 29"/>
            <p:cNvSpPr>
              <a:spLocks/>
            </p:cNvSpPr>
            <p:nvPr/>
          </p:nvSpPr>
          <p:spPr bwMode="auto">
            <a:xfrm>
              <a:off x="2889" y="3096"/>
              <a:ext cx="17" cy="17"/>
            </a:xfrm>
            <a:custGeom>
              <a:avLst/>
              <a:gdLst>
                <a:gd name="T0" fmla="*/ 4 w 17"/>
                <a:gd name="T1" fmla="*/ 0 h 17"/>
                <a:gd name="T2" fmla="*/ 0 w 17"/>
                <a:gd name="T3" fmla="*/ 4 h 17"/>
                <a:gd name="T4" fmla="*/ 0 w 17"/>
                <a:gd name="T5" fmla="*/ 8 h 17"/>
                <a:gd name="T6" fmla="*/ 0 w 17"/>
                <a:gd name="T7" fmla="*/ 12 h 17"/>
                <a:gd name="T8" fmla="*/ 4 w 17"/>
                <a:gd name="T9" fmla="*/ 16 h 17"/>
                <a:gd name="T10" fmla="*/ 8 w 17"/>
                <a:gd name="T11" fmla="*/ 16 h 17"/>
                <a:gd name="T12" fmla="*/ 16 w 17"/>
                <a:gd name="T13" fmla="*/ 16 h 17"/>
                <a:gd name="T14" fmla="*/ 16 w 17"/>
                <a:gd name="T15" fmla="*/ 12 h 17"/>
                <a:gd name="T16" fmla="*/ 16 w 17"/>
                <a:gd name="T17" fmla="*/ 8 h 17"/>
                <a:gd name="T18" fmla="*/ 16 w 17"/>
                <a:gd name="T19" fmla="*/ 4 h 17"/>
                <a:gd name="T20" fmla="*/ 11 w 17"/>
                <a:gd name="T21" fmla="*/ 0 h 17"/>
                <a:gd name="T22" fmla="*/ 4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4" y="0"/>
                  </a:moveTo>
                  <a:lnTo>
                    <a:pt x="0" y="4"/>
                  </a:lnTo>
                  <a:lnTo>
                    <a:pt x="0" y="8"/>
                  </a:lnTo>
                  <a:lnTo>
                    <a:pt x="0" y="12"/>
                  </a:lnTo>
                  <a:lnTo>
                    <a:pt x="4" y="16"/>
                  </a:lnTo>
                  <a:lnTo>
                    <a:pt x="8" y="16"/>
                  </a:lnTo>
                  <a:lnTo>
                    <a:pt x="16" y="16"/>
                  </a:lnTo>
                  <a:lnTo>
                    <a:pt x="16" y="12"/>
                  </a:lnTo>
                  <a:lnTo>
                    <a:pt x="16" y="8"/>
                  </a:lnTo>
                  <a:lnTo>
                    <a:pt x="16" y="4"/>
                  </a:lnTo>
                  <a:lnTo>
                    <a:pt x="11" y="0"/>
                  </a:lnTo>
                  <a:lnTo>
                    <a:pt x="4" y="0"/>
                  </a:lnTo>
                </a:path>
              </a:pathLst>
            </a:custGeom>
            <a:solidFill>
              <a:srgbClr val="000000"/>
            </a:solidFill>
            <a:ln w="12700" cap="rnd">
              <a:solidFill>
                <a:srgbClr val="000000"/>
              </a:solidFill>
              <a:round/>
              <a:headEnd/>
              <a:tailEnd/>
            </a:ln>
          </p:spPr>
          <p:txBody>
            <a:bodyPr/>
            <a:lstStyle/>
            <a:p>
              <a:endParaRPr lang="tr-TR"/>
            </a:p>
          </p:txBody>
        </p:sp>
        <p:sp>
          <p:nvSpPr>
            <p:cNvPr id="56362" name="Freeform 30"/>
            <p:cNvSpPr>
              <a:spLocks/>
            </p:cNvSpPr>
            <p:nvPr/>
          </p:nvSpPr>
          <p:spPr bwMode="auto">
            <a:xfrm>
              <a:off x="1587" y="3105"/>
              <a:ext cx="28" cy="17"/>
            </a:xfrm>
            <a:custGeom>
              <a:avLst/>
              <a:gdLst>
                <a:gd name="T0" fmla="*/ 27 w 28"/>
                <a:gd name="T1" fmla="*/ 0 h 17"/>
                <a:gd name="T2" fmla="*/ 5 w 28"/>
                <a:gd name="T3" fmla="*/ 0 h 17"/>
                <a:gd name="T4" fmla="*/ 0 w 28"/>
                <a:gd name="T5" fmla="*/ 8 h 17"/>
                <a:gd name="T6" fmla="*/ 5 w 28"/>
                <a:gd name="T7" fmla="*/ 8 h 17"/>
                <a:gd name="T8" fmla="*/ 11 w 28"/>
                <a:gd name="T9" fmla="*/ 8 h 17"/>
                <a:gd name="T10" fmla="*/ 16 w 28"/>
                <a:gd name="T11" fmla="*/ 8 h 17"/>
                <a:gd name="T12" fmla="*/ 19 w 28"/>
                <a:gd name="T13" fmla="*/ 11 h 17"/>
                <a:gd name="T14" fmla="*/ 19 w 28"/>
                <a:gd name="T15" fmla="*/ 16 h 17"/>
                <a:gd name="T16" fmla="*/ 27 w 2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7"/>
                <a:gd name="T29" fmla="*/ 28 w 2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7">
                  <a:moveTo>
                    <a:pt x="27" y="0"/>
                  </a:moveTo>
                  <a:lnTo>
                    <a:pt x="5" y="0"/>
                  </a:lnTo>
                  <a:lnTo>
                    <a:pt x="0" y="8"/>
                  </a:lnTo>
                  <a:lnTo>
                    <a:pt x="5" y="8"/>
                  </a:lnTo>
                  <a:lnTo>
                    <a:pt x="11" y="8"/>
                  </a:lnTo>
                  <a:lnTo>
                    <a:pt x="16" y="8"/>
                  </a:lnTo>
                  <a:lnTo>
                    <a:pt x="19" y="11"/>
                  </a:lnTo>
                  <a:lnTo>
                    <a:pt x="19" y="16"/>
                  </a:lnTo>
                  <a:lnTo>
                    <a:pt x="27" y="0"/>
                  </a:lnTo>
                </a:path>
              </a:pathLst>
            </a:custGeom>
            <a:solidFill>
              <a:srgbClr val="FFA43F"/>
            </a:solidFill>
            <a:ln w="12700" cap="rnd">
              <a:solidFill>
                <a:srgbClr val="FFA43F"/>
              </a:solidFill>
              <a:round/>
              <a:headEnd/>
              <a:tailEnd/>
            </a:ln>
          </p:spPr>
          <p:txBody>
            <a:bodyPr/>
            <a:lstStyle/>
            <a:p>
              <a:endParaRPr lang="tr-TR"/>
            </a:p>
          </p:txBody>
        </p:sp>
        <p:sp>
          <p:nvSpPr>
            <p:cNvPr id="56363" name="Line 31"/>
            <p:cNvSpPr>
              <a:spLocks noChangeShapeType="1"/>
            </p:cNvSpPr>
            <p:nvPr/>
          </p:nvSpPr>
          <p:spPr bwMode="auto">
            <a:xfrm flipH="1" flipV="1">
              <a:off x="2660" y="3610"/>
              <a:ext cx="4" cy="14"/>
            </a:xfrm>
            <a:prstGeom prst="line">
              <a:avLst/>
            </a:prstGeom>
            <a:noFill/>
            <a:ln w="12700">
              <a:solidFill>
                <a:srgbClr val="FFA43F"/>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6364" name="Freeform 32"/>
            <p:cNvSpPr>
              <a:spLocks/>
            </p:cNvSpPr>
            <p:nvPr/>
          </p:nvSpPr>
          <p:spPr bwMode="auto">
            <a:xfrm>
              <a:off x="2620" y="3595"/>
              <a:ext cx="38" cy="17"/>
            </a:xfrm>
            <a:custGeom>
              <a:avLst/>
              <a:gdLst>
                <a:gd name="T0" fmla="*/ 37 w 38"/>
                <a:gd name="T1" fmla="*/ 0 h 17"/>
                <a:gd name="T2" fmla="*/ 21 w 38"/>
                <a:gd name="T3" fmla="*/ 8 h 17"/>
                <a:gd name="T4" fmla="*/ 0 w 38"/>
                <a:gd name="T5" fmla="*/ 16 h 17"/>
                <a:gd name="T6" fmla="*/ 0 60000 65536"/>
                <a:gd name="T7" fmla="*/ 0 60000 65536"/>
                <a:gd name="T8" fmla="*/ 0 60000 65536"/>
                <a:gd name="T9" fmla="*/ 0 w 38"/>
                <a:gd name="T10" fmla="*/ 0 h 17"/>
                <a:gd name="T11" fmla="*/ 38 w 38"/>
                <a:gd name="T12" fmla="*/ 17 h 17"/>
              </a:gdLst>
              <a:ahLst/>
              <a:cxnLst>
                <a:cxn ang="T6">
                  <a:pos x="T0" y="T1"/>
                </a:cxn>
                <a:cxn ang="T7">
                  <a:pos x="T2" y="T3"/>
                </a:cxn>
                <a:cxn ang="T8">
                  <a:pos x="T4" y="T5"/>
                </a:cxn>
              </a:cxnLst>
              <a:rect l="T9" t="T10" r="T11" b="T12"/>
              <a:pathLst>
                <a:path w="38" h="17">
                  <a:moveTo>
                    <a:pt x="37" y="0"/>
                  </a:moveTo>
                  <a:lnTo>
                    <a:pt x="21" y="8"/>
                  </a:lnTo>
                  <a:lnTo>
                    <a:pt x="0" y="16"/>
                  </a:lnTo>
                </a:path>
              </a:pathLst>
            </a:custGeom>
            <a:noFill/>
            <a:ln w="12700" cap="rnd">
              <a:solidFill>
                <a:srgbClr val="FFA43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6365" name="Line 33"/>
            <p:cNvSpPr>
              <a:spLocks noChangeShapeType="1"/>
            </p:cNvSpPr>
            <p:nvPr/>
          </p:nvSpPr>
          <p:spPr bwMode="auto">
            <a:xfrm flipH="1" flipV="1">
              <a:off x="1846" y="3654"/>
              <a:ext cx="5" cy="17"/>
            </a:xfrm>
            <a:prstGeom prst="line">
              <a:avLst/>
            </a:prstGeom>
            <a:noFill/>
            <a:ln w="12700">
              <a:solidFill>
                <a:srgbClr val="FFA43F"/>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6366" name="Freeform 34"/>
            <p:cNvSpPr>
              <a:spLocks/>
            </p:cNvSpPr>
            <p:nvPr/>
          </p:nvSpPr>
          <p:spPr bwMode="auto">
            <a:xfrm>
              <a:off x="1810" y="3642"/>
              <a:ext cx="42" cy="17"/>
            </a:xfrm>
            <a:custGeom>
              <a:avLst/>
              <a:gdLst>
                <a:gd name="T0" fmla="*/ 41 w 42"/>
                <a:gd name="T1" fmla="*/ 0 h 17"/>
                <a:gd name="T2" fmla="*/ 21 w 42"/>
                <a:gd name="T3" fmla="*/ 16 h 17"/>
                <a:gd name="T4" fmla="*/ 0 w 42"/>
                <a:gd name="T5" fmla="*/ 10 h 17"/>
                <a:gd name="T6" fmla="*/ 0 60000 65536"/>
                <a:gd name="T7" fmla="*/ 0 60000 65536"/>
                <a:gd name="T8" fmla="*/ 0 60000 65536"/>
                <a:gd name="T9" fmla="*/ 0 w 42"/>
                <a:gd name="T10" fmla="*/ 0 h 17"/>
                <a:gd name="T11" fmla="*/ 42 w 42"/>
                <a:gd name="T12" fmla="*/ 17 h 17"/>
              </a:gdLst>
              <a:ahLst/>
              <a:cxnLst>
                <a:cxn ang="T6">
                  <a:pos x="T0" y="T1"/>
                </a:cxn>
                <a:cxn ang="T7">
                  <a:pos x="T2" y="T3"/>
                </a:cxn>
                <a:cxn ang="T8">
                  <a:pos x="T4" y="T5"/>
                </a:cxn>
              </a:cxnLst>
              <a:rect l="T9" t="T10" r="T11" b="T12"/>
              <a:pathLst>
                <a:path w="42" h="17">
                  <a:moveTo>
                    <a:pt x="41" y="0"/>
                  </a:moveTo>
                  <a:lnTo>
                    <a:pt x="21" y="16"/>
                  </a:lnTo>
                  <a:lnTo>
                    <a:pt x="0" y="10"/>
                  </a:lnTo>
                </a:path>
              </a:pathLst>
            </a:custGeom>
            <a:noFill/>
            <a:ln w="12700" cap="rnd">
              <a:solidFill>
                <a:srgbClr val="FFA43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6367" name="Line 35"/>
            <p:cNvSpPr>
              <a:spLocks noChangeShapeType="1"/>
            </p:cNvSpPr>
            <p:nvPr/>
          </p:nvSpPr>
          <p:spPr bwMode="auto">
            <a:xfrm flipH="1">
              <a:off x="1707" y="3571"/>
              <a:ext cx="16" cy="6"/>
            </a:xfrm>
            <a:prstGeom prst="line">
              <a:avLst/>
            </a:prstGeom>
            <a:noFill/>
            <a:ln w="12700">
              <a:solidFill>
                <a:srgbClr val="FFA43F"/>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grpSp>
      <p:grpSp>
        <p:nvGrpSpPr>
          <p:cNvPr id="56333" name="Group 36"/>
          <p:cNvGrpSpPr>
            <a:grpSpLocks/>
          </p:cNvGrpSpPr>
          <p:nvPr/>
        </p:nvGrpSpPr>
        <p:grpSpPr bwMode="auto">
          <a:xfrm>
            <a:off x="6045200" y="5949952"/>
            <a:ext cx="2027238" cy="366713"/>
            <a:chOff x="2848" y="3748"/>
            <a:chExt cx="1277" cy="231"/>
          </a:xfrm>
        </p:grpSpPr>
        <p:sp>
          <p:nvSpPr>
            <p:cNvPr id="56343" name="AutoShape 37"/>
            <p:cNvSpPr>
              <a:spLocks noChangeArrowheads="1"/>
            </p:cNvSpPr>
            <p:nvPr/>
          </p:nvSpPr>
          <p:spPr bwMode="auto">
            <a:xfrm>
              <a:off x="2848" y="3759"/>
              <a:ext cx="219" cy="210"/>
            </a:xfrm>
            <a:prstGeom prst="star16">
              <a:avLst>
                <a:gd name="adj" fmla="val 37500"/>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6344" name="Rectangle 38"/>
            <p:cNvSpPr>
              <a:spLocks noChangeArrowheads="1"/>
            </p:cNvSpPr>
            <p:nvPr/>
          </p:nvSpPr>
          <p:spPr bwMode="auto">
            <a:xfrm>
              <a:off x="3071" y="3748"/>
              <a:ext cx="10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fr-FR" altLang="tr-TR">
                  <a:solidFill>
                    <a:srgbClr val="FC0128"/>
                  </a:solidFill>
                  <a:latin typeface="Comic Sans MS" panose="030F0702030302020204" pitchFamily="66" charset="0"/>
                </a:rPr>
                <a:t>Reassortment</a:t>
              </a:r>
            </a:p>
          </p:txBody>
        </p:sp>
      </p:grpSp>
      <p:sp>
        <p:nvSpPr>
          <p:cNvPr id="56334" name="Arc 39"/>
          <p:cNvSpPr>
            <a:spLocks/>
          </p:cNvSpPr>
          <p:nvPr/>
        </p:nvSpPr>
        <p:spPr bwMode="auto">
          <a:xfrm rot="-5857677">
            <a:off x="6337300" y="5043488"/>
            <a:ext cx="508000" cy="990600"/>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95"/>
                  <a:pt x="9629" y="36"/>
                  <a:pt x="21532" y="-1"/>
                </a:cubicBezTo>
              </a:path>
              <a:path w="21600" h="21599" stroke="0" extrusionOk="0">
                <a:moveTo>
                  <a:pt x="0" y="21599"/>
                </a:moveTo>
                <a:cubicBezTo>
                  <a:pt x="0" y="9695"/>
                  <a:pt x="9629" y="36"/>
                  <a:pt x="21532" y="-1"/>
                </a:cubicBezTo>
                <a:lnTo>
                  <a:pt x="21600" y="21599"/>
                </a:lnTo>
                <a:close/>
              </a:path>
            </a:pathLst>
          </a:custGeom>
          <a:noFill/>
          <a:ln w="25400" cap="rnd">
            <a:solidFill>
              <a:srgbClr val="FCFEB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56335" name="Rectangle 40"/>
          <p:cNvSpPr>
            <a:spLocks noChangeArrowheads="1"/>
          </p:cNvSpPr>
          <p:nvPr/>
        </p:nvSpPr>
        <p:spPr bwMode="auto">
          <a:xfrm>
            <a:off x="7091363" y="5445126"/>
            <a:ext cx="1370012" cy="333375"/>
          </a:xfrm>
          <a:prstGeom prst="rect">
            <a:avLst/>
          </a:prstGeom>
          <a:solidFill>
            <a:srgbClr val="67676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tr-TR" altLang="tr-TR" sz="1600" b="1">
                <a:solidFill>
                  <a:srgbClr val="FDC0E5"/>
                </a:solidFill>
                <a:latin typeface="Comic Sans MS" panose="030F0702030302020204" pitchFamily="66" charset="0"/>
              </a:rPr>
              <a:t>İnsan virusu</a:t>
            </a:r>
            <a:endParaRPr lang="fr-FR" altLang="tr-TR" sz="1600" b="1">
              <a:solidFill>
                <a:srgbClr val="FDC0E5"/>
              </a:solidFill>
              <a:latin typeface="Comic Sans MS" panose="030F0702030302020204" pitchFamily="66" charset="0"/>
            </a:endParaRPr>
          </a:p>
        </p:txBody>
      </p:sp>
      <p:grpSp>
        <p:nvGrpSpPr>
          <p:cNvPr id="56336" name="Group 41"/>
          <p:cNvGrpSpPr>
            <a:grpSpLocks/>
          </p:cNvGrpSpPr>
          <p:nvPr/>
        </p:nvGrpSpPr>
        <p:grpSpPr bwMode="auto">
          <a:xfrm>
            <a:off x="4654550" y="4730750"/>
            <a:ext cx="1212850" cy="1187450"/>
            <a:chOff x="1972" y="2980"/>
            <a:chExt cx="764" cy="748"/>
          </a:xfrm>
        </p:grpSpPr>
        <p:grpSp>
          <p:nvGrpSpPr>
            <p:cNvPr id="56339" name="Group 42"/>
            <p:cNvGrpSpPr>
              <a:grpSpLocks/>
            </p:cNvGrpSpPr>
            <p:nvPr/>
          </p:nvGrpSpPr>
          <p:grpSpPr bwMode="auto">
            <a:xfrm>
              <a:off x="2024" y="3016"/>
              <a:ext cx="712" cy="712"/>
              <a:chOff x="2024" y="3016"/>
              <a:chExt cx="712" cy="712"/>
            </a:xfrm>
          </p:grpSpPr>
          <p:sp>
            <p:nvSpPr>
              <p:cNvPr id="56341" name="Oval 43"/>
              <p:cNvSpPr>
                <a:spLocks noChangeArrowheads="1"/>
              </p:cNvSpPr>
              <p:nvPr/>
            </p:nvSpPr>
            <p:spPr bwMode="auto">
              <a:xfrm>
                <a:off x="2024" y="3016"/>
                <a:ext cx="712" cy="712"/>
              </a:xfrm>
              <a:prstGeom prst="ellipse">
                <a:avLst/>
              </a:prstGeom>
              <a:noFill/>
              <a:ln w="25400">
                <a:solidFill>
                  <a:srgbClr val="FCFEB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6342" name="Line 44"/>
              <p:cNvSpPr>
                <a:spLocks noChangeShapeType="1"/>
              </p:cNvSpPr>
              <p:nvPr/>
            </p:nvSpPr>
            <p:spPr bwMode="auto">
              <a:xfrm>
                <a:off x="2384" y="3728"/>
                <a:ext cx="88" cy="0"/>
              </a:xfrm>
              <a:prstGeom prst="line">
                <a:avLst/>
              </a:prstGeom>
              <a:noFill/>
              <a:ln w="25400">
                <a:solidFill>
                  <a:srgbClr val="FCFEB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grpSp>
        <p:sp>
          <p:nvSpPr>
            <p:cNvPr id="56340" name="AutoShape 45"/>
            <p:cNvSpPr>
              <a:spLocks noChangeArrowheads="1"/>
            </p:cNvSpPr>
            <p:nvPr/>
          </p:nvSpPr>
          <p:spPr bwMode="auto">
            <a:xfrm>
              <a:off x="1972" y="2980"/>
              <a:ext cx="316" cy="304"/>
            </a:xfrm>
            <a:prstGeom prst="star16">
              <a:avLst>
                <a:gd name="adj" fmla="val 37500"/>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pSp>
      <p:sp>
        <p:nvSpPr>
          <p:cNvPr id="56337" name="Text Box 46"/>
          <p:cNvSpPr txBox="1">
            <a:spLocks noChangeArrowheads="1"/>
          </p:cNvSpPr>
          <p:nvPr/>
        </p:nvSpPr>
        <p:spPr bwMode="auto">
          <a:xfrm>
            <a:off x="5084763" y="1927474"/>
            <a:ext cx="5036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fr-FR" altLang="tr-TR" sz="4400" b="1">
                <a:solidFill>
                  <a:srgbClr val="FF0000"/>
                </a:solidFill>
                <a:latin typeface="Comic Sans MS" panose="030F0702030302020204" pitchFamily="66" charset="0"/>
              </a:rPr>
              <a:t>?</a:t>
            </a:r>
          </a:p>
        </p:txBody>
      </p:sp>
      <p:sp>
        <p:nvSpPr>
          <p:cNvPr id="56338" name="46 Slayt Numarası Yer Tutucusu"/>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6EF6FBC-D8F1-44F6-9343-2E673954F846}" type="slidenum">
              <a:rPr lang="tr-TR" altLang="tr-TR" sz="1000"/>
              <a:pPr algn="r" eaLnBrk="1" hangingPunct="1"/>
              <a:t>14</a:t>
            </a:fld>
            <a:endParaRPr lang="tr-TR" altLang="tr-TR" sz="1000"/>
          </a:p>
        </p:txBody>
      </p:sp>
    </p:spTree>
    <p:extLst>
      <p:ext uri="{BB962C8B-B14F-4D97-AF65-F5344CB8AC3E}">
        <p14:creationId xmlns:p14="http://schemas.microsoft.com/office/powerpoint/2010/main" val="770115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57713" y="2654301"/>
            <a:ext cx="4584700" cy="1774825"/>
            <a:chOff x="2033" y="2148"/>
            <a:chExt cx="2916" cy="1118"/>
          </a:xfrm>
        </p:grpSpPr>
        <p:sp>
          <p:nvSpPr>
            <p:cNvPr id="59718" name="Line 3"/>
            <p:cNvSpPr>
              <a:spLocks noChangeShapeType="1"/>
            </p:cNvSpPr>
            <p:nvPr/>
          </p:nvSpPr>
          <p:spPr bwMode="auto">
            <a:xfrm flipH="1">
              <a:off x="2869" y="2148"/>
              <a:ext cx="503" cy="527"/>
            </a:xfrm>
            <a:prstGeom prst="line">
              <a:avLst/>
            </a:prstGeom>
            <a:noFill/>
            <a:ln w="31496">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9719" name="Line 4"/>
            <p:cNvSpPr>
              <a:spLocks noChangeShapeType="1"/>
            </p:cNvSpPr>
            <p:nvPr/>
          </p:nvSpPr>
          <p:spPr bwMode="auto">
            <a:xfrm>
              <a:off x="2033" y="2150"/>
              <a:ext cx="503" cy="529"/>
            </a:xfrm>
            <a:prstGeom prst="line">
              <a:avLst/>
            </a:prstGeom>
            <a:noFill/>
            <a:ln w="31496">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9720" name="Line 5"/>
            <p:cNvSpPr>
              <a:spLocks noChangeShapeType="1"/>
            </p:cNvSpPr>
            <p:nvPr/>
          </p:nvSpPr>
          <p:spPr bwMode="auto">
            <a:xfrm>
              <a:off x="3682" y="3266"/>
              <a:ext cx="800" cy="0"/>
            </a:xfrm>
            <a:prstGeom prst="line">
              <a:avLst/>
            </a:prstGeom>
            <a:noFill/>
            <a:ln w="31496">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9721" name="Line 6"/>
            <p:cNvSpPr>
              <a:spLocks noChangeShapeType="1"/>
            </p:cNvSpPr>
            <p:nvPr/>
          </p:nvSpPr>
          <p:spPr bwMode="auto">
            <a:xfrm flipV="1">
              <a:off x="4949" y="2389"/>
              <a:ext cx="0" cy="495"/>
            </a:xfrm>
            <a:prstGeom prst="line">
              <a:avLst/>
            </a:prstGeom>
            <a:noFill/>
            <a:ln w="31496">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77831" name="Text Box 7"/>
          <p:cNvSpPr txBox="1">
            <a:spLocks noChangeArrowheads="1"/>
          </p:cNvSpPr>
          <p:nvPr/>
        </p:nvSpPr>
        <p:spPr bwMode="auto">
          <a:xfrm>
            <a:off x="3006725" y="3282950"/>
            <a:ext cx="1600200" cy="641350"/>
          </a:xfrm>
          <a:prstGeom prst="rect">
            <a:avLst/>
          </a:prstGeom>
          <a:noFill/>
          <a:ln w="9525">
            <a:noFill/>
            <a:miter lim="800000"/>
            <a:headEnd/>
            <a:tailEnd/>
          </a:ln>
          <a:effectLst/>
        </p:spPr>
        <p:txBody>
          <a:bodyPr>
            <a:spAutoFit/>
          </a:bodyPr>
          <a:lstStyle/>
          <a:p>
            <a:pPr>
              <a:spcBef>
                <a:spcPct val="50000"/>
              </a:spcBef>
              <a:defRPr/>
            </a:pPr>
            <a:r>
              <a:rPr lang="tr-TR">
                <a:solidFill>
                  <a:srgbClr val="0000FF"/>
                </a:solidFill>
                <a:effectLst>
                  <a:outerShdw blurRad="38100" dist="38100" dir="2700000" algn="tl">
                    <a:srgbClr val="000000"/>
                  </a:outerShdw>
                </a:effectLst>
                <a:latin typeface="Trebuchet MS" pitchFamily="34" charset="0"/>
              </a:rPr>
              <a:t>Non-human virus</a:t>
            </a:r>
          </a:p>
        </p:txBody>
      </p:sp>
      <p:sp>
        <p:nvSpPr>
          <p:cNvPr id="77832" name="Text Box 8"/>
          <p:cNvSpPr txBox="1">
            <a:spLocks noChangeArrowheads="1"/>
          </p:cNvSpPr>
          <p:nvPr/>
        </p:nvSpPr>
        <p:spPr bwMode="auto">
          <a:xfrm>
            <a:off x="1558926" y="2673350"/>
            <a:ext cx="1622425" cy="609600"/>
          </a:xfrm>
          <a:prstGeom prst="rect">
            <a:avLst/>
          </a:prstGeom>
          <a:noFill/>
          <a:ln w="9525">
            <a:noFill/>
            <a:miter lim="800000"/>
            <a:headEnd/>
            <a:tailEnd/>
          </a:ln>
          <a:effectLst/>
        </p:spPr>
        <p:txBody>
          <a:bodyPr lIns="0" tIns="0" rIns="0" bIns="0"/>
          <a:lstStyle/>
          <a:p>
            <a:pPr defTabSz="423863">
              <a:buClr>
                <a:srgbClr val="FFFFFF"/>
              </a:buClr>
              <a:buSzPct val="90000"/>
              <a:defRPr/>
            </a:pPr>
            <a:r>
              <a:rPr lang="en-US" sz="2200" b="1">
                <a:solidFill>
                  <a:srgbClr val="0000FF"/>
                </a:solidFill>
                <a:effectLst>
                  <a:outerShdw blurRad="38100" dist="38100" dir="2700000" algn="tl">
                    <a:srgbClr val="000000"/>
                  </a:outerShdw>
                </a:effectLst>
                <a:latin typeface="Arial" charset="0"/>
              </a:rPr>
              <a:t>1</a:t>
            </a:r>
            <a:r>
              <a:rPr lang="tr-TR" sz="2200" b="1">
                <a:solidFill>
                  <a:srgbClr val="0000FF"/>
                </a:solidFill>
                <a:effectLst>
                  <a:outerShdw blurRad="38100" dist="38100" dir="2700000" algn="tl">
                    <a:srgbClr val="000000"/>
                  </a:outerShdw>
                </a:effectLst>
                <a:latin typeface="Arial" charset="0"/>
              </a:rPr>
              <a:t>6</a:t>
            </a:r>
            <a:r>
              <a:rPr lang="en-US" sz="2200" b="1">
                <a:solidFill>
                  <a:srgbClr val="0000FF"/>
                </a:solidFill>
                <a:effectLst>
                  <a:outerShdw blurRad="38100" dist="38100" dir="2700000" algn="tl">
                    <a:srgbClr val="000000"/>
                  </a:outerShdw>
                </a:effectLst>
                <a:latin typeface="Arial" charset="0"/>
              </a:rPr>
              <a:t> HA</a:t>
            </a:r>
          </a:p>
          <a:p>
            <a:pPr defTabSz="423863">
              <a:buClr>
                <a:srgbClr val="FFFFFF"/>
              </a:buClr>
              <a:buSzPct val="90000"/>
              <a:defRPr/>
            </a:pPr>
            <a:r>
              <a:rPr lang="en-US" sz="2200" b="1">
                <a:solidFill>
                  <a:srgbClr val="0000FF"/>
                </a:solidFill>
                <a:effectLst>
                  <a:outerShdw blurRad="38100" dist="38100" dir="2700000" algn="tl">
                    <a:srgbClr val="000000"/>
                  </a:outerShdw>
                </a:effectLst>
                <a:latin typeface="Arial" charset="0"/>
              </a:rPr>
              <a:t>9 NA</a:t>
            </a:r>
          </a:p>
        </p:txBody>
      </p:sp>
      <p:grpSp>
        <p:nvGrpSpPr>
          <p:cNvPr id="57349" name="Group 9"/>
          <p:cNvGrpSpPr>
            <a:grpSpLocks/>
          </p:cNvGrpSpPr>
          <p:nvPr/>
        </p:nvGrpSpPr>
        <p:grpSpPr bwMode="auto">
          <a:xfrm>
            <a:off x="1939925" y="844550"/>
            <a:ext cx="8534400" cy="4419600"/>
            <a:chOff x="203" y="942"/>
            <a:chExt cx="5263" cy="3016"/>
          </a:xfrm>
        </p:grpSpPr>
        <p:grpSp>
          <p:nvGrpSpPr>
            <p:cNvPr id="57351" name="Group 10"/>
            <p:cNvGrpSpPr>
              <a:grpSpLocks/>
            </p:cNvGrpSpPr>
            <p:nvPr/>
          </p:nvGrpSpPr>
          <p:grpSpPr bwMode="auto">
            <a:xfrm>
              <a:off x="203" y="942"/>
              <a:ext cx="5263" cy="3016"/>
              <a:chOff x="203" y="942"/>
              <a:chExt cx="5263" cy="3016"/>
            </a:xfrm>
          </p:grpSpPr>
          <p:grpSp>
            <p:nvGrpSpPr>
              <p:cNvPr id="57355" name="Group 11"/>
              <p:cNvGrpSpPr>
                <a:grpSpLocks/>
              </p:cNvGrpSpPr>
              <p:nvPr/>
            </p:nvGrpSpPr>
            <p:grpSpPr bwMode="auto">
              <a:xfrm>
                <a:off x="3456" y="1728"/>
                <a:ext cx="592" cy="589"/>
                <a:chOff x="3438" y="1725"/>
                <a:chExt cx="592" cy="589"/>
              </a:xfrm>
            </p:grpSpPr>
            <p:sp>
              <p:nvSpPr>
                <p:cNvPr id="59670" name="Freeform 12"/>
                <p:cNvSpPr>
                  <a:spLocks/>
                </p:cNvSpPr>
                <p:nvPr/>
              </p:nvSpPr>
              <p:spPr bwMode="auto">
                <a:xfrm>
                  <a:off x="3782" y="1748"/>
                  <a:ext cx="49" cy="96"/>
                </a:xfrm>
                <a:custGeom>
                  <a:avLst/>
                  <a:gdLst>
                    <a:gd name="T0" fmla="*/ 23 w 54"/>
                    <a:gd name="T1" fmla="*/ 3 h 109"/>
                    <a:gd name="T2" fmla="*/ 0 w 54"/>
                    <a:gd name="T3" fmla="*/ 78 h 109"/>
                    <a:gd name="T4" fmla="*/ 21 w 54"/>
                    <a:gd name="T5" fmla="*/ 84 h 109"/>
                    <a:gd name="T6" fmla="*/ 23 w 54"/>
                    <a:gd name="T7" fmla="*/ 74 h 109"/>
                    <a:gd name="T8" fmla="*/ 26 w 54"/>
                    <a:gd name="T9" fmla="*/ 63 h 109"/>
                    <a:gd name="T10" fmla="*/ 30 w 54"/>
                    <a:gd name="T11" fmla="*/ 55 h 109"/>
                    <a:gd name="T12" fmla="*/ 31 w 54"/>
                    <a:gd name="T13" fmla="*/ 45 h 109"/>
                    <a:gd name="T14" fmla="*/ 34 w 54"/>
                    <a:gd name="T15" fmla="*/ 37 h 109"/>
                    <a:gd name="T16" fmla="*/ 37 w 54"/>
                    <a:gd name="T17" fmla="*/ 27 h 109"/>
                    <a:gd name="T18" fmla="*/ 40 w 54"/>
                    <a:gd name="T19" fmla="*/ 18 h 109"/>
                    <a:gd name="T20" fmla="*/ 44 w 54"/>
                    <a:gd name="T21" fmla="*/ 8 h 109"/>
                    <a:gd name="T22" fmla="*/ 40 w 54"/>
                    <a:gd name="T23" fmla="*/ 4 h 109"/>
                    <a:gd name="T24" fmla="*/ 39 w 54"/>
                    <a:gd name="T25" fmla="*/ 3 h 109"/>
                    <a:gd name="T26" fmla="*/ 37 w 54"/>
                    <a:gd name="T27" fmla="*/ 2 h 109"/>
                    <a:gd name="T28" fmla="*/ 33 w 54"/>
                    <a:gd name="T29" fmla="*/ 2 h 109"/>
                    <a:gd name="T30" fmla="*/ 31 w 54"/>
                    <a:gd name="T31" fmla="*/ 0 h 109"/>
                    <a:gd name="T32" fmla="*/ 28 w 54"/>
                    <a:gd name="T33" fmla="*/ 0 h 109"/>
                    <a:gd name="T34" fmla="*/ 26 w 54"/>
                    <a:gd name="T35" fmla="*/ 2 h 109"/>
                    <a:gd name="T36" fmla="*/ 23 w 54"/>
                    <a:gd name="T37" fmla="*/ 3 h 109"/>
                    <a:gd name="T38" fmla="*/ 23 w 54"/>
                    <a:gd name="T39" fmla="*/ 3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109"/>
                    <a:gd name="T62" fmla="*/ 54 w 5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109">
                      <a:moveTo>
                        <a:pt x="28" y="3"/>
                      </a:moveTo>
                      <a:lnTo>
                        <a:pt x="0" y="101"/>
                      </a:lnTo>
                      <a:lnTo>
                        <a:pt x="25" y="108"/>
                      </a:lnTo>
                      <a:lnTo>
                        <a:pt x="28" y="95"/>
                      </a:lnTo>
                      <a:lnTo>
                        <a:pt x="32" y="82"/>
                      </a:lnTo>
                      <a:lnTo>
                        <a:pt x="36" y="71"/>
                      </a:lnTo>
                      <a:lnTo>
                        <a:pt x="38" y="58"/>
                      </a:lnTo>
                      <a:lnTo>
                        <a:pt x="42" y="48"/>
                      </a:lnTo>
                      <a:lnTo>
                        <a:pt x="45" y="35"/>
                      </a:lnTo>
                      <a:lnTo>
                        <a:pt x="49" y="23"/>
                      </a:lnTo>
                      <a:lnTo>
                        <a:pt x="53" y="10"/>
                      </a:lnTo>
                      <a:lnTo>
                        <a:pt x="49" y="6"/>
                      </a:lnTo>
                      <a:lnTo>
                        <a:pt x="47" y="3"/>
                      </a:lnTo>
                      <a:lnTo>
                        <a:pt x="45" y="2"/>
                      </a:lnTo>
                      <a:lnTo>
                        <a:pt x="40" y="2"/>
                      </a:lnTo>
                      <a:lnTo>
                        <a:pt x="38" y="0"/>
                      </a:lnTo>
                      <a:lnTo>
                        <a:pt x="34" y="0"/>
                      </a:lnTo>
                      <a:lnTo>
                        <a:pt x="32" y="2"/>
                      </a:lnTo>
                      <a:lnTo>
                        <a:pt x="28" y="3"/>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71" name="Freeform 13"/>
                <p:cNvSpPr>
                  <a:spLocks/>
                </p:cNvSpPr>
                <p:nvPr/>
              </p:nvSpPr>
              <p:spPr bwMode="auto">
                <a:xfrm>
                  <a:off x="3782" y="1748"/>
                  <a:ext cx="49" cy="96"/>
                </a:xfrm>
                <a:custGeom>
                  <a:avLst/>
                  <a:gdLst>
                    <a:gd name="T0" fmla="*/ 23 w 54"/>
                    <a:gd name="T1" fmla="*/ 3 h 109"/>
                    <a:gd name="T2" fmla="*/ 0 w 54"/>
                    <a:gd name="T3" fmla="*/ 78 h 109"/>
                    <a:gd name="T4" fmla="*/ 21 w 54"/>
                    <a:gd name="T5" fmla="*/ 84 h 109"/>
                    <a:gd name="T6" fmla="*/ 23 w 54"/>
                    <a:gd name="T7" fmla="*/ 74 h 109"/>
                    <a:gd name="T8" fmla="*/ 26 w 54"/>
                    <a:gd name="T9" fmla="*/ 63 h 109"/>
                    <a:gd name="T10" fmla="*/ 30 w 54"/>
                    <a:gd name="T11" fmla="*/ 55 h 109"/>
                    <a:gd name="T12" fmla="*/ 31 w 54"/>
                    <a:gd name="T13" fmla="*/ 45 h 109"/>
                    <a:gd name="T14" fmla="*/ 34 w 54"/>
                    <a:gd name="T15" fmla="*/ 37 h 109"/>
                    <a:gd name="T16" fmla="*/ 37 w 54"/>
                    <a:gd name="T17" fmla="*/ 27 h 109"/>
                    <a:gd name="T18" fmla="*/ 40 w 54"/>
                    <a:gd name="T19" fmla="*/ 18 h 109"/>
                    <a:gd name="T20" fmla="*/ 44 w 54"/>
                    <a:gd name="T21" fmla="*/ 8 h 109"/>
                    <a:gd name="T22" fmla="*/ 40 w 54"/>
                    <a:gd name="T23" fmla="*/ 4 h 109"/>
                    <a:gd name="T24" fmla="*/ 39 w 54"/>
                    <a:gd name="T25" fmla="*/ 3 h 109"/>
                    <a:gd name="T26" fmla="*/ 37 w 54"/>
                    <a:gd name="T27" fmla="*/ 2 h 109"/>
                    <a:gd name="T28" fmla="*/ 33 w 54"/>
                    <a:gd name="T29" fmla="*/ 2 h 109"/>
                    <a:gd name="T30" fmla="*/ 31 w 54"/>
                    <a:gd name="T31" fmla="*/ 0 h 109"/>
                    <a:gd name="T32" fmla="*/ 28 w 54"/>
                    <a:gd name="T33" fmla="*/ 0 h 109"/>
                    <a:gd name="T34" fmla="*/ 26 w 54"/>
                    <a:gd name="T35" fmla="*/ 2 h 109"/>
                    <a:gd name="T36" fmla="*/ 23 w 54"/>
                    <a:gd name="T37" fmla="*/ 3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09"/>
                    <a:gd name="T59" fmla="*/ 54 w 5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09">
                      <a:moveTo>
                        <a:pt x="28" y="3"/>
                      </a:moveTo>
                      <a:lnTo>
                        <a:pt x="0" y="101"/>
                      </a:lnTo>
                      <a:lnTo>
                        <a:pt x="25" y="108"/>
                      </a:lnTo>
                      <a:lnTo>
                        <a:pt x="28" y="95"/>
                      </a:lnTo>
                      <a:lnTo>
                        <a:pt x="32" y="82"/>
                      </a:lnTo>
                      <a:lnTo>
                        <a:pt x="36" y="71"/>
                      </a:lnTo>
                      <a:lnTo>
                        <a:pt x="38" y="58"/>
                      </a:lnTo>
                      <a:lnTo>
                        <a:pt x="42" y="48"/>
                      </a:lnTo>
                      <a:lnTo>
                        <a:pt x="45" y="35"/>
                      </a:lnTo>
                      <a:lnTo>
                        <a:pt x="49" y="23"/>
                      </a:lnTo>
                      <a:lnTo>
                        <a:pt x="53" y="10"/>
                      </a:lnTo>
                      <a:lnTo>
                        <a:pt x="49" y="6"/>
                      </a:lnTo>
                      <a:lnTo>
                        <a:pt x="47" y="3"/>
                      </a:lnTo>
                      <a:lnTo>
                        <a:pt x="45" y="2"/>
                      </a:lnTo>
                      <a:lnTo>
                        <a:pt x="40" y="2"/>
                      </a:lnTo>
                      <a:lnTo>
                        <a:pt x="38" y="0"/>
                      </a:lnTo>
                      <a:lnTo>
                        <a:pt x="34" y="0"/>
                      </a:lnTo>
                      <a:lnTo>
                        <a:pt x="32" y="2"/>
                      </a:lnTo>
                      <a:lnTo>
                        <a:pt x="28" y="3"/>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72" name="Freeform 14"/>
                <p:cNvSpPr>
                  <a:spLocks/>
                </p:cNvSpPr>
                <p:nvPr/>
              </p:nvSpPr>
              <p:spPr bwMode="auto">
                <a:xfrm>
                  <a:off x="3915" y="1948"/>
                  <a:ext cx="100" cy="41"/>
                </a:xfrm>
                <a:custGeom>
                  <a:avLst/>
                  <a:gdLst>
                    <a:gd name="T0" fmla="*/ 84 w 110"/>
                    <a:gd name="T1" fmla="*/ 0 h 46"/>
                    <a:gd name="T2" fmla="*/ 0 w 110"/>
                    <a:gd name="T3" fmla="*/ 17 h 46"/>
                    <a:gd name="T4" fmla="*/ 5 w 110"/>
                    <a:gd name="T5" fmla="*/ 36 h 46"/>
                    <a:gd name="T6" fmla="*/ 15 w 110"/>
                    <a:gd name="T7" fmla="*/ 35 h 46"/>
                    <a:gd name="T8" fmla="*/ 26 w 110"/>
                    <a:gd name="T9" fmla="*/ 33 h 46"/>
                    <a:gd name="T10" fmla="*/ 37 w 110"/>
                    <a:gd name="T11" fmla="*/ 30 h 46"/>
                    <a:gd name="T12" fmla="*/ 47 w 110"/>
                    <a:gd name="T13" fmla="*/ 29 h 46"/>
                    <a:gd name="T14" fmla="*/ 58 w 110"/>
                    <a:gd name="T15" fmla="*/ 25 h 46"/>
                    <a:gd name="T16" fmla="*/ 68 w 110"/>
                    <a:gd name="T17" fmla="*/ 23 h 46"/>
                    <a:gd name="T18" fmla="*/ 78 w 110"/>
                    <a:gd name="T19" fmla="*/ 22 h 46"/>
                    <a:gd name="T20" fmla="*/ 88 w 110"/>
                    <a:gd name="T21" fmla="*/ 19 h 46"/>
                    <a:gd name="T22" fmla="*/ 88 w 110"/>
                    <a:gd name="T23" fmla="*/ 17 h 46"/>
                    <a:gd name="T24" fmla="*/ 90 w 110"/>
                    <a:gd name="T25" fmla="*/ 13 h 46"/>
                    <a:gd name="T26" fmla="*/ 90 w 110"/>
                    <a:gd name="T27" fmla="*/ 11 h 46"/>
                    <a:gd name="T28" fmla="*/ 90 w 110"/>
                    <a:gd name="T29" fmla="*/ 9 h 46"/>
                    <a:gd name="T30" fmla="*/ 88 w 110"/>
                    <a:gd name="T31" fmla="*/ 4 h 46"/>
                    <a:gd name="T32" fmla="*/ 88 w 110"/>
                    <a:gd name="T33" fmla="*/ 4 h 46"/>
                    <a:gd name="T34" fmla="*/ 86 w 110"/>
                    <a:gd name="T35" fmla="*/ 2 h 46"/>
                    <a:gd name="T36" fmla="*/ 84 w 110"/>
                    <a:gd name="T37" fmla="*/ 0 h 46"/>
                    <a:gd name="T38" fmla="*/ 84 w 110"/>
                    <a:gd name="T39" fmla="*/ 0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
                    <a:gd name="T61" fmla="*/ 0 h 46"/>
                    <a:gd name="T62" fmla="*/ 110 w 110"/>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 h="46">
                      <a:moveTo>
                        <a:pt x="101" y="0"/>
                      </a:moveTo>
                      <a:lnTo>
                        <a:pt x="0" y="21"/>
                      </a:lnTo>
                      <a:lnTo>
                        <a:pt x="7" y="45"/>
                      </a:lnTo>
                      <a:lnTo>
                        <a:pt x="19" y="44"/>
                      </a:lnTo>
                      <a:lnTo>
                        <a:pt x="32" y="42"/>
                      </a:lnTo>
                      <a:lnTo>
                        <a:pt x="45" y="38"/>
                      </a:lnTo>
                      <a:lnTo>
                        <a:pt x="57" y="36"/>
                      </a:lnTo>
                      <a:lnTo>
                        <a:pt x="70" y="31"/>
                      </a:lnTo>
                      <a:lnTo>
                        <a:pt x="82" y="29"/>
                      </a:lnTo>
                      <a:lnTo>
                        <a:pt x="95" y="28"/>
                      </a:lnTo>
                      <a:lnTo>
                        <a:pt x="107" y="23"/>
                      </a:lnTo>
                      <a:lnTo>
                        <a:pt x="107" y="21"/>
                      </a:lnTo>
                      <a:lnTo>
                        <a:pt x="109" y="17"/>
                      </a:lnTo>
                      <a:lnTo>
                        <a:pt x="109" y="13"/>
                      </a:lnTo>
                      <a:lnTo>
                        <a:pt x="109" y="11"/>
                      </a:lnTo>
                      <a:lnTo>
                        <a:pt x="107" y="6"/>
                      </a:lnTo>
                      <a:lnTo>
                        <a:pt x="107" y="4"/>
                      </a:lnTo>
                      <a:lnTo>
                        <a:pt x="104" y="2"/>
                      </a:lnTo>
                      <a:lnTo>
                        <a:pt x="101" y="0"/>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73" name="Freeform 15"/>
                <p:cNvSpPr>
                  <a:spLocks/>
                </p:cNvSpPr>
                <p:nvPr/>
              </p:nvSpPr>
              <p:spPr bwMode="auto">
                <a:xfrm>
                  <a:off x="3915" y="1948"/>
                  <a:ext cx="100" cy="41"/>
                </a:xfrm>
                <a:custGeom>
                  <a:avLst/>
                  <a:gdLst>
                    <a:gd name="T0" fmla="*/ 84 w 110"/>
                    <a:gd name="T1" fmla="*/ 0 h 46"/>
                    <a:gd name="T2" fmla="*/ 0 w 110"/>
                    <a:gd name="T3" fmla="*/ 17 h 46"/>
                    <a:gd name="T4" fmla="*/ 5 w 110"/>
                    <a:gd name="T5" fmla="*/ 36 h 46"/>
                    <a:gd name="T6" fmla="*/ 15 w 110"/>
                    <a:gd name="T7" fmla="*/ 35 h 46"/>
                    <a:gd name="T8" fmla="*/ 26 w 110"/>
                    <a:gd name="T9" fmla="*/ 33 h 46"/>
                    <a:gd name="T10" fmla="*/ 37 w 110"/>
                    <a:gd name="T11" fmla="*/ 30 h 46"/>
                    <a:gd name="T12" fmla="*/ 47 w 110"/>
                    <a:gd name="T13" fmla="*/ 29 h 46"/>
                    <a:gd name="T14" fmla="*/ 58 w 110"/>
                    <a:gd name="T15" fmla="*/ 25 h 46"/>
                    <a:gd name="T16" fmla="*/ 68 w 110"/>
                    <a:gd name="T17" fmla="*/ 23 h 46"/>
                    <a:gd name="T18" fmla="*/ 78 w 110"/>
                    <a:gd name="T19" fmla="*/ 22 h 46"/>
                    <a:gd name="T20" fmla="*/ 88 w 110"/>
                    <a:gd name="T21" fmla="*/ 19 h 46"/>
                    <a:gd name="T22" fmla="*/ 88 w 110"/>
                    <a:gd name="T23" fmla="*/ 17 h 46"/>
                    <a:gd name="T24" fmla="*/ 90 w 110"/>
                    <a:gd name="T25" fmla="*/ 13 h 46"/>
                    <a:gd name="T26" fmla="*/ 90 w 110"/>
                    <a:gd name="T27" fmla="*/ 11 h 46"/>
                    <a:gd name="T28" fmla="*/ 90 w 110"/>
                    <a:gd name="T29" fmla="*/ 9 h 46"/>
                    <a:gd name="T30" fmla="*/ 88 w 110"/>
                    <a:gd name="T31" fmla="*/ 4 h 46"/>
                    <a:gd name="T32" fmla="*/ 88 w 110"/>
                    <a:gd name="T33" fmla="*/ 4 h 46"/>
                    <a:gd name="T34" fmla="*/ 86 w 110"/>
                    <a:gd name="T35" fmla="*/ 2 h 46"/>
                    <a:gd name="T36" fmla="*/ 84 w 110"/>
                    <a:gd name="T37" fmla="*/ 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46"/>
                    <a:gd name="T59" fmla="*/ 110 w 110"/>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46">
                      <a:moveTo>
                        <a:pt x="101" y="0"/>
                      </a:moveTo>
                      <a:lnTo>
                        <a:pt x="0" y="21"/>
                      </a:lnTo>
                      <a:lnTo>
                        <a:pt x="7" y="45"/>
                      </a:lnTo>
                      <a:lnTo>
                        <a:pt x="19" y="44"/>
                      </a:lnTo>
                      <a:lnTo>
                        <a:pt x="32" y="42"/>
                      </a:lnTo>
                      <a:lnTo>
                        <a:pt x="45" y="38"/>
                      </a:lnTo>
                      <a:lnTo>
                        <a:pt x="57" y="36"/>
                      </a:lnTo>
                      <a:lnTo>
                        <a:pt x="70" y="31"/>
                      </a:lnTo>
                      <a:lnTo>
                        <a:pt x="82" y="29"/>
                      </a:lnTo>
                      <a:lnTo>
                        <a:pt x="95" y="28"/>
                      </a:lnTo>
                      <a:lnTo>
                        <a:pt x="107" y="23"/>
                      </a:lnTo>
                      <a:lnTo>
                        <a:pt x="107" y="21"/>
                      </a:lnTo>
                      <a:lnTo>
                        <a:pt x="109" y="17"/>
                      </a:lnTo>
                      <a:lnTo>
                        <a:pt x="109" y="13"/>
                      </a:lnTo>
                      <a:lnTo>
                        <a:pt x="109" y="11"/>
                      </a:lnTo>
                      <a:lnTo>
                        <a:pt x="107" y="6"/>
                      </a:lnTo>
                      <a:lnTo>
                        <a:pt x="107" y="4"/>
                      </a:lnTo>
                      <a:lnTo>
                        <a:pt x="104" y="2"/>
                      </a:lnTo>
                      <a:lnTo>
                        <a:pt x="101" y="0"/>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74" name="Freeform 16"/>
                <p:cNvSpPr>
                  <a:spLocks/>
                </p:cNvSpPr>
                <p:nvPr/>
              </p:nvSpPr>
              <p:spPr bwMode="auto">
                <a:xfrm>
                  <a:off x="3448" y="2028"/>
                  <a:ext cx="100" cy="35"/>
                </a:xfrm>
                <a:custGeom>
                  <a:avLst/>
                  <a:gdLst>
                    <a:gd name="T0" fmla="*/ 6 w 110"/>
                    <a:gd name="T1" fmla="*/ 30 h 40"/>
                    <a:gd name="T2" fmla="*/ 90 w 110"/>
                    <a:gd name="T3" fmla="*/ 19 h 40"/>
                    <a:gd name="T4" fmla="*/ 87 w 110"/>
                    <a:gd name="T5" fmla="*/ 0 h 40"/>
                    <a:gd name="T6" fmla="*/ 77 w 110"/>
                    <a:gd name="T7" fmla="*/ 2 h 40"/>
                    <a:gd name="T8" fmla="*/ 65 w 110"/>
                    <a:gd name="T9" fmla="*/ 4 h 40"/>
                    <a:gd name="T10" fmla="*/ 55 w 110"/>
                    <a:gd name="T11" fmla="*/ 4 h 40"/>
                    <a:gd name="T12" fmla="*/ 45 w 110"/>
                    <a:gd name="T13" fmla="*/ 6 h 40"/>
                    <a:gd name="T14" fmla="*/ 35 w 110"/>
                    <a:gd name="T15" fmla="*/ 8 h 40"/>
                    <a:gd name="T16" fmla="*/ 24 w 110"/>
                    <a:gd name="T17" fmla="*/ 8 h 40"/>
                    <a:gd name="T18" fmla="*/ 14 w 110"/>
                    <a:gd name="T19" fmla="*/ 9 h 40"/>
                    <a:gd name="T20" fmla="*/ 4 w 110"/>
                    <a:gd name="T21" fmla="*/ 10 h 40"/>
                    <a:gd name="T22" fmla="*/ 2 w 110"/>
                    <a:gd name="T23" fmla="*/ 14 h 40"/>
                    <a:gd name="T24" fmla="*/ 0 w 110"/>
                    <a:gd name="T25" fmla="*/ 16 h 40"/>
                    <a:gd name="T26" fmla="*/ 0 w 110"/>
                    <a:gd name="T27" fmla="*/ 19 h 40"/>
                    <a:gd name="T28" fmla="*/ 0 w 110"/>
                    <a:gd name="T29" fmla="*/ 22 h 40"/>
                    <a:gd name="T30" fmla="*/ 2 w 110"/>
                    <a:gd name="T31" fmla="*/ 24 h 40"/>
                    <a:gd name="T32" fmla="*/ 2 w 110"/>
                    <a:gd name="T33" fmla="*/ 25 h 40"/>
                    <a:gd name="T34" fmla="*/ 4 w 110"/>
                    <a:gd name="T35" fmla="*/ 28 h 40"/>
                    <a:gd name="T36" fmla="*/ 6 w 110"/>
                    <a:gd name="T37" fmla="*/ 30 h 40"/>
                    <a:gd name="T38" fmla="*/ 6 w 110"/>
                    <a:gd name="T39" fmla="*/ 30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
                    <a:gd name="T61" fmla="*/ 0 h 40"/>
                    <a:gd name="T62" fmla="*/ 110 w 110"/>
                    <a:gd name="T63" fmla="*/ 40 h 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 h="40">
                      <a:moveTo>
                        <a:pt x="8" y="39"/>
                      </a:moveTo>
                      <a:lnTo>
                        <a:pt x="109" y="25"/>
                      </a:lnTo>
                      <a:lnTo>
                        <a:pt x="106" y="0"/>
                      </a:lnTo>
                      <a:lnTo>
                        <a:pt x="94" y="2"/>
                      </a:lnTo>
                      <a:lnTo>
                        <a:pt x="79" y="4"/>
                      </a:lnTo>
                      <a:lnTo>
                        <a:pt x="67" y="6"/>
                      </a:lnTo>
                      <a:lnTo>
                        <a:pt x="54" y="8"/>
                      </a:lnTo>
                      <a:lnTo>
                        <a:pt x="42" y="10"/>
                      </a:lnTo>
                      <a:lnTo>
                        <a:pt x="29" y="10"/>
                      </a:lnTo>
                      <a:lnTo>
                        <a:pt x="17" y="12"/>
                      </a:lnTo>
                      <a:lnTo>
                        <a:pt x="4" y="14"/>
                      </a:lnTo>
                      <a:lnTo>
                        <a:pt x="2" y="18"/>
                      </a:lnTo>
                      <a:lnTo>
                        <a:pt x="0" y="20"/>
                      </a:lnTo>
                      <a:lnTo>
                        <a:pt x="0" y="25"/>
                      </a:lnTo>
                      <a:lnTo>
                        <a:pt x="0" y="29"/>
                      </a:lnTo>
                      <a:lnTo>
                        <a:pt x="2" y="31"/>
                      </a:lnTo>
                      <a:lnTo>
                        <a:pt x="2" y="33"/>
                      </a:lnTo>
                      <a:lnTo>
                        <a:pt x="4" y="37"/>
                      </a:lnTo>
                      <a:lnTo>
                        <a:pt x="8" y="39"/>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75" name="Freeform 17"/>
                <p:cNvSpPr>
                  <a:spLocks/>
                </p:cNvSpPr>
                <p:nvPr/>
              </p:nvSpPr>
              <p:spPr bwMode="auto">
                <a:xfrm>
                  <a:off x="3448" y="2028"/>
                  <a:ext cx="100" cy="35"/>
                </a:xfrm>
                <a:custGeom>
                  <a:avLst/>
                  <a:gdLst>
                    <a:gd name="T0" fmla="*/ 6 w 110"/>
                    <a:gd name="T1" fmla="*/ 30 h 40"/>
                    <a:gd name="T2" fmla="*/ 90 w 110"/>
                    <a:gd name="T3" fmla="*/ 19 h 40"/>
                    <a:gd name="T4" fmla="*/ 87 w 110"/>
                    <a:gd name="T5" fmla="*/ 0 h 40"/>
                    <a:gd name="T6" fmla="*/ 77 w 110"/>
                    <a:gd name="T7" fmla="*/ 2 h 40"/>
                    <a:gd name="T8" fmla="*/ 65 w 110"/>
                    <a:gd name="T9" fmla="*/ 4 h 40"/>
                    <a:gd name="T10" fmla="*/ 55 w 110"/>
                    <a:gd name="T11" fmla="*/ 4 h 40"/>
                    <a:gd name="T12" fmla="*/ 45 w 110"/>
                    <a:gd name="T13" fmla="*/ 6 h 40"/>
                    <a:gd name="T14" fmla="*/ 35 w 110"/>
                    <a:gd name="T15" fmla="*/ 8 h 40"/>
                    <a:gd name="T16" fmla="*/ 24 w 110"/>
                    <a:gd name="T17" fmla="*/ 8 h 40"/>
                    <a:gd name="T18" fmla="*/ 14 w 110"/>
                    <a:gd name="T19" fmla="*/ 9 h 40"/>
                    <a:gd name="T20" fmla="*/ 4 w 110"/>
                    <a:gd name="T21" fmla="*/ 10 h 40"/>
                    <a:gd name="T22" fmla="*/ 2 w 110"/>
                    <a:gd name="T23" fmla="*/ 14 h 40"/>
                    <a:gd name="T24" fmla="*/ 0 w 110"/>
                    <a:gd name="T25" fmla="*/ 16 h 40"/>
                    <a:gd name="T26" fmla="*/ 0 w 110"/>
                    <a:gd name="T27" fmla="*/ 19 h 40"/>
                    <a:gd name="T28" fmla="*/ 0 w 110"/>
                    <a:gd name="T29" fmla="*/ 22 h 40"/>
                    <a:gd name="T30" fmla="*/ 2 w 110"/>
                    <a:gd name="T31" fmla="*/ 24 h 40"/>
                    <a:gd name="T32" fmla="*/ 2 w 110"/>
                    <a:gd name="T33" fmla="*/ 25 h 40"/>
                    <a:gd name="T34" fmla="*/ 4 w 110"/>
                    <a:gd name="T35" fmla="*/ 28 h 40"/>
                    <a:gd name="T36" fmla="*/ 6 w 110"/>
                    <a:gd name="T37" fmla="*/ 3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40"/>
                    <a:gd name="T59" fmla="*/ 110 w 11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40">
                      <a:moveTo>
                        <a:pt x="8" y="39"/>
                      </a:moveTo>
                      <a:lnTo>
                        <a:pt x="109" y="25"/>
                      </a:lnTo>
                      <a:lnTo>
                        <a:pt x="106" y="0"/>
                      </a:lnTo>
                      <a:lnTo>
                        <a:pt x="94" y="2"/>
                      </a:lnTo>
                      <a:lnTo>
                        <a:pt x="79" y="4"/>
                      </a:lnTo>
                      <a:lnTo>
                        <a:pt x="67" y="6"/>
                      </a:lnTo>
                      <a:lnTo>
                        <a:pt x="54" y="8"/>
                      </a:lnTo>
                      <a:lnTo>
                        <a:pt x="42" y="10"/>
                      </a:lnTo>
                      <a:lnTo>
                        <a:pt x="29" y="10"/>
                      </a:lnTo>
                      <a:lnTo>
                        <a:pt x="17" y="12"/>
                      </a:lnTo>
                      <a:lnTo>
                        <a:pt x="4" y="14"/>
                      </a:lnTo>
                      <a:lnTo>
                        <a:pt x="2" y="18"/>
                      </a:lnTo>
                      <a:lnTo>
                        <a:pt x="0" y="20"/>
                      </a:lnTo>
                      <a:lnTo>
                        <a:pt x="0" y="25"/>
                      </a:lnTo>
                      <a:lnTo>
                        <a:pt x="0" y="29"/>
                      </a:lnTo>
                      <a:lnTo>
                        <a:pt x="2" y="31"/>
                      </a:lnTo>
                      <a:lnTo>
                        <a:pt x="2" y="33"/>
                      </a:lnTo>
                      <a:lnTo>
                        <a:pt x="4" y="37"/>
                      </a:lnTo>
                      <a:lnTo>
                        <a:pt x="8" y="39"/>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76" name="Freeform 18"/>
                <p:cNvSpPr>
                  <a:spLocks/>
                </p:cNvSpPr>
                <p:nvPr/>
              </p:nvSpPr>
              <p:spPr bwMode="auto">
                <a:xfrm>
                  <a:off x="3556" y="1790"/>
                  <a:ext cx="78" cy="85"/>
                </a:xfrm>
                <a:custGeom>
                  <a:avLst/>
                  <a:gdLst>
                    <a:gd name="T0" fmla="*/ 0 w 85"/>
                    <a:gd name="T1" fmla="*/ 12 h 96"/>
                    <a:gd name="T2" fmla="*/ 55 w 85"/>
                    <a:gd name="T3" fmla="*/ 74 h 96"/>
                    <a:gd name="T4" fmla="*/ 71 w 85"/>
                    <a:gd name="T5" fmla="*/ 61 h 96"/>
                    <a:gd name="T6" fmla="*/ 63 w 85"/>
                    <a:gd name="T7" fmla="*/ 53 h 96"/>
                    <a:gd name="T8" fmla="*/ 56 w 85"/>
                    <a:gd name="T9" fmla="*/ 47 h 96"/>
                    <a:gd name="T10" fmla="*/ 50 w 85"/>
                    <a:gd name="T11" fmla="*/ 38 h 96"/>
                    <a:gd name="T12" fmla="*/ 42 w 85"/>
                    <a:gd name="T13" fmla="*/ 31 h 96"/>
                    <a:gd name="T14" fmla="*/ 37 w 85"/>
                    <a:gd name="T15" fmla="*/ 24 h 96"/>
                    <a:gd name="T16" fmla="*/ 29 w 85"/>
                    <a:gd name="T17" fmla="*/ 16 h 96"/>
                    <a:gd name="T18" fmla="*/ 23 w 85"/>
                    <a:gd name="T19" fmla="*/ 8 h 96"/>
                    <a:gd name="T20" fmla="*/ 16 w 85"/>
                    <a:gd name="T21" fmla="*/ 0 h 96"/>
                    <a:gd name="T22" fmla="*/ 13 w 85"/>
                    <a:gd name="T23" fmla="*/ 2 h 96"/>
                    <a:gd name="T24" fmla="*/ 8 w 85"/>
                    <a:gd name="T25" fmla="*/ 2 h 96"/>
                    <a:gd name="T26" fmla="*/ 6 w 85"/>
                    <a:gd name="T27" fmla="*/ 2 h 96"/>
                    <a:gd name="T28" fmla="*/ 4 w 85"/>
                    <a:gd name="T29" fmla="*/ 4 h 96"/>
                    <a:gd name="T30" fmla="*/ 2 w 85"/>
                    <a:gd name="T31" fmla="*/ 4 h 96"/>
                    <a:gd name="T32" fmla="*/ 0 w 85"/>
                    <a:gd name="T33" fmla="*/ 8 h 96"/>
                    <a:gd name="T34" fmla="*/ 0 w 85"/>
                    <a:gd name="T35" fmla="*/ 10 h 96"/>
                    <a:gd name="T36" fmla="*/ 0 w 85"/>
                    <a:gd name="T37" fmla="*/ 12 h 96"/>
                    <a:gd name="T38" fmla="*/ 0 w 85"/>
                    <a:gd name="T39" fmla="*/ 12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
                    <a:gd name="T61" fmla="*/ 0 h 96"/>
                    <a:gd name="T62" fmla="*/ 85 w 85"/>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 h="96">
                      <a:moveTo>
                        <a:pt x="0" y="16"/>
                      </a:moveTo>
                      <a:lnTo>
                        <a:pt x="65" y="95"/>
                      </a:lnTo>
                      <a:lnTo>
                        <a:pt x="84" y="78"/>
                      </a:lnTo>
                      <a:lnTo>
                        <a:pt x="75" y="68"/>
                      </a:lnTo>
                      <a:lnTo>
                        <a:pt x="67" y="60"/>
                      </a:lnTo>
                      <a:lnTo>
                        <a:pt x="59" y="49"/>
                      </a:lnTo>
                      <a:lnTo>
                        <a:pt x="50" y="39"/>
                      </a:lnTo>
                      <a:lnTo>
                        <a:pt x="44" y="31"/>
                      </a:lnTo>
                      <a:lnTo>
                        <a:pt x="35" y="20"/>
                      </a:lnTo>
                      <a:lnTo>
                        <a:pt x="27" y="10"/>
                      </a:lnTo>
                      <a:lnTo>
                        <a:pt x="18" y="0"/>
                      </a:lnTo>
                      <a:lnTo>
                        <a:pt x="15" y="2"/>
                      </a:lnTo>
                      <a:lnTo>
                        <a:pt x="10" y="2"/>
                      </a:lnTo>
                      <a:lnTo>
                        <a:pt x="8" y="2"/>
                      </a:lnTo>
                      <a:lnTo>
                        <a:pt x="4" y="4"/>
                      </a:lnTo>
                      <a:lnTo>
                        <a:pt x="2" y="6"/>
                      </a:lnTo>
                      <a:lnTo>
                        <a:pt x="0" y="10"/>
                      </a:lnTo>
                      <a:lnTo>
                        <a:pt x="0" y="12"/>
                      </a:lnTo>
                      <a:lnTo>
                        <a:pt x="0" y="16"/>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77" name="Freeform 19"/>
                <p:cNvSpPr>
                  <a:spLocks/>
                </p:cNvSpPr>
                <p:nvPr/>
              </p:nvSpPr>
              <p:spPr bwMode="auto">
                <a:xfrm>
                  <a:off x="3556" y="1790"/>
                  <a:ext cx="78" cy="85"/>
                </a:xfrm>
                <a:custGeom>
                  <a:avLst/>
                  <a:gdLst>
                    <a:gd name="T0" fmla="*/ 0 w 85"/>
                    <a:gd name="T1" fmla="*/ 12 h 96"/>
                    <a:gd name="T2" fmla="*/ 55 w 85"/>
                    <a:gd name="T3" fmla="*/ 74 h 96"/>
                    <a:gd name="T4" fmla="*/ 71 w 85"/>
                    <a:gd name="T5" fmla="*/ 61 h 96"/>
                    <a:gd name="T6" fmla="*/ 63 w 85"/>
                    <a:gd name="T7" fmla="*/ 53 h 96"/>
                    <a:gd name="T8" fmla="*/ 56 w 85"/>
                    <a:gd name="T9" fmla="*/ 47 h 96"/>
                    <a:gd name="T10" fmla="*/ 50 w 85"/>
                    <a:gd name="T11" fmla="*/ 38 h 96"/>
                    <a:gd name="T12" fmla="*/ 42 w 85"/>
                    <a:gd name="T13" fmla="*/ 31 h 96"/>
                    <a:gd name="T14" fmla="*/ 37 w 85"/>
                    <a:gd name="T15" fmla="*/ 24 h 96"/>
                    <a:gd name="T16" fmla="*/ 29 w 85"/>
                    <a:gd name="T17" fmla="*/ 16 h 96"/>
                    <a:gd name="T18" fmla="*/ 23 w 85"/>
                    <a:gd name="T19" fmla="*/ 8 h 96"/>
                    <a:gd name="T20" fmla="*/ 16 w 85"/>
                    <a:gd name="T21" fmla="*/ 0 h 96"/>
                    <a:gd name="T22" fmla="*/ 13 w 85"/>
                    <a:gd name="T23" fmla="*/ 2 h 96"/>
                    <a:gd name="T24" fmla="*/ 8 w 85"/>
                    <a:gd name="T25" fmla="*/ 2 h 96"/>
                    <a:gd name="T26" fmla="*/ 6 w 85"/>
                    <a:gd name="T27" fmla="*/ 2 h 96"/>
                    <a:gd name="T28" fmla="*/ 4 w 85"/>
                    <a:gd name="T29" fmla="*/ 4 h 96"/>
                    <a:gd name="T30" fmla="*/ 2 w 85"/>
                    <a:gd name="T31" fmla="*/ 4 h 96"/>
                    <a:gd name="T32" fmla="*/ 0 w 85"/>
                    <a:gd name="T33" fmla="*/ 8 h 96"/>
                    <a:gd name="T34" fmla="*/ 0 w 85"/>
                    <a:gd name="T35" fmla="*/ 10 h 96"/>
                    <a:gd name="T36" fmla="*/ 0 w 85"/>
                    <a:gd name="T37" fmla="*/ 12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96"/>
                    <a:gd name="T59" fmla="*/ 85 w 85"/>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96">
                      <a:moveTo>
                        <a:pt x="0" y="16"/>
                      </a:moveTo>
                      <a:lnTo>
                        <a:pt x="65" y="95"/>
                      </a:lnTo>
                      <a:lnTo>
                        <a:pt x="84" y="78"/>
                      </a:lnTo>
                      <a:lnTo>
                        <a:pt x="75" y="68"/>
                      </a:lnTo>
                      <a:lnTo>
                        <a:pt x="67" y="60"/>
                      </a:lnTo>
                      <a:lnTo>
                        <a:pt x="59" y="49"/>
                      </a:lnTo>
                      <a:lnTo>
                        <a:pt x="50" y="39"/>
                      </a:lnTo>
                      <a:lnTo>
                        <a:pt x="44" y="31"/>
                      </a:lnTo>
                      <a:lnTo>
                        <a:pt x="35" y="20"/>
                      </a:lnTo>
                      <a:lnTo>
                        <a:pt x="27" y="10"/>
                      </a:lnTo>
                      <a:lnTo>
                        <a:pt x="18" y="0"/>
                      </a:lnTo>
                      <a:lnTo>
                        <a:pt x="15" y="2"/>
                      </a:lnTo>
                      <a:lnTo>
                        <a:pt x="10" y="2"/>
                      </a:lnTo>
                      <a:lnTo>
                        <a:pt x="8" y="2"/>
                      </a:lnTo>
                      <a:lnTo>
                        <a:pt x="4" y="4"/>
                      </a:lnTo>
                      <a:lnTo>
                        <a:pt x="2" y="6"/>
                      </a:lnTo>
                      <a:lnTo>
                        <a:pt x="0" y="10"/>
                      </a:lnTo>
                      <a:lnTo>
                        <a:pt x="0" y="12"/>
                      </a:lnTo>
                      <a:lnTo>
                        <a:pt x="0" y="16"/>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78" name="Freeform 20"/>
                <p:cNvSpPr>
                  <a:spLocks/>
                </p:cNvSpPr>
                <p:nvPr/>
              </p:nvSpPr>
              <p:spPr bwMode="auto">
                <a:xfrm>
                  <a:off x="3633" y="2186"/>
                  <a:ext cx="45" cy="95"/>
                </a:xfrm>
                <a:custGeom>
                  <a:avLst/>
                  <a:gdLst>
                    <a:gd name="T0" fmla="*/ 19 w 50"/>
                    <a:gd name="T1" fmla="*/ 81 h 108"/>
                    <a:gd name="T2" fmla="*/ 40 w 50"/>
                    <a:gd name="T3" fmla="*/ 4 h 108"/>
                    <a:gd name="T4" fmla="*/ 20 w 50"/>
                    <a:gd name="T5" fmla="*/ 0 h 108"/>
                    <a:gd name="T6" fmla="*/ 19 w 50"/>
                    <a:gd name="T7" fmla="*/ 10 h 108"/>
                    <a:gd name="T8" fmla="*/ 14 w 50"/>
                    <a:gd name="T9" fmla="*/ 19 h 108"/>
                    <a:gd name="T10" fmla="*/ 12 w 50"/>
                    <a:gd name="T11" fmla="*/ 28 h 108"/>
                    <a:gd name="T12" fmla="*/ 10 w 50"/>
                    <a:gd name="T13" fmla="*/ 37 h 108"/>
                    <a:gd name="T14" fmla="*/ 6 w 50"/>
                    <a:gd name="T15" fmla="*/ 48 h 108"/>
                    <a:gd name="T16" fmla="*/ 5 w 50"/>
                    <a:gd name="T17" fmla="*/ 56 h 108"/>
                    <a:gd name="T18" fmla="*/ 1 w 50"/>
                    <a:gd name="T19" fmla="*/ 67 h 108"/>
                    <a:gd name="T20" fmla="*/ 0 w 50"/>
                    <a:gd name="T21" fmla="*/ 76 h 108"/>
                    <a:gd name="T22" fmla="*/ 1 w 50"/>
                    <a:gd name="T23" fmla="*/ 80 h 108"/>
                    <a:gd name="T24" fmla="*/ 4 w 50"/>
                    <a:gd name="T25" fmla="*/ 81 h 108"/>
                    <a:gd name="T26" fmla="*/ 6 w 50"/>
                    <a:gd name="T27" fmla="*/ 83 h 108"/>
                    <a:gd name="T28" fmla="*/ 8 w 50"/>
                    <a:gd name="T29" fmla="*/ 83 h 108"/>
                    <a:gd name="T30" fmla="*/ 12 w 50"/>
                    <a:gd name="T31" fmla="*/ 83 h 108"/>
                    <a:gd name="T32" fmla="*/ 13 w 50"/>
                    <a:gd name="T33" fmla="*/ 83 h 108"/>
                    <a:gd name="T34" fmla="*/ 17 w 50"/>
                    <a:gd name="T35" fmla="*/ 83 h 108"/>
                    <a:gd name="T36" fmla="*/ 19 w 50"/>
                    <a:gd name="T37" fmla="*/ 81 h 108"/>
                    <a:gd name="T38" fmla="*/ 19 w 50"/>
                    <a:gd name="T39" fmla="*/ 81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8"/>
                    <a:gd name="T62" fmla="*/ 50 w 50"/>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8">
                      <a:moveTo>
                        <a:pt x="23" y="105"/>
                      </a:moveTo>
                      <a:lnTo>
                        <a:pt x="49" y="6"/>
                      </a:lnTo>
                      <a:lnTo>
                        <a:pt x="24" y="0"/>
                      </a:lnTo>
                      <a:lnTo>
                        <a:pt x="23" y="13"/>
                      </a:lnTo>
                      <a:lnTo>
                        <a:pt x="18" y="25"/>
                      </a:lnTo>
                      <a:lnTo>
                        <a:pt x="14" y="36"/>
                      </a:lnTo>
                      <a:lnTo>
                        <a:pt x="12" y="48"/>
                      </a:lnTo>
                      <a:lnTo>
                        <a:pt x="8" y="61"/>
                      </a:lnTo>
                      <a:lnTo>
                        <a:pt x="6" y="73"/>
                      </a:lnTo>
                      <a:lnTo>
                        <a:pt x="1" y="86"/>
                      </a:lnTo>
                      <a:lnTo>
                        <a:pt x="0" y="98"/>
                      </a:lnTo>
                      <a:lnTo>
                        <a:pt x="1" y="103"/>
                      </a:lnTo>
                      <a:lnTo>
                        <a:pt x="4" y="105"/>
                      </a:lnTo>
                      <a:lnTo>
                        <a:pt x="8" y="107"/>
                      </a:lnTo>
                      <a:lnTo>
                        <a:pt x="10" y="107"/>
                      </a:lnTo>
                      <a:lnTo>
                        <a:pt x="14" y="107"/>
                      </a:lnTo>
                      <a:lnTo>
                        <a:pt x="16" y="107"/>
                      </a:lnTo>
                      <a:lnTo>
                        <a:pt x="21" y="107"/>
                      </a:lnTo>
                      <a:lnTo>
                        <a:pt x="23" y="105"/>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79" name="Freeform 21"/>
                <p:cNvSpPr>
                  <a:spLocks/>
                </p:cNvSpPr>
                <p:nvPr/>
              </p:nvSpPr>
              <p:spPr bwMode="auto">
                <a:xfrm>
                  <a:off x="3633" y="2186"/>
                  <a:ext cx="45" cy="95"/>
                </a:xfrm>
                <a:custGeom>
                  <a:avLst/>
                  <a:gdLst>
                    <a:gd name="T0" fmla="*/ 19 w 50"/>
                    <a:gd name="T1" fmla="*/ 81 h 108"/>
                    <a:gd name="T2" fmla="*/ 40 w 50"/>
                    <a:gd name="T3" fmla="*/ 4 h 108"/>
                    <a:gd name="T4" fmla="*/ 20 w 50"/>
                    <a:gd name="T5" fmla="*/ 0 h 108"/>
                    <a:gd name="T6" fmla="*/ 19 w 50"/>
                    <a:gd name="T7" fmla="*/ 10 h 108"/>
                    <a:gd name="T8" fmla="*/ 14 w 50"/>
                    <a:gd name="T9" fmla="*/ 19 h 108"/>
                    <a:gd name="T10" fmla="*/ 12 w 50"/>
                    <a:gd name="T11" fmla="*/ 28 h 108"/>
                    <a:gd name="T12" fmla="*/ 10 w 50"/>
                    <a:gd name="T13" fmla="*/ 37 h 108"/>
                    <a:gd name="T14" fmla="*/ 6 w 50"/>
                    <a:gd name="T15" fmla="*/ 48 h 108"/>
                    <a:gd name="T16" fmla="*/ 5 w 50"/>
                    <a:gd name="T17" fmla="*/ 56 h 108"/>
                    <a:gd name="T18" fmla="*/ 1 w 50"/>
                    <a:gd name="T19" fmla="*/ 67 h 108"/>
                    <a:gd name="T20" fmla="*/ 0 w 50"/>
                    <a:gd name="T21" fmla="*/ 76 h 108"/>
                    <a:gd name="T22" fmla="*/ 1 w 50"/>
                    <a:gd name="T23" fmla="*/ 80 h 108"/>
                    <a:gd name="T24" fmla="*/ 4 w 50"/>
                    <a:gd name="T25" fmla="*/ 81 h 108"/>
                    <a:gd name="T26" fmla="*/ 6 w 50"/>
                    <a:gd name="T27" fmla="*/ 83 h 108"/>
                    <a:gd name="T28" fmla="*/ 8 w 50"/>
                    <a:gd name="T29" fmla="*/ 83 h 108"/>
                    <a:gd name="T30" fmla="*/ 12 w 50"/>
                    <a:gd name="T31" fmla="*/ 83 h 108"/>
                    <a:gd name="T32" fmla="*/ 13 w 50"/>
                    <a:gd name="T33" fmla="*/ 83 h 108"/>
                    <a:gd name="T34" fmla="*/ 17 w 50"/>
                    <a:gd name="T35" fmla="*/ 83 h 108"/>
                    <a:gd name="T36" fmla="*/ 19 w 50"/>
                    <a:gd name="T37" fmla="*/ 81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108"/>
                    <a:gd name="T59" fmla="*/ 50 w 50"/>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108">
                      <a:moveTo>
                        <a:pt x="23" y="105"/>
                      </a:moveTo>
                      <a:lnTo>
                        <a:pt x="49" y="6"/>
                      </a:lnTo>
                      <a:lnTo>
                        <a:pt x="24" y="0"/>
                      </a:lnTo>
                      <a:lnTo>
                        <a:pt x="23" y="13"/>
                      </a:lnTo>
                      <a:lnTo>
                        <a:pt x="18" y="25"/>
                      </a:lnTo>
                      <a:lnTo>
                        <a:pt x="14" y="36"/>
                      </a:lnTo>
                      <a:lnTo>
                        <a:pt x="12" y="48"/>
                      </a:lnTo>
                      <a:lnTo>
                        <a:pt x="8" y="61"/>
                      </a:lnTo>
                      <a:lnTo>
                        <a:pt x="6" y="73"/>
                      </a:lnTo>
                      <a:lnTo>
                        <a:pt x="1" y="86"/>
                      </a:lnTo>
                      <a:lnTo>
                        <a:pt x="0" y="98"/>
                      </a:lnTo>
                      <a:lnTo>
                        <a:pt x="1" y="103"/>
                      </a:lnTo>
                      <a:lnTo>
                        <a:pt x="4" y="105"/>
                      </a:lnTo>
                      <a:lnTo>
                        <a:pt x="8" y="107"/>
                      </a:lnTo>
                      <a:lnTo>
                        <a:pt x="10" y="107"/>
                      </a:lnTo>
                      <a:lnTo>
                        <a:pt x="14" y="107"/>
                      </a:lnTo>
                      <a:lnTo>
                        <a:pt x="16" y="107"/>
                      </a:lnTo>
                      <a:lnTo>
                        <a:pt x="21" y="107"/>
                      </a:lnTo>
                      <a:lnTo>
                        <a:pt x="23" y="105"/>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80" name="Freeform 22"/>
                <p:cNvSpPr>
                  <a:spLocks/>
                </p:cNvSpPr>
                <p:nvPr/>
              </p:nvSpPr>
              <p:spPr bwMode="auto">
                <a:xfrm>
                  <a:off x="3856" y="2140"/>
                  <a:ext cx="77" cy="80"/>
                </a:xfrm>
                <a:custGeom>
                  <a:avLst/>
                  <a:gdLst>
                    <a:gd name="T0" fmla="*/ 70 w 84"/>
                    <a:gd name="T1" fmla="*/ 55 h 91"/>
                    <a:gd name="T2" fmla="*/ 16 w 84"/>
                    <a:gd name="T3" fmla="*/ 0 h 91"/>
                    <a:gd name="T4" fmla="*/ 0 w 84"/>
                    <a:gd name="T5" fmla="*/ 15 h 91"/>
                    <a:gd name="T6" fmla="*/ 6 w 84"/>
                    <a:gd name="T7" fmla="*/ 21 h 91"/>
                    <a:gd name="T8" fmla="*/ 12 w 84"/>
                    <a:gd name="T9" fmla="*/ 27 h 91"/>
                    <a:gd name="T10" fmla="*/ 19 w 84"/>
                    <a:gd name="T11" fmla="*/ 33 h 91"/>
                    <a:gd name="T12" fmla="*/ 26 w 84"/>
                    <a:gd name="T13" fmla="*/ 41 h 91"/>
                    <a:gd name="T14" fmla="*/ 33 w 84"/>
                    <a:gd name="T15" fmla="*/ 48 h 91"/>
                    <a:gd name="T16" fmla="*/ 40 w 84"/>
                    <a:gd name="T17" fmla="*/ 55 h 91"/>
                    <a:gd name="T18" fmla="*/ 47 w 84"/>
                    <a:gd name="T19" fmla="*/ 62 h 91"/>
                    <a:gd name="T20" fmla="*/ 54 w 84"/>
                    <a:gd name="T21" fmla="*/ 69 h 91"/>
                    <a:gd name="T22" fmla="*/ 58 w 84"/>
                    <a:gd name="T23" fmla="*/ 69 h 91"/>
                    <a:gd name="T24" fmla="*/ 61 w 84"/>
                    <a:gd name="T25" fmla="*/ 68 h 91"/>
                    <a:gd name="T26" fmla="*/ 63 w 84"/>
                    <a:gd name="T27" fmla="*/ 66 h 91"/>
                    <a:gd name="T28" fmla="*/ 65 w 84"/>
                    <a:gd name="T29" fmla="*/ 64 h 91"/>
                    <a:gd name="T30" fmla="*/ 68 w 84"/>
                    <a:gd name="T31" fmla="*/ 62 h 91"/>
                    <a:gd name="T32" fmla="*/ 68 w 84"/>
                    <a:gd name="T33" fmla="*/ 62 h 91"/>
                    <a:gd name="T34" fmla="*/ 70 w 84"/>
                    <a:gd name="T35" fmla="*/ 58 h 91"/>
                    <a:gd name="T36" fmla="*/ 70 w 84"/>
                    <a:gd name="T37" fmla="*/ 55 h 91"/>
                    <a:gd name="T38" fmla="*/ 70 w 84"/>
                    <a:gd name="T39" fmla="*/ 55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91"/>
                    <a:gd name="T62" fmla="*/ 84 w 84"/>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91">
                      <a:moveTo>
                        <a:pt x="83" y="71"/>
                      </a:moveTo>
                      <a:lnTo>
                        <a:pt x="19" y="0"/>
                      </a:lnTo>
                      <a:lnTo>
                        <a:pt x="0" y="19"/>
                      </a:lnTo>
                      <a:lnTo>
                        <a:pt x="8" y="27"/>
                      </a:lnTo>
                      <a:lnTo>
                        <a:pt x="14" y="35"/>
                      </a:lnTo>
                      <a:lnTo>
                        <a:pt x="23" y="43"/>
                      </a:lnTo>
                      <a:lnTo>
                        <a:pt x="31" y="54"/>
                      </a:lnTo>
                      <a:lnTo>
                        <a:pt x="39" y="63"/>
                      </a:lnTo>
                      <a:lnTo>
                        <a:pt x="48" y="71"/>
                      </a:lnTo>
                      <a:lnTo>
                        <a:pt x="56" y="81"/>
                      </a:lnTo>
                      <a:lnTo>
                        <a:pt x="64" y="90"/>
                      </a:lnTo>
                      <a:lnTo>
                        <a:pt x="69" y="90"/>
                      </a:lnTo>
                      <a:lnTo>
                        <a:pt x="73" y="88"/>
                      </a:lnTo>
                      <a:lnTo>
                        <a:pt x="75" y="85"/>
                      </a:lnTo>
                      <a:lnTo>
                        <a:pt x="77" y="83"/>
                      </a:lnTo>
                      <a:lnTo>
                        <a:pt x="81" y="81"/>
                      </a:lnTo>
                      <a:lnTo>
                        <a:pt x="81" y="80"/>
                      </a:lnTo>
                      <a:lnTo>
                        <a:pt x="83" y="75"/>
                      </a:lnTo>
                      <a:lnTo>
                        <a:pt x="83" y="71"/>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81" name="Freeform 23"/>
                <p:cNvSpPr>
                  <a:spLocks/>
                </p:cNvSpPr>
                <p:nvPr/>
              </p:nvSpPr>
              <p:spPr bwMode="auto">
                <a:xfrm>
                  <a:off x="3856" y="2140"/>
                  <a:ext cx="77" cy="80"/>
                </a:xfrm>
                <a:custGeom>
                  <a:avLst/>
                  <a:gdLst>
                    <a:gd name="T0" fmla="*/ 70 w 84"/>
                    <a:gd name="T1" fmla="*/ 55 h 91"/>
                    <a:gd name="T2" fmla="*/ 16 w 84"/>
                    <a:gd name="T3" fmla="*/ 0 h 91"/>
                    <a:gd name="T4" fmla="*/ 0 w 84"/>
                    <a:gd name="T5" fmla="*/ 15 h 91"/>
                    <a:gd name="T6" fmla="*/ 6 w 84"/>
                    <a:gd name="T7" fmla="*/ 21 h 91"/>
                    <a:gd name="T8" fmla="*/ 12 w 84"/>
                    <a:gd name="T9" fmla="*/ 27 h 91"/>
                    <a:gd name="T10" fmla="*/ 19 w 84"/>
                    <a:gd name="T11" fmla="*/ 33 h 91"/>
                    <a:gd name="T12" fmla="*/ 26 w 84"/>
                    <a:gd name="T13" fmla="*/ 41 h 91"/>
                    <a:gd name="T14" fmla="*/ 33 w 84"/>
                    <a:gd name="T15" fmla="*/ 48 h 91"/>
                    <a:gd name="T16" fmla="*/ 40 w 84"/>
                    <a:gd name="T17" fmla="*/ 55 h 91"/>
                    <a:gd name="T18" fmla="*/ 47 w 84"/>
                    <a:gd name="T19" fmla="*/ 62 h 91"/>
                    <a:gd name="T20" fmla="*/ 54 w 84"/>
                    <a:gd name="T21" fmla="*/ 69 h 91"/>
                    <a:gd name="T22" fmla="*/ 58 w 84"/>
                    <a:gd name="T23" fmla="*/ 69 h 91"/>
                    <a:gd name="T24" fmla="*/ 61 w 84"/>
                    <a:gd name="T25" fmla="*/ 68 h 91"/>
                    <a:gd name="T26" fmla="*/ 63 w 84"/>
                    <a:gd name="T27" fmla="*/ 66 h 91"/>
                    <a:gd name="T28" fmla="*/ 65 w 84"/>
                    <a:gd name="T29" fmla="*/ 64 h 91"/>
                    <a:gd name="T30" fmla="*/ 68 w 84"/>
                    <a:gd name="T31" fmla="*/ 62 h 91"/>
                    <a:gd name="T32" fmla="*/ 68 w 84"/>
                    <a:gd name="T33" fmla="*/ 62 h 91"/>
                    <a:gd name="T34" fmla="*/ 70 w 84"/>
                    <a:gd name="T35" fmla="*/ 58 h 91"/>
                    <a:gd name="T36" fmla="*/ 70 w 84"/>
                    <a:gd name="T37" fmla="*/ 55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91"/>
                    <a:gd name="T59" fmla="*/ 84 w 84"/>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91">
                      <a:moveTo>
                        <a:pt x="83" y="71"/>
                      </a:moveTo>
                      <a:lnTo>
                        <a:pt x="19" y="0"/>
                      </a:lnTo>
                      <a:lnTo>
                        <a:pt x="0" y="19"/>
                      </a:lnTo>
                      <a:lnTo>
                        <a:pt x="8" y="27"/>
                      </a:lnTo>
                      <a:lnTo>
                        <a:pt x="14" y="35"/>
                      </a:lnTo>
                      <a:lnTo>
                        <a:pt x="23" y="43"/>
                      </a:lnTo>
                      <a:lnTo>
                        <a:pt x="31" y="54"/>
                      </a:lnTo>
                      <a:lnTo>
                        <a:pt x="39" y="63"/>
                      </a:lnTo>
                      <a:lnTo>
                        <a:pt x="48" y="71"/>
                      </a:lnTo>
                      <a:lnTo>
                        <a:pt x="56" y="81"/>
                      </a:lnTo>
                      <a:lnTo>
                        <a:pt x="64" y="90"/>
                      </a:lnTo>
                      <a:lnTo>
                        <a:pt x="69" y="90"/>
                      </a:lnTo>
                      <a:lnTo>
                        <a:pt x="73" y="88"/>
                      </a:lnTo>
                      <a:lnTo>
                        <a:pt x="75" y="85"/>
                      </a:lnTo>
                      <a:lnTo>
                        <a:pt x="77" y="83"/>
                      </a:lnTo>
                      <a:lnTo>
                        <a:pt x="81" y="81"/>
                      </a:lnTo>
                      <a:lnTo>
                        <a:pt x="81" y="80"/>
                      </a:lnTo>
                      <a:lnTo>
                        <a:pt x="83" y="75"/>
                      </a:lnTo>
                      <a:lnTo>
                        <a:pt x="83" y="71"/>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82" name="Freeform 24"/>
                <p:cNvSpPr>
                  <a:spLocks/>
                </p:cNvSpPr>
                <p:nvPr/>
              </p:nvSpPr>
              <p:spPr bwMode="auto">
                <a:xfrm>
                  <a:off x="3698" y="1725"/>
                  <a:ext cx="67" cy="111"/>
                </a:xfrm>
                <a:custGeom>
                  <a:avLst/>
                  <a:gdLst>
                    <a:gd name="T0" fmla="*/ 41 w 73"/>
                    <a:gd name="T1" fmla="*/ 22 h 126"/>
                    <a:gd name="T2" fmla="*/ 41 w 73"/>
                    <a:gd name="T3" fmla="*/ 97 h 126"/>
                    <a:gd name="T4" fmla="*/ 41 w 73"/>
                    <a:gd name="T5" fmla="*/ 97 h 126"/>
                    <a:gd name="T6" fmla="*/ 41 w 73"/>
                    <a:gd name="T7" fmla="*/ 97 h 126"/>
                    <a:gd name="T8" fmla="*/ 41 w 73"/>
                    <a:gd name="T9" fmla="*/ 97 h 126"/>
                    <a:gd name="T10" fmla="*/ 41 w 73"/>
                    <a:gd name="T11" fmla="*/ 97 h 126"/>
                    <a:gd name="T12" fmla="*/ 41 w 73"/>
                    <a:gd name="T13" fmla="*/ 97 h 126"/>
                    <a:gd name="T14" fmla="*/ 41 w 73"/>
                    <a:gd name="T15" fmla="*/ 97 h 126"/>
                    <a:gd name="T16" fmla="*/ 41 w 73"/>
                    <a:gd name="T17" fmla="*/ 97 h 126"/>
                    <a:gd name="T18" fmla="*/ 41 w 73"/>
                    <a:gd name="T19" fmla="*/ 97 h 126"/>
                    <a:gd name="T20" fmla="*/ 19 w 73"/>
                    <a:gd name="T21" fmla="*/ 97 h 126"/>
                    <a:gd name="T22" fmla="*/ 19 w 73"/>
                    <a:gd name="T23" fmla="*/ 22 h 126"/>
                    <a:gd name="T24" fmla="*/ 16 w 73"/>
                    <a:gd name="T25" fmla="*/ 20 h 126"/>
                    <a:gd name="T26" fmla="*/ 13 w 73"/>
                    <a:gd name="T27" fmla="*/ 20 h 126"/>
                    <a:gd name="T28" fmla="*/ 9 w 73"/>
                    <a:gd name="T29" fmla="*/ 18 h 126"/>
                    <a:gd name="T30" fmla="*/ 6 w 73"/>
                    <a:gd name="T31" fmla="*/ 18 h 126"/>
                    <a:gd name="T32" fmla="*/ 5 w 73"/>
                    <a:gd name="T33" fmla="*/ 17 h 126"/>
                    <a:gd name="T34" fmla="*/ 2 w 73"/>
                    <a:gd name="T35" fmla="*/ 15 h 126"/>
                    <a:gd name="T36" fmla="*/ 2 w 73"/>
                    <a:gd name="T37" fmla="*/ 13 h 126"/>
                    <a:gd name="T38" fmla="*/ 0 w 73"/>
                    <a:gd name="T39" fmla="*/ 11 h 126"/>
                    <a:gd name="T40" fmla="*/ 2 w 73"/>
                    <a:gd name="T41" fmla="*/ 9 h 126"/>
                    <a:gd name="T42" fmla="*/ 5 w 73"/>
                    <a:gd name="T43" fmla="*/ 7 h 126"/>
                    <a:gd name="T44" fmla="*/ 6 w 73"/>
                    <a:gd name="T45" fmla="*/ 5 h 126"/>
                    <a:gd name="T46" fmla="*/ 9 w 73"/>
                    <a:gd name="T47" fmla="*/ 4 h 126"/>
                    <a:gd name="T48" fmla="*/ 15 w 73"/>
                    <a:gd name="T49" fmla="*/ 2 h 126"/>
                    <a:gd name="T50" fmla="*/ 17 w 73"/>
                    <a:gd name="T51" fmla="*/ 2 h 126"/>
                    <a:gd name="T52" fmla="*/ 26 w 73"/>
                    <a:gd name="T53" fmla="*/ 0 h 126"/>
                    <a:gd name="T54" fmla="*/ 30 w 73"/>
                    <a:gd name="T55" fmla="*/ 0 h 126"/>
                    <a:gd name="T56" fmla="*/ 36 w 73"/>
                    <a:gd name="T57" fmla="*/ 0 h 126"/>
                    <a:gd name="T58" fmla="*/ 41 w 73"/>
                    <a:gd name="T59" fmla="*/ 2 h 126"/>
                    <a:gd name="T60" fmla="*/ 46 w 73"/>
                    <a:gd name="T61" fmla="*/ 2 h 126"/>
                    <a:gd name="T62" fmla="*/ 51 w 73"/>
                    <a:gd name="T63" fmla="*/ 4 h 126"/>
                    <a:gd name="T64" fmla="*/ 55 w 73"/>
                    <a:gd name="T65" fmla="*/ 5 h 126"/>
                    <a:gd name="T66" fmla="*/ 56 w 73"/>
                    <a:gd name="T67" fmla="*/ 7 h 126"/>
                    <a:gd name="T68" fmla="*/ 59 w 73"/>
                    <a:gd name="T69" fmla="*/ 9 h 126"/>
                    <a:gd name="T70" fmla="*/ 61 w 73"/>
                    <a:gd name="T71" fmla="*/ 11 h 126"/>
                    <a:gd name="T72" fmla="*/ 59 w 73"/>
                    <a:gd name="T73" fmla="*/ 13 h 126"/>
                    <a:gd name="T74" fmla="*/ 59 w 73"/>
                    <a:gd name="T75" fmla="*/ 15 h 126"/>
                    <a:gd name="T76" fmla="*/ 56 w 73"/>
                    <a:gd name="T77" fmla="*/ 17 h 126"/>
                    <a:gd name="T78" fmla="*/ 55 w 73"/>
                    <a:gd name="T79" fmla="*/ 17 h 126"/>
                    <a:gd name="T80" fmla="*/ 51 w 73"/>
                    <a:gd name="T81" fmla="*/ 18 h 126"/>
                    <a:gd name="T82" fmla="*/ 48 w 73"/>
                    <a:gd name="T83" fmla="*/ 20 h 126"/>
                    <a:gd name="T84" fmla="*/ 44 w 73"/>
                    <a:gd name="T85" fmla="*/ 20 h 126"/>
                    <a:gd name="T86" fmla="*/ 41 w 73"/>
                    <a:gd name="T87" fmla="*/ 22 h 126"/>
                    <a:gd name="T88" fmla="*/ 41 w 73"/>
                    <a:gd name="T89" fmla="*/ 22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
                    <a:gd name="T136" fmla="*/ 0 h 126"/>
                    <a:gd name="T137" fmla="*/ 73 w 73"/>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 h="126">
                      <a:moveTo>
                        <a:pt x="49" y="28"/>
                      </a:moveTo>
                      <a:lnTo>
                        <a:pt x="49" y="125"/>
                      </a:lnTo>
                      <a:lnTo>
                        <a:pt x="23" y="125"/>
                      </a:lnTo>
                      <a:lnTo>
                        <a:pt x="23" y="28"/>
                      </a:lnTo>
                      <a:lnTo>
                        <a:pt x="19" y="26"/>
                      </a:lnTo>
                      <a:lnTo>
                        <a:pt x="15" y="26"/>
                      </a:lnTo>
                      <a:lnTo>
                        <a:pt x="11" y="23"/>
                      </a:lnTo>
                      <a:lnTo>
                        <a:pt x="6" y="23"/>
                      </a:lnTo>
                      <a:lnTo>
                        <a:pt x="5" y="21"/>
                      </a:lnTo>
                      <a:lnTo>
                        <a:pt x="2" y="19"/>
                      </a:lnTo>
                      <a:lnTo>
                        <a:pt x="2" y="17"/>
                      </a:lnTo>
                      <a:lnTo>
                        <a:pt x="0" y="15"/>
                      </a:lnTo>
                      <a:lnTo>
                        <a:pt x="2" y="11"/>
                      </a:lnTo>
                      <a:lnTo>
                        <a:pt x="5" y="9"/>
                      </a:lnTo>
                      <a:lnTo>
                        <a:pt x="6" y="7"/>
                      </a:lnTo>
                      <a:lnTo>
                        <a:pt x="11" y="4"/>
                      </a:lnTo>
                      <a:lnTo>
                        <a:pt x="17" y="2"/>
                      </a:lnTo>
                      <a:lnTo>
                        <a:pt x="21" y="2"/>
                      </a:lnTo>
                      <a:lnTo>
                        <a:pt x="30" y="0"/>
                      </a:lnTo>
                      <a:lnTo>
                        <a:pt x="36" y="0"/>
                      </a:lnTo>
                      <a:lnTo>
                        <a:pt x="42" y="0"/>
                      </a:lnTo>
                      <a:lnTo>
                        <a:pt x="49" y="2"/>
                      </a:lnTo>
                      <a:lnTo>
                        <a:pt x="55" y="2"/>
                      </a:lnTo>
                      <a:lnTo>
                        <a:pt x="61" y="4"/>
                      </a:lnTo>
                      <a:lnTo>
                        <a:pt x="65" y="7"/>
                      </a:lnTo>
                      <a:lnTo>
                        <a:pt x="67" y="9"/>
                      </a:lnTo>
                      <a:lnTo>
                        <a:pt x="70" y="11"/>
                      </a:lnTo>
                      <a:lnTo>
                        <a:pt x="72" y="15"/>
                      </a:lnTo>
                      <a:lnTo>
                        <a:pt x="70" y="17"/>
                      </a:lnTo>
                      <a:lnTo>
                        <a:pt x="70" y="19"/>
                      </a:lnTo>
                      <a:lnTo>
                        <a:pt x="67" y="21"/>
                      </a:lnTo>
                      <a:lnTo>
                        <a:pt x="65" y="21"/>
                      </a:lnTo>
                      <a:lnTo>
                        <a:pt x="61" y="23"/>
                      </a:lnTo>
                      <a:lnTo>
                        <a:pt x="57" y="26"/>
                      </a:lnTo>
                      <a:lnTo>
                        <a:pt x="52" y="26"/>
                      </a:lnTo>
                      <a:lnTo>
                        <a:pt x="49" y="28"/>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83" name="Freeform 25"/>
                <p:cNvSpPr>
                  <a:spLocks/>
                </p:cNvSpPr>
                <p:nvPr/>
              </p:nvSpPr>
              <p:spPr bwMode="auto">
                <a:xfrm>
                  <a:off x="3698" y="1725"/>
                  <a:ext cx="67" cy="111"/>
                </a:xfrm>
                <a:custGeom>
                  <a:avLst/>
                  <a:gdLst>
                    <a:gd name="T0" fmla="*/ 41 w 73"/>
                    <a:gd name="T1" fmla="*/ 22 h 126"/>
                    <a:gd name="T2" fmla="*/ 41 w 73"/>
                    <a:gd name="T3" fmla="*/ 97 h 126"/>
                    <a:gd name="T4" fmla="*/ 19 w 73"/>
                    <a:gd name="T5" fmla="*/ 97 h 126"/>
                    <a:gd name="T6" fmla="*/ 19 w 73"/>
                    <a:gd name="T7" fmla="*/ 22 h 126"/>
                    <a:gd name="T8" fmla="*/ 16 w 73"/>
                    <a:gd name="T9" fmla="*/ 20 h 126"/>
                    <a:gd name="T10" fmla="*/ 13 w 73"/>
                    <a:gd name="T11" fmla="*/ 20 h 126"/>
                    <a:gd name="T12" fmla="*/ 9 w 73"/>
                    <a:gd name="T13" fmla="*/ 18 h 126"/>
                    <a:gd name="T14" fmla="*/ 6 w 73"/>
                    <a:gd name="T15" fmla="*/ 18 h 126"/>
                    <a:gd name="T16" fmla="*/ 5 w 73"/>
                    <a:gd name="T17" fmla="*/ 17 h 126"/>
                    <a:gd name="T18" fmla="*/ 2 w 73"/>
                    <a:gd name="T19" fmla="*/ 15 h 126"/>
                    <a:gd name="T20" fmla="*/ 2 w 73"/>
                    <a:gd name="T21" fmla="*/ 13 h 126"/>
                    <a:gd name="T22" fmla="*/ 0 w 73"/>
                    <a:gd name="T23" fmla="*/ 11 h 126"/>
                    <a:gd name="T24" fmla="*/ 2 w 73"/>
                    <a:gd name="T25" fmla="*/ 9 h 126"/>
                    <a:gd name="T26" fmla="*/ 5 w 73"/>
                    <a:gd name="T27" fmla="*/ 7 h 126"/>
                    <a:gd name="T28" fmla="*/ 6 w 73"/>
                    <a:gd name="T29" fmla="*/ 5 h 126"/>
                    <a:gd name="T30" fmla="*/ 9 w 73"/>
                    <a:gd name="T31" fmla="*/ 4 h 126"/>
                    <a:gd name="T32" fmla="*/ 15 w 73"/>
                    <a:gd name="T33" fmla="*/ 2 h 126"/>
                    <a:gd name="T34" fmla="*/ 17 w 73"/>
                    <a:gd name="T35" fmla="*/ 2 h 126"/>
                    <a:gd name="T36" fmla="*/ 26 w 73"/>
                    <a:gd name="T37" fmla="*/ 0 h 126"/>
                    <a:gd name="T38" fmla="*/ 30 w 73"/>
                    <a:gd name="T39" fmla="*/ 0 h 126"/>
                    <a:gd name="T40" fmla="*/ 36 w 73"/>
                    <a:gd name="T41" fmla="*/ 0 h 126"/>
                    <a:gd name="T42" fmla="*/ 41 w 73"/>
                    <a:gd name="T43" fmla="*/ 2 h 126"/>
                    <a:gd name="T44" fmla="*/ 46 w 73"/>
                    <a:gd name="T45" fmla="*/ 2 h 126"/>
                    <a:gd name="T46" fmla="*/ 51 w 73"/>
                    <a:gd name="T47" fmla="*/ 4 h 126"/>
                    <a:gd name="T48" fmla="*/ 55 w 73"/>
                    <a:gd name="T49" fmla="*/ 5 h 126"/>
                    <a:gd name="T50" fmla="*/ 56 w 73"/>
                    <a:gd name="T51" fmla="*/ 7 h 126"/>
                    <a:gd name="T52" fmla="*/ 59 w 73"/>
                    <a:gd name="T53" fmla="*/ 9 h 126"/>
                    <a:gd name="T54" fmla="*/ 61 w 73"/>
                    <a:gd name="T55" fmla="*/ 11 h 126"/>
                    <a:gd name="T56" fmla="*/ 59 w 73"/>
                    <a:gd name="T57" fmla="*/ 13 h 126"/>
                    <a:gd name="T58" fmla="*/ 59 w 73"/>
                    <a:gd name="T59" fmla="*/ 15 h 126"/>
                    <a:gd name="T60" fmla="*/ 56 w 73"/>
                    <a:gd name="T61" fmla="*/ 17 h 126"/>
                    <a:gd name="T62" fmla="*/ 55 w 73"/>
                    <a:gd name="T63" fmla="*/ 17 h 126"/>
                    <a:gd name="T64" fmla="*/ 51 w 73"/>
                    <a:gd name="T65" fmla="*/ 18 h 126"/>
                    <a:gd name="T66" fmla="*/ 48 w 73"/>
                    <a:gd name="T67" fmla="*/ 20 h 126"/>
                    <a:gd name="T68" fmla="*/ 44 w 73"/>
                    <a:gd name="T69" fmla="*/ 20 h 126"/>
                    <a:gd name="T70" fmla="*/ 41 w 73"/>
                    <a:gd name="T71" fmla="*/ 22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
                    <a:gd name="T109" fmla="*/ 0 h 126"/>
                    <a:gd name="T110" fmla="*/ 73 w 73"/>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 h="126">
                      <a:moveTo>
                        <a:pt x="49" y="28"/>
                      </a:moveTo>
                      <a:lnTo>
                        <a:pt x="49" y="125"/>
                      </a:lnTo>
                      <a:lnTo>
                        <a:pt x="23" y="125"/>
                      </a:lnTo>
                      <a:lnTo>
                        <a:pt x="23" y="28"/>
                      </a:lnTo>
                      <a:lnTo>
                        <a:pt x="19" y="26"/>
                      </a:lnTo>
                      <a:lnTo>
                        <a:pt x="15" y="26"/>
                      </a:lnTo>
                      <a:lnTo>
                        <a:pt x="11" y="23"/>
                      </a:lnTo>
                      <a:lnTo>
                        <a:pt x="6" y="23"/>
                      </a:lnTo>
                      <a:lnTo>
                        <a:pt x="5" y="21"/>
                      </a:lnTo>
                      <a:lnTo>
                        <a:pt x="2" y="19"/>
                      </a:lnTo>
                      <a:lnTo>
                        <a:pt x="2" y="17"/>
                      </a:lnTo>
                      <a:lnTo>
                        <a:pt x="0" y="15"/>
                      </a:lnTo>
                      <a:lnTo>
                        <a:pt x="2" y="11"/>
                      </a:lnTo>
                      <a:lnTo>
                        <a:pt x="5" y="9"/>
                      </a:lnTo>
                      <a:lnTo>
                        <a:pt x="6" y="7"/>
                      </a:lnTo>
                      <a:lnTo>
                        <a:pt x="11" y="4"/>
                      </a:lnTo>
                      <a:lnTo>
                        <a:pt x="17" y="2"/>
                      </a:lnTo>
                      <a:lnTo>
                        <a:pt x="21" y="2"/>
                      </a:lnTo>
                      <a:lnTo>
                        <a:pt x="30" y="0"/>
                      </a:lnTo>
                      <a:lnTo>
                        <a:pt x="36" y="0"/>
                      </a:lnTo>
                      <a:lnTo>
                        <a:pt x="42" y="0"/>
                      </a:lnTo>
                      <a:lnTo>
                        <a:pt x="49" y="2"/>
                      </a:lnTo>
                      <a:lnTo>
                        <a:pt x="55" y="2"/>
                      </a:lnTo>
                      <a:lnTo>
                        <a:pt x="61" y="4"/>
                      </a:lnTo>
                      <a:lnTo>
                        <a:pt x="65" y="7"/>
                      </a:lnTo>
                      <a:lnTo>
                        <a:pt x="67" y="9"/>
                      </a:lnTo>
                      <a:lnTo>
                        <a:pt x="70" y="11"/>
                      </a:lnTo>
                      <a:lnTo>
                        <a:pt x="72" y="15"/>
                      </a:lnTo>
                      <a:lnTo>
                        <a:pt x="70" y="17"/>
                      </a:lnTo>
                      <a:lnTo>
                        <a:pt x="70" y="19"/>
                      </a:lnTo>
                      <a:lnTo>
                        <a:pt x="67" y="21"/>
                      </a:lnTo>
                      <a:lnTo>
                        <a:pt x="65" y="21"/>
                      </a:lnTo>
                      <a:lnTo>
                        <a:pt x="61" y="23"/>
                      </a:lnTo>
                      <a:lnTo>
                        <a:pt x="57" y="26"/>
                      </a:lnTo>
                      <a:lnTo>
                        <a:pt x="52" y="26"/>
                      </a:lnTo>
                      <a:lnTo>
                        <a:pt x="49" y="28"/>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84" name="Freeform 26"/>
                <p:cNvSpPr>
                  <a:spLocks/>
                </p:cNvSpPr>
                <p:nvPr/>
              </p:nvSpPr>
              <p:spPr bwMode="auto">
                <a:xfrm>
                  <a:off x="3881" y="1840"/>
                  <a:ext cx="111" cy="92"/>
                </a:xfrm>
                <a:custGeom>
                  <a:avLst/>
                  <a:gdLst>
                    <a:gd name="T0" fmla="*/ 79 w 122"/>
                    <a:gd name="T1" fmla="*/ 36 h 105"/>
                    <a:gd name="T2" fmla="*/ 12 w 122"/>
                    <a:gd name="T3" fmla="*/ 80 h 105"/>
                    <a:gd name="T4" fmla="*/ 12 w 122"/>
                    <a:gd name="T5" fmla="*/ 80 h 105"/>
                    <a:gd name="T6" fmla="*/ 12 w 122"/>
                    <a:gd name="T7" fmla="*/ 80 h 105"/>
                    <a:gd name="T8" fmla="*/ 12 w 122"/>
                    <a:gd name="T9" fmla="*/ 80 h 105"/>
                    <a:gd name="T10" fmla="*/ 12 w 122"/>
                    <a:gd name="T11" fmla="*/ 80 h 105"/>
                    <a:gd name="T12" fmla="*/ 12 w 122"/>
                    <a:gd name="T13" fmla="*/ 80 h 105"/>
                    <a:gd name="T14" fmla="*/ 12 w 122"/>
                    <a:gd name="T15" fmla="*/ 80 h 105"/>
                    <a:gd name="T16" fmla="*/ 12 w 122"/>
                    <a:gd name="T17" fmla="*/ 80 h 105"/>
                    <a:gd name="T18" fmla="*/ 12 w 122"/>
                    <a:gd name="T19" fmla="*/ 78 h 105"/>
                    <a:gd name="T20" fmla="*/ 0 w 122"/>
                    <a:gd name="T21" fmla="*/ 64 h 105"/>
                    <a:gd name="T22" fmla="*/ 68 w 122"/>
                    <a:gd name="T23" fmla="*/ 21 h 105"/>
                    <a:gd name="T24" fmla="*/ 66 w 122"/>
                    <a:gd name="T25" fmla="*/ 16 h 105"/>
                    <a:gd name="T26" fmla="*/ 64 w 122"/>
                    <a:gd name="T27" fmla="*/ 12 h 105"/>
                    <a:gd name="T28" fmla="*/ 64 w 122"/>
                    <a:gd name="T29" fmla="*/ 11 h 105"/>
                    <a:gd name="T30" fmla="*/ 62 w 122"/>
                    <a:gd name="T31" fmla="*/ 8 h 105"/>
                    <a:gd name="T32" fmla="*/ 62 w 122"/>
                    <a:gd name="T33" fmla="*/ 4 h 105"/>
                    <a:gd name="T34" fmla="*/ 64 w 122"/>
                    <a:gd name="T35" fmla="*/ 4 h 105"/>
                    <a:gd name="T36" fmla="*/ 64 w 122"/>
                    <a:gd name="T37" fmla="*/ 2 h 105"/>
                    <a:gd name="T38" fmla="*/ 66 w 122"/>
                    <a:gd name="T39" fmla="*/ 0 h 105"/>
                    <a:gd name="T40" fmla="*/ 68 w 122"/>
                    <a:gd name="T41" fmla="*/ 0 h 105"/>
                    <a:gd name="T42" fmla="*/ 71 w 122"/>
                    <a:gd name="T43" fmla="*/ 0 h 105"/>
                    <a:gd name="T44" fmla="*/ 73 w 122"/>
                    <a:gd name="T45" fmla="*/ 2 h 105"/>
                    <a:gd name="T46" fmla="*/ 76 w 122"/>
                    <a:gd name="T47" fmla="*/ 4 h 105"/>
                    <a:gd name="T48" fmla="*/ 79 w 122"/>
                    <a:gd name="T49" fmla="*/ 4 h 105"/>
                    <a:gd name="T50" fmla="*/ 86 w 122"/>
                    <a:gd name="T51" fmla="*/ 8 h 105"/>
                    <a:gd name="T52" fmla="*/ 88 w 122"/>
                    <a:gd name="T53" fmla="*/ 12 h 105"/>
                    <a:gd name="T54" fmla="*/ 92 w 122"/>
                    <a:gd name="T55" fmla="*/ 16 h 105"/>
                    <a:gd name="T56" fmla="*/ 96 w 122"/>
                    <a:gd name="T57" fmla="*/ 21 h 105"/>
                    <a:gd name="T58" fmla="*/ 96 w 122"/>
                    <a:gd name="T59" fmla="*/ 25 h 105"/>
                    <a:gd name="T60" fmla="*/ 98 w 122"/>
                    <a:gd name="T61" fmla="*/ 30 h 105"/>
                    <a:gd name="T62" fmla="*/ 100 w 122"/>
                    <a:gd name="T63" fmla="*/ 34 h 105"/>
                    <a:gd name="T64" fmla="*/ 100 w 122"/>
                    <a:gd name="T65" fmla="*/ 36 h 105"/>
                    <a:gd name="T66" fmla="*/ 100 w 122"/>
                    <a:gd name="T67" fmla="*/ 40 h 105"/>
                    <a:gd name="T68" fmla="*/ 100 w 122"/>
                    <a:gd name="T69" fmla="*/ 43 h 105"/>
                    <a:gd name="T70" fmla="*/ 98 w 122"/>
                    <a:gd name="T71" fmla="*/ 45 h 105"/>
                    <a:gd name="T72" fmla="*/ 96 w 122"/>
                    <a:gd name="T73" fmla="*/ 45 h 105"/>
                    <a:gd name="T74" fmla="*/ 96 w 122"/>
                    <a:gd name="T75" fmla="*/ 45 h 105"/>
                    <a:gd name="T76" fmla="*/ 94 w 122"/>
                    <a:gd name="T77" fmla="*/ 45 h 105"/>
                    <a:gd name="T78" fmla="*/ 90 w 122"/>
                    <a:gd name="T79" fmla="*/ 43 h 105"/>
                    <a:gd name="T80" fmla="*/ 88 w 122"/>
                    <a:gd name="T81" fmla="*/ 43 h 105"/>
                    <a:gd name="T82" fmla="*/ 86 w 122"/>
                    <a:gd name="T83" fmla="*/ 40 h 105"/>
                    <a:gd name="T84" fmla="*/ 84 w 122"/>
                    <a:gd name="T85" fmla="*/ 39 h 105"/>
                    <a:gd name="T86" fmla="*/ 79 w 122"/>
                    <a:gd name="T87" fmla="*/ 36 h 105"/>
                    <a:gd name="T88" fmla="*/ 79 w 122"/>
                    <a:gd name="T89" fmla="*/ 36 h 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105"/>
                    <a:gd name="T137" fmla="*/ 122 w 122"/>
                    <a:gd name="T138" fmla="*/ 105 h 1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105">
                      <a:moveTo>
                        <a:pt x="96" y="47"/>
                      </a:moveTo>
                      <a:lnTo>
                        <a:pt x="14" y="104"/>
                      </a:lnTo>
                      <a:lnTo>
                        <a:pt x="14" y="102"/>
                      </a:lnTo>
                      <a:lnTo>
                        <a:pt x="0" y="83"/>
                      </a:lnTo>
                      <a:lnTo>
                        <a:pt x="82" y="27"/>
                      </a:lnTo>
                      <a:lnTo>
                        <a:pt x="79" y="20"/>
                      </a:lnTo>
                      <a:lnTo>
                        <a:pt x="77" y="16"/>
                      </a:lnTo>
                      <a:lnTo>
                        <a:pt x="77" y="14"/>
                      </a:lnTo>
                      <a:lnTo>
                        <a:pt x="75" y="10"/>
                      </a:lnTo>
                      <a:lnTo>
                        <a:pt x="75" y="6"/>
                      </a:lnTo>
                      <a:lnTo>
                        <a:pt x="77" y="4"/>
                      </a:lnTo>
                      <a:lnTo>
                        <a:pt x="77" y="2"/>
                      </a:lnTo>
                      <a:lnTo>
                        <a:pt x="79" y="0"/>
                      </a:lnTo>
                      <a:lnTo>
                        <a:pt x="82" y="0"/>
                      </a:lnTo>
                      <a:lnTo>
                        <a:pt x="86" y="0"/>
                      </a:lnTo>
                      <a:lnTo>
                        <a:pt x="88" y="2"/>
                      </a:lnTo>
                      <a:lnTo>
                        <a:pt x="92" y="4"/>
                      </a:lnTo>
                      <a:lnTo>
                        <a:pt x="96" y="6"/>
                      </a:lnTo>
                      <a:lnTo>
                        <a:pt x="103" y="10"/>
                      </a:lnTo>
                      <a:lnTo>
                        <a:pt x="107" y="16"/>
                      </a:lnTo>
                      <a:lnTo>
                        <a:pt x="111" y="20"/>
                      </a:lnTo>
                      <a:lnTo>
                        <a:pt x="115" y="27"/>
                      </a:lnTo>
                      <a:lnTo>
                        <a:pt x="117" y="33"/>
                      </a:lnTo>
                      <a:lnTo>
                        <a:pt x="119" y="39"/>
                      </a:lnTo>
                      <a:lnTo>
                        <a:pt x="121" y="44"/>
                      </a:lnTo>
                      <a:lnTo>
                        <a:pt x="121" y="47"/>
                      </a:lnTo>
                      <a:lnTo>
                        <a:pt x="121" y="52"/>
                      </a:lnTo>
                      <a:lnTo>
                        <a:pt x="121" y="56"/>
                      </a:lnTo>
                      <a:lnTo>
                        <a:pt x="119" y="58"/>
                      </a:lnTo>
                      <a:lnTo>
                        <a:pt x="117" y="58"/>
                      </a:lnTo>
                      <a:lnTo>
                        <a:pt x="115" y="58"/>
                      </a:lnTo>
                      <a:lnTo>
                        <a:pt x="113" y="58"/>
                      </a:lnTo>
                      <a:lnTo>
                        <a:pt x="109" y="56"/>
                      </a:lnTo>
                      <a:lnTo>
                        <a:pt x="107" y="56"/>
                      </a:lnTo>
                      <a:lnTo>
                        <a:pt x="103" y="52"/>
                      </a:lnTo>
                      <a:lnTo>
                        <a:pt x="101" y="50"/>
                      </a:lnTo>
                      <a:lnTo>
                        <a:pt x="96" y="47"/>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85" name="Freeform 27"/>
                <p:cNvSpPr>
                  <a:spLocks/>
                </p:cNvSpPr>
                <p:nvPr/>
              </p:nvSpPr>
              <p:spPr bwMode="auto">
                <a:xfrm>
                  <a:off x="3881" y="1840"/>
                  <a:ext cx="111" cy="92"/>
                </a:xfrm>
                <a:custGeom>
                  <a:avLst/>
                  <a:gdLst>
                    <a:gd name="T0" fmla="*/ 79 w 122"/>
                    <a:gd name="T1" fmla="*/ 36 h 105"/>
                    <a:gd name="T2" fmla="*/ 12 w 122"/>
                    <a:gd name="T3" fmla="*/ 80 h 105"/>
                    <a:gd name="T4" fmla="*/ 12 w 122"/>
                    <a:gd name="T5" fmla="*/ 78 h 105"/>
                    <a:gd name="T6" fmla="*/ 0 w 122"/>
                    <a:gd name="T7" fmla="*/ 64 h 105"/>
                    <a:gd name="T8" fmla="*/ 68 w 122"/>
                    <a:gd name="T9" fmla="*/ 21 h 105"/>
                    <a:gd name="T10" fmla="*/ 66 w 122"/>
                    <a:gd name="T11" fmla="*/ 16 h 105"/>
                    <a:gd name="T12" fmla="*/ 64 w 122"/>
                    <a:gd name="T13" fmla="*/ 12 h 105"/>
                    <a:gd name="T14" fmla="*/ 64 w 122"/>
                    <a:gd name="T15" fmla="*/ 11 h 105"/>
                    <a:gd name="T16" fmla="*/ 62 w 122"/>
                    <a:gd name="T17" fmla="*/ 8 h 105"/>
                    <a:gd name="T18" fmla="*/ 62 w 122"/>
                    <a:gd name="T19" fmla="*/ 4 h 105"/>
                    <a:gd name="T20" fmla="*/ 64 w 122"/>
                    <a:gd name="T21" fmla="*/ 4 h 105"/>
                    <a:gd name="T22" fmla="*/ 64 w 122"/>
                    <a:gd name="T23" fmla="*/ 2 h 105"/>
                    <a:gd name="T24" fmla="*/ 66 w 122"/>
                    <a:gd name="T25" fmla="*/ 0 h 105"/>
                    <a:gd name="T26" fmla="*/ 68 w 122"/>
                    <a:gd name="T27" fmla="*/ 0 h 105"/>
                    <a:gd name="T28" fmla="*/ 71 w 122"/>
                    <a:gd name="T29" fmla="*/ 0 h 105"/>
                    <a:gd name="T30" fmla="*/ 73 w 122"/>
                    <a:gd name="T31" fmla="*/ 2 h 105"/>
                    <a:gd name="T32" fmla="*/ 76 w 122"/>
                    <a:gd name="T33" fmla="*/ 4 h 105"/>
                    <a:gd name="T34" fmla="*/ 79 w 122"/>
                    <a:gd name="T35" fmla="*/ 4 h 105"/>
                    <a:gd name="T36" fmla="*/ 86 w 122"/>
                    <a:gd name="T37" fmla="*/ 8 h 105"/>
                    <a:gd name="T38" fmla="*/ 88 w 122"/>
                    <a:gd name="T39" fmla="*/ 12 h 105"/>
                    <a:gd name="T40" fmla="*/ 92 w 122"/>
                    <a:gd name="T41" fmla="*/ 16 h 105"/>
                    <a:gd name="T42" fmla="*/ 96 w 122"/>
                    <a:gd name="T43" fmla="*/ 21 h 105"/>
                    <a:gd name="T44" fmla="*/ 96 w 122"/>
                    <a:gd name="T45" fmla="*/ 25 h 105"/>
                    <a:gd name="T46" fmla="*/ 98 w 122"/>
                    <a:gd name="T47" fmla="*/ 30 h 105"/>
                    <a:gd name="T48" fmla="*/ 100 w 122"/>
                    <a:gd name="T49" fmla="*/ 34 h 105"/>
                    <a:gd name="T50" fmla="*/ 100 w 122"/>
                    <a:gd name="T51" fmla="*/ 36 h 105"/>
                    <a:gd name="T52" fmla="*/ 100 w 122"/>
                    <a:gd name="T53" fmla="*/ 40 h 105"/>
                    <a:gd name="T54" fmla="*/ 100 w 122"/>
                    <a:gd name="T55" fmla="*/ 43 h 105"/>
                    <a:gd name="T56" fmla="*/ 98 w 122"/>
                    <a:gd name="T57" fmla="*/ 45 h 105"/>
                    <a:gd name="T58" fmla="*/ 96 w 122"/>
                    <a:gd name="T59" fmla="*/ 45 h 105"/>
                    <a:gd name="T60" fmla="*/ 96 w 122"/>
                    <a:gd name="T61" fmla="*/ 45 h 105"/>
                    <a:gd name="T62" fmla="*/ 94 w 122"/>
                    <a:gd name="T63" fmla="*/ 45 h 105"/>
                    <a:gd name="T64" fmla="*/ 90 w 122"/>
                    <a:gd name="T65" fmla="*/ 43 h 105"/>
                    <a:gd name="T66" fmla="*/ 88 w 122"/>
                    <a:gd name="T67" fmla="*/ 43 h 105"/>
                    <a:gd name="T68" fmla="*/ 86 w 122"/>
                    <a:gd name="T69" fmla="*/ 40 h 105"/>
                    <a:gd name="T70" fmla="*/ 84 w 122"/>
                    <a:gd name="T71" fmla="*/ 39 h 105"/>
                    <a:gd name="T72" fmla="*/ 79 w 122"/>
                    <a:gd name="T73" fmla="*/ 36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2"/>
                    <a:gd name="T112" fmla="*/ 0 h 105"/>
                    <a:gd name="T113" fmla="*/ 122 w 122"/>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2" h="105">
                      <a:moveTo>
                        <a:pt x="96" y="47"/>
                      </a:moveTo>
                      <a:lnTo>
                        <a:pt x="14" y="104"/>
                      </a:lnTo>
                      <a:lnTo>
                        <a:pt x="14" y="102"/>
                      </a:lnTo>
                      <a:lnTo>
                        <a:pt x="0" y="83"/>
                      </a:lnTo>
                      <a:lnTo>
                        <a:pt x="82" y="27"/>
                      </a:lnTo>
                      <a:lnTo>
                        <a:pt x="79" y="20"/>
                      </a:lnTo>
                      <a:lnTo>
                        <a:pt x="77" y="16"/>
                      </a:lnTo>
                      <a:lnTo>
                        <a:pt x="77" y="14"/>
                      </a:lnTo>
                      <a:lnTo>
                        <a:pt x="75" y="10"/>
                      </a:lnTo>
                      <a:lnTo>
                        <a:pt x="75" y="6"/>
                      </a:lnTo>
                      <a:lnTo>
                        <a:pt x="77" y="4"/>
                      </a:lnTo>
                      <a:lnTo>
                        <a:pt x="77" y="2"/>
                      </a:lnTo>
                      <a:lnTo>
                        <a:pt x="79" y="0"/>
                      </a:lnTo>
                      <a:lnTo>
                        <a:pt x="82" y="0"/>
                      </a:lnTo>
                      <a:lnTo>
                        <a:pt x="86" y="0"/>
                      </a:lnTo>
                      <a:lnTo>
                        <a:pt x="88" y="2"/>
                      </a:lnTo>
                      <a:lnTo>
                        <a:pt x="92" y="4"/>
                      </a:lnTo>
                      <a:lnTo>
                        <a:pt x="96" y="6"/>
                      </a:lnTo>
                      <a:lnTo>
                        <a:pt x="103" y="10"/>
                      </a:lnTo>
                      <a:lnTo>
                        <a:pt x="107" y="16"/>
                      </a:lnTo>
                      <a:lnTo>
                        <a:pt x="111" y="20"/>
                      </a:lnTo>
                      <a:lnTo>
                        <a:pt x="115" y="27"/>
                      </a:lnTo>
                      <a:lnTo>
                        <a:pt x="117" y="33"/>
                      </a:lnTo>
                      <a:lnTo>
                        <a:pt x="119" y="39"/>
                      </a:lnTo>
                      <a:lnTo>
                        <a:pt x="121" y="44"/>
                      </a:lnTo>
                      <a:lnTo>
                        <a:pt x="121" y="47"/>
                      </a:lnTo>
                      <a:lnTo>
                        <a:pt x="121" y="52"/>
                      </a:lnTo>
                      <a:lnTo>
                        <a:pt x="121" y="56"/>
                      </a:lnTo>
                      <a:lnTo>
                        <a:pt x="119" y="58"/>
                      </a:lnTo>
                      <a:lnTo>
                        <a:pt x="117" y="58"/>
                      </a:lnTo>
                      <a:lnTo>
                        <a:pt x="115" y="58"/>
                      </a:lnTo>
                      <a:lnTo>
                        <a:pt x="113" y="58"/>
                      </a:lnTo>
                      <a:lnTo>
                        <a:pt x="109" y="56"/>
                      </a:lnTo>
                      <a:lnTo>
                        <a:pt x="107" y="56"/>
                      </a:lnTo>
                      <a:lnTo>
                        <a:pt x="103" y="52"/>
                      </a:lnTo>
                      <a:lnTo>
                        <a:pt x="101" y="50"/>
                      </a:lnTo>
                      <a:lnTo>
                        <a:pt x="96" y="47"/>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86" name="Freeform 28"/>
                <p:cNvSpPr>
                  <a:spLocks/>
                </p:cNvSpPr>
                <p:nvPr/>
              </p:nvSpPr>
              <p:spPr bwMode="auto">
                <a:xfrm>
                  <a:off x="3600" y="1740"/>
                  <a:ext cx="76" cy="113"/>
                </a:xfrm>
                <a:custGeom>
                  <a:avLst/>
                  <a:gdLst>
                    <a:gd name="T0" fmla="*/ 41 w 84"/>
                    <a:gd name="T1" fmla="*/ 19 h 128"/>
                    <a:gd name="T2" fmla="*/ 68 w 84"/>
                    <a:gd name="T3" fmla="*/ 93 h 128"/>
                    <a:gd name="T4" fmla="*/ 68 w 84"/>
                    <a:gd name="T5" fmla="*/ 93 h 128"/>
                    <a:gd name="T6" fmla="*/ 68 w 84"/>
                    <a:gd name="T7" fmla="*/ 93 h 128"/>
                    <a:gd name="T8" fmla="*/ 68 w 84"/>
                    <a:gd name="T9" fmla="*/ 93 h 128"/>
                    <a:gd name="T10" fmla="*/ 68 w 84"/>
                    <a:gd name="T11" fmla="*/ 93 h 128"/>
                    <a:gd name="T12" fmla="*/ 68 w 84"/>
                    <a:gd name="T13" fmla="*/ 93 h 128"/>
                    <a:gd name="T14" fmla="*/ 68 w 84"/>
                    <a:gd name="T15" fmla="*/ 93 h 128"/>
                    <a:gd name="T16" fmla="*/ 68 w 84"/>
                    <a:gd name="T17" fmla="*/ 93 h 128"/>
                    <a:gd name="T18" fmla="*/ 68 w 84"/>
                    <a:gd name="T19" fmla="*/ 93 h 128"/>
                    <a:gd name="T20" fmla="*/ 49 w 84"/>
                    <a:gd name="T21" fmla="*/ 99 h 128"/>
                    <a:gd name="T22" fmla="*/ 21 w 84"/>
                    <a:gd name="T23" fmla="*/ 26 h 128"/>
                    <a:gd name="T24" fmla="*/ 17 w 84"/>
                    <a:gd name="T25" fmla="*/ 26 h 128"/>
                    <a:gd name="T26" fmla="*/ 14 w 84"/>
                    <a:gd name="T27" fmla="*/ 27 h 128"/>
                    <a:gd name="T28" fmla="*/ 10 w 84"/>
                    <a:gd name="T29" fmla="*/ 27 h 128"/>
                    <a:gd name="T30" fmla="*/ 6 w 84"/>
                    <a:gd name="T31" fmla="*/ 27 h 128"/>
                    <a:gd name="T32" fmla="*/ 5 w 84"/>
                    <a:gd name="T33" fmla="*/ 26 h 128"/>
                    <a:gd name="T34" fmla="*/ 4 w 84"/>
                    <a:gd name="T35" fmla="*/ 26 h 128"/>
                    <a:gd name="T36" fmla="*/ 2 w 84"/>
                    <a:gd name="T37" fmla="*/ 25 h 128"/>
                    <a:gd name="T38" fmla="*/ 0 w 84"/>
                    <a:gd name="T39" fmla="*/ 23 h 128"/>
                    <a:gd name="T40" fmla="*/ 0 w 84"/>
                    <a:gd name="T41" fmla="*/ 21 h 128"/>
                    <a:gd name="T42" fmla="*/ 2 w 84"/>
                    <a:gd name="T43" fmla="*/ 18 h 128"/>
                    <a:gd name="T44" fmla="*/ 4 w 84"/>
                    <a:gd name="T45" fmla="*/ 16 h 128"/>
                    <a:gd name="T46" fmla="*/ 5 w 84"/>
                    <a:gd name="T47" fmla="*/ 13 h 128"/>
                    <a:gd name="T48" fmla="*/ 9 w 84"/>
                    <a:gd name="T49" fmla="*/ 10 h 128"/>
                    <a:gd name="T50" fmla="*/ 14 w 84"/>
                    <a:gd name="T51" fmla="*/ 9 h 128"/>
                    <a:gd name="T52" fmla="*/ 19 w 84"/>
                    <a:gd name="T53" fmla="*/ 4 h 128"/>
                    <a:gd name="T54" fmla="*/ 24 w 84"/>
                    <a:gd name="T55" fmla="*/ 4 h 128"/>
                    <a:gd name="T56" fmla="*/ 30 w 84"/>
                    <a:gd name="T57" fmla="*/ 2 h 128"/>
                    <a:gd name="T58" fmla="*/ 34 w 84"/>
                    <a:gd name="T59" fmla="*/ 0 h 128"/>
                    <a:gd name="T60" fmla="*/ 39 w 84"/>
                    <a:gd name="T61" fmla="*/ 0 h 128"/>
                    <a:gd name="T62" fmla="*/ 43 w 84"/>
                    <a:gd name="T63" fmla="*/ 0 h 128"/>
                    <a:gd name="T64" fmla="*/ 48 w 84"/>
                    <a:gd name="T65" fmla="*/ 0 h 128"/>
                    <a:gd name="T66" fmla="*/ 52 w 84"/>
                    <a:gd name="T67" fmla="*/ 2 h 128"/>
                    <a:gd name="T68" fmla="*/ 53 w 84"/>
                    <a:gd name="T69" fmla="*/ 2 h 128"/>
                    <a:gd name="T70" fmla="*/ 54 w 84"/>
                    <a:gd name="T71" fmla="*/ 4 h 128"/>
                    <a:gd name="T72" fmla="*/ 54 w 84"/>
                    <a:gd name="T73" fmla="*/ 7 h 128"/>
                    <a:gd name="T74" fmla="*/ 54 w 84"/>
                    <a:gd name="T75" fmla="*/ 9 h 128"/>
                    <a:gd name="T76" fmla="*/ 53 w 84"/>
                    <a:gd name="T77" fmla="*/ 10 h 128"/>
                    <a:gd name="T78" fmla="*/ 52 w 84"/>
                    <a:gd name="T79" fmla="*/ 11 h 128"/>
                    <a:gd name="T80" fmla="*/ 49 w 84"/>
                    <a:gd name="T81" fmla="*/ 13 h 128"/>
                    <a:gd name="T82" fmla="*/ 48 w 84"/>
                    <a:gd name="T83" fmla="*/ 15 h 128"/>
                    <a:gd name="T84" fmla="*/ 44 w 84"/>
                    <a:gd name="T85" fmla="*/ 18 h 128"/>
                    <a:gd name="T86" fmla="*/ 41 w 84"/>
                    <a:gd name="T87" fmla="*/ 19 h 128"/>
                    <a:gd name="T88" fmla="*/ 41 w 84"/>
                    <a:gd name="T89" fmla="*/ 19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
                    <a:gd name="T136" fmla="*/ 0 h 128"/>
                    <a:gd name="T137" fmla="*/ 84 w 84"/>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 h="128">
                      <a:moveTo>
                        <a:pt x="50" y="25"/>
                      </a:moveTo>
                      <a:lnTo>
                        <a:pt x="83" y="119"/>
                      </a:lnTo>
                      <a:lnTo>
                        <a:pt x="60" y="127"/>
                      </a:lnTo>
                      <a:lnTo>
                        <a:pt x="25" y="34"/>
                      </a:lnTo>
                      <a:lnTo>
                        <a:pt x="21" y="34"/>
                      </a:lnTo>
                      <a:lnTo>
                        <a:pt x="17" y="35"/>
                      </a:lnTo>
                      <a:lnTo>
                        <a:pt x="12" y="35"/>
                      </a:lnTo>
                      <a:lnTo>
                        <a:pt x="8" y="35"/>
                      </a:lnTo>
                      <a:lnTo>
                        <a:pt x="6" y="34"/>
                      </a:lnTo>
                      <a:lnTo>
                        <a:pt x="4" y="34"/>
                      </a:lnTo>
                      <a:lnTo>
                        <a:pt x="2" y="32"/>
                      </a:lnTo>
                      <a:lnTo>
                        <a:pt x="0" y="29"/>
                      </a:lnTo>
                      <a:lnTo>
                        <a:pt x="0" y="27"/>
                      </a:lnTo>
                      <a:lnTo>
                        <a:pt x="2" y="23"/>
                      </a:lnTo>
                      <a:lnTo>
                        <a:pt x="4" y="20"/>
                      </a:lnTo>
                      <a:lnTo>
                        <a:pt x="6" y="17"/>
                      </a:lnTo>
                      <a:lnTo>
                        <a:pt x="11" y="12"/>
                      </a:lnTo>
                      <a:lnTo>
                        <a:pt x="17" y="11"/>
                      </a:lnTo>
                      <a:lnTo>
                        <a:pt x="23" y="6"/>
                      </a:lnTo>
                      <a:lnTo>
                        <a:pt x="29" y="4"/>
                      </a:lnTo>
                      <a:lnTo>
                        <a:pt x="36" y="2"/>
                      </a:lnTo>
                      <a:lnTo>
                        <a:pt x="42" y="0"/>
                      </a:lnTo>
                      <a:lnTo>
                        <a:pt x="48" y="0"/>
                      </a:lnTo>
                      <a:lnTo>
                        <a:pt x="52" y="0"/>
                      </a:lnTo>
                      <a:lnTo>
                        <a:pt x="59" y="0"/>
                      </a:lnTo>
                      <a:lnTo>
                        <a:pt x="63" y="2"/>
                      </a:lnTo>
                      <a:lnTo>
                        <a:pt x="65" y="2"/>
                      </a:lnTo>
                      <a:lnTo>
                        <a:pt x="66" y="6"/>
                      </a:lnTo>
                      <a:lnTo>
                        <a:pt x="66" y="9"/>
                      </a:lnTo>
                      <a:lnTo>
                        <a:pt x="66" y="11"/>
                      </a:lnTo>
                      <a:lnTo>
                        <a:pt x="65" y="12"/>
                      </a:lnTo>
                      <a:lnTo>
                        <a:pt x="63" y="15"/>
                      </a:lnTo>
                      <a:lnTo>
                        <a:pt x="60" y="17"/>
                      </a:lnTo>
                      <a:lnTo>
                        <a:pt x="59" y="19"/>
                      </a:lnTo>
                      <a:lnTo>
                        <a:pt x="54" y="23"/>
                      </a:lnTo>
                      <a:lnTo>
                        <a:pt x="50" y="25"/>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87" name="Freeform 29"/>
                <p:cNvSpPr>
                  <a:spLocks/>
                </p:cNvSpPr>
                <p:nvPr/>
              </p:nvSpPr>
              <p:spPr bwMode="auto">
                <a:xfrm>
                  <a:off x="3600" y="1740"/>
                  <a:ext cx="76" cy="113"/>
                </a:xfrm>
                <a:custGeom>
                  <a:avLst/>
                  <a:gdLst>
                    <a:gd name="T0" fmla="*/ 41 w 84"/>
                    <a:gd name="T1" fmla="*/ 19 h 128"/>
                    <a:gd name="T2" fmla="*/ 68 w 84"/>
                    <a:gd name="T3" fmla="*/ 93 h 128"/>
                    <a:gd name="T4" fmla="*/ 49 w 84"/>
                    <a:gd name="T5" fmla="*/ 99 h 128"/>
                    <a:gd name="T6" fmla="*/ 21 w 84"/>
                    <a:gd name="T7" fmla="*/ 26 h 128"/>
                    <a:gd name="T8" fmla="*/ 17 w 84"/>
                    <a:gd name="T9" fmla="*/ 26 h 128"/>
                    <a:gd name="T10" fmla="*/ 14 w 84"/>
                    <a:gd name="T11" fmla="*/ 27 h 128"/>
                    <a:gd name="T12" fmla="*/ 10 w 84"/>
                    <a:gd name="T13" fmla="*/ 27 h 128"/>
                    <a:gd name="T14" fmla="*/ 6 w 84"/>
                    <a:gd name="T15" fmla="*/ 27 h 128"/>
                    <a:gd name="T16" fmla="*/ 5 w 84"/>
                    <a:gd name="T17" fmla="*/ 26 h 128"/>
                    <a:gd name="T18" fmla="*/ 4 w 84"/>
                    <a:gd name="T19" fmla="*/ 26 h 128"/>
                    <a:gd name="T20" fmla="*/ 2 w 84"/>
                    <a:gd name="T21" fmla="*/ 25 h 128"/>
                    <a:gd name="T22" fmla="*/ 0 w 84"/>
                    <a:gd name="T23" fmla="*/ 23 h 128"/>
                    <a:gd name="T24" fmla="*/ 0 w 84"/>
                    <a:gd name="T25" fmla="*/ 21 h 128"/>
                    <a:gd name="T26" fmla="*/ 2 w 84"/>
                    <a:gd name="T27" fmla="*/ 18 h 128"/>
                    <a:gd name="T28" fmla="*/ 4 w 84"/>
                    <a:gd name="T29" fmla="*/ 16 h 128"/>
                    <a:gd name="T30" fmla="*/ 5 w 84"/>
                    <a:gd name="T31" fmla="*/ 13 h 128"/>
                    <a:gd name="T32" fmla="*/ 9 w 84"/>
                    <a:gd name="T33" fmla="*/ 10 h 128"/>
                    <a:gd name="T34" fmla="*/ 14 w 84"/>
                    <a:gd name="T35" fmla="*/ 9 h 128"/>
                    <a:gd name="T36" fmla="*/ 19 w 84"/>
                    <a:gd name="T37" fmla="*/ 4 h 128"/>
                    <a:gd name="T38" fmla="*/ 24 w 84"/>
                    <a:gd name="T39" fmla="*/ 4 h 128"/>
                    <a:gd name="T40" fmla="*/ 30 w 84"/>
                    <a:gd name="T41" fmla="*/ 2 h 128"/>
                    <a:gd name="T42" fmla="*/ 34 w 84"/>
                    <a:gd name="T43" fmla="*/ 0 h 128"/>
                    <a:gd name="T44" fmla="*/ 39 w 84"/>
                    <a:gd name="T45" fmla="*/ 0 h 128"/>
                    <a:gd name="T46" fmla="*/ 43 w 84"/>
                    <a:gd name="T47" fmla="*/ 0 h 128"/>
                    <a:gd name="T48" fmla="*/ 48 w 84"/>
                    <a:gd name="T49" fmla="*/ 0 h 128"/>
                    <a:gd name="T50" fmla="*/ 52 w 84"/>
                    <a:gd name="T51" fmla="*/ 2 h 128"/>
                    <a:gd name="T52" fmla="*/ 53 w 84"/>
                    <a:gd name="T53" fmla="*/ 2 h 128"/>
                    <a:gd name="T54" fmla="*/ 54 w 84"/>
                    <a:gd name="T55" fmla="*/ 4 h 128"/>
                    <a:gd name="T56" fmla="*/ 54 w 84"/>
                    <a:gd name="T57" fmla="*/ 7 h 128"/>
                    <a:gd name="T58" fmla="*/ 54 w 84"/>
                    <a:gd name="T59" fmla="*/ 9 h 128"/>
                    <a:gd name="T60" fmla="*/ 53 w 84"/>
                    <a:gd name="T61" fmla="*/ 10 h 128"/>
                    <a:gd name="T62" fmla="*/ 52 w 84"/>
                    <a:gd name="T63" fmla="*/ 11 h 128"/>
                    <a:gd name="T64" fmla="*/ 49 w 84"/>
                    <a:gd name="T65" fmla="*/ 13 h 128"/>
                    <a:gd name="T66" fmla="*/ 48 w 84"/>
                    <a:gd name="T67" fmla="*/ 15 h 128"/>
                    <a:gd name="T68" fmla="*/ 44 w 84"/>
                    <a:gd name="T69" fmla="*/ 18 h 128"/>
                    <a:gd name="T70" fmla="*/ 41 w 84"/>
                    <a:gd name="T71" fmla="*/ 19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128"/>
                    <a:gd name="T110" fmla="*/ 84 w 84"/>
                    <a:gd name="T111" fmla="*/ 128 h 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128">
                      <a:moveTo>
                        <a:pt x="50" y="25"/>
                      </a:moveTo>
                      <a:lnTo>
                        <a:pt x="83" y="119"/>
                      </a:lnTo>
                      <a:lnTo>
                        <a:pt x="60" y="127"/>
                      </a:lnTo>
                      <a:lnTo>
                        <a:pt x="25" y="34"/>
                      </a:lnTo>
                      <a:lnTo>
                        <a:pt x="21" y="34"/>
                      </a:lnTo>
                      <a:lnTo>
                        <a:pt x="17" y="35"/>
                      </a:lnTo>
                      <a:lnTo>
                        <a:pt x="12" y="35"/>
                      </a:lnTo>
                      <a:lnTo>
                        <a:pt x="8" y="35"/>
                      </a:lnTo>
                      <a:lnTo>
                        <a:pt x="6" y="34"/>
                      </a:lnTo>
                      <a:lnTo>
                        <a:pt x="4" y="34"/>
                      </a:lnTo>
                      <a:lnTo>
                        <a:pt x="2" y="32"/>
                      </a:lnTo>
                      <a:lnTo>
                        <a:pt x="0" y="29"/>
                      </a:lnTo>
                      <a:lnTo>
                        <a:pt x="0" y="27"/>
                      </a:lnTo>
                      <a:lnTo>
                        <a:pt x="2" y="23"/>
                      </a:lnTo>
                      <a:lnTo>
                        <a:pt x="4" y="20"/>
                      </a:lnTo>
                      <a:lnTo>
                        <a:pt x="6" y="17"/>
                      </a:lnTo>
                      <a:lnTo>
                        <a:pt x="11" y="12"/>
                      </a:lnTo>
                      <a:lnTo>
                        <a:pt x="17" y="11"/>
                      </a:lnTo>
                      <a:lnTo>
                        <a:pt x="23" y="6"/>
                      </a:lnTo>
                      <a:lnTo>
                        <a:pt x="29" y="4"/>
                      </a:lnTo>
                      <a:lnTo>
                        <a:pt x="36" y="2"/>
                      </a:lnTo>
                      <a:lnTo>
                        <a:pt x="42" y="0"/>
                      </a:lnTo>
                      <a:lnTo>
                        <a:pt x="48" y="0"/>
                      </a:lnTo>
                      <a:lnTo>
                        <a:pt x="52" y="0"/>
                      </a:lnTo>
                      <a:lnTo>
                        <a:pt x="59" y="0"/>
                      </a:lnTo>
                      <a:lnTo>
                        <a:pt x="63" y="2"/>
                      </a:lnTo>
                      <a:lnTo>
                        <a:pt x="65" y="2"/>
                      </a:lnTo>
                      <a:lnTo>
                        <a:pt x="66" y="6"/>
                      </a:lnTo>
                      <a:lnTo>
                        <a:pt x="66" y="9"/>
                      </a:lnTo>
                      <a:lnTo>
                        <a:pt x="66" y="11"/>
                      </a:lnTo>
                      <a:lnTo>
                        <a:pt x="65" y="12"/>
                      </a:lnTo>
                      <a:lnTo>
                        <a:pt x="63" y="15"/>
                      </a:lnTo>
                      <a:lnTo>
                        <a:pt x="60" y="17"/>
                      </a:lnTo>
                      <a:lnTo>
                        <a:pt x="59" y="19"/>
                      </a:lnTo>
                      <a:lnTo>
                        <a:pt x="54" y="23"/>
                      </a:lnTo>
                      <a:lnTo>
                        <a:pt x="50" y="25"/>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88" name="Freeform 30"/>
                <p:cNvSpPr>
                  <a:spLocks/>
                </p:cNvSpPr>
                <p:nvPr/>
              </p:nvSpPr>
              <p:spPr bwMode="auto">
                <a:xfrm>
                  <a:off x="3473" y="1834"/>
                  <a:ext cx="109" cy="95"/>
                </a:xfrm>
                <a:custGeom>
                  <a:avLst/>
                  <a:gdLst>
                    <a:gd name="T0" fmla="*/ 35 w 120"/>
                    <a:gd name="T1" fmla="*/ 21 h 108"/>
                    <a:gd name="T2" fmla="*/ 98 w 120"/>
                    <a:gd name="T3" fmla="*/ 69 h 108"/>
                    <a:gd name="T4" fmla="*/ 98 w 120"/>
                    <a:gd name="T5" fmla="*/ 69 h 108"/>
                    <a:gd name="T6" fmla="*/ 98 w 120"/>
                    <a:gd name="T7" fmla="*/ 69 h 108"/>
                    <a:gd name="T8" fmla="*/ 98 w 120"/>
                    <a:gd name="T9" fmla="*/ 69 h 108"/>
                    <a:gd name="T10" fmla="*/ 98 w 120"/>
                    <a:gd name="T11" fmla="*/ 69 h 108"/>
                    <a:gd name="T12" fmla="*/ 98 w 120"/>
                    <a:gd name="T13" fmla="*/ 69 h 108"/>
                    <a:gd name="T14" fmla="*/ 98 w 120"/>
                    <a:gd name="T15" fmla="*/ 69 h 108"/>
                    <a:gd name="T16" fmla="*/ 98 w 120"/>
                    <a:gd name="T17" fmla="*/ 69 h 108"/>
                    <a:gd name="T18" fmla="*/ 98 w 120"/>
                    <a:gd name="T19" fmla="*/ 69 h 108"/>
                    <a:gd name="T20" fmla="*/ 86 w 120"/>
                    <a:gd name="T21" fmla="*/ 83 h 108"/>
                    <a:gd name="T22" fmla="*/ 21 w 120"/>
                    <a:gd name="T23" fmla="*/ 35 h 108"/>
                    <a:gd name="T24" fmla="*/ 17 w 120"/>
                    <a:gd name="T25" fmla="*/ 40 h 108"/>
                    <a:gd name="T26" fmla="*/ 15 w 120"/>
                    <a:gd name="T27" fmla="*/ 40 h 108"/>
                    <a:gd name="T28" fmla="*/ 13 w 120"/>
                    <a:gd name="T29" fmla="*/ 42 h 108"/>
                    <a:gd name="T30" fmla="*/ 10 w 120"/>
                    <a:gd name="T31" fmla="*/ 44 h 108"/>
                    <a:gd name="T32" fmla="*/ 6 w 120"/>
                    <a:gd name="T33" fmla="*/ 46 h 108"/>
                    <a:gd name="T34" fmla="*/ 5 w 120"/>
                    <a:gd name="T35" fmla="*/ 46 h 108"/>
                    <a:gd name="T36" fmla="*/ 4 w 120"/>
                    <a:gd name="T37" fmla="*/ 46 h 108"/>
                    <a:gd name="T38" fmla="*/ 2 w 120"/>
                    <a:gd name="T39" fmla="*/ 44 h 108"/>
                    <a:gd name="T40" fmla="*/ 0 w 120"/>
                    <a:gd name="T41" fmla="*/ 42 h 108"/>
                    <a:gd name="T42" fmla="*/ 0 w 120"/>
                    <a:gd name="T43" fmla="*/ 40 h 108"/>
                    <a:gd name="T44" fmla="*/ 0 w 120"/>
                    <a:gd name="T45" fmla="*/ 38 h 108"/>
                    <a:gd name="T46" fmla="*/ 0 w 120"/>
                    <a:gd name="T47" fmla="*/ 33 h 108"/>
                    <a:gd name="T48" fmla="*/ 2 w 120"/>
                    <a:gd name="T49" fmla="*/ 29 h 108"/>
                    <a:gd name="T50" fmla="*/ 4 w 120"/>
                    <a:gd name="T51" fmla="*/ 25 h 108"/>
                    <a:gd name="T52" fmla="*/ 6 w 120"/>
                    <a:gd name="T53" fmla="*/ 21 h 108"/>
                    <a:gd name="T54" fmla="*/ 10 w 120"/>
                    <a:gd name="T55" fmla="*/ 16 h 108"/>
                    <a:gd name="T56" fmla="*/ 14 w 120"/>
                    <a:gd name="T57" fmla="*/ 11 h 108"/>
                    <a:gd name="T58" fmla="*/ 17 w 120"/>
                    <a:gd name="T59" fmla="*/ 9 h 108"/>
                    <a:gd name="T60" fmla="*/ 21 w 120"/>
                    <a:gd name="T61" fmla="*/ 5 h 108"/>
                    <a:gd name="T62" fmla="*/ 24 w 120"/>
                    <a:gd name="T63" fmla="*/ 4 h 108"/>
                    <a:gd name="T64" fmla="*/ 27 w 120"/>
                    <a:gd name="T65" fmla="*/ 2 h 108"/>
                    <a:gd name="T66" fmla="*/ 31 w 120"/>
                    <a:gd name="T67" fmla="*/ 0 h 108"/>
                    <a:gd name="T68" fmla="*/ 35 w 120"/>
                    <a:gd name="T69" fmla="*/ 0 h 108"/>
                    <a:gd name="T70" fmla="*/ 36 w 120"/>
                    <a:gd name="T71" fmla="*/ 2 h 108"/>
                    <a:gd name="T72" fmla="*/ 37 w 120"/>
                    <a:gd name="T73" fmla="*/ 2 h 108"/>
                    <a:gd name="T74" fmla="*/ 37 w 120"/>
                    <a:gd name="T75" fmla="*/ 4 h 108"/>
                    <a:gd name="T76" fmla="*/ 37 w 120"/>
                    <a:gd name="T77" fmla="*/ 7 h 108"/>
                    <a:gd name="T78" fmla="*/ 37 w 120"/>
                    <a:gd name="T79" fmla="*/ 9 h 108"/>
                    <a:gd name="T80" fmla="*/ 37 w 120"/>
                    <a:gd name="T81" fmla="*/ 11 h 108"/>
                    <a:gd name="T82" fmla="*/ 36 w 120"/>
                    <a:gd name="T83" fmla="*/ 15 h 108"/>
                    <a:gd name="T84" fmla="*/ 36 w 120"/>
                    <a:gd name="T85" fmla="*/ 18 h 108"/>
                    <a:gd name="T86" fmla="*/ 35 w 120"/>
                    <a:gd name="T87" fmla="*/ 21 h 108"/>
                    <a:gd name="T88" fmla="*/ 35 w 120"/>
                    <a:gd name="T89" fmla="*/ 21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8"/>
                    <a:gd name="T137" fmla="*/ 120 w 120"/>
                    <a:gd name="T138" fmla="*/ 108 h 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8">
                      <a:moveTo>
                        <a:pt x="42" y="27"/>
                      </a:moveTo>
                      <a:lnTo>
                        <a:pt x="119" y="89"/>
                      </a:lnTo>
                      <a:lnTo>
                        <a:pt x="105" y="107"/>
                      </a:lnTo>
                      <a:lnTo>
                        <a:pt x="25" y="46"/>
                      </a:lnTo>
                      <a:lnTo>
                        <a:pt x="21" y="51"/>
                      </a:lnTo>
                      <a:lnTo>
                        <a:pt x="18" y="52"/>
                      </a:lnTo>
                      <a:lnTo>
                        <a:pt x="15" y="54"/>
                      </a:lnTo>
                      <a:lnTo>
                        <a:pt x="12" y="57"/>
                      </a:lnTo>
                      <a:lnTo>
                        <a:pt x="8" y="59"/>
                      </a:lnTo>
                      <a:lnTo>
                        <a:pt x="6" y="59"/>
                      </a:lnTo>
                      <a:lnTo>
                        <a:pt x="4" y="59"/>
                      </a:lnTo>
                      <a:lnTo>
                        <a:pt x="2" y="57"/>
                      </a:lnTo>
                      <a:lnTo>
                        <a:pt x="0" y="54"/>
                      </a:lnTo>
                      <a:lnTo>
                        <a:pt x="0" y="52"/>
                      </a:lnTo>
                      <a:lnTo>
                        <a:pt x="0" y="49"/>
                      </a:lnTo>
                      <a:lnTo>
                        <a:pt x="0" y="42"/>
                      </a:lnTo>
                      <a:lnTo>
                        <a:pt x="2" y="37"/>
                      </a:lnTo>
                      <a:lnTo>
                        <a:pt x="4" y="32"/>
                      </a:lnTo>
                      <a:lnTo>
                        <a:pt x="8" y="27"/>
                      </a:lnTo>
                      <a:lnTo>
                        <a:pt x="12" y="21"/>
                      </a:lnTo>
                      <a:lnTo>
                        <a:pt x="16" y="15"/>
                      </a:lnTo>
                      <a:lnTo>
                        <a:pt x="21" y="11"/>
                      </a:lnTo>
                      <a:lnTo>
                        <a:pt x="25" y="7"/>
                      </a:lnTo>
                      <a:lnTo>
                        <a:pt x="29" y="4"/>
                      </a:lnTo>
                      <a:lnTo>
                        <a:pt x="33" y="2"/>
                      </a:lnTo>
                      <a:lnTo>
                        <a:pt x="37" y="0"/>
                      </a:lnTo>
                      <a:lnTo>
                        <a:pt x="42" y="0"/>
                      </a:lnTo>
                      <a:lnTo>
                        <a:pt x="44" y="2"/>
                      </a:lnTo>
                      <a:lnTo>
                        <a:pt x="45" y="2"/>
                      </a:lnTo>
                      <a:lnTo>
                        <a:pt x="45" y="4"/>
                      </a:lnTo>
                      <a:lnTo>
                        <a:pt x="45" y="9"/>
                      </a:lnTo>
                      <a:lnTo>
                        <a:pt x="45" y="11"/>
                      </a:lnTo>
                      <a:lnTo>
                        <a:pt x="45" y="15"/>
                      </a:lnTo>
                      <a:lnTo>
                        <a:pt x="44" y="19"/>
                      </a:lnTo>
                      <a:lnTo>
                        <a:pt x="44" y="23"/>
                      </a:lnTo>
                      <a:lnTo>
                        <a:pt x="42" y="27"/>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89" name="Freeform 31"/>
                <p:cNvSpPr>
                  <a:spLocks/>
                </p:cNvSpPr>
                <p:nvPr/>
              </p:nvSpPr>
              <p:spPr bwMode="auto">
                <a:xfrm>
                  <a:off x="3473" y="1834"/>
                  <a:ext cx="109" cy="95"/>
                </a:xfrm>
                <a:custGeom>
                  <a:avLst/>
                  <a:gdLst>
                    <a:gd name="T0" fmla="*/ 35 w 120"/>
                    <a:gd name="T1" fmla="*/ 21 h 108"/>
                    <a:gd name="T2" fmla="*/ 98 w 120"/>
                    <a:gd name="T3" fmla="*/ 69 h 108"/>
                    <a:gd name="T4" fmla="*/ 86 w 120"/>
                    <a:gd name="T5" fmla="*/ 83 h 108"/>
                    <a:gd name="T6" fmla="*/ 21 w 120"/>
                    <a:gd name="T7" fmla="*/ 35 h 108"/>
                    <a:gd name="T8" fmla="*/ 17 w 120"/>
                    <a:gd name="T9" fmla="*/ 40 h 108"/>
                    <a:gd name="T10" fmla="*/ 15 w 120"/>
                    <a:gd name="T11" fmla="*/ 40 h 108"/>
                    <a:gd name="T12" fmla="*/ 13 w 120"/>
                    <a:gd name="T13" fmla="*/ 42 h 108"/>
                    <a:gd name="T14" fmla="*/ 10 w 120"/>
                    <a:gd name="T15" fmla="*/ 44 h 108"/>
                    <a:gd name="T16" fmla="*/ 6 w 120"/>
                    <a:gd name="T17" fmla="*/ 46 h 108"/>
                    <a:gd name="T18" fmla="*/ 5 w 120"/>
                    <a:gd name="T19" fmla="*/ 46 h 108"/>
                    <a:gd name="T20" fmla="*/ 4 w 120"/>
                    <a:gd name="T21" fmla="*/ 46 h 108"/>
                    <a:gd name="T22" fmla="*/ 2 w 120"/>
                    <a:gd name="T23" fmla="*/ 44 h 108"/>
                    <a:gd name="T24" fmla="*/ 0 w 120"/>
                    <a:gd name="T25" fmla="*/ 42 h 108"/>
                    <a:gd name="T26" fmla="*/ 0 w 120"/>
                    <a:gd name="T27" fmla="*/ 40 h 108"/>
                    <a:gd name="T28" fmla="*/ 0 w 120"/>
                    <a:gd name="T29" fmla="*/ 38 h 108"/>
                    <a:gd name="T30" fmla="*/ 0 w 120"/>
                    <a:gd name="T31" fmla="*/ 33 h 108"/>
                    <a:gd name="T32" fmla="*/ 2 w 120"/>
                    <a:gd name="T33" fmla="*/ 29 h 108"/>
                    <a:gd name="T34" fmla="*/ 4 w 120"/>
                    <a:gd name="T35" fmla="*/ 25 h 108"/>
                    <a:gd name="T36" fmla="*/ 6 w 120"/>
                    <a:gd name="T37" fmla="*/ 21 h 108"/>
                    <a:gd name="T38" fmla="*/ 10 w 120"/>
                    <a:gd name="T39" fmla="*/ 16 h 108"/>
                    <a:gd name="T40" fmla="*/ 14 w 120"/>
                    <a:gd name="T41" fmla="*/ 11 h 108"/>
                    <a:gd name="T42" fmla="*/ 17 w 120"/>
                    <a:gd name="T43" fmla="*/ 9 h 108"/>
                    <a:gd name="T44" fmla="*/ 21 w 120"/>
                    <a:gd name="T45" fmla="*/ 5 h 108"/>
                    <a:gd name="T46" fmla="*/ 24 w 120"/>
                    <a:gd name="T47" fmla="*/ 4 h 108"/>
                    <a:gd name="T48" fmla="*/ 27 w 120"/>
                    <a:gd name="T49" fmla="*/ 2 h 108"/>
                    <a:gd name="T50" fmla="*/ 31 w 120"/>
                    <a:gd name="T51" fmla="*/ 0 h 108"/>
                    <a:gd name="T52" fmla="*/ 35 w 120"/>
                    <a:gd name="T53" fmla="*/ 0 h 108"/>
                    <a:gd name="T54" fmla="*/ 36 w 120"/>
                    <a:gd name="T55" fmla="*/ 2 h 108"/>
                    <a:gd name="T56" fmla="*/ 37 w 120"/>
                    <a:gd name="T57" fmla="*/ 2 h 108"/>
                    <a:gd name="T58" fmla="*/ 37 w 120"/>
                    <a:gd name="T59" fmla="*/ 4 h 108"/>
                    <a:gd name="T60" fmla="*/ 37 w 120"/>
                    <a:gd name="T61" fmla="*/ 7 h 108"/>
                    <a:gd name="T62" fmla="*/ 37 w 120"/>
                    <a:gd name="T63" fmla="*/ 9 h 108"/>
                    <a:gd name="T64" fmla="*/ 37 w 120"/>
                    <a:gd name="T65" fmla="*/ 11 h 108"/>
                    <a:gd name="T66" fmla="*/ 36 w 120"/>
                    <a:gd name="T67" fmla="*/ 15 h 108"/>
                    <a:gd name="T68" fmla="*/ 36 w 120"/>
                    <a:gd name="T69" fmla="*/ 18 h 108"/>
                    <a:gd name="T70" fmla="*/ 35 w 120"/>
                    <a:gd name="T71" fmla="*/ 21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108"/>
                    <a:gd name="T110" fmla="*/ 120 w 12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108">
                      <a:moveTo>
                        <a:pt x="42" y="27"/>
                      </a:moveTo>
                      <a:lnTo>
                        <a:pt x="119" y="89"/>
                      </a:lnTo>
                      <a:lnTo>
                        <a:pt x="105" y="107"/>
                      </a:lnTo>
                      <a:lnTo>
                        <a:pt x="25" y="46"/>
                      </a:lnTo>
                      <a:lnTo>
                        <a:pt x="21" y="51"/>
                      </a:lnTo>
                      <a:lnTo>
                        <a:pt x="18" y="52"/>
                      </a:lnTo>
                      <a:lnTo>
                        <a:pt x="15" y="54"/>
                      </a:lnTo>
                      <a:lnTo>
                        <a:pt x="12" y="57"/>
                      </a:lnTo>
                      <a:lnTo>
                        <a:pt x="8" y="59"/>
                      </a:lnTo>
                      <a:lnTo>
                        <a:pt x="6" y="59"/>
                      </a:lnTo>
                      <a:lnTo>
                        <a:pt x="4" y="59"/>
                      </a:lnTo>
                      <a:lnTo>
                        <a:pt x="2" y="57"/>
                      </a:lnTo>
                      <a:lnTo>
                        <a:pt x="0" y="54"/>
                      </a:lnTo>
                      <a:lnTo>
                        <a:pt x="0" y="52"/>
                      </a:lnTo>
                      <a:lnTo>
                        <a:pt x="0" y="49"/>
                      </a:lnTo>
                      <a:lnTo>
                        <a:pt x="0" y="42"/>
                      </a:lnTo>
                      <a:lnTo>
                        <a:pt x="2" y="37"/>
                      </a:lnTo>
                      <a:lnTo>
                        <a:pt x="4" y="32"/>
                      </a:lnTo>
                      <a:lnTo>
                        <a:pt x="8" y="27"/>
                      </a:lnTo>
                      <a:lnTo>
                        <a:pt x="12" y="21"/>
                      </a:lnTo>
                      <a:lnTo>
                        <a:pt x="16" y="15"/>
                      </a:lnTo>
                      <a:lnTo>
                        <a:pt x="21" y="11"/>
                      </a:lnTo>
                      <a:lnTo>
                        <a:pt x="25" y="7"/>
                      </a:lnTo>
                      <a:lnTo>
                        <a:pt x="29" y="4"/>
                      </a:lnTo>
                      <a:lnTo>
                        <a:pt x="33" y="2"/>
                      </a:lnTo>
                      <a:lnTo>
                        <a:pt x="37" y="0"/>
                      </a:lnTo>
                      <a:lnTo>
                        <a:pt x="42" y="0"/>
                      </a:lnTo>
                      <a:lnTo>
                        <a:pt x="44" y="2"/>
                      </a:lnTo>
                      <a:lnTo>
                        <a:pt x="45" y="2"/>
                      </a:lnTo>
                      <a:lnTo>
                        <a:pt x="45" y="4"/>
                      </a:lnTo>
                      <a:lnTo>
                        <a:pt x="45" y="9"/>
                      </a:lnTo>
                      <a:lnTo>
                        <a:pt x="45" y="11"/>
                      </a:lnTo>
                      <a:lnTo>
                        <a:pt x="45" y="15"/>
                      </a:lnTo>
                      <a:lnTo>
                        <a:pt x="44" y="19"/>
                      </a:lnTo>
                      <a:lnTo>
                        <a:pt x="44" y="23"/>
                      </a:lnTo>
                      <a:lnTo>
                        <a:pt x="42" y="27"/>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90" name="Freeform 32"/>
                <p:cNvSpPr>
                  <a:spLocks/>
                </p:cNvSpPr>
                <p:nvPr/>
              </p:nvSpPr>
              <p:spPr bwMode="auto">
                <a:xfrm>
                  <a:off x="3438" y="1916"/>
                  <a:ext cx="117" cy="63"/>
                </a:xfrm>
                <a:custGeom>
                  <a:avLst/>
                  <a:gdLst>
                    <a:gd name="T0" fmla="*/ 26 w 129"/>
                    <a:gd name="T1" fmla="*/ 18 h 71"/>
                    <a:gd name="T2" fmla="*/ 105 w 129"/>
                    <a:gd name="T3" fmla="*/ 35 h 71"/>
                    <a:gd name="T4" fmla="*/ 105 w 129"/>
                    <a:gd name="T5" fmla="*/ 35 h 71"/>
                    <a:gd name="T6" fmla="*/ 105 w 129"/>
                    <a:gd name="T7" fmla="*/ 35 h 71"/>
                    <a:gd name="T8" fmla="*/ 105 w 129"/>
                    <a:gd name="T9" fmla="*/ 35 h 71"/>
                    <a:gd name="T10" fmla="*/ 105 w 129"/>
                    <a:gd name="T11" fmla="*/ 35 h 71"/>
                    <a:gd name="T12" fmla="*/ 105 w 129"/>
                    <a:gd name="T13" fmla="*/ 35 h 71"/>
                    <a:gd name="T14" fmla="*/ 105 w 129"/>
                    <a:gd name="T15" fmla="*/ 35 h 71"/>
                    <a:gd name="T16" fmla="*/ 105 w 129"/>
                    <a:gd name="T17" fmla="*/ 35 h 71"/>
                    <a:gd name="T18" fmla="*/ 105 w 129"/>
                    <a:gd name="T19" fmla="*/ 35 h 71"/>
                    <a:gd name="T20" fmla="*/ 102 w 129"/>
                    <a:gd name="T21" fmla="*/ 55 h 71"/>
                    <a:gd name="T22" fmla="*/ 22 w 129"/>
                    <a:gd name="T23" fmla="*/ 38 h 71"/>
                    <a:gd name="T24" fmla="*/ 19 w 129"/>
                    <a:gd name="T25" fmla="*/ 42 h 71"/>
                    <a:gd name="T26" fmla="*/ 18 w 129"/>
                    <a:gd name="T27" fmla="*/ 45 h 71"/>
                    <a:gd name="T28" fmla="*/ 15 w 129"/>
                    <a:gd name="T29" fmla="*/ 48 h 71"/>
                    <a:gd name="T30" fmla="*/ 14 w 129"/>
                    <a:gd name="T31" fmla="*/ 51 h 71"/>
                    <a:gd name="T32" fmla="*/ 13 w 129"/>
                    <a:gd name="T33" fmla="*/ 51 h 71"/>
                    <a:gd name="T34" fmla="*/ 11 w 129"/>
                    <a:gd name="T35" fmla="*/ 52 h 71"/>
                    <a:gd name="T36" fmla="*/ 9 w 129"/>
                    <a:gd name="T37" fmla="*/ 52 h 71"/>
                    <a:gd name="T38" fmla="*/ 7 w 129"/>
                    <a:gd name="T39" fmla="*/ 52 h 71"/>
                    <a:gd name="T40" fmla="*/ 5 w 129"/>
                    <a:gd name="T41" fmla="*/ 52 h 71"/>
                    <a:gd name="T42" fmla="*/ 5 w 129"/>
                    <a:gd name="T43" fmla="*/ 51 h 71"/>
                    <a:gd name="T44" fmla="*/ 2 w 129"/>
                    <a:gd name="T45" fmla="*/ 48 h 71"/>
                    <a:gd name="T46" fmla="*/ 0 w 129"/>
                    <a:gd name="T47" fmla="*/ 45 h 71"/>
                    <a:gd name="T48" fmla="*/ 0 w 129"/>
                    <a:gd name="T49" fmla="*/ 39 h 71"/>
                    <a:gd name="T50" fmla="*/ 0 w 129"/>
                    <a:gd name="T51" fmla="*/ 35 h 71"/>
                    <a:gd name="T52" fmla="*/ 0 w 129"/>
                    <a:gd name="T53" fmla="*/ 30 h 71"/>
                    <a:gd name="T54" fmla="*/ 2 w 129"/>
                    <a:gd name="T55" fmla="*/ 25 h 71"/>
                    <a:gd name="T56" fmla="*/ 5 w 129"/>
                    <a:gd name="T57" fmla="*/ 20 h 71"/>
                    <a:gd name="T58" fmla="*/ 5 w 129"/>
                    <a:gd name="T59" fmla="*/ 16 h 71"/>
                    <a:gd name="T60" fmla="*/ 7 w 129"/>
                    <a:gd name="T61" fmla="*/ 11 h 71"/>
                    <a:gd name="T62" fmla="*/ 9 w 129"/>
                    <a:gd name="T63" fmla="*/ 7 h 71"/>
                    <a:gd name="T64" fmla="*/ 11 w 129"/>
                    <a:gd name="T65" fmla="*/ 4 h 71"/>
                    <a:gd name="T66" fmla="*/ 14 w 129"/>
                    <a:gd name="T67" fmla="*/ 3 h 71"/>
                    <a:gd name="T68" fmla="*/ 15 w 129"/>
                    <a:gd name="T69" fmla="*/ 0 h 71"/>
                    <a:gd name="T70" fmla="*/ 19 w 129"/>
                    <a:gd name="T71" fmla="*/ 0 h 71"/>
                    <a:gd name="T72" fmla="*/ 22 w 129"/>
                    <a:gd name="T73" fmla="*/ 0 h 71"/>
                    <a:gd name="T74" fmla="*/ 22 w 129"/>
                    <a:gd name="T75" fmla="*/ 3 h 71"/>
                    <a:gd name="T76" fmla="*/ 23 w 129"/>
                    <a:gd name="T77" fmla="*/ 4 h 71"/>
                    <a:gd name="T78" fmla="*/ 24 w 129"/>
                    <a:gd name="T79" fmla="*/ 5 h 71"/>
                    <a:gd name="T80" fmla="*/ 24 w 129"/>
                    <a:gd name="T81" fmla="*/ 9 h 71"/>
                    <a:gd name="T82" fmla="*/ 24 w 129"/>
                    <a:gd name="T83" fmla="*/ 12 h 71"/>
                    <a:gd name="T84" fmla="*/ 26 w 129"/>
                    <a:gd name="T85" fmla="*/ 16 h 71"/>
                    <a:gd name="T86" fmla="*/ 26 w 129"/>
                    <a:gd name="T87" fmla="*/ 18 h 71"/>
                    <a:gd name="T88" fmla="*/ 26 w 129"/>
                    <a:gd name="T89" fmla="*/ 18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9"/>
                    <a:gd name="T136" fmla="*/ 0 h 71"/>
                    <a:gd name="T137" fmla="*/ 129 w 129"/>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9" h="71">
                      <a:moveTo>
                        <a:pt x="32" y="23"/>
                      </a:moveTo>
                      <a:lnTo>
                        <a:pt x="128" y="45"/>
                      </a:lnTo>
                      <a:lnTo>
                        <a:pt x="123" y="70"/>
                      </a:lnTo>
                      <a:lnTo>
                        <a:pt x="26" y="49"/>
                      </a:lnTo>
                      <a:lnTo>
                        <a:pt x="23" y="53"/>
                      </a:lnTo>
                      <a:lnTo>
                        <a:pt x="22" y="57"/>
                      </a:lnTo>
                      <a:lnTo>
                        <a:pt x="19" y="61"/>
                      </a:lnTo>
                      <a:lnTo>
                        <a:pt x="17" y="64"/>
                      </a:lnTo>
                      <a:lnTo>
                        <a:pt x="15" y="65"/>
                      </a:lnTo>
                      <a:lnTo>
                        <a:pt x="13" y="67"/>
                      </a:lnTo>
                      <a:lnTo>
                        <a:pt x="11" y="67"/>
                      </a:lnTo>
                      <a:lnTo>
                        <a:pt x="9" y="67"/>
                      </a:lnTo>
                      <a:lnTo>
                        <a:pt x="7" y="67"/>
                      </a:lnTo>
                      <a:lnTo>
                        <a:pt x="5" y="65"/>
                      </a:lnTo>
                      <a:lnTo>
                        <a:pt x="2" y="61"/>
                      </a:lnTo>
                      <a:lnTo>
                        <a:pt x="0" y="57"/>
                      </a:lnTo>
                      <a:lnTo>
                        <a:pt x="0" y="50"/>
                      </a:lnTo>
                      <a:lnTo>
                        <a:pt x="0" y="45"/>
                      </a:lnTo>
                      <a:lnTo>
                        <a:pt x="0" y="38"/>
                      </a:lnTo>
                      <a:lnTo>
                        <a:pt x="2" y="32"/>
                      </a:lnTo>
                      <a:lnTo>
                        <a:pt x="5" y="26"/>
                      </a:lnTo>
                      <a:lnTo>
                        <a:pt x="7" y="20"/>
                      </a:lnTo>
                      <a:lnTo>
                        <a:pt x="9" y="13"/>
                      </a:lnTo>
                      <a:lnTo>
                        <a:pt x="11" y="9"/>
                      </a:lnTo>
                      <a:lnTo>
                        <a:pt x="13" y="5"/>
                      </a:lnTo>
                      <a:lnTo>
                        <a:pt x="17" y="3"/>
                      </a:lnTo>
                      <a:lnTo>
                        <a:pt x="19" y="0"/>
                      </a:lnTo>
                      <a:lnTo>
                        <a:pt x="23" y="0"/>
                      </a:lnTo>
                      <a:lnTo>
                        <a:pt x="26" y="0"/>
                      </a:lnTo>
                      <a:lnTo>
                        <a:pt x="26" y="3"/>
                      </a:lnTo>
                      <a:lnTo>
                        <a:pt x="28" y="5"/>
                      </a:lnTo>
                      <a:lnTo>
                        <a:pt x="30" y="7"/>
                      </a:lnTo>
                      <a:lnTo>
                        <a:pt x="30" y="11"/>
                      </a:lnTo>
                      <a:lnTo>
                        <a:pt x="30" y="15"/>
                      </a:lnTo>
                      <a:lnTo>
                        <a:pt x="32" y="20"/>
                      </a:lnTo>
                      <a:lnTo>
                        <a:pt x="32" y="23"/>
                      </a:lnTo>
                    </a:path>
                  </a:pathLst>
                </a:custGeom>
                <a:solidFill>
                  <a:srgbClr val="00FFFF"/>
                </a:solidFill>
                <a:ln w="9525">
                  <a:solidFill>
                    <a:srgbClr val="00FFFF"/>
                  </a:solidFill>
                  <a:round/>
                  <a:headEnd type="none" w="med" len="med"/>
                  <a:tailEnd type="none" w="med" len="med"/>
                </a:ln>
              </p:spPr>
              <p:txBody>
                <a:bodyPr/>
                <a:lstStyle/>
                <a:p>
                  <a:endParaRPr lang="tr-TR"/>
                </a:p>
              </p:txBody>
            </p:sp>
            <p:sp>
              <p:nvSpPr>
                <p:cNvPr id="59691" name="Freeform 33"/>
                <p:cNvSpPr>
                  <a:spLocks/>
                </p:cNvSpPr>
                <p:nvPr/>
              </p:nvSpPr>
              <p:spPr bwMode="auto">
                <a:xfrm>
                  <a:off x="3438" y="1916"/>
                  <a:ext cx="117" cy="63"/>
                </a:xfrm>
                <a:custGeom>
                  <a:avLst/>
                  <a:gdLst>
                    <a:gd name="T0" fmla="*/ 26 w 129"/>
                    <a:gd name="T1" fmla="*/ 18 h 71"/>
                    <a:gd name="T2" fmla="*/ 105 w 129"/>
                    <a:gd name="T3" fmla="*/ 35 h 71"/>
                    <a:gd name="T4" fmla="*/ 102 w 129"/>
                    <a:gd name="T5" fmla="*/ 55 h 71"/>
                    <a:gd name="T6" fmla="*/ 22 w 129"/>
                    <a:gd name="T7" fmla="*/ 38 h 71"/>
                    <a:gd name="T8" fmla="*/ 19 w 129"/>
                    <a:gd name="T9" fmla="*/ 42 h 71"/>
                    <a:gd name="T10" fmla="*/ 18 w 129"/>
                    <a:gd name="T11" fmla="*/ 45 h 71"/>
                    <a:gd name="T12" fmla="*/ 15 w 129"/>
                    <a:gd name="T13" fmla="*/ 48 h 71"/>
                    <a:gd name="T14" fmla="*/ 14 w 129"/>
                    <a:gd name="T15" fmla="*/ 51 h 71"/>
                    <a:gd name="T16" fmla="*/ 13 w 129"/>
                    <a:gd name="T17" fmla="*/ 51 h 71"/>
                    <a:gd name="T18" fmla="*/ 11 w 129"/>
                    <a:gd name="T19" fmla="*/ 52 h 71"/>
                    <a:gd name="T20" fmla="*/ 9 w 129"/>
                    <a:gd name="T21" fmla="*/ 52 h 71"/>
                    <a:gd name="T22" fmla="*/ 7 w 129"/>
                    <a:gd name="T23" fmla="*/ 52 h 71"/>
                    <a:gd name="T24" fmla="*/ 5 w 129"/>
                    <a:gd name="T25" fmla="*/ 52 h 71"/>
                    <a:gd name="T26" fmla="*/ 5 w 129"/>
                    <a:gd name="T27" fmla="*/ 51 h 71"/>
                    <a:gd name="T28" fmla="*/ 2 w 129"/>
                    <a:gd name="T29" fmla="*/ 48 h 71"/>
                    <a:gd name="T30" fmla="*/ 0 w 129"/>
                    <a:gd name="T31" fmla="*/ 45 h 71"/>
                    <a:gd name="T32" fmla="*/ 0 w 129"/>
                    <a:gd name="T33" fmla="*/ 39 h 71"/>
                    <a:gd name="T34" fmla="*/ 0 w 129"/>
                    <a:gd name="T35" fmla="*/ 35 h 71"/>
                    <a:gd name="T36" fmla="*/ 0 w 129"/>
                    <a:gd name="T37" fmla="*/ 30 h 71"/>
                    <a:gd name="T38" fmla="*/ 2 w 129"/>
                    <a:gd name="T39" fmla="*/ 25 h 71"/>
                    <a:gd name="T40" fmla="*/ 5 w 129"/>
                    <a:gd name="T41" fmla="*/ 20 h 71"/>
                    <a:gd name="T42" fmla="*/ 5 w 129"/>
                    <a:gd name="T43" fmla="*/ 16 h 71"/>
                    <a:gd name="T44" fmla="*/ 7 w 129"/>
                    <a:gd name="T45" fmla="*/ 11 h 71"/>
                    <a:gd name="T46" fmla="*/ 9 w 129"/>
                    <a:gd name="T47" fmla="*/ 7 h 71"/>
                    <a:gd name="T48" fmla="*/ 11 w 129"/>
                    <a:gd name="T49" fmla="*/ 4 h 71"/>
                    <a:gd name="T50" fmla="*/ 14 w 129"/>
                    <a:gd name="T51" fmla="*/ 3 h 71"/>
                    <a:gd name="T52" fmla="*/ 15 w 129"/>
                    <a:gd name="T53" fmla="*/ 0 h 71"/>
                    <a:gd name="T54" fmla="*/ 19 w 129"/>
                    <a:gd name="T55" fmla="*/ 0 h 71"/>
                    <a:gd name="T56" fmla="*/ 22 w 129"/>
                    <a:gd name="T57" fmla="*/ 0 h 71"/>
                    <a:gd name="T58" fmla="*/ 22 w 129"/>
                    <a:gd name="T59" fmla="*/ 3 h 71"/>
                    <a:gd name="T60" fmla="*/ 23 w 129"/>
                    <a:gd name="T61" fmla="*/ 4 h 71"/>
                    <a:gd name="T62" fmla="*/ 24 w 129"/>
                    <a:gd name="T63" fmla="*/ 5 h 71"/>
                    <a:gd name="T64" fmla="*/ 24 w 129"/>
                    <a:gd name="T65" fmla="*/ 9 h 71"/>
                    <a:gd name="T66" fmla="*/ 24 w 129"/>
                    <a:gd name="T67" fmla="*/ 12 h 71"/>
                    <a:gd name="T68" fmla="*/ 26 w 129"/>
                    <a:gd name="T69" fmla="*/ 16 h 71"/>
                    <a:gd name="T70" fmla="*/ 26 w 129"/>
                    <a:gd name="T71" fmla="*/ 18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
                    <a:gd name="T109" fmla="*/ 0 h 71"/>
                    <a:gd name="T110" fmla="*/ 129 w 129"/>
                    <a:gd name="T111" fmla="*/ 71 h 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 h="71">
                      <a:moveTo>
                        <a:pt x="32" y="23"/>
                      </a:moveTo>
                      <a:lnTo>
                        <a:pt x="128" y="45"/>
                      </a:lnTo>
                      <a:lnTo>
                        <a:pt x="123" y="70"/>
                      </a:lnTo>
                      <a:lnTo>
                        <a:pt x="26" y="49"/>
                      </a:lnTo>
                      <a:lnTo>
                        <a:pt x="23" y="53"/>
                      </a:lnTo>
                      <a:lnTo>
                        <a:pt x="22" y="57"/>
                      </a:lnTo>
                      <a:lnTo>
                        <a:pt x="19" y="61"/>
                      </a:lnTo>
                      <a:lnTo>
                        <a:pt x="17" y="64"/>
                      </a:lnTo>
                      <a:lnTo>
                        <a:pt x="15" y="65"/>
                      </a:lnTo>
                      <a:lnTo>
                        <a:pt x="13" y="67"/>
                      </a:lnTo>
                      <a:lnTo>
                        <a:pt x="11" y="67"/>
                      </a:lnTo>
                      <a:lnTo>
                        <a:pt x="9" y="67"/>
                      </a:lnTo>
                      <a:lnTo>
                        <a:pt x="7" y="67"/>
                      </a:lnTo>
                      <a:lnTo>
                        <a:pt x="5" y="65"/>
                      </a:lnTo>
                      <a:lnTo>
                        <a:pt x="2" y="61"/>
                      </a:lnTo>
                      <a:lnTo>
                        <a:pt x="0" y="57"/>
                      </a:lnTo>
                      <a:lnTo>
                        <a:pt x="0" y="50"/>
                      </a:lnTo>
                      <a:lnTo>
                        <a:pt x="0" y="45"/>
                      </a:lnTo>
                      <a:lnTo>
                        <a:pt x="0" y="38"/>
                      </a:lnTo>
                      <a:lnTo>
                        <a:pt x="2" y="32"/>
                      </a:lnTo>
                      <a:lnTo>
                        <a:pt x="5" y="26"/>
                      </a:lnTo>
                      <a:lnTo>
                        <a:pt x="7" y="20"/>
                      </a:lnTo>
                      <a:lnTo>
                        <a:pt x="9" y="13"/>
                      </a:lnTo>
                      <a:lnTo>
                        <a:pt x="11" y="9"/>
                      </a:lnTo>
                      <a:lnTo>
                        <a:pt x="13" y="5"/>
                      </a:lnTo>
                      <a:lnTo>
                        <a:pt x="17" y="3"/>
                      </a:lnTo>
                      <a:lnTo>
                        <a:pt x="19" y="0"/>
                      </a:lnTo>
                      <a:lnTo>
                        <a:pt x="23" y="0"/>
                      </a:lnTo>
                      <a:lnTo>
                        <a:pt x="26" y="0"/>
                      </a:lnTo>
                      <a:lnTo>
                        <a:pt x="26" y="3"/>
                      </a:lnTo>
                      <a:lnTo>
                        <a:pt x="28" y="5"/>
                      </a:lnTo>
                      <a:lnTo>
                        <a:pt x="30" y="7"/>
                      </a:lnTo>
                      <a:lnTo>
                        <a:pt x="30" y="11"/>
                      </a:lnTo>
                      <a:lnTo>
                        <a:pt x="30" y="15"/>
                      </a:lnTo>
                      <a:lnTo>
                        <a:pt x="32" y="20"/>
                      </a:lnTo>
                      <a:lnTo>
                        <a:pt x="32" y="23"/>
                      </a:lnTo>
                    </a:path>
                  </a:pathLst>
                </a:custGeom>
                <a:noFill/>
                <a:ln w="9144" cap="flat" cmpd="sng">
                  <a:solidFill>
                    <a:srgbClr val="00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2" name="Freeform 34"/>
                <p:cNvSpPr>
                  <a:spLocks/>
                </p:cNvSpPr>
                <p:nvPr/>
              </p:nvSpPr>
              <p:spPr bwMode="auto">
                <a:xfrm>
                  <a:off x="3450" y="2082"/>
                  <a:ext cx="115" cy="88"/>
                </a:xfrm>
                <a:custGeom>
                  <a:avLst/>
                  <a:gdLst>
                    <a:gd name="T0" fmla="*/ 21 w 126"/>
                    <a:gd name="T1" fmla="*/ 39 h 99"/>
                    <a:gd name="T2" fmla="*/ 93 w 126"/>
                    <a:gd name="T3" fmla="*/ 0 h 99"/>
                    <a:gd name="T4" fmla="*/ 93 w 126"/>
                    <a:gd name="T5" fmla="*/ 0 h 99"/>
                    <a:gd name="T6" fmla="*/ 93 w 126"/>
                    <a:gd name="T7" fmla="*/ 0 h 99"/>
                    <a:gd name="T8" fmla="*/ 93 w 126"/>
                    <a:gd name="T9" fmla="*/ 0 h 99"/>
                    <a:gd name="T10" fmla="*/ 93 w 126"/>
                    <a:gd name="T11" fmla="*/ 0 h 99"/>
                    <a:gd name="T12" fmla="*/ 93 w 126"/>
                    <a:gd name="T13" fmla="*/ 0 h 99"/>
                    <a:gd name="T14" fmla="*/ 93 w 126"/>
                    <a:gd name="T15" fmla="*/ 0 h 99"/>
                    <a:gd name="T16" fmla="*/ 93 w 126"/>
                    <a:gd name="T17" fmla="*/ 0 h 99"/>
                    <a:gd name="T18" fmla="*/ 93 w 126"/>
                    <a:gd name="T19" fmla="*/ 0 h 99"/>
                    <a:gd name="T20" fmla="*/ 104 w 126"/>
                    <a:gd name="T21" fmla="*/ 18 h 99"/>
                    <a:gd name="T22" fmla="*/ 31 w 126"/>
                    <a:gd name="T23" fmla="*/ 56 h 99"/>
                    <a:gd name="T24" fmla="*/ 34 w 126"/>
                    <a:gd name="T25" fmla="*/ 61 h 99"/>
                    <a:gd name="T26" fmla="*/ 34 w 126"/>
                    <a:gd name="T27" fmla="*/ 65 h 99"/>
                    <a:gd name="T28" fmla="*/ 34 w 126"/>
                    <a:gd name="T29" fmla="*/ 68 h 99"/>
                    <a:gd name="T30" fmla="*/ 34 w 126"/>
                    <a:gd name="T31" fmla="*/ 69 h 99"/>
                    <a:gd name="T32" fmla="*/ 34 w 126"/>
                    <a:gd name="T33" fmla="*/ 73 h 99"/>
                    <a:gd name="T34" fmla="*/ 34 w 126"/>
                    <a:gd name="T35" fmla="*/ 75 h 99"/>
                    <a:gd name="T36" fmla="*/ 34 w 126"/>
                    <a:gd name="T37" fmla="*/ 76 h 99"/>
                    <a:gd name="T38" fmla="*/ 31 w 126"/>
                    <a:gd name="T39" fmla="*/ 77 h 99"/>
                    <a:gd name="T40" fmla="*/ 29 w 126"/>
                    <a:gd name="T41" fmla="*/ 77 h 99"/>
                    <a:gd name="T42" fmla="*/ 27 w 126"/>
                    <a:gd name="T43" fmla="*/ 77 h 99"/>
                    <a:gd name="T44" fmla="*/ 24 w 126"/>
                    <a:gd name="T45" fmla="*/ 76 h 99"/>
                    <a:gd name="T46" fmla="*/ 21 w 126"/>
                    <a:gd name="T47" fmla="*/ 75 h 99"/>
                    <a:gd name="T48" fmla="*/ 16 w 126"/>
                    <a:gd name="T49" fmla="*/ 71 h 99"/>
                    <a:gd name="T50" fmla="*/ 15 w 126"/>
                    <a:gd name="T51" fmla="*/ 68 h 99"/>
                    <a:gd name="T52" fmla="*/ 11 w 126"/>
                    <a:gd name="T53" fmla="*/ 63 h 99"/>
                    <a:gd name="T54" fmla="*/ 7 w 126"/>
                    <a:gd name="T55" fmla="*/ 60 h 99"/>
                    <a:gd name="T56" fmla="*/ 5 w 126"/>
                    <a:gd name="T57" fmla="*/ 55 h 99"/>
                    <a:gd name="T58" fmla="*/ 4 w 126"/>
                    <a:gd name="T59" fmla="*/ 50 h 99"/>
                    <a:gd name="T60" fmla="*/ 2 w 126"/>
                    <a:gd name="T61" fmla="*/ 45 h 99"/>
                    <a:gd name="T62" fmla="*/ 0 w 126"/>
                    <a:gd name="T63" fmla="*/ 39 h 99"/>
                    <a:gd name="T64" fmla="*/ 0 w 126"/>
                    <a:gd name="T65" fmla="*/ 37 h 99"/>
                    <a:gd name="T66" fmla="*/ 0 w 126"/>
                    <a:gd name="T67" fmla="*/ 33 h 99"/>
                    <a:gd name="T68" fmla="*/ 2 w 126"/>
                    <a:gd name="T69" fmla="*/ 32 h 99"/>
                    <a:gd name="T70" fmla="*/ 4 w 126"/>
                    <a:gd name="T71" fmla="*/ 30 h 99"/>
                    <a:gd name="T72" fmla="*/ 5 w 126"/>
                    <a:gd name="T73" fmla="*/ 30 h 99"/>
                    <a:gd name="T74" fmla="*/ 7 w 126"/>
                    <a:gd name="T75" fmla="*/ 30 h 99"/>
                    <a:gd name="T76" fmla="*/ 8 w 126"/>
                    <a:gd name="T77" fmla="*/ 30 h 99"/>
                    <a:gd name="T78" fmla="*/ 13 w 126"/>
                    <a:gd name="T79" fmla="*/ 32 h 99"/>
                    <a:gd name="T80" fmla="*/ 15 w 126"/>
                    <a:gd name="T81" fmla="*/ 33 h 99"/>
                    <a:gd name="T82" fmla="*/ 16 w 126"/>
                    <a:gd name="T83" fmla="*/ 36 h 99"/>
                    <a:gd name="T84" fmla="*/ 19 w 126"/>
                    <a:gd name="T85" fmla="*/ 37 h 99"/>
                    <a:gd name="T86" fmla="*/ 21 w 126"/>
                    <a:gd name="T87" fmla="*/ 39 h 99"/>
                    <a:gd name="T88" fmla="*/ 21 w 126"/>
                    <a:gd name="T89" fmla="*/ 39 h 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99"/>
                    <a:gd name="T137" fmla="*/ 126 w 126"/>
                    <a:gd name="T138" fmla="*/ 99 h 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99">
                      <a:moveTo>
                        <a:pt x="25" y="50"/>
                      </a:moveTo>
                      <a:lnTo>
                        <a:pt x="112" y="0"/>
                      </a:lnTo>
                      <a:lnTo>
                        <a:pt x="125" y="23"/>
                      </a:lnTo>
                      <a:lnTo>
                        <a:pt x="37" y="71"/>
                      </a:lnTo>
                      <a:lnTo>
                        <a:pt x="40" y="78"/>
                      </a:lnTo>
                      <a:lnTo>
                        <a:pt x="41" y="82"/>
                      </a:lnTo>
                      <a:lnTo>
                        <a:pt x="41" y="86"/>
                      </a:lnTo>
                      <a:lnTo>
                        <a:pt x="41" y="88"/>
                      </a:lnTo>
                      <a:lnTo>
                        <a:pt x="41" y="92"/>
                      </a:lnTo>
                      <a:lnTo>
                        <a:pt x="41" y="94"/>
                      </a:lnTo>
                      <a:lnTo>
                        <a:pt x="40" y="96"/>
                      </a:lnTo>
                      <a:lnTo>
                        <a:pt x="37" y="98"/>
                      </a:lnTo>
                      <a:lnTo>
                        <a:pt x="35" y="98"/>
                      </a:lnTo>
                      <a:lnTo>
                        <a:pt x="33" y="98"/>
                      </a:lnTo>
                      <a:lnTo>
                        <a:pt x="29" y="96"/>
                      </a:lnTo>
                      <a:lnTo>
                        <a:pt x="25" y="94"/>
                      </a:lnTo>
                      <a:lnTo>
                        <a:pt x="20" y="90"/>
                      </a:lnTo>
                      <a:lnTo>
                        <a:pt x="17" y="86"/>
                      </a:lnTo>
                      <a:lnTo>
                        <a:pt x="13" y="80"/>
                      </a:lnTo>
                      <a:lnTo>
                        <a:pt x="9" y="76"/>
                      </a:lnTo>
                      <a:lnTo>
                        <a:pt x="6" y="70"/>
                      </a:lnTo>
                      <a:lnTo>
                        <a:pt x="4" y="63"/>
                      </a:lnTo>
                      <a:lnTo>
                        <a:pt x="2" y="57"/>
                      </a:lnTo>
                      <a:lnTo>
                        <a:pt x="0" y="50"/>
                      </a:lnTo>
                      <a:lnTo>
                        <a:pt x="0" y="47"/>
                      </a:lnTo>
                      <a:lnTo>
                        <a:pt x="0" y="42"/>
                      </a:lnTo>
                      <a:lnTo>
                        <a:pt x="2" y="40"/>
                      </a:lnTo>
                      <a:lnTo>
                        <a:pt x="4" y="38"/>
                      </a:lnTo>
                      <a:lnTo>
                        <a:pt x="6" y="38"/>
                      </a:lnTo>
                      <a:lnTo>
                        <a:pt x="9" y="38"/>
                      </a:lnTo>
                      <a:lnTo>
                        <a:pt x="10" y="38"/>
                      </a:lnTo>
                      <a:lnTo>
                        <a:pt x="15" y="40"/>
                      </a:lnTo>
                      <a:lnTo>
                        <a:pt x="17" y="42"/>
                      </a:lnTo>
                      <a:lnTo>
                        <a:pt x="19" y="45"/>
                      </a:lnTo>
                      <a:lnTo>
                        <a:pt x="23" y="47"/>
                      </a:lnTo>
                      <a:lnTo>
                        <a:pt x="25" y="50"/>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93" name="Freeform 35"/>
                <p:cNvSpPr>
                  <a:spLocks/>
                </p:cNvSpPr>
                <p:nvPr/>
              </p:nvSpPr>
              <p:spPr bwMode="auto">
                <a:xfrm>
                  <a:off x="3450" y="2082"/>
                  <a:ext cx="115" cy="88"/>
                </a:xfrm>
                <a:custGeom>
                  <a:avLst/>
                  <a:gdLst>
                    <a:gd name="T0" fmla="*/ 21 w 126"/>
                    <a:gd name="T1" fmla="*/ 39 h 99"/>
                    <a:gd name="T2" fmla="*/ 93 w 126"/>
                    <a:gd name="T3" fmla="*/ 0 h 99"/>
                    <a:gd name="T4" fmla="*/ 104 w 126"/>
                    <a:gd name="T5" fmla="*/ 18 h 99"/>
                    <a:gd name="T6" fmla="*/ 31 w 126"/>
                    <a:gd name="T7" fmla="*/ 56 h 99"/>
                    <a:gd name="T8" fmla="*/ 34 w 126"/>
                    <a:gd name="T9" fmla="*/ 61 h 99"/>
                    <a:gd name="T10" fmla="*/ 34 w 126"/>
                    <a:gd name="T11" fmla="*/ 65 h 99"/>
                    <a:gd name="T12" fmla="*/ 34 w 126"/>
                    <a:gd name="T13" fmla="*/ 68 h 99"/>
                    <a:gd name="T14" fmla="*/ 34 w 126"/>
                    <a:gd name="T15" fmla="*/ 69 h 99"/>
                    <a:gd name="T16" fmla="*/ 34 w 126"/>
                    <a:gd name="T17" fmla="*/ 73 h 99"/>
                    <a:gd name="T18" fmla="*/ 34 w 126"/>
                    <a:gd name="T19" fmla="*/ 75 h 99"/>
                    <a:gd name="T20" fmla="*/ 34 w 126"/>
                    <a:gd name="T21" fmla="*/ 76 h 99"/>
                    <a:gd name="T22" fmla="*/ 31 w 126"/>
                    <a:gd name="T23" fmla="*/ 77 h 99"/>
                    <a:gd name="T24" fmla="*/ 29 w 126"/>
                    <a:gd name="T25" fmla="*/ 77 h 99"/>
                    <a:gd name="T26" fmla="*/ 27 w 126"/>
                    <a:gd name="T27" fmla="*/ 77 h 99"/>
                    <a:gd name="T28" fmla="*/ 24 w 126"/>
                    <a:gd name="T29" fmla="*/ 76 h 99"/>
                    <a:gd name="T30" fmla="*/ 21 w 126"/>
                    <a:gd name="T31" fmla="*/ 75 h 99"/>
                    <a:gd name="T32" fmla="*/ 16 w 126"/>
                    <a:gd name="T33" fmla="*/ 71 h 99"/>
                    <a:gd name="T34" fmla="*/ 15 w 126"/>
                    <a:gd name="T35" fmla="*/ 68 h 99"/>
                    <a:gd name="T36" fmla="*/ 11 w 126"/>
                    <a:gd name="T37" fmla="*/ 63 h 99"/>
                    <a:gd name="T38" fmla="*/ 7 w 126"/>
                    <a:gd name="T39" fmla="*/ 60 h 99"/>
                    <a:gd name="T40" fmla="*/ 5 w 126"/>
                    <a:gd name="T41" fmla="*/ 55 h 99"/>
                    <a:gd name="T42" fmla="*/ 4 w 126"/>
                    <a:gd name="T43" fmla="*/ 50 h 99"/>
                    <a:gd name="T44" fmla="*/ 2 w 126"/>
                    <a:gd name="T45" fmla="*/ 45 h 99"/>
                    <a:gd name="T46" fmla="*/ 0 w 126"/>
                    <a:gd name="T47" fmla="*/ 39 h 99"/>
                    <a:gd name="T48" fmla="*/ 0 w 126"/>
                    <a:gd name="T49" fmla="*/ 37 h 99"/>
                    <a:gd name="T50" fmla="*/ 0 w 126"/>
                    <a:gd name="T51" fmla="*/ 33 h 99"/>
                    <a:gd name="T52" fmla="*/ 2 w 126"/>
                    <a:gd name="T53" fmla="*/ 32 h 99"/>
                    <a:gd name="T54" fmla="*/ 4 w 126"/>
                    <a:gd name="T55" fmla="*/ 30 h 99"/>
                    <a:gd name="T56" fmla="*/ 5 w 126"/>
                    <a:gd name="T57" fmla="*/ 30 h 99"/>
                    <a:gd name="T58" fmla="*/ 7 w 126"/>
                    <a:gd name="T59" fmla="*/ 30 h 99"/>
                    <a:gd name="T60" fmla="*/ 8 w 126"/>
                    <a:gd name="T61" fmla="*/ 30 h 99"/>
                    <a:gd name="T62" fmla="*/ 13 w 126"/>
                    <a:gd name="T63" fmla="*/ 32 h 99"/>
                    <a:gd name="T64" fmla="*/ 15 w 126"/>
                    <a:gd name="T65" fmla="*/ 33 h 99"/>
                    <a:gd name="T66" fmla="*/ 16 w 126"/>
                    <a:gd name="T67" fmla="*/ 36 h 99"/>
                    <a:gd name="T68" fmla="*/ 19 w 126"/>
                    <a:gd name="T69" fmla="*/ 37 h 99"/>
                    <a:gd name="T70" fmla="*/ 21 w 126"/>
                    <a:gd name="T71" fmla="*/ 39 h 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6"/>
                    <a:gd name="T109" fmla="*/ 0 h 99"/>
                    <a:gd name="T110" fmla="*/ 126 w 126"/>
                    <a:gd name="T111" fmla="*/ 99 h 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6" h="99">
                      <a:moveTo>
                        <a:pt x="25" y="50"/>
                      </a:moveTo>
                      <a:lnTo>
                        <a:pt x="112" y="0"/>
                      </a:lnTo>
                      <a:lnTo>
                        <a:pt x="125" y="23"/>
                      </a:lnTo>
                      <a:lnTo>
                        <a:pt x="37" y="71"/>
                      </a:lnTo>
                      <a:lnTo>
                        <a:pt x="40" y="78"/>
                      </a:lnTo>
                      <a:lnTo>
                        <a:pt x="41" y="82"/>
                      </a:lnTo>
                      <a:lnTo>
                        <a:pt x="41" y="86"/>
                      </a:lnTo>
                      <a:lnTo>
                        <a:pt x="41" y="88"/>
                      </a:lnTo>
                      <a:lnTo>
                        <a:pt x="41" y="92"/>
                      </a:lnTo>
                      <a:lnTo>
                        <a:pt x="41" y="94"/>
                      </a:lnTo>
                      <a:lnTo>
                        <a:pt x="40" y="96"/>
                      </a:lnTo>
                      <a:lnTo>
                        <a:pt x="37" y="98"/>
                      </a:lnTo>
                      <a:lnTo>
                        <a:pt x="35" y="98"/>
                      </a:lnTo>
                      <a:lnTo>
                        <a:pt x="33" y="98"/>
                      </a:lnTo>
                      <a:lnTo>
                        <a:pt x="29" y="96"/>
                      </a:lnTo>
                      <a:lnTo>
                        <a:pt x="25" y="94"/>
                      </a:lnTo>
                      <a:lnTo>
                        <a:pt x="20" y="90"/>
                      </a:lnTo>
                      <a:lnTo>
                        <a:pt x="17" y="86"/>
                      </a:lnTo>
                      <a:lnTo>
                        <a:pt x="13" y="80"/>
                      </a:lnTo>
                      <a:lnTo>
                        <a:pt x="9" y="76"/>
                      </a:lnTo>
                      <a:lnTo>
                        <a:pt x="6" y="70"/>
                      </a:lnTo>
                      <a:lnTo>
                        <a:pt x="4" y="63"/>
                      </a:lnTo>
                      <a:lnTo>
                        <a:pt x="2" y="57"/>
                      </a:lnTo>
                      <a:lnTo>
                        <a:pt x="0" y="50"/>
                      </a:lnTo>
                      <a:lnTo>
                        <a:pt x="0" y="47"/>
                      </a:lnTo>
                      <a:lnTo>
                        <a:pt x="0" y="42"/>
                      </a:lnTo>
                      <a:lnTo>
                        <a:pt x="2" y="40"/>
                      </a:lnTo>
                      <a:lnTo>
                        <a:pt x="4" y="38"/>
                      </a:lnTo>
                      <a:lnTo>
                        <a:pt x="6" y="38"/>
                      </a:lnTo>
                      <a:lnTo>
                        <a:pt x="9" y="38"/>
                      </a:lnTo>
                      <a:lnTo>
                        <a:pt x="10" y="38"/>
                      </a:lnTo>
                      <a:lnTo>
                        <a:pt x="15" y="40"/>
                      </a:lnTo>
                      <a:lnTo>
                        <a:pt x="17" y="42"/>
                      </a:lnTo>
                      <a:lnTo>
                        <a:pt x="19" y="45"/>
                      </a:lnTo>
                      <a:lnTo>
                        <a:pt x="23" y="47"/>
                      </a:lnTo>
                      <a:lnTo>
                        <a:pt x="25" y="50"/>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94" name="Freeform 36"/>
                <p:cNvSpPr>
                  <a:spLocks/>
                </p:cNvSpPr>
                <p:nvPr/>
              </p:nvSpPr>
              <p:spPr bwMode="auto">
                <a:xfrm>
                  <a:off x="3524" y="2155"/>
                  <a:ext cx="96" cy="107"/>
                </a:xfrm>
                <a:custGeom>
                  <a:avLst/>
                  <a:gdLst>
                    <a:gd name="T0" fmla="*/ 22 w 106"/>
                    <a:gd name="T1" fmla="*/ 61 h 122"/>
                    <a:gd name="T2" fmla="*/ 69 w 106"/>
                    <a:gd name="T3" fmla="*/ 0 h 122"/>
                    <a:gd name="T4" fmla="*/ 69 w 106"/>
                    <a:gd name="T5" fmla="*/ 0 h 122"/>
                    <a:gd name="T6" fmla="*/ 69 w 106"/>
                    <a:gd name="T7" fmla="*/ 0 h 122"/>
                    <a:gd name="T8" fmla="*/ 69 w 106"/>
                    <a:gd name="T9" fmla="*/ 0 h 122"/>
                    <a:gd name="T10" fmla="*/ 71 w 106"/>
                    <a:gd name="T11" fmla="*/ 0 h 122"/>
                    <a:gd name="T12" fmla="*/ 71 w 106"/>
                    <a:gd name="T13" fmla="*/ 0 h 122"/>
                    <a:gd name="T14" fmla="*/ 71 w 106"/>
                    <a:gd name="T15" fmla="*/ 0 h 122"/>
                    <a:gd name="T16" fmla="*/ 71 w 106"/>
                    <a:gd name="T17" fmla="*/ 0 h 122"/>
                    <a:gd name="T18" fmla="*/ 71 w 106"/>
                    <a:gd name="T19" fmla="*/ 0 h 122"/>
                    <a:gd name="T20" fmla="*/ 86 w 106"/>
                    <a:gd name="T21" fmla="*/ 11 h 122"/>
                    <a:gd name="T22" fmla="*/ 38 w 106"/>
                    <a:gd name="T23" fmla="*/ 72 h 122"/>
                    <a:gd name="T24" fmla="*/ 42 w 106"/>
                    <a:gd name="T25" fmla="*/ 75 h 122"/>
                    <a:gd name="T26" fmla="*/ 43 w 106"/>
                    <a:gd name="T27" fmla="*/ 78 h 122"/>
                    <a:gd name="T28" fmla="*/ 44 w 106"/>
                    <a:gd name="T29" fmla="*/ 80 h 122"/>
                    <a:gd name="T30" fmla="*/ 47 w 106"/>
                    <a:gd name="T31" fmla="*/ 83 h 122"/>
                    <a:gd name="T32" fmla="*/ 48 w 106"/>
                    <a:gd name="T33" fmla="*/ 85 h 122"/>
                    <a:gd name="T34" fmla="*/ 48 w 106"/>
                    <a:gd name="T35" fmla="*/ 89 h 122"/>
                    <a:gd name="T36" fmla="*/ 48 w 106"/>
                    <a:gd name="T37" fmla="*/ 90 h 122"/>
                    <a:gd name="T38" fmla="*/ 47 w 106"/>
                    <a:gd name="T39" fmla="*/ 91 h 122"/>
                    <a:gd name="T40" fmla="*/ 44 w 106"/>
                    <a:gd name="T41" fmla="*/ 93 h 122"/>
                    <a:gd name="T42" fmla="*/ 43 w 106"/>
                    <a:gd name="T43" fmla="*/ 93 h 122"/>
                    <a:gd name="T44" fmla="*/ 40 w 106"/>
                    <a:gd name="T45" fmla="*/ 93 h 122"/>
                    <a:gd name="T46" fmla="*/ 36 w 106"/>
                    <a:gd name="T47" fmla="*/ 93 h 122"/>
                    <a:gd name="T48" fmla="*/ 31 w 106"/>
                    <a:gd name="T49" fmla="*/ 91 h 122"/>
                    <a:gd name="T50" fmla="*/ 25 w 106"/>
                    <a:gd name="T51" fmla="*/ 90 h 122"/>
                    <a:gd name="T52" fmla="*/ 23 w 106"/>
                    <a:gd name="T53" fmla="*/ 86 h 122"/>
                    <a:gd name="T54" fmla="*/ 17 w 106"/>
                    <a:gd name="T55" fmla="*/ 83 h 122"/>
                    <a:gd name="T56" fmla="*/ 12 w 106"/>
                    <a:gd name="T57" fmla="*/ 80 h 122"/>
                    <a:gd name="T58" fmla="*/ 9 w 106"/>
                    <a:gd name="T59" fmla="*/ 77 h 122"/>
                    <a:gd name="T60" fmla="*/ 5 w 106"/>
                    <a:gd name="T61" fmla="*/ 74 h 122"/>
                    <a:gd name="T62" fmla="*/ 4 w 106"/>
                    <a:gd name="T63" fmla="*/ 70 h 122"/>
                    <a:gd name="T64" fmla="*/ 0 w 106"/>
                    <a:gd name="T65" fmla="*/ 68 h 122"/>
                    <a:gd name="T66" fmla="*/ 0 w 106"/>
                    <a:gd name="T67" fmla="*/ 64 h 122"/>
                    <a:gd name="T68" fmla="*/ 0 w 106"/>
                    <a:gd name="T69" fmla="*/ 61 h 122"/>
                    <a:gd name="T70" fmla="*/ 0 w 106"/>
                    <a:gd name="T71" fmla="*/ 60 h 122"/>
                    <a:gd name="T72" fmla="*/ 3 w 106"/>
                    <a:gd name="T73" fmla="*/ 57 h 122"/>
                    <a:gd name="T74" fmla="*/ 4 w 106"/>
                    <a:gd name="T75" fmla="*/ 57 h 122"/>
                    <a:gd name="T76" fmla="*/ 5 w 106"/>
                    <a:gd name="T77" fmla="*/ 57 h 122"/>
                    <a:gd name="T78" fmla="*/ 9 w 106"/>
                    <a:gd name="T79" fmla="*/ 57 h 122"/>
                    <a:gd name="T80" fmla="*/ 12 w 106"/>
                    <a:gd name="T81" fmla="*/ 57 h 122"/>
                    <a:gd name="T82" fmla="*/ 14 w 106"/>
                    <a:gd name="T83" fmla="*/ 60 h 122"/>
                    <a:gd name="T84" fmla="*/ 17 w 106"/>
                    <a:gd name="T85" fmla="*/ 60 h 122"/>
                    <a:gd name="T86" fmla="*/ 22 w 106"/>
                    <a:gd name="T87" fmla="*/ 61 h 122"/>
                    <a:gd name="T88" fmla="*/ 22 w 106"/>
                    <a:gd name="T89" fmla="*/ 61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
                    <a:gd name="T136" fmla="*/ 0 h 122"/>
                    <a:gd name="T137" fmla="*/ 106 w 106"/>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 h="122">
                      <a:moveTo>
                        <a:pt x="26" y="79"/>
                      </a:moveTo>
                      <a:lnTo>
                        <a:pt x="84" y="0"/>
                      </a:lnTo>
                      <a:lnTo>
                        <a:pt x="86" y="0"/>
                      </a:lnTo>
                      <a:lnTo>
                        <a:pt x="105" y="14"/>
                      </a:lnTo>
                      <a:lnTo>
                        <a:pt x="46" y="94"/>
                      </a:lnTo>
                      <a:lnTo>
                        <a:pt x="51" y="98"/>
                      </a:lnTo>
                      <a:lnTo>
                        <a:pt x="52" y="102"/>
                      </a:lnTo>
                      <a:lnTo>
                        <a:pt x="54" y="104"/>
                      </a:lnTo>
                      <a:lnTo>
                        <a:pt x="57" y="108"/>
                      </a:lnTo>
                      <a:lnTo>
                        <a:pt x="59" y="111"/>
                      </a:lnTo>
                      <a:lnTo>
                        <a:pt x="59" y="115"/>
                      </a:lnTo>
                      <a:lnTo>
                        <a:pt x="59" y="117"/>
                      </a:lnTo>
                      <a:lnTo>
                        <a:pt x="57" y="119"/>
                      </a:lnTo>
                      <a:lnTo>
                        <a:pt x="54" y="121"/>
                      </a:lnTo>
                      <a:lnTo>
                        <a:pt x="52" y="121"/>
                      </a:lnTo>
                      <a:lnTo>
                        <a:pt x="49" y="121"/>
                      </a:lnTo>
                      <a:lnTo>
                        <a:pt x="44" y="121"/>
                      </a:lnTo>
                      <a:lnTo>
                        <a:pt x="38" y="119"/>
                      </a:lnTo>
                      <a:lnTo>
                        <a:pt x="31" y="117"/>
                      </a:lnTo>
                      <a:lnTo>
                        <a:pt x="28" y="112"/>
                      </a:lnTo>
                      <a:lnTo>
                        <a:pt x="21" y="108"/>
                      </a:lnTo>
                      <a:lnTo>
                        <a:pt x="14" y="104"/>
                      </a:lnTo>
                      <a:lnTo>
                        <a:pt x="11" y="100"/>
                      </a:lnTo>
                      <a:lnTo>
                        <a:pt x="6" y="96"/>
                      </a:lnTo>
                      <a:lnTo>
                        <a:pt x="4" y="91"/>
                      </a:lnTo>
                      <a:lnTo>
                        <a:pt x="0" y="88"/>
                      </a:lnTo>
                      <a:lnTo>
                        <a:pt x="0" y="83"/>
                      </a:lnTo>
                      <a:lnTo>
                        <a:pt x="0" y="79"/>
                      </a:lnTo>
                      <a:lnTo>
                        <a:pt x="0" y="77"/>
                      </a:lnTo>
                      <a:lnTo>
                        <a:pt x="3" y="74"/>
                      </a:lnTo>
                      <a:lnTo>
                        <a:pt x="4" y="74"/>
                      </a:lnTo>
                      <a:lnTo>
                        <a:pt x="6" y="74"/>
                      </a:lnTo>
                      <a:lnTo>
                        <a:pt x="11" y="74"/>
                      </a:lnTo>
                      <a:lnTo>
                        <a:pt x="14" y="74"/>
                      </a:lnTo>
                      <a:lnTo>
                        <a:pt x="17" y="77"/>
                      </a:lnTo>
                      <a:lnTo>
                        <a:pt x="21" y="77"/>
                      </a:lnTo>
                      <a:lnTo>
                        <a:pt x="26" y="79"/>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95" name="Freeform 37"/>
                <p:cNvSpPr>
                  <a:spLocks/>
                </p:cNvSpPr>
                <p:nvPr/>
              </p:nvSpPr>
              <p:spPr bwMode="auto">
                <a:xfrm>
                  <a:off x="3524" y="2155"/>
                  <a:ext cx="96" cy="107"/>
                </a:xfrm>
                <a:custGeom>
                  <a:avLst/>
                  <a:gdLst>
                    <a:gd name="T0" fmla="*/ 22 w 106"/>
                    <a:gd name="T1" fmla="*/ 61 h 122"/>
                    <a:gd name="T2" fmla="*/ 69 w 106"/>
                    <a:gd name="T3" fmla="*/ 0 h 122"/>
                    <a:gd name="T4" fmla="*/ 71 w 106"/>
                    <a:gd name="T5" fmla="*/ 0 h 122"/>
                    <a:gd name="T6" fmla="*/ 86 w 106"/>
                    <a:gd name="T7" fmla="*/ 11 h 122"/>
                    <a:gd name="T8" fmla="*/ 38 w 106"/>
                    <a:gd name="T9" fmla="*/ 72 h 122"/>
                    <a:gd name="T10" fmla="*/ 42 w 106"/>
                    <a:gd name="T11" fmla="*/ 75 h 122"/>
                    <a:gd name="T12" fmla="*/ 43 w 106"/>
                    <a:gd name="T13" fmla="*/ 78 h 122"/>
                    <a:gd name="T14" fmla="*/ 44 w 106"/>
                    <a:gd name="T15" fmla="*/ 80 h 122"/>
                    <a:gd name="T16" fmla="*/ 47 w 106"/>
                    <a:gd name="T17" fmla="*/ 83 h 122"/>
                    <a:gd name="T18" fmla="*/ 48 w 106"/>
                    <a:gd name="T19" fmla="*/ 85 h 122"/>
                    <a:gd name="T20" fmla="*/ 48 w 106"/>
                    <a:gd name="T21" fmla="*/ 89 h 122"/>
                    <a:gd name="T22" fmla="*/ 48 w 106"/>
                    <a:gd name="T23" fmla="*/ 90 h 122"/>
                    <a:gd name="T24" fmla="*/ 47 w 106"/>
                    <a:gd name="T25" fmla="*/ 91 h 122"/>
                    <a:gd name="T26" fmla="*/ 44 w 106"/>
                    <a:gd name="T27" fmla="*/ 93 h 122"/>
                    <a:gd name="T28" fmla="*/ 43 w 106"/>
                    <a:gd name="T29" fmla="*/ 93 h 122"/>
                    <a:gd name="T30" fmla="*/ 40 w 106"/>
                    <a:gd name="T31" fmla="*/ 93 h 122"/>
                    <a:gd name="T32" fmla="*/ 36 w 106"/>
                    <a:gd name="T33" fmla="*/ 93 h 122"/>
                    <a:gd name="T34" fmla="*/ 31 w 106"/>
                    <a:gd name="T35" fmla="*/ 91 h 122"/>
                    <a:gd name="T36" fmla="*/ 25 w 106"/>
                    <a:gd name="T37" fmla="*/ 90 h 122"/>
                    <a:gd name="T38" fmla="*/ 23 w 106"/>
                    <a:gd name="T39" fmla="*/ 86 h 122"/>
                    <a:gd name="T40" fmla="*/ 17 w 106"/>
                    <a:gd name="T41" fmla="*/ 83 h 122"/>
                    <a:gd name="T42" fmla="*/ 12 w 106"/>
                    <a:gd name="T43" fmla="*/ 80 h 122"/>
                    <a:gd name="T44" fmla="*/ 9 w 106"/>
                    <a:gd name="T45" fmla="*/ 77 h 122"/>
                    <a:gd name="T46" fmla="*/ 5 w 106"/>
                    <a:gd name="T47" fmla="*/ 74 h 122"/>
                    <a:gd name="T48" fmla="*/ 4 w 106"/>
                    <a:gd name="T49" fmla="*/ 70 h 122"/>
                    <a:gd name="T50" fmla="*/ 0 w 106"/>
                    <a:gd name="T51" fmla="*/ 68 h 122"/>
                    <a:gd name="T52" fmla="*/ 0 w 106"/>
                    <a:gd name="T53" fmla="*/ 64 h 122"/>
                    <a:gd name="T54" fmla="*/ 0 w 106"/>
                    <a:gd name="T55" fmla="*/ 61 h 122"/>
                    <a:gd name="T56" fmla="*/ 0 w 106"/>
                    <a:gd name="T57" fmla="*/ 60 h 122"/>
                    <a:gd name="T58" fmla="*/ 3 w 106"/>
                    <a:gd name="T59" fmla="*/ 57 h 122"/>
                    <a:gd name="T60" fmla="*/ 4 w 106"/>
                    <a:gd name="T61" fmla="*/ 57 h 122"/>
                    <a:gd name="T62" fmla="*/ 5 w 106"/>
                    <a:gd name="T63" fmla="*/ 57 h 122"/>
                    <a:gd name="T64" fmla="*/ 9 w 106"/>
                    <a:gd name="T65" fmla="*/ 57 h 122"/>
                    <a:gd name="T66" fmla="*/ 12 w 106"/>
                    <a:gd name="T67" fmla="*/ 57 h 122"/>
                    <a:gd name="T68" fmla="*/ 14 w 106"/>
                    <a:gd name="T69" fmla="*/ 60 h 122"/>
                    <a:gd name="T70" fmla="*/ 17 w 106"/>
                    <a:gd name="T71" fmla="*/ 60 h 122"/>
                    <a:gd name="T72" fmla="*/ 22 w 106"/>
                    <a:gd name="T73" fmla="*/ 61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122"/>
                    <a:gd name="T113" fmla="*/ 106 w 106"/>
                    <a:gd name="T114" fmla="*/ 122 h 1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122">
                      <a:moveTo>
                        <a:pt x="26" y="79"/>
                      </a:moveTo>
                      <a:lnTo>
                        <a:pt x="84" y="0"/>
                      </a:lnTo>
                      <a:lnTo>
                        <a:pt x="86" y="0"/>
                      </a:lnTo>
                      <a:lnTo>
                        <a:pt x="105" y="14"/>
                      </a:lnTo>
                      <a:lnTo>
                        <a:pt x="46" y="94"/>
                      </a:lnTo>
                      <a:lnTo>
                        <a:pt x="51" y="98"/>
                      </a:lnTo>
                      <a:lnTo>
                        <a:pt x="52" y="102"/>
                      </a:lnTo>
                      <a:lnTo>
                        <a:pt x="54" y="104"/>
                      </a:lnTo>
                      <a:lnTo>
                        <a:pt x="57" y="108"/>
                      </a:lnTo>
                      <a:lnTo>
                        <a:pt x="59" y="111"/>
                      </a:lnTo>
                      <a:lnTo>
                        <a:pt x="59" y="115"/>
                      </a:lnTo>
                      <a:lnTo>
                        <a:pt x="59" y="117"/>
                      </a:lnTo>
                      <a:lnTo>
                        <a:pt x="57" y="119"/>
                      </a:lnTo>
                      <a:lnTo>
                        <a:pt x="54" y="121"/>
                      </a:lnTo>
                      <a:lnTo>
                        <a:pt x="52" y="121"/>
                      </a:lnTo>
                      <a:lnTo>
                        <a:pt x="49" y="121"/>
                      </a:lnTo>
                      <a:lnTo>
                        <a:pt x="44" y="121"/>
                      </a:lnTo>
                      <a:lnTo>
                        <a:pt x="38" y="119"/>
                      </a:lnTo>
                      <a:lnTo>
                        <a:pt x="31" y="117"/>
                      </a:lnTo>
                      <a:lnTo>
                        <a:pt x="28" y="112"/>
                      </a:lnTo>
                      <a:lnTo>
                        <a:pt x="21" y="108"/>
                      </a:lnTo>
                      <a:lnTo>
                        <a:pt x="14" y="104"/>
                      </a:lnTo>
                      <a:lnTo>
                        <a:pt x="11" y="100"/>
                      </a:lnTo>
                      <a:lnTo>
                        <a:pt x="6" y="96"/>
                      </a:lnTo>
                      <a:lnTo>
                        <a:pt x="4" y="91"/>
                      </a:lnTo>
                      <a:lnTo>
                        <a:pt x="0" y="88"/>
                      </a:lnTo>
                      <a:lnTo>
                        <a:pt x="0" y="83"/>
                      </a:lnTo>
                      <a:lnTo>
                        <a:pt x="0" y="79"/>
                      </a:lnTo>
                      <a:lnTo>
                        <a:pt x="0" y="77"/>
                      </a:lnTo>
                      <a:lnTo>
                        <a:pt x="3" y="74"/>
                      </a:lnTo>
                      <a:lnTo>
                        <a:pt x="4" y="74"/>
                      </a:lnTo>
                      <a:lnTo>
                        <a:pt x="6" y="74"/>
                      </a:lnTo>
                      <a:lnTo>
                        <a:pt x="11" y="74"/>
                      </a:lnTo>
                      <a:lnTo>
                        <a:pt x="14" y="74"/>
                      </a:lnTo>
                      <a:lnTo>
                        <a:pt x="17" y="77"/>
                      </a:lnTo>
                      <a:lnTo>
                        <a:pt x="21" y="77"/>
                      </a:lnTo>
                      <a:lnTo>
                        <a:pt x="26" y="79"/>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96" name="Freeform 38"/>
                <p:cNvSpPr>
                  <a:spLocks/>
                </p:cNvSpPr>
                <p:nvPr/>
              </p:nvSpPr>
              <p:spPr bwMode="auto">
                <a:xfrm>
                  <a:off x="3703" y="2202"/>
                  <a:ext cx="63" cy="112"/>
                </a:xfrm>
                <a:custGeom>
                  <a:avLst/>
                  <a:gdLst>
                    <a:gd name="T0" fmla="*/ 16 w 70"/>
                    <a:gd name="T1" fmla="*/ 78 h 127"/>
                    <a:gd name="T2" fmla="*/ 16 w 70"/>
                    <a:gd name="T3" fmla="*/ 0 h 127"/>
                    <a:gd name="T4" fmla="*/ 16 w 70"/>
                    <a:gd name="T5" fmla="*/ 0 h 127"/>
                    <a:gd name="T6" fmla="*/ 16 w 70"/>
                    <a:gd name="T7" fmla="*/ 0 h 127"/>
                    <a:gd name="T8" fmla="*/ 16 w 70"/>
                    <a:gd name="T9" fmla="*/ 0 h 127"/>
                    <a:gd name="T10" fmla="*/ 16 w 70"/>
                    <a:gd name="T11" fmla="*/ 0 h 127"/>
                    <a:gd name="T12" fmla="*/ 16 w 70"/>
                    <a:gd name="T13" fmla="*/ 0 h 127"/>
                    <a:gd name="T14" fmla="*/ 16 w 70"/>
                    <a:gd name="T15" fmla="*/ 0 h 127"/>
                    <a:gd name="T16" fmla="*/ 16 w 70"/>
                    <a:gd name="T17" fmla="*/ 0 h 127"/>
                    <a:gd name="T18" fmla="*/ 37 w 70"/>
                    <a:gd name="T19" fmla="*/ 0 h 127"/>
                    <a:gd name="T20" fmla="*/ 37 w 70"/>
                    <a:gd name="T21" fmla="*/ 78 h 127"/>
                    <a:gd name="T22" fmla="*/ 40 w 70"/>
                    <a:gd name="T23" fmla="*/ 78 h 127"/>
                    <a:gd name="T24" fmla="*/ 44 w 70"/>
                    <a:gd name="T25" fmla="*/ 79 h 127"/>
                    <a:gd name="T26" fmla="*/ 47 w 70"/>
                    <a:gd name="T27" fmla="*/ 79 h 127"/>
                    <a:gd name="T28" fmla="*/ 50 w 70"/>
                    <a:gd name="T29" fmla="*/ 81 h 127"/>
                    <a:gd name="T30" fmla="*/ 53 w 70"/>
                    <a:gd name="T31" fmla="*/ 83 h 127"/>
                    <a:gd name="T32" fmla="*/ 54 w 70"/>
                    <a:gd name="T33" fmla="*/ 85 h 127"/>
                    <a:gd name="T34" fmla="*/ 56 w 70"/>
                    <a:gd name="T35" fmla="*/ 86 h 127"/>
                    <a:gd name="T36" fmla="*/ 56 w 70"/>
                    <a:gd name="T37" fmla="*/ 88 h 127"/>
                    <a:gd name="T38" fmla="*/ 54 w 70"/>
                    <a:gd name="T39" fmla="*/ 89 h 127"/>
                    <a:gd name="T40" fmla="*/ 53 w 70"/>
                    <a:gd name="T41" fmla="*/ 91 h 127"/>
                    <a:gd name="T42" fmla="*/ 50 w 70"/>
                    <a:gd name="T43" fmla="*/ 93 h 127"/>
                    <a:gd name="T44" fmla="*/ 47 w 70"/>
                    <a:gd name="T45" fmla="*/ 94 h 127"/>
                    <a:gd name="T46" fmla="*/ 42 w 70"/>
                    <a:gd name="T47" fmla="*/ 96 h 127"/>
                    <a:gd name="T48" fmla="*/ 38 w 70"/>
                    <a:gd name="T49" fmla="*/ 98 h 127"/>
                    <a:gd name="T50" fmla="*/ 34 w 70"/>
                    <a:gd name="T51" fmla="*/ 98 h 127"/>
                    <a:gd name="T52" fmla="*/ 27 w 70"/>
                    <a:gd name="T53" fmla="*/ 98 h 127"/>
                    <a:gd name="T54" fmla="*/ 22 w 70"/>
                    <a:gd name="T55" fmla="*/ 98 h 127"/>
                    <a:gd name="T56" fmla="*/ 16 w 70"/>
                    <a:gd name="T57" fmla="*/ 98 h 127"/>
                    <a:gd name="T58" fmla="*/ 12 w 70"/>
                    <a:gd name="T59" fmla="*/ 96 h 127"/>
                    <a:gd name="T60" fmla="*/ 6 w 70"/>
                    <a:gd name="T61" fmla="*/ 94 h 127"/>
                    <a:gd name="T62" fmla="*/ 4 w 70"/>
                    <a:gd name="T63" fmla="*/ 93 h 127"/>
                    <a:gd name="T64" fmla="*/ 1 w 70"/>
                    <a:gd name="T65" fmla="*/ 91 h 127"/>
                    <a:gd name="T66" fmla="*/ 0 w 70"/>
                    <a:gd name="T67" fmla="*/ 89 h 127"/>
                    <a:gd name="T68" fmla="*/ 0 w 70"/>
                    <a:gd name="T69" fmla="*/ 88 h 127"/>
                    <a:gd name="T70" fmla="*/ 0 w 70"/>
                    <a:gd name="T71" fmla="*/ 86 h 127"/>
                    <a:gd name="T72" fmla="*/ 0 w 70"/>
                    <a:gd name="T73" fmla="*/ 85 h 127"/>
                    <a:gd name="T74" fmla="*/ 1 w 70"/>
                    <a:gd name="T75" fmla="*/ 83 h 127"/>
                    <a:gd name="T76" fmla="*/ 4 w 70"/>
                    <a:gd name="T77" fmla="*/ 81 h 127"/>
                    <a:gd name="T78" fmla="*/ 6 w 70"/>
                    <a:gd name="T79" fmla="*/ 79 h 127"/>
                    <a:gd name="T80" fmla="*/ 10 w 70"/>
                    <a:gd name="T81" fmla="*/ 79 h 127"/>
                    <a:gd name="T82" fmla="*/ 13 w 70"/>
                    <a:gd name="T83" fmla="*/ 78 h 127"/>
                    <a:gd name="T84" fmla="*/ 16 w 70"/>
                    <a:gd name="T85" fmla="*/ 78 h 127"/>
                    <a:gd name="T86" fmla="*/ 16 w 70"/>
                    <a:gd name="T87" fmla="*/ 78 h 1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127"/>
                    <a:gd name="T134" fmla="*/ 70 w 70"/>
                    <a:gd name="T135" fmla="*/ 127 h 1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127">
                      <a:moveTo>
                        <a:pt x="20" y="101"/>
                      </a:moveTo>
                      <a:lnTo>
                        <a:pt x="20" y="0"/>
                      </a:lnTo>
                      <a:lnTo>
                        <a:pt x="46" y="0"/>
                      </a:lnTo>
                      <a:lnTo>
                        <a:pt x="46" y="101"/>
                      </a:lnTo>
                      <a:lnTo>
                        <a:pt x="50" y="101"/>
                      </a:lnTo>
                      <a:lnTo>
                        <a:pt x="54" y="102"/>
                      </a:lnTo>
                      <a:lnTo>
                        <a:pt x="58" y="102"/>
                      </a:lnTo>
                      <a:lnTo>
                        <a:pt x="62" y="104"/>
                      </a:lnTo>
                      <a:lnTo>
                        <a:pt x="65" y="107"/>
                      </a:lnTo>
                      <a:lnTo>
                        <a:pt x="67" y="109"/>
                      </a:lnTo>
                      <a:lnTo>
                        <a:pt x="69" y="111"/>
                      </a:lnTo>
                      <a:lnTo>
                        <a:pt x="69" y="113"/>
                      </a:lnTo>
                      <a:lnTo>
                        <a:pt x="67" y="115"/>
                      </a:lnTo>
                      <a:lnTo>
                        <a:pt x="65" y="117"/>
                      </a:lnTo>
                      <a:lnTo>
                        <a:pt x="62" y="119"/>
                      </a:lnTo>
                      <a:lnTo>
                        <a:pt x="58" y="121"/>
                      </a:lnTo>
                      <a:lnTo>
                        <a:pt x="52" y="124"/>
                      </a:lnTo>
                      <a:lnTo>
                        <a:pt x="47" y="126"/>
                      </a:lnTo>
                      <a:lnTo>
                        <a:pt x="42" y="126"/>
                      </a:lnTo>
                      <a:lnTo>
                        <a:pt x="33" y="126"/>
                      </a:lnTo>
                      <a:lnTo>
                        <a:pt x="27" y="126"/>
                      </a:lnTo>
                      <a:lnTo>
                        <a:pt x="20" y="126"/>
                      </a:lnTo>
                      <a:lnTo>
                        <a:pt x="14" y="124"/>
                      </a:lnTo>
                      <a:lnTo>
                        <a:pt x="8" y="121"/>
                      </a:lnTo>
                      <a:lnTo>
                        <a:pt x="4" y="119"/>
                      </a:lnTo>
                      <a:lnTo>
                        <a:pt x="1" y="117"/>
                      </a:lnTo>
                      <a:lnTo>
                        <a:pt x="0" y="115"/>
                      </a:lnTo>
                      <a:lnTo>
                        <a:pt x="0" y="113"/>
                      </a:lnTo>
                      <a:lnTo>
                        <a:pt x="0" y="111"/>
                      </a:lnTo>
                      <a:lnTo>
                        <a:pt x="0" y="109"/>
                      </a:lnTo>
                      <a:lnTo>
                        <a:pt x="1" y="107"/>
                      </a:lnTo>
                      <a:lnTo>
                        <a:pt x="4" y="104"/>
                      </a:lnTo>
                      <a:lnTo>
                        <a:pt x="8" y="102"/>
                      </a:lnTo>
                      <a:lnTo>
                        <a:pt x="12" y="102"/>
                      </a:lnTo>
                      <a:lnTo>
                        <a:pt x="16" y="101"/>
                      </a:lnTo>
                      <a:lnTo>
                        <a:pt x="20" y="101"/>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97" name="Freeform 39"/>
                <p:cNvSpPr>
                  <a:spLocks/>
                </p:cNvSpPr>
                <p:nvPr/>
              </p:nvSpPr>
              <p:spPr bwMode="auto">
                <a:xfrm>
                  <a:off x="3703" y="2202"/>
                  <a:ext cx="63" cy="112"/>
                </a:xfrm>
                <a:custGeom>
                  <a:avLst/>
                  <a:gdLst>
                    <a:gd name="T0" fmla="*/ 16 w 70"/>
                    <a:gd name="T1" fmla="*/ 78 h 127"/>
                    <a:gd name="T2" fmla="*/ 16 w 70"/>
                    <a:gd name="T3" fmla="*/ 0 h 127"/>
                    <a:gd name="T4" fmla="*/ 37 w 70"/>
                    <a:gd name="T5" fmla="*/ 0 h 127"/>
                    <a:gd name="T6" fmla="*/ 37 w 70"/>
                    <a:gd name="T7" fmla="*/ 78 h 127"/>
                    <a:gd name="T8" fmla="*/ 40 w 70"/>
                    <a:gd name="T9" fmla="*/ 78 h 127"/>
                    <a:gd name="T10" fmla="*/ 44 w 70"/>
                    <a:gd name="T11" fmla="*/ 79 h 127"/>
                    <a:gd name="T12" fmla="*/ 47 w 70"/>
                    <a:gd name="T13" fmla="*/ 79 h 127"/>
                    <a:gd name="T14" fmla="*/ 50 w 70"/>
                    <a:gd name="T15" fmla="*/ 81 h 127"/>
                    <a:gd name="T16" fmla="*/ 53 w 70"/>
                    <a:gd name="T17" fmla="*/ 83 h 127"/>
                    <a:gd name="T18" fmla="*/ 54 w 70"/>
                    <a:gd name="T19" fmla="*/ 85 h 127"/>
                    <a:gd name="T20" fmla="*/ 56 w 70"/>
                    <a:gd name="T21" fmla="*/ 86 h 127"/>
                    <a:gd name="T22" fmla="*/ 56 w 70"/>
                    <a:gd name="T23" fmla="*/ 88 h 127"/>
                    <a:gd name="T24" fmla="*/ 54 w 70"/>
                    <a:gd name="T25" fmla="*/ 89 h 127"/>
                    <a:gd name="T26" fmla="*/ 53 w 70"/>
                    <a:gd name="T27" fmla="*/ 91 h 127"/>
                    <a:gd name="T28" fmla="*/ 50 w 70"/>
                    <a:gd name="T29" fmla="*/ 93 h 127"/>
                    <a:gd name="T30" fmla="*/ 47 w 70"/>
                    <a:gd name="T31" fmla="*/ 94 h 127"/>
                    <a:gd name="T32" fmla="*/ 42 w 70"/>
                    <a:gd name="T33" fmla="*/ 96 h 127"/>
                    <a:gd name="T34" fmla="*/ 38 w 70"/>
                    <a:gd name="T35" fmla="*/ 98 h 127"/>
                    <a:gd name="T36" fmla="*/ 34 w 70"/>
                    <a:gd name="T37" fmla="*/ 98 h 127"/>
                    <a:gd name="T38" fmla="*/ 27 w 70"/>
                    <a:gd name="T39" fmla="*/ 98 h 127"/>
                    <a:gd name="T40" fmla="*/ 22 w 70"/>
                    <a:gd name="T41" fmla="*/ 98 h 127"/>
                    <a:gd name="T42" fmla="*/ 16 w 70"/>
                    <a:gd name="T43" fmla="*/ 98 h 127"/>
                    <a:gd name="T44" fmla="*/ 12 w 70"/>
                    <a:gd name="T45" fmla="*/ 96 h 127"/>
                    <a:gd name="T46" fmla="*/ 6 w 70"/>
                    <a:gd name="T47" fmla="*/ 94 h 127"/>
                    <a:gd name="T48" fmla="*/ 4 w 70"/>
                    <a:gd name="T49" fmla="*/ 93 h 127"/>
                    <a:gd name="T50" fmla="*/ 1 w 70"/>
                    <a:gd name="T51" fmla="*/ 91 h 127"/>
                    <a:gd name="T52" fmla="*/ 0 w 70"/>
                    <a:gd name="T53" fmla="*/ 89 h 127"/>
                    <a:gd name="T54" fmla="*/ 0 w 70"/>
                    <a:gd name="T55" fmla="*/ 88 h 127"/>
                    <a:gd name="T56" fmla="*/ 0 w 70"/>
                    <a:gd name="T57" fmla="*/ 86 h 127"/>
                    <a:gd name="T58" fmla="*/ 0 w 70"/>
                    <a:gd name="T59" fmla="*/ 85 h 127"/>
                    <a:gd name="T60" fmla="*/ 1 w 70"/>
                    <a:gd name="T61" fmla="*/ 83 h 127"/>
                    <a:gd name="T62" fmla="*/ 4 w 70"/>
                    <a:gd name="T63" fmla="*/ 81 h 127"/>
                    <a:gd name="T64" fmla="*/ 6 w 70"/>
                    <a:gd name="T65" fmla="*/ 79 h 127"/>
                    <a:gd name="T66" fmla="*/ 10 w 70"/>
                    <a:gd name="T67" fmla="*/ 79 h 127"/>
                    <a:gd name="T68" fmla="*/ 13 w 70"/>
                    <a:gd name="T69" fmla="*/ 78 h 127"/>
                    <a:gd name="T70" fmla="*/ 16 w 70"/>
                    <a:gd name="T71" fmla="*/ 78 h 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127"/>
                    <a:gd name="T110" fmla="*/ 70 w 70"/>
                    <a:gd name="T111" fmla="*/ 127 h 1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127">
                      <a:moveTo>
                        <a:pt x="20" y="101"/>
                      </a:moveTo>
                      <a:lnTo>
                        <a:pt x="20" y="0"/>
                      </a:lnTo>
                      <a:lnTo>
                        <a:pt x="46" y="0"/>
                      </a:lnTo>
                      <a:lnTo>
                        <a:pt x="46" y="101"/>
                      </a:lnTo>
                      <a:lnTo>
                        <a:pt x="50" y="101"/>
                      </a:lnTo>
                      <a:lnTo>
                        <a:pt x="54" y="102"/>
                      </a:lnTo>
                      <a:lnTo>
                        <a:pt x="58" y="102"/>
                      </a:lnTo>
                      <a:lnTo>
                        <a:pt x="62" y="104"/>
                      </a:lnTo>
                      <a:lnTo>
                        <a:pt x="65" y="107"/>
                      </a:lnTo>
                      <a:lnTo>
                        <a:pt x="67" y="109"/>
                      </a:lnTo>
                      <a:lnTo>
                        <a:pt x="69" y="111"/>
                      </a:lnTo>
                      <a:lnTo>
                        <a:pt x="69" y="113"/>
                      </a:lnTo>
                      <a:lnTo>
                        <a:pt x="67" y="115"/>
                      </a:lnTo>
                      <a:lnTo>
                        <a:pt x="65" y="117"/>
                      </a:lnTo>
                      <a:lnTo>
                        <a:pt x="62" y="119"/>
                      </a:lnTo>
                      <a:lnTo>
                        <a:pt x="58" y="121"/>
                      </a:lnTo>
                      <a:lnTo>
                        <a:pt x="52" y="124"/>
                      </a:lnTo>
                      <a:lnTo>
                        <a:pt x="47" y="126"/>
                      </a:lnTo>
                      <a:lnTo>
                        <a:pt x="42" y="126"/>
                      </a:lnTo>
                      <a:lnTo>
                        <a:pt x="33" y="126"/>
                      </a:lnTo>
                      <a:lnTo>
                        <a:pt x="27" y="126"/>
                      </a:lnTo>
                      <a:lnTo>
                        <a:pt x="20" y="126"/>
                      </a:lnTo>
                      <a:lnTo>
                        <a:pt x="14" y="124"/>
                      </a:lnTo>
                      <a:lnTo>
                        <a:pt x="8" y="121"/>
                      </a:lnTo>
                      <a:lnTo>
                        <a:pt x="4" y="119"/>
                      </a:lnTo>
                      <a:lnTo>
                        <a:pt x="1" y="117"/>
                      </a:lnTo>
                      <a:lnTo>
                        <a:pt x="0" y="115"/>
                      </a:lnTo>
                      <a:lnTo>
                        <a:pt x="0" y="113"/>
                      </a:lnTo>
                      <a:lnTo>
                        <a:pt x="0" y="111"/>
                      </a:lnTo>
                      <a:lnTo>
                        <a:pt x="0" y="109"/>
                      </a:lnTo>
                      <a:lnTo>
                        <a:pt x="1" y="107"/>
                      </a:lnTo>
                      <a:lnTo>
                        <a:pt x="4" y="104"/>
                      </a:lnTo>
                      <a:lnTo>
                        <a:pt x="8" y="102"/>
                      </a:lnTo>
                      <a:lnTo>
                        <a:pt x="12" y="102"/>
                      </a:lnTo>
                      <a:lnTo>
                        <a:pt x="16" y="101"/>
                      </a:lnTo>
                      <a:lnTo>
                        <a:pt x="20" y="101"/>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698" name="Freeform 40"/>
                <p:cNvSpPr>
                  <a:spLocks/>
                </p:cNvSpPr>
                <p:nvPr/>
              </p:nvSpPr>
              <p:spPr bwMode="auto">
                <a:xfrm>
                  <a:off x="3794" y="2180"/>
                  <a:ext cx="78" cy="113"/>
                </a:xfrm>
                <a:custGeom>
                  <a:avLst/>
                  <a:gdLst>
                    <a:gd name="T0" fmla="*/ 31 w 86"/>
                    <a:gd name="T1" fmla="*/ 79 h 128"/>
                    <a:gd name="T2" fmla="*/ 0 w 86"/>
                    <a:gd name="T3" fmla="*/ 8 h 128"/>
                    <a:gd name="T4" fmla="*/ 0 w 86"/>
                    <a:gd name="T5" fmla="*/ 8 h 128"/>
                    <a:gd name="T6" fmla="*/ 0 w 86"/>
                    <a:gd name="T7" fmla="*/ 8 h 128"/>
                    <a:gd name="T8" fmla="*/ 0 w 86"/>
                    <a:gd name="T9" fmla="*/ 8 h 128"/>
                    <a:gd name="T10" fmla="*/ 0 w 86"/>
                    <a:gd name="T11" fmla="*/ 8 h 128"/>
                    <a:gd name="T12" fmla="*/ 0 w 86"/>
                    <a:gd name="T13" fmla="*/ 8 h 128"/>
                    <a:gd name="T14" fmla="*/ 0 w 86"/>
                    <a:gd name="T15" fmla="*/ 8 h 128"/>
                    <a:gd name="T16" fmla="*/ 0 w 86"/>
                    <a:gd name="T17" fmla="*/ 8 h 128"/>
                    <a:gd name="T18" fmla="*/ 19 w 86"/>
                    <a:gd name="T19" fmla="*/ 0 h 128"/>
                    <a:gd name="T20" fmla="*/ 49 w 86"/>
                    <a:gd name="T21" fmla="*/ 73 h 128"/>
                    <a:gd name="T22" fmla="*/ 53 w 86"/>
                    <a:gd name="T23" fmla="*/ 72 h 128"/>
                    <a:gd name="T24" fmla="*/ 57 w 86"/>
                    <a:gd name="T25" fmla="*/ 72 h 128"/>
                    <a:gd name="T26" fmla="*/ 60 w 86"/>
                    <a:gd name="T27" fmla="*/ 72 h 128"/>
                    <a:gd name="T28" fmla="*/ 63 w 86"/>
                    <a:gd name="T29" fmla="*/ 72 h 128"/>
                    <a:gd name="T30" fmla="*/ 65 w 86"/>
                    <a:gd name="T31" fmla="*/ 72 h 128"/>
                    <a:gd name="T32" fmla="*/ 68 w 86"/>
                    <a:gd name="T33" fmla="*/ 73 h 128"/>
                    <a:gd name="T34" fmla="*/ 70 w 86"/>
                    <a:gd name="T35" fmla="*/ 73 h 128"/>
                    <a:gd name="T36" fmla="*/ 70 w 86"/>
                    <a:gd name="T37" fmla="*/ 75 h 128"/>
                    <a:gd name="T38" fmla="*/ 70 w 86"/>
                    <a:gd name="T39" fmla="*/ 78 h 128"/>
                    <a:gd name="T40" fmla="*/ 70 w 86"/>
                    <a:gd name="T41" fmla="*/ 79 h 128"/>
                    <a:gd name="T42" fmla="*/ 68 w 86"/>
                    <a:gd name="T43" fmla="*/ 83 h 128"/>
                    <a:gd name="T44" fmla="*/ 65 w 86"/>
                    <a:gd name="T45" fmla="*/ 85 h 128"/>
                    <a:gd name="T46" fmla="*/ 62 w 86"/>
                    <a:gd name="T47" fmla="*/ 88 h 128"/>
                    <a:gd name="T48" fmla="*/ 58 w 86"/>
                    <a:gd name="T49" fmla="*/ 91 h 128"/>
                    <a:gd name="T50" fmla="*/ 53 w 86"/>
                    <a:gd name="T51" fmla="*/ 93 h 128"/>
                    <a:gd name="T52" fmla="*/ 48 w 86"/>
                    <a:gd name="T53" fmla="*/ 96 h 128"/>
                    <a:gd name="T54" fmla="*/ 44 w 86"/>
                    <a:gd name="T55" fmla="*/ 98 h 128"/>
                    <a:gd name="T56" fmla="*/ 38 w 86"/>
                    <a:gd name="T57" fmla="*/ 98 h 128"/>
                    <a:gd name="T58" fmla="*/ 33 w 86"/>
                    <a:gd name="T59" fmla="*/ 99 h 128"/>
                    <a:gd name="T60" fmla="*/ 30 w 86"/>
                    <a:gd name="T61" fmla="*/ 99 h 128"/>
                    <a:gd name="T62" fmla="*/ 24 w 86"/>
                    <a:gd name="T63" fmla="*/ 99 h 128"/>
                    <a:gd name="T64" fmla="*/ 21 w 86"/>
                    <a:gd name="T65" fmla="*/ 99 h 128"/>
                    <a:gd name="T66" fmla="*/ 19 w 86"/>
                    <a:gd name="T67" fmla="*/ 98 h 128"/>
                    <a:gd name="T68" fmla="*/ 17 w 86"/>
                    <a:gd name="T69" fmla="*/ 96 h 128"/>
                    <a:gd name="T70" fmla="*/ 17 w 86"/>
                    <a:gd name="T71" fmla="*/ 94 h 128"/>
                    <a:gd name="T72" fmla="*/ 17 w 86"/>
                    <a:gd name="T73" fmla="*/ 93 h 128"/>
                    <a:gd name="T74" fmla="*/ 19 w 86"/>
                    <a:gd name="T75" fmla="*/ 90 h 128"/>
                    <a:gd name="T76" fmla="*/ 21 w 86"/>
                    <a:gd name="T77" fmla="*/ 88 h 128"/>
                    <a:gd name="T78" fmla="*/ 22 w 86"/>
                    <a:gd name="T79" fmla="*/ 87 h 128"/>
                    <a:gd name="T80" fmla="*/ 24 w 86"/>
                    <a:gd name="T81" fmla="*/ 85 h 128"/>
                    <a:gd name="T82" fmla="*/ 28 w 86"/>
                    <a:gd name="T83" fmla="*/ 81 h 128"/>
                    <a:gd name="T84" fmla="*/ 31 w 86"/>
                    <a:gd name="T85" fmla="*/ 79 h 128"/>
                    <a:gd name="T86" fmla="*/ 31 w 86"/>
                    <a:gd name="T87" fmla="*/ 79 h 1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
                    <a:gd name="T133" fmla="*/ 0 h 128"/>
                    <a:gd name="T134" fmla="*/ 86 w 86"/>
                    <a:gd name="T135" fmla="*/ 128 h 1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 h="128">
                      <a:moveTo>
                        <a:pt x="38" y="102"/>
                      </a:moveTo>
                      <a:lnTo>
                        <a:pt x="0" y="10"/>
                      </a:lnTo>
                      <a:lnTo>
                        <a:pt x="23" y="0"/>
                      </a:lnTo>
                      <a:lnTo>
                        <a:pt x="60" y="94"/>
                      </a:lnTo>
                      <a:lnTo>
                        <a:pt x="64" y="92"/>
                      </a:lnTo>
                      <a:lnTo>
                        <a:pt x="69" y="92"/>
                      </a:lnTo>
                      <a:lnTo>
                        <a:pt x="73" y="92"/>
                      </a:lnTo>
                      <a:lnTo>
                        <a:pt x="77" y="92"/>
                      </a:lnTo>
                      <a:lnTo>
                        <a:pt x="79" y="92"/>
                      </a:lnTo>
                      <a:lnTo>
                        <a:pt x="83" y="94"/>
                      </a:lnTo>
                      <a:lnTo>
                        <a:pt x="85" y="94"/>
                      </a:lnTo>
                      <a:lnTo>
                        <a:pt x="85" y="96"/>
                      </a:lnTo>
                      <a:lnTo>
                        <a:pt x="85" y="100"/>
                      </a:lnTo>
                      <a:lnTo>
                        <a:pt x="85" y="102"/>
                      </a:lnTo>
                      <a:lnTo>
                        <a:pt x="83" y="107"/>
                      </a:lnTo>
                      <a:lnTo>
                        <a:pt x="79" y="109"/>
                      </a:lnTo>
                      <a:lnTo>
                        <a:pt x="75" y="113"/>
                      </a:lnTo>
                      <a:lnTo>
                        <a:pt x="71" y="117"/>
                      </a:lnTo>
                      <a:lnTo>
                        <a:pt x="64" y="119"/>
                      </a:lnTo>
                      <a:lnTo>
                        <a:pt x="58" y="123"/>
                      </a:lnTo>
                      <a:lnTo>
                        <a:pt x="53" y="126"/>
                      </a:lnTo>
                      <a:lnTo>
                        <a:pt x="46" y="126"/>
                      </a:lnTo>
                      <a:lnTo>
                        <a:pt x="40" y="127"/>
                      </a:lnTo>
                      <a:lnTo>
                        <a:pt x="36" y="127"/>
                      </a:lnTo>
                      <a:lnTo>
                        <a:pt x="29" y="127"/>
                      </a:lnTo>
                      <a:lnTo>
                        <a:pt x="25" y="127"/>
                      </a:lnTo>
                      <a:lnTo>
                        <a:pt x="23" y="126"/>
                      </a:lnTo>
                      <a:lnTo>
                        <a:pt x="21" y="123"/>
                      </a:lnTo>
                      <a:lnTo>
                        <a:pt x="21" y="121"/>
                      </a:lnTo>
                      <a:lnTo>
                        <a:pt x="21" y="119"/>
                      </a:lnTo>
                      <a:lnTo>
                        <a:pt x="23" y="115"/>
                      </a:lnTo>
                      <a:lnTo>
                        <a:pt x="25" y="113"/>
                      </a:lnTo>
                      <a:lnTo>
                        <a:pt x="27" y="111"/>
                      </a:lnTo>
                      <a:lnTo>
                        <a:pt x="29" y="109"/>
                      </a:lnTo>
                      <a:lnTo>
                        <a:pt x="34" y="104"/>
                      </a:lnTo>
                      <a:lnTo>
                        <a:pt x="38" y="102"/>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99" name="Freeform 41"/>
                <p:cNvSpPr>
                  <a:spLocks/>
                </p:cNvSpPr>
                <p:nvPr/>
              </p:nvSpPr>
              <p:spPr bwMode="auto">
                <a:xfrm>
                  <a:off x="3794" y="2180"/>
                  <a:ext cx="78" cy="113"/>
                </a:xfrm>
                <a:custGeom>
                  <a:avLst/>
                  <a:gdLst>
                    <a:gd name="T0" fmla="*/ 31 w 86"/>
                    <a:gd name="T1" fmla="*/ 79 h 128"/>
                    <a:gd name="T2" fmla="*/ 0 w 86"/>
                    <a:gd name="T3" fmla="*/ 8 h 128"/>
                    <a:gd name="T4" fmla="*/ 19 w 86"/>
                    <a:gd name="T5" fmla="*/ 0 h 128"/>
                    <a:gd name="T6" fmla="*/ 49 w 86"/>
                    <a:gd name="T7" fmla="*/ 73 h 128"/>
                    <a:gd name="T8" fmla="*/ 53 w 86"/>
                    <a:gd name="T9" fmla="*/ 72 h 128"/>
                    <a:gd name="T10" fmla="*/ 57 w 86"/>
                    <a:gd name="T11" fmla="*/ 72 h 128"/>
                    <a:gd name="T12" fmla="*/ 60 w 86"/>
                    <a:gd name="T13" fmla="*/ 72 h 128"/>
                    <a:gd name="T14" fmla="*/ 63 w 86"/>
                    <a:gd name="T15" fmla="*/ 72 h 128"/>
                    <a:gd name="T16" fmla="*/ 65 w 86"/>
                    <a:gd name="T17" fmla="*/ 72 h 128"/>
                    <a:gd name="T18" fmla="*/ 68 w 86"/>
                    <a:gd name="T19" fmla="*/ 73 h 128"/>
                    <a:gd name="T20" fmla="*/ 70 w 86"/>
                    <a:gd name="T21" fmla="*/ 73 h 128"/>
                    <a:gd name="T22" fmla="*/ 70 w 86"/>
                    <a:gd name="T23" fmla="*/ 75 h 128"/>
                    <a:gd name="T24" fmla="*/ 70 w 86"/>
                    <a:gd name="T25" fmla="*/ 78 h 128"/>
                    <a:gd name="T26" fmla="*/ 70 w 86"/>
                    <a:gd name="T27" fmla="*/ 79 h 128"/>
                    <a:gd name="T28" fmla="*/ 68 w 86"/>
                    <a:gd name="T29" fmla="*/ 83 h 128"/>
                    <a:gd name="T30" fmla="*/ 65 w 86"/>
                    <a:gd name="T31" fmla="*/ 85 h 128"/>
                    <a:gd name="T32" fmla="*/ 62 w 86"/>
                    <a:gd name="T33" fmla="*/ 88 h 128"/>
                    <a:gd name="T34" fmla="*/ 58 w 86"/>
                    <a:gd name="T35" fmla="*/ 91 h 128"/>
                    <a:gd name="T36" fmla="*/ 53 w 86"/>
                    <a:gd name="T37" fmla="*/ 93 h 128"/>
                    <a:gd name="T38" fmla="*/ 48 w 86"/>
                    <a:gd name="T39" fmla="*/ 96 h 128"/>
                    <a:gd name="T40" fmla="*/ 44 w 86"/>
                    <a:gd name="T41" fmla="*/ 98 h 128"/>
                    <a:gd name="T42" fmla="*/ 38 w 86"/>
                    <a:gd name="T43" fmla="*/ 98 h 128"/>
                    <a:gd name="T44" fmla="*/ 33 w 86"/>
                    <a:gd name="T45" fmla="*/ 99 h 128"/>
                    <a:gd name="T46" fmla="*/ 30 w 86"/>
                    <a:gd name="T47" fmla="*/ 99 h 128"/>
                    <a:gd name="T48" fmla="*/ 24 w 86"/>
                    <a:gd name="T49" fmla="*/ 99 h 128"/>
                    <a:gd name="T50" fmla="*/ 21 w 86"/>
                    <a:gd name="T51" fmla="*/ 99 h 128"/>
                    <a:gd name="T52" fmla="*/ 19 w 86"/>
                    <a:gd name="T53" fmla="*/ 98 h 128"/>
                    <a:gd name="T54" fmla="*/ 17 w 86"/>
                    <a:gd name="T55" fmla="*/ 96 h 128"/>
                    <a:gd name="T56" fmla="*/ 17 w 86"/>
                    <a:gd name="T57" fmla="*/ 94 h 128"/>
                    <a:gd name="T58" fmla="*/ 17 w 86"/>
                    <a:gd name="T59" fmla="*/ 93 h 128"/>
                    <a:gd name="T60" fmla="*/ 19 w 86"/>
                    <a:gd name="T61" fmla="*/ 90 h 128"/>
                    <a:gd name="T62" fmla="*/ 21 w 86"/>
                    <a:gd name="T63" fmla="*/ 88 h 128"/>
                    <a:gd name="T64" fmla="*/ 22 w 86"/>
                    <a:gd name="T65" fmla="*/ 87 h 128"/>
                    <a:gd name="T66" fmla="*/ 24 w 86"/>
                    <a:gd name="T67" fmla="*/ 85 h 128"/>
                    <a:gd name="T68" fmla="*/ 28 w 86"/>
                    <a:gd name="T69" fmla="*/ 81 h 128"/>
                    <a:gd name="T70" fmla="*/ 31 w 86"/>
                    <a:gd name="T71" fmla="*/ 79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
                    <a:gd name="T109" fmla="*/ 0 h 128"/>
                    <a:gd name="T110" fmla="*/ 86 w 86"/>
                    <a:gd name="T111" fmla="*/ 128 h 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 h="128">
                      <a:moveTo>
                        <a:pt x="38" y="102"/>
                      </a:moveTo>
                      <a:lnTo>
                        <a:pt x="0" y="10"/>
                      </a:lnTo>
                      <a:lnTo>
                        <a:pt x="23" y="0"/>
                      </a:lnTo>
                      <a:lnTo>
                        <a:pt x="60" y="94"/>
                      </a:lnTo>
                      <a:lnTo>
                        <a:pt x="64" y="92"/>
                      </a:lnTo>
                      <a:lnTo>
                        <a:pt x="69" y="92"/>
                      </a:lnTo>
                      <a:lnTo>
                        <a:pt x="73" y="92"/>
                      </a:lnTo>
                      <a:lnTo>
                        <a:pt x="77" y="92"/>
                      </a:lnTo>
                      <a:lnTo>
                        <a:pt x="79" y="92"/>
                      </a:lnTo>
                      <a:lnTo>
                        <a:pt x="83" y="94"/>
                      </a:lnTo>
                      <a:lnTo>
                        <a:pt x="85" y="94"/>
                      </a:lnTo>
                      <a:lnTo>
                        <a:pt x="85" y="96"/>
                      </a:lnTo>
                      <a:lnTo>
                        <a:pt x="85" y="100"/>
                      </a:lnTo>
                      <a:lnTo>
                        <a:pt x="85" y="102"/>
                      </a:lnTo>
                      <a:lnTo>
                        <a:pt x="83" y="107"/>
                      </a:lnTo>
                      <a:lnTo>
                        <a:pt x="79" y="109"/>
                      </a:lnTo>
                      <a:lnTo>
                        <a:pt x="75" y="113"/>
                      </a:lnTo>
                      <a:lnTo>
                        <a:pt x="71" y="117"/>
                      </a:lnTo>
                      <a:lnTo>
                        <a:pt x="64" y="119"/>
                      </a:lnTo>
                      <a:lnTo>
                        <a:pt x="58" y="123"/>
                      </a:lnTo>
                      <a:lnTo>
                        <a:pt x="53" y="126"/>
                      </a:lnTo>
                      <a:lnTo>
                        <a:pt x="46" y="126"/>
                      </a:lnTo>
                      <a:lnTo>
                        <a:pt x="40" y="127"/>
                      </a:lnTo>
                      <a:lnTo>
                        <a:pt x="36" y="127"/>
                      </a:lnTo>
                      <a:lnTo>
                        <a:pt x="29" y="127"/>
                      </a:lnTo>
                      <a:lnTo>
                        <a:pt x="25" y="127"/>
                      </a:lnTo>
                      <a:lnTo>
                        <a:pt x="23" y="126"/>
                      </a:lnTo>
                      <a:lnTo>
                        <a:pt x="21" y="123"/>
                      </a:lnTo>
                      <a:lnTo>
                        <a:pt x="21" y="121"/>
                      </a:lnTo>
                      <a:lnTo>
                        <a:pt x="21" y="119"/>
                      </a:lnTo>
                      <a:lnTo>
                        <a:pt x="23" y="115"/>
                      </a:lnTo>
                      <a:lnTo>
                        <a:pt x="25" y="113"/>
                      </a:lnTo>
                      <a:lnTo>
                        <a:pt x="27" y="111"/>
                      </a:lnTo>
                      <a:lnTo>
                        <a:pt x="29" y="109"/>
                      </a:lnTo>
                      <a:lnTo>
                        <a:pt x="34" y="104"/>
                      </a:lnTo>
                      <a:lnTo>
                        <a:pt x="38" y="102"/>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700" name="Freeform 42"/>
                <p:cNvSpPr>
                  <a:spLocks/>
                </p:cNvSpPr>
                <p:nvPr/>
              </p:nvSpPr>
              <p:spPr bwMode="auto">
                <a:xfrm>
                  <a:off x="3892" y="2084"/>
                  <a:ext cx="113" cy="86"/>
                </a:xfrm>
                <a:custGeom>
                  <a:avLst/>
                  <a:gdLst>
                    <a:gd name="T0" fmla="*/ 71 w 125"/>
                    <a:gd name="T1" fmla="*/ 57 h 97"/>
                    <a:gd name="T2" fmla="*/ 0 w 125"/>
                    <a:gd name="T3" fmla="*/ 17 h 97"/>
                    <a:gd name="T4" fmla="*/ 0 w 125"/>
                    <a:gd name="T5" fmla="*/ 17 h 97"/>
                    <a:gd name="T6" fmla="*/ 0 w 125"/>
                    <a:gd name="T7" fmla="*/ 17 h 97"/>
                    <a:gd name="T8" fmla="*/ 0 w 125"/>
                    <a:gd name="T9" fmla="*/ 17 h 97"/>
                    <a:gd name="T10" fmla="*/ 0 w 125"/>
                    <a:gd name="T11" fmla="*/ 17 h 97"/>
                    <a:gd name="T12" fmla="*/ 0 w 125"/>
                    <a:gd name="T13" fmla="*/ 17 h 97"/>
                    <a:gd name="T14" fmla="*/ 0 w 125"/>
                    <a:gd name="T15" fmla="*/ 17 h 97"/>
                    <a:gd name="T16" fmla="*/ 0 w 125"/>
                    <a:gd name="T17" fmla="*/ 17 h 97"/>
                    <a:gd name="T18" fmla="*/ 11 w 125"/>
                    <a:gd name="T19" fmla="*/ 0 h 97"/>
                    <a:gd name="T20" fmla="*/ 80 w 125"/>
                    <a:gd name="T21" fmla="*/ 38 h 97"/>
                    <a:gd name="T22" fmla="*/ 82 w 125"/>
                    <a:gd name="T23" fmla="*/ 35 h 97"/>
                    <a:gd name="T24" fmla="*/ 86 w 125"/>
                    <a:gd name="T25" fmla="*/ 34 h 97"/>
                    <a:gd name="T26" fmla="*/ 88 w 125"/>
                    <a:gd name="T27" fmla="*/ 31 h 97"/>
                    <a:gd name="T28" fmla="*/ 91 w 125"/>
                    <a:gd name="T29" fmla="*/ 30 h 97"/>
                    <a:gd name="T30" fmla="*/ 93 w 125"/>
                    <a:gd name="T31" fmla="*/ 28 h 97"/>
                    <a:gd name="T32" fmla="*/ 94 w 125"/>
                    <a:gd name="T33" fmla="*/ 28 h 97"/>
                    <a:gd name="T34" fmla="*/ 98 w 125"/>
                    <a:gd name="T35" fmla="*/ 28 h 97"/>
                    <a:gd name="T36" fmla="*/ 99 w 125"/>
                    <a:gd name="T37" fmla="*/ 28 h 97"/>
                    <a:gd name="T38" fmla="*/ 101 w 125"/>
                    <a:gd name="T39" fmla="*/ 30 h 97"/>
                    <a:gd name="T40" fmla="*/ 101 w 125"/>
                    <a:gd name="T41" fmla="*/ 31 h 97"/>
                    <a:gd name="T42" fmla="*/ 101 w 125"/>
                    <a:gd name="T43" fmla="*/ 35 h 97"/>
                    <a:gd name="T44" fmla="*/ 101 w 125"/>
                    <a:gd name="T45" fmla="*/ 38 h 97"/>
                    <a:gd name="T46" fmla="*/ 101 w 125"/>
                    <a:gd name="T47" fmla="*/ 43 h 97"/>
                    <a:gd name="T48" fmla="*/ 99 w 125"/>
                    <a:gd name="T49" fmla="*/ 48 h 97"/>
                    <a:gd name="T50" fmla="*/ 98 w 125"/>
                    <a:gd name="T51" fmla="*/ 53 h 97"/>
                    <a:gd name="T52" fmla="*/ 94 w 125"/>
                    <a:gd name="T53" fmla="*/ 59 h 97"/>
                    <a:gd name="T54" fmla="*/ 91 w 125"/>
                    <a:gd name="T55" fmla="*/ 61 h 97"/>
                    <a:gd name="T56" fmla="*/ 88 w 125"/>
                    <a:gd name="T57" fmla="*/ 66 h 97"/>
                    <a:gd name="T58" fmla="*/ 86 w 125"/>
                    <a:gd name="T59" fmla="*/ 69 h 97"/>
                    <a:gd name="T60" fmla="*/ 82 w 125"/>
                    <a:gd name="T61" fmla="*/ 73 h 97"/>
                    <a:gd name="T62" fmla="*/ 80 w 125"/>
                    <a:gd name="T63" fmla="*/ 74 h 97"/>
                    <a:gd name="T64" fmla="*/ 75 w 125"/>
                    <a:gd name="T65" fmla="*/ 75 h 97"/>
                    <a:gd name="T66" fmla="*/ 74 w 125"/>
                    <a:gd name="T67" fmla="*/ 75 h 97"/>
                    <a:gd name="T68" fmla="*/ 71 w 125"/>
                    <a:gd name="T69" fmla="*/ 75 h 97"/>
                    <a:gd name="T70" fmla="*/ 69 w 125"/>
                    <a:gd name="T71" fmla="*/ 74 h 97"/>
                    <a:gd name="T72" fmla="*/ 69 w 125"/>
                    <a:gd name="T73" fmla="*/ 73 h 97"/>
                    <a:gd name="T74" fmla="*/ 69 w 125"/>
                    <a:gd name="T75" fmla="*/ 71 h 97"/>
                    <a:gd name="T76" fmla="*/ 67 w 125"/>
                    <a:gd name="T77" fmla="*/ 69 h 97"/>
                    <a:gd name="T78" fmla="*/ 69 w 125"/>
                    <a:gd name="T79" fmla="*/ 66 h 97"/>
                    <a:gd name="T80" fmla="*/ 69 w 125"/>
                    <a:gd name="T81" fmla="*/ 63 h 97"/>
                    <a:gd name="T82" fmla="*/ 69 w 125"/>
                    <a:gd name="T83" fmla="*/ 59 h 97"/>
                    <a:gd name="T84" fmla="*/ 71 w 125"/>
                    <a:gd name="T85" fmla="*/ 57 h 97"/>
                    <a:gd name="T86" fmla="*/ 71 w 125"/>
                    <a:gd name="T87" fmla="*/ 57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5"/>
                    <a:gd name="T133" fmla="*/ 0 h 97"/>
                    <a:gd name="T134" fmla="*/ 125 w 125"/>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5" h="97">
                      <a:moveTo>
                        <a:pt x="86" y="72"/>
                      </a:moveTo>
                      <a:lnTo>
                        <a:pt x="0" y="21"/>
                      </a:lnTo>
                      <a:lnTo>
                        <a:pt x="13" y="0"/>
                      </a:lnTo>
                      <a:lnTo>
                        <a:pt x="99" y="48"/>
                      </a:lnTo>
                      <a:lnTo>
                        <a:pt x="101" y="45"/>
                      </a:lnTo>
                      <a:lnTo>
                        <a:pt x="105" y="43"/>
                      </a:lnTo>
                      <a:lnTo>
                        <a:pt x="107" y="40"/>
                      </a:lnTo>
                      <a:lnTo>
                        <a:pt x="112" y="38"/>
                      </a:lnTo>
                      <a:lnTo>
                        <a:pt x="114" y="36"/>
                      </a:lnTo>
                      <a:lnTo>
                        <a:pt x="115" y="36"/>
                      </a:lnTo>
                      <a:lnTo>
                        <a:pt x="120" y="36"/>
                      </a:lnTo>
                      <a:lnTo>
                        <a:pt x="122" y="36"/>
                      </a:lnTo>
                      <a:lnTo>
                        <a:pt x="124" y="38"/>
                      </a:lnTo>
                      <a:lnTo>
                        <a:pt x="124" y="40"/>
                      </a:lnTo>
                      <a:lnTo>
                        <a:pt x="124" y="45"/>
                      </a:lnTo>
                      <a:lnTo>
                        <a:pt x="124" y="48"/>
                      </a:lnTo>
                      <a:lnTo>
                        <a:pt x="124" y="55"/>
                      </a:lnTo>
                      <a:lnTo>
                        <a:pt x="122" y="61"/>
                      </a:lnTo>
                      <a:lnTo>
                        <a:pt x="120" y="68"/>
                      </a:lnTo>
                      <a:lnTo>
                        <a:pt x="115" y="74"/>
                      </a:lnTo>
                      <a:lnTo>
                        <a:pt x="112" y="78"/>
                      </a:lnTo>
                      <a:lnTo>
                        <a:pt x="107" y="84"/>
                      </a:lnTo>
                      <a:lnTo>
                        <a:pt x="105" y="88"/>
                      </a:lnTo>
                      <a:lnTo>
                        <a:pt x="101" y="92"/>
                      </a:lnTo>
                      <a:lnTo>
                        <a:pt x="97" y="94"/>
                      </a:lnTo>
                      <a:lnTo>
                        <a:pt x="92" y="96"/>
                      </a:lnTo>
                      <a:lnTo>
                        <a:pt x="91" y="96"/>
                      </a:lnTo>
                      <a:lnTo>
                        <a:pt x="86" y="96"/>
                      </a:lnTo>
                      <a:lnTo>
                        <a:pt x="84" y="94"/>
                      </a:lnTo>
                      <a:lnTo>
                        <a:pt x="84" y="92"/>
                      </a:lnTo>
                      <a:lnTo>
                        <a:pt x="84" y="90"/>
                      </a:lnTo>
                      <a:lnTo>
                        <a:pt x="82" y="88"/>
                      </a:lnTo>
                      <a:lnTo>
                        <a:pt x="84" y="84"/>
                      </a:lnTo>
                      <a:lnTo>
                        <a:pt x="84" y="80"/>
                      </a:lnTo>
                      <a:lnTo>
                        <a:pt x="84" y="76"/>
                      </a:lnTo>
                      <a:lnTo>
                        <a:pt x="86" y="72"/>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01" name="Freeform 43"/>
                <p:cNvSpPr>
                  <a:spLocks/>
                </p:cNvSpPr>
                <p:nvPr/>
              </p:nvSpPr>
              <p:spPr bwMode="auto">
                <a:xfrm>
                  <a:off x="3892" y="2084"/>
                  <a:ext cx="113" cy="86"/>
                </a:xfrm>
                <a:custGeom>
                  <a:avLst/>
                  <a:gdLst>
                    <a:gd name="T0" fmla="*/ 71 w 125"/>
                    <a:gd name="T1" fmla="*/ 57 h 97"/>
                    <a:gd name="T2" fmla="*/ 0 w 125"/>
                    <a:gd name="T3" fmla="*/ 17 h 97"/>
                    <a:gd name="T4" fmla="*/ 11 w 125"/>
                    <a:gd name="T5" fmla="*/ 0 h 97"/>
                    <a:gd name="T6" fmla="*/ 80 w 125"/>
                    <a:gd name="T7" fmla="*/ 38 h 97"/>
                    <a:gd name="T8" fmla="*/ 82 w 125"/>
                    <a:gd name="T9" fmla="*/ 35 h 97"/>
                    <a:gd name="T10" fmla="*/ 86 w 125"/>
                    <a:gd name="T11" fmla="*/ 34 h 97"/>
                    <a:gd name="T12" fmla="*/ 88 w 125"/>
                    <a:gd name="T13" fmla="*/ 31 h 97"/>
                    <a:gd name="T14" fmla="*/ 91 w 125"/>
                    <a:gd name="T15" fmla="*/ 30 h 97"/>
                    <a:gd name="T16" fmla="*/ 93 w 125"/>
                    <a:gd name="T17" fmla="*/ 28 h 97"/>
                    <a:gd name="T18" fmla="*/ 94 w 125"/>
                    <a:gd name="T19" fmla="*/ 28 h 97"/>
                    <a:gd name="T20" fmla="*/ 98 w 125"/>
                    <a:gd name="T21" fmla="*/ 28 h 97"/>
                    <a:gd name="T22" fmla="*/ 99 w 125"/>
                    <a:gd name="T23" fmla="*/ 28 h 97"/>
                    <a:gd name="T24" fmla="*/ 101 w 125"/>
                    <a:gd name="T25" fmla="*/ 30 h 97"/>
                    <a:gd name="T26" fmla="*/ 101 w 125"/>
                    <a:gd name="T27" fmla="*/ 31 h 97"/>
                    <a:gd name="T28" fmla="*/ 101 w 125"/>
                    <a:gd name="T29" fmla="*/ 35 h 97"/>
                    <a:gd name="T30" fmla="*/ 101 w 125"/>
                    <a:gd name="T31" fmla="*/ 38 h 97"/>
                    <a:gd name="T32" fmla="*/ 101 w 125"/>
                    <a:gd name="T33" fmla="*/ 43 h 97"/>
                    <a:gd name="T34" fmla="*/ 99 w 125"/>
                    <a:gd name="T35" fmla="*/ 48 h 97"/>
                    <a:gd name="T36" fmla="*/ 98 w 125"/>
                    <a:gd name="T37" fmla="*/ 53 h 97"/>
                    <a:gd name="T38" fmla="*/ 94 w 125"/>
                    <a:gd name="T39" fmla="*/ 59 h 97"/>
                    <a:gd name="T40" fmla="*/ 91 w 125"/>
                    <a:gd name="T41" fmla="*/ 61 h 97"/>
                    <a:gd name="T42" fmla="*/ 88 w 125"/>
                    <a:gd name="T43" fmla="*/ 66 h 97"/>
                    <a:gd name="T44" fmla="*/ 86 w 125"/>
                    <a:gd name="T45" fmla="*/ 69 h 97"/>
                    <a:gd name="T46" fmla="*/ 82 w 125"/>
                    <a:gd name="T47" fmla="*/ 73 h 97"/>
                    <a:gd name="T48" fmla="*/ 80 w 125"/>
                    <a:gd name="T49" fmla="*/ 74 h 97"/>
                    <a:gd name="T50" fmla="*/ 75 w 125"/>
                    <a:gd name="T51" fmla="*/ 75 h 97"/>
                    <a:gd name="T52" fmla="*/ 74 w 125"/>
                    <a:gd name="T53" fmla="*/ 75 h 97"/>
                    <a:gd name="T54" fmla="*/ 71 w 125"/>
                    <a:gd name="T55" fmla="*/ 75 h 97"/>
                    <a:gd name="T56" fmla="*/ 69 w 125"/>
                    <a:gd name="T57" fmla="*/ 74 h 97"/>
                    <a:gd name="T58" fmla="*/ 69 w 125"/>
                    <a:gd name="T59" fmla="*/ 73 h 97"/>
                    <a:gd name="T60" fmla="*/ 69 w 125"/>
                    <a:gd name="T61" fmla="*/ 71 h 97"/>
                    <a:gd name="T62" fmla="*/ 67 w 125"/>
                    <a:gd name="T63" fmla="*/ 69 h 97"/>
                    <a:gd name="T64" fmla="*/ 69 w 125"/>
                    <a:gd name="T65" fmla="*/ 66 h 97"/>
                    <a:gd name="T66" fmla="*/ 69 w 125"/>
                    <a:gd name="T67" fmla="*/ 63 h 97"/>
                    <a:gd name="T68" fmla="*/ 69 w 125"/>
                    <a:gd name="T69" fmla="*/ 59 h 97"/>
                    <a:gd name="T70" fmla="*/ 71 w 125"/>
                    <a:gd name="T71" fmla="*/ 57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97"/>
                    <a:gd name="T110" fmla="*/ 125 w 125"/>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97">
                      <a:moveTo>
                        <a:pt x="86" y="72"/>
                      </a:moveTo>
                      <a:lnTo>
                        <a:pt x="0" y="21"/>
                      </a:lnTo>
                      <a:lnTo>
                        <a:pt x="13" y="0"/>
                      </a:lnTo>
                      <a:lnTo>
                        <a:pt x="99" y="48"/>
                      </a:lnTo>
                      <a:lnTo>
                        <a:pt x="101" y="45"/>
                      </a:lnTo>
                      <a:lnTo>
                        <a:pt x="105" y="43"/>
                      </a:lnTo>
                      <a:lnTo>
                        <a:pt x="107" y="40"/>
                      </a:lnTo>
                      <a:lnTo>
                        <a:pt x="112" y="38"/>
                      </a:lnTo>
                      <a:lnTo>
                        <a:pt x="114" y="36"/>
                      </a:lnTo>
                      <a:lnTo>
                        <a:pt x="115" y="36"/>
                      </a:lnTo>
                      <a:lnTo>
                        <a:pt x="120" y="36"/>
                      </a:lnTo>
                      <a:lnTo>
                        <a:pt x="122" y="36"/>
                      </a:lnTo>
                      <a:lnTo>
                        <a:pt x="124" y="38"/>
                      </a:lnTo>
                      <a:lnTo>
                        <a:pt x="124" y="40"/>
                      </a:lnTo>
                      <a:lnTo>
                        <a:pt x="124" y="45"/>
                      </a:lnTo>
                      <a:lnTo>
                        <a:pt x="124" y="48"/>
                      </a:lnTo>
                      <a:lnTo>
                        <a:pt x="124" y="55"/>
                      </a:lnTo>
                      <a:lnTo>
                        <a:pt x="122" y="61"/>
                      </a:lnTo>
                      <a:lnTo>
                        <a:pt x="120" y="68"/>
                      </a:lnTo>
                      <a:lnTo>
                        <a:pt x="115" y="74"/>
                      </a:lnTo>
                      <a:lnTo>
                        <a:pt x="112" y="78"/>
                      </a:lnTo>
                      <a:lnTo>
                        <a:pt x="107" y="84"/>
                      </a:lnTo>
                      <a:lnTo>
                        <a:pt x="105" y="88"/>
                      </a:lnTo>
                      <a:lnTo>
                        <a:pt x="101" y="92"/>
                      </a:lnTo>
                      <a:lnTo>
                        <a:pt x="97" y="94"/>
                      </a:lnTo>
                      <a:lnTo>
                        <a:pt x="92" y="96"/>
                      </a:lnTo>
                      <a:lnTo>
                        <a:pt x="91" y="96"/>
                      </a:lnTo>
                      <a:lnTo>
                        <a:pt x="86" y="96"/>
                      </a:lnTo>
                      <a:lnTo>
                        <a:pt x="84" y="94"/>
                      </a:lnTo>
                      <a:lnTo>
                        <a:pt x="84" y="92"/>
                      </a:lnTo>
                      <a:lnTo>
                        <a:pt x="84" y="90"/>
                      </a:lnTo>
                      <a:lnTo>
                        <a:pt x="82" y="88"/>
                      </a:lnTo>
                      <a:lnTo>
                        <a:pt x="84" y="84"/>
                      </a:lnTo>
                      <a:lnTo>
                        <a:pt x="84" y="80"/>
                      </a:lnTo>
                      <a:lnTo>
                        <a:pt x="84" y="76"/>
                      </a:lnTo>
                      <a:lnTo>
                        <a:pt x="86" y="72"/>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702" name="Freeform 44"/>
                <p:cNvSpPr>
                  <a:spLocks/>
                </p:cNvSpPr>
                <p:nvPr/>
              </p:nvSpPr>
              <p:spPr bwMode="auto">
                <a:xfrm>
                  <a:off x="3913" y="2028"/>
                  <a:ext cx="117" cy="61"/>
                </a:xfrm>
                <a:custGeom>
                  <a:avLst/>
                  <a:gdLst>
                    <a:gd name="T0" fmla="*/ 82 w 129"/>
                    <a:gd name="T1" fmla="*/ 35 h 70"/>
                    <a:gd name="T2" fmla="*/ 0 w 129"/>
                    <a:gd name="T3" fmla="*/ 24 h 70"/>
                    <a:gd name="T4" fmla="*/ 0 w 129"/>
                    <a:gd name="T5" fmla="*/ 24 h 70"/>
                    <a:gd name="T6" fmla="*/ 0 w 129"/>
                    <a:gd name="T7" fmla="*/ 24 h 70"/>
                    <a:gd name="T8" fmla="*/ 0 w 129"/>
                    <a:gd name="T9" fmla="*/ 24 h 70"/>
                    <a:gd name="T10" fmla="*/ 0 w 129"/>
                    <a:gd name="T11" fmla="*/ 24 h 70"/>
                    <a:gd name="T12" fmla="*/ 0 w 129"/>
                    <a:gd name="T13" fmla="*/ 24 h 70"/>
                    <a:gd name="T14" fmla="*/ 0 w 129"/>
                    <a:gd name="T15" fmla="*/ 24 h 70"/>
                    <a:gd name="T16" fmla="*/ 0 w 129"/>
                    <a:gd name="T17" fmla="*/ 24 h 70"/>
                    <a:gd name="T18" fmla="*/ 4 w 129"/>
                    <a:gd name="T19" fmla="*/ 4 h 70"/>
                    <a:gd name="T20" fmla="*/ 84 w 129"/>
                    <a:gd name="T21" fmla="*/ 15 h 70"/>
                    <a:gd name="T22" fmla="*/ 84 w 129"/>
                    <a:gd name="T23" fmla="*/ 10 h 70"/>
                    <a:gd name="T24" fmla="*/ 87 w 129"/>
                    <a:gd name="T25" fmla="*/ 8 h 70"/>
                    <a:gd name="T26" fmla="*/ 88 w 129"/>
                    <a:gd name="T27" fmla="*/ 6 h 70"/>
                    <a:gd name="T28" fmla="*/ 90 w 129"/>
                    <a:gd name="T29" fmla="*/ 3 h 70"/>
                    <a:gd name="T30" fmla="*/ 92 w 129"/>
                    <a:gd name="T31" fmla="*/ 2 h 70"/>
                    <a:gd name="T32" fmla="*/ 93 w 129"/>
                    <a:gd name="T33" fmla="*/ 0 h 70"/>
                    <a:gd name="T34" fmla="*/ 95 w 129"/>
                    <a:gd name="T35" fmla="*/ 0 h 70"/>
                    <a:gd name="T36" fmla="*/ 97 w 129"/>
                    <a:gd name="T37" fmla="*/ 0 h 70"/>
                    <a:gd name="T38" fmla="*/ 101 w 129"/>
                    <a:gd name="T39" fmla="*/ 0 h 70"/>
                    <a:gd name="T40" fmla="*/ 102 w 129"/>
                    <a:gd name="T41" fmla="*/ 2 h 70"/>
                    <a:gd name="T42" fmla="*/ 102 w 129"/>
                    <a:gd name="T43" fmla="*/ 4 h 70"/>
                    <a:gd name="T44" fmla="*/ 103 w 129"/>
                    <a:gd name="T45" fmla="*/ 8 h 70"/>
                    <a:gd name="T46" fmla="*/ 105 w 129"/>
                    <a:gd name="T47" fmla="*/ 12 h 70"/>
                    <a:gd name="T48" fmla="*/ 105 w 129"/>
                    <a:gd name="T49" fmla="*/ 17 h 70"/>
                    <a:gd name="T50" fmla="*/ 105 w 129"/>
                    <a:gd name="T51" fmla="*/ 22 h 70"/>
                    <a:gd name="T52" fmla="*/ 103 w 129"/>
                    <a:gd name="T53" fmla="*/ 27 h 70"/>
                    <a:gd name="T54" fmla="*/ 103 w 129"/>
                    <a:gd name="T55" fmla="*/ 33 h 70"/>
                    <a:gd name="T56" fmla="*/ 102 w 129"/>
                    <a:gd name="T57" fmla="*/ 38 h 70"/>
                    <a:gd name="T58" fmla="*/ 101 w 129"/>
                    <a:gd name="T59" fmla="*/ 41 h 70"/>
                    <a:gd name="T60" fmla="*/ 99 w 129"/>
                    <a:gd name="T61" fmla="*/ 45 h 70"/>
                    <a:gd name="T62" fmla="*/ 97 w 129"/>
                    <a:gd name="T63" fmla="*/ 47 h 70"/>
                    <a:gd name="T64" fmla="*/ 93 w 129"/>
                    <a:gd name="T65" fmla="*/ 51 h 70"/>
                    <a:gd name="T66" fmla="*/ 92 w 129"/>
                    <a:gd name="T67" fmla="*/ 52 h 70"/>
                    <a:gd name="T68" fmla="*/ 90 w 129"/>
                    <a:gd name="T69" fmla="*/ 52 h 70"/>
                    <a:gd name="T70" fmla="*/ 88 w 129"/>
                    <a:gd name="T71" fmla="*/ 51 h 70"/>
                    <a:gd name="T72" fmla="*/ 87 w 129"/>
                    <a:gd name="T73" fmla="*/ 51 h 70"/>
                    <a:gd name="T74" fmla="*/ 84 w 129"/>
                    <a:gd name="T75" fmla="*/ 49 h 70"/>
                    <a:gd name="T76" fmla="*/ 83 w 129"/>
                    <a:gd name="T77" fmla="*/ 45 h 70"/>
                    <a:gd name="T78" fmla="*/ 83 w 129"/>
                    <a:gd name="T79" fmla="*/ 44 h 70"/>
                    <a:gd name="T80" fmla="*/ 82 w 129"/>
                    <a:gd name="T81" fmla="*/ 41 h 70"/>
                    <a:gd name="T82" fmla="*/ 82 w 129"/>
                    <a:gd name="T83" fmla="*/ 38 h 70"/>
                    <a:gd name="T84" fmla="*/ 82 w 129"/>
                    <a:gd name="T85" fmla="*/ 35 h 70"/>
                    <a:gd name="T86" fmla="*/ 82 w 129"/>
                    <a:gd name="T87" fmla="*/ 35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70"/>
                    <a:gd name="T134" fmla="*/ 129 w 129"/>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70">
                      <a:moveTo>
                        <a:pt x="99" y="46"/>
                      </a:moveTo>
                      <a:lnTo>
                        <a:pt x="0" y="31"/>
                      </a:lnTo>
                      <a:lnTo>
                        <a:pt x="4" y="6"/>
                      </a:lnTo>
                      <a:lnTo>
                        <a:pt x="103" y="20"/>
                      </a:lnTo>
                      <a:lnTo>
                        <a:pt x="103" y="14"/>
                      </a:lnTo>
                      <a:lnTo>
                        <a:pt x="106" y="10"/>
                      </a:lnTo>
                      <a:lnTo>
                        <a:pt x="107" y="8"/>
                      </a:lnTo>
                      <a:lnTo>
                        <a:pt x="109" y="4"/>
                      </a:lnTo>
                      <a:lnTo>
                        <a:pt x="111" y="2"/>
                      </a:lnTo>
                      <a:lnTo>
                        <a:pt x="114" y="0"/>
                      </a:lnTo>
                      <a:lnTo>
                        <a:pt x="116" y="0"/>
                      </a:lnTo>
                      <a:lnTo>
                        <a:pt x="118" y="0"/>
                      </a:lnTo>
                      <a:lnTo>
                        <a:pt x="122" y="0"/>
                      </a:lnTo>
                      <a:lnTo>
                        <a:pt x="124" y="2"/>
                      </a:lnTo>
                      <a:lnTo>
                        <a:pt x="124" y="6"/>
                      </a:lnTo>
                      <a:lnTo>
                        <a:pt x="126" y="10"/>
                      </a:lnTo>
                      <a:lnTo>
                        <a:pt x="128" y="16"/>
                      </a:lnTo>
                      <a:lnTo>
                        <a:pt x="128" y="23"/>
                      </a:lnTo>
                      <a:lnTo>
                        <a:pt x="128" y="29"/>
                      </a:lnTo>
                      <a:lnTo>
                        <a:pt x="126" y="35"/>
                      </a:lnTo>
                      <a:lnTo>
                        <a:pt x="126" y="44"/>
                      </a:lnTo>
                      <a:lnTo>
                        <a:pt x="124" y="50"/>
                      </a:lnTo>
                      <a:lnTo>
                        <a:pt x="122" y="54"/>
                      </a:lnTo>
                      <a:lnTo>
                        <a:pt x="120" y="60"/>
                      </a:lnTo>
                      <a:lnTo>
                        <a:pt x="118" y="62"/>
                      </a:lnTo>
                      <a:lnTo>
                        <a:pt x="114" y="67"/>
                      </a:lnTo>
                      <a:lnTo>
                        <a:pt x="111" y="69"/>
                      </a:lnTo>
                      <a:lnTo>
                        <a:pt x="109" y="69"/>
                      </a:lnTo>
                      <a:lnTo>
                        <a:pt x="107" y="67"/>
                      </a:lnTo>
                      <a:lnTo>
                        <a:pt x="106" y="67"/>
                      </a:lnTo>
                      <a:lnTo>
                        <a:pt x="103" y="64"/>
                      </a:lnTo>
                      <a:lnTo>
                        <a:pt x="101" y="60"/>
                      </a:lnTo>
                      <a:lnTo>
                        <a:pt x="101" y="58"/>
                      </a:lnTo>
                      <a:lnTo>
                        <a:pt x="99" y="54"/>
                      </a:lnTo>
                      <a:lnTo>
                        <a:pt x="99" y="50"/>
                      </a:lnTo>
                      <a:lnTo>
                        <a:pt x="99" y="46"/>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03" name="Freeform 45"/>
                <p:cNvSpPr>
                  <a:spLocks/>
                </p:cNvSpPr>
                <p:nvPr/>
              </p:nvSpPr>
              <p:spPr bwMode="auto">
                <a:xfrm>
                  <a:off x="3913" y="2028"/>
                  <a:ext cx="117" cy="61"/>
                </a:xfrm>
                <a:custGeom>
                  <a:avLst/>
                  <a:gdLst>
                    <a:gd name="T0" fmla="*/ 82 w 129"/>
                    <a:gd name="T1" fmla="*/ 35 h 70"/>
                    <a:gd name="T2" fmla="*/ 0 w 129"/>
                    <a:gd name="T3" fmla="*/ 24 h 70"/>
                    <a:gd name="T4" fmla="*/ 4 w 129"/>
                    <a:gd name="T5" fmla="*/ 4 h 70"/>
                    <a:gd name="T6" fmla="*/ 84 w 129"/>
                    <a:gd name="T7" fmla="*/ 15 h 70"/>
                    <a:gd name="T8" fmla="*/ 84 w 129"/>
                    <a:gd name="T9" fmla="*/ 10 h 70"/>
                    <a:gd name="T10" fmla="*/ 87 w 129"/>
                    <a:gd name="T11" fmla="*/ 8 h 70"/>
                    <a:gd name="T12" fmla="*/ 88 w 129"/>
                    <a:gd name="T13" fmla="*/ 6 h 70"/>
                    <a:gd name="T14" fmla="*/ 90 w 129"/>
                    <a:gd name="T15" fmla="*/ 3 h 70"/>
                    <a:gd name="T16" fmla="*/ 92 w 129"/>
                    <a:gd name="T17" fmla="*/ 2 h 70"/>
                    <a:gd name="T18" fmla="*/ 93 w 129"/>
                    <a:gd name="T19" fmla="*/ 0 h 70"/>
                    <a:gd name="T20" fmla="*/ 95 w 129"/>
                    <a:gd name="T21" fmla="*/ 0 h 70"/>
                    <a:gd name="T22" fmla="*/ 97 w 129"/>
                    <a:gd name="T23" fmla="*/ 0 h 70"/>
                    <a:gd name="T24" fmla="*/ 101 w 129"/>
                    <a:gd name="T25" fmla="*/ 0 h 70"/>
                    <a:gd name="T26" fmla="*/ 102 w 129"/>
                    <a:gd name="T27" fmla="*/ 2 h 70"/>
                    <a:gd name="T28" fmla="*/ 102 w 129"/>
                    <a:gd name="T29" fmla="*/ 4 h 70"/>
                    <a:gd name="T30" fmla="*/ 103 w 129"/>
                    <a:gd name="T31" fmla="*/ 8 h 70"/>
                    <a:gd name="T32" fmla="*/ 105 w 129"/>
                    <a:gd name="T33" fmla="*/ 12 h 70"/>
                    <a:gd name="T34" fmla="*/ 105 w 129"/>
                    <a:gd name="T35" fmla="*/ 17 h 70"/>
                    <a:gd name="T36" fmla="*/ 105 w 129"/>
                    <a:gd name="T37" fmla="*/ 22 h 70"/>
                    <a:gd name="T38" fmla="*/ 103 w 129"/>
                    <a:gd name="T39" fmla="*/ 27 h 70"/>
                    <a:gd name="T40" fmla="*/ 103 w 129"/>
                    <a:gd name="T41" fmla="*/ 33 h 70"/>
                    <a:gd name="T42" fmla="*/ 102 w 129"/>
                    <a:gd name="T43" fmla="*/ 38 h 70"/>
                    <a:gd name="T44" fmla="*/ 101 w 129"/>
                    <a:gd name="T45" fmla="*/ 41 h 70"/>
                    <a:gd name="T46" fmla="*/ 99 w 129"/>
                    <a:gd name="T47" fmla="*/ 45 h 70"/>
                    <a:gd name="T48" fmla="*/ 97 w 129"/>
                    <a:gd name="T49" fmla="*/ 47 h 70"/>
                    <a:gd name="T50" fmla="*/ 93 w 129"/>
                    <a:gd name="T51" fmla="*/ 51 h 70"/>
                    <a:gd name="T52" fmla="*/ 92 w 129"/>
                    <a:gd name="T53" fmla="*/ 52 h 70"/>
                    <a:gd name="T54" fmla="*/ 90 w 129"/>
                    <a:gd name="T55" fmla="*/ 52 h 70"/>
                    <a:gd name="T56" fmla="*/ 88 w 129"/>
                    <a:gd name="T57" fmla="*/ 51 h 70"/>
                    <a:gd name="T58" fmla="*/ 87 w 129"/>
                    <a:gd name="T59" fmla="*/ 51 h 70"/>
                    <a:gd name="T60" fmla="*/ 84 w 129"/>
                    <a:gd name="T61" fmla="*/ 49 h 70"/>
                    <a:gd name="T62" fmla="*/ 83 w 129"/>
                    <a:gd name="T63" fmla="*/ 45 h 70"/>
                    <a:gd name="T64" fmla="*/ 83 w 129"/>
                    <a:gd name="T65" fmla="*/ 44 h 70"/>
                    <a:gd name="T66" fmla="*/ 82 w 129"/>
                    <a:gd name="T67" fmla="*/ 41 h 70"/>
                    <a:gd name="T68" fmla="*/ 82 w 129"/>
                    <a:gd name="T69" fmla="*/ 38 h 70"/>
                    <a:gd name="T70" fmla="*/ 82 w 129"/>
                    <a:gd name="T71" fmla="*/ 35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
                    <a:gd name="T109" fmla="*/ 0 h 70"/>
                    <a:gd name="T110" fmla="*/ 129 w 129"/>
                    <a:gd name="T111" fmla="*/ 70 h 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 h="70">
                      <a:moveTo>
                        <a:pt x="99" y="46"/>
                      </a:moveTo>
                      <a:lnTo>
                        <a:pt x="0" y="31"/>
                      </a:lnTo>
                      <a:lnTo>
                        <a:pt x="4" y="6"/>
                      </a:lnTo>
                      <a:lnTo>
                        <a:pt x="103" y="20"/>
                      </a:lnTo>
                      <a:lnTo>
                        <a:pt x="103" y="14"/>
                      </a:lnTo>
                      <a:lnTo>
                        <a:pt x="106" y="10"/>
                      </a:lnTo>
                      <a:lnTo>
                        <a:pt x="107" y="8"/>
                      </a:lnTo>
                      <a:lnTo>
                        <a:pt x="109" y="4"/>
                      </a:lnTo>
                      <a:lnTo>
                        <a:pt x="111" y="2"/>
                      </a:lnTo>
                      <a:lnTo>
                        <a:pt x="114" y="0"/>
                      </a:lnTo>
                      <a:lnTo>
                        <a:pt x="116" y="0"/>
                      </a:lnTo>
                      <a:lnTo>
                        <a:pt x="118" y="0"/>
                      </a:lnTo>
                      <a:lnTo>
                        <a:pt x="122" y="0"/>
                      </a:lnTo>
                      <a:lnTo>
                        <a:pt x="124" y="2"/>
                      </a:lnTo>
                      <a:lnTo>
                        <a:pt x="124" y="6"/>
                      </a:lnTo>
                      <a:lnTo>
                        <a:pt x="126" y="10"/>
                      </a:lnTo>
                      <a:lnTo>
                        <a:pt x="128" y="16"/>
                      </a:lnTo>
                      <a:lnTo>
                        <a:pt x="128" y="23"/>
                      </a:lnTo>
                      <a:lnTo>
                        <a:pt x="128" y="29"/>
                      </a:lnTo>
                      <a:lnTo>
                        <a:pt x="126" y="35"/>
                      </a:lnTo>
                      <a:lnTo>
                        <a:pt x="126" y="44"/>
                      </a:lnTo>
                      <a:lnTo>
                        <a:pt x="124" y="50"/>
                      </a:lnTo>
                      <a:lnTo>
                        <a:pt x="122" y="54"/>
                      </a:lnTo>
                      <a:lnTo>
                        <a:pt x="120" y="60"/>
                      </a:lnTo>
                      <a:lnTo>
                        <a:pt x="118" y="62"/>
                      </a:lnTo>
                      <a:lnTo>
                        <a:pt x="114" y="67"/>
                      </a:lnTo>
                      <a:lnTo>
                        <a:pt x="111" y="69"/>
                      </a:lnTo>
                      <a:lnTo>
                        <a:pt x="109" y="69"/>
                      </a:lnTo>
                      <a:lnTo>
                        <a:pt x="107" y="67"/>
                      </a:lnTo>
                      <a:lnTo>
                        <a:pt x="106" y="67"/>
                      </a:lnTo>
                      <a:lnTo>
                        <a:pt x="103" y="64"/>
                      </a:lnTo>
                      <a:lnTo>
                        <a:pt x="101" y="60"/>
                      </a:lnTo>
                      <a:lnTo>
                        <a:pt x="101" y="58"/>
                      </a:lnTo>
                      <a:lnTo>
                        <a:pt x="99" y="54"/>
                      </a:lnTo>
                      <a:lnTo>
                        <a:pt x="99" y="50"/>
                      </a:lnTo>
                      <a:lnTo>
                        <a:pt x="99" y="46"/>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704" name="Freeform 46"/>
                <p:cNvSpPr>
                  <a:spLocks/>
                </p:cNvSpPr>
                <p:nvPr/>
              </p:nvSpPr>
              <p:spPr bwMode="auto">
                <a:xfrm>
                  <a:off x="3835" y="1777"/>
                  <a:ext cx="98" cy="108"/>
                </a:xfrm>
                <a:custGeom>
                  <a:avLst/>
                  <a:gdLst>
                    <a:gd name="T0" fmla="*/ 66 w 107"/>
                    <a:gd name="T1" fmla="*/ 31 h 122"/>
                    <a:gd name="T2" fmla="*/ 17 w 107"/>
                    <a:gd name="T3" fmla="*/ 95 h 122"/>
                    <a:gd name="T4" fmla="*/ 17 w 107"/>
                    <a:gd name="T5" fmla="*/ 95 h 122"/>
                    <a:gd name="T6" fmla="*/ 17 w 107"/>
                    <a:gd name="T7" fmla="*/ 95 h 122"/>
                    <a:gd name="T8" fmla="*/ 17 w 107"/>
                    <a:gd name="T9" fmla="*/ 95 h 122"/>
                    <a:gd name="T10" fmla="*/ 17 w 107"/>
                    <a:gd name="T11" fmla="*/ 95 h 122"/>
                    <a:gd name="T12" fmla="*/ 17 w 107"/>
                    <a:gd name="T13" fmla="*/ 95 h 122"/>
                    <a:gd name="T14" fmla="*/ 17 w 107"/>
                    <a:gd name="T15" fmla="*/ 92 h 122"/>
                    <a:gd name="T16" fmla="*/ 15 w 107"/>
                    <a:gd name="T17" fmla="*/ 92 h 122"/>
                    <a:gd name="T18" fmla="*/ 15 w 107"/>
                    <a:gd name="T19" fmla="*/ 92 h 122"/>
                    <a:gd name="T20" fmla="*/ 0 w 107"/>
                    <a:gd name="T21" fmla="*/ 81 h 122"/>
                    <a:gd name="T22" fmla="*/ 49 w 107"/>
                    <a:gd name="T23" fmla="*/ 19 h 122"/>
                    <a:gd name="T24" fmla="*/ 47 w 107"/>
                    <a:gd name="T25" fmla="*/ 17 h 122"/>
                    <a:gd name="T26" fmla="*/ 44 w 107"/>
                    <a:gd name="T27" fmla="*/ 15 h 122"/>
                    <a:gd name="T28" fmla="*/ 42 w 107"/>
                    <a:gd name="T29" fmla="*/ 12 h 122"/>
                    <a:gd name="T30" fmla="*/ 42 w 107"/>
                    <a:gd name="T31" fmla="*/ 10 h 122"/>
                    <a:gd name="T32" fmla="*/ 39 w 107"/>
                    <a:gd name="T33" fmla="*/ 6 h 122"/>
                    <a:gd name="T34" fmla="*/ 39 w 107"/>
                    <a:gd name="T35" fmla="*/ 5 h 122"/>
                    <a:gd name="T36" fmla="*/ 39 w 107"/>
                    <a:gd name="T37" fmla="*/ 4 h 122"/>
                    <a:gd name="T38" fmla="*/ 39 w 107"/>
                    <a:gd name="T39" fmla="*/ 2 h 122"/>
                    <a:gd name="T40" fmla="*/ 44 w 107"/>
                    <a:gd name="T41" fmla="*/ 0 h 122"/>
                    <a:gd name="T42" fmla="*/ 45 w 107"/>
                    <a:gd name="T43" fmla="*/ 0 h 122"/>
                    <a:gd name="T44" fmla="*/ 49 w 107"/>
                    <a:gd name="T45" fmla="*/ 0 h 122"/>
                    <a:gd name="T46" fmla="*/ 52 w 107"/>
                    <a:gd name="T47" fmla="*/ 0 h 122"/>
                    <a:gd name="T48" fmla="*/ 58 w 107"/>
                    <a:gd name="T49" fmla="*/ 2 h 122"/>
                    <a:gd name="T50" fmla="*/ 61 w 107"/>
                    <a:gd name="T51" fmla="*/ 4 h 122"/>
                    <a:gd name="T52" fmla="*/ 66 w 107"/>
                    <a:gd name="T53" fmla="*/ 6 h 122"/>
                    <a:gd name="T54" fmla="*/ 71 w 107"/>
                    <a:gd name="T55" fmla="*/ 10 h 122"/>
                    <a:gd name="T56" fmla="*/ 75 w 107"/>
                    <a:gd name="T57" fmla="*/ 13 h 122"/>
                    <a:gd name="T58" fmla="*/ 81 w 107"/>
                    <a:gd name="T59" fmla="*/ 17 h 122"/>
                    <a:gd name="T60" fmla="*/ 82 w 107"/>
                    <a:gd name="T61" fmla="*/ 19 h 122"/>
                    <a:gd name="T62" fmla="*/ 85 w 107"/>
                    <a:gd name="T63" fmla="*/ 23 h 122"/>
                    <a:gd name="T64" fmla="*/ 87 w 107"/>
                    <a:gd name="T65" fmla="*/ 26 h 122"/>
                    <a:gd name="T66" fmla="*/ 89 w 107"/>
                    <a:gd name="T67" fmla="*/ 30 h 122"/>
                    <a:gd name="T68" fmla="*/ 89 w 107"/>
                    <a:gd name="T69" fmla="*/ 31 h 122"/>
                    <a:gd name="T70" fmla="*/ 87 w 107"/>
                    <a:gd name="T71" fmla="*/ 34 h 122"/>
                    <a:gd name="T72" fmla="*/ 85 w 107"/>
                    <a:gd name="T73" fmla="*/ 34 h 122"/>
                    <a:gd name="T74" fmla="*/ 84 w 107"/>
                    <a:gd name="T75" fmla="*/ 36 h 122"/>
                    <a:gd name="T76" fmla="*/ 82 w 107"/>
                    <a:gd name="T77" fmla="*/ 36 h 122"/>
                    <a:gd name="T78" fmla="*/ 81 w 107"/>
                    <a:gd name="T79" fmla="*/ 36 h 122"/>
                    <a:gd name="T80" fmla="*/ 77 w 107"/>
                    <a:gd name="T81" fmla="*/ 36 h 122"/>
                    <a:gd name="T82" fmla="*/ 73 w 107"/>
                    <a:gd name="T83" fmla="*/ 34 h 122"/>
                    <a:gd name="T84" fmla="*/ 71 w 107"/>
                    <a:gd name="T85" fmla="*/ 32 h 122"/>
                    <a:gd name="T86" fmla="*/ 66 w 107"/>
                    <a:gd name="T87" fmla="*/ 31 h 122"/>
                    <a:gd name="T88" fmla="*/ 66 w 107"/>
                    <a:gd name="T89" fmla="*/ 31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7"/>
                    <a:gd name="T136" fmla="*/ 0 h 122"/>
                    <a:gd name="T137" fmla="*/ 107 w 107"/>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7" h="122">
                      <a:moveTo>
                        <a:pt x="79" y="39"/>
                      </a:moveTo>
                      <a:lnTo>
                        <a:pt x="21" y="121"/>
                      </a:lnTo>
                      <a:lnTo>
                        <a:pt x="21" y="118"/>
                      </a:lnTo>
                      <a:lnTo>
                        <a:pt x="18" y="118"/>
                      </a:lnTo>
                      <a:lnTo>
                        <a:pt x="0" y="104"/>
                      </a:lnTo>
                      <a:lnTo>
                        <a:pt x="59" y="25"/>
                      </a:lnTo>
                      <a:lnTo>
                        <a:pt x="56" y="21"/>
                      </a:lnTo>
                      <a:lnTo>
                        <a:pt x="52" y="19"/>
                      </a:lnTo>
                      <a:lnTo>
                        <a:pt x="50" y="15"/>
                      </a:lnTo>
                      <a:lnTo>
                        <a:pt x="50" y="12"/>
                      </a:lnTo>
                      <a:lnTo>
                        <a:pt x="47" y="8"/>
                      </a:lnTo>
                      <a:lnTo>
                        <a:pt x="47" y="7"/>
                      </a:lnTo>
                      <a:lnTo>
                        <a:pt x="47" y="4"/>
                      </a:lnTo>
                      <a:lnTo>
                        <a:pt x="47" y="2"/>
                      </a:lnTo>
                      <a:lnTo>
                        <a:pt x="52" y="0"/>
                      </a:lnTo>
                      <a:lnTo>
                        <a:pt x="54" y="0"/>
                      </a:lnTo>
                      <a:lnTo>
                        <a:pt x="59" y="0"/>
                      </a:lnTo>
                      <a:lnTo>
                        <a:pt x="62" y="0"/>
                      </a:lnTo>
                      <a:lnTo>
                        <a:pt x="69" y="2"/>
                      </a:lnTo>
                      <a:lnTo>
                        <a:pt x="73" y="4"/>
                      </a:lnTo>
                      <a:lnTo>
                        <a:pt x="79" y="8"/>
                      </a:lnTo>
                      <a:lnTo>
                        <a:pt x="85" y="12"/>
                      </a:lnTo>
                      <a:lnTo>
                        <a:pt x="89" y="17"/>
                      </a:lnTo>
                      <a:lnTo>
                        <a:pt x="96" y="21"/>
                      </a:lnTo>
                      <a:lnTo>
                        <a:pt x="98" y="25"/>
                      </a:lnTo>
                      <a:lnTo>
                        <a:pt x="102" y="29"/>
                      </a:lnTo>
                      <a:lnTo>
                        <a:pt x="104" y="33"/>
                      </a:lnTo>
                      <a:lnTo>
                        <a:pt x="106" y="38"/>
                      </a:lnTo>
                      <a:lnTo>
                        <a:pt x="106" y="39"/>
                      </a:lnTo>
                      <a:lnTo>
                        <a:pt x="104" y="43"/>
                      </a:lnTo>
                      <a:lnTo>
                        <a:pt x="102" y="43"/>
                      </a:lnTo>
                      <a:lnTo>
                        <a:pt x="100" y="46"/>
                      </a:lnTo>
                      <a:lnTo>
                        <a:pt x="98" y="46"/>
                      </a:lnTo>
                      <a:lnTo>
                        <a:pt x="96" y="46"/>
                      </a:lnTo>
                      <a:lnTo>
                        <a:pt x="92" y="46"/>
                      </a:lnTo>
                      <a:lnTo>
                        <a:pt x="87" y="43"/>
                      </a:lnTo>
                      <a:lnTo>
                        <a:pt x="84" y="41"/>
                      </a:lnTo>
                      <a:lnTo>
                        <a:pt x="79" y="39"/>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05" name="Freeform 47"/>
                <p:cNvSpPr>
                  <a:spLocks/>
                </p:cNvSpPr>
                <p:nvPr/>
              </p:nvSpPr>
              <p:spPr bwMode="auto">
                <a:xfrm>
                  <a:off x="3835" y="1777"/>
                  <a:ext cx="98" cy="108"/>
                </a:xfrm>
                <a:custGeom>
                  <a:avLst/>
                  <a:gdLst>
                    <a:gd name="T0" fmla="*/ 66 w 107"/>
                    <a:gd name="T1" fmla="*/ 31 h 122"/>
                    <a:gd name="T2" fmla="*/ 17 w 107"/>
                    <a:gd name="T3" fmla="*/ 95 h 122"/>
                    <a:gd name="T4" fmla="*/ 17 w 107"/>
                    <a:gd name="T5" fmla="*/ 92 h 122"/>
                    <a:gd name="T6" fmla="*/ 15 w 107"/>
                    <a:gd name="T7" fmla="*/ 92 h 122"/>
                    <a:gd name="T8" fmla="*/ 0 w 107"/>
                    <a:gd name="T9" fmla="*/ 81 h 122"/>
                    <a:gd name="T10" fmla="*/ 49 w 107"/>
                    <a:gd name="T11" fmla="*/ 19 h 122"/>
                    <a:gd name="T12" fmla="*/ 47 w 107"/>
                    <a:gd name="T13" fmla="*/ 17 h 122"/>
                    <a:gd name="T14" fmla="*/ 44 w 107"/>
                    <a:gd name="T15" fmla="*/ 15 h 122"/>
                    <a:gd name="T16" fmla="*/ 42 w 107"/>
                    <a:gd name="T17" fmla="*/ 12 h 122"/>
                    <a:gd name="T18" fmla="*/ 42 w 107"/>
                    <a:gd name="T19" fmla="*/ 10 h 122"/>
                    <a:gd name="T20" fmla="*/ 39 w 107"/>
                    <a:gd name="T21" fmla="*/ 6 h 122"/>
                    <a:gd name="T22" fmla="*/ 39 w 107"/>
                    <a:gd name="T23" fmla="*/ 5 h 122"/>
                    <a:gd name="T24" fmla="*/ 39 w 107"/>
                    <a:gd name="T25" fmla="*/ 4 h 122"/>
                    <a:gd name="T26" fmla="*/ 39 w 107"/>
                    <a:gd name="T27" fmla="*/ 2 h 122"/>
                    <a:gd name="T28" fmla="*/ 44 w 107"/>
                    <a:gd name="T29" fmla="*/ 0 h 122"/>
                    <a:gd name="T30" fmla="*/ 45 w 107"/>
                    <a:gd name="T31" fmla="*/ 0 h 122"/>
                    <a:gd name="T32" fmla="*/ 49 w 107"/>
                    <a:gd name="T33" fmla="*/ 0 h 122"/>
                    <a:gd name="T34" fmla="*/ 52 w 107"/>
                    <a:gd name="T35" fmla="*/ 0 h 122"/>
                    <a:gd name="T36" fmla="*/ 58 w 107"/>
                    <a:gd name="T37" fmla="*/ 2 h 122"/>
                    <a:gd name="T38" fmla="*/ 61 w 107"/>
                    <a:gd name="T39" fmla="*/ 4 h 122"/>
                    <a:gd name="T40" fmla="*/ 66 w 107"/>
                    <a:gd name="T41" fmla="*/ 6 h 122"/>
                    <a:gd name="T42" fmla="*/ 71 w 107"/>
                    <a:gd name="T43" fmla="*/ 10 h 122"/>
                    <a:gd name="T44" fmla="*/ 75 w 107"/>
                    <a:gd name="T45" fmla="*/ 13 h 122"/>
                    <a:gd name="T46" fmla="*/ 81 w 107"/>
                    <a:gd name="T47" fmla="*/ 17 h 122"/>
                    <a:gd name="T48" fmla="*/ 82 w 107"/>
                    <a:gd name="T49" fmla="*/ 19 h 122"/>
                    <a:gd name="T50" fmla="*/ 85 w 107"/>
                    <a:gd name="T51" fmla="*/ 23 h 122"/>
                    <a:gd name="T52" fmla="*/ 87 w 107"/>
                    <a:gd name="T53" fmla="*/ 26 h 122"/>
                    <a:gd name="T54" fmla="*/ 89 w 107"/>
                    <a:gd name="T55" fmla="*/ 30 h 122"/>
                    <a:gd name="T56" fmla="*/ 89 w 107"/>
                    <a:gd name="T57" fmla="*/ 31 h 122"/>
                    <a:gd name="T58" fmla="*/ 87 w 107"/>
                    <a:gd name="T59" fmla="*/ 34 h 122"/>
                    <a:gd name="T60" fmla="*/ 85 w 107"/>
                    <a:gd name="T61" fmla="*/ 34 h 122"/>
                    <a:gd name="T62" fmla="*/ 84 w 107"/>
                    <a:gd name="T63" fmla="*/ 36 h 122"/>
                    <a:gd name="T64" fmla="*/ 82 w 107"/>
                    <a:gd name="T65" fmla="*/ 36 h 122"/>
                    <a:gd name="T66" fmla="*/ 81 w 107"/>
                    <a:gd name="T67" fmla="*/ 36 h 122"/>
                    <a:gd name="T68" fmla="*/ 77 w 107"/>
                    <a:gd name="T69" fmla="*/ 36 h 122"/>
                    <a:gd name="T70" fmla="*/ 73 w 107"/>
                    <a:gd name="T71" fmla="*/ 34 h 122"/>
                    <a:gd name="T72" fmla="*/ 71 w 107"/>
                    <a:gd name="T73" fmla="*/ 32 h 122"/>
                    <a:gd name="T74" fmla="*/ 66 w 107"/>
                    <a:gd name="T75" fmla="*/ 31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
                    <a:gd name="T115" fmla="*/ 0 h 122"/>
                    <a:gd name="T116" fmla="*/ 107 w 107"/>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 h="122">
                      <a:moveTo>
                        <a:pt x="79" y="39"/>
                      </a:moveTo>
                      <a:lnTo>
                        <a:pt x="21" y="121"/>
                      </a:lnTo>
                      <a:lnTo>
                        <a:pt x="21" y="118"/>
                      </a:lnTo>
                      <a:lnTo>
                        <a:pt x="18" y="118"/>
                      </a:lnTo>
                      <a:lnTo>
                        <a:pt x="0" y="104"/>
                      </a:lnTo>
                      <a:lnTo>
                        <a:pt x="59" y="25"/>
                      </a:lnTo>
                      <a:lnTo>
                        <a:pt x="56" y="21"/>
                      </a:lnTo>
                      <a:lnTo>
                        <a:pt x="52" y="19"/>
                      </a:lnTo>
                      <a:lnTo>
                        <a:pt x="50" y="15"/>
                      </a:lnTo>
                      <a:lnTo>
                        <a:pt x="50" y="12"/>
                      </a:lnTo>
                      <a:lnTo>
                        <a:pt x="47" y="8"/>
                      </a:lnTo>
                      <a:lnTo>
                        <a:pt x="47" y="7"/>
                      </a:lnTo>
                      <a:lnTo>
                        <a:pt x="47" y="4"/>
                      </a:lnTo>
                      <a:lnTo>
                        <a:pt x="47" y="2"/>
                      </a:lnTo>
                      <a:lnTo>
                        <a:pt x="52" y="0"/>
                      </a:lnTo>
                      <a:lnTo>
                        <a:pt x="54" y="0"/>
                      </a:lnTo>
                      <a:lnTo>
                        <a:pt x="59" y="0"/>
                      </a:lnTo>
                      <a:lnTo>
                        <a:pt x="62" y="0"/>
                      </a:lnTo>
                      <a:lnTo>
                        <a:pt x="69" y="2"/>
                      </a:lnTo>
                      <a:lnTo>
                        <a:pt x="73" y="4"/>
                      </a:lnTo>
                      <a:lnTo>
                        <a:pt x="79" y="8"/>
                      </a:lnTo>
                      <a:lnTo>
                        <a:pt x="85" y="12"/>
                      </a:lnTo>
                      <a:lnTo>
                        <a:pt x="89" y="17"/>
                      </a:lnTo>
                      <a:lnTo>
                        <a:pt x="96" y="21"/>
                      </a:lnTo>
                      <a:lnTo>
                        <a:pt x="98" y="25"/>
                      </a:lnTo>
                      <a:lnTo>
                        <a:pt x="102" y="29"/>
                      </a:lnTo>
                      <a:lnTo>
                        <a:pt x="104" y="33"/>
                      </a:lnTo>
                      <a:lnTo>
                        <a:pt x="106" y="38"/>
                      </a:lnTo>
                      <a:lnTo>
                        <a:pt x="106" y="39"/>
                      </a:lnTo>
                      <a:lnTo>
                        <a:pt x="104" y="43"/>
                      </a:lnTo>
                      <a:lnTo>
                        <a:pt x="102" y="43"/>
                      </a:lnTo>
                      <a:lnTo>
                        <a:pt x="100" y="46"/>
                      </a:lnTo>
                      <a:lnTo>
                        <a:pt x="98" y="46"/>
                      </a:lnTo>
                      <a:lnTo>
                        <a:pt x="96" y="46"/>
                      </a:lnTo>
                      <a:lnTo>
                        <a:pt x="92" y="46"/>
                      </a:lnTo>
                      <a:lnTo>
                        <a:pt x="87" y="43"/>
                      </a:lnTo>
                      <a:lnTo>
                        <a:pt x="84" y="41"/>
                      </a:lnTo>
                      <a:lnTo>
                        <a:pt x="79" y="39"/>
                      </a:lnTo>
                    </a:path>
                  </a:pathLst>
                </a:custGeom>
                <a:solidFill>
                  <a:srgbClr val="00FFFF"/>
                </a:solidFill>
                <a:ln w="9170" cap="flat" cmpd="sng">
                  <a:solidFill>
                    <a:srgbClr val="00FFFF"/>
                  </a:solidFill>
                  <a:prstDash val="solid"/>
                  <a:round/>
                  <a:headEnd type="none" w="med" len="med"/>
                  <a:tailEnd type="none" w="med" len="med"/>
                </a:ln>
              </p:spPr>
              <p:txBody>
                <a:bodyPr/>
                <a:lstStyle/>
                <a:p>
                  <a:endParaRPr lang="tr-TR"/>
                </a:p>
              </p:txBody>
            </p:sp>
            <p:sp>
              <p:nvSpPr>
                <p:cNvPr id="59706" name="Freeform 48"/>
                <p:cNvSpPr>
                  <a:spLocks/>
                </p:cNvSpPr>
                <p:nvPr/>
              </p:nvSpPr>
              <p:spPr bwMode="auto">
                <a:xfrm>
                  <a:off x="3731" y="1790"/>
                  <a:ext cx="234" cy="227"/>
                </a:xfrm>
                <a:custGeom>
                  <a:avLst/>
                  <a:gdLst>
                    <a:gd name="T0" fmla="*/ 211 w 258"/>
                    <a:gd name="T1" fmla="*/ 200 h 257"/>
                    <a:gd name="T2" fmla="*/ 210 w 258"/>
                    <a:gd name="T3" fmla="*/ 180 h 257"/>
                    <a:gd name="T4" fmla="*/ 207 w 258"/>
                    <a:gd name="T5" fmla="*/ 159 h 257"/>
                    <a:gd name="T6" fmla="*/ 200 w 258"/>
                    <a:gd name="T7" fmla="*/ 141 h 257"/>
                    <a:gd name="T8" fmla="*/ 194 w 258"/>
                    <a:gd name="T9" fmla="*/ 122 h 257"/>
                    <a:gd name="T10" fmla="*/ 185 w 258"/>
                    <a:gd name="T11" fmla="*/ 103 h 257"/>
                    <a:gd name="T12" fmla="*/ 175 w 258"/>
                    <a:gd name="T13" fmla="*/ 87 h 257"/>
                    <a:gd name="T14" fmla="*/ 163 w 258"/>
                    <a:gd name="T15" fmla="*/ 72 h 257"/>
                    <a:gd name="T16" fmla="*/ 150 w 258"/>
                    <a:gd name="T17" fmla="*/ 57 h 257"/>
                    <a:gd name="T18" fmla="*/ 133 w 258"/>
                    <a:gd name="T19" fmla="*/ 45 h 257"/>
                    <a:gd name="T20" fmla="*/ 117 w 258"/>
                    <a:gd name="T21" fmla="*/ 34 h 257"/>
                    <a:gd name="T22" fmla="*/ 101 w 258"/>
                    <a:gd name="T23" fmla="*/ 24 h 257"/>
                    <a:gd name="T24" fmla="*/ 83 w 258"/>
                    <a:gd name="T25" fmla="*/ 16 h 257"/>
                    <a:gd name="T26" fmla="*/ 63 w 258"/>
                    <a:gd name="T27" fmla="*/ 8 h 257"/>
                    <a:gd name="T28" fmla="*/ 42 w 258"/>
                    <a:gd name="T29" fmla="*/ 4 h 257"/>
                    <a:gd name="T30" fmla="*/ 21 w 258"/>
                    <a:gd name="T31" fmla="*/ 2 h 257"/>
                    <a:gd name="T32" fmla="*/ 0 w 258"/>
                    <a:gd name="T33" fmla="*/ 0 h 257"/>
                    <a:gd name="T34" fmla="*/ 0 w 258"/>
                    <a:gd name="T35" fmla="*/ 53 h 257"/>
                    <a:gd name="T36" fmla="*/ 15 w 258"/>
                    <a:gd name="T37" fmla="*/ 55 h 257"/>
                    <a:gd name="T38" fmla="*/ 31 w 258"/>
                    <a:gd name="T39" fmla="*/ 57 h 257"/>
                    <a:gd name="T40" fmla="*/ 44 w 258"/>
                    <a:gd name="T41" fmla="*/ 59 h 257"/>
                    <a:gd name="T42" fmla="*/ 60 w 258"/>
                    <a:gd name="T43" fmla="*/ 64 h 257"/>
                    <a:gd name="T44" fmla="*/ 73 w 258"/>
                    <a:gd name="T45" fmla="*/ 71 h 257"/>
                    <a:gd name="T46" fmla="*/ 86 w 258"/>
                    <a:gd name="T47" fmla="*/ 79 h 257"/>
                    <a:gd name="T48" fmla="*/ 98 w 258"/>
                    <a:gd name="T49" fmla="*/ 87 h 257"/>
                    <a:gd name="T50" fmla="*/ 108 w 258"/>
                    <a:gd name="T51" fmla="*/ 97 h 257"/>
                    <a:gd name="T52" fmla="*/ 119 w 258"/>
                    <a:gd name="T53" fmla="*/ 108 h 257"/>
                    <a:gd name="T54" fmla="*/ 127 w 258"/>
                    <a:gd name="T55" fmla="*/ 118 h 257"/>
                    <a:gd name="T56" fmla="*/ 136 w 258"/>
                    <a:gd name="T57" fmla="*/ 130 h 257"/>
                    <a:gd name="T58" fmla="*/ 143 w 258"/>
                    <a:gd name="T59" fmla="*/ 143 h 257"/>
                    <a:gd name="T60" fmla="*/ 147 w 258"/>
                    <a:gd name="T61" fmla="*/ 156 h 257"/>
                    <a:gd name="T62" fmla="*/ 151 w 258"/>
                    <a:gd name="T63" fmla="*/ 170 h 257"/>
                    <a:gd name="T64" fmla="*/ 153 w 258"/>
                    <a:gd name="T65" fmla="*/ 185 h 257"/>
                    <a:gd name="T66" fmla="*/ 155 w 258"/>
                    <a:gd name="T67" fmla="*/ 200 h 257"/>
                    <a:gd name="T68" fmla="*/ 211 w 258"/>
                    <a:gd name="T69" fmla="*/ 200 h 257"/>
                    <a:gd name="T70" fmla="*/ 211 w 258"/>
                    <a:gd name="T71" fmla="*/ 200 h 2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8"/>
                    <a:gd name="T109" fmla="*/ 0 h 257"/>
                    <a:gd name="T110" fmla="*/ 258 w 258"/>
                    <a:gd name="T111" fmla="*/ 257 h 2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8" h="257">
                      <a:moveTo>
                        <a:pt x="257" y="256"/>
                      </a:moveTo>
                      <a:lnTo>
                        <a:pt x="255" y="231"/>
                      </a:lnTo>
                      <a:lnTo>
                        <a:pt x="251" y="204"/>
                      </a:lnTo>
                      <a:lnTo>
                        <a:pt x="244" y="181"/>
                      </a:lnTo>
                      <a:lnTo>
                        <a:pt x="236" y="156"/>
                      </a:lnTo>
                      <a:lnTo>
                        <a:pt x="225" y="133"/>
                      </a:lnTo>
                      <a:lnTo>
                        <a:pt x="213" y="112"/>
                      </a:lnTo>
                      <a:lnTo>
                        <a:pt x="199" y="93"/>
                      </a:lnTo>
                      <a:lnTo>
                        <a:pt x="182" y="74"/>
                      </a:lnTo>
                      <a:lnTo>
                        <a:pt x="162" y="58"/>
                      </a:lnTo>
                      <a:lnTo>
                        <a:pt x="142" y="43"/>
                      </a:lnTo>
                      <a:lnTo>
                        <a:pt x="122" y="31"/>
                      </a:lnTo>
                      <a:lnTo>
                        <a:pt x="101" y="20"/>
                      </a:lnTo>
                      <a:lnTo>
                        <a:pt x="76" y="10"/>
                      </a:lnTo>
                      <a:lnTo>
                        <a:pt x="51" y="4"/>
                      </a:lnTo>
                      <a:lnTo>
                        <a:pt x="25" y="2"/>
                      </a:lnTo>
                      <a:lnTo>
                        <a:pt x="0" y="0"/>
                      </a:lnTo>
                      <a:lnTo>
                        <a:pt x="0" y="68"/>
                      </a:lnTo>
                      <a:lnTo>
                        <a:pt x="19" y="70"/>
                      </a:lnTo>
                      <a:lnTo>
                        <a:pt x="38" y="72"/>
                      </a:lnTo>
                      <a:lnTo>
                        <a:pt x="54" y="76"/>
                      </a:lnTo>
                      <a:lnTo>
                        <a:pt x="73" y="83"/>
                      </a:lnTo>
                      <a:lnTo>
                        <a:pt x="88" y="91"/>
                      </a:lnTo>
                      <a:lnTo>
                        <a:pt x="105" y="101"/>
                      </a:lnTo>
                      <a:lnTo>
                        <a:pt x="119" y="112"/>
                      </a:lnTo>
                      <a:lnTo>
                        <a:pt x="131" y="124"/>
                      </a:lnTo>
                      <a:lnTo>
                        <a:pt x="144" y="138"/>
                      </a:lnTo>
                      <a:lnTo>
                        <a:pt x="154" y="152"/>
                      </a:lnTo>
                      <a:lnTo>
                        <a:pt x="165" y="166"/>
                      </a:lnTo>
                      <a:lnTo>
                        <a:pt x="174" y="183"/>
                      </a:lnTo>
                      <a:lnTo>
                        <a:pt x="179" y="200"/>
                      </a:lnTo>
                      <a:lnTo>
                        <a:pt x="184" y="218"/>
                      </a:lnTo>
                      <a:lnTo>
                        <a:pt x="186" y="237"/>
                      </a:lnTo>
                      <a:lnTo>
                        <a:pt x="188" y="256"/>
                      </a:lnTo>
                      <a:lnTo>
                        <a:pt x="257" y="256"/>
                      </a:lnTo>
                    </a:path>
                  </a:pathLst>
                </a:custGeom>
                <a:solidFill>
                  <a:srgbClr val="CC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07" name="Freeform 49"/>
                <p:cNvSpPr>
                  <a:spLocks/>
                </p:cNvSpPr>
                <p:nvPr/>
              </p:nvSpPr>
              <p:spPr bwMode="auto">
                <a:xfrm>
                  <a:off x="3731" y="2016"/>
                  <a:ext cx="234" cy="228"/>
                </a:xfrm>
                <a:custGeom>
                  <a:avLst/>
                  <a:gdLst>
                    <a:gd name="T0" fmla="*/ 0 w 258"/>
                    <a:gd name="T1" fmla="*/ 201 h 258"/>
                    <a:gd name="T2" fmla="*/ 21 w 258"/>
                    <a:gd name="T3" fmla="*/ 201 h 258"/>
                    <a:gd name="T4" fmla="*/ 42 w 258"/>
                    <a:gd name="T5" fmla="*/ 198 h 258"/>
                    <a:gd name="T6" fmla="*/ 63 w 258"/>
                    <a:gd name="T7" fmla="*/ 192 h 258"/>
                    <a:gd name="T8" fmla="*/ 83 w 258"/>
                    <a:gd name="T9" fmla="*/ 186 h 258"/>
                    <a:gd name="T10" fmla="*/ 101 w 258"/>
                    <a:gd name="T11" fmla="*/ 176 h 258"/>
                    <a:gd name="T12" fmla="*/ 117 w 258"/>
                    <a:gd name="T13" fmla="*/ 166 h 258"/>
                    <a:gd name="T14" fmla="*/ 133 w 258"/>
                    <a:gd name="T15" fmla="*/ 155 h 258"/>
                    <a:gd name="T16" fmla="*/ 150 w 258"/>
                    <a:gd name="T17" fmla="*/ 142 h 258"/>
                    <a:gd name="T18" fmla="*/ 163 w 258"/>
                    <a:gd name="T19" fmla="*/ 127 h 258"/>
                    <a:gd name="T20" fmla="*/ 175 w 258"/>
                    <a:gd name="T21" fmla="*/ 113 h 258"/>
                    <a:gd name="T22" fmla="*/ 185 w 258"/>
                    <a:gd name="T23" fmla="*/ 96 h 258"/>
                    <a:gd name="T24" fmla="*/ 194 w 258"/>
                    <a:gd name="T25" fmla="*/ 78 h 258"/>
                    <a:gd name="T26" fmla="*/ 200 w 258"/>
                    <a:gd name="T27" fmla="*/ 60 h 258"/>
                    <a:gd name="T28" fmla="*/ 207 w 258"/>
                    <a:gd name="T29" fmla="*/ 41 h 258"/>
                    <a:gd name="T30" fmla="*/ 210 w 258"/>
                    <a:gd name="T31" fmla="*/ 21 h 258"/>
                    <a:gd name="T32" fmla="*/ 211 w 258"/>
                    <a:gd name="T33" fmla="*/ 0 h 258"/>
                    <a:gd name="T34" fmla="*/ 155 w 258"/>
                    <a:gd name="T35" fmla="*/ 0 h 258"/>
                    <a:gd name="T36" fmla="*/ 153 w 258"/>
                    <a:gd name="T37" fmla="*/ 15 h 258"/>
                    <a:gd name="T38" fmla="*/ 151 w 258"/>
                    <a:gd name="T39" fmla="*/ 30 h 258"/>
                    <a:gd name="T40" fmla="*/ 147 w 258"/>
                    <a:gd name="T41" fmla="*/ 44 h 258"/>
                    <a:gd name="T42" fmla="*/ 143 w 258"/>
                    <a:gd name="T43" fmla="*/ 57 h 258"/>
                    <a:gd name="T44" fmla="*/ 136 w 258"/>
                    <a:gd name="T45" fmla="*/ 71 h 258"/>
                    <a:gd name="T46" fmla="*/ 127 w 258"/>
                    <a:gd name="T47" fmla="*/ 82 h 258"/>
                    <a:gd name="T48" fmla="*/ 119 w 258"/>
                    <a:gd name="T49" fmla="*/ 94 h 258"/>
                    <a:gd name="T50" fmla="*/ 108 w 258"/>
                    <a:gd name="T51" fmla="*/ 104 h 258"/>
                    <a:gd name="T52" fmla="*/ 98 w 258"/>
                    <a:gd name="T53" fmla="*/ 114 h 258"/>
                    <a:gd name="T54" fmla="*/ 86 w 258"/>
                    <a:gd name="T55" fmla="*/ 123 h 258"/>
                    <a:gd name="T56" fmla="*/ 73 w 258"/>
                    <a:gd name="T57" fmla="*/ 129 h 258"/>
                    <a:gd name="T58" fmla="*/ 60 w 258"/>
                    <a:gd name="T59" fmla="*/ 135 h 258"/>
                    <a:gd name="T60" fmla="*/ 44 w 258"/>
                    <a:gd name="T61" fmla="*/ 141 h 258"/>
                    <a:gd name="T62" fmla="*/ 31 w 258"/>
                    <a:gd name="T63" fmla="*/ 143 h 258"/>
                    <a:gd name="T64" fmla="*/ 15 w 258"/>
                    <a:gd name="T65" fmla="*/ 147 h 258"/>
                    <a:gd name="T66" fmla="*/ 0 w 258"/>
                    <a:gd name="T67" fmla="*/ 147 h 258"/>
                    <a:gd name="T68" fmla="*/ 0 w 258"/>
                    <a:gd name="T69" fmla="*/ 201 h 258"/>
                    <a:gd name="T70" fmla="*/ 0 w 258"/>
                    <a:gd name="T71" fmla="*/ 201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8"/>
                    <a:gd name="T109" fmla="*/ 0 h 258"/>
                    <a:gd name="T110" fmla="*/ 258 w 258"/>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8" h="258">
                      <a:moveTo>
                        <a:pt x="0" y="257"/>
                      </a:moveTo>
                      <a:lnTo>
                        <a:pt x="25" y="257"/>
                      </a:lnTo>
                      <a:lnTo>
                        <a:pt x="51" y="253"/>
                      </a:lnTo>
                      <a:lnTo>
                        <a:pt x="76" y="246"/>
                      </a:lnTo>
                      <a:lnTo>
                        <a:pt x="101" y="238"/>
                      </a:lnTo>
                      <a:lnTo>
                        <a:pt x="122" y="225"/>
                      </a:lnTo>
                      <a:lnTo>
                        <a:pt x="142" y="213"/>
                      </a:lnTo>
                      <a:lnTo>
                        <a:pt x="162" y="198"/>
                      </a:lnTo>
                      <a:lnTo>
                        <a:pt x="182" y="182"/>
                      </a:lnTo>
                      <a:lnTo>
                        <a:pt x="199" y="163"/>
                      </a:lnTo>
                      <a:lnTo>
                        <a:pt x="213" y="145"/>
                      </a:lnTo>
                      <a:lnTo>
                        <a:pt x="225" y="123"/>
                      </a:lnTo>
                      <a:lnTo>
                        <a:pt x="236" y="100"/>
                      </a:lnTo>
                      <a:lnTo>
                        <a:pt x="244" y="77"/>
                      </a:lnTo>
                      <a:lnTo>
                        <a:pt x="251" y="52"/>
                      </a:lnTo>
                      <a:lnTo>
                        <a:pt x="255" y="27"/>
                      </a:lnTo>
                      <a:lnTo>
                        <a:pt x="257" y="0"/>
                      </a:lnTo>
                      <a:lnTo>
                        <a:pt x="188" y="0"/>
                      </a:lnTo>
                      <a:lnTo>
                        <a:pt x="186" y="19"/>
                      </a:lnTo>
                      <a:lnTo>
                        <a:pt x="184" y="38"/>
                      </a:lnTo>
                      <a:lnTo>
                        <a:pt x="179" y="57"/>
                      </a:lnTo>
                      <a:lnTo>
                        <a:pt x="174" y="73"/>
                      </a:lnTo>
                      <a:lnTo>
                        <a:pt x="165" y="90"/>
                      </a:lnTo>
                      <a:lnTo>
                        <a:pt x="154" y="105"/>
                      </a:lnTo>
                      <a:lnTo>
                        <a:pt x="144" y="120"/>
                      </a:lnTo>
                      <a:lnTo>
                        <a:pt x="131" y="134"/>
                      </a:lnTo>
                      <a:lnTo>
                        <a:pt x="119" y="146"/>
                      </a:lnTo>
                      <a:lnTo>
                        <a:pt x="105" y="157"/>
                      </a:lnTo>
                      <a:lnTo>
                        <a:pt x="88" y="165"/>
                      </a:lnTo>
                      <a:lnTo>
                        <a:pt x="73" y="173"/>
                      </a:lnTo>
                      <a:lnTo>
                        <a:pt x="54" y="180"/>
                      </a:lnTo>
                      <a:lnTo>
                        <a:pt x="38" y="183"/>
                      </a:lnTo>
                      <a:lnTo>
                        <a:pt x="19" y="188"/>
                      </a:lnTo>
                      <a:lnTo>
                        <a:pt x="0" y="188"/>
                      </a:lnTo>
                      <a:lnTo>
                        <a:pt x="0" y="257"/>
                      </a:lnTo>
                    </a:path>
                  </a:pathLst>
                </a:custGeom>
                <a:solidFill>
                  <a:srgbClr val="CC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08" name="Freeform 50"/>
                <p:cNvSpPr>
                  <a:spLocks/>
                </p:cNvSpPr>
                <p:nvPr/>
              </p:nvSpPr>
              <p:spPr bwMode="auto">
                <a:xfrm>
                  <a:off x="3495" y="2016"/>
                  <a:ext cx="237" cy="228"/>
                </a:xfrm>
                <a:custGeom>
                  <a:avLst/>
                  <a:gdLst>
                    <a:gd name="T0" fmla="*/ 0 w 260"/>
                    <a:gd name="T1" fmla="*/ 0 h 258"/>
                    <a:gd name="T2" fmla="*/ 2 w 260"/>
                    <a:gd name="T3" fmla="*/ 21 h 258"/>
                    <a:gd name="T4" fmla="*/ 5 w 260"/>
                    <a:gd name="T5" fmla="*/ 41 h 258"/>
                    <a:gd name="T6" fmla="*/ 10 w 260"/>
                    <a:gd name="T7" fmla="*/ 60 h 258"/>
                    <a:gd name="T8" fmla="*/ 16 w 260"/>
                    <a:gd name="T9" fmla="*/ 78 h 258"/>
                    <a:gd name="T10" fmla="*/ 26 w 260"/>
                    <a:gd name="T11" fmla="*/ 96 h 258"/>
                    <a:gd name="T12" fmla="*/ 37 w 260"/>
                    <a:gd name="T13" fmla="*/ 113 h 258"/>
                    <a:gd name="T14" fmla="*/ 50 w 260"/>
                    <a:gd name="T15" fmla="*/ 127 h 258"/>
                    <a:gd name="T16" fmla="*/ 64 w 260"/>
                    <a:gd name="T17" fmla="*/ 142 h 258"/>
                    <a:gd name="T18" fmla="*/ 78 w 260"/>
                    <a:gd name="T19" fmla="*/ 155 h 258"/>
                    <a:gd name="T20" fmla="*/ 96 w 260"/>
                    <a:gd name="T21" fmla="*/ 166 h 258"/>
                    <a:gd name="T22" fmla="*/ 113 w 260"/>
                    <a:gd name="T23" fmla="*/ 176 h 258"/>
                    <a:gd name="T24" fmla="*/ 132 w 260"/>
                    <a:gd name="T25" fmla="*/ 186 h 258"/>
                    <a:gd name="T26" fmla="*/ 150 w 260"/>
                    <a:gd name="T27" fmla="*/ 192 h 258"/>
                    <a:gd name="T28" fmla="*/ 171 w 260"/>
                    <a:gd name="T29" fmla="*/ 198 h 258"/>
                    <a:gd name="T30" fmla="*/ 192 w 260"/>
                    <a:gd name="T31" fmla="*/ 201 h 258"/>
                    <a:gd name="T32" fmla="*/ 215 w 260"/>
                    <a:gd name="T33" fmla="*/ 201 h 258"/>
                    <a:gd name="T34" fmla="*/ 215 w 260"/>
                    <a:gd name="T35" fmla="*/ 147 h 258"/>
                    <a:gd name="T36" fmla="*/ 198 w 260"/>
                    <a:gd name="T37" fmla="*/ 147 h 258"/>
                    <a:gd name="T38" fmla="*/ 183 w 260"/>
                    <a:gd name="T39" fmla="*/ 143 h 258"/>
                    <a:gd name="T40" fmla="*/ 169 w 260"/>
                    <a:gd name="T41" fmla="*/ 141 h 258"/>
                    <a:gd name="T42" fmla="*/ 155 w 260"/>
                    <a:gd name="T43" fmla="*/ 135 h 258"/>
                    <a:gd name="T44" fmla="*/ 140 w 260"/>
                    <a:gd name="T45" fmla="*/ 129 h 258"/>
                    <a:gd name="T46" fmla="*/ 127 w 260"/>
                    <a:gd name="T47" fmla="*/ 123 h 258"/>
                    <a:gd name="T48" fmla="*/ 117 w 260"/>
                    <a:gd name="T49" fmla="*/ 114 h 258"/>
                    <a:gd name="T50" fmla="*/ 105 w 260"/>
                    <a:gd name="T51" fmla="*/ 104 h 258"/>
                    <a:gd name="T52" fmla="*/ 94 w 260"/>
                    <a:gd name="T53" fmla="*/ 94 h 258"/>
                    <a:gd name="T54" fmla="*/ 85 w 260"/>
                    <a:gd name="T55" fmla="*/ 82 h 258"/>
                    <a:gd name="T56" fmla="*/ 78 w 260"/>
                    <a:gd name="T57" fmla="*/ 71 h 258"/>
                    <a:gd name="T58" fmla="*/ 70 w 260"/>
                    <a:gd name="T59" fmla="*/ 57 h 258"/>
                    <a:gd name="T60" fmla="*/ 67 w 260"/>
                    <a:gd name="T61" fmla="*/ 44 h 258"/>
                    <a:gd name="T62" fmla="*/ 62 w 260"/>
                    <a:gd name="T63" fmla="*/ 30 h 258"/>
                    <a:gd name="T64" fmla="*/ 59 w 260"/>
                    <a:gd name="T65" fmla="*/ 15 h 258"/>
                    <a:gd name="T66" fmla="*/ 59 w 260"/>
                    <a:gd name="T67" fmla="*/ 0 h 258"/>
                    <a:gd name="T68" fmla="*/ 0 w 260"/>
                    <a:gd name="T69" fmla="*/ 0 h 258"/>
                    <a:gd name="T70" fmla="*/ 0 w 260"/>
                    <a:gd name="T71" fmla="*/ 0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0"/>
                    <a:gd name="T109" fmla="*/ 0 h 258"/>
                    <a:gd name="T110" fmla="*/ 260 w 260"/>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0" h="258">
                      <a:moveTo>
                        <a:pt x="0" y="0"/>
                      </a:moveTo>
                      <a:lnTo>
                        <a:pt x="2" y="27"/>
                      </a:lnTo>
                      <a:lnTo>
                        <a:pt x="6" y="52"/>
                      </a:lnTo>
                      <a:lnTo>
                        <a:pt x="12" y="77"/>
                      </a:lnTo>
                      <a:lnTo>
                        <a:pt x="20" y="100"/>
                      </a:lnTo>
                      <a:lnTo>
                        <a:pt x="31" y="123"/>
                      </a:lnTo>
                      <a:lnTo>
                        <a:pt x="45" y="145"/>
                      </a:lnTo>
                      <a:lnTo>
                        <a:pt x="60" y="163"/>
                      </a:lnTo>
                      <a:lnTo>
                        <a:pt x="77" y="182"/>
                      </a:lnTo>
                      <a:lnTo>
                        <a:pt x="94" y="198"/>
                      </a:lnTo>
                      <a:lnTo>
                        <a:pt x="115" y="213"/>
                      </a:lnTo>
                      <a:lnTo>
                        <a:pt x="136" y="225"/>
                      </a:lnTo>
                      <a:lnTo>
                        <a:pt x="159" y="238"/>
                      </a:lnTo>
                      <a:lnTo>
                        <a:pt x="181" y="246"/>
                      </a:lnTo>
                      <a:lnTo>
                        <a:pt x="206" y="253"/>
                      </a:lnTo>
                      <a:lnTo>
                        <a:pt x="232" y="257"/>
                      </a:lnTo>
                      <a:lnTo>
                        <a:pt x="259" y="257"/>
                      </a:lnTo>
                      <a:lnTo>
                        <a:pt x="259" y="188"/>
                      </a:lnTo>
                      <a:lnTo>
                        <a:pt x="238" y="188"/>
                      </a:lnTo>
                      <a:lnTo>
                        <a:pt x="221" y="183"/>
                      </a:lnTo>
                      <a:lnTo>
                        <a:pt x="203" y="180"/>
                      </a:lnTo>
                      <a:lnTo>
                        <a:pt x="186" y="173"/>
                      </a:lnTo>
                      <a:lnTo>
                        <a:pt x="169" y="165"/>
                      </a:lnTo>
                      <a:lnTo>
                        <a:pt x="152" y="157"/>
                      </a:lnTo>
                      <a:lnTo>
                        <a:pt x="140" y="146"/>
                      </a:lnTo>
                      <a:lnTo>
                        <a:pt x="126" y="134"/>
                      </a:lnTo>
                      <a:lnTo>
                        <a:pt x="113" y="120"/>
                      </a:lnTo>
                      <a:lnTo>
                        <a:pt x="102" y="105"/>
                      </a:lnTo>
                      <a:lnTo>
                        <a:pt x="94" y="90"/>
                      </a:lnTo>
                      <a:lnTo>
                        <a:pt x="85" y="73"/>
                      </a:lnTo>
                      <a:lnTo>
                        <a:pt x="80" y="57"/>
                      </a:lnTo>
                      <a:lnTo>
                        <a:pt x="75" y="38"/>
                      </a:lnTo>
                      <a:lnTo>
                        <a:pt x="71" y="19"/>
                      </a:lnTo>
                      <a:lnTo>
                        <a:pt x="71" y="0"/>
                      </a:lnTo>
                      <a:lnTo>
                        <a:pt x="0" y="0"/>
                      </a:lnTo>
                    </a:path>
                  </a:pathLst>
                </a:custGeom>
                <a:solidFill>
                  <a:srgbClr val="CC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09" name="Freeform 51"/>
                <p:cNvSpPr>
                  <a:spLocks/>
                </p:cNvSpPr>
                <p:nvPr/>
              </p:nvSpPr>
              <p:spPr bwMode="auto">
                <a:xfrm>
                  <a:off x="3495" y="1790"/>
                  <a:ext cx="237" cy="227"/>
                </a:xfrm>
                <a:custGeom>
                  <a:avLst/>
                  <a:gdLst>
                    <a:gd name="T0" fmla="*/ 215 w 260"/>
                    <a:gd name="T1" fmla="*/ 0 h 257"/>
                    <a:gd name="T2" fmla="*/ 192 w 260"/>
                    <a:gd name="T3" fmla="*/ 2 h 257"/>
                    <a:gd name="T4" fmla="*/ 171 w 260"/>
                    <a:gd name="T5" fmla="*/ 4 h 257"/>
                    <a:gd name="T6" fmla="*/ 150 w 260"/>
                    <a:gd name="T7" fmla="*/ 8 h 257"/>
                    <a:gd name="T8" fmla="*/ 132 w 260"/>
                    <a:gd name="T9" fmla="*/ 16 h 257"/>
                    <a:gd name="T10" fmla="*/ 113 w 260"/>
                    <a:gd name="T11" fmla="*/ 24 h 257"/>
                    <a:gd name="T12" fmla="*/ 96 w 260"/>
                    <a:gd name="T13" fmla="*/ 34 h 257"/>
                    <a:gd name="T14" fmla="*/ 78 w 260"/>
                    <a:gd name="T15" fmla="*/ 45 h 257"/>
                    <a:gd name="T16" fmla="*/ 64 w 260"/>
                    <a:gd name="T17" fmla="*/ 57 h 257"/>
                    <a:gd name="T18" fmla="*/ 50 w 260"/>
                    <a:gd name="T19" fmla="*/ 72 h 257"/>
                    <a:gd name="T20" fmla="*/ 37 w 260"/>
                    <a:gd name="T21" fmla="*/ 87 h 257"/>
                    <a:gd name="T22" fmla="*/ 26 w 260"/>
                    <a:gd name="T23" fmla="*/ 103 h 257"/>
                    <a:gd name="T24" fmla="*/ 16 w 260"/>
                    <a:gd name="T25" fmla="*/ 122 h 257"/>
                    <a:gd name="T26" fmla="*/ 10 w 260"/>
                    <a:gd name="T27" fmla="*/ 141 h 257"/>
                    <a:gd name="T28" fmla="*/ 5 w 260"/>
                    <a:gd name="T29" fmla="*/ 159 h 257"/>
                    <a:gd name="T30" fmla="*/ 2 w 260"/>
                    <a:gd name="T31" fmla="*/ 180 h 257"/>
                    <a:gd name="T32" fmla="*/ 0 w 260"/>
                    <a:gd name="T33" fmla="*/ 200 h 257"/>
                    <a:gd name="T34" fmla="*/ 59 w 260"/>
                    <a:gd name="T35" fmla="*/ 200 h 257"/>
                    <a:gd name="T36" fmla="*/ 59 w 260"/>
                    <a:gd name="T37" fmla="*/ 185 h 257"/>
                    <a:gd name="T38" fmla="*/ 62 w 260"/>
                    <a:gd name="T39" fmla="*/ 170 h 257"/>
                    <a:gd name="T40" fmla="*/ 67 w 260"/>
                    <a:gd name="T41" fmla="*/ 156 h 257"/>
                    <a:gd name="T42" fmla="*/ 70 w 260"/>
                    <a:gd name="T43" fmla="*/ 143 h 257"/>
                    <a:gd name="T44" fmla="*/ 78 w 260"/>
                    <a:gd name="T45" fmla="*/ 130 h 257"/>
                    <a:gd name="T46" fmla="*/ 85 w 260"/>
                    <a:gd name="T47" fmla="*/ 118 h 257"/>
                    <a:gd name="T48" fmla="*/ 94 w 260"/>
                    <a:gd name="T49" fmla="*/ 108 h 257"/>
                    <a:gd name="T50" fmla="*/ 105 w 260"/>
                    <a:gd name="T51" fmla="*/ 97 h 257"/>
                    <a:gd name="T52" fmla="*/ 115 w 260"/>
                    <a:gd name="T53" fmla="*/ 87 h 257"/>
                    <a:gd name="T54" fmla="*/ 127 w 260"/>
                    <a:gd name="T55" fmla="*/ 79 h 257"/>
                    <a:gd name="T56" fmla="*/ 140 w 260"/>
                    <a:gd name="T57" fmla="*/ 71 h 257"/>
                    <a:gd name="T58" fmla="*/ 155 w 260"/>
                    <a:gd name="T59" fmla="*/ 64 h 257"/>
                    <a:gd name="T60" fmla="*/ 169 w 260"/>
                    <a:gd name="T61" fmla="*/ 59 h 257"/>
                    <a:gd name="T62" fmla="*/ 183 w 260"/>
                    <a:gd name="T63" fmla="*/ 57 h 257"/>
                    <a:gd name="T64" fmla="*/ 198 w 260"/>
                    <a:gd name="T65" fmla="*/ 55 h 257"/>
                    <a:gd name="T66" fmla="*/ 215 w 260"/>
                    <a:gd name="T67" fmla="*/ 53 h 257"/>
                    <a:gd name="T68" fmla="*/ 215 w 260"/>
                    <a:gd name="T69" fmla="*/ 0 h 257"/>
                    <a:gd name="T70" fmla="*/ 215 w 260"/>
                    <a:gd name="T71" fmla="*/ 0 h 2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0"/>
                    <a:gd name="T109" fmla="*/ 0 h 257"/>
                    <a:gd name="T110" fmla="*/ 260 w 260"/>
                    <a:gd name="T111" fmla="*/ 257 h 2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0" h="257">
                      <a:moveTo>
                        <a:pt x="259" y="0"/>
                      </a:moveTo>
                      <a:lnTo>
                        <a:pt x="232" y="2"/>
                      </a:lnTo>
                      <a:lnTo>
                        <a:pt x="206" y="4"/>
                      </a:lnTo>
                      <a:lnTo>
                        <a:pt x="181" y="10"/>
                      </a:lnTo>
                      <a:lnTo>
                        <a:pt x="159" y="20"/>
                      </a:lnTo>
                      <a:lnTo>
                        <a:pt x="136" y="31"/>
                      </a:lnTo>
                      <a:lnTo>
                        <a:pt x="115" y="43"/>
                      </a:lnTo>
                      <a:lnTo>
                        <a:pt x="94" y="58"/>
                      </a:lnTo>
                      <a:lnTo>
                        <a:pt x="77" y="74"/>
                      </a:lnTo>
                      <a:lnTo>
                        <a:pt x="60" y="93"/>
                      </a:lnTo>
                      <a:lnTo>
                        <a:pt x="45" y="112"/>
                      </a:lnTo>
                      <a:lnTo>
                        <a:pt x="31" y="133"/>
                      </a:lnTo>
                      <a:lnTo>
                        <a:pt x="20" y="156"/>
                      </a:lnTo>
                      <a:lnTo>
                        <a:pt x="12" y="181"/>
                      </a:lnTo>
                      <a:lnTo>
                        <a:pt x="6" y="204"/>
                      </a:lnTo>
                      <a:lnTo>
                        <a:pt x="2" y="231"/>
                      </a:lnTo>
                      <a:lnTo>
                        <a:pt x="0" y="256"/>
                      </a:lnTo>
                      <a:lnTo>
                        <a:pt x="71" y="256"/>
                      </a:lnTo>
                      <a:lnTo>
                        <a:pt x="71" y="237"/>
                      </a:lnTo>
                      <a:lnTo>
                        <a:pt x="75" y="218"/>
                      </a:lnTo>
                      <a:lnTo>
                        <a:pt x="80" y="200"/>
                      </a:lnTo>
                      <a:lnTo>
                        <a:pt x="85" y="183"/>
                      </a:lnTo>
                      <a:lnTo>
                        <a:pt x="94" y="166"/>
                      </a:lnTo>
                      <a:lnTo>
                        <a:pt x="102" y="152"/>
                      </a:lnTo>
                      <a:lnTo>
                        <a:pt x="113" y="138"/>
                      </a:lnTo>
                      <a:lnTo>
                        <a:pt x="126" y="124"/>
                      </a:lnTo>
                      <a:lnTo>
                        <a:pt x="138" y="112"/>
                      </a:lnTo>
                      <a:lnTo>
                        <a:pt x="152" y="101"/>
                      </a:lnTo>
                      <a:lnTo>
                        <a:pt x="169" y="91"/>
                      </a:lnTo>
                      <a:lnTo>
                        <a:pt x="186" y="83"/>
                      </a:lnTo>
                      <a:lnTo>
                        <a:pt x="203" y="76"/>
                      </a:lnTo>
                      <a:lnTo>
                        <a:pt x="221" y="72"/>
                      </a:lnTo>
                      <a:lnTo>
                        <a:pt x="238" y="70"/>
                      </a:lnTo>
                      <a:lnTo>
                        <a:pt x="259" y="68"/>
                      </a:lnTo>
                      <a:lnTo>
                        <a:pt x="259" y="0"/>
                      </a:lnTo>
                    </a:path>
                  </a:pathLst>
                </a:custGeom>
                <a:solidFill>
                  <a:srgbClr val="CC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10" name="Freeform 52"/>
                <p:cNvSpPr>
                  <a:spLocks/>
                </p:cNvSpPr>
                <p:nvPr/>
              </p:nvSpPr>
              <p:spPr bwMode="auto">
                <a:xfrm>
                  <a:off x="3619" y="1908"/>
                  <a:ext cx="224" cy="16"/>
                </a:xfrm>
                <a:custGeom>
                  <a:avLst/>
                  <a:gdLst>
                    <a:gd name="T0" fmla="*/ 203 w 246"/>
                    <a:gd name="T1" fmla="*/ 6 h 18"/>
                    <a:gd name="T2" fmla="*/ 203 w 246"/>
                    <a:gd name="T3" fmla="*/ 0 h 18"/>
                    <a:gd name="T4" fmla="*/ 0 w 246"/>
                    <a:gd name="T5" fmla="*/ 0 h 18"/>
                    <a:gd name="T6" fmla="*/ 0 w 246"/>
                    <a:gd name="T7" fmla="*/ 13 h 18"/>
                    <a:gd name="T8" fmla="*/ 203 w 246"/>
                    <a:gd name="T9" fmla="*/ 13 h 18"/>
                    <a:gd name="T10" fmla="*/ 203 w 246"/>
                    <a:gd name="T11" fmla="*/ 6 h 18"/>
                    <a:gd name="T12" fmla="*/ 203 w 246"/>
                    <a:gd name="T13" fmla="*/ 6 h 18"/>
                    <a:gd name="T14" fmla="*/ 0 60000 65536"/>
                    <a:gd name="T15" fmla="*/ 0 60000 65536"/>
                    <a:gd name="T16" fmla="*/ 0 60000 65536"/>
                    <a:gd name="T17" fmla="*/ 0 60000 65536"/>
                    <a:gd name="T18" fmla="*/ 0 60000 65536"/>
                    <a:gd name="T19" fmla="*/ 0 60000 65536"/>
                    <a:gd name="T20" fmla="*/ 0 60000 65536"/>
                    <a:gd name="T21" fmla="*/ 0 w 246"/>
                    <a:gd name="T22" fmla="*/ 0 h 18"/>
                    <a:gd name="T23" fmla="*/ 246 w 24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18">
                      <a:moveTo>
                        <a:pt x="245" y="8"/>
                      </a:moveTo>
                      <a:lnTo>
                        <a:pt x="245" y="0"/>
                      </a:lnTo>
                      <a:lnTo>
                        <a:pt x="0" y="0"/>
                      </a:lnTo>
                      <a:lnTo>
                        <a:pt x="0" y="17"/>
                      </a:lnTo>
                      <a:lnTo>
                        <a:pt x="245" y="17"/>
                      </a:lnTo>
                      <a:lnTo>
                        <a:pt x="245" y="8"/>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11" name="Freeform 53"/>
                <p:cNvSpPr>
                  <a:spLocks/>
                </p:cNvSpPr>
                <p:nvPr/>
              </p:nvSpPr>
              <p:spPr bwMode="auto">
                <a:xfrm>
                  <a:off x="3625" y="1939"/>
                  <a:ext cx="213" cy="15"/>
                </a:xfrm>
                <a:custGeom>
                  <a:avLst/>
                  <a:gdLst>
                    <a:gd name="T0" fmla="*/ 192 w 235"/>
                    <a:gd name="T1" fmla="*/ 6 h 17"/>
                    <a:gd name="T2" fmla="*/ 192 w 235"/>
                    <a:gd name="T3" fmla="*/ 0 h 17"/>
                    <a:gd name="T4" fmla="*/ 0 w 235"/>
                    <a:gd name="T5" fmla="*/ 0 h 17"/>
                    <a:gd name="T6" fmla="*/ 0 w 235"/>
                    <a:gd name="T7" fmla="*/ 12 h 17"/>
                    <a:gd name="T8" fmla="*/ 192 w 235"/>
                    <a:gd name="T9" fmla="*/ 12 h 17"/>
                    <a:gd name="T10" fmla="*/ 192 w 235"/>
                    <a:gd name="T11" fmla="*/ 6 h 17"/>
                    <a:gd name="T12" fmla="*/ 192 w 235"/>
                    <a:gd name="T13" fmla="*/ 6 h 17"/>
                    <a:gd name="T14" fmla="*/ 0 60000 65536"/>
                    <a:gd name="T15" fmla="*/ 0 60000 65536"/>
                    <a:gd name="T16" fmla="*/ 0 60000 65536"/>
                    <a:gd name="T17" fmla="*/ 0 60000 65536"/>
                    <a:gd name="T18" fmla="*/ 0 60000 65536"/>
                    <a:gd name="T19" fmla="*/ 0 60000 65536"/>
                    <a:gd name="T20" fmla="*/ 0 60000 65536"/>
                    <a:gd name="T21" fmla="*/ 0 w 235"/>
                    <a:gd name="T22" fmla="*/ 0 h 17"/>
                    <a:gd name="T23" fmla="*/ 235 w 23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17">
                      <a:moveTo>
                        <a:pt x="234" y="8"/>
                      </a:moveTo>
                      <a:lnTo>
                        <a:pt x="234" y="0"/>
                      </a:lnTo>
                      <a:lnTo>
                        <a:pt x="0" y="0"/>
                      </a:lnTo>
                      <a:lnTo>
                        <a:pt x="0" y="16"/>
                      </a:lnTo>
                      <a:lnTo>
                        <a:pt x="234" y="16"/>
                      </a:lnTo>
                      <a:lnTo>
                        <a:pt x="234" y="8"/>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12" name="Freeform 54"/>
                <p:cNvSpPr>
                  <a:spLocks/>
                </p:cNvSpPr>
                <p:nvPr/>
              </p:nvSpPr>
              <p:spPr bwMode="auto">
                <a:xfrm>
                  <a:off x="3636" y="1973"/>
                  <a:ext cx="191" cy="16"/>
                </a:xfrm>
                <a:custGeom>
                  <a:avLst/>
                  <a:gdLst>
                    <a:gd name="T0" fmla="*/ 173 w 210"/>
                    <a:gd name="T1" fmla="*/ 6 h 18"/>
                    <a:gd name="T2" fmla="*/ 173 w 210"/>
                    <a:gd name="T3" fmla="*/ 0 h 18"/>
                    <a:gd name="T4" fmla="*/ 0 w 210"/>
                    <a:gd name="T5" fmla="*/ 0 h 18"/>
                    <a:gd name="T6" fmla="*/ 0 w 210"/>
                    <a:gd name="T7" fmla="*/ 13 h 18"/>
                    <a:gd name="T8" fmla="*/ 173 w 210"/>
                    <a:gd name="T9" fmla="*/ 13 h 18"/>
                    <a:gd name="T10" fmla="*/ 173 w 210"/>
                    <a:gd name="T11" fmla="*/ 6 h 18"/>
                    <a:gd name="T12" fmla="*/ 173 w 210"/>
                    <a:gd name="T13" fmla="*/ 6 h 18"/>
                    <a:gd name="T14" fmla="*/ 0 60000 65536"/>
                    <a:gd name="T15" fmla="*/ 0 60000 65536"/>
                    <a:gd name="T16" fmla="*/ 0 60000 65536"/>
                    <a:gd name="T17" fmla="*/ 0 60000 65536"/>
                    <a:gd name="T18" fmla="*/ 0 60000 65536"/>
                    <a:gd name="T19" fmla="*/ 0 60000 65536"/>
                    <a:gd name="T20" fmla="*/ 0 60000 65536"/>
                    <a:gd name="T21" fmla="*/ 0 w 210"/>
                    <a:gd name="T22" fmla="*/ 0 h 18"/>
                    <a:gd name="T23" fmla="*/ 210 w 21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 h="18">
                      <a:moveTo>
                        <a:pt x="209" y="8"/>
                      </a:moveTo>
                      <a:lnTo>
                        <a:pt x="209" y="0"/>
                      </a:lnTo>
                      <a:lnTo>
                        <a:pt x="0" y="0"/>
                      </a:lnTo>
                      <a:lnTo>
                        <a:pt x="0" y="17"/>
                      </a:lnTo>
                      <a:lnTo>
                        <a:pt x="209" y="17"/>
                      </a:lnTo>
                      <a:lnTo>
                        <a:pt x="209" y="8"/>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13" name="Freeform 55"/>
                <p:cNvSpPr>
                  <a:spLocks/>
                </p:cNvSpPr>
                <p:nvPr/>
              </p:nvSpPr>
              <p:spPr bwMode="auto">
                <a:xfrm>
                  <a:off x="3642" y="2007"/>
                  <a:ext cx="179" cy="15"/>
                </a:xfrm>
                <a:custGeom>
                  <a:avLst/>
                  <a:gdLst>
                    <a:gd name="T0" fmla="*/ 162 w 197"/>
                    <a:gd name="T1" fmla="*/ 6 h 17"/>
                    <a:gd name="T2" fmla="*/ 162 w 197"/>
                    <a:gd name="T3" fmla="*/ 0 h 17"/>
                    <a:gd name="T4" fmla="*/ 0 w 197"/>
                    <a:gd name="T5" fmla="*/ 0 h 17"/>
                    <a:gd name="T6" fmla="*/ 0 w 197"/>
                    <a:gd name="T7" fmla="*/ 12 h 17"/>
                    <a:gd name="T8" fmla="*/ 162 w 197"/>
                    <a:gd name="T9" fmla="*/ 12 h 17"/>
                    <a:gd name="T10" fmla="*/ 162 w 197"/>
                    <a:gd name="T11" fmla="*/ 6 h 17"/>
                    <a:gd name="T12" fmla="*/ 162 w 197"/>
                    <a:gd name="T13" fmla="*/ 6 h 17"/>
                    <a:gd name="T14" fmla="*/ 0 60000 65536"/>
                    <a:gd name="T15" fmla="*/ 0 60000 65536"/>
                    <a:gd name="T16" fmla="*/ 0 60000 65536"/>
                    <a:gd name="T17" fmla="*/ 0 60000 65536"/>
                    <a:gd name="T18" fmla="*/ 0 60000 65536"/>
                    <a:gd name="T19" fmla="*/ 0 60000 65536"/>
                    <a:gd name="T20" fmla="*/ 0 60000 65536"/>
                    <a:gd name="T21" fmla="*/ 0 w 197"/>
                    <a:gd name="T22" fmla="*/ 0 h 17"/>
                    <a:gd name="T23" fmla="*/ 197 w 19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7" h="17">
                      <a:moveTo>
                        <a:pt x="196" y="8"/>
                      </a:moveTo>
                      <a:lnTo>
                        <a:pt x="196" y="0"/>
                      </a:lnTo>
                      <a:lnTo>
                        <a:pt x="0" y="0"/>
                      </a:lnTo>
                      <a:lnTo>
                        <a:pt x="0" y="16"/>
                      </a:lnTo>
                      <a:lnTo>
                        <a:pt x="196" y="16"/>
                      </a:lnTo>
                      <a:lnTo>
                        <a:pt x="196" y="8"/>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14" name="Freeform 56"/>
                <p:cNvSpPr>
                  <a:spLocks/>
                </p:cNvSpPr>
                <p:nvPr/>
              </p:nvSpPr>
              <p:spPr bwMode="auto">
                <a:xfrm>
                  <a:off x="3649" y="2038"/>
                  <a:ext cx="163" cy="16"/>
                </a:xfrm>
                <a:custGeom>
                  <a:avLst/>
                  <a:gdLst>
                    <a:gd name="T0" fmla="*/ 148 w 179"/>
                    <a:gd name="T1" fmla="*/ 6 h 18"/>
                    <a:gd name="T2" fmla="*/ 148 w 179"/>
                    <a:gd name="T3" fmla="*/ 0 h 18"/>
                    <a:gd name="T4" fmla="*/ 0 w 179"/>
                    <a:gd name="T5" fmla="*/ 0 h 18"/>
                    <a:gd name="T6" fmla="*/ 0 w 179"/>
                    <a:gd name="T7" fmla="*/ 13 h 18"/>
                    <a:gd name="T8" fmla="*/ 148 w 179"/>
                    <a:gd name="T9" fmla="*/ 13 h 18"/>
                    <a:gd name="T10" fmla="*/ 148 w 179"/>
                    <a:gd name="T11" fmla="*/ 6 h 18"/>
                    <a:gd name="T12" fmla="*/ 148 w 179"/>
                    <a:gd name="T13" fmla="*/ 6 h 18"/>
                    <a:gd name="T14" fmla="*/ 0 60000 65536"/>
                    <a:gd name="T15" fmla="*/ 0 60000 65536"/>
                    <a:gd name="T16" fmla="*/ 0 60000 65536"/>
                    <a:gd name="T17" fmla="*/ 0 60000 65536"/>
                    <a:gd name="T18" fmla="*/ 0 60000 65536"/>
                    <a:gd name="T19" fmla="*/ 0 60000 65536"/>
                    <a:gd name="T20" fmla="*/ 0 60000 65536"/>
                    <a:gd name="T21" fmla="*/ 0 w 179"/>
                    <a:gd name="T22" fmla="*/ 0 h 18"/>
                    <a:gd name="T23" fmla="*/ 179 w 17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8">
                      <a:moveTo>
                        <a:pt x="178" y="8"/>
                      </a:moveTo>
                      <a:lnTo>
                        <a:pt x="178" y="0"/>
                      </a:lnTo>
                      <a:lnTo>
                        <a:pt x="0" y="0"/>
                      </a:lnTo>
                      <a:lnTo>
                        <a:pt x="0" y="17"/>
                      </a:lnTo>
                      <a:lnTo>
                        <a:pt x="178" y="17"/>
                      </a:lnTo>
                      <a:lnTo>
                        <a:pt x="178" y="8"/>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15" name="Freeform 57"/>
                <p:cNvSpPr>
                  <a:spLocks/>
                </p:cNvSpPr>
                <p:nvPr/>
              </p:nvSpPr>
              <p:spPr bwMode="auto">
                <a:xfrm>
                  <a:off x="3659" y="2072"/>
                  <a:ext cx="143" cy="16"/>
                </a:xfrm>
                <a:custGeom>
                  <a:avLst/>
                  <a:gdLst>
                    <a:gd name="T0" fmla="*/ 129 w 157"/>
                    <a:gd name="T1" fmla="*/ 6 h 18"/>
                    <a:gd name="T2" fmla="*/ 129 w 157"/>
                    <a:gd name="T3" fmla="*/ 0 h 18"/>
                    <a:gd name="T4" fmla="*/ 0 w 157"/>
                    <a:gd name="T5" fmla="*/ 0 h 18"/>
                    <a:gd name="T6" fmla="*/ 0 w 157"/>
                    <a:gd name="T7" fmla="*/ 13 h 18"/>
                    <a:gd name="T8" fmla="*/ 129 w 157"/>
                    <a:gd name="T9" fmla="*/ 13 h 18"/>
                    <a:gd name="T10" fmla="*/ 129 w 157"/>
                    <a:gd name="T11" fmla="*/ 6 h 18"/>
                    <a:gd name="T12" fmla="*/ 129 w 157"/>
                    <a:gd name="T13" fmla="*/ 6 h 18"/>
                    <a:gd name="T14" fmla="*/ 0 60000 65536"/>
                    <a:gd name="T15" fmla="*/ 0 60000 65536"/>
                    <a:gd name="T16" fmla="*/ 0 60000 65536"/>
                    <a:gd name="T17" fmla="*/ 0 60000 65536"/>
                    <a:gd name="T18" fmla="*/ 0 60000 65536"/>
                    <a:gd name="T19" fmla="*/ 0 60000 65536"/>
                    <a:gd name="T20" fmla="*/ 0 60000 65536"/>
                    <a:gd name="T21" fmla="*/ 0 w 157"/>
                    <a:gd name="T22" fmla="*/ 0 h 18"/>
                    <a:gd name="T23" fmla="*/ 157 w 15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 h="18">
                      <a:moveTo>
                        <a:pt x="156" y="8"/>
                      </a:moveTo>
                      <a:lnTo>
                        <a:pt x="156" y="0"/>
                      </a:lnTo>
                      <a:lnTo>
                        <a:pt x="0" y="0"/>
                      </a:lnTo>
                      <a:lnTo>
                        <a:pt x="0" y="17"/>
                      </a:lnTo>
                      <a:lnTo>
                        <a:pt x="156" y="17"/>
                      </a:lnTo>
                      <a:lnTo>
                        <a:pt x="156" y="8"/>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16" name="Freeform 58"/>
                <p:cNvSpPr>
                  <a:spLocks/>
                </p:cNvSpPr>
                <p:nvPr/>
              </p:nvSpPr>
              <p:spPr bwMode="auto">
                <a:xfrm>
                  <a:off x="3677" y="2102"/>
                  <a:ext cx="108" cy="17"/>
                </a:xfrm>
                <a:custGeom>
                  <a:avLst/>
                  <a:gdLst>
                    <a:gd name="T0" fmla="*/ 97 w 119"/>
                    <a:gd name="T1" fmla="*/ 8 h 19"/>
                    <a:gd name="T2" fmla="*/ 97 w 119"/>
                    <a:gd name="T3" fmla="*/ 0 h 19"/>
                    <a:gd name="T4" fmla="*/ 0 w 119"/>
                    <a:gd name="T5" fmla="*/ 0 h 19"/>
                    <a:gd name="T6" fmla="*/ 0 w 119"/>
                    <a:gd name="T7" fmla="*/ 14 h 19"/>
                    <a:gd name="T8" fmla="*/ 97 w 119"/>
                    <a:gd name="T9" fmla="*/ 14 h 19"/>
                    <a:gd name="T10" fmla="*/ 97 w 119"/>
                    <a:gd name="T11" fmla="*/ 8 h 19"/>
                    <a:gd name="T12" fmla="*/ 97 w 119"/>
                    <a:gd name="T13" fmla="*/ 8 h 19"/>
                    <a:gd name="T14" fmla="*/ 0 60000 65536"/>
                    <a:gd name="T15" fmla="*/ 0 60000 65536"/>
                    <a:gd name="T16" fmla="*/ 0 60000 65536"/>
                    <a:gd name="T17" fmla="*/ 0 60000 65536"/>
                    <a:gd name="T18" fmla="*/ 0 60000 65536"/>
                    <a:gd name="T19" fmla="*/ 0 60000 65536"/>
                    <a:gd name="T20" fmla="*/ 0 60000 65536"/>
                    <a:gd name="T21" fmla="*/ 0 w 119"/>
                    <a:gd name="T22" fmla="*/ 0 h 19"/>
                    <a:gd name="T23" fmla="*/ 119 w 1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9">
                      <a:moveTo>
                        <a:pt x="118" y="10"/>
                      </a:moveTo>
                      <a:lnTo>
                        <a:pt x="118" y="0"/>
                      </a:lnTo>
                      <a:lnTo>
                        <a:pt x="0" y="0"/>
                      </a:lnTo>
                      <a:lnTo>
                        <a:pt x="0" y="18"/>
                      </a:lnTo>
                      <a:lnTo>
                        <a:pt x="118" y="18"/>
                      </a:lnTo>
                      <a:lnTo>
                        <a:pt x="118" y="10"/>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717" name="Freeform 59"/>
                <p:cNvSpPr>
                  <a:spLocks/>
                </p:cNvSpPr>
                <p:nvPr/>
              </p:nvSpPr>
              <p:spPr bwMode="auto">
                <a:xfrm>
                  <a:off x="3682" y="2134"/>
                  <a:ext cx="98" cy="18"/>
                </a:xfrm>
                <a:custGeom>
                  <a:avLst/>
                  <a:gdLst>
                    <a:gd name="T0" fmla="*/ 88 w 108"/>
                    <a:gd name="T1" fmla="*/ 9 h 20"/>
                    <a:gd name="T2" fmla="*/ 88 w 108"/>
                    <a:gd name="T3" fmla="*/ 0 h 20"/>
                    <a:gd name="T4" fmla="*/ 0 w 108"/>
                    <a:gd name="T5" fmla="*/ 0 h 20"/>
                    <a:gd name="T6" fmla="*/ 0 w 108"/>
                    <a:gd name="T7" fmla="*/ 15 h 20"/>
                    <a:gd name="T8" fmla="*/ 88 w 108"/>
                    <a:gd name="T9" fmla="*/ 15 h 20"/>
                    <a:gd name="T10" fmla="*/ 88 w 108"/>
                    <a:gd name="T11" fmla="*/ 9 h 20"/>
                    <a:gd name="T12" fmla="*/ 88 w 108"/>
                    <a:gd name="T13" fmla="*/ 9 h 20"/>
                    <a:gd name="T14" fmla="*/ 0 60000 65536"/>
                    <a:gd name="T15" fmla="*/ 0 60000 65536"/>
                    <a:gd name="T16" fmla="*/ 0 60000 65536"/>
                    <a:gd name="T17" fmla="*/ 0 60000 65536"/>
                    <a:gd name="T18" fmla="*/ 0 60000 65536"/>
                    <a:gd name="T19" fmla="*/ 0 60000 65536"/>
                    <a:gd name="T20" fmla="*/ 0 60000 65536"/>
                    <a:gd name="T21" fmla="*/ 0 w 108"/>
                    <a:gd name="T22" fmla="*/ 0 h 20"/>
                    <a:gd name="T23" fmla="*/ 108 w 10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20">
                      <a:moveTo>
                        <a:pt x="107" y="11"/>
                      </a:moveTo>
                      <a:lnTo>
                        <a:pt x="107" y="0"/>
                      </a:lnTo>
                      <a:lnTo>
                        <a:pt x="0" y="0"/>
                      </a:lnTo>
                      <a:lnTo>
                        <a:pt x="0" y="19"/>
                      </a:lnTo>
                      <a:lnTo>
                        <a:pt x="107" y="19"/>
                      </a:lnTo>
                      <a:lnTo>
                        <a:pt x="107" y="11"/>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grpSp>
          <p:grpSp>
            <p:nvGrpSpPr>
              <p:cNvPr id="57356" name="Group 60"/>
              <p:cNvGrpSpPr>
                <a:grpSpLocks/>
              </p:cNvGrpSpPr>
              <p:nvPr/>
            </p:nvGrpSpPr>
            <p:grpSpPr bwMode="auto">
              <a:xfrm>
                <a:off x="203" y="942"/>
                <a:ext cx="5263" cy="3016"/>
                <a:chOff x="203" y="942"/>
                <a:chExt cx="5263" cy="3016"/>
              </a:xfrm>
            </p:grpSpPr>
            <p:sp>
              <p:nvSpPr>
                <p:cNvPr id="77885" name="Rectangle 61"/>
                <p:cNvSpPr>
                  <a:spLocks noChangeArrowheads="1"/>
                </p:cNvSpPr>
                <p:nvPr/>
              </p:nvSpPr>
              <p:spPr bwMode="auto">
                <a:xfrm>
                  <a:off x="3312" y="2407"/>
                  <a:ext cx="933" cy="427"/>
                </a:xfrm>
                <a:prstGeom prst="rect">
                  <a:avLst/>
                </a:prstGeom>
                <a:noFill/>
                <a:ln w="9525">
                  <a:noFill/>
                  <a:miter lim="800000"/>
                  <a:headEnd/>
                  <a:tailEnd/>
                </a:ln>
                <a:effectLst/>
              </p:spPr>
              <p:txBody>
                <a:bodyPr lIns="0" tIns="0" rIns="0" bIns="0"/>
                <a:lstStyle/>
                <a:p>
                  <a:pPr defTabSz="423863">
                    <a:lnSpc>
                      <a:spcPct val="90000"/>
                    </a:lnSpc>
                    <a:buClr>
                      <a:srgbClr val="FFFFFF"/>
                    </a:buClr>
                    <a:buSzPct val="90000"/>
                    <a:defRPr/>
                  </a:pPr>
                  <a:r>
                    <a:rPr lang="en-US" sz="2200">
                      <a:solidFill>
                        <a:srgbClr val="0000FF"/>
                      </a:solidFill>
                      <a:effectLst>
                        <a:outerShdw blurRad="38100" dist="38100" dir="2700000" algn="tl">
                          <a:srgbClr val="000000"/>
                        </a:outerShdw>
                      </a:effectLst>
                      <a:latin typeface="Trebuchet MS" pitchFamily="34" charset="0"/>
                    </a:rPr>
                    <a:t>Human</a:t>
                  </a:r>
                </a:p>
                <a:p>
                  <a:pPr defTabSz="423863">
                    <a:lnSpc>
                      <a:spcPct val="90000"/>
                    </a:lnSpc>
                    <a:buClr>
                      <a:srgbClr val="FFFFFF"/>
                    </a:buClr>
                    <a:buSzPct val="90000"/>
                    <a:defRPr/>
                  </a:pPr>
                  <a:r>
                    <a:rPr lang="en-US" sz="2200">
                      <a:solidFill>
                        <a:srgbClr val="0000FF"/>
                      </a:solidFill>
                      <a:effectLst>
                        <a:outerShdw blurRad="38100" dist="38100" dir="2700000" algn="tl">
                          <a:srgbClr val="000000"/>
                        </a:outerShdw>
                      </a:effectLst>
                      <a:latin typeface="Trebuchet MS" pitchFamily="34" charset="0"/>
                    </a:rPr>
                    <a:t> virus</a:t>
                  </a:r>
                </a:p>
              </p:txBody>
            </p:sp>
            <p:grpSp>
              <p:nvGrpSpPr>
                <p:cNvPr id="57358" name="Group 62"/>
                <p:cNvGrpSpPr>
                  <a:grpSpLocks/>
                </p:cNvGrpSpPr>
                <p:nvPr/>
              </p:nvGrpSpPr>
              <p:grpSpPr bwMode="auto">
                <a:xfrm>
                  <a:off x="203" y="942"/>
                  <a:ext cx="5263" cy="3016"/>
                  <a:chOff x="203" y="942"/>
                  <a:chExt cx="5263" cy="3016"/>
                </a:xfrm>
              </p:grpSpPr>
              <p:grpSp>
                <p:nvGrpSpPr>
                  <p:cNvPr id="57359" name="Group 63"/>
                  <p:cNvGrpSpPr>
                    <a:grpSpLocks/>
                  </p:cNvGrpSpPr>
                  <p:nvPr/>
                </p:nvGrpSpPr>
                <p:grpSpPr bwMode="auto">
                  <a:xfrm>
                    <a:off x="203" y="942"/>
                    <a:ext cx="5263" cy="2893"/>
                    <a:chOff x="203" y="942"/>
                    <a:chExt cx="5263" cy="2893"/>
                  </a:xfrm>
                </p:grpSpPr>
                <p:grpSp>
                  <p:nvGrpSpPr>
                    <p:cNvPr id="57361" name="Group 64"/>
                    <p:cNvGrpSpPr>
                      <a:grpSpLocks/>
                    </p:cNvGrpSpPr>
                    <p:nvPr/>
                  </p:nvGrpSpPr>
                  <p:grpSpPr bwMode="auto">
                    <a:xfrm>
                      <a:off x="4602" y="2933"/>
                      <a:ext cx="682" cy="670"/>
                      <a:chOff x="4602" y="2933"/>
                      <a:chExt cx="682" cy="670"/>
                    </a:xfrm>
                  </p:grpSpPr>
                  <p:sp>
                    <p:nvSpPr>
                      <p:cNvPr id="59622" name="Freeform 65"/>
                      <p:cNvSpPr>
                        <a:spLocks/>
                      </p:cNvSpPr>
                      <p:nvPr/>
                    </p:nvSpPr>
                    <p:spPr bwMode="auto">
                      <a:xfrm>
                        <a:off x="4906" y="3475"/>
                        <a:ext cx="73" cy="128"/>
                      </a:xfrm>
                      <a:custGeom>
                        <a:avLst/>
                        <a:gdLst>
                          <a:gd name="T0" fmla="*/ 19 w 80"/>
                          <a:gd name="T1" fmla="*/ 88 h 145"/>
                          <a:gd name="T2" fmla="*/ 19 w 80"/>
                          <a:gd name="T3" fmla="*/ 0 h 145"/>
                          <a:gd name="T4" fmla="*/ 21 w 80"/>
                          <a:gd name="T5" fmla="*/ 0 h 145"/>
                          <a:gd name="T6" fmla="*/ 45 w 80"/>
                          <a:gd name="T7" fmla="*/ 0 h 145"/>
                          <a:gd name="T8" fmla="*/ 45 w 80"/>
                          <a:gd name="T9" fmla="*/ 88 h 145"/>
                          <a:gd name="T10" fmla="*/ 48 w 80"/>
                          <a:gd name="T11" fmla="*/ 89 h 145"/>
                          <a:gd name="T12" fmla="*/ 54 w 80"/>
                          <a:gd name="T13" fmla="*/ 91 h 145"/>
                          <a:gd name="T14" fmla="*/ 57 w 80"/>
                          <a:gd name="T15" fmla="*/ 91 h 145"/>
                          <a:gd name="T16" fmla="*/ 61 w 80"/>
                          <a:gd name="T17" fmla="*/ 93 h 145"/>
                          <a:gd name="T18" fmla="*/ 62 w 80"/>
                          <a:gd name="T19" fmla="*/ 94 h 145"/>
                          <a:gd name="T20" fmla="*/ 63 w 80"/>
                          <a:gd name="T21" fmla="*/ 96 h 145"/>
                          <a:gd name="T22" fmla="*/ 66 w 80"/>
                          <a:gd name="T23" fmla="*/ 97 h 145"/>
                          <a:gd name="T24" fmla="*/ 66 w 80"/>
                          <a:gd name="T25" fmla="*/ 101 h 145"/>
                          <a:gd name="T26" fmla="*/ 66 w 80"/>
                          <a:gd name="T27" fmla="*/ 102 h 145"/>
                          <a:gd name="T28" fmla="*/ 62 w 80"/>
                          <a:gd name="T29" fmla="*/ 104 h 145"/>
                          <a:gd name="T30" fmla="*/ 61 w 80"/>
                          <a:gd name="T31" fmla="*/ 108 h 145"/>
                          <a:gd name="T32" fmla="*/ 55 w 80"/>
                          <a:gd name="T33" fmla="*/ 109 h 145"/>
                          <a:gd name="T34" fmla="*/ 52 w 80"/>
                          <a:gd name="T35" fmla="*/ 110 h 145"/>
                          <a:gd name="T36" fmla="*/ 45 w 80"/>
                          <a:gd name="T37" fmla="*/ 110 h 145"/>
                          <a:gd name="T38" fmla="*/ 40 w 80"/>
                          <a:gd name="T39" fmla="*/ 112 h 145"/>
                          <a:gd name="T40" fmla="*/ 34 w 80"/>
                          <a:gd name="T41" fmla="*/ 112 h 145"/>
                          <a:gd name="T42" fmla="*/ 26 w 80"/>
                          <a:gd name="T43" fmla="*/ 112 h 145"/>
                          <a:gd name="T44" fmla="*/ 19 w 80"/>
                          <a:gd name="T45" fmla="*/ 112 h 145"/>
                          <a:gd name="T46" fmla="*/ 14 w 80"/>
                          <a:gd name="T47" fmla="*/ 110 h 145"/>
                          <a:gd name="T48" fmla="*/ 8 w 80"/>
                          <a:gd name="T49" fmla="*/ 109 h 145"/>
                          <a:gd name="T50" fmla="*/ 5 w 80"/>
                          <a:gd name="T51" fmla="*/ 108 h 145"/>
                          <a:gd name="T52" fmla="*/ 2 w 80"/>
                          <a:gd name="T53" fmla="*/ 106 h 145"/>
                          <a:gd name="T54" fmla="*/ 0 w 80"/>
                          <a:gd name="T55" fmla="*/ 102 h 145"/>
                          <a:gd name="T56" fmla="*/ 0 w 80"/>
                          <a:gd name="T57" fmla="*/ 101 h 145"/>
                          <a:gd name="T58" fmla="*/ 0 w 80"/>
                          <a:gd name="T59" fmla="*/ 97 h 145"/>
                          <a:gd name="T60" fmla="*/ 0 w 80"/>
                          <a:gd name="T61" fmla="*/ 96 h 145"/>
                          <a:gd name="T62" fmla="*/ 2 w 80"/>
                          <a:gd name="T63" fmla="*/ 94 h 145"/>
                          <a:gd name="T64" fmla="*/ 5 w 80"/>
                          <a:gd name="T65" fmla="*/ 93 h 145"/>
                          <a:gd name="T66" fmla="*/ 8 w 80"/>
                          <a:gd name="T67" fmla="*/ 91 h 145"/>
                          <a:gd name="T68" fmla="*/ 13 w 80"/>
                          <a:gd name="T69" fmla="*/ 91 h 145"/>
                          <a:gd name="T70" fmla="*/ 15 w 80"/>
                          <a:gd name="T71" fmla="*/ 89 h 145"/>
                          <a:gd name="T72" fmla="*/ 19 w 80"/>
                          <a:gd name="T73" fmla="*/ 88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145"/>
                          <a:gd name="T113" fmla="*/ 80 w 80"/>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145">
                            <a:moveTo>
                              <a:pt x="23" y="113"/>
                            </a:moveTo>
                            <a:lnTo>
                              <a:pt x="23" y="0"/>
                            </a:lnTo>
                            <a:lnTo>
                              <a:pt x="25" y="0"/>
                            </a:lnTo>
                            <a:lnTo>
                              <a:pt x="54" y="0"/>
                            </a:lnTo>
                            <a:lnTo>
                              <a:pt x="54" y="113"/>
                            </a:lnTo>
                            <a:lnTo>
                              <a:pt x="58" y="114"/>
                            </a:lnTo>
                            <a:lnTo>
                              <a:pt x="65" y="117"/>
                            </a:lnTo>
                            <a:lnTo>
                              <a:pt x="68" y="117"/>
                            </a:lnTo>
                            <a:lnTo>
                              <a:pt x="73" y="119"/>
                            </a:lnTo>
                            <a:lnTo>
                              <a:pt x="75" y="121"/>
                            </a:lnTo>
                            <a:lnTo>
                              <a:pt x="76" y="123"/>
                            </a:lnTo>
                            <a:lnTo>
                              <a:pt x="79" y="125"/>
                            </a:lnTo>
                            <a:lnTo>
                              <a:pt x="79" y="129"/>
                            </a:lnTo>
                            <a:lnTo>
                              <a:pt x="79" y="131"/>
                            </a:lnTo>
                            <a:lnTo>
                              <a:pt x="75" y="134"/>
                            </a:lnTo>
                            <a:lnTo>
                              <a:pt x="73" y="138"/>
                            </a:lnTo>
                            <a:lnTo>
                              <a:pt x="66" y="139"/>
                            </a:lnTo>
                            <a:lnTo>
                              <a:pt x="63" y="142"/>
                            </a:lnTo>
                            <a:lnTo>
                              <a:pt x="54" y="142"/>
                            </a:lnTo>
                            <a:lnTo>
                              <a:pt x="48" y="144"/>
                            </a:lnTo>
                            <a:lnTo>
                              <a:pt x="40" y="144"/>
                            </a:lnTo>
                            <a:lnTo>
                              <a:pt x="31" y="144"/>
                            </a:lnTo>
                            <a:lnTo>
                              <a:pt x="23" y="144"/>
                            </a:lnTo>
                            <a:lnTo>
                              <a:pt x="16" y="142"/>
                            </a:lnTo>
                            <a:lnTo>
                              <a:pt x="10" y="139"/>
                            </a:lnTo>
                            <a:lnTo>
                              <a:pt x="6" y="138"/>
                            </a:lnTo>
                            <a:lnTo>
                              <a:pt x="2" y="136"/>
                            </a:lnTo>
                            <a:lnTo>
                              <a:pt x="0" y="131"/>
                            </a:lnTo>
                            <a:lnTo>
                              <a:pt x="0" y="129"/>
                            </a:lnTo>
                            <a:lnTo>
                              <a:pt x="0" y="125"/>
                            </a:lnTo>
                            <a:lnTo>
                              <a:pt x="0" y="123"/>
                            </a:lnTo>
                            <a:lnTo>
                              <a:pt x="2" y="121"/>
                            </a:lnTo>
                            <a:lnTo>
                              <a:pt x="6" y="119"/>
                            </a:lnTo>
                            <a:lnTo>
                              <a:pt x="10" y="117"/>
                            </a:lnTo>
                            <a:lnTo>
                              <a:pt x="15" y="117"/>
                            </a:lnTo>
                            <a:lnTo>
                              <a:pt x="18" y="114"/>
                            </a:lnTo>
                            <a:lnTo>
                              <a:pt x="23" y="11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23" name="Freeform 66"/>
                      <p:cNvSpPr>
                        <a:spLocks/>
                      </p:cNvSpPr>
                      <p:nvPr/>
                    </p:nvSpPr>
                    <p:spPr bwMode="auto">
                      <a:xfrm>
                        <a:off x="4995" y="2966"/>
                        <a:ext cx="54" cy="112"/>
                      </a:xfrm>
                      <a:custGeom>
                        <a:avLst/>
                        <a:gdLst>
                          <a:gd name="T0" fmla="*/ 26 w 59"/>
                          <a:gd name="T1" fmla="*/ 4 h 126"/>
                          <a:gd name="T2" fmla="*/ 0 w 59"/>
                          <a:gd name="T3" fmla="*/ 94 h 126"/>
                          <a:gd name="T4" fmla="*/ 25 w 59"/>
                          <a:gd name="T5" fmla="*/ 99 h 126"/>
                          <a:gd name="T6" fmla="*/ 27 w 59"/>
                          <a:gd name="T7" fmla="*/ 88 h 126"/>
                          <a:gd name="T8" fmla="*/ 32 w 59"/>
                          <a:gd name="T9" fmla="*/ 77 h 126"/>
                          <a:gd name="T10" fmla="*/ 34 w 59"/>
                          <a:gd name="T11" fmla="*/ 66 h 126"/>
                          <a:gd name="T12" fmla="*/ 36 w 59"/>
                          <a:gd name="T13" fmla="*/ 54 h 126"/>
                          <a:gd name="T14" fmla="*/ 40 w 59"/>
                          <a:gd name="T15" fmla="*/ 43 h 126"/>
                          <a:gd name="T16" fmla="*/ 44 w 59"/>
                          <a:gd name="T17" fmla="*/ 32 h 126"/>
                          <a:gd name="T18" fmla="*/ 47 w 59"/>
                          <a:gd name="T19" fmla="*/ 20 h 126"/>
                          <a:gd name="T20" fmla="*/ 49 w 59"/>
                          <a:gd name="T21" fmla="*/ 11 h 126"/>
                          <a:gd name="T22" fmla="*/ 47 w 59"/>
                          <a:gd name="T23" fmla="*/ 6 h 126"/>
                          <a:gd name="T24" fmla="*/ 45 w 59"/>
                          <a:gd name="T25" fmla="*/ 4 h 126"/>
                          <a:gd name="T26" fmla="*/ 42 w 59"/>
                          <a:gd name="T27" fmla="*/ 2 h 126"/>
                          <a:gd name="T28" fmla="*/ 38 w 59"/>
                          <a:gd name="T29" fmla="*/ 2 h 126"/>
                          <a:gd name="T30" fmla="*/ 36 w 59"/>
                          <a:gd name="T31" fmla="*/ 0 h 126"/>
                          <a:gd name="T32" fmla="*/ 34 w 59"/>
                          <a:gd name="T33" fmla="*/ 2 h 126"/>
                          <a:gd name="T34" fmla="*/ 29 w 59"/>
                          <a:gd name="T35" fmla="*/ 2 h 126"/>
                          <a:gd name="T36" fmla="*/ 26 w 59"/>
                          <a:gd name="T37" fmla="*/ 4 h 126"/>
                          <a:gd name="T38" fmla="*/ 26 w 59"/>
                          <a:gd name="T39" fmla="*/ 4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126"/>
                          <a:gd name="T62" fmla="*/ 59 w 59"/>
                          <a:gd name="T63" fmla="*/ 126 h 1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126">
                            <a:moveTo>
                              <a:pt x="31" y="4"/>
                            </a:moveTo>
                            <a:lnTo>
                              <a:pt x="0" y="119"/>
                            </a:lnTo>
                            <a:lnTo>
                              <a:pt x="29" y="125"/>
                            </a:lnTo>
                            <a:lnTo>
                              <a:pt x="33" y="111"/>
                            </a:lnTo>
                            <a:lnTo>
                              <a:pt x="38" y="98"/>
                            </a:lnTo>
                            <a:lnTo>
                              <a:pt x="40" y="83"/>
                            </a:lnTo>
                            <a:lnTo>
                              <a:pt x="43" y="69"/>
                            </a:lnTo>
                            <a:lnTo>
                              <a:pt x="48" y="54"/>
                            </a:lnTo>
                            <a:lnTo>
                              <a:pt x="52" y="40"/>
                            </a:lnTo>
                            <a:lnTo>
                              <a:pt x="56" y="25"/>
                            </a:lnTo>
                            <a:lnTo>
                              <a:pt x="58" y="13"/>
                            </a:lnTo>
                            <a:lnTo>
                              <a:pt x="56" y="8"/>
                            </a:lnTo>
                            <a:lnTo>
                              <a:pt x="54" y="4"/>
                            </a:lnTo>
                            <a:lnTo>
                              <a:pt x="50" y="2"/>
                            </a:lnTo>
                            <a:lnTo>
                              <a:pt x="46" y="2"/>
                            </a:lnTo>
                            <a:lnTo>
                              <a:pt x="43" y="0"/>
                            </a:lnTo>
                            <a:lnTo>
                              <a:pt x="40" y="2"/>
                            </a:lnTo>
                            <a:lnTo>
                              <a:pt x="35" y="2"/>
                            </a:lnTo>
                            <a:lnTo>
                              <a:pt x="31" y="4"/>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24" name="Freeform 67"/>
                      <p:cNvSpPr>
                        <a:spLocks/>
                      </p:cNvSpPr>
                      <p:nvPr/>
                    </p:nvSpPr>
                    <p:spPr bwMode="auto">
                      <a:xfrm>
                        <a:off x="4995" y="2966"/>
                        <a:ext cx="54" cy="112"/>
                      </a:xfrm>
                      <a:custGeom>
                        <a:avLst/>
                        <a:gdLst>
                          <a:gd name="T0" fmla="*/ 26 w 59"/>
                          <a:gd name="T1" fmla="*/ 4 h 126"/>
                          <a:gd name="T2" fmla="*/ 0 w 59"/>
                          <a:gd name="T3" fmla="*/ 94 h 126"/>
                          <a:gd name="T4" fmla="*/ 25 w 59"/>
                          <a:gd name="T5" fmla="*/ 99 h 126"/>
                          <a:gd name="T6" fmla="*/ 27 w 59"/>
                          <a:gd name="T7" fmla="*/ 88 h 126"/>
                          <a:gd name="T8" fmla="*/ 32 w 59"/>
                          <a:gd name="T9" fmla="*/ 77 h 126"/>
                          <a:gd name="T10" fmla="*/ 34 w 59"/>
                          <a:gd name="T11" fmla="*/ 66 h 126"/>
                          <a:gd name="T12" fmla="*/ 36 w 59"/>
                          <a:gd name="T13" fmla="*/ 54 h 126"/>
                          <a:gd name="T14" fmla="*/ 40 w 59"/>
                          <a:gd name="T15" fmla="*/ 43 h 126"/>
                          <a:gd name="T16" fmla="*/ 44 w 59"/>
                          <a:gd name="T17" fmla="*/ 32 h 126"/>
                          <a:gd name="T18" fmla="*/ 47 w 59"/>
                          <a:gd name="T19" fmla="*/ 20 h 126"/>
                          <a:gd name="T20" fmla="*/ 49 w 59"/>
                          <a:gd name="T21" fmla="*/ 11 h 126"/>
                          <a:gd name="T22" fmla="*/ 47 w 59"/>
                          <a:gd name="T23" fmla="*/ 6 h 126"/>
                          <a:gd name="T24" fmla="*/ 45 w 59"/>
                          <a:gd name="T25" fmla="*/ 4 h 126"/>
                          <a:gd name="T26" fmla="*/ 42 w 59"/>
                          <a:gd name="T27" fmla="*/ 2 h 126"/>
                          <a:gd name="T28" fmla="*/ 38 w 59"/>
                          <a:gd name="T29" fmla="*/ 2 h 126"/>
                          <a:gd name="T30" fmla="*/ 36 w 59"/>
                          <a:gd name="T31" fmla="*/ 0 h 126"/>
                          <a:gd name="T32" fmla="*/ 34 w 59"/>
                          <a:gd name="T33" fmla="*/ 2 h 126"/>
                          <a:gd name="T34" fmla="*/ 29 w 59"/>
                          <a:gd name="T35" fmla="*/ 2 h 126"/>
                          <a:gd name="T36" fmla="*/ 26 w 59"/>
                          <a:gd name="T37" fmla="*/ 4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126"/>
                          <a:gd name="T59" fmla="*/ 59 w 59"/>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126">
                            <a:moveTo>
                              <a:pt x="31" y="4"/>
                            </a:moveTo>
                            <a:lnTo>
                              <a:pt x="0" y="119"/>
                            </a:lnTo>
                            <a:lnTo>
                              <a:pt x="29" y="125"/>
                            </a:lnTo>
                            <a:lnTo>
                              <a:pt x="33" y="111"/>
                            </a:lnTo>
                            <a:lnTo>
                              <a:pt x="38" y="98"/>
                            </a:lnTo>
                            <a:lnTo>
                              <a:pt x="40" y="83"/>
                            </a:lnTo>
                            <a:lnTo>
                              <a:pt x="43" y="69"/>
                            </a:lnTo>
                            <a:lnTo>
                              <a:pt x="48" y="54"/>
                            </a:lnTo>
                            <a:lnTo>
                              <a:pt x="52" y="40"/>
                            </a:lnTo>
                            <a:lnTo>
                              <a:pt x="56" y="25"/>
                            </a:lnTo>
                            <a:lnTo>
                              <a:pt x="58" y="13"/>
                            </a:lnTo>
                            <a:lnTo>
                              <a:pt x="56" y="8"/>
                            </a:lnTo>
                            <a:lnTo>
                              <a:pt x="54" y="4"/>
                            </a:lnTo>
                            <a:lnTo>
                              <a:pt x="50" y="2"/>
                            </a:lnTo>
                            <a:lnTo>
                              <a:pt x="46" y="2"/>
                            </a:lnTo>
                            <a:lnTo>
                              <a:pt x="43" y="0"/>
                            </a:lnTo>
                            <a:lnTo>
                              <a:pt x="40" y="2"/>
                            </a:lnTo>
                            <a:lnTo>
                              <a:pt x="35" y="2"/>
                            </a:lnTo>
                            <a:lnTo>
                              <a:pt x="31" y="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25" name="Freeform 68"/>
                      <p:cNvSpPr>
                        <a:spLocks/>
                      </p:cNvSpPr>
                      <p:nvPr/>
                    </p:nvSpPr>
                    <p:spPr bwMode="auto">
                      <a:xfrm>
                        <a:off x="5144" y="3193"/>
                        <a:ext cx="114" cy="49"/>
                      </a:xfrm>
                      <a:custGeom>
                        <a:avLst/>
                        <a:gdLst>
                          <a:gd name="T0" fmla="*/ 94 w 126"/>
                          <a:gd name="T1" fmla="*/ 0 h 55"/>
                          <a:gd name="T2" fmla="*/ 0 w 126"/>
                          <a:gd name="T3" fmla="*/ 19 h 55"/>
                          <a:gd name="T4" fmla="*/ 5 w 126"/>
                          <a:gd name="T5" fmla="*/ 43 h 55"/>
                          <a:gd name="T6" fmla="*/ 16 w 126"/>
                          <a:gd name="T7" fmla="*/ 41 h 55"/>
                          <a:gd name="T8" fmla="*/ 29 w 126"/>
                          <a:gd name="T9" fmla="*/ 37 h 55"/>
                          <a:gd name="T10" fmla="*/ 41 w 126"/>
                          <a:gd name="T11" fmla="*/ 34 h 55"/>
                          <a:gd name="T12" fmla="*/ 52 w 126"/>
                          <a:gd name="T13" fmla="*/ 33 h 55"/>
                          <a:gd name="T14" fmla="*/ 63 w 126"/>
                          <a:gd name="T15" fmla="*/ 29 h 55"/>
                          <a:gd name="T16" fmla="*/ 75 w 126"/>
                          <a:gd name="T17" fmla="*/ 28 h 55"/>
                          <a:gd name="T18" fmla="*/ 87 w 126"/>
                          <a:gd name="T19" fmla="*/ 25 h 55"/>
                          <a:gd name="T20" fmla="*/ 99 w 126"/>
                          <a:gd name="T21" fmla="*/ 22 h 55"/>
                          <a:gd name="T22" fmla="*/ 100 w 126"/>
                          <a:gd name="T23" fmla="*/ 18 h 55"/>
                          <a:gd name="T24" fmla="*/ 100 w 126"/>
                          <a:gd name="T25" fmla="*/ 14 h 55"/>
                          <a:gd name="T26" fmla="*/ 102 w 126"/>
                          <a:gd name="T27" fmla="*/ 12 h 55"/>
                          <a:gd name="T28" fmla="*/ 100 w 126"/>
                          <a:gd name="T29" fmla="*/ 10 h 55"/>
                          <a:gd name="T30" fmla="*/ 100 w 126"/>
                          <a:gd name="T31" fmla="*/ 6 h 55"/>
                          <a:gd name="T32" fmla="*/ 99 w 126"/>
                          <a:gd name="T33" fmla="*/ 4 h 55"/>
                          <a:gd name="T34" fmla="*/ 98 w 126"/>
                          <a:gd name="T35" fmla="*/ 2 h 55"/>
                          <a:gd name="T36" fmla="*/ 94 w 126"/>
                          <a:gd name="T37" fmla="*/ 0 h 55"/>
                          <a:gd name="T38" fmla="*/ 94 w 126"/>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55"/>
                          <a:gd name="T62" fmla="*/ 126 w 126"/>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55">
                            <a:moveTo>
                              <a:pt x="115" y="0"/>
                            </a:moveTo>
                            <a:lnTo>
                              <a:pt x="0" y="24"/>
                            </a:lnTo>
                            <a:lnTo>
                              <a:pt x="7" y="54"/>
                            </a:lnTo>
                            <a:lnTo>
                              <a:pt x="20" y="52"/>
                            </a:lnTo>
                            <a:lnTo>
                              <a:pt x="35" y="47"/>
                            </a:lnTo>
                            <a:lnTo>
                              <a:pt x="50" y="43"/>
                            </a:lnTo>
                            <a:lnTo>
                              <a:pt x="64" y="41"/>
                            </a:lnTo>
                            <a:lnTo>
                              <a:pt x="77" y="37"/>
                            </a:lnTo>
                            <a:lnTo>
                              <a:pt x="92" y="35"/>
                            </a:lnTo>
                            <a:lnTo>
                              <a:pt x="106" y="31"/>
                            </a:lnTo>
                            <a:lnTo>
                              <a:pt x="121" y="28"/>
                            </a:lnTo>
                            <a:lnTo>
                              <a:pt x="123" y="22"/>
                            </a:lnTo>
                            <a:lnTo>
                              <a:pt x="123" y="18"/>
                            </a:lnTo>
                            <a:lnTo>
                              <a:pt x="125" y="16"/>
                            </a:lnTo>
                            <a:lnTo>
                              <a:pt x="123" y="12"/>
                            </a:lnTo>
                            <a:lnTo>
                              <a:pt x="123" y="8"/>
                            </a:lnTo>
                            <a:lnTo>
                              <a:pt x="121" y="6"/>
                            </a:lnTo>
                            <a:lnTo>
                              <a:pt x="119" y="2"/>
                            </a:lnTo>
                            <a:lnTo>
                              <a:pt x="115" y="0"/>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26" name="Freeform 69"/>
                      <p:cNvSpPr>
                        <a:spLocks/>
                      </p:cNvSpPr>
                      <p:nvPr/>
                    </p:nvSpPr>
                    <p:spPr bwMode="auto">
                      <a:xfrm>
                        <a:off x="5144" y="3193"/>
                        <a:ext cx="114" cy="49"/>
                      </a:xfrm>
                      <a:custGeom>
                        <a:avLst/>
                        <a:gdLst>
                          <a:gd name="T0" fmla="*/ 94 w 126"/>
                          <a:gd name="T1" fmla="*/ 0 h 55"/>
                          <a:gd name="T2" fmla="*/ 0 w 126"/>
                          <a:gd name="T3" fmla="*/ 19 h 55"/>
                          <a:gd name="T4" fmla="*/ 5 w 126"/>
                          <a:gd name="T5" fmla="*/ 43 h 55"/>
                          <a:gd name="T6" fmla="*/ 16 w 126"/>
                          <a:gd name="T7" fmla="*/ 41 h 55"/>
                          <a:gd name="T8" fmla="*/ 29 w 126"/>
                          <a:gd name="T9" fmla="*/ 37 h 55"/>
                          <a:gd name="T10" fmla="*/ 41 w 126"/>
                          <a:gd name="T11" fmla="*/ 34 h 55"/>
                          <a:gd name="T12" fmla="*/ 52 w 126"/>
                          <a:gd name="T13" fmla="*/ 33 h 55"/>
                          <a:gd name="T14" fmla="*/ 63 w 126"/>
                          <a:gd name="T15" fmla="*/ 29 h 55"/>
                          <a:gd name="T16" fmla="*/ 75 w 126"/>
                          <a:gd name="T17" fmla="*/ 28 h 55"/>
                          <a:gd name="T18" fmla="*/ 87 w 126"/>
                          <a:gd name="T19" fmla="*/ 25 h 55"/>
                          <a:gd name="T20" fmla="*/ 99 w 126"/>
                          <a:gd name="T21" fmla="*/ 22 h 55"/>
                          <a:gd name="T22" fmla="*/ 100 w 126"/>
                          <a:gd name="T23" fmla="*/ 18 h 55"/>
                          <a:gd name="T24" fmla="*/ 100 w 126"/>
                          <a:gd name="T25" fmla="*/ 14 h 55"/>
                          <a:gd name="T26" fmla="*/ 102 w 126"/>
                          <a:gd name="T27" fmla="*/ 12 h 55"/>
                          <a:gd name="T28" fmla="*/ 100 w 126"/>
                          <a:gd name="T29" fmla="*/ 10 h 55"/>
                          <a:gd name="T30" fmla="*/ 100 w 126"/>
                          <a:gd name="T31" fmla="*/ 6 h 55"/>
                          <a:gd name="T32" fmla="*/ 99 w 126"/>
                          <a:gd name="T33" fmla="*/ 4 h 55"/>
                          <a:gd name="T34" fmla="*/ 98 w 126"/>
                          <a:gd name="T35" fmla="*/ 2 h 55"/>
                          <a:gd name="T36" fmla="*/ 94 w 126"/>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6"/>
                          <a:gd name="T58" fmla="*/ 0 h 55"/>
                          <a:gd name="T59" fmla="*/ 126 w 126"/>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6" h="55">
                            <a:moveTo>
                              <a:pt x="115" y="0"/>
                            </a:moveTo>
                            <a:lnTo>
                              <a:pt x="0" y="24"/>
                            </a:lnTo>
                            <a:lnTo>
                              <a:pt x="7" y="54"/>
                            </a:lnTo>
                            <a:lnTo>
                              <a:pt x="20" y="52"/>
                            </a:lnTo>
                            <a:lnTo>
                              <a:pt x="35" y="47"/>
                            </a:lnTo>
                            <a:lnTo>
                              <a:pt x="50" y="43"/>
                            </a:lnTo>
                            <a:lnTo>
                              <a:pt x="64" y="41"/>
                            </a:lnTo>
                            <a:lnTo>
                              <a:pt x="77" y="37"/>
                            </a:lnTo>
                            <a:lnTo>
                              <a:pt x="92" y="35"/>
                            </a:lnTo>
                            <a:lnTo>
                              <a:pt x="106" y="31"/>
                            </a:lnTo>
                            <a:lnTo>
                              <a:pt x="121" y="28"/>
                            </a:lnTo>
                            <a:lnTo>
                              <a:pt x="123" y="22"/>
                            </a:lnTo>
                            <a:lnTo>
                              <a:pt x="123" y="18"/>
                            </a:lnTo>
                            <a:lnTo>
                              <a:pt x="125" y="16"/>
                            </a:lnTo>
                            <a:lnTo>
                              <a:pt x="123" y="12"/>
                            </a:lnTo>
                            <a:lnTo>
                              <a:pt x="123" y="8"/>
                            </a:lnTo>
                            <a:lnTo>
                              <a:pt x="121" y="6"/>
                            </a:lnTo>
                            <a:lnTo>
                              <a:pt x="119" y="2"/>
                            </a:lnTo>
                            <a:lnTo>
                              <a:pt x="115"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27" name="Freeform 70"/>
                      <p:cNvSpPr>
                        <a:spLocks/>
                      </p:cNvSpPr>
                      <p:nvPr/>
                    </p:nvSpPr>
                    <p:spPr bwMode="auto">
                      <a:xfrm>
                        <a:off x="4614" y="3281"/>
                        <a:ext cx="115" cy="42"/>
                      </a:xfrm>
                      <a:custGeom>
                        <a:avLst/>
                        <a:gdLst>
                          <a:gd name="T0" fmla="*/ 6 w 127"/>
                          <a:gd name="T1" fmla="*/ 37 h 47"/>
                          <a:gd name="T2" fmla="*/ 103 w 127"/>
                          <a:gd name="T3" fmla="*/ 23 h 47"/>
                          <a:gd name="T4" fmla="*/ 100 w 127"/>
                          <a:gd name="T5" fmla="*/ 0 h 47"/>
                          <a:gd name="T6" fmla="*/ 88 w 127"/>
                          <a:gd name="T7" fmla="*/ 2 h 47"/>
                          <a:gd name="T8" fmla="*/ 75 w 127"/>
                          <a:gd name="T9" fmla="*/ 4 h 47"/>
                          <a:gd name="T10" fmla="*/ 63 w 127"/>
                          <a:gd name="T11" fmla="*/ 4 h 47"/>
                          <a:gd name="T12" fmla="*/ 51 w 127"/>
                          <a:gd name="T13" fmla="*/ 6 h 47"/>
                          <a:gd name="T14" fmla="*/ 39 w 127"/>
                          <a:gd name="T15" fmla="*/ 8 h 47"/>
                          <a:gd name="T16" fmla="*/ 27 w 127"/>
                          <a:gd name="T17" fmla="*/ 10 h 47"/>
                          <a:gd name="T18" fmla="*/ 15 w 127"/>
                          <a:gd name="T19" fmla="*/ 12 h 47"/>
                          <a:gd name="T20" fmla="*/ 4 w 127"/>
                          <a:gd name="T21" fmla="*/ 13 h 47"/>
                          <a:gd name="T22" fmla="*/ 2 w 127"/>
                          <a:gd name="T23" fmla="*/ 16 h 47"/>
                          <a:gd name="T24" fmla="*/ 0 w 127"/>
                          <a:gd name="T25" fmla="*/ 20 h 47"/>
                          <a:gd name="T26" fmla="*/ 0 w 127"/>
                          <a:gd name="T27" fmla="*/ 23 h 47"/>
                          <a:gd name="T28" fmla="*/ 0 w 127"/>
                          <a:gd name="T29" fmla="*/ 25 h 47"/>
                          <a:gd name="T30" fmla="*/ 0 w 127"/>
                          <a:gd name="T31" fmla="*/ 28 h 47"/>
                          <a:gd name="T32" fmla="*/ 2 w 127"/>
                          <a:gd name="T33" fmla="*/ 31 h 47"/>
                          <a:gd name="T34" fmla="*/ 4 w 127"/>
                          <a:gd name="T35" fmla="*/ 34 h 47"/>
                          <a:gd name="T36" fmla="*/ 6 w 127"/>
                          <a:gd name="T37" fmla="*/ 37 h 47"/>
                          <a:gd name="T38" fmla="*/ 6 w 127"/>
                          <a:gd name="T39" fmla="*/ 37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47"/>
                          <a:gd name="T62" fmla="*/ 127 w 127"/>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47">
                            <a:moveTo>
                              <a:pt x="8" y="46"/>
                            </a:moveTo>
                            <a:lnTo>
                              <a:pt x="126" y="29"/>
                            </a:lnTo>
                            <a:lnTo>
                              <a:pt x="122" y="0"/>
                            </a:lnTo>
                            <a:lnTo>
                              <a:pt x="107" y="2"/>
                            </a:lnTo>
                            <a:lnTo>
                              <a:pt x="92" y="4"/>
                            </a:lnTo>
                            <a:lnTo>
                              <a:pt x="77" y="6"/>
                            </a:lnTo>
                            <a:lnTo>
                              <a:pt x="62" y="8"/>
                            </a:lnTo>
                            <a:lnTo>
                              <a:pt x="48" y="10"/>
                            </a:lnTo>
                            <a:lnTo>
                              <a:pt x="33" y="12"/>
                            </a:lnTo>
                            <a:lnTo>
                              <a:pt x="19" y="14"/>
                            </a:lnTo>
                            <a:lnTo>
                              <a:pt x="4" y="17"/>
                            </a:lnTo>
                            <a:lnTo>
                              <a:pt x="2" y="20"/>
                            </a:lnTo>
                            <a:lnTo>
                              <a:pt x="0" y="25"/>
                            </a:lnTo>
                            <a:lnTo>
                              <a:pt x="0" y="29"/>
                            </a:lnTo>
                            <a:lnTo>
                              <a:pt x="0" y="31"/>
                            </a:lnTo>
                            <a:lnTo>
                              <a:pt x="0" y="35"/>
                            </a:lnTo>
                            <a:lnTo>
                              <a:pt x="2" y="39"/>
                            </a:lnTo>
                            <a:lnTo>
                              <a:pt x="4" y="42"/>
                            </a:lnTo>
                            <a:lnTo>
                              <a:pt x="8" y="46"/>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28" name="Freeform 71"/>
                      <p:cNvSpPr>
                        <a:spLocks/>
                      </p:cNvSpPr>
                      <p:nvPr/>
                    </p:nvSpPr>
                    <p:spPr bwMode="auto">
                      <a:xfrm>
                        <a:off x="4614" y="3281"/>
                        <a:ext cx="115" cy="42"/>
                      </a:xfrm>
                      <a:custGeom>
                        <a:avLst/>
                        <a:gdLst>
                          <a:gd name="T0" fmla="*/ 6 w 127"/>
                          <a:gd name="T1" fmla="*/ 37 h 47"/>
                          <a:gd name="T2" fmla="*/ 103 w 127"/>
                          <a:gd name="T3" fmla="*/ 23 h 47"/>
                          <a:gd name="T4" fmla="*/ 100 w 127"/>
                          <a:gd name="T5" fmla="*/ 0 h 47"/>
                          <a:gd name="T6" fmla="*/ 88 w 127"/>
                          <a:gd name="T7" fmla="*/ 2 h 47"/>
                          <a:gd name="T8" fmla="*/ 75 w 127"/>
                          <a:gd name="T9" fmla="*/ 4 h 47"/>
                          <a:gd name="T10" fmla="*/ 63 w 127"/>
                          <a:gd name="T11" fmla="*/ 4 h 47"/>
                          <a:gd name="T12" fmla="*/ 51 w 127"/>
                          <a:gd name="T13" fmla="*/ 6 h 47"/>
                          <a:gd name="T14" fmla="*/ 39 w 127"/>
                          <a:gd name="T15" fmla="*/ 8 h 47"/>
                          <a:gd name="T16" fmla="*/ 27 w 127"/>
                          <a:gd name="T17" fmla="*/ 10 h 47"/>
                          <a:gd name="T18" fmla="*/ 15 w 127"/>
                          <a:gd name="T19" fmla="*/ 12 h 47"/>
                          <a:gd name="T20" fmla="*/ 4 w 127"/>
                          <a:gd name="T21" fmla="*/ 13 h 47"/>
                          <a:gd name="T22" fmla="*/ 2 w 127"/>
                          <a:gd name="T23" fmla="*/ 16 h 47"/>
                          <a:gd name="T24" fmla="*/ 0 w 127"/>
                          <a:gd name="T25" fmla="*/ 20 h 47"/>
                          <a:gd name="T26" fmla="*/ 0 w 127"/>
                          <a:gd name="T27" fmla="*/ 23 h 47"/>
                          <a:gd name="T28" fmla="*/ 0 w 127"/>
                          <a:gd name="T29" fmla="*/ 25 h 47"/>
                          <a:gd name="T30" fmla="*/ 0 w 127"/>
                          <a:gd name="T31" fmla="*/ 28 h 47"/>
                          <a:gd name="T32" fmla="*/ 2 w 127"/>
                          <a:gd name="T33" fmla="*/ 31 h 47"/>
                          <a:gd name="T34" fmla="*/ 4 w 127"/>
                          <a:gd name="T35" fmla="*/ 34 h 47"/>
                          <a:gd name="T36" fmla="*/ 6 w 127"/>
                          <a:gd name="T37" fmla="*/ 37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7"/>
                          <a:gd name="T58" fmla="*/ 0 h 47"/>
                          <a:gd name="T59" fmla="*/ 127 w 127"/>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7" h="47">
                            <a:moveTo>
                              <a:pt x="8" y="46"/>
                            </a:moveTo>
                            <a:lnTo>
                              <a:pt x="126" y="29"/>
                            </a:lnTo>
                            <a:lnTo>
                              <a:pt x="122" y="0"/>
                            </a:lnTo>
                            <a:lnTo>
                              <a:pt x="107" y="2"/>
                            </a:lnTo>
                            <a:lnTo>
                              <a:pt x="92" y="4"/>
                            </a:lnTo>
                            <a:lnTo>
                              <a:pt x="77" y="6"/>
                            </a:lnTo>
                            <a:lnTo>
                              <a:pt x="62" y="8"/>
                            </a:lnTo>
                            <a:lnTo>
                              <a:pt x="48" y="10"/>
                            </a:lnTo>
                            <a:lnTo>
                              <a:pt x="33" y="12"/>
                            </a:lnTo>
                            <a:lnTo>
                              <a:pt x="19" y="14"/>
                            </a:lnTo>
                            <a:lnTo>
                              <a:pt x="4" y="17"/>
                            </a:lnTo>
                            <a:lnTo>
                              <a:pt x="2" y="20"/>
                            </a:lnTo>
                            <a:lnTo>
                              <a:pt x="0" y="25"/>
                            </a:lnTo>
                            <a:lnTo>
                              <a:pt x="0" y="29"/>
                            </a:lnTo>
                            <a:lnTo>
                              <a:pt x="0" y="31"/>
                            </a:lnTo>
                            <a:lnTo>
                              <a:pt x="0" y="35"/>
                            </a:lnTo>
                            <a:lnTo>
                              <a:pt x="2" y="39"/>
                            </a:lnTo>
                            <a:lnTo>
                              <a:pt x="4" y="42"/>
                            </a:lnTo>
                            <a:lnTo>
                              <a:pt x="8" y="46"/>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29" name="Freeform 72"/>
                      <p:cNvSpPr>
                        <a:spLocks/>
                      </p:cNvSpPr>
                      <p:nvPr/>
                    </p:nvSpPr>
                    <p:spPr bwMode="auto">
                      <a:xfrm>
                        <a:off x="4737" y="3007"/>
                        <a:ext cx="90" cy="98"/>
                      </a:xfrm>
                      <a:custGeom>
                        <a:avLst/>
                        <a:gdLst>
                          <a:gd name="T0" fmla="*/ 0 w 99"/>
                          <a:gd name="T1" fmla="*/ 15 h 111"/>
                          <a:gd name="T2" fmla="*/ 62 w 99"/>
                          <a:gd name="T3" fmla="*/ 86 h 111"/>
                          <a:gd name="T4" fmla="*/ 81 w 99"/>
                          <a:gd name="T5" fmla="*/ 71 h 111"/>
                          <a:gd name="T6" fmla="*/ 72 w 99"/>
                          <a:gd name="T7" fmla="*/ 62 h 111"/>
                          <a:gd name="T8" fmla="*/ 65 w 99"/>
                          <a:gd name="T9" fmla="*/ 53 h 111"/>
                          <a:gd name="T10" fmla="*/ 57 w 99"/>
                          <a:gd name="T11" fmla="*/ 43 h 111"/>
                          <a:gd name="T12" fmla="*/ 50 w 99"/>
                          <a:gd name="T13" fmla="*/ 35 h 111"/>
                          <a:gd name="T14" fmla="*/ 41 w 99"/>
                          <a:gd name="T15" fmla="*/ 26 h 111"/>
                          <a:gd name="T16" fmla="*/ 34 w 99"/>
                          <a:gd name="T17" fmla="*/ 18 h 111"/>
                          <a:gd name="T18" fmla="*/ 25 w 99"/>
                          <a:gd name="T19" fmla="*/ 10 h 111"/>
                          <a:gd name="T20" fmla="*/ 19 w 99"/>
                          <a:gd name="T21" fmla="*/ 0 h 111"/>
                          <a:gd name="T22" fmla="*/ 14 w 99"/>
                          <a:gd name="T23" fmla="*/ 0 h 111"/>
                          <a:gd name="T24" fmla="*/ 11 w 99"/>
                          <a:gd name="T25" fmla="*/ 2 h 111"/>
                          <a:gd name="T26" fmla="*/ 9 w 99"/>
                          <a:gd name="T27" fmla="*/ 2 h 111"/>
                          <a:gd name="T28" fmla="*/ 5 w 99"/>
                          <a:gd name="T29" fmla="*/ 4 h 111"/>
                          <a:gd name="T30" fmla="*/ 4 w 99"/>
                          <a:gd name="T31" fmla="*/ 6 h 111"/>
                          <a:gd name="T32" fmla="*/ 2 w 99"/>
                          <a:gd name="T33" fmla="*/ 8 h 111"/>
                          <a:gd name="T34" fmla="*/ 0 w 99"/>
                          <a:gd name="T35" fmla="*/ 11 h 111"/>
                          <a:gd name="T36" fmla="*/ 0 w 99"/>
                          <a:gd name="T37" fmla="*/ 15 h 111"/>
                          <a:gd name="T38" fmla="*/ 0 w 99"/>
                          <a:gd name="T39" fmla="*/ 15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111"/>
                          <a:gd name="T62" fmla="*/ 99 w 99"/>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111">
                            <a:moveTo>
                              <a:pt x="0" y="19"/>
                            </a:moveTo>
                            <a:lnTo>
                              <a:pt x="75" y="110"/>
                            </a:lnTo>
                            <a:lnTo>
                              <a:pt x="98" y="91"/>
                            </a:lnTo>
                            <a:lnTo>
                              <a:pt x="87" y="79"/>
                            </a:lnTo>
                            <a:lnTo>
                              <a:pt x="79" y="68"/>
                            </a:lnTo>
                            <a:lnTo>
                              <a:pt x="69" y="56"/>
                            </a:lnTo>
                            <a:lnTo>
                              <a:pt x="60" y="45"/>
                            </a:lnTo>
                            <a:lnTo>
                              <a:pt x="49" y="33"/>
                            </a:lnTo>
                            <a:lnTo>
                              <a:pt x="41" y="23"/>
                            </a:lnTo>
                            <a:lnTo>
                              <a:pt x="31" y="13"/>
                            </a:lnTo>
                            <a:lnTo>
                              <a:pt x="23" y="0"/>
                            </a:lnTo>
                            <a:lnTo>
                              <a:pt x="16" y="0"/>
                            </a:lnTo>
                            <a:lnTo>
                              <a:pt x="13" y="2"/>
                            </a:lnTo>
                            <a:lnTo>
                              <a:pt x="11" y="2"/>
                            </a:lnTo>
                            <a:lnTo>
                              <a:pt x="6" y="4"/>
                            </a:lnTo>
                            <a:lnTo>
                              <a:pt x="4" y="8"/>
                            </a:lnTo>
                            <a:lnTo>
                              <a:pt x="2" y="10"/>
                            </a:lnTo>
                            <a:lnTo>
                              <a:pt x="0" y="15"/>
                            </a:lnTo>
                            <a:lnTo>
                              <a:pt x="0" y="19"/>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30" name="Freeform 73"/>
                      <p:cNvSpPr>
                        <a:spLocks/>
                      </p:cNvSpPr>
                      <p:nvPr/>
                    </p:nvSpPr>
                    <p:spPr bwMode="auto">
                      <a:xfrm>
                        <a:off x="4737" y="3007"/>
                        <a:ext cx="90" cy="98"/>
                      </a:xfrm>
                      <a:custGeom>
                        <a:avLst/>
                        <a:gdLst>
                          <a:gd name="T0" fmla="*/ 0 w 99"/>
                          <a:gd name="T1" fmla="*/ 15 h 111"/>
                          <a:gd name="T2" fmla="*/ 62 w 99"/>
                          <a:gd name="T3" fmla="*/ 86 h 111"/>
                          <a:gd name="T4" fmla="*/ 81 w 99"/>
                          <a:gd name="T5" fmla="*/ 71 h 111"/>
                          <a:gd name="T6" fmla="*/ 72 w 99"/>
                          <a:gd name="T7" fmla="*/ 62 h 111"/>
                          <a:gd name="T8" fmla="*/ 65 w 99"/>
                          <a:gd name="T9" fmla="*/ 53 h 111"/>
                          <a:gd name="T10" fmla="*/ 57 w 99"/>
                          <a:gd name="T11" fmla="*/ 43 h 111"/>
                          <a:gd name="T12" fmla="*/ 50 w 99"/>
                          <a:gd name="T13" fmla="*/ 35 h 111"/>
                          <a:gd name="T14" fmla="*/ 41 w 99"/>
                          <a:gd name="T15" fmla="*/ 26 h 111"/>
                          <a:gd name="T16" fmla="*/ 34 w 99"/>
                          <a:gd name="T17" fmla="*/ 18 h 111"/>
                          <a:gd name="T18" fmla="*/ 25 w 99"/>
                          <a:gd name="T19" fmla="*/ 10 h 111"/>
                          <a:gd name="T20" fmla="*/ 19 w 99"/>
                          <a:gd name="T21" fmla="*/ 0 h 111"/>
                          <a:gd name="T22" fmla="*/ 14 w 99"/>
                          <a:gd name="T23" fmla="*/ 0 h 111"/>
                          <a:gd name="T24" fmla="*/ 11 w 99"/>
                          <a:gd name="T25" fmla="*/ 2 h 111"/>
                          <a:gd name="T26" fmla="*/ 9 w 99"/>
                          <a:gd name="T27" fmla="*/ 2 h 111"/>
                          <a:gd name="T28" fmla="*/ 5 w 99"/>
                          <a:gd name="T29" fmla="*/ 4 h 111"/>
                          <a:gd name="T30" fmla="*/ 4 w 99"/>
                          <a:gd name="T31" fmla="*/ 6 h 111"/>
                          <a:gd name="T32" fmla="*/ 2 w 99"/>
                          <a:gd name="T33" fmla="*/ 8 h 111"/>
                          <a:gd name="T34" fmla="*/ 0 w 99"/>
                          <a:gd name="T35" fmla="*/ 11 h 111"/>
                          <a:gd name="T36" fmla="*/ 0 w 99"/>
                          <a:gd name="T37" fmla="*/ 15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111"/>
                          <a:gd name="T59" fmla="*/ 99 w 99"/>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111">
                            <a:moveTo>
                              <a:pt x="0" y="19"/>
                            </a:moveTo>
                            <a:lnTo>
                              <a:pt x="75" y="110"/>
                            </a:lnTo>
                            <a:lnTo>
                              <a:pt x="98" y="91"/>
                            </a:lnTo>
                            <a:lnTo>
                              <a:pt x="87" y="79"/>
                            </a:lnTo>
                            <a:lnTo>
                              <a:pt x="79" y="68"/>
                            </a:lnTo>
                            <a:lnTo>
                              <a:pt x="69" y="56"/>
                            </a:lnTo>
                            <a:lnTo>
                              <a:pt x="60" y="45"/>
                            </a:lnTo>
                            <a:lnTo>
                              <a:pt x="49" y="33"/>
                            </a:lnTo>
                            <a:lnTo>
                              <a:pt x="41" y="23"/>
                            </a:lnTo>
                            <a:lnTo>
                              <a:pt x="31" y="13"/>
                            </a:lnTo>
                            <a:lnTo>
                              <a:pt x="23" y="0"/>
                            </a:lnTo>
                            <a:lnTo>
                              <a:pt x="16" y="0"/>
                            </a:lnTo>
                            <a:lnTo>
                              <a:pt x="13" y="2"/>
                            </a:lnTo>
                            <a:lnTo>
                              <a:pt x="11" y="2"/>
                            </a:lnTo>
                            <a:lnTo>
                              <a:pt x="6" y="4"/>
                            </a:lnTo>
                            <a:lnTo>
                              <a:pt x="4" y="8"/>
                            </a:lnTo>
                            <a:lnTo>
                              <a:pt x="2" y="10"/>
                            </a:lnTo>
                            <a:lnTo>
                              <a:pt x="0" y="15"/>
                            </a:lnTo>
                            <a:lnTo>
                              <a:pt x="0" y="1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31" name="Freeform 74"/>
                      <p:cNvSpPr>
                        <a:spLocks/>
                      </p:cNvSpPr>
                      <p:nvPr/>
                    </p:nvSpPr>
                    <p:spPr bwMode="auto">
                      <a:xfrm>
                        <a:off x="4825" y="3461"/>
                        <a:ext cx="53" cy="113"/>
                      </a:xfrm>
                      <a:custGeom>
                        <a:avLst/>
                        <a:gdLst>
                          <a:gd name="T0" fmla="*/ 23 w 59"/>
                          <a:gd name="T1" fmla="*/ 97 h 127"/>
                          <a:gd name="T2" fmla="*/ 47 w 59"/>
                          <a:gd name="T3" fmla="*/ 7 h 127"/>
                          <a:gd name="T4" fmla="*/ 23 w 59"/>
                          <a:gd name="T5" fmla="*/ 0 h 127"/>
                          <a:gd name="T6" fmla="*/ 22 w 59"/>
                          <a:gd name="T7" fmla="*/ 12 h 127"/>
                          <a:gd name="T8" fmla="*/ 19 w 59"/>
                          <a:gd name="T9" fmla="*/ 24 h 127"/>
                          <a:gd name="T10" fmla="*/ 15 w 59"/>
                          <a:gd name="T11" fmla="*/ 36 h 127"/>
                          <a:gd name="T12" fmla="*/ 12 w 59"/>
                          <a:gd name="T13" fmla="*/ 46 h 127"/>
                          <a:gd name="T14" fmla="*/ 11 w 59"/>
                          <a:gd name="T15" fmla="*/ 59 h 127"/>
                          <a:gd name="T16" fmla="*/ 6 w 59"/>
                          <a:gd name="T17" fmla="*/ 69 h 127"/>
                          <a:gd name="T18" fmla="*/ 4 w 59"/>
                          <a:gd name="T19" fmla="*/ 80 h 127"/>
                          <a:gd name="T20" fmla="*/ 0 w 59"/>
                          <a:gd name="T21" fmla="*/ 91 h 127"/>
                          <a:gd name="T22" fmla="*/ 4 w 59"/>
                          <a:gd name="T23" fmla="*/ 94 h 127"/>
                          <a:gd name="T24" fmla="*/ 4 w 59"/>
                          <a:gd name="T25" fmla="*/ 96 h 127"/>
                          <a:gd name="T26" fmla="*/ 8 w 59"/>
                          <a:gd name="T27" fmla="*/ 97 h 127"/>
                          <a:gd name="T28" fmla="*/ 11 w 59"/>
                          <a:gd name="T29" fmla="*/ 100 h 127"/>
                          <a:gd name="T30" fmla="*/ 13 w 59"/>
                          <a:gd name="T31" fmla="*/ 100 h 127"/>
                          <a:gd name="T32" fmla="*/ 17 w 59"/>
                          <a:gd name="T33" fmla="*/ 100 h 127"/>
                          <a:gd name="T34" fmla="*/ 20 w 59"/>
                          <a:gd name="T35" fmla="*/ 100 h 127"/>
                          <a:gd name="T36" fmla="*/ 23 w 59"/>
                          <a:gd name="T37" fmla="*/ 97 h 127"/>
                          <a:gd name="T38" fmla="*/ 23 w 59"/>
                          <a:gd name="T39" fmla="*/ 97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127"/>
                          <a:gd name="T62" fmla="*/ 59 w 59"/>
                          <a:gd name="T63" fmla="*/ 127 h 1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127">
                            <a:moveTo>
                              <a:pt x="29" y="123"/>
                            </a:moveTo>
                            <a:lnTo>
                              <a:pt x="58" y="9"/>
                            </a:lnTo>
                            <a:lnTo>
                              <a:pt x="29" y="0"/>
                            </a:lnTo>
                            <a:lnTo>
                              <a:pt x="27" y="15"/>
                            </a:lnTo>
                            <a:lnTo>
                              <a:pt x="23" y="30"/>
                            </a:lnTo>
                            <a:lnTo>
                              <a:pt x="19" y="45"/>
                            </a:lnTo>
                            <a:lnTo>
                              <a:pt x="14" y="59"/>
                            </a:lnTo>
                            <a:lnTo>
                              <a:pt x="13" y="74"/>
                            </a:lnTo>
                            <a:lnTo>
                              <a:pt x="8" y="88"/>
                            </a:lnTo>
                            <a:lnTo>
                              <a:pt x="4" y="101"/>
                            </a:lnTo>
                            <a:lnTo>
                              <a:pt x="0" y="115"/>
                            </a:lnTo>
                            <a:lnTo>
                              <a:pt x="4" y="119"/>
                            </a:lnTo>
                            <a:lnTo>
                              <a:pt x="6" y="121"/>
                            </a:lnTo>
                            <a:lnTo>
                              <a:pt x="10" y="123"/>
                            </a:lnTo>
                            <a:lnTo>
                              <a:pt x="13" y="126"/>
                            </a:lnTo>
                            <a:lnTo>
                              <a:pt x="16" y="126"/>
                            </a:lnTo>
                            <a:lnTo>
                              <a:pt x="21" y="126"/>
                            </a:lnTo>
                            <a:lnTo>
                              <a:pt x="25" y="126"/>
                            </a:lnTo>
                            <a:lnTo>
                              <a:pt x="29" y="123"/>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32" name="Freeform 75"/>
                      <p:cNvSpPr>
                        <a:spLocks/>
                      </p:cNvSpPr>
                      <p:nvPr/>
                    </p:nvSpPr>
                    <p:spPr bwMode="auto">
                      <a:xfrm>
                        <a:off x="4825" y="3461"/>
                        <a:ext cx="53" cy="113"/>
                      </a:xfrm>
                      <a:custGeom>
                        <a:avLst/>
                        <a:gdLst>
                          <a:gd name="T0" fmla="*/ 23 w 59"/>
                          <a:gd name="T1" fmla="*/ 97 h 127"/>
                          <a:gd name="T2" fmla="*/ 47 w 59"/>
                          <a:gd name="T3" fmla="*/ 7 h 127"/>
                          <a:gd name="T4" fmla="*/ 23 w 59"/>
                          <a:gd name="T5" fmla="*/ 0 h 127"/>
                          <a:gd name="T6" fmla="*/ 22 w 59"/>
                          <a:gd name="T7" fmla="*/ 12 h 127"/>
                          <a:gd name="T8" fmla="*/ 19 w 59"/>
                          <a:gd name="T9" fmla="*/ 24 h 127"/>
                          <a:gd name="T10" fmla="*/ 15 w 59"/>
                          <a:gd name="T11" fmla="*/ 36 h 127"/>
                          <a:gd name="T12" fmla="*/ 12 w 59"/>
                          <a:gd name="T13" fmla="*/ 46 h 127"/>
                          <a:gd name="T14" fmla="*/ 11 w 59"/>
                          <a:gd name="T15" fmla="*/ 59 h 127"/>
                          <a:gd name="T16" fmla="*/ 6 w 59"/>
                          <a:gd name="T17" fmla="*/ 69 h 127"/>
                          <a:gd name="T18" fmla="*/ 4 w 59"/>
                          <a:gd name="T19" fmla="*/ 80 h 127"/>
                          <a:gd name="T20" fmla="*/ 0 w 59"/>
                          <a:gd name="T21" fmla="*/ 91 h 127"/>
                          <a:gd name="T22" fmla="*/ 4 w 59"/>
                          <a:gd name="T23" fmla="*/ 94 h 127"/>
                          <a:gd name="T24" fmla="*/ 4 w 59"/>
                          <a:gd name="T25" fmla="*/ 96 h 127"/>
                          <a:gd name="T26" fmla="*/ 8 w 59"/>
                          <a:gd name="T27" fmla="*/ 97 h 127"/>
                          <a:gd name="T28" fmla="*/ 11 w 59"/>
                          <a:gd name="T29" fmla="*/ 100 h 127"/>
                          <a:gd name="T30" fmla="*/ 13 w 59"/>
                          <a:gd name="T31" fmla="*/ 100 h 127"/>
                          <a:gd name="T32" fmla="*/ 17 w 59"/>
                          <a:gd name="T33" fmla="*/ 100 h 127"/>
                          <a:gd name="T34" fmla="*/ 20 w 59"/>
                          <a:gd name="T35" fmla="*/ 100 h 127"/>
                          <a:gd name="T36" fmla="*/ 23 w 59"/>
                          <a:gd name="T37" fmla="*/ 97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127"/>
                          <a:gd name="T59" fmla="*/ 59 w 59"/>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127">
                            <a:moveTo>
                              <a:pt x="29" y="123"/>
                            </a:moveTo>
                            <a:lnTo>
                              <a:pt x="58" y="9"/>
                            </a:lnTo>
                            <a:lnTo>
                              <a:pt x="29" y="0"/>
                            </a:lnTo>
                            <a:lnTo>
                              <a:pt x="27" y="15"/>
                            </a:lnTo>
                            <a:lnTo>
                              <a:pt x="23" y="30"/>
                            </a:lnTo>
                            <a:lnTo>
                              <a:pt x="19" y="45"/>
                            </a:lnTo>
                            <a:lnTo>
                              <a:pt x="14" y="59"/>
                            </a:lnTo>
                            <a:lnTo>
                              <a:pt x="13" y="74"/>
                            </a:lnTo>
                            <a:lnTo>
                              <a:pt x="8" y="88"/>
                            </a:lnTo>
                            <a:lnTo>
                              <a:pt x="4" y="101"/>
                            </a:lnTo>
                            <a:lnTo>
                              <a:pt x="0" y="115"/>
                            </a:lnTo>
                            <a:lnTo>
                              <a:pt x="4" y="119"/>
                            </a:lnTo>
                            <a:lnTo>
                              <a:pt x="6" y="121"/>
                            </a:lnTo>
                            <a:lnTo>
                              <a:pt x="10" y="123"/>
                            </a:lnTo>
                            <a:lnTo>
                              <a:pt x="13" y="126"/>
                            </a:lnTo>
                            <a:lnTo>
                              <a:pt x="16" y="126"/>
                            </a:lnTo>
                            <a:lnTo>
                              <a:pt x="21" y="126"/>
                            </a:lnTo>
                            <a:lnTo>
                              <a:pt x="25" y="126"/>
                            </a:lnTo>
                            <a:lnTo>
                              <a:pt x="29" y="12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33" name="Freeform 76"/>
                      <p:cNvSpPr>
                        <a:spLocks/>
                      </p:cNvSpPr>
                      <p:nvPr/>
                    </p:nvSpPr>
                    <p:spPr bwMode="auto">
                      <a:xfrm>
                        <a:off x="5077" y="3402"/>
                        <a:ext cx="88" cy="94"/>
                      </a:xfrm>
                      <a:custGeom>
                        <a:avLst/>
                        <a:gdLst>
                          <a:gd name="T0" fmla="*/ 79 w 97"/>
                          <a:gd name="T1" fmla="*/ 66 h 106"/>
                          <a:gd name="T2" fmla="*/ 17 w 97"/>
                          <a:gd name="T3" fmla="*/ 0 h 106"/>
                          <a:gd name="T4" fmla="*/ 0 w 97"/>
                          <a:gd name="T5" fmla="*/ 17 h 106"/>
                          <a:gd name="T6" fmla="*/ 6 w 97"/>
                          <a:gd name="T7" fmla="*/ 25 h 106"/>
                          <a:gd name="T8" fmla="*/ 15 w 97"/>
                          <a:gd name="T9" fmla="*/ 34 h 106"/>
                          <a:gd name="T10" fmla="*/ 22 w 97"/>
                          <a:gd name="T11" fmla="*/ 42 h 106"/>
                          <a:gd name="T12" fmla="*/ 31 w 97"/>
                          <a:gd name="T13" fmla="*/ 50 h 106"/>
                          <a:gd name="T14" fmla="*/ 38 w 97"/>
                          <a:gd name="T15" fmla="*/ 59 h 106"/>
                          <a:gd name="T16" fmla="*/ 47 w 97"/>
                          <a:gd name="T17" fmla="*/ 66 h 106"/>
                          <a:gd name="T18" fmla="*/ 54 w 97"/>
                          <a:gd name="T19" fmla="*/ 74 h 106"/>
                          <a:gd name="T20" fmla="*/ 62 w 97"/>
                          <a:gd name="T21" fmla="*/ 82 h 106"/>
                          <a:gd name="T22" fmla="*/ 66 w 97"/>
                          <a:gd name="T23" fmla="*/ 82 h 106"/>
                          <a:gd name="T24" fmla="*/ 68 w 97"/>
                          <a:gd name="T25" fmla="*/ 81 h 106"/>
                          <a:gd name="T26" fmla="*/ 72 w 97"/>
                          <a:gd name="T27" fmla="*/ 80 h 106"/>
                          <a:gd name="T28" fmla="*/ 73 w 97"/>
                          <a:gd name="T29" fmla="*/ 77 h 106"/>
                          <a:gd name="T30" fmla="*/ 75 w 97"/>
                          <a:gd name="T31" fmla="*/ 76 h 106"/>
                          <a:gd name="T32" fmla="*/ 76 w 97"/>
                          <a:gd name="T33" fmla="*/ 73 h 106"/>
                          <a:gd name="T34" fmla="*/ 79 w 97"/>
                          <a:gd name="T35" fmla="*/ 69 h 106"/>
                          <a:gd name="T36" fmla="*/ 79 w 97"/>
                          <a:gd name="T37" fmla="*/ 66 h 106"/>
                          <a:gd name="T38" fmla="*/ 79 w 97"/>
                          <a:gd name="T39" fmla="*/ 66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106"/>
                          <a:gd name="T62" fmla="*/ 97 w 97"/>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106">
                            <a:moveTo>
                              <a:pt x="96" y="84"/>
                            </a:moveTo>
                            <a:lnTo>
                              <a:pt x="21" y="0"/>
                            </a:lnTo>
                            <a:lnTo>
                              <a:pt x="0" y="21"/>
                            </a:lnTo>
                            <a:lnTo>
                              <a:pt x="8" y="32"/>
                            </a:lnTo>
                            <a:lnTo>
                              <a:pt x="18" y="43"/>
                            </a:lnTo>
                            <a:lnTo>
                              <a:pt x="27" y="53"/>
                            </a:lnTo>
                            <a:lnTo>
                              <a:pt x="38" y="63"/>
                            </a:lnTo>
                            <a:lnTo>
                              <a:pt x="46" y="74"/>
                            </a:lnTo>
                            <a:lnTo>
                              <a:pt x="57" y="84"/>
                            </a:lnTo>
                            <a:lnTo>
                              <a:pt x="65" y="95"/>
                            </a:lnTo>
                            <a:lnTo>
                              <a:pt x="75" y="105"/>
                            </a:lnTo>
                            <a:lnTo>
                              <a:pt x="80" y="105"/>
                            </a:lnTo>
                            <a:lnTo>
                              <a:pt x="83" y="103"/>
                            </a:lnTo>
                            <a:lnTo>
                              <a:pt x="87" y="101"/>
                            </a:lnTo>
                            <a:lnTo>
                              <a:pt x="89" y="98"/>
                            </a:lnTo>
                            <a:lnTo>
                              <a:pt x="91" y="97"/>
                            </a:lnTo>
                            <a:lnTo>
                              <a:pt x="93" y="93"/>
                            </a:lnTo>
                            <a:lnTo>
                              <a:pt x="96" y="88"/>
                            </a:lnTo>
                            <a:lnTo>
                              <a:pt x="96" y="84"/>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34" name="Freeform 77"/>
                      <p:cNvSpPr>
                        <a:spLocks/>
                      </p:cNvSpPr>
                      <p:nvPr/>
                    </p:nvSpPr>
                    <p:spPr bwMode="auto">
                      <a:xfrm>
                        <a:off x="5077" y="3402"/>
                        <a:ext cx="88" cy="94"/>
                      </a:xfrm>
                      <a:custGeom>
                        <a:avLst/>
                        <a:gdLst>
                          <a:gd name="T0" fmla="*/ 79 w 97"/>
                          <a:gd name="T1" fmla="*/ 66 h 106"/>
                          <a:gd name="T2" fmla="*/ 17 w 97"/>
                          <a:gd name="T3" fmla="*/ 0 h 106"/>
                          <a:gd name="T4" fmla="*/ 0 w 97"/>
                          <a:gd name="T5" fmla="*/ 17 h 106"/>
                          <a:gd name="T6" fmla="*/ 6 w 97"/>
                          <a:gd name="T7" fmla="*/ 25 h 106"/>
                          <a:gd name="T8" fmla="*/ 15 w 97"/>
                          <a:gd name="T9" fmla="*/ 34 h 106"/>
                          <a:gd name="T10" fmla="*/ 22 w 97"/>
                          <a:gd name="T11" fmla="*/ 42 h 106"/>
                          <a:gd name="T12" fmla="*/ 31 w 97"/>
                          <a:gd name="T13" fmla="*/ 50 h 106"/>
                          <a:gd name="T14" fmla="*/ 38 w 97"/>
                          <a:gd name="T15" fmla="*/ 59 h 106"/>
                          <a:gd name="T16" fmla="*/ 47 w 97"/>
                          <a:gd name="T17" fmla="*/ 66 h 106"/>
                          <a:gd name="T18" fmla="*/ 54 w 97"/>
                          <a:gd name="T19" fmla="*/ 74 h 106"/>
                          <a:gd name="T20" fmla="*/ 62 w 97"/>
                          <a:gd name="T21" fmla="*/ 82 h 106"/>
                          <a:gd name="T22" fmla="*/ 66 w 97"/>
                          <a:gd name="T23" fmla="*/ 82 h 106"/>
                          <a:gd name="T24" fmla="*/ 68 w 97"/>
                          <a:gd name="T25" fmla="*/ 81 h 106"/>
                          <a:gd name="T26" fmla="*/ 72 w 97"/>
                          <a:gd name="T27" fmla="*/ 80 h 106"/>
                          <a:gd name="T28" fmla="*/ 73 w 97"/>
                          <a:gd name="T29" fmla="*/ 77 h 106"/>
                          <a:gd name="T30" fmla="*/ 75 w 97"/>
                          <a:gd name="T31" fmla="*/ 76 h 106"/>
                          <a:gd name="T32" fmla="*/ 76 w 97"/>
                          <a:gd name="T33" fmla="*/ 73 h 106"/>
                          <a:gd name="T34" fmla="*/ 79 w 97"/>
                          <a:gd name="T35" fmla="*/ 69 h 106"/>
                          <a:gd name="T36" fmla="*/ 79 w 97"/>
                          <a:gd name="T37" fmla="*/ 66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106"/>
                          <a:gd name="T59" fmla="*/ 97 w 97"/>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106">
                            <a:moveTo>
                              <a:pt x="96" y="84"/>
                            </a:moveTo>
                            <a:lnTo>
                              <a:pt x="21" y="0"/>
                            </a:lnTo>
                            <a:lnTo>
                              <a:pt x="0" y="21"/>
                            </a:lnTo>
                            <a:lnTo>
                              <a:pt x="8" y="32"/>
                            </a:lnTo>
                            <a:lnTo>
                              <a:pt x="18" y="43"/>
                            </a:lnTo>
                            <a:lnTo>
                              <a:pt x="27" y="53"/>
                            </a:lnTo>
                            <a:lnTo>
                              <a:pt x="38" y="63"/>
                            </a:lnTo>
                            <a:lnTo>
                              <a:pt x="46" y="74"/>
                            </a:lnTo>
                            <a:lnTo>
                              <a:pt x="57" y="84"/>
                            </a:lnTo>
                            <a:lnTo>
                              <a:pt x="65" y="95"/>
                            </a:lnTo>
                            <a:lnTo>
                              <a:pt x="75" y="105"/>
                            </a:lnTo>
                            <a:lnTo>
                              <a:pt x="80" y="105"/>
                            </a:lnTo>
                            <a:lnTo>
                              <a:pt x="83" y="103"/>
                            </a:lnTo>
                            <a:lnTo>
                              <a:pt x="87" y="101"/>
                            </a:lnTo>
                            <a:lnTo>
                              <a:pt x="89" y="98"/>
                            </a:lnTo>
                            <a:lnTo>
                              <a:pt x="91" y="97"/>
                            </a:lnTo>
                            <a:lnTo>
                              <a:pt x="93" y="93"/>
                            </a:lnTo>
                            <a:lnTo>
                              <a:pt x="96" y="88"/>
                            </a:lnTo>
                            <a:lnTo>
                              <a:pt x="96" y="8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35" name="Freeform 78"/>
                      <p:cNvSpPr>
                        <a:spLocks/>
                      </p:cNvSpPr>
                      <p:nvPr/>
                    </p:nvSpPr>
                    <p:spPr bwMode="auto">
                      <a:xfrm>
                        <a:off x="4903" y="2933"/>
                        <a:ext cx="73" cy="128"/>
                      </a:xfrm>
                      <a:custGeom>
                        <a:avLst/>
                        <a:gdLst>
                          <a:gd name="T0" fmla="*/ 45 w 81"/>
                          <a:gd name="T1" fmla="*/ 23 h 145"/>
                          <a:gd name="T2" fmla="*/ 45 w 81"/>
                          <a:gd name="T3" fmla="*/ 112 h 145"/>
                          <a:gd name="T4" fmla="*/ 45 w 81"/>
                          <a:gd name="T5" fmla="*/ 112 h 145"/>
                          <a:gd name="T6" fmla="*/ 45 w 81"/>
                          <a:gd name="T7" fmla="*/ 112 h 145"/>
                          <a:gd name="T8" fmla="*/ 45 w 81"/>
                          <a:gd name="T9" fmla="*/ 112 h 145"/>
                          <a:gd name="T10" fmla="*/ 45 w 81"/>
                          <a:gd name="T11" fmla="*/ 112 h 145"/>
                          <a:gd name="T12" fmla="*/ 45 w 81"/>
                          <a:gd name="T13" fmla="*/ 112 h 145"/>
                          <a:gd name="T14" fmla="*/ 45 w 81"/>
                          <a:gd name="T15" fmla="*/ 112 h 145"/>
                          <a:gd name="T16" fmla="*/ 45 w 81"/>
                          <a:gd name="T17" fmla="*/ 112 h 145"/>
                          <a:gd name="T18" fmla="*/ 44 w 81"/>
                          <a:gd name="T19" fmla="*/ 112 h 145"/>
                          <a:gd name="T20" fmla="*/ 22 w 81"/>
                          <a:gd name="T21" fmla="*/ 112 h 145"/>
                          <a:gd name="T22" fmla="*/ 22 w 81"/>
                          <a:gd name="T23" fmla="*/ 23 h 145"/>
                          <a:gd name="T24" fmla="*/ 16 w 81"/>
                          <a:gd name="T25" fmla="*/ 23 h 145"/>
                          <a:gd name="T26" fmla="*/ 14 w 81"/>
                          <a:gd name="T27" fmla="*/ 22 h 145"/>
                          <a:gd name="T28" fmla="*/ 10 w 81"/>
                          <a:gd name="T29" fmla="*/ 20 h 145"/>
                          <a:gd name="T30" fmla="*/ 6 w 81"/>
                          <a:gd name="T31" fmla="*/ 18 h 145"/>
                          <a:gd name="T32" fmla="*/ 4 w 81"/>
                          <a:gd name="T33" fmla="*/ 18 h 145"/>
                          <a:gd name="T34" fmla="*/ 2 w 81"/>
                          <a:gd name="T35" fmla="*/ 15 h 145"/>
                          <a:gd name="T36" fmla="*/ 2 w 81"/>
                          <a:gd name="T37" fmla="*/ 13 h 145"/>
                          <a:gd name="T38" fmla="*/ 0 w 81"/>
                          <a:gd name="T39" fmla="*/ 11 h 145"/>
                          <a:gd name="T40" fmla="*/ 2 w 81"/>
                          <a:gd name="T41" fmla="*/ 10 h 145"/>
                          <a:gd name="T42" fmla="*/ 4 w 81"/>
                          <a:gd name="T43" fmla="*/ 7 h 145"/>
                          <a:gd name="T44" fmla="*/ 6 w 81"/>
                          <a:gd name="T45" fmla="*/ 4 h 145"/>
                          <a:gd name="T46" fmla="*/ 10 w 81"/>
                          <a:gd name="T47" fmla="*/ 4 h 145"/>
                          <a:gd name="T48" fmla="*/ 15 w 81"/>
                          <a:gd name="T49" fmla="*/ 2 h 145"/>
                          <a:gd name="T50" fmla="*/ 21 w 81"/>
                          <a:gd name="T51" fmla="*/ 0 h 145"/>
                          <a:gd name="T52" fmla="*/ 27 w 81"/>
                          <a:gd name="T53" fmla="*/ 0 h 145"/>
                          <a:gd name="T54" fmla="*/ 34 w 81"/>
                          <a:gd name="T55" fmla="*/ 0 h 145"/>
                          <a:gd name="T56" fmla="*/ 39 w 81"/>
                          <a:gd name="T57" fmla="*/ 0 h 145"/>
                          <a:gd name="T58" fmla="*/ 45 w 81"/>
                          <a:gd name="T59" fmla="*/ 0 h 145"/>
                          <a:gd name="T60" fmla="*/ 50 w 81"/>
                          <a:gd name="T61" fmla="*/ 2 h 145"/>
                          <a:gd name="T62" fmla="*/ 56 w 81"/>
                          <a:gd name="T63" fmla="*/ 4 h 145"/>
                          <a:gd name="T64" fmla="*/ 59 w 81"/>
                          <a:gd name="T65" fmla="*/ 4 h 145"/>
                          <a:gd name="T66" fmla="*/ 62 w 81"/>
                          <a:gd name="T67" fmla="*/ 7 h 145"/>
                          <a:gd name="T68" fmla="*/ 64 w 81"/>
                          <a:gd name="T69" fmla="*/ 10 h 145"/>
                          <a:gd name="T70" fmla="*/ 65 w 81"/>
                          <a:gd name="T71" fmla="*/ 11 h 145"/>
                          <a:gd name="T72" fmla="*/ 65 w 81"/>
                          <a:gd name="T73" fmla="*/ 13 h 145"/>
                          <a:gd name="T74" fmla="*/ 64 w 81"/>
                          <a:gd name="T75" fmla="*/ 15 h 145"/>
                          <a:gd name="T76" fmla="*/ 62 w 81"/>
                          <a:gd name="T77" fmla="*/ 17 h 145"/>
                          <a:gd name="T78" fmla="*/ 59 w 81"/>
                          <a:gd name="T79" fmla="*/ 18 h 145"/>
                          <a:gd name="T80" fmla="*/ 57 w 81"/>
                          <a:gd name="T81" fmla="*/ 20 h 145"/>
                          <a:gd name="T82" fmla="*/ 54 w 81"/>
                          <a:gd name="T83" fmla="*/ 22 h 145"/>
                          <a:gd name="T84" fmla="*/ 49 w 81"/>
                          <a:gd name="T85" fmla="*/ 23 h 145"/>
                          <a:gd name="T86" fmla="*/ 45 w 81"/>
                          <a:gd name="T87" fmla="*/ 23 h 145"/>
                          <a:gd name="T88" fmla="*/ 45 w 81"/>
                          <a:gd name="T89" fmla="*/ 23 h 1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145"/>
                          <a:gd name="T137" fmla="*/ 81 w 81"/>
                          <a:gd name="T138" fmla="*/ 145 h 1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145">
                            <a:moveTo>
                              <a:pt x="56" y="29"/>
                            </a:moveTo>
                            <a:lnTo>
                              <a:pt x="56" y="144"/>
                            </a:lnTo>
                            <a:lnTo>
                              <a:pt x="54" y="144"/>
                            </a:lnTo>
                            <a:lnTo>
                              <a:pt x="27" y="144"/>
                            </a:lnTo>
                            <a:lnTo>
                              <a:pt x="27" y="29"/>
                            </a:lnTo>
                            <a:lnTo>
                              <a:pt x="20" y="29"/>
                            </a:lnTo>
                            <a:lnTo>
                              <a:pt x="17" y="28"/>
                            </a:lnTo>
                            <a:lnTo>
                              <a:pt x="12" y="26"/>
                            </a:lnTo>
                            <a:lnTo>
                              <a:pt x="8" y="23"/>
                            </a:lnTo>
                            <a:lnTo>
                              <a:pt x="4" y="23"/>
                            </a:lnTo>
                            <a:lnTo>
                              <a:pt x="2" y="19"/>
                            </a:lnTo>
                            <a:lnTo>
                              <a:pt x="2" y="17"/>
                            </a:lnTo>
                            <a:lnTo>
                              <a:pt x="0" y="14"/>
                            </a:lnTo>
                            <a:lnTo>
                              <a:pt x="2" y="13"/>
                            </a:lnTo>
                            <a:lnTo>
                              <a:pt x="4" y="9"/>
                            </a:lnTo>
                            <a:lnTo>
                              <a:pt x="8" y="6"/>
                            </a:lnTo>
                            <a:lnTo>
                              <a:pt x="12" y="4"/>
                            </a:lnTo>
                            <a:lnTo>
                              <a:pt x="19" y="2"/>
                            </a:lnTo>
                            <a:lnTo>
                              <a:pt x="25" y="0"/>
                            </a:lnTo>
                            <a:lnTo>
                              <a:pt x="33" y="0"/>
                            </a:lnTo>
                            <a:lnTo>
                              <a:pt x="42" y="0"/>
                            </a:lnTo>
                            <a:lnTo>
                              <a:pt x="48" y="0"/>
                            </a:lnTo>
                            <a:lnTo>
                              <a:pt x="56" y="0"/>
                            </a:lnTo>
                            <a:lnTo>
                              <a:pt x="62" y="2"/>
                            </a:lnTo>
                            <a:lnTo>
                              <a:pt x="69" y="4"/>
                            </a:lnTo>
                            <a:lnTo>
                              <a:pt x="72" y="6"/>
                            </a:lnTo>
                            <a:lnTo>
                              <a:pt x="77" y="9"/>
                            </a:lnTo>
                            <a:lnTo>
                              <a:pt x="79" y="13"/>
                            </a:lnTo>
                            <a:lnTo>
                              <a:pt x="80" y="14"/>
                            </a:lnTo>
                            <a:lnTo>
                              <a:pt x="80" y="17"/>
                            </a:lnTo>
                            <a:lnTo>
                              <a:pt x="79" y="19"/>
                            </a:lnTo>
                            <a:lnTo>
                              <a:pt x="77" y="21"/>
                            </a:lnTo>
                            <a:lnTo>
                              <a:pt x="72" y="23"/>
                            </a:lnTo>
                            <a:lnTo>
                              <a:pt x="70" y="26"/>
                            </a:lnTo>
                            <a:lnTo>
                              <a:pt x="67" y="28"/>
                            </a:lnTo>
                            <a:lnTo>
                              <a:pt x="60" y="29"/>
                            </a:lnTo>
                            <a:lnTo>
                              <a:pt x="56" y="29"/>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36" name="Freeform 79"/>
                      <p:cNvSpPr>
                        <a:spLocks/>
                      </p:cNvSpPr>
                      <p:nvPr/>
                    </p:nvSpPr>
                    <p:spPr bwMode="auto">
                      <a:xfrm>
                        <a:off x="4903" y="2933"/>
                        <a:ext cx="73" cy="128"/>
                      </a:xfrm>
                      <a:custGeom>
                        <a:avLst/>
                        <a:gdLst>
                          <a:gd name="T0" fmla="*/ 45 w 81"/>
                          <a:gd name="T1" fmla="*/ 23 h 145"/>
                          <a:gd name="T2" fmla="*/ 45 w 81"/>
                          <a:gd name="T3" fmla="*/ 112 h 145"/>
                          <a:gd name="T4" fmla="*/ 44 w 81"/>
                          <a:gd name="T5" fmla="*/ 112 h 145"/>
                          <a:gd name="T6" fmla="*/ 22 w 81"/>
                          <a:gd name="T7" fmla="*/ 112 h 145"/>
                          <a:gd name="T8" fmla="*/ 22 w 81"/>
                          <a:gd name="T9" fmla="*/ 23 h 145"/>
                          <a:gd name="T10" fmla="*/ 16 w 81"/>
                          <a:gd name="T11" fmla="*/ 23 h 145"/>
                          <a:gd name="T12" fmla="*/ 14 w 81"/>
                          <a:gd name="T13" fmla="*/ 22 h 145"/>
                          <a:gd name="T14" fmla="*/ 10 w 81"/>
                          <a:gd name="T15" fmla="*/ 20 h 145"/>
                          <a:gd name="T16" fmla="*/ 6 w 81"/>
                          <a:gd name="T17" fmla="*/ 18 h 145"/>
                          <a:gd name="T18" fmla="*/ 4 w 81"/>
                          <a:gd name="T19" fmla="*/ 18 h 145"/>
                          <a:gd name="T20" fmla="*/ 2 w 81"/>
                          <a:gd name="T21" fmla="*/ 15 h 145"/>
                          <a:gd name="T22" fmla="*/ 2 w 81"/>
                          <a:gd name="T23" fmla="*/ 13 h 145"/>
                          <a:gd name="T24" fmla="*/ 0 w 81"/>
                          <a:gd name="T25" fmla="*/ 11 h 145"/>
                          <a:gd name="T26" fmla="*/ 2 w 81"/>
                          <a:gd name="T27" fmla="*/ 10 h 145"/>
                          <a:gd name="T28" fmla="*/ 4 w 81"/>
                          <a:gd name="T29" fmla="*/ 7 h 145"/>
                          <a:gd name="T30" fmla="*/ 6 w 81"/>
                          <a:gd name="T31" fmla="*/ 4 h 145"/>
                          <a:gd name="T32" fmla="*/ 10 w 81"/>
                          <a:gd name="T33" fmla="*/ 4 h 145"/>
                          <a:gd name="T34" fmla="*/ 15 w 81"/>
                          <a:gd name="T35" fmla="*/ 2 h 145"/>
                          <a:gd name="T36" fmla="*/ 21 w 81"/>
                          <a:gd name="T37" fmla="*/ 0 h 145"/>
                          <a:gd name="T38" fmla="*/ 27 w 81"/>
                          <a:gd name="T39" fmla="*/ 0 h 145"/>
                          <a:gd name="T40" fmla="*/ 34 w 81"/>
                          <a:gd name="T41" fmla="*/ 0 h 145"/>
                          <a:gd name="T42" fmla="*/ 39 w 81"/>
                          <a:gd name="T43" fmla="*/ 0 h 145"/>
                          <a:gd name="T44" fmla="*/ 45 w 81"/>
                          <a:gd name="T45" fmla="*/ 0 h 145"/>
                          <a:gd name="T46" fmla="*/ 50 w 81"/>
                          <a:gd name="T47" fmla="*/ 2 h 145"/>
                          <a:gd name="T48" fmla="*/ 56 w 81"/>
                          <a:gd name="T49" fmla="*/ 4 h 145"/>
                          <a:gd name="T50" fmla="*/ 59 w 81"/>
                          <a:gd name="T51" fmla="*/ 4 h 145"/>
                          <a:gd name="T52" fmla="*/ 62 w 81"/>
                          <a:gd name="T53" fmla="*/ 7 h 145"/>
                          <a:gd name="T54" fmla="*/ 64 w 81"/>
                          <a:gd name="T55" fmla="*/ 10 h 145"/>
                          <a:gd name="T56" fmla="*/ 65 w 81"/>
                          <a:gd name="T57" fmla="*/ 11 h 145"/>
                          <a:gd name="T58" fmla="*/ 65 w 81"/>
                          <a:gd name="T59" fmla="*/ 13 h 145"/>
                          <a:gd name="T60" fmla="*/ 64 w 81"/>
                          <a:gd name="T61" fmla="*/ 15 h 145"/>
                          <a:gd name="T62" fmla="*/ 62 w 81"/>
                          <a:gd name="T63" fmla="*/ 17 h 145"/>
                          <a:gd name="T64" fmla="*/ 59 w 81"/>
                          <a:gd name="T65" fmla="*/ 18 h 145"/>
                          <a:gd name="T66" fmla="*/ 57 w 81"/>
                          <a:gd name="T67" fmla="*/ 20 h 145"/>
                          <a:gd name="T68" fmla="*/ 54 w 81"/>
                          <a:gd name="T69" fmla="*/ 22 h 145"/>
                          <a:gd name="T70" fmla="*/ 49 w 81"/>
                          <a:gd name="T71" fmla="*/ 23 h 145"/>
                          <a:gd name="T72" fmla="*/ 45 w 81"/>
                          <a:gd name="T73" fmla="*/ 23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45"/>
                          <a:gd name="T113" fmla="*/ 81 w 81"/>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45">
                            <a:moveTo>
                              <a:pt x="56" y="29"/>
                            </a:moveTo>
                            <a:lnTo>
                              <a:pt x="56" y="144"/>
                            </a:lnTo>
                            <a:lnTo>
                              <a:pt x="54" y="144"/>
                            </a:lnTo>
                            <a:lnTo>
                              <a:pt x="27" y="144"/>
                            </a:lnTo>
                            <a:lnTo>
                              <a:pt x="27" y="29"/>
                            </a:lnTo>
                            <a:lnTo>
                              <a:pt x="20" y="29"/>
                            </a:lnTo>
                            <a:lnTo>
                              <a:pt x="17" y="28"/>
                            </a:lnTo>
                            <a:lnTo>
                              <a:pt x="12" y="26"/>
                            </a:lnTo>
                            <a:lnTo>
                              <a:pt x="8" y="23"/>
                            </a:lnTo>
                            <a:lnTo>
                              <a:pt x="4" y="23"/>
                            </a:lnTo>
                            <a:lnTo>
                              <a:pt x="2" y="19"/>
                            </a:lnTo>
                            <a:lnTo>
                              <a:pt x="2" y="17"/>
                            </a:lnTo>
                            <a:lnTo>
                              <a:pt x="0" y="14"/>
                            </a:lnTo>
                            <a:lnTo>
                              <a:pt x="2" y="13"/>
                            </a:lnTo>
                            <a:lnTo>
                              <a:pt x="4" y="9"/>
                            </a:lnTo>
                            <a:lnTo>
                              <a:pt x="8" y="6"/>
                            </a:lnTo>
                            <a:lnTo>
                              <a:pt x="12" y="4"/>
                            </a:lnTo>
                            <a:lnTo>
                              <a:pt x="19" y="2"/>
                            </a:lnTo>
                            <a:lnTo>
                              <a:pt x="25" y="0"/>
                            </a:lnTo>
                            <a:lnTo>
                              <a:pt x="33" y="0"/>
                            </a:lnTo>
                            <a:lnTo>
                              <a:pt x="42" y="0"/>
                            </a:lnTo>
                            <a:lnTo>
                              <a:pt x="48" y="0"/>
                            </a:lnTo>
                            <a:lnTo>
                              <a:pt x="56" y="0"/>
                            </a:lnTo>
                            <a:lnTo>
                              <a:pt x="62" y="2"/>
                            </a:lnTo>
                            <a:lnTo>
                              <a:pt x="69" y="4"/>
                            </a:lnTo>
                            <a:lnTo>
                              <a:pt x="72" y="6"/>
                            </a:lnTo>
                            <a:lnTo>
                              <a:pt x="77" y="9"/>
                            </a:lnTo>
                            <a:lnTo>
                              <a:pt x="79" y="13"/>
                            </a:lnTo>
                            <a:lnTo>
                              <a:pt x="80" y="14"/>
                            </a:lnTo>
                            <a:lnTo>
                              <a:pt x="80" y="17"/>
                            </a:lnTo>
                            <a:lnTo>
                              <a:pt x="79" y="19"/>
                            </a:lnTo>
                            <a:lnTo>
                              <a:pt x="77" y="21"/>
                            </a:lnTo>
                            <a:lnTo>
                              <a:pt x="72" y="23"/>
                            </a:lnTo>
                            <a:lnTo>
                              <a:pt x="70" y="26"/>
                            </a:lnTo>
                            <a:lnTo>
                              <a:pt x="67" y="28"/>
                            </a:lnTo>
                            <a:lnTo>
                              <a:pt x="60" y="29"/>
                            </a:lnTo>
                            <a:lnTo>
                              <a:pt x="56" y="2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37" name="Freeform 80"/>
                      <p:cNvSpPr>
                        <a:spLocks/>
                      </p:cNvSpPr>
                      <p:nvPr/>
                    </p:nvSpPr>
                    <p:spPr bwMode="auto">
                      <a:xfrm>
                        <a:off x="5112" y="3064"/>
                        <a:ext cx="129" cy="107"/>
                      </a:xfrm>
                      <a:custGeom>
                        <a:avLst/>
                        <a:gdLst>
                          <a:gd name="T0" fmla="*/ 93 w 142"/>
                          <a:gd name="T1" fmla="*/ 42 h 121"/>
                          <a:gd name="T2" fmla="*/ 14 w 142"/>
                          <a:gd name="T3" fmla="*/ 94 h 121"/>
                          <a:gd name="T4" fmla="*/ 14 w 142"/>
                          <a:gd name="T5" fmla="*/ 94 h 121"/>
                          <a:gd name="T6" fmla="*/ 14 w 142"/>
                          <a:gd name="T7" fmla="*/ 94 h 121"/>
                          <a:gd name="T8" fmla="*/ 14 w 142"/>
                          <a:gd name="T9" fmla="*/ 94 h 121"/>
                          <a:gd name="T10" fmla="*/ 14 w 142"/>
                          <a:gd name="T11" fmla="*/ 94 h 121"/>
                          <a:gd name="T12" fmla="*/ 14 w 142"/>
                          <a:gd name="T13" fmla="*/ 93 h 121"/>
                          <a:gd name="T14" fmla="*/ 14 w 142"/>
                          <a:gd name="T15" fmla="*/ 93 h 121"/>
                          <a:gd name="T16" fmla="*/ 14 w 142"/>
                          <a:gd name="T17" fmla="*/ 93 h 121"/>
                          <a:gd name="T18" fmla="*/ 14 w 142"/>
                          <a:gd name="T19" fmla="*/ 93 h 121"/>
                          <a:gd name="T20" fmla="*/ 0 w 142"/>
                          <a:gd name="T21" fmla="*/ 74 h 121"/>
                          <a:gd name="T22" fmla="*/ 76 w 142"/>
                          <a:gd name="T23" fmla="*/ 24 h 121"/>
                          <a:gd name="T24" fmla="*/ 75 w 142"/>
                          <a:gd name="T25" fmla="*/ 19 h 121"/>
                          <a:gd name="T26" fmla="*/ 75 w 142"/>
                          <a:gd name="T27" fmla="*/ 16 h 121"/>
                          <a:gd name="T28" fmla="*/ 74 w 142"/>
                          <a:gd name="T29" fmla="*/ 12 h 121"/>
                          <a:gd name="T30" fmla="*/ 74 w 142"/>
                          <a:gd name="T31" fmla="*/ 10 h 121"/>
                          <a:gd name="T32" fmla="*/ 74 w 142"/>
                          <a:gd name="T33" fmla="*/ 6 h 121"/>
                          <a:gd name="T34" fmla="*/ 74 w 142"/>
                          <a:gd name="T35" fmla="*/ 4 h 121"/>
                          <a:gd name="T36" fmla="*/ 74 w 142"/>
                          <a:gd name="T37" fmla="*/ 2 h 121"/>
                          <a:gd name="T38" fmla="*/ 75 w 142"/>
                          <a:gd name="T39" fmla="*/ 2 h 121"/>
                          <a:gd name="T40" fmla="*/ 78 w 142"/>
                          <a:gd name="T41" fmla="*/ 0 h 121"/>
                          <a:gd name="T42" fmla="*/ 82 w 142"/>
                          <a:gd name="T43" fmla="*/ 0 h 121"/>
                          <a:gd name="T44" fmla="*/ 85 w 142"/>
                          <a:gd name="T45" fmla="*/ 2 h 121"/>
                          <a:gd name="T46" fmla="*/ 89 w 142"/>
                          <a:gd name="T47" fmla="*/ 3 h 121"/>
                          <a:gd name="T48" fmla="*/ 93 w 142"/>
                          <a:gd name="T49" fmla="*/ 6 h 121"/>
                          <a:gd name="T50" fmla="*/ 97 w 142"/>
                          <a:gd name="T51" fmla="*/ 10 h 121"/>
                          <a:gd name="T52" fmla="*/ 102 w 142"/>
                          <a:gd name="T53" fmla="*/ 14 h 121"/>
                          <a:gd name="T54" fmla="*/ 104 w 142"/>
                          <a:gd name="T55" fmla="*/ 19 h 121"/>
                          <a:gd name="T56" fmla="*/ 110 w 142"/>
                          <a:gd name="T57" fmla="*/ 24 h 121"/>
                          <a:gd name="T58" fmla="*/ 112 w 142"/>
                          <a:gd name="T59" fmla="*/ 30 h 121"/>
                          <a:gd name="T60" fmla="*/ 113 w 142"/>
                          <a:gd name="T61" fmla="*/ 35 h 121"/>
                          <a:gd name="T62" fmla="*/ 114 w 142"/>
                          <a:gd name="T63" fmla="*/ 39 h 121"/>
                          <a:gd name="T64" fmla="*/ 116 w 142"/>
                          <a:gd name="T65" fmla="*/ 44 h 121"/>
                          <a:gd name="T66" fmla="*/ 116 w 142"/>
                          <a:gd name="T67" fmla="*/ 47 h 121"/>
                          <a:gd name="T68" fmla="*/ 114 w 142"/>
                          <a:gd name="T69" fmla="*/ 50 h 121"/>
                          <a:gd name="T70" fmla="*/ 113 w 142"/>
                          <a:gd name="T71" fmla="*/ 51 h 121"/>
                          <a:gd name="T72" fmla="*/ 112 w 142"/>
                          <a:gd name="T73" fmla="*/ 53 h 121"/>
                          <a:gd name="T74" fmla="*/ 110 w 142"/>
                          <a:gd name="T75" fmla="*/ 53 h 121"/>
                          <a:gd name="T76" fmla="*/ 105 w 142"/>
                          <a:gd name="T77" fmla="*/ 51 h 121"/>
                          <a:gd name="T78" fmla="*/ 104 w 142"/>
                          <a:gd name="T79" fmla="*/ 51 h 121"/>
                          <a:gd name="T80" fmla="*/ 102 w 142"/>
                          <a:gd name="T81" fmla="*/ 50 h 121"/>
                          <a:gd name="T82" fmla="*/ 97 w 142"/>
                          <a:gd name="T83" fmla="*/ 49 h 121"/>
                          <a:gd name="T84" fmla="*/ 94 w 142"/>
                          <a:gd name="T85" fmla="*/ 45 h 121"/>
                          <a:gd name="T86" fmla="*/ 93 w 142"/>
                          <a:gd name="T87" fmla="*/ 42 h 121"/>
                          <a:gd name="T88" fmla="*/ 93 w 142"/>
                          <a:gd name="T89" fmla="*/ 42 h 1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21"/>
                          <a:gd name="T137" fmla="*/ 142 w 142"/>
                          <a:gd name="T138" fmla="*/ 121 h 1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21">
                            <a:moveTo>
                              <a:pt x="112" y="54"/>
                            </a:moveTo>
                            <a:lnTo>
                              <a:pt x="17" y="120"/>
                            </a:lnTo>
                            <a:lnTo>
                              <a:pt x="17" y="119"/>
                            </a:lnTo>
                            <a:lnTo>
                              <a:pt x="0" y="95"/>
                            </a:lnTo>
                            <a:lnTo>
                              <a:pt x="93" y="30"/>
                            </a:lnTo>
                            <a:lnTo>
                              <a:pt x="91" y="25"/>
                            </a:lnTo>
                            <a:lnTo>
                              <a:pt x="91" y="20"/>
                            </a:lnTo>
                            <a:lnTo>
                              <a:pt x="89" y="16"/>
                            </a:lnTo>
                            <a:lnTo>
                              <a:pt x="89" y="12"/>
                            </a:lnTo>
                            <a:lnTo>
                              <a:pt x="89" y="8"/>
                            </a:lnTo>
                            <a:lnTo>
                              <a:pt x="89" y="5"/>
                            </a:lnTo>
                            <a:lnTo>
                              <a:pt x="89" y="2"/>
                            </a:lnTo>
                            <a:lnTo>
                              <a:pt x="91" y="2"/>
                            </a:lnTo>
                            <a:lnTo>
                              <a:pt x="95" y="0"/>
                            </a:lnTo>
                            <a:lnTo>
                              <a:pt x="99" y="0"/>
                            </a:lnTo>
                            <a:lnTo>
                              <a:pt x="103" y="2"/>
                            </a:lnTo>
                            <a:lnTo>
                              <a:pt x="108" y="3"/>
                            </a:lnTo>
                            <a:lnTo>
                              <a:pt x="112" y="8"/>
                            </a:lnTo>
                            <a:lnTo>
                              <a:pt x="118" y="12"/>
                            </a:lnTo>
                            <a:lnTo>
                              <a:pt x="123" y="18"/>
                            </a:lnTo>
                            <a:lnTo>
                              <a:pt x="127" y="25"/>
                            </a:lnTo>
                            <a:lnTo>
                              <a:pt x="133" y="30"/>
                            </a:lnTo>
                            <a:lnTo>
                              <a:pt x="135" y="39"/>
                            </a:lnTo>
                            <a:lnTo>
                              <a:pt x="137" y="45"/>
                            </a:lnTo>
                            <a:lnTo>
                              <a:pt x="139" y="50"/>
                            </a:lnTo>
                            <a:lnTo>
                              <a:pt x="141" y="56"/>
                            </a:lnTo>
                            <a:lnTo>
                              <a:pt x="141" y="60"/>
                            </a:lnTo>
                            <a:lnTo>
                              <a:pt x="139" y="64"/>
                            </a:lnTo>
                            <a:lnTo>
                              <a:pt x="137" y="66"/>
                            </a:lnTo>
                            <a:lnTo>
                              <a:pt x="135" y="68"/>
                            </a:lnTo>
                            <a:lnTo>
                              <a:pt x="133" y="68"/>
                            </a:lnTo>
                            <a:lnTo>
                              <a:pt x="128" y="66"/>
                            </a:lnTo>
                            <a:lnTo>
                              <a:pt x="127" y="66"/>
                            </a:lnTo>
                            <a:lnTo>
                              <a:pt x="123" y="64"/>
                            </a:lnTo>
                            <a:lnTo>
                              <a:pt x="118" y="62"/>
                            </a:lnTo>
                            <a:lnTo>
                              <a:pt x="114" y="58"/>
                            </a:lnTo>
                            <a:lnTo>
                              <a:pt x="112" y="54"/>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38" name="Freeform 81"/>
                      <p:cNvSpPr>
                        <a:spLocks/>
                      </p:cNvSpPr>
                      <p:nvPr/>
                    </p:nvSpPr>
                    <p:spPr bwMode="auto">
                      <a:xfrm>
                        <a:off x="5112" y="3064"/>
                        <a:ext cx="129" cy="107"/>
                      </a:xfrm>
                      <a:custGeom>
                        <a:avLst/>
                        <a:gdLst>
                          <a:gd name="T0" fmla="*/ 93 w 142"/>
                          <a:gd name="T1" fmla="*/ 42 h 121"/>
                          <a:gd name="T2" fmla="*/ 14 w 142"/>
                          <a:gd name="T3" fmla="*/ 94 h 121"/>
                          <a:gd name="T4" fmla="*/ 14 w 142"/>
                          <a:gd name="T5" fmla="*/ 93 h 121"/>
                          <a:gd name="T6" fmla="*/ 0 w 142"/>
                          <a:gd name="T7" fmla="*/ 74 h 121"/>
                          <a:gd name="T8" fmla="*/ 76 w 142"/>
                          <a:gd name="T9" fmla="*/ 24 h 121"/>
                          <a:gd name="T10" fmla="*/ 75 w 142"/>
                          <a:gd name="T11" fmla="*/ 19 h 121"/>
                          <a:gd name="T12" fmla="*/ 75 w 142"/>
                          <a:gd name="T13" fmla="*/ 16 h 121"/>
                          <a:gd name="T14" fmla="*/ 74 w 142"/>
                          <a:gd name="T15" fmla="*/ 12 h 121"/>
                          <a:gd name="T16" fmla="*/ 74 w 142"/>
                          <a:gd name="T17" fmla="*/ 10 h 121"/>
                          <a:gd name="T18" fmla="*/ 74 w 142"/>
                          <a:gd name="T19" fmla="*/ 6 h 121"/>
                          <a:gd name="T20" fmla="*/ 74 w 142"/>
                          <a:gd name="T21" fmla="*/ 4 h 121"/>
                          <a:gd name="T22" fmla="*/ 74 w 142"/>
                          <a:gd name="T23" fmla="*/ 2 h 121"/>
                          <a:gd name="T24" fmla="*/ 75 w 142"/>
                          <a:gd name="T25" fmla="*/ 2 h 121"/>
                          <a:gd name="T26" fmla="*/ 78 w 142"/>
                          <a:gd name="T27" fmla="*/ 0 h 121"/>
                          <a:gd name="T28" fmla="*/ 82 w 142"/>
                          <a:gd name="T29" fmla="*/ 0 h 121"/>
                          <a:gd name="T30" fmla="*/ 85 w 142"/>
                          <a:gd name="T31" fmla="*/ 2 h 121"/>
                          <a:gd name="T32" fmla="*/ 89 w 142"/>
                          <a:gd name="T33" fmla="*/ 3 h 121"/>
                          <a:gd name="T34" fmla="*/ 93 w 142"/>
                          <a:gd name="T35" fmla="*/ 6 h 121"/>
                          <a:gd name="T36" fmla="*/ 97 w 142"/>
                          <a:gd name="T37" fmla="*/ 10 h 121"/>
                          <a:gd name="T38" fmla="*/ 102 w 142"/>
                          <a:gd name="T39" fmla="*/ 14 h 121"/>
                          <a:gd name="T40" fmla="*/ 104 w 142"/>
                          <a:gd name="T41" fmla="*/ 19 h 121"/>
                          <a:gd name="T42" fmla="*/ 110 w 142"/>
                          <a:gd name="T43" fmla="*/ 24 h 121"/>
                          <a:gd name="T44" fmla="*/ 112 w 142"/>
                          <a:gd name="T45" fmla="*/ 30 h 121"/>
                          <a:gd name="T46" fmla="*/ 113 w 142"/>
                          <a:gd name="T47" fmla="*/ 35 h 121"/>
                          <a:gd name="T48" fmla="*/ 114 w 142"/>
                          <a:gd name="T49" fmla="*/ 39 h 121"/>
                          <a:gd name="T50" fmla="*/ 116 w 142"/>
                          <a:gd name="T51" fmla="*/ 44 h 121"/>
                          <a:gd name="T52" fmla="*/ 116 w 142"/>
                          <a:gd name="T53" fmla="*/ 47 h 121"/>
                          <a:gd name="T54" fmla="*/ 114 w 142"/>
                          <a:gd name="T55" fmla="*/ 50 h 121"/>
                          <a:gd name="T56" fmla="*/ 113 w 142"/>
                          <a:gd name="T57" fmla="*/ 51 h 121"/>
                          <a:gd name="T58" fmla="*/ 112 w 142"/>
                          <a:gd name="T59" fmla="*/ 53 h 121"/>
                          <a:gd name="T60" fmla="*/ 110 w 142"/>
                          <a:gd name="T61" fmla="*/ 53 h 121"/>
                          <a:gd name="T62" fmla="*/ 105 w 142"/>
                          <a:gd name="T63" fmla="*/ 51 h 121"/>
                          <a:gd name="T64" fmla="*/ 104 w 142"/>
                          <a:gd name="T65" fmla="*/ 51 h 121"/>
                          <a:gd name="T66" fmla="*/ 102 w 142"/>
                          <a:gd name="T67" fmla="*/ 50 h 121"/>
                          <a:gd name="T68" fmla="*/ 97 w 142"/>
                          <a:gd name="T69" fmla="*/ 49 h 121"/>
                          <a:gd name="T70" fmla="*/ 94 w 142"/>
                          <a:gd name="T71" fmla="*/ 45 h 121"/>
                          <a:gd name="T72" fmla="*/ 93 w 142"/>
                          <a:gd name="T73" fmla="*/ 42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21"/>
                          <a:gd name="T113" fmla="*/ 142 w 142"/>
                          <a:gd name="T114" fmla="*/ 121 h 1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21">
                            <a:moveTo>
                              <a:pt x="112" y="54"/>
                            </a:moveTo>
                            <a:lnTo>
                              <a:pt x="17" y="120"/>
                            </a:lnTo>
                            <a:lnTo>
                              <a:pt x="17" y="119"/>
                            </a:lnTo>
                            <a:lnTo>
                              <a:pt x="0" y="95"/>
                            </a:lnTo>
                            <a:lnTo>
                              <a:pt x="93" y="30"/>
                            </a:lnTo>
                            <a:lnTo>
                              <a:pt x="91" y="25"/>
                            </a:lnTo>
                            <a:lnTo>
                              <a:pt x="91" y="20"/>
                            </a:lnTo>
                            <a:lnTo>
                              <a:pt x="89" y="16"/>
                            </a:lnTo>
                            <a:lnTo>
                              <a:pt x="89" y="12"/>
                            </a:lnTo>
                            <a:lnTo>
                              <a:pt x="89" y="8"/>
                            </a:lnTo>
                            <a:lnTo>
                              <a:pt x="89" y="5"/>
                            </a:lnTo>
                            <a:lnTo>
                              <a:pt x="89" y="2"/>
                            </a:lnTo>
                            <a:lnTo>
                              <a:pt x="91" y="2"/>
                            </a:lnTo>
                            <a:lnTo>
                              <a:pt x="95" y="0"/>
                            </a:lnTo>
                            <a:lnTo>
                              <a:pt x="99" y="0"/>
                            </a:lnTo>
                            <a:lnTo>
                              <a:pt x="103" y="2"/>
                            </a:lnTo>
                            <a:lnTo>
                              <a:pt x="108" y="3"/>
                            </a:lnTo>
                            <a:lnTo>
                              <a:pt x="112" y="8"/>
                            </a:lnTo>
                            <a:lnTo>
                              <a:pt x="118" y="12"/>
                            </a:lnTo>
                            <a:lnTo>
                              <a:pt x="123" y="18"/>
                            </a:lnTo>
                            <a:lnTo>
                              <a:pt x="127" y="25"/>
                            </a:lnTo>
                            <a:lnTo>
                              <a:pt x="133" y="30"/>
                            </a:lnTo>
                            <a:lnTo>
                              <a:pt x="135" y="39"/>
                            </a:lnTo>
                            <a:lnTo>
                              <a:pt x="137" y="45"/>
                            </a:lnTo>
                            <a:lnTo>
                              <a:pt x="139" y="50"/>
                            </a:lnTo>
                            <a:lnTo>
                              <a:pt x="141" y="56"/>
                            </a:lnTo>
                            <a:lnTo>
                              <a:pt x="141" y="60"/>
                            </a:lnTo>
                            <a:lnTo>
                              <a:pt x="139" y="64"/>
                            </a:lnTo>
                            <a:lnTo>
                              <a:pt x="137" y="66"/>
                            </a:lnTo>
                            <a:lnTo>
                              <a:pt x="135" y="68"/>
                            </a:lnTo>
                            <a:lnTo>
                              <a:pt x="133" y="68"/>
                            </a:lnTo>
                            <a:lnTo>
                              <a:pt x="128" y="66"/>
                            </a:lnTo>
                            <a:lnTo>
                              <a:pt x="127" y="66"/>
                            </a:lnTo>
                            <a:lnTo>
                              <a:pt x="123" y="64"/>
                            </a:lnTo>
                            <a:lnTo>
                              <a:pt x="118" y="62"/>
                            </a:lnTo>
                            <a:lnTo>
                              <a:pt x="114" y="58"/>
                            </a:lnTo>
                            <a:lnTo>
                              <a:pt x="112" y="5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39" name="Freeform 82"/>
                      <p:cNvSpPr>
                        <a:spLocks/>
                      </p:cNvSpPr>
                      <p:nvPr/>
                    </p:nvSpPr>
                    <p:spPr bwMode="auto">
                      <a:xfrm>
                        <a:off x="4788" y="2948"/>
                        <a:ext cx="88" cy="131"/>
                      </a:xfrm>
                      <a:custGeom>
                        <a:avLst/>
                        <a:gdLst>
                          <a:gd name="T0" fmla="*/ 46 w 97"/>
                          <a:gd name="T1" fmla="*/ 22 h 149"/>
                          <a:gd name="T2" fmla="*/ 79 w 97"/>
                          <a:gd name="T3" fmla="*/ 106 h 149"/>
                          <a:gd name="T4" fmla="*/ 79 w 97"/>
                          <a:gd name="T5" fmla="*/ 106 h 149"/>
                          <a:gd name="T6" fmla="*/ 79 w 97"/>
                          <a:gd name="T7" fmla="*/ 106 h 149"/>
                          <a:gd name="T8" fmla="*/ 79 w 97"/>
                          <a:gd name="T9" fmla="*/ 106 h 149"/>
                          <a:gd name="T10" fmla="*/ 79 w 97"/>
                          <a:gd name="T11" fmla="*/ 106 h 149"/>
                          <a:gd name="T12" fmla="*/ 79 w 97"/>
                          <a:gd name="T13" fmla="*/ 106 h 149"/>
                          <a:gd name="T14" fmla="*/ 79 w 97"/>
                          <a:gd name="T15" fmla="*/ 106 h 149"/>
                          <a:gd name="T16" fmla="*/ 79 w 97"/>
                          <a:gd name="T17" fmla="*/ 106 h 149"/>
                          <a:gd name="T18" fmla="*/ 79 w 97"/>
                          <a:gd name="T19" fmla="*/ 106 h 149"/>
                          <a:gd name="T20" fmla="*/ 57 w 97"/>
                          <a:gd name="T21" fmla="*/ 114 h 149"/>
                          <a:gd name="T22" fmla="*/ 24 w 97"/>
                          <a:gd name="T23" fmla="*/ 30 h 149"/>
                          <a:gd name="T24" fmla="*/ 21 w 97"/>
                          <a:gd name="T25" fmla="*/ 33 h 149"/>
                          <a:gd name="T26" fmla="*/ 15 w 97"/>
                          <a:gd name="T27" fmla="*/ 33 h 149"/>
                          <a:gd name="T28" fmla="*/ 12 w 97"/>
                          <a:gd name="T29" fmla="*/ 33 h 149"/>
                          <a:gd name="T30" fmla="*/ 8 w 97"/>
                          <a:gd name="T31" fmla="*/ 33 h 149"/>
                          <a:gd name="T32" fmla="*/ 5 w 97"/>
                          <a:gd name="T33" fmla="*/ 30 h 149"/>
                          <a:gd name="T34" fmla="*/ 4 w 97"/>
                          <a:gd name="T35" fmla="*/ 30 h 149"/>
                          <a:gd name="T36" fmla="*/ 2 w 97"/>
                          <a:gd name="T37" fmla="*/ 29 h 149"/>
                          <a:gd name="T38" fmla="*/ 0 w 97"/>
                          <a:gd name="T39" fmla="*/ 27 h 149"/>
                          <a:gd name="T40" fmla="*/ 0 w 97"/>
                          <a:gd name="T41" fmla="*/ 24 h 149"/>
                          <a:gd name="T42" fmla="*/ 2 w 97"/>
                          <a:gd name="T43" fmla="*/ 21 h 149"/>
                          <a:gd name="T44" fmla="*/ 4 w 97"/>
                          <a:gd name="T45" fmla="*/ 19 h 149"/>
                          <a:gd name="T46" fmla="*/ 6 w 97"/>
                          <a:gd name="T47" fmla="*/ 16 h 149"/>
                          <a:gd name="T48" fmla="*/ 11 w 97"/>
                          <a:gd name="T49" fmla="*/ 13 h 149"/>
                          <a:gd name="T50" fmla="*/ 15 w 97"/>
                          <a:gd name="T51" fmla="*/ 10 h 149"/>
                          <a:gd name="T52" fmla="*/ 21 w 97"/>
                          <a:gd name="T53" fmla="*/ 7 h 149"/>
                          <a:gd name="T54" fmla="*/ 27 w 97"/>
                          <a:gd name="T55" fmla="*/ 4 h 149"/>
                          <a:gd name="T56" fmla="*/ 33 w 97"/>
                          <a:gd name="T57" fmla="*/ 4 h 149"/>
                          <a:gd name="T58" fmla="*/ 40 w 97"/>
                          <a:gd name="T59" fmla="*/ 2 h 149"/>
                          <a:gd name="T60" fmla="*/ 44 w 97"/>
                          <a:gd name="T61" fmla="*/ 0 h 149"/>
                          <a:gd name="T62" fmla="*/ 50 w 97"/>
                          <a:gd name="T63" fmla="*/ 0 h 149"/>
                          <a:gd name="T64" fmla="*/ 55 w 97"/>
                          <a:gd name="T65" fmla="*/ 2 h 149"/>
                          <a:gd name="T66" fmla="*/ 58 w 97"/>
                          <a:gd name="T67" fmla="*/ 2 h 149"/>
                          <a:gd name="T68" fmla="*/ 60 w 97"/>
                          <a:gd name="T69" fmla="*/ 4 h 149"/>
                          <a:gd name="T70" fmla="*/ 62 w 97"/>
                          <a:gd name="T71" fmla="*/ 4 h 149"/>
                          <a:gd name="T72" fmla="*/ 62 w 97"/>
                          <a:gd name="T73" fmla="*/ 9 h 149"/>
                          <a:gd name="T74" fmla="*/ 62 w 97"/>
                          <a:gd name="T75" fmla="*/ 10 h 149"/>
                          <a:gd name="T76" fmla="*/ 62 w 97"/>
                          <a:gd name="T77" fmla="*/ 11 h 149"/>
                          <a:gd name="T78" fmla="*/ 60 w 97"/>
                          <a:gd name="T79" fmla="*/ 15 h 149"/>
                          <a:gd name="T80" fmla="*/ 57 w 97"/>
                          <a:gd name="T81" fmla="*/ 16 h 149"/>
                          <a:gd name="T82" fmla="*/ 55 w 97"/>
                          <a:gd name="T83" fmla="*/ 18 h 149"/>
                          <a:gd name="T84" fmla="*/ 52 w 97"/>
                          <a:gd name="T85" fmla="*/ 21 h 149"/>
                          <a:gd name="T86" fmla="*/ 46 w 97"/>
                          <a:gd name="T87" fmla="*/ 22 h 149"/>
                          <a:gd name="T88" fmla="*/ 46 w 97"/>
                          <a:gd name="T89" fmla="*/ 22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149"/>
                          <a:gd name="T137" fmla="*/ 97 w 97"/>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149">
                            <a:moveTo>
                              <a:pt x="56" y="29"/>
                            </a:moveTo>
                            <a:lnTo>
                              <a:pt x="96" y="137"/>
                            </a:lnTo>
                            <a:lnTo>
                              <a:pt x="69" y="148"/>
                            </a:lnTo>
                            <a:lnTo>
                              <a:pt x="29" y="39"/>
                            </a:lnTo>
                            <a:lnTo>
                              <a:pt x="25" y="42"/>
                            </a:lnTo>
                            <a:lnTo>
                              <a:pt x="19" y="42"/>
                            </a:lnTo>
                            <a:lnTo>
                              <a:pt x="14" y="42"/>
                            </a:lnTo>
                            <a:lnTo>
                              <a:pt x="10" y="42"/>
                            </a:lnTo>
                            <a:lnTo>
                              <a:pt x="6" y="39"/>
                            </a:lnTo>
                            <a:lnTo>
                              <a:pt x="4" y="39"/>
                            </a:lnTo>
                            <a:lnTo>
                              <a:pt x="2" y="37"/>
                            </a:lnTo>
                            <a:lnTo>
                              <a:pt x="0" y="35"/>
                            </a:lnTo>
                            <a:lnTo>
                              <a:pt x="0" y="31"/>
                            </a:lnTo>
                            <a:lnTo>
                              <a:pt x="2" y="27"/>
                            </a:lnTo>
                            <a:lnTo>
                              <a:pt x="4" y="25"/>
                            </a:lnTo>
                            <a:lnTo>
                              <a:pt x="8" y="21"/>
                            </a:lnTo>
                            <a:lnTo>
                              <a:pt x="13" y="17"/>
                            </a:lnTo>
                            <a:lnTo>
                              <a:pt x="19" y="12"/>
                            </a:lnTo>
                            <a:lnTo>
                              <a:pt x="25" y="9"/>
                            </a:lnTo>
                            <a:lnTo>
                              <a:pt x="33" y="6"/>
                            </a:lnTo>
                            <a:lnTo>
                              <a:pt x="40" y="4"/>
                            </a:lnTo>
                            <a:lnTo>
                              <a:pt x="48" y="2"/>
                            </a:lnTo>
                            <a:lnTo>
                              <a:pt x="54" y="0"/>
                            </a:lnTo>
                            <a:lnTo>
                              <a:pt x="61" y="0"/>
                            </a:lnTo>
                            <a:lnTo>
                              <a:pt x="67" y="2"/>
                            </a:lnTo>
                            <a:lnTo>
                              <a:pt x="71" y="2"/>
                            </a:lnTo>
                            <a:lnTo>
                              <a:pt x="73" y="4"/>
                            </a:lnTo>
                            <a:lnTo>
                              <a:pt x="75" y="6"/>
                            </a:lnTo>
                            <a:lnTo>
                              <a:pt x="75" y="11"/>
                            </a:lnTo>
                            <a:lnTo>
                              <a:pt x="75" y="12"/>
                            </a:lnTo>
                            <a:lnTo>
                              <a:pt x="75" y="14"/>
                            </a:lnTo>
                            <a:lnTo>
                              <a:pt x="73" y="19"/>
                            </a:lnTo>
                            <a:lnTo>
                              <a:pt x="69" y="21"/>
                            </a:lnTo>
                            <a:lnTo>
                              <a:pt x="67" y="23"/>
                            </a:lnTo>
                            <a:lnTo>
                              <a:pt x="63" y="27"/>
                            </a:lnTo>
                            <a:lnTo>
                              <a:pt x="56" y="29"/>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40" name="Freeform 83"/>
                      <p:cNvSpPr>
                        <a:spLocks/>
                      </p:cNvSpPr>
                      <p:nvPr/>
                    </p:nvSpPr>
                    <p:spPr bwMode="auto">
                      <a:xfrm>
                        <a:off x="4788" y="2948"/>
                        <a:ext cx="88" cy="131"/>
                      </a:xfrm>
                      <a:custGeom>
                        <a:avLst/>
                        <a:gdLst>
                          <a:gd name="T0" fmla="*/ 46 w 97"/>
                          <a:gd name="T1" fmla="*/ 22 h 149"/>
                          <a:gd name="T2" fmla="*/ 79 w 97"/>
                          <a:gd name="T3" fmla="*/ 106 h 149"/>
                          <a:gd name="T4" fmla="*/ 57 w 97"/>
                          <a:gd name="T5" fmla="*/ 114 h 149"/>
                          <a:gd name="T6" fmla="*/ 24 w 97"/>
                          <a:gd name="T7" fmla="*/ 30 h 149"/>
                          <a:gd name="T8" fmla="*/ 21 w 97"/>
                          <a:gd name="T9" fmla="*/ 33 h 149"/>
                          <a:gd name="T10" fmla="*/ 15 w 97"/>
                          <a:gd name="T11" fmla="*/ 33 h 149"/>
                          <a:gd name="T12" fmla="*/ 12 w 97"/>
                          <a:gd name="T13" fmla="*/ 33 h 149"/>
                          <a:gd name="T14" fmla="*/ 8 w 97"/>
                          <a:gd name="T15" fmla="*/ 33 h 149"/>
                          <a:gd name="T16" fmla="*/ 5 w 97"/>
                          <a:gd name="T17" fmla="*/ 30 h 149"/>
                          <a:gd name="T18" fmla="*/ 4 w 97"/>
                          <a:gd name="T19" fmla="*/ 30 h 149"/>
                          <a:gd name="T20" fmla="*/ 2 w 97"/>
                          <a:gd name="T21" fmla="*/ 29 h 149"/>
                          <a:gd name="T22" fmla="*/ 0 w 97"/>
                          <a:gd name="T23" fmla="*/ 27 h 149"/>
                          <a:gd name="T24" fmla="*/ 0 w 97"/>
                          <a:gd name="T25" fmla="*/ 24 h 149"/>
                          <a:gd name="T26" fmla="*/ 2 w 97"/>
                          <a:gd name="T27" fmla="*/ 21 h 149"/>
                          <a:gd name="T28" fmla="*/ 4 w 97"/>
                          <a:gd name="T29" fmla="*/ 19 h 149"/>
                          <a:gd name="T30" fmla="*/ 6 w 97"/>
                          <a:gd name="T31" fmla="*/ 16 h 149"/>
                          <a:gd name="T32" fmla="*/ 11 w 97"/>
                          <a:gd name="T33" fmla="*/ 13 h 149"/>
                          <a:gd name="T34" fmla="*/ 15 w 97"/>
                          <a:gd name="T35" fmla="*/ 10 h 149"/>
                          <a:gd name="T36" fmla="*/ 21 w 97"/>
                          <a:gd name="T37" fmla="*/ 7 h 149"/>
                          <a:gd name="T38" fmla="*/ 27 w 97"/>
                          <a:gd name="T39" fmla="*/ 4 h 149"/>
                          <a:gd name="T40" fmla="*/ 33 w 97"/>
                          <a:gd name="T41" fmla="*/ 4 h 149"/>
                          <a:gd name="T42" fmla="*/ 40 w 97"/>
                          <a:gd name="T43" fmla="*/ 2 h 149"/>
                          <a:gd name="T44" fmla="*/ 44 w 97"/>
                          <a:gd name="T45" fmla="*/ 0 h 149"/>
                          <a:gd name="T46" fmla="*/ 50 w 97"/>
                          <a:gd name="T47" fmla="*/ 0 h 149"/>
                          <a:gd name="T48" fmla="*/ 55 w 97"/>
                          <a:gd name="T49" fmla="*/ 2 h 149"/>
                          <a:gd name="T50" fmla="*/ 58 w 97"/>
                          <a:gd name="T51" fmla="*/ 2 h 149"/>
                          <a:gd name="T52" fmla="*/ 60 w 97"/>
                          <a:gd name="T53" fmla="*/ 4 h 149"/>
                          <a:gd name="T54" fmla="*/ 62 w 97"/>
                          <a:gd name="T55" fmla="*/ 4 h 149"/>
                          <a:gd name="T56" fmla="*/ 62 w 97"/>
                          <a:gd name="T57" fmla="*/ 9 h 149"/>
                          <a:gd name="T58" fmla="*/ 62 w 97"/>
                          <a:gd name="T59" fmla="*/ 10 h 149"/>
                          <a:gd name="T60" fmla="*/ 62 w 97"/>
                          <a:gd name="T61" fmla="*/ 11 h 149"/>
                          <a:gd name="T62" fmla="*/ 60 w 97"/>
                          <a:gd name="T63" fmla="*/ 15 h 149"/>
                          <a:gd name="T64" fmla="*/ 57 w 97"/>
                          <a:gd name="T65" fmla="*/ 16 h 149"/>
                          <a:gd name="T66" fmla="*/ 55 w 97"/>
                          <a:gd name="T67" fmla="*/ 18 h 149"/>
                          <a:gd name="T68" fmla="*/ 52 w 97"/>
                          <a:gd name="T69" fmla="*/ 21 h 149"/>
                          <a:gd name="T70" fmla="*/ 46 w 97"/>
                          <a:gd name="T71" fmla="*/ 22 h 1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49"/>
                          <a:gd name="T110" fmla="*/ 97 w 97"/>
                          <a:gd name="T111" fmla="*/ 149 h 1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49">
                            <a:moveTo>
                              <a:pt x="56" y="29"/>
                            </a:moveTo>
                            <a:lnTo>
                              <a:pt x="96" y="137"/>
                            </a:lnTo>
                            <a:lnTo>
                              <a:pt x="69" y="148"/>
                            </a:lnTo>
                            <a:lnTo>
                              <a:pt x="29" y="39"/>
                            </a:lnTo>
                            <a:lnTo>
                              <a:pt x="25" y="42"/>
                            </a:lnTo>
                            <a:lnTo>
                              <a:pt x="19" y="42"/>
                            </a:lnTo>
                            <a:lnTo>
                              <a:pt x="14" y="42"/>
                            </a:lnTo>
                            <a:lnTo>
                              <a:pt x="10" y="42"/>
                            </a:lnTo>
                            <a:lnTo>
                              <a:pt x="6" y="39"/>
                            </a:lnTo>
                            <a:lnTo>
                              <a:pt x="4" y="39"/>
                            </a:lnTo>
                            <a:lnTo>
                              <a:pt x="2" y="37"/>
                            </a:lnTo>
                            <a:lnTo>
                              <a:pt x="0" y="35"/>
                            </a:lnTo>
                            <a:lnTo>
                              <a:pt x="0" y="31"/>
                            </a:lnTo>
                            <a:lnTo>
                              <a:pt x="2" y="27"/>
                            </a:lnTo>
                            <a:lnTo>
                              <a:pt x="4" y="25"/>
                            </a:lnTo>
                            <a:lnTo>
                              <a:pt x="8" y="21"/>
                            </a:lnTo>
                            <a:lnTo>
                              <a:pt x="13" y="17"/>
                            </a:lnTo>
                            <a:lnTo>
                              <a:pt x="19" y="12"/>
                            </a:lnTo>
                            <a:lnTo>
                              <a:pt x="25" y="9"/>
                            </a:lnTo>
                            <a:lnTo>
                              <a:pt x="33" y="6"/>
                            </a:lnTo>
                            <a:lnTo>
                              <a:pt x="40" y="4"/>
                            </a:lnTo>
                            <a:lnTo>
                              <a:pt x="48" y="2"/>
                            </a:lnTo>
                            <a:lnTo>
                              <a:pt x="54" y="0"/>
                            </a:lnTo>
                            <a:lnTo>
                              <a:pt x="61" y="0"/>
                            </a:lnTo>
                            <a:lnTo>
                              <a:pt x="67" y="2"/>
                            </a:lnTo>
                            <a:lnTo>
                              <a:pt x="71" y="2"/>
                            </a:lnTo>
                            <a:lnTo>
                              <a:pt x="73" y="4"/>
                            </a:lnTo>
                            <a:lnTo>
                              <a:pt x="75" y="6"/>
                            </a:lnTo>
                            <a:lnTo>
                              <a:pt x="75" y="11"/>
                            </a:lnTo>
                            <a:lnTo>
                              <a:pt x="75" y="12"/>
                            </a:lnTo>
                            <a:lnTo>
                              <a:pt x="75" y="14"/>
                            </a:lnTo>
                            <a:lnTo>
                              <a:pt x="73" y="19"/>
                            </a:lnTo>
                            <a:lnTo>
                              <a:pt x="69" y="21"/>
                            </a:lnTo>
                            <a:lnTo>
                              <a:pt x="67" y="23"/>
                            </a:lnTo>
                            <a:lnTo>
                              <a:pt x="63" y="27"/>
                            </a:lnTo>
                            <a:lnTo>
                              <a:pt x="56" y="2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41" name="Freeform 84"/>
                      <p:cNvSpPr>
                        <a:spLocks/>
                      </p:cNvSpPr>
                      <p:nvPr/>
                    </p:nvSpPr>
                    <p:spPr bwMode="auto">
                      <a:xfrm>
                        <a:off x="4640" y="3058"/>
                        <a:ext cx="128" cy="109"/>
                      </a:xfrm>
                      <a:custGeom>
                        <a:avLst/>
                        <a:gdLst>
                          <a:gd name="T0" fmla="*/ 40 w 141"/>
                          <a:gd name="T1" fmla="*/ 23 h 123"/>
                          <a:gd name="T2" fmla="*/ 115 w 141"/>
                          <a:gd name="T3" fmla="*/ 78 h 123"/>
                          <a:gd name="T4" fmla="*/ 115 w 141"/>
                          <a:gd name="T5" fmla="*/ 78 h 123"/>
                          <a:gd name="T6" fmla="*/ 115 w 141"/>
                          <a:gd name="T7" fmla="*/ 78 h 123"/>
                          <a:gd name="T8" fmla="*/ 115 w 141"/>
                          <a:gd name="T9" fmla="*/ 78 h 123"/>
                          <a:gd name="T10" fmla="*/ 115 w 141"/>
                          <a:gd name="T11" fmla="*/ 78 h 123"/>
                          <a:gd name="T12" fmla="*/ 115 w 141"/>
                          <a:gd name="T13" fmla="*/ 78 h 123"/>
                          <a:gd name="T14" fmla="*/ 115 w 141"/>
                          <a:gd name="T15" fmla="*/ 78 h 123"/>
                          <a:gd name="T16" fmla="*/ 115 w 141"/>
                          <a:gd name="T17" fmla="*/ 78 h 123"/>
                          <a:gd name="T18" fmla="*/ 115 w 141"/>
                          <a:gd name="T19" fmla="*/ 80 h 123"/>
                          <a:gd name="T20" fmla="*/ 101 w 141"/>
                          <a:gd name="T21" fmla="*/ 96 h 123"/>
                          <a:gd name="T22" fmla="*/ 25 w 141"/>
                          <a:gd name="T23" fmla="*/ 41 h 123"/>
                          <a:gd name="T24" fmla="*/ 23 w 141"/>
                          <a:gd name="T25" fmla="*/ 45 h 123"/>
                          <a:gd name="T26" fmla="*/ 19 w 141"/>
                          <a:gd name="T27" fmla="*/ 45 h 123"/>
                          <a:gd name="T28" fmla="*/ 15 w 141"/>
                          <a:gd name="T29" fmla="*/ 50 h 123"/>
                          <a:gd name="T30" fmla="*/ 13 w 141"/>
                          <a:gd name="T31" fmla="*/ 51 h 123"/>
                          <a:gd name="T32" fmla="*/ 9 w 141"/>
                          <a:gd name="T33" fmla="*/ 51 h 123"/>
                          <a:gd name="T34" fmla="*/ 6 w 141"/>
                          <a:gd name="T35" fmla="*/ 51 h 123"/>
                          <a:gd name="T36" fmla="*/ 5 w 141"/>
                          <a:gd name="T37" fmla="*/ 51 h 123"/>
                          <a:gd name="T38" fmla="*/ 4 w 141"/>
                          <a:gd name="T39" fmla="*/ 51 h 123"/>
                          <a:gd name="T40" fmla="*/ 2 w 141"/>
                          <a:gd name="T41" fmla="*/ 48 h 123"/>
                          <a:gd name="T42" fmla="*/ 0 w 141"/>
                          <a:gd name="T43" fmla="*/ 45 h 123"/>
                          <a:gd name="T44" fmla="*/ 0 w 141"/>
                          <a:gd name="T45" fmla="*/ 41 h 123"/>
                          <a:gd name="T46" fmla="*/ 2 w 141"/>
                          <a:gd name="T47" fmla="*/ 38 h 123"/>
                          <a:gd name="T48" fmla="*/ 4 w 141"/>
                          <a:gd name="T49" fmla="*/ 33 h 123"/>
                          <a:gd name="T50" fmla="*/ 5 w 141"/>
                          <a:gd name="T51" fmla="*/ 27 h 123"/>
                          <a:gd name="T52" fmla="*/ 9 w 141"/>
                          <a:gd name="T53" fmla="*/ 23 h 123"/>
                          <a:gd name="T54" fmla="*/ 13 w 141"/>
                          <a:gd name="T55" fmla="*/ 18 h 123"/>
                          <a:gd name="T56" fmla="*/ 17 w 141"/>
                          <a:gd name="T57" fmla="*/ 13 h 123"/>
                          <a:gd name="T58" fmla="*/ 21 w 141"/>
                          <a:gd name="T59" fmla="*/ 8 h 123"/>
                          <a:gd name="T60" fmla="*/ 25 w 141"/>
                          <a:gd name="T61" fmla="*/ 5 h 123"/>
                          <a:gd name="T62" fmla="*/ 30 w 141"/>
                          <a:gd name="T63" fmla="*/ 2 h 123"/>
                          <a:gd name="T64" fmla="*/ 33 w 141"/>
                          <a:gd name="T65" fmla="*/ 0 h 123"/>
                          <a:gd name="T66" fmla="*/ 38 w 141"/>
                          <a:gd name="T67" fmla="*/ 0 h 123"/>
                          <a:gd name="T68" fmla="*/ 40 w 141"/>
                          <a:gd name="T69" fmla="*/ 0 h 123"/>
                          <a:gd name="T70" fmla="*/ 44 w 141"/>
                          <a:gd name="T71" fmla="*/ 0 h 123"/>
                          <a:gd name="T72" fmla="*/ 45 w 141"/>
                          <a:gd name="T73" fmla="*/ 2 h 123"/>
                          <a:gd name="T74" fmla="*/ 45 w 141"/>
                          <a:gd name="T75" fmla="*/ 4 h 123"/>
                          <a:gd name="T76" fmla="*/ 45 w 141"/>
                          <a:gd name="T77" fmla="*/ 7 h 123"/>
                          <a:gd name="T78" fmla="*/ 45 w 141"/>
                          <a:gd name="T79" fmla="*/ 8 h 123"/>
                          <a:gd name="T80" fmla="*/ 45 w 141"/>
                          <a:gd name="T81" fmla="*/ 12 h 123"/>
                          <a:gd name="T82" fmla="*/ 44 w 141"/>
                          <a:gd name="T83" fmla="*/ 15 h 123"/>
                          <a:gd name="T84" fmla="*/ 41 w 141"/>
                          <a:gd name="T85" fmla="*/ 19 h 123"/>
                          <a:gd name="T86" fmla="*/ 40 w 141"/>
                          <a:gd name="T87" fmla="*/ 23 h 123"/>
                          <a:gd name="T88" fmla="*/ 40 w 141"/>
                          <a:gd name="T89" fmla="*/ 23 h 1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1"/>
                          <a:gd name="T136" fmla="*/ 0 h 123"/>
                          <a:gd name="T137" fmla="*/ 141 w 141"/>
                          <a:gd name="T138" fmla="*/ 123 h 1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1" h="123">
                            <a:moveTo>
                              <a:pt x="48" y="29"/>
                            </a:moveTo>
                            <a:lnTo>
                              <a:pt x="140" y="99"/>
                            </a:lnTo>
                            <a:lnTo>
                              <a:pt x="140" y="101"/>
                            </a:lnTo>
                            <a:lnTo>
                              <a:pt x="122" y="122"/>
                            </a:lnTo>
                            <a:lnTo>
                              <a:pt x="31" y="52"/>
                            </a:lnTo>
                            <a:lnTo>
                              <a:pt x="28" y="57"/>
                            </a:lnTo>
                            <a:lnTo>
                              <a:pt x="23" y="58"/>
                            </a:lnTo>
                            <a:lnTo>
                              <a:pt x="19" y="63"/>
                            </a:lnTo>
                            <a:lnTo>
                              <a:pt x="15" y="65"/>
                            </a:lnTo>
                            <a:lnTo>
                              <a:pt x="11" y="65"/>
                            </a:lnTo>
                            <a:lnTo>
                              <a:pt x="8" y="65"/>
                            </a:lnTo>
                            <a:lnTo>
                              <a:pt x="7" y="65"/>
                            </a:lnTo>
                            <a:lnTo>
                              <a:pt x="4" y="65"/>
                            </a:lnTo>
                            <a:lnTo>
                              <a:pt x="2" y="61"/>
                            </a:lnTo>
                            <a:lnTo>
                              <a:pt x="0" y="58"/>
                            </a:lnTo>
                            <a:lnTo>
                              <a:pt x="0" y="52"/>
                            </a:lnTo>
                            <a:lnTo>
                              <a:pt x="2" y="48"/>
                            </a:lnTo>
                            <a:lnTo>
                              <a:pt x="4" y="42"/>
                            </a:lnTo>
                            <a:lnTo>
                              <a:pt x="7" y="35"/>
                            </a:lnTo>
                            <a:lnTo>
                              <a:pt x="11" y="29"/>
                            </a:lnTo>
                            <a:lnTo>
                              <a:pt x="15" y="23"/>
                            </a:lnTo>
                            <a:lnTo>
                              <a:pt x="21" y="17"/>
                            </a:lnTo>
                            <a:lnTo>
                              <a:pt x="25" y="10"/>
                            </a:lnTo>
                            <a:lnTo>
                              <a:pt x="31" y="7"/>
                            </a:lnTo>
                            <a:lnTo>
                              <a:pt x="36" y="2"/>
                            </a:lnTo>
                            <a:lnTo>
                              <a:pt x="40" y="0"/>
                            </a:lnTo>
                            <a:lnTo>
                              <a:pt x="46" y="0"/>
                            </a:lnTo>
                            <a:lnTo>
                              <a:pt x="48" y="0"/>
                            </a:lnTo>
                            <a:lnTo>
                              <a:pt x="53" y="0"/>
                            </a:lnTo>
                            <a:lnTo>
                              <a:pt x="55" y="2"/>
                            </a:lnTo>
                            <a:lnTo>
                              <a:pt x="55" y="4"/>
                            </a:lnTo>
                            <a:lnTo>
                              <a:pt x="55" y="9"/>
                            </a:lnTo>
                            <a:lnTo>
                              <a:pt x="55" y="10"/>
                            </a:lnTo>
                            <a:lnTo>
                              <a:pt x="55" y="15"/>
                            </a:lnTo>
                            <a:lnTo>
                              <a:pt x="53" y="19"/>
                            </a:lnTo>
                            <a:lnTo>
                              <a:pt x="50" y="25"/>
                            </a:lnTo>
                            <a:lnTo>
                              <a:pt x="48" y="29"/>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42" name="Freeform 85"/>
                      <p:cNvSpPr>
                        <a:spLocks/>
                      </p:cNvSpPr>
                      <p:nvPr/>
                    </p:nvSpPr>
                    <p:spPr bwMode="auto">
                      <a:xfrm>
                        <a:off x="4640" y="3058"/>
                        <a:ext cx="128" cy="109"/>
                      </a:xfrm>
                      <a:custGeom>
                        <a:avLst/>
                        <a:gdLst>
                          <a:gd name="T0" fmla="*/ 40 w 141"/>
                          <a:gd name="T1" fmla="*/ 23 h 123"/>
                          <a:gd name="T2" fmla="*/ 115 w 141"/>
                          <a:gd name="T3" fmla="*/ 78 h 123"/>
                          <a:gd name="T4" fmla="*/ 115 w 141"/>
                          <a:gd name="T5" fmla="*/ 80 h 123"/>
                          <a:gd name="T6" fmla="*/ 101 w 141"/>
                          <a:gd name="T7" fmla="*/ 96 h 123"/>
                          <a:gd name="T8" fmla="*/ 25 w 141"/>
                          <a:gd name="T9" fmla="*/ 41 h 123"/>
                          <a:gd name="T10" fmla="*/ 23 w 141"/>
                          <a:gd name="T11" fmla="*/ 45 h 123"/>
                          <a:gd name="T12" fmla="*/ 19 w 141"/>
                          <a:gd name="T13" fmla="*/ 45 h 123"/>
                          <a:gd name="T14" fmla="*/ 15 w 141"/>
                          <a:gd name="T15" fmla="*/ 50 h 123"/>
                          <a:gd name="T16" fmla="*/ 13 w 141"/>
                          <a:gd name="T17" fmla="*/ 51 h 123"/>
                          <a:gd name="T18" fmla="*/ 9 w 141"/>
                          <a:gd name="T19" fmla="*/ 51 h 123"/>
                          <a:gd name="T20" fmla="*/ 6 w 141"/>
                          <a:gd name="T21" fmla="*/ 51 h 123"/>
                          <a:gd name="T22" fmla="*/ 5 w 141"/>
                          <a:gd name="T23" fmla="*/ 51 h 123"/>
                          <a:gd name="T24" fmla="*/ 4 w 141"/>
                          <a:gd name="T25" fmla="*/ 51 h 123"/>
                          <a:gd name="T26" fmla="*/ 2 w 141"/>
                          <a:gd name="T27" fmla="*/ 48 h 123"/>
                          <a:gd name="T28" fmla="*/ 0 w 141"/>
                          <a:gd name="T29" fmla="*/ 45 h 123"/>
                          <a:gd name="T30" fmla="*/ 0 w 141"/>
                          <a:gd name="T31" fmla="*/ 41 h 123"/>
                          <a:gd name="T32" fmla="*/ 2 w 141"/>
                          <a:gd name="T33" fmla="*/ 38 h 123"/>
                          <a:gd name="T34" fmla="*/ 4 w 141"/>
                          <a:gd name="T35" fmla="*/ 33 h 123"/>
                          <a:gd name="T36" fmla="*/ 5 w 141"/>
                          <a:gd name="T37" fmla="*/ 27 h 123"/>
                          <a:gd name="T38" fmla="*/ 9 w 141"/>
                          <a:gd name="T39" fmla="*/ 23 h 123"/>
                          <a:gd name="T40" fmla="*/ 13 w 141"/>
                          <a:gd name="T41" fmla="*/ 18 h 123"/>
                          <a:gd name="T42" fmla="*/ 17 w 141"/>
                          <a:gd name="T43" fmla="*/ 13 h 123"/>
                          <a:gd name="T44" fmla="*/ 21 w 141"/>
                          <a:gd name="T45" fmla="*/ 8 h 123"/>
                          <a:gd name="T46" fmla="*/ 25 w 141"/>
                          <a:gd name="T47" fmla="*/ 5 h 123"/>
                          <a:gd name="T48" fmla="*/ 30 w 141"/>
                          <a:gd name="T49" fmla="*/ 2 h 123"/>
                          <a:gd name="T50" fmla="*/ 33 w 141"/>
                          <a:gd name="T51" fmla="*/ 0 h 123"/>
                          <a:gd name="T52" fmla="*/ 38 w 141"/>
                          <a:gd name="T53" fmla="*/ 0 h 123"/>
                          <a:gd name="T54" fmla="*/ 40 w 141"/>
                          <a:gd name="T55" fmla="*/ 0 h 123"/>
                          <a:gd name="T56" fmla="*/ 44 w 141"/>
                          <a:gd name="T57" fmla="*/ 0 h 123"/>
                          <a:gd name="T58" fmla="*/ 45 w 141"/>
                          <a:gd name="T59" fmla="*/ 2 h 123"/>
                          <a:gd name="T60" fmla="*/ 45 w 141"/>
                          <a:gd name="T61" fmla="*/ 4 h 123"/>
                          <a:gd name="T62" fmla="*/ 45 w 141"/>
                          <a:gd name="T63" fmla="*/ 7 h 123"/>
                          <a:gd name="T64" fmla="*/ 45 w 141"/>
                          <a:gd name="T65" fmla="*/ 8 h 123"/>
                          <a:gd name="T66" fmla="*/ 45 w 141"/>
                          <a:gd name="T67" fmla="*/ 12 h 123"/>
                          <a:gd name="T68" fmla="*/ 44 w 141"/>
                          <a:gd name="T69" fmla="*/ 15 h 123"/>
                          <a:gd name="T70" fmla="*/ 41 w 141"/>
                          <a:gd name="T71" fmla="*/ 19 h 123"/>
                          <a:gd name="T72" fmla="*/ 40 w 141"/>
                          <a:gd name="T73" fmla="*/ 23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123"/>
                          <a:gd name="T113" fmla="*/ 141 w 141"/>
                          <a:gd name="T114" fmla="*/ 123 h 1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123">
                            <a:moveTo>
                              <a:pt x="48" y="29"/>
                            </a:moveTo>
                            <a:lnTo>
                              <a:pt x="140" y="99"/>
                            </a:lnTo>
                            <a:lnTo>
                              <a:pt x="140" y="101"/>
                            </a:lnTo>
                            <a:lnTo>
                              <a:pt x="122" y="122"/>
                            </a:lnTo>
                            <a:lnTo>
                              <a:pt x="31" y="52"/>
                            </a:lnTo>
                            <a:lnTo>
                              <a:pt x="28" y="57"/>
                            </a:lnTo>
                            <a:lnTo>
                              <a:pt x="23" y="58"/>
                            </a:lnTo>
                            <a:lnTo>
                              <a:pt x="19" y="63"/>
                            </a:lnTo>
                            <a:lnTo>
                              <a:pt x="15" y="65"/>
                            </a:lnTo>
                            <a:lnTo>
                              <a:pt x="11" y="65"/>
                            </a:lnTo>
                            <a:lnTo>
                              <a:pt x="8" y="65"/>
                            </a:lnTo>
                            <a:lnTo>
                              <a:pt x="7" y="65"/>
                            </a:lnTo>
                            <a:lnTo>
                              <a:pt x="4" y="65"/>
                            </a:lnTo>
                            <a:lnTo>
                              <a:pt x="2" y="61"/>
                            </a:lnTo>
                            <a:lnTo>
                              <a:pt x="0" y="58"/>
                            </a:lnTo>
                            <a:lnTo>
                              <a:pt x="0" y="52"/>
                            </a:lnTo>
                            <a:lnTo>
                              <a:pt x="2" y="48"/>
                            </a:lnTo>
                            <a:lnTo>
                              <a:pt x="4" y="42"/>
                            </a:lnTo>
                            <a:lnTo>
                              <a:pt x="7" y="35"/>
                            </a:lnTo>
                            <a:lnTo>
                              <a:pt x="11" y="29"/>
                            </a:lnTo>
                            <a:lnTo>
                              <a:pt x="15" y="23"/>
                            </a:lnTo>
                            <a:lnTo>
                              <a:pt x="21" y="17"/>
                            </a:lnTo>
                            <a:lnTo>
                              <a:pt x="25" y="10"/>
                            </a:lnTo>
                            <a:lnTo>
                              <a:pt x="31" y="7"/>
                            </a:lnTo>
                            <a:lnTo>
                              <a:pt x="36" y="2"/>
                            </a:lnTo>
                            <a:lnTo>
                              <a:pt x="40" y="0"/>
                            </a:lnTo>
                            <a:lnTo>
                              <a:pt x="46" y="0"/>
                            </a:lnTo>
                            <a:lnTo>
                              <a:pt x="48" y="0"/>
                            </a:lnTo>
                            <a:lnTo>
                              <a:pt x="53" y="0"/>
                            </a:lnTo>
                            <a:lnTo>
                              <a:pt x="55" y="2"/>
                            </a:lnTo>
                            <a:lnTo>
                              <a:pt x="55" y="4"/>
                            </a:lnTo>
                            <a:lnTo>
                              <a:pt x="55" y="9"/>
                            </a:lnTo>
                            <a:lnTo>
                              <a:pt x="55" y="10"/>
                            </a:lnTo>
                            <a:lnTo>
                              <a:pt x="55" y="15"/>
                            </a:lnTo>
                            <a:lnTo>
                              <a:pt x="53" y="19"/>
                            </a:lnTo>
                            <a:lnTo>
                              <a:pt x="50" y="25"/>
                            </a:lnTo>
                            <a:lnTo>
                              <a:pt x="48" y="2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43" name="Freeform 86"/>
                      <p:cNvSpPr>
                        <a:spLocks/>
                      </p:cNvSpPr>
                      <p:nvPr/>
                    </p:nvSpPr>
                    <p:spPr bwMode="auto">
                      <a:xfrm>
                        <a:off x="4602" y="3153"/>
                        <a:ext cx="134" cy="70"/>
                      </a:xfrm>
                      <a:custGeom>
                        <a:avLst/>
                        <a:gdLst>
                          <a:gd name="T0" fmla="*/ 30 w 148"/>
                          <a:gd name="T1" fmla="*/ 21 h 80"/>
                          <a:gd name="T2" fmla="*/ 120 w 148"/>
                          <a:gd name="T3" fmla="*/ 38 h 80"/>
                          <a:gd name="T4" fmla="*/ 120 w 148"/>
                          <a:gd name="T5" fmla="*/ 38 h 80"/>
                          <a:gd name="T6" fmla="*/ 120 w 148"/>
                          <a:gd name="T7" fmla="*/ 38 h 80"/>
                          <a:gd name="T8" fmla="*/ 120 w 148"/>
                          <a:gd name="T9" fmla="*/ 38 h 80"/>
                          <a:gd name="T10" fmla="*/ 120 w 148"/>
                          <a:gd name="T11" fmla="*/ 38 h 80"/>
                          <a:gd name="T12" fmla="*/ 120 w 148"/>
                          <a:gd name="T13" fmla="*/ 38 h 80"/>
                          <a:gd name="T14" fmla="*/ 120 w 148"/>
                          <a:gd name="T15" fmla="*/ 39 h 80"/>
                          <a:gd name="T16" fmla="*/ 120 w 148"/>
                          <a:gd name="T17" fmla="*/ 39 h 80"/>
                          <a:gd name="T18" fmla="*/ 120 w 148"/>
                          <a:gd name="T19" fmla="*/ 39 h 80"/>
                          <a:gd name="T20" fmla="*/ 116 w 148"/>
                          <a:gd name="T21" fmla="*/ 60 h 80"/>
                          <a:gd name="T22" fmla="*/ 24 w 148"/>
                          <a:gd name="T23" fmla="*/ 44 h 80"/>
                          <a:gd name="T24" fmla="*/ 23 w 148"/>
                          <a:gd name="T25" fmla="*/ 47 h 80"/>
                          <a:gd name="T26" fmla="*/ 21 w 148"/>
                          <a:gd name="T27" fmla="*/ 51 h 80"/>
                          <a:gd name="T28" fmla="*/ 17 w 148"/>
                          <a:gd name="T29" fmla="*/ 53 h 80"/>
                          <a:gd name="T30" fmla="*/ 15 w 148"/>
                          <a:gd name="T31" fmla="*/ 56 h 80"/>
                          <a:gd name="T32" fmla="*/ 14 w 148"/>
                          <a:gd name="T33" fmla="*/ 59 h 80"/>
                          <a:gd name="T34" fmla="*/ 13 w 148"/>
                          <a:gd name="T35" fmla="*/ 59 h 80"/>
                          <a:gd name="T36" fmla="*/ 9 w 148"/>
                          <a:gd name="T37" fmla="*/ 60 h 80"/>
                          <a:gd name="T38" fmla="*/ 7 w 148"/>
                          <a:gd name="T39" fmla="*/ 60 h 80"/>
                          <a:gd name="T40" fmla="*/ 5 w 148"/>
                          <a:gd name="T41" fmla="*/ 59 h 80"/>
                          <a:gd name="T42" fmla="*/ 4 w 148"/>
                          <a:gd name="T43" fmla="*/ 57 h 80"/>
                          <a:gd name="T44" fmla="*/ 2 w 148"/>
                          <a:gd name="T45" fmla="*/ 53 h 80"/>
                          <a:gd name="T46" fmla="*/ 0 w 148"/>
                          <a:gd name="T47" fmla="*/ 49 h 80"/>
                          <a:gd name="T48" fmla="*/ 0 w 148"/>
                          <a:gd name="T49" fmla="*/ 45 h 80"/>
                          <a:gd name="T50" fmla="*/ 0 w 148"/>
                          <a:gd name="T51" fmla="*/ 39 h 80"/>
                          <a:gd name="T52" fmla="*/ 0 w 148"/>
                          <a:gd name="T53" fmla="*/ 33 h 80"/>
                          <a:gd name="T54" fmla="*/ 2 w 148"/>
                          <a:gd name="T55" fmla="*/ 27 h 80"/>
                          <a:gd name="T56" fmla="*/ 4 w 148"/>
                          <a:gd name="T57" fmla="*/ 22 h 80"/>
                          <a:gd name="T58" fmla="*/ 5 w 148"/>
                          <a:gd name="T59" fmla="*/ 16 h 80"/>
                          <a:gd name="T60" fmla="*/ 7 w 148"/>
                          <a:gd name="T61" fmla="*/ 11 h 80"/>
                          <a:gd name="T62" fmla="*/ 11 w 148"/>
                          <a:gd name="T63" fmla="*/ 8 h 80"/>
                          <a:gd name="T64" fmla="*/ 13 w 148"/>
                          <a:gd name="T65" fmla="*/ 4 h 80"/>
                          <a:gd name="T66" fmla="*/ 15 w 148"/>
                          <a:gd name="T67" fmla="*/ 2 h 80"/>
                          <a:gd name="T68" fmla="*/ 17 w 148"/>
                          <a:gd name="T69" fmla="*/ 0 h 80"/>
                          <a:gd name="T70" fmla="*/ 21 w 148"/>
                          <a:gd name="T71" fmla="*/ 0 h 80"/>
                          <a:gd name="T72" fmla="*/ 23 w 148"/>
                          <a:gd name="T73" fmla="*/ 2 h 80"/>
                          <a:gd name="T74" fmla="*/ 24 w 148"/>
                          <a:gd name="T75" fmla="*/ 2 h 80"/>
                          <a:gd name="T76" fmla="*/ 26 w 148"/>
                          <a:gd name="T77" fmla="*/ 4 h 80"/>
                          <a:gd name="T78" fmla="*/ 28 w 148"/>
                          <a:gd name="T79" fmla="*/ 6 h 80"/>
                          <a:gd name="T80" fmla="*/ 28 w 148"/>
                          <a:gd name="T81" fmla="*/ 9 h 80"/>
                          <a:gd name="T82" fmla="*/ 28 w 148"/>
                          <a:gd name="T83" fmla="*/ 13 h 80"/>
                          <a:gd name="T84" fmla="*/ 30 w 148"/>
                          <a:gd name="T85" fmla="*/ 18 h 80"/>
                          <a:gd name="T86" fmla="*/ 30 w 148"/>
                          <a:gd name="T87" fmla="*/ 21 h 80"/>
                          <a:gd name="T88" fmla="*/ 30 w 148"/>
                          <a:gd name="T89" fmla="*/ 21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80"/>
                          <a:gd name="T137" fmla="*/ 148 w 148"/>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80">
                            <a:moveTo>
                              <a:pt x="36" y="27"/>
                            </a:moveTo>
                            <a:lnTo>
                              <a:pt x="147" y="50"/>
                            </a:lnTo>
                            <a:lnTo>
                              <a:pt x="147" y="52"/>
                            </a:lnTo>
                            <a:lnTo>
                              <a:pt x="141" y="79"/>
                            </a:lnTo>
                            <a:lnTo>
                              <a:pt x="30" y="57"/>
                            </a:lnTo>
                            <a:lnTo>
                              <a:pt x="28" y="62"/>
                            </a:lnTo>
                            <a:lnTo>
                              <a:pt x="25" y="66"/>
                            </a:lnTo>
                            <a:lnTo>
                              <a:pt x="21" y="70"/>
                            </a:lnTo>
                            <a:lnTo>
                              <a:pt x="19" y="73"/>
                            </a:lnTo>
                            <a:lnTo>
                              <a:pt x="17" y="77"/>
                            </a:lnTo>
                            <a:lnTo>
                              <a:pt x="15" y="77"/>
                            </a:lnTo>
                            <a:lnTo>
                              <a:pt x="11" y="79"/>
                            </a:lnTo>
                            <a:lnTo>
                              <a:pt x="9" y="79"/>
                            </a:lnTo>
                            <a:lnTo>
                              <a:pt x="6" y="77"/>
                            </a:lnTo>
                            <a:lnTo>
                              <a:pt x="4" y="74"/>
                            </a:lnTo>
                            <a:lnTo>
                              <a:pt x="2" y="70"/>
                            </a:lnTo>
                            <a:lnTo>
                              <a:pt x="0" y="64"/>
                            </a:lnTo>
                            <a:lnTo>
                              <a:pt x="0" y="58"/>
                            </a:lnTo>
                            <a:lnTo>
                              <a:pt x="0" y="52"/>
                            </a:lnTo>
                            <a:lnTo>
                              <a:pt x="0" y="44"/>
                            </a:lnTo>
                            <a:lnTo>
                              <a:pt x="2" y="35"/>
                            </a:lnTo>
                            <a:lnTo>
                              <a:pt x="4" y="29"/>
                            </a:lnTo>
                            <a:lnTo>
                              <a:pt x="6" y="20"/>
                            </a:lnTo>
                            <a:lnTo>
                              <a:pt x="9" y="15"/>
                            </a:lnTo>
                            <a:lnTo>
                              <a:pt x="13" y="10"/>
                            </a:lnTo>
                            <a:lnTo>
                              <a:pt x="15" y="6"/>
                            </a:lnTo>
                            <a:lnTo>
                              <a:pt x="19" y="2"/>
                            </a:lnTo>
                            <a:lnTo>
                              <a:pt x="21" y="0"/>
                            </a:lnTo>
                            <a:lnTo>
                              <a:pt x="25" y="0"/>
                            </a:lnTo>
                            <a:lnTo>
                              <a:pt x="28" y="2"/>
                            </a:lnTo>
                            <a:lnTo>
                              <a:pt x="30" y="2"/>
                            </a:lnTo>
                            <a:lnTo>
                              <a:pt x="32" y="6"/>
                            </a:lnTo>
                            <a:lnTo>
                              <a:pt x="34" y="8"/>
                            </a:lnTo>
                            <a:lnTo>
                              <a:pt x="34" y="12"/>
                            </a:lnTo>
                            <a:lnTo>
                              <a:pt x="34" y="17"/>
                            </a:lnTo>
                            <a:lnTo>
                              <a:pt x="36" y="23"/>
                            </a:lnTo>
                            <a:lnTo>
                              <a:pt x="36" y="27"/>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44" name="Freeform 87"/>
                      <p:cNvSpPr>
                        <a:spLocks/>
                      </p:cNvSpPr>
                      <p:nvPr/>
                    </p:nvSpPr>
                    <p:spPr bwMode="auto">
                      <a:xfrm>
                        <a:off x="4602" y="3153"/>
                        <a:ext cx="134" cy="70"/>
                      </a:xfrm>
                      <a:custGeom>
                        <a:avLst/>
                        <a:gdLst>
                          <a:gd name="T0" fmla="*/ 30 w 148"/>
                          <a:gd name="T1" fmla="*/ 21 h 80"/>
                          <a:gd name="T2" fmla="*/ 120 w 148"/>
                          <a:gd name="T3" fmla="*/ 38 h 80"/>
                          <a:gd name="T4" fmla="*/ 120 w 148"/>
                          <a:gd name="T5" fmla="*/ 39 h 80"/>
                          <a:gd name="T6" fmla="*/ 116 w 148"/>
                          <a:gd name="T7" fmla="*/ 60 h 80"/>
                          <a:gd name="T8" fmla="*/ 24 w 148"/>
                          <a:gd name="T9" fmla="*/ 44 h 80"/>
                          <a:gd name="T10" fmla="*/ 23 w 148"/>
                          <a:gd name="T11" fmla="*/ 47 h 80"/>
                          <a:gd name="T12" fmla="*/ 21 w 148"/>
                          <a:gd name="T13" fmla="*/ 51 h 80"/>
                          <a:gd name="T14" fmla="*/ 17 w 148"/>
                          <a:gd name="T15" fmla="*/ 53 h 80"/>
                          <a:gd name="T16" fmla="*/ 15 w 148"/>
                          <a:gd name="T17" fmla="*/ 56 h 80"/>
                          <a:gd name="T18" fmla="*/ 14 w 148"/>
                          <a:gd name="T19" fmla="*/ 59 h 80"/>
                          <a:gd name="T20" fmla="*/ 13 w 148"/>
                          <a:gd name="T21" fmla="*/ 59 h 80"/>
                          <a:gd name="T22" fmla="*/ 9 w 148"/>
                          <a:gd name="T23" fmla="*/ 60 h 80"/>
                          <a:gd name="T24" fmla="*/ 7 w 148"/>
                          <a:gd name="T25" fmla="*/ 60 h 80"/>
                          <a:gd name="T26" fmla="*/ 5 w 148"/>
                          <a:gd name="T27" fmla="*/ 59 h 80"/>
                          <a:gd name="T28" fmla="*/ 4 w 148"/>
                          <a:gd name="T29" fmla="*/ 57 h 80"/>
                          <a:gd name="T30" fmla="*/ 2 w 148"/>
                          <a:gd name="T31" fmla="*/ 53 h 80"/>
                          <a:gd name="T32" fmla="*/ 0 w 148"/>
                          <a:gd name="T33" fmla="*/ 49 h 80"/>
                          <a:gd name="T34" fmla="*/ 0 w 148"/>
                          <a:gd name="T35" fmla="*/ 45 h 80"/>
                          <a:gd name="T36" fmla="*/ 0 w 148"/>
                          <a:gd name="T37" fmla="*/ 39 h 80"/>
                          <a:gd name="T38" fmla="*/ 0 w 148"/>
                          <a:gd name="T39" fmla="*/ 33 h 80"/>
                          <a:gd name="T40" fmla="*/ 2 w 148"/>
                          <a:gd name="T41" fmla="*/ 27 h 80"/>
                          <a:gd name="T42" fmla="*/ 4 w 148"/>
                          <a:gd name="T43" fmla="*/ 22 h 80"/>
                          <a:gd name="T44" fmla="*/ 5 w 148"/>
                          <a:gd name="T45" fmla="*/ 16 h 80"/>
                          <a:gd name="T46" fmla="*/ 7 w 148"/>
                          <a:gd name="T47" fmla="*/ 11 h 80"/>
                          <a:gd name="T48" fmla="*/ 11 w 148"/>
                          <a:gd name="T49" fmla="*/ 8 h 80"/>
                          <a:gd name="T50" fmla="*/ 13 w 148"/>
                          <a:gd name="T51" fmla="*/ 4 h 80"/>
                          <a:gd name="T52" fmla="*/ 15 w 148"/>
                          <a:gd name="T53" fmla="*/ 2 h 80"/>
                          <a:gd name="T54" fmla="*/ 17 w 148"/>
                          <a:gd name="T55" fmla="*/ 0 h 80"/>
                          <a:gd name="T56" fmla="*/ 21 w 148"/>
                          <a:gd name="T57" fmla="*/ 0 h 80"/>
                          <a:gd name="T58" fmla="*/ 23 w 148"/>
                          <a:gd name="T59" fmla="*/ 2 h 80"/>
                          <a:gd name="T60" fmla="*/ 24 w 148"/>
                          <a:gd name="T61" fmla="*/ 2 h 80"/>
                          <a:gd name="T62" fmla="*/ 26 w 148"/>
                          <a:gd name="T63" fmla="*/ 4 h 80"/>
                          <a:gd name="T64" fmla="*/ 28 w 148"/>
                          <a:gd name="T65" fmla="*/ 6 h 80"/>
                          <a:gd name="T66" fmla="*/ 28 w 148"/>
                          <a:gd name="T67" fmla="*/ 9 h 80"/>
                          <a:gd name="T68" fmla="*/ 28 w 148"/>
                          <a:gd name="T69" fmla="*/ 13 h 80"/>
                          <a:gd name="T70" fmla="*/ 30 w 148"/>
                          <a:gd name="T71" fmla="*/ 18 h 80"/>
                          <a:gd name="T72" fmla="*/ 30 w 148"/>
                          <a:gd name="T73" fmla="*/ 2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
                          <a:gd name="T112" fmla="*/ 0 h 80"/>
                          <a:gd name="T113" fmla="*/ 148 w 148"/>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 h="80">
                            <a:moveTo>
                              <a:pt x="36" y="27"/>
                            </a:moveTo>
                            <a:lnTo>
                              <a:pt x="147" y="50"/>
                            </a:lnTo>
                            <a:lnTo>
                              <a:pt x="147" y="52"/>
                            </a:lnTo>
                            <a:lnTo>
                              <a:pt x="141" y="79"/>
                            </a:lnTo>
                            <a:lnTo>
                              <a:pt x="30" y="57"/>
                            </a:lnTo>
                            <a:lnTo>
                              <a:pt x="28" y="62"/>
                            </a:lnTo>
                            <a:lnTo>
                              <a:pt x="25" y="66"/>
                            </a:lnTo>
                            <a:lnTo>
                              <a:pt x="21" y="70"/>
                            </a:lnTo>
                            <a:lnTo>
                              <a:pt x="19" y="73"/>
                            </a:lnTo>
                            <a:lnTo>
                              <a:pt x="17" y="77"/>
                            </a:lnTo>
                            <a:lnTo>
                              <a:pt x="15" y="77"/>
                            </a:lnTo>
                            <a:lnTo>
                              <a:pt x="11" y="79"/>
                            </a:lnTo>
                            <a:lnTo>
                              <a:pt x="9" y="79"/>
                            </a:lnTo>
                            <a:lnTo>
                              <a:pt x="6" y="77"/>
                            </a:lnTo>
                            <a:lnTo>
                              <a:pt x="4" y="74"/>
                            </a:lnTo>
                            <a:lnTo>
                              <a:pt x="2" y="70"/>
                            </a:lnTo>
                            <a:lnTo>
                              <a:pt x="0" y="64"/>
                            </a:lnTo>
                            <a:lnTo>
                              <a:pt x="0" y="58"/>
                            </a:lnTo>
                            <a:lnTo>
                              <a:pt x="0" y="52"/>
                            </a:lnTo>
                            <a:lnTo>
                              <a:pt x="0" y="44"/>
                            </a:lnTo>
                            <a:lnTo>
                              <a:pt x="2" y="35"/>
                            </a:lnTo>
                            <a:lnTo>
                              <a:pt x="4" y="29"/>
                            </a:lnTo>
                            <a:lnTo>
                              <a:pt x="6" y="20"/>
                            </a:lnTo>
                            <a:lnTo>
                              <a:pt x="9" y="15"/>
                            </a:lnTo>
                            <a:lnTo>
                              <a:pt x="13" y="10"/>
                            </a:lnTo>
                            <a:lnTo>
                              <a:pt x="15" y="6"/>
                            </a:lnTo>
                            <a:lnTo>
                              <a:pt x="19" y="2"/>
                            </a:lnTo>
                            <a:lnTo>
                              <a:pt x="21" y="0"/>
                            </a:lnTo>
                            <a:lnTo>
                              <a:pt x="25" y="0"/>
                            </a:lnTo>
                            <a:lnTo>
                              <a:pt x="28" y="2"/>
                            </a:lnTo>
                            <a:lnTo>
                              <a:pt x="30" y="2"/>
                            </a:lnTo>
                            <a:lnTo>
                              <a:pt x="32" y="6"/>
                            </a:lnTo>
                            <a:lnTo>
                              <a:pt x="34" y="8"/>
                            </a:lnTo>
                            <a:lnTo>
                              <a:pt x="34" y="12"/>
                            </a:lnTo>
                            <a:lnTo>
                              <a:pt x="34" y="17"/>
                            </a:lnTo>
                            <a:lnTo>
                              <a:pt x="36" y="23"/>
                            </a:lnTo>
                            <a:lnTo>
                              <a:pt x="36" y="2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45" name="Freeform 88"/>
                      <p:cNvSpPr>
                        <a:spLocks/>
                      </p:cNvSpPr>
                      <p:nvPr/>
                    </p:nvSpPr>
                    <p:spPr bwMode="auto">
                      <a:xfrm>
                        <a:off x="4623" y="3344"/>
                        <a:ext cx="132" cy="100"/>
                      </a:xfrm>
                      <a:custGeom>
                        <a:avLst/>
                        <a:gdLst>
                          <a:gd name="T0" fmla="*/ 24 w 146"/>
                          <a:gd name="T1" fmla="*/ 44 h 113"/>
                          <a:gd name="T2" fmla="*/ 105 w 146"/>
                          <a:gd name="T3" fmla="*/ 0 h 113"/>
                          <a:gd name="T4" fmla="*/ 105 w 146"/>
                          <a:gd name="T5" fmla="*/ 0 h 113"/>
                          <a:gd name="T6" fmla="*/ 105 w 146"/>
                          <a:gd name="T7" fmla="*/ 0 h 113"/>
                          <a:gd name="T8" fmla="*/ 105 w 146"/>
                          <a:gd name="T9" fmla="*/ 0 h 113"/>
                          <a:gd name="T10" fmla="*/ 105 w 146"/>
                          <a:gd name="T11" fmla="*/ 0 h 113"/>
                          <a:gd name="T12" fmla="*/ 107 w 146"/>
                          <a:gd name="T13" fmla="*/ 0 h 113"/>
                          <a:gd name="T14" fmla="*/ 107 w 146"/>
                          <a:gd name="T15" fmla="*/ 0 h 113"/>
                          <a:gd name="T16" fmla="*/ 107 w 146"/>
                          <a:gd name="T17" fmla="*/ 0 h 113"/>
                          <a:gd name="T18" fmla="*/ 107 w 146"/>
                          <a:gd name="T19" fmla="*/ 2 h 113"/>
                          <a:gd name="T20" fmla="*/ 118 w 146"/>
                          <a:gd name="T21" fmla="*/ 19 h 113"/>
                          <a:gd name="T22" fmla="*/ 36 w 146"/>
                          <a:gd name="T23" fmla="*/ 65 h 113"/>
                          <a:gd name="T24" fmla="*/ 38 w 146"/>
                          <a:gd name="T25" fmla="*/ 68 h 113"/>
                          <a:gd name="T26" fmla="*/ 38 w 146"/>
                          <a:gd name="T27" fmla="*/ 73 h 113"/>
                          <a:gd name="T28" fmla="*/ 40 w 146"/>
                          <a:gd name="T29" fmla="*/ 77 h 113"/>
                          <a:gd name="T30" fmla="*/ 40 w 146"/>
                          <a:gd name="T31" fmla="*/ 80 h 113"/>
                          <a:gd name="T32" fmla="*/ 40 w 146"/>
                          <a:gd name="T33" fmla="*/ 83 h 113"/>
                          <a:gd name="T34" fmla="*/ 38 w 146"/>
                          <a:gd name="T35" fmla="*/ 85 h 113"/>
                          <a:gd name="T36" fmla="*/ 38 w 146"/>
                          <a:gd name="T37" fmla="*/ 86 h 113"/>
                          <a:gd name="T38" fmla="*/ 36 w 146"/>
                          <a:gd name="T39" fmla="*/ 88 h 113"/>
                          <a:gd name="T40" fmla="*/ 33 w 146"/>
                          <a:gd name="T41" fmla="*/ 88 h 113"/>
                          <a:gd name="T42" fmla="*/ 31 w 146"/>
                          <a:gd name="T43" fmla="*/ 88 h 113"/>
                          <a:gd name="T44" fmla="*/ 28 w 146"/>
                          <a:gd name="T45" fmla="*/ 86 h 113"/>
                          <a:gd name="T46" fmla="*/ 22 w 146"/>
                          <a:gd name="T47" fmla="*/ 85 h 113"/>
                          <a:gd name="T48" fmla="*/ 19 w 146"/>
                          <a:gd name="T49" fmla="*/ 81 h 113"/>
                          <a:gd name="T50" fmla="*/ 15 w 146"/>
                          <a:gd name="T51" fmla="*/ 77 h 113"/>
                          <a:gd name="T52" fmla="*/ 13 w 146"/>
                          <a:gd name="T53" fmla="*/ 72 h 113"/>
                          <a:gd name="T54" fmla="*/ 9 w 146"/>
                          <a:gd name="T55" fmla="*/ 66 h 113"/>
                          <a:gd name="T56" fmla="*/ 5 w 146"/>
                          <a:gd name="T57" fmla="*/ 62 h 113"/>
                          <a:gd name="T58" fmla="*/ 5 w 146"/>
                          <a:gd name="T59" fmla="*/ 56 h 113"/>
                          <a:gd name="T60" fmla="*/ 2 w 146"/>
                          <a:gd name="T61" fmla="*/ 50 h 113"/>
                          <a:gd name="T62" fmla="*/ 0 w 146"/>
                          <a:gd name="T63" fmla="*/ 45 h 113"/>
                          <a:gd name="T64" fmla="*/ 0 w 146"/>
                          <a:gd name="T65" fmla="*/ 42 h 113"/>
                          <a:gd name="T66" fmla="*/ 0 w 146"/>
                          <a:gd name="T67" fmla="*/ 37 h 113"/>
                          <a:gd name="T68" fmla="*/ 2 w 146"/>
                          <a:gd name="T69" fmla="*/ 36 h 113"/>
                          <a:gd name="T70" fmla="*/ 5 w 146"/>
                          <a:gd name="T71" fmla="*/ 35 h 113"/>
                          <a:gd name="T72" fmla="*/ 5 w 146"/>
                          <a:gd name="T73" fmla="*/ 32 h 113"/>
                          <a:gd name="T74" fmla="*/ 7 w 146"/>
                          <a:gd name="T75" fmla="*/ 32 h 113"/>
                          <a:gd name="T76" fmla="*/ 11 w 146"/>
                          <a:gd name="T77" fmla="*/ 35 h 113"/>
                          <a:gd name="T78" fmla="*/ 13 w 146"/>
                          <a:gd name="T79" fmla="*/ 35 h 113"/>
                          <a:gd name="T80" fmla="*/ 15 w 146"/>
                          <a:gd name="T81" fmla="*/ 37 h 113"/>
                          <a:gd name="T82" fmla="*/ 17 w 146"/>
                          <a:gd name="T83" fmla="*/ 38 h 113"/>
                          <a:gd name="T84" fmla="*/ 22 w 146"/>
                          <a:gd name="T85" fmla="*/ 42 h 113"/>
                          <a:gd name="T86" fmla="*/ 24 w 146"/>
                          <a:gd name="T87" fmla="*/ 44 h 113"/>
                          <a:gd name="T88" fmla="*/ 24 w 146"/>
                          <a:gd name="T89" fmla="*/ 44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13"/>
                          <a:gd name="T137" fmla="*/ 146 w 146"/>
                          <a:gd name="T138" fmla="*/ 113 h 1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13">
                            <a:moveTo>
                              <a:pt x="30" y="56"/>
                            </a:moveTo>
                            <a:lnTo>
                              <a:pt x="128" y="0"/>
                            </a:lnTo>
                            <a:lnTo>
                              <a:pt x="130" y="0"/>
                            </a:lnTo>
                            <a:lnTo>
                              <a:pt x="130" y="2"/>
                            </a:lnTo>
                            <a:lnTo>
                              <a:pt x="145" y="25"/>
                            </a:lnTo>
                            <a:lnTo>
                              <a:pt x="44" y="83"/>
                            </a:lnTo>
                            <a:lnTo>
                              <a:pt x="47" y="87"/>
                            </a:lnTo>
                            <a:lnTo>
                              <a:pt x="47" y="94"/>
                            </a:lnTo>
                            <a:lnTo>
                              <a:pt x="49" y="98"/>
                            </a:lnTo>
                            <a:lnTo>
                              <a:pt x="49" y="102"/>
                            </a:lnTo>
                            <a:lnTo>
                              <a:pt x="49" y="106"/>
                            </a:lnTo>
                            <a:lnTo>
                              <a:pt x="47" y="109"/>
                            </a:lnTo>
                            <a:lnTo>
                              <a:pt x="47" y="110"/>
                            </a:lnTo>
                            <a:lnTo>
                              <a:pt x="44" y="112"/>
                            </a:lnTo>
                            <a:lnTo>
                              <a:pt x="40" y="112"/>
                            </a:lnTo>
                            <a:lnTo>
                              <a:pt x="38" y="112"/>
                            </a:lnTo>
                            <a:lnTo>
                              <a:pt x="34" y="110"/>
                            </a:lnTo>
                            <a:lnTo>
                              <a:pt x="27" y="109"/>
                            </a:lnTo>
                            <a:lnTo>
                              <a:pt x="23" y="104"/>
                            </a:lnTo>
                            <a:lnTo>
                              <a:pt x="19" y="98"/>
                            </a:lnTo>
                            <a:lnTo>
                              <a:pt x="15" y="91"/>
                            </a:lnTo>
                            <a:lnTo>
                              <a:pt x="11" y="85"/>
                            </a:lnTo>
                            <a:lnTo>
                              <a:pt x="7" y="79"/>
                            </a:lnTo>
                            <a:lnTo>
                              <a:pt x="5" y="71"/>
                            </a:lnTo>
                            <a:lnTo>
                              <a:pt x="2" y="64"/>
                            </a:lnTo>
                            <a:lnTo>
                              <a:pt x="0" y="58"/>
                            </a:lnTo>
                            <a:lnTo>
                              <a:pt x="0" y="54"/>
                            </a:lnTo>
                            <a:lnTo>
                              <a:pt x="0" y="47"/>
                            </a:lnTo>
                            <a:lnTo>
                              <a:pt x="2" y="46"/>
                            </a:lnTo>
                            <a:lnTo>
                              <a:pt x="5" y="44"/>
                            </a:lnTo>
                            <a:lnTo>
                              <a:pt x="7" y="41"/>
                            </a:lnTo>
                            <a:lnTo>
                              <a:pt x="9" y="41"/>
                            </a:lnTo>
                            <a:lnTo>
                              <a:pt x="13" y="44"/>
                            </a:lnTo>
                            <a:lnTo>
                              <a:pt x="15" y="44"/>
                            </a:lnTo>
                            <a:lnTo>
                              <a:pt x="19" y="47"/>
                            </a:lnTo>
                            <a:lnTo>
                              <a:pt x="21" y="49"/>
                            </a:lnTo>
                            <a:lnTo>
                              <a:pt x="26" y="54"/>
                            </a:lnTo>
                            <a:lnTo>
                              <a:pt x="30" y="56"/>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46" name="Freeform 89"/>
                      <p:cNvSpPr>
                        <a:spLocks/>
                      </p:cNvSpPr>
                      <p:nvPr/>
                    </p:nvSpPr>
                    <p:spPr bwMode="auto">
                      <a:xfrm>
                        <a:off x="4623" y="3344"/>
                        <a:ext cx="132" cy="100"/>
                      </a:xfrm>
                      <a:custGeom>
                        <a:avLst/>
                        <a:gdLst>
                          <a:gd name="T0" fmla="*/ 24 w 146"/>
                          <a:gd name="T1" fmla="*/ 44 h 113"/>
                          <a:gd name="T2" fmla="*/ 105 w 146"/>
                          <a:gd name="T3" fmla="*/ 0 h 113"/>
                          <a:gd name="T4" fmla="*/ 107 w 146"/>
                          <a:gd name="T5" fmla="*/ 0 h 113"/>
                          <a:gd name="T6" fmla="*/ 107 w 146"/>
                          <a:gd name="T7" fmla="*/ 2 h 113"/>
                          <a:gd name="T8" fmla="*/ 118 w 146"/>
                          <a:gd name="T9" fmla="*/ 19 h 113"/>
                          <a:gd name="T10" fmla="*/ 36 w 146"/>
                          <a:gd name="T11" fmla="*/ 65 h 113"/>
                          <a:gd name="T12" fmla="*/ 38 w 146"/>
                          <a:gd name="T13" fmla="*/ 68 h 113"/>
                          <a:gd name="T14" fmla="*/ 38 w 146"/>
                          <a:gd name="T15" fmla="*/ 73 h 113"/>
                          <a:gd name="T16" fmla="*/ 40 w 146"/>
                          <a:gd name="T17" fmla="*/ 77 h 113"/>
                          <a:gd name="T18" fmla="*/ 40 w 146"/>
                          <a:gd name="T19" fmla="*/ 80 h 113"/>
                          <a:gd name="T20" fmla="*/ 40 w 146"/>
                          <a:gd name="T21" fmla="*/ 83 h 113"/>
                          <a:gd name="T22" fmla="*/ 38 w 146"/>
                          <a:gd name="T23" fmla="*/ 85 h 113"/>
                          <a:gd name="T24" fmla="*/ 38 w 146"/>
                          <a:gd name="T25" fmla="*/ 86 h 113"/>
                          <a:gd name="T26" fmla="*/ 36 w 146"/>
                          <a:gd name="T27" fmla="*/ 88 h 113"/>
                          <a:gd name="T28" fmla="*/ 33 w 146"/>
                          <a:gd name="T29" fmla="*/ 88 h 113"/>
                          <a:gd name="T30" fmla="*/ 31 w 146"/>
                          <a:gd name="T31" fmla="*/ 88 h 113"/>
                          <a:gd name="T32" fmla="*/ 28 w 146"/>
                          <a:gd name="T33" fmla="*/ 86 h 113"/>
                          <a:gd name="T34" fmla="*/ 22 w 146"/>
                          <a:gd name="T35" fmla="*/ 85 h 113"/>
                          <a:gd name="T36" fmla="*/ 19 w 146"/>
                          <a:gd name="T37" fmla="*/ 81 h 113"/>
                          <a:gd name="T38" fmla="*/ 15 w 146"/>
                          <a:gd name="T39" fmla="*/ 77 h 113"/>
                          <a:gd name="T40" fmla="*/ 13 w 146"/>
                          <a:gd name="T41" fmla="*/ 72 h 113"/>
                          <a:gd name="T42" fmla="*/ 9 w 146"/>
                          <a:gd name="T43" fmla="*/ 66 h 113"/>
                          <a:gd name="T44" fmla="*/ 5 w 146"/>
                          <a:gd name="T45" fmla="*/ 62 h 113"/>
                          <a:gd name="T46" fmla="*/ 5 w 146"/>
                          <a:gd name="T47" fmla="*/ 56 h 113"/>
                          <a:gd name="T48" fmla="*/ 2 w 146"/>
                          <a:gd name="T49" fmla="*/ 50 h 113"/>
                          <a:gd name="T50" fmla="*/ 0 w 146"/>
                          <a:gd name="T51" fmla="*/ 45 h 113"/>
                          <a:gd name="T52" fmla="*/ 0 w 146"/>
                          <a:gd name="T53" fmla="*/ 42 h 113"/>
                          <a:gd name="T54" fmla="*/ 0 w 146"/>
                          <a:gd name="T55" fmla="*/ 37 h 113"/>
                          <a:gd name="T56" fmla="*/ 2 w 146"/>
                          <a:gd name="T57" fmla="*/ 36 h 113"/>
                          <a:gd name="T58" fmla="*/ 5 w 146"/>
                          <a:gd name="T59" fmla="*/ 35 h 113"/>
                          <a:gd name="T60" fmla="*/ 5 w 146"/>
                          <a:gd name="T61" fmla="*/ 32 h 113"/>
                          <a:gd name="T62" fmla="*/ 7 w 146"/>
                          <a:gd name="T63" fmla="*/ 32 h 113"/>
                          <a:gd name="T64" fmla="*/ 11 w 146"/>
                          <a:gd name="T65" fmla="*/ 35 h 113"/>
                          <a:gd name="T66" fmla="*/ 13 w 146"/>
                          <a:gd name="T67" fmla="*/ 35 h 113"/>
                          <a:gd name="T68" fmla="*/ 15 w 146"/>
                          <a:gd name="T69" fmla="*/ 37 h 113"/>
                          <a:gd name="T70" fmla="*/ 17 w 146"/>
                          <a:gd name="T71" fmla="*/ 38 h 113"/>
                          <a:gd name="T72" fmla="*/ 22 w 146"/>
                          <a:gd name="T73" fmla="*/ 42 h 113"/>
                          <a:gd name="T74" fmla="*/ 24 w 146"/>
                          <a:gd name="T75" fmla="*/ 44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6"/>
                          <a:gd name="T115" fmla="*/ 0 h 113"/>
                          <a:gd name="T116" fmla="*/ 146 w 146"/>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6" h="113">
                            <a:moveTo>
                              <a:pt x="30" y="56"/>
                            </a:moveTo>
                            <a:lnTo>
                              <a:pt x="128" y="0"/>
                            </a:lnTo>
                            <a:lnTo>
                              <a:pt x="130" y="0"/>
                            </a:lnTo>
                            <a:lnTo>
                              <a:pt x="130" y="2"/>
                            </a:lnTo>
                            <a:lnTo>
                              <a:pt x="145" y="25"/>
                            </a:lnTo>
                            <a:lnTo>
                              <a:pt x="44" y="83"/>
                            </a:lnTo>
                            <a:lnTo>
                              <a:pt x="47" y="87"/>
                            </a:lnTo>
                            <a:lnTo>
                              <a:pt x="47" y="94"/>
                            </a:lnTo>
                            <a:lnTo>
                              <a:pt x="49" y="98"/>
                            </a:lnTo>
                            <a:lnTo>
                              <a:pt x="49" y="102"/>
                            </a:lnTo>
                            <a:lnTo>
                              <a:pt x="49" y="106"/>
                            </a:lnTo>
                            <a:lnTo>
                              <a:pt x="47" y="109"/>
                            </a:lnTo>
                            <a:lnTo>
                              <a:pt x="47" y="110"/>
                            </a:lnTo>
                            <a:lnTo>
                              <a:pt x="44" y="112"/>
                            </a:lnTo>
                            <a:lnTo>
                              <a:pt x="40" y="112"/>
                            </a:lnTo>
                            <a:lnTo>
                              <a:pt x="38" y="112"/>
                            </a:lnTo>
                            <a:lnTo>
                              <a:pt x="34" y="110"/>
                            </a:lnTo>
                            <a:lnTo>
                              <a:pt x="27" y="109"/>
                            </a:lnTo>
                            <a:lnTo>
                              <a:pt x="23" y="104"/>
                            </a:lnTo>
                            <a:lnTo>
                              <a:pt x="19" y="98"/>
                            </a:lnTo>
                            <a:lnTo>
                              <a:pt x="15" y="91"/>
                            </a:lnTo>
                            <a:lnTo>
                              <a:pt x="11" y="85"/>
                            </a:lnTo>
                            <a:lnTo>
                              <a:pt x="7" y="79"/>
                            </a:lnTo>
                            <a:lnTo>
                              <a:pt x="5" y="71"/>
                            </a:lnTo>
                            <a:lnTo>
                              <a:pt x="2" y="64"/>
                            </a:lnTo>
                            <a:lnTo>
                              <a:pt x="0" y="58"/>
                            </a:lnTo>
                            <a:lnTo>
                              <a:pt x="0" y="54"/>
                            </a:lnTo>
                            <a:lnTo>
                              <a:pt x="0" y="47"/>
                            </a:lnTo>
                            <a:lnTo>
                              <a:pt x="2" y="46"/>
                            </a:lnTo>
                            <a:lnTo>
                              <a:pt x="5" y="44"/>
                            </a:lnTo>
                            <a:lnTo>
                              <a:pt x="7" y="41"/>
                            </a:lnTo>
                            <a:lnTo>
                              <a:pt x="9" y="41"/>
                            </a:lnTo>
                            <a:lnTo>
                              <a:pt x="13" y="44"/>
                            </a:lnTo>
                            <a:lnTo>
                              <a:pt x="15" y="44"/>
                            </a:lnTo>
                            <a:lnTo>
                              <a:pt x="19" y="47"/>
                            </a:lnTo>
                            <a:lnTo>
                              <a:pt x="21" y="49"/>
                            </a:lnTo>
                            <a:lnTo>
                              <a:pt x="26" y="54"/>
                            </a:lnTo>
                            <a:lnTo>
                              <a:pt x="30" y="56"/>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47" name="Freeform 90"/>
                      <p:cNvSpPr>
                        <a:spLocks/>
                      </p:cNvSpPr>
                      <p:nvPr/>
                    </p:nvSpPr>
                    <p:spPr bwMode="auto">
                      <a:xfrm>
                        <a:off x="4701" y="3427"/>
                        <a:ext cx="111" cy="124"/>
                      </a:xfrm>
                      <a:custGeom>
                        <a:avLst/>
                        <a:gdLst>
                          <a:gd name="T0" fmla="*/ 25 w 122"/>
                          <a:gd name="T1" fmla="*/ 71 h 141"/>
                          <a:gd name="T2" fmla="*/ 79 w 122"/>
                          <a:gd name="T3" fmla="*/ 0 h 141"/>
                          <a:gd name="T4" fmla="*/ 79 w 122"/>
                          <a:gd name="T5" fmla="*/ 0 h 141"/>
                          <a:gd name="T6" fmla="*/ 79 w 122"/>
                          <a:gd name="T7" fmla="*/ 0 h 141"/>
                          <a:gd name="T8" fmla="*/ 79 w 122"/>
                          <a:gd name="T9" fmla="*/ 0 h 141"/>
                          <a:gd name="T10" fmla="*/ 81 w 122"/>
                          <a:gd name="T11" fmla="*/ 0 h 141"/>
                          <a:gd name="T12" fmla="*/ 81 w 122"/>
                          <a:gd name="T13" fmla="*/ 0 h 141"/>
                          <a:gd name="T14" fmla="*/ 81 w 122"/>
                          <a:gd name="T15" fmla="*/ 0 h 141"/>
                          <a:gd name="T16" fmla="*/ 81 w 122"/>
                          <a:gd name="T17" fmla="*/ 0 h 141"/>
                          <a:gd name="T18" fmla="*/ 81 w 122"/>
                          <a:gd name="T19" fmla="*/ 0 h 141"/>
                          <a:gd name="T20" fmla="*/ 100 w 122"/>
                          <a:gd name="T21" fmla="*/ 12 h 141"/>
                          <a:gd name="T22" fmla="*/ 44 w 122"/>
                          <a:gd name="T23" fmla="*/ 85 h 141"/>
                          <a:gd name="T24" fmla="*/ 46 w 122"/>
                          <a:gd name="T25" fmla="*/ 89 h 141"/>
                          <a:gd name="T26" fmla="*/ 51 w 122"/>
                          <a:gd name="T27" fmla="*/ 91 h 141"/>
                          <a:gd name="T28" fmla="*/ 52 w 122"/>
                          <a:gd name="T29" fmla="*/ 93 h 141"/>
                          <a:gd name="T30" fmla="*/ 54 w 122"/>
                          <a:gd name="T31" fmla="*/ 97 h 141"/>
                          <a:gd name="T32" fmla="*/ 56 w 122"/>
                          <a:gd name="T33" fmla="*/ 100 h 141"/>
                          <a:gd name="T34" fmla="*/ 56 w 122"/>
                          <a:gd name="T35" fmla="*/ 102 h 141"/>
                          <a:gd name="T36" fmla="*/ 56 w 122"/>
                          <a:gd name="T37" fmla="*/ 104 h 141"/>
                          <a:gd name="T38" fmla="*/ 54 w 122"/>
                          <a:gd name="T39" fmla="*/ 106 h 141"/>
                          <a:gd name="T40" fmla="*/ 52 w 122"/>
                          <a:gd name="T41" fmla="*/ 108 h 141"/>
                          <a:gd name="T42" fmla="*/ 49 w 122"/>
                          <a:gd name="T43" fmla="*/ 108 h 141"/>
                          <a:gd name="T44" fmla="*/ 45 w 122"/>
                          <a:gd name="T45" fmla="*/ 108 h 141"/>
                          <a:gd name="T46" fmla="*/ 40 w 122"/>
                          <a:gd name="T47" fmla="*/ 108 h 141"/>
                          <a:gd name="T48" fmla="*/ 36 w 122"/>
                          <a:gd name="T49" fmla="*/ 106 h 141"/>
                          <a:gd name="T50" fmla="*/ 32 w 122"/>
                          <a:gd name="T51" fmla="*/ 104 h 141"/>
                          <a:gd name="T52" fmla="*/ 25 w 122"/>
                          <a:gd name="T53" fmla="*/ 100 h 141"/>
                          <a:gd name="T54" fmla="*/ 19 w 122"/>
                          <a:gd name="T55" fmla="*/ 97 h 141"/>
                          <a:gd name="T56" fmla="*/ 14 w 122"/>
                          <a:gd name="T57" fmla="*/ 93 h 141"/>
                          <a:gd name="T58" fmla="*/ 11 w 122"/>
                          <a:gd name="T59" fmla="*/ 89 h 141"/>
                          <a:gd name="T60" fmla="*/ 5 w 122"/>
                          <a:gd name="T61" fmla="*/ 85 h 141"/>
                          <a:gd name="T62" fmla="*/ 4 w 122"/>
                          <a:gd name="T63" fmla="*/ 80 h 141"/>
                          <a:gd name="T64" fmla="*/ 0 w 122"/>
                          <a:gd name="T65" fmla="*/ 77 h 141"/>
                          <a:gd name="T66" fmla="*/ 0 w 122"/>
                          <a:gd name="T67" fmla="*/ 74 h 141"/>
                          <a:gd name="T68" fmla="*/ 0 w 122"/>
                          <a:gd name="T69" fmla="*/ 71 h 141"/>
                          <a:gd name="T70" fmla="*/ 0 w 122"/>
                          <a:gd name="T71" fmla="*/ 69 h 141"/>
                          <a:gd name="T72" fmla="*/ 2 w 122"/>
                          <a:gd name="T73" fmla="*/ 68 h 141"/>
                          <a:gd name="T74" fmla="*/ 4 w 122"/>
                          <a:gd name="T75" fmla="*/ 68 h 141"/>
                          <a:gd name="T76" fmla="*/ 7 w 122"/>
                          <a:gd name="T77" fmla="*/ 66 h 141"/>
                          <a:gd name="T78" fmla="*/ 9 w 122"/>
                          <a:gd name="T79" fmla="*/ 66 h 141"/>
                          <a:gd name="T80" fmla="*/ 13 w 122"/>
                          <a:gd name="T81" fmla="*/ 68 h 141"/>
                          <a:gd name="T82" fmla="*/ 15 w 122"/>
                          <a:gd name="T83" fmla="*/ 68 h 141"/>
                          <a:gd name="T84" fmla="*/ 22 w 122"/>
                          <a:gd name="T85" fmla="*/ 69 h 141"/>
                          <a:gd name="T86" fmla="*/ 25 w 122"/>
                          <a:gd name="T87" fmla="*/ 71 h 141"/>
                          <a:gd name="T88" fmla="*/ 25 w 122"/>
                          <a:gd name="T89" fmla="*/ 71 h 1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141"/>
                          <a:gd name="T137" fmla="*/ 122 w 122"/>
                          <a:gd name="T138" fmla="*/ 141 h 1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141">
                            <a:moveTo>
                              <a:pt x="30" y="92"/>
                            </a:moveTo>
                            <a:lnTo>
                              <a:pt x="96" y="0"/>
                            </a:lnTo>
                            <a:lnTo>
                              <a:pt x="98" y="0"/>
                            </a:lnTo>
                            <a:lnTo>
                              <a:pt x="121" y="16"/>
                            </a:lnTo>
                            <a:lnTo>
                              <a:pt x="53" y="110"/>
                            </a:lnTo>
                            <a:lnTo>
                              <a:pt x="56" y="115"/>
                            </a:lnTo>
                            <a:lnTo>
                              <a:pt x="61" y="117"/>
                            </a:lnTo>
                            <a:lnTo>
                              <a:pt x="63" y="121"/>
                            </a:lnTo>
                            <a:lnTo>
                              <a:pt x="65" y="125"/>
                            </a:lnTo>
                            <a:lnTo>
                              <a:pt x="67" y="130"/>
                            </a:lnTo>
                            <a:lnTo>
                              <a:pt x="67" y="132"/>
                            </a:lnTo>
                            <a:lnTo>
                              <a:pt x="67" y="134"/>
                            </a:lnTo>
                            <a:lnTo>
                              <a:pt x="65" y="138"/>
                            </a:lnTo>
                            <a:lnTo>
                              <a:pt x="63" y="140"/>
                            </a:lnTo>
                            <a:lnTo>
                              <a:pt x="59" y="140"/>
                            </a:lnTo>
                            <a:lnTo>
                              <a:pt x="55" y="140"/>
                            </a:lnTo>
                            <a:lnTo>
                              <a:pt x="48" y="140"/>
                            </a:lnTo>
                            <a:lnTo>
                              <a:pt x="44" y="138"/>
                            </a:lnTo>
                            <a:lnTo>
                              <a:pt x="38" y="134"/>
                            </a:lnTo>
                            <a:lnTo>
                              <a:pt x="30" y="130"/>
                            </a:lnTo>
                            <a:lnTo>
                              <a:pt x="23" y="125"/>
                            </a:lnTo>
                            <a:lnTo>
                              <a:pt x="17" y="121"/>
                            </a:lnTo>
                            <a:lnTo>
                              <a:pt x="13" y="115"/>
                            </a:lnTo>
                            <a:lnTo>
                              <a:pt x="6" y="110"/>
                            </a:lnTo>
                            <a:lnTo>
                              <a:pt x="4" y="104"/>
                            </a:lnTo>
                            <a:lnTo>
                              <a:pt x="0" y="100"/>
                            </a:lnTo>
                            <a:lnTo>
                              <a:pt x="0" y="96"/>
                            </a:lnTo>
                            <a:lnTo>
                              <a:pt x="0" y="92"/>
                            </a:lnTo>
                            <a:lnTo>
                              <a:pt x="0" y="90"/>
                            </a:lnTo>
                            <a:lnTo>
                              <a:pt x="2" y="87"/>
                            </a:lnTo>
                            <a:lnTo>
                              <a:pt x="4" y="87"/>
                            </a:lnTo>
                            <a:lnTo>
                              <a:pt x="9" y="85"/>
                            </a:lnTo>
                            <a:lnTo>
                              <a:pt x="11" y="85"/>
                            </a:lnTo>
                            <a:lnTo>
                              <a:pt x="15" y="87"/>
                            </a:lnTo>
                            <a:lnTo>
                              <a:pt x="19" y="87"/>
                            </a:lnTo>
                            <a:lnTo>
                              <a:pt x="26" y="90"/>
                            </a:lnTo>
                            <a:lnTo>
                              <a:pt x="30" y="92"/>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48" name="Freeform 91"/>
                      <p:cNvSpPr>
                        <a:spLocks/>
                      </p:cNvSpPr>
                      <p:nvPr/>
                    </p:nvSpPr>
                    <p:spPr bwMode="auto">
                      <a:xfrm>
                        <a:off x="4701" y="3427"/>
                        <a:ext cx="111" cy="124"/>
                      </a:xfrm>
                      <a:custGeom>
                        <a:avLst/>
                        <a:gdLst>
                          <a:gd name="T0" fmla="*/ 25 w 122"/>
                          <a:gd name="T1" fmla="*/ 71 h 141"/>
                          <a:gd name="T2" fmla="*/ 79 w 122"/>
                          <a:gd name="T3" fmla="*/ 0 h 141"/>
                          <a:gd name="T4" fmla="*/ 81 w 122"/>
                          <a:gd name="T5" fmla="*/ 0 h 141"/>
                          <a:gd name="T6" fmla="*/ 100 w 122"/>
                          <a:gd name="T7" fmla="*/ 12 h 141"/>
                          <a:gd name="T8" fmla="*/ 44 w 122"/>
                          <a:gd name="T9" fmla="*/ 85 h 141"/>
                          <a:gd name="T10" fmla="*/ 46 w 122"/>
                          <a:gd name="T11" fmla="*/ 89 h 141"/>
                          <a:gd name="T12" fmla="*/ 51 w 122"/>
                          <a:gd name="T13" fmla="*/ 91 h 141"/>
                          <a:gd name="T14" fmla="*/ 52 w 122"/>
                          <a:gd name="T15" fmla="*/ 93 h 141"/>
                          <a:gd name="T16" fmla="*/ 54 w 122"/>
                          <a:gd name="T17" fmla="*/ 97 h 141"/>
                          <a:gd name="T18" fmla="*/ 56 w 122"/>
                          <a:gd name="T19" fmla="*/ 100 h 141"/>
                          <a:gd name="T20" fmla="*/ 56 w 122"/>
                          <a:gd name="T21" fmla="*/ 102 h 141"/>
                          <a:gd name="T22" fmla="*/ 56 w 122"/>
                          <a:gd name="T23" fmla="*/ 104 h 141"/>
                          <a:gd name="T24" fmla="*/ 54 w 122"/>
                          <a:gd name="T25" fmla="*/ 106 h 141"/>
                          <a:gd name="T26" fmla="*/ 52 w 122"/>
                          <a:gd name="T27" fmla="*/ 108 h 141"/>
                          <a:gd name="T28" fmla="*/ 49 w 122"/>
                          <a:gd name="T29" fmla="*/ 108 h 141"/>
                          <a:gd name="T30" fmla="*/ 45 w 122"/>
                          <a:gd name="T31" fmla="*/ 108 h 141"/>
                          <a:gd name="T32" fmla="*/ 40 w 122"/>
                          <a:gd name="T33" fmla="*/ 108 h 141"/>
                          <a:gd name="T34" fmla="*/ 36 w 122"/>
                          <a:gd name="T35" fmla="*/ 106 h 141"/>
                          <a:gd name="T36" fmla="*/ 32 w 122"/>
                          <a:gd name="T37" fmla="*/ 104 h 141"/>
                          <a:gd name="T38" fmla="*/ 25 w 122"/>
                          <a:gd name="T39" fmla="*/ 100 h 141"/>
                          <a:gd name="T40" fmla="*/ 19 w 122"/>
                          <a:gd name="T41" fmla="*/ 97 h 141"/>
                          <a:gd name="T42" fmla="*/ 14 w 122"/>
                          <a:gd name="T43" fmla="*/ 93 h 141"/>
                          <a:gd name="T44" fmla="*/ 11 w 122"/>
                          <a:gd name="T45" fmla="*/ 89 h 141"/>
                          <a:gd name="T46" fmla="*/ 5 w 122"/>
                          <a:gd name="T47" fmla="*/ 85 h 141"/>
                          <a:gd name="T48" fmla="*/ 4 w 122"/>
                          <a:gd name="T49" fmla="*/ 80 h 141"/>
                          <a:gd name="T50" fmla="*/ 0 w 122"/>
                          <a:gd name="T51" fmla="*/ 77 h 141"/>
                          <a:gd name="T52" fmla="*/ 0 w 122"/>
                          <a:gd name="T53" fmla="*/ 74 h 141"/>
                          <a:gd name="T54" fmla="*/ 0 w 122"/>
                          <a:gd name="T55" fmla="*/ 71 h 141"/>
                          <a:gd name="T56" fmla="*/ 0 w 122"/>
                          <a:gd name="T57" fmla="*/ 69 h 141"/>
                          <a:gd name="T58" fmla="*/ 2 w 122"/>
                          <a:gd name="T59" fmla="*/ 68 h 141"/>
                          <a:gd name="T60" fmla="*/ 4 w 122"/>
                          <a:gd name="T61" fmla="*/ 68 h 141"/>
                          <a:gd name="T62" fmla="*/ 7 w 122"/>
                          <a:gd name="T63" fmla="*/ 66 h 141"/>
                          <a:gd name="T64" fmla="*/ 9 w 122"/>
                          <a:gd name="T65" fmla="*/ 66 h 141"/>
                          <a:gd name="T66" fmla="*/ 13 w 122"/>
                          <a:gd name="T67" fmla="*/ 68 h 141"/>
                          <a:gd name="T68" fmla="*/ 15 w 122"/>
                          <a:gd name="T69" fmla="*/ 68 h 141"/>
                          <a:gd name="T70" fmla="*/ 22 w 122"/>
                          <a:gd name="T71" fmla="*/ 69 h 141"/>
                          <a:gd name="T72" fmla="*/ 25 w 122"/>
                          <a:gd name="T73" fmla="*/ 71 h 1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2"/>
                          <a:gd name="T112" fmla="*/ 0 h 141"/>
                          <a:gd name="T113" fmla="*/ 122 w 122"/>
                          <a:gd name="T114" fmla="*/ 141 h 1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2" h="141">
                            <a:moveTo>
                              <a:pt x="30" y="92"/>
                            </a:moveTo>
                            <a:lnTo>
                              <a:pt x="96" y="0"/>
                            </a:lnTo>
                            <a:lnTo>
                              <a:pt x="98" y="0"/>
                            </a:lnTo>
                            <a:lnTo>
                              <a:pt x="121" y="16"/>
                            </a:lnTo>
                            <a:lnTo>
                              <a:pt x="53" y="110"/>
                            </a:lnTo>
                            <a:lnTo>
                              <a:pt x="56" y="115"/>
                            </a:lnTo>
                            <a:lnTo>
                              <a:pt x="61" y="117"/>
                            </a:lnTo>
                            <a:lnTo>
                              <a:pt x="63" y="121"/>
                            </a:lnTo>
                            <a:lnTo>
                              <a:pt x="65" y="125"/>
                            </a:lnTo>
                            <a:lnTo>
                              <a:pt x="67" y="130"/>
                            </a:lnTo>
                            <a:lnTo>
                              <a:pt x="67" y="132"/>
                            </a:lnTo>
                            <a:lnTo>
                              <a:pt x="67" y="134"/>
                            </a:lnTo>
                            <a:lnTo>
                              <a:pt x="65" y="138"/>
                            </a:lnTo>
                            <a:lnTo>
                              <a:pt x="63" y="140"/>
                            </a:lnTo>
                            <a:lnTo>
                              <a:pt x="59" y="140"/>
                            </a:lnTo>
                            <a:lnTo>
                              <a:pt x="55" y="140"/>
                            </a:lnTo>
                            <a:lnTo>
                              <a:pt x="48" y="140"/>
                            </a:lnTo>
                            <a:lnTo>
                              <a:pt x="44" y="138"/>
                            </a:lnTo>
                            <a:lnTo>
                              <a:pt x="38" y="134"/>
                            </a:lnTo>
                            <a:lnTo>
                              <a:pt x="30" y="130"/>
                            </a:lnTo>
                            <a:lnTo>
                              <a:pt x="23" y="125"/>
                            </a:lnTo>
                            <a:lnTo>
                              <a:pt x="17" y="121"/>
                            </a:lnTo>
                            <a:lnTo>
                              <a:pt x="13" y="115"/>
                            </a:lnTo>
                            <a:lnTo>
                              <a:pt x="6" y="110"/>
                            </a:lnTo>
                            <a:lnTo>
                              <a:pt x="4" y="104"/>
                            </a:lnTo>
                            <a:lnTo>
                              <a:pt x="0" y="100"/>
                            </a:lnTo>
                            <a:lnTo>
                              <a:pt x="0" y="96"/>
                            </a:lnTo>
                            <a:lnTo>
                              <a:pt x="0" y="92"/>
                            </a:lnTo>
                            <a:lnTo>
                              <a:pt x="0" y="90"/>
                            </a:lnTo>
                            <a:lnTo>
                              <a:pt x="2" y="87"/>
                            </a:lnTo>
                            <a:lnTo>
                              <a:pt x="4" y="87"/>
                            </a:lnTo>
                            <a:lnTo>
                              <a:pt x="9" y="85"/>
                            </a:lnTo>
                            <a:lnTo>
                              <a:pt x="11" y="85"/>
                            </a:lnTo>
                            <a:lnTo>
                              <a:pt x="15" y="87"/>
                            </a:lnTo>
                            <a:lnTo>
                              <a:pt x="19" y="87"/>
                            </a:lnTo>
                            <a:lnTo>
                              <a:pt x="26" y="90"/>
                            </a:lnTo>
                            <a:lnTo>
                              <a:pt x="30" y="92"/>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49" name="Freeform 92"/>
                      <p:cNvSpPr>
                        <a:spLocks/>
                      </p:cNvSpPr>
                      <p:nvPr/>
                    </p:nvSpPr>
                    <p:spPr bwMode="auto">
                      <a:xfrm>
                        <a:off x="4906" y="3475"/>
                        <a:ext cx="73" cy="128"/>
                      </a:xfrm>
                      <a:custGeom>
                        <a:avLst/>
                        <a:gdLst>
                          <a:gd name="T0" fmla="*/ 19 w 80"/>
                          <a:gd name="T1" fmla="*/ 88 h 145"/>
                          <a:gd name="T2" fmla="*/ 19 w 80"/>
                          <a:gd name="T3" fmla="*/ 0 h 145"/>
                          <a:gd name="T4" fmla="*/ 19 w 80"/>
                          <a:gd name="T5" fmla="*/ 0 h 145"/>
                          <a:gd name="T6" fmla="*/ 19 w 80"/>
                          <a:gd name="T7" fmla="*/ 0 h 145"/>
                          <a:gd name="T8" fmla="*/ 19 w 80"/>
                          <a:gd name="T9" fmla="*/ 0 h 145"/>
                          <a:gd name="T10" fmla="*/ 19 w 80"/>
                          <a:gd name="T11" fmla="*/ 0 h 145"/>
                          <a:gd name="T12" fmla="*/ 21 w 80"/>
                          <a:gd name="T13" fmla="*/ 0 h 145"/>
                          <a:gd name="T14" fmla="*/ 21 w 80"/>
                          <a:gd name="T15" fmla="*/ 0 h 145"/>
                          <a:gd name="T16" fmla="*/ 21 w 80"/>
                          <a:gd name="T17" fmla="*/ 0 h 145"/>
                          <a:gd name="T18" fmla="*/ 45 w 80"/>
                          <a:gd name="T19" fmla="*/ 0 h 145"/>
                          <a:gd name="T20" fmla="*/ 45 w 80"/>
                          <a:gd name="T21" fmla="*/ 88 h 145"/>
                          <a:gd name="T22" fmla="*/ 48 w 80"/>
                          <a:gd name="T23" fmla="*/ 89 h 145"/>
                          <a:gd name="T24" fmla="*/ 54 w 80"/>
                          <a:gd name="T25" fmla="*/ 91 h 145"/>
                          <a:gd name="T26" fmla="*/ 57 w 80"/>
                          <a:gd name="T27" fmla="*/ 91 h 145"/>
                          <a:gd name="T28" fmla="*/ 61 w 80"/>
                          <a:gd name="T29" fmla="*/ 93 h 145"/>
                          <a:gd name="T30" fmla="*/ 62 w 80"/>
                          <a:gd name="T31" fmla="*/ 94 h 145"/>
                          <a:gd name="T32" fmla="*/ 63 w 80"/>
                          <a:gd name="T33" fmla="*/ 96 h 145"/>
                          <a:gd name="T34" fmla="*/ 66 w 80"/>
                          <a:gd name="T35" fmla="*/ 97 h 145"/>
                          <a:gd name="T36" fmla="*/ 66 w 80"/>
                          <a:gd name="T37" fmla="*/ 101 h 145"/>
                          <a:gd name="T38" fmla="*/ 66 w 80"/>
                          <a:gd name="T39" fmla="*/ 102 h 145"/>
                          <a:gd name="T40" fmla="*/ 62 w 80"/>
                          <a:gd name="T41" fmla="*/ 104 h 145"/>
                          <a:gd name="T42" fmla="*/ 61 w 80"/>
                          <a:gd name="T43" fmla="*/ 108 h 145"/>
                          <a:gd name="T44" fmla="*/ 55 w 80"/>
                          <a:gd name="T45" fmla="*/ 109 h 145"/>
                          <a:gd name="T46" fmla="*/ 52 w 80"/>
                          <a:gd name="T47" fmla="*/ 110 h 145"/>
                          <a:gd name="T48" fmla="*/ 45 w 80"/>
                          <a:gd name="T49" fmla="*/ 110 h 145"/>
                          <a:gd name="T50" fmla="*/ 40 w 80"/>
                          <a:gd name="T51" fmla="*/ 112 h 145"/>
                          <a:gd name="T52" fmla="*/ 34 w 80"/>
                          <a:gd name="T53" fmla="*/ 112 h 145"/>
                          <a:gd name="T54" fmla="*/ 26 w 80"/>
                          <a:gd name="T55" fmla="*/ 112 h 145"/>
                          <a:gd name="T56" fmla="*/ 19 w 80"/>
                          <a:gd name="T57" fmla="*/ 112 h 145"/>
                          <a:gd name="T58" fmla="*/ 14 w 80"/>
                          <a:gd name="T59" fmla="*/ 110 h 145"/>
                          <a:gd name="T60" fmla="*/ 8 w 80"/>
                          <a:gd name="T61" fmla="*/ 109 h 145"/>
                          <a:gd name="T62" fmla="*/ 5 w 80"/>
                          <a:gd name="T63" fmla="*/ 108 h 145"/>
                          <a:gd name="T64" fmla="*/ 2 w 80"/>
                          <a:gd name="T65" fmla="*/ 106 h 145"/>
                          <a:gd name="T66" fmla="*/ 0 w 80"/>
                          <a:gd name="T67" fmla="*/ 102 h 145"/>
                          <a:gd name="T68" fmla="*/ 0 w 80"/>
                          <a:gd name="T69" fmla="*/ 101 h 145"/>
                          <a:gd name="T70" fmla="*/ 0 w 80"/>
                          <a:gd name="T71" fmla="*/ 97 h 145"/>
                          <a:gd name="T72" fmla="*/ 0 w 80"/>
                          <a:gd name="T73" fmla="*/ 96 h 145"/>
                          <a:gd name="T74" fmla="*/ 2 w 80"/>
                          <a:gd name="T75" fmla="*/ 94 h 145"/>
                          <a:gd name="T76" fmla="*/ 5 w 80"/>
                          <a:gd name="T77" fmla="*/ 93 h 145"/>
                          <a:gd name="T78" fmla="*/ 8 w 80"/>
                          <a:gd name="T79" fmla="*/ 91 h 145"/>
                          <a:gd name="T80" fmla="*/ 13 w 80"/>
                          <a:gd name="T81" fmla="*/ 91 h 145"/>
                          <a:gd name="T82" fmla="*/ 15 w 80"/>
                          <a:gd name="T83" fmla="*/ 89 h 145"/>
                          <a:gd name="T84" fmla="*/ 19 w 80"/>
                          <a:gd name="T85" fmla="*/ 88 h 145"/>
                          <a:gd name="T86" fmla="*/ 19 w 80"/>
                          <a:gd name="T87" fmla="*/ 88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145"/>
                          <a:gd name="T134" fmla="*/ 80 w 80"/>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145">
                            <a:moveTo>
                              <a:pt x="23" y="113"/>
                            </a:moveTo>
                            <a:lnTo>
                              <a:pt x="23" y="0"/>
                            </a:lnTo>
                            <a:lnTo>
                              <a:pt x="25" y="0"/>
                            </a:lnTo>
                            <a:lnTo>
                              <a:pt x="54" y="0"/>
                            </a:lnTo>
                            <a:lnTo>
                              <a:pt x="54" y="113"/>
                            </a:lnTo>
                            <a:lnTo>
                              <a:pt x="58" y="114"/>
                            </a:lnTo>
                            <a:lnTo>
                              <a:pt x="65" y="117"/>
                            </a:lnTo>
                            <a:lnTo>
                              <a:pt x="68" y="117"/>
                            </a:lnTo>
                            <a:lnTo>
                              <a:pt x="73" y="119"/>
                            </a:lnTo>
                            <a:lnTo>
                              <a:pt x="75" y="121"/>
                            </a:lnTo>
                            <a:lnTo>
                              <a:pt x="76" y="123"/>
                            </a:lnTo>
                            <a:lnTo>
                              <a:pt x="79" y="125"/>
                            </a:lnTo>
                            <a:lnTo>
                              <a:pt x="79" y="129"/>
                            </a:lnTo>
                            <a:lnTo>
                              <a:pt x="79" y="131"/>
                            </a:lnTo>
                            <a:lnTo>
                              <a:pt x="75" y="134"/>
                            </a:lnTo>
                            <a:lnTo>
                              <a:pt x="73" y="138"/>
                            </a:lnTo>
                            <a:lnTo>
                              <a:pt x="66" y="139"/>
                            </a:lnTo>
                            <a:lnTo>
                              <a:pt x="63" y="142"/>
                            </a:lnTo>
                            <a:lnTo>
                              <a:pt x="54" y="142"/>
                            </a:lnTo>
                            <a:lnTo>
                              <a:pt x="48" y="144"/>
                            </a:lnTo>
                            <a:lnTo>
                              <a:pt x="40" y="144"/>
                            </a:lnTo>
                            <a:lnTo>
                              <a:pt x="31" y="144"/>
                            </a:lnTo>
                            <a:lnTo>
                              <a:pt x="23" y="144"/>
                            </a:lnTo>
                            <a:lnTo>
                              <a:pt x="16" y="142"/>
                            </a:lnTo>
                            <a:lnTo>
                              <a:pt x="10" y="139"/>
                            </a:lnTo>
                            <a:lnTo>
                              <a:pt x="6" y="138"/>
                            </a:lnTo>
                            <a:lnTo>
                              <a:pt x="2" y="136"/>
                            </a:lnTo>
                            <a:lnTo>
                              <a:pt x="0" y="131"/>
                            </a:lnTo>
                            <a:lnTo>
                              <a:pt x="0" y="129"/>
                            </a:lnTo>
                            <a:lnTo>
                              <a:pt x="0" y="125"/>
                            </a:lnTo>
                            <a:lnTo>
                              <a:pt x="0" y="123"/>
                            </a:lnTo>
                            <a:lnTo>
                              <a:pt x="2" y="121"/>
                            </a:lnTo>
                            <a:lnTo>
                              <a:pt x="6" y="119"/>
                            </a:lnTo>
                            <a:lnTo>
                              <a:pt x="10" y="117"/>
                            </a:lnTo>
                            <a:lnTo>
                              <a:pt x="15" y="117"/>
                            </a:lnTo>
                            <a:lnTo>
                              <a:pt x="18" y="114"/>
                            </a:lnTo>
                            <a:lnTo>
                              <a:pt x="23" y="113"/>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50" name="Freeform 93"/>
                      <p:cNvSpPr>
                        <a:spLocks/>
                      </p:cNvSpPr>
                      <p:nvPr/>
                    </p:nvSpPr>
                    <p:spPr bwMode="auto">
                      <a:xfrm>
                        <a:off x="5009" y="3451"/>
                        <a:ext cx="92" cy="130"/>
                      </a:xfrm>
                      <a:custGeom>
                        <a:avLst/>
                        <a:gdLst>
                          <a:gd name="T0" fmla="*/ 36 w 101"/>
                          <a:gd name="T1" fmla="*/ 91 h 147"/>
                          <a:gd name="T2" fmla="*/ 0 w 101"/>
                          <a:gd name="T3" fmla="*/ 8 h 147"/>
                          <a:gd name="T4" fmla="*/ 0 w 101"/>
                          <a:gd name="T5" fmla="*/ 8 h 147"/>
                          <a:gd name="T6" fmla="*/ 0 w 101"/>
                          <a:gd name="T7" fmla="*/ 8 h 147"/>
                          <a:gd name="T8" fmla="*/ 0 w 101"/>
                          <a:gd name="T9" fmla="*/ 8 h 147"/>
                          <a:gd name="T10" fmla="*/ 0 w 101"/>
                          <a:gd name="T11" fmla="*/ 8 h 147"/>
                          <a:gd name="T12" fmla="*/ 0 w 101"/>
                          <a:gd name="T13" fmla="*/ 8 h 147"/>
                          <a:gd name="T14" fmla="*/ 0 w 101"/>
                          <a:gd name="T15" fmla="*/ 8 h 147"/>
                          <a:gd name="T16" fmla="*/ 0 w 101"/>
                          <a:gd name="T17" fmla="*/ 8 h 147"/>
                          <a:gd name="T18" fmla="*/ 22 w 101"/>
                          <a:gd name="T19" fmla="*/ 0 h 147"/>
                          <a:gd name="T20" fmla="*/ 58 w 101"/>
                          <a:gd name="T21" fmla="*/ 84 h 147"/>
                          <a:gd name="T22" fmla="*/ 62 w 101"/>
                          <a:gd name="T23" fmla="*/ 82 h 147"/>
                          <a:gd name="T24" fmla="*/ 67 w 101"/>
                          <a:gd name="T25" fmla="*/ 82 h 147"/>
                          <a:gd name="T26" fmla="*/ 70 w 101"/>
                          <a:gd name="T27" fmla="*/ 82 h 147"/>
                          <a:gd name="T28" fmla="*/ 74 w 101"/>
                          <a:gd name="T29" fmla="*/ 82 h 147"/>
                          <a:gd name="T30" fmla="*/ 77 w 101"/>
                          <a:gd name="T31" fmla="*/ 82 h 147"/>
                          <a:gd name="T32" fmla="*/ 79 w 101"/>
                          <a:gd name="T33" fmla="*/ 84 h 147"/>
                          <a:gd name="T34" fmla="*/ 81 w 101"/>
                          <a:gd name="T35" fmla="*/ 85 h 147"/>
                          <a:gd name="T36" fmla="*/ 83 w 101"/>
                          <a:gd name="T37" fmla="*/ 87 h 147"/>
                          <a:gd name="T38" fmla="*/ 83 w 101"/>
                          <a:gd name="T39" fmla="*/ 88 h 147"/>
                          <a:gd name="T40" fmla="*/ 83 w 101"/>
                          <a:gd name="T41" fmla="*/ 91 h 147"/>
                          <a:gd name="T42" fmla="*/ 79 w 101"/>
                          <a:gd name="T43" fmla="*/ 95 h 147"/>
                          <a:gd name="T44" fmla="*/ 77 w 101"/>
                          <a:gd name="T45" fmla="*/ 98 h 147"/>
                          <a:gd name="T46" fmla="*/ 72 w 101"/>
                          <a:gd name="T47" fmla="*/ 101 h 147"/>
                          <a:gd name="T48" fmla="*/ 69 w 101"/>
                          <a:gd name="T49" fmla="*/ 104 h 147"/>
                          <a:gd name="T50" fmla="*/ 62 w 101"/>
                          <a:gd name="T51" fmla="*/ 105 h 147"/>
                          <a:gd name="T52" fmla="*/ 56 w 101"/>
                          <a:gd name="T53" fmla="*/ 110 h 147"/>
                          <a:gd name="T54" fmla="*/ 50 w 101"/>
                          <a:gd name="T55" fmla="*/ 111 h 147"/>
                          <a:gd name="T56" fmla="*/ 45 w 101"/>
                          <a:gd name="T57" fmla="*/ 112 h 147"/>
                          <a:gd name="T58" fmla="*/ 37 w 101"/>
                          <a:gd name="T59" fmla="*/ 114 h 147"/>
                          <a:gd name="T60" fmla="*/ 33 w 101"/>
                          <a:gd name="T61" fmla="*/ 114 h 147"/>
                          <a:gd name="T62" fmla="*/ 29 w 101"/>
                          <a:gd name="T63" fmla="*/ 114 h 147"/>
                          <a:gd name="T64" fmla="*/ 26 w 101"/>
                          <a:gd name="T65" fmla="*/ 112 h 147"/>
                          <a:gd name="T66" fmla="*/ 22 w 101"/>
                          <a:gd name="T67" fmla="*/ 112 h 147"/>
                          <a:gd name="T68" fmla="*/ 21 w 101"/>
                          <a:gd name="T69" fmla="*/ 110 h 147"/>
                          <a:gd name="T70" fmla="*/ 21 w 101"/>
                          <a:gd name="T71" fmla="*/ 108 h 147"/>
                          <a:gd name="T72" fmla="*/ 21 w 101"/>
                          <a:gd name="T73" fmla="*/ 105 h 147"/>
                          <a:gd name="T74" fmla="*/ 22 w 101"/>
                          <a:gd name="T75" fmla="*/ 104 h 147"/>
                          <a:gd name="T76" fmla="*/ 24 w 101"/>
                          <a:gd name="T77" fmla="*/ 101 h 147"/>
                          <a:gd name="T78" fmla="*/ 26 w 101"/>
                          <a:gd name="T79" fmla="*/ 99 h 147"/>
                          <a:gd name="T80" fmla="*/ 29 w 101"/>
                          <a:gd name="T81" fmla="*/ 96 h 147"/>
                          <a:gd name="T82" fmla="*/ 33 w 101"/>
                          <a:gd name="T83" fmla="*/ 95 h 147"/>
                          <a:gd name="T84" fmla="*/ 36 w 101"/>
                          <a:gd name="T85" fmla="*/ 91 h 147"/>
                          <a:gd name="T86" fmla="*/ 36 w 101"/>
                          <a:gd name="T87" fmla="*/ 91 h 1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1"/>
                          <a:gd name="T133" fmla="*/ 0 h 147"/>
                          <a:gd name="T134" fmla="*/ 101 w 101"/>
                          <a:gd name="T135" fmla="*/ 147 h 1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1" h="147">
                            <a:moveTo>
                              <a:pt x="43" y="117"/>
                            </a:moveTo>
                            <a:lnTo>
                              <a:pt x="0" y="10"/>
                            </a:lnTo>
                            <a:lnTo>
                              <a:pt x="26" y="0"/>
                            </a:lnTo>
                            <a:lnTo>
                              <a:pt x="70" y="107"/>
                            </a:lnTo>
                            <a:lnTo>
                              <a:pt x="75" y="105"/>
                            </a:lnTo>
                            <a:lnTo>
                              <a:pt x="81" y="105"/>
                            </a:lnTo>
                            <a:lnTo>
                              <a:pt x="85" y="105"/>
                            </a:lnTo>
                            <a:lnTo>
                              <a:pt x="89" y="105"/>
                            </a:lnTo>
                            <a:lnTo>
                              <a:pt x="93" y="105"/>
                            </a:lnTo>
                            <a:lnTo>
                              <a:pt x="96" y="107"/>
                            </a:lnTo>
                            <a:lnTo>
                              <a:pt x="98" y="109"/>
                            </a:lnTo>
                            <a:lnTo>
                              <a:pt x="100" y="111"/>
                            </a:lnTo>
                            <a:lnTo>
                              <a:pt x="100" y="113"/>
                            </a:lnTo>
                            <a:lnTo>
                              <a:pt x="100" y="117"/>
                            </a:lnTo>
                            <a:lnTo>
                              <a:pt x="96" y="121"/>
                            </a:lnTo>
                            <a:lnTo>
                              <a:pt x="93" y="125"/>
                            </a:lnTo>
                            <a:lnTo>
                              <a:pt x="87" y="129"/>
                            </a:lnTo>
                            <a:lnTo>
                              <a:pt x="83" y="133"/>
                            </a:lnTo>
                            <a:lnTo>
                              <a:pt x="75" y="135"/>
                            </a:lnTo>
                            <a:lnTo>
                              <a:pt x="68" y="140"/>
                            </a:lnTo>
                            <a:lnTo>
                              <a:pt x="60" y="141"/>
                            </a:lnTo>
                            <a:lnTo>
                              <a:pt x="54" y="144"/>
                            </a:lnTo>
                            <a:lnTo>
                              <a:pt x="45" y="146"/>
                            </a:lnTo>
                            <a:lnTo>
                              <a:pt x="39" y="146"/>
                            </a:lnTo>
                            <a:lnTo>
                              <a:pt x="35" y="146"/>
                            </a:lnTo>
                            <a:lnTo>
                              <a:pt x="31" y="144"/>
                            </a:lnTo>
                            <a:lnTo>
                              <a:pt x="26" y="144"/>
                            </a:lnTo>
                            <a:lnTo>
                              <a:pt x="25" y="140"/>
                            </a:lnTo>
                            <a:lnTo>
                              <a:pt x="25" y="138"/>
                            </a:lnTo>
                            <a:lnTo>
                              <a:pt x="25" y="135"/>
                            </a:lnTo>
                            <a:lnTo>
                              <a:pt x="26" y="133"/>
                            </a:lnTo>
                            <a:lnTo>
                              <a:pt x="28" y="129"/>
                            </a:lnTo>
                            <a:lnTo>
                              <a:pt x="31" y="127"/>
                            </a:lnTo>
                            <a:lnTo>
                              <a:pt x="35" y="123"/>
                            </a:lnTo>
                            <a:lnTo>
                              <a:pt x="39" y="121"/>
                            </a:lnTo>
                            <a:lnTo>
                              <a:pt x="43" y="117"/>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51" name="Freeform 94"/>
                      <p:cNvSpPr>
                        <a:spLocks/>
                      </p:cNvSpPr>
                      <p:nvPr/>
                    </p:nvSpPr>
                    <p:spPr bwMode="auto">
                      <a:xfrm>
                        <a:off x="5009" y="3451"/>
                        <a:ext cx="92" cy="130"/>
                      </a:xfrm>
                      <a:custGeom>
                        <a:avLst/>
                        <a:gdLst>
                          <a:gd name="T0" fmla="*/ 36 w 101"/>
                          <a:gd name="T1" fmla="*/ 91 h 147"/>
                          <a:gd name="T2" fmla="*/ 0 w 101"/>
                          <a:gd name="T3" fmla="*/ 8 h 147"/>
                          <a:gd name="T4" fmla="*/ 22 w 101"/>
                          <a:gd name="T5" fmla="*/ 0 h 147"/>
                          <a:gd name="T6" fmla="*/ 58 w 101"/>
                          <a:gd name="T7" fmla="*/ 84 h 147"/>
                          <a:gd name="T8" fmla="*/ 62 w 101"/>
                          <a:gd name="T9" fmla="*/ 82 h 147"/>
                          <a:gd name="T10" fmla="*/ 67 w 101"/>
                          <a:gd name="T11" fmla="*/ 82 h 147"/>
                          <a:gd name="T12" fmla="*/ 70 w 101"/>
                          <a:gd name="T13" fmla="*/ 82 h 147"/>
                          <a:gd name="T14" fmla="*/ 74 w 101"/>
                          <a:gd name="T15" fmla="*/ 82 h 147"/>
                          <a:gd name="T16" fmla="*/ 77 w 101"/>
                          <a:gd name="T17" fmla="*/ 82 h 147"/>
                          <a:gd name="T18" fmla="*/ 79 w 101"/>
                          <a:gd name="T19" fmla="*/ 84 h 147"/>
                          <a:gd name="T20" fmla="*/ 81 w 101"/>
                          <a:gd name="T21" fmla="*/ 85 h 147"/>
                          <a:gd name="T22" fmla="*/ 83 w 101"/>
                          <a:gd name="T23" fmla="*/ 87 h 147"/>
                          <a:gd name="T24" fmla="*/ 83 w 101"/>
                          <a:gd name="T25" fmla="*/ 88 h 147"/>
                          <a:gd name="T26" fmla="*/ 83 w 101"/>
                          <a:gd name="T27" fmla="*/ 91 h 147"/>
                          <a:gd name="T28" fmla="*/ 79 w 101"/>
                          <a:gd name="T29" fmla="*/ 95 h 147"/>
                          <a:gd name="T30" fmla="*/ 77 w 101"/>
                          <a:gd name="T31" fmla="*/ 98 h 147"/>
                          <a:gd name="T32" fmla="*/ 72 w 101"/>
                          <a:gd name="T33" fmla="*/ 101 h 147"/>
                          <a:gd name="T34" fmla="*/ 69 w 101"/>
                          <a:gd name="T35" fmla="*/ 104 h 147"/>
                          <a:gd name="T36" fmla="*/ 62 w 101"/>
                          <a:gd name="T37" fmla="*/ 105 h 147"/>
                          <a:gd name="T38" fmla="*/ 56 w 101"/>
                          <a:gd name="T39" fmla="*/ 110 h 147"/>
                          <a:gd name="T40" fmla="*/ 50 w 101"/>
                          <a:gd name="T41" fmla="*/ 111 h 147"/>
                          <a:gd name="T42" fmla="*/ 45 w 101"/>
                          <a:gd name="T43" fmla="*/ 112 h 147"/>
                          <a:gd name="T44" fmla="*/ 37 w 101"/>
                          <a:gd name="T45" fmla="*/ 114 h 147"/>
                          <a:gd name="T46" fmla="*/ 33 w 101"/>
                          <a:gd name="T47" fmla="*/ 114 h 147"/>
                          <a:gd name="T48" fmla="*/ 29 w 101"/>
                          <a:gd name="T49" fmla="*/ 114 h 147"/>
                          <a:gd name="T50" fmla="*/ 26 w 101"/>
                          <a:gd name="T51" fmla="*/ 112 h 147"/>
                          <a:gd name="T52" fmla="*/ 22 w 101"/>
                          <a:gd name="T53" fmla="*/ 112 h 147"/>
                          <a:gd name="T54" fmla="*/ 21 w 101"/>
                          <a:gd name="T55" fmla="*/ 110 h 147"/>
                          <a:gd name="T56" fmla="*/ 21 w 101"/>
                          <a:gd name="T57" fmla="*/ 108 h 147"/>
                          <a:gd name="T58" fmla="*/ 21 w 101"/>
                          <a:gd name="T59" fmla="*/ 105 h 147"/>
                          <a:gd name="T60" fmla="*/ 22 w 101"/>
                          <a:gd name="T61" fmla="*/ 104 h 147"/>
                          <a:gd name="T62" fmla="*/ 24 w 101"/>
                          <a:gd name="T63" fmla="*/ 101 h 147"/>
                          <a:gd name="T64" fmla="*/ 26 w 101"/>
                          <a:gd name="T65" fmla="*/ 99 h 147"/>
                          <a:gd name="T66" fmla="*/ 29 w 101"/>
                          <a:gd name="T67" fmla="*/ 96 h 147"/>
                          <a:gd name="T68" fmla="*/ 33 w 101"/>
                          <a:gd name="T69" fmla="*/ 95 h 147"/>
                          <a:gd name="T70" fmla="*/ 36 w 101"/>
                          <a:gd name="T71" fmla="*/ 91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43" y="117"/>
                            </a:moveTo>
                            <a:lnTo>
                              <a:pt x="0" y="10"/>
                            </a:lnTo>
                            <a:lnTo>
                              <a:pt x="26" y="0"/>
                            </a:lnTo>
                            <a:lnTo>
                              <a:pt x="70" y="107"/>
                            </a:lnTo>
                            <a:lnTo>
                              <a:pt x="75" y="105"/>
                            </a:lnTo>
                            <a:lnTo>
                              <a:pt x="81" y="105"/>
                            </a:lnTo>
                            <a:lnTo>
                              <a:pt x="85" y="105"/>
                            </a:lnTo>
                            <a:lnTo>
                              <a:pt x="89" y="105"/>
                            </a:lnTo>
                            <a:lnTo>
                              <a:pt x="93" y="105"/>
                            </a:lnTo>
                            <a:lnTo>
                              <a:pt x="96" y="107"/>
                            </a:lnTo>
                            <a:lnTo>
                              <a:pt x="98" y="109"/>
                            </a:lnTo>
                            <a:lnTo>
                              <a:pt x="100" y="111"/>
                            </a:lnTo>
                            <a:lnTo>
                              <a:pt x="100" y="113"/>
                            </a:lnTo>
                            <a:lnTo>
                              <a:pt x="100" y="117"/>
                            </a:lnTo>
                            <a:lnTo>
                              <a:pt x="96" y="121"/>
                            </a:lnTo>
                            <a:lnTo>
                              <a:pt x="93" y="125"/>
                            </a:lnTo>
                            <a:lnTo>
                              <a:pt x="87" y="129"/>
                            </a:lnTo>
                            <a:lnTo>
                              <a:pt x="83" y="133"/>
                            </a:lnTo>
                            <a:lnTo>
                              <a:pt x="75" y="135"/>
                            </a:lnTo>
                            <a:lnTo>
                              <a:pt x="68" y="140"/>
                            </a:lnTo>
                            <a:lnTo>
                              <a:pt x="60" y="141"/>
                            </a:lnTo>
                            <a:lnTo>
                              <a:pt x="54" y="144"/>
                            </a:lnTo>
                            <a:lnTo>
                              <a:pt x="45" y="146"/>
                            </a:lnTo>
                            <a:lnTo>
                              <a:pt x="39" y="146"/>
                            </a:lnTo>
                            <a:lnTo>
                              <a:pt x="35" y="146"/>
                            </a:lnTo>
                            <a:lnTo>
                              <a:pt x="31" y="144"/>
                            </a:lnTo>
                            <a:lnTo>
                              <a:pt x="26" y="144"/>
                            </a:lnTo>
                            <a:lnTo>
                              <a:pt x="25" y="140"/>
                            </a:lnTo>
                            <a:lnTo>
                              <a:pt x="25" y="138"/>
                            </a:lnTo>
                            <a:lnTo>
                              <a:pt x="25" y="135"/>
                            </a:lnTo>
                            <a:lnTo>
                              <a:pt x="26" y="133"/>
                            </a:lnTo>
                            <a:lnTo>
                              <a:pt x="28" y="129"/>
                            </a:lnTo>
                            <a:lnTo>
                              <a:pt x="31" y="127"/>
                            </a:lnTo>
                            <a:lnTo>
                              <a:pt x="35" y="123"/>
                            </a:lnTo>
                            <a:lnTo>
                              <a:pt x="39" y="121"/>
                            </a:lnTo>
                            <a:lnTo>
                              <a:pt x="43" y="11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52" name="Freeform 95"/>
                      <p:cNvSpPr>
                        <a:spLocks/>
                      </p:cNvSpPr>
                      <p:nvPr/>
                    </p:nvSpPr>
                    <p:spPr bwMode="auto">
                      <a:xfrm>
                        <a:off x="5125" y="3346"/>
                        <a:ext cx="131" cy="98"/>
                      </a:xfrm>
                      <a:custGeom>
                        <a:avLst/>
                        <a:gdLst>
                          <a:gd name="T0" fmla="*/ 81 w 145"/>
                          <a:gd name="T1" fmla="*/ 64 h 111"/>
                          <a:gd name="T2" fmla="*/ 0 w 145"/>
                          <a:gd name="T3" fmla="*/ 19 h 111"/>
                          <a:gd name="T4" fmla="*/ 0 w 145"/>
                          <a:gd name="T5" fmla="*/ 19 h 111"/>
                          <a:gd name="T6" fmla="*/ 0 w 145"/>
                          <a:gd name="T7" fmla="*/ 19 h 111"/>
                          <a:gd name="T8" fmla="*/ 0 w 145"/>
                          <a:gd name="T9" fmla="*/ 19 h 111"/>
                          <a:gd name="T10" fmla="*/ 0 w 145"/>
                          <a:gd name="T11" fmla="*/ 19 h 111"/>
                          <a:gd name="T12" fmla="*/ 0 w 145"/>
                          <a:gd name="T13" fmla="*/ 19 h 111"/>
                          <a:gd name="T14" fmla="*/ 0 w 145"/>
                          <a:gd name="T15" fmla="*/ 19 h 111"/>
                          <a:gd name="T16" fmla="*/ 0 w 145"/>
                          <a:gd name="T17" fmla="*/ 19 h 111"/>
                          <a:gd name="T18" fmla="*/ 12 w 145"/>
                          <a:gd name="T19" fmla="*/ 0 h 111"/>
                          <a:gd name="T20" fmla="*/ 93 w 145"/>
                          <a:gd name="T21" fmla="*/ 43 h 111"/>
                          <a:gd name="T22" fmla="*/ 96 w 145"/>
                          <a:gd name="T23" fmla="*/ 41 h 111"/>
                          <a:gd name="T24" fmla="*/ 98 w 145"/>
                          <a:gd name="T25" fmla="*/ 36 h 111"/>
                          <a:gd name="T26" fmla="*/ 102 w 145"/>
                          <a:gd name="T27" fmla="*/ 35 h 111"/>
                          <a:gd name="T28" fmla="*/ 104 w 145"/>
                          <a:gd name="T29" fmla="*/ 33 h 111"/>
                          <a:gd name="T30" fmla="*/ 107 w 145"/>
                          <a:gd name="T31" fmla="*/ 33 h 111"/>
                          <a:gd name="T32" fmla="*/ 109 w 145"/>
                          <a:gd name="T33" fmla="*/ 30 h 111"/>
                          <a:gd name="T34" fmla="*/ 112 w 145"/>
                          <a:gd name="T35" fmla="*/ 30 h 111"/>
                          <a:gd name="T36" fmla="*/ 114 w 145"/>
                          <a:gd name="T37" fmla="*/ 33 h 111"/>
                          <a:gd name="T38" fmla="*/ 116 w 145"/>
                          <a:gd name="T39" fmla="*/ 34 h 111"/>
                          <a:gd name="T40" fmla="*/ 117 w 145"/>
                          <a:gd name="T41" fmla="*/ 35 h 111"/>
                          <a:gd name="T42" fmla="*/ 117 w 145"/>
                          <a:gd name="T43" fmla="*/ 41 h 111"/>
                          <a:gd name="T44" fmla="*/ 117 w 145"/>
                          <a:gd name="T45" fmla="*/ 43 h 111"/>
                          <a:gd name="T46" fmla="*/ 116 w 145"/>
                          <a:gd name="T47" fmla="*/ 49 h 111"/>
                          <a:gd name="T48" fmla="*/ 114 w 145"/>
                          <a:gd name="T49" fmla="*/ 54 h 111"/>
                          <a:gd name="T50" fmla="*/ 112 w 145"/>
                          <a:gd name="T51" fmla="*/ 60 h 111"/>
                          <a:gd name="T52" fmla="*/ 109 w 145"/>
                          <a:gd name="T53" fmla="*/ 64 h 111"/>
                          <a:gd name="T54" fmla="*/ 106 w 145"/>
                          <a:gd name="T55" fmla="*/ 70 h 111"/>
                          <a:gd name="T56" fmla="*/ 102 w 145"/>
                          <a:gd name="T57" fmla="*/ 75 h 111"/>
                          <a:gd name="T58" fmla="*/ 98 w 145"/>
                          <a:gd name="T59" fmla="*/ 79 h 111"/>
                          <a:gd name="T60" fmla="*/ 93 w 145"/>
                          <a:gd name="T61" fmla="*/ 83 h 111"/>
                          <a:gd name="T62" fmla="*/ 90 w 145"/>
                          <a:gd name="T63" fmla="*/ 84 h 111"/>
                          <a:gd name="T64" fmla="*/ 87 w 145"/>
                          <a:gd name="T65" fmla="*/ 86 h 111"/>
                          <a:gd name="T66" fmla="*/ 85 w 145"/>
                          <a:gd name="T67" fmla="*/ 86 h 111"/>
                          <a:gd name="T68" fmla="*/ 81 w 145"/>
                          <a:gd name="T69" fmla="*/ 86 h 111"/>
                          <a:gd name="T70" fmla="*/ 80 w 145"/>
                          <a:gd name="T71" fmla="*/ 84 h 111"/>
                          <a:gd name="T72" fmla="*/ 80 w 145"/>
                          <a:gd name="T73" fmla="*/ 83 h 111"/>
                          <a:gd name="T74" fmla="*/ 79 w 145"/>
                          <a:gd name="T75" fmla="*/ 81 h 111"/>
                          <a:gd name="T76" fmla="*/ 79 w 145"/>
                          <a:gd name="T77" fmla="*/ 78 h 111"/>
                          <a:gd name="T78" fmla="*/ 79 w 145"/>
                          <a:gd name="T79" fmla="*/ 75 h 111"/>
                          <a:gd name="T80" fmla="*/ 79 w 145"/>
                          <a:gd name="T81" fmla="*/ 72 h 111"/>
                          <a:gd name="T82" fmla="*/ 80 w 145"/>
                          <a:gd name="T83" fmla="*/ 68 h 111"/>
                          <a:gd name="T84" fmla="*/ 81 w 145"/>
                          <a:gd name="T85" fmla="*/ 64 h 111"/>
                          <a:gd name="T86" fmla="*/ 81 w 145"/>
                          <a:gd name="T87" fmla="*/ 64 h 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111"/>
                          <a:gd name="T134" fmla="*/ 145 w 145"/>
                          <a:gd name="T135" fmla="*/ 111 h 1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111">
                            <a:moveTo>
                              <a:pt x="100" y="81"/>
                            </a:moveTo>
                            <a:lnTo>
                              <a:pt x="0" y="25"/>
                            </a:lnTo>
                            <a:lnTo>
                              <a:pt x="14" y="0"/>
                            </a:lnTo>
                            <a:lnTo>
                              <a:pt x="114" y="56"/>
                            </a:lnTo>
                            <a:lnTo>
                              <a:pt x="117" y="52"/>
                            </a:lnTo>
                            <a:lnTo>
                              <a:pt x="121" y="47"/>
                            </a:lnTo>
                            <a:lnTo>
                              <a:pt x="125" y="45"/>
                            </a:lnTo>
                            <a:lnTo>
                              <a:pt x="127" y="42"/>
                            </a:lnTo>
                            <a:lnTo>
                              <a:pt x="131" y="42"/>
                            </a:lnTo>
                            <a:lnTo>
                              <a:pt x="134" y="39"/>
                            </a:lnTo>
                            <a:lnTo>
                              <a:pt x="137" y="39"/>
                            </a:lnTo>
                            <a:lnTo>
                              <a:pt x="140" y="42"/>
                            </a:lnTo>
                            <a:lnTo>
                              <a:pt x="142" y="44"/>
                            </a:lnTo>
                            <a:lnTo>
                              <a:pt x="144" y="45"/>
                            </a:lnTo>
                            <a:lnTo>
                              <a:pt x="144" y="52"/>
                            </a:lnTo>
                            <a:lnTo>
                              <a:pt x="144" y="56"/>
                            </a:lnTo>
                            <a:lnTo>
                              <a:pt x="142" y="62"/>
                            </a:lnTo>
                            <a:lnTo>
                              <a:pt x="140" y="69"/>
                            </a:lnTo>
                            <a:lnTo>
                              <a:pt x="137" y="77"/>
                            </a:lnTo>
                            <a:lnTo>
                              <a:pt x="134" y="83"/>
                            </a:lnTo>
                            <a:lnTo>
                              <a:pt x="129" y="89"/>
                            </a:lnTo>
                            <a:lnTo>
                              <a:pt x="125" y="96"/>
                            </a:lnTo>
                            <a:lnTo>
                              <a:pt x="121" y="102"/>
                            </a:lnTo>
                            <a:lnTo>
                              <a:pt x="114" y="107"/>
                            </a:lnTo>
                            <a:lnTo>
                              <a:pt x="111" y="108"/>
                            </a:lnTo>
                            <a:lnTo>
                              <a:pt x="106" y="110"/>
                            </a:lnTo>
                            <a:lnTo>
                              <a:pt x="104" y="110"/>
                            </a:lnTo>
                            <a:lnTo>
                              <a:pt x="100" y="110"/>
                            </a:lnTo>
                            <a:lnTo>
                              <a:pt x="98" y="108"/>
                            </a:lnTo>
                            <a:lnTo>
                              <a:pt x="98" y="107"/>
                            </a:lnTo>
                            <a:lnTo>
                              <a:pt x="96" y="104"/>
                            </a:lnTo>
                            <a:lnTo>
                              <a:pt x="96" y="100"/>
                            </a:lnTo>
                            <a:lnTo>
                              <a:pt x="96" y="96"/>
                            </a:lnTo>
                            <a:lnTo>
                              <a:pt x="96" y="92"/>
                            </a:lnTo>
                            <a:lnTo>
                              <a:pt x="98" y="87"/>
                            </a:lnTo>
                            <a:lnTo>
                              <a:pt x="100" y="81"/>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53" name="Freeform 96"/>
                      <p:cNvSpPr>
                        <a:spLocks/>
                      </p:cNvSpPr>
                      <p:nvPr/>
                    </p:nvSpPr>
                    <p:spPr bwMode="auto">
                      <a:xfrm>
                        <a:off x="5125" y="3346"/>
                        <a:ext cx="131" cy="98"/>
                      </a:xfrm>
                      <a:custGeom>
                        <a:avLst/>
                        <a:gdLst>
                          <a:gd name="T0" fmla="*/ 81 w 145"/>
                          <a:gd name="T1" fmla="*/ 64 h 111"/>
                          <a:gd name="T2" fmla="*/ 0 w 145"/>
                          <a:gd name="T3" fmla="*/ 19 h 111"/>
                          <a:gd name="T4" fmla="*/ 12 w 145"/>
                          <a:gd name="T5" fmla="*/ 0 h 111"/>
                          <a:gd name="T6" fmla="*/ 93 w 145"/>
                          <a:gd name="T7" fmla="*/ 43 h 111"/>
                          <a:gd name="T8" fmla="*/ 96 w 145"/>
                          <a:gd name="T9" fmla="*/ 41 h 111"/>
                          <a:gd name="T10" fmla="*/ 98 w 145"/>
                          <a:gd name="T11" fmla="*/ 36 h 111"/>
                          <a:gd name="T12" fmla="*/ 102 w 145"/>
                          <a:gd name="T13" fmla="*/ 35 h 111"/>
                          <a:gd name="T14" fmla="*/ 104 w 145"/>
                          <a:gd name="T15" fmla="*/ 33 h 111"/>
                          <a:gd name="T16" fmla="*/ 107 w 145"/>
                          <a:gd name="T17" fmla="*/ 33 h 111"/>
                          <a:gd name="T18" fmla="*/ 109 w 145"/>
                          <a:gd name="T19" fmla="*/ 30 h 111"/>
                          <a:gd name="T20" fmla="*/ 112 w 145"/>
                          <a:gd name="T21" fmla="*/ 30 h 111"/>
                          <a:gd name="T22" fmla="*/ 114 w 145"/>
                          <a:gd name="T23" fmla="*/ 33 h 111"/>
                          <a:gd name="T24" fmla="*/ 116 w 145"/>
                          <a:gd name="T25" fmla="*/ 34 h 111"/>
                          <a:gd name="T26" fmla="*/ 117 w 145"/>
                          <a:gd name="T27" fmla="*/ 35 h 111"/>
                          <a:gd name="T28" fmla="*/ 117 w 145"/>
                          <a:gd name="T29" fmla="*/ 41 h 111"/>
                          <a:gd name="T30" fmla="*/ 117 w 145"/>
                          <a:gd name="T31" fmla="*/ 43 h 111"/>
                          <a:gd name="T32" fmla="*/ 116 w 145"/>
                          <a:gd name="T33" fmla="*/ 49 h 111"/>
                          <a:gd name="T34" fmla="*/ 114 w 145"/>
                          <a:gd name="T35" fmla="*/ 54 h 111"/>
                          <a:gd name="T36" fmla="*/ 112 w 145"/>
                          <a:gd name="T37" fmla="*/ 60 h 111"/>
                          <a:gd name="T38" fmla="*/ 109 w 145"/>
                          <a:gd name="T39" fmla="*/ 64 h 111"/>
                          <a:gd name="T40" fmla="*/ 106 w 145"/>
                          <a:gd name="T41" fmla="*/ 70 h 111"/>
                          <a:gd name="T42" fmla="*/ 102 w 145"/>
                          <a:gd name="T43" fmla="*/ 75 h 111"/>
                          <a:gd name="T44" fmla="*/ 98 w 145"/>
                          <a:gd name="T45" fmla="*/ 79 h 111"/>
                          <a:gd name="T46" fmla="*/ 93 w 145"/>
                          <a:gd name="T47" fmla="*/ 83 h 111"/>
                          <a:gd name="T48" fmla="*/ 90 w 145"/>
                          <a:gd name="T49" fmla="*/ 84 h 111"/>
                          <a:gd name="T50" fmla="*/ 87 w 145"/>
                          <a:gd name="T51" fmla="*/ 86 h 111"/>
                          <a:gd name="T52" fmla="*/ 85 w 145"/>
                          <a:gd name="T53" fmla="*/ 86 h 111"/>
                          <a:gd name="T54" fmla="*/ 81 w 145"/>
                          <a:gd name="T55" fmla="*/ 86 h 111"/>
                          <a:gd name="T56" fmla="*/ 80 w 145"/>
                          <a:gd name="T57" fmla="*/ 84 h 111"/>
                          <a:gd name="T58" fmla="*/ 80 w 145"/>
                          <a:gd name="T59" fmla="*/ 83 h 111"/>
                          <a:gd name="T60" fmla="*/ 79 w 145"/>
                          <a:gd name="T61" fmla="*/ 81 h 111"/>
                          <a:gd name="T62" fmla="*/ 79 w 145"/>
                          <a:gd name="T63" fmla="*/ 78 h 111"/>
                          <a:gd name="T64" fmla="*/ 79 w 145"/>
                          <a:gd name="T65" fmla="*/ 75 h 111"/>
                          <a:gd name="T66" fmla="*/ 79 w 145"/>
                          <a:gd name="T67" fmla="*/ 72 h 111"/>
                          <a:gd name="T68" fmla="*/ 80 w 145"/>
                          <a:gd name="T69" fmla="*/ 68 h 111"/>
                          <a:gd name="T70" fmla="*/ 81 w 145"/>
                          <a:gd name="T71" fmla="*/ 64 h 1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5"/>
                          <a:gd name="T109" fmla="*/ 0 h 111"/>
                          <a:gd name="T110" fmla="*/ 145 w 145"/>
                          <a:gd name="T111" fmla="*/ 111 h 1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5" h="111">
                            <a:moveTo>
                              <a:pt x="100" y="81"/>
                            </a:moveTo>
                            <a:lnTo>
                              <a:pt x="0" y="25"/>
                            </a:lnTo>
                            <a:lnTo>
                              <a:pt x="14" y="0"/>
                            </a:lnTo>
                            <a:lnTo>
                              <a:pt x="114" y="56"/>
                            </a:lnTo>
                            <a:lnTo>
                              <a:pt x="117" y="52"/>
                            </a:lnTo>
                            <a:lnTo>
                              <a:pt x="121" y="47"/>
                            </a:lnTo>
                            <a:lnTo>
                              <a:pt x="125" y="45"/>
                            </a:lnTo>
                            <a:lnTo>
                              <a:pt x="127" y="42"/>
                            </a:lnTo>
                            <a:lnTo>
                              <a:pt x="131" y="42"/>
                            </a:lnTo>
                            <a:lnTo>
                              <a:pt x="134" y="39"/>
                            </a:lnTo>
                            <a:lnTo>
                              <a:pt x="137" y="39"/>
                            </a:lnTo>
                            <a:lnTo>
                              <a:pt x="140" y="42"/>
                            </a:lnTo>
                            <a:lnTo>
                              <a:pt x="142" y="44"/>
                            </a:lnTo>
                            <a:lnTo>
                              <a:pt x="144" y="45"/>
                            </a:lnTo>
                            <a:lnTo>
                              <a:pt x="144" y="52"/>
                            </a:lnTo>
                            <a:lnTo>
                              <a:pt x="144" y="56"/>
                            </a:lnTo>
                            <a:lnTo>
                              <a:pt x="142" y="62"/>
                            </a:lnTo>
                            <a:lnTo>
                              <a:pt x="140" y="69"/>
                            </a:lnTo>
                            <a:lnTo>
                              <a:pt x="137" y="77"/>
                            </a:lnTo>
                            <a:lnTo>
                              <a:pt x="134" y="83"/>
                            </a:lnTo>
                            <a:lnTo>
                              <a:pt x="129" y="89"/>
                            </a:lnTo>
                            <a:lnTo>
                              <a:pt x="125" y="96"/>
                            </a:lnTo>
                            <a:lnTo>
                              <a:pt x="121" y="102"/>
                            </a:lnTo>
                            <a:lnTo>
                              <a:pt x="114" y="107"/>
                            </a:lnTo>
                            <a:lnTo>
                              <a:pt x="111" y="108"/>
                            </a:lnTo>
                            <a:lnTo>
                              <a:pt x="106" y="110"/>
                            </a:lnTo>
                            <a:lnTo>
                              <a:pt x="104" y="110"/>
                            </a:lnTo>
                            <a:lnTo>
                              <a:pt x="100" y="110"/>
                            </a:lnTo>
                            <a:lnTo>
                              <a:pt x="98" y="108"/>
                            </a:lnTo>
                            <a:lnTo>
                              <a:pt x="98" y="107"/>
                            </a:lnTo>
                            <a:lnTo>
                              <a:pt x="96" y="104"/>
                            </a:lnTo>
                            <a:lnTo>
                              <a:pt x="96" y="100"/>
                            </a:lnTo>
                            <a:lnTo>
                              <a:pt x="96" y="96"/>
                            </a:lnTo>
                            <a:lnTo>
                              <a:pt x="96" y="92"/>
                            </a:lnTo>
                            <a:lnTo>
                              <a:pt x="98" y="87"/>
                            </a:lnTo>
                            <a:lnTo>
                              <a:pt x="100" y="81"/>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54" name="Freeform 97"/>
                      <p:cNvSpPr>
                        <a:spLocks/>
                      </p:cNvSpPr>
                      <p:nvPr/>
                    </p:nvSpPr>
                    <p:spPr bwMode="auto">
                      <a:xfrm>
                        <a:off x="5150" y="3279"/>
                        <a:ext cx="134" cy="71"/>
                      </a:xfrm>
                      <a:custGeom>
                        <a:avLst/>
                        <a:gdLst>
                          <a:gd name="T0" fmla="*/ 93 w 147"/>
                          <a:gd name="T1" fmla="*/ 42 h 81"/>
                          <a:gd name="T2" fmla="*/ 0 w 147"/>
                          <a:gd name="T3" fmla="*/ 29 h 81"/>
                          <a:gd name="T4" fmla="*/ 0 w 147"/>
                          <a:gd name="T5" fmla="*/ 29 h 81"/>
                          <a:gd name="T6" fmla="*/ 0 w 147"/>
                          <a:gd name="T7" fmla="*/ 29 h 81"/>
                          <a:gd name="T8" fmla="*/ 0 w 147"/>
                          <a:gd name="T9" fmla="*/ 29 h 81"/>
                          <a:gd name="T10" fmla="*/ 0 w 147"/>
                          <a:gd name="T11" fmla="*/ 29 h 81"/>
                          <a:gd name="T12" fmla="*/ 0 w 147"/>
                          <a:gd name="T13" fmla="*/ 29 h 81"/>
                          <a:gd name="T14" fmla="*/ 0 w 147"/>
                          <a:gd name="T15" fmla="*/ 29 h 81"/>
                          <a:gd name="T16" fmla="*/ 0 w 147"/>
                          <a:gd name="T17" fmla="*/ 28 h 81"/>
                          <a:gd name="T18" fmla="*/ 3 w 147"/>
                          <a:gd name="T19" fmla="*/ 7 h 81"/>
                          <a:gd name="T20" fmla="*/ 97 w 147"/>
                          <a:gd name="T21" fmla="*/ 20 h 81"/>
                          <a:gd name="T22" fmla="*/ 98 w 147"/>
                          <a:gd name="T23" fmla="*/ 16 h 81"/>
                          <a:gd name="T24" fmla="*/ 99 w 147"/>
                          <a:gd name="T25" fmla="*/ 11 h 81"/>
                          <a:gd name="T26" fmla="*/ 102 w 147"/>
                          <a:gd name="T27" fmla="*/ 9 h 81"/>
                          <a:gd name="T28" fmla="*/ 103 w 147"/>
                          <a:gd name="T29" fmla="*/ 5 h 81"/>
                          <a:gd name="T30" fmla="*/ 105 w 147"/>
                          <a:gd name="T31" fmla="*/ 4 h 81"/>
                          <a:gd name="T32" fmla="*/ 107 w 147"/>
                          <a:gd name="T33" fmla="*/ 3 h 81"/>
                          <a:gd name="T34" fmla="*/ 110 w 147"/>
                          <a:gd name="T35" fmla="*/ 0 h 81"/>
                          <a:gd name="T36" fmla="*/ 112 w 147"/>
                          <a:gd name="T37" fmla="*/ 0 h 81"/>
                          <a:gd name="T38" fmla="*/ 114 w 147"/>
                          <a:gd name="T39" fmla="*/ 3 h 81"/>
                          <a:gd name="T40" fmla="*/ 118 w 147"/>
                          <a:gd name="T41" fmla="*/ 4 h 81"/>
                          <a:gd name="T42" fmla="*/ 119 w 147"/>
                          <a:gd name="T43" fmla="*/ 7 h 81"/>
                          <a:gd name="T44" fmla="*/ 119 w 147"/>
                          <a:gd name="T45" fmla="*/ 11 h 81"/>
                          <a:gd name="T46" fmla="*/ 121 w 147"/>
                          <a:gd name="T47" fmla="*/ 17 h 81"/>
                          <a:gd name="T48" fmla="*/ 121 w 147"/>
                          <a:gd name="T49" fmla="*/ 22 h 81"/>
                          <a:gd name="T50" fmla="*/ 121 w 147"/>
                          <a:gd name="T51" fmla="*/ 28 h 81"/>
                          <a:gd name="T52" fmla="*/ 121 w 147"/>
                          <a:gd name="T53" fmla="*/ 32 h 81"/>
                          <a:gd name="T54" fmla="*/ 119 w 147"/>
                          <a:gd name="T55" fmla="*/ 39 h 81"/>
                          <a:gd name="T56" fmla="*/ 118 w 147"/>
                          <a:gd name="T57" fmla="*/ 46 h 81"/>
                          <a:gd name="T58" fmla="*/ 116 w 147"/>
                          <a:gd name="T59" fmla="*/ 51 h 81"/>
                          <a:gd name="T60" fmla="*/ 114 w 147"/>
                          <a:gd name="T61" fmla="*/ 55 h 81"/>
                          <a:gd name="T62" fmla="*/ 110 w 147"/>
                          <a:gd name="T63" fmla="*/ 59 h 81"/>
                          <a:gd name="T64" fmla="*/ 108 w 147"/>
                          <a:gd name="T65" fmla="*/ 60 h 81"/>
                          <a:gd name="T66" fmla="*/ 105 w 147"/>
                          <a:gd name="T67" fmla="*/ 61 h 81"/>
                          <a:gd name="T68" fmla="*/ 102 w 147"/>
                          <a:gd name="T69" fmla="*/ 61 h 81"/>
                          <a:gd name="T70" fmla="*/ 99 w 147"/>
                          <a:gd name="T71" fmla="*/ 61 h 81"/>
                          <a:gd name="T72" fmla="*/ 98 w 147"/>
                          <a:gd name="T73" fmla="*/ 60 h 81"/>
                          <a:gd name="T74" fmla="*/ 97 w 147"/>
                          <a:gd name="T75" fmla="*/ 59 h 81"/>
                          <a:gd name="T76" fmla="*/ 97 w 147"/>
                          <a:gd name="T77" fmla="*/ 55 h 81"/>
                          <a:gd name="T78" fmla="*/ 95 w 147"/>
                          <a:gd name="T79" fmla="*/ 53 h 81"/>
                          <a:gd name="T80" fmla="*/ 95 w 147"/>
                          <a:gd name="T81" fmla="*/ 51 h 81"/>
                          <a:gd name="T82" fmla="*/ 93 w 147"/>
                          <a:gd name="T83" fmla="*/ 46 h 81"/>
                          <a:gd name="T84" fmla="*/ 93 w 147"/>
                          <a:gd name="T85" fmla="*/ 42 h 81"/>
                          <a:gd name="T86" fmla="*/ 93 w 147"/>
                          <a:gd name="T87" fmla="*/ 42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81"/>
                          <a:gd name="T134" fmla="*/ 147 w 147"/>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81">
                            <a:moveTo>
                              <a:pt x="112" y="55"/>
                            </a:moveTo>
                            <a:lnTo>
                              <a:pt x="0" y="38"/>
                            </a:lnTo>
                            <a:lnTo>
                              <a:pt x="0" y="37"/>
                            </a:lnTo>
                            <a:lnTo>
                              <a:pt x="3" y="9"/>
                            </a:lnTo>
                            <a:lnTo>
                              <a:pt x="116" y="26"/>
                            </a:lnTo>
                            <a:lnTo>
                              <a:pt x="118" y="20"/>
                            </a:lnTo>
                            <a:lnTo>
                              <a:pt x="120" y="15"/>
                            </a:lnTo>
                            <a:lnTo>
                              <a:pt x="123" y="11"/>
                            </a:lnTo>
                            <a:lnTo>
                              <a:pt x="124" y="7"/>
                            </a:lnTo>
                            <a:lnTo>
                              <a:pt x="126" y="5"/>
                            </a:lnTo>
                            <a:lnTo>
                              <a:pt x="128" y="3"/>
                            </a:lnTo>
                            <a:lnTo>
                              <a:pt x="133" y="0"/>
                            </a:lnTo>
                            <a:lnTo>
                              <a:pt x="135" y="0"/>
                            </a:lnTo>
                            <a:lnTo>
                              <a:pt x="137" y="3"/>
                            </a:lnTo>
                            <a:lnTo>
                              <a:pt x="141" y="5"/>
                            </a:lnTo>
                            <a:lnTo>
                              <a:pt x="143" y="9"/>
                            </a:lnTo>
                            <a:lnTo>
                              <a:pt x="143" y="15"/>
                            </a:lnTo>
                            <a:lnTo>
                              <a:pt x="146" y="22"/>
                            </a:lnTo>
                            <a:lnTo>
                              <a:pt x="146" y="28"/>
                            </a:lnTo>
                            <a:lnTo>
                              <a:pt x="146" y="37"/>
                            </a:lnTo>
                            <a:lnTo>
                              <a:pt x="146" y="42"/>
                            </a:lnTo>
                            <a:lnTo>
                              <a:pt x="143" y="51"/>
                            </a:lnTo>
                            <a:lnTo>
                              <a:pt x="141" y="59"/>
                            </a:lnTo>
                            <a:lnTo>
                              <a:pt x="139" y="66"/>
                            </a:lnTo>
                            <a:lnTo>
                              <a:pt x="137" y="72"/>
                            </a:lnTo>
                            <a:lnTo>
                              <a:pt x="133" y="76"/>
                            </a:lnTo>
                            <a:lnTo>
                              <a:pt x="131" y="78"/>
                            </a:lnTo>
                            <a:lnTo>
                              <a:pt x="126" y="80"/>
                            </a:lnTo>
                            <a:lnTo>
                              <a:pt x="123" y="80"/>
                            </a:lnTo>
                            <a:lnTo>
                              <a:pt x="120" y="80"/>
                            </a:lnTo>
                            <a:lnTo>
                              <a:pt x="118" y="78"/>
                            </a:lnTo>
                            <a:lnTo>
                              <a:pt x="116" y="76"/>
                            </a:lnTo>
                            <a:lnTo>
                              <a:pt x="116" y="72"/>
                            </a:lnTo>
                            <a:lnTo>
                              <a:pt x="114" y="70"/>
                            </a:lnTo>
                            <a:lnTo>
                              <a:pt x="114" y="66"/>
                            </a:lnTo>
                            <a:lnTo>
                              <a:pt x="112" y="59"/>
                            </a:lnTo>
                            <a:lnTo>
                              <a:pt x="112" y="55"/>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55" name="Freeform 98"/>
                      <p:cNvSpPr>
                        <a:spLocks/>
                      </p:cNvSpPr>
                      <p:nvPr/>
                    </p:nvSpPr>
                    <p:spPr bwMode="auto">
                      <a:xfrm>
                        <a:off x="5150" y="3279"/>
                        <a:ext cx="134" cy="71"/>
                      </a:xfrm>
                      <a:custGeom>
                        <a:avLst/>
                        <a:gdLst>
                          <a:gd name="T0" fmla="*/ 93 w 147"/>
                          <a:gd name="T1" fmla="*/ 42 h 81"/>
                          <a:gd name="T2" fmla="*/ 0 w 147"/>
                          <a:gd name="T3" fmla="*/ 29 h 81"/>
                          <a:gd name="T4" fmla="*/ 0 w 147"/>
                          <a:gd name="T5" fmla="*/ 28 h 81"/>
                          <a:gd name="T6" fmla="*/ 3 w 147"/>
                          <a:gd name="T7" fmla="*/ 7 h 81"/>
                          <a:gd name="T8" fmla="*/ 97 w 147"/>
                          <a:gd name="T9" fmla="*/ 20 h 81"/>
                          <a:gd name="T10" fmla="*/ 98 w 147"/>
                          <a:gd name="T11" fmla="*/ 16 h 81"/>
                          <a:gd name="T12" fmla="*/ 99 w 147"/>
                          <a:gd name="T13" fmla="*/ 11 h 81"/>
                          <a:gd name="T14" fmla="*/ 102 w 147"/>
                          <a:gd name="T15" fmla="*/ 9 h 81"/>
                          <a:gd name="T16" fmla="*/ 103 w 147"/>
                          <a:gd name="T17" fmla="*/ 5 h 81"/>
                          <a:gd name="T18" fmla="*/ 105 w 147"/>
                          <a:gd name="T19" fmla="*/ 4 h 81"/>
                          <a:gd name="T20" fmla="*/ 107 w 147"/>
                          <a:gd name="T21" fmla="*/ 3 h 81"/>
                          <a:gd name="T22" fmla="*/ 110 w 147"/>
                          <a:gd name="T23" fmla="*/ 0 h 81"/>
                          <a:gd name="T24" fmla="*/ 112 w 147"/>
                          <a:gd name="T25" fmla="*/ 0 h 81"/>
                          <a:gd name="T26" fmla="*/ 114 w 147"/>
                          <a:gd name="T27" fmla="*/ 3 h 81"/>
                          <a:gd name="T28" fmla="*/ 118 w 147"/>
                          <a:gd name="T29" fmla="*/ 4 h 81"/>
                          <a:gd name="T30" fmla="*/ 119 w 147"/>
                          <a:gd name="T31" fmla="*/ 7 h 81"/>
                          <a:gd name="T32" fmla="*/ 119 w 147"/>
                          <a:gd name="T33" fmla="*/ 11 h 81"/>
                          <a:gd name="T34" fmla="*/ 121 w 147"/>
                          <a:gd name="T35" fmla="*/ 17 h 81"/>
                          <a:gd name="T36" fmla="*/ 121 w 147"/>
                          <a:gd name="T37" fmla="*/ 22 h 81"/>
                          <a:gd name="T38" fmla="*/ 121 w 147"/>
                          <a:gd name="T39" fmla="*/ 28 h 81"/>
                          <a:gd name="T40" fmla="*/ 121 w 147"/>
                          <a:gd name="T41" fmla="*/ 32 h 81"/>
                          <a:gd name="T42" fmla="*/ 119 w 147"/>
                          <a:gd name="T43" fmla="*/ 39 h 81"/>
                          <a:gd name="T44" fmla="*/ 118 w 147"/>
                          <a:gd name="T45" fmla="*/ 46 h 81"/>
                          <a:gd name="T46" fmla="*/ 116 w 147"/>
                          <a:gd name="T47" fmla="*/ 51 h 81"/>
                          <a:gd name="T48" fmla="*/ 114 w 147"/>
                          <a:gd name="T49" fmla="*/ 55 h 81"/>
                          <a:gd name="T50" fmla="*/ 110 w 147"/>
                          <a:gd name="T51" fmla="*/ 59 h 81"/>
                          <a:gd name="T52" fmla="*/ 108 w 147"/>
                          <a:gd name="T53" fmla="*/ 60 h 81"/>
                          <a:gd name="T54" fmla="*/ 105 w 147"/>
                          <a:gd name="T55" fmla="*/ 61 h 81"/>
                          <a:gd name="T56" fmla="*/ 102 w 147"/>
                          <a:gd name="T57" fmla="*/ 61 h 81"/>
                          <a:gd name="T58" fmla="*/ 99 w 147"/>
                          <a:gd name="T59" fmla="*/ 61 h 81"/>
                          <a:gd name="T60" fmla="*/ 98 w 147"/>
                          <a:gd name="T61" fmla="*/ 60 h 81"/>
                          <a:gd name="T62" fmla="*/ 97 w 147"/>
                          <a:gd name="T63" fmla="*/ 59 h 81"/>
                          <a:gd name="T64" fmla="*/ 97 w 147"/>
                          <a:gd name="T65" fmla="*/ 55 h 81"/>
                          <a:gd name="T66" fmla="*/ 95 w 147"/>
                          <a:gd name="T67" fmla="*/ 53 h 81"/>
                          <a:gd name="T68" fmla="*/ 95 w 147"/>
                          <a:gd name="T69" fmla="*/ 51 h 81"/>
                          <a:gd name="T70" fmla="*/ 93 w 147"/>
                          <a:gd name="T71" fmla="*/ 46 h 81"/>
                          <a:gd name="T72" fmla="*/ 93 w 147"/>
                          <a:gd name="T73" fmla="*/ 42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7"/>
                          <a:gd name="T112" fmla="*/ 0 h 81"/>
                          <a:gd name="T113" fmla="*/ 147 w 147"/>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7" h="81">
                            <a:moveTo>
                              <a:pt x="112" y="55"/>
                            </a:moveTo>
                            <a:lnTo>
                              <a:pt x="0" y="38"/>
                            </a:lnTo>
                            <a:lnTo>
                              <a:pt x="0" y="37"/>
                            </a:lnTo>
                            <a:lnTo>
                              <a:pt x="3" y="9"/>
                            </a:lnTo>
                            <a:lnTo>
                              <a:pt x="116" y="26"/>
                            </a:lnTo>
                            <a:lnTo>
                              <a:pt x="118" y="20"/>
                            </a:lnTo>
                            <a:lnTo>
                              <a:pt x="120" y="15"/>
                            </a:lnTo>
                            <a:lnTo>
                              <a:pt x="123" y="11"/>
                            </a:lnTo>
                            <a:lnTo>
                              <a:pt x="124" y="7"/>
                            </a:lnTo>
                            <a:lnTo>
                              <a:pt x="126" y="5"/>
                            </a:lnTo>
                            <a:lnTo>
                              <a:pt x="128" y="3"/>
                            </a:lnTo>
                            <a:lnTo>
                              <a:pt x="133" y="0"/>
                            </a:lnTo>
                            <a:lnTo>
                              <a:pt x="135" y="0"/>
                            </a:lnTo>
                            <a:lnTo>
                              <a:pt x="137" y="3"/>
                            </a:lnTo>
                            <a:lnTo>
                              <a:pt x="141" y="5"/>
                            </a:lnTo>
                            <a:lnTo>
                              <a:pt x="143" y="9"/>
                            </a:lnTo>
                            <a:lnTo>
                              <a:pt x="143" y="15"/>
                            </a:lnTo>
                            <a:lnTo>
                              <a:pt x="146" y="22"/>
                            </a:lnTo>
                            <a:lnTo>
                              <a:pt x="146" y="28"/>
                            </a:lnTo>
                            <a:lnTo>
                              <a:pt x="146" y="37"/>
                            </a:lnTo>
                            <a:lnTo>
                              <a:pt x="146" y="42"/>
                            </a:lnTo>
                            <a:lnTo>
                              <a:pt x="143" y="51"/>
                            </a:lnTo>
                            <a:lnTo>
                              <a:pt x="141" y="59"/>
                            </a:lnTo>
                            <a:lnTo>
                              <a:pt x="139" y="66"/>
                            </a:lnTo>
                            <a:lnTo>
                              <a:pt x="137" y="72"/>
                            </a:lnTo>
                            <a:lnTo>
                              <a:pt x="133" y="76"/>
                            </a:lnTo>
                            <a:lnTo>
                              <a:pt x="131" y="78"/>
                            </a:lnTo>
                            <a:lnTo>
                              <a:pt x="126" y="80"/>
                            </a:lnTo>
                            <a:lnTo>
                              <a:pt x="123" y="80"/>
                            </a:lnTo>
                            <a:lnTo>
                              <a:pt x="120" y="80"/>
                            </a:lnTo>
                            <a:lnTo>
                              <a:pt x="118" y="78"/>
                            </a:lnTo>
                            <a:lnTo>
                              <a:pt x="116" y="76"/>
                            </a:lnTo>
                            <a:lnTo>
                              <a:pt x="116" y="72"/>
                            </a:lnTo>
                            <a:lnTo>
                              <a:pt x="114" y="70"/>
                            </a:lnTo>
                            <a:lnTo>
                              <a:pt x="114" y="66"/>
                            </a:lnTo>
                            <a:lnTo>
                              <a:pt x="112" y="59"/>
                            </a:lnTo>
                            <a:lnTo>
                              <a:pt x="112" y="55"/>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56" name="Freeform 99"/>
                      <p:cNvSpPr>
                        <a:spLocks/>
                      </p:cNvSpPr>
                      <p:nvPr/>
                    </p:nvSpPr>
                    <p:spPr bwMode="auto">
                      <a:xfrm>
                        <a:off x="5060" y="2990"/>
                        <a:ext cx="111" cy="125"/>
                      </a:xfrm>
                      <a:custGeom>
                        <a:avLst/>
                        <a:gdLst>
                          <a:gd name="T0" fmla="*/ 76 w 122"/>
                          <a:gd name="T1" fmla="*/ 38 h 141"/>
                          <a:gd name="T2" fmla="*/ 19 w 122"/>
                          <a:gd name="T3" fmla="*/ 110 h 141"/>
                          <a:gd name="T4" fmla="*/ 19 w 122"/>
                          <a:gd name="T5" fmla="*/ 110 h 141"/>
                          <a:gd name="T6" fmla="*/ 19 w 122"/>
                          <a:gd name="T7" fmla="*/ 110 h 141"/>
                          <a:gd name="T8" fmla="*/ 19 w 122"/>
                          <a:gd name="T9" fmla="*/ 110 h 141"/>
                          <a:gd name="T10" fmla="*/ 19 w 122"/>
                          <a:gd name="T11" fmla="*/ 110 h 141"/>
                          <a:gd name="T12" fmla="*/ 19 w 122"/>
                          <a:gd name="T13" fmla="*/ 110 h 141"/>
                          <a:gd name="T14" fmla="*/ 19 w 122"/>
                          <a:gd name="T15" fmla="*/ 110 h 141"/>
                          <a:gd name="T16" fmla="*/ 19 w 122"/>
                          <a:gd name="T17" fmla="*/ 110 h 141"/>
                          <a:gd name="T18" fmla="*/ 19 w 122"/>
                          <a:gd name="T19" fmla="*/ 110 h 141"/>
                          <a:gd name="T20" fmla="*/ 0 w 122"/>
                          <a:gd name="T21" fmla="*/ 97 h 141"/>
                          <a:gd name="T22" fmla="*/ 56 w 122"/>
                          <a:gd name="T23" fmla="*/ 25 h 141"/>
                          <a:gd name="T24" fmla="*/ 54 w 122"/>
                          <a:gd name="T25" fmla="*/ 21 h 141"/>
                          <a:gd name="T26" fmla="*/ 51 w 122"/>
                          <a:gd name="T27" fmla="*/ 18 h 141"/>
                          <a:gd name="T28" fmla="*/ 49 w 122"/>
                          <a:gd name="T29" fmla="*/ 15 h 141"/>
                          <a:gd name="T30" fmla="*/ 47 w 122"/>
                          <a:gd name="T31" fmla="*/ 12 h 141"/>
                          <a:gd name="T32" fmla="*/ 45 w 122"/>
                          <a:gd name="T33" fmla="*/ 9 h 141"/>
                          <a:gd name="T34" fmla="*/ 45 w 122"/>
                          <a:gd name="T35" fmla="*/ 6 h 141"/>
                          <a:gd name="T36" fmla="*/ 45 w 122"/>
                          <a:gd name="T37" fmla="*/ 4 h 141"/>
                          <a:gd name="T38" fmla="*/ 47 w 122"/>
                          <a:gd name="T39" fmla="*/ 2 h 141"/>
                          <a:gd name="T40" fmla="*/ 49 w 122"/>
                          <a:gd name="T41" fmla="*/ 2 h 141"/>
                          <a:gd name="T42" fmla="*/ 51 w 122"/>
                          <a:gd name="T43" fmla="*/ 0 h 141"/>
                          <a:gd name="T44" fmla="*/ 56 w 122"/>
                          <a:gd name="T45" fmla="*/ 0 h 141"/>
                          <a:gd name="T46" fmla="*/ 61 w 122"/>
                          <a:gd name="T47" fmla="*/ 2 h 141"/>
                          <a:gd name="T48" fmla="*/ 64 w 122"/>
                          <a:gd name="T49" fmla="*/ 4 h 141"/>
                          <a:gd name="T50" fmla="*/ 69 w 122"/>
                          <a:gd name="T51" fmla="*/ 4 h 141"/>
                          <a:gd name="T52" fmla="*/ 76 w 122"/>
                          <a:gd name="T53" fmla="*/ 9 h 141"/>
                          <a:gd name="T54" fmla="*/ 82 w 122"/>
                          <a:gd name="T55" fmla="*/ 12 h 141"/>
                          <a:gd name="T56" fmla="*/ 86 w 122"/>
                          <a:gd name="T57" fmla="*/ 15 h 141"/>
                          <a:gd name="T58" fmla="*/ 89 w 122"/>
                          <a:gd name="T59" fmla="*/ 20 h 141"/>
                          <a:gd name="T60" fmla="*/ 96 w 122"/>
                          <a:gd name="T61" fmla="*/ 23 h 141"/>
                          <a:gd name="T62" fmla="*/ 96 w 122"/>
                          <a:gd name="T63" fmla="*/ 28 h 141"/>
                          <a:gd name="T64" fmla="*/ 97 w 122"/>
                          <a:gd name="T65" fmla="*/ 31 h 141"/>
                          <a:gd name="T66" fmla="*/ 100 w 122"/>
                          <a:gd name="T67" fmla="*/ 35 h 141"/>
                          <a:gd name="T68" fmla="*/ 100 w 122"/>
                          <a:gd name="T69" fmla="*/ 38 h 141"/>
                          <a:gd name="T70" fmla="*/ 100 w 122"/>
                          <a:gd name="T71" fmla="*/ 41 h 141"/>
                          <a:gd name="T72" fmla="*/ 97 w 122"/>
                          <a:gd name="T73" fmla="*/ 41 h 141"/>
                          <a:gd name="T74" fmla="*/ 96 w 122"/>
                          <a:gd name="T75" fmla="*/ 43 h 141"/>
                          <a:gd name="T76" fmla="*/ 93 w 122"/>
                          <a:gd name="T77" fmla="*/ 43 h 141"/>
                          <a:gd name="T78" fmla="*/ 89 w 122"/>
                          <a:gd name="T79" fmla="*/ 43 h 141"/>
                          <a:gd name="T80" fmla="*/ 86 w 122"/>
                          <a:gd name="T81" fmla="*/ 43 h 141"/>
                          <a:gd name="T82" fmla="*/ 83 w 122"/>
                          <a:gd name="T83" fmla="*/ 41 h 141"/>
                          <a:gd name="T84" fmla="*/ 79 w 122"/>
                          <a:gd name="T85" fmla="*/ 39 h 141"/>
                          <a:gd name="T86" fmla="*/ 76 w 122"/>
                          <a:gd name="T87" fmla="*/ 38 h 141"/>
                          <a:gd name="T88" fmla="*/ 76 w 122"/>
                          <a:gd name="T89" fmla="*/ 38 h 1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141"/>
                          <a:gd name="T137" fmla="*/ 122 w 122"/>
                          <a:gd name="T138" fmla="*/ 141 h 1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141">
                            <a:moveTo>
                              <a:pt x="92" y="48"/>
                            </a:moveTo>
                            <a:lnTo>
                              <a:pt x="23" y="140"/>
                            </a:lnTo>
                            <a:lnTo>
                              <a:pt x="0" y="123"/>
                            </a:lnTo>
                            <a:lnTo>
                              <a:pt x="67" y="32"/>
                            </a:lnTo>
                            <a:lnTo>
                              <a:pt x="65" y="27"/>
                            </a:lnTo>
                            <a:lnTo>
                              <a:pt x="61" y="23"/>
                            </a:lnTo>
                            <a:lnTo>
                              <a:pt x="59" y="19"/>
                            </a:lnTo>
                            <a:lnTo>
                              <a:pt x="57" y="15"/>
                            </a:lnTo>
                            <a:lnTo>
                              <a:pt x="54" y="11"/>
                            </a:lnTo>
                            <a:lnTo>
                              <a:pt x="54" y="8"/>
                            </a:lnTo>
                            <a:lnTo>
                              <a:pt x="54" y="6"/>
                            </a:lnTo>
                            <a:lnTo>
                              <a:pt x="57" y="2"/>
                            </a:lnTo>
                            <a:lnTo>
                              <a:pt x="59" y="2"/>
                            </a:lnTo>
                            <a:lnTo>
                              <a:pt x="62" y="0"/>
                            </a:lnTo>
                            <a:lnTo>
                              <a:pt x="67" y="0"/>
                            </a:lnTo>
                            <a:lnTo>
                              <a:pt x="74" y="2"/>
                            </a:lnTo>
                            <a:lnTo>
                              <a:pt x="77" y="4"/>
                            </a:lnTo>
                            <a:lnTo>
                              <a:pt x="84" y="6"/>
                            </a:lnTo>
                            <a:lnTo>
                              <a:pt x="92" y="11"/>
                            </a:lnTo>
                            <a:lnTo>
                              <a:pt x="99" y="15"/>
                            </a:lnTo>
                            <a:lnTo>
                              <a:pt x="104" y="19"/>
                            </a:lnTo>
                            <a:lnTo>
                              <a:pt x="108" y="25"/>
                            </a:lnTo>
                            <a:lnTo>
                              <a:pt x="115" y="29"/>
                            </a:lnTo>
                            <a:lnTo>
                              <a:pt x="116" y="36"/>
                            </a:lnTo>
                            <a:lnTo>
                              <a:pt x="118" y="40"/>
                            </a:lnTo>
                            <a:lnTo>
                              <a:pt x="121" y="44"/>
                            </a:lnTo>
                            <a:lnTo>
                              <a:pt x="121" y="48"/>
                            </a:lnTo>
                            <a:lnTo>
                              <a:pt x="121" y="52"/>
                            </a:lnTo>
                            <a:lnTo>
                              <a:pt x="118" y="52"/>
                            </a:lnTo>
                            <a:lnTo>
                              <a:pt x="116" y="54"/>
                            </a:lnTo>
                            <a:lnTo>
                              <a:pt x="112" y="54"/>
                            </a:lnTo>
                            <a:lnTo>
                              <a:pt x="108" y="54"/>
                            </a:lnTo>
                            <a:lnTo>
                              <a:pt x="104" y="54"/>
                            </a:lnTo>
                            <a:lnTo>
                              <a:pt x="100" y="52"/>
                            </a:lnTo>
                            <a:lnTo>
                              <a:pt x="96" y="50"/>
                            </a:lnTo>
                            <a:lnTo>
                              <a:pt x="92" y="48"/>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57" name="Freeform 100"/>
                      <p:cNvSpPr>
                        <a:spLocks/>
                      </p:cNvSpPr>
                      <p:nvPr/>
                    </p:nvSpPr>
                    <p:spPr bwMode="auto">
                      <a:xfrm>
                        <a:off x="5060" y="2990"/>
                        <a:ext cx="111" cy="125"/>
                      </a:xfrm>
                      <a:custGeom>
                        <a:avLst/>
                        <a:gdLst>
                          <a:gd name="T0" fmla="*/ 76 w 122"/>
                          <a:gd name="T1" fmla="*/ 38 h 141"/>
                          <a:gd name="T2" fmla="*/ 19 w 122"/>
                          <a:gd name="T3" fmla="*/ 110 h 141"/>
                          <a:gd name="T4" fmla="*/ 0 w 122"/>
                          <a:gd name="T5" fmla="*/ 97 h 141"/>
                          <a:gd name="T6" fmla="*/ 56 w 122"/>
                          <a:gd name="T7" fmla="*/ 25 h 141"/>
                          <a:gd name="T8" fmla="*/ 54 w 122"/>
                          <a:gd name="T9" fmla="*/ 21 h 141"/>
                          <a:gd name="T10" fmla="*/ 51 w 122"/>
                          <a:gd name="T11" fmla="*/ 18 h 141"/>
                          <a:gd name="T12" fmla="*/ 49 w 122"/>
                          <a:gd name="T13" fmla="*/ 15 h 141"/>
                          <a:gd name="T14" fmla="*/ 47 w 122"/>
                          <a:gd name="T15" fmla="*/ 12 h 141"/>
                          <a:gd name="T16" fmla="*/ 45 w 122"/>
                          <a:gd name="T17" fmla="*/ 9 h 141"/>
                          <a:gd name="T18" fmla="*/ 45 w 122"/>
                          <a:gd name="T19" fmla="*/ 6 h 141"/>
                          <a:gd name="T20" fmla="*/ 45 w 122"/>
                          <a:gd name="T21" fmla="*/ 4 h 141"/>
                          <a:gd name="T22" fmla="*/ 47 w 122"/>
                          <a:gd name="T23" fmla="*/ 2 h 141"/>
                          <a:gd name="T24" fmla="*/ 49 w 122"/>
                          <a:gd name="T25" fmla="*/ 2 h 141"/>
                          <a:gd name="T26" fmla="*/ 51 w 122"/>
                          <a:gd name="T27" fmla="*/ 0 h 141"/>
                          <a:gd name="T28" fmla="*/ 56 w 122"/>
                          <a:gd name="T29" fmla="*/ 0 h 141"/>
                          <a:gd name="T30" fmla="*/ 61 w 122"/>
                          <a:gd name="T31" fmla="*/ 2 h 141"/>
                          <a:gd name="T32" fmla="*/ 64 w 122"/>
                          <a:gd name="T33" fmla="*/ 4 h 141"/>
                          <a:gd name="T34" fmla="*/ 69 w 122"/>
                          <a:gd name="T35" fmla="*/ 4 h 141"/>
                          <a:gd name="T36" fmla="*/ 76 w 122"/>
                          <a:gd name="T37" fmla="*/ 9 h 141"/>
                          <a:gd name="T38" fmla="*/ 82 w 122"/>
                          <a:gd name="T39" fmla="*/ 12 h 141"/>
                          <a:gd name="T40" fmla="*/ 86 w 122"/>
                          <a:gd name="T41" fmla="*/ 15 h 141"/>
                          <a:gd name="T42" fmla="*/ 89 w 122"/>
                          <a:gd name="T43" fmla="*/ 20 h 141"/>
                          <a:gd name="T44" fmla="*/ 96 w 122"/>
                          <a:gd name="T45" fmla="*/ 23 h 141"/>
                          <a:gd name="T46" fmla="*/ 96 w 122"/>
                          <a:gd name="T47" fmla="*/ 28 h 141"/>
                          <a:gd name="T48" fmla="*/ 97 w 122"/>
                          <a:gd name="T49" fmla="*/ 31 h 141"/>
                          <a:gd name="T50" fmla="*/ 100 w 122"/>
                          <a:gd name="T51" fmla="*/ 35 h 141"/>
                          <a:gd name="T52" fmla="*/ 100 w 122"/>
                          <a:gd name="T53" fmla="*/ 38 h 141"/>
                          <a:gd name="T54" fmla="*/ 100 w 122"/>
                          <a:gd name="T55" fmla="*/ 41 h 141"/>
                          <a:gd name="T56" fmla="*/ 97 w 122"/>
                          <a:gd name="T57" fmla="*/ 41 h 141"/>
                          <a:gd name="T58" fmla="*/ 96 w 122"/>
                          <a:gd name="T59" fmla="*/ 43 h 141"/>
                          <a:gd name="T60" fmla="*/ 93 w 122"/>
                          <a:gd name="T61" fmla="*/ 43 h 141"/>
                          <a:gd name="T62" fmla="*/ 89 w 122"/>
                          <a:gd name="T63" fmla="*/ 43 h 141"/>
                          <a:gd name="T64" fmla="*/ 86 w 122"/>
                          <a:gd name="T65" fmla="*/ 43 h 141"/>
                          <a:gd name="T66" fmla="*/ 83 w 122"/>
                          <a:gd name="T67" fmla="*/ 41 h 141"/>
                          <a:gd name="T68" fmla="*/ 79 w 122"/>
                          <a:gd name="T69" fmla="*/ 39 h 141"/>
                          <a:gd name="T70" fmla="*/ 76 w 122"/>
                          <a:gd name="T71" fmla="*/ 38 h 1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141"/>
                          <a:gd name="T110" fmla="*/ 122 w 122"/>
                          <a:gd name="T111" fmla="*/ 141 h 1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141">
                            <a:moveTo>
                              <a:pt x="92" y="48"/>
                            </a:moveTo>
                            <a:lnTo>
                              <a:pt x="23" y="140"/>
                            </a:lnTo>
                            <a:lnTo>
                              <a:pt x="0" y="123"/>
                            </a:lnTo>
                            <a:lnTo>
                              <a:pt x="67" y="32"/>
                            </a:lnTo>
                            <a:lnTo>
                              <a:pt x="65" y="27"/>
                            </a:lnTo>
                            <a:lnTo>
                              <a:pt x="61" y="23"/>
                            </a:lnTo>
                            <a:lnTo>
                              <a:pt x="59" y="19"/>
                            </a:lnTo>
                            <a:lnTo>
                              <a:pt x="57" y="15"/>
                            </a:lnTo>
                            <a:lnTo>
                              <a:pt x="54" y="11"/>
                            </a:lnTo>
                            <a:lnTo>
                              <a:pt x="54" y="8"/>
                            </a:lnTo>
                            <a:lnTo>
                              <a:pt x="54" y="6"/>
                            </a:lnTo>
                            <a:lnTo>
                              <a:pt x="57" y="2"/>
                            </a:lnTo>
                            <a:lnTo>
                              <a:pt x="59" y="2"/>
                            </a:lnTo>
                            <a:lnTo>
                              <a:pt x="62" y="0"/>
                            </a:lnTo>
                            <a:lnTo>
                              <a:pt x="67" y="0"/>
                            </a:lnTo>
                            <a:lnTo>
                              <a:pt x="74" y="2"/>
                            </a:lnTo>
                            <a:lnTo>
                              <a:pt x="77" y="4"/>
                            </a:lnTo>
                            <a:lnTo>
                              <a:pt x="84" y="6"/>
                            </a:lnTo>
                            <a:lnTo>
                              <a:pt x="92" y="11"/>
                            </a:lnTo>
                            <a:lnTo>
                              <a:pt x="99" y="15"/>
                            </a:lnTo>
                            <a:lnTo>
                              <a:pt x="104" y="19"/>
                            </a:lnTo>
                            <a:lnTo>
                              <a:pt x="108" y="25"/>
                            </a:lnTo>
                            <a:lnTo>
                              <a:pt x="115" y="29"/>
                            </a:lnTo>
                            <a:lnTo>
                              <a:pt x="116" y="36"/>
                            </a:lnTo>
                            <a:lnTo>
                              <a:pt x="118" y="40"/>
                            </a:lnTo>
                            <a:lnTo>
                              <a:pt x="121" y="44"/>
                            </a:lnTo>
                            <a:lnTo>
                              <a:pt x="121" y="48"/>
                            </a:lnTo>
                            <a:lnTo>
                              <a:pt x="121" y="52"/>
                            </a:lnTo>
                            <a:lnTo>
                              <a:pt x="118" y="52"/>
                            </a:lnTo>
                            <a:lnTo>
                              <a:pt x="116" y="54"/>
                            </a:lnTo>
                            <a:lnTo>
                              <a:pt x="112" y="54"/>
                            </a:lnTo>
                            <a:lnTo>
                              <a:pt x="108" y="54"/>
                            </a:lnTo>
                            <a:lnTo>
                              <a:pt x="104" y="54"/>
                            </a:lnTo>
                            <a:lnTo>
                              <a:pt x="100" y="52"/>
                            </a:lnTo>
                            <a:lnTo>
                              <a:pt x="96" y="50"/>
                            </a:lnTo>
                            <a:lnTo>
                              <a:pt x="92" y="4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58" name="Freeform 101"/>
                      <p:cNvSpPr>
                        <a:spLocks/>
                      </p:cNvSpPr>
                      <p:nvPr/>
                    </p:nvSpPr>
                    <p:spPr bwMode="auto">
                      <a:xfrm>
                        <a:off x="4938" y="3011"/>
                        <a:ext cx="267" cy="258"/>
                      </a:xfrm>
                      <a:custGeom>
                        <a:avLst/>
                        <a:gdLst>
                          <a:gd name="T0" fmla="*/ 242 w 294"/>
                          <a:gd name="T1" fmla="*/ 226 h 293"/>
                          <a:gd name="T2" fmla="*/ 239 w 294"/>
                          <a:gd name="T3" fmla="*/ 203 h 293"/>
                          <a:gd name="T4" fmla="*/ 236 w 294"/>
                          <a:gd name="T5" fmla="*/ 181 h 293"/>
                          <a:gd name="T6" fmla="*/ 229 w 294"/>
                          <a:gd name="T7" fmla="*/ 159 h 293"/>
                          <a:gd name="T8" fmla="*/ 222 w 294"/>
                          <a:gd name="T9" fmla="*/ 138 h 293"/>
                          <a:gd name="T10" fmla="*/ 212 w 294"/>
                          <a:gd name="T11" fmla="*/ 119 h 293"/>
                          <a:gd name="T12" fmla="*/ 200 w 294"/>
                          <a:gd name="T13" fmla="*/ 100 h 293"/>
                          <a:gd name="T14" fmla="*/ 186 w 294"/>
                          <a:gd name="T15" fmla="*/ 82 h 293"/>
                          <a:gd name="T16" fmla="*/ 172 w 294"/>
                          <a:gd name="T17" fmla="*/ 67 h 293"/>
                          <a:gd name="T18" fmla="*/ 153 w 294"/>
                          <a:gd name="T19" fmla="*/ 51 h 293"/>
                          <a:gd name="T20" fmla="*/ 134 w 294"/>
                          <a:gd name="T21" fmla="*/ 38 h 293"/>
                          <a:gd name="T22" fmla="*/ 115 w 294"/>
                          <a:gd name="T23" fmla="*/ 27 h 293"/>
                          <a:gd name="T24" fmla="*/ 94 w 294"/>
                          <a:gd name="T25" fmla="*/ 18 h 293"/>
                          <a:gd name="T26" fmla="*/ 73 w 294"/>
                          <a:gd name="T27" fmla="*/ 10 h 293"/>
                          <a:gd name="T28" fmla="*/ 48 w 294"/>
                          <a:gd name="T29" fmla="*/ 4 h 293"/>
                          <a:gd name="T30" fmla="*/ 25 w 294"/>
                          <a:gd name="T31" fmla="*/ 2 h 293"/>
                          <a:gd name="T32" fmla="*/ 0 w 294"/>
                          <a:gd name="T33" fmla="*/ 0 h 293"/>
                          <a:gd name="T34" fmla="*/ 0 w 294"/>
                          <a:gd name="T35" fmla="*/ 54 h 293"/>
                          <a:gd name="T36" fmla="*/ 19 w 294"/>
                          <a:gd name="T37" fmla="*/ 55 h 293"/>
                          <a:gd name="T38" fmla="*/ 38 w 294"/>
                          <a:gd name="T39" fmla="*/ 56 h 293"/>
                          <a:gd name="T40" fmla="*/ 55 w 294"/>
                          <a:gd name="T41" fmla="*/ 62 h 293"/>
                          <a:gd name="T42" fmla="*/ 71 w 294"/>
                          <a:gd name="T43" fmla="*/ 68 h 293"/>
                          <a:gd name="T44" fmla="*/ 87 w 294"/>
                          <a:gd name="T45" fmla="*/ 75 h 293"/>
                          <a:gd name="T46" fmla="*/ 102 w 294"/>
                          <a:gd name="T47" fmla="*/ 84 h 293"/>
                          <a:gd name="T48" fmla="*/ 117 w 294"/>
                          <a:gd name="T49" fmla="*/ 94 h 293"/>
                          <a:gd name="T50" fmla="*/ 130 w 294"/>
                          <a:gd name="T51" fmla="*/ 106 h 293"/>
                          <a:gd name="T52" fmla="*/ 141 w 294"/>
                          <a:gd name="T53" fmla="*/ 116 h 293"/>
                          <a:gd name="T54" fmla="*/ 152 w 294"/>
                          <a:gd name="T55" fmla="*/ 129 h 293"/>
                          <a:gd name="T56" fmla="*/ 162 w 294"/>
                          <a:gd name="T57" fmla="*/ 144 h 293"/>
                          <a:gd name="T58" fmla="*/ 169 w 294"/>
                          <a:gd name="T59" fmla="*/ 159 h 293"/>
                          <a:gd name="T60" fmla="*/ 175 w 294"/>
                          <a:gd name="T61" fmla="*/ 174 h 293"/>
                          <a:gd name="T62" fmla="*/ 180 w 294"/>
                          <a:gd name="T63" fmla="*/ 191 h 293"/>
                          <a:gd name="T64" fmla="*/ 183 w 294"/>
                          <a:gd name="T65" fmla="*/ 209 h 293"/>
                          <a:gd name="T66" fmla="*/ 183 w 294"/>
                          <a:gd name="T67" fmla="*/ 226 h 293"/>
                          <a:gd name="T68" fmla="*/ 242 w 294"/>
                          <a:gd name="T69" fmla="*/ 226 h 293"/>
                          <a:gd name="T70" fmla="*/ 242 w 294"/>
                          <a:gd name="T71" fmla="*/ 226 h 2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293"/>
                          <a:gd name="T110" fmla="*/ 294 w 294"/>
                          <a:gd name="T111" fmla="*/ 293 h 2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293">
                            <a:moveTo>
                              <a:pt x="293" y="292"/>
                            </a:moveTo>
                            <a:lnTo>
                              <a:pt x="290" y="261"/>
                            </a:lnTo>
                            <a:lnTo>
                              <a:pt x="286" y="234"/>
                            </a:lnTo>
                            <a:lnTo>
                              <a:pt x="278" y="205"/>
                            </a:lnTo>
                            <a:lnTo>
                              <a:pt x="269" y="178"/>
                            </a:lnTo>
                            <a:lnTo>
                              <a:pt x="257" y="153"/>
                            </a:lnTo>
                            <a:lnTo>
                              <a:pt x="242" y="129"/>
                            </a:lnTo>
                            <a:lnTo>
                              <a:pt x="226" y="106"/>
                            </a:lnTo>
                            <a:lnTo>
                              <a:pt x="208" y="86"/>
                            </a:lnTo>
                            <a:lnTo>
                              <a:pt x="186" y="66"/>
                            </a:lnTo>
                            <a:lnTo>
                              <a:pt x="163" y="49"/>
                            </a:lnTo>
                            <a:lnTo>
                              <a:pt x="140" y="35"/>
                            </a:lnTo>
                            <a:lnTo>
                              <a:pt x="113" y="23"/>
                            </a:lnTo>
                            <a:lnTo>
                              <a:pt x="88" y="13"/>
                            </a:lnTo>
                            <a:lnTo>
                              <a:pt x="58" y="6"/>
                            </a:lnTo>
                            <a:lnTo>
                              <a:pt x="30" y="2"/>
                            </a:lnTo>
                            <a:lnTo>
                              <a:pt x="0" y="0"/>
                            </a:lnTo>
                            <a:lnTo>
                              <a:pt x="0" y="69"/>
                            </a:lnTo>
                            <a:lnTo>
                              <a:pt x="23" y="71"/>
                            </a:lnTo>
                            <a:lnTo>
                              <a:pt x="46" y="73"/>
                            </a:lnTo>
                            <a:lnTo>
                              <a:pt x="67" y="79"/>
                            </a:lnTo>
                            <a:lnTo>
                              <a:pt x="86" y="87"/>
                            </a:lnTo>
                            <a:lnTo>
                              <a:pt x="106" y="96"/>
                            </a:lnTo>
                            <a:lnTo>
                              <a:pt x="123" y="108"/>
                            </a:lnTo>
                            <a:lnTo>
                              <a:pt x="142" y="121"/>
                            </a:lnTo>
                            <a:lnTo>
                              <a:pt x="157" y="136"/>
                            </a:lnTo>
                            <a:lnTo>
                              <a:pt x="171" y="150"/>
                            </a:lnTo>
                            <a:lnTo>
                              <a:pt x="184" y="167"/>
                            </a:lnTo>
                            <a:lnTo>
                              <a:pt x="196" y="186"/>
                            </a:lnTo>
                            <a:lnTo>
                              <a:pt x="205" y="205"/>
                            </a:lnTo>
                            <a:lnTo>
                              <a:pt x="213" y="225"/>
                            </a:lnTo>
                            <a:lnTo>
                              <a:pt x="218" y="246"/>
                            </a:lnTo>
                            <a:lnTo>
                              <a:pt x="222" y="269"/>
                            </a:lnTo>
                            <a:lnTo>
                              <a:pt x="222" y="292"/>
                            </a:lnTo>
                            <a:lnTo>
                              <a:pt x="293" y="292"/>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59" name="Freeform 102"/>
                      <p:cNvSpPr>
                        <a:spLocks/>
                      </p:cNvSpPr>
                      <p:nvPr/>
                    </p:nvSpPr>
                    <p:spPr bwMode="auto">
                      <a:xfrm>
                        <a:off x="4938" y="3268"/>
                        <a:ext cx="267" cy="257"/>
                      </a:xfrm>
                      <a:custGeom>
                        <a:avLst/>
                        <a:gdLst>
                          <a:gd name="T0" fmla="*/ 0 w 294"/>
                          <a:gd name="T1" fmla="*/ 226 h 291"/>
                          <a:gd name="T2" fmla="*/ 25 w 294"/>
                          <a:gd name="T3" fmla="*/ 224 h 291"/>
                          <a:gd name="T4" fmla="*/ 48 w 294"/>
                          <a:gd name="T5" fmla="*/ 222 h 291"/>
                          <a:gd name="T6" fmla="*/ 73 w 294"/>
                          <a:gd name="T7" fmla="*/ 217 h 291"/>
                          <a:gd name="T8" fmla="*/ 94 w 294"/>
                          <a:gd name="T9" fmla="*/ 208 h 291"/>
                          <a:gd name="T10" fmla="*/ 115 w 294"/>
                          <a:gd name="T11" fmla="*/ 199 h 291"/>
                          <a:gd name="T12" fmla="*/ 134 w 294"/>
                          <a:gd name="T13" fmla="*/ 187 h 291"/>
                          <a:gd name="T14" fmla="*/ 153 w 294"/>
                          <a:gd name="T15" fmla="*/ 175 h 291"/>
                          <a:gd name="T16" fmla="*/ 172 w 294"/>
                          <a:gd name="T17" fmla="*/ 160 h 291"/>
                          <a:gd name="T18" fmla="*/ 186 w 294"/>
                          <a:gd name="T19" fmla="*/ 144 h 291"/>
                          <a:gd name="T20" fmla="*/ 200 w 294"/>
                          <a:gd name="T21" fmla="*/ 127 h 291"/>
                          <a:gd name="T22" fmla="*/ 212 w 294"/>
                          <a:gd name="T23" fmla="*/ 108 h 291"/>
                          <a:gd name="T24" fmla="*/ 222 w 294"/>
                          <a:gd name="T25" fmla="*/ 88 h 291"/>
                          <a:gd name="T26" fmla="*/ 229 w 294"/>
                          <a:gd name="T27" fmla="*/ 67 h 291"/>
                          <a:gd name="T28" fmla="*/ 236 w 294"/>
                          <a:gd name="T29" fmla="*/ 46 h 291"/>
                          <a:gd name="T30" fmla="*/ 239 w 294"/>
                          <a:gd name="T31" fmla="*/ 23 h 291"/>
                          <a:gd name="T32" fmla="*/ 242 w 294"/>
                          <a:gd name="T33" fmla="*/ 0 h 291"/>
                          <a:gd name="T34" fmla="*/ 183 w 294"/>
                          <a:gd name="T35" fmla="*/ 0 h 291"/>
                          <a:gd name="T36" fmla="*/ 183 w 294"/>
                          <a:gd name="T37" fmla="*/ 18 h 291"/>
                          <a:gd name="T38" fmla="*/ 180 w 294"/>
                          <a:gd name="T39" fmla="*/ 34 h 291"/>
                          <a:gd name="T40" fmla="*/ 175 w 294"/>
                          <a:gd name="T41" fmla="*/ 50 h 291"/>
                          <a:gd name="T42" fmla="*/ 169 w 294"/>
                          <a:gd name="T43" fmla="*/ 67 h 291"/>
                          <a:gd name="T44" fmla="*/ 162 w 294"/>
                          <a:gd name="T45" fmla="*/ 82 h 291"/>
                          <a:gd name="T46" fmla="*/ 152 w 294"/>
                          <a:gd name="T47" fmla="*/ 97 h 291"/>
                          <a:gd name="T48" fmla="*/ 141 w 294"/>
                          <a:gd name="T49" fmla="*/ 110 h 291"/>
                          <a:gd name="T50" fmla="*/ 130 w 294"/>
                          <a:gd name="T51" fmla="*/ 123 h 291"/>
                          <a:gd name="T52" fmla="*/ 117 w 294"/>
                          <a:gd name="T53" fmla="*/ 133 h 291"/>
                          <a:gd name="T54" fmla="*/ 102 w 294"/>
                          <a:gd name="T55" fmla="*/ 144 h 291"/>
                          <a:gd name="T56" fmla="*/ 87 w 294"/>
                          <a:gd name="T57" fmla="*/ 152 h 291"/>
                          <a:gd name="T58" fmla="*/ 71 w 294"/>
                          <a:gd name="T59" fmla="*/ 160 h 291"/>
                          <a:gd name="T60" fmla="*/ 55 w 294"/>
                          <a:gd name="T61" fmla="*/ 164 h 291"/>
                          <a:gd name="T62" fmla="*/ 38 w 294"/>
                          <a:gd name="T63" fmla="*/ 170 h 291"/>
                          <a:gd name="T64" fmla="*/ 19 w 294"/>
                          <a:gd name="T65" fmla="*/ 170 h 291"/>
                          <a:gd name="T66" fmla="*/ 0 w 294"/>
                          <a:gd name="T67" fmla="*/ 173 h 291"/>
                          <a:gd name="T68" fmla="*/ 0 w 294"/>
                          <a:gd name="T69" fmla="*/ 226 h 291"/>
                          <a:gd name="T70" fmla="*/ 0 w 294"/>
                          <a:gd name="T71" fmla="*/ 226 h 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291"/>
                          <a:gd name="T110" fmla="*/ 294 w 294"/>
                          <a:gd name="T111" fmla="*/ 291 h 2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291">
                            <a:moveTo>
                              <a:pt x="0" y="290"/>
                            </a:moveTo>
                            <a:lnTo>
                              <a:pt x="30" y="288"/>
                            </a:lnTo>
                            <a:lnTo>
                              <a:pt x="58" y="284"/>
                            </a:lnTo>
                            <a:lnTo>
                              <a:pt x="88" y="278"/>
                            </a:lnTo>
                            <a:lnTo>
                              <a:pt x="113" y="267"/>
                            </a:lnTo>
                            <a:lnTo>
                              <a:pt x="140" y="255"/>
                            </a:lnTo>
                            <a:lnTo>
                              <a:pt x="163" y="240"/>
                            </a:lnTo>
                            <a:lnTo>
                              <a:pt x="186" y="224"/>
                            </a:lnTo>
                            <a:lnTo>
                              <a:pt x="208" y="205"/>
                            </a:lnTo>
                            <a:lnTo>
                              <a:pt x="226" y="184"/>
                            </a:lnTo>
                            <a:lnTo>
                              <a:pt x="242" y="163"/>
                            </a:lnTo>
                            <a:lnTo>
                              <a:pt x="257" y="138"/>
                            </a:lnTo>
                            <a:lnTo>
                              <a:pt x="269" y="113"/>
                            </a:lnTo>
                            <a:lnTo>
                              <a:pt x="278" y="86"/>
                            </a:lnTo>
                            <a:lnTo>
                              <a:pt x="286" y="59"/>
                            </a:lnTo>
                            <a:lnTo>
                              <a:pt x="290" y="29"/>
                            </a:lnTo>
                            <a:lnTo>
                              <a:pt x="293" y="0"/>
                            </a:lnTo>
                            <a:lnTo>
                              <a:pt x="222" y="0"/>
                            </a:lnTo>
                            <a:lnTo>
                              <a:pt x="222" y="23"/>
                            </a:lnTo>
                            <a:lnTo>
                              <a:pt x="218" y="44"/>
                            </a:lnTo>
                            <a:lnTo>
                              <a:pt x="213" y="65"/>
                            </a:lnTo>
                            <a:lnTo>
                              <a:pt x="205" y="86"/>
                            </a:lnTo>
                            <a:lnTo>
                              <a:pt x="196" y="105"/>
                            </a:lnTo>
                            <a:lnTo>
                              <a:pt x="184" y="124"/>
                            </a:lnTo>
                            <a:lnTo>
                              <a:pt x="171" y="140"/>
                            </a:lnTo>
                            <a:lnTo>
                              <a:pt x="157" y="157"/>
                            </a:lnTo>
                            <a:lnTo>
                              <a:pt x="142" y="171"/>
                            </a:lnTo>
                            <a:lnTo>
                              <a:pt x="123" y="184"/>
                            </a:lnTo>
                            <a:lnTo>
                              <a:pt x="106" y="195"/>
                            </a:lnTo>
                            <a:lnTo>
                              <a:pt x="86" y="205"/>
                            </a:lnTo>
                            <a:lnTo>
                              <a:pt x="67" y="211"/>
                            </a:lnTo>
                            <a:lnTo>
                              <a:pt x="46" y="217"/>
                            </a:lnTo>
                            <a:lnTo>
                              <a:pt x="23" y="219"/>
                            </a:lnTo>
                            <a:lnTo>
                              <a:pt x="0" y="222"/>
                            </a:lnTo>
                            <a:lnTo>
                              <a:pt x="0" y="290"/>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60" name="Freeform 103"/>
                      <p:cNvSpPr>
                        <a:spLocks/>
                      </p:cNvSpPr>
                      <p:nvPr/>
                    </p:nvSpPr>
                    <p:spPr bwMode="auto">
                      <a:xfrm>
                        <a:off x="4675" y="3268"/>
                        <a:ext cx="264" cy="257"/>
                      </a:xfrm>
                      <a:custGeom>
                        <a:avLst/>
                        <a:gdLst>
                          <a:gd name="T0" fmla="*/ 0 w 291"/>
                          <a:gd name="T1" fmla="*/ 0 h 291"/>
                          <a:gd name="T2" fmla="*/ 0 w 291"/>
                          <a:gd name="T3" fmla="*/ 23 h 291"/>
                          <a:gd name="T4" fmla="*/ 4 w 291"/>
                          <a:gd name="T5" fmla="*/ 46 h 291"/>
                          <a:gd name="T6" fmla="*/ 10 w 291"/>
                          <a:gd name="T7" fmla="*/ 67 h 291"/>
                          <a:gd name="T8" fmla="*/ 19 w 291"/>
                          <a:gd name="T9" fmla="*/ 88 h 291"/>
                          <a:gd name="T10" fmla="*/ 29 w 291"/>
                          <a:gd name="T11" fmla="*/ 108 h 291"/>
                          <a:gd name="T12" fmla="*/ 40 w 291"/>
                          <a:gd name="T13" fmla="*/ 127 h 291"/>
                          <a:gd name="T14" fmla="*/ 55 w 291"/>
                          <a:gd name="T15" fmla="*/ 144 h 291"/>
                          <a:gd name="T16" fmla="*/ 70 w 291"/>
                          <a:gd name="T17" fmla="*/ 160 h 291"/>
                          <a:gd name="T18" fmla="*/ 86 w 291"/>
                          <a:gd name="T19" fmla="*/ 175 h 291"/>
                          <a:gd name="T20" fmla="*/ 104 w 291"/>
                          <a:gd name="T21" fmla="*/ 187 h 291"/>
                          <a:gd name="T22" fmla="*/ 126 w 291"/>
                          <a:gd name="T23" fmla="*/ 199 h 291"/>
                          <a:gd name="T24" fmla="*/ 146 w 291"/>
                          <a:gd name="T25" fmla="*/ 208 h 291"/>
                          <a:gd name="T26" fmla="*/ 169 w 291"/>
                          <a:gd name="T27" fmla="*/ 217 h 291"/>
                          <a:gd name="T28" fmla="*/ 191 w 291"/>
                          <a:gd name="T29" fmla="*/ 222 h 291"/>
                          <a:gd name="T30" fmla="*/ 215 w 291"/>
                          <a:gd name="T31" fmla="*/ 224 h 291"/>
                          <a:gd name="T32" fmla="*/ 239 w 291"/>
                          <a:gd name="T33" fmla="*/ 226 h 291"/>
                          <a:gd name="T34" fmla="*/ 239 w 291"/>
                          <a:gd name="T35" fmla="*/ 173 h 291"/>
                          <a:gd name="T36" fmla="*/ 220 w 291"/>
                          <a:gd name="T37" fmla="*/ 170 h 291"/>
                          <a:gd name="T38" fmla="*/ 202 w 291"/>
                          <a:gd name="T39" fmla="*/ 170 h 291"/>
                          <a:gd name="T40" fmla="*/ 185 w 291"/>
                          <a:gd name="T41" fmla="*/ 164 h 291"/>
                          <a:gd name="T42" fmla="*/ 169 w 291"/>
                          <a:gd name="T43" fmla="*/ 160 h 291"/>
                          <a:gd name="T44" fmla="*/ 153 w 291"/>
                          <a:gd name="T45" fmla="*/ 152 h 291"/>
                          <a:gd name="T46" fmla="*/ 138 w 291"/>
                          <a:gd name="T47" fmla="*/ 144 h 291"/>
                          <a:gd name="T48" fmla="*/ 123 w 291"/>
                          <a:gd name="T49" fmla="*/ 133 h 291"/>
                          <a:gd name="T50" fmla="*/ 110 w 291"/>
                          <a:gd name="T51" fmla="*/ 123 h 291"/>
                          <a:gd name="T52" fmla="*/ 97 w 291"/>
                          <a:gd name="T53" fmla="*/ 110 h 291"/>
                          <a:gd name="T54" fmla="*/ 88 w 291"/>
                          <a:gd name="T55" fmla="*/ 97 h 291"/>
                          <a:gd name="T56" fmla="*/ 79 w 291"/>
                          <a:gd name="T57" fmla="*/ 82 h 291"/>
                          <a:gd name="T58" fmla="*/ 70 w 291"/>
                          <a:gd name="T59" fmla="*/ 67 h 291"/>
                          <a:gd name="T60" fmla="*/ 66 w 291"/>
                          <a:gd name="T61" fmla="*/ 50 h 291"/>
                          <a:gd name="T62" fmla="*/ 60 w 291"/>
                          <a:gd name="T63" fmla="*/ 34 h 291"/>
                          <a:gd name="T64" fmla="*/ 57 w 291"/>
                          <a:gd name="T65" fmla="*/ 18 h 291"/>
                          <a:gd name="T66" fmla="*/ 57 w 291"/>
                          <a:gd name="T67" fmla="*/ 0 h 291"/>
                          <a:gd name="T68" fmla="*/ 0 w 291"/>
                          <a:gd name="T69" fmla="*/ 0 h 291"/>
                          <a:gd name="T70" fmla="*/ 0 w 291"/>
                          <a:gd name="T71" fmla="*/ 0 h 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1"/>
                          <a:gd name="T109" fmla="*/ 0 h 291"/>
                          <a:gd name="T110" fmla="*/ 291 w 291"/>
                          <a:gd name="T111" fmla="*/ 291 h 2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1" h="291">
                            <a:moveTo>
                              <a:pt x="0" y="0"/>
                            </a:moveTo>
                            <a:lnTo>
                              <a:pt x="0" y="29"/>
                            </a:lnTo>
                            <a:lnTo>
                              <a:pt x="4" y="59"/>
                            </a:lnTo>
                            <a:lnTo>
                              <a:pt x="12" y="86"/>
                            </a:lnTo>
                            <a:lnTo>
                              <a:pt x="23" y="113"/>
                            </a:lnTo>
                            <a:lnTo>
                              <a:pt x="35" y="138"/>
                            </a:lnTo>
                            <a:lnTo>
                              <a:pt x="48" y="163"/>
                            </a:lnTo>
                            <a:lnTo>
                              <a:pt x="67" y="184"/>
                            </a:lnTo>
                            <a:lnTo>
                              <a:pt x="85" y="205"/>
                            </a:lnTo>
                            <a:lnTo>
                              <a:pt x="105" y="224"/>
                            </a:lnTo>
                            <a:lnTo>
                              <a:pt x="127" y="240"/>
                            </a:lnTo>
                            <a:lnTo>
                              <a:pt x="153" y="255"/>
                            </a:lnTo>
                            <a:lnTo>
                              <a:pt x="178" y="267"/>
                            </a:lnTo>
                            <a:lnTo>
                              <a:pt x="205" y="278"/>
                            </a:lnTo>
                            <a:lnTo>
                              <a:pt x="232" y="284"/>
                            </a:lnTo>
                            <a:lnTo>
                              <a:pt x="261" y="288"/>
                            </a:lnTo>
                            <a:lnTo>
                              <a:pt x="290" y="290"/>
                            </a:lnTo>
                            <a:lnTo>
                              <a:pt x="290" y="222"/>
                            </a:lnTo>
                            <a:lnTo>
                              <a:pt x="268" y="219"/>
                            </a:lnTo>
                            <a:lnTo>
                              <a:pt x="246" y="217"/>
                            </a:lnTo>
                            <a:lnTo>
                              <a:pt x="225" y="211"/>
                            </a:lnTo>
                            <a:lnTo>
                              <a:pt x="205" y="205"/>
                            </a:lnTo>
                            <a:lnTo>
                              <a:pt x="186" y="195"/>
                            </a:lnTo>
                            <a:lnTo>
                              <a:pt x="167" y="184"/>
                            </a:lnTo>
                            <a:lnTo>
                              <a:pt x="150" y="171"/>
                            </a:lnTo>
                            <a:lnTo>
                              <a:pt x="133" y="157"/>
                            </a:lnTo>
                            <a:lnTo>
                              <a:pt x="118" y="140"/>
                            </a:lnTo>
                            <a:lnTo>
                              <a:pt x="107" y="124"/>
                            </a:lnTo>
                            <a:lnTo>
                              <a:pt x="96" y="105"/>
                            </a:lnTo>
                            <a:lnTo>
                              <a:pt x="85" y="86"/>
                            </a:lnTo>
                            <a:lnTo>
                              <a:pt x="80" y="65"/>
                            </a:lnTo>
                            <a:lnTo>
                              <a:pt x="73" y="44"/>
                            </a:lnTo>
                            <a:lnTo>
                              <a:pt x="69" y="23"/>
                            </a:lnTo>
                            <a:lnTo>
                              <a:pt x="69" y="0"/>
                            </a:lnTo>
                            <a:lnTo>
                              <a:pt x="0" y="0"/>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61" name="Freeform 104"/>
                      <p:cNvSpPr>
                        <a:spLocks/>
                      </p:cNvSpPr>
                      <p:nvPr/>
                    </p:nvSpPr>
                    <p:spPr bwMode="auto">
                      <a:xfrm>
                        <a:off x="4675" y="3011"/>
                        <a:ext cx="264" cy="258"/>
                      </a:xfrm>
                      <a:custGeom>
                        <a:avLst/>
                        <a:gdLst>
                          <a:gd name="T0" fmla="*/ 239 w 291"/>
                          <a:gd name="T1" fmla="*/ 0 h 293"/>
                          <a:gd name="T2" fmla="*/ 215 w 291"/>
                          <a:gd name="T3" fmla="*/ 2 h 293"/>
                          <a:gd name="T4" fmla="*/ 191 w 291"/>
                          <a:gd name="T5" fmla="*/ 4 h 293"/>
                          <a:gd name="T6" fmla="*/ 169 w 291"/>
                          <a:gd name="T7" fmla="*/ 10 h 293"/>
                          <a:gd name="T8" fmla="*/ 146 w 291"/>
                          <a:gd name="T9" fmla="*/ 18 h 293"/>
                          <a:gd name="T10" fmla="*/ 126 w 291"/>
                          <a:gd name="T11" fmla="*/ 27 h 293"/>
                          <a:gd name="T12" fmla="*/ 104 w 291"/>
                          <a:gd name="T13" fmla="*/ 38 h 293"/>
                          <a:gd name="T14" fmla="*/ 86 w 291"/>
                          <a:gd name="T15" fmla="*/ 51 h 293"/>
                          <a:gd name="T16" fmla="*/ 70 w 291"/>
                          <a:gd name="T17" fmla="*/ 67 h 293"/>
                          <a:gd name="T18" fmla="*/ 55 w 291"/>
                          <a:gd name="T19" fmla="*/ 82 h 293"/>
                          <a:gd name="T20" fmla="*/ 40 w 291"/>
                          <a:gd name="T21" fmla="*/ 100 h 293"/>
                          <a:gd name="T22" fmla="*/ 29 w 291"/>
                          <a:gd name="T23" fmla="*/ 119 h 293"/>
                          <a:gd name="T24" fmla="*/ 19 w 291"/>
                          <a:gd name="T25" fmla="*/ 138 h 293"/>
                          <a:gd name="T26" fmla="*/ 10 w 291"/>
                          <a:gd name="T27" fmla="*/ 159 h 293"/>
                          <a:gd name="T28" fmla="*/ 4 w 291"/>
                          <a:gd name="T29" fmla="*/ 181 h 293"/>
                          <a:gd name="T30" fmla="*/ 0 w 291"/>
                          <a:gd name="T31" fmla="*/ 203 h 293"/>
                          <a:gd name="T32" fmla="*/ 0 w 291"/>
                          <a:gd name="T33" fmla="*/ 226 h 293"/>
                          <a:gd name="T34" fmla="*/ 57 w 291"/>
                          <a:gd name="T35" fmla="*/ 226 h 293"/>
                          <a:gd name="T36" fmla="*/ 57 w 291"/>
                          <a:gd name="T37" fmla="*/ 209 h 293"/>
                          <a:gd name="T38" fmla="*/ 60 w 291"/>
                          <a:gd name="T39" fmla="*/ 191 h 293"/>
                          <a:gd name="T40" fmla="*/ 66 w 291"/>
                          <a:gd name="T41" fmla="*/ 174 h 293"/>
                          <a:gd name="T42" fmla="*/ 70 w 291"/>
                          <a:gd name="T43" fmla="*/ 159 h 293"/>
                          <a:gd name="T44" fmla="*/ 79 w 291"/>
                          <a:gd name="T45" fmla="*/ 144 h 293"/>
                          <a:gd name="T46" fmla="*/ 88 w 291"/>
                          <a:gd name="T47" fmla="*/ 129 h 293"/>
                          <a:gd name="T48" fmla="*/ 97 w 291"/>
                          <a:gd name="T49" fmla="*/ 116 h 293"/>
                          <a:gd name="T50" fmla="*/ 110 w 291"/>
                          <a:gd name="T51" fmla="*/ 106 h 293"/>
                          <a:gd name="T52" fmla="*/ 123 w 291"/>
                          <a:gd name="T53" fmla="*/ 94 h 293"/>
                          <a:gd name="T54" fmla="*/ 138 w 291"/>
                          <a:gd name="T55" fmla="*/ 84 h 293"/>
                          <a:gd name="T56" fmla="*/ 153 w 291"/>
                          <a:gd name="T57" fmla="*/ 75 h 293"/>
                          <a:gd name="T58" fmla="*/ 169 w 291"/>
                          <a:gd name="T59" fmla="*/ 68 h 293"/>
                          <a:gd name="T60" fmla="*/ 185 w 291"/>
                          <a:gd name="T61" fmla="*/ 62 h 293"/>
                          <a:gd name="T62" fmla="*/ 202 w 291"/>
                          <a:gd name="T63" fmla="*/ 56 h 293"/>
                          <a:gd name="T64" fmla="*/ 220 w 291"/>
                          <a:gd name="T65" fmla="*/ 55 h 293"/>
                          <a:gd name="T66" fmla="*/ 239 w 291"/>
                          <a:gd name="T67" fmla="*/ 54 h 293"/>
                          <a:gd name="T68" fmla="*/ 239 w 291"/>
                          <a:gd name="T69" fmla="*/ 0 h 293"/>
                          <a:gd name="T70" fmla="*/ 239 w 291"/>
                          <a:gd name="T71" fmla="*/ 0 h 2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1"/>
                          <a:gd name="T109" fmla="*/ 0 h 293"/>
                          <a:gd name="T110" fmla="*/ 291 w 291"/>
                          <a:gd name="T111" fmla="*/ 293 h 2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1" h="293">
                            <a:moveTo>
                              <a:pt x="290" y="0"/>
                            </a:moveTo>
                            <a:lnTo>
                              <a:pt x="261" y="2"/>
                            </a:lnTo>
                            <a:lnTo>
                              <a:pt x="232" y="6"/>
                            </a:lnTo>
                            <a:lnTo>
                              <a:pt x="205" y="13"/>
                            </a:lnTo>
                            <a:lnTo>
                              <a:pt x="178" y="23"/>
                            </a:lnTo>
                            <a:lnTo>
                              <a:pt x="153" y="35"/>
                            </a:lnTo>
                            <a:lnTo>
                              <a:pt x="127" y="49"/>
                            </a:lnTo>
                            <a:lnTo>
                              <a:pt x="105" y="66"/>
                            </a:lnTo>
                            <a:lnTo>
                              <a:pt x="85" y="86"/>
                            </a:lnTo>
                            <a:lnTo>
                              <a:pt x="67" y="106"/>
                            </a:lnTo>
                            <a:lnTo>
                              <a:pt x="48" y="129"/>
                            </a:lnTo>
                            <a:lnTo>
                              <a:pt x="35" y="153"/>
                            </a:lnTo>
                            <a:lnTo>
                              <a:pt x="23" y="178"/>
                            </a:lnTo>
                            <a:lnTo>
                              <a:pt x="12" y="205"/>
                            </a:lnTo>
                            <a:lnTo>
                              <a:pt x="4" y="234"/>
                            </a:lnTo>
                            <a:lnTo>
                              <a:pt x="0" y="261"/>
                            </a:lnTo>
                            <a:lnTo>
                              <a:pt x="0" y="292"/>
                            </a:lnTo>
                            <a:lnTo>
                              <a:pt x="69" y="292"/>
                            </a:lnTo>
                            <a:lnTo>
                              <a:pt x="69" y="269"/>
                            </a:lnTo>
                            <a:lnTo>
                              <a:pt x="73" y="246"/>
                            </a:lnTo>
                            <a:lnTo>
                              <a:pt x="80" y="225"/>
                            </a:lnTo>
                            <a:lnTo>
                              <a:pt x="85" y="205"/>
                            </a:lnTo>
                            <a:lnTo>
                              <a:pt x="96" y="186"/>
                            </a:lnTo>
                            <a:lnTo>
                              <a:pt x="107" y="167"/>
                            </a:lnTo>
                            <a:lnTo>
                              <a:pt x="118" y="150"/>
                            </a:lnTo>
                            <a:lnTo>
                              <a:pt x="133" y="136"/>
                            </a:lnTo>
                            <a:lnTo>
                              <a:pt x="150" y="121"/>
                            </a:lnTo>
                            <a:lnTo>
                              <a:pt x="167" y="108"/>
                            </a:lnTo>
                            <a:lnTo>
                              <a:pt x="186" y="96"/>
                            </a:lnTo>
                            <a:lnTo>
                              <a:pt x="205" y="87"/>
                            </a:lnTo>
                            <a:lnTo>
                              <a:pt x="225" y="79"/>
                            </a:lnTo>
                            <a:lnTo>
                              <a:pt x="246" y="73"/>
                            </a:lnTo>
                            <a:lnTo>
                              <a:pt x="268" y="71"/>
                            </a:lnTo>
                            <a:lnTo>
                              <a:pt x="290" y="69"/>
                            </a:lnTo>
                            <a:lnTo>
                              <a:pt x="290" y="0"/>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62" name="Freeform 105"/>
                      <p:cNvSpPr>
                        <a:spLocks/>
                      </p:cNvSpPr>
                      <p:nvPr/>
                    </p:nvSpPr>
                    <p:spPr bwMode="auto">
                      <a:xfrm>
                        <a:off x="4800" y="3134"/>
                        <a:ext cx="257" cy="18"/>
                      </a:xfrm>
                      <a:custGeom>
                        <a:avLst/>
                        <a:gdLst>
                          <a:gd name="T0" fmla="*/ 232 w 283"/>
                          <a:gd name="T1" fmla="*/ 7 h 20"/>
                          <a:gd name="T2" fmla="*/ 232 w 283"/>
                          <a:gd name="T3" fmla="*/ 0 h 20"/>
                          <a:gd name="T4" fmla="*/ 0 w 283"/>
                          <a:gd name="T5" fmla="*/ 0 h 20"/>
                          <a:gd name="T6" fmla="*/ 0 w 283"/>
                          <a:gd name="T7" fmla="*/ 15 h 20"/>
                          <a:gd name="T8" fmla="*/ 232 w 283"/>
                          <a:gd name="T9" fmla="*/ 15 h 20"/>
                          <a:gd name="T10" fmla="*/ 232 w 283"/>
                          <a:gd name="T11" fmla="*/ 7 h 20"/>
                          <a:gd name="T12" fmla="*/ 232 w 283"/>
                          <a:gd name="T13" fmla="*/ 7 h 20"/>
                          <a:gd name="T14" fmla="*/ 0 60000 65536"/>
                          <a:gd name="T15" fmla="*/ 0 60000 65536"/>
                          <a:gd name="T16" fmla="*/ 0 60000 65536"/>
                          <a:gd name="T17" fmla="*/ 0 60000 65536"/>
                          <a:gd name="T18" fmla="*/ 0 60000 65536"/>
                          <a:gd name="T19" fmla="*/ 0 60000 65536"/>
                          <a:gd name="T20" fmla="*/ 0 60000 65536"/>
                          <a:gd name="T21" fmla="*/ 0 w 283"/>
                          <a:gd name="T22" fmla="*/ 0 h 20"/>
                          <a:gd name="T23" fmla="*/ 283 w 28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3" h="20">
                            <a:moveTo>
                              <a:pt x="282" y="9"/>
                            </a:moveTo>
                            <a:lnTo>
                              <a:pt x="282" y="0"/>
                            </a:lnTo>
                            <a:lnTo>
                              <a:pt x="0" y="0"/>
                            </a:lnTo>
                            <a:lnTo>
                              <a:pt x="0" y="19"/>
                            </a:lnTo>
                            <a:lnTo>
                              <a:pt x="282" y="19"/>
                            </a:lnTo>
                            <a:lnTo>
                              <a:pt x="282" y="9"/>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63" name="Freeform 106"/>
                      <p:cNvSpPr>
                        <a:spLocks/>
                      </p:cNvSpPr>
                      <p:nvPr/>
                    </p:nvSpPr>
                    <p:spPr bwMode="auto">
                      <a:xfrm>
                        <a:off x="4816" y="3181"/>
                        <a:ext cx="245" cy="15"/>
                      </a:xfrm>
                      <a:custGeom>
                        <a:avLst/>
                        <a:gdLst>
                          <a:gd name="T0" fmla="*/ 222 w 269"/>
                          <a:gd name="T1" fmla="*/ 6 h 17"/>
                          <a:gd name="T2" fmla="*/ 222 w 269"/>
                          <a:gd name="T3" fmla="*/ 0 h 17"/>
                          <a:gd name="T4" fmla="*/ 0 w 269"/>
                          <a:gd name="T5" fmla="*/ 0 h 17"/>
                          <a:gd name="T6" fmla="*/ 0 w 269"/>
                          <a:gd name="T7" fmla="*/ 12 h 17"/>
                          <a:gd name="T8" fmla="*/ 222 w 269"/>
                          <a:gd name="T9" fmla="*/ 12 h 17"/>
                          <a:gd name="T10" fmla="*/ 222 w 269"/>
                          <a:gd name="T11" fmla="*/ 6 h 17"/>
                          <a:gd name="T12" fmla="*/ 222 w 269"/>
                          <a:gd name="T13" fmla="*/ 6 h 17"/>
                          <a:gd name="T14" fmla="*/ 0 60000 65536"/>
                          <a:gd name="T15" fmla="*/ 0 60000 65536"/>
                          <a:gd name="T16" fmla="*/ 0 60000 65536"/>
                          <a:gd name="T17" fmla="*/ 0 60000 65536"/>
                          <a:gd name="T18" fmla="*/ 0 60000 65536"/>
                          <a:gd name="T19" fmla="*/ 0 60000 65536"/>
                          <a:gd name="T20" fmla="*/ 0 60000 65536"/>
                          <a:gd name="T21" fmla="*/ 0 w 269"/>
                          <a:gd name="T22" fmla="*/ 0 h 17"/>
                          <a:gd name="T23" fmla="*/ 269 w 26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17">
                            <a:moveTo>
                              <a:pt x="268" y="8"/>
                            </a:moveTo>
                            <a:lnTo>
                              <a:pt x="268" y="0"/>
                            </a:lnTo>
                            <a:lnTo>
                              <a:pt x="0" y="0"/>
                            </a:lnTo>
                            <a:lnTo>
                              <a:pt x="0" y="16"/>
                            </a:lnTo>
                            <a:lnTo>
                              <a:pt x="268" y="16"/>
                            </a:lnTo>
                            <a:lnTo>
                              <a:pt x="268" y="8"/>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64" name="Freeform 107"/>
                      <p:cNvSpPr>
                        <a:spLocks/>
                      </p:cNvSpPr>
                      <p:nvPr/>
                    </p:nvSpPr>
                    <p:spPr bwMode="auto">
                      <a:xfrm>
                        <a:off x="4828" y="3217"/>
                        <a:ext cx="221" cy="17"/>
                      </a:xfrm>
                      <a:custGeom>
                        <a:avLst/>
                        <a:gdLst>
                          <a:gd name="T0" fmla="*/ 200 w 243"/>
                          <a:gd name="T1" fmla="*/ 8 h 19"/>
                          <a:gd name="T2" fmla="*/ 200 w 243"/>
                          <a:gd name="T3" fmla="*/ 0 h 19"/>
                          <a:gd name="T4" fmla="*/ 0 w 243"/>
                          <a:gd name="T5" fmla="*/ 0 h 19"/>
                          <a:gd name="T6" fmla="*/ 0 w 243"/>
                          <a:gd name="T7" fmla="*/ 14 h 19"/>
                          <a:gd name="T8" fmla="*/ 200 w 243"/>
                          <a:gd name="T9" fmla="*/ 14 h 19"/>
                          <a:gd name="T10" fmla="*/ 200 w 243"/>
                          <a:gd name="T11" fmla="*/ 8 h 19"/>
                          <a:gd name="T12" fmla="*/ 200 w 243"/>
                          <a:gd name="T13" fmla="*/ 8 h 19"/>
                          <a:gd name="T14" fmla="*/ 0 60000 65536"/>
                          <a:gd name="T15" fmla="*/ 0 60000 65536"/>
                          <a:gd name="T16" fmla="*/ 0 60000 65536"/>
                          <a:gd name="T17" fmla="*/ 0 60000 65536"/>
                          <a:gd name="T18" fmla="*/ 0 60000 65536"/>
                          <a:gd name="T19" fmla="*/ 0 60000 65536"/>
                          <a:gd name="T20" fmla="*/ 0 60000 65536"/>
                          <a:gd name="T21" fmla="*/ 0 w 243"/>
                          <a:gd name="T22" fmla="*/ 0 h 19"/>
                          <a:gd name="T23" fmla="*/ 243 w 243"/>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 h="19">
                            <a:moveTo>
                              <a:pt x="242" y="10"/>
                            </a:moveTo>
                            <a:lnTo>
                              <a:pt x="242" y="0"/>
                            </a:lnTo>
                            <a:lnTo>
                              <a:pt x="0" y="0"/>
                            </a:lnTo>
                            <a:lnTo>
                              <a:pt x="0" y="18"/>
                            </a:lnTo>
                            <a:lnTo>
                              <a:pt x="242" y="18"/>
                            </a:lnTo>
                            <a:lnTo>
                              <a:pt x="242" y="10"/>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65" name="Freeform 108"/>
                      <p:cNvSpPr>
                        <a:spLocks/>
                      </p:cNvSpPr>
                      <p:nvPr/>
                    </p:nvSpPr>
                    <p:spPr bwMode="auto">
                      <a:xfrm>
                        <a:off x="4836" y="3257"/>
                        <a:ext cx="208" cy="18"/>
                      </a:xfrm>
                      <a:custGeom>
                        <a:avLst/>
                        <a:gdLst>
                          <a:gd name="T0" fmla="*/ 189 w 228"/>
                          <a:gd name="T1" fmla="*/ 8 h 21"/>
                          <a:gd name="T2" fmla="*/ 189 w 228"/>
                          <a:gd name="T3" fmla="*/ 0 h 21"/>
                          <a:gd name="T4" fmla="*/ 0 w 228"/>
                          <a:gd name="T5" fmla="*/ 0 h 21"/>
                          <a:gd name="T6" fmla="*/ 0 w 228"/>
                          <a:gd name="T7" fmla="*/ 15 h 21"/>
                          <a:gd name="T8" fmla="*/ 189 w 228"/>
                          <a:gd name="T9" fmla="*/ 15 h 21"/>
                          <a:gd name="T10" fmla="*/ 189 w 228"/>
                          <a:gd name="T11" fmla="*/ 8 h 21"/>
                          <a:gd name="T12" fmla="*/ 189 w 228"/>
                          <a:gd name="T13" fmla="*/ 8 h 21"/>
                          <a:gd name="T14" fmla="*/ 0 60000 65536"/>
                          <a:gd name="T15" fmla="*/ 0 60000 65536"/>
                          <a:gd name="T16" fmla="*/ 0 60000 65536"/>
                          <a:gd name="T17" fmla="*/ 0 60000 65536"/>
                          <a:gd name="T18" fmla="*/ 0 60000 65536"/>
                          <a:gd name="T19" fmla="*/ 0 60000 65536"/>
                          <a:gd name="T20" fmla="*/ 0 60000 65536"/>
                          <a:gd name="T21" fmla="*/ 0 w 228"/>
                          <a:gd name="T22" fmla="*/ 0 h 21"/>
                          <a:gd name="T23" fmla="*/ 228 w 22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21">
                            <a:moveTo>
                              <a:pt x="227" y="11"/>
                            </a:moveTo>
                            <a:lnTo>
                              <a:pt x="227" y="0"/>
                            </a:lnTo>
                            <a:lnTo>
                              <a:pt x="0" y="0"/>
                            </a:lnTo>
                            <a:lnTo>
                              <a:pt x="0" y="20"/>
                            </a:lnTo>
                            <a:lnTo>
                              <a:pt x="227" y="20"/>
                            </a:lnTo>
                            <a:lnTo>
                              <a:pt x="227" y="11"/>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66" name="Freeform 109"/>
                      <p:cNvSpPr>
                        <a:spLocks/>
                      </p:cNvSpPr>
                      <p:nvPr/>
                    </p:nvSpPr>
                    <p:spPr bwMode="auto">
                      <a:xfrm>
                        <a:off x="4845" y="3294"/>
                        <a:ext cx="188" cy="16"/>
                      </a:xfrm>
                      <a:custGeom>
                        <a:avLst/>
                        <a:gdLst>
                          <a:gd name="T0" fmla="*/ 171 w 206"/>
                          <a:gd name="T1" fmla="*/ 7 h 18"/>
                          <a:gd name="T2" fmla="*/ 171 w 206"/>
                          <a:gd name="T3" fmla="*/ 0 h 18"/>
                          <a:gd name="T4" fmla="*/ 0 w 206"/>
                          <a:gd name="T5" fmla="*/ 0 h 18"/>
                          <a:gd name="T6" fmla="*/ 0 w 206"/>
                          <a:gd name="T7" fmla="*/ 13 h 18"/>
                          <a:gd name="T8" fmla="*/ 171 w 206"/>
                          <a:gd name="T9" fmla="*/ 13 h 18"/>
                          <a:gd name="T10" fmla="*/ 171 w 206"/>
                          <a:gd name="T11" fmla="*/ 7 h 18"/>
                          <a:gd name="T12" fmla="*/ 171 w 206"/>
                          <a:gd name="T13" fmla="*/ 7 h 18"/>
                          <a:gd name="T14" fmla="*/ 0 60000 65536"/>
                          <a:gd name="T15" fmla="*/ 0 60000 65536"/>
                          <a:gd name="T16" fmla="*/ 0 60000 65536"/>
                          <a:gd name="T17" fmla="*/ 0 60000 65536"/>
                          <a:gd name="T18" fmla="*/ 0 60000 65536"/>
                          <a:gd name="T19" fmla="*/ 0 60000 65536"/>
                          <a:gd name="T20" fmla="*/ 0 60000 65536"/>
                          <a:gd name="T21" fmla="*/ 0 w 206"/>
                          <a:gd name="T22" fmla="*/ 0 h 18"/>
                          <a:gd name="T23" fmla="*/ 206 w 20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8">
                            <a:moveTo>
                              <a:pt x="205" y="9"/>
                            </a:moveTo>
                            <a:lnTo>
                              <a:pt x="205" y="0"/>
                            </a:lnTo>
                            <a:lnTo>
                              <a:pt x="0" y="0"/>
                            </a:lnTo>
                            <a:lnTo>
                              <a:pt x="0" y="17"/>
                            </a:lnTo>
                            <a:lnTo>
                              <a:pt x="205" y="17"/>
                            </a:lnTo>
                            <a:lnTo>
                              <a:pt x="205" y="9"/>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67" name="Freeform 110"/>
                      <p:cNvSpPr>
                        <a:spLocks/>
                      </p:cNvSpPr>
                      <p:nvPr/>
                    </p:nvSpPr>
                    <p:spPr bwMode="auto">
                      <a:xfrm>
                        <a:off x="4856" y="3333"/>
                        <a:ext cx="165" cy="16"/>
                      </a:xfrm>
                      <a:custGeom>
                        <a:avLst/>
                        <a:gdLst>
                          <a:gd name="T0" fmla="*/ 150 w 181"/>
                          <a:gd name="T1" fmla="*/ 7 h 18"/>
                          <a:gd name="T2" fmla="*/ 150 w 181"/>
                          <a:gd name="T3" fmla="*/ 0 h 18"/>
                          <a:gd name="T4" fmla="*/ 0 w 181"/>
                          <a:gd name="T5" fmla="*/ 0 h 18"/>
                          <a:gd name="T6" fmla="*/ 0 w 181"/>
                          <a:gd name="T7" fmla="*/ 13 h 18"/>
                          <a:gd name="T8" fmla="*/ 150 w 181"/>
                          <a:gd name="T9" fmla="*/ 13 h 18"/>
                          <a:gd name="T10" fmla="*/ 150 w 181"/>
                          <a:gd name="T11" fmla="*/ 7 h 18"/>
                          <a:gd name="T12" fmla="*/ 150 w 181"/>
                          <a:gd name="T13" fmla="*/ 7 h 18"/>
                          <a:gd name="T14" fmla="*/ 0 60000 65536"/>
                          <a:gd name="T15" fmla="*/ 0 60000 65536"/>
                          <a:gd name="T16" fmla="*/ 0 60000 65536"/>
                          <a:gd name="T17" fmla="*/ 0 60000 65536"/>
                          <a:gd name="T18" fmla="*/ 0 60000 65536"/>
                          <a:gd name="T19" fmla="*/ 0 60000 65536"/>
                          <a:gd name="T20" fmla="*/ 0 60000 65536"/>
                          <a:gd name="T21" fmla="*/ 0 w 181"/>
                          <a:gd name="T22" fmla="*/ 0 h 18"/>
                          <a:gd name="T23" fmla="*/ 181 w 18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18">
                            <a:moveTo>
                              <a:pt x="180" y="9"/>
                            </a:moveTo>
                            <a:lnTo>
                              <a:pt x="180" y="0"/>
                            </a:lnTo>
                            <a:lnTo>
                              <a:pt x="0" y="0"/>
                            </a:lnTo>
                            <a:lnTo>
                              <a:pt x="0" y="17"/>
                            </a:lnTo>
                            <a:lnTo>
                              <a:pt x="180" y="17"/>
                            </a:lnTo>
                            <a:lnTo>
                              <a:pt x="180" y="9"/>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68" name="Freeform 111"/>
                      <p:cNvSpPr>
                        <a:spLocks/>
                      </p:cNvSpPr>
                      <p:nvPr/>
                    </p:nvSpPr>
                    <p:spPr bwMode="auto">
                      <a:xfrm>
                        <a:off x="4877" y="3368"/>
                        <a:ext cx="125" cy="16"/>
                      </a:xfrm>
                      <a:custGeom>
                        <a:avLst/>
                        <a:gdLst>
                          <a:gd name="T0" fmla="*/ 113 w 137"/>
                          <a:gd name="T1" fmla="*/ 7 h 18"/>
                          <a:gd name="T2" fmla="*/ 113 w 137"/>
                          <a:gd name="T3" fmla="*/ 0 h 18"/>
                          <a:gd name="T4" fmla="*/ 0 w 137"/>
                          <a:gd name="T5" fmla="*/ 0 h 18"/>
                          <a:gd name="T6" fmla="*/ 0 w 137"/>
                          <a:gd name="T7" fmla="*/ 13 h 18"/>
                          <a:gd name="T8" fmla="*/ 113 w 137"/>
                          <a:gd name="T9" fmla="*/ 13 h 18"/>
                          <a:gd name="T10" fmla="*/ 113 w 137"/>
                          <a:gd name="T11" fmla="*/ 7 h 18"/>
                          <a:gd name="T12" fmla="*/ 113 w 137"/>
                          <a:gd name="T13" fmla="*/ 7 h 18"/>
                          <a:gd name="T14" fmla="*/ 0 60000 65536"/>
                          <a:gd name="T15" fmla="*/ 0 60000 65536"/>
                          <a:gd name="T16" fmla="*/ 0 60000 65536"/>
                          <a:gd name="T17" fmla="*/ 0 60000 65536"/>
                          <a:gd name="T18" fmla="*/ 0 60000 65536"/>
                          <a:gd name="T19" fmla="*/ 0 60000 65536"/>
                          <a:gd name="T20" fmla="*/ 0 60000 65536"/>
                          <a:gd name="T21" fmla="*/ 0 w 137"/>
                          <a:gd name="T22" fmla="*/ 0 h 18"/>
                          <a:gd name="T23" fmla="*/ 137 w 13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8">
                            <a:moveTo>
                              <a:pt x="136" y="9"/>
                            </a:moveTo>
                            <a:lnTo>
                              <a:pt x="136" y="0"/>
                            </a:lnTo>
                            <a:lnTo>
                              <a:pt x="0" y="0"/>
                            </a:lnTo>
                            <a:lnTo>
                              <a:pt x="0" y="17"/>
                            </a:lnTo>
                            <a:lnTo>
                              <a:pt x="136" y="17"/>
                            </a:lnTo>
                            <a:lnTo>
                              <a:pt x="136" y="9"/>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69" name="Freeform 112"/>
                      <p:cNvSpPr>
                        <a:spLocks/>
                      </p:cNvSpPr>
                      <p:nvPr/>
                    </p:nvSpPr>
                    <p:spPr bwMode="auto">
                      <a:xfrm>
                        <a:off x="4884" y="3407"/>
                        <a:ext cx="111" cy="15"/>
                      </a:xfrm>
                      <a:custGeom>
                        <a:avLst/>
                        <a:gdLst>
                          <a:gd name="T0" fmla="*/ 100 w 122"/>
                          <a:gd name="T1" fmla="*/ 6 h 17"/>
                          <a:gd name="T2" fmla="*/ 100 w 122"/>
                          <a:gd name="T3" fmla="*/ 0 h 17"/>
                          <a:gd name="T4" fmla="*/ 0 w 122"/>
                          <a:gd name="T5" fmla="*/ 0 h 17"/>
                          <a:gd name="T6" fmla="*/ 0 w 122"/>
                          <a:gd name="T7" fmla="*/ 12 h 17"/>
                          <a:gd name="T8" fmla="*/ 100 w 122"/>
                          <a:gd name="T9" fmla="*/ 12 h 17"/>
                          <a:gd name="T10" fmla="*/ 100 w 122"/>
                          <a:gd name="T11" fmla="*/ 6 h 17"/>
                          <a:gd name="T12" fmla="*/ 100 w 122"/>
                          <a:gd name="T13" fmla="*/ 6 h 17"/>
                          <a:gd name="T14" fmla="*/ 0 60000 65536"/>
                          <a:gd name="T15" fmla="*/ 0 60000 65536"/>
                          <a:gd name="T16" fmla="*/ 0 60000 65536"/>
                          <a:gd name="T17" fmla="*/ 0 60000 65536"/>
                          <a:gd name="T18" fmla="*/ 0 60000 65536"/>
                          <a:gd name="T19" fmla="*/ 0 60000 65536"/>
                          <a:gd name="T20" fmla="*/ 0 60000 65536"/>
                          <a:gd name="T21" fmla="*/ 0 w 122"/>
                          <a:gd name="T22" fmla="*/ 0 h 17"/>
                          <a:gd name="T23" fmla="*/ 122 w 1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7">
                            <a:moveTo>
                              <a:pt x="121" y="8"/>
                            </a:moveTo>
                            <a:lnTo>
                              <a:pt x="121" y="0"/>
                            </a:lnTo>
                            <a:lnTo>
                              <a:pt x="0" y="0"/>
                            </a:lnTo>
                            <a:lnTo>
                              <a:pt x="0" y="16"/>
                            </a:lnTo>
                            <a:lnTo>
                              <a:pt x="121" y="16"/>
                            </a:lnTo>
                            <a:lnTo>
                              <a:pt x="121" y="8"/>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grpSp>
                <p:grpSp>
                  <p:nvGrpSpPr>
                    <p:cNvPr id="57362" name="Group 113"/>
                    <p:cNvGrpSpPr>
                      <a:grpSpLocks/>
                    </p:cNvGrpSpPr>
                    <p:nvPr/>
                  </p:nvGrpSpPr>
                  <p:grpSpPr bwMode="auto">
                    <a:xfrm>
                      <a:off x="203" y="942"/>
                      <a:ext cx="5263" cy="2893"/>
                      <a:chOff x="203" y="942"/>
                      <a:chExt cx="5263" cy="2893"/>
                    </a:xfrm>
                  </p:grpSpPr>
                  <p:grpSp>
                    <p:nvGrpSpPr>
                      <p:cNvPr id="57363" name="Group 114"/>
                      <p:cNvGrpSpPr>
                        <a:grpSpLocks/>
                      </p:cNvGrpSpPr>
                      <p:nvPr/>
                    </p:nvGrpSpPr>
                    <p:grpSpPr bwMode="auto">
                      <a:xfrm>
                        <a:off x="4428" y="942"/>
                        <a:ext cx="1038" cy="1393"/>
                        <a:chOff x="4871" y="1068"/>
                        <a:chExt cx="1142" cy="1578"/>
                      </a:xfrm>
                    </p:grpSpPr>
                    <p:sp>
                      <p:nvSpPr>
                        <p:cNvPr id="59539" name="Freeform 115"/>
                        <p:cNvSpPr>
                          <a:spLocks/>
                        </p:cNvSpPr>
                        <p:nvPr/>
                      </p:nvSpPr>
                      <p:spPr bwMode="auto">
                        <a:xfrm>
                          <a:off x="5259" y="1217"/>
                          <a:ext cx="462" cy="1426"/>
                        </a:xfrm>
                        <a:custGeom>
                          <a:avLst/>
                          <a:gdLst>
                            <a:gd name="T0" fmla="*/ 435 w 462"/>
                            <a:gd name="T1" fmla="*/ 823 h 1426"/>
                            <a:gd name="T2" fmla="*/ 426 w 462"/>
                            <a:gd name="T3" fmla="*/ 811 h 1426"/>
                            <a:gd name="T4" fmla="*/ 408 w 462"/>
                            <a:gd name="T5" fmla="*/ 811 h 1426"/>
                            <a:gd name="T6" fmla="*/ 395 w 462"/>
                            <a:gd name="T7" fmla="*/ 817 h 1426"/>
                            <a:gd name="T8" fmla="*/ 395 w 462"/>
                            <a:gd name="T9" fmla="*/ 799 h 1426"/>
                            <a:gd name="T10" fmla="*/ 385 w 462"/>
                            <a:gd name="T11" fmla="*/ 785 h 1426"/>
                            <a:gd name="T12" fmla="*/ 378 w 462"/>
                            <a:gd name="T13" fmla="*/ 798 h 1426"/>
                            <a:gd name="T14" fmla="*/ 375 w 462"/>
                            <a:gd name="T15" fmla="*/ 836 h 1426"/>
                            <a:gd name="T16" fmla="*/ 335 w 462"/>
                            <a:gd name="T17" fmla="*/ 1071 h 1426"/>
                            <a:gd name="T18" fmla="*/ 318 w 462"/>
                            <a:gd name="T19" fmla="*/ 1220 h 1426"/>
                            <a:gd name="T20" fmla="*/ 289 w 462"/>
                            <a:gd name="T21" fmla="*/ 1298 h 1426"/>
                            <a:gd name="T22" fmla="*/ 290 w 462"/>
                            <a:gd name="T23" fmla="*/ 1321 h 1426"/>
                            <a:gd name="T24" fmla="*/ 284 w 462"/>
                            <a:gd name="T25" fmla="*/ 1328 h 1426"/>
                            <a:gd name="T26" fmla="*/ 318 w 462"/>
                            <a:gd name="T27" fmla="*/ 1378 h 1426"/>
                            <a:gd name="T28" fmla="*/ 290 w 462"/>
                            <a:gd name="T29" fmla="*/ 1413 h 1426"/>
                            <a:gd name="T30" fmla="*/ 195 w 462"/>
                            <a:gd name="T31" fmla="*/ 1422 h 1426"/>
                            <a:gd name="T32" fmla="*/ 184 w 462"/>
                            <a:gd name="T33" fmla="*/ 1399 h 1426"/>
                            <a:gd name="T34" fmla="*/ 191 w 462"/>
                            <a:gd name="T35" fmla="*/ 1357 h 1426"/>
                            <a:gd name="T36" fmla="*/ 195 w 462"/>
                            <a:gd name="T37" fmla="*/ 1336 h 1426"/>
                            <a:gd name="T38" fmla="*/ 192 w 462"/>
                            <a:gd name="T39" fmla="*/ 1320 h 1426"/>
                            <a:gd name="T40" fmla="*/ 192 w 462"/>
                            <a:gd name="T41" fmla="*/ 1212 h 1426"/>
                            <a:gd name="T42" fmla="*/ 208 w 462"/>
                            <a:gd name="T43" fmla="*/ 1060 h 1426"/>
                            <a:gd name="T44" fmla="*/ 195 w 462"/>
                            <a:gd name="T45" fmla="*/ 1058 h 1426"/>
                            <a:gd name="T46" fmla="*/ 172 w 462"/>
                            <a:gd name="T47" fmla="*/ 1111 h 1426"/>
                            <a:gd name="T48" fmla="*/ 115 w 462"/>
                            <a:gd name="T49" fmla="*/ 1313 h 1426"/>
                            <a:gd name="T50" fmla="*/ 94 w 462"/>
                            <a:gd name="T51" fmla="*/ 1332 h 1426"/>
                            <a:gd name="T52" fmla="*/ 97 w 462"/>
                            <a:gd name="T53" fmla="*/ 1393 h 1426"/>
                            <a:gd name="T54" fmla="*/ 86 w 462"/>
                            <a:gd name="T55" fmla="*/ 1416 h 1426"/>
                            <a:gd name="T56" fmla="*/ 10 w 462"/>
                            <a:gd name="T57" fmla="*/ 1416 h 1426"/>
                            <a:gd name="T58" fmla="*/ 15 w 462"/>
                            <a:gd name="T59" fmla="*/ 1401 h 1426"/>
                            <a:gd name="T60" fmla="*/ 19 w 462"/>
                            <a:gd name="T61" fmla="*/ 1361 h 1426"/>
                            <a:gd name="T62" fmla="*/ 34 w 462"/>
                            <a:gd name="T63" fmla="*/ 1321 h 1426"/>
                            <a:gd name="T64" fmla="*/ 34 w 462"/>
                            <a:gd name="T65" fmla="*/ 1298 h 1426"/>
                            <a:gd name="T66" fmla="*/ 40 w 462"/>
                            <a:gd name="T67" fmla="*/ 1238 h 1426"/>
                            <a:gd name="T68" fmla="*/ 52 w 462"/>
                            <a:gd name="T69" fmla="*/ 1106 h 1426"/>
                            <a:gd name="T70" fmla="*/ 77 w 462"/>
                            <a:gd name="T71" fmla="*/ 1019 h 1426"/>
                            <a:gd name="T72" fmla="*/ 75 w 462"/>
                            <a:gd name="T73" fmla="*/ 821 h 1426"/>
                            <a:gd name="T74" fmla="*/ 57 w 462"/>
                            <a:gd name="T75" fmla="*/ 741 h 1426"/>
                            <a:gd name="T76" fmla="*/ 67 w 462"/>
                            <a:gd name="T77" fmla="*/ 666 h 1426"/>
                            <a:gd name="T78" fmla="*/ 74 w 462"/>
                            <a:gd name="T79" fmla="*/ 637 h 1426"/>
                            <a:gd name="T80" fmla="*/ 36 w 462"/>
                            <a:gd name="T81" fmla="*/ 596 h 1426"/>
                            <a:gd name="T82" fmla="*/ 23 w 462"/>
                            <a:gd name="T83" fmla="*/ 551 h 1426"/>
                            <a:gd name="T84" fmla="*/ 21 w 462"/>
                            <a:gd name="T85" fmla="*/ 534 h 1426"/>
                            <a:gd name="T86" fmla="*/ 6 w 462"/>
                            <a:gd name="T87" fmla="*/ 413 h 1426"/>
                            <a:gd name="T88" fmla="*/ 71 w 462"/>
                            <a:gd name="T89" fmla="*/ 244 h 1426"/>
                            <a:gd name="T90" fmla="*/ 140 w 462"/>
                            <a:gd name="T91" fmla="*/ 209 h 1426"/>
                            <a:gd name="T92" fmla="*/ 100 w 462"/>
                            <a:gd name="T93" fmla="*/ 144 h 1426"/>
                            <a:gd name="T94" fmla="*/ 115 w 462"/>
                            <a:gd name="T95" fmla="*/ 108 h 1426"/>
                            <a:gd name="T96" fmla="*/ 248 w 462"/>
                            <a:gd name="T97" fmla="*/ 5 h 1426"/>
                            <a:gd name="T98" fmla="*/ 328 w 462"/>
                            <a:gd name="T99" fmla="*/ 13 h 1426"/>
                            <a:gd name="T100" fmla="*/ 372 w 462"/>
                            <a:gd name="T101" fmla="*/ 73 h 1426"/>
                            <a:gd name="T102" fmla="*/ 376 w 462"/>
                            <a:gd name="T103" fmla="*/ 111 h 1426"/>
                            <a:gd name="T104" fmla="*/ 360 w 462"/>
                            <a:gd name="T105" fmla="*/ 140 h 1426"/>
                            <a:gd name="T106" fmla="*/ 335 w 462"/>
                            <a:gd name="T107" fmla="*/ 150 h 1426"/>
                            <a:gd name="T108" fmla="*/ 324 w 462"/>
                            <a:gd name="T109" fmla="*/ 195 h 1426"/>
                            <a:gd name="T110" fmla="*/ 402 w 462"/>
                            <a:gd name="T111" fmla="*/ 275 h 1426"/>
                            <a:gd name="T112" fmla="*/ 420 w 462"/>
                            <a:gd name="T113" fmla="*/ 341 h 1426"/>
                            <a:gd name="T114" fmla="*/ 456 w 462"/>
                            <a:gd name="T115" fmla="*/ 559 h 1426"/>
                            <a:gd name="T116" fmla="*/ 447 w 462"/>
                            <a:gd name="T117" fmla="*/ 643 h 1426"/>
                            <a:gd name="T118" fmla="*/ 441 w 462"/>
                            <a:gd name="T119" fmla="*/ 695 h 1426"/>
                            <a:gd name="T120" fmla="*/ 445 w 462"/>
                            <a:gd name="T121" fmla="*/ 754 h 1426"/>
                            <a:gd name="T122" fmla="*/ 447 w 462"/>
                            <a:gd name="T123" fmla="*/ 783 h 14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2"/>
                            <a:gd name="T187" fmla="*/ 0 h 1426"/>
                            <a:gd name="T188" fmla="*/ 462 w 462"/>
                            <a:gd name="T189" fmla="*/ 1426 h 14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2" h="1426">
                              <a:moveTo>
                                <a:pt x="445" y="794"/>
                              </a:moveTo>
                              <a:lnTo>
                                <a:pt x="445" y="812"/>
                              </a:lnTo>
                              <a:lnTo>
                                <a:pt x="445" y="814"/>
                              </a:lnTo>
                              <a:lnTo>
                                <a:pt x="443" y="817"/>
                              </a:lnTo>
                              <a:lnTo>
                                <a:pt x="443" y="819"/>
                              </a:lnTo>
                              <a:lnTo>
                                <a:pt x="441" y="821"/>
                              </a:lnTo>
                              <a:lnTo>
                                <a:pt x="438" y="821"/>
                              </a:lnTo>
                              <a:lnTo>
                                <a:pt x="437" y="823"/>
                              </a:lnTo>
                              <a:lnTo>
                                <a:pt x="435" y="823"/>
                              </a:lnTo>
                              <a:lnTo>
                                <a:pt x="433" y="821"/>
                              </a:lnTo>
                              <a:lnTo>
                                <a:pt x="433" y="819"/>
                              </a:lnTo>
                              <a:lnTo>
                                <a:pt x="430" y="814"/>
                              </a:lnTo>
                              <a:lnTo>
                                <a:pt x="430" y="812"/>
                              </a:lnTo>
                              <a:lnTo>
                                <a:pt x="430" y="811"/>
                              </a:lnTo>
                              <a:lnTo>
                                <a:pt x="430" y="808"/>
                              </a:lnTo>
                              <a:lnTo>
                                <a:pt x="428" y="806"/>
                              </a:lnTo>
                              <a:lnTo>
                                <a:pt x="428" y="808"/>
                              </a:lnTo>
                              <a:lnTo>
                                <a:pt x="426" y="811"/>
                              </a:lnTo>
                              <a:lnTo>
                                <a:pt x="424" y="814"/>
                              </a:lnTo>
                              <a:lnTo>
                                <a:pt x="422" y="817"/>
                              </a:lnTo>
                              <a:lnTo>
                                <a:pt x="420" y="819"/>
                              </a:lnTo>
                              <a:lnTo>
                                <a:pt x="416" y="819"/>
                              </a:lnTo>
                              <a:lnTo>
                                <a:pt x="413" y="819"/>
                              </a:lnTo>
                              <a:lnTo>
                                <a:pt x="410" y="814"/>
                              </a:lnTo>
                              <a:lnTo>
                                <a:pt x="408" y="812"/>
                              </a:lnTo>
                              <a:lnTo>
                                <a:pt x="408" y="811"/>
                              </a:lnTo>
                              <a:lnTo>
                                <a:pt x="406" y="808"/>
                              </a:lnTo>
                              <a:lnTo>
                                <a:pt x="404" y="808"/>
                              </a:lnTo>
                              <a:lnTo>
                                <a:pt x="404" y="811"/>
                              </a:lnTo>
                              <a:lnTo>
                                <a:pt x="402" y="812"/>
                              </a:lnTo>
                              <a:lnTo>
                                <a:pt x="400" y="814"/>
                              </a:lnTo>
                              <a:lnTo>
                                <a:pt x="397" y="817"/>
                              </a:lnTo>
                              <a:lnTo>
                                <a:pt x="395" y="817"/>
                              </a:lnTo>
                              <a:lnTo>
                                <a:pt x="393" y="819"/>
                              </a:lnTo>
                              <a:lnTo>
                                <a:pt x="391" y="817"/>
                              </a:lnTo>
                              <a:lnTo>
                                <a:pt x="389" y="814"/>
                              </a:lnTo>
                              <a:lnTo>
                                <a:pt x="389" y="812"/>
                              </a:lnTo>
                              <a:lnTo>
                                <a:pt x="389" y="811"/>
                              </a:lnTo>
                              <a:lnTo>
                                <a:pt x="391" y="806"/>
                              </a:lnTo>
                              <a:lnTo>
                                <a:pt x="393" y="804"/>
                              </a:lnTo>
                              <a:lnTo>
                                <a:pt x="393" y="802"/>
                              </a:lnTo>
                              <a:lnTo>
                                <a:pt x="395" y="799"/>
                              </a:lnTo>
                              <a:lnTo>
                                <a:pt x="393" y="798"/>
                              </a:lnTo>
                              <a:lnTo>
                                <a:pt x="393" y="796"/>
                              </a:lnTo>
                              <a:lnTo>
                                <a:pt x="391" y="796"/>
                              </a:lnTo>
                              <a:lnTo>
                                <a:pt x="391" y="794"/>
                              </a:lnTo>
                              <a:lnTo>
                                <a:pt x="389" y="791"/>
                              </a:lnTo>
                              <a:lnTo>
                                <a:pt x="389" y="787"/>
                              </a:lnTo>
                              <a:lnTo>
                                <a:pt x="387" y="785"/>
                              </a:lnTo>
                              <a:lnTo>
                                <a:pt x="387" y="783"/>
                              </a:lnTo>
                              <a:lnTo>
                                <a:pt x="385" y="785"/>
                              </a:lnTo>
                              <a:lnTo>
                                <a:pt x="383" y="787"/>
                              </a:lnTo>
                              <a:lnTo>
                                <a:pt x="381" y="789"/>
                              </a:lnTo>
                              <a:lnTo>
                                <a:pt x="378" y="791"/>
                              </a:lnTo>
                              <a:lnTo>
                                <a:pt x="378" y="794"/>
                              </a:lnTo>
                              <a:lnTo>
                                <a:pt x="378" y="796"/>
                              </a:lnTo>
                              <a:lnTo>
                                <a:pt x="378" y="798"/>
                              </a:lnTo>
                              <a:lnTo>
                                <a:pt x="378" y="799"/>
                              </a:lnTo>
                              <a:lnTo>
                                <a:pt x="378" y="802"/>
                              </a:lnTo>
                              <a:lnTo>
                                <a:pt x="376" y="802"/>
                              </a:lnTo>
                              <a:lnTo>
                                <a:pt x="376" y="806"/>
                              </a:lnTo>
                              <a:lnTo>
                                <a:pt x="376" y="812"/>
                              </a:lnTo>
                              <a:lnTo>
                                <a:pt x="376" y="817"/>
                              </a:lnTo>
                              <a:lnTo>
                                <a:pt x="375" y="823"/>
                              </a:lnTo>
                              <a:lnTo>
                                <a:pt x="375" y="829"/>
                              </a:lnTo>
                              <a:lnTo>
                                <a:pt x="375" y="836"/>
                              </a:lnTo>
                              <a:lnTo>
                                <a:pt x="375" y="841"/>
                              </a:lnTo>
                              <a:lnTo>
                                <a:pt x="372" y="847"/>
                              </a:lnTo>
                              <a:lnTo>
                                <a:pt x="368" y="875"/>
                              </a:lnTo>
                              <a:lnTo>
                                <a:pt x="364" y="906"/>
                              </a:lnTo>
                              <a:lnTo>
                                <a:pt x="360" y="942"/>
                              </a:lnTo>
                              <a:lnTo>
                                <a:pt x="353" y="977"/>
                              </a:lnTo>
                              <a:lnTo>
                                <a:pt x="350" y="1009"/>
                              </a:lnTo>
                              <a:lnTo>
                                <a:pt x="345" y="1037"/>
                              </a:lnTo>
                              <a:lnTo>
                                <a:pt x="338" y="1058"/>
                              </a:lnTo>
                              <a:lnTo>
                                <a:pt x="335" y="1071"/>
                              </a:lnTo>
                              <a:lnTo>
                                <a:pt x="332" y="1085"/>
                              </a:lnTo>
                              <a:lnTo>
                                <a:pt x="332" y="1100"/>
                              </a:lnTo>
                              <a:lnTo>
                                <a:pt x="330" y="1117"/>
                              </a:lnTo>
                              <a:lnTo>
                                <a:pt x="328" y="1134"/>
                              </a:lnTo>
                              <a:lnTo>
                                <a:pt x="324" y="1152"/>
                              </a:lnTo>
                              <a:lnTo>
                                <a:pt x="322" y="1170"/>
                              </a:lnTo>
                              <a:lnTo>
                                <a:pt x="320" y="1188"/>
                              </a:lnTo>
                              <a:lnTo>
                                <a:pt x="320" y="1205"/>
                              </a:lnTo>
                              <a:lnTo>
                                <a:pt x="320" y="1212"/>
                              </a:lnTo>
                              <a:lnTo>
                                <a:pt x="318" y="1220"/>
                              </a:lnTo>
                              <a:lnTo>
                                <a:pt x="314" y="1230"/>
                              </a:lnTo>
                              <a:lnTo>
                                <a:pt x="310" y="1240"/>
                              </a:lnTo>
                              <a:lnTo>
                                <a:pt x="305" y="1252"/>
                              </a:lnTo>
                              <a:lnTo>
                                <a:pt x="301" y="1267"/>
                              </a:lnTo>
                              <a:lnTo>
                                <a:pt x="297" y="1280"/>
                              </a:lnTo>
                              <a:lnTo>
                                <a:pt x="293" y="1290"/>
                              </a:lnTo>
                              <a:lnTo>
                                <a:pt x="293" y="1292"/>
                              </a:lnTo>
                              <a:lnTo>
                                <a:pt x="290" y="1295"/>
                              </a:lnTo>
                              <a:lnTo>
                                <a:pt x="290" y="1297"/>
                              </a:lnTo>
                              <a:lnTo>
                                <a:pt x="289" y="1298"/>
                              </a:lnTo>
                              <a:lnTo>
                                <a:pt x="289" y="1301"/>
                              </a:lnTo>
                              <a:lnTo>
                                <a:pt x="286" y="1303"/>
                              </a:lnTo>
                              <a:lnTo>
                                <a:pt x="284" y="1305"/>
                              </a:lnTo>
                              <a:lnTo>
                                <a:pt x="284" y="1309"/>
                              </a:lnTo>
                              <a:lnTo>
                                <a:pt x="284" y="1311"/>
                              </a:lnTo>
                              <a:lnTo>
                                <a:pt x="286" y="1313"/>
                              </a:lnTo>
                              <a:lnTo>
                                <a:pt x="289" y="1318"/>
                              </a:lnTo>
                              <a:lnTo>
                                <a:pt x="289" y="1320"/>
                              </a:lnTo>
                              <a:lnTo>
                                <a:pt x="290" y="1321"/>
                              </a:lnTo>
                              <a:lnTo>
                                <a:pt x="290" y="1323"/>
                              </a:lnTo>
                              <a:lnTo>
                                <a:pt x="290" y="1326"/>
                              </a:lnTo>
                              <a:lnTo>
                                <a:pt x="289" y="1328"/>
                              </a:lnTo>
                              <a:lnTo>
                                <a:pt x="286" y="1328"/>
                              </a:lnTo>
                              <a:lnTo>
                                <a:pt x="284" y="1328"/>
                              </a:lnTo>
                              <a:lnTo>
                                <a:pt x="286" y="1335"/>
                              </a:lnTo>
                              <a:lnTo>
                                <a:pt x="290" y="1338"/>
                              </a:lnTo>
                              <a:lnTo>
                                <a:pt x="293" y="1345"/>
                              </a:lnTo>
                              <a:lnTo>
                                <a:pt x="297" y="1351"/>
                              </a:lnTo>
                              <a:lnTo>
                                <a:pt x="299" y="1355"/>
                              </a:lnTo>
                              <a:lnTo>
                                <a:pt x="303" y="1361"/>
                              </a:lnTo>
                              <a:lnTo>
                                <a:pt x="307" y="1365"/>
                              </a:lnTo>
                              <a:lnTo>
                                <a:pt x="310" y="1372"/>
                              </a:lnTo>
                              <a:lnTo>
                                <a:pt x="314" y="1376"/>
                              </a:lnTo>
                              <a:lnTo>
                                <a:pt x="318" y="1378"/>
                              </a:lnTo>
                              <a:lnTo>
                                <a:pt x="322" y="1380"/>
                              </a:lnTo>
                              <a:lnTo>
                                <a:pt x="326" y="1384"/>
                              </a:lnTo>
                              <a:lnTo>
                                <a:pt x="330" y="1389"/>
                              </a:lnTo>
                              <a:lnTo>
                                <a:pt x="332" y="1395"/>
                              </a:lnTo>
                              <a:lnTo>
                                <a:pt x="332" y="1403"/>
                              </a:lnTo>
                              <a:lnTo>
                                <a:pt x="330" y="1413"/>
                              </a:lnTo>
                              <a:lnTo>
                                <a:pt x="326" y="1416"/>
                              </a:lnTo>
                              <a:lnTo>
                                <a:pt x="318" y="1416"/>
                              </a:lnTo>
                              <a:lnTo>
                                <a:pt x="305" y="1416"/>
                              </a:lnTo>
                              <a:lnTo>
                                <a:pt x="290" y="1413"/>
                              </a:lnTo>
                              <a:lnTo>
                                <a:pt x="276" y="1413"/>
                              </a:lnTo>
                              <a:lnTo>
                                <a:pt x="263" y="1413"/>
                              </a:lnTo>
                              <a:lnTo>
                                <a:pt x="251" y="1412"/>
                              </a:lnTo>
                              <a:lnTo>
                                <a:pt x="245" y="1412"/>
                              </a:lnTo>
                              <a:lnTo>
                                <a:pt x="234" y="1413"/>
                              </a:lnTo>
                              <a:lnTo>
                                <a:pt x="225" y="1416"/>
                              </a:lnTo>
                              <a:lnTo>
                                <a:pt x="217" y="1418"/>
                              </a:lnTo>
                              <a:lnTo>
                                <a:pt x="208" y="1420"/>
                              </a:lnTo>
                              <a:lnTo>
                                <a:pt x="204" y="1422"/>
                              </a:lnTo>
                              <a:lnTo>
                                <a:pt x="195" y="1422"/>
                              </a:lnTo>
                              <a:lnTo>
                                <a:pt x="187" y="1420"/>
                              </a:lnTo>
                              <a:lnTo>
                                <a:pt x="180" y="1418"/>
                              </a:lnTo>
                              <a:lnTo>
                                <a:pt x="180" y="1416"/>
                              </a:lnTo>
                              <a:lnTo>
                                <a:pt x="180" y="1413"/>
                              </a:lnTo>
                              <a:lnTo>
                                <a:pt x="180" y="1412"/>
                              </a:lnTo>
                              <a:lnTo>
                                <a:pt x="180" y="1410"/>
                              </a:lnTo>
                              <a:lnTo>
                                <a:pt x="182" y="1405"/>
                              </a:lnTo>
                              <a:lnTo>
                                <a:pt x="182" y="1403"/>
                              </a:lnTo>
                              <a:lnTo>
                                <a:pt x="182" y="1401"/>
                              </a:lnTo>
                              <a:lnTo>
                                <a:pt x="184" y="1399"/>
                              </a:lnTo>
                              <a:lnTo>
                                <a:pt x="184" y="1395"/>
                              </a:lnTo>
                              <a:lnTo>
                                <a:pt x="184" y="1390"/>
                              </a:lnTo>
                              <a:lnTo>
                                <a:pt x="184" y="1389"/>
                              </a:lnTo>
                              <a:lnTo>
                                <a:pt x="184" y="1384"/>
                              </a:lnTo>
                              <a:lnTo>
                                <a:pt x="187" y="1378"/>
                              </a:lnTo>
                              <a:lnTo>
                                <a:pt x="189" y="1374"/>
                              </a:lnTo>
                              <a:lnTo>
                                <a:pt x="191" y="1370"/>
                              </a:lnTo>
                              <a:lnTo>
                                <a:pt x="192" y="1365"/>
                              </a:lnTo>
                              <a:lnTo>
                                <a:pt x="191" y="1361"/>
                              </a:lnTo>
                              <a:lnTo>
                                <a:pt x="191" y="1357"/>
                              </a:lnTo>
                              <a:lnTo>
                                <a:pt x="192" y="1353"/>
                              </a:lnTo>
                              <a:lnTo>
                                <a:pt x="192" y="1349"/>
                              </a:lnTo>
                              <a:lnTo>
                                <a:pt x="192" y="1345"/>
                              </a:lnTo>
                              <a:lnTo>
                                <a:pt x="195" y="1340"/>
                              </a:lnTo>
                              <a:lnTo>
                                <a:pt x="197" y="1338"/>
                              </a:lnTo>
                              <a:lnTo>
                                <a:pt x="197" y="1335"/>
                              </a:lnTo>
                              <a:lnTo>
                                <a:pt x="195" y="1335"/>
                              </a:lnTo>
                              <a:lnTo>
                                <a:pt x="195" y="1336"/>
                              </a:lnTo>
                              <a:lnTo>
                                <a:pt x="192" y="1336"/>
                              </a:lnTo>
                              <a:lnTo>
                                <a:pt x="191" y="1336"/>
                              </a:lnTo>
                              <a:lnTo>
                                <a:pt x="191" y="1335"/>
                              </a:lnTo>
                              <a:lnTo>
                                <a:pt x="191" y="1330"/>
                              </a:lnTo>
                              <a:lnTo>
                                <a:pt x="191" y="1328"/>
                              </a:lnTo>
                              <a:lnTo>
                                <a:pt x="191" y="1326"/>
                              </a:lnTo>
                              <a:lnTo>
                                <a:pt x="191" y="1321"/>
                              </a:lnTo>
                              <a:lnTo>
                                <a:pt x="192" y="1320"/>
                              </a:lnTo>
                              <a:lnTo>
                                <a:pt x="192" y="1318"/>
                              </a:lnTo>
                              <a:lnTo>
                                <a:pt x="195" y="1313"/>
                              </a:lnTo>
                              <a:lnTo>
                                <a:pt x="192" y="1297"/>
                              </a:lnTo>
                              <a:lnTo>
                                <a:pt x="192" y="1284"/>
                              </a:lnTo>
                              <a:lnTo>
                                <a:pt x="191" y="1273"/>
                              </a:lnTo>
                              <a:lnTo>
                                <a:pt x="189" y="1263"/>
                              </a:lnTo>
                              <a:lnTo>
                                <a:pt x="189" y="1252"/>
                              </a:lnTo>
                              <a:lnTo>
                                <a:pt x="189" y="1242"/>
                              </a:lnTo>
                              <a:lnTo>
                                <a:pt x="191" y="1230"/>
                              </a:lnTo>
                              <a:lnTo>
                                <a:pt x="192" y="1212"/>
                              </a:lnTo>
                              <a:lnTo>
                                <a:pt x="192" y="1203"/>
                              </a:lnTo>
                              <a:lnTo>
                                <a:pt x="195" y="1188"/>
                              </a:lnTo>
                              <a:lnTo>
                                <a:pt x="195" y="1170"/>
                              </a:lnTo>
                              <a:lnTo>
                                <a:pt x="197" y="1146"/>
                              </a:lnTo>
                              <a:lnTo>
                                <a:pt x="199" y="1123"/>
                              </a:lnTo>
                              <a:lnTo>
                                <a:pt x="201" y="1100"/>
                              </a:lnTo>
                              <a:lnTo>
                                <a:pt x="205" y="1080"/>
                              </a:lnTo>
                              <a:lnTo>
                                <a:pt x="208" y="1065"/>
                              </a:lnTo>
                              <a:lnTo>
                                <a:pt x="208" y="1063"/>
                              </a:lnTo>
                              <a:lnTo>
                                <a:pt x="208" y="1060"/>
                              </a:lnTo>
                              <a:lnTo>
                                <a:pt x="208" y="1058"/>
                              </a:lnTo>
                              <a:lnTo>
                                <a:pt x="207" y="1056"/>
                              </a:lnTo>
                              <a:lnTo>
                                <a:pt x="207" y="1052"/>
                              </a:lnTo>
                              <a:lnTo>
                                <a:pt x="207" y="1048"/>
                              </a:lnTo>
                              <a:lnTo>
                                <a:pt x="207" y="1043"/>
                              </a:lnTo>
                              <a:lnTo>
                                <a:pt x="207" y="1037"/>
                              </a:lnTo>
                              <a:lnTo>
                                <a:pt x="204" y="1043"/>
                              </a:lnTo>
                              <a:lnTo>
                                <a:pt x="201" y="1048"/>
                              </a:lnTo>
                              <a:lnTo>
                                <a:pt x="197" y="1054"/>
                              </a:lnTo>
                              <a:lnTo>
                                <a:pt x="195" y="1058"/>
                              </a:lnTo>
                              <a:lnTo>
                                <a:pt x="191" y="1065"/>
                              </a:lnTo>
                              <a:lnTo>
                                <a:pt x="187" y="1068"/>
                              </a:lnTo>
                              <a:lnTo>
                                <a:pt x="182" y="1075"/>
                              </a:lnTo>
                              <a:lnTo>
                                <a:pt x="176" y="1081"/>
                              </a:lnTo>
                              <a:lnTo>
                                <a:pt x="176" y="1085"/>
                              </a:lnTo>
                              <a:lnTo>
                                <a:pt x="176" y="1090"/>
                              </a:lnTo>
                              <a:lnTo>
                                <a:pt x="174" y="1096"/>
                              </a:lnTo>
                              <a:lnTo>
                                <a:pt x="174" y="1100"/>
                              </a:lnTo>
                              <a:lnTo>
                                <a:pt x="172" y="1105"/>
                              </a:lnTo>
                              <a:lnTo>
                                <a:pt x="172" y="1111"/>
                              </a:lnTo>
                              <a:lnTo>
                                <a:pt x="170" y="1115"/>
                              </a:lnTo>
                              <a:lnTo>
                                <a:pt x="166" y="1121"/>
                              </a:lnTo>
                              <a:lnTo>
                                <a:pt x="166" y="1140"/>
                              </a:lnTo>
                              <a:lnTo>
                                <a:pt x="159" y="1163"/>
                              </a:lnTo>
                              <a:lnTo>
                                <a:pt x="151" y="1190"/>
                              </a:lnTo>
                              <a:lnTo>
                                <a:pt x="142" y="1217"/>
                              </a:lnTo>
                              <a:lnTo>
                                <a:pt x="132" y="1244"/>
                              </a:lnTo>
                              <a:lnTo>
                                <a:pt x="123" y="1271"/>
                              </a:lnTo>
                              <a:lnTo>
                                <a:pt x="117" y="1295"/>
                              </a:lnTo>
                              <a:lnTo>
                                <a:pt x="115" y="1313"/>
                              </a:lnTo>
                              <a:lnTo>
                                <a:pt x="113" y="1315"/>
                              </a:lnTo>
                              <a:lnTo>
                                <a:pt x="111" y="1315"/>
                              </a:lnTo>
                              <a:lnTo>
                                <a:pt x="107" y="1318"/>
                              </a:lnTo>
                              <a:lnTo>
                                <a:pt x="105" y="1318"/>
                              </a:lnTo>
                              <a:lnTo>
                                <a:pt x="100" y="1318"/>
                              </a:lnTo>
                              <a:lnTo>
                                <a:pt x="99" y="1318"/>
                              </a:lnTo>
                              <a:lnTo>
                                <a:pt x="97" y="1318"/>
                              </a:lnTo>
                              <a:lnTo>
                                <a:pt x="92" y="1318"/>
                              </a:lnTo>
                              <a:lnTo>
                                <a:pt x="94" y="1323"/>
                              </a:lnTo>
                              <a:lnTo>
                                <a:pt x="94" y="1332"/>
                              </a:lnTo>
                              <a:lnTo>
                                <a:pt x="94" y="1340"/>
                              </a:lnTo>
                              <a:lnTo>
                                <a:pt x="97" y="1351"/>
                              </a:lnTo>
                              <a:lnTo>
                                <a:pt x="94" y="1359"/>
                              </a:lnTo>
                              <a:lnTo>
                                <a:pt x="94" y="1368"/>
                              </a:lnTo>
                              <a:lnTo>
                                <a:pt x="94" y="1372"/>
                              </a:lnTo>
                              <a:lnTo>
                                <a:pt x="94" y="1376"/>
                              </a:lnTo>
                              <a:lnTo>
                                <a:pt x="97" y="1380"/>
                              </a:lnTo>
                              <a:lnTo>
                                <a:pt x="97" y="1384"/>
                              </a:lnTo>
                              <a:lnTo>
                                <a:pt x="97" y="1389"/>
                              </a:lnTo>
                              <a:lnTo>
                                <a:pt x="97" y="1393"/>
                              </a:lnTo>
                              <a:lnTo>
                                <a:pt x="94" y="1395"/>
                              </a:lnTo>
                              <a:lnTo>
                                <a:pt x="94" y="1399"/>
                              </a:lnTo>
                              <a:lnTo>
                                <a:pt x="92" y="1403"/>
                              </a:lnTo>
                              <a:lnTo>
                                <a:pt x="90" y="1405"/>
                              </a:lnTo>
                              <a:lnTo>
                                <a:pt x="92" y="1408"/>
                              </a:lnTo>
                              <a:lnTo>
                                <a:pt x="92" y="1410"/>
                              </a:lnTo>
                              <a:lnTo>
                                <a:pt x="92" y="1412"/>
                              </a:lnTo>
                              <a:lnTo>
                                <a:pt x="92" y="1413"/>
                              </a:lnTo>
                              <a:lnTo>
                                <a:pt x="88" y="1413"/>
                              </a:lnTo>
                              <a:lnTo>
                                <a:pt x="86" y="1416"/>
                              </a:lnTo>
                              <a:lnTo>
                                <a:pt x="82" y="1418"/>
                              </a:lnTo>
                              <a:lnTo>
                                <a:pt x="75" y="1420"/>
                              </a:lnTo>
                              <a:lnTo>
                                <a:pt x="69" y="1422"/>
                              </a:lnTo>
                              <a:lnTo>
                                <a:pt x="61" y="1422"/>
                              </a:lnTo>
                              <a:lnTo>
                                <a:pt x="52" y="1425"/>
                              </a:lnTo>
                              <a:lnTo>
                                <a:pt x="44" y="1425"/>
                              </a:lnTo>
                              <a:lnTo>
                                <a:pt x="34" y="1422"/>
                              </a:lnTo>
                              <a:lnTo>
                                <a:pt x="25" y="1420"/>
                              </a:lnTo>
                              <a:lnTo>
                                <a:pt x="17" y="1418"/>
                              </a:lnTo>
                              <a:lnTo>
                                <a:pt x="10" y="1416"/>
                              </a:lnTo>
                              <a:lnTo>
                                <a:pt x="10" y="1413"/>
                              </a:lnTo>
                              <a:lnTo>
                                <a:pt x="10" y="1412"/>
                              </a:lnTo>
                              <a:lnTo>
                                <a:pt x="12" y="1412"/>
                              </a:lnTo>
                              <a:lnTo>
                                <a:pt x="12" y="1410"/>
                              </a:lnTo>
                              <a:lnTo>
                                <a:pt x="15" y="1410"/>
                              </a:lnTo>
                              <a:lnTo>
                                <a:pt x="15" y="1408"/>
                              </a:lnTo>
                              <a:lnTo>
                                <a:pt x="15" y="1405"/>
                              </a:lnTo>
                              <a:lnTo>
                                <a:pt x="15" y="1403"/>
                              </a:lnTo>
                              <a:lnTo>
                                <a:pt x="15" y="1401"/>
                              </a:lnTo>
                              <a:lnTo>
                                <a:pt x="12" y="1399"/>
                              </a:lnTo>
                              <a:lnTo>
                                <a:pt x="12" y="1395"/>
                              </a:lnTo>
                              <a:lnTo>
                                <a:pt x="12" y="1393"/>
                              </a:lnTo>
                              <a:lnTo>
                                <a:pt x="12" y="1389"/>
                              </a:lnTo>
                              <a:lnTo>
                                <a:pt x="12" y="1387"/>
                              </a:lnTo>
                              <a:lnTo>
                                <a:pt x="12" y="1382"/>
                              </a:lnTo>
                              <a:lnTo>
                                <a:pt x="15" y="1376"/>
                              </a:lnTo>
                              <a:lnTo>
                                <a:pt x="15" y="1370"/>
                              </a:lnTo>
                              <a:lnTo>
                                <a:pt x="17" y="1365"/>
                              </a:lnTo>
                              <a:lnTo>
                                <a:pt x="19" y="1361"/>
                              </a:lnTo>
                              <a:lnTo>
                                <a:pt x="21" y="1355"/>
                              </a:lnTo>
                              <a:lnTo>
                                <a:pt x="25" y="1351"/>
                              </a:lnTo>
                              <a:lnTo>
                                <a:pt x="27" y="1345"/>
                              </a:lnTo>
                              <a:lnTo>
                                <a:pt x="29" y="1336"/>
                              </a:lnTo>
                              <a:lnTo>
                                <a:pt x="27" y="1335"/>
                              </a:lnTo>
                              <a:lnTo>
                                <a:pt x="27" y="1330"/>
                              </a:lnTo>
                              <a:lnTo>
                                <a:pt x="29" y="1328"/>
                              </a:lnTo>
                              <a:lnTo>
                                <a:pt x="31" y="1326"/>
                              </a:lnTo>
                              <a:lnTo>
                                <a:pt x="34" y="1323"/>
                              </a:lnTo>
                              <a:lnTo>
                                <a:pt x="34" y="1321"/>
                              </a:lnTo>
                              <a:lnTo>
                                <a:pt x="36" y="1320"/>
                              </a:lnTo>
                              <a:lnTo>
                                <a:pt x="36" y="1318"/>
                              </a:lnTo>
                              <a:lnTo>
                                <a:pt x="36" y="1315"/>
                              </a:lnTo>
                              <a:lnTo>
                                <a:pt x="36" y="1311"/>
                              </a:lnTo>
                              <a:lnTo>
                                <a:pt x="34" y="1309"/>
                              </a:lnTo>
                              <a:lnTo>
                                <a:pt x="34" y="1307"/>
                              </a:lnTo>
                              <a:lnTo>
                                <a:pt x="34" y="1305"/>
                              </a:lnTo>
                              <a:lnTo>
                                <a:pt x="34" y="1303"/>
                              </a:lnTo>
                              <a:lnTo>
                                <a:pt x="34" y="1301"/>
                              </a:lnTo>
                              <a:lnTo>
                                <a:pt x="34" y="1298"/>
                              </a:lnTo>
                              <a:lnTo>
                                <a:pt x="31" y="1295"/>
                              </a:lnTo>
                              <a:lnTo>
                                <a:pt x="31" y="1290"/>
                              </a:lnTo>
                              <a:lnTo>
                                <a:pt x="31" y="1284"/>
                              </a:lnTo>
                              <a:lnTo>
                                <a:pt x="31" y="1278"/>
                              </a:lnTo>
                              <a:lnTo>
                                <a:pt x="34" y="1273"/>
                              </a:lnTo>
                              <a:lnTo>
                                <a:pt x="36" y="1267"/>
                              </a:lnTo>
                              <a:lnTo>
                                <a:pt x="38" y="1261"/>
                              </a:lnTo>
                              <a:lnTo>
                                <a:pt x="40" y="1257"/>
                              </a:lnTo>
                              <a:lnTo>
                                <a:pt x="40" y="1246"/>
                              </a:lnTo>
                              <a:lnTo>
                                <a:pt x="40" y="1238"/>
                              </a:lnTo>
                              <a:lnTo>
                                <a:pt x="38" y="1231"/>
                              </a:lnTo>
                              <a:lnTo>
                                <a:pt x="38" y="1226"/>
                              </a:lnTo>
                              <a:lnTo>
                                <a:pt x="36" y="1222"/>
                              </a:lnTo>
                              <a:lnTo>
                                <a:pt x="36" y="1217"/>
                              </a:lnTo>
                              <a:lnTo>
                                <a:pt x="36" y="1213"/>
                              </a:lnTo>
                              <a:lnTo>
                                <a:pt x="36" y="1209"/>
                              </a:lnTo>
                              <a:lnTo>
                                <a:pt x="42" y="1184"/>
                              </a:lnTo>
                              <a:lnTo>
                                <a:pt x="46" y="1159"/>
                              </a:lnTo>
                              <a:lnTo>
                                <a:pt x="48" y="1132"/>
                              </a:lnTo>
                              <a:lnTo>
                                <a:pt x="52" y="1106"/>
                              </a:lnTo>
                              <a:lnTo>
                                <a:pt x="55" y="1083"/>
                              </a:lnTo>
                              <a:lnTo>
                                <a:pt x="57" y="1065"/>
                              </a:lnTo>
                              <a:lnTo>
                                <a:pt x="57" y="1052"/>
                              </a:lnTo>
                              <a:lnTo>
                                <a:pt x="61" y="1043"/>
                              </a:lnTo>
                              <a:lnTo>
                                <a:pt x="61" y="1040"/>
                              </a:lnTo>
                              <a:lnTo>
                                <a:pt x="63" y="1035"/>
                              </a:lnTo>
                              <a:lnTo>
                                <a:pt x="67" y="1032"/>
                              </a:lnTo>
                              <a:lnTo>
                                <a:pt x="69" y="1027"/>
                              </a:lnTo>
                              <a:lnTo>
                                <a:pt x="74" y="1023"/>
                              </a:lnTo>
                              <a:lnTo>
                                <a:pt x="77" y="1019"/>
                              </a:lnTo>
                              <a:lnTo>
                                <a:pt x="80" y="1015"/>
                              </a:lnTo>
                              <a:lnTo>
                                <a:pt x="82" y="1013"/>
                              </a:lnTo>
                              <a:lnTo>
                                <a:pt x="75" y="992"/>
                              </a:lnTo>
                              <a:lnTo>
                                <a:pt x="71" y="971"/>
                              </a:lnTo>
                              <a:lnTo>
                                <a:pt x="69" y="952"/>
                              </a:lnTo>
                              <a:lnTo>
                                <a:pt x="67" y="931"/>
                              </a:lnTo>
                              <a:lnTo>
                                <a:pt x="69" y="910"/>
                              </a:lnTo>
                              <a:lnTo>
                                <a:pt x="69" y="885"/>
                              </a:lnTo>
                              <a:lnTo>
                                <a:pt x="71" y="856"/>
                              </a:lnTo>
                              <a:lnTo>
                                <a:pt x="75" y="821"/>
                              </a:lnTo>
                              <a:lnTo>
                                <a:pt x="71" y="817"/>
                              </a:lnTo>
                              <a:lnTo>
                                <a:pt x="69" y="812"/>
                              </a:lnTo>
                              <a:lnTo>
                                <a:pt x="67" y="806"/>
                              </a:lnTo>
                              <a:lnTo>
                                <a:pt x="67" y="798"/>
                              </a:lnTo>
                              <a:lnTo>
                                <a:pt x="65" y="789"/>
                              </a:lnTo>
                              <a:lnTo>
                                <a:pt x="63" y="781"/>
                              </a:lnTo>
                              <a:lnTo>
                                <a:pt x="59" y="771"/>
                              </a:lnTo>
                              <a:lnTo>
                                <a:pt x="55" y="760"/>
                              </a:lnTo>
                              <a:lnTo>
                                <a:pt x="57" y="752"/>
                              </a:lnTo>
                              <a:lnTo>
                                <a:pt x="57" y="741"/>
                              </a:lnTo>
                              <a:lnTo>
                                <a:pt x="59" y="731"/>
                              </a:lnTo>
                              <a:lnTo>
                                <a:pt x="61" y="720"/>
                              </a:lnTo>
                              <a:lnTo>
                                <a:pt x="61" y="710"/>
                              </a:lnTo>
                              <a:lnTo>
                                <a:pt x="63" y="699"/>
                              </a:lnTo>
                              <a:lnTo>
                                <a:pt x="67" y="689"/>
                              </a:lnTo>
                              <a:lnTo>
                                <a:pt x="69" y="679"/>
                              </a:lnTo>
                              <a:lnTo>
                                <a:pt x="69" y="676"/>
                              </a:lnTo>
                              <a:lnTo>
                                <a:pt x="67" y="672"/>
                              </a:lnTo>
                              <a:lnTo>
                                <a:pt x="67" y="670"/>
                              </a:lnTo>
                              <a:lnTo>
                                <a:pt x="67" y="666"/>
                              </a:lnTo>
                              <a:lnTo>
                                <a:pt x="67" y="662"/>
                              </a:lnTo>
                              <a:lnTo>
                                <a:pt x="67" y="659"/>
                              </a:lnTo>
                              <a:lnTo>
                                <a:pt x="67" y="655"/>
                              </a:lnTo>
                              <a:lnTo>
                                <a:pt x="67" y="651"/>
                              </a:lnTo>
                              <a:lnTo>
                                <a:pt x="67" y="649"/>
                              </a:lnTo>
                              <a:lnTo>
                                <a:pt x="67" y="647"/>
                              </a:lnTo>
                              <a:lnTo>
                                <a:pt x="69" y="645"/>
                              </a:lnTo>
                              <a:lnTo>
                                <a:pt x="71" y="641"/>
                              </a:lnTo>
                              <a:lnTo>
                                <a:pt x="71" y="638"/>
                              </a:lnTo>
                              <a:lnTo>
                                <a:pt x="74" y="637"/>
                              </a:lnTo>
                              <a:lnTo>
                                <a:pt x="74" y="635"/>
                              </a:lnTo>
                              <a:lnTo>
                                <a:pt x="74" y="633"/>
                              </a:lnTo>
                              <a:lnTo>
                                <a:pt x="71" y="627"/>
                              </a:lnTo>
                              <a:lnTo>
                                <a:pt x="69" y="627"/>
                              </a:lnTo>
                              <a:lnTo>
                                <a:pt x="65" y="624"/>
                              </a:lnTo>
                              <a:lnTo>
                                <a:pt x="59" y="622"/>
                              </a:lnTo>
                              <a:lnTo>
                                <a:pt x="52" y="618"/>
                              </a:lnTo>
                              <a:lnTo>
                                <a:pt x="46" y="612"/>
                              </a:lnTo>
                              <a:lnTo>
                                <a:pt x="40" y="606"/>
                              </a:lnTo>
                              <a:lnTo>
                                <a:pt x="36" y="596"/>
                              </a:lnTo>
                              <a:lnTo>
                                <a:pt x="34" y="582"/>
                              </a:lnTo>
                              <a:lnTo>
                                <a:pt x="31" y="579"/>
                              </a:lnTo>
                              <a:lnTo>
                                <a:pt x="29" y="574"/>
                              </a:lnTo>
                              <a:lnTo>
                                <a:pt x="27" y="570"/>
                              </a:lnTo>
                              <a:lnTo>
                                <a:pt x="27" y="566"/>
                              </a:lnTo>
                              <a:lnTo>
                                <a:pt x="25" y="564"/>
                              </a:lnTo>
                              <a:lnTo>
                                <a:pt x="25" y="559"/>
                              </a:lnTo>
                              <a:lnTo>
                                <a:pt x="23" y="556"/>
                              </a:lnTo>
                              <a:lnTo>
                                <a:pt x="23" y="553"/>
                              </a:lnTo>
                              <a:lnTo>
                                <a:pt x="23" y="551"/>
                              </a:lnTo>
                              <a:lnTo>
                                <a:pt x="23" y="549"/>
                              </a:lnTo>
                              <a:lnTo>
                                <a:pt x="23" y="547"/>
                              </a:lnTo>
                              <a:lnTo>
                                <a:pt x="23" y="544"/>
                              </a:lnTo>
                              <a:lnTo>
                                <a:pt x="23" y="543"/>
                              </a:lnTo>
                              <a:lnTo>
                                <a:pt x="21" y="541"/>
                              </a:lnTo>
                              <a:lnTo>
                                <a:pt x="21" y="539"/>
                              </a:lnTo>
                              <a:lnTo>
                                <a:pt x="21" y="536"/>
                              </a:lnTo>
                              <a:lnTo>
                                <a:pt x="21" y="534"/>
                              </a:lnTo>
                              <a:lnTo>
                                <a:pt x="21" y="532"/>
                              </a:lnTo>
                              <a:lnTo>
                                <a:pt x="21" y="530"/>
                              </a:lnTo>
                              <a:lnTo>
                                <a:pt x="21" y="528"/>
                              </a:lnTo>
                              <a:lnTo>
                                <a:pt x="21" y="526"/>
                              </a:lnTo>
                              <a:lnTo>
                                <a:pt x="12" y="516"/>
                              </a:lnTo>
                              <a:lnTo>
                                <a:pt x="12" y="497"/>
                              </a:lnTo>
                              <a:lnTo>
                                <a:pt x="0" y="455"/>
                              </a:lnTo>
                              <a:lnTo>
                                <a:pt x="4" y="435"/>
                              </a:lnTo>
                              <a:lnTo>
                                <a:pt x="6" y="413"/>
                              </a:lnTo>
                              <a:lnTo>
                                <a:pt x="12" y="393"/>
                              </a:lnTo>
                              <a:lnTo>
                                <a:pt x="19" y="374"/>
                              </a:lnTo>
                              <a:lnTo>
                                <a:pt x="25" y="355"/>
                              </a:lnTo>
                              <a:lnTo>
                                <a:pt x="34" y="336"/>
                              </a:lnTo>
                              <a:lnTo>
                                <a:pt x="40" y="315"/>
                              </a:lnTo>
                              <a:lnTo>
                                <a:pt x="46" y="292"/>
                              </a:lnTo>
                              <a:lnTo>
                                <a:pt x="55" y="280"/>
                              </a:lnTo>
                              <a:lnTo>
                                <a:pt x="61" y="267"/>
                              </a:lnTo>
                              <a:lnTo>
                                <a:pt x="65" y="256"/>
                              </a:lnTo>
                              <a:lnTo>
                                <a:pt x="71" y="244"/>
                              </a:lnTo>
                              <a:lnTo>
                                <a:pt x="82" y="235"/>
                              </a:lnTo>
                              <a:lnTo>
                                <a:pt x="92" y="226"/>
                              </a:lnTo>
                              <a:lnTo>
                                <a:pt x="109" y="220"/>
                              </a:lnTo>
                              <a:lnTo>
                                <a:pt x="130" y="217"/>
                              </a:lnTo>
                              <a:lnTo>
                                <a:pt x="130" y="215"/>
                              </a:lnTo>
                              <a:lnTo>
                                <a:pt x="132" y="213"/>
                              </a:lnTo>
                              <a:lnTo>
                                <a:pt x="134" y="213"/>
                              </a:lnTo>
                              <a:lnTo>
                                <a:pt x="137" y="211"/>
                              </a:lnTo>
                              <a:lnTo>
                                <a:pt x="138" y="209"/>
                              </a:lnTo>
                              <a:lnTo>
                                <a:pt x="140" y="209"/>
                              </a:lnTo>
                              <a:lnTo>
                                <a:pt x="142" y="206"/>
                              </a:lnTo>
                              <a:lnTo>
                                <a:pt x="137" y="173"/>
                              </a:lnTo>
                              <a:lnTo>
                                <a:pt x="130" y="169"/>
                              </a:lnTo>
                              <a:lnTo>
                                <a:pt x="123" y="167"/>
                              </a:lnTo>
                              <a:lnTo>
                                <a:pt x="119" y="163"/>
                              </a:lnTo>
                              <a:lnTo>
                                <a:pt x="113" y="158"/>
                              </a:lnTo>
                              <a:lnTo>
                                <a:pt x="109" y="155"/>
                              </a:lnTo>
                              <a:lnTo>
                                <a:pt x="105" y="150"/>
                              </a:lnTo>
                              <a:lnTo>
                                <a:pt x="100" y="144"/>
                              </a:lnTo>
                              <a:lnTo>
                                <a:pt x="97" y="136"/>
                              </a:lnTo>
                              <a:lnTo>
                                <a:pt x="97" y="133"/>
                              </a:lnTo>
                              <a:lnTo>
                                <a:pt x="94" y="133"/>
                              </a:lnTo>
                              <a:lnTo>
                                <a:pt x="94" y="131"/>
                              </a:lnTo>
                              <a:lnTo>
                                <a:pt x="94" y="129"/>
                              </a:lnTo>
                              <a:lnTo>
                                <a:pt x="97" y="128"/>
                              </a:lnTo>
                              <a:lnTo>
                                <a:pt x="99" y="125"/>
                              </a:lnTo>
                              <a:lnTo>
                                <a:pt x="100" y="123"/>
                              </a:lnTo>
                              <a:lnTo>
                                <a:pt x="115" y="108"/>
                              </a:lnTo>
                              <a:lnTo>
                                <a:pt x="128" y="96"/>
                              </a:lnTo>
                              <a:lnTo>
                                <a:pt x="138" y="81"/>
                              </a:lnTo>
                              <a:lnTo>
                                <a:pt x="151" y="66"/>
                              </a:lnTo>
                              <a:lnTo>
                                <a:pt x="161" y="54"/>
                              </a:lnTo>
                              <a:lnTo>
                                <a:pt x="174" y="44"/>
                              </a:lnTo>
                              <a:lnTo>
                                <a:pt x="187" y="34"/>
                              </a:lnTo>
                              <a:lnTo>
                                <a:pt x="201" y="23"/>
                              </a:lnTo>
                              <a:lnTo>
                                <a:pt x="220" y="15"/>
                              </a:lnTo>
                              <a:lnTo>
                                <a:pt x="236" y="8"/>
                              </a:lnTo>
                              <a:lnTo>
                                <a:pt x="248" y="5"/>
                              </a:lnTo>
                              <a:lnTo>
                                <a:pt x="260" y="0"/>
                              </a:lnTo>
                              <a:lnTo>
                                <a:pt x="265" y="0"/>
                              </a:lnTo>
                              <a:lnTo>
                                <a:pt x="272" y="0"/>
                              </a:lnTo>
                              <a:lnTo>
                                <a:pt x="276" y="5"/>
                              </a:lnTo>
                              <a:lnTo>
                                <a:pt x="280" y="8"/>
                              </a:lnTo>
                              <a:lnTo>
                                <a:pt x="289" y="6"/>
                              </a:lnTo>
                              <a:lnTo>
                                <a:pt x="297" y="5"/>
                              </a:lnTo>
                              <a:lnTo>
                                <a:pt x="307" y="6"/>
                              </a:lnTo>
                              <a:lnTo>
                                <a:pt x="318" y="8"/>
                              </a:lnTo>
                              <a:lnTo>
                                <a:pt x="328" y="13"/>
                              </a:lnTo>
                              <a:lnTo>
                                <a:pt x="337" y="19"/>
                              </a:lnTo>
                              <a:lnTo>
                                <a:pt x="343" y="27"/>
                              </a:lnTo>
                              <a:lnTo>
                                <a:pt x="347" y="38"/>
                              </a:lnTo>
                              <a:lnTo>
                                <a:pt x="352" y="40"/>
                              </a:lnTo>
                              <a:lnTo>
                                <a:pt x="358" y="44"/>
                              </a:lnTo>
                              <a:lnTo>
                                <a:pt x="362" y="48"/>
                              </a:lnTo>
                              <a:lnTo>
                                <a:pt x="366" y="51"/>
                              </a:lnTo>
                              <a:lnTo>
                                <a:pt x="370" y="58"/>
                              </a:lnTo>
                              <a:lnTo>
                                <a:pt x="372" y="65"/>
                              </a:lnTo>
                              <a:lnTo>
                                <a:pt x="372" y="73"/>
                              </a:lnTo>
                              <a:lnTo>
                                <a:pt x="372" y="79"/>
                              </a:lnTo>
                              <a:lnTo>
                                <a:pt x="375" y="83"/>
                              </a:lnTo>
                              <a:lnTo>
                                <a:pt x="376" y="85"/>
                              </a:lnTo>
                              <a:lnTo>
                                <a:pt x="376" y="88"/>
                              </a:lnTo>
                              <a:lnTo>
                                <a:pt x="378" y="91"/>
                              </a:lnTo>
                              <a:lnTo>
                                <a:pt x="378" y="93"/>
                              </a:lnTo>
                              <a:lnTo>
                                <a:pt x="378" y="98"/>
                              </a:lnTo>
                              <a:lnTo>
                                <a:pt x="378" y="103"/>
                              </a:lnTo>
                              <a:lnTo>
                                <a:pt x="376" y="106"/>
                              </a:lnTo>
                              <a:lnTo>
                                <a:pt x="376" y="111"/>
                              </a:lnTo>
                              <a:lnTo>
                                <a:pt x="376" y="114"/>
                              </a:lnTo>
                              <a:lnTo>
                                <a:pt x="375" y="119"/>
                              </a:lnTo>
                              <a:lnTo>
                                <a:pt x="375" y="123"/>
                              </a:lnTo>
                              <a:lnTo>
                                <a:pt x="372" y="128"/>
                              </a:lnTo>
                              <a:lnTo>
                                <a:pt x="372" y="131"/>
                              </a:lnTo>
                              <a:lnTo>
                                <a:pt x="370" y="133"/>
                              </a:lnTo>
                              <a:lnTo>
                                <a:pt x="368" y="138"/>
                              </a:lnTo>
                              <a:lnTo>
                                <a:pt x="366" y="138"/>
                              </a:lnTo>
                              <a:lnTo>
                                <a:pt x="362" y="140"/>
                              </a:lnTo>
                              <a:lnTo>
                                <a:pt x="360" y="140"/>
                              </a:lnTo>
                              <a:lnTo>
                                <a:pt x="355" y="140"/>
                              </a:lnTo>
                              <a:lnTo>
                                <a:pt x="353" y="138"/>
                              </a:lnTo>
                              <a:lnTo>
                                <a:pt x="350" y="138"/>
                              </a:lnTo>
                              <a:lnTo>
                                <a:pt x="347" y="138"/>
                              </a:lnTo>
                              <a:lnTo>
                                <a:pt x="345" y="138"/>
                              </a:lnTo>
                              <a:lnTo>
                                <a:pt x="343" y="140"/>
                              </a:lnTo>
                              <a:lnTo>
                                <a:pt x="340" y="142"/>
                              </a:lnTo>
                              <a:lnTo>
                                <a:pt x="338" y="144"/>
                              </a:lnTo>
                              <a:lnTo>
                                <a:pt x="337" y="148"/>
                              </a:lnTo>
                              <a:lnTo>
                                <a:pt x="335" y="150"/>
                              </a:lnTo>
                              <a:lnTo>
                                <a:pt x="332" y="152"/>
                              </a:lnTo>
                              <a:lnTo>
                                <a:pt x="330" y="155"/>
                              </a:lnTo>
                              <a:lnTo>
                                <a:pt x="328" y="157"/>
                              </a:lnTo>
                              <a:lnTo>
                                <a:pt x="326" y="165"/>
                              </a:lnTo>
                              <a:lnTo>
                                <a:pt x="324" y="173"/>
                              </a:lnTo>
                              <a:lnTo>
                                <a:pt x="324" y="180"/>
                              </a:lnTo>
                              <a:lnTo>
                                <a:pt x="324" y="183"/>
                              </a:lnTo>
                              <a:lnTo>
                                <a:pt x="326" y="188"/>
                              </a:lnTo>
                              <a:lnTo>
                                <a:pt x="324" y="192"/>
                              </a:lnTo>
                              <a:lnTo>
                                <a:pt x="324" y="195"/>
                              </a:lnTo>
                              <a:lnTo>
                                <a:pt x="320" y="198"/>
                              </a:lnTo>
                              <a:lnTo>
                                <a:pt x="337" y="206"/>
                              </a:lnTo>
                              <a:lnTo>
                                <a:pt x="350" y="213"/>
                              </a:lnTo>
                              <a:lnTo>
                                <a:pt x="362" y="220"/>
                              </a:lnTo>
                              <a:lnTo>
                                <a:pt x="370" y="226"/>
                              </a:lnTo>
                              <a:lnTo>
                                <a:pt x="378" y="235"/>
                              </a:lnTo>
                              <a:lnTo>
                                <a:pt x="385" y="244"/>
                              </a:lnTo>
                              <a:lnTo>
                                <a:pt x="391" y="256"/>
                              </a:lnTo>
                              <a:lnTo>
                                <a:pt x="397" y="273"/>
                              </a:lnTo>
                              <a:lnTo>
                                <a:pt x="402" y="275"/>
                              </a:lnTo>
                              <a:lnTo>
                                <a:pt x="404" y="277"/>
                              </a:lnTo>
                              <a:lnTo>
                                <a:pt x="404" y="280"/>
                              </a:lnTo>
                              <a:lnTo>
                                <a:pt x="406" y="284"/>
                              </a:lnTo>
                              <a:lnTo>
                                <a:pt x="406" y="288"/>
                              </a:lnTo>
                              <a:lnTo>
                                <a:pt x="406" y="292"/>
                              </a:lnTo>
                              <a:lnTo>
                                <a:pt x="408" y="298"/>
                              </a:lnTo>
                              <a:lnTo>
                                <a:pt x="408" y="305"/>
                              </a:lnTo>
                              <a:lnTo>
                                <a:pt x="411" y="313"/>
                              </a:lnTo>
                              <a:lnTo>
                                <a:pt x="416" y="326"/>
                              </a:lnTo>
                              <a:lnTo>
                                <a:pt x="420" y="341"/>
                              </a:lnTo>
                              <a:lnTo>
                                <a:pt x="422" y="359"/>
                              </a:lnTo>
                              <a:lnTo>
                                <a:pt x="424" y="378"/>
                              </a:lnTo>
                              <a:lnTo>
                                <a:pt x="428" y="397"/>
                              </a:lnTo>
                              <a:lnTo>
                                <a:pt x="433" y="416"/>
                              </a:lnTo>
                              <a:lnTo>
                                <a:pt x="437" y="435"/>
                              </a:lnTo>
                              <a:lnTo>
                                <a:pt x="438" y="446"/>
                              </a:lnTo>
                              <a:lnTo>
                                <a:pt x="443" y="469"/>
                              </a:lnTo>
                              <a:lnTo>
                                <a:pt x="447" y="497"/>
                              </a:lnTo>
                              <a:lnTo>
                                <a:pt x="451" y="528"/>
                              </a:lnTo>
                              <a:lnTo>
                                <a:pt x="456" y="559"/>
                              </a:lnTo>
                              <a:lnTo>
                                <a:pt x="460" y="589"/>
                              </a:lnTo>
                              <a:lnTo>
                                <a:pt x="461" y="614"/>
                              </a:lnTo>
                              <a:lnTo>
                                <a:pt x="460" y="631"/>
                              </a:lnTo>
                              <a:lnTo>
                                <a:pt x="460" y="633"/>
                              </a:lnTo>
                              <a:lnTo>
                                <a:pt x="458" y="635"/>
                              </a:lnTo>
                              <a:lnTo>
                                <a:pt x="456" y="637"/>
                              </a:lnTo>
                              <a:lnTo>
                                <a:pt x="453" y="637"/>
                              </a:lnTo>
                              <a:lnTo>
                                <a:pt x="451" y="638"/>
                              </a:lnTo>
                              <a:lnTo>
                                <a:pt x="449" y="641"/>
                              </a:lnTo>
                              <a:lnTo>
                                <a:pt x="447" y="643"/>
                              </a:lnTo>
                              <a:lnTo>
                                <a:pt x="447" y="647"/>
                              </a:lnTo>
                              <a:lnTo>
                                <a:pt x="447" y="651"/>
                              </a:lnTo>
                              <a:lnTo>
                                <a:pt x="447" y="655"/>
                              </a:lnTo>
                              <a:lnTo>
                                <a:pt x="447" y="659"/>
                              </a:lnTo>
                              <a:lnTo>
                                <a:pt x="447" y="664"/>
                              </a:lnTo>
                              <a:lnTo>
                                <a:pt x="445" y="667"/>
                              </a:lnTo>
                              <a:lnTo>
                                <a:pt x="443" y="674"/>
                              </a:lnTo>
                              <a:lnTo>
                                <a:pt x="441" y="681"/>
                              </a:lnTo>
                              <a:lnTo>
                                <a:pt x="438" y="687"/>
                              </a:lnTo>
                              <a:lnTo>
                                <a:pt x="441" y="695"/>
                              </a:lnTo>
                              <a:lnTo>
                                <a:pt x="443" y="704"/>
                              </a:lnTo>
                              <a:lnTo>
                                <a:pt x="443" y="714"/>
                              </a:lnTo>
                              <a:lnTo>
                                <a:pt x="443" y="722"/>
                              </a:lnTo>
                              <a:lnTo>
                                <a:pt x="443" y="731"/>
                              </a:lnTo>
                              <a:lnTo>
                                <a:pt x="443" y="737"/>
                              </a:lnTo>
                              <a:lnTo>
                                <a:pt x="443" y="743"/>
                              </a:lnTo>
                              <a:lnTo>
                                <a:pt x="443" y="745"/>
                              </a:lnTo>
                              <a:lnTo>
                                <a:pt x="443" y="747"/>
                              </a:lnTo>
                              <a:lnTo>
                                <a:pt x="443" y="749"/>
                              </a:lnTo>
                              <a:lnTo>
                                <a:pt x="445" y="754"/>
                              </a:lnTo>
                              <a:lnTo>
                                <a:pt x="445" y="756"/>
                              </a:lnTo>
                              <a:lnTo>
                                <a:pt x="447" y="758"/>
                              </a:lnTo>
                              <a:lnTo>
                                <a:pt x="447" y="760"/>
                              </a:lnTo>
                              <a:lnTo>
                                <a:pt x="449" y="762"/>
                              </a:lnTo>
                              <a:lnTo>
                                <a:pt x="449" y="764"/>
                              </a:lnTo>
                              <a:lnTo>
                                <a:pt x="449" y="766"/>
                              </a:lnTo>
                              <a:lnTo>
                                <a:pt x="449" y="771"/>
                              </a:lnTo>
                              <a:lnTo>
                                <a:pt x="447" y="774"/>
                              </a:lnTo>
                              <a:lnTo>
                                <a:pt x="447" y="779"/>
                              </a:lnTo>
                              <a:lnTo>
                                <a:pt x="447" y="783"/>
                              </a:lnTo>
                              <a:lnTo>
                                <a:pt x="447" y="787"/>
                              </a:lnTo>
                              <a:lnTo>
                                <a:pt x="447" y="789"/>
                              </a:lnTo>
                              <a:lnTo>
                                <a:pt x="445" y="794"/>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40" name="Freeform 116"/>
                        <p:cNvSpPr>
                          <a:spLocks/>
                        </p:cNvSpPr>
                        <p:nvPr/>
                      </p:nvSpPr>
                      <p:spPr bwMode="auto">
                        <a:xfrm>
                          <a:off x="5665" y="1773"/>
                          <a:ext cx="348" cy="873"/>
                        </a:xfrm>
                        <a:custGeom>
                          <a:avLst/>
                          <a:gdLst>
                            <a:gd name="T0" fmla="*/ 22 w 348"/>
                            <a:gd name="T1" fmla="*/ 250 h 873"/>
                            <a:gd name="T2" fmla="*/ 32 w 348"/>
                            <a:gd name="T3" fmla="*/ 265 h 873"/>
                            <a:gd name="T4" fmla="*/ 55 w 348"/>
                            <a:gd name="T5" fmla="*/ 248 h 873"/>
                            <a:gd name="T6" fmla="*/ 58 w 348"/>
                            <a:gd name="T7" fmla="*/ 269 h 873"/>
                            <a:gd name="T8" fmla="*/ 69 w 348"/>
                            <a:gd name="T9" fmla="*/ 252 h 873"/>
                            <a:gd name="T10" fmla="*/ 102 w 348"/>
                            <a:gd name="T11" fmla="*/ 202 h 873"/>
                            <a:gd name="T12" fmla="*/ 133 w 348"/>
                            <a:gd name="T13" fmla="*/ 164 h 873"/>
                            <a:gd name="T14" fmla="*/ 133 w 348"/>
                            <a:gd name="T15" fmla="*/ 139 h 873"/>
                            <a:gd name="T16" fmla="*/ 146 w 348"/>
                            <a:gd name="T17" fmla="*/ 128 h 873"/>
                            <a:gd name="T18" fmla="*/ 139 w 348"/>
                            <a:gd name="T19" fmla="*/ 116 h 873"/>
                            <a:gd name="T20" fmla="*/ 144 w 348"/>
                            <a:gd name="T21" fmla="*/ 82 h 873"/>
                            <a:gd name="T22" fmla="*/ 146 w 348"/>
                            <a:gd name="T23" fmla="*/ 52 h 873"/>
                            <a:gd name="T24" fmla="*/ 177 w 348"/>
                            <a:gd name="T25" fmla="*/ 5 h 873"/>
                            <a:gd name="T26" fmla="*/ 265 w 348"/>
                            <a:gd name="T27" fmla="*/ 20 h 873"/>
                            <a:gd name="T28" fmla="*/ 313 w 348"/>
                            <a:gd name="T29" fmla="*/ 65 h 873"/>
                            <a:gd name="T30" fmla="*/ 336 w 348"/>
                            <a:gd name="T31" fmla="*/ 60 h 873"/>
                            <a:gd name="T32" fmla="*/ 347 w 348"/>
                            <a:gd name="T33" fmla="*/ 93 h 873"/>
                            <a:gd name="T34" fmla="*/ 344 w 348"/>
                            <a:gd name="T35" fmla="*/ 108 h 873"/>
                            <a:gd name="T36" fmla="*/ 333 w 348"/>
                            <a:gd name="T37" fmla="*/ 151 h 873"/>
                            <a:gd name="T38" fmla="*/ 319 w 348"/>
                            <a:gd name="T39" fmla="*/ 204 h 873"/>
                            <a:gd name="T40" fmla="*/ 296 w 348"/>
                            <a:gd name="T41" fmla="*/ 278 h 873"/>
                            <a:gd name="T42" fmla="*/ 298 w 348"/>
                            <a:gd name="T43" fmla="*/ 337 h 873"/>
                            <a:gd name="T44" fmla="*/ 298 w 348"/>
                            <a:gd name="T45" fmla="*/ 392 h 873"/>
                            <a:gd name="T46" fmla="*/ 296 w 348"/>
                            <a:gd name="T47" fmla="*/ 406 h 873"/>
                            <a:gd name="T48" fmla="*/ 308 w 348"/>
                            <a:gd name="T49" fmla="*/ 440 h 873"/>
                            <a:gd name="T50" fmla="*/ 300 w 348"/>
                            <a:gd name="T51" fmla="*/ 476 h 873"/>
                            <a:gd name="T52" fmla="*/ 305 w 348"/>
                            <a:gd name="T53" fmla="*/ 555 h 873"/>
                            <a:gd name="T54" fmla="*/ 307 w 348"/>
                            <a:gd name="T55" fmla="*/ 622 h 873"/>
                            <a:gd name="T56" fmla="*/ 317 w 348"/>
                            <a:gd name="T57" fmla="*/ 670 h 873"/>
                            <a:gd name="T58" fmla="*/ 317 w 348"/>
                            <a:gd name="T59" fmla="*/ 762 h 873"/>
                            <a:gd name="T60" fmla="*/ 330 w 348"/>
                            <a:gd name="T61" fmla="*/ 812 h 873"/>
                            <a:gd name="T62" fmla="*/ 338 w 348"/>
                            <a:gd name="T63" fmla="*/ 837 h 873"/>
                            <a:gd name="T64" fmla="*/ 340 w 348"/>
                            <a:gd name="T65" fmla="*/ 862 h 873"/>
                            <a:gd name="T66" fmla="*/ 277 w 348"/>
                            <a:gd name="T67" fmla="*/ 864 h 873"/>
                            <a:gd name="T68" fmla="*/ 275 w 348"/>
                            <a:gd name="T69" fmla="*/ 849 h 873"/>
                            <a:gd name="T70" fmla="*/ 265 w 348"/>
                            <a:gd name="T71" fmla="*/ 824 h 873"/>
                            <a:gd name="T72" fmla="*/ 252 w 348"/>
                            <a:gd name="T73" fmla="*/ 803 h 873"/>
                            <a:gd name="T74" fmla="*/ 256 w 348"/>
                            <a:gd name="T75" fmla="*/ 762 h 873"/>
                            <a:gd name="T76" fmla="*/ 248 w 348"/>
                            <a:gd name="T77" fmla="*/ 717 h 873"/>
                            <a:gd name="T78" fmla="*/ 227 w 348"/>
                            <a:gd name="T79" fmla="*/ 656 h 873"/>
                            <a:gd name="T80" fmla="*/ 220 w 348"/>
                            <a:gd name="T81" fmla="*/ 609 h 873"/>
                            <a:gd name="T82" fmla="*/ 210 w 348"/>
                            <a:gd name="T83" fmla="*/ 619 h 873"/>
                            <a:gd name="T84" fmla="*/ 210 w 348"/>
                            <a:gd name="T85" fmla="*/ 647 h 873"/>
                            <a:gd name="T86" fmla="*/ 194 w 348"/>
                            <a:gd name="T87" fmla="*/ 747 h 873"/>
                            <a:gd name="T88" fmla="*/ 199 w 348"/>
                            <a:gd name="T89" fmla="*/ 799 h 873"/>
                            <a:gd name="T90" fmla="*/ 190 w 348"/>
                            <a:gd name="T91" fmla="*/ 822 h 873"/>
                            <a:gd name="T92" fmla="*/ 182 w 348"/>
                            <a:gd name="T93" fmla="*/ 852 h 873"/>
                            <a:gd name="T94" fmla="*/ 125 w 348"/>
                            <a:gd name="T95" fmla="*/ 852 h 873"/>
                            <a:gd name="T96" fmla="*/ 129 w 348"/>
                            <a:gd name="T97" fmla="*/ 828 h 873"/>
                            <a:gd name="T98" fmla="*/ 127 w 348"/>
                            <a:gd name="T99" fmla="*/ 814 h 873"/>
                            <a:gd name="T100" fmla="*/ 123 w 348"/>
                            <a:gd name="T101" fmla="*/ 779 h 873"/>
                            <a:gd name="T102" fmla="*/ 121 w 348"/>
                            <a:gd name="T103" fmla="*/ 694 h 873"/>
                            <a:gd name="T104" fmla="*/ 119 w 348"/>
                            <a:gd name="T105" fmla="*/ 632 h 873"/>
                            <a:gd name="T106" fmla="*/ 108 w 348"/>
                            <a:gd name="T107" fmla="*/ 540 h 873"/>
                            <a:gd name="T108" fmla="*/ 106 w 348"/>
                            <a:gd name="T109" fmla="*/ 426 h 873"/>
                            <a:gd name="T110" fmla="*/ 89 w 348"/>
                            <a:gd name="T111" fmla="*/ 411 h 873"/>
                            <a:gd name="T112" fmla="*/ 100 w 348"/>
                            <a:gd name="T113" fmla="*/ 356 h 873"/>
                            <a:gd name="T114" fmla="*/ 87 w 348"/>
                            <a:gd name="T115" fmla="*/ 344 h 873"/>
                            <a:gd name="T116" fmla="*/ 24 w 348"/>
                            <a:gd name="T117" fmla="*/ 308 h 873"/>
                            <a:gd name="T118" fmla="*/ 4 w 348"/>
                            <a:gd name="T119" fmla="*/ 258 h 8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8"/>
                            <a:gd name="T181" fmla="*/ 0 h 873"/>
                            <a:gd name="T182" fmla="*/ 348 w 348"/>
                            <a:gd name="T183" fmla="*/ 873 h 8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8" h="873">
                              <a:moveTo>
                                <a:pt x="4" y="258"/>
                              </a:moveTo>
                              <a:lnTo>
                                <a:pt x="7" y="263"/>
                              </a:lnTo>
                              <a:lnTo>
                                <a:pt x="10" y="263"/>
                              </a:lnTo>
                              <a:lnTo>
                                <a:pt x="14" y="263"/>
                              </a:lnTo>
                              <a:lnTo>
                                <a:pt x="16" y="261"/>
                              </a:lnTo>
                              <a:lnTo>
                                <a:pt x="18" y="258"/>
                              </a:lnTo>
                              <a:lnTo>
                                <a:pt x="20" y="255"/>
                              </a:lnTo>
                              <a:lnTo>
                                <a:pt x="22" y="252"/>
                              </a:lnTo>
                              <a:lnTo>
                                <a:pt x="22" y="250"/>
                              </a:lnTo>
                              <a:lnTo>
                                <a:pt x="24" y="252"/>
                              </a:lnTo>
                              <a:lnTo>
                                <a:pt x="24" y="255"/>
                              </a:lnTo>
                              <a:lnTo>
                                <a:pt x="24" y="256"/>
                              </a:lnTo>
                              <a:lnTo>
                                <a:pt x="24" y="258"/>
                              </a:lnTo>
                              <a:lnTo>
                                <a:pt x="27" y="263"/>
                              </a:lnTo>
                              <a:lnTo>
                                <a:pt x="27" y="265"/>
                              </a:lnTo>
                              <a:lnTo>
                                <a:pt x="29" y="267"/>
                              </a:lnTo>
                              <a:lnTo>
                                <a:pt x="31" y="267"/>
                              </a:lnTo>
                              <a:lnTo>
                                <a:pt x="32" y="265"/>
                              </a:lnTo>
                              <a:lnTo>
                                <a:pt x="35" y="265"/>
                              </a:lnTo>
                              <a:lnTo>
                                <a:pt x="37" y="263"/>
                              </a:lnTo>
                              <a:lnTo>
                                <a:pt x="37" y="261"/>
                              </a:lnTo>
                              <a:lnTo>
                                <a:pt x="39" y="258"/>
                              </a:lnTo>
                              <a:lnTo>
                                <a:pt x="39" y="256"/>
                              </a:lnTo>
                              <a:lnTo>
                                <a:pt x="39" y="238"/>
                              </a:lnTo>
                              <a:lnTo>
                                <a:pt x="43" y="240"/>
                              </a:lnTo>
                              <a:lnTo>
                                <a:pt x="47" y="242"/>
                              </a:lnTo>
                              <a:lnTo>
                                <a:pt x="52" y="246"/>
                              </a:lnTo>
                              <a:lnTo>
                                <a:pt x="55" y="248"/>
                              </a:lnTo>
                              <a:lnTo>
                                <a:pt x="55" y="252"/>
                              </a:lnTo>
                              <a:lnTo>
                                <a:pt x="58" y="256"/>
                              </a:lnTo>
                              <a:lnTo>
                                <a:pt x="55" y="261"/>
                              </a:lnTo>
                              <a:lnTo>
                                <a:pt x="52" y="267"/>
                              </a:lnTo>
                              <a:lnTo>
                                <a:pt x="54" y="265"/>
                              </a:lnTo>
                              <a:lnTo>
                                <a:pt x="54" y="267"/>
                              </a:lnTo>
                              <a:lnTo>
                                <a:pt x="55" y="267"/>
                              </a:lnTo>
                              <a:lnTo>
                                <a:pt x="58" y="267"/>
                              </a:lnTo>
                              <a:lnTo>
                                <a:pt x="58" y="269"/>
                              </a:lnTo>
                              <a:lnTo>
                                <a:pt x="60" y="269"/>
                              </a:lnTo>
                              <a:lnTo>
                                <a:pt x="62" y="265"/>
                              </a:lnTo>
                              <a:lnTo>
                                <a:pt x="62" y="261"/>
                              </a:lnTo>
                              <a:lnTo>
                                <a:pt x="62" y="258"/>
                              </a:lnTo>
                              <a:lnTo>
                                <a:pt x="62" y="256"/>
                              </a:lnTo>
                              <a:lnTo>
                                <a:pt x="64" y="256"/>
                              </a:lnTo>
                              <a:lnTo>
                                <a:pt x="67" y="255"/>
                              </a:lnTo>
                              <a:lnTo>
                                <a:pt x="69" y="252"/>
                              </a:lnTo>
                              <a:lnTo>
                                <a:pt x="72" y="250"/>
                              </a:lnTo>
                              <a:lnTo>
                                <a:pt x="77" y="246"/>
                              </a:lnTo>
                              <a:lnTo>
                                <a:pt x="79" y="242"/>
                              </a:lnTo>
                              <a:lnTo>
                                <a:pt x="81" y="235"/>
                              </a:lnTo>
                              <a:lnTo>
                                <a:pt x="81" y="229"/>
                              </a:lnTo>
                              <a:lnTo>
                                <a:pt x="83" y="223"/>
                              </a:lnTo>
                              <a:lnTo>
                                <a:pt x="87" y="217"/>
                              </a:lnTo>
                              <a:lnTo>
                                <a:pt x="89" y="210"/>
                              </a:lnTo>
                              <a:lnTo>
                                <a:pt x="95" y="206"/>
                              </a:lnTo>
                              <a:lnTo>
                                <a:pt x="102" y="202"/>
                              </a:lnTo>
                              <a:lnTo>
                                <a:pt x="106" y="196"/>
                              </a:lnTo>
                              <a:lnTo>
                                <a:pt x="112" y="191"/>
                              </a:lnTo>
                              <a:lnTo>
                                <a:pt x="119" y="187"/>
                              </a:lnTo>
                              <a:lnTo>
                                <a:pt x="125" y="185"/>
                              </a:lnTo>
                              <a:lnTo>
                                <a:pt x="131" y="181"/>
                              </a:lnTo>
                              <a:lnTo>
                                <a:pt x="135" y="177"/>
                              </a:lnTo>
                              <a:lnTo>
                                <a:pt x="133" y="175"/>
                              </a:lnTo>
                              <a:lnTo>
                                <a:pt x="133" y="173"/>
                              </a:lnTo>
                              <a:lnTo>
                                <a:pt x="133" y="168"/>
                              </a:lnTo>
                              <a:lnTo>
                                <a:pt x="133" y="164"/>
                              </a:lnTo>
                              <a:lnTo>
                                <a:pt x="135" y="163"/>
                              </a:lnTo>
                              <a:lnTo>
                                <a:pt x="137" y="158"/>
                              </a:lnTo>
                              <a:lnTo>
                                <a:pt x="142" y="156"/>
                              </a:lnTo>
                              <a:lnTo>
                                <a:pt x="144" y="151"/>
                              </a:lnTo>
                              <a:lnTo>
                                <a:pt x="142" y="149"/>
                              </a:lnTo>
                              <a:lnTo>
                                <a:pt x="139" y="148"/>
                              </a:lnTo>
                              <a:lnTo>
                                <a:pt x="137" y="143"/>
                              </a:lnTo>
                              <a:lnTo>
                                <a:pt x="135" y="141"/>
                              </a:lnTo>
                              <a:lnTo>
                                <a:pt x="133" y="139"/>
                              </a:lnTo>
                              <a:lnTo>
                                <a:pt x="133" y="137"/>
                              </a:lnTo>
                              <a:lnTo>
                                <a:pt x="131" y="137"/>
                              </a:lnTo>
                              <a:lnTo>
                                <a:pt x="131" y="135"/>
                              </a:lnTo>
                              <a:lnTo>
                                <a:pt x="131" y="133"/>
                              </a:lnTo>
                              <a:lnTo>
                                <a:pt x="133" y="131"/>
                              </a:lnTo>
                              <a:lnTo>
                                <a:pt x="135" y="131"/>
                              </a:lnTo>
                              <a:lnTo>
                                <a:pt x="137" y="131"/>
                              </a:lnTo>
                              <a:lnTo>
                                <a:pt x="142" y="128"/>
                              </a:lnTo>
                              <a:lnTo>
                                <a:pt x="146" y="128"/>
                              </a:lnTo>
                              <a:lnTo>
                                <a:pt x="144" y="126"/>
                              </a:lnTo>
                              <a:lnTo>
                                <a:pt x="144" y="125"/>
                              </a:lnTo>
                              <a:lnTo>
                                <a:pt x="142" y="125"/>
                              </a:lnTo>
                              <a:lnTo>
                                <a:pt x="142" y="123"/>
                              </a:lnTo>
                              <a:lnTo>
                                <a:pt x="142" y="120"/>
                              </a:lnTo>
                              <a:lnTo>
                                <a:pt x="139" y="116"/>
                              </a:lnTo>
                              <a:lnTo>
                                <a:pt x="139" y="111"/>
                              </a:lnTo>
                              <a:lnTo>
                                <a:pt x="139" y="108"/>
                              </a:lnTo>
                              <a:lnTo>
                                <a:pt x="139" y="103"/>
                              </a:lnTo>
                              <a:lnTo>
                                <a:pt x="139" y="99"/>
                              </a:lnTo>
                              <a:lnTo>
                                <a:pt x="139" y="95"/>
                              </a:lnTo>
                              <a:lnTo>
                                <a:pt x="142" y="93"/>
                              </a:lnTo>
                              <a:lnTo>
                                <a:pt x="142" y="89"/>
                              </a:lnTo>
                              <a:lnTo>
                                <a:pt x="142" y="87"/>
                              </a:lnTo>
                              <a:lnTo>
                                <a:pt x="142" y="85"/>
                              </a:lnTo>
                              <a:lnTo>
                                <a:pt x="144" y="82"/>
                              </a:lnTo>
                              <a:lnTo>
                                <a:pt x="144" y="81"/>
                              </a:lnTo>
                              <a:lnTo>
                                <a:pt x="144" y="77"/>
                              </a:lnTo>
                              <a:lnTo>
                                <a:pt x="146" y="75"/>
                              </a:lnTo>
                              <a:lnTo>
                                <a:pt x="147" y="73"/>
                              </a:lnTo>
                              <a:lnTo>
                                <a:pt x="146" y="68"/>
                              </a:lnTo>
                              <a:lnTo>
                                <a:pt x="146" y="65"/>
                              </a:lnTo>
                              <a:lnTo>
                                <a:pt x="146" y="60"/>
                              </a:lnTo>
                              <a:lnTo>
                                <a:pt x="146" y="58"/>
                              </a:lnTo>
                              <a:lnTo>
                                <a:pt x="146" y="54"/>
                              </a:lnTo>
                              <a:lnTo>
                                <a:pt x="146" y="52"/>
                              </a:lnTo>
                              <a:lnTo>
                                <a:pt x="147" y="48"/>
                              </a:lnTo>
                              <a:lnTo>
                                <a:pt x="147" y="43"/>
                              </a:lnTo>
                              <a:lnTo>
                                <a:pt x="146" y="37"/>
                              </a:lnTo>
                              <a:lnTo>
                                <a:pt x="146" y="33"/>
                              </a:lnTo>
                              <a:lnTo>
                                <a:pt x="147" y="26"/>
                              </a:lnTo>
                              <a:lnTo>
                                <a:pt x="152" y="23"/>
                              </a:lnTo>
                              <a:lnTo>
                                <a:pt x="156" y="16"/>
                              </a:lnTo>
                              <a:lnTo>
                                <a:pt x="162" y="12"/>
                              </a:lnTo>
                              <a:lnTo>
                                <a:pt x="171" y="10"/>
                              </a:lnTo>
                              <a:lnTo>
                                <a:pt x="177" y="5"/>
                              </a:lnTo>
                              <a:lnTo>
                                <a:pt x="182" y="3"/>
                              </a:lnTo>
                              <a:lnTo>
                                <a:pt x="187" y="2"/>
                              </a:lnTo>
                              <a:lnTo>
                                <a:pt x="194" y="2"/>
                              </a:lnTo>
                              <a:lnTo>
                                <a:pt x="202" y="0"/>
                              </a:lnTo>
                              <a:lnTo>
                                <a:pt x="210" y="0"/>
                              </a:lnTo>
                              <a:lnTo>
                                <a:pt x="218" y="2"/>
                              </a:lnTo>
                              <a:lnTo>
                                <a:pt x="227" y="5"/>
                              </a:lnTo>
                              <a:lnTo>
                                <a:pt x="233" y="12"/>
                              </a:lnTo>
                              <a:lnTo>
                                <a:pt x="250" y="14"/>
                              </a:lnTo>
                              <a:lnTo>
                                <a:pt x="265" y="20"/>
                              </a:lnTo>
                              <a:lnTo>
                                <a:pt x="273" y="28"/>
                              </a:lnTo>
                              <a:lnTo>
                                <a:pt x="281" y="37"/>
                              </a:lnTo>
                              <a:lnTo>
                                <a:pt x="288" y="48"/>
                              </a:lnTo>
                              <a:lnTo>
                                <a:pt x="292" y="58"/>
                              </a:lnTo>
                              <a:lnTo>
                                <a:pt x="298" y="68"/>
                              </a:lnTo>
                              <a:lnTo>
                                <a:pt x="302" y="77"/>
                              </a:lnTo>
                              <a:lnTo>
                                <a:pt x="307" y="73"/>
                              </a:lnTo>
                              <a:lnTo>
                                <a:pt x="308" y="71"/>
                              </a:lnTo>
                              <a:lnTo>
                                <a:pt x="310" y="66"/>
                              </a:lnTo>
                              <a:lnTo>
                                <a:pt x="313" y="65"/>
                              </a:lnTo>
                              <a:lnTo>
                                <a:pt x="315" y="62"/>
                              </a:lnTo>
                              <a:lnTo>
                                <a:pt x="317" y="62"/>
                              </a:lnTo>
                              <a:lnTo>
                                <a:pt x="319" y="62"/>
                              </a:lnTo>
                              <a:lnTo>
                                <a:pt x="322" y="65"/>
                              </a:lnTo>
                              <a:lnTo>
                                <a:pt x="323" y="60"/>
                              </a:lnTo>
                              <a:lnTo>
                                <a:pt x="325" y="58"/>
                              </a:lnTo>
                              <a:lnTo>
                                <a:pt x="327" y="56"/>
                              </a:lnTo>
                              <a:lnTo>
                                <a:pt x="332" y="56"/>
                              </a:lnTo>
                              <a:lnTo>
                                <a:pt x="333" y="58"/>
                              </a:lnTo>
                              <a:lnTo>
                                <a:pt x="336" y="60"/>
                              </a:lnTo>
                              <a:lnTo>
                                <a:pt x="340" y="62"/>
                              </a:lnTo>
                              <a:lnTo>
                                <a:pt x="344" y="65"/>
                              </a:lnTo>
                              <a:lnTo>
                                <a:pt x="344" y="68"/>
                              </a:lnTo>
                              <a:lnTo>
                                <a:pt x="347" y="73"/>
                              </a:lnTo>
                              <a:lnTo>
                                <a:pt x="347" y="77"/>
                              </a:lnTo>
                              <a:lnTo>
                                <a:pt x="347" y="81"/>
                              </a:lnTo>
                              <a:lnTo>
                                <a:pt x="347" y="85"/>
                              </a:lnTo>
                              <a:lnTo>
                                <a:pt x="347" y="89"/>
                              </a:lnTo>
                              <a:lnTo>
                                <a:pt x="347" y="91"/>
                              </a:lnTo>
                              <a:lnTo>
                                <a:pt x="347" y="93"/>
                              </a:lnTo>
                              <a:lnTo>
                                <a:pt x="347" y="95"/>
                              </a:lnTo>
                              <a:lnTo>
                                <a:pt x="347" y="97"/>
                              </a:lnTo>
                              <a:lnTo>
                                <a:pt x="344" y="97"/>
                              </a:lnTo>
                              <a:lnTo>
                                <a:pt x="344" y="99"/>
                              </a:lnTo>
                              <a:lnTo>
                                <a:pt x="342" y="101"/>
                              </a:lnTo>
                              <a:lnTo>
                                <a:pt x="342" y="103"/>
                              </a:lnTo>
                              <a:lnTo>
                                <a:pt x="342" y="106"/>
                              </a:lnTo>
                              <a:lnTo>
                                <a:pt x="344" y="108"/>
                              </a:lnTo>
                              <a:lnTo>
                                <a:pt x="344" y="110"/>
                              </a:lnTo>
                              <a:lnTo>
                                <a:pt x="347" y="114"/>
                              </a:lnTo>
                              <a:lnTo>
                                <a:pt x="347" y="116"/>
                              </a:lnTo>
                              <a:lnTo>
                                <a:pt x="347" y="120"/>
                              </a:lnTo>
                              <a:lnTo>
                                <a:pt x="347" y="123"/>
                              </a:lnTo>
                              <a:lnTo>
                                <a:pt x="347" y="126"/>
                              </a:lnTo>
                              <a:lnTo>
                                <a:pt x="333" y="139"/>
                              </a:lnTo>
                              <a:lnTo>
                                <a:pt x="333" y="143"/>
                              </a:lnTo>
                              <a:lnTo>
                                <a:pt x="333" y="148"/>
                              </a:lnTo>
                              <a:lnTo>
                                <a:pt x="333" y="151"/>
                              </a:lnTo>
                              <a:lnTo>
                                <a:pt x="333" y="154"/>
                              </a:lnTo>
                              <a:lnTo>
                                <a:pt x="332" y="156"/>
                              </a:lnTo>
                              <a:lnTo>
                                <a:pt x="330" y="158"/>
                              </a:lnTo>
                              <a:lnTo>
                                <a:pt x="327" y="158"/>
                              </a:lnTo>
                              <a:lnTo>
                                <a:pt x="325" y="160"/>
                              </a:lnTo>
                              <a:lnTo>
                                <a:pt x="325" y="168"/>
                              </a:lnTo>
                              <a:lnTo>
                                <a:pt x="325" y="177"/>
                              </a:lnTo>
                              <a:lnTo>
                                <a:pt x="323" y="185"/>
                              </a:lnTo>
                              <a:lnTo>
                                <a:pt x="322" y="193"/>
                              </a:lnTo>
                              <a:lnTo>
                                <a:pt x="319" y="204"/>
                              </a:lnTo>
                              <a:lnTo>
                                <a:pt x="315" y="212"/>
                              </a:lnTo>
                              <a:lnTo>
                                <a:pt x="310" y="223"/>
                              </a:lnTo>
                              <a:lnTo>
                                <a:pt x="305" y="231"/>
                              </a:lnTo>
                              <a:lnTo>
                                <a:pt x="305" y="240"/>
                              </a:lnTo>
                              <a:lnTo>
                                <a:pt x="305" y="246"/>
                              </a:lnTo>
                              <a:lnTo>
                                <a:pt x="302" y="252"/>
                              </a:lnTo>
                              <a:lnTo>
                                <a:pt x="302" y="258"/>
                              </a:lnTo>
                              <a:lnTo>
                                <a:pt x="300" y="265"/>
                              </a:lnTo>
                              <a:lnTo>
                                <a:pt x="298" y="271"/>
                              </a:lnTo>
                              <a:lnTo>
                                <a:pt x="296" y="278"/>
                              </a:lnTo>
                              <a:lnTo>
                                <a:pt x="292" y="283"/>
                              </a:lnTo>
                              <a:lnTo>
                                <a:pt x="294" y="287"/>
                              </a:lnTo>
                              <a:lnTo>
                                <a:pt x="296" y="291"/>
                              </a:lnTo>
                              <a:lnTo>
                                <a:pt x="298" y="296"/>
                              </a:lnTo>
                              <a:lnTo>
                                <a:pt x="298" y="297"/>
                              </a:lnTo>
                              <a:lnTo>
                                <a:pt x="300" y="302"/>
                              </a:lnTo>
                              <a:lnTo>
                                <a:pt x="300" y="308"/>
                              </a:lnTo>
                              <a:lnTo>
                                <a:pt x="298" y="316"/>
                              </a:lnTo>
                              <a:lnTo>
                                <a:pt x="298" y="327"/>
                              </a:lnTo>
                              <a:lnTo>
                                <a:pt x="298" y="337"/>
                              </a:lnTo>
                              <a:lnTo>
                                <a:pt x="298" y="348"/>
                              </a:lnTo>
                              <a:lnTo>
                                <a:pt x="298" y="356"/>
                              </a:lnTo>
                              <a:lnTo>
                                <a:pt x="300" y="364"/>
                              </a:lnTo>
                              <a:lnTo>
                                <a:pt x="300" y="373"/>
                              </a:lnTo>
                              <a:lnTo>
                                <a:pt x="300" y="379"/>
                              </a:lnTo>
                              <a:lnTo>
                                <a:pt x="302" y="384"/>
                              </a:lnTo>
                              <a:lnTo>
                                <a:pt x="300" y="386"/>
                              </a:lnTo>
                              <a:lnTo>
                                <a:pt x="300" y="388"/>
                              </a:lnTo>
                              <a:lnTo>
                                <a:pt x="298" y="389"/>
                              </a:lnTo>
                              <a:lnTo>
                                <a:pt x="298" y="392"/>
                              </a:lnTo>
                              <a:lnTo>
                                <a:pt x="296" y="394"/>
                              </a:lnTo>
                              <a:lnTo>
                                <a:pt x="294" y="394"/>
                              </a:lnTo>
                              <a:lnTo>
                                <a:pt x="292" y="394"/>
                              </a:lnTo>
                              <a:lnTo>
                                <a:pt x="290" y="394"/>
                              </a:lnTo>
                              <a:lnTo>
                                <a:pt x="288" y="394"/>
                              </a:lnTo>
                              <a:lnTo>
                                <a:pt x="290" y="398"/>
                              </a:lnTo>
                              <a:lnTo>
                                <a:pt x="292" y="401"/>
                              </a:lnTo>
                              <a:lnTo>
                                <a:pt x="294" y="403"/>
                              </a:lnTo>
                              <a:lnTo>
                                <a:pt x="296" y="404"/>
                              </a:lnTo>
                              <a:lnTo>
                                <a:pt x="296" y="406"/>
                              </a:lnTo>
                              <a:lnTo>
                                <a:pt x="298" y="411"/>
                              </a:lnTo>
                              <a:lnTo>
                                <a:pt x="298" y="413"/>
                              </a:lnTo>
                              <a:lnTo>
                                <a:pt x="298" y="417"/>
                              </a:lnTo>
                              <a:lnTo>
                                <a:pt x="300" y="421"/>
                              </a:lnTo>
                              <a:lnTo>
                                <a:pt x="300" y="423"/>
                              </a:lnTo>
                              <a:lnTo>
                                <a:pt x="302" y="427"/>
                              </a:lnTo>
                              <a:lnTo>
                                <a:pt x="305" y="429"/>
                              </a:lnTo>
                              <a:lnTo>
                                <a:pt x="307" y="434"/>
                              </a:lnTo>
                              <a:lnTo>
                                <a:pt x="308" y="436"/>
                              </a:lnTo>
                              <a:lnTo>
                                <a:pt x="308" y="440"/>
                              </a:lnTo>
                              <a:lnTo>
                                <a:pt x="310" y="442"/>
                              </a:lnTo>
                              <a:lnTo>
                                <a:pt x="310" y="446"/>
                              </a:lnTo>
                              <a:lnTo>
                                <a:pt x="308" y="448"/>
                              </a:lnTo>
                              <a:lnTo>
                                <a:pt x="308" y="453"/>
                              </a:lnTo>
                              <a:lnTo>
                                <a:pt x="307" y="457"/>
                              </a:lnTo>
                              <a:lnTo>
                                <a:pt x="305" y="459"/>
                              </a:lnTo>
                              <a:lnTo>
                                <a:pt x="302" y="463"/>
                              </a:lnTo>
                              <a:lnTo>
                                <a:pt x="300" y="465"/>
                              </a:lnTo>
                              <a:lnTo>
                                <a:pt x="298" y="467"/>
                              </a:lnTo>
                              <a:lnTo>
                                <a:pt x="300" y="476"/>
                              </a:lnTo>
                              <a:lnTo>
                                <a:pt x="302" y="486"/>
                              </a:lnTo>
                              <a:lnTo>
                                <a:pt x="305" y="494"/>
                              </a:lnTo>
                              <a:lnTo>
                                <a:pt x="305" y="504"/>
                              </a:lnTo>
                              <a:lnTo>
                                <a:pt x="307" y="512"/>
                              </a:lnTo>
                              <a:lnTo>
                                <a:pt x="307" y="521"/>
                              </a:lnTo>
                              <a:lnTo>
                                <a:pt x="305" y="527"/>
                              </a:lnTo>
                              <a:lnTo>
                                <a:pt x="305" y="532"/>
                              </a:lnTo>
                              <a:lnTo>
                                <a:pt x="305" y="538"/>
                              </a:lnTo>
                              <a:lnTo>
                                <a:pt x="305" y="544"/>
                              </a:lnTo>
                              <a:lnTo>
                                <a:pt x="305" y="555"/>
                              </a:lnTo>
                              <a:lnTo>
                                <a:pt x="302" y="567"/>
                              </a:lnTo>
                              <a:lnTo>
                                <a:pt x="300" y="578"/>
                              </a:lnTo>
                              <a:lnTo>
                                <a:pt x="298" y="588"/>
                              </a:lnTo>
                              <a:lnTo>
                                <a:pt x="296" y="594"/>
                              </a:lnTo>
                              <a:lnTo>
                                <a:pt x="294" y="601"/>
                              </a:lnTo>
                              <a:lnTo>
                                <a:pt x="292" y="611"/>
                              </a:lnTo>
                              <a:lnTo>
                                <a:pt x="296" y="614"/>
                              </a:lnTo>
                              <a:lnTo>
                                <a:pt x="300" y="618"/>
                              </a:lnTo>
                              <a:lnTo>
                                <a:pt x="302" y="619"/>
                              </a:lnTo>
                              <a:lnTo>
                                <a:pt x="307" y="622"/>
                              </a:lnTo>
                              <a:lnTo>
                                <a:pt x="310" y="624"/>
                              </a:lnTo>
                              <a:lnTo>
                                <a:pt x="313" y="628"/>
                              </a:lnTo>
                              <a:lnTo>
                                <a:pt x="315" y="630"/>
                              </a:lnTo>
                              <a:lnTo>
                                <a:pt x="315" y="634"/>
                              </a:lnTo>
                              <a:lnTo>
                                <a:pt x="315" y="641"/>
                              </a:lnTo>
                              <a:lnTo>
                                <a:pt x="315" y="649"/>
                              </a:lnTo>
                              <a:lnTo>
                                <a:pt x="315" y="656"/>
                              </a:lnTo>
                              <a:lnTo>
                                <a:pt x="315" y="659"/>
                              </a:lnTo>
                              <a:lnTo>
                                <a:pt x="317" y="666"/>
                              </a:lnTo>
                              <a:lnTo>
                                <a:pt x="317" y="670"/>
                              </a:lnTo>
                              <a:lnTo>
                                <a:pt x="315" y="674"/>
                              </a:lnTo>
                              <a:lnTo>
                                <a:pt x="315" y="680"/>
                              </a:lnTo>
                              <a:lnTo>
                                <a:pt x="317" y="686"/>
                              </a:lnTo>
                              <a:lnTo>
                                <a:pt x="319" y="696"/>
                              </a:lnTo>
                              <a:lnTo>
                                <a:pt x="319" y="707"/>
                              </a:lnTo>
                              <a:lnTo>
                                <a:pt x="319" y="719"/>
                              </a:lnTo>
                              <a:lnTo>
                                <a:pt x="319" y="730"/>
                              </a:lnTo>
                              <a:lnTo>
                                <a:pt x="319" y="742"/>
                              </a:lnTo>
                              <a:lnTo>
                                <a:pt x="317" y="753"/>
                              </a:lnTo>
                              <a:lnTo>
                                <a:pt x="317" y="762"/>
                              </a:lnTo>
                              <a:lnTo>
                                <a:pt x="322" y="765"/>
                              </a:lnTo>
                              <a:lnTo>
                                <a:pt x="323" y="770"/>
                              </a:lnTo>
                              <a:lnTo>
                                <a:pt x="325" y="774"/>
                              </a:lnTo>
                              <a:lnTo>
                                <a:pt x="325" y="780"/>
                              </a:lnTo>
                              <a:lnTo>
                                <a:pt x="325" y="784"/>
                              </a:lnTo>
                              <a:lnTo>
                                <a:pt x="325" y="791"/>
                              </a:lnTo>
                              <a:lnTo>
                                <a:pt x="325" y="799"/>
                              </a:lnTo>
                              <a:lnTo>
                                <a:pt x="325" y="807"/>
                              </a:lnTo>
                              <a:lnTo>
                                <a:pt x="327" y="809"/>
                              </a:lnTo>
                              <a:lnTo>
                                <a:pt x="330" y="812"/>
                              </a:lnTo>
                              <a:lnTo>
                                <a:pt x="332" y="816"/>
                              </a:lnTo>
                              <a:lnTo>
                                <a:pt x="332" y="820"/>
                              </a:lnTo>
                              <a:lnTo>
                                <a:pt x="332" y="822"/>
                              </a:lnTo>
                              <a:lnTo>
                                <a:pt x="333" y="826"/>
                              </a:lnTo>
                              <a:lnTo>
                                <a:pt x="333" y="831"/>
                              </a:lnTo>
                              <a:lnTo>
                                <a:pt x="333" y="834"/>
                              </a:lnTo>
                              <a:lnTo>
                                <a:pt x="336" y="834"/>
                              </a:lnTo>
                              <a:lnTo>
                                <a:pt x="338" y="837"/>
                              </a:lnTo>
                              <a:lnTo>
                                <a:pt x="340" y="839"/>
                              </a:lnTo>
                              <a:lnTo>
                                <a:pt x="340" y="841"/>
                              </a:lnTo>
                              <a:lnTo>
                                <a:pt x="342" y="841"/>
                              </a:lnTo>
                              <a:lnTo>
                                <a:pt x="342" y="845"/>
                              </a:lnTo>
                              <a:lnTo>
                                <a:pt x="342" y="847"/>
                              </a:lnTo>
                              <a:lnTo>
                                <a:pt x="342" y="852"/>
                              </a:lnTo>
                              <a:lnTo>
                                <a:pt x="342" y="856"/>
                              </a:lnTo>
                              <a:lnTo>
                                <a:pt x="342" y="857"/>
                              </a:lnTo>
                              <a:lnTo>
                                <a:pt x="340" y="862"/>
                              </a:lnTo>
                              <a:lnTo>
                                <a:pt x="340" y="864"/>
                              </a:lnTo>
                              <a:lnTo>
                                <a:pt x="338" y="866"/>
                              </a:lnTo>
                              <a:lnTo>
                                <a:pt x="336" y="869"/>
                              </a:lnTo>
                              <a:lnTo>
                                <a:pt x="330" y="871"/>
                              </a:lnTo>
                              <a:lnTo>
                                <a:pt x="323" y="871"/>
                              </a:lnTo>
                              <a:lnTo>
                                <a:pt x="315" y="872"/>
                              </a:lnTo>
                              <a:lnTo>
                                <a:pt x="305" y="872"/>
                              </a:lnTo>
                              <a:lnTo>
                                <a:pt x="296" y="871"/>
                              </a:lnTo>
                              <a:lnTo>
                                <a:pt x="285" y="869"/>
                              </a:lnTo>
                              <a:lnTo>
                                <a:pt x="277" y="864"/>
                              </a:lnTo>
                              <a:lnTo>
                                <a:pt x="277" y="862"/>
                              </a:lnTo>
                              <a:lnTo>
                                <a:pt x="277" y="860"/>
                              </a:lnTo>
                              <a:lnTo>
                                <a:pt x="277" y="857"/>
                              </a:lnTo>
                              <a:lnTo>
                                <a:pt x="277" y="856"/>
                              </a:lnTo>
                              <a:lnTo>
                                <a:pt x="277" y="852"/>
                              </a:lnTo>
                              <a:lnTo>
                                <a:pt x="275" y="849"/>
                              </a:lnTo>
                              <a:lnTo>
                                <a:pt x="273" y="847"/>
                              </a:lnTo>
                              <a:lnTo>
                                <a:pt x="271" y="845"/>
                              </a:lnTo>
                              <a:lnTo>
                                <a:pt x="267" y="843"/>
                              </a:lnTo>
                              <a:lnTo>
                                <a:pt x="265" y="841"/>
                              </a:lnTo>
                              <a:lnTo>
                                <a:pt x="265" y="839"/>
                              </a:lnTo>
                              <a:lnTo>
                                <a:pt x="265" y="834"/>
                              </a:lnTo>
                              <a:lnTo>
                                <a:pt x="265" y="831"/>
                              </a:lnTo>
                              <a:lnTo>
                                <a:pt x="265" y="828"/>
                              </a:lnTo>
                              <a:lnTo>
                                <a:pt x="265" y="824"/>
                              </a:lnTo>
                              <a:lnTo>
                                <a:pt x="265" y="820"/>
                              </a:lnTo>
                              <a:lnTo>
                                <a:pt x="265" y="818"/>
                              </a:lnTo>
                              <a:lnTo>
                                <a:pt x="265" y="814"/>
                              </a:lnTo>
                              <a:lnTo>
                                <a:pt x="265" y="809"/>
                              </a:lnTo>
                              <a:lnTo>
                                <a:pt x="263" y="809"/>
                              </a:lnTo>
                              <a:lnTo>
                                <a:pt x="260" y="809"/>
                              </a:lnTo>
                              <a:lnTo>
                                <a:pt x="258" y="807"/>
                              </a:lnTo>
                              <a:lnTo>
                                <a:pt x="256" y="807"/>
                              </a:lnTo>
                              <a:lnTo>
                                <a:pt x="254" y="805"/>
                              </a:lnTo>
                              <a:lnTo>
                                <a:pt x="252" y="803"/>
                              </a:lnTo>
                              <a:lnTo>
                                <a:pt x="252" y="801"/>
                              </a:lnTo>
                              <a:lnTo>
                                <a:pt x="252" y="797"/>
                              </a:lnTo>
                              <a:lnTo>
                                <a:pt x="256" y="793"/>
                              </a:lnTo>
                              <a:lnTo>
                                <a:pt x="252" y="791"/>
                              </a:lnTo>
                              <a:lnTo>
                                <a:pt x="252" y="787"/>
                              </a:lnTo>
                              <a:lnTo>
                                <a:pt x="252" y="780"/>
                              </a:lnTo>
                              <a:lnTo>
                                <a:pt x="252" y="776"/>
                              </a:lnTo>
                              <a:lnTo>
                                <a:pt x="254" y="770"/>
                              </a:lnTo>
                              <a:lnTo>
                                <a:pt x="256" y="765"/>
                              </a:lnTo>
                              <a:lnTo>
                                <a:pt x="256" y="762"/>
                              </a:lnTo>
                              <a:lnTo>
                                <a:pt x="258" y="757"/>
                              </a:lnTo>
                              <a:lnTo>
                                <a:pt x="256" y="753"/>
                              </a:lnTo>
                              <a:lnTo>
                                <a:pt x="254" y="749"/>
                              </a:lnTo>
                              <a:lnTo>
                                <a:pt x="252" y="745"/>
                              </a:lnTo>
                              <a:lnTo>
                                <a:pt x="252" y="742"/>
                              </a:lnTo>
                              <a:lnTo>
                                <a:pt x="252" y="739"/>
                              </a:lnTo>
                              <a:lnTo>
                                <a:pt x="252" y="734"/>
                              </a:lnTo>
                              <a:lnTo>
                                <a:pt x="252" y="730"/>
                              </a:lnTo>
                              <a:lnTo>
                                <a:pt x="252" y="726"/>
                              </a:lnTo>
                              <a:lnTo>
                                <a:pt x="248" y="717"/>
                              </a:lnTo>
                              <a:lnTo>
                                <a:pt x="244" y="711"/>
                              </a:lnTo>
                              <a:lnTo>
                                <a:pt x="240" y="702"/>
                              </a:lnTo>
                              <a:lnTo>
                                <a:pt x="237" y="696"/>
                              </a:lnTo>
                              <a:lnTo>
                                <a:pt x="235" y="688"/>
                              </a:lnTo>
                              <a:lnTo>
                                <a:pt x="233" y="680"/>
                              </a:lnTo>
                              <a:lnTo>
                                <a:pt x="231" y="670"/>
                              </a:lnTo>
                              <a:lnTo>
                                <a:pt x="231" y="661"/>
                              </a:lnTo>
                              <a:lnTo>
                                <a:pt x="229" y="659"/>
                              </a:lnTo>
                              <a:lnTo>
                                <a:pt x="227" y="657"/>
                              </a:lnTo>
                              <a:lnTo>
                                <a:pt x="227" y="656"/>
                              </a:lnTo>
                              <a:lnTo>
                                <a:pt x="225" y="653"/>
                              </a:lnTo>
                              <a:lnTo>
                                <a:pt x="223" y="651"/>
                              </a:lnTo>
                              <a:lnTo>
                                <a:pt x="223" y="649"/>
                              </a:lnTo>
                              <a:lnTo>
                                <a:pt x="220" y="647"/>
                              </a:lnTo>
                              <a:lnTo>
                                <a:pt x="220" y="644"/>
                              </a:lnTo>
                              <a:lnTo>
                                <a:pt x="225" y="632"/>
                              </a:lnTo>
                              <a:lnTo>
                                <a:pt x="223" y="626"/>
                              </a:lnTo>
                              <a:lnTo>
                                <a:pt x="223" y="619"/>
                              </a:lnTo>
                              <a:lnTo>
                                <a:pt x="220" y="614"/>
                              </a:lnTo>
                              <a:lnTo>
                                <a:pt x="220" y="609"/>
                              </a:lnTo>
                              <a:lnTo>
                                <a:pt x="220" y="603"/>
                              </a:lnTo>
                              <a:lnTo>
                                <a:pt x="218" y="596"/>
                              </a:lnTo>
                              <a:lnTo>
                                <a:pt x="216" y="588"/>
                              </a:lnTo>
                              <a:lnTo>
                                <a:pt x="215" y="580"/>
                              </a:lnTo>
                              <a:lnTo>
                                <a:pt x="212" y="586"/>
                              </a:lnTo>
                              <a:lnTo>
                                <a:pt x="210" y="592"/>
                              </a:lnTo>
                              <a:lnTo>
                                <a:pt x="210" y="599"/>
                              </a:lnTo>
                              <a:lnTo>
                                <a:pt x="210" y="604"/>
                              </a:lnTo>
                              <a:lnTo>
                                <a:pt x="210" y="614"/>
                              </a:lnTo>
                              <a:lnTo>
                                <a:pt x="210" y="619"/>
                              </a:lnTo>
                              <a:lnTo>
                                <a:pt x="210" y="626"/>
                              </a:lnTo>
                              <a:lnTo>
                                <a:pt x="210" y="632"/>
                              </a:lnTo>
                              <a:lnTo>
                                <a:pt x="212" y="634"/>
                              </a:lnTo>
                              <a:lnTo>
                                <a:pt x="212" y="636"/>
                              </a:lnTo>
                              <a:lnTo>
                                <a:pt x="212" y="639"/>
                              </a:lnTo>
                              <a:lnTo>
                                <a:pt x="212" y="641"/>
                              </a:lnTo>
                              <a:lnTo>
                                <a:pt x="210" y="642"/>
                              </a:lnTo>
                              <a:lnTo>
                                <a:pt x="210" y="644"/>
                              </a:lnTo>
                              <a:lnTo>
                                <a:pt x="210" y="647"/>
                              </a:lnTo>
                              <a:lnTo>
                                <a:pt x="210" y="659"/>
                              </a:lnTo>
                              <a:lnTo>
                                <a:pt x="210" y="672"/>
                              </a:lnTo>
                              <a:lnTo>
                                <a:pt x="209" y="684"/>
                              </a:lnTo>
                              <a:lnTo>
                                <a:pt x="207" y="694"/>
                              </a:lnTo>
                              <a:lnTo>
                                <a:pt x="204" y="707"/>
                              </a:lnTo>
                              <a:lnTo>
                                <a:pt x="202" y="715"/>
                              </a:lnTo>
                              <a:lnTo>
                                <a:pt x="200" y="726"/>
                              </a:lnTo>
                              <a:lnTo>
                                <a:pt x="196" y="734"/>
                              </a:lnTo>
                              <a:lnTo>
                                <a:pt x="194" y="741"/>
                              </a:lnTo>
                              <a:lnTo>
                                <a:pt x="194" y="747"/>
                              </a:lnTo>
                              <a:lnTo>
                                <a:pt x="192" y="751"/>
                              </a:lnTo>
                              <a:lnTo>
                                <a:pt x="192" y="755"/>
                              </a:lnTo>
                              <a:lnTo>
                                <a:pt x="190" y="759"/>
                              </a:lnTo>
                              <a:lnTo>
                                <a:pt x="187" y="764"/>
                              </a:lnTo>
                              <a:lnTo>
                                <a:pt x="187" y="765"/>
                              </a:lnTo>
                              <a:lnTo>
                                <a:pt x="186" y="767"/>
                              </a:lnTo>
                              <a:lnTo>
                                <a:pt x="196" y="789"/>
                              </a:lnTo>
                              <a:lnTo>
                                <a:pt x="199" y="793"/>
                              </a:lnTo>
                              <a:lnTo>
                                <a:pt x="199" y="795"/>
                              </a:lnTo>
                              <a:lnTo>
                                <a:pt x="199" y="799"/>
                              </a:lnTo>
                              <a:lnTo>
                                <a:pt x="199" y="801"/>
                              </a:lnTo>
                              <a:lnTo>
                                <a:pt x="199" y="805"/>
                              </a:lnTo>
                              <a:lnTo>
                                <a:pt x="196" y="807"/>
                              </a:lnTo>
                              <a:lnTo>
                                <a:pt x="194" y="809"/>
                              </a:lnTo>
                              <a:lnTo>
                                <a:pt x="192" y="809"/>
                              </a:lnTo>
                              <a:lnTo>
                                <a:pt x="192" y="814"/>
                              </a:lnTo>
                              <a:lnTo>
                                <a:pt x="192" y="816"/>
                              </a:lnTo>
                              <a:lnTo>
                                <a:pt x="192" y="818"/>
                              </a:lnTo>
                              <a:lnTo>
                                <a:pt x="190" y="820"/>
                              </a:lnTo>
                              <a:lnTo>
                                <a:pt x="190" y="822"/>
                              </a:lnTo>
                              <a:lnTo>
                                <a:pt x="187" y="824"/>
                              </a:lnTo>
                              <a:lnTo>
                                <a:pt x="187" y="828"/>
                              </a:lnTo>
                              <a:lnTo>
                                <a:pt x="186" y="831"/>
                              </a:lnTo>
                              <a:lnTo>
                                <a:pt x="186" y="833"/>
                              </a:lnTo>
                              <a:lnTo>
                                <a:pt x="186" y="837"/>
                              </a:lnTo>
                              <a:lnTo>
                                <a:pt x="186" y="841"/>
                              </a:lnTo>
                              <a:lnTo>
                                <a:pt x="184" y="843"/>
                              </a:lnTo>
                              <a:lnTo>
                                <a:pt x="184" y="847"/>
                              </a:lnTo>
                              <a:lnTo>
                                <a:pt x="184" y="849"/>
                              </a:lnTo>
                              <a:lnTo>
                                <a:pt x="182" y="852"/>
                              </a:lnTo>
                              <a:lnTo>
                                <a:pt x="182" y="856"/>
                              </a:lnTo>
                              <a:lnTo>
                                <a:pt x="177" y="856"/>
                              </a:lnTo>
                              <a:lnTo>
                                <a:pt x="173" y="857"/>
                              </a:lnTo>
                              <a:lnTo>
                                <a:pt x="167" y="860"/>
                              </a:lnTo>
                              <a:lnTo>
                                <a:pt x="159" y="860"/>
                              </a:lnTo>
                              <a:lnTo>
                                <a:pt x="150" y="862"/>
                              </a:lnTo>
                              <a:lnTo>
                                <a:pt x="142" y="860"/>
                              </a:lnTo>
                              <a:lnTo>
                                <a:pt x="133" y="857"/>
                              </a:lnTo>
                              <a:lnTo>
                                <a:pt x="125" y="854"/>
                              </a:lnTo>
                              <a:lnTo>
                                <a:pt x="125" y="852"/>
                              </a:lnTo>
                              <a:lnTo>
                                <a:pt x="125" y="847"/>
                              </a:lnTo>
                              <a:lnTo>
                                <a:pt x="125" y="845"/>
                              </a:lnTo>
                              <a:lnTo>
                                <a:pt x="127" y="843"/>
                              </a:lnTo>
                              <a:lnTo>
                                <a:pt x="127" y="839"/>
                              </a:lnTo>
                              <a:lnTo>
                                <a:pt x="129" y="837"/>
                              </a:lnTo>
                              <a:lnTo>
                                <a:pt x="129" y="834"/>
                              </a:lnTo>
                              <a:lnTo>
                                <a:pt x="131" y="833"/>
                              </a:lnTo>
                              <a:lnTo>
                                <a:pt x="131" y="831"/>
                              </a:lnTo>
                              <a:lnTo>
                                <a:pt x="129" y="831"/>
                              </a:lnTo>
                              <a:lnTo>
                                <a:pt x="129" y="828"/>
                              </a:lnTo>
                              <a:lnTo>
                                <a:pt x="129" y="824"/>
                              </a:lnTo>
                              <a:lnTo>
                                <a:pt x="129" y="822"/>
                              </a:lnTo>
                              <a:lnTo>
                                <a:pt x="129" y="820"/>
                              </a:lnTo>
                              <a:lnTo>
                                <a:pt x="129" y="816"/>
                              </a:lnTo>
                              <a:lnTo>
                                <a:pt x="131" y="812"/>
                              </a:lnTo>
                              <a:lnTo>
                                <a:pt x="129" y="812"/>
                              </a:lnTo>
                              <a:lnTo>
                                <a:pt x="127" y="812"/>
                              </a:lnTo>
                              <a:lnTo>
                                <a:pt x="127" y="814"/>
                              </a:lnTo>
                              <a:lnTo>
                                <a:pt x="125" y="814"/>
                              </a:lnTo>
                              <a:lnTo>
                                <a:pt x="123" y="814"/>
                              </a:lnTo>
                              <a:lnTo>
                                <a:pt x="121" y="809"/>
                              </a:lnTo>
                              <a:lnTo>
                                <a:pt x="121" y="805"/>
                              </a:lnTo>
                              <a:lnTo>
                                <a:pt x="119" y="799"/>
                              </a:lnTo>
                              <a:lnTo>
                                <a:pt x="119" y="795"/>
                              </a:lnTo>
                              <a:lnTo>
                                <a:pt x="119" y="789"/>
                              </a:lnTo>
                              <a:lnTo>
                                <a:pt x="121" y="784"/>
                              </a:lnTo>
                              <a:lnTo>
                                <a:pt x="123" y="779"/>
                              </a:lnTo>
                              <a:lnTo>
                                <a:pt x="129" y="772"/>
                              </a:lnTo>
                              <a:lnTo>
                                <a:pt x="127" y="770"/>
                              </a:lnTo>
                              <a:lnTo>
                                <a:pt x="125" y="764"/>
                              </a:lnTo>
                              <a:lnTo>
                                <a:pt x="125" y="753"/>
                              </a:lnTo>
                              <a:lnTo>
                                <a:pt x="125" y="741"/>
                              </a:lnTo>
                              <a:lnTo>
                                <a:pt x="123" y="728"/>
                              </a:lnTo>
                              <a:lnTo>
                                <a:pt x="123" y="715"/>
                              </a:lnTo>
                              <a:lnTo>
                                <a:pt x="123" y="705"/>
                              </a:lnTo>
                              <a:lnTo>
                                <a:pt x="123" y="699"/>
                              </a:lnTo>
                              <a:lnTo>
                                <a:pt x="121" y="694"/>
                              </a:lnTo>
                              <a:lnTo>
                                <a:pt x="119" y="690"/>
                              </a:lnTo>
                              <a:lnTo>
                                <a:pt x="117" y="684"/>
                              </a:lnTo>
                              <a:lnTo>
                                <a:pt x="114" y="677"/>
                              </a:lnTo>
                              <a:lnTo>
                                <a:pt x="114" y="672"/>
                              </a:lnTo>
                              <a:lnTo>
                                <a:pt x="114" y="664"/>
                              </a:lnTo>
                              <a:lnTo>
                                <a:pt x="117" y="656"/>
                              </a:lnTo>
                              <a:lnTo>
                                <a:pt x="121" y="644"/>
                              </a:lnTo>
                              <a:lnTo>
                                <a:pt x="121" y="641"/>
                              </a:lnTo>
                              <a:lnTo>
                                <a:pt x="119" y="636"/>
                              </a:lnTo>
                              <a:lnTo>
                                <a:pt x="119" y="632"/>
                              </a:lnTo>
                              <a:lnTo>
                                <a:pt x="119" y="628"/>
                              </a:lnTo>
                              <a:lnTo>
                                <a:pt x="121" y="624"/>
                              </a:lnTo>
                              <a:lnTo>
                                <a:pt x="121" y="619"/>
                              </a:lnTo>
                              <a:lnTo>
                                <a:pt x="121" y="616"/>
                              </a:lnTo>
                              <a:lnTo>
                                <a:pt x="121" y="611"/>
                              </a:lnTo>
                              <a:lnTo>
                                <a:pt x="114" y="599"/>
                              </a:lnTo>
                              <a:lnTo>
                                <a:pt x="110" y="586"/>
                              </a:lnTo>
                              <a:lnTo>
                                <a:pt x="108" y="571"/>
                              </a:lnTo>
                              <a:lnTo>
                                <a:pt x="108" y="557"/>
                              </a:lnTo>
                              <a:lnTo>
                                <a:pt x="108" y="540"/>
                              </a:lnTo>
                              <a:lnTo>
                                <a:pt x="108" y="525"/>
                              </a:lnTo>
                              <a:lnTo>
                                <a:pt x="108" y="511"/>
                              </a:lnTo>
                              <a:lnTo>
                                <a:pt x="108" y="496"/>
                              </a:lnTo>
                              <a:lnTo>
                                <a:pt x="106" y="487"/>
                              </a:lnTo>
                              <a:lnTo>
                                <a:pt x="106" y="479"/>
                              </a:lnTo>
                              <a:lnTo>
                                <a:pt x="106" y="470"/>
                              </a:lnTo>
                              <a:lnTo>
                                <a:pt x="106" y="459"/>
                              </a:lnTo>
                              <a:lnTo>
                                <a:pt x="106" y="446"/>
                              </a:lnTo>
                              <a:lnTo>
                                <a:pt x="106" y="436"/>
                              </a:lnTo>
                              <a:lnTo>
                                <a:pt x="106" y="426"/>
                              </a:lnTo>
                              <a:lnTo>
                                <a:pt x="108" y="417"/>
                              </a:lnTo>
                              <a:lnTo>
                                <a:pt x="106" y="417"/>
                              </a:lnTo>
                              <a:lnTo>
                                <a:pt x="104" y="417"/>
                              </a:lnTo>
                              <a:lnTo>
                                <a:pt x="102" y="417"/>
                              </a:lnTo>
                              <a:lnTo>
                                <a:pt x="100" y="417"/>
                              </a:lnTo>
                              <a:lnTo>
                                <a:pt x="97" y="417"/>
                              </a:lnTo>
                              <a:lnTo>
                                <a:pt x="95" y="415"/>
                              </a:lnTo>
                              <a:lnTo>
                                <a:pt x="93" y="415"/>
                              </a:lnTo>
                              <a:lnTo>
                                <a:pt x="89" y="415"/>
                              </a:lnTo>
                              <a:lnTo>
                                <a:pt x="89" y="411"/>
                              </a:lnTo>
                              <a:lnTo>
                                <a:pt x="89" y="406"/>
                              </a:lnTo>
                              <a:lnTo>
                                <a:pt x="87" y="403"/>
                              </a:lnTo>
                              <a:lnTo>
                                <a:pt x="87" y="398"/>
                              </a:lnTo>
                              <a:lnTo>
                                <a:pt x="87" y="392"/>
                              </a:lnTo>
                              <a:lnTo>
                                <a:pt x="92" y="386"/>
                              </a:lnTo>
                              <a:lnTo>
                                <a:pt x="95" y="378"/>
                              </a:lnTo>
                              <a:lnTo>
                                <a:pt x="102" y="369"/>
                              </a:lnTo>
                              <a:lnTo>
                                <a:pt x="102" y="364"/>
                              </a:lnTo>
                              <a:lnTo>
                                <a:pt x="100" y="361"/>
                              </a:lnTo>
                              <a:lnTo>
                                <a:pt x="100" y="356"/>
                              </a:lnTo>
                              <a:lnTo>
                                <a:pt x="100" y="352"/>
                              </a:lnTo>
                              <a:lnTo>
                                <a:pt x="100" y="346"/>
                              </a:lnTo>
                              <a:lnTo>
                                <a:pt x="100" y="341"/>
                              </a:lnTo>
                              <a:lnTo>
                                <a:pt x="100" y="340"/>
                              </a:lnTo>
                              <a:lnTo>
                                <a:pt x="100" y="335"/>
                              </a:lnTo>
                              <a:lnTo>
                                <a:pt x="97" y="337"/>
                              </a:lnTo>
                              <a:lnTo>
                                <a:pt x="95" y="337"/>
                              </a:lnTo>
                              <a:lnTo>
                                <a:pt x="92" y="340"/>
                              </a:lnTo>
                              <a:lnTo>
                                <a:pt x="89" y="341"/>
                              </a:lnTo>
                              <a:lnTo>
                                <a:pt x="87" y="344"/>
                              </a:lnTo>
                              <a:lnTo>
                                <a:pt x="85" y="344"/>
                              </a:lnTo>
                              <a:lnTo>
                                <a:pt x="83" y="346"/>
                              </a:lnTo>
                              <a:lnTo>
                                <a:pt x="79" y="348"/>
                              </a:lnTo>
                              <a:lnTo>
                                <a:pt x="75" y="348"/>
                              </a:lnTo>
                              <a:lnTo>
                                <a:pt x="67" y="344"/>
                              </a:lnTo>
                              <a:lnTo>
                                <a:pt x="58" y="340"/>
                              </a:lnTo>
                              <a:lnTo>
                                <a:pt x="50" y="333"/>
                              </a:lnTo>
                              <a:lnTo>
                                <a:pt x="39" y="327"/>
                              </a:lnTo>
                              <a:lnTo>
                                <a:pt x="31" y="319"/>
                              </a:lnTo>
                              <a:lnTo>
                                <a:pt x="24" y="308"/>
                              </a:lnTo>
                              <a:lnTo>
                                <a:pt x="20" y="297"/>
                              </a:lnTo>
                              <a:lnTo>
                                <a:pt x="18" y="296"/>
                              </a:lnTo>
                              <a:lnTo>
                                <a:pt x="14" y="291"/>
                              </a:lnTo>
                              <a:lnTo>
                                <a:pt x="10" y="287"/>
                              </a:lnTo>
                              <a:lnTo>
                                <a:pt x="5" y="281"/>
                              </a:lnTo>
                              <a:lnTo>
                                <a:pt x="2" y="275"/>
                              </a:lnTo>
                              <a:lnTo>
                                <a:pt x="0" y="269"/>
                              </a:lnTo>
                              <a:lnTo>
                                <a:pt x="0" y="265"/>
                              </a:lnTo>
                              <a:lnTo>
                                <a:pt x="4" y="258"/>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41" name="Freeform 117"/>
                        <p:cNvSpPr>
                          <a:spLocks/>
                        </p:cNvSpPr>
                        <p:nvPr/>
                      </p:nvSpPr>
                      <p:spPr bwMode="auto">
                        <a:xfrm>
                          <a:off x="4871" y="1068"/>
                          <a:ext cx="469" cy="1577"/>
                        </a:xfrm>
                        <a:custGeom>
                          <a:avLst/>
                          <a:gdLst>
                            <a:gd name="T0" fmla="*/ 392 w 469"/>
                            <a:gd name="T1" fmla="*/ 584 h 1577"/>
                            <a:gd name="T2" fmla="*/ 409 w 469"/>
                            <a:gd name="T3" fmla="*/ 681 h 1577"/>
                            <a:gd name="T4" fmla="*/ 411 w 469"/>
                            <a:gd name="T5" fmla="*/ 696 h 1577"/>
                            <a:gd name="T6" fmla="*/ 413 w 469"/>
                            <a:gd name="T7" fmla="*/ 736 h 1577"/>
                            <a:gd name="T8" fmla="*/ 400 w 469"/>
                            <a:gd name="T9" fmla="*/ 825 h 1577"/>
                            <a:gd name="T10" fmla="*/ 409 w 469"/>
                            <a:gd name="T11" fmla="*/ 996 h 1577"/>
                            <a:gd name="T12" fmla="*/ 374 w 469"/>
                            <a:gd name="T13" fmla="*/ 1245 h 1577"/>
                            <a:gd name="T14" fmla="*/ 315 w 469"/>
                            <a:gd name="T15" fmla="*/ 1437 h 1577"/>
                            <a:gd name="T16" fmla="*/ 315 w 469"/>
                            <a:gd name="T17" fmla="*/ 1470 h 1577"/>
                            <a:gd name="T18" fmla="*/ 313 w 469"/>
                            <a:gd name="T19" fmla="*/ 1489 h 1577"/>
                            <a:gd name="T20" fmla="*/ 365 w 469"/>
                            <a:gd name="T21" fmla="*/ 1542 h 1577"/>
                            <a:gd name="T22" fmla="*/ 355 w 469"/>
                            <a:gd name="T23" fmla="*/ 1571 h 1577"/>
                            <a:gd name="T24" fmla="*/ 282 w 469"/>
                            <a:gd name="T25" fmla="*/ 1574 h 1577"/>
                            <a:gd name="T26" fmla="*/ 244 w 469"/>
                            <a:gd name="T27" fmla="*/ 1550 h 1577"/>
                            <a:gd name="T28" fmla="*/ 215 w 469"/>
                            <a:gd name="T29" fmla="*/ 1539 h 1577"/>
                            <a:gd name="T30" fmla="*/ 217 w 469"/>
                            <a:gd name="T31" fmla="*/ 1552 h 1577"/>
                            <a:gd name="T32" fmla="*/ 221 w 469"/>
                            <a:gd name="T33" fmla="*/ 1561 h 1577"/>
                            <a:gd name="T34" fmla="*/ 94 w 469"/>
                            <a:gd name="T35" fmla="*/ 1571 h 1577"/>
                            <a:gd name="T36" fmla="*/ 94 w 469"/>
                            <a:gd name="T37" fmla="*/ 1550 h 1577"/>
                            <a:gd name="T38" fmla="*/ 111 w 469"/>
                            <a:gd name="T39" fmla="*/ 1504 h 1577"/>
                            <a:gd name="T40" fmla="*/ 101 w 469"/>
                            <a:gd name="T41" fmla="*/ 1504 h 1577"/>
                            <a:gd name="T42" fmla="*/ 96 w 469"/>
                            <a:gd name="T43" fmla="*/ 1324 h 1577"/>
                            <a:gd name="T44" fmla="*/ 112 w 469"/>
                            <a:gd name="T45" fmla="*/ 1151 h 1577"/>
                            <a:gd name="T46" fmla="*/ 117 w 469"/>
                            <a:gd name="T47" fmla="*/ 1017 h 1577"/>
                            <a:gd name="T48" fmla="*/ 112 w 469"/>
                            <a:gd name="T49" fmla="*/ 884 h 1577"/>
                            <a:gd name="T50" fmla="*/ 84 w 469"/>
                            <a:gd name="T51" fmla="*/ 863 h 1577"/>
                            <a:gd name="T52" fmla="*/ 69 w 469"/>
                            <a:gd name="T53" fmla="*/ 800 h 1577"/>
                            <a:gd name="T54" fmla="*/ 46 w 469"/>
                            <a:gd name="T55" fmla="*/ 759 h 1577"/>
                            <a:gd name="T56" fmla="*/ 10 w 469"/>
                            <a:gd name="T57" fmla="*/ 660 h 1577"/>
                            <a:gd name="T58" fmla="*/ 0 w 469"/>
                            <a:gd name="T59" fmla="*/ 573 h 1577"/>
                            <a:gd name="T60" fmla="*/ 20 w 469"/>
                            <a:gd name="T61" fmla="*/ 475 h 1577"/>
                            <a:gd name="T62" fmla="*/ 69 w 469"/>
                            <a:gd name="T63" fmla="*/ 307 h 1577"/>
                            <a:gd name="T64" fmla="*/ 161 w 469"/>
                            <a:gd name="T65" fmla="*/ 239 h 1577"/>
                            <a:gd name="T66" fmla="*/ 202 w 469"/>
                            <a:gd name="T67" fmla="*/ 197 h 1577"/>
                            <a:gd name="T68" fmla="*/ 230 w 469"/>
                            <a:gd name="T69" fmla="*/ 187 h 1577"/>
                            <a:gd name="T70" fmla="*/ 227 w 469"/>
                            <a:gd name="T71" fmla="*/ 160 h 1577"/>
                            <a:gd name="T72" fmla="*/ 227 w 469"/>
                            <a:gd name="T73" fmla="*/ 134 h 1577"/>
                            <a:gd name="T74" fmla="*/ 247 w 469"/>
                            <a:gd name="T75" fmla="*/ 76 h 1577"/>
                            <a:gd name="T76" fmla="*/ 307 w 469"/>
                            <a:gd name="T77" fmla="*/ 4 h 1577"/>
                            <a:gd name="T78" fmla="*/ 392 w 469"/>
                            <a:gd name="T79" fmla="*/ 22 h 1577"/>
                            <a:gd name="T80" fmla="*/ 459 w 469"/>
                            <a:gd name="T81" fmla="*/ 76 h 1577"/>
                            <a:gd name="T82" fmla="*/ 462 w 469"/>
                            <a:gd name="T83" fmla="*/ 124 h 1577"/>
                            <a:gd name="T84" fmla="*/ 438 w 469"/>
                            <a:gd name="T85" fmla="*/ 126 h 1577"/>
                            <a:gd name="T86" fmla="*/ 434 w 469"/>
                            <a:gd name="T87" fmla="*/ 139 h 1577"/>
                            <a:gd name="T88" fmla="*/ 432 w 469"/>
                            <a:gd name="T89" fmla="*/ 151 h 1577"/>
                            <a:gd name="T90" fmla="*/ 424 w 469"/>
                            <a:gd name="T91" fmla="*/ 191 h 1577"/>
                            <a:gd name="T92" fmla="*/ 413 w 469"/>
                            <a:gd name="T93" fmla="*/ 207 h 1577"/>
                            <a:gd name="T94" fmla="*/ 405 w 469"/>
                            <a:gd name="T95" fmla="*/ 203 h 1577"/>
                            <a:gd name="T96" fmla="*/ 396 w 469"/>
                            <a:gd name="T97" fmla="*/ 215 h 1577"/>
                            <a:gd name="T98" fmla="*/ 390 w 469"/>
                            <a:gd name="T99" fmla="*/ 224 h 1577"/>
                            <a:gd name="T100" fmla="*/ 380 w 469"/>
                            <a:gd name="T101" fmla="*/ 240 h 1577"/>
                            <a:gd name="T102" fmla="*/ 365 w 469"/>
                            <a:gd name="T103" fmla="*/ 255 h 1577"/>
                            <a:gd name="T104" fmla="*/ 340 w 469"/>
                            <a:gd name="T105" fmla="*/ 245 h 1577"/>
                            <a:gd name="T106" fmla="*/ 339 w 469"/>
                            <a:gd name="T107" fmla="*/ 252 h 1577"/>
                            <a:gd name="T108" fmla="*/ 378 w 469"/>
                            <a:gd name="T109" fmla="*/ 277 h 1577"/>
                            <a:gd name="T110" fmla="*/ 413 w 469"/>
                            <a:gd name="T111" fmla="*/ 341 h 1577"/>
                            <a:gd name="T112" fmla="*/ 426 w 469"/>
                            <a:gd name="T113" fmla="*/ 393 h 1577"/>
                            <a:gd name="T114" fmla="*/ 434 w 469"/>
                            <a:gd name="T115" fmla="*/ 441 h 1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9"/>
                            <a:gd name="T175" fmla="*/ 0 h 1577"/>
                            <a:gd name="T176" fmla="*/ 469 w 469"/>
                            <a:gd name="T177" fmla="*/ 1577 h 1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9" h="1577">
                              <a:moveTo>
                                <a:pt x="434" y="441"/>
                              </a:moveTo>
                              <a:lnTo>
                                <a:pt x="428" y="464"/>
                              </a:lnTo>
                              <a:lnTo>
                                <a:pt x="422" y="485"/>
                              </a:lnTo>
                              <a:lnTo>
                                <a:pt x="413" y="504"/>
                              </a:lnTo>
                              <a:lnTo>
                                <a:pt x="407" y="523"/>
                              </a:lnTo>
                              <a:lnTo>
                                <a:pt x="400" y="542"/>
                              </a:lnTo>
                              <a:lnTo>
                                <a:pt x="394" y="562"/>
                              </a:lnTo>
                              <a:lnTo>
                                <a:pt x="392" y="584"/>
                              </a:lnTo>
                              <a:lnTo>
                                <a:pt x="388" y="604"/>
                              </a:lnTo>
                              <a:lnTo>
                                <a:pt x="400" y="646"/>
                              </a:lnTo>
                              <a:lnTo>
                                <a:pt x="400" y="665"/>
                              </a:lnTo>
                              <a:lnTo>
                                <a:pt x="409" y="675"/>
                              </a:lnTo>
                              <a:lnTo>
                                <a:pt x="409" y="677"/>
                              </a:lnTo>
                              <a:lnTo>
                                <a:pt x="409" y="679"/>
                              </a:lnTo>
                              <a:lnTo>
                                <a:pt x="409" y="681"/>
                              </a:lnTo>
                              <a:lnTo>
                                <a:pt x="409" y="683"/>
                              </a:lnTo>
                              <a:lnTo>
                                <a:pt x="409" y="685"/>
                              </a:lnTo>
                              <a:lnTo>
                                <a:pt x="409" y="688"/>
                              </a:lnTo>
                              <a:lnTo>
                                <a:pt x="409" y="690"/>
                              </a:lnTo>
                              <a:lnTo>
                                <a:pt x="411" y="692"/>
                              </a:lnTo>
                              <a:lnTo>
                                <a:pt x="411" y="693"/>
                              </a:lnTo>
                              <a:lnTo>
                                <a:pt x="411" y="696"/>
                              </a:lnTo>
                              <a:lnTo>
                                <a:pt x="411" y="698"/>
                              </a:lnTo>
                              <a:lnTo>
                                <a:pt x="411" y="700"/>
                              </a:lnTo>
                              <a:lnTo>
                                <a:pt x="411" y="702"/>
                              </a:lnTo>
                              <a:lnTo>
                                <a:pt x="405" y="705"/>
                              </a:lnTo>
                              <a:lnTo>
                                <a:pt x="409" y="715"/>
                              </a:lnTo>
                              <a:lnTo>
                                <a:pt x="411" y="725"/>
                              </a:lnTo>
                              <a:lnTo>
                                <a:pt x="413" y="736"/>
                              </a:lnTo>
                              <a:lnTo>
                                <a:pt x="411" y="745"/>
                              </a:lnTo>
                              <a:lnTo>
                                <a:pt x="409" y="755"/>
                              </a:lnTo>
                              <a:lnTo>
                                <a:pt x="407" y="761"/>
                              </a:lnTo>
                              <a:lnTo>
                                <a:pt x="403" y="767"/>
                              </a:lnTo>
                              <a:lnTo>
                                <a:pt x="400" y="771"/>
                              </a:lnTo>
                              <a:lnTo>
                                <a:pt x="400" y="784"/>
                              </a:lnTo>
                              <a:lnTo>
                                <a:pt x="400" y="802"/>
                              </a:lnTo>
                              <a:lnTo>
                                <a:pt x="400" y="825"/>
                              </a:lnTo>
                              <a:lnTo>
                                <a:pt x="403" y="851"/>
                              </a:lnTo>
                              <a:lnTo>
                                <a:pt x="403" y="878"/>
                              </a:lnTo>
                              <a:lnTo>
                                <a:pt x="405" y="901"/>
                              </a:lnTo>
                              <a:lnTo>
                                <a:pt x="405" y="920"/>
                              </a:lnTo>
                              <a:lnTo>
                                <a:pt x="407" y="932"/>
                              </a:lnTo>
                              <a:lnTo>
                                <a:pt x="409" y="948"/>
                              </a:lnTo>
                              <a:lnTo>
                                <a:pt x="411" y="972"/>
                              </a:lnTo>
                              <a:lnTo>
                                <a:pt x="409" y="996"/>
                              </a:lnTo>
                              <a:lnTo>
                                <a:pt x="409" y="1026"/>
                              </a:lnTo>
                              <a:lnTo>
                                <a:pt x="405" y="1057"/>
                              </a:lnTo>
                              <a:lnTo>
                                <a:pt x="400" y="1086"/>
                              </a:lnTo>
                              <a:lnTo>
                                <a:pt x="396" y="1116"/>
                              </a:lnTo>
                              <a:lnTo>
                                <a:pt x="388" y="1145"/>
                              </a:lnTo>
                              <a:lnTo>
                                <a:pt x="392" y="1184"/>
                              </a:lnTo>
                              <a:lnTo>
                                <a:pt x="384" y="1216"/>
                              </a:lnTo>
                              <a:lnTo>
                                <a:pt x="374" y="1245"/>
                              </a:lnTo>
                              <a:lnTo>
                                <a:pt x="365" y="1276"/>
                              </a:lnTo>
                              <a:lnTo>
                                <a:pt x="355" y="1306"/>
                              </a:lnTo>
                              <a:lnTo>
                                <a:pt x="345" y="1337"/>
                              </a:lnTo>
                              <a:lnTo>
                                <a:pt x="337" y="1366"/>
                              </a:lnTo>
                              <a:lnTo>
                                <a:pt x="326" y="1397"/>
                              </a:lnTo>
                              <a:lnTo>
                                <a:pt x="317" y="1427"/>
                              </a:lnTo>
                              <a:lnTo>
                                <a:pt x="315" y="1433"/>
                              </a:lnTo>
                              <a:lnTo>
                                <a:pt x="315" y="1437"/>
                              </a:lnTo>
                              <a:lnTo>
                                <a:pt x="317" y="1441"/>
                              </a:lnTo>
                              <a:lnTo>
                                <a:pt x="317" y="1447"/>
                              </a:lnTo>
                              <a:lnTo>
                                <a:pt x="317" y="1452"/>
                              </a:lnTo>
                              <a:lnTo>
                                <a:pt x="320" y="1458"/>
                              </a:lnTo>
                              <a:lnTo>
                                <a:pt x="320" y="1462"/>
                              </a:lnTo>
                              <a:lnTo>
                                <a:pt x="320" y="1467"/>
                              </a:lnTo>
                              <a:lnTo>
                                <a:pt x="317" y="1469"/>
                              </a:lnTo>
                              <a:lnTo>
                                <a:pt x="315" y="1470"/>
                              </a:lnTo>
                              <a:lnTo>
                                <a:pt x="313" y="1472"/>
                              </a:lnTo>
                              <a:lnTo>
                                <a:pt x="311" y="1472"/>
                              </a:lnTo>
                              <a:lnTo>
                                <a:pt x="309" y="1475"/>
                              </a:lnTo>
                              <a:lnTo>
                                <a:pt x="307" y="1475"/>
                              </a:lnTo>
                              <a:lnTo>
                                <a:pt x="305" y="1475"/>
                              </a:lnTo>
                              <a:lnTo>
                                <a:pt x="302" y="1477"/>
                              </a:lnTo>
                              <a:lnTo>
                                <a:pt x="307" y="1484"/>
                              </a:lnTo>
                              <a:lnTo>
                                <a:pt x="313" y="1489"/>
                              </a:lnTo>
                              <a:lnTo>
                                <a:pt x="320" y="1500"/>
                              </a:lnTo>
                              <a:lnTo>
                                <a:pt x="328" y="1510"/>
                              </a:lnTo>
                              <a:lnTo>
                                <a:pt x="337" y="1521"/>
                              </a:lnTo>
                              <a:lnTo>
                                <a:pt x="345" y="1529"/>
                              </a:lnTo>
                              <a:lnTo>
                                <a:pt x="353" y="1536"/>
                              </a:lnTo>
                              <a:lnTo>
                                <a:pt x="359" y="1538"/>
                              </a:lnTo>
                              <a:lnTo>
                                <a:pt x="364" y="1539"/>
                              </a:lnTo>
                              <a:lnTo>
                                <a:pt x="365" y="1542"/>
                              </a:lnTo>
                              <a:lnTo>
                                <a:pt x="370" y="1542"/>
                              </a:lnTo>
                              <a:lnTo>
                                <a:pt x="372" y="1546"/>
                              </a:lnTo>
                              <a:lnTo>
                                <a:pt x="372" y="1548"/>
                              </a:lnTo>
                              <a:lnTo>
                                <a:pt x="372" y="1554"/>
                              </a:lnTo>
                              <a:lnTo>
                                <a:pt x="372" y="1561"/>
                              </a:lnTo>
                              <a:lnTo>
                                <a:pt x="372" y="1569"/>
                              </a:lnTo>
                              <a:lnTo>
                                <a:pt x="364" y="1571"/>
                              </a:lnTo>
                              <a:lnTo>
                                <a:pt x="355" y="1571"/>
                              </a:lnTo>
                              <a:lnTo>
                                <a:pt x="345" y="1574"/>
                              </a:lnTo>
                              <a:lnTo>
                                <a:pt x="332" y="1574"/>
                              </a:lnTo>
                              <a:lnTo>
                                <a:pt x="322" y="1576"/>
                              </a:lnTo>
                              <a:lnTo>
                                <a:pt x="311" y="1576"/>
                              </a:lnTo>
                              <a:lnTo>
                                <a:pt x="302" y="1576"/>
                              </a:lnTo>
                              <a:lnTo>
                                <a:pt x="294" y="1576"/>
                              </a:lnTo>
                              <a:lnTo>
                                <a:pt x="288" y="1574"/>
                              </a:lnTo>
                              <a:lnTo>
                                <a:pt x="282" y="1574"/>
                              </a:lnTo>
                              <a:lnTo>
                                <a:pt x="280" y="1569"/>
                              </a:lnTo>
                              <a:lnTo>
                                <a:pt x="278" y="1567"/>
                              </a:lnTo>
                              <a:lnTo>
                                <a:pt x="273" y="1562"/>
                              </a:lnTo>
                              <a:lnTo>
                                <a:pt x="269" y="1561"/>
                              </a:lnTo>
                              <a:lnTo>
                                <a:pt x="265" y="1557"/>
                              </a:lnTo>
                              <a:lnTo>
                                <a:pt x="257" y="1554"/>
                              </a:lnTo>
                              <a:lnTo>
                                <a:pt x="250" y="1552"/>
                              </a:lnTo>
                              <a:lnTo>
                                <a:pt x="244" y="1550"/>
                              </a:lnTo>
                              <a:lnTo>
                                <a:pt x="238" y="1548"/>
                              </a:lnTo>
                              <a:lnTo>
                                <a:pt x="233" y="1546"/>
                              </a:lnTo>
                              <a:lnTo>
                                <a:pt x="227" y="1544"/>
                              </a:lnTo>
                              <a:lnTo>
                                <a:pt x="223" y="1542"/>
                              </a:lnTo>
                              <a:lnTo>
                                <a:pt x="219" y="1539"/>
                              </a:lnTo>
                              <a:lnTo>
                                <a:pt x="213" y="1536"/>
                              </a:lnTo>
                              <a:lnTo>
                                <a:pt x="215" y="1538"/>
                              </a:lnTo>
                              <a:lnTo>
                                <a:pt x="215" y="1539"/>
                              </a:lnTo>
                              <a:lnTo>
                                <a:pt x="217" y="1542"/>
                              </a:lnTo>
                              <a:lnTo>
                                <a:pt x="217" y="1544"/>
                              </a:lnTo>
                              <a:lnTo>
                                <a:pt x="217" y="1546"/>
                              </a:lnTo>
                              <a:lnTo>
                                <a:pt x="217" y="1548"/>
                              </a:lnTo>
                              <a:lnTo>
                                <a:pt x="217" y="1550"/>
                              </a:lnTo>
                              <a:lnTo>
                                <a:pt x="217" y="1552"/>
                              </a:lnTo>
                              <a:lnTo>
                                <a:pt x="217" y="1554"/>
                              </a:lnTo>
                              <a:lnTo>
                                <a:pt x="219" y="1554"/>
                              </a:lnTo>
                              <a:lnTo>
                                <a:pt x="221" y="1554"/>
                              </a:lnTo>
                              <a:lnTo>
                                <a:pt x="221" y="1557"/>
                              </a:lnTo>
                              <a:lnTo>
                                <a:pt x="221" y="1559"/>
                              </a:lnTo>
                              <a:lnTo>
                                <a:pt x="221" y="1561"/>
                              </a:lnTo>
                              <a:lnTo>
                                <a:pt x="219" y="1562"/>
                              </a:lnTo>
                              <a:lnTo>
                                <a:pt x="219" y="1567"/>
                              </a:lnTo>
                              <a:lnTo>
                                <a:pt x="219" y="1569"/>
                              </a:lnTo>
                              <a:lnTo>
                                <a:pt x="219" y="1571"/>
                              </a:lnTo>
                              <a:lnTo>
                                <a:pt x="217" y="1574"/>
                              </a:lnTo>
                              <a:lnTo>
                                <a:pt x="121" y="1576"/>
                              </a:lnTo>
                              <a:lnTo>
                                <a:pt x="94" y="1571"/>
                              </a:lnTo>
                              <a:lnTo>
                                <a:pt x="94" y="1567"/>
                              </a:lnTo>
                              <a:lnTo>
                                <a:pt x="94" y="1562"/>
                              </a:lnTo>
                              <a:lnTo>
                                <a:pt x="94" y="1561"/>
                              </a:lnTo>
                              <a:lnTo>
                                <a:pt x="94" y="1559"/>
                              </a:lnTo>
                              <a:lnTo>
                                <a:pt x="94" y="1557"/>
                              </a:lnTo>
                              <a:lnTo>
                                <a:pt x="94" y="1554"/>
                              </a:lnTo>
                              <a:lnTo>
                                <a:pt x="94" y="1552"/>
                              </a:lnTo>
                              <a:lnTo>
                                <a:pt x="94" y="1550"/>
                              </a:lnTo>
                              <a:lnTo>
                                <a:pt x="94" y="1544"/>
                              </a:lnTo>
                              <a:lnTo>
                                <a:pt x="96" y="1538"/>
                              </a:lnTo>
                              <a:lnTo>
                                <a:pt x="98" y="1533"/>
                              </a:lnTo>
                              <a:lnTo>
                                <a:pt x="101" y="1527"/>
                              </a:lnTo>
                              <a:lnTo>
                                <a:pt x="104" y="1521"/>
                              </a:lnTo>
                              <a:lnTo>
                                <a:pt x="107" y="1517"/>
                              </a:lnTo>
                              <a:lnTo>
                                <a:pt x="109" y="1510"/>
                              </a:lnTo>
                              <a:lnTo>
                                <a:pt x="111" y="1504"/>
                              </a:lnTo>
                              <a:lnTo>
                                <a:pt x="109" y="1504"/>
                              </a:lnTo>
                              <a:lnTo>
                                <a:pt x="107" y="1504"/>
                              </a:lnTo>
                              <a:lnTo>
                                <a:pt x="104" y="1504"/>
                              </a:lnTo>
                              <a:lnTo>
                                <a:pt x="102" y="1504"/>
                              </a:lnTo>
                              <a:lnTo>
                                <a:pt x="101" y="1504"/>
                              </a:lnTo>
                              <a:lnTo>
                                <a:pt x="98" y="1485"/>
                              </a:lnTo>
                              <a:lnTo>
                                <a:pt x="96" y="1462"/>
                              </a:lnTo>
                              <a:lnTo>
                                <a:pt x="96" y="1435"/>
                              </a:lnTo>
                              <a:lnTo>
                                <a:pt x="94" y="1407"/>
                              </a:lnTo>
                              <a:lnTo>
                                <a:pt x="94" y="1380"/>
                              </a:lnTo>
                              <a:lnTo>
                                <a:pt x="94" y="1358"/>
                              </a:lnTo>
                              <a:lnTo>
                                <a:pt x="96" y="1337"/>
                              </a:lnTo>
                              <a:lnTo>
                                <a:pt x="96" y="1324"/>
                              </a:lnTo>
                              <a:lnTo>
                                <a:pt x="101" y="1295"/>
                              </a:lnTo>
                              <a:lnTo>
                                <a:pt x="102" y="1270"/>
                              </a:lnTo>
                              <a:lnTo>
                                <a:pt x="102" y="1247"/>
                              </a:lnTo>
                              <a:lnTo>
                                <a:pt x="101" y="1226"/>
                              </a:lnTo>
                              <a:lnTo>
                                <a:pt x="101" y="1207"/>
                              </a:lnTo>
                              <a:lnTo>
                                <a:pt x="102" y="1189"/>
                              </a:lnTo>
                              <a:lnTo>
                                <a:pt x="107" y="1170"/>
                              </a:lnTo>
                              <a:lnTo>
                                <a:pt x="112" y="1151"/>
                              </a:lnTo>
                              <a:lnTo>
                                <a:pt x="109" y="1134"/>
                              </a:lnTo>
                              <a:lnTo>
                                <a:pt x="107" y="1118"/>
                              </a:lnTo>
                              <a:lnTo>
                                <a:pt x="104" y="1099"/>
                              </a:lnTo>
                              <a:lnTo>
                                <a:pt x="107" y="1078"/>
                              </a:lnTo>
                              <a:lnTo>
                                <a:pt x="109" y="1061"/>
                              </a:lnTo>
                              <a:lnTo>
                                <a:pt x="112" y="1042"/>
                              </a:lnTo>
                              <a:lnTo>
                                <a:pt x="115" y="1028"/>
                              </a:lnTo>
                              <a:lnTo>
                                <a:pt x="117" y="1017"/>
                              </a:lnTo>
                              <a:lnTo>
                                <a:pt x="109" y="999"/>
                              </a:lnTo>
                              <a:lnTo>
                                <a:pt x="107" y="978"/>
                              </a:lnTo>
                              <a:lnTo>
                                <a:pt x="107" y="957"/>
                              </a:lnTo>
                              <a:lnTo>
                                <a:pt x="109" y="938"/>
                              </a:lnTo>
                              <a:lnTo>
                                <a:pt x="111" y="922"/>
                              </a:lnTo>
                              <a:lnTo>
                                <a:pt x="112" y="905"/>
                              </a:lnTo>
                              <a:lnTo>
                                <a:pt x="112" y="892"/>
                              </a:lnTo>
                              <a:lnTo>
                                <a:pt x="112" y="884"/>
                              </a:lnTo>
                              <a:lnTo>
                                <a:pt x="109" y="880"/>
                              </a:lnTo>
                              <a:lnTo>
                                <a:pt x="104" y="878"/>
                              </a:lnTo>
                              <a:lnTo>
                                <a:pt x="101" y="876"/>
                              </a:lnTo>
                              <a:lnTo>
                                <a:pt x="96" y="873"/>
                              </a:lnTo>
                              <a:lnTo>
                                <a:pt x="92" y="871"/>
                              </a:lnTo>
                              <a:lnTo>
                                <a:pt x="87" y="869"/>
                              </a:lnTo>
                              <a:lnTo>
                                <a:pt x="86" y="865"/>
                              </a:lnTo>
                              <a:lnTo>
                                <a:pt x="84" y="863"/>
                              </a:lnTo>
                              <a:lnTo>
                                <a:pt x="72" y="836"/>
                              </a:lnTo>
                              <a:lnTo>
                                <a:pt x="72" y="833"/>
                              </a:lnTo>
                              <a:lnTo>
                                <a:pt x="72" y="830"/>
                              </a:lnTo>
                              <a:lnTo>
                                <a:pt x="72" y="825"/>
                              </a:lnTo>
                              <a:lnTo>
                                <a:pt x="72" y="821"/>
                              </a:lnTo>
                              <a:lnTo>
                                <a:pt x="71" y="815"/>
                              </a:lnTo>
                              <a:lnTo>
                                <a:pt x="71" y="808"/>
                              </a:lnTo>
                              <a:lnTo>
                                <a:pt x="69" y="800"/>
                              </a:lnTo>
                              <a:lnTo>
                                <a:pt x="69" y="792"/>
                              </a:lnTo>
                              <a:lnTo>
                                <a:pt x="63" y="796"/>
                              </a:lnTo>
                              <a:lnTo>
                                <a:pt x="60" y="784"/>
                              </a:lnTo>
                              <a:lnTo>
                                <a:pt x="58" y="773"/>
                              </a:lnTo>
                              <a:lnTo>
                                <a:pt x="54" y="767"/>
                              </a:lnTo>
                              <a:lnTo>
                                <a:pt x="52" y="765"/>
                              </a:lnTo>
                              <a:lnTo>
                                <a:pt x="50" y="761"/>
                              </a:lnTo>
                              <a:lnTo>
                                <a:pt x="46" y="759"/>
                              </a:lnTo>
                              <a:lnTo>
                                <a:pt x="44" y="755"/>
                              </a:lnTo>
                              <a:lnTo>
                                <a:pt x="42" y="748"/>
                              </a:lnTo>
                              <a:lnTo>
                                <a:pt x="37" y="740"/>
                              </a:lnTo>
                              <a:lnTo>
                                <a:pt x="33" y="728"/>
                              </a:lnTo>
                              <a:lnTo>
                                <a:pt x="27" y="710"/>
                              </a:lnTo>
                              <a:lnTo>
                                <a:pt x="20" y="693"/>
                              </a:lnTo>
                              <a:lnTo>
                                <a:pt x="17" y="677"/>
                              </a:lnTo>
                              <a:lnTo>
                                <a:pt x="10" y="660"/>
                              </a:lnTo>
                              <a:lnTo>
                                <a:pt x="6" y="646"/>
                              </a:lnTo>
                              <a:lnTo>
                                <a:pt x="4" y="638"/>
                              </a:lnTo>
                              <a:lnTo>
                                <a:pt x="4" y="625"/>
                              </a:lnTo>
                              <a:lnTo>
                                <a:pt x="2" y="615"/>
                              </a:lnTo>
                              <a:lnTo>
                                <a:pt x="2" y="604"/>
                              </a:lnTo>
                              <a:lnTo>
                                <a:pt x="0" y="593"/>
                              </a:lnTo>
                              <a:lnTo>
                                <a:pt x="0" y="584"/>
                              </a:lnTo>
                              <a:lnTo>
                                <a:pt x="0" y="573"/>
                              </a:lnTo>
                              <a:lnTo>
                                <a:pt x="2" y="565"/>
                              </a:lnTo>
                              <a:lnTo>
                                <a:pt x="4" y="556"/>
                              </a:lnTo>
                              <a:lnTo>
                                <a:pt x="8" y="542"/>
                              </a:lnTo>
                              <a:lnTo>
                                <a:pt x="10" y="527"/>
                              </a:lnTo>
                              <a:lnTo>
                                <a:pt x="12" y="512"/>
                              </a:lnTo>
                              <a:lnTo>
                                <a:pt x="14" y="500"/>
                              </a:lnTo>
                              <a:lnTo>
                                <a:pt x="18" y="487"/>
                              </a:lnTo>
                              <a:lnTo>
                                <a:pt x="20" y="475"/>
                              </a:lnTo>
                              <a:lnTo>
                                <a:pt x="25" y="464"/>
                              </a:lnTo>
                              <a:lnTo>
                                <a:pt x="31" y="454"/>
                              </a:lnTo>
                              <a:lnTo>
                                <a:pt x="33" y="418"/>
                              </a:lnTo>
                              <a:lnTo>
                                <a:pt x="37" y="387"/>
                              </a:lnTo>
                              <a:lnTo>
                                <a:pt x="44" y="362"/>
                              </a:lnTo>
                              <a:lnTo>
                                <a:pt x="52" y="339"/>
                              </a:lnTo>
                              <a:lnTo>
                                <a:pt x="60" y="322"/>
                              </a:lnTo>
                              <a:lnTo>
                                <a:pt x="69" y="307"/>
                              </a:lnTo>
                              <a:lnTo>
                                <a:pt x="79" y="297"/>
                              </a:lnTo>
                              <a:lnTo>
                                <a:pt x="89" y="289"/>
                              </a:lnTo>
                              <a:lnTo>
                                <a:pt x="98" y="280"/>
                              </a:lnTo>
                              <a:lnTo>
                                <a:pt x="107" y="272"/>
                              </a:lnTo>
                              <a:lnTo>
                                <a:pt x="119" y="263"/>
                              </a:lnTo>
                              <a:lnTo>
                                <a:pt x="132" y="255"/>
                              </a:lnTo>
                              <a:lnTo>
                                <a:pt x="146" y="247"/>
                              </a:lnTo>
                              <a:lnTo>
                                <a:pt x="161" y="239"/>
                              </a:lnTo>
                              <a:lnTo>
                                <a:pt x="174" y="230"/>
                              </a:lnTo>
                              <a:lnTo>
                                <a:pt x="187" y="226"/>
                              </a:lnTo>
                              <a:lnTo>
                                <a:pt x="192" y="222"/>
                              </a:lnTo>
                              <a:lnTo>
                                <a:pt x="194" y="215"/>
                              </a:lnTo>
                              <a:lnTo>
                                <a:pt x="195" y="211"/>
                              </a:lnTo>
                              <a:lnTo>
                                <a:pt x="198" y="207"/>
                              </a:lnTo>
                              <a:lnTo>
                                <a:pt x="200" y="200"/>
                              </a:lnTo>
                              <a:lnTo>
                                <a:pt x="202" y="197"/>
                              </a:lnTo>
                              <a:lnTo>
                                <a:pt x="204" y="195"/>
                              </a:lnTo>
                              <a:lnTo>
                                <a:pt x="209" y="191"/>
                              </a:lnTo>
                              <a:lnTo>
                                <a:pt x="210" y="189"/>
                              </a:lnTo>
                              <a:lnTo>
                                <a:pt x="215" y="189"/>
                              </a:lnTo>
                              <a:lnTo>
                                <a:pt x="217" y="187"/>
                              </a:lnTo>
                              <a:lnTo>
                                <a:pt x="221" y="187"/>
                              </a:lnTo>
                              <a:lnTo>
                                <a:pt x="225" y="187"/>
                              </a:lnTo>
                              <a:lnTo>
                                <a:pt x="230" y="187"/>
                              </a:lnTo>
                              <a:lnTo>
                                <a:pt x="233" y="187"/>
                              </a:lnTo>
                              <a:lnTo>
                                <a:pt x="238" y="189"/>
                              </a:lnTo>
                              <a:lnTo>
                                <a:pt x="240" y="184"/>
                              </a:lnTo>
                              <a:lnTo>
                                <a:pt x="238" y="181"/>
                              </a:lnTo>
                              <a:lnTo>
                                <a:pt x="235" y="176"/>
                              </a:lnTo>
                              <a:lnTo>
                                <a:pt x="233" y="170"/>
                              </a:lnTo>
                              <a:lnTo>
                                <a:pt x="230" y="166"/>
                              </a:lnTo>
                              <a:lnTo>
                                <a:pt x="227" y="160"/>
                              </a:lnTo>
                              <a:lnTo>
                                <a:pt x="225" y="154"/>
                              </a:lnTo>
                              <a:lnTo>
                                <a:pt x="223" y="149"/>
                              </a:lnTo>
                              <a:lnTo>
                                <a:pt x="223" y="145"/>
                              </a:lnTo>
                              <a:lnTo>
                                <a:pt x="223" y="143"/>
                              </a:lnTo>
                              <a:lnTo>
                                <a:pt x="223" y="141"/>
                              </a:lnTo>
                              <a:lnTo>
                                <a:pt x="223" y="139"/>
                              </a:lnTo>
                              <a:lnTo>
                                <a:pt x="225" y="137"/>
                              </a:lnTo>
                              <a:lnTo>
                                <a:pt x="227" y="134"/>
                              </a:lnTo>
                              <a:lnTo>
                                <a:pt x="230" y="132"/>
                              </a:lnTo>
                              <a:lnTo>
                                <a:pt x="230" y="130"/>
                              </a:lnTo>
                              <a:lnTo>
                                <a:pt x="232" y="130"/>
                              </a:lnTo>
                              <a:lnTo>
                                <a:pt x="230" y="124"/>
                              </a:lnTo>
                              <a:lnTo>
                                <a:pt x="232" y="116"/>
                              </a:lnTo>
                              <a:lnTo>
                                <a:pt x="233" y="107"/>
                              </a:lnTo>
                              <a:lnTo>
                                <a:pt x="235" y="97"/>
                              </a:lnTo>
                              <a:lnTo>
                                <a:pt x="247" y="76"/>
                              </a:lnTo>
                              <a:lnTo>
                                <a:pt x="259" y="53"/>
                              </a:lnTo>
                              <a:lnTo>
                                <a:pt x="272" y="34"/>
                              </a:lnTo>
                              <a:lnTo>
                                <a:pt x="284" y="19"/>
                              </a:lnTo>
                              <a:lnTo>
                                <a:pt x="290" y="13"/>
                              </a:lnTo>
                              <a:lnTo>
                                <a:pt x="294" y="9"/>
                              </a:lnTo>
                              <a:lnTo>
                                <a:pt x="299" y="9"/>
                              </a:lnTo>
                              <a:lnTo>
                                <a:pt x="302" y="9"/>
                              </a:lnTo>
                              <a:lnTo>
                                <a:pt x="307" y="4"/>
                              </a:lnTo>
                              <a:lnTo>
                                <a:pt x="317" y="0"/>
                              </a:lnTo>
                              <a:lnTo>
                                <a:pt x="330" y="0"/>
                              </a:lnTo>
                              <a:lnTo>
                                <a:pt x="345" y="0"/>
                              </a:lnTo>
                              <a:lnTo>
                                <a:pt x="357" y="4"/>
                              </a:lnTo>
                              <a:lnTo>
                                <a:pt x="370" y="9"/>
                              </a:lnTo>
                              <a:lnTo>
                                <a:pt x="380" y="15"/>
                              </a:lnTo>
                              <a:lnTo>
                                <a:pt x="388" y="22"/>
                              </a:lnTo>
                              <a:lnTo>
                                <a:pt x="392" y="22"/>
                              </a:lnTo>
                              <a:lnTo>
                                <a:pt x="398" y="22"/>
                              </a:lnTo>
                              <a:lnTo>
                                <a:pt x="407" y="25"/>
                              </a:lnTo>
                              <a:lnTo>
                                <a:pt x="417" y="30"/>
                              </a:lnTo>
                              <a:lnTo>
                                <a:pt x="426" y="36"/>
                              </a:lnTo>
                              <a:lnTo>
                                <a:pt x="436" y="42"/>
                              </a:lnTo>
                              <a:lnTo>
                                <a:pt x="445" y="53"/>
                              </a:lnTo>
                              <a:lnTo>
                                <a:pt x="451" y="65"/>
                              </a:lnTo>
                              <a:lnTo>
                                <a:pt x="459" y="76"/>
                              </a:lnTo>
                              <a:lnTo>
                                <a:pt x="465" y="84"/>
                              </a:lnTo>
                              <a:lnTo>
                                <a:pt x="468" y="92"/>
                              </a:lnTo>
                              <a:lnTo>
                                <a:pt x="468" y="99"/>
                              </a:lnTo>
                              <a:lnTo>
                                <a:pt x="465" y="105"/>
                              </a:lnTo>
                              <a:lnTo>
                                <a:pt x="463" y="109"/>
                              </a:lnTo>
                              <a:lnTo>
                                <a:pt x="463" y="116"/>
                              </a:lnTo>
                              <a:lnTo>
                                <a:pt x="463" y="119"/>
                              </a:lnTo>
                              <a:lnTo>
                                <a:pt x="462" y="124"/>
                              </a:lnTo>
                              <a:lnTo>
                                <a:pt x="459" y="126"/>
                              </a:lnTo>
                              <a:lnTo>
                                <a:pt x="457" y="126"/>
                              </a:lnTo>
                              <a:lnTo>
                                <a:pt x="453" y="126"/>
                              </a:lnTo>
                              <a:lnTo>
                                <a:pt x="449" y="128"/>
                              </a:lnTo>
                              <a:lnTo>
                                <a:pt x="445" y="126"/>
                              </a:lnTo>
                              <a:lnTo>
                                <a:pt x="440" y="126"/>
                              </a:lnTo>
                              <a:lnTo>
                                <a:pt x="438" y="126"/>
                              </a:lnTo>
                              <a:lnTo>
                                <a:pt x="436" y="128"/>
                              </a:lnTo>
                              <a:lnTo>
                                <a:pt x="436" y="130"/>
                              </a:lnTo>
                              <a:lnTo>
                                <a:pt x="436" y="132"/>
                              </a:lnTo>
                              <a:lnTo>
                                <a:pt x="434" y="132"/>
                              </a:lnTo>
                              <a:lnTo>
                                <a:pt x="434" y="134"/>
                              </a:lnTo>
                              <a:lnTo>
                                <a:pt x="434" y="137"/>
                              </a:lnTo>
                              <a:lnTo>
                                <a:pt x="434" y="139"/>
                              </a:lnTo>
                              <a:lnTo>
                                <a:pt x="432" y="141"/>
                              </a:lnTo>
                              <a:lnTo>
                                <a:pt x="434" y="141"/>
                              </a:lnTo>
                              <a:lnTo>
                                <a:pt x="434" y="143"/>
                              </a:lnTo>
                              <a:lnTo>
                                <a:pt x="434" y="145"/>
                              </a:lnTo>
                              <a:lnTo>
                                <a:pt x="434" y="147"/>
                              </a:lnTo>
                              <a:lnTo>
                                <a:pt x="434" y="149"/>
                              </a:lnTo>
                              <a:lnTo>
                                <a:pt x="432" y="151"/>
                              </a:lnTo>
                              <a:lnTo>
                                <a:pt x="432" y="154"/>
                              </a:lnTo>
                              <a:lnTo>
                                <a:pt x="430" y="155"/>
                              </a:lnTo>
                              <a:lnTo>
                                <a:pt x="428" y="155"/>
                              </a:lnTo>
                              <a:lnTo>
                                <a:pt x="426" y="157"/>
                              </a:lnTo>
                              <a:lnTo>
                                <a:pt x="426" y="160"/>
                              </a:lnTo>
                              <a:lnTo>
                                <a:pt x="424" y="160"/>
                              </a:lnTo>
                              <a:lnTo>
                                <a:pt x="422" y="162"/>
                              </a:lnTo>
                              <a:lnTo>
                                <a:pt x="424" y="191"/>
                              </a:lnTo>
                              <a:lnTo>
                                <a:pt x="426" y="195"/>
                              </a:lnTo>
                              <a:lnTo>
                                <a:pt x="426" y="199"/>
                              </a:lnTo>
                              <a:lnTo>
                                <a:pt x="424" y="203"/>
                              </a:lnTo>
                              <a:lnTo>
                                <a:pt x="424" y="205"/>
                              </a:lnTo>
                              <a:lnTo>
                                <a:pt x="422" y="207"/>
                              </a:lnTo>
                              <a:lnTo>
                                <a:pt x="419" y="207"/>
                              </a:lnTo>
                              <a:lnTo>
                                <a:pt x="417" y="207"/>
                              </a:lnTo>
                              <a:lnTo>
                                <a:pt x="413" y="207"/>
                              </a:lnTo>
                              <a:lnTo>
                                <a:pt x="411" y="207"/>
                              </a:lnTo>
                              <a:lnTo>
                                <a:pt x="409" y="205"/>
                              </a:lnTo>
                              <a:lnTo>
                                <a:pt x="407" y="205"/>
                              </a:lnTo>
                              <a:lnTo>
                                <a:pt x="405" y="203"/>
                              </a:lnTo>
                              <a:lnTo>
                                <a:pt x="403" y="205"/>
                              </a:lnTo>
                              <a:lnTo>
                                <a:pt x="400" y="205"/>
                              </a:lnTo>
                              <a:lnTo>
                                <a:pt x="400" y="207"/>
                              </a:lnTo>
                              <a:lnTo>
                                <a:pt x="400" y="209"/>
                              </a:lnTo>
                              <a:lnTo>
                                <a:pt x="398" y="211"/>
                              </a:lnTo>
                              <a:lnTo>
                                <a:pt x="398" y="214"/>
                              </a:lnTo>
                              <a:lnTo>
                                <a:pt x="396" y="215"/>
                              </a:lnTo>
                              <a:lnTo>
                                <a:pt x="394" y="217"/>
                              </a:lnTo>
                              <a:lnTo>
                                <a:pt x="392" y="220"/>
                              </a:lnTo>
                              <a:lnTo>
                                <a:pt x="392" y="222"/>
                              </a:lnTo>
                              <a:lnTo>
                                <a:pt x="390" y="224"/>
                              </a:lnTo>
                              <a:lnTo>
                                <a:pt x="390" y="226"/>
                              </a:lnTo>
                              <a:lnTo>
                                <a:pt x="390" y="228"/>
                              </a:lnTo>
                              <a:lnTo>
                                <a:pt x="390" y="230"/>
                              </a:lnTo>
                              <a:lnTo>
                                <a:pt x="388" y="230"/>
                              </a:lnTo>
                              <a:lnTo>
                                <a:pt x="386" y="232"/>
                              </a:lnTo>
                              <a:lnTo>
                                <a:pt x="384" y="234"/>
                              </a:lnTo>
                              <a:lnTo>
                                <a:pt x="382" y="237"/>
                              </a:lnTo>
                              <a:lnTo>
                                <a:pt x="380" y="240"/>
                              </a:lnTo>
                              <a:lnTo>
                                <a:pt x="380" y="242"/>
                              </a:lnTo>
                              <a:lnTo>
                                <a:pt x="380" y="247"/>
                              </a:lnTo>
                              <a:lnTo>
                                <a:pt x="378" y="249"/>
                              </a:lnTo>
                              <a:lnTo>
                                <a:pt x="376" y="252"/>
                              </a:lnTo>
                              <a:lnTo>
                                <a:pt x="374" y="255"/>
                              </a:lnTo>
                              <a:lnTo>
                                <a:pt x="372" y="255"/>
                              </a:lnTo>
                              <a:lnTo>
                                <a:pt x="370" y="257"/>
                              </a:lnTo>
                              <a:lnTo>
                                <a:pt x="365" y="255"/>
                              </a:lnTo>
                              <a:lnTo>
                                <a:pt x="362" y="255"/>
                              </a:lnTo>
                              <a:lnTo>
                                <a:pt x="357" y="253"/>
                              </a:lnTo>
                              <a:lnTo>
                                <a:pt x="355" y="253"/>
                              </a:lnTo>
                              <a:lnTo>
                                <a:pt x="353" y="252"/>
                              </a:lnTo>
                              <a:lnTo>
                                <a:pt x="349" y="249"/>
                              </a:lnTo>
                              <a:lnTo>
                                <a:pt x="347" y="249"/>
                              </a:lnTo>
                              <a:lnTo>
                                <a:pt x="342" y="247"/>
                              </a:lnTo>
                              <a:lnTo>
                                <a:pt x="340" y="245"/>
                              </a:lnTo>
                              <a:lnTo>
                                <a:pt x="340" y="247"/>
                              </a:lnTo>
                              <a:lnTo>
                                <a:pt x="339" y="247"/>
                              </a:lnTo>
                              <a:lnTo>
                                <a:pt x="339" y="249"/>
                              </a:lnTo>
                              <a:lnTo>
                                <a:pt x="339" y="252"/>
                              </a:lnTo>
                              <a:lnTo>
                                <a:pt x="342" y="253"/>
                              </a:lnTo>
                              <a:lnTo>
                                <a:pt x="349" y="255"/>
                              </a:lnTo>
                              <a:lnTo>
                                <a:pt x="355" y="260"/>
                              </a:lnTo>
                              <a:lnTo>
                                <a:pt x="359" y="262"/>
                              </a:lnTo>
                              <a:lnTo>
                                <a:pt x="364" y="263"/>
                              </a:lnTo>
                              <a:lnTo>
                                <a:pt x="370" y="268"/>
                              </a:lnTo>
                              <a:lnTo>
                                <a:pt x="374" y="272"/>
                              </a:lnTo>
                              <a:lnTo>
                                <a:pt x="378" y="277"/>
                              </a:lnTo>
                              <a:lnTo>
                                <a:pt x="388" y="287"/>
                              </a:lnTo>
                              <a:lnTo>
                                <a:pt x="396" y="297"/>
                              </a:lnTo>
                              <a:lnTo>
                                <a:pt x="403" y="304"/>
                              </a:lnTo>
                              <a:lnTo>
                                <a:pt x="407" y="310"/>
                              </a:lnTo>
                              <a:lnTo>
                                <a:pt x="409" y="316"/>
                              </a:lnTo>
                              <a:lnTo>
                                <a:pt x="411" y="324"/>
                              </a:lnTo>
                              <a:lnTo>
                                <a:pt x="411" y="332"/>
                              </a:lnTo>
                              <a:lnTo>
                                <a:pt x="413" y="341"/>
                              </a:lnTo>
                              <a:lnTo>
                                <a:pt x="417" y="347"/>
                              </a:lnTo>
                              <a:lnTo>
                                <a:pt x="422" y="355"/>
                              </a:lnTo>
                              <a:lnTo>
                                <a:pt x="426" y="362"/>
                              </a:lnTo>
                              <a:lnTo>
                                <a:pt x="428" y="370"/>
                              </a:lnTo>
                              <a:lnTo>
                                <a:pt x="428" y="377"/>
                              </a:lnTo>
                              <a:lnTo>
                                <a:pt x="428" y="385"/>
                              </a:lnTo>
                              <a:lnTo>
                                <a:pt x="428" y="389"/>
                              </a:lnTo>
                              <a:lnTo>
                                <a:pt x="426" y="393"/>
                              </a:lnTo>
                              <a:lnTo>
                                <a:pt x="428" y="397"/>
                              </a:lnTo>
                              <a:lnTo>
                                <a:pt x="430" y="403"/>
                              </a:lnTo>
                              <a:lnTo>
                                <a:pt x="430" y="408"/>
                              </a:lnTo>
                              <a:lnTo>
                                <a:pt x="430" y="414"/>
                              </a:lnTo>
                              <a:lnTo>
                                <a:pt x="432" y="420"/>
                              </a:lnTo>
                              <a:lnTo>
                                <a:pt x="432" y="426"/>
                              </a:lnTo>
                              <a:lnTo>
                                <a:pt x="432" y="433"/>
                              </a:lnTo>
                              <a:lnTo>
                                <a:pt x="434" y="441"/>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42" name="Freeform 118"/>
                        <p:cNvSpPr>
                          <a:spLocks/>
                        </p:cNvSpPr>
                        <p:nvPr/>
                      </p:nvSpPr>
                      <p:spPr bwMode="auto">
                        <a:xfrm>
                          <a:off x="5297" y="1409"/>
                          <a:ext cx="424" cy="496"/>
                        </a:xfrm>
                        <a:custGeom>
                          <a:avLst/>
                          <a:gdLst>
                            <a:gd name="T0" fmla="*/ 128 w 424"/>
                            <a:gd name="T1" fmla="*/ 380 h 496"/>
                            <a:gd name="T2" fmla="*/ 117 w 424"/>
                            <a:gd name="T3" fmla="*/ 369 h 496"/>
                            <a:gd name="T4" fmla="*/ 111 w 424"/>
                            <a:gd name="T5" fmla="*/ 359 h 496"/>
                            <a:gd name="T6" fmla="*/ 111 w 424"/>
                            <a:gd name="T7" fmla="*/ 352 h 496"/>
                            <a:gd name="T8" fmla="*/ 111 w 424"/>
                            <a:gd name="T9" fmla="*/ 344 h 496"/>
                            <a:gd name="T10" fmla="*/ 62 w 424"/>
                            <a:gd name="T11" fmla="*/ 267 h 496"/>
                            <a:gd name="T12" fmla="*/ 31 w 424"/>
                            <a:gd name="T13" fmla="*/ 226 h 496"/>
                            <a:gd name="T14" fmla="*/ 19 w 424"/>
                            <a:gd name="T15" fmla="*/ 177 h 496"/>
                            <a:gd name="T16" fmla="*/ 4 w 424"/>
                            <a:gd name="T17" fmla="*/ 154 h 496"/>
                            <a:gd name="T18" fmla="*/ 8 w 424"/>
                            <a:gd name="T19" fmla="*/ 109 h 496"/>
                            <a:gd name="T20" fmla="*/ 33 w 424"/>
                            <a:gd name="T21" fmla="*/ 52 h 496"/>
                            <a:gd name="T22" fmla="*/ 92 w 424"/>
                            <a:gd name="T23" fmla="*/ 23 h 496"/>
                            <a:gd name="T24" fmla="*/ 102 w 424"/>
                            <a:gd name="T25" fmla="*/ 17 h 496"/>
                            <a:gd name="T26" fmla="*/ 121 w 424"/>
                            <a:gd name="T27" fmla="*/ 25 h 496"/>
                            <a:gd name="T28" fmla="*/ 128 w 424"/>
                            <a:gd name="T29" fmla="*/ 36 h 496"/>
                            <a:gd name="T30" fmla="*/ 136 w 424"/>
                            <a:gd name="T31" fmla="*/ 34 h 496"/>
                            <a:gd name="T32" fmla="*/ 144 w 424"/>
                            <a:gd name="T33" fmla="*/ 38 h 496"/>
                            <a:gd name="T34" fmla="*/ 166 w 424"/>
                            <a:gd name="T35" fmla="*/ 40 h 496"/>
                            <a:gd name="T36" fmla="*/ 192 w 424"/>
                            <a:gd name="T37" fmla="*/ 69 h 496"/>
                            <a:gd name="T38" fmla="*/ 213 w 424"/>
                            <a:gd name="T39" fmla="*/ 119 h 496"/>
                            <a:gd name="T40" fmla="*/ 213 w 424"/>
                            <a:gd name="T41" fmla="*/ 81 h 496"/>
                            <a:gd name="T42" fmla="*/ 222 w 424"/>
                            <a:gd name="T43" fmla="*/ 54 h 496"/>
                            <a:gd name="T44" fmla="*/ 240 w 424"/>
                            <a:gd name="T45" fmla="*/ 36 h 496"/>
                            <a:gd name="T46" fmla="*/ 244 w 424"/>
                            <a:gd name="T47" fmla="*/ 29 h 496"/>
                            <a:gd name="T48" fmla="*/ 244 w 424"/>
                            <a:gd name="T49" fmla="*/ 21 h 496"/>
                            <a:gd name="T50" fmla="*/ 248 w 424"/>
                            <a:gd name="T51" fmla="*/ 17 h 496"/>
                            <a:gd name="T52" fmla="*/ 251 w 424"/>
                            <a:gd name="T53" fmla="*/ 13 h 496"/>
                            <a:gd name="T54" fmla="*/ 248 w 424"/>
                            <a:gd name="T55" fmla="*/ 11 h 496"/>
                            <a:gd name="T56" fmla="*/ 261 w 424"/>
                            <a:gd name="T57" fmla="*/ 4 h 496"/>
                            <a:gd name="T58" fmla="*/ 269 w 424"/>
                            <a:gd name="T59" fmla="*/ 3 h 496"/>
                            <a:gd name="T60" fmla="*/ 280 w 424"/>
                            <a:gd name="T61" fmla="*/ 6 h 496"/>
                            <a:gd name="T62" fmla="*/ 332 w 424"/>
                            <a:gd name="T63" fmla="*/ 34 h 496"/>
                            <a:gd name="T64" fmla="*/ 364 w 424"/>
                            <a:gd name="T65" fmla="*/ 83 h 496"/>
                            <a:gd name="T66" fmla="*/ 368 w 424"/>
                            <a:gd name="T67" fmla="*/ 100 h 496"/>
                            <a:gd name="T68" fmla="*/ 382 w 424"/>
                            <a:gd name="T69" fmla="*/ 149 h 496"/>
                            <a:gd name="T70" fmla="*/ 399 w 424"/>
                            <a:gd name="T71" fmla="*/ 243 h 496"/>
                            <a:gd name="T72" fmla="*/ 418 w 424"/>
                            <a:gd name="T73" fmla="*/ 367 h 496"/>
                            <a:gd name="T74" fmla="*/ 420 w 424"/>
                            <a:gd name="T75" fmla="*/ 443 h 496"/>
                            <a:gd name="T76" fmla="*/ 409 w 424"/>
                            <a:gd name="T77" fmla="*/ 451 h 496"/>
                            <a:gd name="T78" fmla="*/ 409 w 424"/>
                            <a:gd name="T79" fmla="*/ 472 h 496"/>
                            <a:gd name="T80" fmla="*/ 400 w 424"/>
                            <a:gd name="T81" fmla="*/ 495 h 496"/>
                            <a:gd name="T82" fmla="*/ 400 w 424"/>
                            <a:gd name="T83" fmla="*/ 492 h 496"/>
                            <a:gd name="T84" fmla="*/ 390 w 424"/>
                            <a:gd name="T85" fmla="*/ 484 h 496"/>
                            <a:gd name="T86" fmla="*/ 370 w 424"/>
                            <a:gd name="T87" fmla="*/ 482 h 496"/>
                            <a:gd name="T88" fmla="*/ 364 w 424"/>
                            <a:gd name="T89" fmla="*/ 489 h 496"/>
                            <a:gd name="T90" fmla="*/ 359 w 424"/>
                            <a:gd name="T91" fmla="*/ 495 h 496"/>
                            <a:gd name="T92" fmla="*/ 355 w 424"/>
                            <a:gd name="T93" fmla="*/ 490 h 496"/>
                            <a:gd name="T94" fmla="*/ 353 w 424"/>
                            <a:gd name="T95" fmla="*/ 478 h 496"/>
                            <a:gd name="T96" fmla="*/ 351 w 424"/>
                            <a:gd name="T97" fmla="*/ 463 h 496"/>
                            <a:gd name="T98" fmla="*/ 340 w 424"/>
                            <a:gd name="T99" fmla="*/ 457 h 496"/>
                            <a:gd name="T100" fmla="*/ 337 w 424"/>
                            <a:gd name="T101" fmla="*/ 435 h 496"/>
                            <a:gd name="T102" fmla="*/ 328 w 424"/>
                            <a:gd name="T103" fmla="*/ 399 h 496"/>
                            <a:gd name="T104" fmla="*/ 305 w 424"/>
                            <a:gd name="T105" fmla="*/ 389 h 496"/>
                            <a:gd name="T106" fmla="*/ 267 w 424"/>
                            <a:gd name="T107" fmla="*/ 389 h 496"/>
                            <a:gd name="T108" fmla="*/ 236 w 424"/>
                            <a:gd name="T109" fmla="*/ 389 h 496"/>
                            <a:gd name="T110" fmla="*/ 210 w 424"/>
                            <a:gd name="T111" fmla="*/ 389 h 496"/>
                            <a:gd name="T112" fmla="*/ 177 w 424"/>
                            <a:gd name="T113" fmla="*/ 389 h 496"/>
                            <a:gd name="T114" fmla="*/ 142 w 424"/>
                            <a:gd name="T115" fmla="*/ 392 h 4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4"/>
                            <a:gd name="T175" fmla="*/ 0 h 496"/>
                            <a:gd name="T176" fmla="*/ 424 w 424"/>
                            <a:gd name="T177" fmla="*/ 496 h 4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4" h="496">
                              <a:moveTo>
                                <a:pt x="132" y="390"/>
                              </a:moveTo>
                              <a:lnTo>
                                <a:pt x="132" y="387"/>
                              </a:lnTo>
                              <a:lnTo>
                                <a:pt x="129" y="384"/>
                              </a:lnTo>
                              <a:lnTo>
                                <a:pt x="129" y="382"/>
                              </a:lnTo>
                              <a:lnTo>
                                <a:pt x="128" y="380"/>
                              </a:lnTo>
                              <a:lnTo>
                                <a:pt x="125" y="378"/>
                              </a:lnTo>
                              <a:lnTo>
                                <a:pt x="123" y="376"/>
                              </a:lnTo>
                              <a:lnTo>
                                <a:pt x="119" y="374"/>
                              </a:lnTo>
                              <a:lnTo>
                                <a:pt x="117" y="372"/>
                              </a:lnTo>
                              <a:lnTo>
                                <a:pt x="117" y="369"/>
                              </a:lnTo>
                              <a:lnTo>
                                <a:pt x="115" y="367"/>
                              </a:lnTo>
                              <a:lnTo>
                                <a:pt x="115" y="366"/>
                              </a:lnTo>
                              <a:lnTo>
                                <a:pt x="113" y="364"/>
                              </a:lnTo>
                              <a:lnTo>
                                <a:pt x="113" y="361"/>
                              </a:lnTo>
                              <a:lnTo>
                                <a:pt x="111" y="359"/>
                              </a:lnTo>
                              <a:lnTo>
                                <a:pt x="111" y="357"/>
                              </a:lnTo>
                              <a:lnTo>
                                <a:pt x="111" y="355"/>
                              </a:lnTo>
                              <a:lnTo>
                                <a:pt x="111" y="352"/>
                              </a:lnTo>
                              <a:lnTo>
                                <a:pt x="111" y="351"/>
                              </a:lnTo>
                              <a:lnTo>
                                <a:pt x="111" y="349"/>
                              </a:lnTo>
                              <a:lnTo>
                                <a:pt x="111" y="347"/>
                              </a:lnTo>
                              <a:lnTo>
                                <a:pt x="111" y="344"/>
                              </a:lnTo>
                              <a:lnTo>
                                <a:pt x="73" y="297"/>
                              </a:lnTo>
                              <a:lnTo>
                                <a:pt x="75" y="290"/>
                              </a:lnTo>
                              <a:lnTo>
                                <a:pt x="73" y="282"/>
                              </a:lnTo>
                              <a:lnTo>
                                <a:pt x="69" y="275"/>
                              </a:lnTo>
                              <a:lnTo>
                                <a:pt x="62" y="267"/>
                              </a:lnTo>
                              <a:lnTo>
                                <a:pt x="54" y="260"/>
                              </a:lnTo>
                              <a:lnTo>
                                <a:pt x="44" y="252"/>
                              </a:lnTo>
                              <a:lnTo>
                                <a:pt x="33" y="244"/>
                              </a:lnTo>
                              <a:lnTo>
                                <a:pt x="25" y="236"/>
                              </a:lnTo>
                              <a:lnTo>
                                <a:pt x="31" y="226"/>
                              </a:lnTo>
                              <a:lnTo>
                                <a:pt x="29" y="213"/>
                              </a:lnTo>
                              <a:lnTo>
                                <a:pt x="27" y="201"/>
                              </a:lnTo>
                              <a:lnTo>
                                <a:pt x="25" y="190"/>
                              </a:lnTo>
                              <a:lnTo>
                                <a:pt x="21" y="184"/>
                              </a:lnTo>
                              <a:lnTo>
                                <a:pt x="19" y="177"/>
                              </a:lnTo>
                              <a:lnTo>
                                <a:pt x="14" y="174"/>
                              </a:lnTo>
                              <a:lnTo>
                                <a:pt x="8" y="171"/>
                              </a:lnTo>
                              <a:lnTo>
                                <a:pt x="0" y="169"/>
                              </a:lnTo>
                              <a:lnTo>
                                <a:pt x="2" y="163"/>
                              </a:lnTo>
                              <a:lnTo>
                                <a:pt x="4" y="154"/>
                              </a:lnTo>
                              <a:lnTo>
                                <a:pt x="6" y="144"/>
                              </a:lnTo>
                              <a:lnTo>
                                <a:pt x="6" y="134"/>
                              </a:lnTo>
                              <a:lnTo>
                                <a:pt x="6" y="125"/>
                              </a:lnTo>
                              <a:lnTo>
                                <a:pt x="8" y="117"/>
                              </a:lnTo>
                              <a:lnTo>
                                <a:pt x="8" y="109"/>
                              </a:lnTo>
                              <a:lnTo>
                                <a:pt x="8" y="100"/>
                              </a:lnTo>
                              <a:lnTo>
                                <a:pt x="17" y="88"/>
                              </a:lnTo>
                              <a:lnTo>
                                <a:pt x="23" y="75"/>
                              </a:lnTo>
                              <a:lnTo>
                                <a:pt x="27" y="64"/>
                              </a:lnTo>
                              <a:lnTo>
                                <a:pt x="33" y="52"/>
                              </a:lnTo>
                              <a:lnTo>
                                <a:pt x="44" y="43"/>
                              </a:lnTo>
                              <a:lnTo>
                                <a:pt x="54" y="34"/>
                              </a:lnTo>
                              <a:lnTo>
                                <a:pt x="71" y="28"/>
                              </a:lnTo>
                              <a:lnTo>
                                <a:pt x="92" y="25"/>
                              </a:lnTo>
                              <a:lnTo>
                                <a:pt x="92" y="23"/>
                              </a:lnTo>
                              <a:lnTo>
                                <a:pt x="94" y="21"/>
                              </a:lnTo>
                              <a:lnTo>
                                <a:pt x="96" y="21"/>
                              </a:lnTo>
                              <a:lnTo>
                                <a:pt x="99" y="19"/>
                              </a:lnTo>
                              <a:lnTo>
                                <a:pt x="100" y="17"/>
                              </a:lnTo>
                              <a:lnTo>
                                <a:pt x="102" y="17"/>
                              </a:lnTo>
                              <a:lnTo>
                                <a:pt x="104" y="14"/>
                              </a:lnTo>
                              <a:lnTo>
                                <a:pt x="117" y="13"/>
                              </a:lnTo>
                              <a:lnTo>
                                <a:pt x="119" y="19"/>
                              </a:lnTo>
                              <a:lnTo>
                                <a:pt x="121" y="25"/>
                              </a:lnTo>
                              <a:lnTo>
                                <a:pt x="123" y="29"/>
                              </a:lnTo>
                              <a:lnTo>
                                <a:pt x="123" y="31"/>
                              </a:lnTo>
                              <a:lnTo>
                                <a:pt x="125" y="34"/>
                              </a:lnTo>
                              <a:lnTo>
                                <a:pt x="128" y="36"/>
                              </a:lnTo>
                              <a:lnTo>
                                <a:pt x="129" y="36"/>
                              </a:lnTo>
                              <a:lnTo>
                                <a:pt x="132" y="34"/>
                              </a:lnTo>
                              <a:lnTo>
                                <a:pt x="134" y="34"/>
                              </a:lnTo>
                              <a:lnTo>
                                <a:pt x="136" y="34"/>
                              </a:lnTo>
                              <a:lnTo>
                                <a:pt x="138" y="34"/>
                              </a:lnTo>
                              <a:lnTo>
                                <a:pt x="138" y="36"/>
                              </a:lnTo>
                              <a:lnTo>
                                <a:pt x="140" y="36"/>
                              </a:lnTo>
                              <a:lnTo>
                                <a:pt x="144" y="38"/>
                              </a:lnTo>
                              <a:lnTo>
                                <a:pt x="149" y="38"/>
                              </a:lnTo>
                              <a:lnTo>
                                <a:pt x="153" y="38"/>
                              </a:lnTo>
                              <a:lnTo>
                                <a:pt x="157" y="40"/>
                              </a:lnTo>
                              <a:lnTo>
                                <a:pt x="161" y="40"/>
                              </a:lnTo>
                              <a:lnTo>
                                <a:pt x="166" y="40"/>
                              </a:lnTo>
                              <a:lnTo>
                                <a:pt x="169" y="40"/>
                              </a:lnTo>
                              <a:lnTo>
                                <a:pt x="173" y="40"/>
                              </a:lnTo>
                              <a:lnTo>
                                <a:pt x="179" y="48"/>
                              </a:lnTo>
                              <a:lnTo>
                                <a:pt x="185" y="59"/>
                              </a:lnTo>
                              <a:lnTo>
                                <a:pt x="192" y="69"/>
                              </a:lnTo>
                              <a:lnTo>
                                <a:pt x="198" y="79"/>
                              </a:lnTo>
                              <a:lnTo>
                                <a:pt x="205" y="89"/>
                              </a:lnTo>
                              <a:lnTo>
                                <a:pt x="208" y="100"/>
                              </a:lnTo>
                              <a:lnTo>
                                <a:pt x="210" y="111"/>
                              </a:lnTo>
                              <a:lnTo>
                                <a:pt x="213" y="119"/>
                              </a:lnTo>
                              <a:lnTo>
                                <a:pt x="213" y="113"/>
                              </a:lnTo>
                              <a:lnTo>
                                <a:pt x="213" y="104"/>
                              </a:lnTo>
                              <a:lnTo>
                                <a:pt x="213" y="98"/>
                              </a:lnTo>
                              <a:lnTo>
                                <a:pt x="213" y="89"/>
                              </a:lnTo>
                              <a:lnTo>
                                <a:pt x="213" y="81"/>
                              </a:lnTo>
                              <a:lnTo>
                                <a:pt x="213" y="73"/>
                              </a:lnTo>
                              <a:lnTo>
                                <a:pt x="210" y="64"/>
                              </a:lnTo>
                              <a:lnTo>
                                <a:pt x="210" y="56"/>
                              </a:lnTo>
                              <a:lnTo>
                                <a:pt x="217" y="56"/>
                              </a:lnTo>
                              <a:lnTo>
                                <a:pt x="222" y="54"/>
                              </a:lnTo>
                              <a:lnTo>
                                <a:pt x="225" y="52"/>
                              </a:lnTo>
                              <a:lnTo>
                                <a:pt x="230" y="48"/>
                              </a:lnTo>
                              <a:lnTo>
                                <a:pt x="234" y="44"/>
                              </a:lnTo>
                              <a:lnTo>
                                <a:pt x="236" y="40"/>
                              </a:lnTo>
                              <a:lnTo>
                                <a:pt x="240" y="36"/>
                              </a:lnTo>
                              <a:lnTo>
                                <a:pt x="244" y="34"/>
                              </a:lnTo>
                              <a:lnTo>
                                <a:pt x="244" y="31"/>
                              </a:lnTo>
                              <a:lnTo>
                                <a:pt x="244" y="29"/>
                              </a:lnTo>
                              <a:lnTo>
                                <a:pt x="244" y="28"/>
                              </a:lnTo>
                              <a:lnTo>
                                <a:pt x="244" y="25"/>
                              </a:lnTo>
                              <a:lnTo>
                                <a:pt x="244" y="23"/>
                              </a:lnTo>
                              <a:lnTo>
                                <a:pt x="244" y="21"/>
                              </a:lnTo>
                              <a:lnTo>
                                <a:pt x="246" y="21"/>
                              </a:lnTo>
                              <a:lnTo>
                                <a:pt x="246" y="19"/>
                              </a:lnTo>
                              <a:lnTo>
                                <a:pt x="248" y="19"/>
                              </a:lnTo>
                              <a:lnTo>
                                <a:pt x="248" y="17"/>
                              </a:lnTo>
                              <a:lnTo>
                                <a:pt x="251" y="17"/>
                              </a:lnTo>
                              <a:lnTo>
                                <a:pt x="251" y="14"/>
                              </a:lnTo>
                              <a:lnTo>
                                <a:pt x="251" y="13"/>
                              </a:lnTo>
                              <a:lnTo>
                                <a:pt x="248" y="11"/>
                              </a:lnTo>
                              <a:lnTo>
                                <a:pt x="252" y="11"/>
                              </a:lnTo>
                              <a:lnTo>
                                <a:pt x="255" y="11"/>
                              </a:lnTo>
                              <a:lnTo>
                                <a:pt x="257" y="8"/>
                              </a:lnTo>
                              <a:lnTo>
                                <a:pt x="259" y="6"/>
                              </a:lnTo>
                              <a:lnTo>
                                <a:pt x="261" y="4"/>
                              </a:lnTo>
                              <a:lnTo>
                                <a:pt x="263" y="3"/>
                              </a:lnTo>
                              <a:lnTo>
                                <a:pt x="265" y="0"/>
                              </a:lnTo>
                              <a:lnTo>
                                <a:pt x="267" y="3"/>
                              </a:lnTo>
                              <a:lnTo>
                                <a:pt x="269" y="3"/>
                              </a:lnTo>
                              <a:lnTo>
                                <a:pt x="272" y="4"/>
                              </a:lnTo>
                              <a:lnTo>
                                <a:pt x="274" y="6"/>
                              </a:lnTo>
                              <a:lnTo>
                                <a:pt x="276" y="6"/>
                              </a:lnTo>
                              <a:lnTo>
                                <a:pt x="277" y="6"/>
                              </a:lnTo>
                              <a:lnTo>
                                <a:pt x="280" y="6"/>
                              </a:lnTo>
                              <a:lnTo>
                                <a:pt x="282" y="6"/>
                              </a:lnTo>
                              <a:lnTo>
                                <a:pt x="299" y="14"/>
                              </a:lnTo>
                              <a:lnTo>
                                <a:pt x="312" y="21"/>
                              </a:lnTo>
                              <a:lnTo>
                                <a:pt x="324" y="28"/>
                              </a:lnTo>
                              <a:lnTo>
                                <a:pt x="332" y="34"/>
                              </a:lnTo>
                              <a:lnTo>
                                <a:pt x="340" y="43"/>
                              </a:lnTo>
                              <a:lnTo>
                                <a:pt x="347" y="52"/>
                              </a:lnTo>
                              <a:lnTo>
                                <a:pt x="353" y="64"/>
                              </a:lnTo>
                              <a:lnTo>
                                <a:pt x="359" y="81"/>
                              </a:lnTo>
                              <a:lnTo>
                                <a:pt x="364" y="83"/>
                              </a:lnTo>
                              <a:lnTo>
                                <a:pt x="366" y="85"/>
                              </a:lnTo>
                              <a:lnTo>
                                <a:pt x="366" y="88"/>
                              </a:lnTo>
                              <a:lnTo>
                                <a:pt x="368" y="92"/>
                              </a:lnTo>
                              <a:lnTo>
                                <a:pt x="368" y="96"/>
                              </a:lnTo>
                              <a:lnTo>
                                <a:pt x="368" y="100"/>
                              </a:lnTo>
                              <a:lnTo>
                                <a:pt x="370" y="106"/>
                              </a:lnTo>
                              <a:lnTo>
                                <a:pt x="370" y="113"/>
                              </a:lnTo>
                              <a:lnTo>
                                <a:pt x="373" y="121"/>
                              </a:lnTo>
                              <a:lnTo>
                                <a:pt x="378" y="134"/>
                              </a:lnTo>
                              <a:lnTo>
                                <a:pt x="382" y="149"/>
                              </a:lnTo>
                              <a:lnTo>
                                <a:pt x="384" y="167"/>
                              </a:lnTo>
                              <a:lnTo>
                                <a:pt x="386" y="186"/>
                              </a:lnTo>
                              <a:lnTo>
                                <a:pt x="390" y="205"/>
                              </a:lnTo>
                              <a:lnTo>
                                <a:pt x="395" y="224"/>
                              </a:lnTo>
                              <a:lnTo>
                                <a:pt x="399" y="243"/>
                              </a:lnTo>
                              <a:lnTo>
                                <a:pt x="400" y="254"/>
                              </a:lnTo>
                              <a:lnTo>
                                <a:pt x="405" y="277"/>
                              </a:lnTo>
                              <a:lnTo>
                                <a:pt x="409" y="305"/>
                              </a:lnTo>
                              <a:lnTo>
                                <a:pt x="413" y="336"/>
                              </a:lnTo>
                              <a:lnTo>
                                <a:pt x="418" y="367"/>
                              </a:lnTo>
                              <a:lnTo>
                                <a:pt x="422" y="397"/>
                              </a:lnTo>
                              <a:lnTo>
                                <a:pt x="423" y="422"/>
                              </a:lnTo>
                              <a:lnTo>
                                <a:pt x="422" y="439"/>
                              </a:lnTo>
                              <a:lnTo>
                                <a:pt x="422" y="441"/>
                              </a:lnTo>
                              <a:lnTo>
                                <a:pt x="420" y="443"/>
                              </a:lnTo>
                              <a:lnTo>
                                <a:pt x="418" y="445"/>
                              </a:lnTo>
                              <a:lnTo>
                                <a:pt x="415" y="445"/>
                              </a:lnTo>
                              <a:lnTo>
                                <a:pt x="413" y="446"/>
                              </a:lnTo>
                              <a:lnTo>
                                <a:pt x="411" y="449"/>
                              </a:lnTo>
                              <a:lnTo>
                                <a:pt x="409" y="451"/>
                              </a:lnTo>
                              <a:lnTo>
                                <a:pt x="409" y="455"/>
                              </a:lnTo>
                              <a:lnTo>
                                <a:pt x="409" y="459"/>
                              </a:lnTo>
                              <a:lnTo>
                                <a:pt x="409" y="463"/>
                              </a:lnTo>
                              <a:lnTo>
                                <a:pt x="409" y="467"/>
                              </a:lnTo>
                              <a:lnTo>
                                <a:pt x="409" y="472"/>
                              </a:lnTo>
                              <a:lnTo>
                                <a:pt x="407" y="475"/>
                              </a:lnTo>
                              <a:lnTo>
                                <a:pt x="405" y="482"/>
                              </a:lnTo>
                              <a:lnTo>
                                <a:pt x="403" y="489"/>
                              </a:lnTo>
                              <a:lnTo>
                                <a:pt x="400" y="495"/>
                              </a:lnTo>
                              <a:lnTo>
                                <a:pt x="400" y="492"/>
                              </a:lnTo>
                              <a:lnTo>
                                <a:pt x="400" y="490"/>
                              </a:lnTo>
                              <a:lnTo>
                                <a:pt x="397" y="489"/>
                              </a:lnTo>
                              <a:lnTo>
                                <a:pt x="395" y="487"/>
                              </a:lnTo>
                              <a:lnTo>
                                <a:pt x="390" y="484"/>
                              </a:lnTo>
                              <a:lnTo>
                                <a:pt x="386" y="482"/>
                              </a:lnTo>
                              <a:lnTo>
                                <a:pt x="382" y="480"/>
                              </a:lnTo>
                              <a:lnTo>
                                <a:pt x="378" y="480"/>
                              </a:lnTo>
                              <a:lnTo>
                                <a:pt x="373" y="480"/>
                              </a:lnTo>
                              <a:lnTo>
                                <a:pt x="370" y="482"/>
                              </a:lnTo>
                              <a:lnTo>
                                <a:pt x="368" y="484"/>
                              </a:lnTo>
                              <a:lnTo>
                                <a:pt x="368" y="487"/>
                              </a:lnTo>
                              <a:lnTo>
                                <a:pt x="366" y="489"/>
                              </a:lnTo>
                              <a:lnTo>
                                <a:pt x="364" y="489"/>
                              </a:lnTo>
                              <a:lnTo>
                                <a:pt x="364" y="490"/>
                              </a:lnTo>
                              <a:lnTo>
                                <a:pt x="364" y="492"/>
                              </a:lnTo>
                              <a:lnTo>
                                <a:pt x="362" y="495"/>
                              </a:lnTo>
                              <a:lnTo>
                                <a:pt x="359" y="495"/>
                              </a:lnTo>
                              <a:lnTo>
                                <a:pt x="359" y="492"/>
                              </a:lnTo>
                              <a:lnTo>
                                <a:pt x="357" y="492"/>
                              </a:lnTo>
                              <a:lnTo>
                                <a:pt x="355" y="490"/>
                              </a:lnTo>
                              <a:lnTo>
                                <a:pt x="355" y="489"/>
                              </a:lnTo>
                              <a:lnTo>
                                <a:pt x="353" y="484"/>
                              </a:lnTo>
                              <a:lnTo>
                                <a:pt x="353" y="480"/>
                              </a:lnTo>
                              <a:lnTo>
                                <a:pt x="353" y="478"/>
                              </a:lnTo>
                              <a:lnTo>
                                <a:pt x="353" y="474"/>
                              </a:lnTo>
                              <a:lnTo>
                                <a:pt x="351" y="470"/>
                              </a:lnTo>
                              <a:lnTo>
                                <a:pt x="351" y="465"/>
                              </a:lnTo>
                              <a:lnTo>
                                <a:pt x="351" y="463"/>
                              </a:lnTo>
                              <a:lnTo>
                                <a:pt x="349" y="461"/>
                              </a:lnTo>
                              <a:lnTo>
                                <a:pt x="347" y="461"/>
                              </a:lnTo>
                              <a:lnTo>
                                <a:pt x="345" y="459"/>
                              </a:lnTo>
                              <a:lnTo>
                                <a:pt x="343" y="457"/>
                              </a:lnTo>
                              <a:lnTo>
                                <a:pt x="340" y="457"/>
                              </a:lnTo>
                              <a:lnTo>
                                <a:pt x="338" y="455"/>
                              </a:lnTo>
                              <a:lnTo>
                                <a:pt x="337" y="455"/>
                              </a:lnTo>
                              <a:lnTo>
                                <a:pt x="337" y="446"/>
                              </a:lnTo>
                              <a:lnTo>
                                <a:pt x="337" y="441"/>
                              </a:lnTo>
                              <a:lnTo>
                                <a:pt x="337" y="435"/>
                              </a:lnTo>
                              <a:lnTo>
                                <a:pt x="337" y="429"/>
                              </a:lnTo>
                              <a:lnTo>
                                <a:pt x="334" y="420"/>
                              </a:lnTo>
                              <a:lnTo>
                                <a:pt x="332" y="414"/>
                              </a:lnTo>
                              <a:lnTo>
                                <a:pt x="332" y="405"/>
                              </a:lnTo>
                              <a:lnTo>
                                <a:pt x="328" y="399"/>
                              </a:lnTo>
                              <a:lnTo>
                                <a:pt x="326" y="390"/>
                              </a:lnTo>
                              <a:lnTo>
                                <a:pt x="322" y="389"/>
                              </a:lnTo>
                              <a:lnTo>
                                <a:pt x="317" y="387"/>
                              </a:lnTo>
                              <a:lnTo>
                                <a:pt x="312" y="389"/>
                              </a:lnTo>
                              <a:lnTo>
                                <a:pt x="305" y="389"/>
                              </a:lnTo>
                              <a:lnTo>
                                <a:pt x="299" y="390"/>
                              </a:lnTo>
                              <a:lnTo>
                                <a:pt x="288" y="390"/>
                              </a:lnTo>
                              <a:lnTo>
                                <a:pt x="277" y="387"/>
                              </a:lnTo>
                              <a:lnTo>
                                <a:pt x="274" y="389"/>
                              </a:lnTo>
                              <a:lnTo>
                                <a:pt x="267" y="389"/>
                              </a:lnTo>
                              <a:lnTo>
                                <a:pt x="261" y="389"/>
                              </a:lnTo>
                              <a:lnTo>
                                <a:pt x="255" y="389"/>
                              </a:lnTo>
                              <a:lnTo>
                                <a:pt x="248" y="389"/>
                              </a:lnTo>
                              <a:lnTo>
                                <a:pt x="242" y="389"/>
                              </a:lnTo>
                              <a:lnTo>
                                <a:pt x="236" y="389"/>
                              </a:lnTo>
                              <a:lnTo>
                                <a:pt x="232" y="387"/>
                              </a:lnTo>
                              <a:lnTo>
                                <a:pt x="227" y="389"/>
                              </a:lnTo>
                              <a:lnTo>
                                <a:pt x="222" y="389"/>
                              </a:lnTo>
                              <a:lnTo>
                                <a:pt x="217" y="389"/>
                              </a:lnTo>
                              <a:lnTo>
                                <a:pt x="210" y="389"/>
                              </a:lnTo>
                              <a:lnTo>
                                <a:pt x="205" y="389"/>
                              </a:lnTo>
                              <a:lnTo>
                                <a:pt x="198" y="389"/>
                              </a:lnTo>
                              <a:lnTo>
                                <a:pt x="192" y="387"/>
                              </a:lnTo>
                              <a:lnTo>
                                <a:pt x="184" y="384"/>
                              </a:lnTo>
                              <a:lnTo>
                                <a:pt x="177" y="389"/>
                              </a:lnTo>
                              <a:lnTo>
                                <a:pt x="170" y="390"/>
                              </a:lnTo>
                              <a:lnTo>
                                <a:pt x="166" y="392"/>
                              </a:lnTo>
                              <a:lnTo>
                                <a:pt x="157" y="392"/>
                              </a:lnTo>
                              <a:lnTo>
                                <a:pt x="151" y="392"/>
                              </a:lnTo>
                              <a:lnTo>
                                <a:pt x="142" y="392"/>
                              </a:lnTo>
                              <a:lnTo>
                                <a:pt x="136" y="390"/>
                              </a:lnTo>
                              <a:lnTo>
                                <a:pt x="132" y="39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43" name="Freeform 119"/>
                        <p:cNvSpPr>
                          <a:spLocks/>
                        </p:cNvSpPr>
                        <p:nvPr/>
                      </p:nvSpPr>
                      <p:spPr bwMode="auto">
                        <a:xfrm>
                          <a:off x="5280" y="1756"/>
                          <a:ext cx="97" cy="109"/>
                        </a:xfrm>
                        <a:custGeom>
                          <a:avLst/>
                          <a:gdLst>
                            <a:gd name="T0" fmla="*/ 63 w 97"/>
                            <a:gd name="T1" fmla="*/ 104 h 109"/>
                            <a:gd name="T2" fmla="*/ 65 w 97"/>
                            <a:gd name="T3" fmla="*/ 98 h 109"/>
                            <a:gd name="T4" fmla="*/ 67 w 97"/>
                            <a:gd name="T5" fmla="*/ 90 h 109"/>
                            <a:gd name="T6" fmla="*/ 69 w 97"/>
                            <a:gd name="T7" fmla="*/ 83 h 109"/>
                            <a:gd name="T8" fmla="*/ 69 w 97"/>
                            <a:gd name="T9" fmla="*/ 79 h 109"/>
                            <a:gd name="T10" fmla="*/ 69 w 97"/>
                            <a:gd name="T11" fmla="*/ 75 h 109"/>
                            <a:gd name="T12" fmla="*/ 71 w 97"/>
                            <a:gd name="T13" fmla="*/ 75 h 109"/>
                            <a:gd name="T14" fmla="*/ 73 w 97"/>
                            <a:gd name="T15" fmla="*/ 73 h 109"/>
                            <a:gd name="T16" fmla="*/ 76 w 97"/>
                            <a:gd name="T17" fmla="*/ 73 h 109"/>
                            <a:gd name="T18" fmla="*/ 81 w 97"/>
                            <a:gd name="T19" fmla="*/ 71 h 109"/>
                            <a:gd name="T20" fmla="*/ 88 w 97"/>
                            <a:gd name="T21" fmla="*/ 69 h 109"/>
                            <a:gd name="T22" fmla="*/ 94 w 97"/>
                            <a:gd name="T23" fmla="*/ 65 h 109"/>
                            <a:gd name="T24" fmla="*/ 96 w 97"/>
                            <a:gd name="T25" fmla="*/ 60 h 109"/>
                            <a:gd name="T26" fmla="*/ 94 w 97"/>
                            <a:gd name="T27" fmla="*/ 57 h 109"/>
                            <a:gd name="T28" fmla="*/ 92 w 97"/>
                            <a:gd name="T29" fmla="*/ 50 h 109"/>
                            <a:gd name="T30" fmla="*/ 90 w 97"/>
                            <a:gd name="T31" fmla="*/ 45 h 109"/>
                            <a:gd name="T32" fmla="*/ 86 w 97"/>
                            <a:gd name="T33" fmla="*/ 43 h 109"/>
                            <a:gd name="T34" fmla="*/ 79 w 97"/>
                            <a:gd name="T35" fmla="*/ 40 h 109"/>
                            <a:gd name="T36" fmla="*/ 71 w 97"/>
                            <a:gd name="T37" fmla="*/ 35 h 109"/>
                            <a:gd name="T38" fmla="*/ 65 w 97"/>
                            <a:gd name="T39" fmla="*/ 33 h 109"/>
                            <a:gd name="T40" fmla="*/ 61 w 97"/>
                            <a:gd name="T41" fmla="*/ 31 h 109"/>
                            <a:gd name="T42" fmla="*/ 59 w 97"/>
                            <a:gd name="T43" fmla="*/ 29 h 109"/>
                            <a:gd name="T44" fmla="*/ 56 w 97"/>
                            <a:gd name="T45" fmla="*/ 25 h 109"/>
                            <a:gd name="T46" fmla="*/ 56 w 97"/>
                            <a:gd name="T47" fmla="*/ 20 h 109"/>
                            <a:gd name="T48" fmla="*/ 36 w 97"/>
                            <a:gd name="T49" fmla="*/ 19 h 109"/>
                            <a:gd name="T50" fmla="*/ 23 w 97"/>
                            <a:gd name="T51" fmla="*/ 5 h 109"/>
                            <a:gd name="T52" fmla="*/ 17 w 97"/>
                            <a:gd name="T53" fmla="*/ 4 h 109"/>
                            <a:gd name="T54" fmla="*/ 10 w 97"/>
                            <a:gd name="T55" fmla="*/ 2 h 109"/>
                            <a:gd name="T56" fmla="*/ 4 w 97"/>
                            <a:gd name="T57" fmla="*/ 2 h 109"/>
                            <a:gd name="T58" fmla="*/ 0 w 97"/>
                            <a:gd name="T59" fmla="*/ 2 h 109"/>
                            <a:gd name="T60" fmla="*/ 2 w 97"/>
                            <a:gd name="T61" fmla="*/ 5 h 109"/>
                            <a:gd name="T62" fmla="*/ 2 w 97"/>
                            <a:gd name="T63" fmla="*/ 8 h 109"/>
                            <a:gd name="T64" fmla="*/ 2 w 97"/>
                            <a:gd name="T65" fmla="*/ 12 h 109"/>
                            <a:gd name="T66" fmla="*/ 2 w 97"/>
                            <a:gd name="T67" fmla="*/ 17 h 109"/>
                            <a:gd name="T68" fmla="*/ 4 w 97"/>
                            <a:gd name="T69" fmla="*/ 25 h 109"/>
                            <a:gd name="T70" fmla="*/ 6 w 97"/>
                            <a:gd name="T71" fmla="*/ 31 h 109"/>
                            <a:gd name="T72" fmla="*/ 10 w 97"/>
                            <a:gd name="T73" fmla="*/ 40 h 109"/>
                            <a:gd name="T74" fmla="*/ 15 w 97"/>
                            <a:gd name="T75" fmla="*/ 57 h 109"/>
                            <a:gd name="T76" fmla="*/ 25 w 97"/>
                            <a:gd name="T77" fmla="*/ 73 h 109"/>
                            <a:gd name="T78" fmla="*/ 38 w 97"/>
                            <a:gd name="T79" fmla="*/ 83 h 109"/>
                            <a:gd name="T80" fmla="*/ 48 w 97"/>
                            <a:gd name="T81" fmla="*/ 88 h 109"/>
                            <a:gd name="T82" fmla="*/ 53 w 97"/>
                            <a:gd name="T83" fmla="*/ 94 h 109"/>
                            <a:gd name="T84" fmla="*/ 54 w 97"/>
                            <a:gd name="T85" fmla="*/ 96 h 109"/>
                            <a:gd name="T86" fmla="*/ 56 w 97"/>
                            <a:gd name="T87" fmla="*/ 99 h 109"/>
                            <a:gd name="T88" fmla="*/ 61 w 97"/>
                            <a:gd name="T89" fmla="*/ 104 h 109"/>
                            <a:gd name="T90" fmla="*/ 63 w 97"/>
                            <a:gd name="T91" fmla="*/ 108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7"/>
                            <a:gd name="T139" fmla="*/ 0 h 109"/>
                            <a:gd name="T140" fmla="*/ 97 w 97"/>
                            <a:gd name="T141" fmla="*/ 109 h 1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7" h="109">
                              <a:moveTo>
                                <a:pt x="63" y="108"/>
                              </a:moveTo>
                              <a:lnTo>
                                <a:pt x="63" y="104"/>
                              </a:lnTo>
                              <a:lnTo>
                                <a:pt x="63" y="99"/>
                              </a:lnTo>
                              <a:lnTo>
                                <a:pt x="65" y="98"/>
                              </a:lnTo>
                              <a:lnTo>
                                <a:pt x="65" y="94"/>
                              </a:lnTo>
                              <a:lnTo>
                                <a:pt x="67" y="90"/>
                              </a:lnTo>
                              <a:lnTo>
                                <a:pt x="67" y="88"/>
                              </a:lnTo>
                              <a:lnTo>
                                <a:pt x="69" y="83"/>
                              </a:lnTo>
                              <a:lnTo>
                                <a:pt x="69" y="79"/>
                              </a:lnTo>
                              <a:lnTo>
                                <a:pt x="69" y="77"/>
                              </a:lnTo>
                              <a:lnTo>
                                <a:pt x="69" y="75"/>
                              </a:lnTo>
                              <a:lnTo>
                                <a:pt x="71" y="75"/>
                              </a:lnTo>
                              <a:lnTo>
                                <a:pt x="71" y="73"/>
                              </a:lnTo>
                              <a:lnTo>
                                <a:pt x="73" y="73"/>
                              </a:lnTo>
                              <a:lnTo>
                                <a:pt x="76" y="73"/>
                              </a:lnTo>
                              <a:lnTo>
                                <a:pt x="79" y="73"/>
                              </a:lnTo>
                              <a:lnTo>
                                <a:pt x="81" y="71"/>
                              </a:lnTo>
                              <a:lnTo>
                                <a:pt x="84" y="69"/>
                              </a:lnTo>
                              <a:lnTo>
                                <a:pt x="88" y="69"/>
                              </a:lnTo>
                              <a:lnTo>
                                <a:pt x="90" y="67"/>
                              </a:lnTo>
                              <a:lnTo>
                                <a:pt x="94" y="65"/>
                              </a:lnTo>
                              <a:lnTo>
                                <a:pt x="96" y="62"/>
                              </a:lnTo>
                              <a:lnTo>
                                <a:pt x="96" y="60"/>
                              </a:lnTo>
                              <a:lnTo>
                                <a:pt x="94" y="58"/>
                              </a:lnTo>
                              <a:lnTo>
                                <a:pt x="94" y="57"/>
                              </a:lnTo>
                              <a:lnTo>
                                <a:pt x="92" y="54"/>
                              </a:lnTo>
                              <a:lnTo>
                                <a:pt x="92" y="50"/>
                              </a:lnTo>
                              <a:lnTo>
                                <a:pt x="90" y="48"/>
                              </a:lnTo>
                              <a:lnTo>
                                <a:pt x="90" y="45"/>
                              </a:lnTo>
                              <a:lnTo>
                                <a:pt x="90" y="43"/>
                              </a:lnTo>
                              <a:lnTo>
                                <a:pt x="86" y="43"/>
                              </a:lnTo>
                              <a:lnTo>
                                <a:pt x="84" y="42"/>
                              </a:lnTo>
                              <a:lnTo>
                                <a:pt x="79" y="40"/>
                              </a:lnTo>
                              <a:lnTo>
                                <a:pt x="76" y="37"/>
                              </a:lnTo>
                              <a:lnTo>
                                <a:pt x="71" y="35"/>
                              </a:lnTo>
                              <a:lnTo>
                                <a:pt x="67" y="35"/>
                              </a:lnTo>
                              <a:lnTo>
                                <a:pt x="65" y="33"/>
                              </a:lnTo>
                              <a:lnTo>
                                <a:pt x="61" y="33"/>
                              </a:lnTo>
                              <a:lnTo>
                                <a:pt x="61" y="31"/>
                              </a:lnTo>
                              <a:lnTo>
                                <a:pt x="59" y="31"/>
                              </a:lnTo>
                              <a:lnTo>
                                <a:pt x="59" y="29"/>
                              </a:lnTo>
                              <a:lnTo>
                                <a:pt x="56" y="27"/>
                              </a:lnTo>
                              <a:lnTo>
                                <a:pt x="56" y="25"/>
                              </a:lnTo>
                              <a:lnTo>
                                <a:pt x="56" y="22"/>
                              </a:lnTo>
                              <a:lnTo>
                                <a:pt x="56" y="20"/>
                              </a:lnTo>
                              <a:lnTo>
                                <a:pt x="56" y="19"/>
                              </a:lnTo>
                              <a:lnTo>
                                <a:pt x="36" y="19"/>
                              </a:lnTo>
                              <a:lnTo>
                                <a:pt x="25" y="5"/>
                              </a:lnTo>
                              <a:lnTo>
                                <a:pt x="23" y="5"/>
                              </a:lnTo>
                              <a:lnTo>
                                <a:pt x="19" y="4"/>
                              </a:lnTo>
                              <a:lnTo>
                                <a:pt x="17" y="4"/>
                              </a:lnTo>
                              <a:lnTo>
                                <a:pt x="13" y="4"/>
                              </a:lnTo>
                              <a:lnTo>
                                <a:pt x="10" y="2"/>
                              </a:lnTo>
                              <a:lnTo>
                                <a:pt x="6" y="2"/>
                              </a:lnTo>
                              <a:lnTo>
                                <a:pt x="4" y="2"/>
                              </a:lnTo>
                              <a:lnTo>
                                <a:pt x="0" y="0"/>
                              </a:lnTo>
                              <a:lnTo>
                                <a:pt x="0" y="2"/>
                              </a:lnTo>
                              <a:lnTo>
                                <a:pt x="2" y="4"/>
                              </a:lnTo>
                              <a:lnTo>
                                <a:pt x="2" y="5"/>
                              </a:lnTo>
                              <a:lnTo>
                                <a:pt x="2" y="8"/>
                              </a:lnTo>
                              <a:lnTo>
                                <a:pt x="2" y="10"/>
                              </a:lnTo>
                              <a:lnTo>
                                <a:pt x="2" y="12"/>
                              </a:lnTo>
                              <a:lnTo>
                                <a:pt x="2" y="14"/>
                              </a:lnTo>
                              <a:lnTo>
                                <a:pt x="2" y="17"/>
                              </a:lnTo>
                              <a:lnTo>
                                <a:pt x="4" y="20"/>
                              </a:lnTo>
                              <a:lnTo>
                                <a:pt x="4" y="25"/>
                              </a:lnTo>
                              <a:lnTo>
                                <a:pt x="6" y="27"/>
                              </a:lnTo>
                              <a:lnTo>
                                <a:pt x="6" y="31"/>
                              </a:lnTo>
                              <a:lnTo>
                                <a:pt x="8" y="35"/>
                              </a:lnTo>
                              <a:lnTo>
                                <a:pt x="10" y="40"/>
                              </a:lnTo>
                              <a:lnTo>
                                <a:pt x="13" y="43"/>
                              </a:lnTo>
                              <a:lnTo>
                                <a:pt x="15" y="57"/>
                              </a:lnTo>
                              <a:lnTo>
                                <a:pt x="19" y="67"/>
                              </a:lnTo>
                              <a:lnTo>
                                <a:pt x="25" y="73"/>
                              </a:lnTo>
                              <a:lnTo>
                                <a:pt x="31" y="79"/>
                              </a:lnTo>
                              <a:lnTo>
                                <a:pt x="38" y="83"/>
                              </a:lnTo>
                              <a:lnTo>
                                <a:pt x="44" y="85"/>
                              </a:lnTo>
                              <a:lnTo>
                                <a:pt x="48" y="88"/>
                              </a:lnTo>
                              <a:lnTo>
                                <a:pt x="50" y="88"/>
                              </a:lnTo>
                              <a:lnTo>
                                <a:pt x="53" y="94"/>
                              </a:lnTo>
                              <a:lnTo>
                                <a:pt x="54" y="96"/>
                              </a:lnTo>
                              <a:lnTo>
                                <a:pt x="54" y="98"/>
                              </a:lnTo>
                              <a:lnTo>
                                <a:pt x="56" y="99"/>
                              </a:lnTo>
                              <a:lnTo>
                                <a:pt x="59" y="102"/>
                              </a:lnTo>
                              <a:lnTo>
                                <a:pt x="61" y="104"/>
                              </a:lnTo>
                              <a:lnTo>
                                <a:pt x="61" y="106"/>
                              </a:lnTo>
                              <a:lnTo>
                                <a:pt x="63" y="108"/>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44" name="Freeform 120"/>
                        <p:cNvSpPr>
                          <a:spLocks/>
                        </p:cNvSpPr>
                        <p:nvPr/>
                      </p:nvSpPr>
                      <p:spPr bwMode="auto">
                        <a:xfrm>
                          <a:off x="5297" y="1409"/>
                          <a:ext cx="424" cy="496"/>
                        </a:xfrm>
                        <a:custGeom>
                          <a:avLst/>
                          <a:gdLst>
                            <a:gd name="T0" fmla="*/ 128 w 424"/>
                            <a:gd name="T1" fmla="*/ 380 h 496"/>
                            <a:gd name="T2" fmla="*/ 117 w 424"/>
                            <a:gd name="T3" fmla="*/ 369 h 496"/>
                            <a:gd name="T4" fmla="*/ 111 w 424"/>
                            <a:gd name="T5" fmla="*/ 359 h 496"/>
                            <a:gd name="T6" fmla="*/ 111 w 424"/>
                            <a:gd name="T7" fmla="*/ 349 h 496"/>
                            <a:gd name="T8" fmla="*/ 73 w 424"/>
                            <a:gd name="T9" fmla="*/ 282 h 496"/>
                            <a:gd name="T10" fmla="*/ 33 w 424"/>
                            <a:gd name="T11" fmla="*/ 244 h 496"/>
                            <a:gd name="T12" fmla="*/ 25 w 424"/>
                            <a:gd name="T13" fmla="*/ 190 h 496"/>
                            <a:gd name="T14" fmla="*/ 0 w 424"/>
                            <a:gd name="T15" fmla="*/ 169 h 496"/>
                            <a:gd name="T16" fmla="*/ 6 w 424"/>
                            <a:gd name="T17" fmla="*/ 125 h 496"/>
                            <a:gd name="T18" fmla="*/ 23 w 424"/>
                            <a:gd name="T19" fmla="*/ 75 h 496"/>
                            <a:gd name="T20" fmla="*/ 71 w 424"/>
                            <a:gd name="T21" fmla="*/ 28 h 496"/>
                            <a:gd name="T22" fmla="*/ 99 w 424"/>
                            <a:gd name="T23" fmla="*/ 19 h 496"/>
                            <a:gd name="T24" fmla="*/ 119 w 424"/>
                            <a:gd name="T25" fmla="*/ 19 h 496"/>
                            <a:gd name="T26" fmla="*/ 128 w 424"/>
                            <a:gd name="T27" fmla="*/ 36 h 496"/>
                            <a:gd name="T28" fmla="*/ 138 w 424"/>
                            <a:gd name="T29" fmla="*/ 34 h 496"/>
                            <a:gd name="T30" fmla="*/ 153 w 424"/>
                            <a:gd name="T31" fmla="*/ 38 h 496"/>
                            <a:gd name="T32" fmla="*/ 173 w 424"/>
                            <a:gd name="T33" fmla="*/ 40 h 496"/>
                            <a:gd name="T34" fmla="*/ 205 w 424"/>
                            <a:gd name="T35" fmla="*/ 89 h 496"/>
                            <a:gd name="T36" fmla="*/ 213 w 424"/>
                            <a:gd name="T37" fmla="*/ 104 h 496"/>
                            <a:gd name="T38" fmla="*/ 210 w 424"/>
                            <a:gd name="T39" fmla="*/ 64 h 496"/>
                            <a:gd name="T40" fmla="*/ 230 w 424"/>
                            <a:gd name="T41" fmla="*/ 48 h 496"/>
                            <a:gd name="T42" fmla="*/ 244 w 424"/>
                            <a:gd name="T43" fmla="*/ 31 h 496"/>
                            <a:gd name="T44" fmla="*/ 244 w 424"/>
                            <a:gd name="T45" fmla="*/ 21 h 496"/>
                            <a:gd name="T46" fmla="*/ 251 w 424"/>
                            <a:gd name="T47" fmla="*/ 17 h 496"/>
                            <a:gd name="T48" fmla="*/ 255 w 424"/>
                            <a:gd name="T49" fmla="*/ 11 h 496"/>
                            <a:gd name="T50" fmla="*/ 265 w 424"/>
                            <a:gd name="T51" fmla="*/ 0 h 496"/>
                            <a:gd name="T52" fmla="*/ 276 w 424"/>
                            <a:gd name="T53" fmla="*/ 6 h 496"/>
                            <a:gd name="T54" fmla="*/ 312 w 424"/>
                            <a:gd name="T55" fmla="*/ 21 h 496"/>
                            <a:gd name="T56" fmla="*/ 353 w 424"/>
                            <a:gd name="T57" fmla="*/ 64 h 496"/>
                            <a:gd name="T58" fmla="*/ 368 w 424"/>
                            <a:gd name="T59" fmla="*/ 92 h 496"/>
                            <a:gd name="T60" fmla="*/ 373 w 424"/>
                            <a:gd name="T61" fmla="*/ 121 h 496"/>
                            <a:gd name="T62" fmla="*/ 390 w 424"/>
                            <a:gd name="T63" fmla="*/ 205 h 496"/>
                            <a:gd name="T64" fmla="*/ 409 w 424"/>
                            <a:gd name="T65" fmla="*/ 305 h 496"/>
                            <a:gd name="T66" fmla="*/ 422 w 424"/>
                            <a:gd name="T67" fmla="*/ 439 h 496"/>
                            <a:gd name="T68" fmla="*/ 413 w 424"/>
                            <a:gd name="T69" fmla="*/ 446 h 496"/>
                            <a:gd name="T70" fmla="*/ 409 w 424"/>
                            <a:gd name="T71" fmla="*/ 463 h 496"/>
                            <a:gd name="T72" fmla="*/ 403 w 424"/>
                            <a:gd name="T73" fmla="*/ 489 h 496"/>
                            <a:gd name="T74" fmla="*/ 395 w 424"/>
                            <a:gd name="T75" fmla="*/ 487 h 496"/>
                            <a:gd name="T76" fmla="*/ 373 w 424"/>
                            <a:gd name="T77" fmla="*/ 480 h 496"/>
                            <a:gd name="T78" fmla="*/ 364 w 424"/>
                            <a:gd name="T79" fmla="*/ 489 h 496"/>
                            <a:gd name="T80" fmla="*/ 359 w 424"/>
                            <a:gd name="T81" fmla="*/ 492 h 496"/>
                            <a:gd name="T82" fmla="*/ 353 w 424"/>
                            <a:gd name="T83" fmla="*/ 480 h 496"/>
                            <a:gd name="T84" fmla="*/ 351 w 424"/>
                            <a:gd name="T85" fmla="*/ 463 h 496"/>
                            <a:gd name="T86" fmla="*/ 340 w 424"/>
                            <a:gd name="T87" fmla="*/ 457 h 496"/>
                            <a:gd name="T88" fmla="*/ 337 w 424"/>
                            <a:gd name="T89" fmla="*/ 435 h 496"/>
                            <a:gd name="T90" fmla="*/ 328 w 424"/>
                            <a:gd name="T91" fmla="*/ 399 h 496"/>
                            <a:gd name="T92" fmla="*/ 305 w 424"/>
                            <a:gd name="T93" fmla="*/ 389 h 496"/>
                            <a:gd name="T94" fmla="*/ 267 w 424"/>
                            <a:gd name="T95" fmla="*/ 389 h 496"/>
                            <a:gd name="T96" fmla="*/ 236 w 424"/>
                            <a:gd name="T97" fmla="*/ 389 h 496"/>
                            <a:gd name="T98" fmla="*/ 210 w 424"/>
                            <a:gd name="T99" fmla="*/ 389 h 496"/>
                            <a:gd name="T100" fmla="*/ 177 w 424"/>
                            <a:gd name="T101" fmla="*/ 389 h 496"/>
                            <a:gd name="T102" fmla="*/ 142 w 424"/>
                            <a:gd name="T103" fmla="*/ 392 h 4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4"/>
                            <a:gd name="T157" fmla="*/ 0 h 496"/>
                            <a:gd name="T158" fmla="*/ 424 w 424"/>
                            <a:gd name="T159" fmla="*/ 496 h 4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4" h="496">
                              <a:moveTo>
                                <a:pt x="132" y="390"/>
                              </a:moveTo>
                              <a:lnTo>
                                <a:pt x="132" y="387"/>
                              </a:lnTo>
                              <a:lnTo>
                                <a:pt x="129" y="384"/>
                              </a:lnTo>
                              <a:lnTo>
                                <a:pt x="129" y="382"/>
                              </a:lnTo>
                              <a:lnTo>
                                <a:pt x="128" y="380"/>
                              </a:lnTo>
                              <a:lnTo>
                                <a:pt x="125" y="378"/>
                              </a:lnTo>
                              <a:lnTo>
                                <a:pt x="123" y="376"/>
                              </a:lnTo>
                              <a:lnTo>
                                <a:pt x="119" y="374"/>
                              </a:lnTo>
                              <a:lnTo>
                                <a:pt x="117" y="372"/>
                              </a:lnTo>
                              <a:lnTo>
                                <a:pt x="117" y="369"/>
                              </a:lnTo>
                              <a:lnTo>
                                <a:pt x="115" y="367"/>
                              </a:lnTo>
                              <a:lnTo>
                                <a:pt x="115" y="366"/>
                              </a:lnTo>
                              <a:lnTo>
                                <a:pt x="113" y="364"/>
                              </a:lnTo>
                              <a:lnTo>
                                <a:pt x="113" y="361"/>
                              </a:lnTo>
                              <a:lnTo>
                                <a:pt x="111" y="359"/>
                              </a:lnTo>
                              <a:lnTo>
                                <a:pt x="111" y="357"/>
                              </a:lnTo>
                              <a:lnTo>
                                <a:pt x="111" y="355"/>
                              </a:lnTo>
                              <a:lnTo>
                                <a:pt x="111" y="352"/>
                              </a:lnTo>
                              <a:lnTo>
                                <a:pt x="111" y="351"/>
                              </a:lnTo>
                              <a:lnTo>
                                <a:pt x="111" y="349"/>
                              </a:lnTo>
                              <a:lnTo>
                                <a:pt x="111" y="347"/>
                              </a:lnTo>
                              <a:lnTo>
                                <a:pt x="111" y="344"/>
                              </a:lnTo>
                              <a:lnTo>
                                <a:pt x="73" y="297"/>
                              </a:lnTo>
                              <a:lnTo>
                                <a:pt x="75" y="290"/>
                              </a:lnTo>
                              <a:lnTo>
                                <a:pt x="73" y="282"/>
                              </a:lnTo>
                              <a:lnTo>
                                <a:pt x="69" y="275"/>
                              </a:lnTo>
                              <a:lnTo>
                                <a:pt x="62" y="267"/>
                              </a:lnTo>
                              <a:lnTo>
                                <a:pt x="54" y="260"/>
                              </a:lnTo>
                              <a:lnTo>
                                <a:pt x="44" y="252"/>
                              </a:lnTo>
                              <a:lnTo>
                                <a:pt x="33" y="244"/>
                              </a:lnTo>
                              <a:lnTo>
                                <a:pt x="25" y="236"/>
                              </a:lnTo>
                              <a:lnTo>
                                <a:pt x="31" y="226"/>
                              </a:lnTo>
                              <a:lnTo>
                                <a:pt x="29" y="213"/>
                              </a:lnTo>
                              <a:lnTo>
                                <a:pt x="27" y="201"/>
                              </a:lnTo>
                              <a:lnTo>
                                <a:pt x="25" y="190"/>
                              </a:lnTo>
                              <a:lnTo>
                                <a:pt x="21" y="184"/>
                              </a:lnTo>
                              <a:lnTo>
                                <a:pt x="19" y="177"/>
                              </a:lnTo>
                              <a:lnTo>
                                <a:pt x="14" y="174"/>
                              </a:lnTo>
                              <a:lnTo>
                                <a:pt x="8" y="171"/>
                              </a:lnTo>
                              <a:lnTo>
                                <a:pt x="0" y="169"/>
                              </a:lnTo>
                              <a:lnTo>
                                <a:pt x="2" y="163"/>
                              </a:lnTo>
                              <a:lnTo>
                                <a:pt x="4" y="154"/>
                              </a:lnTo>
                              <a:lnTo>
                                <a:pt x="6" y="144"/>
                              </a:lnTo>
                              <a:lnTo>
                                <a:pt x="6" y="134"/>
                              </a:lnTo>
                              <a:lnTo>
                                <a:pt x="6" y="125"/>
                              </a:lnTo>
                              <a:lnTo>
                                <a:pt x="8" y="117"/>
                              </a:lnTo>
                              <a:lnTo>
                                <a:pt x="8" y="109"/>
                              </a:lnTo>
                              <a:lnTo>
                                <a:pt x="8" y="100"/>
                              </a:lnTo>
                              <a:lnTo>
                                <a:pt x="17" y="88"/>
                              </a:lnTo>
                              <a:lnTo>
                                <a:pt x="23" y="75"/>
                              </a:lnTo>
                              <a:lnTo>
                                <a:pt x="27" y="64"/>
                              </a:lnTo>
                              <a:lnTo>
                                <a:pt x="33" y="52"/>
                              </a:lnTo>
                              <a:lnTo>
                                <a:pt x="44" y="43"/>
                              </a:lnTo>
                              <a:lnTo>
                                <a:pt x="54" y="34"/>
                              </a:lnTo>
                              <a:lnTo>
                                <a:pt x="71" y="28"/>
                              </a:lnTo>
                              <a:lnTo>
                                <a:pt x="92" y="25"/>
                              </a:lnTo>
                              <a:lnTo>
                                <a:pt x="92" y="23"/>
                              </a:lnTo>
                              <a:lnTo>
                                <a:pt x="94" y="21"/>
                              </a:lnTo>
                              <a:lnTo>
                                <a:pt x="96" y="21"/>
                              </a:lnTo>
                              <a:lnTo>
                                <a:pt x="99" y="19"/>
                              </a:lnTo>
                              <a:lnTo>
                                <a:pt x="100" y="17"/>
                              </a:lnTo>
                              <a:lnTo>
                                <a:pt x="102" y="17"/>
                              </a:lnTo>
                              <a:lnTo>
                                <a:pt x="104" y="14"/>
                              </a:lnTo>
                              <a:lnTo>
                                <a:pt x="117" y="13"/>
                              </a:lnTo>
                              <a:lnTo>
                                <a:pt x="119" y="19"/>
                              </a:lnTo>
                              <a:lnTo>
                                <a:pt x="121" y="25"/>
                              </a:lnTo>
                              <a:lnTo>
                                <a:pt x="123" y="29"/>
                              </a:lnTo>
                              <a:lnTo>
                                <a:pt x="123" y="31"/>
                              </a:lnTo>
                              <a:lnTo>
                                <a:pt x="125" y="34"/>
                              </a:lnTo>
                              <a:lnTo>
                                <a:pt x="128" y="36"/>
                              </a:lnTo>
                              <a:lnTo>
                                <a:pt x="129" y="36"/>
                              </a:lnTo>
                              <a:lnTo>
                                <a:pt x="132" y="34"/>
                              </a:lnTo>
                              <a:lnTo>
                                <a:pt x="134" y="34"/>
                              </a:lnTo>
                              <a:lnTo>
                                <a:pt x="136" y="34"/>
                              </a:lnTo>
                              <a:lnTo>
                                <a:pt x="138" y="34"/>
                              </a:lnTo>
                              <a:lnTo>
                                <a:pt x="138" y="36"/>
                              </a:lnTo>
                              <a:lnTo>
                                <a:pt x="140" y="36"/>
                              </a:lnTo>
                              <a:lnTo>
                                <a:pt x="144" y="38"/>
                              </a:lnTo>
                              <a:lnTo>
                                <a:pt x="149" y="38"/>
                              </a:lnTo>
                              <a:lnTo>
                                <a:pt x="153" y="38"/>
                              </a:lnTo>
                              <a:lnTo>
                                <a:pt x="157" y="40"/>
                              </a:lnTo>
                              <a:lnTo>
                                <a:pt x="161" y="40"/>
                              </a:lnTo>
                              <a:lnTo>
                                <a:pt x="166" y="40"/>
                              </a:lnTo>
                              <a:lnTo>
                                <a:pt x="169" y="40"/>
                              </a:lnTo>
                              <a:lnTo>
                                <a:pt x="173" y="40"/>
                              </a:lnTo>
                              <a:lnTo>
                                <a:pt x="179" y="48"/>
                              </a:lnTo>
                              <a:lnTo>
                                <a:pt x="185" y="59"/>
                              </a:lnTo>
                              <a:lnTo>
                                <a:pt x="192" y="69"/>
                              </a:lnTo>
                              <a:lnTo>
                                <a:pt x="198" y="79"/>
                              </a:lnTo>
                              <a:lnTo>
                                <a:pt x="205" y="89"/>
                              </a:lnTo>
                              <a:lnTo>
                                <a:pt x="208" y="100"/>
                              </a:lnTo>
                              <a:lnTo>
                                <a:pt x="210" y="111"/>
                              </a:lnTo>
                              <a:lnTo>
                                <a:pt x="213" y="119"/>
                              </a:lnTo>
                              <a:lnTo>
                                <a:pt x="213" y="113"/>
                              </a:lnTo>
                              <a:lnTo>
                                <a:pt x="213" y="104"/>
                              </a:lnTo>
                              <a:lnTo>
                                <a:pt x="213" y="98"/>
                              </a:lnTo>
                              <a:lnTo>
                                <a:pt x="213" y="89"/>
                              </a:lnTo>
                              <a:lnTo>
                                <a:pt x="213" y="81"/>
                              </a:lnTo>
                              <a:lnTo>
                                <a:pt x="213" y="73"/>
                              </a:lnTo>
                              <a:lnTo>
                                <a:pt x="210" y="64"/>
                              </a:lnTo>
                              <a:lnTo>
                                <a:pt x="210" y="56"/>
                              </a:lnTo>
                              <a:lnTo>
                                <a:pt x="217" y="56"/>
                              </a:lnTo>
                              <a:lnTo>
                                <a:pt x="222" y="54"/>
                              </a:lnTo>
                              <a:lnTo>
                                <a:pt x="225" y="52"/>
                              </a:lnTo>
                              <a:lnTo>
                                <a:pt x="230" y="48"/>
                              </a:lnTo>
                              <a:lnTo>
                                <a:pt x="234" y="44"/>
                              </a:lnTo>
                              <a:lnTo>
                                <a:pt x="236" y="40"/>
                              </a:lnTo>
                              <a:lnTo>
                                <a:pt x="240" y="36"/>
                              </a:lnTo>
                              <a:lnTo>
                                <a:pt x="244" y="34"/>
                              </a:lnTo>
                              <a:lnTo>
                                <a:pt x="244" y="31"/>
                              </a:lnTo>
                              <a:lnTo>
                                <a:pt x="244" y="29"/>
                              </a:lnTo>
                              <a:lnTo>
                                <a:pt x="244" y="28"/>
                              </a:lnTo>
                              <a:lnTo>
                                <a:pt x="244" y="25"/>
                              </a:lnTo>
                              <a:lnTo>
                                <a:pt x="244" y="23"/>
                              </a:lnTo>
                              <a:lnTo>
                                <a:pt x="244" y="21"/>
                              </a:lnTo>
                              <a:lnTo>
                                <a:pt x="246" y="21"/>
                              </a:lnTo>
                              <a:lnTo>
                                <a:pt x="246" y="19"/>
                              </a:lnTo>
                              <a:lnTo>
                                <a:pt x="248" y="19"/>
                              </a:lnTo>
                              <a:lnTo>
                                <a:pt x="248" y="17"/>
                              </a:lnTo>
                              <a:lnTo>
                                <a:pt x="251" y="17"/>
                              </a:lnTo>
                              <a:lnTo>
                                <a:pt x="251" y="14"/>
                              </a:lnTo>
                              <a:lnTo>
                                <a:pt x="251" y="13"/>
                              </a:lnTo>
                              <a:lnTo>
                                <a:pt x="248" y="11"/>
                              </a:lnTo>
                              <a:lnTo>
                                <a:pt x="252" y="11"/>
                              </a:lnTo>
                              <a:lnTo>
                                <a:pt x="255" y="11"/>
                              </a:lnTo>
                              <a:lnTo>
                                <a:pt x="257" y="8"/>
                              </a:lnTo>
                              <a:lnTo>
                                <a:pt x="259" y="6"/>
                              </a:lnTo>
                              <a:lnTo>
                                <a:pt x="261" y="4"/>
                              </a:lnTo>
                              <a:lnTo>
                                <a:pt x="263" y="3"/>
                              </a:lnTo>
                              <a:lnTo>
                                <a:pt x="265" y="0"/>
                              </a:lnTo>
                              <a:lnTo>
                                <a:pt x="267" y="3"/>
                              </a:lnTo>
                              <a:lnTo>
                                <a:pt x="269" y="3"/>
                              </a:lnTo>
                              <a:lnTo>
                                <a:pt x="272" y="4"/>
                              </a:lnTo>
                              <a:lnTo>
                                <a:pt x="274" y="6"/>
                              </a:lnTo>
                              <a:lnTo>
                                <a:pt x="276" y="6"/>
                              </a:lnTo>
                              <a:lnTo>
                                <a:pt x="277" y="6"/>
                              </a:lnTo>
                              <a:lnTo>
                                <a:pt x="280" y="6"/>
                              </a:lnTo>
                              <a:lnTo>
                                <a:pt x="282" y="6"/>
                              </a:lnTo>
                              <a:lnTo>
                                <a:pt x="299" y="14"/>
                              </a:lnTo>
                              <a:lnTo>
                                <a:pt x="312" y="21"/>
                              </a:lnTo>
                              <a:lnTo>
                                <a:pt x="324" y="28"/>
                              </a:lnTo>
                              <a:lnTo>
                                <a:pt x="332" y="34"/>
                              </a:lnTo>
                              <a:lnTo>
                                <a:pt x="340" y="43"/>
                              </a:lnTo>
                              <a:lnTo>
                                <a:pt x="347" y="52"/>
                              </a:lnTo>
                              <a:lnTo>
                                <a:pt x="353" y="64"/>
                              </a:lnTo>
                              <a:lnTo>
                                <a:pt x="359" y="81"/>
                              </a:lnTo>
                              <a:lnTo>
                                <a:pt x="364" y="83"/>
                              </a:lnTo>
                              <a:lnTo>
                                <a:pt x="366" y="85"/>
                              </a:lnTo>
                              <a:lnTo>
                                <a:pt x="366" y="88"/>
                              </a:lnTo>
                              <a:lnTo>
                                <a:pt x="368" y="92"/>
                              </a:lnTo>
                              <a:lnTo>
                                <a:pt x="368" y="96"/>
                              </a:lnTo>
                              <a:lnTo>
                                <a:pt x="368" y="100"/>
                              </a:lnTo>
                              <a:lnTo>
                                <a:pt x="370" y="106"/>
                              </a:lnTo>
                              <a:lnTo>
                                <a:pt x="370" y="113"/>
                              </a:lnTo>
                              <a:lnTo>
                                <a:pt x="373" y="121"/>
                              </a:lnTo>
                              <a:lnTo>
                                <a:pt x="378" y="134"/>
                              </a:lnTo>
                              <a:lnTo>
                                <a:pt x="382" y="149"/>
                              </a:lnTo>
                              <a:lnTo>
                                <a:pt x="384" y="167"/>
                              </a:lnTo>
                              <a:lnTo>
                                <a:pt x="386" y="186"/>
                              </a:lnTo>
                              <a:lnTo>
                                <a:pt x="390" y="205"/>
                              </a:lnTo>
                              <a:lnTo>
                                <a:pt x="395" y="224"/>
                              </a:lnTo>
                              <a:lnTo>
                                <a:pt x="399" y="243"/>
                              </a:lnTo>
                              <a:lnTo>
                                <a:pt x="400" y="254"/>
                              </a:lnTo>
                              <a:lnTo>
                                <a:pt x="405" y="277"/>
                              </a:lnTo>
                              <a:lnTo>
                                <a:pt x="409" y="305"/>
                              </a:lnTo>
                              <a:lnTo>
                                <a:pt x="413" y="336"/>
                              </a:lnTo>
                              <a:lnTo>
                                <a:pt x="418" y="367"/>
                              </a:lnTo>
                              <a:lnTo>
                                <a:pt x="422" y="397"/>
                              </a:lnTo>
                              <a:lnTo>
                                <a:pt x="423" y="422"/>
                              </a:lnTo>
                              <a:lnTo>
                                <a:pt x="422" y="439"/>
                              </a:lnTo>
                              <a:lnTo>
                                <a:pt x="422" y="441"/>
                              </a:lnTo>
                              <a:lnTo>
                                <a:pt x="420" y="443"/>
                              </a:lnTo>
                              <a:lnTo>
                                <a:pt x="418" y="445"/>
                              </a:lnTo>
                              <a:lnTo>
                                <a:pt x="415" y="445"/>
                              </a:lnTo>
                              <a:lnTo>
                                <a:pt x="413" y="446"/>
                              </a:lnTo>
                              <a:lnTo>
                                <a:pt x="411" y="449"/>
                              </a:lnTo>
                              <a:lnTo>
                                <a:pt x="409" y="451"/>
                              </a:lnTo>
                              <a:lnTo>
                                <a:pt x="409" y="455"/>
                              </a:lnTo>
                              <a:lnTo>
                                <a:pt x="409" y="459"/>
                              </a:lnTo>
                              <a:lnTo>
                                <a:pt x="409" y="463"/>
                              </a:lnTo>
                              <a:lnTo>
                                <a:pt x="409" y="467"/>
                              </a:lnTo>
                              <a:lnTo>
                                <a:pt x="409" y="472"/>
                              </a:lnTo>
                              <a:lnTo>
                                <a:pt x="407" y="475"/>
                              </a:lnTo>
                              <a:lnTo>
                                <a:pt x="405" y="482"/>
                              </a:lnTo>
                              <a:lnTo>
                                <a:pt x="403" y="489"/>
                              </a:lnTo>
                              <a:lnTo>
                                <a:pt x="400" y="495"/>
                              </a:lnTo>
                              <a:lnTo>
                                <a:pt x="400" y="492"/>
                              </a:lnTo>
                              <a:lnTo>
                                <a:pt x="400" y="490"/>
                              </a:lnTo>
                              <a:lnTo>
                                <a:pt x="397" y="489"/>
                              </a:lnTo>
                              <a:lnTo>
                                <a:pt x="395" y="487"/>
                              </a:lnTo>
                              <a:lnTo>
                                <a:pt x="390" y="484"/>
                              </a:lnTo>
                              <a:lnTo>
                                <a:pt x="386" y="482"/>
                              </a:lnTo>
                              <a:lnTo>
                                <a:pt x="382" y="480"/>
                              </a:lnTo>
                              <a:lnTo>
                                <a:pt x="378" y="480"/>
                              </a:lnTo>
                              <a:lnTo>
                                <a:pt x="373" y="480"/>
                              </a:lnTo>
                              <a:lnTo>
                                <a:pt x="370" y="482"/>
                              </a:lnTo>
                              <a:lnTo>
                                <a:pt x="368" y="484"/>
                              </a:lnTo>
                              <a:lnTo>
                                <a:pt x="368" y="487"/>
                              </a:lnTo>
                              <a:lnTo>
                                <a:pt x="366" y="489"/>
                              </a:lnTo>
                              <a:lnTo>
                                <a:pt x="364" y="489"/>
                              </a:lnTo>
                              <a:lnTo>
                                <a:pt x="364" y="490"/>
                              </a:lnTo>
                              <a:lnTo>
                                <a:pt x="364" y="492"/>
                              </a:lnTo>
                              <a:lnTo>
                                <a:pt x="362" y="495"/>
                              </a:lnTo>
                              <a:lnTo>
                                <a:pt x="359" y="495"/>
                              </a:lnTo>
                              <a:lnTo>
                                <a:pt x="359" y="492"/>
                              </a:lnTo>
                              <a:lnTo>
                                <a:pt x="357" y="492"/>
                              </a:lnTo>
                              <a:lnTo>
                                <a:pt x="355" y="490"/>
                              </a:lnTo>
                              <a:lnTo>
                                <a:pt x="355" y="489"/>
                              </a:lnTo>
                              <a:lnTo>
                                <a:pt x="353" y="484"/>
                              </a:lnTo>
                              <a:lnTo>
                                <a:pt x="353" y="480"/>
                              </a:lnTo>
                              <a:lnTo>
                                <a:pt x="353" y="478"/>
                              </a:lnTo>
                              <a:lnTo>
                                <a:pt x="353" y="474"/>
                              </a:lnTo>
                              <a:lnTo>
                                <a:pt x="351" y="470"/>
                              </a:lnTo>
                              <a:lnTo>
                                <a:pt x="351" y="465"/>
                              </a:lnTo>
                              <a:lnTo>
                                <a:pt x="351" y="463"/>
                              </a:lnTo>
                              <a:lnTo>
                                <a:pt x="349" y="461"/>
                              </a:lnTo>
                              <a:lnTo>
                                <a:pt x="347" y="461"/>
                              </a:lnTo>
                              <a:lnTo>
                                <a:pt x="345" y="459"/>
                              </a:lnTo>
                              <a:lnTo>
                                <a:pt x="343" y="457"/>
                              </a:lnTo>
                              <a:lnTo>
                                <a:pt x="340" y="457"/>
                              </a:lnTo>
                              <a:lnTo>
                                <a:pt x="338" y="455"/>
                              </a:lnTo>
                              <a:lnTo>
                                <a:pt x="337" y="455"/>
                              </a:lnTo>
                              <a:lnTo>
                                <a:pt x="337" y="446"/>
                              </a:lnTo>
                              <a:lnTo>
                                <a:pt x="337" y="441"/>
                              </a:lnTo>
                              <a:lnTo>
                                <a:pt x="337" y="435"/>
                              </a:lnTo>
                              <a:lnTo>
                                <a:pt x="337" y="429"/>
                              </a:lnTo>
                              <a:lnTo>
                                <a:pt x="334" y="420"/>
                              </a:lnTo>
                              <a:lnTo>
                                <a:pt x="332" y="414"/>
                              </a:lnTo>
                              <a:lnTo>
                                <a:pt x="332" y="405"/>
                              </a:lnTo>
                              <a:lnTo>
                                <a:pt x="328" y="399"/>
                              </a:lnTo>
                              <a:lnTo>
                                <a:pt x="326" y="390"/>
                              </a:lnTo>
                              <a:lnTo>
                                <a:pt x="322" y="389"/>
                              </a:lnTo>
                              <a:lnTo>
                                <a:pt x="317" y="387"/>
                              </a:lnTo>
                              <a:lnTo>
                                <a:pt x="312" y="389"/>
                              </a:lnTo>
                              <a:lnTo>
                                <a:pt x="305" y="389"/>
                              </a:lnTo>
                              <a:lnTo>
                                <a:pt x="299" y="390"/>
                              </a:lnTo>
                              <a:lnTo>
                                <a:pt x="288" y="390"/>
                              </a:lnTo>
                              <a:lnTo>
                                <a:pt x="277" y="387"/>
                              </a:lnTo>
                              <a:lnTo>
                                <a:pt x="274" y="389"/>
                              </a:lnTo>
                              <a:lnTo>
                                <a:pt x="267" y="389"/>
                              </a:lnTo>
                              <a:lnTo>
                                <a:pt x="261" y="389"/>
                              </a:lnTo>
                              <a:lnTo>
                                <a:pt x="255" y="389"/>
                              </a:lnTo>
                              <a:lnTo>
                                <a:pt x="248" y="389"/>
                              </a:lnTo>
                              <a:lnTo>
                                <a:pt x="242" y="389"/>
                              </a:lnTo>
                              <a:lnTo>
                                <a:pt x="236" y="389"/>
                              </a:lnTo>
                              <a:lnTo>
                                <a:pt x="232" y="387"/>
                              </a:lnTo>
                              <a:lnTo>
                                <a:pt x="227" y="389"/>
                              </a:lnTo>
                              <a:lnTo>
                                <a:pt x="222" y="389"/>
                              </a:lnTo>
                              <a:lnTo>
                                <a:pt x="217" y="389"/>
                              </a:lnTo>
                              <a:lnTo>
                                <a:pt x="210" y="389"/>
                              </a:lnTo>
                              <a:lnTo>
                                <a:pt x="205" y="389"/>
                              </a:lnTo>
                              <a:lnTo>
                                <a:pt x="198" y="389"/>
                              </a:lnTo>
                              <a:lnTo>
                                <a:pt x="192" y="387"/>
                              </a:lnTo>
                              <a:lnTo>
                                <a:pt x="184" y="384"/>
                              </a:lnTo>
                              <a:lnTo>
                                <a:pt x="177" y="389"/>
                              </a:lnTo>
                              <a:lnTo>
                                <a:pt x="170" y="390"/>
                              </a:lnTo>
                              <a:lnTo>
                                <a:pt x="166" y="392"/>
                              </a:lnTo>
                              <a:lnTo>
                                <a:pt x="157" y="392"/>
                              </a:lnTo>
                              <a:lnTo>
                                <a:pt x="151" y="392"/>
                              </a:lnTo>
                              <a:lnTo>
                                <a:pt x="142" y="392"/>
                              </a:lnTo>
                              <a:lnTo>
                                <a:pt x="136" y="390"/>
                              </a:lnTo>
                              <a:lnTo>
                                <a:pt x="132" y="39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5" name="Freeform 121"/>
                        <p:cNvSpPr>
                          <a:spLocks/>
                        </p:cNvSpPr>
                        <p:nvPr/>
                      </p:nvSpPr>
                      <p:spPr bwMode="auto">
                        <a:xfrm>
                          <a:off x="5280" y="1756"/>
                          <a:ext cx="97" cy="109"/>
                        </a:xfrm>
                        <a:custGeom>
                          <a:avLst/>
                          <a:gdLst>
                            <a:gd name="T0" fmla="*/ 63 w 97"/>
                            <a:gd name="T1" fmla="*/ 104 h 109"/>
                            <a:gd name="T2" fmla="*/ 65 w 97"/>
                            <a:gd name="T3" fmla="*/ 98 h 109"/>
                            <a:gd name="T4" fmla="*/ 67 w 97"/>
                            <a:gd name="T5" fmla="*/ 90 h 109"/>
                            <a:gd name="T6" fmla="*/ 69 w 97"/>
                            <a:gd name="T7" fmla="*/ 83 h 109"/>
                            <a:gd name="T8" fmla="*/ 69 w 97"/>
                            <a:gd name="T9" fmla="*/ 77 h 109"/>
                            <a:gd name="T10" fmla="*/ 71 w 97"/>
                            <a:gd name="T11" fmla="*/ 75 h 109"/>
                            <a:gd name="T12" fmla="*/ 73 w 97"/>
                            <a:gd name="T13" fmla="*/ 73 h 109"/>
                            <a:gd name="T14" fmla="*/ 79 w 97"/>
                            <a:gd name="T15" fmla="*/ 73 h 109"/>
                            <a:gd name="T16" fmla="*/ 84 w 97"/>
                            <a:gd name="T17" fmla="*/ 69 h 109"/>
                            <a:gd name="T18" fmla="*/ 90 w 97"/>
                            <a:gd name="T19" fmla="*/ 67 h 109"/>
                            <a:gd name="T20" fmla="*/ 96 w 97"/>
                            <a:gd name="T21" fmla="*/ 62 h 109"/>
                            <a:gd name="T22" fmla="*/ 94 w 97"/>
                            <a:gd name="T23" fmla="*/ 58 h 109"/>
                            <a:gd name="T24" fmla="*/ 92 w 97"/>
                            <a:gd name="T25" fmla="*/ 54 h 109"/>
                            <a:gd name="T26" fmla="*/ 90 w 97"/>
                            <a:gd name="T27" fmla="*/ 48 h 109"/>
                            <a:gd name="T28" fmla="*/ 90 w 97"/>
                            <a:gd name="T29" fmla="*/ 43 h 109"/>
                            <a:gd name="T30" fmla="*/ 84 w 97"/>
                            <a:gd name="T31" fmla="*/ 42 h 109"/>
                            <a:gd name="T32" fmla="*/ 76 w 97"/>
                            <a:gd name="T33" fmla="*/ 37 h 109"/>
                            <a:gd name="T34" fmla="*/ 67 w 97"/>
                            <a:gd name="T35" fmla="*/ 35 h 109"/>
                            <a:gd name="T36" fmla="*/ 61 w 97"/>
                            <a:gd name="T37" fmla="*/ 33 h 109"/>
                            <a:gd name="T38" fmla="*/ 59 w 97"/>
                            <a:gd name="T39" fmla="*/ 31 h 109"/>
                            <a:gd name="T40" fmla="*/ 56 w 97"/>
                            <a:gd name="T41" fmla="*/ 27 h 109"/>
                            <a:gd name="T42" fmla="*/ 56 w 97"/>
                            <a:gd name="T43" fmla="*/ 22 h 109"/>
                            <a:gd name="T44" fmla="*/ 56 w 97"/>
                            <a:gd name="T45" fmla="*/ 19 h 109"/>
                            <a:gd name="T46" fmla="*/ 25 w 97"/>
                            <a:gd name="T47" fmla="*/ 5 h 109"/>
                            <a:gd name="T48" fmla="*/ 19 w 97"/>
                            <a:gd name="T49" fmla="*/ 4 h 109"/>
                            <a:gd name="T50" fmla="*/ 13 w 97"/>
                            <a:gd name="T51" fmla="*/ 4 h 109"/>
                            <a:gd name="T52" fmla="*/ 6 w 97"/>
                            <a:gd name="T53" fmla="*/ 2 h 109"/>
                            <a:gd name="T54" fmla="*/ 0 w 97"/>
                            <a:gd name="T55" fmla="*/ 0 h 109"/>
                            <a:gd name="T56" fmla="*/ 2 w 97"/>
                            <a:gd name="T57" fmla="*/ 4 h 109"/>
                            <a:gd name="T58" fmla="*/ 2 w 97"/>
                            <a:gd name="T59" fmla="*/ 8 h 109"/>
                            <a:gd name="T60" fmla="*/ 2 w 97"/>
                            <a:gd name="T61" fmla="*/ 12 h 109"/>
                            <a:gd name="T62" fmla="*/ 2 w 97"/>
                            <a:gd name="T63" fmla="*/ 17 h 109"/>
                            <a:gd name="T64" fmla="*/ 4 w 97"/>
                            <a:gd name="T65" fmla="*/ 25 h 109"/>
                            <a:gd name="T66" fmla="*/ 6 w 97"/>
                            <a:gd name="T67" fmla="*/ 31 h 109"/>
                            <a:gd name="T68" fmla="*/ 10 w 97"/>
                            <a:gd name="T69" fmla="*/ 40 h 109"/>
                            <a:gd name="T70" fmla="*/ 15 w 97"/>
                            <a:gd name="T71" fmla="*/ 57 h 109"/>
                            <a:gd name="T72" fmla="*/ 25 w 97"/>
                            <a:gd name="T73" fmla="*/ 73 h 109"/>
                            <a:gd name="T74" fmla="*/ 38 w 97"/>
                            <a:gd name="T75" fmla="*/ 83 h 109"/>
                            <a:gd name="T76" fmla="*/ 48 w 97"/>
                            <a:gd name="T77" fmla="*/ 88 h 109"/>
                            <a:gd name="T78" fmla="*/ 53 w 97"/>
                            <a:gd name="T79" fmla="*/ 94 h 109"/>
                            <a:gd name="T80" fmla="*/ 54 w 97"/>
                            <a:gd name="T81" fmla="*/ 98 h 109"/>
                            <a:gd name="T82" fmla="*/ 59 w 97"/>
                            <a:gd name="T83" fmla="*/ 102 h 109"/>
                            <a:gd name="T84" fmla="*/ 61 w 97"/>
                            <a:gd name="T85" fmla="*/ 106 h 1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109"/>
                            <a:gd name="T131" fmla="*/ 97 w 97"/>
                            <a:gd name="T132" fmla="*/ 109 h 1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109">
                              <a:moveTo>
                                <a:pt x="63" y="108"/>
                              </a:moveTo>
                              <a:lnTo>
                                <a:pt x="63" y="104"/>
                              </a:lnTo>
                              <a:lnTo>
                                <a:pt x="63" y="99"/>
                              </a:lnTo>
                              <a:lnTo>
                                <a:pt x="65" y="98"/>
                              </a:lnTo>
                              <a:lnTo>
                                <a:pt x="65" y="94"/>
                              </a:lnTo>
                              <a:lnTo>
                                <a:pt x="67" y="90"/>
                              </a:lnTo>
                              <a:lnTo>
                                <a:pt x="67" y="88"/>
                              </a:lnTo>
                              <a:lnTo>
                                <a:pt x="69" y="83"/>
                              </a:lnTo>
                              <a:lnTo>
                                <a:pt x="69" y="79"/>
                              </a:lnTo>
                              <a:lnTo>
                                <a:pt x="69" y="77"/>
                              </a:lnTo>
                              <a:lnTo>
                                <a:pt x="69" y="75"/>
                              </a:lnTo>
                              <a:lnTo>
                                <a:pt x="71" y="75"/>
                              </a:lnTo>
                              <a:lnTo>
                                <a:pt x="71" y="73"/>
                              </a:lnTo>
                              <a:lnTo>
                                <a:pt x="73" y="73"/>
                              </a:lnTo>
                              <a:lnTo>
                                <a:pt x="76" y="73"/>
                              </a:lnTo>
                              <a:lnTo>
                                <a:pt x="79" y="73"/>
                              </a:lnTo>
                              <a:lnTo>
                                <a:pt x="81" y="71"/>
                              </a:lnTo>
                              <a:lnTo>
                                <a:pt x="84" y="69"/>
                              </a:lnTo>
                              <a:lnTo>
                                <a:pt x="88" y="69"/>
                              </a:lnTo>
                              <a:lnTo>
                                <a:pt x="90" y="67"/>
                              </a:lnTo>
                              <a:lnTo>
                                <a:pt x="94" y="65"/>
                              </a:lnTo>
                              <a:lnTo>
                                <a:pt x="96" y="62"/>
                              </a:lnTo>
                              <a:lnTo>
                                <a:pt x="96" y="60"/>
                              </a:lnTo>
                              <a:lnTo>
                                <a:pt x="94" y="58"/>
                              </a:lnTo>
                              <a:lnTo>
                                <a:pt x="94" y="57"/>
                              </a:lnTo>
                              <a:lnTo>
                                <a:pt x="92" y="54"/>
                              </a:lnTo>
                              <a:lnTo>
                                <a:pt x="92" y="50"/>
                              </a:lnTo>
                              <a:lnTo>
                                <a:pt x="90" y="48"/>
                              </a:lnTo>
                              <a:lnTo>
                                <a:pt x="90" y="45"/>
                              </a:lnTo>
                              <a:lnTo>
                                <a:pt x="90" y="43"/>
                              </a:lnTo>
                              <a:lnTo>
                                <a:pt x="86" y="43"/>
                              </a:lnTo>
                              <a:lnTo>
                                <a:pt x="84" y="42"/>
                              </a:lnTo>
                              <a:lnTo>
                                <a:pt x="79" y="40"/>
                              </a:lnTo>
                              <a:lnTo>
                                <a:pt x="76" y="37"/>
                              </a:lnTo>
                              <a:lnTo>
                                <a:pt x="71" y="35"/>
                              </a:lnTo>
                              <a:lnTo>
                                <a:pt x="67" y="35"/>
                              </a:lnTo>
                              <a:lnTo>
                                <a:pt x="65" y="33"/>
                              </a:lnTo>
                              <a:lnTo>
                                <a:pt x="61" y="33"/>
                              </a:lnTo>
                              <a:lnTo>
                                <a:pt x="61" y="31"/>
                              </a:lnTo>
                              <a:lnTo>
                                <a:pt x="59" y="31"/>
                              </a:lnTo>
                              <a:lnTo>
                                <a:pt x="59" y="29"/>
                              </a:lnTo>
                              <a:lnTo>
                                <a:pt x="56" y="27"/>
                              </a:lnTo>
                              <a:lnTo>
                                <a:pt x="56" y="25"/>
                              </a:lnTo>
                              <a:lnTo>
                                <a:pt x="56" y="22"/>
                              </a:lnTo>
                              <a:lnTo>
                                <a:pt x="56" y="20"/>
                              </a:lnTo>
                              <a:lnTo>
                                <a:pt x="56" y="19"/>
                              </a:lnTo>
                              <a:lnTo>
                                <a:pt x="36" y="19"/>
                              </a:lnTo>
                              <a:lnTo>
                                <a:pt x="25" y="5"/>
                              </a:lnTo>
                              <a:lnTo>
                                <a:pt x="23" y="5"/>
                              </a:lnTo>
                              <a:lnTo>
                                <a:pt x="19" y="4"/>
                              </a:lnTo>
                              <a:lnTo>
                                <a:pt x="17" y="4"/>
                              </a:lnTo>
                              <a:lnTo>
                                <a:pt x="13" y="4"/>
                              </a:lnTo>
                              <a:lnTo>
                                <a:pt x="10" y="2"/>
                              </a:lnTo>
                              <a:lnTo>
                                <a:pt x="6" y="2"/>
                              </a:lnTo>
                              <a:lnTo>
                                <a:pt x="4" y="2"/>
                              </a:lnTo>
                              <a:lnTo>
                                <a:pt x="0" y="0"/>
                              </a:lnTo>
                              <a:lnTo>
                                <a:pt x="0" y="2"/>
                              </a:lnTo>
                              <a:lnTo>
                                <a:pt x="2" y="4"/>
                              </a:lnTo>
                              <a:lnTo>
                                <a:pt x="2" y="5"/>
                              </a:lnTo>
                              <a:lnTo>
                                <a:pt x="2" y="8"/>
                              </a:lnTo>
                              <a:lnTo>
                                <a:pt x="2" y="10"/>
                              </a:lnTo>
                              <a:lnTo>
                                <a:pt x="2" y="12"/>
                              </a:lnTo>
                              <a:lnTo>
                                <a:pt x="2" y="14"/>
                              </a:lnTo>
                              <a:lnTo>
                                <a:pt x="2" y="17"/>
                              </a:lnTo>
                              <a:lnTo>
                                <a:pt x="4" y="20"/>
                              </a:lnTo>
                              <a:lnTo>
                                <a:pt x="4" y="25"/>
                              </a:lnTo>
                              <a:lnTo>
                                <a:pt x="6" y="27"/>
                              </a:lnTo>
                              <a:lnTo>
                                <a:pt x="6" y="31"/>
                              </a:lnTo>
                              <a:lnTo>
                                <a:pt x="8" y="35"/>
                              </a:lnTo>
                              <a:lnTo>
                                <a:pt x="10" y="40"/>
                              </a:lnTo>
                              <a:lnTo>
                                <a:pt x="13" y="43"/>
                              </a:lnTo>
                              <a:lnTo>
                                <a:pt x="15" y="57"/>
                              </a:lnTo>
                              <a:lnTo>
                                <a:pt x="19" y="67"/>
                              </a:lnTo>
                              <a:lnTo>
                                <a:pt x="25" y="73"/>
                              </a:lnTo>
                              <a:lnTo>
                                <a:pt x="31" y="79"/>
                              </a:lnTo>
                              <a:lnTo>
                                <a:pt x="38" y="83"/>
                              </a:lnTo>
                              <a:lnTo>
                                <a:pt x="44" y="85"/>
                              </a:lnTo>
                              <a:lnTo>
                                <a:pt x="48" y="88"/>
                              </a:lnTo>
                              <a:lnTo>
                                <a:pt x="50" y="88"/>
                              </a:lnTo>
                              <a:lnTo>
                                <a:pt x="53" y="94"/>
                              </a:lnTo>
                              <a:lnTo>
                                <a:pt x="54" y="96"/>
                              </a:lnTo>
                              <a:lnTo>
                                <a:pt x="54" y="98"/>
                              </a:lnTo>
                              <a:lnTo>
                                <a:pt x="56" y="99"/>
                              </a:lnTo>
                              <a:lnTo>
                                <a:pt x="59" y="102"/>
                              </a:lnTo>
                              <a:lnTo>
                                <a:pt x="61" y="104"/>
                              </a:lnTo>
                              <a:lnTo>
                                <a:pt x="61" y="106"/>
                              </a:lnTo>
                              <a:lnTo>
                                <a:pt x="63" y="10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6" name="Freeform 122"/>
                        <p:cNvSpPr>
                          <a:spLocks/>
                        </p:cNvSpPr>
                        <p:nvPr/>
                      </p:nvSpPr>
                      <p:spPr bwMode="auto">
                        <a:xfrm>
                          <a:off x="4965" y="1737"/>
                          <a:ext cx="320" cy="838"/>
                        </a:xfrm>
                        <a:custGeom>
                          <a:avLst/>
                          <a:gdLst>
                            <a:gd name="T0" fmla="*/ 243 w 320"/>
                            <a:gd name="T1" fmla="*/ 39 h 838"/>
                            <a:gd name="T2" fmla="*/ 273 w 320"/>
                            <a:gd name="T3" fmla="*/ 38 h 838"/>
                            <a:gd name="T4" fmla="*/ 306 w 320"/>
                            <a:gd name="T5" fmla="*/ 36 h 838"/>
                            <a:gd name="T6" fmla="*/ 309 w 320"/>
                            <a:gd name="T7" fmla="*/ 98 h 838"/>
                            <a:gd name="T8" fmla="*/ 311 w 320"/>
                            <a:gd name="T9" fmla="*/ 251 h 838"/>
                            <a:gd name="T10" fmla="*/ 302 w 320"/>
                            <a:gd name="T11" fmla="*/ 447 h 838"/>
                            <a:gd name="T12" fmla="*/ 243 w 320"/>
                            <a:gd name="T13" fmla="*/ 697 h 838"/>
                            <a:gd name="T14" fmla="*/ 226 w 320"/>
                            <a:gd name="T15" fmla="*/ 789 h 838"/>
                            <a:gd name="T16" fmla="*/ 213 w 320"/>
                            <a:gd name="T17" fmla="*/ 806 h 838"/>
                            <a:gd name="T18" fmla="*/ 156 w 320"/>
                            <a:gd name="T19" fmla="*/ 803 h 838"/>
                            <a:gd name="T20" fmla="*/ 131 w 320"/>
                            <a:gd name="T21" fmla="*/ 793 h 838"/>
                            <a:gd name="T22" fmla="*/ 121 w 320"/>
                            <a:gd name="T23" fmla="*/ 762 h 838"/>
                            <a:gd name="T24" fmla="*/ 125 w 320"/>
                            <a:gd name="T25" fmla="*/ 741 h 838"/>
                            <a:gd name="T26" fmla="*/ 141 w 320"/>
                            <a:gd name="T27" fmla="*/ 637 h 838"/>
                            <a:gd name="T28" fmla="*/ 150 w 320"/>
                            <a:gd name="T29" fmla="*/ 545 h 838"/>
                            <a:gd name="T30" fmla="*/ 156 w 320"/>
                            <a:gd name="T31" fmla="*/ 499 h 838"/>
                            <a:gd name="T32" fmla="*/ 150 w 320"/>
                            <a:gd name="T33" fmla="*/ 457 h 838"/>
                            <a:gd name="T34" fmla="*/ 146 w 320"/>
                            <a:gd name="T35" fmla="*/ 514 h 838"/>
                            <a:gd name="T36" fmla="*/ 131 w 320"/>
                            <a:gd name="T37" fmla="*/ 645 h 838"/>
                            <a:gd name="T38" fmla="*/ 119 w 320"/>
                            <a:gd name="T39" fmla="*/ 758 h 838"/>
                            <a:gd name="T40" fmla="*/ 113 w 320"/>
                            <a:gd name="T41" fmla="*/ 820 h 838"/>
                            <a:gd name="T42" fmla="*/ 106 w 320"/>
                            <a:gd name="T43" fmla="*/ 835 h 838"/>
                            <a:gd name="T44" fmla="*/ 77 w 320"/>
                            <a:gd name="T45" fmla="*/ 825 h 838"/>
                            <a:gd name="T46" fmla="*/ 42 w 320"/>
                            <a:gd name="T47" fmla="*/ 829 h 838"/>
                            <a:gd name="T48" fmla="*/ 8 w 320"/>
                            <a:gd name="T49" fmla="*/ 835 h 838"/>
                            <a:gd name="T50" fmla="*/ 0 w 320"/>
                            <a:gd name="T51" fmla="*/ 689 h 838"/>
                            <a:gd name="T52" fmla="*/ 8 w 320"/>
                            <a:gd name="T53" fmla="*/ 520 h 838"/>
                            <a:gd name="T54" fmla="*/ 18 w 320"/>
                            <a:gd name="T55" fmla="*/ 373 h 838"/>
                            <a:gd name="T56" fmla="*/ 18 w 320"/>
                            <a:gd name="T57" fmla="*/ 236 h 838"/>
                            <a:gd name="T58" fmla="*/ 23 w 320"/>
                            <a:gd name="T59" fmla="*/ 215 h 838"/>
                            <a:gd name="T60" fmla="*/ 31 w 320"/>
                            <a:gd name="T61" fmla="*/ 217 h 838"/>
                            <a:gd name="T62" fmla="*/ 42 w 320"/>
                            <a:gd name="T63" fmla="*/ 223 h 838"/>
                            <a:gd name="T64" fmla="*/ 55 w 320"/>
                            <a:gd name="T65" fmla="*/ 227 h 838"/>
                            <a:gd name="T66" fmla="*/ 61 w 320"/>
                            <a:gd name="T67" fmla="*/ 219 h 838"/>
                            <a:gd name="T68" fmla="*/ 46 w 320"/>
                            <a:gd name="T69" fmla="*/ 182 h 838"/>
                            <a:gd name="T70" fmla="*/ 44 w 320"/>
                            <a:gd name="T71" fmla="*/ 161 h 838"/>
                            <a:gd name="T72" fmla="*/ 55 w 320"/>
                            <a:gd name="T73" fmla="*/ 162 h 838"/>
                            <a:gd name="T74" fmla="*/ 71 w 320"/>
                            <a:gd name="T75" fmla="*/ 184 h 838"/>
                            <a:gd name="T76" fmla="*/ 80 w 320"/>
                            <a:gd name="T77" fmla="*/ 177 h 838"/>
                            <a:gd name="T78" fmla="*/ 75 w 320"/>
                            <a:gd name="T79" fmla="*/ 167 h 838"/>
                            <a:gd name="T80" fmla="*/ 69 w 320"/>
                            <a:gd name="T81" fmla="*/ 154 h 838"/>
                            <a:gd name="T82" fmla="*/ 61 w 320"/>
                            <a:gd name="T83" fmla="*/ 133 h 838"/>
                            <a:gd name="T84" fmla="*/ 52 w 320"/>
                            <a:gd name="T85" fmla="*/ 113 h 838"/>
                            <a:gd name="T86" fmla="*/ 40 w 320"/>
                            <a:gd name="T87" fmla="*/ 102 h 838"/>
                            <a:gd name="T88" fmla="*/ 30 w 320"/>
                            <a:gd name="T89" fmla="*/ 76 h 838"/>
                            <a:gd name="T90" fmla="*/ 25 w 320"/>
                            <a:gd name="T91" fmla="*/ 46 h 838"/>
                            <a:gd name="T92" fmla="*/ 21 w 320"/>
                            <a:gd name="T93" fmla="*/ 29 h 838"/>
                            <a:gd name="T94" fmla="*/ 25 w 320"/>
                            <a:gd name="T95" fmla="*/ 8 h 838"/>
                            <a:gd name="T96" fmla="*/ 35 w 320"/>
                            <a:gd name="T97" fmla="*/ 8 h 838"/>
                            <a:gd name="T98" fmla="*/ 58 w 320"/>
                            <a:gd name="T99" fmla="*/ 21 h 838"/>
                            <a:gd name="T100" fmla="*/ 63 w 320"/>
                            <a:gd name="T101" fmla="*/ 62 h 838"/>
                            <a:gd name="T102" fmla="*/ 73 w 320"/>
                            <a:gd name="T103" fmla="*/ 52 h 838"/>
                            <a:gd name="T104" fmla="*/ 98 w 320"/>
                            <a:gd name="T105" fmla="*/ 27 h 838"/>
                            <a:gd name="T106" fmla="*/ 133 w 320"/>
                            <a:gd name="T107" fmla="*/ 27 h 838"/>
                            <a:gd name="T108" fmla="*/ 169 w 320"/>
                            <a:gd name="T109" fmla="*/ 31 h 838"/>
                            <a:gd name="T110" fmla="*/ 200 w 320"/>
                            <a:gd name="T111" fmla="*/ 39 h 838"/>
                            <a:gd name="T112" fmla="*/ 213 w 320"/>
                            <a:gd name="T113" fmla="*/ 81 h 838"/>
                            <a:gd name="T114" fmla="*/ 217 w 320"/>
                            <a:gd name="T115" fmla="*/ 64 h 8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0"/>
                            <a:gd name="T175" fmla="*/ 0 h 838"/>
                            <a:gd name="T176" fmla="*/ 320 w 320"/>
                            <a:gd name="T177" fmla="*/ 838 h 8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0" h="838">
                              <a:moveTo>
                                <a:pt x="217" y="41"/>
                              </a:moveTo>
                              <a:lnTo>
                                <a:pt x="221" y="41"/>
                              </a:lnTo>
                              <a:lnTo>
                                <a:pt x="226" y="41"/>
                              </a:lnTo>
                              <a:lnTo>
                                <a:pt x="228" y="41"/>
                              </a:lnTo>
                              <a:lnTo>
                                <a:pt x="232" y="41"/>
                              </a:lnTo>
                              <a:lnTo>
                                <a:pt x="236" y="41"/>
                              </a:lnTo>
                              <a:lnTo>
                                <a:pt x="238" y="39"/>
                              </a:lnTo>
                              <a:lnTo>
                                <a:pt x="243" y="39"/>
                              </a:lnTo>
                              <a:lnTo>
                                <a:pt x="246" y="39"/>
                              </a:lnTo>
                              <a:lnTo>
                                <a:pt x="251" y="39"/>
                              </a:lnTo>
                              <a:lnTo>
                                <a:pt x="255" y="39"/>
                              </a:lnTo>
                              <a:lnTo>
                                <a:pt x="259" y="39"/>
                              </a:lnTo>
                              <a:lnTo>
                                <a:pt x="263" y="39"/>
                              </a:lnTo>
                              <a:lnTo>
                                <a:pt x="265" y="38"/>
                              </a:lnTo>
                              <a:lnTo>
                                <a:pt x="270" y="38"/>
                              </a:lnTo>
                              <a:lnTo>
                                <a:pt x="273" y="38"/>
                              </a:lnTo>
                              <a:lnTo>
                                <a:pt x="278" y="38"/>
                              </a:lnTo>
                              <a:lnTo>
                                <a:pt x="282" y="38"/>
                              </a:lnTo>
                              <a:lnTo>
                                <a:pt x="286" y="36"/>
                              </a:lnTo>
                              <a:lnTo>
                                <a:pt x="290" y="36"/>
                              </a:lnTo>
                              <a:lnTo>
                                <a:pt x="294" y="36"/>
                              </a:lnTo>
                              <a:lnTo>
                                <a:pt x="298" y="36"/>
                              </a:lnTo>
                              <a:lnTo>
                                <a:pt x="302" y="36"/>
                              </a:lnTo>
                              <a:lnTo>
                                <a:pt x="306" y="36"/>
                              </a:lnTo>
                              <a:lnTo>
                                <a:pt x="311" y="36"/>
                              </a:lnTo>
                              <a:lnTo>
                                <a:pt x="315" y="46"/>
                              </a:lnTo>
                              <a:lnTo>
                                <a:pt x="317" y="56"/>
                              </a:lnTo>
                              <a:lnTo>
                                <a:pt x="319" y="67"/>
                              </a:lnTo>
                              <a:lnTo>
                                <a:pt x="317" y="76"/>
                              </a:lnTo>
                              <a:lnTo>
                                <a:pt x="315" y="86"/>
                              </a:lnTo>
                              <a:lnTo>
                                <a:pt x="313" y="92"/>
                              </a:lnTo>
                              <a:lnTo>
                                <a:pt x="309" y="98"/>
                              </a:lnTo>
                              <a:lnTo>
                                <a:pt x="306" y="102"/>
                              </a:lnTo>
                              <a:lnTo>
                                <a:pt x="306" y="115"/>
                              </a:lnTo>
                              <a:lnTo>
                                <a:pt x="306" y="133"/>
                              </a:lnTo>
                              <a:lnTo>
                                <a:pt x="306" y="156"/>
                              </a:lnTo>
                              <a:lnTo>
                                <a:pt x="309" y="182"/>
                              </a:lnTo>
                              <a:lnTo>
                                <a:pt x="309" y="209"/>
                              </a:lnTo>
                              <a:lnTo>
                                <a:pt x="311" y="232"/>
                              </a:lnTo>
                              <a:lnTo>
                                <a:pt x="311" y="251"/>
                              </a:lnTo>
                              <a:lnTo>
                                <a:pt x="313" y="263"/>
                              </a:lnTo>
                              <a:lnTo>
                                <a:pt x="315" y="279"/>
                              </a:lnTo>
                              <a:lnTo>
                                <a:pt x="317" y="303"/>
                              </a:lnTo>
                              <a:lnTo>
                                <a:pt x="315" y="327"/>
                              </a:lnTo>
                              <a:lnTo>
                                <a:pt x="315" y="357"/>
                              </a:lnTo>
                              <a:lnTo>
                                <a:pt x="311" y="388"/>
                              </a:lnTo>
                              <a:lnTo>
                                <a:pt x="306" y="417"/>
                              </a:lnTo>
                              <a:lnTo>
                                <a:pt x="302" y="447"/>
                              </a:lnTo>
                              <a:lnTo>
                                <a:pt x="294" y="476"/>
                              </a:lnTo>
                              <a:lnTo>
                                <a:pt x="298" y="515"/>
                              </a:lnTo>
                              <a:lnTo>
                                <a:pt x="290" y="547"/>
                              </a:lnTo>
                              <a:lnTo>
                                <a:pt x="280" y="576"/>
                              </a:lnTo>
                              <a:lnTo>
                                <a:pt x="271" y="607"/>
                              </a:lnTo>
                              <a:lnTo>
                                <a:pt x="261" y="637"/>
                              </a:lnTo>
                              <a:lnTo>
                                <a:pt x="251" y="668"/>
                              </a:lnTo>
                              <a:lnTo>
                                <a:pt x="243" y="697"/>
                              </a:lnTo>
                              <a:lnTo>
                                <a:pt x="232" y="728"/>
                              </a:lnTo>
                              <a:lnTo>
                                <a:pt x="223" y="758"/>
                              </a:lnTo>
                              <a:lnTo>
                                <a:pt x="221" y="764"/>
                              </a:lnTo>
                              <a:lnTo>
                                <a:pt x="221" y="768"/>
                              </a:lnTo>
                              <a:lnTo>
                                <a:pt x="223" y="772"/>
                              </a:lnTo>
                              <a:lnTo>
                                <a:pt x="223" y="778"/>
                              </a:lnTo>
                              <a:lnTo>
                                <a:pt x="223" y="783"/>
                              </a:lnTo>
                              <a:lnTo>
                                <a:pt x="226" y="789"/>
                              </a:lnTo>
                              <a:lnTo>
                                <a:pt x="226" y="793"/>
                              </a:lnTo>
                              <a:lnTo>
                                <a:pt x="226" y="798"/>
                              </a:lnTo>
                              <a:lnTo>
                                <a:pt x="223" y="800"/>
                              </a:lnTo>
                              <a:lnTo>
                                <a:pt x="221" y="801"/>
                              </a:lnTo>
                              <a:lnTo>
                                <a:pt x="219" y="803"/>
                              </a:lnTo>
                              <a:lnTo>
                                <a:pt x="217" y="803"/>
                              </a:lnTo>
                              <a:lnTo>
                                <a:pt x="215" y="806"/>
                              </a:lnTo>
                              <a:lnTo>
                                <a:pt x="213" y="806"/>
                              </a:lnTo>
                              <a:lnTo>
                                <a:pt x="211" y="806"/>
                              </a:lnTo>
                              <a:lnTo>
                                <a:pt x="208" y="808"/>
                              </a:lnTo>
                              <a:lnTo>
                                <a:pt x="200" y="810"/>
                              </a:lnTo>
                              <a:lnTo>
                                <a:pt x="192" y="810"/>
                              </a:lnTo>
                              <a:lnTo>
                                <a:pt x="181" y="808"/>
                              </a:lnTo>
                              <a:lnTo>
                                <a:pt x="173" y="806"/>
                              </a:lnTo>
                              <a:lnTo>
                                <a:pt x="165" y="806"/>
                              </a:lnTo>
                              <a:lnTo>
                                <a:pt x="156" y="803"/>
                              </a:lnTo>
                              <a:lnTo>
                                <a:pt x="148" y="806"/>
                              </a:lnTo>
                              <a:lnTo>
                                <a:pt x="139" y="808"/>
                              </a:lnTo>
                              <a:lnTo>
                                <a:pt x="138" y="806"/>
                              </a:lnTo>
                              <a:lnTo>
                                <a:pt x="136" y="803"/>
                              </a:lnTo>
                              <a:lnTo>
                                <a:pt x="136" y="801"/>
                              </a:lnTo>
                              <a:lnTo>
                                <a:pt x="133" y="800"/>
                              </a:lnTo>
                              <a:lnTo>
                                <a:pt x="131" y="798"/>
                              </a:lnTo>
                              <a:lnTo>
                                <a:pt x="131" y="793"/>
                              </a:lnTo>
                              <a:lnTo>
                                <a:pt x="129" y="791"/>
                              </a:lnTo>
                              <a:lnTo>
                                <a:pt x="127" y="787"/>
                              </a:lnTo>
                              <a:lnTo>
                                <a:pt x="127" y="785"/>
                              </a:lnTo>
                              <a:lnTo>
                                <a:pt x="127" y="783"/>
                              </a:lnTo>
                              <a:lnTo>
                                <a:pt x="125" y="778"/>
                              </a:lnTo>
                              <a:lnTo>
                                <a:pt x="123" y="772"/>
                              </a:lnTo>
                              <a:lnTo>
                                <a:pt x="123" y="768"/>
                              </a:lnTo>
                              <a:lnTo>
                                <a:pt x="121" y="762"/>
                              </a:lnTo>
                              <a:lnTo>
                                <a:pt x="119" y="758"/>
                              </a:lnTo>
                              <a:lnTo>
                                <a:pt x="119" y="753"/>
                              </a:lnTo>
                              <a:lnTo>
                                <a:pt x="119" y="749"/>
                              </a:lnTo>
                              <a:lnTo>
                                <a:pt x="121" y="747"/>
                              </a:lnTo>
                              <a:lnTo>
                                <a:pt x="121" y="745"/>
                              </a:lnTo>
                              <a:lnTo>
                                <a:pt x="123" y="743"/>
                              </a:lnTo>
                              <a:lnTo>
                                <a:pt x="125" y="743"/>
                              </a:lnTo>
                              <a:lnTo>
                                <a:pt x="125" y="741"/>
                              </a:lnTo>
                              <a:lnTo>
                                <a:pt x="127" y="741"/>
                              </a:lnTo>
                              <a:lnTo>
                                <a:pt x="127" y="738"/>
                              </a:lnTo>
                              <a:lnTo>
                                <a:pt x="127" y="718"/>
                              </a:lnTo>
                              <a:lnTo>
                                <a:pt x="129" y="697"/>
                              </a:lnTo>
                              <a:lnTo>
                                <a:pt x="131" y="680"/>
                              </a:lnTo>
                              <a:lnTo>
                                <a:pt x="136" y="664"/>
                              </a:lnTo>
                              <a:lnTo>
                                <a:pt x="138" y="650"/>
                              </a:lnTo>
                              <a:lnTo>
                                <a:pt x="141" y="637"/>
                              </a:lnTo>
                              <a:lnTo>
                                <a:pt x="144" y="622"/>
                              </a:lnTo>
                              <a:lnTo>
                                <a:pt x="148" y="609"/>
                              </a:lnTo>
                              <a:lnTo>
                                <a:pt x="146" y="599"/>
                              </a:lnTo>
                              <a:lnTo>
                                <a:pt x="146" y="586"/>
                              </a:lnTo>
                              <a:lnTo>
                                <a:pt x="146" y="576"/>
                              </a:lnTo>
                              <a:lnTo>
                                <a:pt x="146" y="565"/>
                              </a:lnTo>
                              <a:lnTo>
                                <a:pt x="148" y="553"/>
                              </a:lnTo>
                              <a:lnTo>
                                <a:pt x="150" y="545"/>
                              </a:lnTo>
                              <a:lnTo>
                                <a:pt x="154" y="536"/>
                              </a:lnTo>
                              <a:lnTo>
                                <a:pt x="156" y="530"/>
                              </a:lnTo>
                              <a:lnTo>
                                <a:pt x="154" y="526"/>
                              </a:lnTo>
                              <a:lnTo>
                                <a:pt x="154" y="522"/>
                              </a:lnTo>
                              <a:lnTo>
                                <a:pt x="154" y="515"/>
                              </a:lnTo>
                              <a:lnTo>
                                <a:pt x="154" y="512"/>
                              </a:lnTo>
                              <a:lnTo>
                                <a:pt x="154" y="506"/>
                              </a:lnTo>
                              <a:lnTo>
                                <a:pt x="156" y="499"/>
                              </a:lnTo>
                              <a:lnTo>
                                <a:pt x="158" y="491"/>
                              </a:lnTo>
                              <a:lnTo>
                                <a:pt x="163" y="482"/>
                              </a:lnTo>
                              <a:lnTo>
                                <a:pt x="161" y="478"/>
                              </a:lnTo>
                              <a:lnTo>
                                <a:pt x="158" y="474"/>
                              </a:lnTo>
                              <a:lnTo>
                                <a:pt x="156" y="470"/>
                              </a:lnTo>
                              <a:lnTo>
                                <a:pt x="154" y="465"/>
                              </a:lnTo>
                              <a:lnTo>
                                <a:pt x="153" y="462"/>
                              </a:lnTo>
                              <a:lnTo>
                                <a:pt x="150" y="457"/>
                              </a:lnTo>
                              <a:lnTo>
                                <a:pt x="148" y="453"/>
                              </a:lnTo>
                              <a:lnTo>
                                <a:pt x="148" y="447"/>
                              </a:lnTo>
                              <a:lnTo>
                                <a:pt x="148" y="457"/>
                              </a:lnTo>
                              <a:lnTo>
                                <a:pt x="148" y="468"/>
                              </a:lnTo>
                              <a:lnTo>
                                <a:pt x="148" y="480"/>
                              </a:lnTo>
                              <a:lnTo>
                                <a:pt x="148" y="491"/>
                              </a:lnTo>
                              <a:lnTo>
                                <a:pt x="148" y="501"/>
                              </a:lnTo>
                              <a:lnTo>
                                <a:pt x="146" y="514"/>
                              </a:lnTo>
                              <a:lnTo>
                                <a:pt x="141" y="526"/>
                              </a:lnTo>
                              <a:lnTo>
                                <a:pt x="138" y="538"/>
                              </a:lnTo>
                              <a:lnTo>
                                <a:pt x="138" y="555"/>
                              </a:lnTo>
                              <a:lnTo>
                                <a:pt x="136" y="572"/>
                              </a:lnTo>
                              <a:lnTo>
                                <a:pt x="136" y="588"/>
                              </a:lnTo>
                              <a:lnTo>
                                <a:pt x="133" y="607"/>
                              </a:lnTo>
                              <a:lnTo>
                                <a:pt x="133" y="626"/>
                              </a:lnTo>
                              <a:lnTo>
                                <a:pt x="131" y="645"/>
                              </a:lnTo>
                              <a:lnTo>
                                <a:pt x="129" y="664"/>
                              </a:lnTo>
                              <a:lnTo>
                                <a:pt x="127" y="683"/>
                              </a:lnTo>
                              <a:lnTo>
                                <a:pt x="127" y="697"/>
                              </a:lnTo>
                              <a:lnTo>
                                <a:pt x="125" y="710"/>
                              </a:lnTo>
                              <a:lnTo>
                                <a:pt x="123" y="724"/>
                              </a:lnTo>
                              <a:lnTo>
                                <a:pt x="121" y="735"/>
                              </a:lnTo>
                              <a:lnTo>
                                <a:pt x="119" y="747"/>
                              </a:lnTo>
                              <a:lnTo>
                                <a:pt x="119" y="758"/>
                              </a:lnTo>
                              <a:lnTo>
                                <a:pt x="116" y="768"/>
                              </a:lnTo>
                              <a:lnTo>
                                <a:pt x="116" y="778"/>
                              </a:lnTo>
                              <a:lnTo>
                                <a:pt x="116" y="789"/>
                              </a:lnTo>
                              <a:lnTo>
                                <a:pt x="116" y="800"/>
                              </a:lnTo>
                              <a:lnTo>
                                <a:pt x="115" y="806"/>
                              </a:lnTo>
                              <a:lnTo>
                                <a:pt x="115" y="812"/>
                              </a:lnTo>
                              <a:lnTo>
                                <a:pt x="113" y="816"/>
                              </a:lnTo>
                              <a:lnTo>
                                <a:pt x="113" y="820"/>
                              </a:lnTo>
                              <a:lnTo>
                                <a:pt x="110" y="825"/>
                              </a:lnTo>
                              <a:lnTo>
                                <a:pt x="110" y="829"/>
                              </a:lnTo>
                              <a:lnTo>
                                <a:pt x="110" y="831"/>
                              </a:lnTo>
                              <a:lnTo>
                                <a:pt x="108" y="831"/>
                              </a:lnTo>
                              <a:lnTo>
                                <a:pt x="108" y="833"/>
                              </a:lnTo>
                              <a:lnTo>
                                <a:pt x="106" y="833"/>
                              </a:lnTo>
                              <a:lnTo>
                                <a:pt x="106" y="835"/>
                              </a:lnTo>
                              <a:lnTo>
                                <a:pt x="104" y="835"/>
                              </a:lnTo>
                              <a:lnTo>
                                <a:pt x="104" y="837"/>
                              </a:lnTo>
                              <a:lnTo>
                                <a:pt x="100" y="835"/>
                              </a:lnTo>
                              <a:lnTo>
                                <a:pt x="96" y="833"/>
                              </a:lnTo>
                              <a:lnTo>
                                <a:pt x="89" y="831"/>
                              </a:lnTo>
                              <a:lnTo>
                                <a:pt x="85" y="829"/>
                              </a:lnTo>
                              <a:lnTo>
                                <a:pt x="82" y="827"/>
                              </a:lnTo>
                              <a:lnTo>
                                <a:pt x="77" y="825"/>
                              </a:lnTo>
                              <a:lnTo>
                                <a:pt x="73" y="820"/>
                              </a:lnTo>
                              <a:lnTo>
                                <a:pt x="69" y="816"/>
                              </a:lnTo>
                              <a:lnTo>
                                <a:pt x="65" y="818"/>
                              </a:lnTo>
                              <a:lnTo>
                                <a:pt x="61" y="818"/>
                              </a:lnTo>
                              <a:lnTo>
                                <a:pt x="58" y="820"/>
                              </a:lnTo>
                              <a:lnTo>
                                <a:pt x="55" y="823"/>
                              </a:lnTo>
                              <a:lnTo>
                                <a:pt x="50" y="825"/>
                              </a:lnTo>
                              <a:lnTo>
                                <a:pt x="42" y="829"/>
                              </a:lnTo>
                              <a:lnTo>
                                <a:pt x="31" y="831"/>
                              </a:lnTo>
                              <a:lnTo>
                                <a:pt x="17" y="835"/>
                              </a:lnTo>
                              <a:lnTo>
                                <a:pt x="15" y="835"/>
                              </a:lnTo>
                              <a:lnTo>
                                <a:pt x="13" y="835"/>
                              </a:lnTo>
                              <a:lnTo>
                                <a:pt x="10" y="835"/>
                              </a:lnTo>
                              <a:lnTo>
                                <a:pt x="8" y="835"/>
                              </a:lnTo>
                              <a:lnTo>
                                <a:pt x="7" y="835"/>
                              </a:lnTo>
                              <a:lnTo>
                                <a:pt x="4" y="816"/>
                              </a:lnTo>
                              <a:lnTo>
                                <a:pt x="2" y="793"/>
                              </a:lnTo>
                              <a:lnTo>
                                <a:pt x="2" y="766"/>
                              </a:lnTo>
                              <a:lnTo>
                                <a:pt x="0" y="738"/>
                              </a:lnTo>
                              <a:lnTo>
                                <a:pt x="0" y="711"/>
                              </a:lnTo>
                              <a:lnTo>
                                <a:pt x="0" y="689"/>
                              </a:lnTo>
                              <a:lnTo>
                                <a:pt x="2" y="668"/>
                              </a:lnTo>
                              <a:lnTo>
                                <a:pt x="2" y="655"/>
                              </a:lnTo>
                              <a:lnTo>
                                <a:pt x="7" y="626"/>
                              </a:lnTo>
                              <a:lnTo>
                                <a:pt x="8" y="601"/>
                              </a:lnTo>
                              <a:lnTo>
                                <a:pt x="8" y="578"/>
                              </a:lnTo>
                              <a:lnTo>
                                <a:pt x="7" y="557"/>
                              </a:lnTo>
                              <a:lnTo>
                                <a:pt x="7" y="538"/>
                              </a:lnTo>
                              <a:lnTo>
                                <a:pt x="8" y="520"/>
                              </a:lnTo>
                              <a:lnTo>
                                <a:pt x="13" y="501"/>
                              </a:lnTo>
                              <a:lnTo>
                                <a:pt x="18" y="482"/>
                              </a:lnTo>
                              <a:lnTo>
                                <a:pt x="15" y="465"/>
                              </a:lnTo>
                              <a:lnTo>
                                <a:pt x="13" y="449"/>
                              </a:lnTo>
                              <a:lnTo>
                                <a:pt x="10" y="430"/>
                              </a:lnTo>
                              <a:lnTo>
                                <a:pt x="13" y="409"/>
                              </a:lnTo>
                              <a:lnTo>
                                <a:pt x="15" y="392"/>
                              </a:lnTo>
                              <a:lnTo>
                                <a:pt x="18" y="373"/>
                              </a:lnTo>
                              <a:lnTo>
                                <a:pt x="21" y="359"/>
                              </a:lnTo>
                              <a:lnTo>
                                <a:pt x="23" y="348"/>
                              </a:lnTo>
                              <a:lnTo>
                                <a:pt x="15" y="330"/>
                              </a:lnTo>
                              <a:lnTo>
                                <a:pt x="13" y="309"/>
                              </a:lnTo>
                              <a:lnTo>
                                <a:pt x="13" y="288"/>
                              </a:lnTo>
                              <a:lnTo>
                                <a:pt x="15" y="269"/>
                              </a:lnTo>
                              <a:lnTo>
                                <a:pt x="17" y="253"/>
                              </a:lnTo>
                              <a:lnTo>
                                <a:pt x="18" y="236"/>
                              </a:lnTo>
                              <a:lnTo>
                                <a:pt x="18" y="223"/>
                              </a:lnTo>
                              <a:lnTo>
                                <a:pt x="18" y="215"/>
                              </a:lnTo>
                              <a:lnTo>
                                <a:pt x="21" y="215"/>
                              </a:lnTo>
                              <a:lnTo>
                                <a:pt x="23" y="215"/>
                              </a:lnTo>
                              <a:lnTo>
                                <a:pt x="23" y="213"/>
                              </a:lnTo>
                              <a:lnTo>
                                <a:pt x="25" y="215"/>
                              </a:lnTo>
                              <a:lnTo>
                                <a:pt x="27" y="217"/>
                              </a:lnTo>
                              <a:lnTo>
                                <a:pt x="30" y="217"/>
                              </a:lnTo>
                              <a:lnTo>
                                <a:pt x="31" y="217"/>
                              </a:lnTo>
                              <a:lnTo>
                                <a:pt x="33" y="217"/>
                              </a:lnTo>
                              <a:lnTo>
                                <a:pt x="35" y="217"/>
                              </a:lnTo>
                              <a:lnTo>
                                <a:pt x="38" y="219"/>
                              </a:lnTo>
                              <a:lnTo>
                                <a:pt x="40" y="221"/>
                              </a:lnTo>
                              <a:lnTo>
                                <a:pt x="42" y="223"/>
                              </a:lnTo>
                              <a:lnTo>
                                <a:pt x="44" y="225"/>
                              </a:lnTo>
                              <a:lnTo>
                                <a:pt x="46" y="227"/>
                              </a:lnTo>
                              <a:lnTo>
                                <a:pt x="48" y="227"/>
                              </a:lnTo>
                              <a:lnTo>
                                <a:pt x="50" y="229"/>
                              </a:lnTo>
                              <a:lnTo>
                                <a:pt x="52" y="227"/>
                              </a:lnTo>
                              <a:lnTo>
                                <a:pt x="55" y="227"/>
                              </a:lnTo>
                              <a:lnTo>
                                <a:pt x="55" y="225"/>
                              </a:lnTo>
                              <a:lnTo>
                                <a:pt x="56" y="225"/>
                              </a:lnTo>
                              <a:lnTo>
                                <a:pt x="58" y="223"/>
                              </a:lnTo>
                              <a:lnTo>
                                <a:pt x="58" y="221"/>
                              </a:lnTo>
                              <a:lnTo>
                                <a:pt x="61" y="219"/>
                              </a:lnTo>
                              <a:lnTo>
                                <a:pt x="61" y="217"/>
                              </a:lnTo>
                              <a:lnTo>
                                <a:pt x="61" y="215"/>
                              </a:lnTo>
                              <a:lnTo>
                                <a:pt x="50" y="190"/>
                              </a:lnTo>
                              <a:lnTo>
                                <a:pt x="48" y="190"/>
                              </a:lnTo>
                              <a:lnTo>
                                <a:pt x="48" y="187"/>
                              </a:lnTo>
                              <a:lnTo>
                                <a:pt x="48" y="185"/>
                              </a:lnTo>
                              <a:lnTo>
                                <a:pt x="48" y="184"/>
                              </a:lnTo>
                              <a:lnTo>
                                <a:pt x="46" y="182"/>
                              </a:lnTo>
                              <a:lnTo>
                                <a:pt x="46" y="179"/>
                              </a:lnTo>
                              <a:lnTo>
                                <a:pt x="46" y="177"/>
                              </a:lnTo>
                              <a:lnTo>
                                <a:pt x="46" y="175"/>
                              </a:lnTo>
                              <a:lnTo>
                                <a:pt x="44" y="171"/>
                              </a:lnTo>
                              <a:lnTo>
                                <a:pt x="44" y="169"/>
                              </a:lnTo>
                              <a:lnTo>
                                <a:pt x="44" y="164"/>
                              </a:lnTo>
                              <a:lnTo>
                                <a:pt x="44" y="162"/>
                              </a:lnTo>
                              <a:lnTo>
                                <a:pt x="44" y="161"/>
                              </a:lnTo>
                              <a:lnTo>
                                <a:pt x="46" y="156"/>
                              </a:lnTo>
                              <a:lnTo>
                                <a:pt x="46" y="154"/>
                              </a:lnTo>
                              <a:lnTo>
                                <a:pt x="44" y="150"/>
                              </a:lnTo>
                              <a:lnTo>
                                <a:pt x="48" y="152"/>
                              </a:lnTo>
                              <a:lnTo>
                                <a:pt x="50" y="154"/>
                              </a:lnTo>
                              <a:lnTo>
                                <a:pt x="52" y="159"/>
                              </a:lnTo>
                              <a:lnTo>
                                <a:pt x="55" y="161"/>
                              </a:lnTo>
                              <a:lnTo>
                                <a:pt x="55" y="162"/>
                              </a:lnTo>
                              <a:lnTo>
                                <a:pt x="56" y="164"/>
                              </a:lnTo>
                              <a:lnTo>
                                <a:pt x="58" y="167"/>
                              </a:lnTo>
                              <a:lnTo>
                                <a:pt x="61" y="171"/>
                              </a:lnTo>
                              <a:lnTo>
                                <a:pt x="61" y="173"/>
                              </a:lnTo>
                              <a:lnTo>
                                <a:pt x="63" y="177"/>
                              </a:lnTo>
                              <a:lnTo>
                                <a:pt x="67" y="179"/>
                              </a:lnTo>
                              <a:lnTo>
                                <a:pt x="69" y="182"/>
                              </a:lnTo>
                              <a:lnTo>
                                <a:pt x="71" y="184"/>
                              </a:lnTo>
                              <a:lnTo>
                                <a:pt x="75" y="185"/>
                              </a:lnTo>
                              <a:lnTo>
                                <a:pt x="77" y="185"/>
                              </a:lnTo>
                              <a:lnTo>
                                <a:pt x="82" y="184"/>
                              </a:lnTo>
                              <a:lnTo>
                                <a:pt x="82" y="182"/>
                              </a:lnTo>
                              <a:lnTo>
                                <a:pt x="82" y="179"/>
                              </a:lnTo>
                              <a:lnTo>
                                <a:pt x="82" y="177"/>
                              </a:lnTo>
                              <a:lnTo>
                                <a:pt x="80" y="177"/>
                              </a:lnTo>
                              <a:lnTo>
                                <a:pt x="80" y="175"/>
                              </a:lnTo>
                              <a:lnTo>
                                <a:pt x="77" y="173"/>
                              </a:lnTo>
                              <a:lnTo>
                                <a:pt x="77" y="171"/>
                              </a:lnTo>
                              <a:lnTo>
                                <a:pt x="75" y="171"/>
                              </a:lnTo>
                              <a:lnTo>
                                <a:pt x="75" y="169"/>
                              </a:lnTo>
                              <a:lnTo>
                                <a:pt x="75" y="167"/>
                              </a:lnTo>
                              <a:lnTo>
                                <a:pt x="73" y="164"/>
                              </a:lnTo>
                              <a:lnTo>
                                <a:pt x="73" y="162"/>
                              </a:lnTo>
                              <a:lnTo>
                                <a:pt x="73" y="161"/>
                              </a:lnTo>
                              <a:lnTo>
                                <a:pt x="73" y="159"/>
                              </a:lnTo>
                              <a:lnTo>
                                <a:pt x="71" y="159"/>
                              </a:lnTo>
                              <a:lnTo>
                                <a:pt x="71" y="156"/>
                              </a:lnTo>
                              <a:lnTo>
                                <a:pt x="69" y="154"/>
                              </a:lnTo>
                              <a:lnTo>
                                <a:pt x="69" y="152"/>
                              </a:lnTo>
                              <a:lnTo>
                                <a:pt x="67" y="150"/>
                              </a:lnTo>
                              <a:lnTo>
                                <a:pt x="67" y="147"/>
                              </a:lnTo>
                              <a:lnTo>
                                <a:pt x="65" y="146"/>
                              </a:lnTo>
                              <a:lnTo>
                                <a:pt x="65" y="144"/>
                              </a:lnTo>
                              <a:lnTo>
                                <a:pt x="63" y="139"/>
                              </a:lnTo>
                              <a:lnTo>
                                <a:pt x="63" y="135"/>
                              </a:lnTo>
                              <a:lnTo>
                                <a:pt x="61" y="133"/>
                              </a:lnTo>
                              <a:lnTo>
                                <a:pt x="61" y="129"/>
                              </a:lnTo>
                              <a:lnTo>
                                <a:pt x="61" y="127"/>
                              </a:lnTo>
                              <a:lnTo>
                                <a:pt x="58" y="125"/>
                              </a:lnTo>
                              <a:lnTo>
                                <a:pt x="58" y="123"/>
                              </a:lnTo>
                              <a:lnTo>
                                <a:pt x="56" y="118"/>
                              </a:lnTo>
                              <a:lnTo>
                                <a:pt x="55" y="117"/>
                              </a:lnTo>
                              <a:lnTo>
                                <a:pt x="55" y="115"/>
                              </a:lnTo>
                              <a:lnTo>
                                <a:pt x="52" y="113"/>
                              </a:lnTo>
                              <a:lnTo>
                                <a:pt x="50" y="111"/>
                              </a:lnTo>
                              <a:lnTo>
                                <a:pt x="48" y="109"/>
                              </a:lnTo>
                              <a:lnTo>
                                <a:pt x="46" y="107"/>
                              </a:lnTo>
                              <a:lnTo>
                                <a:pt x="44" y="107"/>
                              </a:lnTo>
                              <a:lnTo>
                                <a:pt x="44" y="104"/>
                              </a:lnTo>
                              <a:lnTo>
                                <a:pt x="42" y="104"/>
                              </a:lnTo>
                              <a:lnTo>
                                <a:pt x="42" y="102"/>
                              </a:lnTo>
                              <a:lnTo>
                                <a:pt x="40" y="102"/>
                              </a:lnTo>
                              <a:lnTo>
                                <a:pt x="40" y="101"/>
                              </a:lnTo>
                              <a:lnTo>
                                <a:pt x="38" y="101"/>
                              </a:lnTo>
                              <a:lnTo>
                                <a:pt x="35" y="94"/>
                              </a:lnTo>
                              <a:lnTo>
                                <a:pt x="35" y="90"/>
                              </a:lnTo>
                              <a:lnTo>
                                <a:pt x="33" y="84"/>
                              </a:lnTo>
                              <a:lnTo>
                                <a:pt x="31" y="79"/>
                              </a:lnTo>
                              <a:lnTo>
                                <a:pt x="30" y="76"/>
                              </a:lnTo>
                              <a:lnTo>
                                <a:pt x="27" y="71"/>
                              </a:lnTo>
                              <a:lnTo>
                                <a:pt x="25" y="67"/>
                              </a:lnTo>
                              <a:lnTo>
                                <a:pt x="25" y="62"/>
                              </a:lnTo>
                              <a:lnTo>
                                <a:pt x="25" y="59"/>
                              </a:lnTo>
                              <a:lnTo>
                                <a:pt x="25" y="56"/>
                              </a:lnTo>
                              <a:lnTo>
                                <a:pt x="25" y="52"/>
                              </a:lnTo>
                              <a:lnTo>
                                <a:pt x="25" y="50"/>
                              </a:lnTo>
                              <a:lnTo>
                                <a:pt x="25" y="46"/>
                              </a:lnTo>
                              <a:lnTo>
                                <a:pt x="27" y="44"/>
                              </a:lnTo>
                              <a:lnTo>
                                <a:pt x="27" y="39"/>
                              </a:lnTo>
                              <a:lnTo>
                                <a:pt x="27" y="38"/>
                              </a:lnTo>
                              <a:lnTo>
                                <a:pt x="25" y="36"/>
                              </a:lnTo>
                              <a:lnTo>
                                <a:pt x="23" y="33"/>
                              </a:lnTo>
                              <a:lnTo>
                                <a:pt x="21" y="31"/>
                              </a:lnTo>
                              <a:lnTo>
                                <a:pt x="21" y="29"/>
                              </a:lnTo>
                              <a:lnTo>
                                <a:pt x="21" y="27"/>
                              </a:lnTo>
                              <a:lnTo>
                                <a:pt x="21" y="24"/>
                              </a:lnTo>
                              <a:lnTo>
                                <a:pt x="21" y="23"/>
                              </a:lnTo>
                              <a:lnTo>
                                <a:pt x="21" y="19"/>
                              </a:lnTo>
                              <a:lnTo>
                                <a:pt x="23" y="16"/>
                              </a:lnTo>
                              <a:lnTo>
                                <a:pt x="23" y="14"/>
                              </a:lnTo>
                              <a:lnTo>
                                <a:pt x="23" y="10"/>
                              </a:lnTo>
                              <a:lnTo>
                                <a:pt x="25" y="8"/>
                              </a:lnTo>
                              <a:lnTo>
                                <a:pt x="25" y="6"/>
                              </a:lnTo>
                              <a:lnTo>
                                <a:pt x="25" y="4"/>
                              </a:lnTo>
                              <a:lnTo>
                                <a:pt x="27" y="0"/>
                              </a:lnTo>
                              <a:lnTo>
                                <a:pt x="30" y="2"/>
                              </a:lnTo>
                              <a:lnTo>
                                <a:pt x="30" y="4"/>
                              </a:lnTo>
                              <a:lnTo>
                                <a:pt x="31" y="6"/>
                              </a:lnTo>
                              <a:lnTo>
                                <a:pt x="33" y="6"/>
                              </a:lnTo>
                              <a:lnTo>
                                <a:pt x="35" y="8"/>
                              </a:lnTo>
                              <a:lnTo>
                                <a:pt x="35" y="10"/>
                              </a:lnTo>
                              <a:lnTo>
                                <a:pt x="38" y="12"/>
                              </a:lnTo>
                              <a:lnTo>
                                <a:pt x="40" y="14"/>
                              </a:lnTo>
                              <a:lnTo>
                                <a:pt x="44" y="16"/>
                              </a:lnTo>
                              <a:lnTo>
                                <a:pt x="46" y="16"/>
                              </a:lnTo>
                              <a:lnTo>
                                <a:pt x="50" y="19"/>
                              </a:lnTo>
                              <a:lnTo>
                                <a:pt x="55" y="21"/>
                              </a:lnTo>
                              <a:lnTo>
                                <a:pt x="58" y="21"/>
                              </a:lnTo>
                              <a:lnTo>
                                <a:pt x="63" y="23"/>
                              </a:lnTo>
                              <a:lnTo>
                                <a:pt x="67" y="23"/>
                              </a:lnTo>
                              <a:lnTo>
                                <a:pt x="71" y="24"/>
                              </a:lnTo>
                              <a:lnTo>
                                <a:pt x="71" y="36"/>
                              </a:lnTo>
                              <a:lnTo>
                                <a:pt x="71" y="44"/>
                              </a:lnTo>
                              <a:lnTo>
                                <a:pt x="69" y="52"/>
                              </a:lnTo>
                              <a:lnTo>
                                <a:pt x="67" y="59"/>
                              </a:lnTo>
                              <a:lnTo>
                                <a:pt x="63" y="62"/>
                              </a:lnTo>
                              <a:lnTo>
                                <a:pt x="58" y="69"/>
                              </a:lnTo>
                              <a:lnTo>
                                <a:pt x="55" y="71"/>
                              </a:lnTo>
                              <a:lnTo>
                                <a:pt x="50" y="76"/>
                              </a:lnTo>
                              <a:lnTo>
                                <a:pt x="56" y="73"/>
                              </a:lnTo>
                              <a:lnTo>
                                <a:pt x="63" y="69"/>
                              </a:lnTo>
                              <a:lnTo>
                                <a:pt x="67" y="64"/>
                              </a:lnTo>
                              <a:lnTo>
                                <a:pt x="71" y="61"/>
                              </a:lnTo>
                              <a:lnTo>
                                <a:pt x="73" y="52"/>
                              </a:lnTo>
                              <a:lnTo>
                                <a:pt x="75" y="46"/>
                              </a:lnTo>
                              <a:lnTo>
                                <a:pt x="77" y="36"/>
                              </a:lnTo>
                              <a:lnTo>
                                <a:pt x="82" y="24"/>
                              </a:lnTo>
                              <a:lnTo>
                                <a:pt x="85" y="24"/>
                              </a:lnTo>
                              <a:lnTo>
                                <a:pt x="87" y="24"/>
                              </a:lnTo>
                              <a:lnTo>
                                <a:pt x="91" y="27"/>
                              </a:lnTo>
                              <a:lnTo>
                                <a:pt x="93" y="27"/>
                              </a:lnTo>
                              <a:lnTo>
                                <a:pt x="98" y="27"/>
                              </a:lnTo>
                              <a:lnTo>
                                <a:pt x="100" y="27"/>
                              </a:lnTo>
                              <a:lnTo>
                                <a:pt x="104" y="27"/>
                              </a:lnTo>
                              <a:lnTo>
                                <a:pt x="108" y="27"/>
                              </a:lnTo>
                              <a:lnTo>
                                <a:pt x="115" y="27"/>
                              </a:lnTo>
                              <a:lnTo>
                                <a:pt x="119" y="27"/>
                              </a:lnTo>
                              <a:lnTo>
                                <a:pt x="123" y="27"/>
                              </a:lnTo>
                              <a:lnTo>
                                <a:pt x="127" y="27"/>
                              </a:lnTo>
                              <a:lnTo>
                                <a:pt x="133" y="27"/>
                              </a:lnTo>
                              <a:lnTo>
                                <a:pt x="138" y="27"/>
                              </a:lnTo>
                              <a:lnTo>
                                <a:pt x="141" y="29"/>
                              </a:lnTo>
                              <a:lnTo>
                                <a:pt x="146" y="29"/>
                              </a:lnTo>
                              <a:lnTo>
                                <a:pt x="153" y="29"/>
                              </a:lnTo>
                              <a:lnTo>
                                <a:pt x="156" y="29"/>
                              </a:lnTo>
                              <a:lnTo>
                                <a:pt x="161" y="29"/>
                              </a:lnTo>
                              <a:lnTo>
                                <a:pt x="165" y="31"/>
                              </a:lnTo>
                              <a:lnTo>
                                <a:pt x="169" y="31"/>
                              </a:lnTo>
                              <a:lnTo>
                                <a:pt x="173" y="33"/>
                              </a:lnTo>
                              <a:lnTo>
                                <a:pt x="178" y="33"/>
                              </a:lnTo>
                              <a:lnTo>
                                <a:pt x="181" y="36"/>
                              </a:lnTo>
                              <a:lnTo>
                                <a:pt x="186" y="36"/>
                              </a:lnTo>
                              <a:lnTo>
                                <a:pt x="190" y="38"/>
                              </a:lnTo>
                              <a:lnTo>
                                <a:pt x="192" y="38"/>
                              </a:lnTo>
                              <a:lnTo>
                                <a:pt x="196" y="39"/>
                              </a:lnTo>
                              <a:lnTo>
                                <a:pt x="200" y="39"/>
                              </a:lnTo>
                              <a:lnTo>
                                <a:pt x="205" y="39"/>
                              </a:lnTo>
                              <a:lnTo>
                                <a:pt x="208" y="39"/>
                              </a:lnTo>
                              <a:lnTo>
                                <a:pt x="213" y="41"/>
                              </a:lnTo>
                              <a:lnTo>
                                <a:pt x="213" y="48"/>
                              </a:lnTo>
                              <a:lnTo>
                                <a:pt x="215" y="54"/>
                              </a:lnTo>
                              <a:lnTo>
                                <a:pt x="215" y="62"/>
                              </a:lnTo>
                              <a:lnTo>
                                <a:pt x="215" y="73"/>
                              </a:lnTo>
                              <a:lnTo>
                                <a:pt x="213" y="81"/>
                              </a:lnTo>
                              <a:lnTo>
                                <a:pt x="211" y="92"/>
                              </a:lnTo>
                              <a:lnTo>
                                <a:pt x="208" y="104"/>
                              </a:lnTo>
                              <a:lnTo>
                                <a:pt x="205" y="117"/>
                              </a:lnTo>
                              <a:lnTo>
                                <a:pt x="208" y="107"/>
                              </a:lnTo>
                              <a:lnTo>
                                <a:pt x="213" y="96"/>
                              </a:lnTo>
                              <a:lnTo>
                                <a:pt x="215" y="86"/>
                              </a:lnTo>
                              <a:lnTo>
                                <a:pt x="217" y="76"/>
                              </a:lnTo>
                              <a:lnTo>
                                <a:pt x="217" y="64"/>
                              </a:lnTo>
                              <a:lnTo>
                                <a:pt x="217" y="56"/>
                              </a:lnTo>
                              <a:lnTo>
                                <a:pt x="217" y="48"/>
                              </a:lnTo>
                              <a:lnTo>
                                <a:pt x="217" y="41"/>
                              </a:lnTo>
                            </a:path>
                          </a:pathLst>
                        </a:custGeom>
                        <a:solidFill>
                          <a:srgbClr val="82C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47" name="Freeform 123"/>
                        <p:cNvSpPr>
                          <a:spLocks/>
                        </p:cNvSpPr>
                        <p:nvPr/>
                      </p:nvSpPr>
                      <p:spPr bwMode="auto">
                        <a:xfrm>
                          <a:off x="5771" y="2167"/>
                          <a:ext cx="220" cy="421"/>
                        </a:xfrm>
                        <a:custGeom>
                          <a:avLst/>
                          <a:gdLst>
                            <a:gd name="T0" fmla="*/ 190 w 220"/>
                            <a:gd name="T1" fmla="*/ 12 h 421"/>
                            <a:gd name="T2" fmla="*/ 196 w 220"/>
                            <a:gd name="T3" fmla="*/ 33 h 421"/>
                            <a:gd name="T4" fmla="*/ 204 w 220"/>
                            <a:gd name="T5" fmla="*/ 52 h 421"/>
                            <a:gd name="T6" fmla="*/ 194 w 220"/>
                            <a:gd name="T7" fmla="*/ 71 h 421"/>
                            <a:gd name="T8" fmla="*/ 201 w 220"/>
                            <a:gd name="T9" fmla="*/ 118 h 421"/>
                            <a:gd name="T10" fmla="*/ 199 w 220"/>
                            <a:gd name="T11" fmla="*/ 161 h 421"/>
                            <a:gd name="T12" fmla="*/ 186 w 220"/>
                            <a:gd name="T13" fmla="*/ 217 h 421"/>
                            <a:gd name="T14" fmla="*/ 207 w 220"/>
                            <a:gd name="T15" fmla="*/ 234 h 421"/>
                            <a:gd name="T16" fmla="*/ 209 w 220"/>
                            <a:gd name="T17" fmla="*/ 265 h 421"/>
                            <a:gd name="T18" fmla="*/ 213 w 220"/>
                            <a:gd name="T19" fmla="*/ 302 h 421"/>
                            <a:gd name="T20" fmla="*/ 211 w 220"/>
                            <a:gd name="T21" fmla="*/ 368 h 421"/>
                            <a:gd name="T22" fmla="*/ 219 w 220"/>
                            <a:gd name="T23" fmla="*/ 397 h 421"/>
                            <a:gd name="T24" fmla="*/ 216 w 220"/>
                            <a:gd name="T25" fmla="*/ 403 h 421"/>
                            <a:gd name="T26" fmla="*/ 192 w 220"/>
                            <a:gd name="T27" fmla="*/ 397 h 421"/>
                            <a:gd name="T28" fmla="*/ 161 w 220"/>
                            <a:gd name="T29" fmla="*/ 413 h 421"/>
                            <a:gd name="T30" fmla="*/ 148 w 220"/>
                            <a:gd name="T31" fmla="*/ 411 h 421"/>
                            <a:gd name="T32" fmla="*/ 146 w 220"/>
                            <a:gd name="T33" fmla="*/ 393 h 421"/>
                            <a:gd name="T34" fmla="*/ 152 w 220"/>
                            <a:gd name="T35" fmla="*/ 363 h 421"/>
                            <a:gd name="T36" fmla="*/ 146 w 220"/>
                            <a:gd name="T37" fmla="*/ 340 h 421"/>
                            <a:gd name="T38" fmla="*/ 131 w 220"/>
                            <a:gd name="T39" fmla="*/ 302 h 421"/>
                            <a:gd name="T40" fmla="*/ 121 w 220"/>
                            <a:gd name="T41" fmla="*/ 263 h 421"/>
                            <a:gd name="T42" fmla="*/ 114 w 220"/>
                            <a:gd name="T43" fmla="*/ 250 h 421"/>
                            <a:gd name="T44" fmla="*/ 114 w 220"/>
                            <a:gd name="T45" fmla="*/ 202 h 421"/>
                            <a:gd name="T46" fmla="*/ 112 w 220"/>
                            <a:gd name="T47" fmla="*/ 167 h 421"/>
                            <a:gd name="T48" fmla="*/ 109 w 220"/>
                            <a:gd name="T49" fmla="*/ 152 h 421"/>
                            <a:gd name="T50" fmla="*/ 106 w 220"/>
                            <a:gd name="T51" fmla="*/ 140 h 421"/>
                            <a:gd name="T52" fmla="*/ 140 w 220"/>
                            <a:gd name="T53" fmla="*/ 127 h 421"/>
                            <a:gd name="T54" fmla="*/ 140 w 220"/>
                            <a:gd name="T55" fmla="*/ 123 h 421"/>
                            <a:gd name="T56" fmla="*/ 104 w 220"/>
                            <a:gd name="T57" fmla="*/ 117 h 421"/>
                            <a:gd name="T58" fmla="*/ 117 w 220"/>
                            <a:gd name="T59" fmla="*/ 96 h 421"/>
                            <a:gd name="T60" fmla="*/ 104 w 220"/>
                            <a:gd name="T61" fmla="*/ 110 h 421"/>
                            <a:gd name="T62" fmla="*/ 101 w 220"/>
                            <a:gd name="T63" fmla="*/ 169 h 421"/>
                            <a:gd name="T64" fmla="*/ 104 w 220"/>
                            <a:gd name="T65" fmla="*/ 230 h 421"/>
                            <a:gd name="T66" fmla="*/ 104 w 220"/>
                            <a:gd name="T67" fmla="*/ 248 h 421"/>
                            <a:gd name="T68" fmla="*/ 103 w 220"/>
                            <a:gd name="T69" fmla="*/ 290 h 421"/>
                            <a:gd name="T70" fmla="*/ 88 w 220"/>
                            <a:gd name="T71" fmla="*/ 347 h 421"/>
                            <a:gd name="T72" fmla="*/ 81 w 220"/>
                            <a:gd name="T73" fmla="*/ 371 h 421"/>
                            <a:gd name="T74" fmla="*/ 93 w 220"/>
                            <a:gd name="T75" fmla="*/ 407 h 421"/>
                            <a:gd name="T76" fmla="*/ 81 w 220"/>
                            <a:gd name="T77" fmla="*/ 413 h 421"/>
                            <a:gd name="T78" fmla="*/ 81 w 220"/>
                            <a:gd name="T79" fmla="*/ 399 h 421"/>
                            <a:gd name="T80" fmla="*/ 40 w 220"/>
                            <a:gd name="T81" fmla="*/ 401 h 421"/>
                            <a:gd name="T82" fmla="*/ 23 w 220"/>
                            <a:gd name="T83" fmla="*/ 409 h 421"/>
                            <a:gd name="T84" fmla="*/ 23 w 220"/>
                            <a:gd name="T85" fmla="*/ 418 h 421"/>
                            <a:gd name="T86" fmla="*/ 17 w 220"/>
                            <a:gd name="T87" fmla="*/ 420 h 421"/>
                            <a:gd name="T88" fmla="*/ 15 w 220"/>
                            <a:gd name="T89" fmla="*/ 390 h 421"/>
                            <a:gd name="T90" fmla="*/ 19 w 220"/>
                            <a:gd name="T91" fmla="*/ 347 h 421"/>
                            <a:gd name="T92" fmla="*/ 13 w 220"/>
                            <a:gd name="T93" fmla="*/ 296 h 421"/>
                            <a:gd name="T94" fmla="*/ 15 w 220"/>
                            <a:gd name="T95" fmla="*/ 250 h 421"/>
                            <a:gd name="T96" fmla="*/ 15 w 220"/>
                            <a:gd name="T97" fmla="*/ 225 h 421"/>
                            <a:gd name="T98" fmla="*/ 2 w 220"/>
                            <a:gd name="T99" fmla="*/ 163 h 421"/>
                            <a:gd name="T100" fmla="*/ 0 w 220"/>
                            <a:gd name="T101" fmla="*/ 85 h 421"/>
                            <a:gd name="T102" fmla="*/ 2 w 220"/>
                            <a:gd name="T103" fmla="*/ 23 h 421"/>
                            <a:gd name="T104" fmla="*/ 21 w 220"/>
                            <a:gd name="T105" fmla="*/ 21 h 421"/>
                            <a:gd name="T106" fmla="*/ 50 w 220"/>
                            <a:gd name="T107" fmla="*/ 32 h 421"/>
                            <a:gd name="T108" fmla="*/ 140 w 220"/>
                            <a:gd name="T109" fmla="*/ 15 h 421"/>
                            <a:gd name="T110" fmla="*/ 165 w 220"/>
                            <a:gd name="T111" fmla="*/ 10 h 421"/>
                            <a:gd name="T112" fmla="*/ 175 w 220"/>
                            <a:gd name="T113" fmla="*/ 4 h 4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421"/>
                            <a:gd name="T173" fmla="*/ 220 w 220"/>
                            <a:gd name="T174" fmla="*/ 421 h 4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421">
                              <a:moveTo>
                                <a:pt x="182" y="0"/>
                              </a:moveTo>
                              <a:lnTo>
                                <a:pt x="184" y="2"/>
                              </a:lnTo>
                              <a:lnTo>
                                <a:pt x="186" y="7"/>
                              </a:lnTo>
                              <a:lnTo>
                                <a:pt x="188" y="9"/>
                              </a:lnTo>
                              <a:lnTo>
                                <a:pt x="190" y="10"/>
                              </a:lnTo>
                              <a:lnTo>
                                <a:pt x="190" y="12"/>
                              </a:lnTo>
                              <a:lnTo>
                                <a:pt x="192" y="17"/>
                              </a:lnTo>
                              <a:lnTo>
                                <a:pt x="192" y="19"/>
                              </a:lnTo>
                              <a:lnTo>
                                <a:pt x="192" y="23"/>
                              </a:lnTo>
                              <a:lnTo>
                                <a:pt x="194" y="27"/>
                              </a:lnTo>
                              <a:lnTo>
                                <a:pt x="194" y="29"/>
                              </a:lnTo>
                              <a:lnTo>
                                <a:pt x="196" y="33"/>
                              </a:lnTo>
                              <a:lnTo>
                                <a:pt x="199" y="35"/>
                              </a:lnTo>
                              <a:lnTo>
                                <a:pt x="201" y="40"/>
                              </a:lnTo>
                              <a:lnTo>
                                <a:pt x="202" y="42"/>
                              </a:lnTo>
                              <a:lnTo>
                                <a:pt x="202" y="46"/>
                              </a:lnTo>
                              <a:lnTo>
                                <a:pt x="204" y="48"/>
                              </a:lnTo>
                              <a:lnTo>
                                <a:pt x="204" y="52"/>
                              </a:lnTo>
                              <a:lnTo>
                                <a:pt x="202" y="54"/>
                              </a:lnTo>
                              <a:lnTo>
                                <a:pt x="202" y="59"/>
                              </a:lnTo>
                              <a:lnTo>
                                <a:pt x="201" y="63"/>
                              </a:lnTo>
                              <a:lnTo>
                                <a:pt x="199" y="65"/>
                              </a:lnTo>
                              <a:lnTo>
                                <a:pt x="196" y="69"/>
                              </a:lnTo>
                              <a:lnTo>
                                <a:pt x="194" y="71"/>
                              </a:lnTo>
                              <a:lnTo>
                                <a:pt x="192" y="73"/>
                              </a:lnTo>
                              <a:lnTo>
                                <a:pt x="194" y="82"/>
                              </a:lnTo>
                              <a:lnTo>
                                <a:pt x="196" y="92"/>
                              </a:lnTo>
                              <a:lnTo>
                                <a:pt x="199" y="100"/>
                              </a:lnTo>
                              <a:lnTo>
                                <a:pt x="199" y="110"/>
                              </a:lnTo>
                              <a:lnTo>
                                <a:pt x="201" y="118"/>
                              </a:lnTo>
                              <a:lnTo>
                                <a:pt x="201" y="127"/>
                              </a:lnTo>
                              <a:lnTo>
                                <a:pt x="199" y="133"/>
                              </a:lnTo>
                              <a:lnTo>
                                <a:pt x="199" y="138"/>
                              </a:lnTo>
                              <a:lnTo>
                                <a:pt x="199" y="144"/>
                              </a:lnTo>
                              <a:lnTo>
                                <a:pt x="199" y="150"/>
                              </a:lnTo>
                              <a:lnTo>
                                <a:pt x="199" y="161"/>
                              </a:lnTo>
                              <a:lnTo>
                                <a:pt x="196" y="173"/>
                              </a:lnTo>
                              <a:lnTo>
                                <a:pt x="194" y="184"/>
                              </a:lnTo>
                              <a:lnTo>
                                <a:pt x="192" y="194"/>
                              </a:lnTo>
                              <a:lnTo>
                                <a:pt x="190" y="200"/>
                              </a:lnTo>
                              <a:lnTo>
                                <a:pt x="188" y="207"/>
                              </a:lnTo>
                              <a:lnTo>
                                <a:pt x="186" y="217"/>
                              </a:lnTo>
                              <a:lnTo>
                                <a:pt x="190" y="220"/>
                              </a:lnTo>
                              <a:lnTo>
                                <a:pt x="194" y="224"/>
                              </a:lnTo>
                              <a:lnTo>
                                <a:pt x="196" y="225"/>
                              </a:lnTo>
                              <a:lnTo>
                                <a:pt x="201" y="228"/>
                              </a:lnTo>
                              <a:lnTo>
                                <a:pt x="204" y="230"/>
                              </a:lnTo>
                              <a:lnTo>
                                <a:pt x="207" y="234"/>
                              </a:lnTo>
                              <a:lnTo>
                                <a:pt x="209" y="236"/>
                              </a:lnTo>
                              <a:lnTo>
                                <a:pt x="209" y="240"/>
                              </a:lnTo>
                              <a:lnTo>
                                <a:pt x="209" y="247"/>
                              </a:lnTo>
                              <a:lnTo>
                                <a:pt x="209" y="255"/>
                              </a:lnTo>
                              <a:lnTo>
                                <a:pt x="209" y="262"/>
                              </a:lnTo>
                              <a:lnTo>
                                <a:pt x="209" y="265"/>
                              </a:lnTo>
                              <a:lnTo>
                                <a:pt x="211" y="272"/>
                              </a:lnTo>
                              <a:lnTo>
                                <a:pt x="211" y="276"/>
                              </a:lnTo>
                              <a:lnTo>
                                <a:pt x="209" y="280"/>
                              </a:lnTo>
                              <a:lnTo>
                                <a:pt x="209" y="286"/>
                              </a:lnTo>
                              <a:lnTo>
                                <a:pt x="211" y="292"/>
                              </a:lnTo>
                              <a:lnTo>
                                <a:pt x="213" y="302"/>
                              </a:lnTo>
                              <a:lnTo>
                                <a:pt x="213" y="313"/>
                              </a:lnTo>
                              <a:lnTo>
                                <a:pt x="213" y="325"/>
                              </a:lnTo>
                              <a:lnTo>
                                <a:pt x="213" y="336"/>
                              </a:lnTo>
                              <a:lnTo>
                                <a:pt x="213" y="348"/>
                              </a:lnTo>
                              <a:lnTo>
                                <a:pt x="211" y="359"/>
                              </a:lnTo>
                              <a:lnTo>
                                <a:pt x="211" y="368"/>
                              </a:lnTo>
                              <a:lnTo>
                                <a:pt x="216" y="371"/>
                              </a:lnTo>
                              <a:lnTo>
                                <a:pt x="217" y="376"/>
                              </a:lnTo>
                              <a:lnTo>
                                <a:pt x="219" y="380"/>
                              </a:lnTo>
                              <a:lnTo>
                                <a:pt x="219" y="386"/>
                              </a:lnTo>
                              <a:lnTo>
                                <a:pt x="219" y="390"/>
                              </a:lnTo>
                              <a:lnTo>
                                <a:pt x="219" y="397"/>
                              </a:lnTo>
                              <a:lnTo>
                                <a:pt x="219" y="405"/>
                              </a:lnTo>
                              <a:lnTo>
                                <a:pt x="219" y="413"/>
                              </a:lnTo>
                              <a:lnTo>
                                <a:pt x="219" y="409"/>
                              </a:lnTo>
                              <a:lnTo>
                                <a:pt x="219" y="407"/>
                              </a:lnTo>
                              <a:lnTo>
                                <a:pt x="217" y="405"/>
                              </a:lnTo>
                              <a:lnTo>
                                <a:pt x="216" y="403"/>
                              </a:lnTo>
                              <a:lnTo>
                                <a:pt x="213" y="403"/>
                              </a:lnTo>
                              <a:lnTo>
                                <a:pt x="211" y="403"/>
                              </a:lnTo>
                              <a:lnTo>
                                <a:pt x="207" y="403"/>
                              </a:lnTo>
                              <a:lnTo>
                                <a:pt x="202" y="397"/>
                              </a:lnTo>
                              <a:lnTo>
                                <a:pt x="192" y="397"/>
                              </a:lnTo>
                              <a:lnTo>
                                <a:pt x="184" y="397"/>
                              </a:lnTo>
                              <a:lnTo>
                                <a:pt x="178" y="399"/>
                              </a:lnTo>
                              <a:lnTo>
                                <a:pt x="171" y="403"/>
                              </a:lnTo>
                              <a:lnTo>
                                <a:pt x="167" y="405"/>
                              </a:lnTo>
                              <a:lnTo>
                                <a:pt x="163" y="409"/>
                              </a:lnTo>
                              <a:lnTo>
                                <a:pt x="161" y="413"/>
                              </a:lnTo>
                              <a:lnTo>
                                <a:pt x="159" y="415"/>
                              </a:lnTo>
                              <a:lnTo>
                                <a:pt x="157" y="415"/>
                              </a:lnTo>
                              <a:lnTo>
                                <a:pt x="154" y="415"/>
                              </a:lnTo>
                              <a:lnTo>
                                <a:pt x="152" y="413"/>
                              </a:lnTo>
                              <a:lnTo>
                                <a:pt x="150" y="413"/>
                              </a:lnTo>
                              <a:lnTo>
                                <a:pt x="148" y="411"/>
                              </a:lnTo>
                              <a:lnTo>
                                <a:pt x="146" y="409"/>
                              </a:lnTo>
                              <a:lnTo>
                                <a:pt x="146" y="407"/>
                              </a:lnTo>
                              <a:lnTo>
                                <a:pt x="146" y="403"/>
                              </a:lnTo>
                              <a:lnTo>
                                <a:pt x="150" y="399"/>
                              </a:lnTo>
                              <a:lnTo>
                                <a:pt x="146" y="397"/>
                              </a:lnTo>
                              <a:lnTo>
                                <a:pt x="146" y="393"/>
                              </a:lnTo>
                              <a:lnTo>
                                <a:pt x="146" y="386"/>
                              </a:lnTo>
                              <a:lnTo>
                                <a:pt x="146" y="382"/>
                              </a:lnTo>
                              <a:lnTo>
                                <a:pt x="148" y="376"/>
                              </a:lnTo>
                              <a:lnTo>
                                <a:pt x="150" y="371"/>
                              </a:lnTo>
                              <a:lnTo>
                                <a:pt x="150" y="368"/>
                              </a:lnTo>
                              <a:lnTo>
                                <a:pt x="152" y="363"/>
                              </a:lnTo>
                              <a:lnTo>
                                <a:pt x="150" y="359"/>
                              </a:lnTo>
                              <a:lnTo>
                                <a:pt x="148" y="355"/>
                              </a:lnTo>
                              <a:lnTo>
                                <a:pt x="146" y="351"/>
                              </a:lnTo>
                              <a:lnTo>
                                <a:pt x="146" y="348"/>
                              </a:lnTo>
                              <a:lnTo>
                                <a:pt x="146" y="345"/>
                              </a:lnTo>
                              <a:lnTo>
                                <a:pt x="146" y="340"/>
                              </a:lnTo>
                              <a:lnTo>
                                <a:pt x="146" y="336"/>
                              </a:lnTo>
                              <a:lnTo>
                                <a:pt x="146" y="332"/>
                              </a:lnTo>
                              <a:lnTo>
                                <a:pt x="142" y="323"/>
                              </a:lnTo>
                              <a:lnTo>
                                <a:pt x="138" y="317"/>
                              </a:lnTo>
                              <a:lnTo>
                                <a:pt x="134" y="308"/>
                              </a:lnTo>
                              <a:lnTo>
                                <a:pt x="131" y="302"/>
                              </a:lnTo>
                              <a:lnTo>
                                <a:pt x="129" y="294"/>
                              </a:lnTo>
                              <a:lnTo>
                                <a:pt x="127" y="286"/>
                              </a:lnTo>
                              <a:lnTo>
                                <a:pt x="125" y="276"/>
                              </a:lnTo>
                              <a:lnTo>
                                <a:pt x="125" y="267"/>
                              </a:lnTo>
                              <a:lnTo>
                                <a:pt x="123" y="265"/>
                              </a:lnTo>
                              <a:lnTo>
                                <a:pt x="121" y="263"/>
                              </a:lnTo>
                              <a:lnTo>
                                <a:pt x="121" y="262"/>
                              </a:lnTo>
                              <a:lnTo>
                                <a:pt x="119" y="259"/>
                              </a:lnTo>
                              <a:lnTo>
                                <a:pt x="117" y="257"/>
                              </a:lnTo>
                              <a:lnTo>
                                <a:pt x="117" y="255"/>
                              </a:lnTo>
                              <a:lnTo>
                                <a:pt x="114" y="253"/>
                              </a:lnTo>
                              <a:lnTo>
                                <a:pt x="114" y="250"/>
                              </a:lnTo>
                              <a:lnTo>
                                <a:pt x="119" y="236"/>
                              </a:lnTo>
                              <a:lnTo>
                                <a:pt x="117" y="234"/>
                              </a:lnTo>
                              <a:lnTo>
                                <a:pt x="117" y="230"/>
                              </a:lnTo>
                              <a:lnTo>
                                <a:pt x="117" y="222"/>
                              </a:lnTo>
                              <a:lnTo>
                                <a:pt x="114" y="213"/>
                              </a:lnTo>
                              <a:lnTo>
                                <a:pt x="114" y="202"/>
                              </a:lnTo>
                              <a:lnTo>
                                <a:pt x="114" y="192"/>
                              </a:lnTo>
                              <a:lnTo>
                                <a:pt x="114" y="184"/>
                              </a:lnTo>
                              <a:lnTo>
                                <a:pt x="114" y="175"/>
                              </a:lnTo>
                              <a:lnTo>
                                <a:pt x="114" y="171"/>
                              </a:lnTo>
                              <a:lnTo>
                                <a:pt x="114" y="169"/>
                              </a:lnTo>
                              <a:lnTo>
                                <a:pt x="112" y="167"/>
                              </a:lnTo>
                              <a:lnTo>
                                <a:pt x="112" y="163"/>
                              </a:lnTo>
                              <a:lnTo>
                                <a:pt x="110" y="161"/>
                              </a:lnTo>
                              <a:lnTo>
                                <a:pt x="110" y="158"/>
                              </a:lnTo>
                              <a:lnTo>
                                <a:pt x="109" y="156"/>
                              </a:lnTo>
                              <a:lnTo>
                                <a:pt x="106" y="155"/>
                              </a:lnTo>
                              <a:lnTo>
                                <a:pt x="109" y="152"/>
                              </a:lnTo>
                              <a:lnTo>
                                <a:pt x="109" y="150"/>
                              </a:lnTo>
                              <a:lnTo>
                                <a:pt x="109" y="148"/>
                              </a:lnTo>
                              <a:lnTo>
                                <a:pt x="109" y="146"/>
                              </a:lnTo>
                              <a:lnTo>
                                <a:pt x="106" y="144"/>
                              </a:lnTo>
                              <a:lnTo>
                                <a:pt x="106" y="142"/>
                              </a:lnTo>
                              <a:lnTo>
                                <a:pt x="106" y="140"/>
                              </a:lnTo>
                              <a:lnTo>
                                <a:pt x="106" y="138"/>
                              </a:lnTo>
                              <a:lnTo>
                                <a:pt x="112" y="135"/>
                              </a:lnTo>
                              <a:lnTo>
                                <a:pt x="119" y="133"/>
                              </a:lnTo>
                              <a:lnTo>
                                <a:pt x="125" y="131"/>
                              </a:lnTo>
                              <a:lnTo>
                                <a:pt x="131" y="130"/>
                              </a:lnTo>
                              <a:lnTo>
                                <a:pt x="140" y="127"/>
                              </a:lnTo>
                              <a:lnTo>
                                <a:pt x="146" y="127"/>
                              </a:lnTo>
                              <a:lnTo>
                                <a:pt x="152" y="130"/>
                              </a:lnTo>
                              <a:lnTo>
                                <a:pt x="159" y="131"/>
                              </a:lnTo>
                              <a:lnTo>
                                <a:pt x="152" y="125"/>
                              </a:lnTo>
                              <a:lnTo>
                                <a:pt x="146" y="123"/>
                              </a:lnTo>
                              <a:lnTo>
                                <a:pt x="140" y="123"/>
                              </a:lnTo>
                              <a:lnTo>
                                <a:pt x="134" y="123"/>
                              </a:lnTo>
                              <a:lnTo>
                                <a:pt x="125" y="123"/>
                              </a:lnTo>
                              <a:lnTo>
                                <a:pt x="119" y="123"/>
                              </a:lnTo>
                              <a:lnTo>
                                <a:pt x="110" y="123"/>
                              </a:lnTo>
                              <a:lnTo>
                                <a:pt x="104" y="121"/>
                              </a:lnTo>
                              <a:lnTo>
                                <a:pt x="104" y="117"/>
                              </a:lnTo>
                              <a:lnTo>
                                <a:pt x="106" y="113"/>
                              </a:lnTo>
                              <a:lnTo>
                                <a:pt x="109" y="108"/>
                              </a:lnTo>
                              <a:lnTo>
                                <a:pt x="110" y="104"/>
                              </a:lnTo>
                              <a:lnTo>
                                <a:pt x="112" y="102"/>
                              </a:lnTo>
                              <a:lnTo>
                                <a:pt x="114" y="98"/>
                              </a:lnTo>
                              <a:lnTo>
                                <a:pt x="117" y="96"/>
                              </a:lnTo>
                              <a:lnTo>
                                <a:pt x="119" y="92"/>
                              </a:lnTo>
                              <a:lnTo>
                                <a:pt x="117" y="96"/>
                              </a:lnTo>
                              <a:lnTo>
                                <a:pt x="112" y="98"/>
                              </a:lnTo>
                              <a:lnTo>
                                <a:pt x="110" y="102"/>
                              </a:lnTo>
                              <a:lnTo>
                                <a:pt x="106" y="106"/>
                              </a:lnTo>
                              <a:lnTo>
                                <a:pt x="104" y="110"/>
                              </a:lnTo>
                              <a:lnTo>
                                <a:pt x="101" y="113"/>
                              </a:lnTo>
                              <a:lnTo>
                                <a:pt x="96" y="115"/>
                              </a:lnTo>
                              <a:lnTo>
                                <a:pt x="94" y="117"/>
                              </a:lnTo>
                              <a:lnTo>
                                <a:pt x="98" y="123"/>
                              </a:lnTo>
                              <a:lnTo>
                                <a:pt x="98" y="165"/>
                              </a:lnTo>
                              <a:lnTo>
                                <a:pt x="101" y="169"/>
                              </a:lnTo>
                              <a:lnTo>
                                <a:pt x="101" y="177"/>
                              </a:lnTo>
                              <a:lnTo>
                                <a:pt x="103" y="188"/>
                              </a:lnTo>
                              <a:lnTo>
                                <a:pt x="103" y="198"/>
                              </a:lnTo>
                              <a:lnTo>
                                <a:pt x="103" y="209"/>
                              </a:lnTo>
                              <a:lnTo>
                                <a:pt x="103" y="222"/>
                              </a:lnTo>
                              <a:lnTo>
                                <a:pt x="104" y="230"/>
                              </a:lnTo>
                              <a:lnTo>
                                <a:pt x="104" y="238"/>
                              </a:lnTo>
                              <a:lnTo>
                                <a:pt x="106" y="240"/>
                              </a:lnTo>
                              <a:lnTo>
                                <a:pt x="106" y="242"/>
                              </a:lnTo>
                              <a:lnTo>
                                <a:pt x="106" y="245"/>
                              </a:lnTo>
                              <a:lnTo>
                                <a:pt x="106" y="247"/>
                              </a:lnTo>
                              <a:lnTo>
                                <a:pt x="104" y="248"/>
                              </a:lnTo>
                              <a:lnTo>
                                <a:pt x="104" y="250"/>
                              </a:lnTo>
                              <a:lnTo>
                                <a:pt x="104" y="253"/>
                              </a:lnTo>
                              <a:lnTo>
                                <a:pt x="104" y="265"/>
                              </a:lnTo>
                              <a:lnTo>
                                <a:pt x="104" y="278"/>
                              </a:lnTo>
                              <a:lnTo>
                                <a:pt x="103" y="290"/>
                              </a:lnTo>
                              <a:lnTo>
                                <a:pt x="101" y="300"/>
                              </a:lnTo>
                              <a:lnTo>
                                <a:pt x="98" y="313"/>
                              </a:lnTo>
                              <a:lnTo>
                                <a:pt x="96" y="321"/>
                              </a:lnTo>
                              <a:lnTo>
                                <a:pt x="94" y="332"/>
                              </a:lnTo>
                              <a:lnTo>
                                <a:pt x="90" y="340"/>
                              </a:lnTo>
                              <a:lnTo>
                                <a:pt x="88" y="347"/>
                              </a:lnTo>
                              <a:lnTo>
                                <a:pt x="88" y="353"/>
                              </a:lnTo>
                              <a:lnTo>
                                <a:pt x="86" y="357"/>
                              </a:lnTo>
                              <a:lnTo>
                                <a:pt x="86" y="361"/>
                              </a:lnTo>
                              <a:lnTo>
                                <a:pt x="84" y="365"/>
                              </a:lnTo>
                              <a:lnTo>
                                <a:pt x="81" y="370"/>
                              </a:lnTo>
                              <a:lnTo>
                                <a:pt x="81" y="371"/>
                              </a:lnTo>
                              <a:lnTo>
                                <a:pt x="80" y="373"/>
                              </a:lnTo>
                              <a:lnTo>
                                <a:pt x="90" y="395"/>
                              </a:lnTo>
                              <a:lnTo>
                                <a:pt x="93" y="399"/>
                              </a:lnTo>
                              <a:lnTo>
                                <a:pt x="93" y="401"/>
                              </a:lnTo>
                              <a:lnTo>
                                <a:pt x="93" y="405"/>
                              </a:lnTo>
                              <a:lnTo>
                                <a:pt x="93" y="407"/>
                              </a:lnTo>
                              <a:lnTo>
                                <a:pt x="93" y="411"/>
                              </a:lnTo>
                              <a:lnTo>
                                <a:pt x="90" y="413"/>
                              </a:lnTo>
                              <a:lnTo>
                                <a:pt x="88" y="415"/>
                              </a:lnTo>
                              <a:lnTo>
                                <a:pt x="86" y="415"/>
                              </a:lnTo>
                              <a:lnTo>
                                <a:pt x="84" y="415"/>
                              </a:lnTo>
                              <a:lnTo>
                                <a:pt x="81" y="413"/>
                              </a:lnTo>
                              <a:lnTo>
                                <a:pt x="81" y="409"/>
                              </a:lnTo>
                              <a:lnTo>
                                <a:pt x="81" y="407"/>
                              </a:lnTo>
                              <a:lnTo>
                                <a:pt x="81" y="405"/>
                              </a:lnTo>
                              <a:lnTo>
                                <a:pt x="81" y="401"/>
                              </a:lnTo>
                              <a:lnTo>
                                <a:pt x="81" y="399"/>
                              </a:lnTo>
                              <a:lnTo>
                                <a:pt x="80" y="399"/>
                              </a:lnTo>
                              <a:lnTo>
                                <a:pt x="73" y="399"/>
                              </a:lnTo>
                              <a:lnTo>
                                <a:pt x="67" y="399"/>
                              </a:lnTo>
                              <a:lnTo>
                                <a:pt x="56" y="399"/>
                              </a:lnTo>
                              <a:lnTo>
                                <a:pt x="48" y="399"/>
                              </a:lnTo>
                              <a:lnTo>
                                <a:pt x="40" y="401"/>
                              </a:lnTo>
                              <a:lnTo>
                                <a:pt x="33" y="401"/>
                              </a:lnTo>
                              <a:lnTo>
                                <a:pt x="29" y="403"/>
                              </a:lnTo>
                              <a:lnTo>
                                <a:pt x="27" y="403"/>
                              </a:lnTo>
                              <a:lnTo>
                                <a:pt x="25" y="405"/>
                              </a:lnTo>
                              <a:lnTo>
                                <a:pt x="23" y="407"/>
                              </a:lnTo>
                              <a:lnTo>
                                <a:pt x="23" y="409"/>
                              </a:lnTo>
                              <a:lnTo>
                                <a:pt x="23" y="411"/>
                              </a:lnTo>
                              <a:lnTo>
                                <a:pt x="23" y="413"/>
                              </a:lnTo>
                              <a:lnTo>
                                <a:pt x="23" y="415"/>
                              </a:lnTo>
                              <a:lnTo>
                                <a:pt x="25" y="418"/>
                              </a:lnTo>
                              <a:lnTo>
                                <a:pt x="23" y="418"/>
                              </a:lnTo>
                              <a:lnTo>
                                <a:pt x="21" y="418"/>
                              </a:lnTo>
                              <a:lnTo>
                                <a:pt x="21" y="420"/>
                              </a:lnTo>
                              <a:lnTo>
                                <a:pt x="19" y="420"/>
                              </a:lnTo>
                              <a:lnTo>
                                <a:pt x="17" y="420"/>
                              </a:lnTo>
                              <a:lnTo>
                                <a:pt x="15" y="415"/>
                              </a:lnTo>
                              <a:lnTo>
                                <a:pt x="15" y="411"/>
                              </a:lnTo>
                              <a:lnTo>
                                <a:pt x="13" y="405"/>
                              </a:lnTo>
                              <a:lnTo>
                                <a:pt x="13" y="401"/>
                              </a:lnTo>
                              <a:lnTo>
                                <a:pt x="13" y="395"/>
                              </a:lnTo>
                              <a:lnTo>
                                <a:pt x="15" y="390"/>
                              </a:lnTo>
                              <a:lnTo>
                                <a:pt x="17" y="385"/>
                              </a:lnTo>
                              <a:lnTo>
                                <a:pt x="23" y="378"/>
                              </a:lnTo>
                              <a:lnTo>
                                <a:pt x="21" y="376"/>
                              </a:lnTo>
                              <a:lnTo>
                                <a:pt x="19" y="370"/>
                              </a:lnTo>
                              <a:lnTo>
                                <a:pt x="19" y="359"/>
                              </a:lnTo>
                              <a:lnTo>
                                <a:pt x="19" y="347"/>
                              </a:lnTo>
                              <a:lnTo>
                                <a:pt x="17" y="334"/>
                              </a:lnTo>
                              <a:lnTo>
                                <a:pt x="17" y="321"/>
                              </a:lnTo>
                              <a:lnTo>
                                <a:pt x="17" y="311"/>
                              </a:lnTo>
                              <a:lnTo>
                                <a:pt x="17" y="305"/>
                              </a:lnTo>
                              <a:lnTo>
                                <a:pt x="15" y="300"/>
                              </a:lnTo>
                              <a:lnTo>
                                <a:pt x="13" y="296"/>
                              </a:lnTo>
                              <a:lnTo>
                                <a:pt x="11" y="290"/>
                              </a:lnTo>
                              <a:lnTo>
                                <a:pt x="8" y="283"/>
                              </a:lnTo>
                              <a:lnTo>
                                <a:pt x="8" y="278"/>
                              </a:lnTo>
                              <a:lnTo>
                                <a:pt x="8" y="270"/>
                              </a:lnTo>
                              <a:lnTo>
                                <a:pt x="11" y="262"/>
                              </a:lnTo>
                              <a:lnTo>
                                <a:pt x="15" y="250"/>
                              </a:lnTo>
                              <a:lnTo>
                                <a:pt x="15" y="247"/>
                              </a:lnTo>
                              <a:lnTo>
                                <a:pt x="13" y="242"/>
                              </a:lnTo>
                              <a:lnTo>
                                <a:pt x="13" y="238"/>
                              </a:lnTo>
                              <a:lnTo>
                                <a:pt x="13" y="234"/>
                              </a:lnTo>
                              <a:lnTo>
                                <a:pt x="15" y="230"/>
                              </a:lnTo>
                              <a:lnTo>
                                <a:pt x="15" y="225"/>
                              </a:lnTo>
                              <a:lnTo>
                                <a:pt x="15" y="222"/>
                              </a:lnTo>
                              <a:lnTo>
                                <a:pt x="15" y="217"/>
                              </a:lnTo>
                              <a:lnTo>
                                <a:pt x="8" y="205"/>
                              </a:lnTo>
                              <a:lnTo>
                                <a:pt x="4" y="192"/>
                              </a:lnTo>
                              <a:lnTo>
                                <a:pt x="2" y="177"/>
                              </a:lnTo>
                              <a:lnTo>
                                <a:pt x="2" y="163"/>
                              </a:lnTo>
                              <a:lnTo>
                                <a:pt x="2" y="146"/>
                              </a:lnTo>
                              <a:lnTo>
                                <a:pt x="2" y="131"/>
                              </a:lnTo>
                              <a:lnTo>
                                <a:pt x="2" y="117"/>
                              </a:lnTo>
                              <a:lnTo>
                                <a:pt x="2" y="102"/>
                              </a:lnTo>
                              <a:lnTo>
                                <a:pt x="0" y="93"/>
                              </a:lnTo>
                              <a:lnTo>
                                <a:pt x="0" y="85"/>
                              </a:lnTo>
                              <a:lnTo>
                                <a:pt x="0" y="76"/>
                              </a:lnTo>
                              <a:lnTo>
                                <a:pt x="0" y="65"/>
                              </a:lnTo>
                              <a:lnTo>
                                <a:pt x="0" y="52"/>
                              </a:lnTo>
                              <a:lnTo>
                                <a:pt x="0" y="42"/>
                              </a:lnTo>
                              <a:lnTo>
                                <a:pt x="0" y="32"/>
                              </a:lnTo>
                              <a:lnTo>
                                <a:pt x="2" y="23"/>
                              </a:lnTo>
                              <a:lnTo>
                                <a:pt x="4" y="23"/>
                              </a:lnTo>
                              <a:lnTo>
                                <a:pt x="8" y="23"/>
                              </a:lnTo>
                              <a:lnTo>
                                <a:pt x="11" y="23"/>
                              </a:lnTo>
                              <a:lnTo>
                                <a:pt x="15" y="21"/>
                              </a:lnTo>
                              <a:lnTo>
                                <a:pt x="19" y="21"/>
                              </a:lnTo>
                              <a:lnTo>
                                <a:pt x="21" y="21"/>
                              </a:lnTo>
                              <a:lnTo>
                                <a:pt x="25" y="21"/>
                              </a:lnTo>
                              <a:lnTo>
                                <a:pt x="27" y="21"/>
                              </a:lnTo>
                              <a:lnTo>
                                <a:pt x="31" y="25"/>
                              </a:lnTo>
                              <a:lnTo>
                                <a:pt x="38" y="29"/>
                              </a:lnTo>
                              <a:lnTo>
                                <a:pt x="44" y="32"/>
                              </a:lnTo>
                              <a:lnTo>
                                <a:pt x="50" y="32"/>
                              </a:lnTo>
                              <a:lnTo>
                                <a:pt x="65" y="33"/>
                              </a:lnTo>
                              <a:lnTo>
                                <a:pt x="81" y="29"/>
                              </a:lnTo>
                              <a:lnTo>
                                <a:pt x="98" y="27"/>
                              </a:lnTo>
                              <a:lnTo>
                                <a:pt x="114" y="21"/>
                              </a:lnTo>
                              <a:lnTo>
                                <a:pt x="129" y="17"/>
                              </a:lnTo>
                              <a:lnTo>
                                <a:pt x="140" y="15"/>
                              </a:lnTo>
                              <a:lnTo>
                                <a:pt x="144" y="15"/>
                              </a:lnTo>
                              <a:lnTo>
                                <a:pt x="146" y="12"/>
                              </a:lnTo>
                              <a:lnTo>
                                <a:pt x="150" y="12"/>
                              </a:lnTo>
                              <a:lnTo>
                                <a:pt x="157" y="12"/>
                              </a:lnTo>
                              <a:lnTo>
                                <a:pt x="161" y="10"/>
                              </a:lnTo>
                              <a:lnTo>
                                <a:pt x="165" y="10"/>
                              </a:lnTo>
                              <a:lnTo>
                                <a:pt x="167" y="10"/>
                              </a:lnTo>
                              <a:lnTo>
                                <a:pt x="171" y="10"/>
                              </a:lnTo>
                              <a:lnTo>
                                <a:pt x="171" y="9"/>
                              </a:lnTo>
                              <a:lnTo>
                                <a:pt x="173" y="9"/>
                              </a:lnTo>
                              <a:lnTo>
                                <a:pt x="175" y="7"/>
                              </a:lnTo>
                              <a:lnTo>
                                <a:pt x="175" y="4"/>
                              </a:lnTo>
                              <a:lnTo>
                                <a:pt x="178" y="4"/>
                              </a:lnTo>
                              <a:lnTo>
                                <a:pt x="179" y="2"/>
                              </a:lnTo>
                              <a:lnTo>
                                <a:pt x="182" y="0"/>
                              </a:lnTo>
                            </a:path>
                          </a:pathLst>
                        </a:custGeom>
                        <a:solidFill>
                          <a:srgbClr val="82C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48" name="Freeform 124"/>
                        <p:cNvSpPr>
                          <a:spLocks/>
                        </p:cNvSpPr>
                        <p:nvPr/>
                      </p:nvSpPr>
                      <p:spPr bwMode="auto">
                        <a:xfrm>
                          <a:off x="4965" y="1737"/>
                          <a:ext cx="320" cy="838"/>
                        </a:xfrm>
                        <a:custGeom>
                          <a:avLst/>
                          <a:gdLst>
                            <a:gd name="T0" fmla="*/ 238 w 320"/>
                            <a:gd name="T1" fmla="*/ 39 h 838"/>
                            <a:gd name="T2" fmla="*/ 265 w 320"/>
                            <a:gd name="T3" fmla="*/ 38 h 838"/>
                            <a:gd name="T4" fmla="*/ 294 w 320"/>
                            <a:gd name="T5" fmla="*/ 36 h 838"/>
                            <a:gd name="T6" fmla="*/ 319 w 320"/>
                            <a:gd name="T7" fmla="*/ 67 h 838"/>
                            <a:gd name="T8" fmla="*/ 306 w 320"/>
                            <a:gd name="T9" fmla="*/ 133 h 838"/>
                            <a:gd name="T10" fmla="*/ 315 w 320"/>
                            <a:gd name="T11" fmla="*/ 279 h 838"/>
                            <a:gd name="T12" fmla="*/ 294 w 320"/>
                            <a:gd name="T13" fmla="*/ 476 h 838"/>
                            <a:gd name="T14" fmla="*/ 243 w 320"/>
                            <a:gd name="T15" fmla="*/ 697 h 838"/>
                            <a:gd name="T16" fmla="*/ 223 w 320"/>
                            <a:gd name="T17" fmla="*/ 783 h 838"/>
                            <a:gd name="T18" fmla="*/ 217 w 320"/>
                            <a:gd name="T19" fmla="*/ 803 h 838"/>
                            <a:gd name="T20" fmla="*/ 181 w 320"/>
                            <a:gd name="T21" fmla="*/ 808 h 838"/>
                            <a:gd name="T22" fmla="*/ 136 w 320"/>
                            <a:gd name="T23" fmla="*/ 803 h 838"/>
                            <a:gd name="T24" fmla="*/ 127 w 320"/>
                            <a:gd name="T25" fmla="*/ 785 h 838"/>
                            <a:gd name="T26" fmla="*/ 119 w 320"/>
                            <a:gd name="T27" fmla="*/ 753 h 838"/>
                            <a:gd name="T28" fmla="*/ 127 w 320"/>
                            <a:gd name="T29" fmla="*/ 741 h 838"/>
                            <a:gd name="T30" fmla="*/ 141 w 320"/>
                            <a:gd name="T31" fmla="*/ 637 h 838"/>
                            <a:gd name="T32" fmla="*/ 148 w 320"/>
                            <a:gd name="T33" fmla="*/ 553 h 838"/>
                            <a:gd name="T34" fmla="*/ 154 w 320"/>
                            <a:gd name="T35" fmla="*/ 512 h 838"/>
                            <a:gd name="T36" fmla="*/ 156 w 320"/>
                            <a:gd name="T37" fmla="*/ 470 h 838"/>
                            <a:gd name="T38" fmla="*/ 148 w 320"/>
                            <a:gd name="T39" fmla="*/ 468 h 838"/>
                            <a:gd name="T40" fmla="*/ 138 w 320"/>
                            <a:gd name="T41" fmla="*/ 555 h 838"/>
                            <a:gd name="T42" fmla="*/ 127 w 320"/>
                            <a:gd name="T43" fmla="*/ 683 h 838"/>
                            <a:gd name="T44" fmla="*/ 116 w 320"/>
                            <a:gd name="T45" fmla="*/ 768 h 838"/>
                            <a:gd name="T46" fmla="*/ 113 w 320"/>
                            <a:gd name="T47" fmla="*/ 820 h 838"/>
                            <a:gd name="T48" fmla="*/ 106 w 320"/>
                            <a:gd name="T49" fmla="*/ 835 h 838"/>
                            <a:gd name="T50" fmla="*/ 82 w 320"/>
                            <a:gd name="T51" fmla="*/ 827 h 838"/>
                            <a:gd name="T52" fmla="*/ 55 w 320"/>
                            <a:gd name="T53" fmla="*/ 823 h 838"/>
                            <a:gd name="T54" fmla="*/ 10 w 320"/>
                            <a:gd name="T55" fmla="*/ 835 h 838"/>
                            <a:gd name="T56" fmla="*/ 0 w 320"/>
                            <a:gd name="T57" fmla="*/ 711 h 838"/>
                            <a:gd name="T58" fmla="*/ 7 w 320"/>
                            <a:gd name="T59" fmla="*/ 557 h 838"/>
                            <a:gd name="T60" fmla="*/ 10 w 320"/>
                            <a:gd name="T61" fmla="*/ 430 h 838"/>
                            <a:gd name="T62" fmla="*/ 13 w 320"/>
                            <a:gd name="T63" fmla="*/ 309 h 838"/>
                            <a:gd name="T64" fmla="*/ 21 w 320"/>
                            <a:gd name="T65" fmla="*/ 215 h 838"/>
                            <a:gd name="T66" fmla="*/ 33 w 320"/>
                            <a:gd name="T67" fmla="*/ 217 h 838"/>
                            <a:gd name="T68" fmla="*/ 48 w 320"/>
                            <a:gd name="T69" fmla="*/ 227 h 838"/>
                            <a:gd name="T70" fmla="*/ 58 w 320"/>
                            <a:gd name="T71" fmla="*/ 221 h 838"/>
                            <a:gd name="T72" fmla="*/ 48 w 320"/>
                            <a:gd name="T73" fmla="*/ 185 h 838"/>
                            <a:gd name="T74" fmla="*/ 44 w 320"/>
                            <a:gd name="T75" fmla="*/ 169 h 838"/>
                            <a:gd name="T76" fmla="*/ 48 w 320"/>
                            <a:gd name="T77" fmla="*/ 152 h 838"/>
                            <a:gd name="T78" fmla="*/ 61 w 320"/>
                            <a:gd name="T79" fmla="*/ 171 h 838"/>
                            <a:gd name="T80" fmla="*/ 77 w 320"/>
                            <a:gd name="T81" fmla="*/ 185 h 838"/>
                            <a:gd name="T82" fmla="*/ 77 w 320"/>
                            <a:gd name="T83" fmla="*/ 173 h 838"/>
                            <a:gd name="T84" fmla="*/ 73 w 320"/>
                            <a:gd name="T85" fmla="*/ 161 h 838"/>
                            <a:gd name="T86" fmla="*/ 67 w 320"/>
                            <a:gd name="T87" fmla="*/ 147 h 838"/>
                            <a:gd name="T88" fmla="*/ 61 w 320"/>
                            <a:gd name="T89" fmla="*/ 127 h 838"/>
                            <a:gd name="T90" fmla="*/ 50 w 320"/>
                            <a:gd name="T91" fmla="*/ 111 h 838"/>
                            <a:gd name="T92" fmla="*/ 40 w 320"/>
                            <a:gd name="T93" fmla="*/ 102 h 838"/>
                            <a:gd name="T94" fmla="*/ 30 w 320"/>
                            <a:gd name="T95" fmla="*/ 76 h 838"/>
                            <a:gd name="T96" fmla="*/ 25 w 320"/>
                            <a:gd name="T97" fmla="*/ 50 h 838"/>
                            <a:gd name="T98" fmla="*/ 21 w 320"/>
                            <a:gd name="T99" fmla="*/ 31 h 838"/>
                            <a:gd name="T100" fmla="*/ 23 w 320"/>
                            <a:gd name="T101" fmla="*/ 14 h 838"/>
                            <a:gd name="T102" fmla="*/ 30 w 320"/>
                            <a:gd name="T103" fmla="*/ 4 h 838"/>
                            <a:gd name="T104" fmla="*/ 44 w 320"/>
                            <a:gd name="T105" fmla="*/ 16 h 838"/>
                            <a:gd name="T106" fmla="*/ 71 w 320"/>
                            <a:gd name="T107" fmla="*/ 24 h 838"/>
                            <a:gd name="T108" fmla="*/ 55 w 320"/>
                            <a:gd name="T109" fmla="*/ 71 h 838"/>
                            <a:gd name="T110" fmla="*/ 75 w 320"/>
                            <a:gd name="T111" fmla="*/ 46 h 838"/>
                            <a:gd name="T112" fmla="*/ 98 w 320"/>
                            <a:gd name="T113" fmla="*/ 27 h 838"/>
                            <a:gd name="T114" fmla="*/ 127 w 320"/>
                            <a:gd name="T115" fmla="*/ 27 h 838"/>
                            <a:gd name="T116" fmla="*/ 161 w 320"/>
                            <a:gd name="T117" fmla="*/ 29 h 838"/>
                            <a:gd name="T118" fmla="*/ 190 w 320"/>
                            <a:gd name="T119" fmla="*/ 38 h 838"/>
                            <a:gd name="T120" fmla="*/ 213 w 320"/>
                            <a:gd name="T121" fmla="*/ 48 h 838"/>
                            <a:gd name="T122" fmla="*/ 205 w 320"/>
                            <a:gd name="T123" fmla="*/ 117 h 838"/>
                            <a:gd name="T124" fmla="*/ 217 w 320"/>
                            <a:gd name="T125" fmla="*/ 48 h 8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0"/>
                            <a:gd name="T190" fmla="*/ 0 h 838"/>
                            <a:gd name="T191" fmla="*/ 320 w 320"/>
                            <a:gd name="T192" fmla="*/ 838 h 8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0" h="838">
                              <a:moveTo>
                                <a:pt x="217" y="41"/>
                              </a:moveTo>
                              <a:lnTo>
                                <a:pt x="221" y="41"/>
                              </a:lnTo>
                              <a:lnTo>
                                <a:pt x="226" y="41"/>
                              </a:lnTo>
                              <a:lnTo>
                                <a:pt x="228" y="41"/>
                              </a:lnTo>
                              <a:lnTo>
                                <a:pt x="232" y="41"/>
                              </a:lnTo>
                              <a:lnTo>
                                <a:pt x="236" y="41"/>
                              </a:lnTo>
                              <a:lnTo>
                                <a:pt x="238" y="39"/>
                              </a:lnTo>
                              <a:lnTo>
                                <a:pt x="243" y="39"/>
                              </a:lnTo>
                              <a:lnTo>
                                <a:pt x="246" y="39"/>
                              </a:lnTo>
                              <a:lnTo>
                                <a:pt x="251" y="39"/>
                              </a:lnTo>
                              <a:lnTo>
                                <a:pt x="255" y="39"/>
                              </a:lnTo>
                              <a:lnTo>
                                <a:pt x="259" y="39"/>
                              </a:lnTo>
                              <a:lnTo>
                                <a:pt x="263" y="39"/>
                              </a:lnTo>
                              <a:lnTo>
                                <a:pt x="265" y="38"/>
                              </a:lnTo>
                              <a:lnTo>
                                <a:pt x="270" y="38"/>
                              </a:lnTo>
                              <a:lnTo>
                                <a:pt x="273" y="38"/>
                              </a:lnTo>
                              <a:lnTo>
                                <a:pt x="278" y="38"/>
                              </a:lnTo>
                              <a:lnTo>
                                <a:pt x="282" y="38"/>
                              </a:lnTo>
                              <a:lnTo>
                                <a:pt x="286" y="36"/>
                              </a:lnTo>
                              <a:lnTo>
                                <a:pt x="290" y="36"/>
                              </a:lnTo>
                              <a:lnTo>
                                <a:pt x="294" y="36"/>
                              </a:lnTo>
                              <a:lnTo>
                                <a:pt x="298" y="36"/>
                              </a:lnTo>
                              <a:lnTo>
                                <a:pt x="302" y="36"/>
                              </a:lnTo>
                              <a:lnTo>
                                <a:pt x="306" y="36"/>
                              </a:lnTo>
                              <a:lnTo>
                                <a:pt x="311" y="36"/>
                              </a:lnTo>
                              <a:lnTo>
                                <a:pt x="315" y="46"/>
                              </a:lnTo>
                              <a:lnTo>
                                <a:pt x="317" y="56"/>
                              </a:lnTo>
                              <a:lnTo>
                                <a:pt x="319" y="67"/>
                              </a:lnTo>
                              <a:lnTo>
                                <a:pt x="317" y="76"/>
                              </a:lnTo>
                              <a:lnTo>
                                <a:pt x="315" y="86"/>
                              </a:lnTo>
                              <a:lnTo>
                                <a:pt x="313" y="92"/>
                              </a:lnTo>
                              <a:lnTo>
                                <a:pt x="309" y="98"/>
                              </a:lnTo>
                              <a:lnTo>
                                <a:pt x="306" y="102"/>
                              </a:lnTo>
                              <a:lnTo>
                                <a:pt x="306" y="115"/>
                              </a:lnTo>
                              <a:lnTo>
                                <a:pt x="306" y="133"/>
                              </a:lnTo>
                              <a:lnTo>
                                <a:pt x="306" y="156"/>
                              </a:lnTo>
                              <a:lnTo>
                                <a:pt x="309" y="182"/>
                              </a:lnTo>
                              <a:lnTo>
                                <a:pt x="309" y="209"/>
                              </a:lnTo>
                              <a:lnTo>
                                <a:pt x="311" y="232"/>
                              </a:lnTo>
                              <a:lnTo>
                                <a:pt x="311" y="251"/>
                              </a:lnTo>
                              <a:lnTo>
                                <a:pt x="313" y="263"/>
                              </a:lnTo>
                              <a:lnTo>
                                <a:pt x="315" y="279"/>
                              </a:lnTo>
                              <a:lnTo>
                                <a:pt x="317" y="303"/>
                              </a:lnTo>
                              <a:lnTo>
                                <a:pt x="315" y="327"/>
                              </a:lnTo>
                              <a:lnTo>
                                <a:pt x="315" y="357"/>
                              </a:lnTo>
                              <a:lnTo>
                                <a:pt x="311" y="388"/>
                              </a:lnTo>
                              <a:lnTo>
                                <a:pt x="306" y="417"/>
                              </a:lnTo>
                              <a:lnTo>
                                <a:pt x="302" y="447"/>
                              </a:lnTo>
                              <a:lnTo>
                                <a:pt x="294" y="476"/>
                              </a:lnTo>
                              <a:lnTo>
                                <a:pt x="298" y="515"/>
                              </a:lnTo>
                              <a:lnTo>
                                <a:pt x="290" y="547"/>
                              </a:lnTo>
                              <a:lnTo>
                                <a:pt x="280" y="576"/>
                              </a:lnTo>
                              <a:lnTo>
                                <a:pt x="271" y="607"/>
                              </a:lnTo>
                              <a:lnTo>
                                <a:pt x="261" y="637"/>
                              </a:lnTo>
                              <a:lnTo>
                                <a:pt x="251" y="668"/>
                              </a:lnTo>
                              <a:lnTo>
                                <a:pt x="243" y="697"/>
                              </a:lnTo>
                              <a:lnTo>
                                <a:pt x="232" y="728"/>
                              </a:lnTo>
                              <a:lnTo>
                                <a:pt x="223" y="758"/>
                              </a:lnTo>
                              <a:lnTo>
                                <a:pt x="221" y="764"/>
                              </a:lnTo>
                              <a:lnTo>
                                <a:pt x="221" y="768"/>
                              </a:lnTo>
                              <a:lnTo>
                                <a:pt x="223" y="772"/>
                              </a:lnTo>
                              <a:lnTo>
                                <a:pt x="223" y="778"/>
                              </a:lnTo>
                              <a:lnTo>
                                <a:pt x="223" y="783"/>
                              </a:lnTo>
                              <a:lnTo>
                                <a:pt x="226" y="789"/>
                              </a:lnTo>
                              <a:lnTo>
                                <a:pt x="226" y="793"/>
                              </a:lnTo>
                              <a:lnTo>
                                <a:pt x="226" y="798"/>
                              </a:lnTo>
                              <a:lnTo>
                                <a:pt x="223" y="800"/>
                              </a:lnTo>
                              <a:lnTo>
                                <a:pt x="221" y="801"/>
                              </a:lnTo>
                              <a:lnTo>
                                <a:pt x="219" y="803"/>
                              </a:lnTo>
                              <a:lnTo>
                                <a:pt x="217" y="803"/>
                              </a:lnTo>
                              <a:lnTo>
                                <a:pt x="215" y="806"/>
                              </a:lnTo>
                              <a:lnTo>
                                <a:pt x="213" y="806"/>
                              </a:lnTo>
                              <a:lnTo>
                                <a:pt x="211" y="806"/>
                              </a:lnTo>
                              <a:lnTo>
                                <a:pt x="208" y="808"/>
                              </a:lnTo>
                              <a:lnTo>
                                <a:pt x="200" y="810"/>
                              </a:lnTo>
                              <a:lnTo>
                                <a:pt x="192" y="810"/>
                              </a:lnTo>
                              <a:lnTo>
                                <a:pt x="181" y="808"/>
                              </a:lnTo>
                              <a:lnTo>
                                <a:pt x="173" y="806"/>
                              </a:lnTo>
                              <a:lnTo>
                                <a:pt x="165" y="806"/>
                              </a:lnTo>
                              <a:lnTo>
                                <a:pt x="156" y="803"/>
                              </a:lnTo>
                              <a:lnTo>
                                <a:pt x="148" y="806"/>
                              </a:lnTo>
                              <a:lnTo>
                                <a:pt x="139" y="808"/>
                              </a:lnTo>
                              <a:lnTo>
                                <a:pt x="138" y="806"/>
                              </a:lnTo>
                              <a:lnTo>
                                <a:pt x="136" y="803"/>
                              </a:lnTo>
                              <a:lnTo>
                                <a:pt x="136" y="801"/>
                              </a:lnTo>
                              <a:lnTo>
                                <a:pt x="133" y="800"/>
                              </a:lnTo>
                              <a:lnTo>
                                <a:pt x="131" y="798"/>
                              </a:lnTo>
                              <a:lnTo>
                                <a:pt x="131" y="793"/>
                              </a:lnTo>
                              <a:lnTo>
                                <a:pt x="129" y="791"/>
                              </a:lnTo>
                              <a:lnTo>
                                <a:pt x="127" y="787"/>
                              </a:lnTo>
                              <a:lnTo>
                                <a:pt x="127" y="785"/>
                              </a:lnTo>
                              <a:lnTo>
                                <a:pt x="127" y="783"/>
                              </a:lnTo>
                              <a:lnTo>
                                <a:pt x="125" y="778"/>
                              </a:lnTo>
                              <a:lnTo>
                                <a:pt x="123" y="772"/>
                              </a:lnTo>
                              <a:lnTo>
                                <a:pt x="123" y="768"/>
                              </a:lnTo>
                              <a:lnTo>
                                <a:pt x="121" y="762"/>
                              </a:lnTo>
                              <a:lnTo>
                                <a:pt x="119" y="758"/>
                              </a:lnTo>
                              <a:lnTo>
                                <a:pt x="119" y="753"/>
                              </a:lnTo>
                              <a:lnTo>
                                <a:pt x="119" y="749"/>
                              </a:lnTo>
                              <a:lnTo>
                                <a:pt x="121" y="747"/>
                              </a:lnTo>
                              <a:lnTo>
                                <a:pt x="121" y="745"/>
                              </a:lnTo>
                              <a:lnTo>
                                <a:pt x="123" y="743"/>
                              </a:lnTo>
                              <a:lnTo>
                                <a:pt x="125" y="743"/>
                              </a:lnTo>
                              <a:lnTo>
                                <a:pt x="125" y="741"/>
                              </a:lnTo>
                              <a:lnTo>
                                <a:pt x="127" y="741"/>
                              </a:lnTo>
                              <a:lnTo>
                                <a:pt x="127" y="738"/>
                              </a:lnTo>
                              <a:lnTo>
                                <a:pt x="127" y="718"/>
                              </a:lnTo>
                              <a:lnTo>
                                <a:pt x="129" y="697"/>
                              </a:lnTo>
                              <a:lnTo>
                                <a:pt x="131" y="680"/>
                              </a:lnTo>
                              <a:lnTo>
                                <a:pt x="136" y="664"/>
                              </a:lnTo>
                              <a:lnTo>
                                <a:pt x="138" y="650"/>
                              </a:lnTo>
                              <a:lnTo>
                                <a:pt x="141" y="637"/>
                              </a:lnTo>
                              <a:lnTo>
                                <a:pt x="144" y="622"/>
                              </a:lnTo>
                              <a:lnTo>
                                <a:pt x="148" y="609"/>
                              </a:lnTo>
                              <a:lnTo>
                                <a:pt x="146" y="599"/>
                              </a:lnTo>
                              <a:lnTo>
                                <a:pt x="146" y="586"/>
                              </a:lnTo>
                              <a:lnTo>
                                <a:pt x="146" y="576"/>
                              </a:lnTo>
                              <a:lnTo>
                                <a:pt x="146" y="565"/>
                              </a:lnTo>
                              <a:lnTo>
                                <a:pt x="148" y="553"/>
                              </a:lnTo>
                              <a:lnTo>
                                <a:pt x="150" y="545"/>
                              </a:lnTo>
                              <a:lnTo>
                                <a:pt x="154" y="536"/>
                              </a:lnTo>
                              <a:lnTo>
                                <a:pt x="156" y="530"/>
                              </a:lnTo>
                              <a:lnTo>
                                <a:pt x="154" y="526"/>
                              </a:lnTo>
                              <a:lnTo>
                                <a:pt x="154" y="522"/>
                              </a:lnTo>
                              <a:lnTo>
                                <a:pt x="154" y="515"/>
                              </a:lnTo>
                              <a:lnTo>
                                <a:pt x="154" y="512"/>
                              </a:lnTo>
                              <a:lnTo>
                                <a:pt x="154" y="506"/>
                              </a:lnTo>
                              <a:lnTo>
                                <a:pt x="156" y="499"/>
                              </a:lnTo>
                              <a:lnTo>
                                <a:pt x="158" y="491"/>
                              </a:lnTo>
                              <a:lnTo>
                                <a:pt x="163" y="482"/>
                              </a:lnTo>
                              <a:lnTo>
                                <a:pt x="161" y="478"/>
                              </a:lnTo>
                              <a:lnTo>
                                <a:pt x="158" y="474"/>
                              </a:lnTo>
                              <a:lnTo>
                                <a:pt x="156" y="470"/>
                              </a:lnTo>
                              <a:lnTo>
                                <a:pt x="154" y="465"/>
                              </a:lnTo>
                              <a:lnTo>
                                <a:pt x="153" y="462"/>
                              </a:lnTo>
                              <a:lnTo>
                                <a:pt x="150" y="457"/>
                              </a:lnTo>
                              <a:lnTo>
                                <a:pt x="148" y="453"/>
                              </a:lnTo>
                              <a:lnTo>
                                <a:pt x="148" y="447"/>
                              </a:lnTo>
                              <a:lnTo>
                                <a:pt x="148" y="457"/>
                              </a:lnTo>
                              <a:lnTo>
                                <a:pt x="148" y="468"/>
                              </a:lnTo>
                              <a:lnTo>
                                <a:pt x="148" y="480"/>
                              </a:lnTo>
                              <a:lnTo>
                                <a:pt x="148" y="491"/>
                              </a:lnTo>
                              <a:lnTo>
                                <a:pt x="148" y="501"/>
                              </a:lnTo>
                              <a:lnTo>
                                <a:pt x="146" y="514"/>
                              </a:lnTo>
                              <a:lnTo>
                                <a:pt x="141" y="526"/>
                              </a:lnTo>
                              <a:lnTo>
                                <a:pt x="138" y="538"/>
                              </a:lnTo>
                              <a:lnTo>
                                <a:pt x="138" y="555"/>
                              </a:lnTo>
                              <a:lnTo>
                                <a:pt x="136" y="572"/>
                              </a:lnTo>
                              <a:lnTo>
                                <a:pt x="136" y="588"/>
                              </a:lnTo>
                              <a:lnTo>
                                <a:pt x="133" y="607"/>
                              </a:lnTo>
                              <a:lnTo>
                                <a:pt x="133" y="626"/>
                              </a:lnTo>
                              <a:lnTo>
                                <a:pt x="131" y="645"/>
                              </a:lnTo>
                              <a:lnTo>
                                <a:pt x="129" y="664"/>
                              </a:lnTo>
                              <a:lnTo>
                                <a:pt x="127" y="683"/>
                              </a:lnTo>
                              <a:lnTo>
                                <a:pt x="127" y="697"/>
                              </a:lnTo>
                              <a:lnTo>
                                <a:pt x="125" y="710"/>
                              </a:lnTo>
                              <a:lnTo>
                                <a:pt x="123" y="724"/>
                              </a:lnTo>
                              <a:lnTo>
                                <a:pt x="121" y="735"/>
                              </a:lnTo>
                              <a:lnTo>
                                <a:pt x="119" y="747"/>
                              </a:lnTo>
                              <a:lnTo>
                                <a:pt x="119" y="758"/>
                              </a:lnTo>
                              <a:lnTo>
                                <a:pt x="116" y="768"/>
                              </a:lnTo>
                              <a:lnTo>
                                <a:pt x="116" y="778"/>
                              </a:lnTo>
                              <a:lnTo>
                                <a:pt x="116" y="789"/>
                              </a:lnTo>
                              <a:lnTo>
                                <a:pt x="116" y="800"/>
                              </a:lnTo>
                              <a:lnTo>
                                <a:pt x="115" y="806"/>
                              </a:lnTo>
                              <a:lnTo>
                                <a:pt x="115" y="812"/>
                              </a:lnTo>
                              <a:lnTo>
                                <a:pt x="113" y="816"/>
                              </a:lnTo>
                              <a:lnTo>
                                <a:pt x="113" y="820"/>
                              </a:lnTo>
                              <a:lnTo>
                                <a:pt x="110" y="825"/>
                              </a:lnTo>
                              <a:lnTo>
                                <a:pt x="110" y="829"/>
                              </a:lnTo>
                              <a:lnTo>
                                <a:pt x="110" y="831"/>
                              </a:lnTo>
                              <a:lnTo>
                                <a:pt x="108" y="831"/>
                              </a:lnTo>
                              <a:lnTo>
                                <a:pt x="108" y="833"/>
                              </a:lnTo>
                              <a:lnTo>
                                <a:pt x="106" y="833"/>
                              </a:lnTo>
                              <a:lnTo>
                                <a:pt x="106" y="835"/>
                              </a:lnTo>
                              <a:lnTo>
                                <a:pt x="104" y="835"/>
                              </a:lnTo>
                              <a:lnTo>
                                <a:pt x="104" y="837"/>
                              </a:lnTo>
                              <a:lnTo>
                                <a:pt x="100" y="835"/>
                              </a:lnTo>
                              <a:lnTo>
                                <a:pt x="96" y="833"/>
                              </a:lnTo>
                              <a:lnTo>
                                <a:pt x="89" y="831"/>
                              </a:lnTo>
                              <a:lnTo>
                                <a:pt x="85" y="829"/>
                              </a:lnTo>
                              <a:lnTo>
                                <a:pt x="82" y="827"/>
                              </a:lnTo>
                              <a:lnTo>
                                <a:pt x="77" y="825"/>
                              </a:lnTo>
                              <a:lnTo>
                                <a:pt x="73" y="820"/>
                              </a:lnTo>
                              <a:lnTo>
                                <a:pt x="69" y="816"/>
                              </a:lnTo>
                              <a:lnTo>
                                <a:pt x="65" y="818"/>
                              </a:lnTo>
                              <a:lnTo>
                                <a:pt x="61" y="818"/>
                              </a:lnTo>
                              <a:lnTo>
                                <a:pt x="58" y="820"/>
                              </a:lnTo>
                              <a:lnTo>
                                <a:pt x="55" y="823"/>
                              </a:lnTo>
                              <a:lnTo>
                                <a:pt x="50" y="825"/>
                              </a:lnTo>
                              <a:lnTo>
                                <a:pt x="42" y="829"/>
                              </a:lnTo>
                              <a:lnTo>
                                <a:pt x="31" y="831"/>
                              </a:lnTo>
                              <a:lnTo>
                                <a:pt x="17" y="835"/>
                              </a:lnTo>
                              <a:lnTo>
                                <a:pt x="15" y="835"/>
                              </a:lnTo>
                              <a:lnTo>
                                <a:pt x="13" y="835"/>
                              </a:lnTo>
                              <a:lnTo>
                                <a:pt x="10" y="835"/>
                              </a:lnTo>
                              <a:lnTo>
                                <a:pt x="8" y="835"/>
                              </a:lnTo>
                              <a:lnTo>
                                <a:pt x="7" y="835"/>
                              </a:lnTo>
                              <a:lnTo>
                                <a:pt x="4" y="816"/>
                              </a:lnTo>
                              <a:lnTo>
                                <a:pt x="2" y="793"/>
                              </a:lnTo>
                              <a:lnTo>
                                <a:pt x="2" y="766"/>
                              </a:lnTo>
                              <a:lnTo>
                                <a:pt x="0" y="738"/>
                              </a:lnTo>
                              <a:lnTo>
                                <a:pt x="0" y="711"/>
                              </a:lnTo>
                              <a:lnTo>
                                <a:pt x="0" y="689"/>
                              </a:lnTo>
                              <a:lnTo>
                                <a:pt x="2" y="668"/>
                              </a:lnTo>
                              <a:lnTo>
                                <a:pt x="2" y="655"/>
                              </a:lnTo>
                              <a:lnTo>
                                <a:pt x="7" y="626"/>
                              </a:lnTo>
                              <a:lnTo>
                                <a:pt x="8" y="601"/>
                              </a:lnTo>
                              <a:lnTo>
                                <a:pt x="8" y="578"/>
                              </a:lnTo>
                              <a:lnTo>
                                <a:pt x="7" y="557"/>
                              </a:lnTo>
                              <a:lnTo>
                                <a:pt x="7" y="538"/>
                              </a:lnTo>
                              <a:lnTo>
                                <a:pt x="8" y="520"/>
                              </a:lnTo>
                              <a:lnTo>
                                <a:pt x="13" y="501"/>
                              </a:lnTo>
                              <a:lnTo>
                                <a:pt x="18" y="482"/>
                              </a:lnTo>
                              <a:lnTo>
                                <a:pt x="15" y="465"/>
                              </a:lnTo>
                              <a:lnTo>
                                <a:pt x="13" y="449"/>
                              </a:lnTo>
                              <a:lnTo>
                                <a:pt x="10" y="430"/>
                              </a:lnTo>
                              <a:lnTo>
                                <a:pt x="13" y="409"/>
                              </a:lnTo>
                              <a:lnTo>
                                <a:pt x="15" y="392"/>
                              </a:lnTo>
                              <a:lnTo>
                                <a:pt x="18" y="373"/>
                              </a:lnTo>
                              <a:lnTo>
                                <a:pt x="21" y="359"/>
                              </a:lnTo>
                              <a:lnTo>
                                <a:pt x="23" y="348"/>
                              </a:lnTo>
                              <a:lnTo>
                                <a:pt x="15" y="330"/>
                              </a:lnTo>
                              <a:lnTo>
                                <a:pt x="13" y="309"/>
                              </a:lnTo>
                              <a:lnTo>
                                <a:pt x="13" y="288"/>
                              </a:lnTo>
                              <a:lnTo>
                                <a:pt x="15" y="269"/>
                              </a:lnTo>
                              <a:lnTo>
                                <a:pt x="17" y="253"/>
                              </a:lnTo>
                              <a:lnTo>
                                <a:pt x="18" y="236"/>
                              </a:lnTo>
                              <a:lnTo>
                                <a:pt x="18" y="223"/>
                              </a:lnTo>
                              <a:lnTo>
                                <a:pt x="18" y="215"/>
                              </a:lnTo>
                              <a:lnTo>
                                <a:pt x="21" y="215"/>
                              </a:lnTo>
                              <a:lnTo>
                                <a:pt x="23" y="215"/>
                              </a:lnTo>
                              <a:lnTo>
                                <a:pt x="23" y="213"/>
                              </a:lnTo>
                              <a:lnTo>
                                <a:pt x="25" y="215"/>
                              </a:lnTo>
                              <a:lnTo>
                                <a:pt x="27" y="217"/>
                              </a:lnTo>
                              <a:lnTo>
                                <a:pt x="30" y="217"/>
                              </a:lnTo>
                              <a:lnTo>
                                <a:pt x="31" y="217"/>
                              </a:lnTo>
                              <a:lnTo>
                                <a:pt x="33" y="217"/>
                              </a:lnTo>
                              <a:lnTo>
                                <a:pt x="35" y="217"/>
                              </a:lnTo>
                              <a:lnTo>
                                <a:pt x="38" y="219"/>
                              </a:lnTo>
                              <a:lnTo>
                                <a:pt x="40" y="221"/>
                              </a:lnTo>
                              <a:lnTo>
                                <a:pt x="42" y="223"/>
                              </a:lnTo>
                              <a:lnTo>
                                <a:pt x="44" y="225"/>
                              </a:lnTo>
                              <a:lnTo>
                                <a:pt x="46" y="227"/>
                              </a:lnTo>
                              <a:lnTo>
                                <a:pt x="48" y="227"/>
                              </a:lnTo>
                              <a:lnTo>
                                <a:pt x="50" y="229"/>
                              </a:lnTo>
                              <a:lnTo>
                                <a:pt x="52" y="227"/>
                              </a:lnTo>
                              <a:lnTo>
                                <a:pt x="55" y="227"/>
                              </a:lnTo>
                              <a:lnTo>
                                <a:pt x="55" y="225"/>
                              </a:lnTo>
                              <a:lnTo>
                                <a:pt x="56" y="225"/>
                              </a:lnTo>
                              <a:lnTo>
                                <a:pt x="58" y="223"/>
                              </a:lnTo>
                              <a:lnTo>
                                <a:pt x="58" y="221"/>
                              </a:lnTo>
                              <a:lnTo>
                                <a:pt x="61" y="219"/>
                              </a:lnTo>
                              <a:lnTo>
                                <a:pt x="61" y="217"/>
                              </a:lnTo>
                              <a:lnTo>
                                <a:pt x="61" y="215"/>
                              </a:lnTo>
                              <a:lnTo>
                                <a:pt x="50" y="190"/>
                              </a:lnTo>
                              <a:lnTo>
                                <a:pt x="48" y="190"/>
                              </a:lnTo>
                              <a:lnTo>
                                <a:pt x="48" y="187"/>
                              </a:lnTo>
                              <a:lnTo>
                                <a:pt x="48" y="185"/>
                              </a:lnTo>
                              <a:lnTo>
                                <a:pt x="48" y="184"/>
                              </a:lnTo>
                              <a:lnTo>
                                <a:pt x="46" y="182"/>
                              </a:lnTo>
                              <a:lnTo>
                                <a:pt x="46" y="179"/>
                              </a:lnTo>
                              <a:lnTo>
                                <a:pt x="46" y="177"/>
                              </a:lnTo>
                              <a:lnTo>
                                <a:pt x="46" y="175"/>
                              </a:lnTo>
                              <a:lnTo>
                                <a:pt x="44" y="171"/>
                              </a:lnTo>
                              <a:lnTo>
                                <a:pt x="44" y="169"/>
                              </a:lnTo>
                              <a:lnTo>
                                <a:pt x="44" y="164"/>
                              </a:lnTo>
                              <a:lnTo>
                                <a:pt x="44" y="162"/>
                              </a:lnTo>
                              <a:lnTo>
                                <a:pt x="44" y="161"/>
                              </a:lnTo>
                              <a:lnTo>
                                <a:pt x="46" y="156"/>
                              </a:lnTo>
                              <a:lnTo>
                                <a:pt x="46" y="154"/>
                              </a:lnTo>
                              <a:lnTo>
                                <a:pt x="44" y="150"/>
                              </a:lnTo>
                              <a:lnTo>
                                <a:pt x="48" y="152"/>
                              </a:lnTo>
                              <a:lnTo>
                                <a:pt x="50" y="154"/>
                              </a:lnTo>
                              <a:lnTo>
                                <a:pt x="52" y="159"/>
                              </a:lnTo>
                              <a:lnTo>
                                <a:pt x="55" y="161"/>
                              </a:lnTo>
                              <a:lnTo>
                                <a:pt x="55" y="162"/>
                              </a:lnTo>
                              <a:lnTo>
                                <a:pt x="56" y="164"/>
                              </a:lnTo>
                              <a:lnTo>
                                <a:pt x="58" y="167"/>
                              </a:lnTo>
                              <a:lnTo>
                                <a:pt x="61" y="171"/>
                              </a:lnTo>
                              <a:lnTo>
                                <a:pt x="61" y="173"/>
                              </a:lnTo>
                              <a:lnTo>
                                <a:pt x="63" y="177"/>
                              </a:lnTo>
                              <a:lnTo>
                                <a:pt x="67" y="179"/>
                              </a:lnTo>
                              <a:lnTo>
                                <a:pt x="69" y="182"/>
                              </a:lnTo>
                              <a:lnTo>
                                <a:pt x="71" y="184"/>
                              </a:lnTo>
                              <a:lnTo>
                                <a:pt x="75" y="185"/>
                              </a:lnTo>
                              <a:lnTo>
                                <a:pt x="77" y="185"/>
                              </a:lnTo>
                              <a:lnTo>
                                <a:pt x="82" y="184"/>
                              </a:lnTo>
                              <a:lnTo>
                                <a:pt x="82" y="182"/>
                              </a:lnTo>
                              <a:lnTo>
                                <a:pt x="82" y="179"/>
                              </a:lnTo>
                              <a:lnTo>
                                <a:pt x="82" y="177"/>
                              </a:lnTo>
                              <a:lnTo>
                                <a:pt x="80" y="177"/>
                              </a:lnTo>
                              <a:lnTo>
                                <a:pt x="80" y="175"/>
                              </a:lnTo>
                              <a:lnTo>
                                <a:pt x="77" y="173"/>
                              </a:lnTo>
                              <a:lnTo>
                                <a:pt x="77" y="171"/>
                              </a:lnTo>
                              <a:lnTo>
                                <a:pt x="75" y="171"/>
                              </a:lnTo>
                              <a:lnTo>
                                <a:pt x="75" y="169"/>
                              </a:lnTo>
                              <a:lnTo>
                                <a:pt x="75" y="167"/>
                              </a:lnTo>
                              <a:lnTo>
                                <a:pt x="73" y="164"/>
                              </a:lnTo>
                              <a:lnTo>
                                <a:pt x="73" y="162"/>
                              </a:lnTo>
                              <a:lnTo>
                                <a:pt x="73" y="161"/>
                              </a:lnTo>
                              <a:lnTo>
                                <a:pt x="73" y="159"/>
                              </a:lnTo>
                              <a:lnTo>
                                <a:pt x="71" y="159"/>
                              </a:lnTo>
                              <a:lnTo>
                                <a:pt x="71" y="156"/>
                              </a:lnTo>
                              <a:lnTo>
                                <a:pt x="69" y="154"/>
                              </a:lnTo>
                              <a:lnTo>
                                <a:pt x="69" y="152"/>
                              </a:lnTo>
                              <a:lnTo>
                                <a:pt x="67" y="150"/>
                              </a:lnTo>
                              <a:lnTo>
                                <a:pt x="67" y="147"/>
                              </a:lnTo>
                              <a:lnTo>
                                <a:pt x="65" y="146"/>
                              </a:lnTo>
                              <a:lnTo>
                                <a:pt x="65" y="144"/>
                              </a:lnTo>
                              <a:lnTo>
                                <a:pt x="63" y="139"/>
                              </a:lnTo>
                              <a:lnTo>
                                <a:pt x="63" y="135"/>
                              </a:lnTo>
                              <a:lnTo>
                                <a:pt x="61" y="133"/>
                              </a:lnTo>
                              <a:lnTo>
                                <a:pt x="61" y="129"/>
                              </a:lnTo>
                              <a:lnTo>
                                <a:pt x="61" y="127"/>
                              </a:lnTo>
                              <a:lnTo>
                                <a:pt x="58" y="125"/>
                              </a:lnTo>
                              <a:lnTo>
                                <a:pt x="58" y="123"/>
                              </a:lnTo>
                              <a:lnTo>
                                <a:pt x="56" y="118"/>
                              </a:lnTo>
                              <a:lnTo>
                                <a:pt x="55" y="117"/>
                              </a:lnTo>
                              <a:lnTo>
                                <a:pt x="55" y="115"/>
                              </a:lnTo>
                              <a:lnTo>
                                <a:pt x="52" y="113"/>
                              </a:lnTo>
                              <a:lnTo>
                                <a:pt x="50" y="111"/>
                              </a:lnTo>
                              <a:lnTo>
                                <a:pt x="48" y="109"/>
                              </a:lnTo>
                              <a:lnTo>
                                <a:pt x="46" y="107"/>
                              </a:lnTo>
                              <a:lnTo>
                                <a:pt x="44" y="107"/>
                              </a:lnTo>
                              <a:lnTo>
                                <a:pt x="44" y="104"/>
                              </a:lnTo>
                              <a:lnTo>
                                <a:pt x="42" y="104"/>
                              </a:lnTo>
                              <a:lnTo>
                                <a:pt x="42" y="102"/>
                              </a:lnTo>
                              <a:lnTo>
                                <a:pt x="40" y="102"/>
                              </a:lnTo>
                              <a:lnTo>
                                <a:pt x="40" y="101"/>
                              </a:lnTo>
                              <a:lnTo>
                                <a:pt x="38" y="101"/>
                              </a:lnTo>
                              <a:lnTo>
                                <a:pt x="35" y="94"/>
                              </a:lnTo>
                              <a:lnTo>
                                <a:pt x="35" y="90"/>
                              </a:lnTo>
                              <a:lnTo>
                                <a:pt x="33" y="84"/>
                              </a:lnTo>
                              <a:lnTo>
                                <a:pt x="31" y="79"/>
                              </a:lnTo>
                              <a:lnTo>
                                <a:pt x="30" y="76"/>
                              </a:lnTo>
                              <a:lnTo>
                                <a:pt x="27" y="71"/>
                              </a:lnTo>
                              <a:lnTo>
                                <a:pt x="25" y="67"/>
                              </a:lnTo>
                              <a:lnTo>
                                <a:pt x="25" y="62"/>
                              </a:lnTo>
                              <a:lnTo>
                                <a:pt x="25" y="59"/>
                              </a:lnTo>
                              <a:lnTo>
                                <a:pt x="25" y="56"/>
                              </a:lnTo>
                              <a:lnTo>
                                <a:pt x="25" y="52"/>
                              </a:lnTo>
                              <a:lnTo>
                                <a:pt x="25" y="50"/>
                              </a:lnTo>
                              <a:lnTo>
                                <a:pt x="25" y="46"/>
                              </a:lnTo>
                              <a:lnTo>
                                <a:pt x="27" y="44"/>
                              </a:lnTo>
                              <a:lnTo>
                                <a:pt x="27" y="39"/>
                              </a:lnTo>
                              <a:lnTo>
                                <a:pt x="27" y="38"/>
                              </a:lnTo>
                              <a:lnTo>
                                <a:pt x="25" y="36"/>
                              </a:lnTo>
                              <a:lnTo>
                                <a:pt x="23" y="33"/>
                              </a:lnTo>
                              <a:lnTo>
                                <a:pt x="21" y="31"/>
                              </a:lnTo>
                              <a:lnTo>
                                <a:pt x="21" y="29"/>
                              </a:lnTo>
                              <a:lnTo>
                                <a:pt x="21" y="27"/>
                              </a:lnTo>
                              <a:lnTo>
                                <a:pt x="21" y="24"/>
                              </a:lnTo>
                              <a:lnTo>
                                <a:pt x="21" y="23"/>
                              </a:lnTo>
                              <a:lnTo>
                                <a:pt x="21" y="19"/>
                              </a:lnTo>
                              <a:lnTo>
                                <a:pt x="23" y="16"/>
                              </a:lnTo>
                              <a:lnTo>
                                <a:pt x="23" y="14"/>
                              </a:lnTo>
                              <a:lnTo>
                                <a:pt x="23" y="10"/>
                              </a:lnTo>
                              <a:lnTo>
                                <a:pt x="25" y="8"/>
                              </a:lnTo>
                              <a:lnTo>
                                <a:pt x="25" y="6"/>
                              </a:lnTo>
                              <a:lnTo>
                                <a:pt x="25" y="4"/>
                              </a:lnTo>
                              <a:lnTo>
                                <a:pt x="27" y="0"/>
                              </a:lnTo>
                              <a:lnTo>
                                <a:pt x="30" y="2"/>
                              </a:lnTo>
                              <a:lnTo>
                                <a:pt x="30" y="4"/>
                              </a:lnTo>
                              <a:lnTo>
                                <a:pt x="31" y="6"/>
                              </a:lnTo>
                              <a:lnTo>
                                <a:pt x="33" y="6"/>
                              </a:lnTo>
                              <a:lnTo>
                                <a:pt x="35" y="8"/>
                              </a:lnTo>
                              <a:lnTo>
                                <a:pt x="35" y="10"/>
                              </a:lnTo>
                              <a:lnTo>
                                <a:pt x="38" y="12"/>
                              </a:lnTo>
                              <a:lnTo>
                                <a:pt x="40" y="14"/>
                              </a:lnTo>
                              <a:lnTo>
                                <a:pt x="44" y="16"/>
                              </a:lnTo>
                              <a:lnTo>
                                <a:pt x="46" y="16"/>
                              </a:lnTo>
                              <a:lnTo>
                                <a:pt x="50" y="19"/>
                              </a:lnTo>
                              <a:lnTo>
                                <a:pt x="55" y="21"/>
                              </a:lnTo>
                              <a:lnTo>
                                <a:pt x="58" y="21"/>
                              </a:lnTo>
                              <a:lnTo>
                                <a:pt x="63" y="23"/>
                              </a:lnTo>
                              <a:lnTo>
                                <a:pt x="67" y="23"/>
                              </a:lnTo>
                              <a:lnTo>
                                <a:pt x="71" y="24"/>
                              </a:lnTo>
                              <a:lnTo>
                                <a:pt x="71" y="36"/>
                              </a:lnTo>
                              <a:lnTo>
                                <a:pt x="71" y="44"/>
                              </a:lnTo>
                              <a:lnTo>
                                <a:pt x="69" y="52"/>
                              </a:lnTo>
                              <a:lnTo>
                                <a:pt x="67" y="59"/>
                              </a:lnTo>
                              <a:lnTo>
                                <a:pt x="63" y="62"/>
                              </a:lnTo>
                              <a:lnTo>
                                <a:pt x="58" y="69"/>
                              </a:lnTo>
                              <a:lnTo>
                                <a:pt x="55" y="71"/>
                              </a:lnTo>
                              <a:lnTo>
                                <a:pt x="50" y="76"/>
                              </a:lnTo>
                              <a:lnTo>
                                <a:pt x="56" y="73"/>
                              </a:lnTo>
                              <a:lnTo>
                                <a:pt x="63" y="69"/>
                              </a:lnTo>
                              <a:lnTo>
                                <a:pt x="67" y="64"/>
                              </a:lnTo>
                              <a:lnTo>
                                <a:pt x="71" y="61"/>
                              </a:lnTo>
                              <a:lnTo>
                                <a:pt x="73" y="52"/>
                              </a:lnTo>
                              <a:lnTo>
                                <a:pt x="75" y="46"/>
                              </a:lnTo>
                              <a:lnTo>
                                <a:pt x="77" y="36"/>
                              </a:lnTo>
                              <a:lnTo>
                                <a:pt x="82" y="24"/>
                              </a:lnTo>
                              <a:lnTo>
                                <a:pt x="85" y="24"/>
                              </a:lnTo>
                              <a:lnTo>
                                <a:pt x="87" y="24"/>
                              </a:lnTo>
                              <a:lnTo>
                                <a:pt x="91" y="27"/>
                              </a:lnTo>
                              <a:lnTo>
                                <a:pt x="93" y="27"/>
                              </a:lnTo>
                              <a:lnTo>
                                <a:pt x="98" y="27"/>
                              </a:lnTo>
                              <a:lnTo>
                                <a:pt x="100" y="27"/>
                              </a:lnTo>
                              <a:lnTo>
                                <a:pt x="104" y="27"/>
                              </a:lnTo>
                              <a:lnTo>
                                <a:pt x="108" y="27"/>
                              </a:lnTo>
                              <a:lnTo>
                                <a:pt x="115" y="27"/>
                              </a:lnTo>
                              <a:lnTo>
                                <a:pt x="119" y="27"/>
                              </a:lnTo>
                              <a:lnTo>
                                <a:pt x="123" y="27"/>
                              </a:lnTo>
                              <a:lnTo>
                                <a:pt x="127" y="27"/>
                              </a:lnTo>
                              <a:lnTo>
                                <a:pt x="133" y="27"/>
                              </a:lnTo>
                              <a:lnTo>
                                <a:pt x="138" y="27"/>
                              </a:lnTo>
                              <a:lnTo>
                                <a:pt x="141" y="29"/>
                              </a:lnTo>
                              <a:lnTo>
                                <a:pt x="146" y="29"/>
                              </a:lnTo>
                              <a:lnTo>
                                <a:pt x="153" y="29"/>
                              </a:lnTo>
                              <a:lnTo>
                                <a:pt x="156" y="29"/>
                              </a:lnTo>
                              <a:lnTo>
                                <a:pt x="161" y="29"/>
                              </a:lnTo>
                              <a:lnTo>
                                <a:pt x="165" y="31"/>
                              </a:lnTo>
                              <a:lnTo>
                                <a:pt x="169" y="31"/>
                              </a:lnTo>
                              <a:lnTo>
                                <a:pt x="173" y="33"/>
                              </a:lnTo>
                              <a:lnTo>
                                <a:pt x="178" y="33"/>
                              </a:lnTo>
                              <a:lnTo>
                                <a:pt x="181" y="36"/>
                              </a:lnTo>
                              <a:lnTo>
                                <a:pt x="186" y="36"/>
                              </a:lnTo>
                              <a:lnTo>
                                <a:pt x="190" y="38"/>
                              </a:lnTo>
                              <a:lnTo>
                                <a:pt x="192" y="38"/>
                              </a:lnTo>
                              <a:lnTo>
                                <a:pt x="196" y="39"/>
                              </a:lnTo>
                              <a:lnTo>
                                <a:pt x="200" y="39"/>
                              </a:lnTo>
                              <a:lnTo>
                                <a:pt x="205" y="39"/>
                              </a:lnTo>
                              <a:lnTo>
                                <a:pt x="208" y="39"/>
                              </a:lnTo>
                              <a:lnTo>
                                <a:pt x="213" y="41"/>
                              </a:lnTo>
                              <a:lnTo>
                                <a:pt x="213" y="48"/>
                              </a:lnTo>
                              <a:lnTo>
                                <a:pt x="215" y="54"/>
                              </a:lnTo>
                              <a:lnTo>
                                <a:pt x="215" y="62"/>
                              </a:lnTo>
                              <a:lnTo>
                                <a:pt x="215" y="73"/>
                              </a:lnTo>
                              <a:lnTo>
                                <a:pt x="213" y="81"/>
                              </a:lnTo>
                              <a:lnTo>
                                <a:pt x="211" y="92"/>
                              </a:lnTo>
                              <a:lnTo>
                                <a:pt x="208" y="104"/>
                              </a:lnTo>
                              <a:lnTo>
                                <a:pt x="205" y="117"/>
                              </a:lnTo>
                              <a:lnTo>
                                <a:pt x="208" y="107"/>
                              </a:lnTo>
                              <a:lnTo>
                                <a:pt x="213" y="96"/>
                              </a:lnTo>
                              <a:lnTo>
                                <a:pt x="215" y="86"/>
                              </a:lnTo>
                              <a:lnTo>
                                <a:pt x="217" y="76"/>
                              </a:lnTo>
                              <a:lnTo>
                                <a:pt x="217" y="64"/>
                              </a:lnTo>
                              <a:lnTo>
                                <a:pt x="217" y="56"/>
                              </a:lnTo>
                              <a:lnTo>
                                <a:pt x="217" y="48"/>
                              </a:lnTo>
                              <a:lnTo>
                                <a:pt x="217" y="41"/>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9" name="Freeform 125"/>
                        <p:cNvSpPr>
                          <a:spLocks/>
                        </p:cNvSpPr>
                        <p:nvPr/>
                      </p:nvSpPr>
                      <p:spPr bwMode="auto">
                        <a:xfrm>
                          <a:off x="5771" y="2167"/>
                          <a:ext cx="220" cy="421"/>
                        </a:xfrm>
                        <a:custGeom>
                          <a:avLst/>
                          <a:gdLst>
                            <a:gd name="T0" fmla="*/ 190 w 220"/>
                            <a:gd name="T1" fmla="*/ 12 h 421"/>
                            <a:gd name="T2" fmla="*/ 196 w 220"/>
                            <a:gd name="T3" fmla="*/ 33 h 421"/>
                            <a:gd name="T4" fmla="*/ 204 w 220"/>
                            <a:gd name="T5" fmla="*/ 52 h 421"/>
                            <a:gd name="T6" fmla="*/ 194 w 220"/>
                            <a:gd name="T7" fmla="*/ 71 h 421"/>
                            <a:gd name="T8" fmla="*/ 201 w 220"/>
                            <a:gd name="T9" fmla="*/ 118 h 421"/>
                            <a:gd name="T10" fmla="*/ 199 w 220"/>
                            <a:gd name="T11" fmla="*/ 161 h 421"/>
                            <a:gd name="T12" fmla="*/ 186 w 220"/>
                            <a:gd name="T13" fmla="*/ 217 h 421"/>
                            <a:gd name="T14" fmla="*/ 207 w 220"/>
                            <a:gd name="T15" fmla="*/ 234 h 421"/>
                            <a:gd name="T16" fmla="*/ 209 w 220"/>
                            <a:gd name="T17" fmla="*/ 265 h 421"/>
                            <a:gd name="T18" fmla="*/ 213 w 220"/>
                            <a:gd name="T19" fmla="*/ 302 h 421"/>
                            <a:gd name="T20" fmla="*/ 211 w 220"/>
                            <a:gd name="T21" fmla="*/ 368 h 421"/>
                            <a:gd name="T22" fmla="*/ 219 w 220"/>
                            <a:gd name="T23" fmla="*/ 397 h 421"/>
                            <a:gd name="T24" fmla="*/ 216 w 220"/>
                            <a:gd name="T25" fmla="*/ 403 h 421"/>
                            <a:gd name="T26" fmla="*/ 184 w 220"/>
                            <a:gd name="T27" fmla="*/ 397 h 421"/>
                            <a:gd name="T28" fmla="*/ 159 w 220"/>
                            <a:gd name="T29" fmla="*/ 415 h 421"/>
                            <a:gd name="T30" fmla="*/ 146 w 220"/>
                            <a:gd name="T31" fmla="*/ 409 h 421"/>
                            <a:gd name="T32" fmla="*/ 146 w 220"/>
                            <a:gd name="T33" fmla="*/ 386 h 421"/>
                            <a:gd name="T34" fmla="*/ 150 w 220"/>
                            <a:gd name="T35" fmla="*/ 359 h 421"/>
                            <a:gd name="T36" fmla="*/ 146 w 220"/>
                            <a:gd name="T37" fmla="*/ 336 h 421"/>
                            <a:gd name="T38" fmla="*/ 129 w 220"/>
                            <a:gd name="T39" fmla="*/ 294 h 421"/>
                            <a:gd name="T40" fmla="*/ 121 w 220"/>
                            <a:gd name="T41" fmla="*/ 262 h 421"/>
                            <a:gd name="T42" fmla="*/ 119 w 220"/>
                            <a:gd name="T43" fmla="*/ 236 h 421"/>
                            <a:gd name="T44" fmla="*/ 114 w 220"/>
                            <a:gd name="T45" fmla="*/ 192 h 421"/>
                            <a:gd name="T46" fmla="*/ 112 w 220"/>
                            <a:gd name="T47" fmla="*/ 163 h 421"/>
                            <a:gd name="T48" fmla="*/ 109 w 220"/>
                            <a:gd name="T49" fmla="*/ 150 h 421"/>
                            <a:gd name="T50" fmla="*/ 106 w 220"/>
                            <a:gd name="T51" fmla="*/ 138 h 421"/>
                            <a:gd name="T52" fmla="*/ 146 w 220"/>
                            <a:gd name="T53" fmla="*/ 127 h 421"/>
                            <a:gd name="T54" fmla="*/ 134 w 220"/>
                            <a:gd name="T55" fmla="*/ 123 h 421"/>
                            <a:gd name="T56" fmla="*/ 106 w 220"/>
                            <a:gd name="T57" fmla="*/ 113 h 421"/>
                            <a:gd name="T58" fmla="*/ 119 w 220"/>
                            <a:gd name="T59" fmla="*/ 92 h 421"/>
                            <a:gd name="T60" fmla="*/ 101 w 220"/>
                            <a:gd name="T61" fmla="*/ 113 h 421"/>
                            <a:gd name="T62" fmla="*/ 101 w 220"/>
                            <a:gd name="T63" fmla="*/ 177 h 421"/>
                            <a:gd name="T64" fmla="*/ 104 w 220"/>
                            <a:gd name="T65" fmla="*/ 238 h 421"/>
                            <a:gd name="T66" fmla="*/ 104 w 220"/>
                            <a:gd name="T67" fmla="*/ 250 h 421"/>
                            <a:gd name="T68" fmla="*/ 98 w 220"/>
                            <a:gd name="T69" fmla="*/ 313 h 421"/>
                            <a:gd name="T70" fmla="*/ 86 w 220"/>
                            <a:gd name="T71" fmla="*/ 357 h 421"/>
                            <a:gd name="T72" fmla="*/ 90 w 220"/>
                            <a:gd name="T73" fmla="*/ 395 h 421"/>
                            <a:gd name="T74" fmla="*/ 90 w 220"/>
                            <a:gd name="T75" fmla="*/ 413 h 421"/>
                            <a:gd name="T76" fmla="*/ 81 w 220"/>
                            <a:gd name="T77" fmla="*/ 407 h 421"/>
                            <a:gd name="T78" fmla="*/ 67 w 220"/>
                            <a:gd name="T79" fmla="*/ 399 h 421"/>
                            <a:gd name="T80" fmla="*/ 27 w 220"/>
                            <a:gd name="T81" fmla="*/ 403 h 421"/>
                            <a:gd name="T82" fmla="*/ 23 w 220"/>
                            <a:gd name="T83" fmla="*/ 415 h 421"/>
                            <a:gd name="T84" fmla="*/ 17 w 220"/>
                            <a:gd name="T85" fmla="*/ 420 h 421"/>
                            <a:gd name="T86" fmla="*/ 15 w 220"/>
                            <a:gd name="T87" fmla="*/ 390 h 421"/>
                            <a:gd name="T88" fmla="*/ 19 w 220"/>
                            <a:gd name="T89" fmla="*/ 347 h 421"/>
                            <a:gd name="T90" fmla="*/ 13 w 220"/>
                            <a:gd name="T91" fmla="*/ 296 h 421"/>
                            <a:gd name="T92" fmla="*/ 15 w 220"/>
                            <a:gd name="T93" fmla="*/ 250 h 421"/>
                            <a:gd name="T94" fmla="*/ 15 w 220"/>
                            <a:gd name="T95" fmla="*/ 225 h 421"/>
                            <a:gd name="T96" fmla="*/ 2 w 220"/>
                            <a:gd name="T97" fmla="*/ 163 h 421"/>
                            <a:gd name="T98" fmla="*/ 0 w 220"/>
                            <a:gd name="T99" fmla="*/ 85 h 421"/>
                            <a:gd name="T100" fmla="*/ 2 w 220"/>
                            <a:gd name="T101" fmla="*/ 23 h 421"/>
                            <a:gd name="T102" fmla="*/ 21 w 220"/>
                            <a:gd name="T103" fmla="*/ 21 h 421"/>
                            <a:gd name="T104" fmla="*/ 50 w 220"/>
                            <a:gd name="T105" fmla="*/ 32 h 421"/>
                            <a:gd name="T106" fmla="*/ 140 w 220"/>
                            <a:gd name="T107" fmla="*/ 15 h 421"/>
                            <a:gd name="T108" fmla="*/ 165 w 220"/>
                            <a:gd name="T109" fmla="*/ 10 h 421"/>
                            <a:gd name="T110" fmla="*/ 175 w 220"/>
                            <a:gd name="T111" fmla="*/ 4 h 4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0"/>
                            <a:gd name="T169" fmla="*/ 0 h 421"/>
                            <a:gd name="T170" fmla="*/ 220 w 220"/>
                            <a:gd name="T171" fmla="*/ 421 h 4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0" h="421">
                              <a:moveTo>
                                <a:pt x="182" y="0"/>
                              </a:moveTo>
                              <a:lnTo>
                                <a:pt x="184" y="2"/>
                              </a:lnTo>
                              <a:lnTo>
                                <a:pt x="186" y="7"/>
                              </a:lnTo>
                              <a:lnTo>
                                <a:pt x="188" y="9"/>
                              </a:lnTo>
                              <a:lnTo>
                                <a:pt x="190" y="10"/>
                              </a:lnTo>
                              <a:lnTo>
                                <a:pt x="190" y="12"/>
                              </a:lnTo>
                              <a:lnTo>
                                <a:pt x="192" y="17"/>
                              </a:lnTo>
                              <a:lnTo>
                                <a:pt x="192" y="19"/>
                              </a:lnTo>
                              <a:lnTo>
                                <a:pt x="192" y="23"/>
                              </a:lnTo>
                              <a:lnTo>
                                <a:pt x="194" y="27"/>
                              </a:lnTo>
                              <a:lnTo>
                                <a:pt x="194" y="29"/>
                              </a:lnTo>
                              <a:lnTo>
                                <a:pt x="196" y="33"/>
                              </a:lnTo>
                              <a:lnTo>
                                <a:pt x="199" y="35"/>
                              </a:lnTo>
                              <a:lnTo>
                                <a:pt x="201" y="40"/>
                              </a:lnTo>
                              <a:lnTo>
                                <a:pt x="202" y="42"/>
                              </a:lnTo>
                              <a:lnTo>
                                <a:pt x="202" y="46"/>
                              </a:lnTo>
                              <a:lnTo>
                                <a:pt x="204" y="48"/>
                              </a:lnTo>
                              <a:lnTo>
                                <a:pt x="204" y="52"/>
                              </a:lnTo>
                              <a:lnTo>
                                <a:pt x="202" y="54"/>
                              </a:lnTo>
                              <a:lnTo>
                                <a:pt x="202" y="59"/>
                              </a:lnTo>
                              <a:lnTo>
                                <a:pt x="201" y="63"/>
                              </a:lnTo>
                              <a:lnTo>
                                <a:pt x="199" y="65"/>
                              </a:lnTo>
                              <a:lnTo>
                                <a:pt x="196" y="69"/>
                              </a:lnTo>
                              <a:lnTo>
                                <a:pt x="194" y="71"/>
                              </a:lnTo>
                              <a:lnTo>
                                <a:pt x="192" y="73"/>
                              </a:lnTo>
                              <a:lnTo>
                                <a:pt x="194" y="82"/>
                              </a:lnTo>
                              <a:lnTo>
                                <a:pt x="196" y="92"/>
                              </a:lnTo>
                              <a:lnTo>
                                <a:pt x="199" y="100"/>
                              </a:lnTo>
                              <a:lnTo>
                                <a:pt x="199" y="110"/>
                              </a:lnTo>
                              <a:lnTo>
                                <a:pt x="201" y="118"/>
                              </a:lnTo>
                              <a:lnTo>
                                <a:pt x="201" y="127"/>
                              </a:lnTo>
                              <a:lnTo>
                                <a:pt x="199" y="133"/>
                              </a:lnTo>
                              <a:lnTo>
                                <a:pt x="199" y="138"/>
                              </a:lnTo>
                              <a:lnTo>
                                <a:pt x="199" y="144"/>
                              </a:lnTo>
                              <a:lnTo>
                                <a:pt x="199" y="150"/>
                              </a:lnTo>
                              <a:lnTo>
                                <a:pt x="199" y="161"/>
                              </a:lnTo>
                              <a:lnTo>
                                <a:pt x="196" y="173"/>
                              </a:lnTo>
                              <a:lnTo>
                                <a:pt x="194" y="184"/>
                              </a:lnTo>
                              <a:lnTo>
                                <a:pt x="192" y="194"/>
                              </a:lnTo>
                              <a:lnTo>
                                <a:pt x="190" y="200"/>
                              </a:lnTo>
                              <a:lnTo>
                                <a:pt x="188" y="207"/>
                              </a:lnTo>
                              <a:lnTo>
                                <a:pt x="186" y="217"/>
                              </a:lnTo>
                              <a:lnTo>
                                <a:pt x="190" y="220"/>
                              </a:lnTo>
                              <a:lnTo>
                                <a:pt x="194" y="224"/>
                              </a:lnTo>
                              <a:lnTo>
                                <a:pt x="196" y="225"/>
                              </a:lnTo>
                              <a:lnTo>
                                <a:pt x="201" y="228"/>
                              </a:lnTo>
                              <a:lnTo>
                                <a:pt x="204" y="230"/>
                              </a:lnTo>
                              <a:lnTo>
                                <a:pt x="207" y="234"/>
                              </a:lnTo>
                              <a:lnTo>
                                <a:pt x="209" y="236"/>
                              </a:lnTo>
                              <a:lnTo>
                                <a:pt x="209" y="240"/>
                              </a:lnTo>
                              <a:lnTo>
                                <a:pt x="209" y="247"/>
                              </a:lnTo>
                              <a:lnTo>
                                <a:pt x="209" y="255"/>
                              </a:lnTo>
                              <a:lnTo>
                                <a:pt x="209" y="262"/>
                              </a:lnTo>
                              <a:lnTo>
                                <a:pt x="209" y="265"/>
                              </a:lnTo>
                              <a:lnTo>
                                <a:pt x="211" y="272"/>
                              </a:lnTo>
                              <a:lnTo>
                                <a:pt x="211" y="276"/>
                              </a:lnTo>
                              <a:lnTo>
                                <a:pt x="209" y="280"/>
                              </a:lnTo>
                              <a:lnTo>
                                <a:pt x="209" y="286"/>
                              </a:lnTo>
                              <a:lnTo>
                                <a:pt x="211" y="292"/>
                              </a:lnTo>
                              <a:lnTo>
                                <a:pt x="213" y="302"/>
                              </a:lnTo>
                              <a:lnTo>
                                <a:pt x="213" y="313"/>
                              </a:lnTo>
                              <a:lnTo>
                                <a:pt x="213" y="325"/>
                              </a:lnTo>
                              <a:lnTo>
                                <a:pt x="213" y="336"/>
                              </a:lnTo>
                              <a:lnTo>
                                <a:pt x="213" y="348"/>
                              </a:lnTo>
                              <a:lnTo>
                                <a:pt x="211" y="359"/>
                              </a:lnTo>
                              <a:lnTo>
                                <a:pt x="211" y="368"/>
                              </a:lnTo>
                              <a:lnTo>
                                <a:pt x="216" y="371"/>
                              </a:lnTo>
                              <a:lnTo>
                                <a:pt x="217" y="376"/>
                              </a:lnTo>
                              <a:lnTo>
                                <a:pt x="219" y="380"/>
                              </a:lnTo>
                              <a:lnTo>
                                <a:pt x="219" y="386"/>
                              </a:lnTo>
                              <a:lnTo>
                                <a:pt x="219" y="390"/>
                              </a:lnTo>
                              <a:lnTo>
                                <a:pt x="219" y="397"/>
                              </a:lnTo>
                              <a:lnTo>
                                <a:pt x="219" y="405"/>
                              </a:lnTo>
                              <a:lnTo>
                                <a:pt x="219" y="413"/>
                              </a:lnTo>
                              <a:lnTo>
                                <a:pt x="219" y="409"/>
                              </a:lnTo>
                              <a:lnTo>
                                <a:pt x="219" y="407"/>
                              </a:lnTo>
                              <a:lnTo>
                                <a:pt x="217" y="405"/>
                              </a:lnTo>
                              <a:lnTo>
                                <a:pt x="216" y="403"/>
                              </a:lnTo>
                              <a:lnTo>
                                <a:pt x="213" y="403"/>
                              </a:lnTo>
                              <a:lnTo>
                                <a:pt x="211" y="403"/>
                              </a:lnTo>
                              <a:lnTo>
                                <a:pt x="207" y="403"/>
                              </a:lnTo>
                              <a:lnTo>
                                <a:pt x="202" y="397"/>
                              </a:lnTo>
                              <a:lnTo>
                                <a:pt x="192" y="397"/>
                              </a:lnTo>
                              <a:lnTo>
                                <a:pt x="184" y="397"/>
                              </a:lnTo>
                              <a:lnTo>
                                <a:pt x="178" y="399"/>
                              </a:lnTo>
                              <a:lnTo>
                                <a:pt x="171" y="403"/>
                              </a:lnTo>
                              <a:lnTo>
                                <a:pt x="167" y="405"/>
                              </a:lnTo>
                              <a:lnTo>
                                <a:pt x="163" y="409"/>
                              </a:lnTo>
                              <a:lnTo>
                                <a:pt x="161" y="413"/>
                              </a:lnTo>
                              <a:lnTo>
                                <a:pt x="159" y="415"/>
                              </a:lnTo>
                              <a:lnTo>
                                <a:pt x="157" y="415"/>
                              </a:lnTo>
                              <a:lnTo>
                                <a:pt x="154" y="415"/>
                              </a:lnTo>
                              <a:lnTo>
                                <a:pt x="152" y="413"/>
                              </a:lnTo>
                              <a:lnTo>
                                <a:pt x="150" y="413"/>
                              </a:lnTo>
                              <a:lnTo>
                                <a:pt x="148" y="411"/>
                              </a:lnTo>
                              <a:lnTo>
                                <a:pt x="146" y="409"/>
                              </a:lnTo>
                              <a:lnTo>
                                <a:pt x="146" y="407"/>
                              </a:lnTo>
                              <a:lnTo>
                                <a:pt x="146" y="403"/>
                              </a:lnTo>
                              <a:lnTo>
                                <a:pt x="150" y="399"/>
                              </a:lnTo>
                              <a:lnTo>
                                <a:pt x="146" y="397"/>
                              </a:lnTo>
                              <a:lnTo>
                                <a:pt x="146" y="393"/>
                              </a:lnTo>
                              <a:lnTo>
                                <a:pt x="146" y="386"/>
                              </a:lnTo>
                              <a:lnTo>
                                <a:pt x="146" y="382"/>
                              </a:lnTo>
                              <a:lnTo>
                                <a:pt x="148" y="376"/>
                              </a:lnTo>
                              <a:lnTo>
                                <a:pt x="150" y="371"/>
                              </a:lnTo>
                              <a:lnTo>
                                <a:pt x="150" y="368"/>
                              </a:lnTo>
                              <a:lnTo>
                                <a:pt x="152" y="363"/>
                              </a:lnTo>
                              <a:lnTo>
                                <a:pt x="150" y="359"/>
                              </a:lnTo>
                              <a:lnTo>
                                <a:pt x="148" y="355"/>
                              </a:lnTo>
                              <a:lnTo>
                                <a:pt x="146" y="351"/>
                              </a:lnTo>
                              <a:lnTo>
                                <a:pt x="146" y="348"/>
                              </a:lnTo>
                              <a:lnTo>
                                <a:pt x="146" y="345"/>
                              </a:lnTo>
                              <a:lnTo>
                                <a:pt x="146" y="340"/>
                              </a:lnTo>
                              <a:lnTo>
                                <a:pt x="146" y="336"/>
                              </a:lnTo>
                              <a:lnTo>
                                <a:pt x="146" y="332"/>
                              </a:lnTo>
                              <a:lnTo>
                                <a:pt x="142" y="323"/>
                              </a:lnTo>
                              <a:lnTo>
                                <a:pt x="138" y="317"/>
                              </a:lnTo>
                              <a:lnTo>
                                <a:pt x="134" y="308"/>
                              </a:lnTo>
                              <a:lnTo>
                                <a:pt x="131" y="302"/>
                              </a:lnTo>
                              <a:lnTo>
                                <a:pt x="129" y="294"/>
                              </a:lnTo>
                              <a:lnTo>
                                <a:pt x="127" y="286"/>
                              </a:lnTo>
                              <a:lnTo>
                                <a:pt x="125" y="276"/>
                              </a:lnTo>
                              <a:lnTo>
                                <a:pt x="125" y="267"/>
                              </a:lnTo>
                              <a:lnTo>
                                <a:pt x="123" y="265"/>
                              </a:lnTo>
                              <a:lnTo>
                                <a:pt x="121" y="263"/>
                              </a:lnTo>
                              <a:lnTo>
                                <a:pt x="121" y="262"/>
                              </a:lnTo>
                              <a:lnTo>
                                <a:pt x="119" y="259"/>
                              </a:lnTo>
                              <a:lnTo>
                                <a:pt x="117" y="257"/>
                              </a:lnTo>
                              <a:lnTo>
                                <a:pt x="117" y="255"/>
                              </a:lnTo>
                              <a:lnTo>
                                <a:pt x="114" y="253"/>
                              </a:lnTo>
                              <a:lnTo>
                                <a:pt x="114" y="250"/>
                              </a:lnTo>
                              <a:lnTo>
                                <a:pt x="119" y="236"/>
                              </a:lnTo>
                              <a:lnTo>
                                <a:pt x="117" y="234"/>
                              </a:lnTo>
                              <a:lnTo>
                                <a:pt x="117" y="230"/>
                              </a:lnTo>
                              <a:lnTo>
                                <a:pt x="117" y="222"/>
                              </a:lnTo>
                              <a:lnTo>
                                <a:pt x="114" y="213"/>
                              </a:lnTo>
                              <a:lnTo>
                                <a:pt x="114" y="202"/>
                              </a:lnTo>
                              <a:lnTo>
                                <a:pt x="114" y="192"/>
                              </a:lnTo>
                              <a:lnTo>
                                <a:pt x="114" y="184"/>
                              </a:lnTo>
                              <a:lnTo>
                                <a:pt x="114" y="175"/>
                              </a:lnTo>
                              <a:lnTo>
                                <a:pt x="114" y="171"/>
                              </a:lnTo>
                              <a:lnTo>
                                <a:pt x="114" y="169"/>
                              </a:lnTo>
                              <a:lnTo>
                                <a:pt x="112" y="167"/>
                              </a:lnTo>
                              <a:lnTo>
                                <a:pt x="112" y="163"/>
                              </a:lnTo>
                              <a:lnTo>
                                <a:pt x="110" y="161"/>
                              </a:lnTo>
                              <a:lnTo>
                                <a:pt x="110" y="158"/>
                              </a:lnTo>
                              <a:lnTo>
                                <a:pt x="109" y="156"/>
                              </a:lnTo>
                              <a:lnTo>
                                <a:pt x="106" y="155"/>
                              </a:lnTo>
                              <a:lnTo>
                                <a:pt x="109" y="152"/>
                              </a:lnTo>
                              <a:lnTo>
                                <a:pt x="109" y="150"/>
                              </a:lnTo>
                              <a:lnTo>
                                <a:pt x="109" y="148"/>
                              </a:lnTo>
                              <a:lnTo>
                                <a:pt x="109" y="146"/>
                              </a:lnTo>
                              <a:lnTo>
                                <a:pt x="106" y="144"/>
                              </a:lnTo>
                              <a:lnTo>
                                <a:pt x="106" y="142"/>
                              </a:lnTo>
                              <a:lnTo>
                                <a:pt x="106" y="140"/>
                              </a:lnTo>
                              <a:lnTo>
                                <a:pt x="106" y="138"/>
                              </a:lnTo>
                              <a:lnTo>
                                <a:pt x="112" y="135"/>
                              </a:lnTo>
                              <a:lnTo>
                                <a:pt x="119" y="133"/>
                              </a:lnTo>
                              <a:lnTo>
                                <a:pt x="125" y="131"/>
                              </a:lnTo>
                              <a:lnTo>
                                <a:pt x="131" y="130"/>
                              </a:lnTo>
                              <a:lnTo>
                                <a:pt x="140" y="127"/>
                              </a:lnTo>
                              <a:lnTo>
                                <a:pt x="146" y="127"/>
                              </a:lnTo>
                              <a:lnTo>
                                <a:pt x="152" y="130"/>
                              </a:lnTo>
                              <a:lnTo>
                                <a:pt x="159" y="131"/>
                              </a:lnTo>
                              <a:lnTo>
                                <a:pt x="152" y="125"/>
                              </a:lnTo>
                              <a:lnTo>
                                <a:pt x="146" y="123"/>
                              </a:lnTo>
                              <a:lnTo>
                                <a:pt x="140" y="123"/>
                              </a:lnTo>
                              <a:lnTo>
                                <a:pt x="134" y="123"/>
                              </a:lnTo>
                              <a:lnTo>
                                <a:pt x="125" y="123"/>
                              </a:lnTo>
                              <a:lnTo>
                                <a:pt x="119" y="123"/>
                              </a:lnTo>
                              <a:lnTo>
                                <a:pt x="110" y="123"/>
                              </a:lnTo>
                              <a:lnTo>
                                <a:pt x="104" y="121"/>
                              </a:lnTo>
                              <a:lnTo>
                                <a:pt x="104" y="117"/>
                              </a:lnTo>
                              <a:lnTo>
                                <a:pt x="106" y="113"/>
                              </a:lnTo>
                              <a:lnTo>
                                <a:pt x="109" y="108"/>
                              </a:lnTo>
                              <a:lnTo>
                                <a:pt x="110" y="104"/>
                              </a:lnTo>
                              <a:lnTo>
                                <a:pt x="112" y="102"/>
                              </a:lnTo>
                              <a:lnTo>
                                <a:pt x="114" y="98"/>
                              </a:lnTo>
                              <a:lnTo>
                                <a:pt x="117" y="96"/>
                              </a:lnTo>
                              <a:lnTo>
                                <a:pt x="119" y="92"/>
                              </a:lnTo>
                              <a:lnTo>
                                <a:pt x="117" y="96"/>
                              </a:lnTo>
                              <a:lnTo>
                                <a:pt x="112" y="98"/>
                              </a:lnTo>
                              <a:lnTo>
                                <a:pt x="110" y="102"/>
                              </a:lnTo>
                              <a:lnTo>
                                <a:pt x="106" y="106"/>
                              </a:lnTo>
                              <a:lnTo>
                                <a:pt x="104" y="110"/>
                              </a:lnTo>
                              <a:lnTo>
                                <a:pt x="101" y="113"/>
                              </a:lnTo>
                              <a:lnTo>
                                <a:pt x="96" y="115"/>
                              </a:lnTo>
                              <a:lnTo>
                                <a:pt x="94" y="117"/>
                              </a:lnTo>
                              <a:lnTo>
                                <a:pt x="98" y="123"/>
                              </a:lnTo>
                              <a:lnTo>
                                <a:pt x="98" y="165"/>
                              </a:lnTo>
                              <a:lnTo>
                                <a:pt x="101" y="169"/>
                              </a:lnTo>
                              <a:lnTo>
                                <a:pt x="101" y="177"/>
                              </a:lnTo>
                              <a:lnTo>
                                <a:pt x="103" y="188"/>
                              </a:lnTo>
                              <a:lnTo>
                                <a:pt x="103" y="198"/>
                              </a:lnTo>
                              <a:lnTo>
                                <a:pt x="103" y="209"/>
                              </a:lnTo>
                              <a:lnTo>
                                <a:pt x="103" y="222"/>
                              </a:lnTo>
                              <a:lnTo>
                                <a:pt x="104" y="230"/>
                              </a:lnTo>
                              <a:lnTo>
                                <a:pt x="104" y="238"/>
                              </a:lnTo>
                              <a:lnTo>
                                <a:pt x="106" y="240"/>
                              </a:lnTo>
                              <a:lnTo>
                                <a:pt x="106" y="242"/>
                              </a:lnTo>
                              <a:lnTo>
                                <a:pt x="106" y="245"/>
                              </a:lnTo>
                              <a:lnTo>
                                <a:pt x="106" y="247"/>
                              </a:lnTo>
                              <a:lnTo>
                                <a:pt x="104" y="248"/>
                              </a:lnTo>
                              <a:lnTo>
                                <a:pt x="104" y="250"/>
                              </a:lnTo>
                              <a:lnTo>
                                <a:pt x="104" y="253"/>
                              </a:lnTo>
                              <a:lnTo>
                                <a:pt x="104" y="265"/>
                              </a:lnTo>
                              <a:lnTo>
                                <a:pt x="104" y="278"/>
                              </a:lnTo>
                              <a:lnTo>
                                <a:pt x="103" y="290"/>
                              </a:lnTo>
                              <a:lnTo>
                                <a:pt x="101" y="300"/>
                              </a:lnTo>
                              <a:lnTo>
                                <a:pt x="98" y="313"/>
                              </a:lnTo>
                              <a:lnTo>
                                <a:pt x="96" y="321"/>
                              </a:lnTo>
                              <a:lnTo>
                                <a:pt x="94" y="332"/>
                              </a:lnTo>
                              <a:lnTo>
                                <a:pt x="90" y="340"/>
                              </a:lnTo>
                              <a:lnTo>
                                <a:pt x="88" y="347"/>
                              </a:lnTo>
                              <a:lnTo>
                                <a:pt x="88" y="353"/>
                              </a:lnTo>
                              <a:lnTo>
                                <a:pt x="86" y="357"/>
                              </a:lnTo>
                              <a:lnTo>
                                <a:pt x="86" y="361"/>
                              </a:lnTo>
                              <a:lnTo>
                                <a:pt x="84" y="365"/>
                              </a:lnTo>
                              <a:lnTo>
                                <a:pt x="81" y="370"/>
                              </a:lnTo>
                              <a:lnTo>
                                <a:pt x="81" y="371"/>
                              </a:lnTo>
                              <a:lnTo>
                                <a:pt x="80" y="373"/>
                              </a:lnTo>
                              <a:lnTo>
                                <a:pt x="90" y="395"/>
                              </a:lnTo>
                              <a:lnTo>
                                <a:pt x="93" y="399"/>
                              </a:lnTo>
                              <a:lnTo>
                                <a:pt x="93" y="401"/>
                              </a:lnTo>
                              <a:lnTo>
                                <a:pt x="93" y="405"/>
                              </a:lnTo>
                              <a:lnTo>
                                <a:pt x="93" y="407"/>
                              </a:lnTo>
                              <a:lnTo>
                                <a:pt x="93" y="411"/>
                              </a:lnTo>
                              <a:lnTo>
                                <a:pt x="90" y="413"/>
                              </a:lnTo>
                              <a:lnTo>
                                <a:pt x="88" y="415"/>
                              </a:lnTo>
                              <a:lnTo>
                                <a:pt x="86" y="415"/>
                              </a:lnTo>
                              <a:lnTo>
                                <a:pt x="84" y="415"/>
                              </a:lnTo>
                              <a:lnTo>
                                <a:pt x="81" y="413"/>
                              </a:lnTo>
                              <a:lnTo>
                                <a:pt x="81" y="409"/>
                              </a:lnTo>
                              <a:lnTo>
                                <a:pt x="81" y="407"/>
                              </a:lnTo>
                              <a:lnTo>
                                <a:pt x="81" y="405"/>
                              </a:lnTo>
                              <a:lnTo>
                                <a:pt x="81" y="401"/>
                              </a:lnTo>
                              <a:lnTo>
                                <a:pt x="81" y="399"/>
                              </a:lnTo>
                              <a:lnTo>
                                <a:pt x="80" y="399"/>
                              </a:lnTo>
                              <a:lnTo>
                                <a:pt x="73" y="399"/>
                              </a:lnTo>
                              <a:lnTo>
                                <a:pt x="67" y="399"/>
                              </a:lnTo>
                              <a:lnTo>
                                <a:pt x="56" y="399"/>
                              </a:lnTo>
                              <a:lnTo>
                                <a:pt x="48" y="399"/>
                              </a:lnTo>
                              <a:lnTo>
                                <a:pt x="40" y="401"/>
                              </a:lnTo>
                              <a:lnTo>
                                <a:pt x="33" y="401"/>
                              </a:lnTo>
                              <a:lnTo>
                                <a:pt x="29" y="403"/>
                              </a:lnTo>
                              <a:lnTo>
                                <a:pt x="27" y="403"/>
                              </a:lnTo>
                              <a:lnTo>
                                <a:pt x="25" y="405"/>
                              </a:lnTo>
                              <a:lnTo>
                                <a:pt x="23" y="407"/>
                              </a:lnTo>
                              <a:lnTo>
                                <a:pt x="23" y="409"/>
                              </a:lnTo>
                              <a:lnTo>
                                <a:pt x="23" y="411"/>
                              </a:lnTo>
                              <a:lnTo>
                                <a:pt x="23" y="413"/>
                              </a:lnTo>
                              <a:lnTo>
                                <a:pt x="23" y="415"/>
                              </a:lnTo>
                              <a:lnTo>
                                <a:pt x="25" y="418"/>
                              </a:lnTo>
                              <a:lnTo>
                                <a:pt x="23" y="418"/>
                              </a:lnTo>
                              <a:lnTo>
                                <a:pt x="21" y="418"/>
                              </a:lnTo>
                              <a:lnTo>
                                <a:pt x="21" y="420"/>
                              </a:lnTo>
                              <a:lnTo>
                                <a:pt x="19" y="420"/>
                              </a:lnTo>
                              <a:lnTo>
                                <a:pt x="17" y="420"/>
                              </a:lnTo>
                              <a:lnTo>
                                <a:pt x="15" y="415"/>
                              </a:lnTo>
                              <a:lnTo>
                                <a:pt x="15" y="411"/>
                              </a:lnTo>
                              <a:lnTo>
                                <a:pt x="13" y="405"/>
                              </a:lnTo>
                              <a:lnTo>
                                <a:pt x="13" y="401"/>
                              </a:lnTo>
                              <a:lnTo>
                                <a:pt x="13" y="395"/>
                              </a:lnTo>
                              <a:lnTo>
                                <a:pt x="15" y="390"/>
                              </a:lnTo>
                              <a:lnTo>
                                <a:pt x="17" y="385"/>
                              </a:lnTo>
                              <a:lnTo>
                                <a:pt x="23" y="378"/>
                              </a:lnTo>
                              <a:lnTo>
                                <a:pt x="21" y="376"/>
                              </a:lnTo>
                              <a:lnTo>
                                <a:pt x="19" y="370"/>
                              </a:lnTo>
                              <a:lnTo>
                                <a:pt x="19" y="359"/>
                              </a:lnTo>
                              <a:lnTo>
                                <a:pt x="19" y="347"/>
                              </a:lnTo>
                              <a:lnTo>
                                <a:pt x="17" y="334"/>
                              </a:lnTo>
                              <a:lnTo>
                                <a:pt x="17" y="321"/>
                              </a:lnTo>
                              <a:lnTo>
                                <a:pt x="17" y="311"/>
                              </a:lnTo>
                              <a:lnTo>
                                <a:pt x="17" y="305"/>
                              </a:lnTo>
                              <a:lnTo>
                                <a:pt x="15" y="300"/>
                              </a:lnTo>
                              <a:lnTo>
                                <a:pt x="13" y="296"/>
                              </a:lnTo>
                              <a:lnTo>
                                <a:pt x="11" y="290"/>
                              </a:lnTo>
                              <a:lnTo>
                                <a:pt x="8" y="283"/>
                              </a:lnTo>
                              <a:lnTo>
                                <a:pt x="8" y="278"/>
                              </a:lnTo>
                              <a:lnTo>
                                <a:pt x="8" y="270"/>
                              </a:lnTo>
                              <a:lnTo>
                                <a:pt x="11" y="262"/>
                              </a:lnTo>
                              <a:lnTo>
                                <a:pt x="15" y="250"/>
                              </a:lnTo>
                              <a:lnTo>
                                <a:pt x="15" y="247"/>
                              </a:lnTo>
                              <a:lnTo>
                                <a:pt x="13" y="242"/>
                              </a:lnTo>
                              <a:lnTo>
                                <a:pt x="13" y="238"/>
                              </a:lnTo>
                              <a:lnTo>
                                <a:pt x="13" y="234"/>
                              </a:lnTo>
                              <a:lnTo>
                                <a:pt x="15" y="230"/>
                              </a:lnTo>
                              <a:lnTo>
                                <a:pt x="15" y="225"/>
                              </a:lnTo>
                              <a:lnTo>
                                <a:pt x="15" y="222"/>
                              </a:lnTo>
                              <a:lnTo>
                                <a:pt x="15" y="217"/>
                              </a:lnTo>
                              <a:lnTo>
                                <a:pt x="8" y="205"/>
                              </a:lnTo>
                              <a:lnTo>
                                <a:pt x="4" y="192"/>
                              </a:lnTo>
                              <a:lnTo>
                                <a:pt x="2" y="177"/>
                              </a:lnTo>
                              <a:lnTo>
                                <a:pt x="2" y="163"/>
                              </a:lnTo>
                              <a:lnTo>
                                <a:pt x="2" y="146"/>
                              </a:lnTo>
                              <a:lnTo>
                                <a:pt x="2" y="131"/>
                              </a:lnTo>
                              <a:lnTo>
                                <a:pt x="2" y="117"/>
                              </a:lnTo>
                              <a:lnTo>
                                <a:pt x="2" y="102"/>
                              </a:lnTo>
                              <a:lnTo>
                                <a:pt x="0" y="93"/>
                              </a:lnTo>
                              <a:lnTo>
                                <a:pt x="0" y="85"/>
                              </a:lnTo>
                              <a:lnTo>
                                <a:pt x="0" y="76"/>
                              </a:lnTo>
                              <a:lnTo>
                                <a:pt x="0" y="65"/>
                              </a:lnTo>
                              <a:lnTo>
                                <a:pt x="0" y="52"/>
                              </a:lnTo>
                              <a:lnTo>
                                <a:pt x="0" y="42"/>
                              </a:lnTo>
                              <a:lnTo>
                                <a:pt x="0" y="32"/>
                              </a:lnTo>
                              <a:lnTo>
                                <a:pt x="2" y="23"/>
                              </a:lnTo>
                              <a:lnTo>
                                <a:pt x="4" y="23"/>
                              </a:lnTo>
                              <a:lnTo>
                                <a:pt x="8" y="23"/>
                              </a:lnTo>
                              <a:lnTo>
                                <a:pt x="11" y="23"/>
                              </a:lnTo>
                              <a:lnTo>
                                <a:pt x="15" y="21"/>
                              </a:lnTo>
                              <a:lnTo>
                                <a:pt x="19" y="21"/>
                              </a:lnTo>
                              <a:lnTo>
                                <a:pt x="21" y="21"/>
                              </a:lnTo>
                              <a:lnTo>
                                <a:pt x="25" y="21"/>
                              </a:lnTo>
                              <a:lnTo>
                                <a:pt x="27" y="21"/>
                              </a:lnTo>
                              <a:lnTo>
                                <a:pt x="31" y="25"/>
                              </a:lnTo>
                              <a:lnTo>
                                <a:pt x="38" y="29"/>
                              </a:lnTo>
                              <a:lnTo>
                                <a:pt x="44" y="32"/>
                              </a:lnTo>
                              <a:lnTo>
                                <a:pt x="50" y="32"/>
                              </a:lnTo>
                              <a:lnTo>
                                <a:pt x="65" y="33"/>
                              </a:lnTo>
                              <a:lnTo>
                                <a:pt x="81" y="29"/>
                              </a:lnTo>
                              <a:lnTo>
                                <a:pt x="98" y="27"/>
                              </a:lnTo>
                              <a:lnTo>
                                <a:pt x="114" y="21"/>
                              </a:lnTo>
                              <a:lnTo>
                                <a:pt x="129" y="17"/>
                              </a:lnTo>
                              <a:lnTo>
                                <a:pt x="140" y="15"/>
                              </a:lnTo>
                              <a:lnTo>
                                <a:pt x="144" y="15"/>
                              </a:lnTo>
                              <a:lnTo>
                                <a:pt x="146" y="12"/>
                              </a:lnTo>
                              <a:lnTo>
                                <a:pt x="150" y="12"/>
                              </a:lnTo>
                              <a:lnTo>
                                <a:pt x="157" y="12"/>
                              </a:lnTo>
                              <a:lnTo>
                                <a:pt x="161" y="10"/>
                              </a:lnTo>
                              <a:lnTo>
                                <a:pt x="165" y="10"/>
                              </a:lnTo>
                              <a:lnTo>
                                <a:pt x="167" y="10"/>
                              </a:lnTo>
                              <a:lnTo>
                                <a:pt x="171" y="10"/>
                              </a:lnTo>
                              <a:lnTo>
                                <a:pt x="171" y="9"/>
                              </a:lnTo>
                              <a:lnTo>
                                <a:pt x="173" y="9"/>
                              </a:lnTo>
                              <a:lnTo>
                                <a:pt x="175" y="7"/>
                              </a:lnTo>
                              <a:lnTo>
                                <a:pt x="175" y="4"/>
                              </a:lnTo>
                              <a:lnTo>
                                <a:pt x="178" y="4"/>
                              </a:lnTo>
                              <a:lnTo>
                                <a:pt x="179" y="2"/>
                              </a:lnTo>
                              <a:lnTo>
                                <a:pt x="182"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0" name="Freeform 126"/>
                        <p:cNvSpPr>
                          <a:spLocks/>
                        </p:cNvSpPr>
                        <p:nvPr/>
                      </p:nvSpPr>
                      <p:spPr bwMode="auto">
                        <a:xfrm>
                          <a:off x="4871" y="1294"/>
                          <a:ext cx="538" cy="571"/>
                        </a:xfrm>
                        <a:custGeom>
                          <a:avLst/>
                          <a:gdLst>
                            <a:gd name="T0" fmla="*/ 109 w 538"/>
                            <a:gd name="T1" fmla="*/ 356 h 571"/>
                            <a:gd name="T2" fmla="*/ 142 w 538"/>
                            <a:gd name="T3" fmla="*/ 303 h 571"/>
                            <a:gd name="T4" fmla="*/ 174 w 538"/>
                            <a:gd name="T5" fmla="*/ 238 h 571"/>
                            <a:gd name="T6" fmla="*/ 194 w 538"/>
                            <a:gd name="T7" fmla="*/ 194 h 571"/>
                            <a:gd name="T8" fmla="*/ 179 w 538"/>
                            <a:gd name="T9" fmla="*/ 192 h 571"/>
                            <a:gd name="T10" fmla="*/ 174 w 538"/>
                            <a:gd name="T11" fmla="*/ 198 h 571"/>
                            <a:gd name="T12" fmla="*/ 179 w 538"/>
                            <a:gd name="T13" fmla="*/ 118 h 571"/>
                            <a:gd name="T14" fmla="*/ 174 w 538"/>
                            <a:gd name="T15" fmla="*/ 129 h 571"/>
                            <a:gd name="T16" fmla="*/ 165 w 538"/>
                            <a:gd name="T17" fmla="*/ 251 h 571"/>
                            <a:gd name="T18" fmla="*/ 146 w 538"/>
                            <a:gd name="T19" fmla="*/ 274 h 571"/>
                            <a:gd name="T20" fmla="*/ 136 w 538"/>
                            <a:gd name="T21" fmla="*/ 278 h 571"/>
                            <a:gd name="T22" fmla="*/ 111 w 538"/>
                            <a:gd name="T23" fmla="*/ 318 h 571"/>
                            <a:gd name="T24" fmla="*/ 86 w 538"/>
                            <a:gd name="T25" fmla="*/ 257 h 571"/>
                            <a:gd name="T26" fmla="*/ 107 w 538"/>
                            <a:gd name="T27" fmla="*/ 359 h 571"/>
                            <a:gd name="T28" fmla="*/ 107 w 538"/>
                            <a:gd name="T29" fmla="*/ 412 h 571"/>
                            <a:gd name="T30" fmla="*/ 112 w 538"/>
                            <a:gd name="T31" fmla="*/ 449 h 571"/>
                            <a:gd name="T32" fmla="*/ 115 w 538"/>
                            <a:gd name="T33" fmla="*/ 474 h 571"/>
                            <a:gd name="T34" fmla="*/ 119 w 538"/>
                            <a:gd name="T35" fmla="*/ 489 h 571"/>
                            <a:gd name="T36" fmla="*/ 121 w 538"/>
                            <a:gd name="T37" fmla="*/ 514 h 571"/>
                            <a:gd name="T38" fmla="*/ 129 w 538"/>
                            <a:gd name="T39" fmla="*/ 541 h 571"/>
                            <a:gd name="T40" fmla="*/ 125 w 538"/>
                            <a:gd name="T41" fmla="*/ 539 h 571"/>
                            <a:gd name="T42" fmla="*/ 92 w 538"/>
                            <a:gd name="T43" fmla="*/ 552 h 571"/>
                            <a:gd name="T44" fmla="*/ 75 w 538"/>
                            <a:gd name="T45" fmla="*/ 564 h 571"/>
                            <a:gd name="T46" fmla="*/ 52 w 538"/>
                            <a:gd name="T47" fmla="*/ 539 h 571"/>
                            <a:gd name="T48" fmla="*/ 27 w 538"/>
                            <a:gd name="T49" fmla="*/ 484 h 571"/>
                            <a:gd name="T50" fmla="*/ 2 w 538"/>
                            <a:gd name="T51" fmla="*/ 389 h 571"/>
                            <a:gd name="T52" fmla="*/ 8 w 538"/>
                            <a:gd name="T53" fmla="*/ 316 h 571"/>
                            <a:gd name="T54" fmla="*/ 31 w 538"/>
                            <a:gd name="T55" fmla="*/ 228 h 571"/>
                            <a:gd name="T56" fmla="*/ 79 w 538"/>
                            <a:gd name="T57" fmla="*/ 71 h 571"/>
                            <a:gd name="T58" fmla="*/ 161 w 538"/>
                            <a:gd name="T59" fmla="*/ 13 h 571"/>
                            <a:gd name="T60" fmla="*/ 248 w 538"/>
                            <a:gd name="T61" fmla="*/ 31 h 571"/>
                            <a:gd name="T62" fmla="*/ 290 w 538"/>
                            <a:gd name="T63" fmla="*/ 36 h 571"/>
                            <a:gd name="T64" fmla="*/ 307 w 538"/>
                            <a:gd name="T65" fmla="*/ 36 h 571"/>
                            <a:gd name="T66" fmla="*/ 342 w 538"/>
                            <a:gd name="T67" fmla="*/ 27 h 571"/>
                            <a:gd name="T68" fmla="*/ 378 w 538"/>
                            <a:gd name="T69" fmla="*/ 51 h 571"/>
                            <a:gd name="T70" fmla="*/ 411 w 538"/>
                            <a:gd name="T71" fmla="*/ 106 h 571"/>
                            <a:gd name="T72" fmla="*/ 428 w 538"/>
                            <a:gd name="T73" fmla="*/ 159 h 571"/>
                            <a:gd name="T74" fmla="*/ 432 w 538"/>
                            <a:gd name="T75" fmla="*/ 194 h 571"/>
                            <a:gd name="T76" fmla="*/ 432 w 538"/>
                            <a:gd name="T77" fmla="*/ 249 h 571"/>
                            <a:gd name="T78" fmla="*/ 436 w 538"/>
                            <a:gd name="T79" fmla="*/ 286 h 571"/>
                            <a:gd name="T80" fmla="*/ 451 w 538"/>
                            <a:gd name="T81" fmla="*/ 305 h 571"/>
                            <a:gd name="T82" fmla="*/ 451 w 538"/>
                            <a:gd name="T83" fmla="*/ 351 h 571"/>
                            <a:gd name="T84" fmla="*/ 501 w 538"/>
                            <a:gd name="T85" fmla="*/ 405 h 571"/>
                            <a:gd name="T86" fmla="*/ 518 w 538"/>
                            <a:gd name="T87" fmla="*/ 462 h 571"/>
                            <a:gd name="T88" fmla="*/ 505 w 538"/>
                            <a:gd name="T89" fmla="*/ 487 h 571"/>
                            <a:gd name="T90" fmla="*/ 495 w 538"/>
                            <a:gd name="T91" fmla="*/ 505 h 571"/>
                            <a:gd name="T92" fmla="*/ 470 w 538"/>
                            <a:gd name="T93" fmla="*/ 495 h 571"/>
                            <a:gd name="T94" fmla="*/ 465 w 538"/>
                            <a:gd name="T95" fmla="*/ 482 h 571"/>
                            <a:gd name="T96" fmla="*/ 422 w 538"/>
                            <a:gd name="T97" fmla="*/ 466 h 571"/>
                            <a:gd name="T98" fmla="*/ 411 w 538"/>
                            <a:gd name="T99" fmla="*/ 472 h 571"/>
                            <a:gd name="T100" fmla="*/ 372 w 538"/>
                            <a:gd name="T101" fmla="*/ 481 h 571"/>
                            <a:gd name="T102" fmla="*/ 259 w 538"/>
                            <a:gd name="T103" fmla="*/ 474 h 571"/>
                            <a:gd name="T104" fmla="*/ 134 w 538"/>
                            <a:gd name="T105" fmla="*/ 457 h 571"/>
                            <a:gd name="T106" fmla="*/ 124 w 538"/>
                            <a:gd name="T107" fmla="*/ 445 h 571"/>
                            <a:gd name="T108" fmla="*/ 111 w 538"/>
                            <a:gd name="T109" fmla="*/ 426 h 571"/>
                            <a:gd name="T110" fmla="*/ 109 w 538"/>
                            <a:gd name="T111" fmla="*/ 392 h 5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8"/>
                            <a:gd name="T169" fmla="*/ 0 h 571"/>
                            <a:gd name="T170" fmla="*/ 538 w 538"/>
                            <a:gd name="T171" fmla="*/ 571 h 5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8" h="571">
                              <a:moveTo>
                                <a:pt x="117" y="378"/>
                              </a:moveTo>
                              <a:lnTo>
                                <a:pt x="115" y="375"/>
                              </a:lnTo>
                              <a:lnTo>
                                <a:pt x="111" y="372"/>
                              </a:lnTo>
                              <a:lnTo>
                                <a:pt x="109" y="367"/>
                              </a:lnTo>
                              <a:lnTo>
                                <a:pt x="109" y="363"/>
                              </a:lnTo>
                              <a:lnTo>
                                <a:pt x="109" y="359"/>
                              </a:lnTo>
                              <a:lnTo>
                                <a:pt x="109" y="356"/>
                              </a:lnTo>
                              <a:lnTo>
                                <a:pt x="109" y="351"/>
                              </a:lnTo>
                              <a:lnTo>
                                <a:pt x="111" y="347"/>
                              </a:lnTo>
                              <a:lnTo>
                                <a:pt x="115" y="336"/>
                              </a:lnTo>
                              <a:lnTo>
                                <a:pt x="121" y="326"/>
                              </a:lnTo>
                              <a:lnTo>
                                <a:pt x="127" y="318"/>
                              </a:lnTo>
                              <a:lnTo>
                                <a:pt x="134" y="309"/>
                              </a:lnTo>
                              <a:lnTo>
                                <a:pt x="142" y="303"/>
                              </a:lnTo>
                              <a:lnTo>
                                <a:pt x="150" y="295"/>
                              </a:lnTo>
                              <a:lnTo>
                                <a:pt x="157" y="286"/>
                              </a:lnTo>
                              <a:lnTo>
                                <a:pt x="165" y="278"/>
                              </a:lnTo>
                              <a:lnTo>
                                <a:pt x="165" y="266"/>
                              </a:lnTo>
                              <a:lnTo>
                                <a:pt x="167" y="255"/>
                              </a:lnTo>
                              <a:lnTo>
                                <a:pt x="169" y="246"/>
                              </a:lnTo>
                              <a:lnTo>
                                <a:pt x="174" y="238"/>
                              </a:lnTo>
                              <a:lnTo>
                                <a:pt x="178" y="229"/>
                              </a:lnTo>
                              <a:lnTo>
                                <a:pt x="183" y="221"/>
                              </a:lnTo>
                              <a:lnTo>
                                <a:pt x="187" y="213"/>
                              </a:lnTo>
                              <a:lnTo>
                                <a:pt x="194" y="203"/>
                              </a:lnTo>
                              <a:lnTo>
                                <a:pt x="194" y="198"/>
                              </a:lnTo>
                              <a:lnTo>
                                <a:pt x="194" y="196"/>
                              </a:lnTo>
                              <a:lnTo>
                                <a:pt x="194" y="194"/>
                              </a:lnTo>
                              <a:lnTo>
                                <a:pt x="192" y="192"/>
                              </a:lnTo>
                              <a:lnTo>
                                <a:pt x="192" y="190"/>
                              </a:lnTo>
                              <a:lnTo>
                                <a:pt x="190" y="190"/>
                              </a:lnTo>
                              <a:lnTo>
                                <a:pt x="187" y="188"/>
                              </a:lnTo>
                              <a:lnTo>
                                <a:pt x="185" y="188"/>
                              </a:lnTo>
                              <a:lnTo>
                                <a:pt x="181" y="190"/>
                              </a:lnTo>
                              <a:lnTo>
                                <a:pt x="179" y="192"/>
                              </a:lnTo>
                              <a:lnTo>
                                <a:pt x="178" y="194"/>
                              </a:lnTo>
                              <a:lnTo>
                                <a:pt x="178" y="198"/>
                              </a:lnTo>
                              <a:lnTo>
                                <a:pt x="176" y="203"/>
                              </a:lnTo>
                              <a:lnTo>
                                <a:pt x="176" y="207"/>
                              </a:lnTo>
                              <a:lnTo>
                                <a:pt x="176" y="211"/>
                              </a:lnTo>
                              <a:lnTo>
                                <a:pt x="176" y="213"/>
                              </a:lnTo>
                              <a:lnTo>
                                <a:pt x="174" y="198"/>
                              </a:lnTo>
                              <a:lnTo>
                                <a:pt x="176" y="184"/>
                              </a:lnTo>
                              <a:lnTo>
                                <a:pt x="176" y="169"/>
                              </a:lnTo>
                              <a:lnTo>
                                <a:pt x="178" y="155"/>
                              </a:lnTo>
                              <a:lnTo>
                                <a:pt x="179" y="143"/>
                              </a:lnTo>
                              <a:lnTo>
                                <a:pt x="179" y="132"/>
                              </a:lnTo>
                              <a:lnTo>
                                <a:pt x="179" y="123"/>
                              </a:lnTo>
                              <a:lnTo>
                                <a:pt x="179" y="118"/>
                              </a:lnTo>
                              <a:lnTo>
                                <a:pt x="178" y="119"/>
                              </a:lnTo>
                              <a:lnTo>
                                <a:pt x="176" y="121"/>
                              </a:lnTo>
                              <a:lnTo>
                                <a:pt x="176" y="123"/>
                              </a:lnTo>
                              <a:lnTo>
                                <a:pt x="174" y="126"/>
                              </a:lnTo>
                              <a:lnTo>
                                <a:pt x="174" y="129"/>
                              </a:lnTo>
                              <a:lnTo>
                                <a:pt x="171" y="134"/>
                              </a:lnTo>
                              <a:lnTo>
                                <a:pt x="171" y="149"/>
                              </a:lnTo>
                              <a:lnTo>
                                <a:pt x="171" y="167"/>
                              </a:lnTo>
                              <a:lnTo>
                                <a:pt x="171" y="188"/>
                              </a:lnTo>
                              <a:lnTo>
                                <a:pt x="171" y="209"/>
                              </a:lnTo>
                              <a:lnTo>
                                <a:pt x="169" y="229"/>
                              </a:lnTo>
                              <a:lnTo>
                                <a:pt x="165" y="251"/>
                              </a:lnTo>
                              <a:lnTo>
                                <a:pt x="163" y="259"/>
                              </a:lnTo>
                              <a:lnTo>
                                <a:pt x="159" y="266"/>
                              </a:lnTo>
                              <a:lnTo>
                                <a:pt x="152" y="274"/>
                              </a:lnTo>
                              <a:lnTo>
                                <a:pt x="146" y="278"/>
                              </a:lnTo>
                              <a:lnTo>
                                <a:pt x="146" y="276"/>
                              </a:lnTo>
                              <a:lnTo>
                                <a:pt x="146" y="274"/>
                              </a:lnTo>
                              <a:lnTo>
                                <a:pt x="146" y="272"/>
                              </a:lnTo>
                              <a:lnTo>
                                <a:pt x="144" y="269"/>
                              </a:lnTo>
                              <a:lnTo>
                                <a:pt x="144" y="267"/>
                              </a:lnTo>
                              <a:lnTo>
                                <a:pt x="144" y="266"/>
                              </a:lnTo>
                              <a:lnTo>
                                <a:pt x="144" y="264"/>
                              </a:lnTo>
                              <a:lnTo>
                                <a:pt x="140" y="272"/>
                              </a:lnTo>
                              <a:lnTo>
                                <a:pt x="136" y="278"/>
                              </a:lnTo>
                              <a:lnTo>
                                <a:pt x="132" y="286"/>
                              </a:lnTo>
                              <a:lnTo>
                                <a:pt x="129" y="292"/>
                              </a:lnTo>
                              <a:lnTo>
                                <a:pt x="125" y="301"/>
                              </a:lnTo>
                              <a:lnTo>
                                <a:pt x="121" y="309"/>
                              </a:lnTo>
                              <a:lnTo>
                                <a:pt x="117" y="316"/>
                              </a:lnTo>
                              <a:lnTo>
                                <a:pt x="112" y="322"/>
                              </a:lnTo>
                              <a:lnTo>
                                <a:pt x="111" y="318"/>
                              </a:lnTo>
                              <a:lnTo>
                                <a:pt x="107" y="309"/>
                              </a:lnTo>
                              <a:lnTo>
                                <a:pt x="104" y="301"/>
                              </a:lnTo>
                              <a:lnTo>
                                <a:pt x="102" y="292"/>
                              </a:lnTo>
                              <a:lnTo>
                                <a:pt x="98" y="282"/>
                              </a:lnTo>
                              <a:lnTo>
                                <a:pt x="96" y="274"/>
                              </a:lnTo>
                              <a:lnTo>
                                <a:pt x="89" y="266"/>
                              </a:lnTo>
                              <a:lnTo>
                                <a:pt x="86" y="257"/>
                              </a:lnTo>
                              <a:lnTo>
                                <a:pt x="89" y="269"/>
                              </a:lnTo>
                              <a:lnTo>
                                <a:pt x="94" y="284"/>
                              </a:lnTo>
                              <a:lnTo>
                                <a:pt x="101" y="299"/>
                              </a:lnTo>
                              <a:lnTo>
                                <a:pt x="104" y="314"/>
                              </a:lnTo>
                              <a:lnTo>
                                <a:pt x="107" y="328"/>
                              </a:lnTo>
                              <a:lnTo>
                                <a:pt x="107" y="344"/>
                              </a:lnTo>
                              <a:lnTo>
                                <a:pt x="107" y="359"/>
                              </a:lnTo>
                              <a:lnTo>
                                <a:pt x="102" y="374"/>
                              </a:lnTo>
                              <a:lnTo>
                                <a:pt x="104" y="380"/>
                              </a:lnTo>
                              <a:lnTo>
                                <a:pt x="104" y="387"/>
                              </a:lnTo>
                              <a:lnTo>
                                <a:pt x="104" y="392"/>
                              </a:lnTo>
                              <a:lnTo>
                                <a:pt x="104" y="399"/>
                              </a:lnTo>
                              <a:lnTo>
                                <a:pt x="107" y="405"/>
                              </a:lnTo>
                              <a:lnTo>
                                <a:pt x="107" y="412"/>
                              </a:lnTo>
                              <a:lnTo>
                                <a:pt x="109" y="417"/>
                              </a:lnTo>
                              <a:lnTo>
                                <a:pt x="111" y="422"/>
                              </a:lnTo>
                              <a:lnTo>
                                <a:pt x="111" y="428"/>
                              </a:lnTo>
                              <a:lnTo>
                                <a:pt x="111" y="432"/>
                              </a:lnTo>
                              <a:lnTo>
                                <a:pt x="112" y="439"/>
                              </a:lnTo>
                              <a:lnTo>
                                <a:pt x="112" y="443"/>
                              </a:lnTo>
                              <a:lnTo>
                                <a:pt x="112" y="449"/>
                              </a:lnTo>
                              <a:lnTo>
                                <a:pt x="112" y="453"/>
                              </a:lnTo>
                              <a:lnTo>
                                <a:pt x="115" y="459"/>
                              </a:lnTo>
                              <a:lnTo>
                                <a:pt x="115" y="466"/>
                              </a:lnTo>
                              <a:lnTo>
                                <a:pt x="115" y="467"/>
                              </a:lnTo>
                              <a:lnTo>
                                <a:pt x="115" y="470"/>
                              </a:lnTo>
                              <a:lnTo>
                                <a:pt x="115" y="472"/>
                              </a:lnTo>
                              <a:lnTo>
                                <a:pt x="115" y="474"/>
                              </a:lnTo>
                              <a:lnTo>
                                <a:pt x="117" y="476"/>
                              </a:lnTo>
                              <a:lnTo>
                                <a:pt x="119" y="479"/>
                              </a:lnTo>
                              <a:lnTo>
                                <a:pt x="121" y="481"/>
                              </a:lnTo>
                              <a:lnTo>
                                <a:pt x="121" y="482"/>
                              </a:lnTo>
                              <a:lnTo>
                                <a:pt x="121" y="487"/>
                              </a:lnTo>
                              <a:lnTo>
                                <a:pt x="119" y="489"/>
                              </a:lnTo>
                              <a:lnTo>
                                <a:pt x="119" y="493"/>
                              </a:lnTo>
                              <a:lnTo>
                                <a:pt x="119" y="495"/>
                              </a:lnTo>
                              <a:lnTo>
                                <a:pt x="119" y="499"/>
                              </a:lnTo>
                              <a:lnTo>
                                <a:pt x="119" y="502"/>
                              </a:lnTo>
                              <a:lnTo>
                                <a:pt x="119" y="505"/>
                              </a:lnTo>
                              <a:lnTo>
                                <a:pt x="119" y="510"/>
                              </a:lnTo>
                              <a:lnTo>
                                <a:pt x="121" y="514"/>
                              </a:lnTo>
                              <a:lnTo>
                                <a:pt x="124" y="519"/>
                              </a:lnTo>
                              <a:lnTo>
                                <a:pt x="125" y="522"/>
                              </a:lnTo>
                              <a:lnTo>
                                <a:pt x="127" y="527"/>
                              </a:lnTo>
                              <a:lnTo>
                                <a:pt x="129" y="533"/>
                              </a:lnTo>
                              <a:lnTo>
                                <a:pt x="129" y="537"/>
                              </a:lnTo>
                              <a:lnTo>
                                <a:pt x="132" y="544"/>
                              </a:lnTo>
                              <a:lnTo>
                                <a:pt x="129" y="541"/>
                              </a:lnTo>
                              <a:lnTo>
                                <a:pt x="127" y="539"/>
                              </a:lnTo>
                              <a:lnTo>
                                <a:pt x="125" y="539"/>
                              </a:lnTo>
                              <a:lnTo>
                                <a:pt x="121" y="544"/>
                              </a:lnTo>
                              <a:lnTo>
                                <a:pt x="115" y="547"/>
                              </a:lnTo>
                              <a:lnTo>
                                <a:pt x="111" y="547"/>
                              </a:lnTo>
                              <a:lnTo>
                                <a:pt x="104" y="550"/>
                              </a:lnTo>
                              <a:lnTo>
                                <a:pt x="101" y="550"/>
                              </a:lnTo>
                              <a:lnTo>
                                <a:pt x="96" y="550"/>
                              </a:lnTo>
                              <a:lnTo>
                                <a:pt x="92" y="552"/>
                              </a:lnTo>
                              <a:lnTo>
                                <a:pt x="87" y="554"/>
                              </a:lnTo>
                              <a:lnTo>
                                <a:pt x="86" y="558"/>
                              </a:lnTo>
                              <a:lnTo>
                                <a:pt x="84" y="560"/>
                              </a:lnTo>
                              <a:lnTo>
                                <a:pt x="81" y="560"/>
                              </a:lnTo>
                              <a:lnTo>
                                <a:pt x="79" y="561"/>
                              </a:lnTo>
                              <a:lnTo>
                                <a:pt x="77" y="561"/>
                              </a:lnTo>
                              <a:lnTo>
                                <a:pt x="75" y="564"/>
                              </a:lnTo>
                              <a:lnTo>
                                <a:pt x="72" y="564"/>
                              </a:lnTo>
                              <a:lnTo>
                                <a:pt x="69" y="566"/>
                              </a:lnTo>
                              <a:lnTo>
                                <a:pt x="63" y="570"/>
                              </a:lnTo>
                              <a:lnTo>
                                <a:pt x="60" y="558"/>
                              </a:lnTo>
                              <a:lnTo>
                                <a:pt x="58" y="547"/>
                              </a:lnTo>
                              <a:lnTo>
                                <a:pt x="54" y="541"/>
                              </a:lnTo>
                              <a:lnTo>
                                <a:pt x="52" y="539"/>
                              </a:lnTo>
                              <a:lnTo>
                                <a:pt x="50" y="535"/>
                              </a:lnTo>
                              <a:lnTo>
                                <a:pt x="46" y="533"/>
                              </a:lnTo>
                              <a:lnTo>
                                <a:pt x="44" y="529"/>
                              </a:lnTo>
                              <a:lnTo>
                                <a:pt x="42" y="522"/>
                              </a:lnTo>
                              <a:lnTo>
                                <a:pt x="37" y="514"/>
                              </a:lnTo>
                              <a:lnTo>
                                <a:pt x="33" y="502"/>
                              </a:lnTo>
                              <a:lnTo>
                                <a:pt x="27" y="484"/>
                              </a:lnTo>
                              <a:lnTo>
                                <a:pt x="20" y="467"/>
                              </a:lnTo>
                              <a:lnTo>
                                <a:pt x="17" y="451"/>
                              </a:lnTo>
                              <a:lnTo>
                                <a:pt x="10" y="434"/>
                              </a:lnTo>
                              <a:lnTo>
                                <a:pt x="6" y="420"/>
                              </a:lnTo>
                              <a:lnTo>
                                <a:pt x="4" y="412"/>
                              </a:lnTo>
                              <a:lnTo>
                                <a:pt x="4" y="399"/>
                              </a:lnTo>
                              <a:lnTo>
                                <a:pt x="2" y="389"/>
                              </a:lnTo>
                              <a:lnTo>
                                <a:pt x="2" y="378"/>
                              </a:lnTo>
                              <a:lnTo>
                                <a:pt x="0" y="367"/>
                              </a:lnTo>
                              <a:lnTo>
                                <a:pt x="0" y="358"/>
                              </a:lnTo>
                              <a:lnTo>
                                <a:pt x="0" y="347"/>
                              </a:lnTo>
                              <a:lnTo>
                                <a:pt x="2" y="339"/>
                              </a:lnTo>
                              <a:lnTo>
                                <a:pt x="4" y="330"/>
                              </a:lnTo>
                              <a:lnTo>
                                <a:pt x="8" y="316"/>
                              </a:lnTo>
                              <a:lnTo>
                                <a:pt x="10" y="301"/>
                              </a:lnTo>
                              <a:lnTo>
                                <a:pt x="12" y="286"/>
                              </a:lnTo>
                              <a:lnTo>
                                <a:pt x="14" y="274"/>
                              </a:lnTo>
                              <a:lnTo>
                                <a:pt x="18" y="261"/>
                              </a:lnTo>
                              <a:lnTo>
                                <a:pt x="20" y="249"/>
                              </a:lnTo>
                              <a:lnTo>
                                <a:pt x="25" y="238"/>
                              </a:lnTo>
                              <a:lnTo>
                                <a:pt x="31" y="228"/>
                              </a:lnTo>
                              <a:lnTo>
                                <a:pt x="33" y="192"/>
                              </a:lnTo>
                              <a:lnTo>
                                <a:pt x="37" y="161"/>
                              </a:lnTo>
                              <a:lnTo>
                                <a:pt x="44" y="136"/>
                              </a:lnTo>
                              <a:lnTo>
                                <a:pt x="52" y="113"/>
                              </a:lnTo>
                              <a:lnTo>
                                <a:pt x="60" y="96"/>
                              </a:lnTo>
                              <a:lnTo>
                                <a:pt x="69" y="81"/>
                              </a:lnTo>
                              <a:lnTo>
                                <a:pt x="79" y="71"/>
                              </a:lnTo>
                              <a:lnTo>
                                <a:pt x="89" y="63"/>
                              </a:lnTo>
                              <a:lnTo>
                                <a:pt x="98" y="54"/>
                              </a:lnTo>
                              <a:lnTo>
                                <a:pt x="107" y="46"/>
                              </a:lnTo>
                              <a:lnTo>
                                <a:pt x="119" y="37"/>
                              </a:lnTo>
                              <a:lnTo>
                                <a:pt x="132" y="29"/>
                              </a:lnTo>
                              <a:lnTo>
                                <a:pt x="146" y="21"/>
                              </a:lnTo>
                              <a:lnTo>
                                <a:pt x="161" y="13"/>
                              </a:lnTo>
                              <a:lnTo>
                                <a:pt x="174" y="4"/>
                              </a:lnTo>
                              <a:lnTo>
                                <a:pt x="187" y="0"/>
                              </a:lnTo>
                              <a:lnTo>
                                <a:pt x="194" y="11"/>
                              </a:lnTo>
                              <a:lnTo>
                                <a:pt x="204" y="19"/>
                              </a:lnTo>
                              <a:lnTo>
                                <a:pt x="219" y="23"/>
                              </a:lnTo>
                              <a:lnTo>
                                <a:pt x="233" y="27"/>
                              </a:lnTo>
                              <a:lnTo>
                                <a:pt x="248" y="31"/>
                              </a:lnTo>
                              <a:lnTo>
                                <a:pt x="261" y="34"/>
                              </a:lnTo>
                              <a:lnTo>
                                <a:pt x="275" y="36"/>
                              </a:lnTo>
                              <a:lnTo>
                                <a:pt x="286" y="37"/>
                              </a:lnTo>
                              <a:lnTo>
                                <a:pt x="288" y="37"/>
                              </a:lnTo>
                              <a:lnTo>
                                <a:pt x="288" y="36"/>
                              </a:lnTo>
                              <a:lnTo>
                                <a:pt x="290" y="36"/>
                              </a:lnTo>
                              <a:lnTo>
                                <a:pt x="290" y="34"/>
                              </a:lnTo>
                              <a:lnTo>
                                <a:pt x="292" y="34"/>
                              </a:lnTo>
                              <a:lnTo>
                                <a:pt x="294" y="34"/>
                              </a:lnTo>
                              <a:lnTo>
                                <a:pt x="296" y="34"/>
                              </a:lnTo>
                              <a:lnTo>
                                <a:pt x="299" y="36"/>
                              </a:lnTo>
                              <a:lnTo>
                                <a:pt x="302" y="36"/>
                              </a:lnTo>
                              <a:lnTo>
                                <a:pt x="307" y="36"/>
                              </a:lnTo>
                              <a:lnTo>
                                <a:pt x="311" y="36"/>
                              </a:lnTo>
                              <a:lnTo>
                                <a:pt x="315" y="37"/>
                              </a:lnTo>
                              <a:lnTo>
                                <a:pt x="320" y="37"/>
                              </a:lnTo>
                              <a:lnTo>
                                <a:pt x="324" y="37"/>
                              </a:lnTo>
                              <a:lnTo>
                                <a:pt x="326" y="37"/>
                              </a:lnTo>
                              <a:lnTo>
                                <a:pt x="339" y="26"/>
                              </a:lnTo>
                              <a:lnTo>
                                <a:pt x="342" y="27"/>
                              </a:lnTo>
                              <a:lnTo>
                                <a:pt x="349" y="29"/>
                              </a:lnTo>
                              <a:lnTo>
                                <a:pt x="355" y="34"/>
                              </a:lnTo>
                              <a:lnTo>
                                <a:pt x="359" y="36"/>
                              </a:lnTo>
                              <a:lnTo>
                                <a:pt x="364" y="37"/>
                              </a:lnTo>
                              <a:lnTo>
                                <a:pt x="370" y="42"/>
                              </a:lnTo>
                              <a:lnTo>
                                <a:pt x="374" y="46"/>
                              </a:lnTo>
                              <a:lnTo>
                                <a:pt x="378" y="51"/>
                              </a:lnTo>
                              <a:lnTo>
                                <a:pt x="388" y="61"/>
                              </a:lnTo>
                              <a:lnTo>
                                <a:pt x="396" y="71"/>
                              </a:lnTo>
                              <a:lnTo>
                                <a:pt x="403" y="78"/>
                              </a:lnTo>
                              <a:lnTo>
                                <a:pt x="407" y="84"/>
                              </a:lnTo>
                              <a:lnTo>
                                <a:pt x="409" y="90"/>
                              </a:lnTo>
                              <a:lnTo>
                                <a:pt x="411" y="98"/>
                              </a:lnTo>
                              <a:lnTo>
                                <a:pt x="411" y="106"/>
                              </a:lnTo>
                              <a:lnTo>
                                <a:pt x="413" y="115"/>
                              </a:lnTo>
                              <a:lnTo>
                                <a:pt x="417" y="121"/>
                              </a:lnTo>
                              <a:lnTo>
                                <a:pt x="422" y="129"/>
                              </a:lnTo>
                              <a:lnTo>
                                <a:pt x="426" y="136"/>
                              </a:lnTo>
                              <a:lnTo>
                                <a:pt x="428" y="144"/>
                              </a:lnTo>
                              <a:lnTo>
                                <a:pt x="428" y="151"/>
                              </a:lnTo>
                              <a:lnTo>
                                <a:pt x="428" y="159"/>
                              </a:lnTo>
                              <a:lnTo>
                                <a:pt x="428" y="163"/>
                              </a:lnTo>
                              <a:lnTo>
                                <a:pt x="426" y="167"/>
                              </a:lnTo>
                              <a:lnTo>
                                <a:pt x="428" y="171"/>
                              </a:lnTo>
                              <a:lnTo>
                                <a:pt x="430" y="177"/>
                              </a:lnTo>
                              <a:lnTo>
                                <a:pt x="430" y="182"/>
                              </a:lnTo>
                              <a:lnTo>
                                <a:pt x="430" y="188"/>
                              </a:lnTo>
                              <a:lnTo>
                                <a:pt x="432" y="194"/>
                              </a:lnTo>
                              <a:lnTo>
                                <a:pt x="432" y="200"/>
                              </a:lnTo>
                              <a:lnTo>
                                <a:pt x="432" y="207"/>
                              </a:lnTo>
                              <a:lnTo>
                                <a:pt x="434" y="215"/>
                              </a:lnTo>
                              <a:lnTo>
                                <a:pt x="434" y="224"/>
                              </a:lnTo>
                              <a:lnTo>
                                <a:pt x="434" y="232"/>
                              </a:lnTo>
                              <a:lnTo>
                                <a:pt x="432" y="240"/>
                              </a:lnTo>
                              <a:lnTo>
                                <a:pt x="432" y="249"/>
                              </a:lnTo>
                              <a:lnTo>
                                <a:pt x="432" y="259"/>
                              </a:lnTo>
                              <a:lnTo>
                                <a:pt x="430" y="269"/>
                              </a:lnTo>
                              <a:lnTo>
                                <a:pt x="428" y="278"/>
                              </a:lnTo>
                              <a:lnTo>
                                <a:pt x="426" y="284"/>
                              </a:lnTo>
                              <a:lnTo>
                                <a:pt x="430" y="284"/>
                              </a:lnTo>
                              <a:lnTo>
                                <a:pt x="434" y="286"/>
                              </a:lnTo>
                              <a:lnTo>
                                <a:pt x="436" y="286"/>
                              </a:lnTo>
                              <a:lnTo>
                                <a:pt x="440" y="289"/>
                              </a:lnTo>
                              <a:lnTo>
                                <a:pt x="443" y="290"/>
                              </a:lnTo>
                              <a:lnTo>
                                <a:pt x="445" y="292"/>
                              </a:lnTo>
                              <a:lnTo>
                                <a:pt x="447" y="295"/>
                              </a:lnTo>
                              <a:lnTo>
                                <a:pt x="449" y="299"/>
                              </a:lnTo>
                              <a:lnTo>
                                <a:pt x="449" y="301"/>
                              </a:lnTo>
                              <a:lnTo>
                                <a:pt x="451" y="305"/>
                              </a:lnTo>
                              <a:lnTo>
                                <a:pt x="451" y="311"/>
                              </a:lnTo>
                              <a:lnTo>
                                <a:pt x="453" y="316"/>
                              </a:lnTo>
                              <a:lnTo>
                                <a:pt x="453" y="322"/>
                              </a:lnTo>
                              <a:lnTo>
                                <a:pt x="455" y="328"/>
                              </a:lnTo>
                              <a:lnTo>
                                <a:pt x="455" y="335"/>
                              </a:lnTo>
                              <a:lnTo>
                                <a:pt x="457" y="341"/>
                              </a:lnTo>
                              <a:lnTo>
                                <a:pt x="451" y="351"/>
                              </a:lnTo>
                              <a:lnTo>
                                <a:pt x="459" y="359"/>
                              </a:lnTo>
                              <a:lnTo>
                                <a:pt x="470" y="367"/>
                              </a:lnTo>
                              <a:lnTo>
                                <a:pt x="480" y="375"/>
                              </a:lnTo>
                              <a:lnTo>
                                <a:pt x="488" y="382"/>
                              </a:lnTo>
                              <a:lnTo>
                                <a:pt x="495" y="390"/>
                              </a:lnTo>
                              <a:lnTo>
                                <a:pt x="499" y="397"/>
                              </a:lnTo>
                              <a:lnTo>
                                <a:pt x="501" y="405"/>
                              </a:lnTo>
                              <a:lnTo>
                                <a:pt x="499" y="412"/>
                              </a:lnTo>
                              <a:lnTo>
                                <a:pt x="537" y="459"/>
                              </a:lnTo>
                              <a:lnTo>
                                <a:pt x="535" y="459"/>
                              </a:lnTo>
                              <a:lnTo>
                                <a:pt x="530" y="459"/>
                              </a:lnTo>
                              <a:lnTo>
                                <a:pt x="526" y="459"/>
                              </a:lnTo>
                              <a:lnTo>
                                <a:pt x="522" y="459"/>
                              </a:lnTo>
                              <a:lnTo>
                                <a:pt x="518" y="462"/>
                              </a:lnTo>
                              <a:lnTo>
                                <a:pt x="514" y="464"/>
                              </a:lnTo>
                              <a:lnTo>
                                <a:pt x="510" y="467"/>
                              </a:lnTo>
                              <a:lnTo>
                                <a:pt x="507" y="472"/>
                              </a:lnTo>
                              <a:lnTo>
                                <a:pt x="505" y="479"/>
                              </a:lnTo>
                              <a:lnTo>
                                <a:pt x="505" y="481"/>
                              </a:lnTo>
                              <a:lnTo>
                                <a:pt x="505" y="482"/>
                              </a:lnTo>
                              <a:lnTo>
                                <a:pt x="505" y="487"/>
                              </a:lnTo>
                              <a:lnTo>
                                <a:pt x="503" y="489"/>
                              </a:lnTo>
                              <a:lnTo>
                                <a:pt x="503" y="491"/>
                              </a:lnTo>
                              <a:lnTo>
                                <a:pt x="501" y="495"/>
                              </a:lnTo>
                              <a:lnTo>
                                <a:pt x="499" y="497"/>
                              </a:lnTo>
                              <a:lnTo>
                                <a:pt x="497" y="499"/>
                              </a:lnTo>
                              <a:lnTo>
                                <a:pt x="499" y="505"/>
                              </a:lnTo>
                              <a:lnTo>
                                <a:pt x="495" y="505"/>
                              </a:lnTo>
                              <a:lnTo>
                                <a:pt x="493" y="504"/>
                              </a:lnTo>
                              <a:lnTo>
                                <a:pt x="488" y="502"/>
                              </a:lnTo>
                              <a:lnTo>
                                <a:pt x="485" y="499"/>
                              </a:lnTo>
                              <a:lnTo>
                                <a:pt x="480" y="497"/>
                              </a:lnTo>
                              <a:lnTo>
                                <a:pt x="476" y="497"/>
                              </a:lnTo>
                              <a:lnTo>
                                <a:pt x="474" y="495"/>
                              </a:lnTo>
                              <a:lnTo>
                                <a:pt x="470" y="495"/>
                              </a:lnTo>
                              <a:lnTo>
                                <a:pt x="470" y="493"/>
                              </a:lnTo>
                              <a:lnTo>
                                <a:pt x="468" y="493"/>
                              </a:lnTo>
                              <a:lnTo>
                                <a:pt x="468" y="491"/>
                              </a:lnTo>
                              <a:lnTo>
                                <a:pt x="465" y="489"/>
                              </a:lnTo>
                              <a:lnTo>
                                <a:pt x="465" y="487"/>
                              </a:lnTo>
                              <a:lnTo>
                                <a:pt x="465" y="484"/>
                              </a:lnTo>
                              <a:lnTo>
                                <a:pt x="465" y="482"/>
                              </a:lnTo>
                              <a:lnTo>
                                <a:pt x="465" y="481"/>
                              </a:lnTo>
                              <a:lnTo>
                                <a:pt x="445" y="481"/>
                              </a:lnTo>
                              <a:lnTo>
                                <a:pt x="434" y="467"/>
                              </a:lnTo>
                              <a:lnTo>
                                <a:pt x="432" y="467"/>
                              </a:lnTo>
                              <a:lnTo>
                                <a:pt x="428" y="466"/>
                              </a:lnTo>
                              <a:lnTo>
                                <a:pt x="426" y="466"/>
                              </a:lnTo>
                              <a:lnTo>
                                <a:pt x="422" y="466"/>
                              </a:lnTo>
                              <a:lnTo>
                                <a:pt x="419" y="464"/>
                              </a:lnTo>
                              <a:lnTo>
                                <a:pt x="415" y="464"/>
                              </a:lnTo>
                              <a:lnTo>
                                <a:pt x="413" y="464"/>
                              </a:lnTo>
                              <a:lnTo>
                                <a:pt x="409" y="462"/>
                              </a:lnTo>
                              <a:lnTo>
                                <a:pt x="411" y="466"/>
                              </a:lnTo>
                              <a:lnTo>
                                <a:pt x="411" y="470"/>
                              </a:lnTo>
                              <a:lnTo>
                                <a:pt x="411" y="472"/>
                              </a:lnTo>
                              <a:lnTo>
                                <a:pt x="411" y="474"/>
                              </a:lnTo>
                              <a:lnTo>
                                <a:pt x="409" y="476"/>
                              </a:lnTo>
                              <a:lnTo>
                                <a:pt x="407" y="476"/>
                              </a:lnTo>
                              <a:lnTo>
                                <a:pt x="405" y="479"/>
                              </a:lnTo>
                              <a:lnTo>
                                <a:pt x="388" y="479"/>
                              </a:lnTo>
                              <a:lnTo>
                                <a:pt x="372" y="481"/>
                              </a:lnTo>
                              <a:lnTo>
                                <a:pt x="355" y="482"/>
                              </a:lnTo>
                              <a:lnTo>
                                <a:pt x="340" y="482"/>
                              </a:lnTo>
                              <a:lnTo>
                                <a:pt x="324" y="484"/>
                              </a:lnTo>
                              <a:lnTo>
                                <a:pt x="307" y="482"/>
                              </a:lnTo>
                              <a:lnTo>
                                <a:pt x="290" y="482"/>
                              </a:lnTo>
                              <a:lnTo>
                                <a:pt x="275" y="479"/>
                              </a:lnTo>
                              <a:lnTo>
                                <a:pt x="259" y="474"/>
                              </a:lnTo>
                              <a:lnTo>
                                <a:pt x="240" y="472"/>
                              </a:lnTo>
                              <a:lnTo>
                                <a:pt x="221" y="470"/>
                              </a:lnTo>
                              <a:lnTo>
                                <a:pt x="202" y="470"/>
                              </a:lnTo>
                              <a:lnTo>
                                <a:pt x="183" y="467"/>
                              </a:lnTo>
                              <a:lnTo>
                                <a:pt x="167" y="466"/>
                              </a:lnTo>
                              <a:lnTo>
                                <a:pt x="149" y="464"/>
                              </a:lnTo>
                              <a:lnTo>
                                <a:pt x="134" y="457"/>
                              </a:lnTo>
                              <a:lnTo>
                                <a:pt x="132" y="455"/>
                              </a:lnTo>
                              <a:lnTo>
                                <a:pt x="129" y="453"/>
                              </a:lnTo>
                              <a:lnTo>
                                <a:pt x="129" y="451"/>
                              </a:lnTo>
                              <a:lnTo>
                                <a:pt x="127" y="449"/>
                              </a:lnTo>
                              <a:lnTo>
                                <a:pt x="125" y="449"/>
                              </a:lnTo>
                              <a:lnTo>
                                <a:pt x="124" y="447"/>
                              </a:lnTo>
                              <a:lnTo>
                                <a:pt x="124" y="445"/>
                              </a:lnTo>
                              <a:lnTo>
                                <a:pt x="121" y="443"/>
                              </a:lnTo>
                              <a:lnTo>
                                <a:pt x="117" y="441"/>
                              </a:lnTo>
                              <a:lnTo>
                                <a:pt x="115" y="437"/>
                              </a:lnTo>
                              <a:lnTo>
                                <a:pt x="112" y="434"/>
                              </a:lnTo>
                              <a:lnTo>
                                <a:pt x="112" y="432"/>
                              </a:lnTo>
                              <a:lnTo>
                                <a:pt x="111" y="428"/>
                              </a:lnTo>
                              <a:lnTo>
                                <a:pt x="111" y="426"/>
                              </a:lnTo>
                              <a:lnTo>
                                <a:pt x="112" y="422"/>
                              </a:lnTo>
                              <a:lnTo>
                                <a:pt x="115" y="415"/>
                              </a:lnTo>
                              <a:lnTo>
                                <a:pt x="111" y="412"/>
                              </a:lnTo>
                              <a:lnTo>
                                <a:pt x="109" y="405"/>
                              </a:lnTo>
                              <a:lnTo>
                                <a:pt x="109" y="401"/>
                              </a:lnTo>
                              <a:lnTo>
                                <a:pt x="109" y="397"/>
                              </a:lnTo>
                              <a:lnTo>
                                <a:pt x="109" y="392"/>
                              </a:lnTo>
                              <a:lnTo>
                                <a:pt x="111" y="387"/>
                              </a:lnTo>
                              <a:lnTo>
                                <a:pt x="112" y="382"/>
                              </a:lnTo>
                              <a:lnTo>
                                <a:pt x="117" y="378"/>
                              </a:lnTo>
                            </a:path>
                          </a:pathLst>
                        </a:custGeom>
                        <a:solidFill>
                          <a:srgbClr val="41FF3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51" name="Freeform 127"/>
                        <p:cNvSpPr>
                          <a:spLocks/>
                        </p:cNvSpPr>
                        <p:nvPr/>
                      </p:nvSpPr>
                      <p:spPr bwMode="auto">
                        <a:xfrm>
                          <a:off x="4871" y="1294"/>
                          <a:ext cx="538" cy="571"/>
                        </a:xfrm>
                        <a:custGeom>
                          <a:avLst/>
                          <a:gdLst>
                            <a:gd name="T0" fmla="*/ 109 w 538"/>
                            <a:gd name="T1" fmla="*/ 356 h 571"/>
                            <a:gd name="T2" fmla="*/ 142 w 538"/>
                            <a:gd name="T3" fmla="*/ 303 h 571"/>
                            <a:gd name="T4" fmla="*/ 174 w 538"/>
                            <a:gd name="T5" fmla="*/ 238 h 571"/>
                            <a:gd name="T6" fmla="*/ 194 w 538"/>
                            <a:gd name="T7" fmla="*/ 194 h 571"/>
                            <a:gd name="T8" fmla="*/ 179 w 538"/>
                            <a:gd name="T9" fmla="*/ 192 h 571"/>
                            <a:gd name="T10" fmla="*/ 174 w 538"/>
                            <a:gd name="T11" fmla="*/ 198 h 571"/>
                            <a:gd name="T12" fmla="*/ 179 w 538"/>
                            <a:gd name="T13" fmla="*/ 118 h 571"/>
                            <a:gd name="T14" fmla="*/ 171 w 538"/>
                            <a:gd name="T15" fmla="*/ 149 h 571"/>
                            <a:gd name="T16" fmla="*/ 159 w 538"/>
                            <a:gd name="T17" fmla="*/ 266 h 571"/>
                            <a:gd name="T18" fmla="*/ 144 w 538"/>
                            <a:gd name="T19" fmla="*/ 267 h 571"/>
                            <a:gd name="T20" fmla="*/ 125 w 538"/>
                            <a:gd name="T21" fmla="*/ 301 h 571"/>
                            <a:gd name="T22" fmla="*/ 102 w 538"/>
                            <a:gd name="T23" fmla="*/ 292 h 571"/>
                            <a:gd name="T24" fmla="*/ 101 w 538"/>
                            <a:gd name="T25" fmla="*/ 299 h 571"/>
                            <a:gd name="T26" fmla="*/ 104 w 538"/>
                            <a:gd name="T27" fmla="*/ 387 h 571"/>
                            <a:gd name="T28" fmla="*/ 111 w 538"/>
                            <a:gd name="T29" fmla="*/ 428 h 571"/>
                            <a:gd name="T30" fmla="*/ 115 w 538"/>
                            <a:gd name="T31" fmla="*/ 466 h 571"/>
                            <a:gd name="T32" fmla="*/ 121 w 538"/>
                            <a:gd name="T33" fmla="*/ 481 h 571"/>
                            <a:gd name="T34" fmla="*/ 119 w 538"/>
                            <a:gd name="T35" fmla="*/ 502 h 571"/>
                            <a:gd name="T36" fmla="*/ 129 w 538"/>
                            <a:gd name="T37" fmla="*/ 533 h 571"/>
                            <a:gd name="T38" fmla="*/ 115 w 538"/>
                            <a:gd name="T39" fmla="*/ 547 h 571"/>
                            <a:gd name="T40" fmla="*/ 86 w 538"/>
                            <a:gd name="T41" fmla="*/ 558 h 571"/>
                            <a:gd name="T42" fmla="*/ 69 w 538"/>
                            <a:gd name="T43" fmla="*/ 566 h 571"/>
                            <a:gd name="T44" fmla="*/ 46 w 538"/>
                            <a:gd name="T45" fmla="*/ 533 h 571"/>
                            <a:gd name="T46" fmla="*/ 17 w 538"/>
                            <a:gd name="T47" fmla="*/ 451 h 571"/>
                            <a:gd name="T48" fmla="*/ 0 w 538"/>
                            <a:gd name="T49" fmla="*/ 367 h 571"/>
                            <a:gd name="T50" fmla="*/ 12 w 538"/>
                            <a:gd name="T51" fmla="*/ 286 h 571"/>
                            <a:gd name="T52" fmla="*/ 37 w 538"/>
                            <a:gd name="T53" fmla="*/ 161 h 571"/>
                            <a:gd name="T54" fmla="*/ 98 w 538"/>
                            <a:gd name="T55" fmla="*/ 54 h 571"/>
                            <a:gd name="T56" fmla="*/ 187 w 538"/>
                            <a:gd name="T57" fmla="*/ 0 h 571"/>
                            <a:gd name="T58" fmla="*/ 275 w 538"/>
                            <a:gd name="T59" fmla="*/ 36 h 571"/>
                            <a:gd name="T60" fmla="*/ 294 w 538"/>
                            <a:gd name="T61" fmla="*/ 34 h 571"/>
                            <a:gd name="T62" fmla="*/ 320 w 538"/>
                            <a:gd name="T63" fmla="*/ 37 h 571"/>
                            <a:gd name="T64" fmla="*/ 359 w 538"/>
                            <a:gd name="T65" fmla="*/ 36 h 571"/>
                            <a:gd name="T66" fmla="*/ 403 w 538"/>
                            <a:gd name="T67" fmla="*/ 78 h 571"/>
                            <a:gd name="T68" fmla="*/ 422 w 538"/>
                            <a:gd name="T69" fmla="*/ 129 h 571"/>
                            <a:gd name="T70" fmla="*/ 428 w 538"/>
                            <a:gd name="T71" fmla="*/ 171 h 571"/>
                            <a:gd name="T72" fmla="*/ 434 w 538"/>
                            <a:gd name="T73" fmla="*/ 215 h 571"/>
                            <a:gd name="T74" fmla="*/ 428 w 538"/>
                            <a:gd name="T75" fmla="*/ 278 h 571"/>
                            <a:gd name="T76" fmla="*/ 445 w 538"/>
                            <a:gd name="T77" fmla="*/ 292 h 571"/>
                            <a:gd name="T78" fmla="*/ 453 w 538"/>
                            <a:gd name="T79" fmla="*/ 322 h 571"/>
                            <a:gd name="T80" fmla="*/ 480 w 538"/>
                            <a:gd name="T81" fmla="*/ 375 h 571"/>
                            <a:gd name="T82" fmla="*/ 535 w 538"/>
                            <a:gd name="T83" fmla="*/ 459 h 571"/>
                            <a:gd name="T84" fmla="*/ 507 w 538"/>
                            <a:gd name="T85" fmla="*/ 472 h 571"/>
                            <a:gd name="T86" fmla="*/ 501 w 538"/>
                            <a:gd name="T87" fmla="*/ 495 h 571"/>
                            <a:gd name="T88" fmla="*/ 485 w 538"/>
                            <a:gd name="T89" fmla="*/ 499 h 571"/>
                            <a:gd name="T90" fmla="*/ 468 w 538"/>
                            <a:gd name="T91" fmla="*/ 491 h 571"/>
                            <a:gd name="T92" fmla="*/ 434 w 538"/>
                            <a:gd name="T93" fmla="*/ 467 h 571"/>
                            <a:gd name="T94" fmla="*/ 413 w 538"/>
                            <a:gd name="T95" fmla="*/ 464 h 571"/>
                            <a:gd name="T96" fmla="*/ 407 w 538"/>
                            <a:gd name="T97" fmla="*/ 476 h 571"/>
                            <a:gd name="T98" fmla="*/ 307 w 538"/>
                            <a:gd name="T99" fmla="*/ 482 h 571"/>
                            <a:gd name="T100" fmla="*/ 183 w 538"/>
                            <a:gd name="T101" fmla="*/ 467 h 571"/>
                            <a:gd name="T102" fmla="*/ 127 w 538"/>
                            <a:gd name="T103" fmla="*/ 449 h 571"/>
                            <a:gd name="T104" fmla="*/ 112 w 538"/>
                            <a:gd name="T105" fmla="*/ 434 h 571"/>
                            <a:gd name="T106" fmla="*/ 109 w 538"/>
                            <a:gd name="T107" fmla="*/ 405 h 5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8"/>
                            <a:gd name="T163" fmla="*/ 0 h 571"/>
                            <a:gd name="T164" fmla="*/ 538 w 538"/>
                            <a:gd name="T165" fmla="*/ 571 h 5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8" h="571">
                              <a:moveTo>
                                <a:pt x="117" y="378"/>
                              </a:moveTo>
                              <a:lnTo>
                                <a:pt x="115" y="375"/>
                              </a:lnTo>
                              <a:lnTo>
                                <a:pt x="111" y="372"/>
                              </a:lnTo>
                              <a:lnTo>
                                <a:pt x="109" y="367"/>
                              </a:lnTo>
                              <a:lnTo>
                                <a:pt x="109" y="363"/>
                              </a:lnTo>
                              <a:lnTo>
                                <a:pt x="109" y="359"/>
                              </a:lnTo>
                              <a:lnTo>
                                <a:pt x="109" y="356"/>
                              </a:lnTo>
                              <a:lnTo>
                                <a:pt x="109" y="351"/>
                              </a:lnTo>
                              <a:lnTo>
                                <a:pt x="111" y="347"/>
                              </a:lnTo>
                              <a:lnTo>
                                <a:pt x="115" y="336"/>
                              </a:lnTo>
                              <a:lnTo>
                                <a:pt x="121" y="326"/>
                              </a:lnTo>
                              <a:lnTo>
                                <a:pt x="127" y="318"/>
                              </a:lnTo>
                              <a:lnTo>
                                <a:pt x="134" y="309"/>
                              </a:lnTo>
                              <a:lnTo>
                                <a:pt x="142" y="303"/>
                              </a:lnTo>
                              <a:lnTo>
                                <a:pt x="150" y="295"/>
                              </a:lnTo>
                              <a:lnTo>
                                <a:pt x="157" y="286"/>
                              </a:lnTo>
                              <a:lnTo>
                                <a:pt x="165" y="278"/>
                              </a:lnTo>
                              <a:lnTo>
                                <a:pt x="165" y="266"/>
                              </a:lnTo>
                              <a:lnTo>
                                <a:pt x="167" y="255"/>
                              </a:lnTo>
                              <a:lnTo>
                                <a:pt x="169" y="246"/>
                              </a:lnTo>
                              <a:lnTo>
                                <a:pt x="174" y="238"/>
                              </a:lnTo>
                              <a:lnTo>
                                <a:pt x="178" y="229"/>
                              </a:lnTo>
                              <a:lnTo>
                                <a:pt x="183" y="221"/>
                              </a:lnTo>
                              <a:lnTo>
                                <a:pt x="187" y="213"/>
                              </a:lnTo>
                              <a:lnTo>
                                <a:pt x="194" y="203"/>
                              </a:lnTo>
                              <a:lnTo>
                                <a:pt x="194" y="198"/>
                              </a:lnTo>
                              <a:lnTo>
                                <a:pt x="194" y="196"/>
                              </a:lnTo>
                              <a:lnTo>
                                <a:pt x="194" y="194"/>
                              </a:lnTo>
                              <a:lnTo>
                                <a:pt x="192" y="192"/>
                              </a:lnTo>
                              <a:lnTo>
                                <a:pt x="192" y="190"/>
                              </a:lnTo>
                              <a:lnTo>
                                <a:pt x="190" y="190"/>
                              </a:lnTo>
                              <a:lnTo>
                                <a:pt x="187" y="188"/>
                              </a:lnTo>
                              <a:lnTo>
                                <a:pt x="185" y="188"/>
                              </a:lnTo>
                              <a:lnTo>
                                <a:pt x="181" y="190"/>
                              </a:lnTo>
                              <a:lnTo>
                                <a:pt x="179" y="192"/>
                              </a:lnTo>
                              <a:lnTo>
                                <a:pt x="178" y="194"/>
                              </a:lnTo>
                              <a:lnTo>
                                <a:pt x="178" y="198"/>
                              </a:lnTo>
                              <a:lnTo>
                                <a:pt x="176" y="203"/>
                              </a:lnTo>
                              <a:lnTo>
                                <a:pt x="176" y="207"/>
                              </a:lnTo>
                              <a:lnTo>
                                <a:pt x="176" y="211"/>
                              </a:lnTo>
                              <a:lnTo>
                                <a:pt x="176" y="213"/>
                              </a:lnTo>
                              <a:lnTo>
                                <a:pt x="174" y="198"/>
                              </a:lnTo>
                              <a:lnTo>
                                <a:pt x="176" y="184"/>
                              </a:lnTo>
                              <a:lnTo>
                                <a:pt x="176" y="169"/>
                              </a:lnTo>
                              <a:lnTo>
                                <a:pt x="178" y="155"/>
                              </a:lnTo>
                              <a:lnTo>
                                <a:pt x="179" y="143"/>
                              </a:lnTo>
                              <a:lnTo>
                                <a:pt x="179" y="132"/>
                              </a:lnTo>
                              <a:lnTo>
                                <a:pt x="179" y="123"/>
                              </a:lnTo>
                              <a:lnTo>
                                <a:pt x="179" y="118"/>
                              </a:lnTo>
                              <a:lnTo>
                                <a:pt x="178" y="119"/>
                              </a:lnTo>
                              <a:lnTo>
                                <a:pt x="176" y="121"/>
                              </a:lnTo>
                              <a:lnTo>
                                <a:pt x="176" y="123"/>
                              </a:lnTo>
                              <a:lnTo>
                                <a:pt x="174" y="126"/>
                              </a:lnTo>
                              <a:lnTo>
                                <a:pt x="174" y="129"/>
                              </a:lnTo>
                              <a:lnTo>
                                <a:pt x="171" y="134"/>
                              </a:lnTo>
                              <a:lnTo>
                                <a:pt x="171" y="149"/>
                              </a:lnTo>
                              <a:lnTo>
                                <a:pt x="171" y="167"/>
                              </a:lnTo>
                              <a:lnTo>
                                <a:pt x="171" y="188"/>
                              </a:lnTo>
                              <a:lnTo>
                                <a:pt x="171" y="209"/>
                              </a:lnTo>
                              <a:lnTo>
                                <a:pt x="169" y="229"/>
                              </a:lnTo>
                              <a:lnTo>
                                <a:pt x="165" y="251"/>
                              </a:lnTo>
                              <a:lnTo>
                                <a:pt x="163" y="259"/>
                              </a:lnTo>
                              <a:lnTo>
                                <a:pt x="159" y="266"/>
                              </a:lnTo>
                              <a:lnTo>
                                <a:pt x="152" y="274"/>
                              </a:lnTo>
                              <a:lnTo>
                                <a:pt x="146" y="278"/>
                              </a:lnTo>
                              <a:lnTo>
                                <a:pt x="146" y="276"/>
                              </a:lnTo>
                              <a:lnTo>
                                <a:pt x="146" y="274"/>
                              </a:lnTo>
                              <a:lnTo>
                                <a:pt x="146" y="272"/>
                              </a:lnTo>
                              <a:lnTo>
                                <a:pt x="144" y="269"/>
                              </a:lnTo>
                              <a:lnTo>
                                <a:pt x="144" y="267"/>
                              </a:lnTo>
                              <a:lnTo>
                                <a:pt x="144" y="266"/>
                              </a:lnTo>
                              <a:lnTo>
                                <a:pt x="144" y="264"/>
                              </a:lnTo>
                              <a:lnTo>
                                <a:pt x="140" y="272"/>
                              </a:lnTo>
                              <a:lnTo>
                                <a:pt x="136" y="278"/>
                              </a:lnTo>
                              <a:lnTo>
                                <a:pt x="132" y="286"/>
                              </a:lnTo>
                              <a:lnTo>
                                <a:pt x="129" y="292"/>
                              </a:lnTo>
                              <a:lnTo>
                                <a:pt x="125" y="301"/>
                              </a:lnTo>
                              <a:lnTo>
                                <a:pt x="121" y="309"/>
                              </a:lnTo>
                              <a:lnTo>
                                <a:pt x="117" y="316"/>
                              </a:lnTo>
                              <a:lnTo>
                                <a:pt x="112" y="322"/>
                              </a:lnTo>
                              <a:lnTo>
                                <a:pt x="111" y="318"/>
                              </a:lnTo>
                              <a:lnTo>
                                <a:pt x="107" y="309"/>
                              </a:lnTo>
                              <a:lnTo>
                                <a:pt x="104" y="301"/>
                              </a:lnTo>
                              <a:lnTo>
                                <a:pt x="102" y="292"/>
                              </a:lnTo>
                              <a:lnTo>
                                <a:pt x="98" y="282"/>
                              </a:lnTo>
                              <a:lnTo>
                                <a:pt x="96" y="274"/>
                              </a:lnTo>
                              <a:lnTo>
                                <a:pt x="89" y="266"/>
                              </a:lnTo>
                              <a:lnTo>
                                <a:pt x="86" y="257"/>
                              </a:lnTo>
                              <a:lnTo>
                                <a:pt x="89" y="269"/>
                              </a:lnTo>
                              <a:lnTo>
                                <a:pt x="94" y="284"/>
                              </a:lnTo>
                              <a:lnTo>
                                <a:pt x="101" y="299"/>
                              </a:lnTo>
                              <a:lnTo>
                                <a:pt x="104" y="314"/>
                              </a:lnTo>
                              <a:lnTo>
                                <a:pt x="107" y="328"/>
                              </a:lnTo>
                              <a:lnTo>
                                <a:pt x="107" y="344"/>
                              </a:lnTo>
                              <a:lnTo>
                                <a:pt x="107" y="359"/>
                              </a:lnTo>
                              <a:lnTo>
                                <a:pt x="102" y="374"/>
                              </a:lnTo>
                              <a:lnTo>
                                <a:pt x="104" y="380"/>
                              </a:lnTo>
                              <a:lnTo>
                                <a:pt x="104" y="387"/>
                              </a:lnTo>
                              <a:lnTo>
                                <a:pt x="104" y="392"/>
                              </a:lnTo>
                              <a:lnTo>
                                <a:pt x="104" y="399"/>
                              </a:lnTo>
                              <a:lnTo>
                                <a:pt x="107" y="405"/>
                              </a:lnTo>
                              <a:lnTo>
                                <a:pt x="107" y="412"/>
                              </a:lnTo>
                              <a:lnTo>
                                <a:pt x="109" y="417"/>
                              </a:lnTo>
                              <a:lnTo>
                                <a:pt x="111" y="422"/>
                              </a:lnTo>
                              <a:lnTo>
                                <a:pt x="111" y="428"/>
                              </a:lnTo>
                              <a:lnTo>
                                <a:pt x="111" y="432"/>
                              </a:lnTo>
                              <a:lnTo>
                                <a:pt x="112" y="439"/>
                              </a:lnTo>
                              <a:lnTo>
                                <a:pt x="112" y="443"/>
                              </a:lnTo>
                              <a:lnTo>
                                <a:pt x="112" y="449"/>
                              </a:lnTo>
                              <a:lnTo>
                                <a:pt x="112" y="453"/>
                              </a:lnTo>
                              <a:lnTo>
                                <a:pt x="115" y="459"/>
                              </a:lnTo>
                              <a:lnTo>
                                <a:pt x="115" y="466"/>
                              </a:lnTo>
                              <a:lnTo>
                                <a:pt x="115" y="467"/>
                              </a:lnTo>
                              <a:lnTo>
                                <a:pt x="115" y="470"/>
                              </a:lnTo>
                              <a:lnTo>
                                <a:pt x="115" y="472"/>
                              </a:lnTo>
                              <a:lnTo>
                                <a:pt x="115" y="474"/>
                              </a:lnTo>
                              <a:lnTo>
                                <a:pt x="117" y="476"/>
                              </a:lnTo>
                              <a:lnTo>
                                <a:pt x="119" y="479"/>
                              </a:lnTo>
                              <a:lnTo>
                                <a:pt x="121" y="481"/>
                              </a:lnTo>
                              <a:lnTo>
                                <a:pt x="121" y="482"/>
                              </a:lnTo>
                              <a:lnTo>
                                <a:pt x="121" y="487"/>
                              </a:lnTo>
                              <a:lnTo>
                                <a:pt x="119" y="489"/>
                              </a:lnTo>
                              <a:lnTo>
                                <a:pt x="119" y="493"/>
                              </a:lnTo>
                              <a:lnTo>
                                <a:pt x="119" y="495"/>
                              </a:lnTo>
                              <a:lnTo>
                                <a:pt x="119" y="499"/>
                              </a:lnTo>
                              <a:lnTo>
                                <a:pt x="119" y="502"/>
                              </a:lnTo>
                              <a:lnTo>
                                <a:pt x="119" y="505"/>
                              </a:lnTo>
                              <a:lnTo>
                                <a:pt x="119" y="510"/>
                              </a:lnTo>
                              <a:lnTo>
                                <a:pt x="121" y="514"/>
                              </a:lnTo>
                              <a:lnTo>
                                <a:pt x="124" y="519"/>
                              </a:lnTo>
                              <a:lnTo>
                                <a:pt x="125" y="522"/>
                              </a:lnTo>
                              <a:lnTo>
                                <a:pt x="127" y="527"/>
                              </a:lnTo>
                              <a:lnTo>
                                <a:pt x="129" y="533"/>
                              </a:lnTo>
                              <a:lnTo>
                                <a:pt x="129" y="537"/>
                              </a:lnTo>
                              <a:lnTo>
                                <a:pt x="132" y="544"/>
                              </a:lnTo>
                              <a:lnTo>
                                <a:pt x="129" y="541"/>
                              </a:lnTo>
                              <a:lnTo>
                                <a:pt x="127" y="539"/>
                              </a:lnTo>
                              <a:lnTo>
                                <a:pt x="125" y="539"/>
                              </a:lnTo>
                              <a:lnTo>
                                <a:pt x="121" y="544"/>
                              </a:lnTo>
                              <a:lnTo>
                                <a:pt x="115" y="547"/>
                              </a:lnTo>
                              <a:lnTo>
                                <a:pt x="111" y="547"/>
                              </a:lnTo>
                              <a:lnTo>
                                <a:pt x="104" y="550"/>
                              </a:lnTo>
                              <a:lnTo>
                                <a:pt x="101" y="550"/>
                              </a:lnTo>
                              <a:lnTo>
                                <a:pt x="96" y="550"/>
                              </a:lnTo>
                              <a:lnTo>
                                <a:pt x="92" y="552"/>
                              </a:lnTo>
                              <a:lnTo>
                                <a:pt x="87" y="554"/>
                              </a:lnTo>
                              <a:lnTo>
                                <a:pt x="86" y="558"/>
                              </a:lnTo>
                              <a:lnTo>
                                <a:pt x="84" y="560"/>
                              </a:lnTo>
                              <a:lnTo>
                                <a:pt x="81" y="560"/>
                              </a:lnTo>
                              <a:lnTo>
                                <a:pt x="79" y="561"/>
                              </a:lnTo>
                              <a:lnTo>
                                <a:pt x="77" y="561"/>
                              </a:lnTo>
                              <a:lnTo>
                                <a:pt x="75" y="564"/>
                              </a:lnTo>
                              <a:lnTo>
                                <a:pt x="72" y="564"/>
                              </a:lnTo>
                              <a:lnTo>
                                <a:pt x="69" y="566"/>
                              </a:lnTo>
                              <a:lnTo>
                                <a:pt x="63" y="570"/>
                              </a:lnTo>
                              <a:lnTo>
                                <a:pt x="60" y="558"/>
                              </a:lnTo>
                              <a:lnTo>
                                <a:pt x="58" y="547"/>
                              </a:lnTo>
                              <a:lnTo>
                                <a:pt x="54" y="541"/>
                              </a:lnTo>
                              <a:lnTo>
                                <a:pt x="52" y="539"/>
                              </a:lnTo>
                              <a:lnTo>
                                <a:pt x="50" y="535"/>
                              </a:lnTo>
                              <a:lnTo>
                                <a:pt x="46" y="533"/>
                              </a:lnTo>
                              <a:lnTo>
                                <a:pt x="44" y="529"/>
                              </a:lnTo>
                              <a:lnTo>
                                <a:pt x="42" y="522"/>
                              </a:lnTo>
                              <a:lnTo>
                                <a:pt x="37" y="514"/>
                              </a:lnTo>
                              <a:lnTo>
                                <a:pt x="33" y="502"/>
                              </a:lnTo>
                              <a:lnTo>
                                <a:pt x="27" y="484"/>
                              </a:lnTo>
                              <a:lnTo>
                                <a:pt x="20" y="467"/>
                              </a:lnTo>
                              <a:lnTo>
                                <a:pt x="17" y="451"/>
                              </a:lnTo>
                              <a:lnTo>
                                <a:pt x="10" y="434"/>
                              </a:lnTo>
                              <a:lnTo>
                                <a:pt x="6" y="420"/>
                              </a:lnTo>
                              <a:lnTo>
                                <a:pt x="4" y="412"/>
                              </a:lnTo>
                              <a:lnTo>
                                <a:pt x="4" y="399"/>
                              </a:lnTo>
                              <a:lnTo>
                                <a:pt x="2" y="389"/>
                              </a:lnTo>
                              <a:lnTo>
                                <a:pt x="2" y="378"/>
                              </a:lnTo>
                              <a:lnTo>
                                <a:pt x="0" y="367"/>
                              </a:lnTo>
                              <a:lnTo>
                                <a:pt x="0" y="358"/>
                              </a:lnTo>
                              <a:lnTo>
                                <a:pt x="0" y="347"/>
                              </a:lnTo>
                              <a:lnTo>
                                <a:pt x="2" y="339"/>
                              </a:lnTo>
                              <a:lnTo>
                                <a:pt x="4" y="330"/>
                              </a:lnTo>
                              <a:lnTo>
                                <a:pt x="8" y="316"/>
                              </a:lnTo>
                              <a:lnTo>
                                <a:pt x="10" y="301"/>
                              </a:lnTo>
                              <a:lnTo>
                                <a:pt x="12" y="286"/>
                              </a:lnTo>
                              <a:lnTo>
                                <a:pt x="14" y="274"/>
                              </a:lnTo>
                              <a:lnTo>
                                <a:pt x="18" y="261"/>
                              </a:lnTo>
                              <a:lnTo>
                                <a:pt x="20" y="249"/>
                              </a:lnTo>
                              <a:lnTo>
                                <a:pt x="25" y="238"/>
                              </a:lnTo>
                              <a:lnTo>
                                <a:pt x="31" y="228"/>
                              </a:lnTo>
                              <a:lnTo>
                                <a:pt x="33" y="192"/>
                              </a:lnTo>
                              <a:lnTo>
                                <a:pt x="37" y="161"/>
                              </a:lnTo>
                              <a:lnTo>
                                <a:pt x="44" y="136"/>
                              </a:lnTo>
                              <a:lnTo>
                                <a:pt x="52" y="113"/>
                              </a:lnTo>
                              <a:lnTo>
                                <a:pt x="60" y="96"/>
                              </a:lnTo>
                              <a:lnTo>
                                <a:pt x="69" y="81"/>
                              </a:lnTo>
                              <a:lnTo>
                                <a:pt x="79" y="71"/>
                              </a:lnTo>
                              <a:lnTo>
                                <a:pt x="89" y="63"/>
                              </a:lnTo>
                              <a:lnTo>
                                <a:pt x="98" y="54"/>
                              </a:lnTo>
                              <a:lnTo>
                                <a:pt x="107" y="46"/>
                              </a:lnTo>
                              <a:lnTo>
                                <a:pt x="119" y="37"/>
                              </a:lnTo>
                              <a:lnTo>
                                <a:pt x="132" y="29"/>
                              </a:lnTo>
                              <a:lnTo>
                                <a:pt x="146" y="21"/>
                              </a:lnTo>
                              <a:lnTo>
                                <a:pt x="161" y="13"/>
                              </a:lnTo>
                              <a:lnTo>
                                <a:pt x="174" y="4"/>
                              </a:lnTo>
                              <a:lnTo>
                                <a:pt x="187" y="0"/>
                              </a:lnTo>
                              <a:lnTo>
                                <a:pt x="194" y="11"/>
                              </a:lnTo>
                              <a:lnTo>
                                <a:pt x="204" y="19"/>
                              </a:lnTo>
                              <a:lnTo>
                                <a:pt x="219" y="23"/>
                              </a:lnTo>
                              <a:lnTo>
                                <a:pt x="233" y="27"/>
                              </a:lnTo>
                              <a:lnTo>
                                <a:pt x="248" y="31"/>
                              </a:lnTo>
                              <a:lnTo>
                                <a:pt x="261" y="34"/>
                              </a:lnTo>
                              <a:lnTo>
                                <a:pt x="275" y="36"/>
                              </a:lnTo>
                              <a:lnTo>
                                <a:pt x="286" y="37"/>
                              </a:lnTo>
                              <a:lnTo>
                                <a:pt x="288" y="37"/>
                              </a:lnTo>
                              <a:lnTo>
                                <a:pt x="288" y="36"/>
                              </a:lnTo>
                              <a:lnTo>
                                <a:pt x="290" y="36"/>
                              </a:lnTo>
                              <a:lnTo>
                                <a:pt x="290" y="34"/>
                              </a:lnTo>
                              <a:lnTo>
                                <a:pt x="292" y="34"/>
                              </a:lnTo>
                              <a:lnTo>
                                <a:pt x="294" y="34"/>
                              </a:lnTo>
                              <a:lnTo>
                                <a:pt x="296" y="34"/>
                              </a:lnTo>
                              <a:lnTo>
                                <a:pt x="299" y="36"/>
                              </a:lnTo>
                              <a:lnTo>
                                <a:pt x="302" y="36"/>
                              </a:lnTo>
                              <a:lnTo>
                                <a:pt x="307" y="36"/>
                              </a:lnTo>
                              <a:lnTo>
                                <a:pt x="311" y="36"/>
                              </a:lnTo>
                              <a:lnTo>
                                <a:pt x="315" y="37"/>
                              </a:lnTo>
                              <a:lnTo>
                                <a:pt x="320" y="37"/>
                              </a:lnTo>
                              <a:lnTo>
                                <a:pt x="324" y="37"/>
                              </a:lnTo>
                              <a:lnTo>
                                <a:pt x="326" y="37"/>
                              </a:lnTo>
                              <a:lnTo>
                                <a:pt x="339" y="26"/>
                              </a:lnTo>
                              <a:lnTo>
                                <a:pt x="342" y="27"/>
                              </a:lnTo>
                              <a:lnTo>
                                <a:pt x="349" y="29"/>
                              </a:lnTo>
                              <a:lnTo>
                                <a:pt x="355" y="34"/>
                              </a:lnTo>
                              <a:lnTo>
                                <a:pt x="359" y="36"/>
                              </a:lnTo>
                              <a:lnTo>
                                <a:pt x="364" y="37"/>
                              </a:lnTo>
                              <a:lnTo>
                                <a:pt x="370" y="42"/>
                              </a:lnTo>
                              <a:lnTo>
                                <a:pt x="374" y="46"/>
                              </a:lnTo>
                              <a:lnTo>
                                <a:pt x="378" y="51"/>
                              </a:lnTo>
                              <a:lnTo>
                                <a:pt x="388" y="61"/>
                              </a:lnTo>
                              <a:lnTo>
                                <a:pt x="396" y="71"/>
                              </a:lnTo>
                              <a:lnTo>
                                <a:pt x="403" y="78"/>
                              </a:lnTo>
                              <a:lnTo>
                                <a:pt x="407" y="84"/>
                              </a:lnTo>
                              <a:lnTo>
                                <a:pt x="409" y="90"/>
                              </a:lnTo>
                              <a:lnTo>
                                <a:pt x="411" y="98"/>
                              </a:lnTo>
                              <a:lnTo>
                                <a:pt x="411" y="106"/>
                              </a:lnTo>
                              <a:lnTo>
                                <a:pt x="413" y="115"/>
                              </a:lnTo>
                              <a:lnTo>
                                <a:pt x="417" y="121"/>
                              </a:lnTo>
                              <a:lnTo>
                                <a:pt x="422" y="129"/>
                              </a:lnTo>
                              <a:lnTo>
                                <a:pt x="426" y="136"/>
                              </a:lnTo>
                              <a:lnTo>
                                <a:pt x="428" y="144"/>
                              </a:lnTo>
                              <a:lnTo>
                                <a:pt x="428" y="151"/>
                              </a:lnTo>
                              <a:lnTo>
                                <a:pt x="428" y="159"/>
                              </a:lnTo>
                              <a:lnTo>
                                <a:pt x="428" y="163"/>
                              </a:lnTo>
                              <a:lnTo>
                                <a:pt x="426" y="167"/>
                              </a:lnTo>
                              <a:lnTo>
                                <a:pt x="428" y="171"/>
                              </a:lnTo>
                              <a:lnTo>
                                <a:pt x="430" y="177"/>
                              </a:lnTo>
                              <a:lnTo>
                                <a:pt x="430" y="182"/>
                              </a:lnTo>
                              <a:lnTo>
                                <a:pt x="430" y="188"/>
                              </a:lnTo>
                              <a:lnTo>
                                <a:pt x="432" y="194"/>
                              </a:lnTo>
                              <a:lnTo>
                                <a:pt x="432" y="200"/>
                              </a:lnTo>
                              <a:lnTo>
                                <a:pt x="432" y="207"/>
                              </a:lnTo>
                              <a:lnTo>
                                <a:pt x="434" y="215"/>
                              </a:lnTo>
                              <a:lnTo>
                                <a:pt x="434" y="224"/>
                              </a:lnTo>
                              <a:lnTo>
                                <a:pt x="434" y="232"/>
                              </a:lnTo>
                              <a:lnTo>
                                <a:pt x="432" y="240"/>
                              </a:lnTo>
                              <a:lnTo>
                                <a:pt x="432" y="249"/>
                              </a:lnTo>
                              <a:lnTo>
                                <a:pt x="432" y="259"/>
                              </a:lnTo>
                              <a:lnTo>
                                <a:pt x="430" y="269"/>
                              </a:lnTo>
                              <a:lnTo>
                                <a:pt x="428" y="278"/>
                              </a:lnTo>
                              <a:lnTo>
                                <a:pt x="426" y="284"/>
                              </a:lnTo>
                              <a:lnTo>
                                <a:pt x="430" y="284"/>
                              </a:lnTo>
                              <a:lnTo>
                                <a:pt x="434" y="286"/>
                              </a:lnTo>
                              <a:lnTo>
                                <a:pt x="436" y="286"/>
                              </a:lnTo>
                              <a:lnTo>
                                <a:pt x="440" y="289"/>
                              </a:lnTo>
                              <a:lnTo>
                                <a:pt x="443" y="290"/>
                              </a:lnTo>
                              <a:lnTo>
                                <a:pt x="445" y="292"/>
                              </a:lnTo>
                              <a:lnTo>
                                <a:pt x="447" y="295"/>
                              </a:lnTo>
                              <a:lnTo>
                                <a:pt x="449" y="299"/>
                              </a:lnTo>
                              <a:lnTo>
                                <a:pt x="449" y="301"/>
                              </a:lnTo>
                              <a:lnTo>
                                <a:pt x="451" y="305"/>
                              </a:lnTo>
                              <a:lnTo>
                                <a:pt x="451" y="311"/>
                              </a:lnTo>
                              <a:lnTo>
                                <a:pt x="453" y="316"/>
                              </a:lnTo>
                              <a:lnTo>
                                <a:pt x="453" y="322"/>
                              </a:lnTo>
                              <a:lnTo>
                                <a:pt x="455" y="328"/>
                              </a:lnTo>
                              <a:lnTo>
                                <a:pt x="455" y="335"/>
                              </a:lnTo>
                              <a:lnTo>
                                <a:pt x="457" y="341"/>
                              </a:lnTo>
                              <a:lnTo>
                                <a:pt x="451" y="351"/>
                              </a:lnTo>
                              <a:lnTo>
                                <a:pt x="459" y="359"/>
                              </a:lnTo>
                              <a:lnTo>
                                <a:pt x="470" y="367"/>
                              </a:lnTo>
                              <a:lnTo>
                                <a:pt x="480" y="375"/>
                              </a:lnTo>
                              <a:lnTo>
                                <a:pt x="488" y="382"/>
                              </a:lnTo>
                              <a:lnTo>
                                <a:pt x="495" y="390"/>
                              </a:lnTo>
                              <a:lnTo>
                                <a:pt x="499" y="397"/>
                              </a:lnTo>
                              <a:lnTo>
                                <a:pt x="501" y="405"/>
                              </a:lnTo>
                              <a:lnTo>
                                <a:pt x="499" y="412"/>
                              </a:lnTo>
                              <a:lnTo>
                                <a:pt x="537" y="459"/>
                              </a:lnTo>
                              <a:lnTo>
                                <a:pt x="535" y="459"/>
                              </a:lnTo>
                              <a:lnTo>
                                <a:pt x="530" y="459"/>
                              </a:lnTo>
                              <a:lnTo>
                                <a:pt x="526" y="459"/>
                              </a:lnTo>
                              <a:lnTo>
                                <a:pt x="522" y="459"/>
                              </a:lnTo>
                              <a:lnTo>
                                <a:pt x="518" y="462"/>
                              </a:lnTo>
                              <a:lnTo>
                                <a:pt x="514" y="464"/>
                              </a:lnTo>
                              <a:lnTo>
                                <a:pt x="510" y="467"/>
                              </a:lnTo>
                              <a:lnTo>
                                <a:pt x="507" y="472"/>
                              </a:lnTo>
                              <a:lnTo>
                                <a:pt x="505" y="479"/>
                              </a:lnTo>
                              <a:lnTo>
                                <a:pt x="505" y="481"/>
                              </a:lnTo>
                              <a:lnTo>
                                <a:pt x="505" y="482"/>
                              </a:lnTo>
                              <a:lnTo>
                                <a:pt x="505" y="487"/>
                              </a:lnTo>
                              <a:lnTo>
                                <a:pt x="503" y="489"/>
                              </a:lnTo>
                              <a:lnTo>
                                <a:pt x="503" y="491"/>
                              </a:lnTo>
                              <a:lnTo>
                                <a:pt x="501" y="495"/>
                              </a:lnTo>
                              <a:lnTo>
                                <a:pt x="499" y="497"/>
                              </a:lnTo>
                              <a:lnTo>
                                <a:pt x="497" y="499"/>
                              </a:lnTo>
                              <a:lnTo>
                                <a:pt x="499" y="505"/>
                              </a:lnTo>
                              <a:lnTo>
                                <a:pt x="495" y="505"/>
                              </a:lnTo>
                              <a:lnTo>
                                <a:pt x="493" y="504"/>
                              </a:lnTo>
                              <a:lnTo>
                                <a:pt x="488" y="502"/>
                              </a:lnTo>
                              <a:lnTo>
                                <a:pt x="485" y="499"/>
                              </a:lnTo>
                              <a:lnTo>
                                <a:pt x="480" y="497"/>
                              </a:lnTo>
                              <a:lnTo>
                                <a:pt x="476" y="497"/>
                              </a:lnTo>
                              <a:lnTo>
                                <a:pt x="474" y="495"/>
                              </a:lnTo>
                              <a:lnTo>
                                <a:pt x="470" y="495"/>
                              </a:lnTo>
                              <a:lnTo>
                                <a:pt x="470" y="493"/>
                              </a:lnTo>
                              <a:lnTo>
                                <a:pt x="468" y="493"/>
                              </a:lnTo>
                              <a:lnTo>
                                <a:pt x="468" y="491"/>
                              </a:lnTo>
                              <a:lnTo>
                                <a:pt x="465" y="489"/>
                              </a:lnTo>
                              <a:lnTo>
                                <a:pt x="465" y="487"/>
                              </a:lnTo>
                              <a:lnTo>
                                <a:pt x="465" y="484"/>
                              </a:lnTo>
                              <a:lnTo>
                                <a:pt x="465" y="482"/>
                              </a:lnTo>
                              <a:lnTo>
                                <a:pt x="465" y="481"/>
                              </a:lnTo>
                              <a:lnTo>
                                <a:pt x="445" y="481"/>
                              </a:lnTo>
                              <a:lnTo>
                                <a:pt x="434" y="467"/>
                              </a:lnTo>
                              <a:lnTo>
                                <a:pt x="432" y="467"/>
                              </a:lnTo>
                              <a:lnTo>
                                <a:pt x="428" y="466"/>
                              </a:lnTo>
                              <a:lnTo>
                                <a:pt x="426" y="466"/>
                              </a:lnTo>
                              <a:lnTo>
                                <a:pt x="422" y="466"/>
                              </a:lnTo>
                              <a:lnTo>
                                <a:pt x="419" y="464"/>
                              </a:lnTo>
                              <a:lnTo>
                                <a:pt x="415" y="464"/>
                              </a:lnTo>
                              <a:lnTo>
                                <a:pt x="413" y="464"/>
                              </a:lnTo>
                              <a:lnTo>
                                <a:pt x="409" y="462"/>
                              </a:lnTo>
                              <a:lnTo>
                                <a:pt x="411" y="466"/>
                              </a:lnTo>
                              <a:lnTo>
                                <a:pt x="411" y="470"/>
                              </a:lnTo>
                              <a:lnTo>
                                <a:pt x="411" y="472"/>
                              </a:lnTo>
                              <a:lnTo>
                                <a:pt x="411" y="474"/>
                              </a:lnTo>
                              <a:lnTo>
                                <a:pt x="409" y="476"/>
                              </a:lnTo>
                              <a:lnTo>
                                <a:pt x="407" y="476"/>
                              </a:lnTo>
                              <a:lnTo>
                                <a:pt x="405" y="479"/>
                              </a:lnTo>
                              <a:lnTo>
                                <a:pt x="388" y="479"/>
                              </a:lnTo>
                              <a:lnTo>
                                <a:pt x="372" y="481"/>
                              </a:lnTo>
                              <a:lnTo>
                                <a:pt x="355" y="482"/>
                              </a:lnTo>
                              <a:lnTo>
                                <a:pt x="340" y="482"/>
                              </a:lnTo>
                              <a:lnTo>
                                <a:pt x="324" y="484"/>
                              </a:lnTo>
                              <a:lnTo>
                                <a:pt x="307" y="482"/>
                              </a:lnTo>
                              <a:lnTo>
                                <a:pt x="290" y="482"/>
                              </a:lnTo>
                              <a:lnTo>
                                <a:pt x="275" y="479"/>
                              </a:lnTo>
                              <a:lnTo>
                                <a:pt x="259" y="474"/>
                              </a:lnTo>
                              <a:lnTo>
                                <a:pt x="240" y="472"/>
                              </a:lnTo>
                              <a:lnTo>
                                <a:pt x="221" y="470"/>
                              </a:lnTo>
                              <a:lnTo>
                                <a:pt x="202" y="470"/>
                              </a:lnTo>
                              <a:lnTo>
                                <a:pt x="183" y="467"/>
                              </a:lnTo>
                              <a:lnTo>
                                <a:pt x="167" y="466"/>
                              </a:lnTo>
                              <a:lnTo>
                                <a:pt x="149" y="464"/>
                              </a:lnTo>
                              <a:lnTo>
                                <a:pt x="134" y="457"/>
                              </a:lnTo>
                              <a:lnTo>
                                <a:pt x="132" y="455"/>
                              </a:lnTo>
                              <a:lnTo>
                                <a:pt x="129" y="453"/>
                              </a:lnTo>
                              <a:lnTo>
                                <a:pt x="129" y="451"/>
                              </a:lnTo>
                              <a:lnTo>
                                <a:pt x="127" y="449"/>
                              </a:lnTo>
                              <a:lnTo>
                                <a:pt x="125" y="449"/>
                              </a:lnTo>
                              <a:lnTo>
                                <a:pt x="124" y="447"/>
                              </a:lnTo>
                              <a:lnTo>
                                <a:pt x="124" y="445"/>
                              </a:lnTo>
                              <a:lnTo>
                                <a:pt x="121" y="443"/>
                              </a:lnTo>
                              <a:lnTo>
                                <a:pt x="117" y="441"/>
                              </a:lnTo>
                              <a:lnTo>
                                <a:pt x="115" y="437"/>
                              </a:lnTo>
                              <a:lnTo>
                                <a:pt x="112" y="434"/>
                              </a:lnTo>
                              <a:lnTo>
                                <a:pt x="112" y="432"/>
                              </a:lnTo>
                              <a:lnTo>
                                <a:pt x="111" y="428"/>
                              </a:lnTo>
                              <a:lnTo>
                                <a:pt x="111" y="426"/>
                              </a:lnTo>
                              <a:lnTo>
                                <a:pt x="112" y="422"/>
                              </a:lnTo>
                              <a:lnTo>
                                <a:pt x="115" y="415"/>
                              </a:lnTo>
                              <a:lnTo>
                                <a:pt x="111" y="412"/>
                              </a:lnTo>
                              <a:lnTo>
                                <a:pt x="109" y="405"/>
                              </a:lnTo>
                              <a:lnTo>
                                <a:pt x="109" y="401"/>
                              </a:lnTo>
                              <a:lnTo>
                                <a:pt x="109" y="397"/>
                              </a:lnTo>
                              <a:lnTo>
                                <a:pt x="109" y="392"/>
                              </a:lnTo>
                              <a:lnTo>
                                <a:pt x="111" y="387"/>
                              </a:lnTo>
                              <a:lnTo>
                                <a:pt x="112" y="382"/>
                              </a:lnTo>
                              <a:lnTo>
                                <a:pt x="117" y="37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2" name="Freeform 128"/>
                        <p:cNvSpPr>
                          <a:spLocks/>
                        </p:cNvSpPr>
                        <p:nvPr/>
                      </p:nvSpPr>
                      <p:spPr bwMode="auto">
                        <a:xfrm>
                          <a:off x="5290" y="1796"/>
                          <a:ext cx="355" cy="758"/>
                        </a:xfrm>
                        <a:custGeom>
                          <a:avLst/>
                          <a:gdLst>
                            <a:gd name="T0" fmla="*/ 335 w 355"/>
                            <a:gd name="T1" fmla="*/ 8 h 758"/>
                            <a:gd name="T2" fmla="*/ 322 w 355"/>
                            <a:gd name="T3" fmla="*/ 3 h 758"/>
                            <a:gd name="T4" fmla="*/ 335 w 355"/>
                            <a:gd name="T5" fmla="*/ 70 h 758"/>
                            <a:gd name="T6" fmla="*/ 306 w 355"/>
                            <a:gd name="T7" fmla="*/ 5 h 758"/>
                            <a:gd name="T8" fmla="*/ 319 w 355"/>
                            <a:gd name="T9" fmla="*/ 105 h 758"/>
                            <a:gd name="T10" fmla="*/ 299 w 355"/>
                            <a:gd name="T11" fmla="*/ 80 h 758"/>
                            <a:gd name="T12" fmla="*/ 284 w 355"/>
                            <a:gd name="T13" fmla="*/ 3 h 758"/>
                            <a:gd name="T14" fmla="*/ 274 w 355"/>
                            <a:gd name="T15" fmla="*/ 72 h 758"/>
                            <a:gd name="T16" fmla="*/ 264 w 355"/>
                            <a:gd name="T17" fmla="*/ 72 h 758"/>
                            <a:gd name="T18" fmla="*/ 253 w 355"/>
                            <a:gd name="T19" fmla="*/ 3 h 758"/>
                            <a:gd name="T20" fmla="*/ 215 w 355"/>
                            <a:gd name="T21" fmla="*/ 59 h 758"/>
                            <a:gd name="T22" fmla="*/ 232 w 355"/>
                            <a:gd name="T23" fmla="*/ 87 h 758"/>
                            <a:gd name="T24" fmla="*/ 241 w 355"/>
                            <a:gd name="T25" fmla="*/ 52 h 758"/>
                            <a:gd name="T26" fmla="*/ 247 w 355"/>
                            <a:gd name="T27" fmla="*/ 42 h 758"/>
                            <a:gd name="T28" fmla="*/ 243 w 355"/>
                            <a:gd name="T29" fmla="*/ 68 h 758"/>
                            <a:gd name="T30" fmla="*/ 230 w 355"/>
                            <a:gd name="T31" fmla="*/ 93 h 758"/>
                            <a:gd name="T32" fmla="*/ 209 w 355"/>
                            <a:gd name="T33" fmla="*/ 123 h 758"/>
                            <a:gd name="T34" fmla="*/ 222 w 355"/>
                            <a:gd name="T35" fmla="*/ 3 h 758"/>
                            <a:gd name="T36" fmla="*/ 164 w 355"/>
                            <a:gd name="T37" fmla="*/ 5 h 758"/>
                            <a:gd name="T38" fmla="*/ 164 w 355"/>
                            <a:gd name="T39" fmla="*/ 17 h 758"/>
                            <a:gd name="T40" fmla="*/ 174 w 355"/>
                            <a:gd name="T41" fmla="*/ 27 h 758"/>
                            <a:gd name="T42" fmla="*/ 177 w 355"/>
                            <a:gd name="T43" fmla="*/ 48 h 758"/>
                            <a:gd name="T44" fmla="*/ 174 w 355"/>
                            <a:gd name="T45" fmla="*/ 76 h 758"/>
                            <a:gd name="T46" fmla="*/ 153 w 355"/>
                            <a:gd name="T47" fmla="*/ 95 h 758"/>
                            <a:gd name="T48" fmla="*/ 130 w 355"/>
                            <a:gd name="T49" fmla="*/ 100 h 758"/>
                            <a:gd name="T50" fmla="*/ 111 w 355"/>
                            <a:gd name="T51" fmla="*/ 95 h 758"/>
                            <a:gd name="T52" fmla="*/ 91 w 355"/>
                            <a:gd name="T53" fmla="*/ 76 h 758"/>
                            <a:gd name="T54" fmla="*/ 59 w 355"/>
                            <a:gd name="T55" fmla="*/ 74 h 758"/>
                            <a:gd name="T56" fmla="*/ 43 w 355"/>
                            <a:gd name="T57" fmla="*/ 54 h 758"/>
                            <a:gd name="T58" fmla="*/ 36 w 355"/>
                            <a:gd name="T59" fmla="*/ 87 h 758"/>
                            <a:gd name="T60" fmla="*/ 26 w 355"/>
                            <a:gd name="T61" fmla="*/ 173 h 758"/>
                            <a:gd name="T62" fmla="*/ 38 w 355"/>
                            <a:gd name="T63" fmla="*/ 306 h 758"/>
                            <a:gd name="T64" fmla="*/ 36 w 355"/>
                            <a:gd name="T65" fmla="*/ 453 h 758"/>
                            <a:gd name="T66" fmla="*/ 5 w 355"/>
                            <a:gd name="T67" fmla="*/ 630 h 758"/>
                            <a:gd name="T68" fmla="*/ 3 w 355"/>
                            <a:gd name="T69" fmla="*/ 694 h 758"/>
                            <a:gd name="T70" fmla="*/ 5 w 355"/>
                            <a:gd name="T71" fmla="*/ 732 h 758"/>
                            <a:gd name="T72" fmla="*/ 32 w 355"/>
                            <a:gd name="T73" fmla="*/ 742 h 758"/>
                            <a:gd name="T74" fmla="*/ 74 w 355"/>
                            <a:gd name="T75" fmla="*/ 739 h 758"/>
                            <a:gd name="T76" fmla="*/ 135 w 355"/>
                            <a:gd name="T77" fmla="*/ 561 h 758"/>
                            <a:gd name="T78" fmla="*/ 156 w 355"/>
                            <a:gd name="T79" fmla="*/ 489 h 758"/>
                            <a:gd name="T80" fmla="*/ 174 w 355"/>
                            <a:gd name="T81" fmla="*/ 432 h 758"/>
                            <a:gd name="T82" fmla="*/ 182 w 355"/>
                            <a:gd name="T83" fmla="*/ 271 h 758"/>
                            <a:gd name="T84" fmla="*/ 197 w 355"/>
                            <a:gd name="T85" fmla="*/ 162 h 758"/>
                            <a:gd name="T86" fmla="*/ 205 w 355"/>
                            <a:gd name="T87" fmla="*/ 143 h 758"/>
                            <a:gd name="T88" fmla="*/ 220 w 355"/>
                            <a:gd name="T89" fmla="*/ 145 h 758"/>
                            <a:gd name="T90" fmla="*/ 191 w 355"/>
                            <a:gd name="T91" fmla="*/ 279 h 758"/>
                            <a:gd name="T92" fmla="*/ 177 w 355"/>
                            <a:gd name="T93" fmla="*/ 475 h 758"/>
                            <a:gd name="T94" fmla="*/ 158 w 355"/>
                            <a:gd name="T95" fmla="*/ 663 h 758"/>
                            <a:gd name="T96" fmla="*/ 160 w 355"/>
                            <a:gd name="T97" fmla="*/ 749 h 758"/>
                            <a:gd name="T98" fmla="*/ 168 w 355"/>
                            <a:gd name="T99" fmla="*/ 756 h 758"/>
                            <a:gd name="T100" fmla="*/ 239 w 355"/>
                            <a:gd name="T101" fmla="*/ 747 h 758"/>
                            <a:gd name="T102" fmla="*/ 259 w 355"/>
                            <a:gd name="T103" fmla="*/ 747 h 758"/>
                            <a:gd name="T104" fmla="*/ 255 w 355"/>
                            <a:gd name="T105" fmla="*/ 724 h 758"/>
                            <a:gd name="T106" fmla="*/ 279 w 355"/>
                            <a:gd name="T107" fmla="*/ 661 h 758"/>
                            <a:gd name="T108" fmla="*/ 301 w 355"/>
                            <a:gd name="T109" fmla="*/ 506 h 758"/>
                            <a:gd name="T110" fmla="*/ 344 w 355"/>
                            <a:gd name="T111" fmla="*/ 257 h 758"/>
                            <a:gd name="T112" fmla="*/ 347 w 355"/>
                            <a:gd name="T113" fmla="*/ 217 h 758"/>
                            <a:gd name="T114" fmla="*/ 350 w 355"/>
                            <a:gd name="T115" fmla="*/ 206 h 758"/>
                            <a:gd name="T116" fmla="*/ 352 w 355"/>
                            <a:gd name="T117" fmla="*/ 152 h 758"/>
                            <a:gd name="T118" fmla="*/ 347 w 355"/>
                            <a:gd name="T119" fmla="*/ 80 h 7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5"/>
                            <a:gd name="T181" fmla="*/ 0 h 758"/>
                            <a:gd name="T182" fmla="*/ 355 w 355"/>
                            <a:gd name="T183" fmla="*/ 758 h 7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5" h="758">
                              <a:moveTo>
                                <a:pt x="344" y="68"/>
                              </a:moveTo>
                              <a:lnTo>
                                <a:pt x="344" y="59"/>
                              </a:lnTo>
                              <a:lnTo>
                                <a:pt x="344" y="54"/>
                              </a:lnTo>
                              <a:lnTo>
                                <a:pt x="344" y="48"/>
                              </a:lnTo>
                              <a:lnTo>
                                <a:pt x="344" y="42"/>
                              </a:lnTo>
                              <a:lnTo>
                                <a:pt x="341" y="33"/>
                              </a:lnTo>
                              <a:lnTo>
                                <a:pt x="339" y="27"/>
                              </a:lnTo>
                              <a:lnTo>
                                <a:pt x="339" y="18"/>
                              </a:lnTo>
                              <a:lnTo>
                                <a:pt x="335" y="12"/>
                              </a:lnTo>
                              <a:lnTo>
                                <a:pt x="335" y="10"/>
                              </a:lnTo>
                              <a:lnTo>
                                <a:pt x="335" y="8"/>
                              </a:lnTo>
                              <a:lnTo>
                                <a:pt x="333" y="5"/>
                              </a:lnTo>
                              <a:lnTo>
                                <a:pt x="331" y="5"/>
                              </a:lnTo>
                              <a:lnTo>
                                <a:pt x="331" y="3"/>
                              </a:lnTo>
                              <a:lnTo>
                                <a:pt x="329" y="3"/>
                              </a:lnTo>
                              <a:lnTo>
                                <a:pt x="327" y="3"/>
                              </a:lnTo>
                              <a:lnTo>
                                <a:pt x="324" y="3"/>
                              </a:lnTo>
                              <a:lnTo>
                                <a:pt x="322" y="3"/>
                              </a:lnTo>
                              <a:lnTo>
                                <a:pt x="321" y="3"/>
                              </a:lnTo>
                              <a:lnTo>
                                <a:pt x="319" y="3"/>
                              </a:lnTo>
                              <a:lnTo>
                                <a:pt x="316" y="3"/>
                              </a:lnTo>
                              <a:lnTo>
                                <a:pt x="321" y="8"/>
                              </a:lnTo>
                              <a:lnTo>
                                <a:pt x="322" y="17"/>
                              </a:lnTo>
                              <a:lnTo>
                                <a:pt x="324" y="27"/>
                              </a:lnTo>
                              <a:lnTo>
                                <a:pt x="329" y="37"/>
                              </a:lnTo>
                              <a:lnTo>
                                <a:pt x="331" y="50"/>
                              </a:lnTo>
                              <a:lnTo>
                                <a:pt x="333" y="58"/>
                              </a:lnTo>
                              <a:lnTo>
                                <a:pt x="335" y="66"/>
                              </a:lnTo>
                              <a:lnTo>
                                <a:pt x="335" y="70"/>
                              </a:lnTo>
                              <a:lnTo>
                                <a:pt x="333" y="68"/>
                              </a:lnTo>
                              <a:lnTo>
                                <a:pt x="329" y="59"/>
                              </a:lnTo>
                              <a:lnTo>
                                <a:pt x="324" y="52"/>
                              </a:lnTo>
                              <a:lnTo>
                                <a:pt x="322" y="39"/>
                              </a:lnTo>
                              <a:lnTo>
                                <a:pt x="319" y="29"/>
                              </a:lnTo>
                              <a:lnTo>
                                <a:pt x="314" y="18"/>
                              </a:lnTo>
                              <a:lnTo>
                                <a:pt x="312" y="10"/>
                              </a:lnTo>
                              <a:lnTo>
                                <a:pt x="309" y="5"/>
                              </a:lnTo>
                              <a:lnTo>
                                <a:pt x="307" y="5"/>
                              </a:lnTo>
                              <a:lnTo>
                                <a:pt x="306" y="5"/>
                              </a:lnTo>
                              <a:lnTo>
                                <a:pt x="304" y="5"/>
                              </a:lnTo>
                              <a:lnTo>
                                <a:pt x="301" y="5"/>
                              </a:lnTo>
                              <a:lnTo>
                                <a:pt x="299" y="5"/>
                              </a:lnTo>
                              <a:lnTo>
                                <a:pt x="297" y="5"/>
                              </a:lnTo>
                              <a:lnTo>
                                <a:pt x="295" y="5"/>
                              </a:lnTo>
                              <a:lnTo>
                                <a:pt x="297" y="20"/>
                              </a:lnTo>
                              <a:lnTo>
                                <a:pt x="299" y="37"/>
                              </a:lnTo>
                              <a:lnTo>
                                <a:pt x="306" y="54"/>
                              </a:lnTo>
                              <a:lnTo>
                                <a:pt x="309" y="72"/>
                              </a:lnTo>
                              <a:lnTo>
                                <a:pt x="316" y="88"/>
                              </a:lnTo>
                              <a:lnTo>
                                <a:pt x="319" y="105"/>
                              </a:lnTo>
                              <a:lnTo>
                                <a:pt x="321" y="112"/>
                              </a:lnTo>
                              <a:lnTo>
                                <a:pt x="319" y="116"/>
                              </a:lnTo>
                              <a:lnTo>
                                <a:pt x="319" y="120"/>
                              </a:lnTo>
                              <a:lnTo>
                                <a:pt x="316" y="123"/>
                              </a:lnTo>
                              <a:lnTo>
                                <a:pt x="316" y="120"/>
                              </a:lnTo>
                              <a:lnTo>
                                <a:pt x="314" y="114"/>
                              </a:lnTo>
                              <a:lnTo>
                                <a:pt x="312" y="110"/>
                              </a:lnTo>
                              <a:lnTo>
                                <a:pt x="309" y="103"/>
                              </a:lnTo>
                              <a:lnTo>
                                <a:pt x="306" y="97"/>
                              </a:lnTo>
                              <a:lnTo>
                                <a:pt x="301" y="88"/>
                              </a:lnTo>
                              <a:lnTo>
                                <a:pt x="299" y="80"/>
                              </a:lnTo>
                              <a:lnTo>
                                <a:pt x="295" y="70"/>
                              </a:lnTo>
                              <a:lnTo>
                                <a:pt x="293" y="59"/>
                              </a:lnTo>
                              <a:lnTo>
                                <a:pt x="293" y="52"/>
                              </a:lnTo>
                              <a:lnTo>
                                <a:pt x="291" y="45"/>
                              </a:lnTo>
                              <a:lnTo>
                                <a:pt x="291" y="37"/>
                              </a:lnTo>
                              <a:lnTo>
                                <a:pt x="291" y="31"/>
                              </a:lnTo>
                              <a:lnTo>
                                <a:pt x="291" y="22"/>
                              </a:lnTo>
                              <a:lnTo>
                                <a:pt x="289" y="14"/>
                              </a:lnTo>
                              <a:lnTo>
                                <a:pt x="287" y="3"/>
                              </a:lnTo>
                              <a:lnTo>
                                <a:pt x="284" y="3"/>
                              </a:lnTo>
                              <a:lnTo>
                                <a:pt x="283" y="3"/>
                              </a:lnTo>
                              <a:lnTo>
                                <a:pt x="281" y="3"/>
                              </a:lnTo>
                              <a:lnTo>
                                <a:pt x="279" y="3"/>
                              </a:lnTo>
                              <a:lnTo>
                                <a:pt x="276" y="3"/>
                              </a:lnTo>
                              <a:lnTo>
                                <a:pt x="276" y="8"/>
                              </a:lnTo>
                              <a:lnTo>
                                <a:pt x="279" y="20"/>
                              </a:lnTo>
                              <a:lnTo>
                                <a:pt x="279" y="37"/>
                              </a:lnTo>
                              <a:lnTo>
                                <a:pt x="276" y="56"/>
                              </a:lnTo>
                              <a:lnTo>
                                <a:pt x="274" y="72"/>
                              </a:lnTo>
                              <a:lnTo>
                                <a:pt x="270" y="88"/>
                              </a:lnTo>
                              <a:lnTo>
                                <a:pt x="266" y="95"/>
                              </a:lnTo>
                              <a:lnTo>
                                <a:pt x="262" y="100"/>
                              </a:lnTo>
                              <a:lnTo>
                                <a:pt x="258" y="103"/>
                              </a:lnTo>
                              <a:lnTo>
                                <a:pt x="251" y="105"/>
                              </a:lnTo>
                              <a:lnTo>
                                <a:pt x="251" y="103"/>
                              </a:lnTo>
                              <a:lnTo>
                                <a:pt x="253" y="100"/>
                              </a:lnTo>
                              <a:lnTo>
                                <a:pt x="255" y="93"/>
                              </a:lnTo>
                              <a:lnTo>
                                <a:pt x="258" y="87"/>
                              </a:lnTo>
                              <a:lnTo>
                                <a:pt x="262" y="80"/>
                              </a:lnTo>
                              <a:lnTo>
                                <a:pt x="264" y="72"/>
                              </a:lnTo>
                              <a:lnTo>
                                <a:pt x="266" y="64"/>
                              </a:lnTo>
                              <a:lnTo>
                                <a:pt x="268" y="56"/>
                              </a:lnTo>
                              <a:lnTo>
                                <a:pt x="270" y="45"/>
                              </a:lnTo>
                              <a:lnTo>
                                <a:pt x="268" y="39"/>
                              </a:lnTo>
                              <a:lnTo>
                                <a:pt x="266" y="33"/>
                              </a:lnTo>
                              <a:lnTo>
                                <a:pt x="264" y="27"/>
                              </a:lnTo>
                              <a:lnTo>
                                <a:pt x="259" y="20"/>
                              </a:lnTo>
                              <a:lnTo>
                                <a:pt x="258" y="17"/>
                              </a:lnTo>
                              <a:lnTo>
                                <a:pt x="255" y="10"/>
                              </a:lnTo>
                              <a:lnTo>
                                <a:pt x="255" y="3"/>
                              </a:lnTo>
                              <a:lnTo>
                                <a:pt x="253" y="3"/>
                              </a:lnTo>
                              <a:lnTo>
                                <a:pt x="249" y="3"/>
                              </a:lnTo>
                              <a:lnTo>
                                <a:pt x="245" y="3"/>
                              </a:lnTo>
                              <a:lnTo>
                                <a:pt x="241" y="3"/>
                              </a:lnTo>
                              <a:lnTo>
                                <a:pt x="237" y="3"/>
                              </a:lnTo>
                              <a:lnTo>
                                <a:pt x="232" y="3"/>
                              </a:lnTo>
                              <a:lnTo>
                                <a:pt x="229" y="3"/>
                              </a:lnTo>
                              <a:lnTo>
                                <a:pt x="226" y="3"/>
                              </a:lnTo>
                              <a:lnTo>
                                <a:pt x="224" y="17"/>
                              </a:lnTo>
                              <a:lnTo>
                                <a:pt x="220" y="31"/>
                              </a:lnTo>
                              <a:lnTo>
                                <a:pt x="217" y="45"/>
                              </a:lnTo>
                              <a:lnTo>
                                <a:pt x="215" y="59"/>
                              </a:lnTo>
                              <a:lnTo>
                                <a:pt x="214" y="76"/>
                              </a:lnTo>
                              <a:lnTo>
                                <a:pt x="212" y="91"/>
                              </a:lnTo>
                              <a:lnTo>
                                <a:pt x="212" y="103"/>
                              </a:lnTo>
                              <a:lnTo>
                                <a:pt x="212" y="114"/>
                              </a:lnTo>
                              <a:lnTo>
                                <a:pt x="214" y="108"/>
                              </a:lnTo>
                              <a:lnTo>
                                <a:pt x="215" y="103"/>
                              </a:lnTo>
                              <a:lnTo>
                                <a:pt x="220" y="100"/>
                              </a:lnTo>
                              <a:lnTo>
                                <a:pt x="222" y="95"/>
                              </a:lnTo>
                              <a:lnTo>
                                <a:pt x="226" y="93"/>
                              </a:lnTo>
                              <a:lnTo>
                                <a:pt x="229" y="91"/>
                              </a:lnTo>
                              <a:lnTo>
                                <a:pt x="232" y="87"/>
                              </a:lnTo>
                              <a:lnTo>
                                <a:pt x="237" y="83"/>
                              </a:lnTo>
                              <a:lnTo>
                                <a:pt x="237" y="80"/>
                              </a:lnTo>
                              <a:lnTo>
                                <a:pt x="239" y="78"/>
                              </a:lnTo>
                              <a:lnTo>
                                <a:pt x="239" y="76"/>
                              </a:lnTo>
                              <a:lnTo>
                                <a:pt x="237" y="72"/>
                              </a:lnTo>
                              <a:lnTo>
                                <a:pt x="237" y="70"/>
                              </a:lnTo>
                              <a:lnTo>
                                <a:pt x="237" y="66"/>
                              </a:lnTo>
                              <a:lnTo>
                                <a:pt x="237" y="64"/>
                              </a:lnTo>
                              <a:lnTo>
                                <a:pt x="237" y="62"/>
                              </a:lnTo>
                              <a:lnTo>
                                <a:pt x="239" y="58"/>
                              </a:lnTo>
                              <a:lnTo>
                                <a:pt x="241" y="52"/>
                              </a:lnTo>
                              <a:lnTo>
                                <a:pt x="243" y="48"/>
                              </a:lnTo>
                              <a:lnTo>
                                <a:pt x="245" y="42"/>
                              </a:lnTo>
                              <a:lnTo>
                                <a:pt x="245" y="35"/>
                              </a:lnTo>
                              <a:lnTo>
                                <a:pt x="247" y="31"/>
                              </a:lnTo>
                              <a:lnTo>
                                <a:pt x="249" y="25"/>
                              </a:lnTo>
                              <a:lnTo>
                                <a:pt x="251" y="20"/>
                              </a:lnTo>
                              <a:lnTo>
                                <a:pt x="251" y="27"/>
                              </a:lnTo>
                              <a:lnTo>
                                <a:pt x="249" y="33"/>
                              </a:lnTo>
                              <a:lnTo>
                                <a:pt x="249" y="37"/>
                              </a:lnTo>
                              <a:lnTo>
                                <a:pt x="247" y="39"/>
                              </a:lnTo>
                              <a:lnTo>
                                <a:pt x="247" y="42"/>
                              </a:lnTo>
                              <a:lnTo>
                                <a:pt x="247" y="43"/>
                              </a:lnTo>
                              <a:lnTo>
                                <a:pt x="247" y="45"/>
                              </a:lnTo>
                              <a:lnTo>
                                <a:pt x="247" y="50"/>
                              </a:lnTo>
                              <a:lnTo>
                                <a:pt x="247" y="52"/>
                              </a:lnTo>
                              <a:lnTo>
                                <a:pt x="247" y="54"/>
                              </a:lnTo>
                              <a:lnTo>
                                <a:pt x="247" y="56"/>
                              </a:lnTo>
                              <a:lnTo>
                                <a:pt x="247" y="58"/>
                              </a:lnTo>
                              <a:lnTo>
                                <a:pt x="247" y="62"/>
                              </a:lnTo>
                              <a:lnTo>
                                <a:pt x="247" y="64"/>
                              </a:lnTo>
                              <a:lnTo>
                                <a:pt x="245" y="66"/>
                              </a:lnTo>
                              <a:lnTo>
                                <a:pt x="243" y="68"/>
                              </a:lnTo>
                              <a:lnTo>
                                <a:pt x="243" y="70"/>
                              </a:lnTo>
                              <a:lnTo>
                                <a:pt x="243" y="72"/>
                              </a:lnTo>
                              <a:lnTo>
                                <a:pt x="243" y="74"/>
                              </a:lnTo>
                              <a:lnTo>
                                <a:pt x="243" y="76"/>
                              </a:lnTo>
                              <a:lnTo>
                                <a:pt x="243" y="78"/>
                              </a:lnTo>
                              <a:lnTo>
                                <a:pt x="243" y="80"/>
                              </a:lnTo>
                              <a:lnTo>
                                <a:pt x="243" y="83"/>
                              </a:lnTo>
                              <a:lnTo>
                                <a:pt x="239" y="87"/>
                              </a:lnTo>
                              <a:lnTo>
                                <a:pt x="234" y="91"/>
                              </a:lnTo>
                              <a:lnTo>
                                <a:pt x="230" y="93"/>
                              </a:lnTo>
                              <a:lnTo>
                                <a:pt x="226" y="97"/>
                              </a:lnTo>
                              <a:lnTo>
                                <a:pt x="222" y="102"/>
                              </a:lnTo>
                              <a:lnTo>
                                <a:pt x="220" y="105"/>
                              </a:lnTo>
                              <a:lnTo>
                                <a:pt x="215" y="110"/>
                              </a:lnTo>
                              <a:lnTo>
                                <a:pt x="212" y="116"/>
                              </a:lnTo>
                              <a:lnTo>
                                <a:pt x="212" y="118"/>
                              </a:lnTo>
                              <a:lnTo>
                                <a:pt x="209" y="118"/>
                              </a:lnTo>
                              <a:lnTo>
                                <a:pt x="209" y="120"/>
                              </a:lnTo>
                              <a:lnTo>
                                <a:pt x="209" y="123"/>
                              </a:lnTo>
                              <a:lnTo>
                                <a:pt x="209" y="125"/>
                              </a:lnTo>
                              <a:lnTo>
                                <a:pt x="207" y="108"/>
                              </a:lnTo>
                              <a:lnTo>
                                <a:pt x="207" y="87"/>
                              </a:lnTo>
                              <a:lnTo>
                                <a:pt x="212" y="68"/>
                              </a:lnTo>
                              <a:lnTo>
                                <a:pt x="214" y="50"/>
                              </a:lnTo>
                              <a:lnTo>
                                <a:pt x="217" y="33"/>
                              </a:lnTo>
                              <a:lnTo>
                                <a:pt x="222" y="18"/>
                              </a:lnTo>
                              <a:lnTo>
                                <a:pt x="224" y="8"/>
                              </a:lnTo>
                              <a:lnTo>
                                <a:pt x="226" y="3"/>
                              </a:lnTo>
                              <a:lnTo>
                                <a:pt x="222" y="3"/>
                              </a:lnTo>
                              <a:lnTo>
                                <a:pt x="215" y="3"/>
                              </a:lnTo>
                              <a:lnTo>
                                <a:pt x="212" y="3"/>
                              </a:lnTo>
                              <a:lnTo>
                                <a:pt x="207" y="2"/>
                              </a:lnTo>
                              <a:lnTo>
                                <a:pt x="203" y="2"/>
                              </a:lnTo>
                              <a:lnTo>
                                <a:pt x="199" y="0"/>
                              </a:lnTo>
                              <a:lnTo>
                                <a:pt x="194" y="0"/>
                              </a:lnTo>
                              <a:lnTo>
                                <a:pt x="191" y="0"/>
                              </a:lnTo>
                              <a:lnTo>
                                <a:pt x="186" y="2"/>
                              </a:lnTo>
                              <a:lnTo>
                                <a:pt x="177" y="3"/>
                              </a:lnTo>
                              <a:lnTo>
                                <a:pt x="173" y="5"/>
                              </a:lnTo>
                              <a:lnTo>
                                <a:pt x="164" y="5"/>
                              </a:lnTo>
                              <a:lnTo>
                                <a:pt x="158" y="5"/>
                              </a:lnTo>
                              <a:lnTo>
                                <a:pt x="149" y="5"/>
                              </a:lnTo>
                              <a:lnTo>
                                <a:pt x="143" y="3"/>
                              </a:lnTo>
                              <a:lnTo>
                                <a:pt x="139" y="3"/>
                              </a:lnTo>
                              <a:lnTo>
                                <a:pt x="151" y="17"/>
                              </a:lnTo>
                              <a:lnTo>
                                <a:pt x="153" y="14"/>
                              </a:lnTo>
                              <a:lnTo>
                                <a:pt x="156" y="14"/>
                              </a:lnTo>
                              <a:lnTo>
                                <a:pt x="158" y="12"/>
                              </a:lnTo>
                              <a:lnTo>
                                <a:pt x="160" y="14"/>
                              </a:lnTo>
                              <a:lnTo>
                                <a:pt x="161" y="14"/>
                              </a:lnTo>
                              <a:lnTo>
                                <a:pt x="164" y="17"/>
                              </a:lnTo>
                              <a:lnTo>
                                <a:pt x="164" y="18"/>
                              </a:lnTo>
                              <a:lnTo>
                                <a:pt x="166" y="20"/>
                              </a:lnTo>
                              <a:lnTo>
                                <a:pt x="168" y="20"/>
                              </a:lnTo>
                              <a:lnTo>
                                <a:pt x="170" y="20"/>
                              </a:lnTo>
                              <a:lnTo>
                                <a:pt x="173" y="20"/>
                              </a:lnTo>
                              <a:lnTo>
                                <a:pt x="173" y="22"/>
                              </a:lnTo>
                              <a:lnTo>
                                <a:pt x="174" y="25"/>
                              </a:lnTo>
                              <a:lnTo>
                                <a:pt x="174" y="27"/>
                              </a:lnTo>
                              <a:lnTo>
                                <a:pt x="174" y="29"/>
                              </a:lnTo>
                              <a:lnTo>
                                <a:pt x="173" y="31"/>
                              </a:lnTo>
                              <a:lnTo>
                                <a:pt x="173" y="33"/>
                              </a:lnTo>
                              <a:lnTo>
                                <a:pt x="173" y="35"/>
                              </a:lnTo>
                              <a:lnTo>
                                <a:pt x="173" y="37"/>
                              </a:lnTo>
                              <a:lnTo>
                                <a:pt x="176" y="37"/>
                              </a:lnTo>
                              <a:lnTo>
                                <a:pt x="177" y="39"/>
                              </a:lnTo>
                              <a:lnTo>
                                <a:pt x="177" y="43"/>
                              </a:lnTo>
                              <a:lnTo>
                                <a:pt x="177" y="48"/>
                              </a:lnTo>
                              <a:lnTo>
                                <a:pt x="177" y="52"/>
                              </a:lnTo>
                              <a:lnTo>
                                <a:pt x="176" y="56"/>
                              </a:lnTo>
                              <a:lnTo>
                                <a:pt x="174" y="59"/>
                              </a:lnTo>
                              <a:lnTo>
                                <a:pt x="173" y="62"/>
                              </a:lnTo>
                              <a:lnTo>
                                <a:pt x="176" y="62"/>
                              </a:lnTo>
                              <a:lnTo>
                                <a:pt x="177" y="62"/>
                              </a:lnTo>
                              <a:lnTo>
                                <a:pt x="180" y="64"/>
                              </a:lnTo>
                              <a:lnTo>
                                <a:pt x="180" y="66"/>
                              </a:lnTo>
                              <a:lnTo>
                                <a:pt x="177" y="70"/>
                              </a:lnTo>
                              <a:lnTo>
                                <a:pt x="177" y="72"/>
                              </a:lnTo>
                              <a:lnTo>
                                <a:pt x="174" y="76"/>
                              </a:lnTo>
                              <a:lnTo>
                                <a:pt x="173" y="78"/>
                              </a:lnTo>
                              <a:lnTo>
                                <a:pt x="170" y="83"/>
                              </a:lnTo>
                              <a:lnTo>
                                <a:pt x="170" y="87"/>
                              </a:lnTo>
                              <a:lnTo>
                                <a:pt x="168" y="88"/>
                              </a:lnTo>
                              <a:lnTo>
                                <a:pt x="166" y="91"/>
                              </a:lnTo>
                              <a:lnTo>
                                <a:pt x="164" y="91"/>
                              </a:lnTo>
                              <a:lnTo>
                                <a:pt x="161" y="91"/>
                              </a:lnTo>
                              <a:lnTo>
                                <a:pt x="158" y="93"/>
                              </a:lnTo>
                              <a:lnTo>
                                <a:pt x="153" y="93"/>
                              </a:lnTo>
                              <a:lnTo>
                                <a:pt x="153" y="95"/>
                              </a:lnTo>
                              <a:lnTo>
                                <a:pt x="151" y="97"/>
                              </a:lnTo>
                              <a:lnTo>
                                <a:pt x="149" y="100"/>
                              </a:lnTo>
                              <a:lnTo>
                                <a:pt x="147" y="100"/>
                              </a:lnTo>
                              <a:lnTo>
                                <a:pt x="145" y="100"/>
                              </a:lnTo>
                              <a:lnTo>
                                <a:pt x="143" y="100"/>
                              </a:lnTo>
                              <a:lnTo>
                                <a:pt x="141" y="100"/>
                              </a:lnTo>
                              <a:lnTo>
                                <a:pt x="136" y="100"/>
                              </a:lnTo>
                              <a:lnTo>
                                <a:pt x="135" y="100"/>
                              </a:lnTo>
                              <a:lnTo>
                                <a:pt x="132" y="100"/>
                              </a:lnTo>
                              <a:lnTo>
                                <a:pt x="130" y="100"/>
                              </a:lnTo>
                              <a:lnTo>
                                <a:pt x="126" y="100"/>
                              </a:lnTo>
                              <a:lnTo>
                                <a:pt x="126" y="97"/>
                              </a:lnTo>
                              <a:lnTo>
                                <a:pt x="124" y="97"/>
                              </a:lnTo>
                              <a:lnTo>
                                <a:pt x="122" y="100"/>
                              </a:lnTo>
                              <a:lnTo>
                                <a:pt x="120" y="100"/>
                              </a:lnTo>
                              <a:lnTo>
                                <a:pt x="120" y="97"/>
                              </a:lnTo>
                              <a:lnTo>
                                <a:pt x="118" y="97"/>
                              </a:lnTo>
                              <a:lnTo>
                                <a:pt x="116" y="97"/>
                              </a:lnTo>
                              <a:lnTo>
                                <a:pt x="114" y="95"/>
                              </a:lnTo>
                              <a:lnTo>
                                <a:pt x="111" y="95"/>
                              </a:lnTo>
                              <a:lnTo>
                                <a:pt x="109" y="93"/>
                              </a:lnTo>
                              <a:lnTo>
                                <a:pt x="106" y="91"/>
                              </a:lnTo>
                              <a:lnTo>
                                <a:pt x="103" y="88"/>
                              </a:lnTo>
                              <a:lnTo>
                                <a:pt x="101" y="85"/>
                              </a:lnTo>
                              <a:lnTo>
                                <a:pt x="99" y="80"/>
                              </a:lnTo>
                              <a:lnTo>
                                <a:pt x="97" y="78"/>
                              </a:lnTo>
                              <a:lnTo>
                                <a:pt x="97" y="74"/>
                              </a:lnTo>
                              <a:lnTo>
                                <a:pt x="95" y="70"/>
                              </a:lnTo>
                              <a:lnTo>
                                <a:pt x="92" y="72"/>
                              </a:lnTo>
                              <a:lnTo>
                                <a:pt x="91" y="74"/>
                              </a:lnTo>
                              <a:lnTo>
                                <a:pt x="91" y="76"/>
                              </a:lnTo>
                              <a:lnTo>
                                <a:pt x="88" y="76"/>
                              </a:lnTo>
                              <a:lnTo>
                                <a:pt x="86" y="76"/>
                              </a:lnTo>
                              <a:lnTo>
                                <a:pt x="84" y="76"/>
                              </a:lnTo>
                              <a:lnTo>
                                <a:pt x="82" y="78"/>
                              </a:lnTo>
                              <a:lnTo>
                                <a:pt x="78" y="78"/>
                              </a:lnTo>
                              <a:lnTo>
                                <a:pt x="74" y="78"/>
                              </a:lnTo>
                              <a:lnTo>
                                <a:pt x="69" y="78"/>
                              </a:lnTo>
                              <a:lnTo>
                                <a:pt x="66" y="78"/>
                              </a:lnTo>
                              <a:lnTo>
                                <a:pt x="61" y="76"/>
                              </a:lnTo>
                              <a:lnTo>
                                <a:pt x="59" y="74"/>
                              </a:lnTo>
                              <a:lnTo>
                                <a:pt x="57" y="72"/>
                              </a:lnTo>
                              <a:lnTo>
                                <a:pt x="53" y="68"/>
                              </a:lnTo>
                              <a:lnTo>
                                <a:pt x="51" y="64"/>
                              </a:lnTo>
                              <a:lnTo>
                                <a:pt x="49" y="62"/>
                              </a:lnTo>
                              <a:lnTo>
                                <a:pt x="46" y="59"/>
                              </a:lnTo>
                              <a:lnTo>
                                <a:pt x="46" y="58"/>
                              </a:lnTo>
                              <a:lnTo>
                                <a:pt x="44" y="56"/>
                              </a:lnTo>
                              <a:lnTo>
                                <a:pt x="43" y="54"/>
                              </a:lnTo>
                              <a:lnTo>
                                <a:pt x="43" y="56"/>
                              </a:lnTo>
                              <a:lnTo>
                                <a:pt x="40" y="59"/>
                              </a:lnTo>
                              <a:lnTo>
                                <a:pt x="38" y="64"/>
                              </a:lnTo>
                              <a:lnTo>
                                <a:pt x="38" y="66"/>
                              </a:lnTo>
                              <a:lnTo>
                                <a:pt x="36" y="70"/>
                              </a:lnTo>
                              <a:lnTo>
                                <a:pt x="36" y="72"/>
                              </a:lnTo>
                              <a:lnTo>
                                <a:pt x="36" y="76"/>
                              </a:lnTo>
                              <a:lnTo>
                                <a:pt x="36" y="80"/>
                              </a:lnTo>
                              <a:lnTo>
                                <a:pt x="36" y="83"/>
                              </a:lnTo>
                              <a:lnTo>
                                <a:pt x="36" y="87"/>
                              </a:lnTo>
                              <a:lnTo>
                                <a:pt x="36" y="91"/>
                              </a:lnTo>
                              <a:lnTo>
                                <a:pt x="36" y="93"/>
                              </a:lnTo>
                              <a:lnTo>
                                <a:pt x="38" y="97"/>
                              </a:lnTo>
                              <a:lnTo>
                                <a:pt x="38" y="100"/>
                              </a:lnTo>
                              <a:lnTo>
                                <a:pt x="36" y="110"/>
                              </a:lnTo>
                              <a:lnTo>
                                <a:pt x="32" y="120"/>
                              </a:lnTo>
                              <a:lnTo>
                                <a:pt x="30" y="131"/>
                              </a:lnTo>
                              <a:lnTo>
                                <a:pt x="30" y="141"/>
                              </a:lnTo>
                              <a:lnTo>
                                <a:pt x="28" y="152"/>
                              </a:lnTo>
                              <a:lnTo>
                                <a:pt x="26" y="162"/>
                              </a:lnTo>
                              <a:lnTo>
                                <a:pt x="26" y="173"/>
                              </a:lnTo>
                              <a:lnTo>
                                <a:pt x="24" y="181"/>
                              </a:lnTo>
                              <a:lnTo>
                                <a:pt x="28" y="192"/>
                              </a:lnTo>
                              <a:lnTo>
                                <a:pt x="32" y="202"/>
                              </a:lnTo>
                              <a:lnTo>
                                <a:pt x="34" y="210"/>
                              </a:lnTo>
                              <a:lnTo>
                                <a:pt x="36" y="219"/>
                              </a:lnTo>
                              <a:lnTo>
                                <a:pt x="36" y="227"/>
                              </a:lnTo>
                              <a:lnTo>
                                <a:pt x="38" y="233"/>
                              </a:lnTo>
                              <a:lnTo>
                                <a:pt x="40" y="238"/>
                              </a:lnTo>
                              <a:lnTo>
                                <a:pt x="44" y="242"/>
                              </a:lnTo>
                              <a:lnTo>
                                <a:pt x="40" y="277"/>
                              </a:lnTo>
                              <a:lnTo>
                                <a:pt x="38" y="306"/>
                              </a:lnTo>
                              <a:lnTo>
                                <a:pt x="38" y="331"/>
                              </a:lnTo>
                              <a:lnTo>
                                <a:pt x="36" y="352"/>
                              </a:lnTo>
                              <a:lnTo>
                                <a:pt x="38" y="373"/>
                              </a:lnTo>
                              <a:lnTo>
                                <a:pt x="40" y="392"/>
                              </a:lnTo>
                              <a:lnTo>
                                <a:pt x="44" y="413"/>
                              </a:lnTo>
                              <a:lnTo>
                                <a:pt x="51" y="434"/>
                              </a:lnTo>
                              <a:lnTo>
                                <a:pt x="49" y="436"/>
                              </a:lnTo>
                              <a:lnTo>
                                <a:pt x="46" y="440"/>
                              </a:lnTo>
                              <a:lnTo>
                                <a:pt x="43" y="444"/>
                              </a:lnTo>
                              <a:lnTo>
                                <a:pt x="38" y="448"/>
                              </a:lnTo>
                              <a:lnTo>
                                <a:pt x="36" y="453"/>
                              </a:lnTo>
                              <a:lnTo>
                                <a:pt x="32" y="456"/>
                              </a:lnTo>
                              <a:lnTo>
                                <a:pt x="30" y="461"/>
                              </a:lnTo>
                              <a:lnTo>
                                <a:pt x="30" y="464"/>
                              </a:lnTo>
                              <a:lnTo>
                                <a:pt x="26" y="473"/>
                              </a:lnTo>
                              <a:lnTo>
                                <a:pt x="26" y="486"/>
                              </a:lnTo>
                              <a:lnTo>
                                <a:pt x="24" y="504"/>
                              </a:lnTo>
                              <a:lnTo>
                                <a:pt x="21" y="527"/>
                              </a:lnTo>
                              <a:lnTo>
                                <a:pt x="17" y="553"/>
                              </a:lnTo>
                              <a:lnTo>
                                <a:pt x="15" y="580"/>
                              </a:lnTo>
                              <a:lnTo>
                                <a:pt x="11" y="605"/>
                              </a:lnTo>
                              <a:lnTo>
                                <a:pt x="5" y="630"/>
                              </a:lnTo>
                              <a:lnTo>
                                <a:pt x="5" y="634"/>
                              </a:lnTo>
                              <a:lnTo>
                                <a:pt x="5" y="638"/>
                              </a:lnTo>
                              <a:lnTo>
                                <a:pt x="5" y="643"/>
                              </a:lnTo>
                              <a:lnTo>
                                <a:pt x="7" y="647"/>
                              </a:lnTo>
                              <a:lnTo>
                                <a:pt x="7" y="652"/>
                              </a:lnTo>
                              <a:lnTo>
                                <a:pt x="9" y="659"/>
                              </a:lnTo>
                              <a:lnTo>
                                <a:pt x="9" y="667"/>
                              </a:lnTo>
                              <a:lnTo>
                                <a:pt x="9" y="678"/>
                              </a:lnTo>
                              <a:lnTo>
                                <a:pt x="7" y="682"/>
                              </a:lnTo>
                              <a:lnTo>
                                <a:pt x="5" y="688"/>
                              </a:lnTo>
                              <a:lnTo>
                                <a:pt x="3" y="694"/>
                              </a:lnTo>
                              <a:lnTo>
                                <a:pt x="0" y="699"/>
                              </a:lnTo>
                              <a:lnTo>
                                <a:pt x="0" y="705"/>
                              </a:lnTo>
                              <a:lnTo>
                                <a:pt x="0" y="711"/>
                              </a:lnTo>
                              <a:lnTo>
                                <a:pt x="0" y="716"/>
                              </a:lnTo>
                              <a:lnTo>
                                <a:pt x="3" y="719"/>
                              </a:lnTo>
                              <a:lnTo>
                                <a:pt x="3" y="722"/>
                              </a:lnTo>
                              <a:lnTo>
                                <a:pt x="3" y="724"/>
                              </a:lnTo>
                              <a:lnTo>
                                <a:pt x="3" y="726"/>
                              </a:lnTo>
                              <a:lnTo>
                                <a:pt x="3" y="728"/>
                              </a:lnTo>
                              <a:lnTo>
                                <a:pt x="3" y="730"/>
                              </a:lnTo>
                              <a:lnTo>
                                <a:pt x="5" y="732"/>
                              </a:lnTo>
                              <a:lnTo>
                                <a:pt x="5" y="736"/>
                              </a:lnTo>
                              <a:lnTo>
                                <a:pt x="5" y="739"/>
                              </a:lnTo>
                              <a:lnTo>
                                <a:pt x="7" y="741"/>
                              </a:lnTo>
                              <a:lnTo>
                                <a:pt x="9" y="741"/>
                              </a:lnTo>
                              <a:lnTo>
                                <a:pt x="13" y="741"/>
                              </a:lnTo>
                              <a:lnTo>
                                <a:pt x="15" y="741"/>
                              </a:lnTo>
                              <a:lnTo>
                                <a:pt x="19" y="742"/>
                              </a:lnTo>
                              <a:lnTo>
                                <a:pt x="21" y="742"/>
                              </a:lnTo>
                              <a:lnTo>
                                <a:pt x="26" y="741"/>
                              </a:lnTo>
                              <a:lnTo>
                                <a:pt x="30" y="741"/>
                              </a:lnTo>
                              <a:lnTo>
                                <a:pt x="32" y="742"/>
                              </a:lnTo>
                              <a:lnTo>
                                <a:pt x="36" y="742"/>
                              </a:lnTo>
                              <a:lnTo>
                                <a:pt x="40" y="742"/>
                              </a:lnTo>
                              <a:lnTo>
                                <a:pt x="46" y="742"/>
                              </a:lnTo>
                              <a:lnTo>
                                <a:pt x="51" y="741"/>
                              </a:lnTo>
                              <a:lnTo>
                                <a:pt x="55" y="741"/>
                              </a:lnTo>
                              <a:lnTo>
                                <a:pt x="59" y="741"/>
                              </a:lnTo>
                              <a:lnTo>
                                <a:pt x="61" y="739"/>
                              </a:lnTo>
                              <a:lnTo>
                                <a:pt x="66" y="739"/>
                              </a:lnTo>
                              <a:lnTo>
                                <a:pt x="68" y="739"/>
                              </a:lnTo>
                              <a:lnTo>
                                <a:pt x="69" y="739"/>
                              </a:lnTo>
                              <a:lnTo>
                                <a:pt x="74" y="739"/>
                              </a:lnTo>
                              <a:lnTo>
                                <a:pt x="76" y="739"/>
                              </a:lnTo>
                              <a:lnTo>
                                <a:pt x="80" y="736"/>
                              </a:lnTo>
                              <a:lnTo>
                                <a:pt x="82" y="736"/>
                              </a:lnTo>
                              <a:lnTo>
                                <a:pt x="84" y="734"/>
                              </a:lnTo>
                              <a:lnTo>
                                <a:pt x="86" y="716"/>
                              </a:lnTo>
                              <a:lnTo>
                                <a:pt x="92" y="692"/>
                              </a:lnTo>
                              <a:lnTo>
                                <a:pt x="101" y="665"/>
                              </a:lnTo>
                              <a:lnTo>
                                <a:pt x="111" y="638"/>
                              </a:lnTo>
                              <a:lnTo>
                                <a:pt x="120" y="611"/>
                              </a:lnTo>
                              <a:lnTo>
                                <a:pt x="128" y="584"/>
                              </a:lnTo>
                              <a:lnTo>
                                <a:pt x="135" y="561"/>
                              </a:lnTo>
                              <a:lnTo>
                                <a:pt x="135" y="542"/>
                              </a:lnTo>
                              <a:lnTo>
                                <a:pt x="139" y="536"/>
                              </a:lnTo>
                              <a:lnTo>
                                <a:pt x="141" y="532"/>
                              </a:lnTo>
                              <a:lnTo>
                                <a:pt x="141" y="526"/>
                              </a:lnTo>
                              <a:lnTo>
                                <a:pt x="143" y="521"/>
                              </a:lnTo>
                              <a:lnTo>
                                <a:pt x="143" y="517"/>
                              </a:lnTo>
                              <a:lnTo>
                                <a:pt x="145" y="511"/>
                              </a:lnTo>
                              <a:lnTo>
                                <a:pt x="145" y="506"/>
                              </a:lnTo>
                              <a:lnTo>
                                <a:pt x="145" y="502"/>
                              </a:lnTo>
                              <a:lnTo>
                                <a:pt x="151" y="496"/>
                              </a:lnTo>
                              <a:lnTo>
                                <a:pt x="156" y="489"/>
                              </a:lnTo>
                              <a:lnTo>
                                <a:pt x="160" y="486"/>
                              </a:lnTo>
                              <a:lnTo>
                                <a:pt x="164" y="479"/>
                              </a:lnTo>
                              <a:lnTo>
                                <a:pt x="166" y="475"/>
                              </a:lnTo>
                              <a:lnTo>
                                <a:pt x="170" y="469"/>
                              </a:lnTo>
                              <a:lnTo>
                                <a:pt x="173" y="464"/>
                              </a:lnTo>
                              <a:lnTo>
                                <a:pt x="176" y="458"/>
                              </a:lnTo>
                              <a:lnTo>
                                <a:pt x="176" y="453"/>
                              </a:lnTo>
                              <a:lnTo>
                                <a:pt x="174" y="447"/>
                              </a:lnTo>
                              <a:lnTo>
                                <a:pt x="174" y="440"/>
                              </a:lnTo>
                              <a:lnTo>
                                <a:pt x="174" y="436"/>
                              </a:lnTo>
                              <a:lnTo>
                                <a:pt x="174" y="432"/>
                              </a:lnTo>
                              <a:lnTo>
                                <a:pt x="174" y="425"/>
                              </a:lnTo>
                              <a:lnTo>
                                <a:pt x="173" y="421"/>
                              </a:lnTo>
                              <a:lnTo>
                                <a:pt x="170" y="415"/>
                              </a:lnTo>
                              <a:lnTo>
                                <a:pt x="176" y="398"/>
                              </a:lnTo>
                              <a:lnTo>
                                <a:pt x="177" y="381"/>
                              </a:lnTo>
                              <a:lnTo>
                                <a:pt x="177" y="363"/>
                              </a:lnTo>
                              <a:lnTo>
                                <a:pt x="180" y="343"/>
                              </a:lnTo>
                              <a:lnTo>
                                <a:pt x="177" y="327"/>
                              </a:lnTo>
                              <a:lnTo>
                                <a:pt x="177" y="308"/>
                              </a:lnTo>
                              <a:lnTo>
                                <a:pt x="180" y="289"/>
                              </a:lnTo>
                              <a:lnTo>
                                <a:pt x="182" y="271"/>
                              </a:lnTo>
                              <a:lnTo>
                                <a:pt x="184" y="260"/>
                              </a:lnTo>
                              <a:lnTo>
                                <a:pt x="184" y="250"/>
                              </a:lnTo>
                              <a:lnTo>
                                <a:pt x="186" y="238"/>
                              </a:lnTo>
                              <a:lnTo>
                                <a:pt x="189" y="227"/>
                              </a:lnTo>
                              <a:lnTo>
                                <a:pt x="189" y="215"/>
                              </a:lnTo>
                              <a:lnTo>
                                <a:pt x="189" y="202"/>
                              </a:lnTo>
                              <a:lnTo>
                                <a:pt x="189" y="189"/>
                              </a:lnTo>
                              <a:lnTo>
                                <a:pt x="189" y="179"/>
                              </a:lnTo>
                              <a:lnTo>
                                <a:pt x="192" y="175"/>
                              </a:lnTo>
                              <a:lnTo>
                                <a:pt x="194" y="168"/>
                              </a:lnTo>
                              <a:lnTo>
                                <a:pt x="197" y="162"/>
                              </a:lnTo>
                              <a:lnTo>
                                <a:pt x="199" y="154"/>
                              </a:lnTo>
                              <a:lnTo>
                                <a:pt x="201" y="148"/>
                              </a:lnTo>
                              <a:lnTo>
                                <a:pt x="205" y="140"/>
                              </a:lnTo>
                              <a:lnTo>
                                <a:pt x="209" y="133"/>
                              </a:lnTo>
                              <a:lnTo>
                                <a:pt x="215" y="126"/>
                              </a:lnTo>
                              <a:lnTo>
                                <a:pt x="214" y="131"/>
                              </a:lnTo>
                              <a:lnTo>
                                <a:pt x="212" y="133"/>
                              </a:lnTo>
                              <a:lnTo>
                                <a:pt x="212" y="137"/>
                              </a:lnTo>
                              <a:lnTo>
                                <a:pt x="209" y="140"/>
                              </a:lnTo>
                              <a:lnTo>
                                <a:pt x="207" y="141"/>
                              </a:lnTo>
                              <a:lnTo>
                                <a:pt x="205" y="143"/>
                              </a:lnTo>
                              <a:lnTo>
                                <a:pt x="205" y="148"/>
                              </a:lnTo>
                              <a:lnTo>
                                <a:pt x="205" y="152"/>
                              </a:lnTo>
                              <a:lnTo>
                                <a:pt x="207" y="148"/>
                              </a:lnTo>
                              <a:lnTo>
                                <a:pt x="212" y="145"/>
                              </a:lnTo>
                              <a:lnTo>
                                <a:pt x="214" y="143"/>
                              </a:lnTo>
                              <a:lnTo>
                                <a:pt x="217" y="141"/>
                              </a:lnTo>
                              <a:lnTo>
                                <a:pt x="222" y="141"/>
                              </a:lnTo>
                              <a:lnTo>
                                <a:pt x="226" y="140"/>
                              </a:lnTo>
                              <a:lnTo>
                                <a:pt x="230" y="137"/>
                              </a:lnTo>
                              <a:lnTo>
                                <a:pt x="232" y="137"/>
                              </a:lnTo>
                              <a:lnTo>
                                <a:pt x="220" y="145"/>
                              </a:lnTo>
                              <a:lnTo>
                                <a:pt x="212" y="152"/>
                              </a:lnTo>
                              <a:lnTo>
                                <a:pt x="205" y="158"/>
                              </a:lnTo>
                              <a:lnTo>
                                <a:pt x="201" y="162"/>
                              </a:lnTo>
                              <a:lnTo>
                                <a:pt x="199" y="168"/>
                              </a:lnTo>
                              <a:lnTo>
                                <a:pt x="197" y="173"/>
                              </a:lnTo>
                              <a:lnTo>
                                <a:pt x="194" y="175"/>
                              </a:lnTo>
                              <a:lnTo>
                                <a:pt x="192" y="179"/>
                              </a:lnTo>
                              <a:lnTo>
                                <a:pt x="192" y="198"/>
                              </a:lnTo>
                              <a:lnTo>
                                <a:pt x="192" y="220"/>
                              </a:lnTo>
                              <a:lnTo>
                                <a:pt x="192" y="250"/>
                              </a:lnTo>
                              <a:lnTo>
                                <a:pt x="191" y="279"/>
                              </a:lnTo>
                              <a:lnTo>
                                <a:pt x="191" y="308"/>
                              </a:lnTo>
                              <a:lnTo>
                                <a:pt x="189" y="333"/>
                              </a:lnTo>
                              <a:lnTo>
                                <a:pt x="186" y="356"/>
                              </a:lnTo>
                              <a:lnTo>
                                <a:pt x="186" y="375"/>
                              </a:lnTo>
                              <a:lnTo>
                                <a:pt x="184" y="381"/>
                              </a:lnTo>
                              <a:lnTo>
                                <a:pt x="180" y="394"/>
                              </a:lnTo>
                              <a:lnTo>
                                <a:pt x="180" y="411"/>
                              </a:lnTo>
                              <a:lnTo>
                                <a:pt x="177" y="428"/>
                              </a:lnTo>
                              <a:lnTo>
                                <a:pt x="177" y="444"/>
                              </a:lnTo>
                              <a:lnTo>
                                <a:pt x="177" y="461"/>
                              </a:lnTo>
                              <a:lnTo>
                                <a:pt x="177" y="475"/>
                              </a:lnTo>
                              <a:lnTo>
                                <a:pt x="177" y="486"/>
                              </a:lnTo>
                              <a:lnTo>
                                <a:pt x="174" y="501"/>
                              </a:lnTo>
                              <a:lnTo>
                                <a:pt x="170" y="521"/>
                              </a:lnTo>
                              <a:lnTo>
                                <a:pt x="168" y="544"/>
                              </a:lnTo>
                              <a:lnTo>
                                <a:pt x="166" y="567"/>
                              </a:lnTo>
                              <a:lnTo>
                                <a:pt x="164" y="591"/>
                              </a:lnTo>
                              <a:lnTo>
                                <a:pt x="164" y="609"/>
                              </a:lnTo>
                              <a:lnTo>
                                <a:pt x="161" y="624"/>
                              </a:lnTo>
                              <a:lnTo>
                                <a:pt x="161" y="633"/>
                              </a:lnTo>
                              <a:lnTo>
                                <a:pt x="160" y="651"/>
                              </a:lnTo>
                              <a:lnTo>
                                <a:pt x="158" y="663"/>
                              </a:lnTo>
                              <a:lnTo>
                                <a:pt x="158" y="673"/>
                              </a:lnTo>
                              <a:lnTo>
                                <a:pt x="158" y="684"/>
                              </a:lnTo>
                              <a:lnTo>
                                <a:pt x="160" y="694"/>
                              </a:lnTo>
                              <a:lnTo>
                                <a:pt x="161" y="705"/>
                              </a:lnTo>
                              <a:lnTo>
                                <a:pt x="161" y="718"/>
                              </a:lnTo>
                              <a:lnTo>
                                <a:pt x="164" y="734"/>
                              </a:lnTo>
                              <a:lnTo>
                                <a:pt x="161" y="739"/>
                              </a:lnTo>
                              <a:lnTo>
                                <a:pt x="161" y="741"/>
                              </a:lnTo>
                              <a:lnTo>
                                <a:pt x="160" y="742"/>
                              </a:lnTo>
                              <a:lnTo>
                                <a:pt x="160" y="747"/>
                              </a:lnTo>
                              <a:lnTo>
                                <a:pt x="160" y="749"/>
                              </a:lnTo>
                              <a:lnTo>
                                <a:pt x="160" y="751"/>
                              </a:lnTo>
                              <a:lnTo>
                                <a:pt x="160" y="756"/>
                              </a:lnTo>
                              <a:lnTo>
                                <a:pt x="160" y="757"/>
                              </a:lnTo>
                              <a:lnTo>
                                <a:pt x="161" y="757"/>
                              </a:lnTo>
                              <a:lnTo>
                                <a:pt x="164" y="757"/>
                              </a:lnTo>
                              <a:lnTo>
                                <a:pt x="164" y="756"/>
                              </a:lnTo>
                              <a:lnTo>
                                <a:pt x="166" y="756"/>
                              </a:lnTo>
                              <a:lnTo>
                                <a:pt x="168" y="756"/>
                              </a:lnTo>
                              <a:lnTo>
                                <a:pt x="173" y="756"/>
                              </a:lnTo>
                              <a:lnTo>
                                <a:pt x="176" y="753"/>
                              </a:lnTo>
                              <a:lnTo>
                                <a:pt x="184" y="749"/>
                              </a:lnTo>
                              <a:lnTo>
                                <a:pt x="192" y="747"/>
                              </a:lnTo>
                              <a:lnTo>
                                <a:pt x="203" y="744"/>
                              </a:lnTo>
                              <a:lnTo>
                                <a:pt x="212" y="742"/>
                              </a:lnTo>
                              <a:lnTo>
                                <a:pt x="222" y="742"/>
                              </a:lnTo>
                              <a:lnTo>
                                <a:pt x="230" y="744"/>
                              </a:lnTo>
                              <a:lnTo>
                                <a:pt x="234" y="744"/>
                              </a:lnTo>
                              <a:lnTo>
                                <a:pt x="237" y="747"/>
                              </a:lnTo>
                              <a:lnTo>
                                <a:pt x="239" y="747"/>
                              </a:lnTo>
                              <a:lnTo>
                                <a:pt x="241" y="749"/>
                              </a:lnTo>
                              <a:lnTo>
                                <a:pt x="243" y="749"/>
                              </a:lnTo>
                              <a:lnTo>
                                <a:pt x="245" y="749"/>
                              </a:lnTo>
                              <a:lnTo>
                                <a:pt x="249" y="749"/>
                              </a:lnTo>
                              <a:lnTo>
                                <a:pt x="253" y="749"/>
                              </a:lnTo>
                              <a:lnTo>
                                <a:pt x="255" y="749"/>
                              </a:lnTo>
                              <a:lnTo>
                                <a:pt x="258" y="749"/>
                              </a:lnTo>
                              <a:lnTo>
                                <a:pt x="259" y="747"/>
                              </a:lnTo>
                              <a:lnTo>
                                <a:pt x="259" y="744"/>
                              </a:lnTo>
                              <a:lnTo>
                                <a:pt x="259" y="742"/>
                              </a:lnTo>
                              <a:lnTo>
                                <a:pt x="258" y="741"/>
                              </a:lnTo>
                              <a:lnTo>
                                <a:pt x="258" y="739"/>
                              </a:lnTo>
                              <a:lnTo>
                                <a:pt x="255" y="734"/>
                              </a:lnTo>
                              <a:lnTo>
                                <a:pt x="253" y="732"/>
                              </a:lnTo>
                              <a:lnTo>
                                <a:pt x="253" y="730"/>
                              </a:lnTo>
                              <a:lnTo>
                                <a:pt x="253" y="726"/>
                              </a:lnTo>
                              <a:lnTo>
                                <a:pt x="255" y="724"/>
                              </a:lnTo>
                              <a:lnTo>
                                <a:pt x="258" y="722"/>
                              </a:lnTo>
                              <a:lnTo>
                                <a:pt x="258" y="719"/>
                              </a:lnTo>
                              <a:lnTo>
                                <a:pt x="259" y="718"/>
                              </a:lnTo>
                              <a:lnTo>
                                <a:pt x="259" y="716"/>
                              </a:lnTo>
                              <a:lnTo>
                                <a:pt x="262" y="713"/>
                              </a:lnTo>
                              <a:lnTo>
                                <a:pt x="262" y="711"/>
                              </a:lnTo>
                              <a:lnTo>
                                <a:pt x="266" y="701"/>
                              </a:lnTo>
                              <a:lnTo>
                                <a:pt x="270" y="688"/>
                              </a:lnTo>
                              <a:lnTo>
                                <a:pt x="274" y="673"/>
                              </a:lnTo>
                              <a:lnTo>
                                <a:pt x="279" y="661"/>
                              </a:lnTo>
                              <a:lnTo>
                                <a:pt x="283" y="651"/>
                              </a:lnTo>
                              <a:lnTo>
                                <a:pt x="287" y="641"/>
                              </a:lnTo>
                              <a:lnTo>
                                <a:pt x="289" y="633"/>
                              </a:lnTo>
                              <a:lnTo>
                                <a:pt x="289" y="626"/>
                              </a:lnTo>
                              <a:lnTo>
                                <a:pt x="289" y="609"/>
                              </a:lnTo>
                              <a:lnTo>
                                <a:pt x="291" y="591"/>
                              </a:lnTo>
                              <a:lnTo>
                                <a:pt x="293" y="573"/>
                              </a:lnTo>
                              <a:lnTo>
                                <a:pt x="297" y="555"/>
                              </a:lnTo>
                              <a:lnTo>
                                <a:pt x="299" y="538"/>
                              </a:lnTo>
                              <a:lnTo>
                                <a:pt x="301" y="521"/>
                              </a:lnTo>
                              <a:lnTo>
                                <a:pt x="301" y="506"/>
                              </a:lnTo>
                              <a:lnTo>
                                <a:pt x="304" y="492"/>
                              </a:lnTo>
                              <a:lnTo>
                                <a:pt x="307" y="479"/>
                              </a:lnTo>
                              <a:lnTo>
                                <a:pt x="314" y="458"/>
                              </a:lnTo>
                              <a:lnTo>
                                <a:pt x="319" y="430"/>
                              </a:lnTo>
                              <a:lnTo>
                                <a:pt x="322" y="398"/>
                              </a:lnTo>
                              <a:lnTo>
                                <a:pt x="329" y="363"/>
                              </a:lnTo>
                              <a:lnTo>
                                <a:pt x="333" y="327"/>
                              </a:lnTo>
                              <a:lnTo>
                                <a:pt x="337" y="296"/>
                              </a:lnTo>
                              <a:lnTo>
                                <a:pt x="341" y="268"/>
                              </a:lnTo>
                              <a:lnTo>
                                <a:pt x="344" y="262"/>
                              </a:lnTo>
                              <a:lnTo>
                                <a:pt x="344" y="257"/>
                              </a:lnTo>
                              <a:lnTo>
                                <a:pt x="344" y="250"/>
                              </a:lnTo>
                              <a:lnTo>
                                <a:pt x="344" y="244"/>
                              </a:lnTo>
                              <a:lnTo>
                                <a:pt x="345" y="238"/>
                              </a:lnTo>
                              <a:lnTo>
                                <a:pt x="345" y="233"/>
                              </a:lnTo>
                              <a:lnTo>
                                <a:pt x="345" y="227"/>
                              </a:lnTo>
                              <a:lnTo>
                                <a:pt x="345" y="223"/>
                              </a:lnTo>
                              <a:lnTo>
                                <a:pt x="347" y="223"/>
                              </a:lnTo>
                              <a:lnTo>
                                <a:pt x="347" y="220"/>
                              </a:lnTo>
                              <a:lnTo>
                                <a:pt x="347" y="219"/>
                              </a:lnTo>
                              <a:lnTo>
                                <a:pt x="347" y="217"/>
                              </a:lnTo>
                              <a:lnTo>
                                <a:pt x="347" y="215"/>
                              </a:lnTo>
                              <a:lnTo>
                                <a:pt x="347" y="212"/>
                              </a:lnTo>
                              <a:lnTo>
                                <a:pt x="347" y="210"/>
                              </a:lnTo>
                              <a:lnTo>
                                <a:pt x="347" y="208"/>
                              </a:lnTo>
                              <a:lnTo>
                                <a:pt x="347" y="206"/>
                              </a:lnTo>
                              <a:lnTo>
                                <a:pt x="350" y="206"/>
                              </a:lnTo>
                              <a:lnTo>
                                <a:pt x="350" y="200"/>
                              </a:lnTo>
                              <a:lnTo>
                                <a:pt x="350" y="195"/>
                              </a:lnTo>
                              <a:lnTo>
                                <a:pt x="350" y="189"/>
                              </a:lnTo>
                              <a:lnTo>
                                <a:pt x="352" y="183"/>
                              </a:lnTo>
                              <a:lnTo>
                                <a:pt x="352" y="179"/>
                              </a:lnTo>
                              <a:lnTo>
                                <a:pt x="352" y="173"/>
                              </a:lnTo>
                              <a:lnTo>
                                <a:pt x="352" y="168"/>
                              </a:lnTo>
                              <a:lnTo>
                                <a:pt x="352" y="162"/>
                              </a:lnTo>
                              <a:lnTo>
                                <a:pt x="352" y="158"/>
                              </a:lnTo>
                              <a:lnTo>
                                <a:pt x="352" y="154"/>
                              </a:lnTo>
                              <a:lnTo>
                                <a:pt x="352" y="152"/>
                              </a:lnTo>
                              <a:lnTo>
                                <a:pt x="352" y="148"/>
                              </a:lnTo>
                              <a:lnTo>
                                <a:pt x="352" y="143"/>
                              </a:lnTo>
                              <a:lnTo>
                                <a:pt x="354" y="141"/>
                              </a:lnTo>
                              <a:lnTo>
                                <a:pt x="354" y="137"/>
                              </a:lnTo>
                              <a:lnTo>
                                <a:pt x="354" y="133"/>
                              </a:lnTo>
                              <a:lnTo>
                                <a:pt x="354" y="125"/>
                              </a:lnTo>
                              <a:lnTo>
                                <a:pt x="354" y="116"/>
                              </a:lnTo>
                              <a:lnTo>
                                <a:pt x="352" y="108"/>
                              </a:lnTo>
                              <a:lnTo>
                                <a:pt x="352" y="97"/>
                              </a:lnTo>
                              <a:lnTo>
                                <a:pt x="350" y="88"/>
                              </a:lnTo>
                              <a:lnTo>
                                <a:pt x="347" y="80"/>
                              </a:lnTo>
                              <a:lnTo>
                                <a:pt x="345" y="74"/>
                              </a:lnTo>
                              <a:lnTo>
                                <a:pt x="344" y="68"/>
                              </a:lnTo>
                            </a:path>
                          </a:pathLst>
                        </a:custGeom>
                        <a:solidFill>
                          <a:srgbClr val="82C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53" name="Freeform 129"/>
                        <p:cNvSpPr>
                          <a:spLocks/>
                        </p:cNvSpPr>
                        <p:nvPr/>
                      </p:nvSpPr>
                      <p:spPr bwMode="auto">
                        <a:xfrm>
                          <a:off x="5290" y="1796"/>
                          <a:ext cx="355" cy="758"/>
                        </a:xfrm>
                        <a:custGeom>
                          <a:avLst/>
                          <a:gdLst>
                            <a:gd name="T0" fmla="*/ 335 w 355"/>
                            <a:gd name="T1" fmla="*/ 10 h 758"/>
                            <a:gd name="T2" fmla="*/ 319 w 355"/>
                            <a:gd name="T3" fmla="*/ 3 h 758"/>
                            <a:gd name="T4" fmla="*/ 333 w 355"/>
                            <a:gd name="T5" fmla="*/ 68 h 758"/>
                            <a:gd name="T6" fmla="*/ 304 w 355"/>
                            <a:gd name="T7" fmla="*/ 5 h 758"/>
                            <a:gd name="T8" fmla="*/ 319 w 355"/>
                            <a:gd name="T9" fmla="*/ 105 h 758"/>
                            <a:gd name="T10" fmla="*/ 301 w 355"/>
                            <a:gd name="T11" fmla="*/ 88 h 758"/>
                            <a:gd name="T12" fmla="*/ 287 w 355"/>
                            <a:gd name="T13" fmla="*/ 3 h 758"/>
                            <a:gd name="T14" fmla="*/ 274 w 355"/>
                            <a:gd name="T15" fmla="*/ 72 h 758"/>
                            <a:gd name="T16" fmla="*/ 262 w 355"/>
                            <a:gd name="T17" fmla="*/ 80 h 758"/>
                            <a:gd name="T18" fmla="*/ 255 w 355"/>
                            <a:gd name="T19" fmla="*/ 10 h 758"/>
                            <a:gd name="T20" fmla="*/ 224 w 355"/>
                            <a:gd name="T21" fmla="*/ 17 h 758"/>
                            <a:gd name="T22" fmla="*/ 220 w 355"/>
                            <a:gd name="T23" fmla="*/ 100 h 758"/>
                            <a:gd name="T24" fmla="*/ 237 w 355"/>
                            <a:gd name="T25" fmla="*/ 70 h 758"/>
                            <a:gd name="T26" fmla="*/ 249 w 355"/>
                            <a:gd name="T27" fmla="*/ 25 h 758"/>
                            <a:gd name="T28" fmla="*/ 247 w 355"/>
                            <a:gd name="T29" fmla="*/ 52 h 758"/>
                            <a:gd name="T30" fmla="*/ 243 w 355"/>
                            <a:gd name="T31" fmla="*/ 74 h 758"/>
                            <a:gd name="T32" fmla="*/ 220 w 355"/>
                            <a:gd name="T33" fmla="*/ 105 h 758"/>
                            <a:gd name="T34" fmla="*/ 212 w 355"/>
                            <a:gd name="T35" fmla="*/ 68 h 758"/>
                            <a:gd name="T36" fmla="*/ 203 w 355"/>
                            <a:gd name="T37" fmla="*/ 2 h 758"/>
                            <a:gd name="T38" fmla="*/ 143 w 355"/>
                            <a:gd name="T39" fmla="*/ 3 h 758"/>
                            <a:gd name="T40" fmla="*/ 166 w 355"/>
                            <a:gd name="T41" fmla="*/ 20 h 758"/>
                            <a:gd name="T42" fmla="*/ 173 w 355"/>
                            <a:gd name="T43" fmla="*/ 35 h 758"/>
                            <a:gd name="T44" fmla="*/ 176 w 355"/>
                            <a:gd name="T45" fmla="*/ 62 h 758"/>
                            <a:gd name="T46" fmla="*/ 168 w 355"/>
                            <a:gd name="T47" fmla="*/ 88 h 758"/>
                            <a:gd name="T48" fmla="*/ 145 w 355"/>
                            <a:gd name="T49" fmla="*/ 100 h 758"/>
                            <a:gd name="T50" fmla="*/ 122 w 355"/>
                            <a:gd name="T51" fmla="*/ 100 h 758"/>
                            <a:gd name="T52" fmla="*/ 101 w 355"/>
                            <a:gd name="T53" fmla="*/ 85 h 758"/>
                            <a:gd name="T54" fmla="*/ 84 w 355"/>
                            <a:gd name="T55" fmla="*/ 76 h 758"/>
                            <a:gd name="T56" fmla="*/ 51 w 355"/>
                            <a:gd name="T57" fmla="*/ 64 h 758"/>
                            <a:gd name="T58" fmla="*/ 36 w 355"/>
                            <a:gd name="T59" fmla="*/ 70 h 758"/>
                            <a:gd name="T60" fmla="*/ 36 w 355"/>
                            <a:gd name="T61" fmla="*/ 110 h 758"/>
                            <a:gd name="T62" fmla="*/ 34 w 355"/>
                            <a:gd name="T63" fmla="*/ 210 h 758"/>
                            <a:gd name="T64" fmla="*/ 38 w 355"/>
                            <a:gd name="T65" fmla="*/ 373 h 758"/>
                            <a:gd name="T66" fmla="*/ 30 w 355"/>
                            <a:gd name="T67" fmla="*/ 461 h 758"/>
                            <a:gd name="T68" fmla="*/ 5 w 355"/>
                            <a:gd name="T69" fmla="*/ 634 h 758"/>
                            <a:gd name="T70" fmla="*/ 3 w 355"/>
                            <a:gd name="T71" fmla="*/ 694 h 758"/>
                            <a:gd name="T72" fmla="*/ 3 w 355"/>
                            <a:gd name="T73" fmla="*/ 730 h 758"/>
                            <a:gd name="T74" fmla="*/ 26 w 355"/>
                            <a:gd name="T75" fmla="*/ 741 h 758"/>
                            <a:gd name="T76" fmla="*/ 66 w 355"/>
                            <a:gd name="T77" fmla="*/ 739 h 758"/>
                            <a:gd name="T78" fmla="*/ 101 w 355"/>
                            <a:gd name="T79" fmla="*/ 665 h 758"/>
                            <a:gd name="T80" fmla="*/ 143 w 355"/>
                            <a:gd name="T81" fmla="*/ 517 h 758"/>
                            <a:gd name="T82" fmla="*/ 173 w 355"/>
                            <a:gd name="T83" fmla="*/ 464 h 758"/>
                            <a:gd name="T84" fmla="*/ 176 w 355"/>
                            <a:gd name="T85" fmla="*/ 398 h 758"/>
                            <a:gd name="T86" fmla="*/ 186 w 355"/>
                            <a:gd name="T87" fmla="*/ 238 h 758"/>
                            <a:gd name="T88" fmla="*/ 201 w 355"/>
                            <a:gd name="T89" fmla="*/ 148 h 758"/>
                            <a:gd name="T90" fmla="*/ 205 w 355"/>
                            <a:gd name="T91" fmla="*/ 148 h 758"/>
                            <a:gd name="T92" fmla="*/ 220 w 355"/>
                            <a:gd name="T93" fmla="*/ 145 h 758"/>
                            <a:gd name="T94" fmla="*/ 192 w 355"/>
                            <a:gd name="T95" fmla="*/ 250 h 758"/>
                            <a:gd name="T96" fmla="*/ 177 w 355"/>
                            <a:gd name="T97" fmla="*/ 444 h 758"/>
                            <a:gd name="T98" fmla="*/ 161 w 355"/>
                            <a:gd name="T99" fmla="*/ 624 h 758"/>
                            <a:gd name="T100" fmla="*/ 161 w 355"/>
                            <a:gd name="T101" fmla="*/ 739 h 758"/>
                            <a:gd name="T102" fmla="*/ 164 w 355"/>
                            <a:gd name="T103" fmla="*/ 756 h 758"/>
                            <a:gd name="T104" fmla="*/ 230 w 355"/>
                            <a:gd name="T105" fmla="*/ 744 h 758"/>
                            <a:gd name="T106" fmla="*/ 258 w 355"/>
                            <a:gd name="T107" fmla="*/ 749 h 758"/>
                            <a:gd name="T108" fmla="*/ 255 w 355"/>
                            <a:gd name="T109" fmla="*/ 724 h 758"/>
                            <a:gd name="T110" fmla="*/ 279 w 355"/>
                            <a:gd name="T111" fmla="*/ 661 h 758"/>
                            <a:gd name="T112" fmla="*/ 301 w 355"/>
                            <a:gd name="T113" fmla="*/ 521 h 758"/>
                            <a:gd name="T114" fmla="*/ 341 w 355"/>
                            <a:gd name="T115" fmla="*/ 268 h 758"/>
                            <a:gd name="T116" fmla="*/ 347 w 355"/>
                            <a:gd name="T117" fmla="*/ 220 h 758"/>
                            <a:gd name="T118" fmla="*/ 350 w 355"/>
                            <a:gd name="T119" fmla="*/ 195 h 758"/>
                            <a:gd name="T120" fmla="*/ 352 w 355"/>
                            <a:gd name="T121" fmla="*/ 148 h 758"/>
                            <a:gd name="T122" fmla="*/ 347 w 355"/>
                            <a:gd name="T123" fmla="*/ 80 h 7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5"/>
                            <a:gd name="T187" fmla="*/ 0 h 758"/>
                            <a:gd name="T188" fmla="*/ 355 w 355"/>
                            <a:gd name="T189" fmla="*/ 758 h 7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5" h="758">
                              <a:moveTo>
                                <a:pt x="344" y="68"/>
                              </a:moveTo>
                              <a:lnTo>
                                <a:pt x="344" y="59"/>
                              </a:lnTo>
                              <a:lnTo>
                                <a:pt x="344" y="54"/>
                              </a:lnTo>
                              <a:lnTo>
                                <a:pt x="344" y="48"/>
                              </a:lnTo>
                              <a:lnTo>
                                <a:pt x="344" y="42"/>
                              </a:lnTo>
                              <a:lnTo>
                                <a:pt x="341" y="33"/>
                              </a:lnTo>
                              <a:lnTo>
                                <a:pt x="339" y="27"/>
                              </a:lnTo>
                              <a:lnTo>
                                <a:pt x="339" y="18"/>
                              </a:lnTo>
                              <a:lnTo>
                                <a:pt x="335" y="12"/>
                              </a:lnTo>
                              <a:lnTo>
                                <a:pt x="335" y="10"/>
                              </a:lnTo>
                              <a:lnTo>
                                <a:pt x="335" y="8"/>
                              </a:lnTo>
                              <a:lnTo>
                                <a:pt x="333" y="5"/>
                              </a:lnTo>
                              <a:lnTo>
                                <a:pt x="331" y="5"/>
                              </a:lnTo>
                              <a:lnTo>
                                <a:pt x="331" y="3"/>
                              </a:lnTo>
                              <a:lnTo>
                                <a:pt x="329" y="3"/>
                              </a:lnTo>
                              <a:lnTo>
                                <a:pt x="327" y="3"/>
                              </a:lnTo>
                              <a:lnTo>
                                <a:pt x="324" y="3"/>
                              </a:lnTo>
                              <a:lnTo>
                                <a:pt x="322" y="3"/>
                              </a:lnTo>
                              <a:lnTo>
                                <a:pt x="321" y="3"/>
                              </a:lnTo>
                              <a:lnTo>
                                <a:pt x="319" y="3"/>
                              </a:lnTo>
                              <a:lnTo>
                                <a:pt x="316" y="3"/>
                              </a:lnTo>
                              <a:lnTo>
                                <a:pt x="321" y="8"/>
                              </a:lnTo>
                              <a:lnTo>
                                <a:pt x="322" y="17"/>
                              </a:lnTo>
                              <a:lnTo>
                                <a:pt x="324" y="27"/>
                              </a:lnTo>
                              <a:lnTo>
                                <a:pt x="329" y="37"/>
                              </a:lnTo>
                              <a:lnTo>
                                <a:pt x="331" y="50"/>
                              </a:lnTo>
                              <a:lnTo>
                                <a:pt x="333" y="58"/>
                              </a:lnTo>
                              <a:lnTo>
                                <a:pt x="335" y="66"/>
                              </a:lnTo>
                              <a:lnTo>
                                <a:pt x="335" y="70"/>
                              </a:lnTo>
                              <a:lnTo>
                                <a:pt x="333" y="68"/>
                              </a:lnTo>
                              <a:lnTo>
                                <a:pt x="329" y="59"/>
                              </a:lnTo>
                              <a:lnTo>
                                <a:pt x="324" y="52"/>
                              </a:lnTo>
                              <a:lnTo>
                                <a:pt x="322" y="39"/>
                              </a:lnTo>
                              <a:lnTo>
                                <a:pt x="319" y="29"/>
                              </a:lnTo>
                              <a:lnTo>
                                <a:pt x="314" y="18"/>
                              </a:lnTo>
                              <a:lnTo>
                                <a:pt x="312" y="10"/>
                              </a:lnTo>
                              <a:lnTo>
                                <a:pt x="309" y="5"/>
                              </a:lnTo>
                              <a:lnTo>
                                <a:pt x="307" y="5"/>
                              </a:lnTo>
                              <a:lnTo>
                                <a:pt x="306" y="5"/>
                              </a:lnTo>
                              <a:lnTo>
                                <a:pt x="304" y="5"/>
                              </a:lnTo>
                              <a:lnTo>
                                <a:pt x="301" y="5"/>
                              </a:lnTo>
                              <a:lnTo>
                                <a:pt x="299" y="5"/>
                              </a:lnTo>
                              <a:lnTo>
                                <a:pt x="297" y="5"/>
                              </a:lnTo>
                              <a:lnTo>
                                <a:pt x="295" y="5"/>
                              </a:lnTo>
                              <a:lnTo>
                                <a:pt x="297" y="20"/>
                              </a:lnTo>
                              <a:lnTo>
                                <a:pt x="299" y="37"/>
                              </a:lnTo>
                              <a:lnTo>
                                <a:pt x="306" y="54"/>
                              </a:lnTo>
                              <a:lnTo>
                                <a:pt x="309" y="72"/>
                              </a:lnTo>
                              <a:lnTo>
                                <a:pt x="316" y="88"/>
                              </a:lnTo>
                              <a:lnTo>
                                <a:pt x="319" y="105"/>
                              </a:lnTo>
                              <a:lnTo>
                                <a:pt x="321" y="112"/>
                              </a:lnTo>
                              <a:lnTo>
                                <a:pt x="319" y="116"/>
                              </a:lnTo>
                              <a:lnTo>
                                <a:pt x="319" y="120"/>
                              </a:lnTo>
                              <a:lnTo>
                                <a:pt x="316" y="123"/>
                              </a:lnTo>
                              <a:lnTo>
                                <a:pt x="316" y="120"/>
                              </a:lnTo>
                              <a:lnTo>
                                <a:pt x="314" y="114"/>
                              </a:lnTo>
                              <a:lnTo>
                                <a:pt x="312" y="110"/>
                              </a:lnTo>
                              <a:lnTo>
                                <a:pt x="309" y="103"/>
                              </a:lnTo>
                              <a:lnTo>
                                <a:pt x="306" y="97"/>
                              </a:lnTo>
                              <a:lnTo>
                                <a:pt x="301" y="88"/>
                              </a:lnTo>
                              <a:lnTo>
                                <a:pt x="299" y="80"/>
                              </a:lnTo>
                              <a:lnTo>
                                <a:pt x="295" y="70"/>
                              </a:lnTo>
                              <a:lnTo>
                                <a:pt x="293" y="59"/>
                              </a:lnTo>
                              <a:lnTo>
                                <a:pt x="293" y="52"/>
                              </a:lnTo>
                              <a:lnTo>
                                <a:pt x="291" y="45"/>
                              </a:lnTo>
                              <a:lnTo>
                                <a:pt x="291" y="37"/>
                              </a:lnTo>
                              <a:lnTo>
                                <a:pt x="291" y="31"/>
                              </a:lnTo>
                              <a:lnTo>
                                <a:pt x="291" y="22"/>
                              </a:lnTo>
                              <a:lnTo>
                                <a:pt x="289" y="14"/>
                              </a:lnTo>
                              <a:lnTo>
                                <a:pt x="287" y="3"/>
                              </a:lnTo>
                              <a:lnTo>
                                <a:pt x="284" y="3"/>
                              </a:lnTo>
                              <a:lnTo>
                                <a:pt x="283" y="3"/>
                              </a:lnTo>
                              <a:lnTo>
                                <a:pt x="281" y="3"/>
                              </a:lnTo>
                              <a:lnTo>
                                <a:pt x="279" y="3"/>
                              </a:lnTo>
                              <a:lnTo>
                                <a:pt x="276" y="3"/>
                              </a:lnTo>
                              <a:lnTo>
                                <a:pt x="276" y="8"/>
                              </a:lnTo>
                              <a:lnTo>
                                <a:pt x="279" y="20"/>
                              </a:lnTo>
                              <a:lnTo>
                                <a:pt x="279" y="37"/>
                              </a:lnTo>
                              <a:lnTo>
                                <a:pt x="276" y="56"/>
                              </a:lnTo>
                              <a:lnTo>
                                <a:pt x="274" y="72"/>
                              </a:lnTo>
                              <a:lnTo>
                                <a:pt x="270" y="88"/>
                              </a:lnTo>
                              <a:lnTo>
                                <a:pt x="266" y="95"/>
                              </a:lnTo>
                              <a:lnTo>
                                <a:pt x="262" y="100"/>
                              </a:lnTo>
                              <a:lnTo>
                                <a:pt x="258" y="103"/>
                              </a:lnTo>
                              <a:lnTo>
                                <a:pt x="251" y="105"/>
                              </a:lnTo>
                              <a:lnTo>
                                <a:pt x="251" y="103"/>
                              </a:lnTo>
                              <a:lnTo>
                                <a:pt x="253" y="100"/>
                              </a:lnTo>
                              <a:lnTo>
                                <a:pt x="255" y="93"/>
                              </a:lnTo>
                              <a:lnTo>
                                <a:pt x="258" y="87"/>
                              </a:lnTo>
                              <a:lnTo>
                                <a:pt x="262" y="80"/>
                              </a:lnTo>
                              <a:lnTo>
                                <a:pt x="264" y="72"/>
                              </a:lnTo>
                              <a:lnTo>
                                <a:pt x="266" y="64"/>
                              </a:lnTo>
                              <a:lnTo>
                                <a:pt x="268" y="56"/>
                              </a:lnTo>
                              <a:lnTo>
                                <a:pt x="270" y="45"/>
                              </a:lnTo>
                              <a:lnTo>
                                <a:pt x="268" y="39"/>
                              </a:lnTo>
                              <a:lnTo>
                                <a:pt x="266" y="33"/>
                              </a:lnTo>
                              <a:lnTo>
                                <a:pt x="264" y="27"/>
                              </a:lnTo>
                              <a:lnTo>
                                <a:pt x="259" y="20"/>
                              </a:lnTo>
                              <a:lnTo>
                                <a:pt x="258" y="17"/>
                              </a:lnTo>
                              <a:lnTo>
                                <a:pt x="255" y="10"/>
                              </a:lnTo>
                              <a:lnTo>
                                <a:pt x="255" y="3"/>
                              </a:lnTo>
                              <a:lnTo>
                                <a:pt x="253" y="3"/>
                              </a:lnTo>
                              <a:lnTo>
                                <a:pt x="249" y="3"/>
                              </a:lnTo>
                              <a:lnTo>
                                <a:pt x="245" y="3"/>
                              </a:lnTo>
                              <a:lnTo>
                                <a:pt x="241" y="3"/>
                              </a:lnTo>
                              <a:lnTo>
                                <a:pt x="237" y="3"/>
                              </a:lnTo>
                              <a:lnTo>
                                <a:pt x="232" y="3"/>
                              </a:lnTo>
                              <a:lnTo>
                                <a:pt x="229" y="3"/>
                              </a:lnTo>
                              <a:lnTo>
                                <a:pt x="226" y="3"/>
                              </a:lnTo>
                              <a:lnTo>
                                <a:pt x="224" y="17"/>
                              </a:lnTo>
                              <a:lnTo>
                                <a:pt x="220" y="31"/>
                              </a:lnTo>
                              <a:lnTo>
                                <a:pt x="217" y="45"/>
                              </a:lnTo>
                              <a:lnTo>
                                <a:pt x="215" y="59"/>
                              </a:lnTo>
                              <a:lnTo>
                                <a:pt x="214" y="76"/>
                              </a:lnTo>
                              <a:lnTo>
                                <a:pt x="212" y="91"/>
                              </a:lnTo>
                              <a:lnTo>
                                <a:pt x="212" y="103"/>
                              </a:lnTo>
                              <a:lnTo>
                                <a:pt x="212" y="114"/>
                              </a:lnTo>
                              <a:lnTo>
                                <a:pt x="214" y="108"/>
                              </a:lnTo>
                              <a:lnTo>
                                <a:pt x="215" y="103"/>
                              </a:lnTo>
                              <a:lnTo>
                                <a:pt x="220" y="100"/>
                              </a:lnTo>
                              <a:lnTo>
                                <a:pt x="222" y="95"/>
                              </a:lnTo>
                              <a:lnTo>
                                <a:pt x="226" y="93"/>
                              </a:lnTo>
                              <a:lnTo>
                                <a:pt x="229" y="91"/>
                              </a:lnTo>
                              <a:lnTo>
                                <a:pt x="232" y="87"/>
                              </a:lnTo>
                              <a:lnTo>
                                <a:pt x="237" y="83"/>
                              </a:lnTo>
                              <a:lnTo>
                                <a:pt x="237" y="80"/>
                              </a:lnTo>
                              <a:lnTo>
                                <a:pt x="239" y="78"/>
                              </a:lnTo>
                              <a:lnTo>
                                <a:pt x="239" y="76"/>
                              </a:lnTo>
                              <a:lnTo>
                                <a:pt x="237" y="72"/>
                              </a:lnTo>
                              <a:lnTo>
                                <a:pt x="237" y="70"/>
                              </a:lnTo>
                              <a:lnTo>
                                <a:pt x="237" y="66"/>
                              </a:lnTo>
                              <a:lnTo>
                                <a:pt x="237" y="64"/>
                              </a:lnTo>
                              <a:lnTo>
                                <a:pt x="237" y="62"/>
                              </a:lnTo>
                              <a:lnTo>
                                <a:pt x="239" y="58"/>
                              </a:lnTo>
                              <a:lnTo>
                                <a:pt x="241" y="52"/>
                              </a:lnTo>
                              <a:lnTo>
                                <a:pt x="243" y="48"/>
                              </a:lnTo>
                              <a:lnTo>
                                <a:pt x="245" y="42"/>
                              </a:lnTo>
                              <a:lnTo>
                                <a:pt x="245" y="35"/>
                              </a:lnTo>
                              <a:lnTo>
                                <a:pt x="247" y="31"/>
                              </a:lnTo>
                              <a:lnTo>
                                <a:pt x="249" y="25"/>
                              </a:lnTo>
                              <a:lnTo>
                                <a:pt x="251" y="20"/>
                              </a:lnTo>
                              <a:lnTo>
                                <a:pt x="251" y="27"/>
                              </a:lnTo>
                              <a:lnTo>
                                <a:pt x="249" y="33"/>
                              </a:lnTo>
                              <a:lnTo>
                                <a:pt x="249" y="37"/>
                              </a:lnTo>
                              <a:lnTo>
                                <a:pt x="247" y="39"/>
                              </a:lnTo>
                              <a:lnTo>
                                <a:pt x="247" y="42"/>
                              </a:lnTo>
                              <a:lnTo>
                                <a:pt x="247" y="43"/>
                              </a:lnTo>
                              <a:lnTo>
                                <a:pt x="247" y="45"/>
                              </a:lnTo>
                              <a:lnTo>
                                <a:pt x="247" y="50"/>
                              </a:lnTo>
                              <a:lnTo>
                                <a:pt x="247" y="52"/>
                              </a:lnTo>
                              <a:lnTo>
                                <a:pt x="247" y="54"/>
                              </a:lnTo>
                              <a:lnTo>
                                <a:pt x="247" y="56"/>
                              </a:lnTo>
                              <a:lnTo>
                                <a:pt x="247" y="58"/>
                              </a:lnTo>
                              <a:lnTo>
                                <a:pt x="247" y="62"/>
                              </a:lnTo>
                              <a:lnTo>
                                <a:pt x="247" y="64"/>
                              </a:lnTo>
                              <a:lnTo>
                                <a:pt x="245" y="66"/>
                              </a:lnTo>
                              <a:lnTo>
                                <a:pt x="243" y="68"/>
                              </a:lnTo>
                              <a:lnTo>
                                <a:pt x="243" y="70"/>
                              </a:lnTo>
                              <a:lnTo>
                                <a:pt x="243" y="72"/>
                              </a:lnTo>
                              <a:lnTo>
                                <a:pt x="243" y="74"/>
                              </a:lnTo>
                              <a:lnTo>
                                <a:pt x="243" y="76"/>
                              </a:lnTo>
                              <a:lnTo>
                                <a:pt x="243" y="78"/>
                              </a:lnTo>
                              <a:lnTo>
                                <a:pt x="243" y="80"/>
                              </a:lnTo>
                              <a:lnTo>
                                <a:pt x="243" y="83"/>
                              </a:lnTo>
                              <a:lnTo>
                                <a:pt x="239" y="87"/>
                              </a:lnTo>
                              <a:lnTo>
                                <a:pt x="234" y="91"/>
                              </a:lnTo>
                              <a:lnTo>
                                <a:pt x="230" y="93"/>
                              </a:lnTo>
                              <a:lnTo>
                                <a:pt x="226" y="97"/>
                              </a:lnTo>
                              <a:lnTo>
                                <a:pt x="222" y="102"/>
                              </a:lnTo>
                              <a:lnTo>
                                <a:pt x="220" y="105"/>
                              </a:lnTo>
                              <a:lnTo>
                                <a:pt x="215" y="110"/>
                              </a:lnTo>
                              <a:lnTo>
                                <a:pt x="212" y="116"/>
                              </a:lnTo>
                              <a:lnTo>
                                <a:pt x="212" y="118"/>
                              </a:lnTo>
                              <a:lnTo>
                                <a:pt x="209" y="118"/>
                              </a:lnTo>
                              <a:lnTo>
                                <a:pt x="209" y="120"/>
                              </a:lnTo>
                              <a:lnTo>
                                <a:pt x="209" y="123"/>
                              </a:lnTo>
                              <a:lnTo>
                                <a:pt x="209" y="125"/>
                              </a:lnTo>
                              <a:lnTo>
                                <a:pt x="207" y="108"/>
                              </a:lnTo>
                              <a:lnTo>
                                <a:pt x="207" y="87"/>
                              </a:lnTo>
                              <a:lnTo>
                                <a:pt x="212" y="68"/>
                              </a:lnTo>
                              <a:lnTo>
                                <a:pt x="214" y="50"/>
                              </a:lnTo>
                              <a:lnTo>
                                <a:pt x="217" y="33"/>
                              </a:lnTo>
                              <a:lnTo>
                                <a:pt x="222" y="18"/>
                              </a:lnTo>
                              <a:lnTo>
                                <a:pt x="224" y="8"/>
                              </a:lnTo>
                              <a:lnTo>
                                <a:pt x="226" y="3"/>
                              </a:lnTo>
                              <a:lnTo>
                                <a:pt x="222" y="3"/>
                              </a:lnTo>
                              <a:lnTo>
                                <a:pt x="215" y="3"/>
                              </a:lnTo>
                              <a:lnTo>
                                <a:pt x="212" y="3"/>
                              </a:lnTo>
                              <a:lnTo>
                                <a:pt x="207" y="2"/>
                              </a:lnTo>
                              <a:lnTo>
                                <a:pt x="203" y="2"/>
                              </a:lnTo>
                              <a:lnTo>
                                <a:pt x="199" y="0"/>
                              </a:lnTo>
                              <a:lnTo>
                                <a:pt x="194" y="0"/>
                              </a:lnTo>
                              <a:lnTo>
                                <a:pt x="191" y="0"/>
                              </a:lnTo>
                              <a:lnTo>
                                <a:pt x="186" y="2"/>
                              </a:lnTo>
                              <a:lnTo>
                                <a:pt x="177" y="3"/>
                              </a:lnTo>
                              <a:lnTo>
                                <a:pt x="173" y="5"/>
                              </a:lnTo>
                              <a:lnTo>
                                <a:pt x="164" y="5"/>
                              </a:lnTo>
                              <a:lnTo>
                                <a:pt x="158" y="5"/>
                              </a:lnTo>
                              <a:lnTo>
                                <a:pt x="149" y="5"/>
                              </a:lnTo>
                              <a:lnTo>
                                <a:pt x="143" y="3"/>
                              </a:lnTo>
                              <a:lnTo>
                                <a:pt x="139" y="3"/>
                              </a:lnTo>
                              <a:lnTo>
                                <a:pt x="151" y="17"/>
                              </a:lnTo>
                              <a:lnTo>
                                <a:pt x="153" y="14"/>
                              </a:lnTo>
                              <a:lnTo>
                                <a:pt x="156" y="14"/>
                              </a:lnTo>
                              <a:lnTo>
                                <a:pt x="158" y="12"/>
                              </a:lnTo>
                              <a:lnTo>
                                <a:pt x="160" y="14"/>
                              </a:lnTo>
                              <a:lnTo>
                                <a:pt x="161" y="14"/>
                              </a:lnTo>
                              <a:lnTo>
                                <a:pt x="164" y="17"/>
                              </a:lnTo>
                              <a:lnTo>
                                <a:pt x="164" y="18"/>
                              </a:lnTo>
                              <a:lnTo>
                                <a:pt x="166" y="20"/>
                              </a:lnTo>
                              <a:lnTo>
                                <a:pt x="168" y="20"/>
                              </a:lnTo>
                              <a:lnTo>
                                <a:pt x="170" y="20"/>
                              </a:lnTo>
                              <a:lnTo>
                                <a:pt x="173" y="20"/>
                              </a:lnTo>
                              <a:lnTo>
                                <a:pt x="173" y="22"/>
                              </a:lnTo>
                              <a:lnTo>
                                <a:pt x="174" y="25"/>
                              </a:lnTo>
                              <a:lnTo>
                                <a:pt x="174" y="27"/>
                              </a:lnTo>
                              <a:lnTo>
                                <a:pt x="174" y="29"/>
                              </a:lnTo>
                              <a:lnTo>
                                <a:pt x="173" y="31"/>
                              </a:lnTo>
                              <a:lnTo>
                                <a:pt x="173" y="33"/>
                              </a:lnTo>
                              <a:lnTo>
                                <a:pt x="173" y="35"/>
                              </a:lnTo>
                              <a:lnTo>
                                <a:pt x="173" y="37"/>
                              </a:lnTo>
                              <a:lnTo>
                                <a:pt x="176" y="37"/>
                              </a:lnTo>
                              <a:lnTo>
                                <a:pt x="177" y="39"/>
                              </a:lnTo>
                              <a:lnTo>
                                <a:pt x="177" y="43"/>
                              </a:lnTo>
                              <a:lnTo>
                                <a:pt x="177" y="48"/>
                              </a:lnTo>
                              <a:lnTo>
                                <a:pt x="177" y="52"/>
                              </a:lnTo>
                              <a:lnTo>
                                <a:pt x="176" y="56"/>
                              </a:lnTo>
                              <a:lnTo>
                                <a:pt x="174" y="59"/>
                              </a:lnTo>
                              <a:lnTo>
                                <a:pt x="173" y="62"/>
                              </a:lnTo>
                              <a:lnTo>
                                <a:pt x="176" y="62"/>
                              </a:lnTo>
                              <a:lnTo>
                                <a:pt x="177" y="62"/>
                              </a:lnTo>
                              <a:lnTo>
                                <a:pt x="180" y="64"/>
                              </a:lnTo>
                              <a:lnTo>
                                <a:pt x="180" y="66"/>
                              </a:lnTo>
                              <a:lnTo>
                                <a:pt x="177" y="70"/>
                              </a:lnTo>
                              <a:lnTo>
                                <a:pt x="177" y="72"/>
                              </a:lnTo>
                              <a:lnTo>
                                <a:pt x="174" y="76"/>
                              </a:lnTo>
                              <a:lnTo>
                                <a:pt x="173" y="78"/>
                              </a:lnTo>
                              <a:lnTo>
                                <a:pt x="170" y="83"/>
                              </a:lnTo>
                              <a:lnTo>
                                <a:pt x="170" y="87"/>
                              </a:lnTo>
                              <a:lnTo>
                                <a:pt x="168" y="88"/>
                              </a:lnTo>
                              <a:lnTo>
                                <a:pt x="166" y="91"/>
                              </a:lnTo>
                              <a:lnTo>
                                <a:pt x="164" y="91"/>
                              </a:lnTo>
                              <a:lnTo>
                                <a:pt x="161" y="91"/>
                              </a:lnTo>
                              <a:lnTo>
                                <a:pt x="158" y="93"/>
                              </a:lnTo>
                              <a:lnTo>
                                <a:pt x="153" y="93"/>
                              </a:lnTo>
                              <a:lnTo>
                                <a:pt x="153" y="95"/>
                              </a:lnTo>
                              <a:lnTo>
                                <a:pt x="151" y="97"/>
                              </a:lnTo>
                              <a:lnTo>
                                <a:pt x="149" y="100"/>
                              </a:lnTo>
                              <a:lnTo>
                                <a:pt x="147" y="100"/>
                              </a:lnTo>
                              <a:lnTo>
                                <a:pt x="145" y="100"/>
                              </a:lnTo>
                              <a:lnTo>
                                <a:pt x="143" y="100"/>
                              </a:lnTo>
                              <a:lnTo>
                                <a:pt x="141" y="100"/>
                              </a:lnTo>
                              <a:lnTo>
                                <a:pt x="136" y="100"/>
                              </a:lnTo>
                              <a:lnTo>
                                <a:pt x="135" y="100"/>
                              </a:lnTo>
                              <a:lnTo>
                                <a:pt x="132" y="100"/>
                              </a:lnTo>
                              <a:lnTo>
                                <a:pt x="130" y="100"/>
                              </a:lnTo>
                              <a:lnTo>
                                <a:pt x="126" y="100"/>
                              </a:lnTo>
                              <a:lnTo>
                                <a:pt x="126" y="97"/>
                              </a:lnTo>
                              <a:lnTo>
                                <a:pt x="124" y="97"/>
                              </a:lnTo>
                              <a:lnTo>
                                <a:pt x="122" y="100"/>
                              </a:lnTo>
                              <a:lnTo>
                                <a:pt x="120" y="100"/>
                              </a:lnTo>
                              <a:lnTo>
                                <a:pt x="120" y="97"/>
                              </a:lnTo>
                              <a:lnTo>
                                <a:pt x="118" y="97"/>
                              </a:lnTo>
                              <a:lnTo>
                                <a:pt x="116" y="97"/>
                              </a:lnTo>
                              <a:lnTo>
                                <a:pt x="114" y="95"/>
                              </a:lnTo>
                              <a:lnTo>
                                <a:pt x="111" y="95"/>
                              </a:lnTo>
                              <a:lnTo>
                                <a:pt x="109" y="93"/>
                              </a:lnTo>
                              <a:lnTo>
                                <a:pt x="106" y="91"/>
                              </a:lnTo>
                              <a:lnTo>
                                <a:pt x="103" y="88"/>
                              </a:lnTo>
                              <a:lnTo>
                                <a:pt x="101" y="85"/>
                              </a:lnTo>
                              <a:lnTo>
                                <a:pt x="99" y="80"/>
                              </a:lnTo>
                              <a:lnTo>
                                <a:pt x="97" y="78"/>
                              </a:lnTo>
                              <a:lnTo>
                                <a:pt x="97" y="74"/>
                              </a:lnTo>
                              <a:lnTo>
                                <a:pt x="95" y="70"/>
                              </a:lnTo>
                              <a:lnTo>
                                <a:pt x="92" y="72"/>
                              </a:lnTo>
                              <a:lnTo>
                                <a:pt x="91" y="74"/>
                              </a:lnTo>
                              <a:lnTo>
                                <a:pt x="91" y="76"/>
                              </a:lnTo>
                              <a:lnTo>
                                <a:pt x="88" y="76"/>
                              </a:lnTo>
                              <a:lnTo>
                                <a:pt x="86" y="76"/>
                              </a:lnTo>
                              <a:lnTo>
                                <a:pt x="84" y="76"/>
                              </a:lnTo>
                              <a:lnTo>
                                <a:pt x="82" y="78"/>
                              </a:lnTo>
                              <a:lnTo>
                                <a:pt x="78" y="78"/>
                              </a:lnTo>
                              <a:lnTo>
                                <a:pt x="74" y="78"/>
                              </a:lnTo>
                              <a:lnTo>
                                <a:pt x="69" y="78"/>
                              </a:lnTo>
                              <a:lnTo>
                                <a:pt x="66" y="78"/>
                              </a:lnTo>
                              <a:lnTo>
                                <a:pt x="61" y="76"/>
                              </a:lnTo>
                              <a:lnTo>
                                <a:pt x="59" y="74"/>
                              </a:lnTo>
                              <a:lnTo>
                                <a:pt x="57" y="72"/>
                              </a:lnTo>
                              <a:lnTo>
                                <a:pt x="53" y="68"/>
                              </a:lnTo>
                              <a:lnTo>
                                <a:pt x="51" y="64"/>
                              </a:lnTo>
                              <a:lnTo>
                                <a:pt x="49" y="62"/>
                              </a:lnTo>
                              <a:lnTo>
                                <a:pt x="46" y="59"/>
                              </a:lnTo>
                              <a:lnTo>
                                <a:pt x="46" y="58"/>
                              </a:lnTo>
                              <a:lnTo>
                                <a:pt x="44" y="56"/>
                              </a:lnTo>
                              <a:lnTo>
                                <a:pt x="43" y="54"/>
                              </a:lnTo>
                              <a:lnTo>
                                <a:pt x="43" y="56"/>
                              </a:lnTo>
                              <a:lnTo>
                                <a:pt x="40" y="59"/>
                              </a:lnTo>
                              <a:lnTo>
                                <a:pt x="38" y="64"/>
                              </a:lnTo>
                              <a:lnTo>
                                <a:pt x="38" y="66"/>
                              </a:lnTo>
                              <a:lnTo>
                                <a:pt x="36" y="70"/>
                              </a:lnTo>
                              <a:lnTo>
                                <a:pt x="36" y="72"/>
                              </a:lnTo>
                              <a:lnTo>
                                <a:pt x="36" y="76"/>
                              </a:lnTo>
                              <a:lnTo>
                                <a:pt x="36" y="80"/>
                              </a:lnTo>
                              <a:lnTo>
                                <a:pt x="36" y="83"/>
                              </a:lnTo>
                              <a:lnTo>
                                <a:pt x="36" y="87"/>
                              </a:lnTo>
                              <a:lnTo>
                                <a:pt x="36" y="91"/>
                              </a:lnTo>
                              <a:lnTo>
                                <a:pt x="36" y="93"/>
                              </a:lnTo>
                              <a:lnTo>
                                <a:pt x="38" y="97"/>
                              </a:lnTo>
                              <a:lnTo>
                                <a:pt x="38" y="100"/>
                              </a:lnTo>
                              <a:lnTo>
                                <a:pt x="36" y="110"/>
                              </a:lnTo>
                              <a:lnTo>
                                <a:pt x="32" y="120"/>
                              </a:lnTo>
                              <a:lnTo>
                                <a:pt x="30" y="131"/>
                              </a:lnTo>
                              <a:lnTo>
                                <a:pt x="30" y="141"/>
                              </a:lnTo>
                              <a:lnTo>
                                <a:pt x="28" y="152"/>
                              </a:lnTo>
                              <a:lnTo>
                                <a:pt x="26" y="162"/>
                              </a:lnTo>
                              <a:lnTo>
                                <a:pt x="26" y="173"/>
                              </a:lnTo>
                              <a:lnTo>
                                <a:pt x="24" y="181"/>
                              </a:lnTo>
                              <a:lnTo>
                                <a:pt x="28" y="192"/>
                              </a:lnTo>
                              <a:lnTo>
                                <a:pt x="32" y="202"/>
                              </a:lnTo>
                              <a:lnTo>
                                <a:pt x="34" y="210"/>
                              </a:lnTo>
                              <a:lnTo>
                                <a:pt x="36" y="219"/>
                              </a:lnTo>
                              <a:lnTo>
                                <a:pt x="36" y="227"/>
                              </a:lnTo>
                              <a:lnTo>
                                <a:pt x="38" y="233"/>
                              </a:lnTo>
                              <a:lnTo>
                                <a:pt x="40" y="238"/>
                              </a:lnTo>
                              <a:lnTo>
                                <a:pt x="44" y="242"/>
                              </a:lnTo>
                              <a:lnTo>
                                <a:pt x="40" y="277"/>
                              </a:lnTo>
                              <a:lnTo>
                                <a:pt x="38" y="306"/>
                              </a:lnTo>
                              <a:lnTo>
                                <a:pt x="38" y="331"/>
                              </a:lnTo>
                              <a:lnTo>
                                <a:pt x="36" y="352"/>
                              </a:lnTo>
                              <a:lnTo>
                                <a:pt x="38" y="373"/>
                              </a:lnTo>
                              <a:lnTo>
                                <a:pt x="40" y="392"/>
                              </a:lnTo>
                              <a:lnTo>
                                <a:pt x="44" y="413"/>
                              </a:lnTo>
                              <a:lnTo>
                                <a:pt x="51" y="434"/>
                              </a:lnTo>
                              <a:lnTo>
                                <a:pt x="49" y="436"/>
                              </a:lnTo>
                              <a:lnTo>
                                <a:pt x="46" y="440"/>
                              </a:lnTo>
                              <a:lnTo>
                                <a:pt x="43" y="444"/>
                              </a:lnTo>
                              <a:lnTo>
                                <a:pt x="38" y="448"/>
                              </a:lnTo>
                              <a:lnTo>
                                <a:pt x="36" y="453"/>
                              </a:lnTo>
                              <a:lnTo>
                                <a:pt x="32" y="456"/>
                              </a:lnTo>
                              <a:lnTo>
                                <a:pt x="30" y="461"/>
                              </a:lnTo>
                              <a:lnTo>
                                <a:pt x="30" y="464"/>
                              </a:lnTo>
                              <a:lnTo>
                                <a:pt x="26" y="473"/>
                              </a:lnTo>
                              <a:lnTo>
                                <a:pt x="26" y="486"/>
                              </a:lnTo>
                              <a:lnTo>
                                <a:pt x="24" y="504"/>
                              </a:lnTo>
                              <a:lnTo>
                                <a:pt x="21" y="527"/>
                              </a:lnTo>
                              <a:lnTo>
                                <a:pt x="17" y="553"/>
                              </a:lnTo>
                              <a:lnTo>
                                <a:pt x="15" y="580"/>
                              </a:lnTo>
                              <a:lnTo>
                                <a:pt x="11" y="605"/>
                              </a:lnTo>
                              <a:lnTo>
                                <a:pt x="5" y="630"/>
                              </a:lnTo>
                              <a:lnTo>
                                <a:pt x="5" y="634"/>
                              </a:lnTo>
                              <a:lnTo>
                                <a:pt x="5" y="638"/>
                              </a:lnTo>
                              <a:lnTo>
                                <a:pt x="5" y="643"/>
                              </a:lnTo>
                              <a:lnTo>
                                <a:pt x="7" y="647"/>
                              </a:lnTo>
                              <a:lnTo>
                                <a:pt x="7" y="652"/>
                              </a:lnTo>
                              <a:lnTo>
                                <a:pt x="9" y="659"/>
                              </a:lnTo>
                              <a:lnTo>
                                <a:pt x="9" y="667"/>
                              </a:lnTo>
                              <a:lnTo>
                                <a:pt x="9" y="678"/>
                              </a:lnTo>
                              <a:lnTo>
                                <a:pt x="7" y="682"/>
                              </a:lnTo>
                              <a:lnTo>
                                <a:pt x="5" y="688"/>
                              </a:lnTo>
                              <a:lnTo>
                                <a:pt x="3" y="694"/>
                              </a:lnTo>
                              <a:lnTo>
                                <a:pt x="0" y="699"/>
                              </a:lnTo>
                              <a:lnTo>
                                <a:pt x="0" y="705"/>
                              </a:lnTo>
                              <a:lnTo>
                                <a:pt x="0" y="711"/>
                              </a:lnTo>
                              <a:lnTo>
                                <a:pt x="0" y="716"/>
                              </a:lnTo>
                              <a:lnTo>
                                <a:pt x="3" y="719"/>
                              </a:lnTo>
                              <a:lnTo>
                                <a:pt x="3" y="722"/>
                              </a:lnTo>
                              <a:lnTo>
                                <a:pt x="3" y="724"/>
                              </a:lnTo>
                              <a:lnTo>
                                <a:pt x="3" y="726"/>
                              </a:lnTo>
                              <a:lnTo>
                                <a:pt x="3" y="728"/>
                              </a:lnTo>
                              <a:lnTo>
                                <a:pt x="3" y="730"/>
                              </a:lnTo>
                              <a:lnTo>
                                <a:pt x="5" y="732"/>
                              </a:lnTo>
                              <a:lnTo>
                                <a:pt x="5" y="736"/>
                              </a:lnTo>
                              <a:lnTo>
                                <a:pt x="5" y="739"/>
                              </a:lnTo>
                              <a:lnTo>
                                <a:pt x="7" y="741"/>
                              </a:lnTo>
                              <a:lnTo>
                                <a:pt x="9" y="741"/>
                              </a:lnTo>
                              <a:lnTo>
                                <a:pt x="13" y="741"/>
                              </a:lnTo>
                              <a:lnTo>
                                <a:pt x="15" y="741"/>
                              </a:lnTo>
                              <a:lnTo>
                                <a:pt x="19" y="742"/>
                              </a:lnTo>
                              <a:lnTo>
                                <a:pt x="21" y="742"/>
                              </a:lnTo>
                              <a:lnTo>
                                <a:pt x="26" y="741"/>
                              </a:lnTo>
                              <a:lnTo>
                                <a:pt x="30" y="741"/>
                              </a:lnTo>
                              <a:lnTo>
                                <a:pt x="32" y="742"/>
                              </a:lnTo>
                              <a:lnTo>
                                <a:pt x="36" y="742"/>
                              </a:lnTo>
                              <a:lnTo>
                                <a:pt x="40" y="742"/>
                              </a:lnTo>
                              <a:lnTo>
                                <a:pt x="46" y="742"/>
                              </a:lnTo>
                              <a:lnTo>
                                <a:pt x="51" y="741"/>
                              </a:lnTo>
                              <a:lnTo>
                                <a:pt x="55" y="741"/>
                              </a:lnTo>
                              <a:lnTo>
                                <a:pt x="59" y="741"/>
                              </a:lnTo>
                              <a:lnTo>
                                <a:pt x="61" y="739"/>
                              </a:lnTo>
                              <a:lnTo>
                                <a:pt x="66" y="739"/>
                              </a:lnTo>
                              <a:lnTo>
                                <a:pt x="68" y="739"/>
                              </a:lnTo>
                              <a:lnTo>
                                <a:pt x="69" y="739"/>
                              </a:lnTo>
                              <a:lnTo>
                                <a:pt x="74" y="739"/>
                              </a:lnTo>
                              <a:lnTo>
                                <a:pt x="76" y="739"/>
                              </a:lnTo>
                              <a:lnTo>
                                <a:pt x="80" y="736"/>
                              </a:lnTo>
                              <a:lnTo>
                                <a:pt x="82" y="736"/>
                              </a:lnTo>
                              <a:lnTo>
                                <a:pt x="84" y="734"/>
                              </a:lnTo>
                              <a:lnTo>
                                <a:pt x="86" y="716"/>
                              </a:lnTo>
                              <a:lnTo>
                                <a:pt x="92" y="692"/>
                              </a:lnTo>
                              <a:lnTo>
                                <a:pt x="101" y="665"/>
                              </a:lnTo>
                              <a:lnTo>
                                <a:pt x="111" y="638"/>
                              </a:lnTo>
                              <a:lnTo>
                                <a:pt x="120" y="611"/>
                              </a:lnTo>
                              <a:lnTo>
                                <a:pt x="128" y="584"/>
                              </a:lnTo>
                              <a:lnTo>
                                <a:pt x="135" y="561"/>
                              </a:lnTo>
                              <a:lnTo>
                                <a:pt x="135" y="542"/>
                              </a:lnTo>
                              <a:lnTo>
                                <a:pt x="139" y="536"/>
                              </a:lnTo>
                              <a:lnTo>
                                <a:pt x="141" y="532"/>
                              </a:lnTo>
                              <a:lnTo>
                                <a:pt x="141" y="526"/>
                              </a:lnTo>
                              <a:lnTo>
                                <a:pt x="143" y="521"/>
                              </a:lnTo>
                              <a:lnTo>
                                <a:pt x="143" y="517"/>
                              </a:lnTo>
                              <a:lnTo>
                                <a:pt x="145" y="511"/>
                              </a:lnTo>
                              <a:lnTo>
                                <a:pt x="145" y="506"/>
                              </a:lnTo>
                              <a:lnTo>
                                <a:pt x="145" y="502"/>
                              </a:lnTo>
                              <a:lnTo>
                                <a:pt x="151" y="496"/>
                              </a:lnTo>
                              <a:lnTo>
                                <a:pt x="156" y="489"/>
                              </a:lnTo>
                              <a:lnTo>
                                <a:pt x="160" y="486"/>
                              </a:lnTo>
                              <a:lnTo>
                                <a:pt x="164" y="479"/>
                              </a:lnTo>
                              <a:lnTo>
                                <a:pt x="166" y="475"/>
                              </a:lnTo>
                              <a:lnTo>
                                <a:pt x="170" y="469"/>
                              </a:lnTo>
                              <a:lnTo>
                                <a:pt x="173" y="464"/>
                              </a:lnTo>
                              <a:lnTo>
                                <a:pt x="176" y="458"/>
                              </a:lnTo>
                              <a:lnTo>
                                <a:pt x="176" y="453"/>
                              </a:lnTo>
                              <a:lnTo>
                                <a:pt x="174" y="447"/>
                              </a:lnTo>
                              <a:lnTo>
                                <a:pt x="174" y="440"/>
                              </a:lnTo>
                              <a:lnTo>
                                <a:pt x="174" y="436"/>
                              </a:lnTo>
                              <a:lnTo>
                                <a:pt x="174" y="432"/>
                              </a:lnTo>
                              <a:lnTo>
                                <a:pt x="174" y="425"/>
                              </a:lnTo>
                              <a:lnTo>
                                <a:pt x="173" y="421"/>
                              </a:lnTo>
                              <a:lnTo>
                                <a:pt x="170" y="415"/>
                              </a:lnTo>
                              <a:lnTo>
                                <a:pt x="176" y="398"/>
                              </a:lnTo>
                              <a:lnTo>
                                <a:pt x="177" y="381"/>
                              </a:lnTo>
                              <a:lnTo>
                                <a:pt x="177" y="363"/>
                              </a:lnTo>
                              <a:lnTo>
                                <a:pt x="180" y="343"/>
                              </a:lnTo>
                              <a:lnTo>
                                <a:pt x="177" y="327"/>
                              </a:lnTo>
                              <a:lnTo>
                                <a:pt x="177" y="308"/>
                              </a:lnTo>
                              <a:lnTo>
                                <a:pt x="180" y="289"/>
                              </a:lnTo>
                              <a:lnTo>
                                <a:pt x="182" y="271"/>
                              </a:lnTo>
                              <a:lnTo>
                                <a:pt x="184" y="260"/>
                              </a:lnTo>
                              <a:lnTo>
                                <a:pt x="184" y="250"/>
                              </a:lnTo>
                              <a:lnTo>
                                <a:pt x="186" y="238"/>
                              </a:lnTo>
                              <a:lnTo>
                                <a:pt x="189" y="227"/>
                              </a:lnTo>
                              <a:lnTo>
                                <a:pt x="189" y="215"/>
                              </a:lnTo>
                              <a:lnTo>
                                <a:pt x="189" y="202"/>
                              </a:lnTo>
                              <a:lnTo>
                                <a:pt x="189" y="189"/>
                              </a:lnTo>
                              <a:lnTo>
                                <a:pt x="189" y="179"/>
                              </a:lnTo>
                              <a:lnTo>
                                <a:pt x="192" y="175"/>
                              </a:lnTo>
                              <a:lnTo>
                                <a:pt x="194" y="168"/>
                              </a:lnTo>
                              <a:lnTo>
                                <a:pt x="197" y="162"/>
                              </a:lnTo>
                              <a:lnTo>
                                <a:pt x="199" y="154"/>
                              </a:lnTo>
                              <a:lnTo>
                                <a:pt x="201" y="148"/>
                              </a:lnTo>
                              <a:lnTo>
                                <a:pt x="205" y="140"/>
                              </a:lnTo>
                              <a:lnTo>
                                <a:pt x="209" y="133"/>
                              </a:lnTo>
                              <a:lnTo>
                                <a:pt x="215" y="126"/>
                              </a:lnTo>
                              <a:lnTo>
                                <a:pt x="214" y="131"/>
                              </a:lnTo>
                              <a:lnTo>
                                <a:pt x="212" y="133"/>
                              </a:lnTo>
                              <a:lnTo>
                                <a:pt x="212" y="137"/>
                              </a:lnTo>
                              <a:lnTo>
                                <a:pt x="209" y="140"/>
                              </a:lnTo>
                              <a:lnTo>
                                <a:pt x="207" y="141"/>
                              </a:lnTo>
                              <a:lnTo>
                                <a:pt x="205" y="143"/>
                              </a:lnTo>
                              <a:lnTo>
                                <a:pt x="205" y="148"/>
                              </a:lnTo>
                              <a:lnTo>
                                <a:pt x="205" y="152"/>
                              </a:lnTo>
                              <a:lnTo>
                                <a:pt x="207" y="148"/>
                              </a:lnTo>
                              <a:lnTo>
                                <a:pt x="212" y="145"/>
                              </a:lnTo>
                              <a:lnTo>
                                <a:pt x="214" y="143"/>
                              </a:lnTo>
                              <a:lnTo>
                                <a:pt x="217" y="141"/>
                              </a:lnTo>
                              <a:lnTo>
                                <a:pt x="222" y="141"/>
                              </a:lnTo>
                              <a:lnTo>
                                <a:pt x="226" y="140"/>
                              </a:lnTo>
                              <a:lnTo>
                                <a:pt x="230" y="137"/>
                              </a:lnTo>
                              <a:lnTo>
                                <a:pt x="232" y="137"/>
                              </a:lnTo>
                              <a:lnTo>
                                <a:pt x="220" y="145"/>
                              </a:lnTo>
                              <a:lnTo>
                                <a:pt x="212" y="152"/>
                              </a:lnTo>
                              <a:lnTo>
                                <a:pt x="205" y="158"/>
                              </a:lnTo>
                              <a:lnTo>
                                <a:pt x="201" y="162"/>
                              </a:lnTo>
                              <a:lnTo>
                                <a:pt x="199" y="168"/>
                              </a:lnTo>
                              <a:lnTo>
                                <a:pt x="197" y="173"/>
                              </a:lnTo>
                              <a:lnTo>
                                <a:pt x="194" y="175"/>
                              </a:lnTo>
                              <a:lnTo>
                                <a:pt x="192" y="179"/>
                              </a:lnTo>
                              <a:lnTo>
                                <a:pt x="192" y="198"/>
                              </a:lnTo>
                              <a:lnTo>
                                <a:pt x="192" y="220"/>
                              </a:lnTo>
                              <a:lnTo>
                                <a:pt x="192" y="250"/>
                              </a:lnTo>
                              <a:lnTo>
                                <a:pt x="191" y="279"/>
                              </a:lnTo>
                              <a:lnTo>
                                <a:pt x="191" y="308"/>
                              </a:lnTo>
                              <a:lnTo>
                                <a:pt x="189" y="333"/>
                              </a:lnTo>
                              <a:lnTo>
                                <a:pt x="186" y="356"/>
                              </a:lnTo>
                              <a:lnTo>
                                <a:pt x="186" y="375"/>
                              </a:lnTo>
                              <a:lnTo>
                                <a:pt x="184" y="381"/>
                              </a:lnTo>
                              <a:lnTo>
                                <a:pt x="180" y="394"/>
                              </a:lnTo>
                              <a:lnTo>
                                <a:pt x="180" y="411"/>
                              </a:lnTo>
                              <a:lnTo>
                                <a:pt x="177" y="428"/>
                              </a:lnTo>
                              <a:lnTo>
                                <a:pt x="177" y="444"/>
                              </a:lnTo>
                              <a:lnTo>
                                <a:pt x="177" y="461"/>
                              </a:lnTo>
                              <a:lnTo>
                                <a:pt x="177" y="475"/>
                              </a:lnTo>
                              <a:lnTo>
                                <a:pt x="177" y="486"/>
                              </a:lnTo>
                              <a:lnTo>
                                <a:pt x="174" y="501"/>
                              </a:lnTo>
                              <a:lnTo>
                                <a:pt x="170" y="521"/>
                              </a:lnTo>
                              <a:lnTo>
                                <a:pt x="168" y="544"/>
                              </a:lnTo>
                              <a:lnTo>
                                <a:pt x="166" y="567"/>
                              </a:lnTo>
                              <a:lnTo>
                                <a:pt x="164" y="591"/>
                              </a:lnTo>
                              <a:lnTo>
                                <a:pt x="164" y="609"/>
                              </a:lnTo>
                              <a:lnTo>
                                <a:pt x="161" y="624"/>
                              </a:lnTo>
                              <a:lnTo>
                                <a:pt x="161" y="633"/>
                              </a:lnTo>
                              <a:lnTo>
                                <a:pt x="160" y="651"/>
                              </a:lnTo>
                              <a:lnTo>
                                <a:pt x="158" y="663"/>
                              </a:lnTo>
                              <a:lnTo>
                                <a:pt x="158" y="673"/>
                              </a:lnTo>
                              <a:lnTo>
                                <a:pt x="158" y="684"/>
                              </a:lnTo>
                              <a:lnTo>
                                <a:pt x="160" y="694"/>
                              </a:lnTo>
                              <a:lnTo>
                                <a:pt x="161" y="705"/>
                              </a:lnTo>
                              <a:lnTo>
                                <a:pt x="161" y="718"/>
                              </a:lnTo>
                              <a:lnTo>
                                <a:pt x="164" y="734"/>
                              </a:lnTo>
                              <a:lnTo>
                                <a:pt x="161" y="739"/>
                              </a:lnTo>
                              <a:lnTo>
                                <a:pt x="161" y="741"/>
                              </a:lnTo>
                              <a:lnTo>
                                <a:pt x="160" y="742"/>
                              </a:lnTo>
                              <a:lnTo>
                                <a:pt x="160" y="747"/>
                              </a:lnTo>
                              <a:lnTo>
                                <a:pt x="160" y="749"/>
                              </a:lnTo>
                              <a:lnTo>
                                <a:pt x="160" y="751"/>
                              </a:lnTo>
                              <a:lnTo>
                                <a:pt x="160" y="756"/>
                              </a:lnTo>
                              <a:lnTo>
                                <a:pt x="160" y="757"/>
                              </a:lnTo>
                              <a:lnTo>
                                <a:pt x="161" y="757"/>
                              </a:lnTo>
                              <a:lnTo>
                                <a:pt x="164" y="757"/>
                              </a:lnTo>
                              <a:lnTo>
                                <a:pt x="164" y="756"/>
                              </a:lnTo>
                              <a:lnTo>
                                <a:pt x="166" y="756"/>
                              </a:lnTo>
                              <a:lnTo>
                                <a:pt x="168" y="756"/>
                              </a:lnTo>
                              <a:lnTo>
                                <a:pt x="173" y="756"/>
                              </a:lnTo>
                              <a:lnTo>
                                <a:pt x="176" y="753"/>
                              </a:lnTo>
                              <a:lnTo>
                                <a:pt x="184" y="749"/>
                              </a:lnTo>
                              <a:lnTo>
                                <a:pt x="192" y="747"/>
                              </a:lnTo>
                              <a:lnTo>
                                <a:pt x="203" y="744"/>
                              </a:lnTo>
                              <a:lnTo>
                                <a:pt x="212" y="742"/>
                              </a:lnTo>
                              <a:lnTo>
                                <a:pt x="222" y="742"/>
                              </a:lnTo>
                              <a:lnTo>
                                <a:pt x="230" y="744"/>
                              </a:lnTo>
                              <a:lnTo>
                                <a:pt x="234" y="744"/>
                              </a:lnTo>
                              <a:lnTo>
                                <a:pt x="237" y="747"/>
                              </a:lnTo>
                              <a:lnTo>
                                <a:pt x="239" y="747"/>
                              </a:lnTo>
                              <a:lnTo>
                                <a:pt x="241" y="749"/>
                              </a:lnTo>
                              <a:lnTo>
                                <a:pt x="243" y="749"/>
                              </a:lnTo>
                              <a:lnTo>
                                <a:pt x="245" y="749"/>
                              </a:lnTo>
                              <a:lnTo>
                                <a:pt x="249" y="749"/>
                              </a:lnTo>
                              <a:lnTo>
                                <a:pt x="253" y="749"/>
                              </a:lnTo>
                              <a:lnTo>
                                <a:pt x="255" y="749"/>
                              </a:lnTo>
                              <a:lnTo>
                                <a:pt x="258" y="749"/>
                              </a:lnTo>
                              <a:lnTo>
                                <a:pt x="259" y="747"/>
                              </a:lnTo>
                              <a:lnTo>
                                <a:pt x="259" y="744"/>
                              </a:lnTo>
                              <a:lnTo>
                                <a:pt x="259" y="742"/>
                              </a:lnTo>
                              <a:lnTo>
                                <a:pt x="258" y="741"/>
                              </a:lnTo>
                              <a:lnTo>
                                <a:pt x="258" y="739"/>
                              </a:lnTo>
                              <a:lnTo>
                                <a:pt x="255" y="734"/>
                              </a:lnTo>
                              <a:lnTo>
                                <a:pt x="253" y="732"/>
                              </a:lnTo>
                              <a:lnTo>
                                <a:pt x="253" y="730"/>
                              </a:lnTo>
                              <a:lnTo>
                                <a:pt x="253" y="726"/>
                              </a:lnTo>
                              <a:lnTo>
                                <a:pt x="255" y="724"/>
                              </a:lnTo>
                              <a:lnTo>
                                <a:pt x="258" y="722"/>
                              </a:lnTo>
                              <a:lnTo>
                                <a:pt x="258" y="719"/>
                              </a:lnTo>
                              <a:lnTo>
                                <a:pt x="259" y="718"/>
                              </a:lnTo>
                              <a:lnTo>
                                <a:pt x="259" y="716"/>
                              </a:lnTo>
                              <a:lnTo>
                                <a:pt x="262" y="713"/>
                              </a:lnTo>
                              <a:lnTo>
                                <a:pt x="262" y="711"/>
                              </a:lnTo>
                              <a:lnTo>
                                <a:pt x="266" y="701"/>
                              </a:lnTo>
                              <a:lnTo>
                                <a:pt x="270" y="688"/>
                              </a:lnTo>
                              <a:lnTo>
                                <a:pt x="274" y="673"/>
                              </a:lnTo>
                              <a:lnTo>
                                <a:pt x="279" y="661"/>
                              </a:lnTo>
                              <a:lnTo>
                                <a:pt x="283" y="651"/>
                              </a:lnTo>
                              <a:lnTo>
                                <a:pt x="287" y="641"/>
                              </a:lnTo>
                              <a:lnTo>
                                <a:pt x="289" y="633"/>
                              </a:lnTo>
                              <a:lnTo>
                                <a:pt x="289" y="626"/>
                              </a:lnTo>
                              <a:lnTo>
                                <a:pt x="289" y="609"/>
                              </a:lnTo>
                              <a:lnTo>
                                <a:pt x="291" y="591"/>
                              </a:lnTo>
                              <a:lnTo>
                                <a:pt x="293" y="573"/>
                              </a:lnTo>
                              <a:lnTo>
                                <a:pt x="297" y="555"/>
                              </a:lnTo>
                              <a:lnTo>
                                <a:pt x="299" y="538"/>
                              </a:lnTo>
                              <a:lnTo>
                                <a:pt x="301" y="521"/>
                              </a:lnTo>
                              <a:lnTo>
                                <a:pt x="301" y="506"/>
                              </a:lnTo>
                              <a:lnTo>
                                <a:pt x="304" y="492"/>
                              </a:lnTo>
                              <a:lnTo>
                                <a:pt x="307" y="479"/>
                              </a:lnTo>
                              <a:lnTo>
                                <a:pt x="314" y="458"/>
                              </a:lnTo>
                              <a:lnTo>
                                <a:pt x="319" y="430"/>
                              </a:lnTo>
                              <a:lnTo>
                                <a:pt x="322" y="398"/>
                              </a:lnTo>
                              <a:lnTo>
                                <a:pt x="329" y="363"/>
                              </a:lnTo>
                              <a:lnTo>
                                <a:pt x="333" y="327"/>
                              </a:lnTo>
                              <a:lnTo>
                                <a:pt x="337" y="296"/>
                              </a:lnTo>
                              <a:lnTo>
                                <a:pt x="341" y="268"/>
                              </a:lnTo>
                              <a:lnTo>
                                <a:pt x="344" y="262"/>
                              </a:lnTo>
                              <a:lnTo>
                                <a:pt x="344" y="257"/>
                              </a:lnTo>
                              <a:lnTo>
                                <a:pt x="344" y="250"/>
                              </a:lnTo>
                              <a:lnTo>
                                <a:pt x="344" y="244"/>
                              </a:lnTo>
                              <a:lnTo>
                                <a:pt x="345" y="238"/>
                              </a:lnTo>
                              <a:lnTo>
                                <a:pt x="345" y="233"/>
                              </a:lnTo>
                              <a:lnTo>
                                <a:pt x="345" y="227"/>
                              </a:lnTo>
                              <a:lnTo>
                                <a:pt x="345" y="223"/>
                              </a:lnTo>
                              <a:lnTo>
                                <a:pt x="347" y="223"/>
                              </a:lnTo>
                              <a:lnTo>
                                <a:pt x="347" y="220"/>
                              </a:lnTo>
                              <a:lnTo>
                                <a:pt x="347" y="219"/>
                              </a:lnTo>
                              <a:lnTo>
                                <a:pt x="347" y="217"/>
                              </a:lnTo>
                              <a:lnTo>
                                <a:pt x="347" y="215"/>
                              </a:lnTo>
                              <a:lnTo>
                                <a:pt x="347" y="212"/>
                              </a:lnTo>
                              <a:lnTo>
                                <a:pt x="347" y="210"/>
                              </a:lnTo>
                              <a:lnTo>
                                <a:pt x="347" y="208"/>
                              </a:lnTo>
                              <a:lnTo>
                                <a:pt x="347" y="206"/>
                              </a:lnTo>
                              <a:lnTo>
                                <a:pt x="350" y="206"/>
                              </a:lnTo>
                              <a:lnTo>
                                <a:pt x="350" y="200"/>
                              </a:lnTo>
                              <a:lnTo>
                                <a:pt x="350" y="195"/>
                              </a:lnTo>
                              <a:lnTo>
                                <a:pt x="350" y="189"/>
                              </a:lnTo>
                              <a:lnTo>
                                <a:pt x="352" y="183"/>
                              </a:lnTo>
                              <a:lnTo>
                                <a:pt x="352" y="179"/>
                              </a:lnTo>
                              <a:lnTo>
                                <a:pt x="352" y="173"/>
                              </a:lnTo>
                              <a:lnTo>
                                <a:pt x="352" y="168"/>
                              </a:lnTo>
                              <a:lnTo>
                                <a:pt x="352" y="162"/>
                              </a:lnTo>
                              <a:lnTo>
                                <a:pt x="352" y="158"/>
                              </a:lnTo>
                              <a:lnTo>
                                <a:pt x="352" y="154"/>
                              </a:lnTo>
                              <a:lnTo>
                                <a:pt x="352" y="152"/>
                              </a:lnTo>
                              <a:lnTo>
                                <a:pt x="352" y="148"/>
                              </a:lnTo>
                              <a:lnTo>
                                <a:pt x="352" y="143"/>
                              </a:lnTo>
                              <a:lnTo>
                                <a:pt x="354" y="141"/>
                              </a:lnTo>
                              <a:lnTo>
                                <a:pt x="354" y="137"/>
                              </a:lnTo>
                              <a:lnTo>
                                <a:pt x="354" y="133"/>
                              </a:lnTo>
                              <a:lnTo>
                                <a:pt x="354" y="125"/>
                              </a:lnTo>
                              <a:lnTo>
                                <a:pt x="354" y="116"/>
                              </a:lnTo>
                              <a:lnTo>
                                <a:pt x="352" y="108"/>
                              </a:lnTo>
                              <a:lnTo>
                                <a:pt x="352" y="97"/>
                              </a:lnTo>
                              <a:lnTo>
                                <a:pt x="350" y="88"/>
                              </a:lnTo>
                              <a:lnTo>
                                <a:pt x="347" y="80"/>
                              </a:lnTo>
                              <a:lnTo>
                                <a:pt x="345" y="74"/>
                              </a:lnTo>
                              <a:lnTo>
                                <a:pt x="344" y="6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4" name="Freeform 130"/>
                        <p:cNvSpPr>
                          <a:spLocks/>
                        </p:cNvSpPr>
                        <p:nvPr/>
                      </p:nvSpPr>
                      <p:spPr bwMode="auto">
                        <a:xfrm>
                          <a:off x="5665" y="1852"/>
                          <a:ext cx="348" cy="349"/>
                        </a:xfrm>
                        <a:custGeom>
                          <a:avLst/>
                          <a:gdLst>
                            <a:gd name="T0" fmla="*/ 97 w 348"/>
                            <a:gd name="T1" fmla="*/ 338 h 349"/>
                            <a:gd name="T2" fmla="*/ 87 w 348"/>
                            <a:gd name="T3" fmla="*/ 324 h 349"/>
                            <a:gd name="T4" fmla="*/ 102 w 348"/>
                            <a:gd name="T5" fmla="*/ 285 h 349"/>
                            <a:gd name="T6" fmla="*/ 100 w 348"/>
                            <a:gd name="T7" fmla="*/ 261 h 349"/>
                            <a:gd name="T8" fmla="*/ 87 w 348"/>
                            <a:gd name="T9" fmla="*/ 265 h 349"/>
                            <a:gd name="T10" fmla="*/ 58 w 348"/>
                            <a:gd name="T11" fmla="*/ 261 h 349"/>
                            <a:gd name="T12" fmla="*/ 18 w 348"/>
                            <a:gd name="T13" fmla="*/ 217 h 349"/>
                            <a:gd name="T14" fmla="*/ 0 w 348"/>
                            <a:gd name="T15" fmla="*/ 186 h 349"/>
                            <a:gd name="T16" fmla="*/ 18 w 348"/>
                            <a:gd name="T17" fmla="*/ 179 h 349"/>
                            <a:gd name="T18" fmla="*/ 24 w 348"/>
                            <a:gd name="T19" fmla="*/ 176 h 349"/>
                            <a:gd name="T20" fmla="*/ 29 w 348"/>
                            <a:gd name="T21" fmla="*/ 188 h 349"/>
                            <a:gd name="T22" fmla="*/ 39 w 348"/>
                            <a:gd name="T23" fmla="*/ 179 h 349"/>
                            <a:gd name="T24" fmla="*/ 55 w 348"/>
                            <a:gd name="T25" fmla="*/ 169 h 349"/>
                            <a:gd name="T26" fmla="*/ 54 w 348"/>
                            <a:gd name="T27" fmla="*/ 188 h 349"/>
                            <a:gd name="T28" fmla="*/ 60 w 348"/>
                            <a:gd name="T29" fmla="*/ 190 h 349"/>
                            <a:gd name="T30" fmla="*/ 64 w 348"/>
                            <a:gd name="T31" fmla="*/ 177 h 349"/>
                            <a:gd name="T32" fmla="*/ 81 w 348"/>
                            <a:gd name="T33" fmla="*/ 156 h 349"/>
                            <a:gd name="T34" fmla="*/ 102 w 348"/>
                            <a:gd name="T35" fmla="*/ 123 h 349"/>
                            <a:gd name="T36" fmla="*/ 135 w 348"/>
                            <a:gd name="T37" fmla="*/ 98 h 349"/>
                            <a:gd name="T38" fmla="*/ 137 w 348"/>
                            <a:gd name="T39" fmla="*/ 79 h 349"/>
                            <a:gd name="T40" fmla="*/ 137 w 348"/>
                            <a:gd name="T41" fmla="*/ 64 h 349"/>
                            <a:gd name="T42" fmla="*/ 131 w 348"/>
                            <a:gd name="T43" fmla="*/ 56 h 349"/>
                            <a:gd name="T44" fmla="*/ 146 w 348"/>
                            <a:gd name="T45" fmla="*/ 49 h 349"/>
                            <a:gd name="T46" fmla="*/ 147 w 348"/>
                            <a:gd name="T47" fmla="*/ 52 h 349"/>
                            <a:gd name="T48" fmla="*/ 154 w 348"/>
                            <a:gd name="T49" fmla="*/ 67 h 349"/>
                            <a:gd name="T50" fmla="*/ 171 w 348"/>
                            <a:gd name="T51" fmla="*/ 92 h 349"/>
                            <a:gd name="T52" fmla="*/ 190 w 348"/>
                            <a:gd name="T53" fmla="*/ 69 h 349"/>
                            <a:gd name="T54" fmla="*/ 216 w 348"/>
                            <a:gd name="T55" fmla="*/ 52 h 349"/>
                            <a:gd name="T56" fmla="*/ 240 w 348"/>
                            <a:gd name="T57" fmla="*/ 44 h 349"/>
                            <a:gd name="T58" fmla="*/ 260 w 348"/>
                            <a:gd name="T59" fmla="*/ 44 h 349"/>
                            <a:gd name="T60" fmla="*/ 269 w 348"/>
                            <a:gd name="T61" fmla="*/ 39 h 349"/>
                            <a:gd name="T62" fmla="*/ 271 w 348"/>
                            <a:gd name="T63" fmla="*/ 37 h 349"/>
                            <a:gd name="T64" fmla="*/ 275 w 348"/>
                            <a:gd name="T65" fmla="*/ 22 h 349"/>
                            <a:gd name="T66" fmla="*/ 290 w 348"/>
                            <a:gd name="T67" fmla="*/ 2 h 349"/>
                            <a:gd name="T68" fmla="*/ 298 w 348"/>
                            <a:gd name="T69" fmla="*/ 0 h 349"/>
                            <a:gd name="T70" fmla="*/ 305 w 348"/>
                            <a:gd name="T71" fmla="*/ 31 h 349"/>
                            <a:gd name="T72" fmla="*/ 317 w 348"/>
                            <a:gd name="T73" fmla="*/ 39 h 349"/>
                            <a:gd name="T74" fmla="*/ 323 w 348"/>
                            <a:gd name="T75" fmla="*/ 35 h 349"/>
                            <a:gd name="T76" fmla="*/ 330 w 348"/>
                            <a:gd name="T77" fmla="*/ 35 h 349"/>
                            <a:gd name="T78" fmla="*/ 340 w 348"/>
                            <a:gd name="T79" fmla="*/ 29 h 349"/>
                            <a:gd name="T80" fmla="*/ 344 w 348"/>
                            <a:gd name="T81" fmla="*/ 31 h 349"/>
                            <a:gd name="T82" fmla="*/ 333 w 348"/>
                            <a:gd name="T83" fmla="*/ 60 h 349"/>
                            <a:gd name="T84" fmla="*/ 330 w 348"/>
                            <a:gd name="T85" fmla="*/ 79 h 349"/>
                            <a:gd name="T86" fmla="*/ 322 w 348"/>
                            <a:gd name="T87" fmla="*/ 114 h 349"/>
                            <a:gd name="T88" fmla="*/ 305 w 348"/>
                            <a:gd name="T89" fmla="*/ 167 h 349"/>
                            <a:gd name="T90" fmla="*/ 292 w 348"/>
                            <a:gd name="T91" fmla="*/ 204 h 349"/>
                            <a:gd name="T92" fmla="*/ 300 w 348"/>
                            <a:gd name="T93" fmla="*/ 229 h 349"/>
                            <a:gd name="T94" fmla="*/ 300 w 348"/>
                            <a:gd name="T95" fmla="*/ 285 h 349"/>
                            <a:gd name="T96" fmla="*/ 298 w 348"/>
                            <a:gd name="T97" fmla="*/ 310 h 349"/>
                            <a:gd name="T98" fmla="*/ 288 w 348"/>
                            <a:gd name="T99" fmla="*/ 315 h 349"/>
                            <a:gd name="T100" fmla="*/ 279 w 348"/>
                            <a:gd name="T101" fmla="*/ 324 h 349"/>
                            <a:gd name="T102" fmla="*/ 263 w 348"/>
                            <a:gd name="T103" fmla="*/ 327 h 349"/>
                            <a:gd name="T104" fmla="*/ 220 w 348"/>
                            <a:gd name="T105" fmla="*/ 336 h 349"/>
                            <a:gd name="T106" fmla="*/ 144 w 348"/>
                            <a:gd name="T107" fmla="*/ 344 h 349"/>
                            <a:gd name="T108" fmla="*/ 121 w 348"/>
                            <a:gd name="T109" fmla="*/ 336 h 3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349"/>
                            <a:gd name="T167" fmla="*/ 348 w 348"/>
                            <a:gd name="T168" fmla="*/ 349 h 3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349">
                              <a:moveTo>
                                <a:pt x="108" y="338"/>
                              </a:moveTo>
                              <a:lnTo>
                                <a:pt x="106" y="338"/>
                              </a:lnTo>
                              <a:lnTo>
                                <a:pt x="104" y="338"/>
                              </a:lnTo>
                              <a:lnTo>
                                <a:pt x="102" y="338"/>
                              </a:lnTo>
                              <a:lnTo>
                                <a:pt x="100" y="338"/>
                              </a:lnTo>
                              <a:lnTo>
                                <a:pt x="97" y="338"/>
                              </a:lnTo>
                              <a:lnTo>
                                <a:pt x="95" y="336"/>
                              </a:lnTo>
                              <a:lnTo>
                                <a:pt x="93" y="336"/>
                              </a:lnTo>
                              <a:lnTo>
                                <a:pt x="89" y="336"/>
                              </a:lnTo>
                              <a:lnTo>
                                <a:pt x="89" y="332"/>
                              </a:lnTo>
                              <a:lnTo>
                                <a:pt x="89" y="327"/>
                              </a:lnTo>
                              <a:lnTo>
                                <a:pt x="87" y="324"/>
                              </a:lnTo>
                              <a:lnTo>
                                <a:pt x="87" y="319"/>
                              </a:lnTo>
                              <a:lnTo>
                                <a:pt x="87" y="313"/>
                              </a:lnTo>
                              <a:lnTo>
                                <a:pt x="92" y="307"/>
                              </a:lnTo>
                              <a:lnTo>
                                <a:pt x="95" y="299"/>
                              </a:lnTo>
                              <a:lnTo>
                                <a:pt x="102" y="290"/>
                              </a:lnTo>
                              <a:lnTo>
                                <a:pt x="102" y="285"/>
                              </a:lnTo>
                              <a:lnTo>
                                <a:pt x="100" y="282"/>
                              </a:lnTo>
                              <a:lnTo>
                                <a:pt x="100" y="277"/>
                              </a:lnTo>
                              <a:lnTo>
                                <a:pt x="100" y="273"/>
                              </a:lnTo>
                              <a:lnTo>
                                <a:pt x="100" y="267"/>
                              </a:lnTo>
                              <a:lnTo>
                                <a:pt x="100" y="262"/>
                              </a:lnTo>
                              <a:lnTo>
                                <a:pt x="100" y="261"/>
                              </a:lnTo>
                              <a:lnTo>
                                <a:pt x="100" y="256"/>
                              </a:lnTo>
                              <a:lnTo>
                                <a:pt x="97" y="258"/>
                              </a:lnTo>
                              <a:lnTo>
                                <a:pt x="95" y="258"/>
                              </a:lnTo>
                              <a:lnTo>
                                <a:pt x="92" y="261"/>
                              </a:lnTo>
                              <a:lnTo>
                                <a:pt x="89" y="262"/>
                              </a:lnTo>
                              <a:lnTo>
                                <a:pt x="87" y="265"/>
                              </a:lnTo>
                              <a:lnTo>
                                <a:pt x="85" y="265"/>
                              </a:lnTo>
                              <a:lnTo>
                                <a:pt x="83" y="267"/>
                              </a:lnTo>
                              <a:lnTo>
                                <a:pt x="79" y="269"/>
                              </a:lnTo>
                              <a:lnTo>
                                <a:pt x="75" y="269"/>
                              </a:lnTo>
                              <a:lnTo>
                                <a:pt x="67" y="265"/>
                              </a:lnTo>
                              <a:lnTo>
                                <a:pt x="58" y="261"/>
                              </a:lnTo>
                              <a:lnTo>
                                <a:pt x="50" y="254"/>
                              </a:lnTo>
                              <a:lnTo>
                                <a:pt x="39" y="248"/>
                              </a:lnTo>
                              <a:lnTo>
                                <a:pt x="31" y="240"/>
                              </a:lnTo>
                              <a:lnTo>
                                <a:pt x="24" y="229"/>
                              </a:lnTo>
                              <a:lnTo>
                                <a:pt x="20" y="218"/>
                              </a:lnTo>
                              <a:lnTo>
                                <a:pt x="18" y="217"/>
                              </a:lnTo>
                              <a:lnTo>
                                <a:pt x="14" y="212"/>
                              </a:lnTo>
                              <a:lnTo>
                                <a:pt x="10" y="208"/>
                              </a:lnTo>
                              <a:lnTo>
                                <a:pt x="5" y="202"/>
                              </a:lnTo>
                              <a:lnTo>
                                <a:pt x="2" y="196"/>
                              </a:lnTo>
                              <a:lnTo>
                                <a:pt x="0" y="190"/>
                              </a:lnTo>
                              <a:lnTo>
                                <a:pt x="0" y="186"/>
                              </a:lnTo>
                              <a:lnTo>
                                <a:pt x="4" y="179"/>
                              </a:lnTo>
                              <a:lnTo>
                                <a:pt x="7" y="184"/>
                              </a:lnTo>
                              <a:lnTo>
                                <a:pt x="10" y="184"/>
                              </a:lnTo>
                              <a:lnTo>
                                <a:pt x="14" y="184"/>
                              </a:lnTo>
                              <a:lnTo>
                                <a:pt x="16" y="182"/>
                              </a:lnTo>
                              <a:lnTo>
                                <a:pt x="18" y="179"/>
                              </a:lnTo>
                              <a:lnTo>
                                <a:pt x="20" y="176"/>
                              </a:lnTo>
                              <a:lnTo>
                                <a:pt x="22" y="173"/>
                              </a:lnTo>
                              <a:lnTo>
                                <a:pt x="22" y="171"/>
                              </a:lnTo>
                              <a:lnTo>
                                <a:pt x="24" y="173"/>
                              </a:lnTo>
                              <a:lnTo>
                                <a:pt x="24" y="176"/>
                              </a:lnTo>
                              <a:lnTo>
                                <a:pt x="24" y="177"/>
                              </a:lnTo>
                              <a:lnTo>
                                <a:pt x="24" y="179"/>
                              </a:lnTo>
                              <a:lnTo>
                                <a:pt x="27" y="184"/>
                              </a:lnTo>
                              <a:lnTo>
                                <a:pt x="27" y="186"/>
                              </a:lnTo>
                              <a:lnTo>
                                <a:pt x="29" y="188"/>
                              </a:lnTo>
                              <a:lnTo>
                                <a:pt x="31" y="188"/>
                              </a:lnTo>
                              <a:lnTo>
                                <a:pt x="32" y="186"/>
                              </a:lnTo>
                              <a:lnTo>
                                <a:pt x="35" y="186"/>
                              </a:lnTo>
                              <a:lnTo>
                                <a:pt x="37" y="184"/>
                              </a:lnTo>
                              <a:lnTo>
                                <a:pt x="37" y="182"/>
                              </a:lnTo>
                              <a:lnTo>
                                <a:pt x="39" y="179"/>
                              </a:lnTo>
                              <a:lnTo>
                                <a:pt x="39" y="177"/>
                              </a:lnTo>
                              <a:lnTo>
                                <a:pt x="39" y="159"/>
                              </a:lnTo>
                              <a:lnTo>
                                <a:pt x="43" y="161"/>
                              </a:lnTo>
                              <a:lnTo>
                                <a:pt x="47" y="163"/>
                              </a:lnTo>
                              <a:lnTo>
                                <a:pt x="52" y="167"/>
                              </a:lnTo>
                              <a:lnTo>
                                <a:pt x="55" y="169"/>
                              </a:lnTo>
                              <a:lnTo>
                                <a:pt x="55" y="173"/>
                              </a:lnTo>
                              <a:lnTo>
                                <a:pt x="58" y="177"/>
                              </a:lnTo>
                              <a:lnTo>
                                <a:pt x="55" y="182"/>
                              </a:lnTo>
                              <a:lnTo>
                                <a:pt x="52" y="188"/>
                              </a:lnTo>
                              <a:lnTo>
                                <a:pt x="54" y="186"/>
                              </a:lnTo>
                              <a:lnTo>
                                <a:pt x="54" y="188"/>
                              </a:lnTo>
                              <a:lnTo>
                                <a:pt x="55" y="188"/>
                              </a:lnTo>
                              <a:lnTo>
                                <a:pt x="58" y="188"/>
                              </a:lnTo>
                              <a:lnTo>
                                <a:pt x="58" y="190"/>
                              </a:lnTo>
                              <a:lnTo>
                                <a:pt x="60" y="190"/>
                              </a:lnTo>
                              <a:lnTo>
                                <a:pt x="62" y="186"/>
                              </a:lnTo>
                              <a:lnTo>
                                <a:pt x="62" y="182"/>
                              </a:lnTo>
                              <a:lnTo>
                                <a:pt x="62" y="179"/>
                              </a:lnTo>
                              <a:lnTo>
                                <a:pt x="62" y="177"/>
                              </a:lnTo>
                              <a:lnTo>
                                <a:pt x="64" y="177"/>
                              </a:lnTo>
                              <a:lnTo>
                                <a:pt x="67" y="176"/>
                              </a:lnTo>
                              <a:lnTo>
                                <a:pt x="69" y="173"/>
                              </a:lnTo>
                              <a:lnTo>
                                <a:pt x="72" y="171"/>
                              </a:lnTo>
                              <a:lnTo>
                                <a:pt x="77" y="167"/>
                              </a:lnTo>
                              <a:lnTo>
                                <a:pt x="79" y="163"/>
                              </a:lnTo>
                              <a:lnTo>
                                <a:pt x="81" y="156"/>
                              </a:lnTo>
                              <a:lnTo>
                                <a:pt x="81" y="150"/>
                              </a:lnTo>
                              <a:lnTo>
                                <a:pt x="83" y="144"/>
                              </a:lnTo>
                              <a:lnTo>
                                <a:pt x="87" y="138"/>
                              </a:lnTo>
                              <a:lnTo>
                                <a:pt x="89" y="131"/>
                              </a:lnTo>
                              <a:lnTo>
                                <a:pt x="95" y="127"/>
                              </a:lnTo>
                              <a:lnTo>
                                <a:pt x="102" y="123"/>
                              </a:lnTo>
                              <a:lnTo>
                                <a:pt x="106" y="117"/>
                              </a:lnTo>
                              <a:lnTo>
                                <a:pt x="112" y="112"/>
                              </a:lnTo>
                              <a:lnTo>
                                <a:pt x="119" y="108"/>
                              </a:lnTo>
                              <a:lnTo>
                                <a:pt x="125" y="106"/>
                              </a:lnTo>
                              <a:lnTo>
                                <a:pt x="131" y="102"/>
                              </a:lnTo>
                              <a:lnTo>
                                <a:pt x="135" y="98"/>
                              </a:lnTo>
                              <a:lnTo>
                                <a:pt x="133" y="96"/>
                              </a:lnTo>
                              <a:lnTo>
                                <a:pt x="133" y="94"/>
                              </a:lnTo>
                              <a:lnTo>
                                <a:pt x="133" y="89"/>
                              </a:lnTo>
                              <a:lnTo>
                                <a:pt x="133" y="85"/>
                              </a:lnTo>
                              <a:lnTo>
                                <a:pt x="135" y="84"/>
                              </a:lnTo>
                              <a:lnTo>
                                <a:pt x="137" y="79"/>
                              </a:lnTo>
                              <a:lnTo>
                                <a:pt x="142" y="77"/>
                              </a:lnTo>
                              <a:lnTo>
                                <a:pt x="144" y="72"/>
                              </a:lnTo>
                              <a:lnTo>
                                <a:pt x="142" y="70"/>
                              </a:lnTo>
                              <a:lnTo>
                                <a:pt x="139" y="69"/>
                              </a:lnTo>
                              <a:lnTo>
                                <a:pt x="137" y="64"/>
                              </a:lnTo>
                              <a:lnTo>
                                <a:pt x="135" y="62"/>
                              </a:lnTo>
                              <a:lnTo>
                                <a:pt x="133" y="60"/>
                              </a:lnTo>
                              <a:lnTo>
                                <a:pt x="133" y="58"/>
                              </a:lnTo>
                              <a:lnTo>
                                <a:pt x="131" y="58"/>
                              </a:lnTo>
                              <a:lnTo>
                                <a:pt x="131" y="56"/>
                              </a:lnTo>
                              <a:lnTo>
                                <a:pt x="131" y="54"/>
                              </a:lnTo>
                              <a:lnTo>
                                <a:pt x="133" y="52"/>
                              </a:lnTo>
                              <a:lnTo>
                                <a:pt x="135" y="52"/>
                              </a:lnTo>
                              <a:lnTo>
                                <a:pt x="137" y="52"/>
                              </a:lnTo>
                              <a:lnTo>
                                <a:pt x="142" y="49"/>
                              </a:lnTo>
                              <a:lnTo>
                                <a:pt x="146" y="49"/>
                              </a:lnTo>
                              <a:lnTo>
                                <a:pt x="146" y="52"/>
                              </a:lnTo>
                              <a:lnTo>
                                <a:pt x="147" y="52"/>
                              </a:lnTo>
                              <a:lnTo>
                                <a:pt x="147" y="54"/>
                              </a:lnTo>
                              <a:lnTo>
                                <a:pt x="150" y="58"/>
                              </a:lnTo>
                              <a:lnTo>
                                <a:pt x="150" y="60"/>
                              </a:lnTo>
                              <a:lnTo>
                                <a:pt x="152" y="64"/>
                              </a:lnTo>
                              <a:lnTo>
                                <a:pt x="154" y="67"/>
                              </a:lnTo>
                              <a:lnTo>
                                <a:pt x="156" y="70"/>
                              </a:lnTo>
                              <a:lnTo>
                                <a:pt x="161" y="70"/>
                              </a:lnTo>
                              <a:lnTo>
                                <a:pt x="162" y="72"/>
                              </a:lnTo>
                              <a:lnTo>
                                <a:pt x="167" y="72"/>
                              </a:lnTo>
                              <a:lnTo>
                                <a:pt x="169" y="96"/>
                              </a:lnTo>
                              <a:lnTo>
                                <a:pt x="171" y="92"/>
                              </a:lnTo>
                              <a:lnTo>
                                <a:pt x="173" y="87"/>
                              </a:lnTo>
                              <a:lnTo>
                                <a:pt x="175" y="84"/>
                              </a:lnTo>
                              <a:lnTo>
                                <a:pt x="179" y="79"/>
                              </a:lnTo>
                              <a:lnTo>
                                <a:pt x="182" y="75"/>
                              </a:lnTo>
                              <a:lnTo>
                                <a:pt x="186" y="72"/>
                              </a:lnTo>
                              <a:lnTo>
                                <a:pt x="190" y="69"/>
                              </a:lnTo>
                              <a:lnTo>
                                <a:pt x="194" y="62"/>
                              </a:lnTo>
                              <a:lnTo>
                                <a:pt x="199" y="60"/>
                              </a:lnTo>
                              <a:lnTo>
                                <a:pt x="204" y="58"/>
                              </a:lnTo>
                              <a:lnTo>
                                <a:pt x="209" y="54"/>
                              </a:lnTo>
                              <a:lnTo>
                                <a:pt x="212" y="54"/>
                              </a:lnTo>
                              <a:lnTo>
                                <a:pt x="216" y="52"/>
                              </a:lnTo>
                              <a:lnTo>
                                <a:pt x="220" y="49"/>
                              </a:lnTo>
                              <a:lnTo>
                                <a:pt x="223" y="49"/>
                              </a:lnTo>
                              <a:lnTo>
                                <a:pt x="227" y="49"/>
                              </a:lnTo>
                              <a:lnTo>
                                <a:pt x="231" y="47"/>
                              </a:lnTo>
                              <a:lnTo>
                                <a:pt x="235" y="46"/>
                              </a:lnTo>
                              <a:lnTo>
                                <a:pt x="240" y="44"/>
                              </a:lnTo>
                              <a:lnTo>
                                <a:pt x="244" y="44"/>
                              </a:lnTo>
                              <a:lnTo>
                                <a:pt x="248" y="44"/>
                              </a:lnTo>
                              <a:lnTo>
                                <a:pt x="252" y="44"/>
                              </a:lnTo>
                              <a:lnTo>
                                <a:pt x="256" y="44"/>
                              </a:lnTo>
                              <a:lnTo>
                                <a:pt x="260" y="44"/>
                              </a:lnTo>
                              <a:lnTo>
                                <a:pt x="263" y="41"/>
                              </a:lnTo>
                              <a:lnTo>
                                <a:pt x="265" y="41"/>
                              </a:lnTo>
                              <a:lnTo>
                                <a:pt x="267" y="39"/>
                              </a:lnTo>
                              <a:lnTo>
                                <a:pt x="269" y="39"/>
                              </a:lnTo>
                              <a:lnTo>
                                <a:pt x="269" y="37"/>
                              </a:lnTo>
                              <a:lnTo>
                                <a:pt x="271" y="37"/>
                              </a:lnTo>
                              <a:lnTo>
                                <a:pt x="273" y="31"/>
                              </a:lnTo>
                              <a:lnTo>
                                <a:pt x="273" y="27"/>
                              </a:lnTo>
                              <a:lnTo>
                                <a:pt x="275" y="22"/>
                              </a:lnTo>
                              <a:lnTo>
                                <a:pt x="277" y="18"/>
                              </a:lnTo>
                              <a:lnTo>
                                <a:pt x="279" y="14"/>
                              </a:lnTo>
                              <a:lnTo>
                                <a:pt x="281" y="10"/>
                              </a:lnTo>
                              <a:lnTo>
                                <a:pt x="284" y="6"/>
                              </a:lnTo>
                              <a:lnTo>
                                <a:pt x="288" y="2"/>
                              </a:lnTo>
                              <a:lnTo>
                                <a:pt x="290" y="2"/>
                              </a:lnTo>
                              <a:lnTo>
                                <a:pt x="292" y="0"/>
                              </a:lnTo>
                              <a:lnTo>
                                <a:pt x="294" y="0"/>
                              </a:lnTo>
                              <a:lnTo>
                                <a:pt x="296" y="0"/>
                              </a:lnTo>
                              <a:lnTo>
                                <a:pt x="298" y="0"/>
                              </a:lnTo>
                              <a:lnTo>
                                <a:pt x="300" y="2"/>
                              </a:lnTo>
                              <a:lnTo>
                                <a:pt x="300" y="12"/>
                              </a:lnTo>
                              <a:lnTo>
                                <a:pt x="300" y="20"/>
                              </a:lnTo>
                              <a:lnTo>
                                <a:pt x="302" y="27"/>
                              </a:lnTo>
                              <a:lnTo>
                                <a:pt x="302" y="29"/>
                              </a:lnTo>
                              <a:lnTo>
                                <a:pt x="305" y="31"/>
                              </a:lnTo>
                              <a:lnTo>
                                <a:pt x="307" y="32"/>
                              </a:lnTo>
                              <a:lnTo>
                                <a:pt x="308" y="35"/>
                              </a:lnTo>
                              <a:lnTo>
                                <a:pt x="313" y="37"/>
                              </a:lnTo>
                              <a:lnTo>
                                <a:pt x="315" y="37"/>
                              </a:lnTo>
                              <a:lnTo>
                                <a:pt x="315" y="39"/>
                              </a:lnTo>
                              <a:lnTo>
                                <a:pt x="317" y="39"/>
                              </a:lnTo>
                              <a:lnTo>
                                <a:pt x="319" y="39"/>
                              </a:lnTo>
                              <a:lnTo>
                                <a:pt x="322" y="37"/>
                              </a:lnTo>
                              <a:lnTo>
                                <a:pt x="323" y="32"/>
                              </a:lnTo>
                              <a:lnTo>
                                <a:pt x="323" y="35"/>
                              </a:lnTo>
                              <a:lnTo>
                                <a:pt x="325" y="35"/>
                              </a:lnTo>
                              <a:lnTo>
                                <a:pt x="327" y="35"/>
                              </a:lnTo>
                              <a:lnTo>
                                <a:pt x="330" y="35"/>
                              </a:lnTo>
                              <a:lnTo>
                                <a:pt x="332" y="35"/>
                              </a:lnTo>
                              <a:lnTo>
                                <a:pt x="333" y="32"/>
                              </a:lnTo>
                              <a:lnTo>
                                <a:pt x="336" y="32"/>
                              </a:lnTo>
                              <a:lnTo>
                                <a:pt x="338" y="31"/>
                              </a:lnTo>
                              <a:lnTo>
                                <a:pt x="340" y="29"/>
                              </a:lnTo>
                              <a:lnTo>
                                <a:pt x="340" y="27"/>
                              </a:lnTo>
                              <a:lnTo>
                                <a:pt x="342" y="24"/>
                              </a:lnTo>
                              <a:lnTo>
                                <a:pt x="342" y="27"/>
                              </a:lnTo>
                              <a:lnTo>
                                <a:pt x="344" y="29"/>
                              </a:lnTo>
                              <a:lnTo>
                                <a:pt x="344" y="31"/>
                              </a:lnTo>
                              <a:lnTo>
                                <a:pt x="347" y="35"/>
                              </a:lnTo>
                              <a:lnTo>
                                <a:pt x="347" y="37"/>
                              </a:lnTo>
                              <a:lnTo>
                                <a:pt x="347" y="41"/>
                              </a:lnTo>
                              <a:lnTo>
                                <a:pt x="347" y="44"/>
                              </a:lnTo>
                              <a:lnTo>
                                <a:pt x="347" y="47"/>
                              </a:lnTo>
                              <a:lnTo>
                                <a:pt x="333" y="60"/>
                              </a:lnTo>
                              <a:lnTo>
                                <a:pt x="333" y="64"/>
                              </a:lnTo>
                              <a:lnTo>
                                <a:pt x="333" y="69"/>
                              </a:lnTo>
                              <a:lnTo>
                                <a:pt x="333" y="72"/>
                              </a:lnTo>
                              <a:lnTo>
                                <a:pt x="333" y="75"/>
                              </a:lnTo>
                              <a:lnTo>
                                <a:pt x="332" y="77"/>
                              </a:lnTo>
                              <a:lnTo>
                                <a:pt x="330" y="79"/>
                              </a:lnTo>
                              <a:lnTo>
                                <a:pt x="327" y="79"/>
                              </a:lnTo>
                              <a:lnTo>
                                <a:pt x="325" y="81"/>
                              </a:lnTo>
                              <a:lnTo>
                                <a:pt x="325" y="89"/>
                              </a:lnTo>
                              <a:lnTo>
                                <a:pt x="325" y="98"/>
                              </a:lnTo>
                              <a:lnTo>
                                <a:pt x="323" y="106"/>
                              </a:lnTo>
                              <a:lnTo>
                                <a:pt x="322" y="114"/>
                              </a:lnTo>
                              <a:lnTo>
                                <a:pt x="319" y="125"/>
                              </a:lnTo>
                              <a:lnTo>
                                <a:pt x="315" y="133"/>
                              </a:lnTo>
                              <a:lnTo>
                                <a:pt x="310" y="144"/>
                              </a:lnTo>
                              <a:lnTo>
                                <a:pt x="305" y="152"/>
                              </a:lnTo>
                              <a:lnTo>
                                <a:pt x="305" y="161"/>
                              </a:lnTo>
                              <a:lnTo>
                                <a:pt x="305" y="167"/>
                              </a:lnTo>
                              <a:lnTo>
                                <a:pt x="302" y="173"/>
                              </a:lnTo>
                              <a:lnTo>
                                <a:pt x="302" y="179"/>
                              </a:lnTo>
                              <a:lnTo>
                                <a:pt x="300" y="186"/>
                              </a:lnTo>
                              <a:lnTo>
                                <a:pt x="298" y="192"/>
                              </a:lnTo>
                              <a:lnTo>
                                <a:pt x="296" y="199"/>
                              </a:lnTo>
                              <a:lnTo>
                                <a:pt x="292" y="204"/>
                              </a:lnTo>
                              <a:lnTo>
                                <a:pt x="294" y="208"/>
                              </a:lnTo>
                              <a:lnTo>
                                <a:pt x="296" y="212"/>
                              </a:lnTo>
                              <a:lnTo>
                                <a:pt x="298" y="217"/>
                              </a:lnTo>
                              <a:lnTo>
                                <a:pt x="298" y="218"/>
                              </a:lnTo>
                              <a:lnTo>
                                <a:pt x="300" y="223"/>
                              </a:lnTo>
                              <a:lnTo>
                                <a:pt x="300" y="229"/>
                              </a:lnTo>
                              <a:lnTo>
                                <a:pt x="298" y="237"/>
                              </a:lnTo>
                              <a:lnTo>
                                <a:pt x="298" y="248"/>
                              </a:lnTo>
                              <a:lnTo>
                                <a:pt x="298" y="258"/>
                              </a:lnTo>
                              <a:lnTo>
                                <a:pt x="298" y="269"/>
                              </a:lnTo>
                              <a:lnTo>
                                <a:pt x="298" y="277"/>
                              </a:lnTo>
                              <a:lnTo>
                                <a:pt x="300" y="285"/>
                              </a:lnTo>
                              <a:lnTo>
                                <a:pt x="300" y="294"/>
                              </a:lnTo>
                              <a:lnTo>
                                <a:pt x="300" y="300"/>
                              </a:lnTo>
                              <a:lnTo>
                                <a:pt x="302" y="305"/>
                              </a:lnTo>
                              <a:lnTo>
                                <a:pt x="300" y="307"/>
                              </a:lnTo>
                              <a:lnTo>
                                <a:pt x="300" y="309"/>
                              </a:lnTo>
                              <a:lnTo>
                                <a:pt x="298" y="310"/>
                              </a:lnTo>
                              <a:lnTo>
                                <a:pt x="298" y="313"/>
                              </a:lnTo>
                              <a:lnTo>
                                <a:pt x="296" y="315"/>
                              </a:lnTo>
                              <a:lnTo>
                                <a:pt x="294" y="315"/>
                              </a:lnTo>
                              <a:lnTo>
                                <a:pt x="292" y="315"/>
                              </a:lnTo>
                              <a:lnTo>
                                <a:pt x="290" y="315"/>
                              </a:lnTo>
                              <a:lnTo>
                                <a:pt x="288" y="315"/>
                              </a:lnTo>
                              <a:lnTo>
                                <a:pt x="285" y="317"/>
                              </a:lnTo>
                              <a:lnTo>
                                <a:pt x="284" y="319"/>
                              </a:lnTo>
                              <a:lnTo>
                                <a:pt x="281" y="319"/>
                              </a:lnTo>
                              <a:lnTo>
                                <a:pt x="281" y="322"/>
                              </a:lnTo>
                              <a:lnTo>
                                <a:pt x="279" y="324"/>
                              </a:lnTo>
                              <a:lnTo>
                                <a:pt x="277" y="324"/>
                              </a:lnTo>
                              <a:lnTo>
                                <a:pt x="277" y="325"/>
                              </a:lnTo>
                              <a:lnTo>
                                <a:pt x="273" y="325"/>
                              </a:lnTo>
                              <a:lnTo>
                                <a:pt x="271" y="325"/>
                              </a:lnTo>
                              <a:lnTo>
                                <a:pt x="267" y="325"/>
                              </a:lnTo>
                              <a:lnTo>
                                <a:pt x="263" y="327"/>
                              </a:lnTo>
                              <a:lnTo>
                                <a:pt x="256" y="327"/>
                              </a:lnTo>
                              <a:lnTo>
                                <a:pt x="252" y="327"/>
                              </a:lnTo>
                              <a:lnTo>
                                <a:pt x="250" y="330"/>
                              </a:lnTo>
                              <a:lnTo>
                                <a:pt x="246" y="330"/>
                              </a:lnTo>
                              <a:lnTo>
                                <a:pt x="235" y="332"/>
                              </a:lnTo>
                              <a:lnTo>
                                <a:pt x="220" y="336"/>
                              </a:lnTo>
                              <a:lnTo>
                                <a:pt x="204" y="342"/>
                              </a:lnTo>
                              <a:lnTo>
                                <a:pt x="187" y="344"/>
                              </a:lnTo>
                              <a:lnTo>
                                <a:pt x="171" y="348"/>
                              </a:lnTo>
                              <a:lnTo>
                                <a:pt x="156" y="347"/>
                              </a:lnTo>
                              <a:lnTo>
                                <a:pt x="150" y="347"/>
                              </a:lnTo>
                              <a:lnTo>
                                <a:pt x="144" y="344"/>
                              </a:lnTo>
                              <a:lnTo>
                                <a:pt x="137" y="340"/>
                              </a:lnTo>
                              <a:lnTo>
                                <a:pt x="133" y="336"/>
                              </a:lnTo>
                              <a:lnTo>
                                <a:pt x="131" y="336"/>
                              </a:lnTo>
                              <a:lnTo>
                                <a:pt x="127" y="336"/>
                              </a:lnTo>
                              <a:lnTo>
                                <a:pt x="125" y="336"/>
                              </a:lnTo>
                              <a:lnTo>
                                <a:pt x="121" y="336"/>
                              </a:lnTo>
                              <a:lnTo>
                                <a:pt x="117" y="338"/>
                              </a:lnTo>
                              <a:lnTo>
                                <a:pt x="114" y="338"/>
                              </a:lnTo>
                              <a:lnTo>
                                <a:pt x="110" y="338"/>
                              </a:lnTo>
                              <a:lnTo>
                                <a:pt x="108" y="338"/>
                              </a:lnTo>
                            </a:path>
                          </a:pathLst>
                        </a:custGeom>
                        <a:solidFill>
                          <a:srgbClr val="FF82C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55" name="Freeform 131"/>
                        <p:cNvSpPr>
                          <a:spLocks/>
                        </p:cNvSpPr>
                        <p:nvPr/>
                      </p:nvSpPr>
                      <p:spPr bwMode="auto">
                        <a:xfrm>
                          <a:off x="5665" y="1852"/>
                          <a:ext cx="348" cy="349"/>
                        </a:xfrm>
                        <a:custGeom>
                          <a:avLst/>
                          <a:gdLst>
                            <a:gd name="T0" fmla="*/ 100 w 348"/>
                            <a:gd name="T1" fmla="*/ 338 h 349"/>
                            <a:gd name="T2" fmla="*/ 89 w 348"/>
                            <a:gd name="T3" fmla="*/ 332 h 349"/>
                            <a:gd name="T4" fmla="*/ 92 w 348"/>
                            <a:gd name="T5" fmla="*/ 307 h 349"/>
                            <a:gd name="T6" fmla="*/ 100 w 348"/>
                            <a:gd name="T7" fmla="*/ 277 h 349"/>
                            <a:gd name="T8" fmla="*/ 100 w 348"/>
                            <a:gd name="T9" fmla="*/ 256 h 349"/>
                            <a:gd name="T10" fmla="*/ 87 w 348"/>
                            <a:gd name="T11" fmla="*/ 265 h 349"/>
                            <a:gd name="T12" fmla="*/ 67 w 348"/>
                            <a:gd name="T13" fmla="*/ 265 h 349"/>
                            <a:gd name="T14" fmla="*/ 24 w 348"/>
                            <a:gd name="T15" fmla="*/ 229 h 349"/>
                            <a:gd name="T16" fmla="*/ 5 w 348"/>
                            <a:gd name="T17" fmla="*/ 202 h 349"/>
                            <a:gd name="T18" fmla="*/ 7 w 348"/>
                            <a:gd name="T19" fmla="*/ 184 h 349"/>
                            <a:gd name="T20" fmla="*/ 20 w 348"/>
                            <a:gd name="T21" fmla="*/ 176 h 349"/>
                            <a:gd name="T22" fmla="*/ 24 w 348"/>
                            <a:gd name="T23" fmla="*/ 177 h 349"/>
                            <a:gd name="T24" fmla="*/ 31 w 348"/>
                            <a:gd name="T25" fmla="*/ 188 h 349"/>
                            <a:gd name="T26" fmla="*/ 39 w 348"/>
                            <a:gd name="T27" fmla="*/ 179 h 349"/>
                            <a:gd name="T28" fmla="*/ 52 w 348"/>
                            <a:gd name="T29" fmla="*/ 167 h 349"/>
                            <a:gd name="T30" fmla="*/ 52 w 348"/>
                            <a:gd name="T31" fmla="*/ 188 h 349"/>
                            <a:gd name="T32" fmla="*/ 58 w 348"/>
                            <a:gd name="T33" fmla="*/ 190 h 349"/>
                            <a:gd name="T34" fmla="*/ 62 w 348"/>
                            <a:gd name="T35" fmla="*/ 177 h 349"/>
                            <a:gd name="T36" fmla="*/ 77 w 348"/>
                            <a:gd name="T37" fmla="*/ 167 h 349"/>
                            <a:gd name="T38" fmla="*/ 87 w 348"/>
                            <a:gd name="T39" fmla="*/ 138 h 349"/>
                            <a:gd name="T40" fmla="*/ 112 w 348"/>
                            <a:gd name="T41" fmla="*/ 112 h 349"/>
                            <a:gd name="T42" fmla="*/ 133 w 348"/>
                            <a:gd name="T43" fmla="*/ 96 h 349"/>
                            <a:gd name="T44" fmla="*/ 137 w 348"/>
                            <a:gd name="T45" fmla="*/ 79 h 349"/>
                            <a:gd name="T46" fmla="*/ 137 w 348"/>
                            <a:gd name="T47" fmla="*/ 64 h 349"/>
                            <a:gd name="T48" fmla="*/ 131 w 348"/>
                            <a:gd name="T49" fmla="*/ 56 h 349"/>
                            <a:gd name="T50" fmla="*/ 142 w 348"/>
                            <a:gd name="T51" fmla="*/ 49 h 349"/>
                            <a:gd name="T52" fmla="*/ 150 w 348"/>
                            <a:gd name="T53" fmla="*/ 58 h 349"/>
                            <a:gd name="T54" fmla="*/ 161 w 348"/>
                            <a:gd name="T55" fmla="*/ 70 h 349"/>
                            <a:gd name="T56" fmla="*/ 173 w 348"/>
                            <a:gd name="T57" fmla="*/ 87 h 349"/>
                            <a:gd name="T58" fmla="*/ 190 w 348"/>
                            <a:gd name="T59" fmla="*/ 69 h 349"/>
                            <a:gd name="T60" fmla="*/ 212 w 348"/>
                            <a:gd name="T61" fmla="*/ 54 h 349"/>
                            <a:gd name="T62" fmla="*/ 231 w 348"/>
                            <a:gd name="T63" fmla="*/ 47 h 349"/>
                            <a:gd name="T64" fmla="*/ 252 w 348"/>
                            <a:gd name="T65" fmla="*/ 44 h 349"/>
                            <a:gd name="T66" fmla="*/ 267 w 348"/>
                            <a:gd name="T67" fmla="*/ 39 h 349"/>
                            <a:gd name="T68" fmla="*/ 273 w 348"/>
                            <a:gd name="T69" fmla="*/ 27 h 349"/>
                            <a:gd name="T70" fmla="*/ 284 w 348"/>
                            <a:gd name="T71" fmla="*/ 6 h 349"/>
                            <a:gd name="T72" fmla="*/ 296 w 348"/>
                            <a:gd name="T73" fmla="*/ 0 h 349"/>
                            <a:gd name="T74" fmla="*/ 302 w 348"/>
                            <a:gd name="T75" fmla="*/ 27 h 349"/>
                            <a:gd name="T76" fmla="*/ 313 w 348"/>
                            <a:gd name="T77" fmla="*/ 37 h 349"/>
                            <a:gd name="T78" fmla="*/ 322 w 348"/>
                            <a:gd name="T79" fmla="*/ 37 h 349"/>
                            <a:gd name="T80" fmla="*/ 330 w 348"/>
                            <a:gd name="T81" fmla="*/ 35 h 349"/>
                            <a:gd name="T82" fmla="*/ 340 w 348"/>
                            <a:gd name="T83" fmla="*/ 29 h 349"/>
                            <a:gd name="T84" fmla="*/ 344 w 348"/>
                            <a:gd name="T85" fmla="*/ 31 h 349"/>
                            <a:gd name="T86" fmla="*/ 347 w 348"/>
                            <a:gd name="T87" fmla="*/ 47 h 349"/>
                            <a:gd name="T88" fmla="*/ 333 w 348"/>
                            <a:gd name="T89" fmla="*/ 75 h 349"/>
                            <a:gd name="T90" fmla="*/ 325 w 348"/>
                            <a:gd name="T91" fmla="*/ 89 h 349"/>
                            <a:gd name="T92" fmla="*/ 315 w 348"/>
                            <a:gd name="T93" fmla="*/ 133 h 349"/>
                            <a:gd name="T94" fmla="*/ 302 w 348"/>
                            <a:gd name="T95" fmla="*/ 173 h 349"/>
                            <a:gd name="T96" fmla="*/ 292 w 348"/>
                            <a:gd name="T97" fmla="*/ 204 h 349"/>
                            <a:gd name="T98" fmla="*/ 300 w 348"/>
                            <a:gd name="T99" fmla="*/ 223 h 349"/>
                            <a:gd name="T100" fmla="*/ 298 w 348"/>
                            <a:gd name="T101" fmla="*/ 269 h 349"/>
                            <a:gd name="T102" fmla="*/ 302 w 348"/>
                            <a:gd name="T103" fmla="*/ 305 h 349"/>
                            <a:gd name="T104" fmla="*/ 296 w 348"/>
                            <a:gd name="T105" fmla="*/ 315 h 349"/>
                            <a:gd name="T106" fmla="*/ 285 w 348"/>
                            <a:gd name="T107" fmla="*/ 317 h 349"/>
                            <a:gd name="T108" fmla="*/ 277 w 348"/>
                            <a:gd name="T109" fmla="*/ 324 h 349"/>
                            <a:gd name="T110" fmla="*/ 263 w 348"/>
                            <a:gd name="T111" fmla="*/ 327 h 349"/>
                            <a:gd name="T112" fmla="*/ 235 w 348"/>
                            <a:gd name="T113" fmla="*/ 332 h 349"/>
                            <a:gd name="T114" fmla="*/ 156 w 348"/>
                            <a:gd name="T115" fmla="*/ 347 h 349"/>
                            <a:gd name="T116" fmla="*/ 131 w 348"/>
                            <a:gd name="T117" fmla="*/ 336 h 349"/>
                            <a:gd name="T118" fmla="*/ 114 w 348"/>
                            <a:gd name="T119" fmla="*/ 338 h 3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8"/>
                            <a:gd name="T181" fmla="*/ 0 h 349"/>
                            <a:gd name="T182" fmla="*/ 348 w 348"/>
                            <a:gd name="T183" fmla="*/ 349 h 3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8" h="349">
                              <a:moveTo>
                                <a:pt x="108" y="338"/>
                              </a:moveTo>
                              <a:lnTo>
                                <a:pt x="106" y="338"/>
                              </a:lnTo>
                              <a:lnTo>
                                <a:pt x="104" y="338"/>
                              </a:lnTo>
                              <a:lnTo>
                                <a:pt x="102" y="338"/>
                              </a:lnTo>
                              <a:lnTo>
                                <a:pt x="100" y="338"/>
                              </a:lnTo>
                              <a:lnTo>
                                <a:pt x="97" y="338"/>
                              </a:lnTo>
                              <a:lnTo>
                                <a:pt x="95" y="336"/>
                              </a:lnTo>
                              <a:lnTo>
                                <a:pt x="93" y="336"/>
                              </a:lnTo>
                              <a:lnTo>
                                <a:pt x="89" y="336"/>
                              </a:lnTo>
                              <a:lnTo>
                                <a:pt x="89" y="332"/>
                              </a:lnTo>
                              <a:lnTo>
                                <a:pt x="89" y="327"/>
                              </a:lnTo>
                              <a:lnTo>
                                <a:pt x="87" y="324"/>
                              </a:lnTo>
                              <a:lnTo>
                                <a:pt x="87" y="319"/>
                              </a:lnTo>
                              <a:lnTo>
                                <a:pt x="87" y="313"/>
                              </a:lnTo>
                              <a:lnTo>
                                <a:pt x="92" y="307"/>
                              </a:lnTo>
                              <a:lnTo>
                                <a:pt x="95" y="299"/>
                              </a:lnTo>
                              <a:lnTo>
                                <a:pt x="102" y="290"/>
                              </a:lnTo>
                              <a:lnTo>
                                <a:pt x="102" y="285"/>
                              </a:lnTo>
                              <a:lnTo>
                                <a:pt x="100" y="282"/>
                              </a:lnTo>
                              <a:lnTo>
                                <a:pt x="100" y="277"/>
                              </a:lnTo>
                              <a:lnTo>
                                <a:pt x="100" y="273"/>
                              </a:lnTo>
                              <a:lnTo>
                                <a:pt x="100" y="267"/>
                              </a:lnTo>
                              <a:lnTo>
                                <a:pt x="100" y="262"/>
                              </a:lnTo>
                              <a:lnTo>
                                <a:pt x="100" y="261"/>
                              </a:lnTo>
                              <a:lnTo>
                                <a:pt x="100" y="256"/>
                              </a:lnTo>
                              <a:lnTo>
                                <a:pt x="97" y="258"/>
                              </a:lnTo>
                              <a:lnTo>
                                <a:pt x="95" y="258"/>
                              </a:lnTo>
                              <a:lnTo>
                                <a:pt x="92" y="261"/>
                              </a:lnTo>
                              <a:lnTo>
                                <a:pt x="89" y="262"/>
                              </a:lnTo>
                              <a:lnTo>
                                <a:pt x="87" y="265"/>
                              </a:lnTo>
                              <a:lnTo>
                                <a:pt x="85" y="265"/>
                              </a:lnTo>
                              <a:lnTo>
                                <a:pt x="83" y="267"/>
                              </a:lnTo>
                              <a:lnTo>
                                <a:pt x="79" y="269"/>
                              </a:lnTo>
                              <a:lnTo>
                                <a:pt x="75" y="269"/>
                              </a:lnTo>
                              <a:lnTo>
                                <a:pt x="67" y="265"/>
                              </a:lnTo>
                              <a:lnTo>
                                <a:pt x="58" y="261"/>
                              </a:lnTo>
                              <a:lnTo>
                                <a:pt x="50" y="254"/>
                              </a:lnTo>
                              <a:lnTo>
                                <a:pt x="39" y="248"/>
                              </a:lnTo>
                              <a:lnTo>
                                <a:pt x="31" y="240"/>
                              </a:lnTo>
                              <a:lnTo>
                                <a:pt x="24" y="229"/>
                              </a:lnTo>
                              <a:lnTo>
                                <a:pt x="20" y="218"/>
                              </a:lnTo>
                              <a:lnTo>
                                <a:pt x="18" y="217"/>
                              </a:lnTo>
                              <a:lnTo>
                                <a:pt x="14" y="212"/>
                              </a:lnTo>
                              <a:lnTo>
                                <a:pt x="10" y="208"/>
                              </a:lnTo>
                              <a:lnTo>
                                <a:pt x="5" y="202"/>
                              </a:lnTo>
                              <a:lnTo>
                                <a:pt x="2" y="196"/>
                              </a:lnTo>
                              <a:lnTo>
                                <a:pt x="0" y="190"/>
                              </a:lnTo>
                              <a:lnTo>
                                <a:pt x="0" y="186"/>
                              </a:lnTo>
                              <a:lnTo>
                                <a:pt x="4" y="179"/>
                              </a:lnTo>
                              <a:lnTo>
                                <a:pt x="7" y="184"/>
                              </a:lnTo>
                              <a:lnTo>
                                <a:pt x="10" y="184"/>
                              </a:lnTo>
                              <a:lnTo>
                                <a:pt x="14" y="184"/>
                              </a:lnTo>
                              <a:lnTo>
                                <a:pt x="16" y="182"/>
                              </a:lnTo>
                              <a:lnTo>
                                <a:pt x="18" y="179"/>
                              </a:lnTo>
                              <a:lnTo>
                                <a:pt x="20" y="176"/>
                              </a:lnTo>
                              <a:lnTo>
                                <a:pt x="22" y="173"/>
                              </a:lnTo>
                              <a:lnTo>
                                <a:pt x="22" y="171"/>
                              </a:lnTo>
                              <a:lnTo>
                                <a:pt x="24" y="173"/>
                              </a:lnTo>
                              <a:lnTo>
                                <a:pt x="24" y="176"/>
                              </a:lnTo>
                              <a:lnTo>
                                <a:pt x="24" y="177"/>
                              </a:lnTo>
                              <a:lnTo>
                                <a:pt x="24" y="179"/>
                              </a:lnTo>
                              <a:lnTo>
                                <a:pt x="27" y="184"/>
                              </a:lnTo>
                              <a:lnTo>
                                <a:pt x="27" y="186"/>
                              </a:lnTo>
                              <a:lnTo>
                                <a:pt x="29" y="188"/>
                              </a:lnTo>
                              <a:lnTo>
                                <a:pt x="31" y="188"/>
                              </a:lnTo>
                              <a:lnTo>
                                <a:pt x="32" y="186"/>
                              </a:lnTo>
                              <a:lnTo>
                                <a:pt x="35" y="186"/>
                              </a:lnTo>
                              <a:lnTo>
                                <a:pt x="37" y="184"/>
                              </a:lnTo>
                              <a:lnTo>
                                <a:pt x="37" y="182"/>
                              </a:lnTo>
                              <a:lnTo>
                                <a:pt x="39" y="179"/>
                              </a:lnTo>
                              <a:lnTo>
                                <a:pt x="39" y="177"/>
                              </a:lnTo>
                              <a:lnTo>
                                <a:pt x="39" y="159"/>
                              </a:lnTo>
                              <a:lnTo>
                                <a:pt x="43" y="161"/>
                              </a:lnTo>
                              <a:lnTo>
                                <a:pt x="47" y="163"/>
                              </a:lnTo>
                              <a:lnTo>
                                <a:pt x="52" y="167"/>
                              </a:lnTo>
                              <a:lnTo>
                                <a:pt x="55" y="169"/>
                              </a:lnTo>
                              <a:lnTo>
                                <a:pt x="55" y="173"/>
                              </a:lnTo>
                              <a:lnTo>
                                <a:pt x="58" y="177"/>
                              </a:lnTo>
                              <a:lnTo>
                                <a:pt x="55" y="182"/>
                              </a:lnTo>
                              <a:lnTo>
                                <a:pt x="52" y="188"/>
                              </a:lnTo>
                              <a:lnTo>
                                <a:pt x="54" y="186"/>
                              </a:lnTo>
                              <a:lnTo>
                                <a:pt x="54" y="188"/>
                              </a:lnTo>
                              <a:lnTo>
                                <a:pt x="55" y="188"/>
                              </a:lnTo>
                              <a:lnTo>
                                <a:pt x="58" y="188"/>
                              </a:lnTo>
                              <a:lnTo>
                                <a:pt x="58" y="190"/>
                              </a:lnTo>
                              <a:lnTo>
                                <a:pt x="60" y="190"/>
                              </a:lnTo>
                              <a:lnTo>
                                <a:pt x="62" y="186"/>
                              </a:lnTo>
                              <a:lnTo>
                                <a:pt x="62" y="182"/>
                              </a:lnTo>
                              <a:lnTo>
                                <a:pt x="62" y="179"/>
                              </a:lnTo>
                              <a:lnTo>
                                <a:pt x="62" y="177"/>
                              </a:lnTo>
                              <a:lnTo>
                                <a:pt x="64" y="177"/>
                              </a:lnTo>
                              <a:lnTo>
                                <a:pt x="67" y="176"/>
                              </a:lnTo>
                              <a:lnTo>
                                <a:pt x="69" y="173"/>
                              </a:lnTo>
                              <a:lnTo>
                                <a:pt x="72" y="171"/>
                              </a:lnTo>
                              <a:lnTo>
                                <a:pt x="77" y="167"/>
                              </a:lnTo>
                              <a:lnTo>
                                <a:pt x="79" y="163"/>
                              </a:lnTo>
                              <a:lnTo>
                                <a:pt x="81" y="156"/>
                              </a:lnTo>
                              <a:lnTo>
                                <a:pt x="81" y="150"/>
                              </a:lnTo>
                              <a:lnTo>
                                <a:pt x="83" y="144"/>
                              </a:lnTo>
                              <a:lnTo>
                                <a:pt x="87" y="138"/>
                              </a:lnTo>
                              <a:lnTo>
                                <a:pt x="89" y="131"/>
                              </a:lnTo>
                              <a:lnTo>
                                <a:pt x="95" y="127"/>
                              </a:lnTo>
                              <a:lnTo>
                                <a:pt x="102" y="123"/>
                              </a:lnTo>
                              <a:lnTo>
                                <a:pt x="106" y="117"/>
                              </a:lnTo>
                              <a:lnTo>
                                <a:pt x="112" y="112"/>
                              </a:lnTo>
                              <a:lnTo>
                                <a:pt x="119" y="108"/>
                              </a:lnTo>
                              <a:lnTo>
                                <a:pt x="125" y="106"/>
                              </a:lnTo>
                              <a:lnTo>
                                <a:pt x="131" y="102"/>
                              </a:lnTo>
                              <a:lnTo>
                                <a:pt x="135" y="98"/>
                              </a:lnTo>
                              <a:lnTo>
                                <a:pt x="133" y="96"/>
                              </a:lnTo>
                              <a:lnTo>
                                <a:pt x="133" y="94"/>
                              </a:lnTo>
                              <a:lnTo>
                                <a:pt x="133" y="89"/>
                              </a:lnTo>
                              <a:lnTo>
                                <a:pt x="133" y="85"/>
                              </a:lnTo>
                              <a:lnTo>
                                <a:pt x="135" y="84"/>
                              </a:lnTo>
                              <a:lnTo>
                                <a:pt x="137" y="79"/>
                              </a:lnTo>
                              <a:lnTo>
                                <a:pt x="142" y="77"/>
                              </a:lnTo>
                              <a:lnTo>
                                <a:pt x="144" y="72"/>
                              </a:lnTo>
                              <a:lnTo>
                                <a:pt x="142" y="70"/>
                              </a:lnTo>
                              <a:lnTo>
                                <a:pt x="139" y="69"/>
                              </a:lnTo>
                              <a:lnTo>
                                <a:pt x="137" y="64"/>
                              </a:lnTo>
                              <a:lnTo>
                                <a:pt x="135" y="62"/>
                              </a:lnTo>
                              <a:lnTo>
                                <a:pt x="133" y="60"/>
                              </a:lnTo>
                              <a:lnTo>
                                <a:pt x="133" y="58"/>
                              </a:lnTo>
                              <a:lnTo>
                                <a:pt x="131" y="58"/>
                              </a:lnTo>
                              <a:lnTo>
                                <a:pt x="131" y="56"/>
                              </a:lnTo>
                              <a:lnTo>
                                <a:pt x="131" y="54"/>
                              </a:lnTo>
                              <a:lnTo>
                                <a:pt x="133" y="52"/>
                              </a:lnTo>
                              <a:lnTo>
                                <a:pt x="135" y="52"/>
                              </a:lnTo>
                              <a:lnTo>
                                <a:pt x="137" y="52"/>
                              </a:lnTo>
                              <a:lnTo>
                                <a:pt x="142" y="49"/>
                              </a:lnTo>
                              <a:lnTo>
                                <a:pt x="146" y="49"/>
                              </a:lnTo>
                              <a:lnTo>
                                <a:pt x="146" y="52"/>
                              </a:lnTo>
                              <a:lnTo>
                                <a:pt x="147" y="52"/>
                              </a:lnTo>
                              <a:lnTo>
                                <a:pt x="147" y="54"/>
                              </a:lnTo>
                              <a:lnTo>
                                <a:pt x="150" y="58"/>
                              </a:lnTo>
                              <a:lnTo>
                                <a:pt x="150" y="60"/>
                              </a:lnTo>
                              <a:lnTo>
                                <a:pt x="152" y="64"/>
                              </a:lnTo>
                              <a:lnTo>
                                <a:pt x="154" y="67"/>
                              </a:lnTo>
                              <a:lnTo>
                                <a:pt x="156" y="70"/>
                              </a:lnTo>
                              <a:lnTo>
                                <a:pt x="161" y="70"/>
                              </a:lnTo>
                              <a:lnTo>
                                <a:pt x="162" y="72"/>
                              </a:lnTo>
                              <a:lnTo>
                                <a:pt x="167" y="72"/>
                              </a:lnTo>
                              <a:lnTo>
                                <a:pt x="169" y="96"/>
                              </a:lnTo>
                              <a:lnTo>
                                <a:pt x="171" y="92"/>
                              </a:lnTo>
                              <a:lnTo>
                                <a:pt x="173" y="87"/>
                              </a:lnTo>
                              <a:lnTo>
                                <a:pt x="175" y="84"/>
                              </a:lnTo>
                              <a:lnTo>
                                <a:pt x="179" y="79"/>
                              </a:lnTo>
                              <a:lnTo>
                                <a:pt x="182" y="75"/>
                              </a:lnTo>
                              <a:lnTo>
                                <a:pt x="186" y="72"/>
                              </a:lnTo>
                              <a:lnTo>
                                <a:pt x="190" y="69"/>
                              </a:lnTo>
                              <a:lnTo>
                                <a:pt x="194" y="62"/>
                              </a:lnTo>
                              <a:lnTo>
                                <a:pt x="199" y="60"/>
                              </a:lnTo>
                              <a:lnTo>
                                <a:pt x="204" y="58"/>
                              </a:lnTo>
                              <a:lnTo>
                                <a:pt x="209" y="54"/>
                              </a:lnTo>
                              <a:lnTo>
                                <a:pt x="212" y="54"/>
                              </a:lnTo>
                              <a:lnTo>
                                <a:pt x="216" y="52"/>
                              </a:lnTo>
                              <a:lnTo>
                                <a:pt x="220" y="49"/>
                              </a:lnTo>
                              <a:lnTo>
                                <a:pt x="223" y="49"/>
                              </a:lnTo>
                              <a:lnTo>
                                <a:pt x="227" y="49"/>
                              </a:lnTo>
                              <a:lnTo>
                                <a:pt x="231" y="47"/>
                              </a:lnTo>
                              <a:lnTo>
                                <a:pt x="235" y="46"/>
                              </a:lnTo>
                              <a:lnTo>
                                <a:pt x="240" y="44"/>
                              </a:lnTo>
                              <a:lnTo>
                                <a:pt x="244" y="44"/>
                              </a:lnTo>
                              <a:lnTo>
                                <a:pt x="248" y="44"/>
                              </a:lnTo>
                              <a:lnTo>
                                <a:pt x="252" y="44"/>
                              </a:lnTo>
                              <a:lnTo>
                                <a:pt x="256" y="44"/>
                              </a:lnTo>
                              <a:lnTo>
                                <a:pt x="260" y="44"/>
                              </a:lnTo>
                              <a:lnTo>
                                <a:pt x="263" y="41"/>
                              </a:lnTo>
                              <a:lnTo>
                                <a:pt x="265" y="41"/>
                              </a:lnTo>
                              <a:lnTo>
                                <a:pt x="267" y="39"/>
                              </a:lnTo>
                              <a:lnTo>
                                <a:pt x="269" y="39"/>
                              </a:lnTo>
                              <a:lnTo>
                                <a:pt x="269" y="37"/>
                              </a:lnTo>
                              <a:lnTo>
                                <a:pt x="271" y="37"/>
                              </a:lnTo>
                              <a:lnTo>
                                <a:pt x="273" y="31"/>
                              </a:lnTo>
                              <a:lnTo>
                                <a:pt x="273" y="27"/>
                              </a:lnTo>
                              <a:lnTo>
                                <a:pt x="275" y="22"/>
                              </a:lnTo>
                              <a:lnTo>
                                <a:pt x="277" y="18"/>
                              </a:lnTo>
                              <a:lnTo>
                                <a:pt x="279" y="14"/>
                              </a:lnTo>
                              <a:lnTo>
                                <a:pt x="281" y="10"/>
                              </a:lnTo>
                              <a:lnTo>
                                <a:pt x="284" y="6"/>
                              </a:lnTo>
                              <a:lnTo>
                                <a:pt x="288" y="2"/>
                              </a:lnTo>
                              <a:lnTo>
                                <a:pt x="290" y="2"/>
                              </a:lnTo>
                              <a:lnTo>
                                <a:pt x="292" y="0"/>
                              </a:lnTo>
                              <a:lnTo>
                                <a:pt x="294" y="0"/>
                              </a:lnTo>
                              <a:lnTo>
                                <a:pt x="296" y="0"/>
                              </a:lnTo>
                              <a:lnTo>
                                <a:pt x="298" y="0"/>
                              </a:lnTo>
                              <a:lnTo>
                                <a:pt x="300" y="2"/>
                              </a:lnTo>
                              <a:lnTo>
                                <a:pt x="300" y="12"/>
                              </a:lnTo>
                              <a:lnTo>
                                <a:pt x="300" y="20"/>
                              </a:lnTo>
                              <a:lnTo>
                                <a:pt x="302" y="27"/>
                              </a:lnTo>
                              <a:lnTo>
                                <a:pt x="302" y="29"/>
                              </a:lnTo>
                              <a:lnTo>
                                <a:pt x="305" y="31"/>
                              </a:lnTo>
                              <a:lnTo>
                                <a:pt x="307" y="32"/>
                              </a:lnTo>
                              <a:lnTo>
                                <a:pt x="308" y="35"/>
                              </a:lnTo>
                              <a:lnTo>
                                <a:pt x="313" y="37"/>
                              </a:lnTo>
                              <a:lnTo>
                                <a:pt x="315" y="37"/>
                              </a:lnTo>
                              <a:lnTo>
                                <a:pt x="315" y="39"/>
                              </a:lnTo>
                              <a:lnTo>
                                <a:pt x="317" y="39"/>
                              </a:lnTo>
                              <a:lnTo>
                                <a:pt x="319" y="39"/>
                              </a:lnTo>
                              <a:lnTo>
                                <a:pt x="322" y="37"/>
                              </a:lnTo>
                              <a:lnTo>
                                <a:pt x="323" y="32"/>
                              </a:lnTo>
                              <a:lnTo>
                                <a:pt x="323" y="35"/>
                              </a:lnTo>
                              <a:lnTo>
                                <a:pt x="325" y="35"/>
                              </a:lnTo>
                              <a:lnTo>
                                <a:pt x="327" y="35"/>
                              </a:lnTo>
                              <a:lnTo>
                                <a:pt x="330" y="35"/>
                              </a:lnTo>
                              <a:lnTo>
                                <a:pt x="332" y="35"/>
                              </a:lnTo>
                              <a:lnTo>
                                <a:pt x="333" y="32"/>
                              </a:lnTo>
                              <a:lnTo>
                                <a:pt x="336" y="32"/>
                              </a:lnTo>
                              <a:lnTo>
                                <a:pt x="338" y="31"/>
                              </a:lnTo>
                              <a:lnTo>
                                <a:pt x="340" y="29"/>
                              </a:lnTo>
                              <a:lnTo>
                                <a:pt x="340" y="27"/>
                              </a:lnTo>
                              <a:lnTo>
                                <a:pt x="342" y="24"/>
                              </a:lnTo>
                              <a:lnTo>
                                <a:pt x="342" y="27"/>
                              </a:lnTo>
                              <a:lnTo>
                                <a:pt x="344" y="29"/>
                              </a:lnTo>
                              <a:lnTo>
                                <a:pt x="344" y="31"/>
                              </a:lnTo>
                              <a:lnTo>
                                <a:pt x="347" y="35"/>
                              </a:lnTo>
                              <a:lnTo>
                                <a:pt x="347" y="37"/>
                              </a:lnTo>
                              <a:lnTo>
                                <a:pt x="347" y="41"/>
                              </a:lnTo>
                              <a:lnTo>
                                <a:pt x="347" y="44"/>
                              </a:lnTo>
                              <a:lnTo>
                                <a:pt x="347" y="47"/>
                              </a:lnTo>
                              <a:lnTo>
                                <a:pt x="333" y="60"/>
                              </a:lnTo>
                              <a:lnTo>
                                <a:pt x="333" y="64"/>
                              </a:lnTo>
                              <a:lnTo>
                                <a:pt x="333" y="69"/>
                              </a:lnTo>
                              <a:lnTo>
                                <a:pt x="333" y="72"/>
                              </a:lnTo>
                              <a:lnTo>
                                <a:pt x="333" y="75"/>
                              </a:lnTo>
                              <a:lnTo>
                                <a:pt x="332" y="77"/>
                              </a:lnTo>
                              <a:lnTo>
                                <a:pt x="330" y="79"/>
                              </a:lnTo>
                              <a:lnTo>
                                <a:pt x="327" y="79"/>
                              </a:lnTo>
                              <a:lnTo>
                                <a:pt x="325" y="81"/>
                              </a:lnTo>
                              <a:lnTo>
                                <a:pt x="325" y="89"/>
                              </a:lnTo>
                              <a:lnTo>
                                <a:pt x="325" y="98"/>
                              </a:lnTo>
                              <a:lnTo>
                                <a:pt x="323" y="106"/>
                              </a:lnTo>
                              <a:lnTo>
                                <a:pt x="322" y="114"/>
                              </a:lnTo>
                              <a:lnTo>
                                <a:pt x="319" y="125"/>
                              </a:lnTo>
                              <a:lnTo>
                                <a:pt x="315" y="133"/>
                              </a:lnTo>
                              <a:lnTo>
                                <a:pt x="310" y="144"/>
                              </a:lnTo>
                              <a:lnTo>
                                <a:pt x="305" y="152"/>
                              </a:lnTo>
                              <a:lnTo>
                                <a:pt x="305" y="161"/>
                              </a:lnTo>
                              <a:lnTo>
                                <a:pt x="305" y="167"/>
                              </a:lnTo>
                              <a:lnTo>
                                <a:pt x="302" y="173"/>
                              </a:lnTo>
                              <a:lnTo>
                                <a:pt x="302" y="179"/>
                              </a:lnTo>
                              <a:lnTo>
                                <a:pt x="300" y="186"/>
                              </a:lnTo>
                              <a:lnTo>
                                <a:pt x="298" y="192"/>
                              </a:lnTo>
                              <a:lnTo>
                                <a:pt x="296" y="199"/>
                              </a:lnTo>
                              <a:lnTo>
                                <a:pt x="292" y="204"/>
                              </a:lnTo>
                              <a:lnTo>
                                <a:pt x="294" y="208"/>
                              </a:lnTo>
                              <a:lnTo>
                                <a:pt x="296" y="212"/>
                              </a:lnTo>
                              <a:lnTo>
                                <a:pt x="298" y="217"/>
                              </a:lnTo>
                              <a:lnTo>
                                <a:pt x="298" y="218"/>
                              </a:lnTo>
                              <a:lnTo>
                                <a:pt x="300" y="223"/>
                              </a:lnTo>
                              <a:lnTo>
                                <a:pt x="300" y="229"/>
                              </a:lnTo>
                              <a:lnTo>
                                <a:pt x="298" y="237"/>
                              </a:lnTo>
                              <a:lnTo>
                                <a:pt x="298" y="248"/>
                              </a:lnTo>
                              <a:lnTo>
                                <a:pt x="298" y="258"/>
                              </a:lnTo>
                              <a:lnTo>
                                <a:pt x="298" y="269"/>
                              </a:lnTo>
                              <a:lnTo>
                                <a:pt x="298" y="277"/>
                              </a:lnTo>
                              <a:lnTo>
                                <a:pt x="300" y="285"/>
                              </a:lnTo>
                              <a:lnTo>
                                <a:pt x="300" y="294"/>
                              </a:lnTo>
                              <a:lnTo>
                                <a:pt x="300" y="300"/>
                              </a:lnTo>
                              <a:lnTo>
                                <a:pt x="302" y="305"/>
                              </a:lnTo>
                              <a:lnTo>
                                <a:pt x="300" y="307"/>
                              </a:lnTo>
                              <a:lnTo>
                                <a:pt x="300" y="309"/>
                              </a:lnTo>
                              <a:lnTo>
                                <a:pt x="298" y="310"/>
                              </a:lnTo>
                              <a:lnTo>
                                <a:pt x="298" y="313"/>
                              </a:lnTo>
                              <a:lnTo>
                                <a:pt x="296" y="315"/>
                              </a:lnTo>
                              <a:lnTo>
                                <a:pt x="294" y="315"/>
                              </a:lnTo>
                              <a:lnTo>
                                <a:pt x="292" y="315"/>
                              </a:lnTo>
                              <a:lnTo>
                                <a:pt x="290" y="315"/>
                              </a:lnTo>
                              <a:lnTo>
                                <a:pt x="288" y="315"/>
                              </a:lnTo>
                              <a:lnTo>
                                <a:pt x="285" y="317"/>
                              </a:lnTo>
                              <a:lnTo>
                                <a:pt x="284" y="319"/>
                              </a:lnTo>
                              <a:lnTo>
                                <a:pt x="281" y="319"/>
                              </a:lnTo>
                              <a:lnTo>
                                <a:pt x="281" y="322"/>
                              </a:lnTo>
                              <a:lnTo>
                                <a:pt x="279" y="324"/>
                              </a:lnTo>
                              <a:lnTo>
                                <a:pt x="277" y="324"/>
                              </a:lnTo>
                              <a:lnTo>
                                <a:pt x="277" y="325"/>
                              </a:lnTo>
                              <a:lnTo>
                                <a:pt x="273" y="325"/>
                              </a:lnTo>
                              <a:lnTo>
                                <a:pt x="271" y="325"/>
                              </a:lnTo>
                              <a:lnTo>
                                <a:pt x="267" y="325"/>
                              </a:lnTo>
                              <a:lnTo>
                                <a:pt x="263" y="327"/>
                              </a:lnTo>
                              <a:lnTo>
                                <a:pt x="256" y="327"/>
                              </a:lnTo>
                              <a:lnTo>
                                <a:pt x="252" y="327"/>
                              </a:lnTo>
                              <a:lnTo>
                                <a:pt x="250" y="330"/>
                              </a:lnTo>
                              <a:lnTo>
                                <a:pt x="246" y="330"/>
                              </a:lnTo>
                              <a:lnTo>
                                <a:pt x="235" y="332"/>
                              </a:lnTo>
                              <a:lnTo>
                                <a:pt x="220" y="336"/>
                              </a:lnTo>
                              <a:lnTo>
                                <a:pt x="204" y="342"/>
                              </a:lnTo>
                              <a:lnTo>
                                <a:pt x="187" y="344"/>
                              </a:lnTo>
                              <a:lnTo>
                                <a:pt x="171" y="348"/>
                              </a:lnTo>
                              <a:lnTo>
                                <a:pt x="156" y="347"/>
                              </a:lnTo>
                              <a:lnTo>
                                <a:pt x="150" y="347"/>
                              </a:lnTo>
                              <a:lnTo>
                                <a:pt x="144" y="344"/>
                              </a:lnTo>
                              <a:lnTo>
                                <a:pt x="137" y="340"/>
                              </a:lnTo>
                              <a:lnTo>
                                <a:pt x="133" y="336"/>
                              </a:lnTo>
                              <a:lnTo>
                                <a:pt x="131" y="336"/>
                              </a:lnTo>
                              <a:lnTo>
                                <a:pt x="127" y="336"/>
                              </a:lnTo>
                              <a:lnTo>
                                <a:pt x="125" y="336"/>
                              </a:lnTo>
                              <a:lnTo>
                                <a:pt x="121" y="336"/>
                              </a:lnTo>
                              <a:lnTo>
                                <a:pt x="117" y="338"/>
                              </a:lnTo>
                              <a:lnTo>
                                <a:pt x="114" y="338"/>
                              </a:lnTo>
                              <a:lnTo>
                                <a:pt x="110" y="338"/>
                              </a:lnTo>
                              <a:lnTo>
                                <a:pt x="108" y="33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6" name="Freeform 132"/>
                        <p:cNvSpPr>
                          <a:spLocks/>
                        </p:cNvSpPr>
                        <p:nvPr/>
                      </p:nvSpPr>
                      <p:spPr bwMode="auto">
                        <a:xfrm>
                          <a:off x="4995" y="1751"/>
                          <a:ext cx="288" cy="824"/>
                        </a:xfrm>
                        <a:custGeom>
                          <a:avLst/>
                          <a:gdLst>
                            <a:gd name="T0" fmla="*/ 120 w 288"/>
                            <a:gd name="T1" fmla="*/ 318 h 824"/>
                            <a:gd name="T2" fmla="*/ 114 w 288"/>
                            <a:gd name="T3" fmla="*/ 385 h 824"/>
                            <a:gd name="T4" fmla="*/ 118 w 288"/>
                            <a:gd name="T5" fmla="*/ 433 h 824"/>
                            <a:gd name="T6" fmla="*/ 106 w 288"/>
                            <a:gd name="T7" fmla="*/ 574 h 824"/>
                            <a:gd name="T8" fmla="*/ 89 w 288"/>
                            <a:gd name="T9" fmla="*/ 744 h 824"/>
                            <a:gd name="T10" fmla="*/ 80 w 288"/>
                            <a:gd name="T11" fmla="*/ 817 h 824"/>
                            <a:gd name="T12" fmla="*/ 55 w 288"/>
                            <a:gd name="T13" fmla="*/ 815 h 824"/>
                            <a:gd name="T14" fmla="*/ 14 w 288"/>
                            <a:gd name="T15" fmla="*/ 792 h 824"/>
                            <a:gd name="T16" fmla="*/ 3 w 288"/>
                            <a:gd name="T17" fmla="*/ 796 h 824"/>
                            <a:gd name="T18" fmla="*/ 18 w 288"/>
                            <a:gd name="T19" fmla="*/ 784 h 824"/>
                            <a:gd name="T20" fmla="*/ 0 w 288"/>
                            <a:gd name="T21" fmla="*/ 787 h 824"/>
                            <a:gd name="T22" fmla="*/ 18 w 288"/>
                            <a:gd name="T23" fmla="*/ 712 h 824"/>
                            <a:gd name="T24" fmla="*/ 20 w 288"/>
                            <a:gd name="T25" fmla="*/ 558 h 824"/>
                            <a:gd name="T26" fmla="*/ 37 w 288"/>
                            <a:gd name="T27" fmla="*/ 522 h 824"/>
                            <a:gd name="T28" fmla="*/ 45 w 288"/>
                            <a:gd name="T29" fmla="*/ 487 h 824"/>
                            <a:gd name="T30" fmla="*/ 18 w 288"/>
                            <a:gd name="T31" fmla="*/ 477 h 824"/>
                            <a:gd name="T32" fmla="*/ 8 w 288"/>
                            <a:gd name="T33" fmla="*/ 501 h 824"/>
                            <a:gd name="T34" fmla="*/ 20 w 288"/>
                            <a:gd name="T35" fmla="*/ 426 h 824"/>
                            <a:gd name="T36" fmla="*/ 66 w 288"/>
                            <a:gd name="T37" fmla="*/ 449 h 824"/>
                            <a:gd name="T38" fmla="*/ 54 w 288"/>
                            <a:gd name="T39" fmla="*/ 408 h 824"/>
                            <a:gd name="T40" fmla="*/ 39 w 288"/>
                            <a:gd name="T41" fmla="*/ 324 h 824"/>
                            <a:gd name="T42" fmla="*/ 41 w 288"/>
                            <a:gd name="T43" fmla="*/ 280 h 824"/>
                            <a:gd name="T44" fmla="*/ 37 w 288"/>
                            <a:gd name="T45" fmla="*/ 230 h 824"/>
                            <a:gd name="T46" fmla="*/ 54 w 288"/>
                            <a:gd name="T47" fmla="*/ 173 h 824"/>
                            <a:gd name="T48" fmla="*/ 18 w 288"/>
                            <a:gd name="T49" fmla="*/ 50 h 824"/>
                            <a:gd name="T50" fmla="*/ 20 w 288"/>
                            <a:gd name="T51" fmla="*/ 45 h 824"/>
                            <a:gd name="T52" fmla="*/ 5 w 288"/>
                            <a:gd name="T53" fmla="*/ 13 h 824"/>
                            <a:gd name="T54" fmla="*/ 14 w 288"/>
                            <a:gd name="T55" fmla="*/ 2 h 824"/>
                            <a:gd name="T56" fmla="*/ 37 w 288"/>
                            <a:gd name="T57" fmla="*/ 45 h 824"/>
                            <a:gd name="T58" fmla="*/ 47 w 288"/>
                            <a:gd name="T59" fmla="*/ 22 h 824"/>
                            <a:gd name="T60" fmla="*/ 89 w 288"/>
                            <a:gd name="T61" fmla="*/ 13 h 824"/>
                            <a:gd name="T62" fmla="*/ 139 w 288"/>
                            <a:gd name="T63" fmla="*/ 17 h 824"/>
                            <a:gd name="T64" fmla="*/ 183 w 288"/>
                            <a:gd name="T65" fmla="*/ 27 h 824"/>
                            <a:gd name="T66" fmla="*/ 185 w 288"/>
                            <a:gd name="T67" fmla="*/ 72 h 824"/>
                            <a:gd name="T68" fmla="*/ 208 w 288"/>
                            <a:gd name="T69" fmla="*/ 25 h 824"/>
                            <a:gd name="T70" fmla="*/ 252 w 288"/>
                            <a:gd name="T71" fmla="*/ 24 h 824"/>
                            <a:gd name="T72" fmla="*/ 285 w 288"/>
                            <a:gd name="T73" fmla="*/ 62 h 824"/>
                            <a:gd name="T74" fmla="*/ 274 w 288"/>
                            <a:gd name="T75" fmla="*/ 237 h 824"/>
                            <a:gd name="T76" fmla="*/ 256 w 288"/>
                            <a:gd name="T77" fmla="*/ 533 h 824"/>
                            <a:gd name="T78" fmla="*/ 191 w 288"/>
                            <a:gd name="T79" fmla="*/ 764 h 824"/>
                            <a:gd name="T80" fmla="*/ 181 w 288"/>
                            <a:gd name="T81" fmla="*/ 792 h 824"/>
                            <a:gd name="T82" fmla="*/ 118 w 288"/>
                            <a:gd name="T83" fmla="*/ 789 h 824"/>
                            <a:gd name="T84" fmla="*/ 131 w 288"/>
                            <a:gd name="T85" fmla="*/ 746 h 824"/>
                            <a:gd name="T86" fmla="*/ 137 w 288"/>
                            <a:gd name="T87" fmla="*/ 644 h 824"/>
                            <a:gd name="T88" fmla="*/ 135 w 288"/>
                            <a:gd name="T89" fmla="*/ 626 h 824"/>
                            <a:gd name="T90" fmla="*/ 156 w 288"/>
                            <a:gd name="T91" fmla="*/ 554 h 824"/>
                            <a:gd name="T92" fmla="*/ 191 w 288"/>
                            <a:gd name="T93" fmla="*/ 437 h 824"/>
                            <a:gd name="T94" fmla="*/ 141 w 288"/>
                            <a:gd name="T95" fmla="*/ 487 h 824"/>
                            <a:gd name="T96" fmla="*/ 158 w 288"/>
                            <a:gd name="T97" fmla="*/ 448 h 824"/>
                            <a:gd name="T98" fmla="*/ 149 w 288"/>
                            <a:gd name="T99" fmla="*/ 357 h 824"/>
                            <a:gd name="T100" fmla="*/ 137 w 288"/>
                            <a:gd name="T101" fmla="*/ 366 h 824"/>
                            <a:gd name="T102" fmla="*/ 158 w 288"/>
                            <a:gd name="T103" fmla="*/ 291 h 824"/>
                            <a:gd name="T104" fmla="*/ 187 w 288"/>
                            <a:gd name="T105" fmla="*/ 303 h 824"/>
                            <a:gd name="T106" fmla="*/ 141 w 288"/>
                            <a:gd name="T107" fmla="*/ 203 h 824"/>
                            <a:gd name="T108" fmla="*/ 151 w 288"/>
                            <a:gd name="T109" fmla="*/ 150 h 824"/>
                            <a:gd name="T110" fmla="*/ 118 w 288"/>
                            <a:gd name="T111" fmla="*/ 173 h 824"/>
                            <a:gd name="T112" fmla="*/ 124 w 288"/>
                            <a:gd name="T113" fmla="*/ 190 h 824"/>
                            <a:gd name="T114" fmla="*/ 101 w 288"/>
                            <a:gd name="T115" fmla="*/ 239 h 8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8"/>
                            <a:gd name="T175" fmla="*/ 0 h 824"/>
                            <a:gd name="T176" fmla="*/ 288 w 288"/>
                            <a:gd name="T177" fmla="*/ 824 h 8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8" h="824">
                              <a:moveTo>
                                <a:pt x="137" y="205"/>
                              </a:moveTo>
                              <a:lnTo>
                                <a:pt x="137" y="220"/>
                              </a:lnTo>
                              <a:lnTo>
                                <a:pt x="137" y="232"/>
                              </a:lnTo>
                              <a:lnTo>
                                <a:pt x="135" y="245"/>
                              </a:lnTo>
                              <a:lnTo>
                                <a:pt x="133" y="255"/>
                              </a:lnTo>
                              <a:lnTo>
                                <a:pt x="128" y="265"/>
                              </a:lnTo>
                              <a:lnTo>
                                <a:pt x="126" y="277"/>
                              </a:lnTo>
                              <a:lnTo>
                                <a:pt x="123" y="287"/>
                              </a:lnTo>
                              <a:lnTo>
                                <a:pt x="120" y="300"/>
                              </a:lnTo>
                              <a:lnTo>
                                <a:pt x="120" y="309"/>
                              </a:lnTo>
                              <a:lnTo>
                                <a:pt x="120" y="318"/>
                              </a:lnTo>
                              <a:lnTo>
                                <a:pt x="120" y="328"/>
                              </a:lnTo>
                              <a:lnTo>
                                <a:pt x="118" y="334"/>
                              </a:lnTo>
                              <a:lnTo>
                                <a:pt x="118" y="343"/>
                              </a:lnTo>
                              <a:lnTo>
                                <a:pt x="116" y="349"/>
                              </a:lnTo>
                              <a:lnTo>
                                <a:pt x="116" y="357"/>
                              </a:lnTo>
                              <a:lnTo>
                                <a:pt x="116" y="363"/>
                              </a:lnTo>
                              <a:lnTo>
                                <a:pt x="114" y="368"/>
                              </a:lnTo>
                              <a:lnTo>
                                <a:pt x="114" y="372"/>
                              </a:lnTo>
                              <a:lnTo>
                                <a:pt x="114" y="376"/>
                              </a:lnTo>
                              <a:lnTo>
                                <a:pt x="114" y="380"/>
                              </a:lnTo>
                              <a:lnTo>
                                <a:pt x="114" y="385"/>
                              </a:lnTo>
                              <a:lnTo>
                                <a:pt x="116" y="388"/>
                              </a:lnTo>
                              <a:lnTo>
                                <a:pt x="116" y="393"/>
                              </a:lnTo>
                              <a:lnTo>
                                <a:pt x="116" y="395"/>
                              </a:lnTo>
                              <a:lnTo>
                                <a:pt x="116" y="400"/>
                              </a:lnTo>
                              <a:lnTo>
                                <a:pt x="116" y="403"/>
                              </a:lnTo>
                              <a:lnTo>
                                <a:pt x="118" y="411"/>
                              </a:lnTo>
                              <a:lnTo>
                                <a:pt x="118" y="418"/>
                              </a:lnTo>
                              <a:lnTo>
                                <a:pt x="118" y="425"/>
                              </a:lnTo>
                              <a:lnTo>
                                <a:pt x="118" y="431"/>
                              </a:lnTo>
                              <a:lnTo>
                                <a:pt x="118" y="433"/>
                              </a:lnTo>
                              <a:lnTo>
                                <a:pt x="118" y="443"/>
                              </a:lnTo>
                              <a:lnTo>
                                <a:pt x="118" y="454"/>
                              </a:lnTo>
                              <a:lnTo>
                                <a:pt x="118" y="466"/>
                              </a:lnTo>
                              <a:lnTo>
                                <a:pt x="118" y="477"/>
                              </a:lnTo>
                              <a:lnTo>
                                <a:pt x="118" y="487"/>
                              </a:lnTo>
                              <a:lnTo>
                                <a:pt x="116" y="500"/>
                              </a:lnTo>
                              <a:lnTo>
                                <a:pt x="111" y="512"/>
                              </a:lnTo>
                              <a:lnTo>
                                <a:pt x="108" y="524"/>
                              </a:lnTo>
                              <a:lnTo>
                                <a:pt x="108" y="541"/>
                              </a:lnTo>
                              <a:lnTo>
                                <a:pt x="106" y="558"/>
                              </a:lnTo>
                              <a:lnTo>
                                <a:pt x="106" y="574"/>
                              </a:lnTo>
                              <a:lnTo>
                                <a:pt x="103" y="593"/>
                              </a:lnTo>
                              <a:lnTo>
                                <a:pt x="103" y="612"/>
                              </a:lnTo>
                              <a:lnTo>
                                <a:pt x="101" y="631"/>
                              </a:lnTo>
                              <a:lnTo>
                                <a:pt x="99" y="650"/>
                              </a:lnTo>
                              <a:lnTo>
                                <a:pt x="97" y="669"/>
                              </a:lnTo>
                              <a:lnTo>
                                <a:pt x="97" y="683"/>
                              </a:lnTo>
                              <a:lnTo>
                                <a:pt x="95" y="696"/>
                              </a:lnTo>
                              <a:lnTo>
                                <a:pt x="93" y="710"/>
                              </a:lnTo>
                              <a:lnTo>
                                <a:pt x="91" y="721"/>
                              </a:lnTo>
                              <a:lnTo>
                                <a:pt x="89" y="733"/>
                              </a:lnTo>
                              <a:lnTo>
                                <a:pt x="89" y="744"/>
                              </a:lnTo>
                              <a:lnTo>
                                <a:pt x="86" y="754"/>
                              </a:lnTo>
                              <a:lnTo>
                                <a:pt x="86" y="764"/>
                              </a:lnTo>
                              <a:lnTo>
                                <a:pt x="86" y="775"/>
                              </a:lnTo>
                              <a:lnTo>
                                <a:pt x="86" y="786"/>
                              </a:lnTo>
                              <a:lnTo>
                                <a:pt x="85" y="792"/>
                              </a:lnTo>
                              <a:lnTo>
                                <a:pt x="85" y="798"/>
                              </a:lnTo>
                              <a:lnTo>
                                <a:pt x="83" y="802"/>
                              </a:lnTo>
                              <a:lnTo>
                                <a:pt x="83" y="806"/>
                              </a:lnTo>
                              <a:lnTo>
                                <a:pt x="80" y="811"/>
                              </a:lnTo>
                              <a:lnTo>
                                <a:pt x="80" y="815"/>
                              </a:lnTo>
                              <a:lnTo>
                                <a:pt x="80" y="817"/>
                              </a:lnTo>
                              <a:lnTo>
                                <a:pt x="78" y="817"/>
                              </a:lnTo>
                              <a:lnTo>
                                <a:pt x="78" y="819"/>
                              </a:lnTo>
                              <a:lnTo>
                                <a:pt x="76" y="819"/>
                              </a:lnTo>
                              <a:lnTo>
                                <a:pt x="76" y="821"/>
                              </a:lnTo>
                              <a:lnTo>
                                <a:pt x="74" y="821"/>
                              </a:lnTo>
                              <a:lnTo>
                                <a:pt x="74" y="823"/>
                              </a:lnTo>
                              <a:lnTo>
                                <a:pt x="70" y="821"/>
                              </a:lnTo>
                              <a:lnTo>
                                <a:pt x="66" y="819"/>
                              </a:lnTo>
                              <a:lnTo>
                                <a:pt x="59" y="817"/>
                              </a:lnTo>
                              <a:lnTo>
                                <a:pt x="55" y="815"/>
                              </a:lnTo>
                              <a:lnTo>
                                <a:pt x="52" y="813"/>
                              </a:lnTo>
                              <a:lnTo>
                                <a:pt x="47" y="811"/>
                              </a:lnTo>
                              <a:lnTo>
                                <a:pt x="43" y="806"/>
                              </a:lnTo>
                              <a:lnTo>
                                <a:pt x="39" y="802"/>
                              </a:lnTo>
                              <a:lnTo>
                                <a:pt x="37" y="802"/>
                              </a:lnTo>
                              <a:lnTo>
                                <a:pt x="35" y="801"/>
                              </a:lnTo>
                              <a:lnTo>
                                <a:pt x="31" y="798"/>
                              </a:lnTo>
                              <a:lnTo>
                                <a:pt x="26" y="796"/>
                              </a:lnTo>
                              <a:lnTo>
                                <a:pt x="22" y="794"/>
                              </a:lnTo>
                              <a:lnTo>
                                <a:pt x="18" y="792"/>
                              </a:lnTo>
                              <a:lnTo>
                                <a:pt x="14" y="792"/>
                              </a:lnTo>
                              <a:lnTo>
                                <a:pt x="12" y="792"/>
                              </a:lnTo>
                              <a:lnTo>
                                <a:pt x="12" y="794"/>
                              </a:lnTo>
                              <a:lnTo>
                                <a:pt x="10" y="796"/>
                              </a:lnTo>
                              <a:lnTo>
                                <a:pt x="10" y="798"/>
                              </a:lnTo>
                              <a:lnTo>
                                <a:pt x="8" y="801"/>
                              </a:lnTo>
                              <a:lnTo>
                                <a:pt x="8" y="802"/>
                              </a:lnTo>
                              <a:lnTo>
                                <a:pt x="5" y="804"/>
                              </a:lnTo>
                              <a:lnTo>
                                <a:pt x="3" y="806"/>
                              </a:lnTo>
                              <a:lnTo>
                                <a:pt x="1" y="809"/>
                              </a:lnTo>
                              <a:lnTo>
                                <a:pt x="1" y="802"/>
                              </a:lnTo>
                              <a:lnTo>
                                <a:pt x="3" y="796"/>
                              </a:lnTo>
                              <a:lnTo>
                                <a:pt x="5" y="792"/>
                              </a:lnTo>
                              <a:lnTo>
                                <a:pt x="8" y="789"/>
                              </a:lnTo>
                              <a:lnTo>
                                <a:pt x="10" y="789"/>
                              </a:lnTo>
                              <a:lnTo>
                                <a:pt x="14" y="787"/>
                              </a:lnTo>
                              <a:lnTo>
                                <a:pt x="18" y="787"/>
                              </a:lnTo>
                              <a:lnTo>
                                <a:pt x="25" y="787"/>
                              </a:lnTo>
                              <a:lnTo>
                                <a:pt x="22" y="786"/>
                              </a:lnTo>
                              <a:lnTo>
                                <a:pt x="20" y="784"/>
                              </a:lnTo>
                              <a:lnTo>
                                <a:pt x="18" y="784"/>
                              </a:lnTo>
                              <a:lnTo>
                                <a:pt x="18" y="781"/>
                              </a:lnTo>
                              <a:lnTo>
                                <a:pt x="16" y="781"/>
                              </a:lnTo>
                              <a:lnTo>
                                <a:pt x="14" y="781"/>
                              </a:lnTo>
                              <a:lnTo>
                                <a:pt x="12" y="781"/>
                              </a:lnTo>
                              <a:lnTo>
                                <a:pt x="10" y="784"/>
                              </a:lnTo>
                              <a:lnTo>
                                <a:pt x="8" y="784"/>
                              </a:lnTo>
                              <a:lnTo>
                                <a:pt x="5" y="786"/>
                              </a:lnTo>
                              <a:lnTo>
                                <a:pt x="3" y="786"/>
                              </a:lnTo>
                              <a:lnTo>
                                <a:pt x="1" y="787"/>
                              </a:lnTo>
                              <a:lnTo>
                                <a:pt x="0" y="787"/>
                              </a:lnTo>
                              <a:lnTo>
                                <a:pt x="0" y="779"/>
                              </a:lnTo>
                              <a:lnTo>
                                <a:pt x="1" y="773"/>
                              </a:lnTo>
                              <a:lnTo>
                                <a:pt x="3" y="769"/>
                              </a:lnTo>
                              <a:lnTo>
                                <a:pt x="5" y="763"/>
                              </a:lnTo>
                              <a:lnTo>
                                <a:pt x="10" y="758"/>
                              </a:lnTo>
                              <a:lnTo>
                                <a:pt x="12" y="752"/>
                              </a:lnTo>
                              <a:lnTo>
                                <a:pt x="16" y="748"/>
                              </a:lnTo>
                              <a:lnTo>
                                <a:pt x="20" y="744"/>
                              </a:lnTo>
                              <a:lnTo>
                                <a:pt x="20" y="733"/>
                              </a:lnTo>
                              <a:lnTo>
                                <a:pt x="18" y="723"/>
                              </a:lnTo>
                              <a:lnTo>
                                <a:pt x="18" y="712"/>
                              </a:lnTo>
                              <a:lnTo>
                                <a:pt x="18" y="702"/>
                              </a:lnTo>
                              <a:lnTo>
                                <a:pt x="16" y="692"/>
                              </a:lnTo>
                              <a:lnTo>
                                <a:pt x="14" y="683"/>
                              </a:lnTo>
                              <a:lnTo>
                                <a:pt x="14" y="673"/>
                              </a:lnTo>
                              <a:lnTo>
                                <a:pt x="12" y="664"/>
                              </a:lnTo>
                              <a:lnTo>
                                <a:pt x="10" y="646"/>
                              </a:lnTo>
                              <a:lnTo>
                                <a:pt x="10" y="629"/>
                              </a:lnTo>
                              <a:lnTo>
                                <a:pt x="12" y="612"/>
                              </a:lnTo>
                              <a:lnTo>
                                <a:pt x="14" y="593"/>
                              </a:lnTo>
                              <a:lnTo>
                                <a:pt x="18" y="574"/>
                              </a:lnTo>
                              <a:lnTo>
                                <a:pt x="20" y="558"/>
                              </a:lnTo>
                              <a:lnTo>
                                <a:pt x="22" y="539"/>
                              </a:lnTo>
                              <a:lnTo>
                                <a:pt x="22" y="522"/>
                              </a:lnTo>
                              <a:lnTo>
                                <a:pt x="25" y="524"/>
                              </a:lnTo>
                              <a:lnTo>
                                <a:pt x="26" y="526"/>
                              </a:lnTo>
                              <a:lnTo>
                                <a:pt x="28" y="529"/>
                              </a:lnTo>
                              <a:lnTo>
                                <a:pt x="31" y="529"/>
                              </a:lnTo>
                              <a:lnTo>
                                <a:pt x="37" y="522"/>
                              </a:lnTo>
                              <a:lnTo>
                                <a:pt x="41" y="516"/>
                              </a:lnTo>
                              <a:lnTo>
                                <a:pt x="45" y="508"/>
                              </a:lnTo>
                              <a:lnTo>
                                <a:pt x="50" y="501"/>
                              </a:lnTo>
                              <a:lnTo>
                                <a:pt x="54" y="495"/>
                              </a:lnTo>
                              <a:lnTo>
                                <a:pt x="55" y="489"/>
                              </a:lnTo>
                              <a:lnTo>
                                <a:pt x="61" y="483"/>
                              </a:lnTo>
                              <a:lnTo>
                                <a:pt x="66" y="479"/>
                              </a:lnTo>
                              <a:lnTo>
                                <a:pt x="61" y="477"/>
                              </a:lnTo>
                              <a:lnTo>
                                <a:pt x="55" y="477"/>
                              </a:lnTo>
                              <a:lnTo>
                                <a:pt x="52" y="481"/>
                              </a:lnTo>
                              <a:lnTo>
                                <a:pt x="45" y="487"/>
                              </a:lnTo>
                              <a:lnTo>
                                <a:pt x="41" y="493"/>
                              </a:lnTo>
                              <a:lnTo>
                                <a:pt x="37" y="500"/>
                              </a:lnTo>
                              <a:lnTo>
                                <a:pt x="33" y="503"/>
                              </a:lnTo>
                              <a:lnTo>
                                <a:pt x="28" y="506"/>
                              </a:lnTo>
                              <a:lnTo>
                                <a:pt x="28" y="501"/>
                              </a:lnTo>
                              <a:lnTo>
                                <a:pt x="26" y="495"/>
                              </a:lnTo>
                              <a:lnTo>
                                <a:pt x="25" y="492"/>
                              </a:lnTo>
                              <a:lnTo>
                                <a:pt x="25" y="485"/>
                              </a:lnTo>
                              <a:lnTo>
                                <a:pt x="22" y="481"/>
                              </a:lnTo>
                              <a:lnTo>
                                <a:pt x="20" y="479"/>
                              </a:lnTo>
                              <a:lnTo>
                                <a:pt x="18" y="477"/>
                              </a:lnTo>
                              <a:lnTo>
                                <a:pt x="16" y="479"/>
                              </a:lnTo>
                              <a:lnTo>
                                <a:pt x="18" y="483"/>
                              </a:lnTo>
                              <a:lnTo>
                                <a:pt x="18" y="487"/>
                              </a:lnTo>
                              <a:lnTo>
                                <a:pt x="18" y="492"/>
                              </a:lnTo>
                              <a:lnTo>
                                <a:pt x="18" y="495"/>
                              </a:lnTo>
                              <a:lnTo>
                                <a:pt x="18" y="500"/>
                              </a:lnTo>
                              <a:lnTo>
                                <a:pt x="16" y="503"/>
                              </a:lnTo>
                              <a:lnTo>
                                <a:pt x="14" y="506"/>
                              </a:lnTo>
                              <a:lnTo>
                                <a:pt x="10" y="508"/>
                              </a:lnTo>
                              <a:lnTo>
                                <a:pt x="10" y="506"/>
                              </a:lnTo>
                              <a:lnTo>
                                <a:pt x="8" y="501"/>
                              </a:lnTo>
                              <a:lnTo>
                                <a:pt x="8" y="498"/>
                              </a:lnTo>
                              <a:lnTo>
                                <a:pt x="8" y="493"/>
                              </a:lnTo>
                              <a:lnTo>
                                <a:pt x="8" y="489"/>
                              </a:lnTo>
                              <a:lnTo>
                                <a:pt x="8" y="485"/>
                              </a:lnTo>
                              <a:lnTo>
                                <a:pt x="10" y="481"/>
                              </a:lnTo>
                              <a:lnTo>
                                <a:pt x="10" y="479"/>
                              </a:lnTo>
                              <a:lnTo>
                                <a:pt x="12" y="466"/>
                              </a:lnTo>
                              <a:lnTo>
                                <a:pt x="16" y="456"/>
                              </a:lnTo>
                              <a:lnTo>
                                <a:pt x="18" y="445"/>
                              </a:lnTo>
                              <a:lnTo>
                                <a:pt x="18" y="437"/>
                              </a:lnTo>
                              <a:lnTo>
                                <a:pt x="20" y="426"/>
                              </a:lnTo>
                              <a:lnTo>
                                <a:pt x="22" y="416"/>
                              </a:lnTo>
                              <a:lnTo>
                                <a:pt x="22" y="403"/>
                              </a:lnTo>
                              <a:lnTo>
                                <a:pt x="22" y="391"/>
                              </a:lnTo>
                              <a:lnTo>
                                <a:pt x="26" y="400"/>
                              </a:lnTo>
                              <a:lnTo>
                                <a:pt x="31" y="408"/>
                              </a:lnTo>
                              <a:lnTo>
                                <a:pt x="35" y="416"/>
                              </a:lnTo>
                              <a:lnTo>
                                <a:pt x="41" y="426"/>
                              </a:lnTo>
                              <a:lnTo>
                                <a:pt x="45" y="435"/>
                              </a:lnTo>
                              <a:lnTo>
                                <a:pt x="52" y="443"/>
                              </a:lnTo>
                              <a:lnTo>
                                <a:pt x="57" y="449"/>
                              </a:lnTo>
                              <a:lnTo>
                                <a:pt x="66" y="449"/>
                              </a:lnTo>
                              <a:lnTo>
                                <a:pt x="68" y="449"/>
                              </a:lnTo>
                              <a:lnTo>
                                <a:pt x="68" y="448"/>
                              </a:lnTo>
                              <a:lnTo>
                                <a:pt x="70" y="448"/>
                              </a:lnTo>
                              <a:lnTo>
                                <a:pt x="70" y="445"/>
                              </a:lnTo>
                              <a:lnTo>
                                <a:pt x="70" y="443"/>
                              </a:lnTo>
                              <a:lnTo>
                                <a:pt x="68" y="443"/>
                              </a:lnTo>
                              <a:lnTo>
                                <a:pt x="68" y="441"/>
                              </a:lnTo>
                              <a:lnTo>
                                <a:pt x="66" y="441"/>
                              </a:lnTo>
                              <a:lnTo>
                                <a:pt x="61" y="431"/>
                              </a:lnTo>
                              <a:lnTo>
                                <a:pt x="57" y="418"/>
                              </a:lnTo>
                              <a:lnTo>
                                <a:pt x="54" y="408"/>
                              </a:lnTo>
                              <a:lnTo>
                                <a:pt x="47" y="397"/>
                              </a:lnTo>
                              <a:lnTo>
                                <a:pt x="41" y="388"/>
                              </a:lnTo>
                              <a:lnTo>
                                <a:pt x="35" y="378"/>
                              </a:lnTo>
                              <a:lnTo>
                                <a:pt x="28" y="370"/>
                              </a:lnTo>
                              <a:lnTo>
                                <a:pt x="22" y="362"/>
                              </a:lnTo>
                              <a:lnTo>
                                <a:pt x="22" y="293"/>
                              </a:lnTo>
                              <a:lnTo>
                                <a:pt x="25" y="300"/>
                              </a:lnTo>
                              <a:lnTo>
                                <a:pt x="28" y="305"/>
                              </a:lnTo>
                              <a:lnTo>
                                <a:pt x="31" y="311"/>
                              </a:lnTo>
                              <a:lnTo>
                                <a:pt x="35" y="318"/>
                              </a:lnTo>
                              <a:lnTo>
                                <a:pt x="39" y="324"/>
                              </a:lnTo>
                              <a:lnTo>
                                <a:pt x="45" y="328"/>
                              </a:lnTo>
                              <a:lnTo>
                                <a:pt x="50" y="330"/>
                              </a:lnTo>
                              <a:lnTo>
                                <a:pt x="55" y="332"/>
                              </a:lnTo>
                              <a:lnTo>
                                <a:pt x="55" y="319"/>
                              </a:lnTo>
                              <a:lnTo>
                                <a:pt x="54" y="316"/>
                              </a:lnTo>
                              <a:lnTo>
                                <a:pt x="52" y="309"/>
                              </a:lnTo>
                              <a:lnTo>
                                <a:pt x="50" y="303"/>
                              </a:lnTo>
                              <a:lnTo>
                                <a:pt x="47" y="297"/>
                              </a:lnTo>
                              <a:lnTo>
                                <a:pt x="45" y="291"/>
                              </a:lnTo>
                              <a:lnTo>
                                <a:pt x="43" y="285"/>
                              </a:lnTo>
                              <a:lnTo>
                                <a:pt x="41" y="280"/>
                              </a:lnTo>
                              <a:lnTo>
                                <a:pt x="37" y="277"/>
                              </a:lnTo>
                              <a:lnTo>
                                <a:pt x="54" y="255"/>
                              </a:lnTo>
                              <a:lnTo>
                                <a:pt x="52" y="253"/>
                              </a:lnTo>
                              <a:lnTo>
                                <a:pt x="50" y="251"/>
                              </a:lnTo>
                              <a:lnTo>
                                <a:pt x="47" y="249"/>
                              </a:lnTo>
                              <a:lnTo>
                                <a:pt x="45" y="245"/>
                              </a:lnTo>
                              <a:lnTo>
                                <a:pt x="41" y="243"/>
                              </a:lnTo>
                              <a:lnTo>
                                <a:pt x="39" y="239"/>
                              </a:lnTo>
                              <a:lnTo>
                                <a:pt x="37" y="237"/>
                              </a:lnTo>
                              <a:lnTo>
                                <a:pt x="35" y="234"/>
                              </a:lnTo>
                              <a:lnTo>
                                <a:pt x="37" y="230"/>
                              </a:lnTo>
                              <a:lnTo>
                                <a:pt x="39" y="228"/>
                              </a:lnTo>
                              <a:lnTo>
                                <a:pt x="41" y="224"/>
                              </a:lnTo>
                              <a:lnTo>
                                <a:pt x="43" y="220"/>
                              </a:lnTo>
                              <a:lnTo>
                                <a:pt x="47" y="215"/>
                              </a:lnTo>
                              <a:lnTo>
                                <a:pt x="50" y="213"/>
                              </a:lnTo>
                              <a:lnTo>
                                <a:pt x="50" y="209"/>
                              </a:lnTo>
                              <a:lnTo>
                                <a:pt x="52" y="207"/>
                              </a:lnTo>
                              <a:lnTo>
                                <a:pt x="52" y="199"/>
                              </a:lnTo>
                              <a:lnTo>
                                <a:pt x="45" y="193"/>
                              </a:lnTo>
                              <a:lnTo>
                                <a:pt x="52" y="186"/>
                              </a:lnTo>
                              <a:lnTo>
                                <a:pt x="54" y="173"/>
                              </a:lnTo>
                              <a:lnTo>
                                <a:pt x="54" y="157"/>
                              </a:lnTo>
                              <a:lnTo>
                                <a:pt x="52" y="140"/>
                              </a:lnTo>
                              <a:lnTo>
                                <a:pt x="50" y="121"/>
                              </a:lnTo>
                              <a:lnTo>
                                <a:pt x="43" y="107"/>
                              </a:lnTo>
                              <a:lnTo>
                                <a:pt x="37" y="95"/>
                              </a:lnTo>
                              <a:lnTo>
                                <a:pt x="33" y="93"/>
                              </a:lnTo>
                              <a:lnTo>
                                <a:pt x="28" y="90"/>
                              </a:lnTo>
                              <a:lnTo>
                                <a:pt x="22" y="90"/>
                              </a:lnTo>
                              <a:lnTo>
                                <a:pt x="18" y="93"/>
                              </a:lnTo>
                              <a:lnTo>
                                <a:pt x="18" y="48"/>
                              </a:lnTo>
                              <a:lnTo>
                                <a:pt x="18" y="50"/>
                              </a:lnTo>
                              <a:lnTo>
                                <a:pt x="20" y="50"/>
                              </a:lnTo>
                              <a:lnTo>
                                <a:pt x="20" y="53"/>
                              </a:lnTo>
                              <a:lnTo>
                                <a:pt x="22" y="55"/>
                              </a:lnTo>
                              <a:lnTo>
                                <a:pt x="22" y="57"/>
                              </a:lnTo>
                              <a:lnTo>
                                <a:pt x="22" y="59"/>
                              </a:lnTo>
                              <a:lnTo>
                                <a:pt x="22" y="53"/>
                              </a:lnTo>
                              <a:lnTo>
                                <a:pt x="22" y="50"/>
                              </a:lnTo>
                              <a:lnTo>
                                <a:pt x="22" y="47"/>
                              </a:lnTo>
                              <a:lnTo>
                                <a:pt x="20" y="45"/>
                              </a:lnTo>
                              <a:lnTo>
                                <a:pt x="18" y="42"/>
                              </a:lnTo>
                              <a:lnTo>
                                <a:pt x="18" y="40"/>
                              </a:lnTo>
                              <a:lnTo>
                                <a:pt x="14" y="38"/>
                              </a:lnTo>
                              <a:lnTo>
                                <a:pt x="12" y="34"/>
                              </a:lnTo>
                              <a:lnTo>
                                <a:pt x="12" y="22"/>
                              </a:lnTo>
                              <a:lnTo>
                                <a:pt x="12" y="19"/>
                              </a:lnTo>
                              <a:lnTo>
                                <a:pt x="10" y="17"/>
                              </a:lnTo>
                              <a:lnTo>
                                <a:pt x="8" y="15"/>
                              </a:lnTo>
                              <a:lnTo>
                                <a:pt x="5" y="13"/>
                              </a:lnTo>
                              <a:lnTo>
                                <a:pt x="5" y="10"/>
                              </a:lnTo>
                              <a:lnTo>
                                <a:pt x="5" y="9"/>
                              </a:lnTo>
                              <a:lnTo>
                                <a:pt x="5" y="7"/>
                              </a:lnTo>
                              <a:lnTo>
                                <a:pt x="5" y="5"/>
                              </a:lnTo>
                              <a:lnTo>
                                <a:pt x="8" y="5"/>
                              </a:lnTo>
                              <a:lnTo>
                                <a:pt x="8" y="2"/>
                              </a:lnTo>
                              <a:lnTo>
                                <a:pt x="10" y="0"/>
                              </a:lnTo>
                              <a:lnTo>
                                <a:pt x="14" y="2"/>
                              </a:lnTo>
                              <a:lnTo>
                                <a:pt x="16" y="2"/>
                              </a:lnTo>
                              <a:lnTo>
                                <a:pt x="20" y="5"/>
                              </a:lnTo>
                              <a:lnTo>
                                <a:pt x="25" y="7"/>
                              </a:lnTo>
                              <a:lnTo>
                                <a:pt x="28" y="7"/>
                              </a:lnTo>
                              <a:lnTo>
                                <a:pt x="33" y="9"/>
                              </a:lnTo>
                              <a:lnTo>
                                <a:pt x="37" y="9"/>
                              </a:lnTo>
                              <a:lnTo>
                                <a:pt x="41" y="10"/>
                              </a:lnTo>
                              <a:lnTo>
                                <a:pt x="41" y="22"/>
                              </a:lnTo>
                              <a:lnTo>
                                <a:pt x="41" y="30"/>
                              </a:lnTo>
                              <a:lnTo>
                                <a:pt x="39" y="38"/>
                              </a:lnTo>
                              <a:lnTo>
                                <a:pt x="37" y="45"/>
                              </a:lnTo>
                              <a:lnTo>
                                <a:pt x="33" y="48"/>
                              </a:lnTo>
                              <a:lnTo>
                                <a:pt x="28" y="55"/>
                              </a:lnTo>
                              <a:lnTo>
                                <a:pt x="25" y="57"/>
                              </a:lnTo>
                              <a:lnTo>
                                <a:pt x="20" y="62"/>
                              </a:lnTo>
                              <a:lnTo>
                                <a:pt x="26" y="59"/>
                              </a:lnTo>
                              <a:lnTo>
                                <a:pt x="33" y="55"/>
                              </a:lnTo>
                              <a:lnTo>
                                <a:pt x="37" y="50"/>
                              </a:lnTo>
                              <a:lnTo>
                                <a:pt x="41" y="47"/>
                              </a:lnTo>
                              <a:lnTo>
                                <a:pt x="43" y="38"/>
                              </a:lnTo>
                              <a:lnTo>
                                <a:pt x="45" y="32"/>
                              </a:lnTo>
                              <a:lnTo>
                                <a:pt x="47" y="22"/>
                              </a:lnTo>
                              <a:lnTo>
                                <a:pt x="52" y="10"/>
                              </a:lnTo>
                              <a:lnTo>
                                <a:pt x="55" y="10"/>
                              </a:lnTo>
                              <a:lnTo>
                                <a:pt x="57" y="10"/>
                              </a:lnTo>
                              <a:lnTo>
                                <a:pt x="61" y="13"/>
                              </a:lnTo>
                              <a:lnTo>
                                <a:pt x="63" y="13"/>
                              </a:lnTo>
                              <a:lnTo>
                                <a:pt x="68" y="13"/>
                              </a:lnTo>
                              <a:lnTo>
                                <a:pt x="70" y="13"/>
                              </a:lnTo>
                              <a:lnTo>
                                <a:pt x="74" y="13"/>
                              </a:lnTo>
                              <a:lnTo>
                                <a:pt x="78" y="13"/>
                              </a:lnTo>
                              <a:lnTo>
                                <a:pt x="85" y="13"/>
                              </a:lnTo>
                              <a:lnTo>
                                <a:pt x="89" y="13"/>
                              </a:lnTo>
                              <a:lnTo>
                                <a:pt x="93" y="13"/>
                              </a:lnTo>
                              <a:lnTo>
                                <a:pt x="97" y="13"/>
                              </a:lnTo>
                              <a:lnTo>
                                <a:pt x="103" y="13"/>
                              </a:lnTo>
                              <a:lnTo>
                                <a:pt x="108" y="13"/>
                              </a:lnTo>
                              <a:lnTo>
                                <a:pt x="111" y="15"/>
                              </a:lnTo>
                              <a:lnTo>
                                <a:pt x="116" y="15"/>
                              </a:lnTo>
                              <a:lnTo>
                                <a:pt x="123" y="15"/>
                              </a:lnTo>
                              <a:lnTo>
                                <a:pt x="126" y="15"/>
                              </a:lnTo>
                              <a:lnTo>
                                <a:pt x="131" y="15"/>
                              </a:lnTo>
                              <a:lnTo>
                                <a:pt x="135" y="17"/>
                              </a:lnTo>
                              <a:lnTo>
                                <a:pt x="139" y="17"/>
                              </a:lnTo>
                              <a:lnTo>
                                <a:pt x="143" y="19"/>
                              </a:lnTo>
                              <a:lnTo>
                                <a:pt x="148" y="19"/>
                              </a:lnTo>
                              <a:lnTo>
                                <a:pt x="151" y="22"/>
                              </a:lnTo>
                              <a:lnTo>
                                <a:pt x="156" y="22"/>
                              </a:lnTo>
                              <a:lnTo>
                                <a:pt x="160" y="24"/>
                              </a:lnTo>
                              <a:lnTo>
                                <a:pt x="162" y="24"/>
                              </a:lnTo>
                              <a:lnTo>
                                <a:pt x="166" y="25"/>
                              </a:lnTo>
                              <a:lnTo>
                                <a:pt x="170" y="25"/>
                              </a:lnTo>
                              <a:lnTo>
                                <a:pt x="175" y="25"/>
                              </a:lnTo>
                              <a:lnTo>
                                <a:pt x="178" y="25"/>
                              </a:lnTo>
                              <a:lnTo>
                                <a:pt x="183" y="27"/>
                              </a:lnTo>
                              <a:lnTo>
                                <a:pt x="183" y="34"/>
                              </a:lnTo>
                              <a:lnTo>
                                <a:pt x="185" y="40"/>
                              </a:lnTo>
                              <a:lnTo>
                                <a:pt x="185" y="48"/>
                              </a:lnTo>
                              <a:lnTo>
                                <a:pt x="185" y="59"/>
                              </a:lnTo>
                              <a:lnTo>
                                <a:pt x="183" y="67"/>
                              </a:lnTo>
                              <a:lnTo>
                                <a:pt x="181" y="78"/>
                              </a:lnTo>
                              <a:lnTo>
                                <a:pt x="178" y="90"/>
                              </a:lnTo>
                              <a:lnTo>
                                <a:pt x="175" y="103"/>
                              </a:lnTo>
                              <a:lnTo>
                                <a:pt x="178" y="93"/>
                              </a:lnTo>
                              <a:lnTo>
                                <a:pt x="183" y="82"/>
                              </a:lnTo>
                              <a:lnTo>
                                <a:pt x="185" y="72"/>
                              </a:lnTo>
                              <a:lnTo>
                                <a:pt x="187" y="62"/>
                              </a:lnTo>
                              <a:lnTo>
                                <a:pt x="187" y="50"/>
                              </a:lnTo>
                              <a:lnTo>
                                <a:pt x="187" y="42"/>
                              </a:lnTo>
                              <a:lnTo>
                                <a:pt x="187" y="34"/>
                              </a:lnTo>
                              <a:lnTo>
                                <a:pt x="187" y="27"/>
                              </a:lnTo>
                              <a:lnTo>
                                <a:pt x="191" y="27"/>
                              </a:lnTo>
                              <a:lnTo>
                                <a:pt x="196" y="27"/>
                              </a:lnTo>
                              <a:lnTo>
                                <a:pt x="198" y="27"/>
                              </a:lnTo>
                              <a:lnTo>
                                <a:pt x="202" y="27"/>
                              </a:lnTo>
                              <a:lnTo>
                                <a:pt x="206" y="27"/>
                              </a:lnTo>
                              <a:lnTo>
                                <a:pt x="208" y="25"/>
                              </a:lnTo>
                              <a:lnTo>
                                <a:pt x="213" y="25"/>
                              </a:lnTo>
                              <a:lnTo>
                                <a:pt x="216" y="25"/>
                              </a:lnTo>
                              <a:lnTo>
                                <a:pt x="221" y="25"/>
                              </a:lnTo>
                              <a:lnTo>
                                <a:pt x="225" y="25"/>
                              </a:lnTo>
                              <a:lnTo>
                                <a:pt x="229" y="25"/>
                              </a:lnTo>
                              <a:lnTo>
                                <a:pt x="233" y="25"/>
                              </a:lnTo>
                              <a:lnTo>
                                <a:pt x="235" y="24"/>
                              </a:lnTo>
                              <a:lnTo>
                                <a:pt x="240" y="24"/>
                              </a:lnTo>
                              <a:lnTo>
                                <a:pt x="243" y="24"/>
                              </a:lnTo>
                              <a:lnTo>
                                <a:pt x="248" y="24"/>
                              </a:lnTo>
                              <a:lnTo>
                                <a:pt x="252" y="24"/>
                              </a:lnTo>
                              <a:lnTo>
                                <a:pt x="256" y="22"/>
                              </a:lnTo>
                              <a:lnTo>
                                <a:pt x="260" y="22"/>
                              </a:lnTo>
                              <a:lnTo>
                                <a:pt x="264" y="22"/>
                              </a:lnTo>
                              <a:lnTo>
                                <a:pt x="268" y="22"/>
                              </a:lnTo>
                              <a:lnTo>
                                <a:pt x="272" y="22"/>
                              </a:lnTo>
                              <a:lnTo>
                                <a:pt x="276" y="22"/>
                              </a:lnTo>
                              <a:lnTo>
                                <a:pt x="281" y="22"/>
                              </a:lnTo>
                              <a:lnTo>
                                <a:pt x="285" y="32"/>
                              </a:lnTo>
                              <a:lnTo>
                                <a:pt x="287" y="42"/>
                              </a:lnTo>
                              <a:lnTo>
                                <a:pt x="287" y="53"/>
                              </a:lnTo>
                              <a:lnTo>
                                <a:pt x="285" y="62"/>
                              </a:lnTo>
                              <a:lnTo>
                                <a:pt x="281" y="72"/>
                              </a:lnTo>
                              <a:lnTo>
                                <a:pt x="279" y="78"/>
                              </a:lnTo>
                              <a:lnTo>
                                <a:pt x="274" y="84"/>
                              </a:lnTo>
                              <a:lnTo>
                                <a:pt x="272" y="88"/>
                              </a:lnTo>
                              <a:lnTo>
                                <a:pt x="272" y="101"/>
                              </a:lnTo>
                              <a:lnTo>
                                <a:pt x="272" y="119"/>
                              </a:lnTo>
                              <a:lnTo>
                                <a:pt x="272" y="142"/>
                              </a:lnTo>
                              <a:lnTo>
                                <a:pt x="272" y="168"/>
                              </a:lnTo>
                              <a:lnTo>
                                <a:pt x="272" y="195"/>
                              </a:lnTo>
                              <a:lnTo>
                                <a:pt x="274" y="218"/>
                              </a:lnTo>
                              <a:lnTo>
                                <a:pt x="274" y="237"/>
                              </a:lnTo>
                              <a:lnTo>
                                <a:pt x="276" y="249"/>
                              </a:lnTo>
                              <a:lnTo>
                                <a:pt x="281" y="270"/>
                              </a:lnTo>
                              <a:lnTo>
                                <a:pt x="281" y="293"/>
                              </a:lnTo>
                              <a:lnTo>
                                <a:pt x="279" y="318"/>
                              </a:lnTo>
                              <a:lnTo>
                                <a:pt x="274" y="345"/>
                              </a:lnTo>
                              <a:lnTo>
                                <a:pt x="270" y="374"/>
                              </a:lnTo>
                              <a:lnTo>
                                <a:pt x="266" y="403"/>
                              </a:lnTo>
                              <a:lnTo>
                                <a:pt x="264" y="433"/>
                              </a:lnTo>
                              <a:lnTo>
                                <a:pt x="262" y="462"/>
                              </a:lnTo>
                              <a:lnTo>
                                <a:pt x="264" y="501"/>
                              </a:lnTo>
                              <a:lnTo>
                                <a:pt x="256" y="533"/>
                              </a:lnTo>
                              <a:lnTo>
                                <a:pt x="248" y="562"/>
                              </a:lnTo>
                              <a:lnTo>
                                <a:pt x="238" y="593"/>
                              </a:lnTo>
                              <a:lnTo>
                                <a:pt x="229" y="623"/>
                              </a:lnTo>
                              <a:lnTo>
                                <a:pt x="218" y="654"/>
                              </a:lnTo>
                              <a:lnTo>
                                <a:pt x="210" y="683"/>
                              </a:lnTo>
                              <a:lnTo>
                                <a:pt x="200" y="714"/>
                              </a:lnTo>
                              <a:lnTo>
                                <a:pt x="191" y="744"/>
                              </a:lnTo>
                              <a:lnTo>
                                <a:pt x="191" y="750"/>
                              </a:lnTo>
                              <a:lnTo>
                                <a:pt x="191" y="754"/>
                              </a:lnTo>
                              <a:lnTo>
                                <a:pt x="191" y="758"/>
                              </a:lnTo>
                              <a:lnTo>
                                <a:pt x="191" y="764"/>
                              </a:lnTo>
                              <a:lnTo>
                                <a:pt x="193" y="769"/>
                              </a:lnTo>
                              <a:lnTo>
                                <a:pt x="193" y="775"/>
                              </a:lnTo>
                              <a:lnTo>
                                <a:pt x="193" y="779"/>
                              </a:lnTo>
                              <a:lnTo>
                                <a:pt x="193" y="784"/>
                              </a:lnTo>
                              <a:lnTo>
                                <a:pt x="191" y="786"/>
                              </a:lnTo>
                              <a:lnTo>
                                <a:pt x="191" y="787"/>
                              </a:lnTo>
                              <a:lnTo>
                                <a:pt x="189" y="789"/>
                              </a:lnTo>
                              <a:lnTo>
                                <a:pt x="187" y="789"/>
                              </a:lnTo>
                              <a:lnTo>
                                <a:pt x="185" y="792"/>
                              </a:lnTo>
                              <a:lnTo>
                                <a:pt x="183" y="792"/>
                              </a:lnTo>
                              <a:lnTo>
                                <a:pt x="181" y="792"/>
                              </a:lnTo>
                              <a:lnTo>
                                <a:pt x="178" y="794"/>
                              </a:lnTo>
                              <a:lnTo>
                                <a:pt x="170" y="796"/>
                              </a:lnTo>
                              <a:lnTo>
                                <a:pt x="162" y="796"/>
                              </a:lnTo>
                              <a:lnTo>
                                <a:pt x="151" y="794"/>
                              </a:lnTo>
                              <a:lnTo>
                                <a:pt x="143" y="792"/>
                              </a:lnTo>
                              <a:lnTo>
                                <a:pt x="135" y="792"/>
                              </a:lnTo>
                              <a:lnTo>
                                <a:pt x="126" y="789"/>
                              </a:lnTo>
                              <a:lnTo>
                                <a:pt x="118" y="792"/>
                              </a:lnTo>
                              <a:lnTo>
                                <a:pt x="109" y="794"/>
                              </a:lnTo>
                              <a:lnTo>
                                <a:pt x="116" y="792"/>
                              </a:lnTo>
                              <a:lnTo>
                                <a:pt x="118" y="789"/>
                              </a:lnTo>
                              <a:lnTo>
                                <a:pt x="120" y="787"/>
                              </a:lnTo>
                              <a:lnTo>
                                <a:pt x="123" y="784"/>
                              </a:lnTo>
                              <a:lnTo>
                                <a:pt x="123" y="779"/>
                              </a:lnTo>
                              <a:lnTo>
                                <a:pt x="123" y="777"/>
                              </a:lnTo>
                              <a:lnTo>
                                <a:pt x="124" y="773"/>
                              </a:lnTo>
                              <a:lnTo>
                                <a:pt x="124" y="771"/>
                              </a:lnTo>
                              <a:lnTo>
                                <a:pt x="128" y="764"/>
                              </a:lnTo>
                              <a:lnTo>
                                <a:pt x="131" y="761"/>
                              </a:lnTo>
                              <a:lnTo>
                                <a:pt x="131" y="756"/>
                              </a:lnTo>
                              <a:lnTo>
                                <a:pt x="131" y="750"/>
                              </a:lnTo>
                              <a:lnTo>
                                <a:pt x="131" y="746"/>
                              </a:lnTo>
                              <a:lnTo>
                                <a:pt x="131" y="741"/>
                              </a:lnTo>
                              <a:lnTo>
                                <a:pt x="131" y="735"/>
                              </a:lnTo>
                              <a:lnTo>
                                <a:pt x="131" y="729"/>
                              </a:lnTo>
                              <a:lnTo>
                                <a:pt x="137" y="718"/>
                              </a:lnTo>
                              <a:lnTo>
                                <a:pt x="139" y="708"/>
                              </a:lnTo>
                              <a:lnTo>
                                <a:pt x="141" y="697"/>
                              </a:lnTo>
                              <a:lnTo>
                                <a:pt x="141" y="688"/>
                              </a:lnTo>
                              <a:lnTo>
                                <a:pt x="141" y="678"/>
                              </a:lnTo>
                              <a:lnTo>
                                <a:pt x="139" y="666"/>
                              </a:lnTo>
                              <a:lnTo>
                                <a:pt x="139" y="654"/>
                              </a:lnTo>
                              <a:lnTo>
                                <a:pt x="137" y="644"/>
                              </a:lnTo>
                              <a:lnTo>
                                <a:pt x="135" y="644"/>
                              </a:lnTo>
                              <a:lnTo>
                                <a:pt x="135" y="646"/>
                              </a:lnTo>
                              <a:lnTo>
                                <a:pt x="133" y="646"/>
                              </a:lnTo>
                              <a:lnTo>
                                <a:pt x="131" y="646"/>
                              </a:lnTo>
                              <a:lnTo>
                                <a:pt x="133" y="641"/>
                              </a:lnTo>
                              <a:lnTo>
                                <a:pt x="135" y="636"/>
                              </a:lnTo>
                              <a:lnTo>
                                <a:pt x="135" y="626"/>
                              </a:lnTo>
                              <a:lnTo>
                                <a:pt x="137" y="621"/>
                              </a:lnTo>
                              <a:lnTo>
                                <a:pt x="139" y="612"/>
                              </a:lnTo>
                              <a:lnTo>
                                <a:pt x="141" y="606"/>
                              </a:lnTo>
                              <a:lnTo>
                                <a:pt x="141" y="598"/>
                              </a:lnTo>
                              <a:lnTo>
                                <a:pt x="143" y="591"/>
                              </a:lnTo>
                              <a:lnTo>
                                <a:pt x="154" y="591"/>
                              </a:lnTo>
                              <a:lnTo>
                                <a:pt x="154" y="585"/>
                              </a:lnTo>
                              <a:lnTo>
                                <a:pt x="154" y="577"/>
                              </a:lnTo>
                              <a:lnTo>
                                <a:pt x="154" y="571"/>
                              </a:lnTo>
                              <a:lnTo>
                                <a:pt x="154" y="562"/>
                              </a:lnTo>
                              <a:lnTo>
                                <a:pt x="156" y="554"/>
                              </a:lnTo>
                              <a:lnTo>
                                <a:pt x="156" y="547"/>
                              </a:lnTo>
                              <a:lnTo>
                                <a:pt x="156" y="539"/>
                              </a:lnTo>
                              <a:lnTo>
                                <a:pt x="156" y="533"/>
                              </a:lnTo>
                              <a:lnTo>
                                <a:pt x="164" y="520"/>
                              </a:lnTo>
                              <a:lnTo>
                                <a:pt x="168" y="509"/>
                              </a:lnTo>
                              <a:lnTo>
                                <a:pt x="172" y="498"/>
                              </a:lnTo>
                              <a:lnTo>
                                <a:pt x="177" y="485"/>
                              </a:lnTo>
                              <a:lnTo>
                                <a:pt x="181" y="473"/>
                              </a:lnTo>
                              <a:lnTo>
                                <a:pt x="183" y="460"/>
                              </a:lnTo>
                              <a:lnTo>
                                <a:pt x="187" y="449"/>
                              </a:lnTo>
                              <a:lnTo>
                                <a:pt x="191" y="437"/>
                              </a:lnTo>
                              <a:lnTo>
                                <a:pt x="185" y="443"/>
                              </a:lnTo>
                              <a:lnTo>
                                <a:pt x="178" y="449"/>
                              </a:lnTo>
                              <a:lnTo>
                                <a:pt x="172" y="456"/>
                              </a:lnTo>
                              <a:lnTo>
                                <a:pt x="166" y="462"/>
                              </a:lnTo>
                              <a:lnTo>
                                <a:pt x="158" y="470"/>
                              </a:lnTo>
                              <a:lnTo>
                                <a:pt x="151" y="479"/>
                              </a:lnTo>
                              <a:lnTo>
                                <a:pt x="145" y="485"/>
                              </a:lnTo>
                              <a:lnTo>
                                <a:pt x="141" y="492"/>
                              </a:lnTo>
                              <a:lnTo>
                                <a:pt x="141" y="489"/>
                              </a:lnTo>
                              <a:lnTo>
                                <a:pt x="141" y="487"/>
                              </a:lnTo>
                              <a:lnTo>
                                <a:pt x="143" y="485"/>
                              </a:lnTo>
                              <a:lnTo>
                                <a:pt x="143" y="483"/>
                              </a:lnTo>
                              <a:lnTo>
                                <a:pt x="143" y="481"/>
                              </a:lnTo>
                              <a:lnTo>
                                <a:pt x="148" y="481"/>
                              </a:lnTo>
                              <a:lnTo>
                                <a:pt x="149" y="479"/>
                              </a:lnTo>
                              <a:lnTo>
                                <a:pt x="151" y="475"/>
                              </a:lnTo>
                              <a:lnTo>
                                <a:pt x="154" y="473"/>
                              </a:lnTo>
                              <a:lnTo>
                                <a:pt x="158" y="460"/>
                              </a:lnTo>
                              <a:lnTo>
                                <a:pt x="158" y="448"/>
                              </a:lnTo>
                              <a:lnTo>
                                <a:pt x="160" y="435"/>
                              </a:lnTo>
                              <a:lnTo>
                                <a:pt x="160" y="423"/>
                              </a:lnTo>
                              <a:lnTo>
                                <a:pt x="158" y="410"/>
                              </a:lnTo>
                              <a:lnTo>
                                <a:pt x="158" y="401"/>
                              </a:lnTo>
                              <a:lnTo>
                                <a:pt x="156" y="397"/>
                              </a:lnTo>
                              <a:lnTo>
                                <a:pt x="154" y="393"/>
                              </a:lnTo>
                              <a:lnTo>
                                <a:pt x="151" y="386"/>
                              </a:lnTo>
                              <a:lnTo>
                                <a:pt x="151" y="378"/>
                              </a:lnTo>
                              <a:lnTo>
                                <a:pt x="151" y="372"/>
                              </a:lnTo>
                              <a:lnTo>
                                <a:pt x="149" y="363"/>
                              </a:lnTo>
                              <a:lnTo>
                                <a:pt x="149" y="357"/>
                              </a:lnTo>
                              <a:lnTo>
                                <a:pt x="148" y="351"/>
                              </a:lnTo>
                              <a:lnTo>
                                <a:pt x="145" y="353"/>
                              </a:lnTo>
                              <a:lnTo>
                                <a:pt x="145" y="355"/>
                              </a:lnTo>
                              <a:lnTo>
                                <a:pt x="143" y="359"/>
                              </a:lnTo>
                              <a:lnTo>
                                <a:pt x="141" y="362"/>
                              </a:lnTo>
                              <a:lnTo>
                                <a:pt x="141" y="366"/>
                              </a:lnTo>
                              <a:lnTo>
                                <a:pt x="139" y="370"/>
                              </a:lnTo>
                              <a:lnTo>
                                <a:pt x="137" y="372"/>
                              </a:lnTo>
                              <a:lnTo>
                                <a:pt x="135" y="374"/>
                              </a:lnTo>
                              <a:lnTo>
                                <a:pt x="137" y="370"/>
                              </a:lnTo>
                              <a:lnTo>
                                <a:pt x="137" y="366"/>
                              </a:lnTo>
                              <a:lnTo>
                                <a:pt x="139" y="362"/>
                              </a:lnTo>
                              <a:lnTo>
                                <a:pt x="141" y="355"/>
                              </a:lnTo>
                              <a:lnTo>
                                <a:pt x="143" y="351"/>
                              </a:lnTo>
                              <a:lnTo>
                                <a:pt x="145" y="345"/>
                              </a:lnTo>
                              <a:lnTo>
                                <a:pt x="148" y="341"/>
                              </a:lnTo>
                              <a:lnTo>
                                <a:pt x="151" y="336"/>
                              </a:lnTo>
                              <a:lnTo>
                                <a:pt x="151" y="324"/>
                              </a:lnTo>
                              <a:lnTo>
                                <a:pt x="154" y="316"/>
                              </a:lnTo>
                              <a:lnTo>
                                <a:pt x="158" y="307"/>
                              </a:lnTo>
                              <a:lnTo>
                                <a:pt x="158" y="300"/>
                              </a:lnTo>
                              <a:lnTo>
                                <a:pt x="158" y="291"/>
                              </a:lnTo>
                              <a:lnTo>
                                <a:pt x="158" y="280"/>
                              </a:lnTo>
                              <a:lnTo>
                                <a:pt x="158" y="272"/>
                              </a:lnTo>
                              <a:lnTo>
                                <a:pt x="156" y="264"/>
                              </a:lnTo>
                              <a:lnTo>
                                <a:pt x="156" y="255"/>
                              </a:lnTo>
                              <a:lnTo>
                                <a:pt x="158" y="264"/>
                              </a:lnTo>
                              <a:lnTo>
                                <a:pt x="162" y="272"/>
                              </a:lnTo>
                              <a:lnTo>
                                <a:pt x="166" y="278"/>
                              </a:lnTo>
                              <a:lnTo>
                                <a:pt x="172" y="285"/>
                              </a:lnTo>
                              <a:lnTo>
                                <a:pt x="178" y="289"/>
                              </a:lnTo>
                              <a:lnTo>
                                <a:pt x="185" y="297"/>
                              </a:lnTo>
                              <a:lnTo>
                                <a:pt x="187" y="303"/>
                              </a:lnTo>
                              <a:lnTo>
                                <a:pt x="189" y="313"/>
                              </a:lnTo>
                              <a:lnTo>
                                <a:pt x="189" y="300"/>
                              </a:lnTo>
                              <a:lnTo>
                                <a:pt x="183" y="289"/>
                              </a:lnTo>
                              <a:lnTo>
                                <a:pt x="175" y="280"/>
                              </a:lnTo>
                              <a:lnTo>
                                <a:pt x="166" y="268"/>
                              </a:lnTo>
                              <a:lnTo>
                                <a:pt x="160" y="257"/>
                              </a:lnTo>
                              <a:lnTo>
                                <a:pt x="154" y="245"/>
                              </a:lnTo>
                              <a:lnTo>
                                <a:pt x="148" y="232"/>
                              </a:lnTo>
                              <a:lnTo>
                                <a:pt x="143" y="220"/>
                              </a:lnTo>
                              <a:lnTo>
                                <a:pt x="139" y="205"/>
                              </a:lnTo>
                              <a:lnTo>
                                <a:pt x="141" y="203"/>
                              </a:lnTo>
                              <a:lnTo>
                                <a:pt x="141" y="199"/>
                              </a:lnTo>
                              <a:lnTo>
                                <a:pt x="141" y="195"/>
                              </a:lnTo>
                              <a:lnTo>
                                <a:pt x="141" y="193"/>
                              </a:lnTo>
                              <a:lnTo>
                                <a:pt x="141" y="188"/>
                              </a:lnTo>
                              <a:lnTo>
                                <a:pt x="141" y="186"/>
                              </a:lnTo>
                              <a:lnTo>
                                <a:pt x="141" y="182"/>
                              </a:lnTo>
                              <a:lnTo>
                                <a:pt x="141" y="178"/>
                              </a:lnTo>
                              <a:lnTo>
                                <a:pt x="145" y="171"/>
                              </a:lnTo>
                              <a:lnTo>
                                <a:pt x="145" y="157"/>
                              </a:lnTo>
                              <a:lnTo>
                                <a:pt x="148" y="155"/>
                              </a:lnTo>
                              <a:lnTo>
                                <a:pt x="151" y="150"/>
                              </a:lnTo>
                              <a:lnTo>
                                <a:pt x="156" y="145"/>
                              </a:lnTo>
                              <a:lnTo>
                                <a:pt x="160" y="140"/>
                              </a:lnTo>
                              <a:lnTo>
                                <a:pt x="164" y="133"/>
                              </a:lnTo>
                              <a:lnTo>
                                <a:pt x="168" y="128"/>
                              </a:lnTo>
                              <a:lnTo>
                                <a:pt x="170" y="121"/>
                              </a:lnTo>
                              <a:lnTo>
                                <a:pt x="170" y="117"/>
                              </a:lnTo>
                              <a:lnTo>
                                <a:pt x="162" y="130"/>
                              </a:lnTo>
                              <a:lnTo>
                                <a:pt x="151" y="142"/>
                              </a:lnTo>
                              <a:lnTo>
                                <a:pt x="141" y="153"/>
                              </a:lnTo>
                              <a:lnTo>
                                <a:pt x="128" y="165"/>
                              </a:lnTo>
                              <a:lnTo>
                                <a:pt x="118" y="173"/>
                              </a:lnTo>
                              <a:lnTo>
                                <a:pt x="108" y="185"/>
                              </a:lnTo>
                              <a:lnTo>
                                <a:pt x="95" y="193"/>
                              </a:lnTo>
                              <a:lnTo>
                                <a:pt x="85" y="199"/>
                              </a:lnTo>
                              <a:lnTo>
                                <a:pt x="78" y="207"/>
                              </a:lnTo>
                              <a:lnTo>
                                <a:pt x="85" y="205"/>
                              </a:lnTo>
                              <a:lnTo>
                                <a:pt x="91" y="203"/>
                              </a:lnTo>
                              <a:lnTo>
                                <a:pt x="99" y="201"/>
                              </a:lnTo>
                              <a:lnTo>
                                <a:pt x="103" y="197"/>
                              </a:lnTo>
                              <a:lnTo>
                                <a:pt x="109" y="195"/>
                              </a:lnTo>
                              <a:lnTo>
                                <a:pt x="118" y="193"/>
                              </a:lnTo>
                              <a:lnTo>
                                <a:pt x="124" y="190"/>
                              </a:lnTo>
                              <a:lnTo>
                                <a:pt x="131" y="188"/>
                              </a:lnTo>
                              <a:lnTo>
                                <a:pt x="128" y="195"/>
                              </a:lnTo>
                              <a:lnTo>
                                <a:pt x="124" y="201"/>
                              </a:lnTo>
                              <a:lnTo>
                                <a:pt x="120" y="209"/>
                              </a:lnTo>
                              <a:lnTo>
                                <a:pt x="114" y="215"/>
                              </a:lnTo>
                              <a:lnTo>
                                <a:pt x="108" y="222"/>
                              </a:lnTo>
                              <a:lnTo>
                                <a:pt x="101" y="228"/>
                              </a:lnTo>
                              <a:lnTo>
                                <a:pt x="95" y="234"/>
                              </a:lnTo>
                              <a:lnTo>
                                <a:pt x="91" y="237"/>
                              </a:lnTo>
                              <a:lnTo>
                                <a:pt x="97" y="239"/>
                              </a:lnTo>
                              <a:lnTo>
                                <a:pt x="101" y="239"/>
                              </a:lnTo>
                              <a:lnTo>
                                <a:pt x="108" y="234"/>
                              </a:lnTo>
                              <a:lnTo>
                                <a:pt x="114" y="230"/>
                              </a:lnTo>
                              <a:lnTo>
                                <a:pt x="123" y="224"/>
                              </a:lnTo>
                              <a:lnTo>
                                <a:pt x="128" y="220"/>
                              </a:lnTo>
                              <a:lnTo>
                                <a:pt x="133" y="211"/>
                              </a:lnTo>
                              <a:lnTo>
                                <a:pt x="137" y="205"/>
                              </a:lnTo>
                            </a:path>
                          </a:pathLst>
                        </a:custGeom>
                        <a:solidFill>
                          <a:srgbClr val="5291E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57" name="Freeform 133"/>
                        <p:cNvSpPr>
                          <a:spLocks/>
                        </p:cNvSpPr>
                        <p:nvPr/>
                      </p:nvSpPr>
                      <p:spPr bwMode="auto">
                        <a:xfrm>
                          <a:off x="5634" y="1864"/>
                          <a:ext cx="26" cy="95"/>
                        </a:xfrm>
                        <a:custGeom>
                          <a:avLst/>
                          <a:gdLst>
                            <a:gd name="T0" fmla="*/ 1 w 26"/>
                            <a:gd name="T1" fmla="*/ 6 h 95"/>
                            <a:gd name="T2" fmla="*/ 6 w 26"/>
                            <a:gd name="T3" fmla="*/ 20 h 95"/>
                            <a:gd name="T4" fmla="*/ 8 w 26"/>
                            <a:gd name="T5" fmla="*/ 40 h 95"/>
                            <a:gd name="T6" fmla="*/ 10 w 26"/>
                            <a:gd name="T7" fmla="*/ 57 h 95"/>
                            <a:gd name="T8" fmla="*/ 10 w 26"/>
                            <a:gd name="T9" fmla="*/ 69 h 95"/>
                            <a:gd name="T10" fmla="*/ 8 w 26"/>
                            <a:gd name="T11" fmla="*/ 75 h 95"/>
                            <a:gd name="T12" fmla="*/ 8 w 26"/>
                            <a:gd name="T13" fmla="*/ 84 h 95"/>
                            <a:gd name="T14" fmla="*/ 8 w 26"/>
                            <a:gd name="T15" fmla="*/ 90 h 95"/>
                            <a:gd name="T16" fmla="*/ 8 w 26"/>
                            <a:gd name="T17" fmla="*/ 92 h 95"/>
                            <a:gd name="T18" fmla="*/ 10 w 26"/>
                            <a:gd name="T19" fmla="*/ 84 h 95"/>
                            <a:gd name="T20" fmla="*/ 10 w 26"/>
                            <a:gd name="T21" fmla="*/ 77 h 95"/>
                            <a:gd name="T22" fmla="*/ 12 w 26"/>
                            <a:gd name="T23" fmla="*/ 72 h 95"/>
                            <a:gd name="T24" fmla="*/ 14 w 26"/>
                            <a:gd name="T25" fmla="*/ 65 h 95"/>
                            <a:gd name="T26" fmla="*/ 18 w 26"/>
                            <a:gd name="T27" fmla="*/ 58 h 95"/>
                            <a:gd name="T28" fmla="*/ 20 w 26"/>
                            <a:gd name="T29" fmla="*/ 52 h 95"/>
                            <a:gd name="T30" fmla="*/ 25 w 26"/>
                            <a:gd name="T31" fmla="*/ 48 h 95"/>
                            <a:gd name="T32" fmla="*/ 25 w 26"/>
                            <a:gd name="T33" fmla="*/ 46 h 95"/>
                            <a:gd name="T34" fmla="*/ 25 w 26"/>
                            <a:gd name="T35" fmla="*/ 44 h 95"/>
                            <a:gd name="T36" fmla="*/ 25 w 26"/>
                            <a:gd name="T37" fmla="*/ 44 h 95"/>
                            <a:gd name="T38" fmla="*/ 25 w 26"/>
                            <a:gd name="T39" fmla="*/ 42 h 95"/>
                            <a:gd name="T40" fmla="*/ 25 w 26"/>
                            <a:gd name="T41" fmla="*/ 40 h 95"/>
                            <a:gd name="T42" fmla="*/ 22 w 26"/>
                            <a:gd name="T43" fmla="*/ 37 h 95"/>
                            <a:gd name="T44" fmla="*/ 20 w 26"/>
                            <a:gd name="T45" fmla="*/ 37 h 95"/>
                            <a:gd name="T46" fmla="*/ 18 w 26"/>
                            <a:gd name="T47" fmla="*/ 35 h 95"/>
                            <a:gd name="T48" fmla="*/ 18 w 26"/>
                            <a:gd name="T49" fmla="*/ 34 h 95"/>
                            <a:gd name="T50" fmla="*/ 16 w 26"/>
                            <a:gd name="T51" fmla="*/ 25 h 95"/>
                            <a:gd name="T52" fmla="*/ 16 w 26"/>
                            <a:gd name="T53" fmla="*/ 19 h 95"/>
                            <a:gd name="T54" fmla="*/ 14 w 26"/>
                            <a:gd name="T55" fmla="*/ 10 h 95"/>
                            <a:gd name="T56" fmla="*/ 14 w 26"/>
                            <a:gd name="T57" fmla="*/ 8 h 95"/>
                            <a:gd name="T58" fmla="*/ 10 w 26"/>
                            <a:gd name="T59" fmla="*/ 6 h 95"/>
                            <a:gd name="T60" fmla="*/ 6 w 26"/>
                            <a:gd name="T61" fmla="*/ 2 h 95"/>
                            <a:gd name="T62" fmla="*/ 1 w 26"/>
                            <a:gd name="T63" fmla="*/ 0 h 95"/>
                            <a:gd name="T64" fmla="*/ 0 w 26"/>
                            <a:gd name="T65" fmla="*/ 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95"/>
                            <a:gd name="T101" fmla="*/ 26 w 26"/>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95">
                              <a:moveTo>
                                <a:pt x="0" y="0"/>
                              </a:moveTo>
                              <a:lnTo>
                                <a:pt x="1" y="6"/>
                              </a:lnTo>
                              <a:lnTo>
                                <a:pt x="3" y="12"/>
                              </a:lnTo>
                              <a:lnTo>
                                <a:pt x="6" y="20"/>
                              </a:lnTo>
                              <a:lnTo>
                                <a:pt x="8" y="29"/>
                              </a:lnTo>
                              <a:lnTo>
                                <a:pt x="8" y="40"/>
                              </a:lnTo>
                              <a:lnTo>
                                <a:pt x="10" y="48"/>
                              </a:lnTo>
                              <a:lnTo>
                                <a:pt x="10" y="57"/>
                              </a:lnTo>
                              <a:lnTo>
                                <a:pt x="10" y="65"/>
                              </a:lnTo>
                              <a:lnTo>
                                <a:pt x="10" y="69"/>
                              </a:lnTo>
                              <a:lnTo>
                                <a:pt x="10" y="73"/>
                              </a:lnTo>
                              <a:lnTo>
                                <a:pt x="8" y="75"/>
                              </a:lnTo>
                              <a:lnTo>
                                <a:pt x="8" y="80"/>
                              </a:lnTo>
                              <a:lnTo>
                                <a:pt x="8" y="84"/>
                              </a:lnTo>
                              <a:lnTo>
                                <a:pt x="8" y="86"/>
                              </a:lnTo>
                              <a:lnTo>
                                <a:pt x="8" y="90"/>
                              </a:lnTo>
                              <a:lnTo>
                                <a:pt x="8" y="94"/>
                              </a:lnTo>
                              <a:lnTo>
                                <a:pt x="8" y="92"/>
                              </a:lnTo>
                              <a:lnTo>
                                <a:pt x="8" y="88"/>
                              </a:lnTo>
                              <a:lnTo>
                                <a:pt x="10" y="84"/>
                              </a:lnTo>
                              <a:lnTo>
                                <a:pt x="10" y="82"/>
                              </a:lnTo>
                              <a:lnTo>
                                <a:pt x="10" y="77"/>
                              </a:lnTo>
                              <a:lnTo>
                                <a:pt x="10" y="75"/>
                              </a:lnTo>
                              <a:lnTo>
                                <a:pt x="12" y="72"/>
                              </a:lnTo>
                              <a:lnTo>
                                <a:pt x="12" y="67"/>
                              </a:lnTo>
                              <a:lnTo>
                                <a:pt x="14" y="65"/>
                              </a:lnTo>
                              <a:lnTo>
                                <a:pt x="16" y="60"/>
                              </a:lnTo>
                              <a:lnTo>
                                <a:pt x="18" y="58"/>
                              </a:lnTo>
                              <a:lnTo>
                                <a:pt x="20" y="57"/>
                              </a:lnTo>
                              <a:lnTo>
                                <a:pt x="20" y="52"/>
                              </a:lnTo>
                              <a:lnTo>
                                <a:pt x="22" y="50"/>
                              </a:lnTo>
                              <a:lnTo>
                                <a:pt x="25" y="48"/>
                              </a:lnTo>
                              <a:lnTo>
                                <a:pt x="25" y="46"/>
                              </a:lnTo>
                              <a:lnTo>
                                <a:pt x="25" y="44"/>
                              </a:lnTo>
                              <a:lnTo>
                                <a:pt x="25" y="42"/>
                              </a:lnTo>
                              <a:lnTo>
                                <a:pt x="25" y="40"/>
                              </a:lnTo>
                              <a:lnTo>
                                <a:pt x="22" y="40"/>
                              </a:lnTo>
                              <a:lnTo>
                                <a:pt x="22" y="37"/>
                              </a:lnTo>
                              <a:lnTo>
                                <a:pt x="20" y="37"/>
                              </a:lnTo>
                              <a:lnTo>
                                <a:pt x="18" y="35"/>
                              </a:lnTo>
                              <a:lnTo>
                                <a:pt x="18" y="34"/>
                              </a:lnTo>
                              <a:lnTo>
                                <a:pt x="16" y="29"/>
                              </a:lnTo>
                              <a:lnTo>
                                <a:pt x="16" y="25"/>
                              </a:lnTo>
                              <a:lnTo>
                                <a:pt x="16" y="23"/>
                              </a:lnTo>
                              <a:lnTo>
                                <a:pt x="16" y="19"/>
                              </a:lnTo>
                              <a:lnTo>
                                <a:pt x="14" y="15"/>
                              </a:lnTo>
                              <a:lnTo>
                                <a:pt x="14" y="10"/>
                              </a:lnTo>
                              <a:lnTo>
                                <a:pt x="14" y="8"/>
                              </a:lnTo>
                              <a:lnTo>
                                <a:pt x="12" y="6"/>
                              </a:lnTo>
                              <a:lnTo>
                                <a:pt x="10" y="6"/>
                              </a:lnTo>
                              <a:lnTo>
                                <a:pt x="8" y="4"/>
                              </a:lnTo>
                              <a:lnTo>
                                <a:pt x="6" y="2"/>
                              </a:lnTo>
                              <a:lnTo>
                                <a:pt x="3" y="2"/>
                              </a:lnTo>
                              <a:lnTo>
                                <a:pt x="1"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58" name="Freeform 134"/>
                        <p:cNvSpPr>
                          <a:spLocks/>
                        </p:cNvSpPr>
                        <p:nvPr/>
                      </p:nvSpPr>
                      <p:spPr bwMode="auto">
                        <a:xfrm>
                          <a:off x="4973" y="1668"/>
                          <a:ext cx="20" cy="93"/>
                        </a:xfrm>
                        <a:custGeom>
                          <a:avLst/>
                          <a:gdLst>
                            <a:gd name="T0" fmla="*/ 0 w 20"/>
                            <a:gd name="T1" fmla="*/ 0 h 93"/>
                            <a:gd name="T2" fmla="*/ 2 w 20"/>
                            <a:gd name="T3" fmla="*/ 1 h 93"/>
                            <a:gd name="T4" fmla="*/ 5 w 20"/>
                            <a:gd name="T5" fmla="*/ 1 h 93"/>
                            <a:gd name="T6" fmla="*/ 7 w 20"/>
                            <a:gd name="T7" fmla="*/ 1 h 93"/>
                            <a:gd name="T8" fmla="*/ 9 w 20"/>
                            <a:gd name="T9" fmla="*/ 1 h 93"/>
                            <a:gd name="T10" fmla="*/ 10 w 20"/>
                            <a:gd name="T11" fmla="*/ 1 h 93"/>
                            <a:gd name="T12" fmla="*/ 13 w 20"/>
                            <a:gd name="T13" fmla="*/ 1 h 93"/>
                            <a:gd name="T14" fmla="*/ 15 w 20"/>
                            <a:gd name="T15" fmla="*/ 4 h 93"/>
                            <a:gd name="T16" fmla="*/ 15 w 20"/>
                            <a:gd name="T17" fmla="*/ 4 h 93"/>
                            <a:gd name="T18" fmla="*/ 10 w 20"/>
                            <a:gd name="T19" fmla="*/ 8 h 93"/>
                            <a:gd name="T20" fmla="*/ 9 w 20"/>
                            <a:gd name="T21" fmla="*/ 13 h 93"/>
                            <a:gd name="T22" fmla="*/ 7 w 20"/>
                            <a:gd name="T23" fmla="*/ 18 h 93"/>
                            <a:gd name="T24" fmla="*/ 7 w 20"/>
                            <a:gd name="T25" fmla="*/ 23 h 93"/>
                            <a:gd name="T26" fmla="*/ 7 w 20"/>
                            <a:gd name="T27" fmla="*/ 27 h 93"/>
                            <a:gd name="T28" fmla="*/ 7 w 20"/>
                            <a:gd name="T29" fmla="*/ 31 h 93"/>
                            <a:gd name="T30" fmla="*/ 9 w 20"/>
                            <a:gd name="T31" fmla="*/ 38 h 93"/>
                            <a:gd name="T32" fmla="*/ 13 w 20"/>
                            <a:gd name="T33" fmla="*/ 41 h 93"/>
                            <a:gd name="T34" fmla="*/ 10 w 20"/>
                            <a:gd name="T35" fmla="*/ 48 h 93"/>
                            <a:gd name="T36" fmla="*/ 9 w 20"/>
                            <a:gd name="T37" fmla="*/ 52 h 93"/>
                            <a:gd name="T38" fmla="*/ 9 w 20"/>
                            <a:gd name="T39" fmla="*/ 54 h 93"/>
                            <a:gd name="T40" fmla="*/ 10 w 20"/>
                            <a:gd name="T41" fmla="*/ 58 h 93"/>
                            <a:gd name="T42" fmla="*/ 10 w 20"/>
                            <a:gd name="T43" fmla="*/ 60 h 93"/>
                            <a:gd name="T44" fmla="*/ 13 w 20"/>
                            <a:gd name="T45" fmla="*/ 63 h 93"/>
                            <a:gd name="T46" fmla="*/ 15 w 20"/>
                            <a:gd name="T47" fmla="*/ 67 h 93"/>
                            <a:gd name="T48" fmla="*/ 19 w 20"/>
                            <a:gd name="T49" fmla="*/ 69 h 93"/>
                            <a:gd name="T50" fmla="*/ 13 w 20"/>
                            <a:gd name="T51" fmla="*/ 92 h 93"/>
                            <a:gd name="T52" fmla="*/ 13 w 20"/>
                            <a:gd name="T53" fmla="*/ 85 h 93"/>
                            <a:gd name="T54" fmla="*/ 10 w 20"/>
                            <a:gd name="T55" fmla="*/ 79 h 93"/>
                            <a:gd name="T56" fmla="*/ 10 w 20"/>
                            <a:gd name="T57" fmla="*/ 75 h 93"/>
                            <a:gd name="T58" fmla="*/ 10 w 20"/>
                            <a:gd name="T59" fmla="*/ 69 h 93"/>
                            <a:gd name="T60" fmla="*/ 10 w 20"/>
                            <a:gd name="T61" fmla="*/ 65 h 93"/>
                            <a:gd name="T62" fmla="*/ 9 w 20"/>
                            <a:gd name="T63" fmla="*/ 58 h 93"/>
                            <a:gd name="T64" fmla="*/ 9 w 20"/>
                            <a:gd name="T65" fmla="*/ 54 h 93"/>
                            <a:gd name="T66" fmla="*/ 9 w 20"/>
                            <a:gd name="T67" fmla="*/ 48 h 93"/>
                            <a:gd name="T68" fmla="*/ 7 w 20"/>
                            <a:gd name="T69" fmla="*/ 43 h 93"/>
                            <a:gd name="T70" fmla="*/ 5 w 20"/>
                            <a:gd name="T71" fmla="*/ 38 h 93"/>
                            <a:gd name="T72" fmla="*/ 5 w 20"/>
                            <a:gd name="T73" fmla="*/ 31 h 93"/>
                            <a:gd name="T74" fmla="*/ 2 w 20"/>
                            <a:gd name="T75" fmla="*/ 25 h 93"/>
                            <a:gd name="T76" fmla="*/ 2 w 20"/>
                            <a:gd name="T77" fmla="*/ 18 h 93"/>
                            <a:gd name="T78" fmla="*/ 2 w 20"/>
                            <a:gd name="T79" fmla="*/ 13 h 93"/>
                            <a:gd name="T80" fmla="*/ 2 w 20"/>
                            <a:gd name="T81" fmla="*/ 6 h 93"/>
                            <a:gd name="T82" fmla="*/ 0 w 20"/>
                            <a:gd name="T83" fmla="*/ 0 h 93"/>
                            <a:gd name="T84" fmla="*/ 0 w 20"/>
                            <a:gd name="T85" fmla="*/ 0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
                            <a:gd name="T130" fmla="*/ 0 h 93"/>
                            <a:gd name="T131" fmla="*/ 20 w 20"/>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 h="93">
                              <a:moveTo>
                                <a:pt x="0" y="0"/>
                              </a:moveTo>
                              <a:lnTo>
                                <a:pt x="2" y="1"/>
                              </a:lnTo>
                              <a:lnTo>
                                <a:pt x="5" y="1"/>
                              </a:lnTo>
                              <a:lnTo>
                                <a:pt x="7" y="1"/>
                              </a:lnTo>
                              <a:lnTo>
                                <a:pt x="9" y="1"/>
                              </a:lnTo>
                              <a:lnTo>
                                <a:pt x="10" y="1"/>
                              </a:lnTo>
                              <a:lnTo>
                                <a:pt x="13" y="1"/>
                              </a:lnTo>
                              <a:lnTo>
                                <a:pt x="15" y="4"/>
                              </a:lnTo>
                              <a:lnTo>
                                <a:pt x="10" y="8"/>
                              </a:lnTo>
                              <a:lnTo>
                                <a:pt x="9" y="13"/>
                              </a:lnTo>
                              <a:lnTo>
                                <a:pt x="7" y="18"/>
                              </a:lnTo>
                              <a:lnTo>
                                <a:pt x="7" y="23"/>
                              </a:lnTo>
                              <a:lnTo>
                                <a:pt x="7" y="27"/>
                              </a:lnTo>
                              <a:lnTo>
                                <a:pt x="7" y="31"/>
                              </a:lnTo>
                              <a:lnTo>
                                <a:pt x="9" y="38"/>
                              </a:lnTo>
                              <a:lnTo>
                                <a:pt x="13" y="41"/>
                              </a:lnTo>
                              <a:lnTo>
                                <a:pt x="10" y="48"/>
                              </a:lnTo>
                              <a:lnTo>
                                <a:pt x="9" y="52"/>
                              </a:lnTo>
                              <a:lnTo>
                                <a:pt x="9" y="54"/>
                              </a:lnTo>
                              <a:lnTo>
                                <a:pt x="10" y="58"/>
                              </a:lnTo>
                              <a:lnTo>
                                <a:pt x="10" y="60"/>
                              </a:lnTo>
                              <a:lnTo>
                                <a:pt x="13" y="63"/>
                              </a:lnTo>
                              <a:lnTo>
                                <a:pt x="15" y="67"/>
                              </a:lnTo>
                              <a:lnTo>
                                <a:pt x="19" y="69"/>
                              </a:lnTo>
                              <a:lnTo>
                                <a:pt x="13" y="92"/>
                              </a:lnTo>
                              <a:lnTo>
                                <a:pt x="13" y="85"/>
                              </a:lnTo>
                              <a:lnTo>
                                <a:pt x="10" y="79"/>
                              </a:lnTo>
                              <a:lnTo>
                                <a:pt x="10" y="75"/>
                              </a:lnTo>
                              <a:lnTo>
                                <a:pt x="10" y="69"/>
                              </a:lnTo>
                              <a:lnTo>
                                <a:pt x="10" y="65"/>
                              </a:lnTo>
                              <a:lnTo>
                                <a:pt x="9" y="58"/>
                              </a:lnTo>
                              <a:lnTo>
                                <a:pt x="9" y="54"/>
                              </a:lnTo>
                              <a:lnTo>
                                <a:pt x="9" y="48"/>
                              </a:lnTo>
                              <a:lnTo>
                                <a:pt x="7" y="43"/>
                              </a:lnTo>
                              <a:lnTo>
                                <a:pt x="5" y="38"/>
                              </a:lnTo>
                              <a:lnTo>
                                <a:pt x="5" y="31"/>
                              </a:lnTo>
                              <a:lnTo>
                                <a:pt x="2" y="25"/>
                              </a:lnTo>
                              <a:lnTo>
                                <a:pt x="2" y="18"/>
                              </a:lnTo>
                              <a:lnTo>
                                <a:pt x="2" y="13"/>
                              </a:lnTo>
                              <a:lnTo>
                                <a:pt x="2" y="6"/>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59" name="Freeform 135"/>
                        <p:cNvSpPr>
                          <a:spLocks/>
                        </p:cNvSpPr>
                        <p:nvPr/>
                      </p:nvSpPr>
                      <p:spPr bwMode="auto">
                        <a:xfrm>
                          <a:off x="5111" y="2051"/>
                          <a:ext cx="11" cy="64"/>
                        </a:xfrm>
                        <a:custGeom>
                          <a:avLst/>
                          <a:gdLst>
                            <a:gd name="T0" fmla="*/ 4 w 11"/>
                            <a:gd name="T1" fmla="*/ 0 h 64"/>
                            <a:gd name="T2" fmla="*/ 8 w 11"/>
                            <a:gd name="T3" fmla="*/ 5 h 64"/>
                            <a:gd name="T4" fmla="*/ 10 w 11"/>
                            <a:gd name="T5" fmla="*/ 13 h 64"/>
                            <a:gd name="T6" fmla="*/ 10 w 11"/>
                            <a:gd name="T7" fmla="*/ 24 h 64"/>
                            <a:gd name="T8" fmla="*/ 10 w 11"/>
                            <a:gd name="T9" fmla="*/ 32 h 64"/>
                            <a:gd name="T10" fmla="*/ 8 w 11"/>
                            <a:gd name="T11" fmla="*/ 43 h 64"/>
                            <a:gd name="T12" fmla="*/ 4 w 11"/>
                            <a:gd name="T13" fmla="*/ 51 h 64"/>
                            <a:gd name="T14" fmla="*/ 2 w 11"/>
                            <a:gd name="T15" fmla="*/ 59 h 64"/>
                            <a:gd name="T16" fmla="*/ 0 w 11"/>
                            <a:gd name="T17" fmla="*/ 63 h 64"/>
                            <a:gd name="T18" fmla="*/ 0 w 11"/>
                            <a:gd name="T19" fmla="*/ 57 h 64"/>
                            <a:gd name="T20" fmla="*/ 0 w 11"/>
                            <a:gd name="T21" fmla="*/ 49 h 64"/>
                            <a:gd name="T22" fmla="*/ 2 w 11"/>
                            <a:gd name="T23" fmla="*/ 43 h 64"/>
                            <a:gd name="T24" fmla="*/ 2 w 11"/>
                            <a:gd name="T25" fmla="*/ 34 h 64"/>
                            <a:gd name="T26" fmla="*/ 4 w 11"/>
                            <a:gd name="T27" fmla="*/ 28 h 64"/>
                            <a:gd name="T28" fmla="*/ 4 w 11"/>
                            <a:gd name="T29" fmla="*/ 18 h 64"/>
                            <a:gd name="T30" fmla="*/ 4 w 11"/>
                            <a:gd name="T31" fmla="*/ 9 h 64"/>
                            <a:gd name="T32" fmla="*/ 4 w 11"/>
                            <a:gd name="T33" fmla="*/ 0 h 64"/>
                            <a:gd name="T34" fmla="*/ 4 w 11"/>
                            <a:gd name="T35" fmla="*/ 0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64"/>
                            <a:gd name="T56" fmla="*/ 11 w 11"/>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64">
                              <a:moveTo>
                                <a:pt x="4" y="0"/>
                              </a:moveTo>
                              <a:lnTo>
                                <a:pt x="8" y="5"/>
                              </a:lnTo>
                              <a:lnTo>
                                <a:pt x="10" y="13"/>
                              </a:lnTo>
                              <a:lnTo>
                                <a:pt x="10" y="24"/>
                              </a:lnTo>
                              <a:lnTo>
                                <a:pt x="10" y="32"/>
                              </a:lnTo>
                              <a:lnTo>
                                <a:pt x="8" y="43"/>
                              </a:lnTo>
                              <a:lnTo>
                                <a:pt x="4" y="51"/>
                              </a:lnTo>
                              <a:lnTo>
                                <a:pt x="2" y="59"/>
                              </a:lnTo>
                              <a:lnTo>
                                <a:pt x="0" y="63"/>
                              </a:lnTo>
                              <a:lnTo>
                                <a:pt x="0" y="57"/>
                              </a:lnTo>
                              <a:lnTo>
                                <a:pt x="0" y="49"/>
                              </a:lnTo>
                              <a:lnTo>
                                <a:pt x="2" y="43"/>
                              </a:lnTo>
                              <a:lnTo>
                                <a:pt x="2" y="34"/>
                              </a:lnTo>
                              <a:lnTo>
                                <a:pt x="4" y="28"/>
                              </a:lnTo>
                              <a:lnTo>
                                <a:pt x="4" y="18"/>
                              </a:lnTo>
                              <a:lnTo>
                                <a:pt x="4" y="9"/>
                              </a:lnTo>
                              <a:lnTo>
                                <a:pt x="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60" name="Freeform 136"/>
                        <p:cNvSpPr>
                          <a:spLocks/>
                        </p:cNvSpPr>
                        <p:nvPr/>
                      </p:nvSpPr>
                      <p:spPr bwMode="auto">
                        <a:xfrm>
                          <a:off x="5075" y="2184"/>
                          <a:ext cx="54" cy="383"/>
                        </a:xfrm>
                        <a:custGeom>
                          <a:avLst/>
                          <a:gdLst>
                            <a:gd name="T0" fmla="*/ 38 w 54"/>
                            <a:gd name="T1" fmla="*/ 6 h 383"/>
                            <a:gd name="T2" fmla="*/ 43 w 54"/>
                            <a:gd name="T3" fmla="*/ 15 h 383"/>
                            <a:gd name="T4" fmla="*/ 46 w 54"/>
                            <a:gd name="T5" fmla="*/ 23 h 383"/>
                            <a:gd name="T6" fmla="*/ 51 w 54"/>
                            <a:gd name="T7" fmla="*/ 31 h 383"/>
                            <a:gd name="T8" fmla="*/ 48 w 54"/>
                            <a:gd name="T9" fmla="*/ 44 h 383"/>
                            <a:gd name="T10" fmla="*/ 44 w 54"/>
                            <a:gd name="T11" fmla="*/ 59 h 383"/>
                            <a:gd name="T12" fmla="*/ 44 w 54"/>
                            <a:gd name="T13" fmla="*/ 68 h 383"/>
                            <a:gd name="T14" fmla="*/ 44 w 54"/>
                            <a:gd name="T15" fmla="*/ 79 h 383"/>
                            <a:gd name="T16" fmla="*/ 44 w 54"/>
                            <a:gd name="T17" fmla="*/ 89 h 383"/>
                            <a:gd name="T18" fmla="*/ 38 w 54"/>
                            <a:gd name="T19" fmla="*/ 106 h 383"/>
                            <a:gd name="T20" fmla="*/ 36 w 54"/>
                            <a:gd name="T21" fmla="*/ 129 h 383"/>
                            <a:gd name="T22" fmla="*/ 36 w 54"/>
                            <a:gd name="T23" fmla="*/ 152 h 383"/>
                            <a:gd name="T24" fmla="*/ 34 w 54"/>
                            <a:gd name="T25" fmla="*/ 175 h 383"/>
                            <a:gd name="T26" fmla="*/ 28 w 54"/>
                            <a:gd name="T27" fmla="*/ 203 h 383"/>
                            <a:gd name="T28" fmla="*/ 21 w 54"/>
                            <a:gd name="T29" fmla="*/ 233 h 383"/>
                            <a:gd name="T30" fmla="*/ 17 w 54"/>
                            <a:gd name="T31" fmla="*/ 271 h 383"/>
                            <a:gd name="T32" fmla="*/ 17 w 54"/>
                            <a:gd name="T33" fmla="*/ 294 h 383"/>
                            <a:gd name="T34" fmla="*/ 15 w 54"/>
                            <a:gd name="T35" fmla="*/ 296 h 383"/>
                            <a:gd name="T36" fmla="*/ 11 w 54"/>
                            <a:gd name="T37" fmla="*/ 298 h 383"/>
                            <a:gd name="T38" fmla="*/ 9 w 54"/>
                            <a:gd name="T39" fmla="*/ 302 h 383"/>
                            <a:gd name="T40" fmla="*/ 9 w 54"/>
                            <a:gd name="T41" fmla="*/ 311 h 383"/>
                            <a:gd name="T42" fmla="*/ 13 w 54"/>
                            <a:gd name="T43" fmla="*/ 321 h 383"/>
                            <a:gd name="T44" fmla="*/ 15 w 54"/>
                            <a:gd name="T45" fmla="*/ 331 h 383"/>
                            <a:gd name="T46" fmla="*/ 17 w 54"/>
                            <a:gd name="T47" fmla="*/ 338 h 383"/>
                            <a:gd name="T48" fmla="*/ 15 w 54"/>
                            <a:gd name="T49" fmla="*/ 342 h 383"/>
                            <a:gd name="T50" fmla="*/ 11 w 54"/>
                            <a:gd name="T51" fmla="*/ 351 h 383"/>
                            <a:gd name="T52" fmla="*/ 9 w 54"/>
                            <a:gd name="T53" fmla="*/ 361 h 383"/>
                            <a:gd name="T54" fmla="*/ 6 w 54"/>
                            <a:gd name="T55" fmla="*/ 371 h 383"/>
                            <a:gd name="T56" fmla="*/ 5 w 54"/>
                            <a:gd name="T57" fmla="*/ 378 h 383"/>
                            <a:gd name="T58" fmla="*/ 5 w 54"/>
                            <a:gd name="T59" fmla="*/ 378 h 383"/>
                            <a:gd name="T60" fmla="*/ 3 w 54"/>
                            <a:gd name="T61" fmla="*/ 380 h 383"/>
                            <a:gd name="T62" fmla="*/ 3 w 54"/>
                            <a:gd name="T63" fmla="*/ 382 h 383"/>
                            <a:gd name="T64" fmla="*/ 0 w 54"/>
                            <a:gd name="T65" fmla="*/ 378 h 383"/>
                            <a:gd name="T66" fmla="*/ 3 w 54"/>
                            <a:gd name="T67" fmla="*/ 369 h 383"/>
                            <a:gd name="T68" fmla="*/ 5 w 54"/>
                            <a:gd name="T69" fmla="*/ 359 h 383"/>
                            <a:gd name="T70" fmla="*/ 6 w 54"/>
                            <a:gd name="T71" fmla="*/ 342 h 383"/>
                            <a:gd name="T72" fmla="*/ 6 w 54"/>
                            <a:gd name="T73" fmla="*/ 321 h 383"/>
                            <a:gd name="T74" fmla="*/ 9 w 54"/>
                            <a:gd name="T75" fmla="*/ 300 h 383"/>
                            <a:gd name="T76" fmla="*/ 13 w 54"/>
                            <a:gd name="T77" fmla="*/ 277 h 383"/>
                            <a:gd name="T78" fmla="*/ 17 w 54"/>
                            <a:gd name="T79" fmla="*/ 250 h 383"/>
                            <a:gd name="T80" fmla="*/ 19 w 54"/>
                            <a:gd name="T81" fmla="*/ 217 h 383"/>
                            <a:gd name="T82" fmla="*/ 23 w 54"/>
                            <a:gd name="T83" fmla="*/ 179 h 383"/>
                            <a:gd name="T84" fmla="*/ 26 w 54"/>
                            <a:gd name="T85" fmla="*/ 141 h 383"/>
                            <a:gd name="T86" fmla="*/ 28 w 54"/>
                            <a:gd name="T87" fmla="*/ 108 h 383"/>
                            <a:gd name="T88" fmla="*/ 31 w 54"/>
                            <a:gd name="T89" fmla="*/ 79 h 383"/>
                            <a:gd name="T90" fmla="*/ 38 w 54"/>
                            <a:gd name="T91" fmla="*/ 54 h 383"/>
                            <a:gd name="T92" fmla="*/ 38 w 54"/>
                            <a:gd name="T93" fmla="*/ 33 h 383"/>
                            <a:gd name="T94" fmla="*/ 38 w 54"/>
                            <a:gd name="T95" fmla="*/ 10 h 383"/>
                            <a:gd name="T96" fmla="*/ 38 w 54"/>
                            <a:gd name="T97" fmla="*/ 0 h 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83"/>
                            <a:gd name="T149" fmla="*/ 54 w 54"/>
                            <a:gd name="T150" fmla="*/ 383 h 3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83">
                              <a:moveTo>
                                <a:pt x="38" y="0"/>
                              </a:moveTo>
                              <a:lnTo>
                                <a:pt x="38" y="6"/>
                              </a:lnTo>
                              <a:lnTo>
                                <a:pt x="40" y="10"/>
                              </a:lnTo>
                              <a:lnTo>
                                <a:pt x="43" y="15"/>
                              </a:lnTo>
                              <a:lnTo>
                                <a:pt x="44" y="18"/>
                              </a:lnTo>
                              <a:lnTo>
                                <a:pt x="46" y="23"/>
                              </a:lnTo>
                              <a:lnTo>
                                <a:pt x="48" y="27"/>
                              </a:lnTo>
                              <a:lnTo>
                                <a:pt x="51" y="31"/>
                              </a:lnTo>
                              <a:lnTo>
                                <a:pt x="53" y="35"/>
                              </a:lnTo>
                              <a:lnTo>
                                <a:pt x="48" y="44"/>
                              </a:lnTo>
                              <a:lnTo>
                                <a:pt x="46" y="52"/>
                              </a:lnTo>
                              <a:lnTo>
                                <a:pt x="44" y="59"/>
                              </a:lnTo>
                              <a:lnTo>
                                <a:pt x="44" y="65"/>
                              </a:lnTo>
                              <a:lnTo>
                                <a:pt x="44" y="68"/>
                              </a:lnTo>
                              <a:lnTo>
                                <a:pt x="44" y="75"/>
                              </a:lnTo>
                              <a:lnTo>
                                <a:pt x="44" y="79"/>
                              </a:lnTo>
                              <a:lnTo>
                                <a:pt x="46" y="83"/>
                              </a:lnTo>
                              <a:lnTo>
                                <a:pt x="44" y="89"/>
                              </a:lnTo>
                              <a:lnTo>
                                <a:pt x="40" y="98"/>
                              </a:lnTo>
                              <a:lnTo>
                                <a:pt x="38" y="106"/>
                              </a:lnTo>
                              <a:lnTo>
                                <a:pt x="36" y="118"/>
                              </a:lnTo>
                              <a:lnTo>
                                <a:pt x="36" y="129"/>
                              </a:lnTo>
                              <a:lnTo>
                                <a:pt x="36" y="139"/>
                              </a:lnTo>
                              <a:lnTo>
                                <a:pt x="36" y="152"/>
                              </a:lnTo>
                              <a:lnTo>
                                <a:pt x="38" y="162"/>
                              </a:lnTo>
                              <a:lnTo>
                                <a:pt x="34" y="175"/>
                              </a:lnTo>
                              <a:lnTo>
                                <a:pt x="31" y="190"/>
                              </a:lnTo>
                              <a:lnTo>
                                <a:pt x="28" y="203"/>
                              </a:lnTo>
                              <a:lnTo>
                                <a:pt x="26" y="217"/>
                              </a:lnTo>
                              <a:lnTo>
                                <a:pt x="21" y="233"/>
                              </a:lnTo>
                              <a:lnTo>
                                <a:pt x="19" y="250"/>
                              </a:lnTo>
                              <a:lnTo>
                                <a:pt x="17" y="271"/>
                              </a:lnTo>
                              <a:lnTo>
                                <a:pt x="17" y="291"/>
                              </a:lnTo>
                              <a:lnTo>
                                <a:pt x="17" y="294"/>
                              </a:lnTo>
                              <a:lnTo>
                                <a:pt x="15" y="294"/>
                              </a:lnTo>
                              <a:lnTo>
                                <a:pt x="15" y="296"/>
                              </a:lnTo>
                              <a:lnTo>
                                <a:pt x="13" y="296"/>
                              </a:lnTo>
                              <a:lnTo>
                                <a:pt x="11" y="298"/>
                              </a:lnTo>
                              <a:lnTo>
                                <a:pt x="11" y="300"/>
                              </a:lnTo>
                              <a:lnTo>
                                <a:pt x="9" y="302"/>
                              </a:lnTo>
                              <a:lnTo>
                                <a:pt x="9" y="306"/>
                              </a:lnTo>
                              <a:lnTo>
                                <a:pt x="9" y="311"/>
                              </a:lnTo>
                              <a:lnTo>
                                <a:pt x="11" y="315"/>
                              </a:lnTo>
                              <a:lnTo>
                                <a:pt x="13" y="321"/>
                              </a:lnTo>
                              <a:lnTo>
                                <a:pt x="13" y="325"/>
                              </a:lnTo>
                              <a:lnTo>
                                <a:pt x="15" y="331"/>
                              </a:lnTo>
                              <a:lnTo>
                                <a:pt x="17" y="336"/>
                              </a:lnTo>
                              <a:lnTo>
                                <a:pt x="17" y="338"/>
                              </a:lnTo>
                              <a:lnTo>
                                <a:pt x="17" y="340"/>
                              </a:lnTo>
                              <a:lnTo>
                                <a:pt x="15" y="342"/>
                              </a:lnTo>
                              <a:lnTo>
                                <a:pt x="13" y="346"/>
                              </a:lnTo>
                              <a:lnTo>
                                <a:pt x="11" y="351"/>
                              </a:lnTo>
                              <a:lnTo>
                                <a:pt x="9" y="356"/>
                              </a:lnTo>
                              <a:lnTo>
                                <a:pt x="9" y="361"/>
                              </a:lnTo>
                              <a:lnTo>
                                <a:pt x="6" y="368"/>
                              </a:lnTo>
                              <a:lnTo>
                                <a:pt x="6" y="371"/>
                              </a:lnTo>
                              <a:lnTo>
                                <a:pt x="6" y="376"/>
                              </a:lnTo>
                              <a:lnTo>
                                <a:pt x="5" y="378"/>
                              </a:lnTo>
                              <a:lnTo>
                                <a:pt x="3" y="380"/>
                              </a:lnTo>
                              <a:lnTo>
                                <a:pt x="3" y="382"/>
                              </a:lnTo>
                              <a:lnTo>
                                <a:pt x="0" y="382"/>
                              </a:lnTo>
                              <a:lnTo>
                                <a:pt x="0" y="378"/>
                              </a:lnTo>
                              <a:lnTo>
                                <a:pt x="3" y="373"/>
                              </a:lnTo>
                              <a:lnTo>
                                <a:pt x="3" y="369"/>
                              </a:lnTo>
                              <a:lnTo>
                                <a:pt x="5" y="365"/>
                              </a:lnTo>
                              <a:lnTo>
                                <a:pt x="5" y="359"/>
                              </a:lnTo>
                              <a:lnTo>
                                <a:pt x="6" y="353"/>
                              </a:lnTo>
                              <a:lnTo>
                                <a:pt x="6" y="342"/>
                              </a:lnTo>
                              <a:lnTo>
                                <a:pt x="6" y="331"/>
                              </a:lnTo>
                              <a:lnTo>
                                <a:pt x="6" y="321"/>
                              </a:lnTo>
                              <a:lnTo>
                                <a:pt x="9" y="311"/>
                              </a:lnTo>
                              <a:lnTo>
                                <a:pt x="9" y="300"/>
                              </a:lnTo>
                              <a:lnTo>
                                <a:pt x="11" y="288"/>
                              </a:lnTo>
                              <a:lnTo>
                                <a:pt x="13" y="277"/>
                              </a:lnTo>
                              <a:lnTo>
                                <a:pt x="15" y="263"/>
                              </a:lnTo>
                              <a:lnTo>
                                <a:pt x="17" y="250"/>
                              </a:lnTo>
                              <a:lnTo>
                                <a:pt x="17" y="236"/>
                              </a:lnTo>
                              <a:lnTo>
                                <a:pt x="19" y="217"/>
                              </a:lnTo>
                              <a:lnTo>
                                <a:pt x="21" y="198"/>
                              </a:lnTo>
                              <a:lnTo>
                                <a:pt x="23" y="179"/>
                              </a:lnTo>
                              <a:lnTo>
                                <a:pt x="23" y="160"/>
                              </a:lnTo>
                              <a:lnTo>
                                <a:pt x="26" y="141"/>
                              </a:lnTo>
                              <a:lnTo>
                                <a:pt x="26" y="125"/>
                              </a:lnTo>
                              <a:lnTo>
                                <a:pt x="28" y="108"/>
                              </a:lnTo>
                              <a:lnTo>
                                <a:pt x="28" y="91"/>
                              </a:lnTo>
                              <a:lnTo>
                                <a:pt x="31" y="79"/>
                              </a:lnTo>
                              <a:lnTo>
                                <a:pt x="36" y="67"/>
                              </a:lnTo>
                              <a:lnTo>
                                <a:pt x="38" y="54"/>
                              </a:lnTo>
                              <a:lnTo>
                                <a:pt x="38" y="44"/>
                              </a:lnTo>
                              <a:lnTo>
                                <a:pt x="38" y="33"/>
                              </a:lnTo>
                              <a:lnTo>
                                <a:pt x="38" y="21"/>
                              </a:lnTo>
                              <a:lnTo>
                                <a:pt x="38" y="10"/>
                              </a:lnTo>
                              <a:lnTo>
                                <a:pt x="3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61" name="Freeform 137"/>
                        <p:cNvSpPr>
                          <a:spLocks/>
                        </p:cNvSpPr>
                        <p:nvPr/>
                      </p:nvSpPr>
                      <p:spPr bwMode="auto">
                        <a:xfrm>
                          <a:off x="5634" y="1864"/>
                          <a:ext cx="26" cy="95"/>
                        </a:xfrm>
                        <a:custGeom>
                          <a:avLst/>
                          <a:gdLst>
                            <a:gd name="T0" fmla="*/ 0 w 26"/>
                            <a:gd name="T1" fmla="*/ 0 h 95"/>
                            <a:gd name="T2" fmla="*/ 1 w 26"/>
                            <a:gd name="T3" fmla="*/ 6 h 95"/>
                            <a:gd name="T4" fmla="*/ 3 w 26"/>
                            <a:gd name="T5" fmla="*/ 12 h 95"/>
                            <a:gd name="T6" fmla="*/ 6 w 26"/>
                            <a:gd name="T7" fmla="*/ 20 h 95"/>
                            <a:gd name="T8" fmla="*/ 8 w 26"/>
                            <a:gd name="T9" fmla="*/ 29 h 95"/>
                            <a:gd name="T10" fmla="*/ 8 w 26"/>
                            <a:gd name="T11" fmla="*/ 40 h 95"/>
                            <a:gd name="T12" fmla="*/ 10 w 26"/>
                            <a:gd name="T13" fmla="*/ 48 h 95"/>
                            <a:gd name="T14" fmla="*/ 10 w 26"/>
                            <a:gd name="T15" fmla="*/ 57 h 95"/>
                            <a:gd name="T16" fmla="*/ 10 w 26"/>
                            <a:gd name="T17" fmla="*/ 65 h 95"/>
                            <a:gd name="T18" fmla="*/ 10 w 26"/>
                            <a:gd name="T19" fmla="*/ 69 h 95"/>
                            <a:gd name="T20" fmla="*/ 10 w 26"/>
                            <a:gd name="T21" fmla="*/ 73 h 95"/>
                            <a:gd name="T22" fmla="*/ 8 w 26"/>
                            <a:gd name="T23" fmla="*/ 75 h 95"/>
                            <a:gd name="T24" fmla="*/ 8 w 26"/>
                            <a:gd name="T25" fmla="*/ 80 h 95"/>
                            <a:gd name="T26" fmla="*/ 8 w 26"/>
                            <a:gd name="T27" fmla="*/ 84 h 95"/>
                            <a:gd name="T28" fmla="*/ 8 w 26"/>
                            <a:gd name="T29" fmla="*/ 86 h 95"/>
                            <a:gd name="T30" fmla="*/ 8 w 26"/>
                            <a:gd name="T31" fmla="*/ 90 h 95"/>
                            <a:gd name="T32" fmla="*/ 8 w 26"/>
                            <a:gd name="T33" fmla="*/ 94 h 95"/>
                            <a:gd name="T34" fmla="*/ 8 w 26"/>
                            <a:gd name="T35" fmla="*/ 92 h 95"/>
                            <a:gd name="T36" fmla="*/ 8 w 26"/>
                            <a:gd name="T37" fmla="*/ 88 h 95"/>
                            <a:gd name="T38" fmla="*/ 10 w 26"/>
                            <a:gd name="T39" fmla="*/ 84 h 95"/>
                            <a:gd name="T40" fmla="*/ 10 w 26"/>
                            <a:gd name="T41" fmla="*/ 82 h 95"/>
                            <a:gd name="T42" fmla="*/ 10 w 26"/>
                            <a:gd name="T43" fmla="*/ 77 h 95"/>
                            <a:gd name="T44" fmla="*/ 10 w 26"/>
                            <a:gd name="T45" fmla="*/ 75 h 95"/>
                            <a:gd name="T46" fmla="*/ 12 w 26"/>
                            <a:gd name="T47" fmla="*/ 72 h 95"/>
                            <a:gd name="T48" fmla="*/ 12 w 26"/>
                            <a:gd name="T49" fmla="*/ 67 h 95"/>
                            <a:gd name="T50" fmla="*/ 14 w 26"/>
                            <a:gd name="T51" fmla="*/ 65 h 95"/>
                            <a:gd name="T52" fmla="*/ 16 w 26"/>
                            <a:gd name="T53" fmla="*/ 60 h 95"/>
                            <a:gd name="T54" fmla="*/ 18 w 26"/>
                            <a:gd name="T55" fmla="*/ 58 h 95"/>
                            <a:gd name="T56" fmla="*/ 20 w 26"/>
                            <a:gd name="T57" fmla="*/ 57 h 95"/>
                            <a:gd name="T58" fmla="*/ 20 w 26"/>
                            <a:gd name="T59" fmla="*/ 52 h 95"/>
                            <a:gd name="T60" fmla="*/ 22 w 26"/>
                            <a:gd name="T61" fmla="*/ 50 h 95"/>
                            <a:gd name="T62" fmla="*/ 25 w 26"/>
                            <a:gd name="T63" fmla="*/ 48 h 95"/>
                            <a:gd name="T64" fmla="*/ 25 w 26"/>
                            <a:gd name="T65" fmla="*/ 46 h 95"/>
                            <a:gd name="T66" fmla="*/ 25 w 26"/>
                            <a:gd name="T67" fmla="*/ 44 h 95"/>
                            <a:gd name="T68" fmla="*/ 25 w 26"/>
                            <a:gd name="T69" fmla="*/ 42 h 95"/>
                            <a:gd name="T70" fmla="*/ 25 w 26"/>
                            <a:gd name="T71" fmla="*/ 40 h 95"/>
                            <a:gd name="T72" fmla="*/ 22 w 26"/>
                            <a:gd name="T73" fmla="*/ 40 h 95"/>
                            <a:gd name="T74" fmla="*/ 22 w 26"/>
                            <a:gd name="T75" fmla="*/ 37 h 95"/>
                            <a:gd name="T76" fmla="*/ 20 w 26"/>
                            <a:gd name="T77" fmla="*/ 37 h 95"/>
                            <a:gd name="T78" fmla="*/ 18 w 26"/>
                            <a:gd name="T79" fmla="*/ 35 h 95"/>
                            <a:gd name="T80" fmla="*/ 18 w 26"/>
                            <a:gd name="T81" fmla="*/ 34 h 95"/>
                            <a:gd name="T82" fmla="*/ 16 w 26"/>
                            <a:gd name="T83" fmla="*/ 29 h 95"/>
                            <a:gd name="T84" fmla="*/ 16 w 26"/>
                            <a:gd name="T85" fmla="*/ 25 h 95"/>
                            <a:gd name="T86" fmla="*/ 16 w 26"/>
                            <a:gd name="T87" fmla="*/ 23 h 95"/>
                            <a:gd name="T88" fmla="*/ 16 w 26"/>
                            <a:gd name="T89" fmla="*/ 19 h 95"/>
                            <a:gd name="T90" fmla="*/ 14 w 26"/>
                            <a:gd name="T91" fmla="*/ 15 h 95"/>
                            <a:gd name="T92" fmla="*/ 14 w 26"/>
                            <a:gd name="T93" fmla="*/ 10 h 95"/>
                            <a:gd name="T94" fmla="*/ 14 w 26"/>
                            <a:gd name="T95" fmla="*/ 8 h 95"/>
                            <a:gd name="T96" fmla="*/ 12 w 26"/>
                            <a:gd name="T97" fmla="*/ 6 h 95"/>
                            <a:gd name="T98" fmla="*/ 10 w 26"/>
                            <a:gd name="T99" fmla="*/ 6 h 95"/>
                            <a:gd name="T100" fmla="*/ 8 w 26"/>
                            <a:gd name="T101" fmla="*/ 4 h 95"/>
                            <a:gd name="T102" fmla="*/ 6 w 26"/>
                            <a:gd name="T103" fmla="*/ 2 h 95"/>
                            <a:gd name="T104" fmla="*/ 3 w 26"/>
                            <a:gd name="T105" fmla="*/ 2 h 95"/>
                            <a:gd name="T106" fmla="*/ 1 w 26"/>
                            <a:gd name="T107" fmla="*/ 0 h 95"/>
                            <a:gd name="T108" fmla="*/ 0 w 26"/>
                            <a:gd name="T109" fmla="*/ 0 h 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
                            <a:gd name="T166" fmla="*/ 0 h 95"/>
                            <a:gd name="T167" fmla="*/ 26 w 26"/>
                            <a:gd name="T168" fmla="*/ 95 h 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 h="95">
                              <a:moveTo>
                                <a:pt x="0" y="0"/>
                              </a:moveTo>
                              <a:lnTo>
                                <a:pt x="1" y="6"/>
                              </a:lnTo>
                              <a:lnTo>
                                <a:pt x="3" y="12"/>
                              </a:lnTo>
                              <a:lnTo>
                                <a:pt x="6" y="20"/>
                              </a:lnTo>
                              <a:lnTo>
                                <a:pt x="8" y="29"/>
                              </a:lnTo>
                              <a:lnTo>
                                <a:pt x="8" y="40"/>
                              </a:lnTo>
                              <a:lnTo>
                                <a:pt x="10" y="48"/>
                              </a:lnTo>
                              <a:lnTo>
                                <a:pt x="10" y="57"/>
                              </a:lnTo>
                              <a:lnTo>
                                <a:pt x="10" y="65"/>
                              </a:lnTo>
                              <a:lnTo>
                                <a:pt x="10" y="69"/>
                              </a:lnTo>
                              <a:lnTo>
                                <a:pt x="10" y="73"/>
                              </a:lnTo>
                              <a:lnTo>
                                <a:pt x="8" y="75"/>
                              </a:lnTo>
                              <a:lnTo>
                                <a:pt x="8" y="80"/>
                              </a:lnTo>
                              <a:lnTo>
                                <a:pt x="8" y="84"/>
                              </a:lnTo>
                              <a:lnTo>
                                <a:pt x="8" y="86"/>
                              </a:lnTo>
                              <a:lnTo>
                                <a:pt x="8" y="90"/>
                              </a:lnTo>
                              <a:lnTo>
                                <a:pt x="8" y="94"/>
                              </a:lnTo>
                              <a:lnTo>
                                <a:pt x="8" y="92"/>
                              </a:lnTo>
                              <a:lnTo>
                                <a:pt x="8" y="88"/>
                              </a:lnTo>
                              <a:lnTo>
                                <a:pt x="10" y="84"/>
                              </a:lnTo>
                              <a:lnTo>
                                <a:pt x="10" y="82"/>
                              </a:lnTo>
                              <a:lnTo>
                                <a:pt x="10" y="77"/>
                              </a:lnTo>
                              <a:lnTo>
                                <a:pt x="10" y="75"/>
                              </a:lnTo>
                              <a:lnTo>
                                <a:pt x="12" y="72"/>
                              </a:lnTo>
                              <a:lnTo>
                                <a:pt x="12" y="67"/>
                              </a:lnTo>
                              <a:lnTo>
                                <a:pt x="14" y="65"/>
                              </a:lnTo>
                              <a:lnTo>
                                <a:pt x="16" y="60"/>
                              </a:lnTo>
                              <a:lnTo>
                                <a:pt x="18" y="58"/>
                              </a:lnTo>
                              <a:lnTo>
                                <a:pt x="20" y="57"/>
                              </a:lnTo>
                              <a:lnTo>
                                <a:pt x="20" y="52"/>
                              </a:lnTo>
                              <a:lnTo>
                                <a:pt x="22" y="50"/>
                              </a:lnTo>
                              <a:lnTo>
                                <a:pt x="25" y="48"/>
                              </a:lnTo>
                              <a:lnTo>
                                <a:pt x="25" y="46"/>
                              </a:lnTo>
                              <a:lnTo>
                                <a:pt x="25" y="44"/>
                              </a:lnTo>
                              <a:lnTo>
                                <a:pt x="25" y="42"/>
                              </a:lnTo>
                              <a:lnTo>
                                <a:pt x="25" y="40"/>
                              </a:lnTo>
                              <a:lnTo>
                                <a:pt x="22" y="40"/>
                              </a:lnTo>
                              <a:lnTo>
                                <a:pt x="22" y="37"/>
                              </a:lnTo>
                              <a:lnTo>
                                <a:pt x="20" y="37"/>
                              </a:lnTo>
                              <a:lnTo>
                                <a:pt x="18" y="35"/>
                              </a:lnTo>
                              <a:lnTo>
                                <a:pt x="18" y="34"/>
                              </a:lnTo>
                              <a:lnTo>
                                <a:pt x="16" y="29"/>
                              </a:lnTo>
                              <a:lnTo>
                                <a:pt x="16" y="25"/>
                              </a:lnTo>
                              <a:lnTo>
                                <a:pt x="16" y="23"/>
                              </a:lnTo>
                              <a:lnTo>
                                <a:pt x="16" y="19"/>
                              </a:lnTo>
                              <a:lnTo>
                                <a:pt x="14" y="15"/>
                              </a:lnTo>
                              <a:lnTo>
                                <a:pt x="14" y="10"/>
                              </a:lnTo>
                              <a:lnTo>
                                <a:pt x="14" y="8"/>
                              </a:lnTo>
                              <a:lnTo>
                                <a:pt x="12" y="6"/>
                              </a:lnTo>
                              <a:lnTo>
                                <a:pt x="10" y="6"/>
                              </a:lnTo>
                              <a:lnTo>
                                <a:pt x="8" y="4"/>
                              </a:lnTo>
                              <a:lnTo>
                                <a:pt x="6" y="2"/>
                              </a:lnTo>
                              <a:lnTo>
                                <a:pt x="3" y="2"/>
                              </a:lnTo>
                              <a:lnTo>
                                <a:pt x="1" y="0"/>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2" name="Freeform 138"/>
                        <p:cNvSpPr>
                          <a:spLocks/>
                        </p:cNvSpPr>
                        <p:nvPr/>
                      </p:nvSpPr>
                      <p:spPr bwMode="auto">
                        <a:xfrm>
                          <a:off x="4973" y="1668"/>
                          <a:ext cx="20" cy="93"/>
                        </a:xfrm>
                        <a:custGeom>
                          <a:avLst/>
                          <a:gdLst>
                            <a:gd name="T0" fmla="*/ 0 w 20"/>
                            <a:gd name="T1" fmla="*/ 0 h 93"/>
                            <a:gd name="T2" fmla="*/ 2 w 20"/>
                            <a:gd name="T3" fmla="*/ 1 h 93"/>
                            <a:gd name="T4" fmla="*/ 5 w 20"/>
                            <a:gd name="T5" fmla="*/ 1 h 93"/>
                            <a:gd name="T6" fmla="*/ 7 w 20"/>
                            <a:gd name="T7" fmla="*/ 1 h 93"/>
                            <a:gd name="T8" fmla="*/ 9 w 20"/>
                            <a:gd name="T9" fmla="*/ 1 h 93"/>
                            <a:gd name="T10" fmla="*/ 10 w 20"/>
                            <a:gd name="T11" fmla="*/ 1 h 93"/>
                            <a:gd name="T12" fmla="*/ 13 w 20"/>
                            <a:gd name="T13" fmla="*/ 1 h 93"/>
                            <a:gd name="T14" fmla="*/ 15 w 20"/>
                            <a:gd name="T15" fmla="*/ 4 h 93"/>
                            <a:gd name="T16" fmla="*/ 10 w 20"/>
                            <a:gd name="T17" fmla="*/ 8 h 93"/>
                            <a:gd name="T18" fmla="*/ 9 w 20"/>
                            <a:gd name="T19" fmla="*/ 13 h 93"/>
                            <a:gd name="T20" fmla="*/ 7 w 20"/>
                            <a:gd name="T21" fmla="*/ 18 h 93"/>
                            <a:gd name="T22" fmla="*/ 7 w 20"/>
                            <a:gd name="T23" fmla="*/ 23 h 93"/>
                            <a:gd name="T24" fmla="*/ 7 w 20"/>
                            <a:gd name="T25" fmla="*/ 27 h 93"/>
                            <a:gd name="T26" fmla="*/ 7 w 20"/>
                            <a:gd name="T27" fmla="*/ 31 h 93"/>
                            <a:gd name="T28" fmla="*/ 9 w 20"/>
                            <a:gd name="T29" fmla="*/ 38 h 93"/>
                            <a:gd name="T30" fmla="*/ 13 w 20"/>
                            <a:gd name="T31" fmla="*/ 41 h 93"/>
                            <a:gd name="T32" fmla="*/ 10 w 20"/>
                            <a:gd name="T33" fmla="*/ 48 h 93"/>
                            <a:gd name="T34" fmla="*/ 9 w 20"/>
                            <a:gd name="T35" fmla="*/ 52 h 93"/>
                            <a:gd name="T36" fmla="*/ 9 w 20"/>
                            <a:gd name="T37" fmla="*/ 54 h 93"/>
                            <a:gd name="T38" fmla="*/ 10 w 20"/>
                            <a:gd name="T39" fmla="*/ 58 h 93"/>
                            <a:gd name="T40" fmla="*/ 10 w 20"/>
                            <a:gd name="T41" fmla="*/ 60 h 93"/>
                            <a:gd name="T42" fmla="*/ 13 w 20"/>
                            <a:gd name="T43" fmla="*/ 63 h 93"/>
                            <a:gd name="T44" fmla="*/ 15 w 20"/>
                            <a:gd name="T45" fmla="*/ 67 h 93"/>
                            <a:gd name="T46" fmla="*/ 19 w 20"/>
                            <a:gd name="T47" fmla="*/ 69 h 93"/>
                            <a:gd name="T48" fmla="*/ 13 w 20"/>
                            <a:gd name="T49" fmla="*/ 92 h 93"/>
                            <a:gd name="T50" fmla="*/ 13 w 20"/>
                            <a:gd name="T51" fmla="*/ 85 h 93"/>
                            <a:gd name="T52" fmla="*/ 10 w 20"/>
                            <a:gd name="T53" fmla="*/ 79 h 93"/>
                            <a:gd name="T54" fmla="*/ 10 w 20"/>
                            <a:gd name="T55" fmla="*/ 75 h 93"/>
                            <a:gd name="T56" fmla="*/ 10 w 20"/>
                            <a:gd name="T57" fmla="*/ 69 h 93"/>
                            <a:gd name="T58" fmla="*/ 10 w 20"/>
                            <a:gd name="T59" fmla="*/ 65 h 93"/>
                            <a:gd name="T60" fmla="*/ 9 w 20"/>
                            <a:gd name="T61" fmla="*/ 58 h 93"/>
                            <a:gd name="T62" fmla="*/ 9 w 20"/>
                            <a:gd name="T63" fmla="*/ 54 h 93"/>
                            <a:gd name="T64" fmla="*/ 9 w 20"/>
                            <a:gd name="T65" fmla="*/ 48 h 93"/>
                            <a:gd name="T66" fmla="*/ 7 w 20"/>
                            <a:gd name="T67" fmla="*/ 43 h 93"/>
                            <a:gd name="T68" fmla="*/ 5 w 20"/>
                            <a:gd name="T69" fmla="*/ 38 h 93"/>
                            <a:gd name="T70" fmla="*/ 5 w 20"/>
                            <a:gd name="T71" fmla="*/ 31 h 93"/>
                            <a:gd name="T72" fmla="*/ 2 w 20"/>
                            <a:gd name="T73" fmla="*/ 25 h 93"/>
                            <a:gd name="T74" fmla="*/ 2 w 20"/>
                            <a:gd name="T75" fmla="*/ 18 h 93"/>
                            <a:gd name="T76" fmla="*/ 2 w 20"/>
                            <a:gd name="T77" fmla="*/ 13 h 93"/>
                            <a:gd name="T78" fmla="*/ 2 w 20"/>
                            <a:gd name="T79" fmla="*/ 6 h 93"/>
                            <a:gd name="T80" fmla="*/ 0 w 20"/>
                            <a:gd name="T81" fmla="*/ 0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
                            <a:gd name="T124" fmla="*/ 0 h 93"/>
                            <a:gd name="T125" fmla="*/ 20 w 20"/>
                            <a:gd name="T126" fmla="*/ 93 h 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 h="93">
                              <a:moveTo>
                                <a:pt x="0" y="0"/>
                              </a:moveTo>
                              <a:lnTo>
                                <a:pt x="2" y="1"/>
                              </a:lnTo>
                              <a:lnTo>
                                <a:pt x="5" y="1"/>
                              </a:lnTo>
                              <a:lnTo>
                                <a:pt x="7" y="1"/>
                              </a:lnTo>
                              <a:lnTo>
                                <a:pt x="9" y="1"/>
                              </a:lnTo>
                              <a:lnTo>
                                <a:pt x="10" y="1"/>
                              </a:lnTo>
                              <a:lnTo>
                                <a:pt x="13" y="1"/>
                              </a:lnTo>
                              <a:lnTo>
                                <a:pt x="15" y="4"/>
                              </a:lnTo>
                              <a:lnTo>
                                <a:pt x="10" y="8"/>
                              </a:lnTo>
                              <a:lnTo>
                                <a:pt x="9" y="13"/>
                              </a:lnTo>
                              <a:lnTo>
                                <a:pt x="7" y="18"/>
                              </a:lnTo>
                              <a:lnTo>
                                <a:pt x="7" y="23"/>
                              </a:lnTo>
                              <a:lnTo>
                                <a:pt x="7" y="27"/>
                              </a:lnTo>
                              <a:lnTo>
                                <a:pt x="7" y="31"/>
                              </a:lnTo>
                              <a:lnTo>
                                <a:pt x="9" y="38"/>
                              </a:lnTo>
                              <a:lnTo>
                                <a:pt x="13" y="41"/>
                              </a:lnTo>
                              <a:lnTo>
                                <a:pt x="10" y="48"/>
                              </a:lnTo>
                              <a:lnTo>
                                <a:pt x="9" y="52"/>
                              </a:lnTo>
                              <a:lnTo>
                                <a:pt x="9" y="54"/>
                              </a:lnTo>
                              <a:lnTo>
                                <a:pt x="10" y="58"/>
                              </a:lnTo>
                              <a:lnTo>
                                <a:pt x="10" y="60"/>
                              </a:lnTo>
                              <a:lnTo>
                                <a:pt x="13" y="63"/>
                              </a:lnTo>
                              <a:lnTo>
                                <a:pt x="15" y="67"/>
                              </a:lnTo>
                              <a:lnTo>
                                <a:pt x="19" y="69"/>
                              </a:lnTo>
                              <a:lnTo>
                                <a:pt x="13" y="92"/>
                              </a:lnTo>
                              <a:lnTo>
                                <a:pt x="13" y="85"/>
                              </a:lnTo>
                              <a:lnTo>
                                <a:pt x="10" y="79"/>
                              </a:lnTo>
                              <a:lnTo>
                                <a:pt x="10" y="75"/>
                              </a:lnTo>
                              <a:lnTo>
                                <a:pt x="10" y="69"/>
                              </a:lnTo>
                              <a:lnTo>
                                <a:pt x="10" y="65"/>
                              </a:lnTo>
                              <a:lnTo>
                                <a:pt x="9" y="58"/>
                              </a:lnTo>
                              <a:lnTo>
                                <a:pt x="9" y="54"/>
                              </a:lnTo>
                              <a:lnTo>
                                <a:pt x="9" y="48"/>
                              </a:lnTo>
                              <a:lnTo>
                                <a:pt x="7" y="43"/>
                              </a:lnTo>
                              <a:lnTo>
                                <a:pt x="5" y="38"/>
                              </a:lnTo>
                              <a:lnTo>
                                <a:pt x="5" y="31"/>
                              </a:lnTo>
                              <a:lnTo>
                                <a:pt x="2" y="25"/>
                              </a:lnTo>
                              <a:lnTo>
                                <a:pt x="2" y="18"/>
                              </a:lnTo>
                              <a:lnTo>
                                <a:pt x="2" y="13"/>
                              </a:lnTo>
                              <a:lnTo>
                                <a:pt x="2" y="6"/>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3" name="Freeform 139"/>
                        <p:cNvSpPr>
                          <a:spLocks/>
                        </p:cNvSpPr>
                        <p:nvPr/>
                      </p:nvSpPr>
                      <p:spPr bwMode="auto">
                        <a:xfrm>
                          <a:off x="5111" y="2051"/>
                          <a:ext cx="11" cy="64"/>
                        </a:xfrm>
                        <a:custGeom>
                          <a:avLst/>
                          <a:gdLst>
                            <a:gd name="T0" fmla="*/ 4 w 11"/>
                            <a:gd name="T1" fmla="*/ 0 h 64"/>
                            <a:gd name="T2" fmla="*/ 8 w 11"/>
                            <a:gd name="T3" fmla="*/ 5 h 64"/>
                            <a:gd name="T4" fmla="*/ 10 w 11"/>
                            <a:gd name="T5" fmla="*/ 13 h 64"/>
                            <a:gd name="T6" fmla="*/ 10 w 11"/>
                            <a:gd name="T7" fmla="*/ 24 h 64"/>
                            <a:gd name="T8" fmla="*/ 10 w 11"/>
                            <a:gd name="T9" fmla="*/ 32 h 64"/>
                            <a:gd name="T10" fmla="*/ 8 w 11"/>
                            <a:gd name="T11" fmla="*/ 43 h 64"/>
                            <a:gd name="T12" fmla="*/ 4 w 11"/>
                            <a:gd name="T13" fmla="*/ 51 h 64"/>
                            <a:gd name="T14" fmla="*/ 2 w 11"/>
                            <a:gd name="T15" fmla="*/ 59 h 64"/>
                            <a:gd name="T16" fmla="*/ 0 w 11"/>
                            <a:gd name="T17" fmla="*/ 63 h 64"/>
                            <a:gd name="T18" fmla="*/ 0 w 11"/>
                            <a:gd name="T19" fmla="*/ 57 h 64"/>
                            <a:gd name="T20" fmla="*/ 0 w 11"/>
                            <a:gd name="T21" fmla="*/ 49 h 64"/>
                            <a:gd name="T22" fmla="*/ 2 w 11"/>
                            <a:gd name="T23" fmla="*/ 43 h 64"/>
                            <a:gd name="T24" fmla="*/ 2 w 11"/>
                            <a:gd name="T25" fmla="*/ 34 h 64"/>
                            <a:gd name="T26" fmla="*/ 4 w 11"/>
                            <a:gd name="T27" fmla="*/ 28 h 64"/>
                            <a:gd name="T28" fmla="*/ 4 w 11"/>
                            <a:gd name="T29" fmla="*/ 18 h 64"/>
                            <a:gd name="T30" fmla="*/ 4 w 11"/>
                            <a:gd name="T31" fmla="*/ 9 h 64"/>
                            <a:gd name="T32" fmla="*/ 4 w 11"/>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64"/>
                            <a:gd name="T53" fmla="*/ 11 w 11"/>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64">
                              <a:moveTo>
                                <a:pt x="4" y="0"/>
                              </a:moveTo>
                              <a:lnTo>
                                <a:pt x="8" y="5"/>
                              </a:lnTo>
                              <a:lnTo>
                                <a:pt x="10" y="13"/>
                              </a:lnTo>
                              <a:lnTo>
                                <a:pt x="10" y="24"/>
                              </a:lnTo>
                              <a:lnTo>
                                <a:pt x="10" y="32"/>
                              </a:lnTo>
                              <a:lnTo>
                                <a:pt x="8" y="43"/>
                              </a:lnTo>
                              <a:lnTo>
                                <a:pt x="4" y="51"/>
                              </a:lnTo>
                              <a:lnTo>
                                <a:pt x="2" y="59"/>
                              </a:lnTo>
                              <a:lnTo>
                                <a:pt x="0" y="63"/>
                              </a:lnTo>
                              <a:lnTo>
                                <a:pt x="0" y="57"/>
                              </a:lnTo>
                              <a:lnTo>
                                <a:pt x="0" y="49"/>
                              </a:lnTo>
                              <a:lnTo>
                                <a:pt x="2" y="43"/>
                              </a:lnTo>
                              <a:lnTo>
                                <a:pt x="2" y="34"/>
                              </a:lnTo>
                              <a:lnTo>
                                <a:pt x="4" y="28"/>
                              </a:lnTo>
                              <a:lnTo>
                                <a:pt x="4" y="18"/>
                              </a:lnTo>
                              <a:lnTo>
                                <a:pt x="4" y="9"/>
                              </a:lnTo>
                              <a:lnTo>
                                <a:pt x="4"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4" name="Freeform 140"/>
                        <p:cNvSpPr>
                          <a:spLocks/>
                        </p:cNvSpPr>
                        <p:nvPr/>
                      </p:nvSpPr>
                      <p:spPr bwMode="auto">
                        <a:xfrm>
                          <a:off x="5075" y="2184"/>
                          <a:ext cx="54" cy="383"/>
                        </a:xfrm>
                        <a:custGeom>
                          <a:avLst/>
                          <a:gdLst>
                            <a:gd name="T0" fmla="*/ 38 w 54"/>
                            <a:gd name="T1" fmla="*/ 6 h 383"/>
                            <a:gd name="T2" fmla="*/ 43 w 54"/>
                            <a:gd name="T3" fmla="*/ 15 h 383"/>
                            <a:gd name="T4" fmla="*/ 46 w 54"/>
                            <a:gd name="T5" fmla="*/ 23 h 383"/>
                            <a:gd name="T6" fmla="*/ 51 w 54"/>
                            <a:gd name="T7" fmla="*/ 31 h 383"/>
                            <a:gd name="T8" fmla="*/ 48 w 54"/>
                            <a:gd name="T9" fmla="*/ 44 h 383"/>
                            <a:gd name="T10" fmla="*/ 44 w 54"/>
                            <a:gd name="T11" fmla="*/ 59 h 383"/>
                            <a:gd name="T12" fmla="*/ 44 w 54"/>
                            <a:gd name="T13" fmla="*/ 68 h 383"/>
                            <a:gd name="T14" fmla="*/ 44 w 54"/>
                            <a:gd name="T15" fmla="*/ 79 h 383"/>
                            <a:gd name="T16" fmla="*/ 44 w 54"/>
                            <a:gd name="T17" fmla="*/ 89 h 383"/>
                            <a:gd name="T18" fmla="*/ 38 w 54"/>
                            <a:gd name="T19" fmla="*/ 106 h 383"/>
                            <a:gd name="T20" fmla="*/ 36 w 54"/>
                            <a:gd name="T21" fmla="*/ 129 h 383"/>
                            <a:gd name="T22" fmla="*/ 36 w 54"/>
                            <a:gd name="T23" fmla="*/ 152 h 383"/>
                            <a:gd name="T24" fmla="*/ 34 w 54"/>
                            <a:gd name="T25" fmla="*/ 175 h 383"/>
                            <a:gd name="T26" fmla="*/ 28 w 54"/>
                            <a:gd name="T27" fmla="*/ 203 h 383"/>
                            <a:gd name="T28" fmla="*/ 21 w 54"/>
                            <a:gd name="T29" fmla="*/ 233 h 383"/>
                            <a:gd name="T30" fmla="*/ 17 w 54"/>
                            <a:gd name="T31" fmla="*/ 271 h 383"/>
                            <a:gd name="T32" fmla="*/ 17 w 54"/>
                            <a:gd name="T33" fmla="*/ 294 h 383"/>
                            <a:gd name="T34" fmla="*/ 15 w 54"/>
                            <a:gd name="T35" fmla="*/ 296 h 383"/>
                            <a:gd name="T36" fmla="*/ 11 w 54"/>
                            <a:gd name="T37" fmla="*/ 298 h 383"/>
                            <a:gd name="T38" fmla="*/ 9 w 54"/>
                            <a:gd name="T39" fmla="*/ 302 h 383"/>
                            <a:gd name="T40" fmla="*/ 9 w 54"/>
                            <a:gd name="T41" fmla="*/ 311 h 383"/>
                            <a:gd name="T42" fmla="*/ 13 w 54"/>
                            <a:gd name="T43" fmla="*/ 321 h 383"/>
                            <a:gd name="T44" fmla="*/ 15 w 54"/>
                            <a:gd name="T45" fmla="*/ 331 h 383"/>
                            <a:gd name="T46" fmla="*/ 17 w 54"/>
                            <a:gd name="T47" fmla="*/ 338 h 383"/>
                            <a:gd name="T48" fmla="*/ 15 w 54"/>
                            <a:gd name="T49" fmla="*/ 342 h 383"/>
                            <a:gd name="T50" fmla="*/ 11 w 54"/>
                            <a:gd name="T51" fmla="*/ 351 h 383"/>
                            <a:gd name="T52" fmla="*/ 9 w 54"/>
                            <a:gd name="T53" fmla="*/ 361 h 383"/>
                            <a:gd name="T54" fmla="*/ 6 w 54"/>
                            <a:gd name="T55" fmla="*/ 371 h 383"/>
                            <a:gd name="T56" fmla="*/ 5 w 54"/>
                            <a:gd name="T57" fmla="*/ 378 h 383"/>
                            <a:gd name="T58" fmla="*/ 3 w 54"/>
                            <a:gd name="T59" fmla="*/ 382 h 383"/>
                            <a:gd name="T60" fmla="*/ 0 w 54"/>
                            <a:gd name="T61" fmla="*/ 378 h 383"/>
                            <a:gd name="T62" fmla="*/ 3 w 54"/>
                            <a:gd name="T63" fmla="*/ 369 h 383"/>
                            <a:gd name="T64" fmla="*/ 5 w 54"/>
                            <a:gd name="T65" fmla="*/ 359 h 383"/>
                            <a:gd name="T66" fmla="*/ 6 w 54"/>
                            <a:gd name="T67" fmla="*/ 342 h 383"/>
                            <a:gd name="T68" fmla="*/ 6 w 54"/>
                            <a:gd name="T69" fmla="*/ 321 h 383"/>
                            <a:gd name="T70" fmla="*/ 9 w 54"/>
                            <a:gd name="T71" fmla="*/ 300 h 383"/>
                            <a:gd name="T72" fmla="*/ 13 w 54"/>
                            <a:gd name="T73" fmla="*/ 277 h 383"/>
                            <a:gd name="T74" fmla="*/ 17 w 54"/>
                            <a:gd name="T75" fmla="*/ 250 h 383"/>
                            <a:gd name="T76" fmla="*/ 19 w 54"/>
                            <a:gd name="T77" fmla="*/ 217 h 383"/>
                            <a:gd name="T78" fmla="*/ 23 w 54"/>
                            <a:gd name="T79" fmla="*/ 179 h 383"/>
                            <a:gd name="T80" fmla="*/ 26 w 54"/>
                            <a:gd name="T81" fmla="*/ 141 h 383"/>
                            <a:gd name="T82" fmla="*/ 28 w 54"/>
                            <a:gd name="T83" fmla="*/ 108 h 383"/>
                            <a:gd name="T84" fmla="*/ 31 w 54"/>
                            <a:gd name="T85" fmla="*/ 79 h 383"/>
                            <a:gd name="T86" fmla="*/ 38 w 54"/>
                            <a:gd name="T87" fmla="*/ 54 h 383"/>
                            <a:gd name="T88" fmla="*/ 38 w 54"/>
                            <a:gd name="T89" fmla="*/ 33 h 383"/>
                            <a:gd name="T90" fmla="*/ 38 w 54"/>
                            <a:gd name="T91" fmla="*/ 10 h 3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
                            <a:gd name="T139" fmla="*/ 0 h 383"/>
                            <a:gd name="T140" fmla="*/ 54 w 54"/>
                            <a:gd name="T141" fmla="*/ 383 h 3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 h="383">
                              <a:moveTo>
                                <a:pt x="38" y="0"/>
                              </a:moveTo>
                              <a:lnTo>
                                <a:pt x="38" y="6"/>
                              </a:lnTo>
                              <a:lnTo>
                                <a:pt x="40" y="10"/>
                              </a:lnTo>
                              <a:lnTo>
                                <a:pt x="43" y="15"/>
                              </a:lnTo>
                              <a:lnTo>
                                <a:pt x="44" y="18"/>
                              </a:lnTo>
                              <a:lnTo>
                                <a:pt x="46" y="23"/>
                              </a:lnTo>
                              <a:lnTo>
                                <a:pt x="48" y="27"/>
                              </a:lnTo>
                              <a:lnTo>
                                <a:pt x="51" y="31"/>
                              </a:lnTo>
                              <a:lnTo>
                                <a:pt x="53" y="35"/>
                              </a:lnTo>
                              <a:lnTo>
                                <a:pt x="48" y="44"/>
                              </a:lnTo>
                              <a:lnTo>
                                <a:pt x="46" y="52"/>
                              </a:lnTo>
                              <a:lnTo>
                                <a:pt x="44" y="59"/>
                              </a:lnTo>
                              <a:lnTo>
                                <a:pt x="44" y="65"/>
                              </a:lnTo>
                              <a:lnTo>
                                <a:pt x="44" y="68"/>
                              </a:lnTo>
                              <a:lnTo>
                                <a:pt x="44" y="75"/>
                              </a:lnTo>
                              <a:lnTo>
                                <a:pt x="44" y="79"/>
                              </a:lnTo>
                              <a:lnTo>
                                <a:pt x="46" y="83"/>
                              </a:lnTo>
                              <a:lnTo>
                                <a:pt x="44" y="89"/>
                              </a:lnTo>
                              <a:lnTo>
                                <a:pt x="40" y="98"/>
                              </a:lnTo>
                              <a:lnTo>
                                <a:pt x="38" y="106"/>
                              </a:lnTo>
                              <a:lnTo>
                                <a:pt x="36" y="118"/>
                              </a:lnTo>
                              <a:lnTo>
                                <a:pt x="36" y="129"/>
                              </a:lnTo>
                              <a:lnTo>
                                <a:pt x="36" y="139"/>
                              </a:lnTo>
                              <a:lnTo>
                                <a:pt x="36" y="152"/>
                              </a:lnTo>
                              <a:lnTo>
                                <a:pt x="38" y="162"/>
                              </a:lnTo>
                              <a:lnTo>
                                <a:pt x="34" y="175"/>
                              </a:lnTo>
                              <a:lnTo>
                                <a:pt x="31" y="190"/>
                              </a:lnTo>
                              <a:lnTo>
                                <a:pt x="28" y="203"/>
                              </a:lnTo>
                              <a:lnTo>
                                <a:pt x="26" y="217"/>
                              </a:lnTo>
                              <a:lnTo>
                                <a:pt x="21" y="233"/>
                              </a:lnTo>
                              <a:lnTo>
                                <a:pt x="19" y="250"/>
                              </a:lnTo>
                              <a:lnTo>
                                <a:pt x="17" y="271"/>
                              </a:lnTo>
                              <a:lnTo>
                                <a:pt x="17" y="291"/>
                              </a:lnTo>
                              <a:lnTo>
                                <a:pt x="17" y="294"/>
                              </a:lnTo>
                              <a:lnTo>
                                <a:pt x="15" y="294"/>
                              </a:lnTo>
                              <a:lnTo>
                                <a:pt x="15" y="296"/>
                              </a:lnTo>
                              <a:lnTo>
                                <a:pt x="13" y="296"/>
                              </a:lnTo>
                              <a:lnTo>
                                <a:pt x="11" y="298"/>
                              </a:lnTo>
                              <a:lnTo>
                                <a:pt x="11" y="300"/>
                              </a:lnTo>
                              <a:lnTo>
                                <a:pt x="9" y="302"/>
                              </a:lnTo>
                              <a:lnTo>
                                <a:pt x="9" y="306"/>
                              </a:lnTo>
                              <a:lnTo>
                                <a:pt x="9" y="311"/>
                              </a:lnTo>
                              <a:lnTo>
                                <a:pt x="11" y="315"/>
                              </a:lnTo>
                              <a:lnTo>
                                <a:pt x="13" y="321"/>
                              </a:lnTo>
                              <a:lnTo>
                                <a:pt x="13" y="325"/>
                              </a:lnTo>
                              <a:lnTo>
                                <a:pt x="15" y="331"/>
                              </a:lnTo>
                              <a:lnTo>
                                <a:pt x="17" y="336"/>
                              </a:lnTo>
                              <a:lnTo>
                                <a:pt x="17" y="338"/>
                              </a:lnTo>
                              <a:lnTo>
                                <a:pt x="17" y="340"/>
                              </a:lnTo>
                              <a:lnTo>
                                <a:pt x="15" y="342"/>
                              </a:lnTo>
                              <a:lnTo>
                                <a:pt x="13" y="346"/>
                              </a:lnTo>
                              <a:lnTo>
                                <a:pt x="11" y="351"/>
                              </a:lnTo>
                              <a:lnTo>
                                <a:pt x="9" y="356"/>
                              </a:lnTo>
                              <a:lnTo>
                                <a:pt x="9" y="361"/>
                              </a:lnTo>
                              <a:lnTo>
                                <a:pt x="6" y="368"/>
                              </a:lnTo>
                              <a:lnTo>
                                <a:pt x="6" y="371"/>
                              </a:lnTo>
                              <a:lnTo>
                                <a:pt x="6" y="376"/>
                              </a:lnTo>
                              <a:lnTo>
                                <a:pt x="5" y="378"/>
                              </a:lnTo>
                              <a:lnTo>
                                <a:pt x="3" y="380"/>
                              </a:lnTo>
                              <a:lnTo>
                                <a:pt x="3" y="382"/>
                              </a:lnTo>
                              <a:lnTo>
                                <a:pt x="0" y="382"/>
                              </a:lnTo>
                              <a:lnTo>
                                <a:pt x="0" y="378"/>
                              </a:lnTo>
                              <a:lnTo>
                                <a:pt x="3" y="373"/>
                              </a:lnTo>
                              <a:lnTo>
                                <a:pt x="3" y="369"/>
                              </a:lnTo>
                              <a:lnTo>
                                <a:pt x="5" y="365"/>
                              </a:lnTo>
                              <a:lnTo>
                                <a:pt x="5" y="359"/>
                              </a:lnTo>
                              <a:lnTo>
                                <a:pt x="6" y="353"/>
                              </a:lnTo>
                              <a:lnTo>
                                <a:pt x="6" y="342"/>
                              </a:lnTo>
                              <a:lnTo>
                                <a:pt x="6" y="331"/>
                              </a:lnTo>
                              <a:lnTo>
                                <a:pt x="6" y="321"/>
                              </a:lnTo>
                              <a:lnTo>
                                <a:pt x="9" y="311"/>
                              </a:lnTo>
                              <a:lnTo>
                                <a:pt x="9" y="300"/>
                              </a:lnTo>
                              <a:lnTo>
                                <a:pt x="11" y="288"/>
                              </a:lnTo>
                              <a:lnTo>
                                <a:pt x="13" y="277"/>
                              </a:lnTo>
                              <a:lnTo>
                                <a:pt x="15" y="263"/>
                              </a:lnTo>
                              <a:lnTo>
                                <a:pt x="17" y="250"/>
                              </a:lnTo>
                              <a:lnTo>
                                <a:pt x="17" y="236"/>
                              </a:lnTo>
                              <a:lnTo>
                                <a:pt x="19" y="217"/>
                              </a:lnTo>
                              <a:lnTo>
                                <a:pt x="21" y="198"/>
                              </a:lnTo>
                              <a:lnTo>
                                <a:pt x="23" y="179"/>
                              </a:lnTo>
                              <a:lnTo>
                                <a:pt x="23" y="160"/>
                              </a:lnTo>
                              <a:lnTo>
                                <a:pt x="26" y="141"/>
                              </a:lnTo>
                              <a:lnTo>
                                <a:pt x="26" y="125"/>
                              </a:lnTo>
                              <a:lnTo>
                                <a:pt x="28" y="108"/>
                              </a:lnTo>
                              <a:lnTo>
                                <a:pt x="28" y="91"/>
                              </a:lnTo>
                              <a:lnTo>
                                <a:pt x="31" y="79"/>
                              </a:lnTo>
                              <a:lnTo>
                                <a:pt x="36" y="67"/>
                              </a:lnTo>
                              <a:lnTo>
                                <a:pt x="38" y="54"/>
                              </a:lnTo>
                              <a:lnTo>
                                <a:pt x="38" y="44"/>
                              </a:lnTo>
                              <a:lnTo>
                                <a:pt x="38" y="33"/>
                              </a:lnTo>
                              <a:lnTo>
                                <a:pt x="38" y="21"/>
                              </a:lnTo>
                              <a:lnTo>
                                <a:pt x="38" y="10"/>
                              </a:lnTo>
                              <a:lnTo>
                                <a:pt x="38"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5" name="Freeform 141"/>
                        <p:cNvSpPr>
                          <a:spLocks/>
                        </p:cNvSpPr>
                        <p:nvPr/>
                      </p:nvSpPr>
                      <p:spPr bwMode="auto">
                        <a:xfrm>
                          <a:off x="5295" y="1796"/>
                          <a:ext cx="312" cy="758"/>
                        </a:xfrm>
                        <a:custGeom>
                          <a:avLst/>
                          <a:gdLst>
                            <a:gd name="T0" fmla="*/ 204 w 312"/>
                            <a:gd name="T1" fmla="*/ 123 h 758"/>
                            <a:gd name="T2" fmla="*/ 217 w 312"/>
                            <a:gd name="T3" fmla="*/ 102 h 758"/>
                            <a:gd name="T4" fmla="*/ 238 w 312"/>
                            <a:gd name="T5" fmla="*/ 74 h 758"/>
                            <a:gd name="T6" fmla="*/ 242 w 312"/>
                            <a:gd name="T7" fmla="*/ 52 h 758"/>
                            <a:gd name="T8" fmla="*/ 244 w 312"/>
                            <a:gd name="T9" fmla="*/ 25 h 758"/>
                            <a:gd name="T10" fmla="*/ 232 w 312"/>
                            <a:gd name="T11" fmla="*/ 70 h 758"/>
                            <a:gd name="T12" fmla="*/ 215 w 312"/>
                            <a:gd name="T13" fmla="*/ 100 h 758"/>
                            <a:gd name="T14" fmla="*/ 219 w 312"/>
                            <a:gd name="T15" fmla="*/ 17 h 758"/>
                            <a:gd name="T16" fmla="*/ 250 w 312"/>
                            <a:gd name="T17" fmla="*/ 10 h 758"/>
                            <a:gd name="T18" fmla="*/ 257 w 312"/>
                            <a:gd name="T19" fmla="*/ 80 h 758"/>
                            <a:gd name="T20" fmla="*/ 269 w 312"/>
                            <a:gd name="T21" fmla="*/ 72 h 758"/>
                            <a:gd name="T22" fmla="*/ 278 w 312"/>
                            <a:gd name="T23" fmla="*/ 3 h 758"/>
                            <a:gd name="T24" fmla="*/ 288 w 312"/>
                            <a:gd name="T25" fmla="*/ 59 h 758"/>
                            <a:gd name="T26" fmla="*/ 304 w 312"/>
                            <a:gd name="T27" fmla="*/ 116 h 758"/>
                            <a:gd name="T28" fmla="*/ 278 w 312"/>
                            <a:gd name="T29" fmla="*/ 56 h 758"/>
                            <a:gd name="T30" fmla="*/ 278 w 312"/>
                            <a:gd name="T31" fmla="*/ 173 h 758"/>
                            <a:gd name="T32" fmla="*/ 278 w 312"/>
                            <a:gd name="T33" fmla="*/ 271 h 758"/>
                            <a:gd name="T34" fmla="*/ 299 w 312"/>
                            <a:gd name="T35" fmla="*/ 348 h 758"/>
                            <a:gd name="T36" fmla="*/ 276 w 312"/>
                            <a:gd name="T37" fmla="*/ 471 h 758"/>
                            <a:gd name="T38" fmla="*/ 276 w 312"/>
                            <a:gd name="T39" fmla="*/ 643 h 758"/>
                            <a:gd name="T40" fmla="*/ 227 w 312"/>
                            <a:gd name="T41" fmla="*/ 719 h 758"/>
                            <a:gd name="T42" fmla="*/ 242 w 312"/>
                            <a:gd name="T43" fmla="*/ 728 h 758"/>
                            <a:gd name="T44" fmla="*/ 198 w 312"/>
                            <a:gd name="T45" fmla="*/ 744 h 758"/>
                            <a:gd name="T46" fmla="*/ 156 w 312"/>
                            <a:gd name="T47" fmla="*/ 757 h 758"/>
                            <a:gd name="T48" fmla="*/ 161 w 312"/>
                            <a:gd name="T49" fmla="*/ 739 h 758"/>
                            <a:gd name="T50" fmla="*/ 161 w 312"/>
                            <a:gd name="T51" fmla="*/ 624 h 758"/>
                            <a:gd name="T52" fmla="*/ 172 w 312"/>
                            <a:gd name="T53" fmla="*/ 444 h 758"/>
                            <a:gd name="T54" fmla="*/ 187 w 312"/>
                            <a:gd name="T55" fmla="*/ 250 h 758"/>
                            <a:gd name="T56" fmla="*/ 215 w 312"/>
                            <a:gd name="T57" fmla="*/ 145 h 758"/>
                            <a:gd name="T58" fmla="*/ 200 w 312"/>
                            <a:gd name="T59" fmla="*/ 148 h 758"/>
                            <a:gd name="T60" fmla="*/ 196 w 312"/>
                            <a:gd name="T61" fmla="*/ 148 h 758"/>
                            <a:gd name="T62" fmla="*/ 181 w 312"/>
                            <a:gd name="T63" fmla="*/ 238 h 758"/>
                            <a:gd name="T64" fmla="*/ 171 w 312"/>
                            <a:gd name="T65" fmla="*/ 398 h 758"/>
                            <a:gd name="T66" fmla="*/ 165 w 312"/>
                            <a:gd name="T67" fmla="*/ 464 h 758"/>
                            <a:gd name="T68" fmla="*/ 134 w 312"/>
                            <a:gd name="T69" fmla="*/ 517 h 758"/>
                            <a:gd name="T70" fmla="*/ 92 w 312"/>
                            <a:gd name="T71" fmla="*/ 665 h 758"/>
                            <a:gd name="T72" fmla="*/ 61 w 312"/>
                            <a:gd name="T73" fmla="*/ 739 h 758"/>
                            <a:gd name="T74" fmla="*/ 21 w 312"/>
                            <a:gd name="T75" fmla="*/ 741 h 758"/>
                            <a:gd name="T76" fmla="*/ 10 w 312"/>
                            <a:gd name="T77" fmla="*/ 739 h 758"/>
                            <a:gd name="T78" fmla="*/ 29 w 312"/>
                            <a:gd name="T79" fmla="*/ 728 h 758"/>
                            <a:gd name="T80" fmla="*/ 38 w 312"/>
                            <a:gd name="T81" fmla="*/ 722 h 758"/>
                            <a:gd name="T82" fmla="*/ 21 w 312"/>
                            <a:gd name="T83" fmla="*/ 694 h 758"/>
                            <a:gd name="T84" fmla="*/ 48 w 312"/>
                            <a:gd name="T85" fmla="*/ 652 h 758"/>
                            <a:gd name="T86" fmla="*/ 41 w 312"/>
                            <a:gd name="T87" fmla="*/ 557 h 758"/>
                            <a:gd name="T88" fmla="*/ 56 w 312"/>
                            <a:gd name="T89" fmla="*/ 502 h 758"/>
                            <a:gd name="T90" fmla="*/ 104 w 312"/>
                            <a:gd name="T91" fmla="*/ 463 h 758"/>
                            <a:gd name="T92" fmla="*/ 98 w 312"/>
                            <a:gd name="T93" fmla="*/ 447 h 758"/>
                            <a:gd name="T94" fmla="*/ 86 w 312"/>
                            <a:gd name="T95" fmla="*/ 425 h 758"/>
                            <a:gd name="T96" fmla="*/ 69 w 312"/>
                            <a:gd name="T97" fmla="*/ 438 h 758"/>
                            <a:gd name="T98" fmla="*/ 90 w 312"/>
                            <a:gd name="T99" fmla="*/ 456 h 758"/>
                            <a:gd name="T100" fmla="*/ 56 w 312"/>
                            <a:gd name="T101" fmla="*/ 434 h 758"/>
                            <a:gd name="T102" fmla="*/ 90 w 312"/>
                            <a:gd name="T103" fmla="*/ 240 h 758"/>
                            <a:gd name="T104" fmla="*/ 104 w 312"/>
                            <a:gd name="T105" fmla="*/ 105 h 758"/>
                            <a:gd name="T106" fmla="*/ 121 w 312"/>
                            <a:gd name="T107" fmla="*/ 97 h 758"/>
                            <a:gd name="T108" fmla="*/ 144 w 312"/>
                            <a:gd name="T109" fmla="*/ 100 h 758"/>
                            <a:gd name="T110" fmla="*/ 163 w 312"/>
                            <a:gd name="T111" fmla="*/ 88 h 758"/>
                            <a:gd name="T112" fmla="*/ 171 w 312"/>
                            <a:gd name="T113" fmla="*/ 62 h 758"/>
                            <a:gd name="T114" fmla="*/ 168 w 312"/>
                            <a:gd name="T115" fmla="*/ 35 h 758"/>
                            <a:gd name="T116" fmla="*/ 168 w 312"/>
                            <a:gd name="T117" fmla="*/ 20 h 758"/>
                            <a:gd name="T118" fmla="*/ 153 w 312"/>
                            <a:gd name="T119" fmla="*/ 12 h 758"/>
                            <a:gd name="T120" fmla="*/ 172 w 312"/>
                            <a:gd name="T121" fmla="*/ 3 h 758"/>
                            <a:gd name="T122" fmla="*/ 221 w 312"/>
                            <a:gd name="T123" fmla="*/ 3 h 7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2"/>
                            <a:gd name="T187" fmla="*/ 0 h 758"/>
                            <a:gd name="T188" fmla="*/ 312 w 312"/>
                            <a:gd name="T189" fmla="*/ 758 h 7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2" h="758">
                              <a:moveTo>
                                <a:pt x="221" y="3"/>
                              </a:moveTo>
                              <a:lnTo>
                                <a:pt x="219" y="8"/>
                              </a:lnTo>
                              <a:lnTo>
                                <a:pt x="217" y="18"/>
                              </a:lnTo>
                              <a:lnTo>
                                <a:pt x="212" y="33"/>
                              </a:lnTo>
                              <a:lnTo>
                                <a:pt x="209" y="50"/>
                              </a:lnTo>
                              <a:lnTo>
                                <a:pt x="207" y="68"/>
                              </a:lnTo>
                              <a:lnTo>
                                <a:pt x="202" y="87"/>
                              </a:lnTo>
                              <a:lnTo>
                                <a:pt x="202" y="108"/>
                              </a:lnTo>
                              <a:lnTo>
                                <a:pt x="204" y="125"/>
                              </a:lnTo>
                              <a:lnTo>
                                <a:pt x="204" y="123"/>
                              </a:lnTo>
                              <a:lnTo>
                                <a:pt x="204" y="120"/>
                              </a:lnTo>
                              <a:lnTo>
                                <a:pt x="204" y="118"/>
                              </a:lnTo>
                              <a:lnTo>
                                <a:pt x="207" y="118"/>
                              </a:lnTo>
                              <a:lnTo>
                                <a:pt x="207" y="116"/>
                              </a:lnTo>
                              <a:lnTo>
                                <a:pt x="210" y="110"/>
                              </a:lnTo>
                              <a:lnTo>
                                <a:pt x="215" y="105"/>
                              </a:lnTo>
                              <a:lnTo>
                                <a:pt x="217" y="102"/>
                              </a:lnTo>
                              <a:lnTo>
                                <a:pt x="221" y="97"/>
                              </a:lnTo>
                              <a:lnTo>
                                <a:pt x="225" y="93"/>
                              </a:lnTo>
                              <a:lnTo>
                                <a:pt x="229" y="91"/>
                              </a:lnTo>
                              <a:lnTo>
                                <a:pt x="234" y="87"/>
                              </a:lnTo>
                              <a:lnTo>
                                <a:pt x="238" y="83"/>
                              </a:lnTo>
                              <a:lnTo>
                                <a:pt x="238" y="80"/>
                              </a:lnTo>
                              <a:lnTo>
                                <a:pt x="238" y="78"/>
                              </a:lnTo>
                              <a:lnTo>
                                <a:pt x="238" y="76"/>
                              </a:lnTo>
                              <a:lnTo>
                                <a:pt x="238" y="74"/>
                              </a:lnTo>
                              <a:lnTo>
                                <a:pt x="238" y="72"/>
                              </a:lnTo>
                              <a:lnTo>
                                <a:pt x="238" y="70"/>
                              </a:lnTo>
                              <a:lnTo>
                                <a:pt x="238" y="68"/>
                              </a:lnTo>
                              <a:lnTo>
                                <a:pt x="240" y="66"/>
                              </a:lnTo>
                              <a:lnTo>
                                <a:pt x="242" y="64"/>
                              </a:lnTo>
                              <a:lnTo>
                                <a:pt x="242" y="62"/>
                              </a:lnTo>
                              <a:lnTo>
                                <a:pt x="242" y="58"/>
                              </a:lnTo>
                              <a:lnTo>
                                <a:pt x="242" y="56"/>
                              </a:lnTo>
                              <a:lnTo>
                                <a:pt x="242" y="54"/>
                              </a:lnTo>
                              <a:lnTo>
                                <a:pt x="242" y="52"/>
                              </a:lnTo>
                              <a:lnTo>
                                <a:pt x="242" y="50"/>
                              </a:lnTo>
                              <a:lnTo>
                                <a:pt x="242" y="45"/>
                              </a:lnTo>
                              <a:lnTo>
                                <a:pt x="242" y="43"/>
                              </a:lnTo>
                              <a:lnTo>
                                <a:pt x="242" y="42"/>
                              </a:lnTo>
                              <a:lnTo>
                                <a:pt x="242" y="39"/>
                              </a:lnTo>
                              <a:lnTo>
                                <a:pt x="244" y="37"/>
                              </a:lnTo>
                              <a:lnTo>
                                <a:pt x="244" y="33"/>
                              </a:lnTo>
                              <a:lnTo>
                                <a:pt x="246" y="27"/>
                              </a:lnTo>
                              <a:lnTo>
                                <a:pt x="246" y="20"/>
                              </a:lnTo>
                              <a:lnTo>
                                <a:pt x="244" y="25"/>
                              </a:lnTo>
                              <a:lnTo>
                                <a:pt x="242" y="31"/>
                              </a:lnTo>
                              <a:lnTo>
                                <a:pt x="240" y="35"/>
                              </a:lnTo>
                              <a:lnTo>
                                <a:pt x="240" y="42"/>
                              </a:lnTo>
                              <a:lnTo>
                                <a:pt x="238" y="48"/>
                              </a:lnTo>
                              <a:lnTo>
                                <a:pt x="236" y="52"/>
                              </a:lnTo>
                              <a:lnTo>
                                <a:pt x="234" y="58"/>
                              </a:lnTo>
                              <a:lnTo>
                                <a:pt x="232" y="62"/>
                              </a:lnTo>
                              <a:lnTo>
                                <a:pt x="232" y="64"/>
                              </a:lnTo>
                              <a:lnTo>
                                <a:pt x="232" y="66"/>
                              </a:lnTo>
                              <a:lnTo>
                                <a:pt x="232" y="70"/>
                              </a:lnTo>
                              <a:lnTo>
                                <a:pt x="232" y="72"/>
                              </a:lnTo>
                              <a:lnTo>
                                <a:pt x="234" y="76"/>
                              </a:lnTo>
                              <a:lnTo>
                                <a:pt x="234" y="78"/>
                              </a:lnTo>
                              <a:lnTo>
                                <a:pt x="232" y="80"/>
                              </a:lnTo>
                              <a:lnTo>
                                <a:pt x="232" y="83"/>
                              </a:lnTo>
                              <a:lnTo>
                                <a:pt x="227" y="87"/>
                              </a:lnTo>
                              <a:lnTo>
                                <a:pt x="224" y="91"/>
                              </a:lnTo>
                              <a:lnTo>
                                <a:pt x="221" y="93"/>
                              </a:lnTo>
                              <a:lnTo>
                                <a:pt x="217" y="95"/>
                              </a:lnTo>
                              <a:lnTo>
                                <a:pt x="215" y="100"/>
                              </a:lnTo>
                              <a:lnTo>
                                <a:pt x="210" y="103"/>
                              </a:lnTo>
                              <a:lnTo>
                                <a:pt x="209" y="108"/>
                              </a:lnTo>
                              <a:lnTo>
                                <a:pt x="207" y="114"/>
                              </a:lnTo>
                              <a:lnTo>
                                <a:pt x="207" y="103"/>
                              </a:lnTo>
                              <a:lnTo>
                                <a:pt x="207" y="91"/>
                              </a:lnTo>
                              <a:lnTo>
                                <a:pt x="209" y="76"/>
                              </a:lnTo>
                              <a:lnTo>
                                <a:pt x="210" y="59"/>
                              </a:lnTo>
                              <a:lnTo>
                                <a:pt x="212" y="45"/>
                              </a:lnTo>
                              <a:lnTo>
                                <a:pt x="215" y="31"/>
                              </a:lnTo>
                              <a:lnTo>
                                <a:pt x="219" y="17"/>
                              </a:lnTo>
                              <a:lnTo>
                                <a:pt x="221" y="3"/>
                              </a:lnTo>
                              <a:lnTo>
                                <a:pt x="224" y="3"/>
                              </a:lnTo>
                              <a:lnTo>
                                <a:pt x="227" y="3"/>
                              </a:lnTo>
                              <a:lnTo>
                                <a:pt x="232" y="3"/>
                              </a:lnTo>
                              <a:lnTo>
                                <a:pt x="236" y="3"/>
                              </a:lnTo>
                              <a:lnTo>
                                <a:pt x="240" y="3"/>
                              </a:lnTo>
                              <a:lnTo>
                                <a:pt x="244" y="3"/>
                              </a:lnTo>
                              <a:lnTo>
                                <a:pt x="248" y="3"/>
                              </a:lnTo>
                              <a:lnTo>
                                <a:pt x="250" y="3"/>
                              </a:lnTo>
                              <a:lnTo>
                                <a:pt x="250" y="10"/>
                              </a:lnTo>
                              <a:lnTo>
                                <a:pt x="253" y="17"/>
                              </a:lnTo>
                              <a:lnTo>
                                <a:pt x="254" y="20"/>
                              </a:lnTo>
                              <a:lnTo>
                                <a:pt x="259" y="27"/>
                              </a:lnTo>
                              <a:lnTo>
                                <a:pt x="261" y="33"/>
                              </a:lnTo>
                              <a:lnTo>
                                <a:pt x="263" y="39"/>
                              </a:lnTo>
                              <a:lnTo>
                                <a:pt x="265" y="45"/>
                              </a:lnTo>
                              <a:lnTo>
                                <a:pt x="263" y="56"/>
                              </a:lnTo>
                              <a:lnTo>
                                <a:pt x="261" y="64"/>
                              </a:lnTo>
                              <a:lnTo>
                                <a:pt x="259" y="72"/>
                              </a:lnTo>
                              <a:lnTo>
                                <a:pt x="257" y="80"/>
                              </a:lnTo>
                              <a:lnTo>
                                <a:pt x="253" y="87"/>
                              </a:lnTo>
                              <a:lnTo>
                                <a:pt x="250" y="93"/>
                              </a:lnTo>
                              <a:lnTo>
                                <a:pt x="248" y="100"/>
                              </a:lnTo>
                              <a:lnTo>
                                <a:pt x="246" y="103"/>
                              </a:lnTo>
                              <a:lnTo>
                                <a:pt x="246" y="105"/>
                              </a:lnTo>
                              <a:lnTo>
                                <a:pt x="253" y="103"/>
                              </a:lnTo>
                              <a:lnTo>
                                <a:pt x="257" y="100"/>
                              </a:lnTo>
                              <a:lnTo>
                                <a:pt x="261" y="95"/>
                              </a:lnTo>
                              <a:lnTo>
                                <a:pt x="265" y="88"/>
                              </a:lnTo>
                              <a:lnTo>
                                <a:pt x="269" y="72"/>
                              </a:lnTo>
                              <a:lnTo>
                                <a:pt x="271" y="56"/>
                              </a:lnTo>
                              <a:lnTo>
                                <a:pt x="274" y="37"/>
                              </a:lnTo>
                              <a:lnTo>
                                <a:pt x="274" y="20"/>
                              </a:lnTo>
                              <a:lnTo>
                                <a:pt x="271" y="8"/>
                              </a:lnTo>
                              <a:lnTo>
                                <a:pt x="271" y="3"/>
                              </a:lnTo>
                              <a:lnTo>
                                <a:pt x="274" y="3"/>
                              </a:lnTo>
                              <a:lnTo>
                                <a:pt x="276" y="3"/>
                              </a:lnTo>
                              <a:lnTo>
                                <a:pt x="278" y="3"/>
                              </a:lnTo>
                              <a:lnTo>
                                <a:pt x="279" y="3"/>
                              </a:lnTo>
                              <a:lnTo>
                                <a:pt x="282" y="3"/>
                              </a:lnTo>
                              <a:lnTo>
                                <a:pt x="284" y="14"/>
                              </a:lnTo>
                              <a:lnTo>
                                <a:pt x="286" y="22"/>
                              </a:lnTo>
                              <a:lnTo>
                                <a:pt x="286" y="31"/>
                              </a:lnTo>
                              <a:lnTo>
                                <a:pt x="286" y="37"/>
                              </a:lnTo>
                              <a:lnTo>
                                <a:pt x="286" y="45"/>
                              </a:lnTo>
                              <a:lnTo>
                                <a:pt x="288" y="52"/>
                              </a:lnTo>
                              <a:lnTo>
                                <a:pt x="288" y="59"/>
                              </a:lnTo>
                              <a:lnTo>
                                <a:pt x="290" y="70"/>
                              </a:lnTo>
                              <a:lnTo>
                                <a:pt x="294" y="80"/>
                              </a:lnTo>
                              <a:lnTo>
                                <a:pt x="296" y="88"/>
                              </a:lnTo>
                              <a:lnTo>
                                <a:pt x="301" y="97"/>
                              </a:lnTo>
                              <a:lnTo>
                                <a:pt x="304" y="103"/>
                              </a:lnTo>
                              <a:lnTo>
                                <a:pt x="307" y="110"/>
                              </a:lnTo>
                              <a:lnTo>
                                <a:pt x="309" y="116"/>
                              </a:lnTo>
                              <a:lnTo>
                                <a:pt x="311" y="120"/>
                              </a:lnTo>
                              <a:lnTo>
                                <a:pt x="311" y="125"/>
                              </a:lnTo>
                              <a:lnTo>
                                <a:pt x="304" y="116"/>
                              </a:lnTo>
                              <a:lnTo>
                                <a:pt x="301" y="110"/>
                              </a:lnTo>
                              <a:lnTo>
                                <a:pt x="296" y="102"/>
                              </a:lnTo>
                              <a:lnTo>
                                <a:pt x="292" y="93"/>
                              </a:lnTo>
                              <a:lnTo>
                                <a:pt x="288" y="83"/>
                              </a:lnTo>
                              <a:lnTo>
                                <a:pt x="286" y="74"/>
                              </a:lnTo>
                              <a:lnTo>
                                <a:pt x="284" y="64"/>
                              </a:lnTo>
                              <a:lnTo>
                                <a:pt x="282" y="54"/>
                              </a:lnTo>
                              <a:lnTo>
                                <a:pt x="279" y="48"/>
                              </a:lnTo>
                              <a:lnTo>
                                <a:pt x="278" y="56"/>
                              </a:lnTo>
                              <a:lnTo>
                                <a:pt x="276" y="68"/>
                              </a:lnTo>
                              <a:lnTo>
                                <a:pt x="274" y="83"/>
                              </a:lnTo>
                              <a:lnTo>
                                <a:pt x="269" y="97"/>
                              </a:lnTo>
                              <a:lnTo>
                                <a:pt x="267" y="110"/>
                              </a:lnTo>
                              <a:lnTo>
                                <a:pt x="261" y="123"/>
                              </a:lnTo>
                              <a:lnTo>
                                <a:pt x="265" y="131"/>
                              </a:lnTo>
                              <a:lnTo>
                                <a:pt x="267" y="140"/>
                              </a:lnTo>
                              <a:lnTo>
                                <a:pt x="271" y="150"/>
                              </a:lnTo>
                              <a:lnTo>
                                <a:pt x="276" y="162"/>
                              </a:lnTo>
                              <a:lnTo>
                                <a:pt x="278" y="173"/>
                              </a:lnTo>
                              <a:lnTo>
                                <a:pt x="279" y="185"/>
                              </a:lnTo>
                              <a:lnTo>
                                <a:pt x="282" y="198"/>
                              </a:lnTo>
                              <a:lnTo>
                                <a:pt x="282" y="212"/>
                              </a:lnTo>
                              <a:lnTo>
                                <a:pt x="279" y="219"/>
                              </a:lnTo>
                              <a:lnTo>
                                <a:pt x="279" y="227"/>
                              </a:lnTo>
                              <a:lnTo>
                                <a:pt x="278" y="235"/>
                              </a:lnTo>
                              <a:lnTo>
                                <a:pt x="276" y="244"/>
                              </a:lnTo>
                              <a:lnTo>
                                <a:pt x="276" y="252"/>
                              </a:lnTo>
                              <a:lnTo>
                                <a:pt x="276" y="262"/>
                              </a:lnTo>
                              <a:lnTo>
                                <a:pt x="278" y="271"/>
                              </a:lnTo>
                              <a:lnTo>
                                <a:pt x="282" y="279"/>
                              </a:lnTo>
                              <a:lnTo>
                                <a:pt x="286" y="283"/>
                              </a:lnTo>
                              <a:lnTo>
                                <a:pt x="290" y="289"/>
                              </a:lnTo>
                              <a:lnTo>
                                <a:pt x="292" y="296"/>
                              </a:lnTo>
                              <a:lnTo>
                                <a:pt x="294" y="302"/>
                              </a:lnTo>
                              <a:lnTo>
                                <a:pt x="296" y="308"/>
                              </a:lnTo>
                              <a:lnTo>
                                <a:pt x="299" y="317"/>
                              </a:lnTo>
                              <a:lnTo>
                                <a:pt x="299" y="325"/>
                              </a:lnTo>
                              <a:lnTo>
                                <a:pt x="299" y="333"/>
                              </a:lnTo>
                              <a:lnTo>
                                <a:pt x="299" y="348"/>
                              </a:lnTo>
                              <a:lnTo>
                                <a:pt x="296" y="366"/>
                              </a:lnTo>
                              <a:lnTo>
                                <a:pt x="290" y="386"/>
                              </a:lnTo>
                              <a:lnTo>
                                <a:pt x="284" y="404"/>
                              </a:lnTo>
                              <a:lnTo>
                                <a:pt x="276" y="425"/>
                              </a:lnTo>
                              <a:lnTo>
                                <a:pt x="271" y="442"/>
                              </a:lnTo>
                              <a:lnTo>
                                <a:pt x="267" y="455"/>
                              </a:lnTo>
                              <a:lnTo>
                                <a:pt x="267" y="463"/>
                              </a:lnTo>
                              <a:lnTo>
                                <a:pt x="269" y="467"/>
                              </a:lnTo>
                              <a:lnTo>
                                <a:pt x="274" y="469"/>
                              </a:lnTo>
                              <a:lnTo>
                                <a:pt x="276" y="471"/>
                              </a:lnTo>
                              <a:lnTo>
                                <a:pt x="278" y="475"/>
                              </a:lnTo>
                              <a:lnTo>
                                <a:pt x="282" y="479"/>
                              </a:lnTo>
                              <a:lnTo>
                                <a:pt x="284" y="484"/>
                              </a:lnTo>
                              <a:lnTo>
                                <a:pt x="284" y="488"/>
                              </a:lnTo>
                              <a:lnTo>
                                <a:pt x="286" y="494"/>
                              </a:lnTo>
                              <a:lnTo>
                                <a:pt x="286" y="526"/>
                              </a:lnTo>
                              <a:lnTo>
                                <a:pt x="286" y="557"/>
                              </a:lnTo>
                              <a:lnTo>
                                <a:pt x="284" y="586"/>
                              </a:lnTo>
                              <a:lnTo>
                                <a:pt x="279" y="613"/>
                              </a:lnTo>
                              <a:lnTo>
                                <a:pt x="276" y="643"/>
                              </a:lnTo>
                              <a:lnTo>
                                <a:pt x="267" y="667"/>
                              </a:lnTo>
                              <a:lnTo>
                                <a:pt x="254" y="692"/>
                              </a:lnTo>
                              <a:lnTo>
                                <a:pt x="242" y="716"/>
                              </a:lnTo>
                              <a:lnTo>
                                <a:pt x="238" y="716"/>
                              </a:lnTo>
                              <a:lnTo>
                                <a:pt x="236" y="718"/>
                              </a:lnTo>
                              <a:lnTo>
                                <a:pt x="234" y="718"/>
                              </a:lnTo>
                              <a:lnTo>
                                <a:pt x="232" y="718"/>
                              </a:lnTo>
                              <a:lnTo>
                                <a:pt x="229" y="718"/>
                              </a:lnTo>
                              <a:lnTo>
                                <a:pt x="227" y="718"/>
                              </a:lnTo>
                              <a:lnTo>
                                <a:pt x="227" y="719"/>
                              </a:lnTo>
                              <a:lnTo>
                                <a:pt x="225" y="722"/>
                              </a:lnTo>
                              <a:lnTo>
                                <a:pt x="227" y="722"/>
                              </a:lnTo>
                              <a:lnTo>
                                <a:pt x="229" y="722"/>
                              </a:lnTo>
                              <a:lnTo>
                                <a:pt x="232" y="722"/>
                              </a:lnTo>
                              <a:lnTo>
                                <a:pt x="236" y="722"/>
                              </a:lnTo>
                              <a:lnTo>
                                <a:pt x="238" y="722"/>
                              </a:lnTo>
                              <a:lnTo>
                                <a:pt x="240" y="724"/>
                              </a:lnTo>
                              <a:lnTo>
                                <a:pt x="242" y="724"/>
                              </a:lnTo>
                              <a:lnTo>
                                <a:pt x="244" y="726"/>
                              </a:lnTo>
                              <a:lnTo>
                                <a:pt x="242" y="728"/>
                              </a:lnTo>
                              <a:lnTo>
                                <a:pt x="240" y="730"/>
                              </a:lnTo>
                              <a:lnTo>
                                <a:pt x="238" y="732"/>
                              </a:lnTo>
                              <a:lnTo>
                                <a:pt x="234" y="734"/>
                              </a:lnTo>
                              <a:lnTo>
                                <a:pt x="229" y="736"/>
                              </a:lnTo>
                              <a:lnTo>
                                <a:pt x="227" y="739"/>
                              </a:lnTo>
                              <a:lnTo>
                                <a:pt x="225" y="741"/>
                              </a:lnTo>
                              <a:lnTo>
                                <a:pt x="225" y="744"/>
                              </a:lnTo>
                              <a:lnTo>
                                <a:pt x="217" y="742"/>
                              </a:lnTo>
                              <a:lnTo>
                                <a:pt x="207" y="742"/>
                              </a:lnTo>
                              <a:lnTo>
                                <a:pt x="198" y="744"/>
                              </a:lnTo>
                              <a:lnTo>
                                <a:pt x="187" y="747"/>
                              </a:lnTo>
                              <a:lnTo>
                                <a:pt x="179" y="749"/>
                              </a:lnTo>
                              <a:lnTo>
                                <a:pt x="171" y="753"/>
                              </a:lnTo>
                              <a:lnTo>
                                <a:pt x="168" y="756"/>
                              </a:lnTo>
                              <a:lnTo>
                                <a:pt x="163" y="756"/>
                              </a:lnTo>
                              <a:lnTo>
                                <a:pt x="161" y="756"/>
                              </a:lnTo>
                              <a:lnTo>
                                <a:pt x="159" y="756"/>
                              </a:lnTo>
                              <a:lnTo>
                                <a:pt x="159" y="757"/>
                              </a:lnTo>
                              <a:lnTo>
                                <a:pt x="156" y="757"/>
                              </a:lnTo>
                              <a:lnTo>
                                <a:pt x="155" y="757"/>
                              </a:lnTo>
                              <a:lnTo>
                                <a:pt x="155" y="756"/>
                              </a:lnTo>
                              <a:lnTo>
                                <a:pt x="155" y="751"/>
                              </a:lnTo>
                              <a:lnTo>
                                <a:pt x="156" y="749"/>
                              </a:lnTo>
                              <a:lnTo>
                                <a:pt x="156" y="747"/>
                              </a:lnTo>
                              <a:lnTo>
                                <a:pt x="156" y="742"/>
                              </a:lnTo>
                              <a:lnTo>
                                <a:pt x="159" y="741"/>
                              </a:lnTo>
                              <a:lnTo>
                                <a:pt x="161" y="739"/>
                              </a:lnTo>
                              <a:lnTo>
                                <a:pt x="163" y="734"/>
                              </a:lnTo>
                              <a:lnTo>
                                <a:pt x="161" y="718"/>
                              </a:lnTo>
                              <a:lnTo>
                                <a:pt x="159" y="705"/>
                              </a:lnTo>
                              <a:lnTo>
                                <a:pt x="156" y="694"/>
                              </a:lnTo>
                              <a:lnTo>
                                <a:pt x="156" y="684"/>
                              </a:lnTo>
                              <a:lnTo>
                                <a:pt x="156" y="673"/>
                              </a:lnTo>
                              <a:lnTo>
                                <a:pt x="156" y="663"/>
                              </a:lnTo>
                              <a:lnTo>
                                <a:pt x="159" y="651"/>
                              </a:lnTo>
                              <a:lnTo>
                                <a:pt x="161" y="633"/>
                              </a:lnTo>
                              <a:lnTo>
                                <a:pt x="161" y="624"/>
                              </a:lnTo>
                              <a:lnTo>
                                <a:pt x="163" y="609"/>
                              </a:lnTo>
                              <a:lnTo>
                                <a:pt x="163" y="591"/>
                              </a:lnTo>
                              <a:lnTo>
                                <a:pt x="163" y="567"/>
                              </a:lnTo>
                              <a:lnTo>
                                <a:pt x="165" y="544"/>
                              </a:lnTo>
                              <a:lnTo>
                                <a:pt x="168" y="521"/>
                              </a:lnTo>
                              <a:lnTo>
                                <a:pt x="171" y="501"/>
                              </a:lnTo>
                              <a:lnTo>
                                <a:pt x="172" y="486"/>
                              </a:lnTo>
                              <a:lnTo>
                                <a:pt x="172" y="475"/>
                              </a:lnTo>
                              <a:lnTo>
                                <a:pt x="172" y="461"/>
                              </a:lnTo>
                              <a:lnTo>
                                <a:pt x="172" y="444"/>
                              </a:lnTo>
                              <a:lnTo>
                                <a:pt x="172" y="428"/>
                              </a:lnTo>
                              <a:lnTo>
                                <a:pt x="175" y="411"/>
                              </a:lnTo>
                              <a:lnTo>
                                <a:pt x="177" y="394"/>
                              </a:lnTo>
                              <a:lnTo>
                                <a:pt x="179" y="381"/>
                              </a:lnTo>
                              <a:lnTo>
                                <a:pt x="181" y="375"/>
                              </a:lnTo>
                              <a:lnTo>
                                <a:pt x="181" y="356"/>
                              </a:lnTo>
                              <a:lnTo>
                                <a:pt x="184" y="333"/>
                              </a:lnTo>
                              <a:lnTo>
                                <a:pt x="186" y="308"/>
                              </a:lnTo>
                              <a:lnTo>
                                <a:pt x="186" y="279"/>
                              </a:lnTo>
                              <a:lnTo>
                                <a:pt x="187" y="250"/>
                              </a:lnTo>
                              <a:lnTo>
                                <a:pt x="187" y="220"/>
                              </a:lnTo>
                              <a:lnTo>
                                <a:pt x="187" y="198"/>
                              </a:lnTo>
                              <a:lnTo>
                                <a:pt x="187" y="179"/>
                              </a:lnTo>
                              <a:lnTo>
                                <a:pt x="189" y="175"/>
                              </a:lnTo>
                              <a:lnTo>
                                <a:pt x="192" y="173"/>
                              </a:lnTo>
                              <a:lnTo>
                                <a:pt x="194" y="168"/>
                              </a:lnTo>
                              <a:lnTo>
                                <a:pt x="196" y="162"/>
                              </a:lnTo>
                              <a:lnTo>
                                <a:pt x="200" y="158"/>
                              </a:lnTo>
                              <a:lnTo>
                                <a:pt x="207" y="152"/>
                              </a:lnTo>
                              <a:lnTo>
                                <a:pt x="215" y="145"/>
                              </a:lnTo>
                              <a:lnTo>
                                <a:pt x="227" y="137"/>
                              </a:lnTo>
                              <a:lnTo>
                                <a:pt x="225" y="137"/>
                              </a:lnTo>
                              <a:lnTo>
                                <a:pt x="221" y="140"/>
                              </a:lnTo>
                              <a:lnTo>
                                <a:pt x="217" y="141"/>
                              </a:lnTo>
                              <a:lnTo>
                                <a:pt x="212" y="141"/>
                              </a:lnTo>
                              <a:lnTo>
                                <a:pt x="209" y="143"/>
                              </a:lnTo>
                              <a:lnTo>
                                <a:pt x="207" y="145"/>
                              </a:lnTo>
                              <a:lnTo>
                                <a:pt x="202" y="148"/>
                              </a:lnTo>
                              <a:lnTo>
                                <a:pt x="200" y="152"/>
                              </a:lnTo>
                              <a:lnTo>
                                <a:pt x="200" y="148"/>
                              </a:lnTo>
                              <a:lnTo>
                                <a:pt x="200" y="143"/>
                              </a:lnTo>
                              <a:lnTo>
                                <a:pt x="202" y="141"/>
                              </a:lnTo>
                              <a:lnTo>
                                <a:pt x="204" y="140"/>
                              </a:lnTo>
                              <a:lnTo>
                                <a:pt x="207" y="137"/>
                              </a:lnTo>
                              <a:lnTo>
                                <a:pt x="207" y="133"/>
                              </a:lnTo>
                              <a:lnTo>
                                <a:pt x="209" y="131"/>
                              </a:lnTo>
                              <a:lnTo>
                                <a:pt x="210" y="126"/>
                              </a:lnTo>
                              <a:lnTo>
                                <a:pt x="204" y="133"/>
                              </a:lnTo>
                              <a:lnTo>
                                <a:pt x="200" y="140"/>
                              </a:lnTo>
                              <a:lnTo>
                                <a:pt x="196" y="148"/>
                              </a:lnTo>
                              <a:lnTo>
                                <a:pt x="194" y="154"/>
                              </a:lnTo>
                              <a:lnTo>
                                <a:pt x="192" y="162"/>
                              </a:lnTo>
                              <a:lnTo>
                                <a:pt x="189" y="168"/>
                              </a:lnTo>
                              <a:lnTo>
                                <a:pt x="187" y="175"/>
                              </a:lnTo>
                              <a:lnTo>
                                <a:pt x="184" y="179"/>
                              </a:lnTo>
                              <a:lnTo>
                                <a:pt x="184" y="189"/>
                              </a:lnTo>
                              <a:lnTo>
                                <a:pt x="184" y="202"/>
                              </a:lnTo>
                              <a:lnTo>
                                <a:pt x="184" y="215"/>
                              </a:lnTo>
                              <a:lnTo>
                                <a:pt x="184" y="227"/>
                              </a:lnTo>
                              <a:lnTo>
                                <a:pt x="181" y="238"/>
                              </a:lnTo>
                              <a:lnTo>
                                <a:pt x="179" y="250"/>
                              </a:lnTo>
                              <a:lnTo>
                                <a:pt x="179" y="260"/>
                              </a:lnTo>
                              <a:lnTo>
                                <a:pt x="177" y="271"/>
                              </a:lnTo>
                              <a:lnTo>
                                <a:pt x="175" y="289"/>
                              </a:lnTo>
                              <a:lnTo>
                                <a:pt x="172" y="308"/>
                              </a:lnTo>
                              <a:lnTo>
                                <a:pt x="172" y="327"/>
                              </a:lnTo>
                              <a:lnTo>
                                <a:pt x="175" y="343"/>
                              </a:lnTo>
                              <a:lnTo>
                                <a:pt x="172" y="363"/>
                              </a:lnTo>
                              <a:lnTo>
                                <a:pt x="172" y="381"/>
                              </a:lnTo>
                              <a:lnTo>
                                <a:pt x="171" y="398"/>
                              </a:lnTo>
                              <a:lnTo>
                                <a:pt x="165" y="415"/>
                              </a:lnTo>
                              <a:lnTo>
                                <a:pt x="168" y="421"/>
                              </a:lnTo>
                              <a:lnTo>
                                <a:pt x="168" y="425"/>
                              </a:lnTo>
                              <a:lnTo>
                                <a:pt x="169" y="432"/>
                              </a:lnTo>
                              <a:lnTo>
                                <a:pt x="169" y="436"/>
                              </a:lnTo>
                              <a:lnTo>
                                <a:pt x="169" y="440"/>
                              </a:lnTo>
                              <a:lnTo>
                                <a:pt x="169" y="447"/>
                              </a:lnTo>
                              <a:lnTo>
                                <a:pt x="169" y="453"/>
                              </a:lnTo>
                              <a:lnTo>
                                <a:pt x="169" y="458"/>
                              </a:lnTo>
                              <a:lnTo>
                                <a:pt x="165" y="464"/>
                              </a:lnTo>
                              <a:lnTo>
                                <a:pt x="163" y="469"/>
                              </a:lnTo>
                              <a:lnTo>
                                <a:pt x="159" y="475"/>
                              </a:lnTo>
                              <a:lnTo>
                                <a:pt x="155" y="479"/>
                              </a:lnTo>
                              <a:lnTo>
                                <a:pt x="151" y="486"/>
                              </a:lnTo>
                              <a:lnTo>
                                <a:pt x="146" y="489"/>
                              </a:lnTo>
                              <a:lnTo>
                                <a:pt x="142" y="496"/>
                              </a:lnTo>
                              <a:lnTo>
                                <a:pt x="136" y="502"/>
                              </a:lnTo>
                              <a:lnTo>
                                <a:pt x="134" y="506"/>
                              </a:lnTo>
                              <a:lnTo>
                                <a:pt x="134" y="511"/>
                              </a:lnTo>
                              <a:lnTo>
                                <a:pt x="134" y="517"/>
                              </a:lnTo>
                              <a:lnTo>
                                <a:pt x="134" y="521"/>
                              </a:lnTo>
                              <a:lnTo>
                                <a:pt x="131" y="526"/>
                              </a:lnTo>
                              <a:lnTo>
                                <a:pt x="130" y="532"/>
                              </a:lnTo>
                              <a:lnTo>
                                <a:pt x="127" y="536"/>
                              </a:lnTo>
                              <a:lnTo>
                                <a:pt x="125" y="542"/>
                              </a:lnTo>
                              <a:lnTo>
                                <a:pt x="125" y="561"/>
                              </a:lnTo>
                              <a:lnTo>
                                <a:pt x="119" y="584"/>
                              </a:lnTo>
                              <a:lnTo>
                                <a:pt x="111" y="611"/>
                              </a:lnTo>
                              <a:lnTo>
                                <a:pt x="102" y="638"/>
                              </a:lnTo>
                              <a:lnTo>
                                <a:pt x="92" y="665"/>
                              </a:lnTo>
                              <a:lnTo>
                                <a:pt x="83" y="692"/>
                              </a:lnTo>
                              <a:lnTo>
                                <a:pt x="79" y="716"/>
                              </a:lnTo>
                              <a:lnTo>
                                <a:pt x="77" y="734"/>
                              </a:lnTo>
                              <a:lnTo>
                                <a:pt x="75" y="736"/>
                              </a:lnTo>
                              <a:lnTo>
                                <a:pt x="73" y="736"/>
                              </a:lnTo>
                              <a:lnTo>
                                <a:pt x="69" y="739"/>
                              </a:lnTo>
                              <a:lnTo>
                                <a:pt x="66" y="739"/>
                              </a:lnTo>
                              <a:lnTo>
                                <a:pt x="64" y="739"/>
                              </a:lnTo>
                              <a:lnTo>
                                <a:pt x="63" y="739"/>
                              </a:lnTo>
                              <a:lnTo>
                                <a:pt x="61" y="739"/>
                              </a:lnTo>
                              <a:lnTo>
                                <a:pt x="56" y="739"/>
                              </a:lnTo>
                              <a:lnTo>
                                <a:pt x="54" y="741"/>
                              </a:lnTo>
                              <a:lnTo>
                                <a:pt x="50" y="741"/>
                              </a:lnTo>
                              <a:lnTo>
                                <a:pt x="46" y="741"/>
                              </a:lnTo>
                              <a:lnTo>
                                <a:pt x="41" y="742"/>
                              </a:lnTo>
                              <a:lnTo>
                                <a:pt x="35" y="742"/>
                              </a:lnTo>
                              <a:lnTo>
                                <a:pt x="31" y="742"/>
                              </a:lnTo>
                              <a:lnTo>
                                <a:pt x="27" y="742"/>
                              </a:lnTo>
                              <a:lnTo>
                                <a:pt x="25" y="741"/>
                              </a:lnTo>
                              <a:lnTo>
                                <a:pt x="21" y="741"/>
                              </a:lnTo>
                              <a:lnTo>
                                <a:pt x="16" y="742"/>
                              </a:lnTo>
                              <a:lnTo>
                                <a:pt x="14" y="742"/>
                              </a:lnTo>
                              <a:lnTo>
                                <a:pt x="10" y="741"/>
                              </a:lnTo>
                              <a:lnTo>
                                <a:pt x="8" y="741"/>
                              </a:lnTo>
                              <a:lnTo>
                                <a:pt x="4" y="741"/>
                              </a:lnTo>
                              <a:lnTo>
                                <a:pt x="2" y="741"/>
                              </a:lnTo>
                              <a:lnTo>
                                <a:pt x="0" y="739"/>
                              </a:lnTo>
                              <a:lnTo>
                                <a:pt x="4" y="739"/>
                              </a:lnTo>
                              <a:lnTo>
                                <a:pt x="8" y="739"/>
                              </a:lnTo>
                              <a:lnTo>
                                <a:pt x="10" y="739"/>
                              </a:lnTo>
                              <a:lnTo>
                                <a:pt x="14" y="739"/>
                              </a:lnTo>
                              <a:lnTo>
                                <a:pt x="19" y="739"/>
                              </a:lnTo>
                              <a:lnTo>
                                <a:pt x="23" y="739"/>
                              </a:lnTo>
                              <a:lnTo>
                                <a:pt x="25" y="736"/>
                              </a:lnTo>
                              <a:lnTo>
                                <a:pt x="29" y="734"/>
                              </a:lnTo>
                              <a:lnTo>
                                <a:pt x="29" y="732"/>
                              </a:lnTo>
                              <a:lnTo>
                                <a:pt x="29" y="730"/>
                              </a:lnTo>
                              <a:lnTo>
                                <a:pt x="29" y="728"/>
                              </a:lnTo>
                              <a:lnTo>
                                <a:pt x="29" y="726"/>
                              </a:lnTo>
                              <a:lnTo>
                                <a:pt x="27" y="726"/>
                              </a:lnTo>
                              <a:lnTo>
                                <a:pt x="29" y="726"/>
                              </a:lnTo>
                              <a:lnTo>
                                <a:pt x="31" y="726"/>
                              </a:lnTo>
                              <a:lnTo>
                                <a:pt x="31" y="724"/>
                              </a:lnTo>
                              <a:lnTo>
                                <a:pt x="33" y="724"/>
                              </a:lnTo>
                              <a:lnTo>
                                <a:pt x="35" y="724"/>
                              </a:lnTo>
                              <a:lnTo>
                                <a:pt x="38" y="722"/>
                              </a:lnTo>
                              <a:lnTo>
                                <a:pt x="38" y="718"/>
                              </a:lnTo>
                              <a:lnTo>
                                <a:pt x="35" y="716"/>
                              </a:lnTo>
                              <a:lnTo>
                                <a:pt x="33" y="713"/>
                              </a:lnTo>
                              <a:lnTo>
                                <a:pt x="29" y="711"/>
                              </a:lnTo>
                              <a:lnTo>
                                <a:pt x="27" y="709"/>
                              </a:lnTo>
                              <a:lnTo>
                                <a:pt x="25" y="707"/>
                              </a:lnTo>
                              <a:lnTo>
                                <a:pt x="23" y="703"/>
                              </a:lnTo>
                              <a:lnTo>
                                <a:pt x="21" y="699"/>
                              </a:lnTo>
                              <a:lnTo>
                                <a:pt x="21" y="694"/>
                              </a:lnTo>
                              <a:lnTo>
                                <a:pt x="25" y="692"/>
                              </a:lnTo>
                              <a:lnTo>
                                <a:pt x="29" y="688"/>
                              </a:lnTo>
                              <a:lnTo>
                                <a:pt x="33" y="686"/>
                              </a:lnTo>
                              <a:lnTo>
                                <a:pt x="38" y="684"/>
                              </a:lnTo>
                              <a:lnTo>
                                <a:pt x="44" y="682"/>
                              </a:lnTo>
                              <a:lnTo>
                                <a:pt x="46" y="679"/>
                              </a:lnTo>
                              <a:lnTo>
                                <a:pt x="48" y="678"/>
                              </a:lnTo>
                              <a:lnTo>
                                <a:pt x="48" y="669"/>
                              </a:lnTo>
                              <a:lnTo>
                                <a:pt x="48" y="661"/>
                              </a:lnTo>
                              <a:lnTo>
                                <a:pt x="48" y="652"/>
                              </a:lnTo>
                              <a:lnTo>
                                <a:pt x="46" y="643"/>
                              </a:lnTo>
                              <a:lnTo>
                                <a:pt x="46" y="634"/>
                              </a:lnTo>
                              <a:lnTo>
                                <a:pt x="44" y="624"/>
                              </a:lnTo>
                              <a:lnTo>
                                <a:pt x="41" y="616"/>
                              </a:lnTo>
                              <a:lnTo>
                                <a:pt x="38" y="609"/>
                              </a:lnTo>
                              <a:lnTo>
                                <a:pt x="39" y="599"/>
                              </a:lnTo>
                              <a:lnTo>
                                <a:pt x="39" y="588"/>
                              </a:lnTo>
                              <a:lnTo>
                                <a:pt x="39" y="578"/>
                              </a:lnTo>
                              <a:lnTo>
                                <a:pt x="41" y="567"/>
                              </a:lnTo>
                              <a:lnTo>
                                <a:pt x="41" y="557"/>
                              </a:lnTo>
                              <a:lnTo>
                                <a:pt x="41" y="544"/>
                              </a:lnTo>
                              <a:lnTo>
                                <a:pt x="44" y="534"/>
                              </a:lnTo>
                              <a:lnTo>
                                <a:pt x="44" y="523"/>
                              </a:lnTo>
                              <a:lnTo>
                                <a:pt x="44" y="519"/>
                              </a:lnTo>
                              <a:lnTo>
                                <a:pt x="46" y="517"/>
                              </a:lnTo>
                              <a:lnTo>
                                <a:pt x="48" y="513"/>
                              </a:lnTo>
                              <a:lnTo>
                                <a:pt x="50" y="511"/>
                              </a:lnTo>
                              <a:lnTo>
                                <a:pt x="52" y="506"/>
                              </a:lnTo>
                              <a:lnTo>
                                <a:pt x="54" y="504"/>
                              </a:lnTo>
                              <a:lnTo>
                                <a:pt x="56" y="502"/>
                              </a:lnTo>
                              <a:lnTo>
                                <a:pt x="58" y="502"/>
                              </a:lnTo>
                              <a:lnTo>
                                <a:pt x="63" y="498"/>
                              </a:lnTo>
                              <a:lnTo>
                                <a:pt x="69" y="494"/>
                              </a:lnTo>
                              <a:lnTo>
                                <a:pt x="75" y="489"/>
                              </a:lnTo>
                              <a:lnTo>
                                <a:pt x="83" y="484"/>
                              </a:lnTo>
                              <a:lnTo>
                                <a:pt x="90" y="479"/>
                              </a:lnTo>
                              <a:lnTo>
                                <a:pt x="96" y="473"/>
                              </a:lnTo>
                              <a:lnTo>
                                <a:pt x="101" y="469"/>
                              </a:lnTo>
                              <a:lnTo>
                                <a:pt x="102" y="463"/>
                              </a:lnTo>
                              <a:lnTo>
                                <a:pt x="104" y="463"/>
                              </a:lnTo>
                              <a:lnTo>
                                <a:pt x="106" y="461"/>
                              </a:lnTo>
                              <a:lnTo>
                                <a:pt x="106" y="458"/>
                              </a:lnTo>
                              <a:lnTo>
                                <a:pt x="109" y="456"/>
                              </a:lnTo>
                              <a:lnTo>
                                <a:pt x="106" y="456"/>
                              </a:lnTo>
                              <a:lnTo>
                                <a:pt x="106" y="455"/>
                              </a:lnTo>
                              <a:lnTo>
                                <a:pt x="104" y="455"/>
                              </a:lnTo>
                              <a:lnTo>
                                <a:pt x="102" y="450"/>
                              </a:lnTo>
                              <a:lnTo>
                                <a:pt x="101" y="448"/>
                              </a:lnTo>
                              <a:lnTo>
                                <a:pt x="98" y="447"/>
                              </a:lnTo>
                              <a:lnTo>
                                <a:pt x="96" y="442"/>
                              </a:lnTo>
                              <a:lnTo>
                                <a:pt x="92" y="442"/>
                              </a:lnTo>
                              <a:lnTo>
                                <a:pt x="87" y="440"/>
                              </a:lnTo>
                              <a:lnTo>
                                <a:pt x="86" y="438"/>
                              </a:lnTo>
                              <a:lnTo>
                                <a:pt x="86" y="436"/>
                              </a:lnTo>
                              <a:lnTo>
                                <a:pt x="86" y="434"/>
                              </a:lnTo>
                              <a:lnTo>
                                <a:pt x="86" y="432"/>
                              </a:lnTo>
                              <a:lnTo>
                                <a:pt x="86" y="430"/>
                              </a:lnTo>
                              <a:lnTo>
                                <a:pt x="86" y="428"/>
                              </a:lnTo>
                              <a:lnTo>
                                <a:pt x="86" y="425"/>
                              </a:lnTo>
                              <a:lnTo>
                                <a:pt x="87" y="423"/>
                              </a:lnTo>
                              <a:lnTo>
                                <a:pt x="87" y="421"/>
                              </a:lnTo>
                              <a:lnTo>
                                <a:pt x="87" y="419"/>
                              </a:lnTo>
                              <a:lnTo>
                                <a:pt x="81" y="423"/>
                              </a:lnTo>
                              <a:lnTo>
                                <a:pt x="77" y="425"/>
                              </a:lnTo>
                              <a:lnTo>
                                <a:pt x="75" y="428"/>
                              </a:lnTo>
                              <a:lnTo>
                                <a:pt x="73" y="430"/>
                              </a:lnTo>
                              <a:lnTo>
                                <a:pt x="71" y="430"/>
                              </a:lnTo>
                              <a:lnTo>
                                <a:pt x="69" y="434"/>
                              </a:lnTo>
                              <a:lnTo>
                                <a:pt x="69" y="438"/>
                              </a:lnTo>
                              <a:lnTo>
                                <a:pt x="66" y="444"/>
                              </a:lnTo>
                              <a:lnTo>
                                <a:pt x="69" y="444"/>
                              </a:lnTo>
                              <a:lnTo>
                                <a:pt x="73" y="444"/>
                              </a:lnTo>
                              <a:lnTo>
                                <a:pt x="77" y="447"/>
                              </a:lnTo>
                              <a:lnTo>
                                <a:pt x="81" y="448"/>
                              </a:lnTo>
                              <a:lnTo>
                                <a:pt x="86" y="450"/>
                              </a:lnTo>
                              <a:lnTo>
                                <a:pt x="87" y="453"/>
                              </a:lnTo>
                              <a:lnTo>
                                <a:pt x="92" y="453"/>
                              </a:lnTo>
                              <a:lnTo>
                                <a:pt x="94" y="455"/>
                              </a:lnTo>
                              <a:lnTo>
                                <a:pt x="90" y="456"/>
                              </a:lnTo>
                              <a:lnTo>
                                <a:pt x="83" y="458"/>
                              </a:lnTo>
                              <a:lnTo>
                                <a:pt x="77" y="463"/>
                              </a:lnTo>
                              <a:lnTo>
                                <a:pt x="71" y="467"/>
                              </a:lnTo>
                              <a:lnTo>
                                <a:pt x="64" y="471"/>
                              </a:lnTo>
                              <a:lnTo>
                                <a:pt x="58" y="473"/>
                              </a:lnTo>
                              <a:lnTo>
                                <a:pt x="52" y="471"/>
                              </a:lnTo>
                              <a:lnTo>
                                <a:pt x="48" y="467"/>
                              </a:lnTo>
                              <a:lnTo>
                                <a:pt x="48" y="458"/>
                              </a:lnTo>
                              <a:lnTo>
                                <a:pt x="52" y="447"/>
                              </a:lnTo>
                              <a:lnTo>
                                <a:pt x="56" y="434"/>
                              </a:lnTo>
                              <a:lnTo>
                                <a:pt x="63" y="417"/>
                              </a:lnTo>
                              <a:lnTo>
                                <a:pt x="69" y="398"/>
                              </a:lnTo>
                              <a:lnTo>
                                <a:pt x="75" y="375"/>
                              </a:lnTo>
                              <a:lnTo>
                                <a:pt x="77" y="350"/>
                              </a:lnTo>
                              <a:lnTo>
                                <a:pt x="77" y="318"/>
                              </a:lnTo>
                              <a:lnTo>
                                <a:pt x="83" y="308"/>
                              </a:lnTo>
                              <a:lnTo>
                                <a:pt x="87" y="291"/>
                              </a:lnTo>
                              <a:lnTo>
                                <a:pt x="90" y="274"/>
                              </a:lnTo>
                              <a:lnTo>
                                <a:pt x="90" y="258"/>
                              </a:lnTo>
                              <a:lnTo>
                                <a:pt x="90" y="240"/>
                              </a:lnTo>
                              <a:lnTo>
                                <a:pt x="90" y="220"/>
                              </a:lnTo>
                              <a:lnTo>
                                <a:pt x="87" y="204"/>
                              </a:lnTo>
                              <a:lnTo>
                                <a:pt x="87" y="189"/>
                              </a:lnTo>
                              <a:lnTo>
                                <a:pt x="87" y="179"/>
                              </a:lnTo>
                              <a:lnTo>
                                <a:pt x="87" y="166"/>
                              </a:lnTo>
                              <a:lnTo>
                                <a:pt x="92" y="154"/>
                              </a:lnTo>
                              <a:lnTo>
                                <a:pt x="94" y="141"/>
                              </a:lnTo>
                              <a:lnTo>
                                <a:pt x="98" y="128"/>
                              </a:lnTo>
                              <a:lnTo>
                                <a:pt x="102" y="116"/>
                              </a:lnTo>
                              <a:lnTo>
                                <a:pt x="104" y="105"/>
                              </a:lnTo>
                              <a:lnTo>
                                <a:pt x="106" y="95"/>
                              </a:lnTo>
                              <a:lnTo>
                                <a:pt x="109" y="95"/>
                              </a:lnTo>
                              <a:lnTo>
                                <a:pt x="111" y="97"/>
                              </a:lnTo>
                              <a:lnTo>
                                <a:pt x="113" y="97"/>
                              </a:lnTo>
                              <a:lnTo>
                                <a:pt x="115" y="97"/>
                              </a:lnTo>
                              <a:lnTo>
                                <a:pt x="115" y="100"/>
                              </a:lnTo>
                              <a:lnTo>
                                <a:pt x="117" y="100"/>
                              </a:lnTo>
                              <a:lnTo>
                                <a:pt x="119" y="97"/>
                              </a:lnTo>
                              <a:lnTo>
                                <a:pt x="121" y="97"/>
                              </a:lnTo>
                              <a:lnTo>
                                <a:pt x="121" y="100"/>
                              </a:lnTo>
                              <a:lnTo>
                                <a:pt x="125" y="100"/>
                              </a:lnTo>
                              <a:lnTo>
                                <a:pt x="127" y="100"/>
                              </a:lnTo>
                              <a:lnTo>
                                <a:pt x="130" y="100"/>
                              </a:lnTo>
                              <a:lnTo>
                                <a:pt x="131" y="100"/>
                              </a:lnTo>
                              <a:lnTo>
                                <a:pt x="136" y="100"/>
                              </a:lnTo>
                              <a:lnTo>
                                <a:pt x="138" y="100"/>
                              </a:lnTo>
                              <a:lnTo>
                                <a:pt x="140" y="100"/>
                              </a:lnTo>
                              <a:lnTo>
                                <a:pt x="142" y="100"/>
                              </a:lnTo>
                              <a:lnTo>
                                <a:pt x="144" y="100"/>
                              </a:lnTo>
                              <a:lnTo>
                                <a:pt x="146" y="97"/>
                              </a:lnTo>
                              <a:lnTo>
                                <a:pt x="148" y="95"/>
                              </a:lnTo>
                              <a:lnTo>
                                <a:pt x="148" y="93"/>
                              </a:lnTo>
                              <a:lnTo>
                                <a:pt x="153" y="93"/>
                              </a:lnTo>
                              <a:lnTo>
                                <a:pt x="156" y="91"/>
                              </a:lnTo>
                              <a:lnTo>
                                <a:pt x="159" y="91"/>
                              </a:lnTo>
                              <a:lnTo>
                                <a:pt x="161" y="91"/>
                              </a:lnTo>
                              <a:lnTo>
                                <a:pt x="163" y="88"/>
                              </a:lnTo>
                              <a:lnTo>
                                <a:pt x="165" y="87"/>
                              </a:lnTo>
                              <a:lnTo>
                                <a:pt x="165" y="83"/>
                              </a:lnTo>
                              <a:lnTo>
                                <a:pt x="168" y="78"/>
                              </a:lnTo>
                              <a:lnTo>
                                <a:pt x="169" y="76"/>
                              </a:lnTo>
                              <a:lnTo>
                                <a:pt x="172" y="72"/>
                              </a:lnTo>
                              <a:lnTo>
                                <a:pt x="172" y="70"/>
                              </a:lnTo>
                              <a:lnTo>
                                <a:pt x="175" y="66"/>
                              </a:lnTo>
                              <a:lnTo>
                                <a:pt x="175" y="64"/>
                              </a:lnTo>
                              <a:lnTo>
                                <a:pt x="172" y="62"/>
                              </a:lnTo>
                              <a:lnTo>
                                <a:pt x="171" y="62"/>
                              </a:lnTo>
                              <a:lnTo>
                                <a:pt x="168" y="62"/>
                              </a:lnTo>
                              <a:lnTo>
                                <a:pt x="169" y="59"/>
                              </a:lnTo>
                              <a:lnTo>
                                <a:pt x="171" y="56"/>
                              </a:lnTo>
                              <a:lnTo>
                                <a:pt x="172" y="52"/>
                              </a:lnTo>
                              <a:lnTo>
                                <a:pt x="172" y="48"/>
                              </a:lnTo>
                              <a:lnTo>
                                <a:pt x="172" y="43"/>
                              </a:lnTo>
                              <a:lnTo>
                                <a:pt x="172" y="39"/>
                              </a:lnTo>
                              <a:lnTo>
                                <a:pt x="171" y="37"/>
                              </a:lnTo>
                              <a:lnTo>
                                <a:pt x="168" y="37"/>
                              </a:lnTo>
                              <a:lnTo>
                                <a:pt x="168" y="35"/>
                              </a:lnTo>
                              <a:lnTo>
                                <a:pt x="168" y="33"/>
                              </a:lnTo>
                              <a:lnTo>
                                <a:pt x="168" y="31"/>
                              </a:lnTo>
                              <a:lnTo>
                                <a:pt x="169" y="29"/>
                              </a:lnTo>
                              <a:lnTo>
                                <a:pt x="169" y="27"/>
                              </a:lnTo>
                              <a:lnTo>
                                <a:pt x="169" y="25"/>
                              </a:lnTo>
                              <a:lnTo>
                                <a:pt x="168" y="22"/>
                              </a:lnTo>
                              <a:lnTo>
                                <a:pt x="168" y="20"/>
                              </a:lnTo>
                              <a:lnTo>
                                <a:pt x="165" y="20"/>
                              </a:lnTo>
                              <a:lnTo>
                                <a:pt x="163" y="20"/>
                              </a:lnTo>
                              <a:lnTo>
                                <a:pt x="161" y="20"/>
                              </a:lnTo>
                              <a:lnTo>
                                <a:pt x="159" y="18"/>
                              </a:lnTo>
                              <a:lnTo>
                                <a:pt x="159" y="17"/>
                              </a:lnTo>
                              <a:lnTo>
                                <a:pt x="156" y="14"/>
                              </a:lnTo>
                              <a:lnTo>
                                <a:pt x="155" y="14"/>
                              </a:lnTo>
                              <a:lnTo>
                                <a:pt x="153" y="12"/>
                              </a:lnTo>
                              <a:lnTo>
                                <a:pt x="151" y="14"/>
                              </a:lnTo>
                              <a:lnTo>
                                <a:pt x="148" y="14"/>
                              </a:lnTo>
                              <a:lnTo>
                                <a:pt x="146" y="17"/>
                              </a:lnTo>
                              <a:lnTo>
                                <a:pt x="134" y="3"/>
                              </a:lnTo>
                              <a:lnTo>
                                <a:pt x="138" y="3"/>
                              </a:lnTo>
                              <a:lnTo>
                                <a:pt x="144" y="5"/>
                              </a:lnTo>
                              <a:lnTo>
                                <a:pt x="153" y="5"/>
                              </a:lnTo>
                              <a:lnTo>
                                <a:pt x="159" y="5"/>
                              </a:lnTo>
                              <a:lnTo>
                                <a:pt x="168" y="5"/>
                              </a:lnTo>
                              <a:lnTo>
                                <a:pt x="172" y="3"/>
                              </a:lnTo>
                              <a:lnTo>
                                <a:pt x="181" y="2"/>
                              </a:lnTo>
                              <a:lnTo>
                                <a:pt x="186" y="0"/>
                              </a:lnTo>
                              <a:lnTo>
                                <a:pt x="189" y="0"/>
                              </a:lnTo>
                              <a:lnTo>
                                <a:pt x="194" y="0"/>
                              </a:lnTo>
                              <a:lnTo>
                                <a:pt x="198" y="2"/>
                              </a:lnTo>
                              <a:lnTo>
                                <a:pt x="202" y="2"/>
                              </a:lnTo>
                              <a:lnTo>
                                <a:pt x="207" y="3"/>
                              </a:lnTo>
                              <a:lnTo>
                                <a:pt x="210" y="3"/>
                              </a:lnTo>
                              <a:lnTo>
                                <a:pt x="217" y="3"/>
                              </a:lnTo>
                              <a:lnTo>
                                <a:pt x="221" y="3"/>
                              </a:lnTo>
                            </a:path>
                          </a:pathLst>
                        </a:custGeom>
                        <a:solidFill>
                          <a:srgbClr val="5291E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66" name="Freeform 142"/>
                        <p:cNvSpPr>
                          <a:spLocks/>
                        </p:cNvSpPr>
                        <p:nvPr/>
                      </p:nvSpPr>
                      <p:spPr bwMode="auto">
                        <a:xfrm>
                          <a:off x="5775" y="2182"/>
                          <a:ext cx="213" cy="401"/>
                        </a:xfrm>
                        <a:custGeom>
                          <a:avLst/>
                          <a:gdLst>
                            <a:gd name="T0" fmla="*/ 25 w 213"/>
                            <a:gd name="T1" fmla="*/ 388 h 401"/>
                            <a:gd name="T2" fmla="*/ 34 w 213"/>
                            <a:gd name="T3" fmla="*/ 350 h 401"/>
                            <a:gd name="T4" fmla="*/ 25 w 213"/>
                            <a:gd name="T5" fmla="*/ 358 h 401"/>
                            <a:gd name="T6" fmla="*/ 27 w 213"/>
                            <a:gd name="T7" fmla="*/ 321 h 401"/>
                            <a:gd name="T8" fmla="*/ 19 w 213"/>
                            <a:gd name="T9" fmla="*/ 279 h 401"/>
                            <a:gd name="T10" fmla="*/ 23 w 213"/>
                            <a:gd name="T11" fmla="*/ 266 h 401"/>
                            <a:gd name="T12" fmla="*/ 13 w 213"/>
                            <a:gd name="T13" fmla="*/ 252 h 401"/>
                            <a:gd name="T14" fmla="*/ 27 w 213"/>
                            <a:gd name="T15" fmla="*/ 230 h 401"/>
                            <a:gd name="T16" fmla="*/ 13 w 213"/>
                            <a:gd name="T17" fmla="*/ 202 h 401"/>
                            <a:gd name="T18" fmla="*/ 40 w 213"/>
                            <a:gd name="T19" fmla="*/ 223 h 401"/>
                            <a:gd name="T20" fmla="*/ 2 w 213"/>
                            <a:gd name="T21" fmla="*/ 160 h 401"/>
                            <a:gd name="T22" fmla="*/ 2 w 213"/>
                            <a:gd name="T23" fmla="*/ 98 h 401"/>
                            <a:gd name="T24" fmla="*/ 4 w 213"/>
                            <a:gd name="T25" fmla="*/ 52 h 401"/>
                            <a:gd name="T26" fmla="*/ 19 w 213"/>
                            <a:gd name="T27" fmla="*/ 6 h 401"/>
                            <a:gd name="T28" fmla="*/ 77 w 213"/>
                            <a:gd name="T29" fmla="*/ 14 h 401"/>
                            <a:gd name="T30" fmla="*/ 127 w 213"/>
                            <a:gd name="T31" fmla="*/ 17 h 401"/>
                            <a:gd name="T32" fmla="*/ 123 w 213"/>
                            <a:gd name="T33" fmla="*/ 69 h 401"/>
                            <a:gd name="T34" fmla="*/ 175 w 213"/>
                            <a:gd name="T35" fmla="*/ 75 h 401"/>
                            <a:gd name="T36" fmla="*/ 171 w 213"/>
                            <a:gd name="T37" fmla="*/ 52 h 401"/>
                            <a:gd name="T38" fmla="*/ 184 w 213"/>
                            <a:gd name="T39" fmla="*/ 18 h 401"/>
                            <a:gd name="T40" fmla="*/ 190 w 213"/>
                            <a:gd name="T41" fmla="*/ 46 h 401"/>
                            <a:gd name="T42" fmla="*/ 182 w 213"/>
                            <a:gd name="T43" fmla="*/ 64 h 401"/>
                            <a:gd name="T44" fmla="*/ 186 w 213"/>
                            <a:gd name="T45" fmla="*/ 87 h 401"/>
                            <a:gd name="T46" fmla="*/ 138 w 213"/>
                            <a:gd name="T47" fmla="*/ 95 h 401"/>
                            <a:gd name="T48" fmla="*/ 165 w 213"/>
                            <a:gd name="T49" fmla="*/ 106 h 401"/>
                            <a:gd name="T50" fmla="*/ 171 w 213"/>
                            <a:gd name="T51" fmla="*/ 116 h 401"/>
                            <a:gd name="T52" fmla="*/ 169 w 213"/>
                            <a:gd name="T53" fmla="*/ 154 h 401"/>
                            <a:gd name="T54" fmla="*/ 138 w 213"/>
                            <a:gd name="T55" fmla="*/ 146 h 401"/>
                            <a:gd name="T56" fmla="*/ 169 w 213"/>
                            <a:gd name="T57" fmla="*/ 167 h 401"/>
                            <a:gd name="T58" fmla="*/ 161 w 213"/>
                            <a:gd name="T59" fmla="*/ 190 h 401"/>
                            <a:gd name="T60" fmla="*/ 174 w 213"/>
                            <a:gd name="T61" fmla="*/ 194 h 401"/>
                            <a:gd name="T62" fmla="*/ 175 w 213"/>
                            <a:gd name="T63" fmla="*/ 200 h 401"/>
                            <a:gd name="T64" fmla="*/ 184 w 213"/>
                            <a:gd name="T65" fmla="*/ 221 h 401"/>
                            <a:gd name="T66" fmla="*/ 167 w 213"/>
                            <a:gd name="T67" fmla="*/ 230 h 401"/>
                            <a:gd name="T68" fmla="*/ 167 w 213"/>
                            <a:gd name="T69" fmla="*/ 219 h 401"/>
                            <a:gd name="T70" fmla="*/ 159 w 213"/>
                            <a:gd name="T71" fmla="*/ 238 h 401"/>
                            <a:gd name="T72" fmla="*/ 171 w 213"/>
                            <a:gd name="T73" fmla="*/ 244 h 401"/>
                            <a:gd name="T74" fmla="*/ 203 w 213"/>
                            <a:gd name="T75" fmla="*/ 259 h 401"/>
                            <a:gd name="T76" fmla="*/ 178 w 213"/>
                            <a:gd name="T77" fmla="*/ 310 h 401"/>
                            <a:gd name="T78" fmla="*/ 190 w 213"/>
                            <a:gd name="T79" fmla="*/ 298 h 401"/>
                            <a:gd name="T80" fmla="*/ 198 w 213"/>
                            <a:gd name="T81" fmla="*/ 338 h 401"/>
                            <a:gd name="T82" fmla="*/ 207 w 213"/>
                            <a:gd name="T83" fmla="*/ 361 h 401"/>
                            <a:gd name="T84" fmla="*/ 165 w 213"/>
                            <a:gd name="T85" fmla="*/ 346 h 401"/>
                            <a:gd name="T86" fmla="*/ 212 w 213"/>
                            <a:gd name="T87" fmla="*/ 375 h 401"/>
                            <a:gd name="T88" fmla="*/ 188 w 213"/>
                            <a:gd name="T89" fmla="*/ 382 h 401"/>
                            <a:gd name="T90" fmla="*/ 150 w 213"/>
                            <a:gd name="T91" fmla="*/ 400 h 401"/>
                            <a:gd name="T92" fmla="*/ 142 w 213"/>
                            <a:gd name="T93" fmla="*/ 378 h 401"/>
                            <a:gd name="T94" fmla="*/ 144 w 213"/>
                            <a:gd name="T95" fmla="*/ 336 h 401"/>
                            <a:gd name="T96" fmla="*/ 127 w 213"/>
                            <a:gd name="T97" fmla="*/ 287 h 401"/>
                            <a:gd name="T98" fmla="*/ 113 w 213"/>
                            <a:gd name="T99" fmla="*/ 242 h 401"/>
                            <a:gd name="T100" fmla="*/ 110 w 213"/>
                            <a:gd name="T101" fmla="*/ 187 h 401"/>
                            <a:gd name="T102" fmla="*/ 106 w 213"/>
                            <a:gd name="T103" fmla="*/ 143 h 401"/>
                            <a:gd name="T104" fmla="*/ 102 w 213"/>
                            <a:gd name="T105" fmla="*/ 125 h 401"/>
                            <a:gd name="T106" fmla="*/ 155 w 213"/>
                            <a:gd name="T107" fmla="*/ 116 h 401"/>
                            <a:gd name="T108" fmla="*/ 100 w 213"/>
                            <a:gd name="T109" fmla="*/ 102 h 401"/>
                            <a:gd name="T110" fmla="*/ 108 w 213"/>
                            <a:gd name="T111" fmla="*/ 83 h 401"/>
                            <a:gd name="T112" fmla="*/ 94 w 213"/>
                            <a:gd name="T113" fmla="*/ 173 h 401"/>
                            <a:gd name="T114" fmla="*/ 80 w 213"/>
                            <a:gd name="T115" fmla="*/ 296 h 401"/>
                            <a:gd name="T116" fmla="*/ 51 w 213"/>
                            <a:gd name="T117" fmla="*/ 350 h 401"/>
                            <a:gd name="T118" fmla="*/ 59 w 213"/>
                            <a:gd name="T119" fmla="*/ 353 h 401"/>
                            <a:gd name="T120" fmla="*/ 69 w 213"/>
                            <a:gd name="T121" fmla="*/ 370 h 401"/>
                            <a:gd name="T122" fmla="*/ 63 w 213"/>
                            <a:gd name="T123" fmla="*/ 375 h 401"/>
                            <a:gd name="T124" fmla="*/ 76 w 213"/>
                            <a:gd name="T125" fmla="*/ 382 h 4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3"/>
                            <a:gd name="T190" fmla="*/ 0 h 401"/>
                            <a:gd name="T191" fmla="*/ 213 w 213"/>
                            <a:gd name="T192" fmla="*/ 401 h 4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3" h="401">
                              <a:moveTo>
                                <a:pt x="77" y="384"/>
                              </a:moveTo>
                              <a:lnTo>
                                <a:pt x="76" y="384"/>
                              </a:lnTo>
                              <a:lnTo>
                                <a:pt x="69" y="384"/>
                              </a:lnTo>
                              <a:lnTo>
                                <a:pt x="63" y="384"/>
                              </a:lnTo>
                              <a:lnTo>
                                <a:pt x="52" y="384"/>
                              </a:lnTo>
                              <a:lnTo>
                                <a:pt x="44" y="384"/>
                              </a:lnTo>
                              <a:lnTo>
                                <a:pt x="36" y="386"/>
                              </a:lnTo>
                              <a:lnTo>
                                <a:pt x="29" y="386"/>
                              </a:lnTo>
                              <a:lnTo>
                                <a:pt x="25" y="388"/>
                              </a:lnTo>
                              <a:lnTo>
                                <a:pt x="27" y="384"/>
                              </a:lnTo>
                              <a:lnTo>
                                <a:pt x="29" y="382"/>
                              </a:lnTo>
                              <a:lnTo>
                                <a:pt x="32" y="378"/>
                              </a:lnTo>
                              <a:lnTo>
                                <a:pt x="34" y="375"/>
                              </a:lnTo>
                              <a:lnTo>
                                <a:pt x="36" y="371"/>
                              </a:lnTo>
                              <a:lnTo>
                                <a:pt x="36" y="367"/>
                              </a:lnTo>
                              <a:lnTo>
                                <a:pt x="37" y="361"/>
                              </a:lnTo>
                              <a:lnTo>
                                <a:pt x="36" y="353"/>
                              </a:lnTo>
                              <a:lnTo>
                                <a:pt x="34" y="350"/>
                              </a:lnTo>
                              <a:lnTo>
                                <a:pt x="34" y="353"/>
                              </a:lnTo>
                              <a:lnTo>
                                <a:pt x="32" y="355"/>
                              </a:lnTo>
                              <a:lnTo>
                                <a:pt x="29" y="356"/>
                              </a:lnTo>
                              <a:lnTo>
                                <a:pt x="27" y="358"/>
                              </a:lnTo>
                              <a:lnTo>
                                <a:pt x="25" y="361"/>
                              </a:lnTo>
                              <a:lnTo>
                                <a:pt x="23" y="363"/>
                              </a:lnTo>
                              <a:lnTo>
                                <a:pt x="21" y="363"/>
                              </a:lnTo>
                              <a:lnTo>
                                <a:pt x="23" y="361"/>
                              </a:lnTo>
                              <a:lnTo>
                                <a:pt x="25" y="358"/>
                              </a:lnTo>
                              <a:lnTo>
                                <a:pt x="27" y="356"/>
                              </a:lnTo>
                              <a:lnTo>
                                <a:pt x="29" y="355"/>
                              </a:lnTo>
                              <a:lnTo>
                                <a:pt x="29" y="353"/>
                              </a:lnTo>
                              <a:lnTo>
                                <a:pt x="32" y="348"/>
                              </a:lnTo>
                              <a:lnTo>
                                <a:pt x="32" y="346"/>
                              </a:lnTo>
                              <a:lnTo>
                                <a:pt x="32" y="342"/>
                              </a:lnTo>
                              <a:lnTo>
                                <a:pt x="29" y="333"/>
                              </a:lnTo>
                              <a:lnTo>
                                <a:pt x="27" y="327"/>
                              </a:lnTo>
                              <a:lnTo>
                                <a:pt x="27" y="321"/>
                              </a:lnTo>
                              <a:lnTo>
                                <a:pt x="25" y="315"/>
                              </a:lnTo>
                              <a:lnTo>
                                <a:pt x="23" y="308"/>
                              </a:lnTo>
                              <a:lnTo>
                                <a:pt x="21" y="302"/>
                              </a:lnTo>
                              <a:lnTo>
                                <a:pt x="21" y="293"/>
                              </a:lnTo>
                              <a:lnTo>
                                <a:pt x="19" y="287"/>
                              </a:lnTo>
                              <a:lnTo>
                                <a:pt x="19" y="283"/>
                              </a:lnTo>
                              <a:lnTo>
                                <a:pt x="19" y="281"/>
                              </a:lnTo>
                              <a:lnTo>
                                <a:pt x="19" y="279"/>
                              </a:lnTo>
                              <a:lnTo>
                                <a:pt x="21" y="277"/>
                              </a:lnTo>
                              <a:lnTo>
                                <a:pt x="21" y="275"/>
                              </a:lnTo>
                              <a:lnTo>
                                <a:pt x="23" y="273"/>
                              </a:lnTo>
                              <a:lnTo>
                                <a:pt x="23" y="271"/>
                              </a:lnTo>
                              <a:lnTo>
                                <a:pt x="23" y="268"/>
                              </a:lnTo>
                              <a:lnTo>
                                <a:pt x="23" y="266"/>
                              </a:lnTo>
                              <a:lnTo>
                                <a:pt x="23" y="265"/>
                              </a:lnTo>
                              <a:lnTo>
                                <a:pt x="23" y="263"/>
                              </a:lnTo>
                              <a:lnTo>
                                <a:pt x="23" y="261"/>
                              </a:lnTo>
                              <a:lnTo>
                                <a:pt x="21" y="261"/>
                              </a:lnTo>
                              <a:lnTo>
                                <a:pt x="19" y="259"/>
                              </a:lnTo>
                              <a:lnTo>
                                <a:pt x="17" y="259"/>
                              </a:lnTo>
                              <a:lnTo>
                                <a:pt x="17" y="257"/>
                              </a:lnTo>
                              <a:lnTo>
                                <a:pt x="15" y="255"/>
                              </a:lnTo>
                              <a:lnTo>
                                <a:pt x="13" y="252"/>
                              </a:lnTo>
                              <a:lnTo>
                                <a:pt x="11" y="250"/>
                              </a:lnTo>
                              <a:lnTo>
                                <a:pt x="11" y="248"/>
                              </a:lnTo>
                              <a:lnTo>
                                <a:pt x="11" y="244"/>
                              </a:lnTo>
                              <a:lnTo>
                                <a:pt x="13" y="242"/>
                              </a:lnTo>
                              <a:lnTo>
                                <a:pt x="15" y="238"/>
                              </a:lnTo>
                              <a:lnTo>
                                <a:pt x="17" y="235"/>
                              </a:lnTo>
                              <a:lnTo>
                                <a:pt x="21" y="233"/>
                              </a:lnTo>
                              <a:lnTo>
                                <a:pt x="25" y="232"/>
                              </a:lnTo>
                              <a:lnTo>
                                <a:pt x="27" y="230"/>
                              </a:lnTo>
                              <a:lnTo>
                                <a:pt x="27" y="227"/>
                              </a:lnTo>
                              <a:lnTo>
                                <a:pt x="27" y="223"/>
                              </a:lnTo>
                              <a:lnTo>
                                <a:pt x="25" y="221"/>
                              </a:lnTo>
                              <a:lnTo>
                                <a:pt x="23" y="219"/>
                              </a:lnTo>
                              <a:lnTo>
                                <a:pt x="21" y="215"/>
                              </a:lnTo>
                              <a:lnTo>
                                <a:pt x="19" y="213"/>
                              </a:lnTo>
                              <a:lnTo>
                                <a:pt x="17" y="210"/>
                              </a:lnTo>
                              <a:lnTo>
                                <a:pt x="15" y="207"/>
                              </a:lnTo>
                              <a:lnTo>
                                <a:pt x="13" y="202"/>
                              </a:lnTo>
                              <a:lnTo>
                                <a:pt x="17" y="207"/>
                              </a:lnTo>
                              <a:lnTo>
                                <a:pt x="21" y="210"/>
                              </a:lnTo>
                              <a:lnTo>
                                <a:pt x="25" y="215"/>
                              </a:lnTo>
                              <a:lnTo>
                                <a:pt x="29" y="217"/>
                              </a:lnTo>
                              <a:lnTo>
                                <a:pt x="34" y="221"/>
                              </a:lnTo>
                              <a:lnTo>
                                <a:pt x="37" y="225"/>
                              </a:lnTo>
                              <a:lnTo>
                                <a:pt x="42" y="227"/>
                              </a:lnTo>
                              <a:lnTo>
                                <a:pt x="46" y="230"/>
                              </a:lnTo>
                              <a:lnTo>
                                <a:pt x="40" y="223"/>
                              </a:lnTo>
                              <a:lnTo>
                                <a:pt x="36" y="217"/>
                              </a:lnTo>
                              <a:lnTo>
                                <a:pt x="29" y="210"/>
                              </a:lnTo>
                              <a:lnTo>
                                <a:pt x="25" y="207"/>
                              </a:lnTo>
                              <a:lnTo>
                                <a:pt x="21" y="200"/>
                              </a:lnTo>
                              <a:lnTo>
                                <a:pt x="15" y="192"/>
                              </a:lnTo>
                              <a:lnTo>
                                <a:pt x="11" y="185"/>
                              </a:lnTo>
                              <a:lnTo>
                                <a:pt x="7" y="175"/>
                              </a:lnTo>
                              <a:lnTo>
                                <a:pt x="4" y="167"/>
                              </a:lnTo>
                              <a:lnTo>
                                <a:pt x="2" y="160"/>
                              </a:lnTo>
                              <a:lnTo>
                                <a:pt x="2" y="154"/>
                              </a:lnTo>
                              <a:lnTo>
                                <a:pt x="2" y="148"/>
                              </a:lnTo>
                              <a:lnTo>
                                <a:pt x="2" y="141"/>
                              </a:lnTo>
                              <a:lnTo>
                                <a:pt x="2" y="133"/>
                              </a:lnTo>
                              <a:lnTo>
                                <a:pt x="0" y="125"/>
                              </a:lnTo>
                              <a:lnTo>
                                <a:pt x="0" y="115"/>
                              </a:lnTo>
                              <a:lnTo>
                                <a:pt x="0" y="110"/>
                              </a:lnTo>
                              <a:lnTo>
                                <a:pt x="0" y="103"/>
                              </a:lnTo>
                              <a:lnTo>
                                <a:pt x="2" y="98"/>
                              </a:lnTo>
                              <a:lnTo>
                                <a:pt x="2" y="93"/>
                              </a:lnTo>
                              <a:lnTo>
                                <a:pt x="4" y="87"/>
                              </a:lnTo>
                              <a:lnTo>
                                <a:pt x="7" y="83"/>
                              </a:lnTo>
                              <a:lnTo>
                                <a:pt x="9" y="78"/>
                              </a:lnTo>
                              <a:lnTo>
                                <a:pt x="11" y="78"/>
                              </a:lnTo>
                              <a:lnTo>
                                <a:pt x="7" y="77"/>
                              </a:lnTo>
                              <a:lnTo>
                                <a:pt x="4" y="70"/>
                              </a:lnTo>
                              <a:lnTo>
                                <a:pt x="2" y="62"/>
                              </a:lnTo>
                              <a:lnTo>
                                <a:pt x="4" y="52"/>
                              </a:lnTo>
                              <a:lnTo>
                                <a:pt x="4" y="42"/>
                              </a:lnTo>
                              <a:lnTo>
                                <a:pt x="7" y="29"/>
                              </a:lnTo>
                              <a:lnTo>
                                <a:pt x="9" y="18"/>
                              </a:lnTo>
                              <a:lnTo>
                                <a:pt x="11" y="6"/>
                              </a:lnTo>
                              <a:lnTo>
                                <a:pt x="13" y="6"/>
                              </a:lnTo>
                              <a:lnTo>
                                <a:pt x="15" y="6"/>
                              </a:lnTo>
                              <a:lnTo>
                                <a:pt x="17" y="6"/>
                              </a:lnTo>
                              <a:lnTo>
                                <a:pt x="19" y="6"/>
                              </a:lnTo>
                              <a:lnTo>
                                <a:pt x="21" y="6"/>
                              </a:lnTo>
                              <a:lnTo>
                                <a:pt x="23" y="6"/>
                              </a:lnTo>
                              <a:lnTo>
                                <a:pt x="27" y="10"/>
                              </a:lnTo>
                              <a:lnTo>
                                <a:pt x="34" y="14"/>
                              </a:lnTo>
                              <a:lnTo>
                                <a:pt x="40" y="17"/>
                              </a:lnTo>
                              <a:lnTo>
                                <a:pt x="46" y="17"/>
                              </a:lnTo>
                              <a:lnTo>
                                <a:pt x="61" y="18"/>
                              </a:lnTo>
                              <a:lnTo>
                                <a:pt x="77" y="14"/>
                              </a:lnTo>
                              <a:lnTo>
                                <a:pt x="94" y="12"/>
                              </a:lnTo>
                              <a:lnTo>
                                <a:pt x="110" y="6"/>
                              </a:lnTo>
                              <a:lnTo>
                                <a:pt x="125" y="2"/>
                              </a:lnTo>
                              <a:lnTo>
                                <a:pt x="136" y="0"/>
                              </a:lnTo>
                              <a:lnTo>
                                <a:pt x="136" y="2"/>
                              </a:lnTo>
                              <a:lnTo>
                                <a:pt x="134" y="6"/>
                              </a:lnTo>
                              <a:lnTo>
                                <a:pt x="131" y="10"/>
                              </a:lnTo>
                              <a:lnTo>
                                <a:pt x="130" y="14"/>
                              </a:lnTo>
                              <a:lnTo>
                                <a:pt x="127" y="17"/>
                              </a:lnTo>
                              <a:lnTo>
                                <a:pt x="125" y="20"/>
                              </a:lnTo>
                              <a:lnTo>
                                <a:pt x="123" y="25"/>
                              </a:lnTo>
                              <a:lnTo>
                                <a:pt x="123" y="27"/>
                              </a:lnTo>
                              <a:lnTo>
                                <a:pt x="121" y="37"/>
                              </a:lnTo>
                              <a:lnTo>
                                <a:pt x="121" y="44"/>
                              </a:lnTo>
                              <a:lnTo>
                                <a:pt x="123" y="52"/>
                              </a:lnTo>
                              <a:lnTo>
                                <a:pt x="123" y="58"/>
                              </a:lnTo>
                              <a:lnTo>
                                <a:pt x="123" y="62"/>
                              </a:lnTo>
                              <a:lnTo>
                                <a:pt x="123" y="69"/>
                              </a:lnTo>
                              <a:lnTo>
                                <a:pt x="121" y="77"/>
                              </a:lnTo>
                              <a:lnTo>
                                <a:pt x="119" y="85"/>
                              </a:lnTo>
                              <a:lnTo>
                                <a:pt x="125" y="85"/>
                              </a:lnTo>
                              <a:lnTo>
                                <a:pt x="134" y="83"/>
                              </a:lnTo>
                              <a:lnTo>
                                <a:pt x="142" y="81"/>
                              </a:lnTo>
                              <a:lnTo>
                                <a:pt x="150" y="78"/>
                              </a:lnTo>
                              <a:lnTo>
                                <a:pt x="161" y="77"/>
                              </a:lnTo>
                              <a:lnTo>
                                <a:pt x="167" y="75"/>
                              </a:lnTo>
                              <a:lnTo>
                                <a:pt x="175" y="75"/>
                              </a:lnTo>
                              <a:lnTo>
                                <a:pt x="182" y="75"/>
                              </a:lnTo>
                              <a:lnTo>
                                <a:pt x="182" y="72"/>
                              </a:lnTo>
                              <a:lnTo>
                                <a:pt x="182" y="69"/>
                              </a:lnTo>
                              <a:lnTo>
                                <a:pt x="182" y="67"/>
                              </a:lnTo>
                              <a:lnTo>
                                <a:pt x="180" y="62"/>
                              </a:lnTo>
                              <a:lnTo>
                                <a:pt x="178" y="61"/>
                              </a:lnTo>
                              <a:lnTo>
                                <a:pt x="175" y="56"/>
                              </a:lnTo>
                              <a:lnTo>
                                <a:pt x="174" y="54"/>
                              </a:lnTo>
                              <a:lnTo>
                                <a:pt x="171" y="52"/>
                              </a:lnTo>
                              <a:lnTo>
                                <a:pt x="174" y="48"/>
                              </a:lnTo>
                              <a:lnTo>
                                <a:pt x="175" y="44"/>
                              </a:lnTo>
                              <a:lnTo>
                                <a:pt x="178" y="39"/>
                              </a:lnTo>
                              <a:lnTo>
                                <a:pt x="178" y="35"/>
                              </a:lnTo>
                              <a:lnTo>
                                <a:pt x="180" y="29"/>
                              </a:lnTo>
                              <a:lnTo>
                                <a:pt x="182" y="25"/>
                              </a:lnTo>
                              <a:lnTo>
                                <a:pt x="182" y="18"/>
                              </a:lnTo>
                              <a:lnTo>
                                <a:pt x="182" y="12"/>
                              </a:lnTo>
                              <a:lnTo>
                                <a:pt x="184" y="18"/>
                              </a:lnTo>
                              <a:lnTo>
                                <a:pt x="184" y="23"/>
                              </a:lnTo>
                              <a:lnTo>
                                <a:pt x="186" y="27"/>
                              </a:lnTo>
                              <a:lnTo>
                                <a:pt x="186" y="29"/>
                              </a:lnTo>
                              <a:lnTo>
                                <a:pt x="188" y="33"/>
                              </a:lnTo>
                              <a:lnTo>
                                <a:pt x="188" y="35"/>
                              </a:lnTo>
                              <a:lnTo>
                                <a:pt x="190" y="37"/>
                              </a:lnTo>
                              <a:lnTo>
                                <a:pt x="192" y="39"/>
                              </a:lnTo>
                              <a:lnTo>
                                <a:pt x="190" y="44"/>
                              </a:lnTo>
                              <a:lnTo>
                                <a:pt x="190" y="46"/>
                              </a:lnTo>
                              <a:lnTo>
                                <a:pt x="188" y="48"/>
                              </a:lnTo>
                              <a:lnTo>
                                <a:pt x="186" y="50"/>
                              </a:lnTo>
                              <a:lnTo>
                                <a:pt x="184" y="52"/>
                              </a:lnTo>
                              <a:lnTo>
                                <a:pt x="184" y="54"/>
                              </a:lnTo>
                              <a:lnTo>
                                <a:pt x="182" y="56"/>
                              </a:lnTo>
                              <a:lnTo>
                                <a:pt x="180" y="58"/>
                              </a:lnTo>
                              <a:lnTo>
                                <a:pt x="180" y="61"/>
                              </a:lnTo>
                              <a:lnTo>
                                <a:pt x="182" y="62"/>
                              </a:lnTo>
                              <a:lnTo>
                                <a:pt x="182" y="64"/>
                              </a:lnTo>
                              <a:lnTo>
                                <a:pt x="182" y="67"/>
                              </a:lnTo>
                              <a:lnTo>
                                <a:pt x="182" y="70"/>
                              </a:lnTo>
                              <a:lnTo>
                                <a:pt x="182" y="72"/>
                              </a:lnTo>
                              <a:lnTo>
                                <a:pt x="184" y="75"/>
                              </a:lnTo>
                              <a:lnTo>
                                <a:pt x="184" y="77"/>
                              </a:lnTo>
                              <a:lnTo>
                                <a:pt x="186" y="78"/>
                              </a:lnTo>
                              <a:lnTo>
                                <a:pt x="186" y="83"/>
                              </a:lnTo>
                              <a:lnTo>
                                <a:pt x="186" y="85"/>
                              </a:lnTo>
                              <a:lnTo>
                                <a:pt x="186" y="87"/>
                              </a:lnTo>
                              <a:lnTo>
                                <a:pt x="184" y="89"/>
                              </a:lnTo>
                              <a:lnTo>
                                <a:pt x="182" y="91"/>
                              </a:lnTo>
                              <a:lnTo>
                                <a:pt x="180" y="91"/>
                              </a:lnTo>
                              <a:lnTo>
                                <a:pt x="178" y="91"/>
                              </a:lnTo>
                              <a:lnTo>
                                <a:pt x="171" y="89"/>
                              </a:lnTo>
                              <a:lnTo>
                                <a:pt x="165" y="89"/>
                              </a:lnTo>
                              <a:lnTo>
                                <a:pt x="157" y="91"/>
                              </a:lnTo>
                              <a:lnTo>
                                <a:pt x="148" y="93"/>
                              </a:lnTo>
                              <a:lnTo>
                                <a:pt x="138" y="95"/>
                              </a:lnTo>
                              <a:lnTo>
                                <a:pt x="127" y="98"/>
                              </a:lnTo>
                              <a:lnTo>
                                <a:pt x="119" y="102"/>
                              </a:lnTo>
                              <a:lnTo>
                                <a:pt x="108" y="102"/>
                              </a:lnTo>
                              <a:lnTo>
                                <a:pt x="117" y="103"/>
                              </a:lnTo>
                              <a:lnTo>
                                <a:pt x="127" y="103"/>
                              </a:lnTo>
                              <a:lnTo>
                                <a:pt x="138" y="103"/>
                              </a:lnTo>
                              <a:lnTo>
                                <a:pt x="146" y="103"/>
                              </a:lnTo>
                              <a:lnTo>
                                <a:pt x="155" y="103"/>
                              </a:lnTo>
                              <a:lnTo>
                                <a:pt x="165" y="106"/>
                              </a:lnTo>
                              <a:lnTo>
                                <a:pt x="174" y="110"/>
                              </a:lnTo>
                              <a:lnTo>
                                <a:pt x="180" y="116"/>
                              </a:lnTo>
                              <a:lnTo>
                                <a:pt x="178" y="116"/>
                              </a:lnTo>
                              <a:lnTo>
                                <a:pt x="175" y="116"/>
                              </a:lnTo>
                              <a:lnTo>
                                <a:pt x="174" y="116"/>
                              </a:lnTo>
                              <a:lnTo>
                                <a:pt x="171" y="116"/>
                              </a:lnTo>
                              <a:lnTo>
                                <a:pt x="169" y="118"/>
                              </a:lnTo>
                              <a:lnTo>
                                <a:pt x="169" y="120"/>
                              </a:lnTo>
                              <a:lnTo>
                                <a:pt x="167" y="125"/>
                              </a:lnTo>
                              <a:lnTo>
                                <a:pt x="167" y="129"/>
                              </a:lnTo>
                              <a:lnTo>
                                <a:pt x="167" y="133"/>
                              </a:lnTo>
                              <a:lnTo>
                                <a:pt x="169" y="140"/>
                              </a:lnTo>
                              <a:lnTo>
                                <a:pt x="169" y="146"/>
                              </a:lnTo>
                              <a:lnTo>
                                <a:pt x="169" y="150"/>
                              </a:lnTo>
                              <a:lnTo>
                                <a:pt x="169" y="154"/>
                              </a:lnTo>
                              <a:lnTo>
                                <a:pt x="165" y="150"/>
                              </a:lnTo>
                              <a:lnTo>
                                <a:pt x="161" y="148"/>
                              </a:lnTo>
                              <a:lnTo>
                                <a:pt x="157" y="148"/>
                              </a:lnTo>
                              <a:lnTo>
                                <a:pt x="153" y="146"/>
                              </a:lnTo>
                              <a:lnTo>
                                <a:pt x="148" y="146"/>
                              </a:lnTo>
                              <a:lnTo>
                                <a:pt x="144" y="143"/>
                              </a:lnTo>
                              <a:lnTo>
                                <a:pt x="140" y="143"/>
                              </a:lnTo>
                              <a:lnTo>
                                <a:pt x="134" y="141"/>
                              </a:lnTo>
                              <a:lnTo>
                                <a:pt x="138" y="146"/>
                              </a:lnTo>
                              <a:lnTo>
                                <a:pt x="140" y="148"/>
                              </a:lnTo>
                              <a:lnTo>
                                <a:pt x="144" y="152"/>
                              </a:lnTo>
                              <a:lnTo>
                                <a:pt x="150" y="152"/>
                              </a:lnTo>
                              <a:lnTo>
                                <a:pt x="155" y="154"/>
                              </a:lnTo>
                              <a:lnTo>
                                <a:pt x="161" y="156"/>
                              </a:lnTo>
                              <a:lnTo>
                                <a:pt x="167" y="158"/>
                              </a:lnTo>
                              <a:lnTo>
                                <a:pt x="175" y="160"/>
                              </a:lnTo>
                              <a:lnTo>
                                <a:pt x="174" y="164"/>
                              </a:lnTo>
                              <a:lnTo>
                                <a:pt x="169" y="167"/>
                              </a:lnTo>
                              <a:lnTo>
                                <a:pt x="167" y="169"/>
                              </a:lnTo>
                              <a:lnTo>
                                <a:pt x="165" y="171"/>
                              </a:lnTo>
                              <a:lnTo>
                                <a:pt x="163" y="173"/>
                              </a:lnTo>
                              <a:lnTo>
                                <a:pt x="161" y="173"/>
                              </a:lnTo>
                              <a:lnTo>
                                <a:pt x="159" y="175"/>
                              </a:lnTo>
                              <a:lnTo>
                                <a:pt x="159" y="177"/>
                              </a:lnTo>
                              <a:lnTo>
                                <a:pt x="159" y="183"/>
                              </a:lnTo>
                              <a:lnTo>
                                <a:pt x="159" y="187"/>
                              </a:lnTo>
                              <a:lnTo>
                                <a:pt x="161" y="190"/>
                              </a:lnTo>
                              <a:lnTo>
                                <a:pt x="161" y="194"/>
                              </a:lnTo>
                              <a:lnTo>
                                <a:pt x="163" y="195"/>
                              </a:lnTo>
                              <a:lnTo>
                                <a:pt x="165" y="198"/>
                              </a:lnTo>
                              <a:lnTo>
                                <a:pt x="167" y="202"/>
                              </a:lnTo>
                              <a:lnTo>
                                <a:pt x="167" y="207"/>
                              </a:lnTo>
                              <a:lnTo>
                                <a:pt x="169" y="202"/>
                              </a:lnTo>
                              <a:lnTo>
                                <a:pt x="171" y="200"/>
                              </a:lnTo>
                              <a:lnTo>
                                <a:pt x="171" y="198"/>
                              </a:lnTo>
                              <a:lnTo>
                                <a:pt x="174" y="194"/>
                              </a:lnTo>
                              <a:lnTo>
                                <a:pt x="178" y="192"/>
                              </a:lnTo>
                              <a:lnTo>
                                <a:pt x="180" y="190"/>
                              </a:lnTo>
                              <a:lnTo>
                                <a:pt x="180" y="185"/>
                              </a:lnTo>
                              <a:lnTo>
                                <a:pt x="182" y="181"/>
                              </a:lnTo>
                              <a:lnTo>
                                <a:pt x="182" y="185"/>
                              </a:lnTo>
                              <a:lnTo>
                                <a:pt x="180" y="190"/>
                              </a:lnTo>
                              <a:lnTo>
                                <a:pt x="180" y="194"/>
                              </a:lnTo>
                              <a:lnTo>
                                <a:pt x="178" y="195"/>
                              </a:lnTo>
                              <a:lnTo>
                                <a:pt x="175" y="200"/>
                              </a:lnTo>
                              <a:lnTo>
                                <a:pt x="174" y="205"/>
                              </a:lnTo>
                              <a:lnTo>
                                <a:pt x="174" y="209"/>
                              </a:lnTo>
                              <a:lnTo>
                                <a:pt x="171" y="213"/>
                              </a:lnTo>
                              <a:lnTo>
                                <a:pt x="174" y="213"/>
                              </a:lnTo>
                              <a:lnTo>
                                <a:pt x="175" y="215"/>
                              </a:lnTo>
                              <a:lnTo>
                                <a:pt x="178" y="215"/>
                              </a:lnTo>
                              <a:lnTo>
                                <a:pt x="180" y="217"/>
                              </a:lnTo>
                              <a:lnTo>
                                <a:pt x="182" y="219"/>
                              </a:lnTo>
                              <a:lnTo>
                                <a:pt x="184" y="221"/>
                              </a:lnTo>
                              <a:lnTo>
                                <a:pt x="186" y="223"/>
                              </a:lnTo>
                              <a:lnTo>
                                <a:pt x="188" y="227"/>
                              </a:lnTo>
                              <a:lnTo>
                                <a:pt x="184" y="225"/>
                              </a:lnTo>
                              <a:lnTo>
                                <a:pt x="182" y="225"/>
                              </a:lnTo>
                              <a:lnTo>
                                <a:pt x="178" y="227"/>
                              </a:lnTo>
                              <a:lnTo>
                                <a:pt x="175" y="227"/>
                              </a:lnTo>
                              <a:lnTo>
                                <a:pt x="174" y="230"/>
                              </a:lnTo>
                              <a:lnTo>
                                <a:pt x="169" y="230"/>
                              </a:lnTo>
                              <a:lnTo>
                                <a:pt x="167" y="230"/>
                              </a:lnTo>
                              <a:lnTo>
                                <a:pt x="165" y="230"/>
                              </a:lnTo>
                              <a:lnTo>
                                <a:pt x="165" y="227"/>
                              </a:lnTo>
                              <a:lnTo>
                                <a:pt x="165" y="225"/>
                              </a:lnTo>
                              <a:lnTo>
                                <a:pt x="167" y="225"/>
                              </a:lnTo>
                              <a:lnTo>
                                <a:pt x="167" y="223"/>
                              </a:lnTo>
                              <a:lnTo>
                                <a:pt x="167" y="221"/>
                              </a:lnTo>
                              <a:lnTo>
                                <a:pt x="167" y="219"/>
                              </a:lnTo>
                              <a:lnTo>
                                <a:pt x="167" y="221"/>
                              </a:lnTo>
                              <a:lnTo>
                                <a:pt x="165" y="223"/>
                              </a:lnTo>
                              <a:lnTo>
                                <a:pt x="165" y="225"/>
                              </a:lnTo>
                              <a:lnTo>
                                <a:pt x="163" y="225"/>
                              </a:lnTo>
                              <a:lnTo>
                                <a:pt x="161" y="227"/>
                              </a:lnTo>
                              <a:lnTo>
                                <a:pt x="161" y="232"/>
                              </a:lnTo>
                              <a:lnTo>
                                <a:pt x="159" y="233"/>
                              </a:lnTo>
                              <a:lnTo>
                                <a:pt x="159" y="235"/>
                              </a:lnTo>
                              <a:lnTo>
                                <a:pt x="159" y="238"/>
                              </a:lnTo>
                              <a:lnTo>
                                <a:pt x="161" y="238"/>
                              </a:lnTo>
                              <a:lnTo>
                                <a:pt x="161" y="240"/>
                              </a:lnTo>
                              <a:lnTo>
                                <a:pt x="163" y="242"/>
                              </a:lnTo>
                              <a:lnTo>
                                <a:pt x="165" y="244"/>
                              </a:lnTo>
                              <a:lnTo>
                                <a:pt x="167" y="244"/>
                              </a:lnTo>
                              <a:lnTo>
                                <a:pt x="171" y="244"/>
                              </a:lnTo>
                              <a:lnTo>
                                <a:pt x="175" y="244"/>
                              </a:lnTo>
                              <a:lnTo>
                                <a:pt x="180" y="244"/>
                              </a:lnTo>
                              <a:lnTo>
                                <a:pt x="186" y="244"/>
                              </a:lnTo>
                              <a:lnTo>
                                <a:pt x="190" y="247"/>
                              </a:lnTo>
                              <a:lnTo>
                                <a:pt x="195" y="247"/>
                              </a:lnTo>
                              <a:lnTo>
                                <a:pt x="198" y="248"/>
                              </a:lnTo>
                              <a:lnTo>
                                <a:pt x="200" y="250"/>
                              </a:lnTo>
                              <a:lnTo>
                                <a:pt x="203" y="255"/>
                              </a:lnTo>
                              <a:lnTo>
                                <a:pt x="203" y="259"/>
                              </a:lnTo>
                              <a:lnTo>
                                <a:pt x="200" y="265"/>
                              </a:lnTo>
                              <a:lnTo>
                                <a:pt x="198" y="271"/>
                              </a:lnTo>
                              <a:lnTo>
                                <a:pt x="197" y="277"/>
                              </a:lnTo>
                              <a:lnTo>
                                <a:pt x="192" y="285"/>
                              </a:lnTo>
                              <a:lnTo>
                                <a:pt x="186" y="293"/>
                              </a:lnTo>
                              <a:lnTo>
                                <a:pt x="184" y="300"/>
                              </a:lnTo>
                              <a:lnTo>
                                <a:pt x="182" y="304"/>
                              </a:lnTo>
                              <a:lnTo>
                                <a:pt x="180" y="308"/>
                              </a:lnTo>
                              <a:lnTo>
                                <a:pt x="178" y="310"/>
                              </a:lnTo>
                              <a:lnTo>
                                <a:pt x="178" y="313"/>
                              </a:lnTo>
                              <a:lnTo>
                                <a:pt x="175" y="317"/>
                              </a:lnTo>
                              <a:lnTo>
                                <a:pt x="174" y="323"/>
                              </a:lnTo>
                              <a:lnTo>
                                <a:pt x="171" y="330"/>
                              </a:lnTo>
                              <a:lnTo>
                                <a:pt x="174" y="325"/>
                              </a:lnTo>
                              <a:lnTo>
                                <a:pt x="178" y="319"/>
                              </a:lnTo>
                              <a:lnTo>
                                <a:pt x="182" y="313"/>
                              </a:lnTo>
                              <a:lnTo>
                                <a:pt x="186" y="306"/>
                              </a:lnTo>
                              <a:lnTo>
                                <a:pt x="190" y="298"/>
                              </a:lnTo>
                              <a:lnTo>
                                <a:pt x="195" y="292"/>
                              </a:lnTo>
                              <a:lnTo>
                                <a:pt x="197" y="285"/>
                              </a:lnTo>
                              <a:lnTo>
                                <a:pt x="200" y="281"/>
                              </a:lnTo>
                              <a:lnTo>
                                <a:pt x="200" y="287"/>
                              </a:lnTo>
                              <a:lnTo>
                                <a:pt x="200" y="296"/>
                              </a:lnTo>
                              <a:lnTo>
                                <a:pt x="200" y="306"/>
                              </a:lnTo>
                              <a:lnTo>
                                <a:pt x="200" y="317"/>
                              </a:lnTo>
                              <a:lnTo>
                                <a:pt x="198" y="327"/>
                              </a:lnTo>
                              <a:lnTo>
                                <a:pt x="198" y="338"/>
                              </a:lnTo>
                              <a:lnTo>
                                <a:pt x="200" y="346"/>
                              </a:lnTo>
                              <a:lnTo>
                                <a:pt x="200" y="355"/>
                              </a:lnTo>
                              <a:lnTo>
                                <a:pt x="203" y="356"/>
                              </a:lnTo>
                              <a:lnTo>
                                <a:pt x="205" y="358"/>
                              </a:lnTo>
                              <a:lnTo>
                                <a:pt x="207" y="358"/>
                              </a:lnTo>
                              <a:lnTo>
                                <a:pt x="207" y="361"/>
                              </a:lnTo>
                              <a:lnTo>
                                <a:pt x="207" y="363"/>
                              </a:lnTo>
                              <a:lnTo>
                                <a:pt x="205" y="361"/>
                              </a:lnTo>
                              <a:lnTo>
                                <a:pt x="200" y="358"/>
                              </a:lnTo>
                              <a:lnTo>
                                <a:pt x="197" y="356"/>
                              </a:lnTo>
                              <a:lnTo>
                                <a:pt x="190" y="355"/>
                              </a:lnTo>
                              <a:lnTo>
                                <a:pt x="182" y="353"/>
                              </a:lnTo>
                              <a:lnTo>
                                <a:pt x="175" y="350"/>
                              </a:lnTo>
                              <a:lnTo>
                                <a:pt x="169" y="348"/>
                              </a:lnTo>
                              <a:lnTo>
                                <a:pt x="165" y="346"/>
                              </a:lnTo>
                              <a:lnTo>
                                <a:pt x="169" y="353"/>
                              </a:lnTo>
                              <a:lnTo>
                                <a:pt x="175" y="355"/>
                              </a:lnTo>
                              <a:lnTo>
                                <a:pt x="182" y="358"/>
                              </a:lnTo>
                              <a:lnTo>
                                <a:pt x="188" y="361"/>
                              </a:lnTo>
                              <a:lnTo>
                                <a:pt x="195" y="361"/>
                              </a:lnTo>
                              <a:lnTo>
                                <a:pt x="200" y="365"/>
                              </a:lnTo>
                              <a:lnTo>
                                <a:pt x="205" y="370"/>
                              </a:lnTo>
                              <a:lnTo>
                                <a:pt x="212" y="373"/>
                              </a:lnTo>
                              <a:lnTo>
                                <a:pt x="212" y="375"/>
                              </a:lnTo>
                              <a:lnTo>
                                <a:pt x="212" y="378"/>
                              </a:lnTo>
                              <a:lnTo>
                                <a:pt x="209" y="380"/>
                              </a:lnTo>
                              <a:lnTo>
                                <a:pt x="207" y="382"/>
                              </a:lnTo>
                              <a:lnTo>
                                <a:pt x="207" y="384"/>
                              </a:lnTo>
                              <a:lnTo>
                                <a:pt x="205" y="386"/>
                              </a:lnTo>
                              <a:lnTo>
                                <a:pt x="203" y="388"/>
                              </a:lnTo>
                              <a:lnTo>
                                <a:pt x="198" y="382"/>
                              </a:lnTo>
                              <a:lnTo>
                                <a:pt x="188" y="382"/>
                              </a:lnTo>
                              <a:lnTo>
                                <a:pt x="180" y="382"/>
                              </a:lnTo>
                              <a:lnTo>
                                <a:pt x="174" y="384"/>
                              </a:lnTo>
                              <a:lnTo>
                                <a:pt x="167" y="388"/>
                              </a:lnTo>
                              <a:lnTo>
                                <a:pt x="163" y="390"/>
                              </a:lnTo>
                              <a:lnTo>
                                <a:pt x="159" y="394"/>
                              </a:lnTo>
                              <a:lnTo>
                                <a:pt x="157" y="398"/>
                              </a:lnTo>
                              <a:lnTo>
                                <a:pt x="155" y="400"/>
                              </a:lnTo>
                              <a:lnTo>
                                <a:pt x="153" y="400"/>
                              </a:lnTo>
                              <a:lnTo>
                                <a:pt x="150" y="400"/>
                              </a:lnTo>
                              <a:lnTo>
                                <a:pt x="148" y="398"/>
                              </a:lnTo>
                              <a:lnTo>
                                <a:pt x="146" y="398"/>
                              </a:lnTo>
                              <a:lnTo>
                                <a:pt x="144" y="396"/>
                              </a:lnTo>
                              <a:lnTo>
                                <a:pt x="142" y="394"/>
                              </a:lnTo>
                              <a:lnTo>
                                <a:pt x="142" y="392"/>
                              </a:lnTo>
                              <a:lnTo>
                                <a:pt x="142" y="388"/>
                              </a:lnTo>
                              <a:lnTo>
                                <a:pt x="146" y="384"/>
                              </a:lnTo>
                              <a:lnTo>
                                <a:pt x="144" y="382"/>
                              </a:lnTo>
                              <a:lnTo>
                                <a:pt x="142" y="378"/>
                              </a:lnTo>
                              <a:lnTo>
                                <a:pt x="142" y="371"/>
                              </a:lnTo>
                              <a:lnTo>
                                <a:pt x="144" y="367"/>
                              </a:lnTo>
                              <a:lnTo>
                                <a:pt x="144" y="361"/>
                              </a:lnTo>
                              <a:lnTo>
                                <a:pt x="146" y="356"/>
                              </a:lnTo>
                              <a:lnTo>
                                <a:pt x="148" y="353"/>
                              </a:lnTo>
                              <a:lnTo>
                                <a:pt x="148" y="348"/>
                              </a:lnTo>
                              <a:lnTo>
                                <a:pt x="146" y="344"/>
                              </a:lnTo>
                              <a:lnTo>
                                <a:pt x="144" y="340"/>
                              </a:lnTo>
                              <a:lnTo>
                                <a:pt x="144" y="336"/>
                              </a:lnTo>
                              <a:lnTo>
                                <a:pt x="142" y="333"/>
                              </a:lnTo>
                              <a:lnTo>
                                <a:pt x="142" y="330"/>
                              </a:lnTo>
                              <a:lnTo>
                                <a:pt x="142" y="325"/>
                              </a:lnTo>
                              <a:lnTo>
                                <a:pt x="144" y="321"/>
                              </a:lnTo>
                              <a:lnTo>
                                <a:pt x="144" y="317"/>
                              </a:lnTo>
                              <a:lnTo>
                                <a:pt x="138" y="308"/>
                              </a:lnTo>
                              <a:lnTo>
                                <a:pt x="134" y="302"/>
                              </a:lnTo>
                              <a:lnTo>
                                <a:pt x="131" y="293"/>
                              </a:lnTo>
                              <a:lnTo>
                                <a:pt x="127" y="287"/>
                              </a:lnTo>
                              <a:lnTo>
                                <a:pt x="125" y="279"/>
                              </a:lnTo>
                              <a:lnTo>
                                <a:pt x="123" y="271"/>
                              </a:lnTo>
                              <a:lnTo>
                                <a:pt x="123" y="261"/>
                              </a:lnTo>
                              <a:lnTo>
                                <a:pt x="121" y="252"/>
                              </a:lnTo>
                              <a:lnTo>
                                <a:pt x="119" y="250"/>
                              </a:lnTo>
                              <a:lnTo>
                                <a:pt x="119" y="248"/>
                              </a:lnTo>
                              <a:lnTo>
                                <a:pt x="117" y="247"/>
                              </a:lnTo>
                              <a:lnTo>
                                <a:pt x="115" y="244"/>
                              </a:lnTo>
                              <a:lnTo>
                                <a:pt x="113" y="242"/>
                              </a:lnTo>
                              <a:lnTo>
                                <a:pt x="113" y="240"/>
                              </a:lnTo>
                              <a:lnTo>
                                <a:pt x="110" y="238"/>
                              </a:lnTo>
                              <a:lnTo>
                                <a:pt x="110" y="235"/>
                              </a:lnTo>
                              <a:lnTo>
                                <a:pt x="115" y="221"/>
                              </a:lnTo>
                              <a:lnTo>
                                <a:pt x="113" y="219"/>
                              </a:lnTo>
                              <a:lnTo>
                                <a:pt x="113" y="215"/>
                              </a:lnTo>
                              <a:lnTo>
                                <a:pt x="113" y="207"/>
                              </a:lnTo>
                              <a:lnTo>
                                <a:pt x="110" y="198"/>
                              </a:lnTo>
                              <a:lnTo>
                                <a:pt x="110" y="187"/>
                              </a:lnTo>
                              <a:lnTo>
                                <a:pt x="110" y="177"/>
                              </a:lnTo>
                              <a:lnTo>
                                <a:pt x="110" y="169"/>
                              </a:lnTo>
                              <a:lnTo>
                                <a:pt x="110" y="160"/>
                              </a:lnTo>
                              <a:lnTo>
                                <a:pt x="110" y="156"/>
                              </a:lnTo>
                              <a:lnTo>
                                <a:pt x="110" y="154"/>
                              </a:lnTo>
                              <a:lnTo>
                                <a:pt x="108" y="152"/>
                              </a:lnTo>
                              <a:lnTo>
                                <a:pt x="108" y="148"/>
                              </a:lnTo>
                              <a:lnTo>
                                <a:pt x="106" y="146"/>
                              </a:lnTo>
                              <a:lnTo>
                                <a:pt x="106" y="143"/>
                              </a:lnTo>
                              <a:lnTo>
                                <a:pt x="105" y="141"/>
                              </a:lnTo>
                              <a:lnTo>
                                <a:pt x="102" y="140"/>
                              </a:lnTo>
                              <a:lnTo>
                                <a:pt x="105" y="137"/>
                              </a:lnTo>
                              <a:lnTo>
                                <a:pt x="105" y="135"/>
                              </a:lnTo>
                              <a:lnTo>
                                <a:pt x="105" y="133"/>
                              </a:lnTo>
                              <a:lnTo>
                                <a:pt x="105" y="131"/>
                              </a:lnTo>
                              <a:lnTo>
                                <a:pt x="102" y="129"/>
                              </a:lnTo>
                              <a:lnTo>
                                <a:pt x="102" y="127"/>
                              </a:lnTo>
                              <a:lnTo>
                                <a:pt x="102" y="125"/>
                              </a:lnTo>
                              <a:lnTo>
                                <a:pt x="102" y="123"/>
                              </a:lnTo>
                              <a:lnTo>
                                <a:pt x="108" y="120"/>
                              </a:lnTo>
                              <a:lnTo>
                                <a:pt x="115" y="118"/>
                              </a:lnTo>
                              <a:lnTo>
                                <a:pt x="121" y="116"/>
                              </a:lnTo>
                              <a:lnTo>
                                <a:pt x="127" y="115"/>
                              </a:lnTo>
                              <a:lnTo>
                                <a:pt x="136" y="112"/>
                              </a:lnTo>
                              <a:lnTo>
                                <a:pt x="142" y="112"/>
                              </a:lnTo>
                              <a:lnTo>
                                <a:pt x="148" y="115"/>
                              </a:lnTo>
                              <a:lnTo>
                                <a:pt x="155" y="116"/>
                              </a:lnTo>
                              <a:lnTo>
                                <a:pt x="148" y="110"/>
                              </a:lnTo>
                              <a:lnTo>
                                <a:pt x="142" y="108"/>
                              </a:lnTo>
                              <a:lnTo>
                                <a:pt x="136" y="108"/>
                              </a:lnTo>
                              <a:lnTo>
                                <a:pt x="130" y="108"/>
                              </a:lnTo>
                              <a:lnTo>
                                <a:pt x="121" y="108"/>
                              </a:lnTo>
                              <a:lnTo>
                                <a:pt x="115" y="108"/>
                              </a:lnTo>
                              <a:lnTo>
                                <a:pt x="106" y="108"/>
                              </a:lnTo>
                              <a:lnTo>
                                <a:pt x="100" y="106"/>
                              </a:lnTo>
                              <a:lnTo>
                                <a:pt x="100" y="102"/>
                              </a:lnTo>
                              <a:lnTo>
                                <a:pt x="102" y="98"/>
                              </a:lnTo>
                              <a:lnTo>
                                <a:pt x="105" y="93"/>
                              </a:lnTo>
                              <a:lnTo>
                                <a:pt x="106" y="89"/>
                              </a:lnTo>
                              <a:lnTo>
                                <a:pt x="108" y="87"/>
                              </a:lnTo>
                              <a:lnTo>
                                <a:pt x="110" y="83"/>
                              </a:lnTo>
                              <a:lnTo>
                                <a:pt x="113" y="81"/>
                              </a:lnTo>
                              <a:lnTo>
                                <a:pt x="115" y="77"/>
                              </a:lnTo>
                              <a:lnTo>
                                <a:pt x="113" y="81"/>
                              </a:lnTo>
                              <a:lnTo>
                                <a:pt x="108" y="83"/>
                              </a:lnTo>
                              <a:lnTo>
                                <a:pt x="106" y="87"/>
                              </a:lnTo>
                              <a:lnTo>
                                <a:pt x="102" y="91"/>
                              </a:lnTo>
                              <a:lnTo>
                                <a:pt x="100" y="95"/>
                              </a:lnTo>
                              <a:lnTo>
                                <a:pt x="97" y="98"/>
                              </a:lnTo>
                              <a:lnTo>
                                <a:pt x="92" y="100"/>
                              </a:lnTo>
                              <a:lnTo>
                                <a:pt x="90" y="102"/>
                              </a:lnTo>
                              <a:lnTo>
                                <a:pt x="94" y="108"/>
                              </a:lnTo>
                              <a:lnTo>
                                <a:pt x="94" y="150"/>
                              </a:lnTo>
                              <a:lnTo>
                                <a:pt x="94" y="173"/>
                              </a:lnTo>
                              <a:lnTo>
                                <a:pt x="94" y="195"/>
                              </a:lnTo>
                              <a:lnTo>
                                <a:pt x="94" y="217"/>
                              </a:lnTo>
                              <a:lnTo>
                                <a:pt x="94" y="235"/>
                              </a:lnTo>
                              <a:lnTo>
                                <a:pt x="94" y="250"/>
                              </a:lnTo>
                              <a:lnTo>
                                <a:pt x="92" y="265"/>
                              </a:lnTo>
                              <a:lnTo>
                                <a:pt x="90" y="275"/>
                              </a:lnTo>
                              <a:lnTo>
                                <a:pt x="86" y="281"/>
                              </a:lnTo>
                              <a:lnTo>
                                <a:pt x="84" y="290"/>
                              </a:lnTo>
                              <a:lnTo>
                                <a:pt x="80" y="296"/>
                              </a:lnTo>
                              <a:lnTo>
                                <a:pt x="77" y="302"/>
                              </a:lnTo>
                              <a:lnTo>
                                <a:pt x="74" y="306"/>
                              </a:lnTo>
                              <a:lnTo>
                                <a:pt x="72" y="313"/>
                              </a:lnTo>
                              <a:lnTo>
                                <a:pt x="67" y="319"/>
                              </a:lnTo>
                              <a:lnTo>
                                <a:pt x="63" y="323"/>
                              </a:lnTo>
                              <a:lnTo>
                                <a:pt x="59" y="332"/>
                              </a:lnTo>
                              <a:lnTo>
                                <a:pt x="55" y="340"/>
                              </a:lnTo>
                              <a:lnTo>
                                <a:pt x="52" y="346"/>
                              </a:lnTo>
                              <a:lnTo>
                                <a:pt x="51" y="350"/>
                              </a:lnTo>
                              <a:lnTo>
                                <a:pt x="52" y="355"/>
                              </a:lnTo>
                              <a:lnTo>
                                <a:pt x="52" y="358"/>
                              </a:lnTo>
                              <a:lnTo>
                                <a:pt x="55" y="361"/>
                              </a:lnTo>
                              <a:lnTo>
                                <a:pt x="57" y="363"/>
                              </a:lnTo>
                              <a:lnTo>
                                <a:pt x="59" y="367"/>
                              </a:lnTo>
                              <a:lnTo>
                                <a:pt x="59" y="363"/>
                              </a:lnTo>
                              <a:lnTo>
                                <a:pt x="59" y="361"/>
                              </a:lnTo>
                              <a:lnTo>
                                <a:pt x="59" y="356"/>
                              </a:lnTo>
                              <a:lnTo>
                                <a:pt x="59" y="353"/>
                              </a:lnTo>
                              <a:lnTo>
                                <a:pt x="59" y="348"/>
                              </a:lnTo>
                              <a:lnTo>
                                <a:pt x="61" y="346"/>
                              </a:lnTo>
                              <a:lnTo>
                                <a:pt x="61" y="344"/>
                              </a:lnTo>
                              <a:lnTo>
                                <a:pt x="63" y="344"/>
                              </a:lnTo>
                              <a:lnTo>
                                <a:pt x="61" y="350"/>
                              </a:lnTo>
                              <a:lnTo>
                                <a:pt x="63" y="356"/>
                              </a:lnTo>
                              <a:lnTo>
                                <a:pt x="65" y="361"/>
                              </a:lnTo>
                              <a:lnTo>
                                <a:pt x="67" y="365"/>
                              </a:lnTo>
                              <a:lnTo>
                                <a:pt x="69" y="370"/>
                              </a:lnTo>
                              <a:lnTo>
                                <a:pt x="74" y="371"/>
                              </a:lnTo>
                              <a:lnTo>
                                <a:pt x="76" y="375"/>
                              </a:lnTo>
                              <a:lnTo>
                                <a:pt x="77" y="382"/>
                              </a:lnTo>
                              <a:lnTo>
                                <a:pt x="76" y="380"/>
                              </a:lnTo>
                              <a:lnTo>
                                <a:pt x="74" y="378"/>
                              </a:lnTo>
                              <a:lnTo>
                                <a:pt x="72" y="378"/>
                              </a:lnTo>
                              <a:lnTo>
                                <a:pt x="69" y="375"/>
                              </a:lnTo>
                              <a:lnTo>
                                <a:pt x="67" y="375"/>
                              </a:lnTo>
                              <a:lnTo>
                                <a:pt x="63" y="375"/>
                              </a:lnTo>
                              <a:lnTo>
                                <a:pt x="61" y="375"/>
                              </a:lnTo>
                              <a:lnTo>
                                <a:pt x="59" y="375"/>
                              </a:lnTo>
                              <a:lnTo>
                                <a:pt x="61" y="375"/>
                              </a:lnTo>
                              <a:lnTo>
                                <a:pt x="63" y="378"/>
                              </a:lnTo>
                              <a:lnTo>
                                <a:pt x="67" y="378"/>
                              </a:lnTo>
                              <a:lnTo>
                                <a:pt x="69" y="378"/>
                              </a:lnTo>
                              <a:lnTo>
                                <a:pt x="72" y="380"/>
                              </a:lnTo>
                              <a:lnTo>
                                <a:pt x="74" y="380"/>
                              </a:lnTo>
                              <a:lnTo>
                                <a:pt x="76" y="382"/>
                              </a:lnTo>
                              <a:lnTo>
                                <a:pt x="77" y="384"/>
                              </a:lnTo>
                            </a:path>
                          </a:pathLst>
                        </a:custGeom>
                        <a:solidFill>
                          <a:srgbClr val="5291E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67" name="Freeform 143"/>
                        <p:cNvSpPr>
                          <a:spLocks/>
                        </p:cNvSpPr>
                        <p:nvPr/>
                      </p:nvSpPr>
                      <p:spPr bwMode="auto">
                        <a:xfrm>
                          <a:off x="4940" y="1833"/>
                          <a:ext cx="108" cy="134"/>
                        </a:xfrm>
                        <a:custGeom>
                          <a:avLst/>
                          <a:gdLst>
                            <a:gd name="T0" fmla="*/ 35 w 108"/>
                            <a:gd name="T1" fmla="*/ 113 h 134"/>
                            <a:gd name="T2" fmla="*/ 23 w 108"/>
                            <a:gd name="T3" fmla="*/ 106 h 134"/>
                            <a:gd name="T4" fmla="*/ 15 w 108"/>
                            <a:gd name="T5" fmla="*/ 98 h 134"/>
                            <a:gd name="T6" fmla="*/ 3 w 108"/>
                            <a:gd name="T7" fmla="*/ 65 h 134"/>
                            <a:gd name="T8" fmla="*/ 2 w 108"/>
                            <a:gd name="T9" fmla="*/ 50 h 134"/>
                            <a:gd name="T10" fmla="*/ 0 w 108"/>
                            <a:gd name="T11" fmla="*/ 27 h 134"/>
                            <a:gd name="T12" fmla="*/ 8 w 108"/>
                            <a:gd name="T13" fmla="*/ 22 h 134"/>
                            <a:gd name="T14" fmla="*/ 15 w 108"/>
                            <a:gd name="T15" fmla="*/ 21 h 134"/>
                            <a:gd name="T16" fmla="*/ 23 w 108"/>
                            <a:gd name="T17" fmla="*/ 13 h 134"/>
                            <a:gd name="T18" fmla="*/ 35 w 108"/>
                            <a:gd name="T19" fmla="*/ 11 h 134"/>
                            <a:gd name="T20" fmla="*/ 52 w 108"/>
                            <a:gd name="T21" fmla="*/ 5 h 134"/>
                            <a:gd name="T22" fmla="*/ 58 w 108"/>
                            <a:gd name="T23" fmla="*/ 0 h 134"/>
                            <a:gd name="T24" fmla="*/ 60 w 108"/>
                            <a:gd name="T25" fmla="*/ 2 h 134"/>
                            <a:gd name="T26" fmla="*/ 63 w 108"/>
                            <a:gd name="T27" fmla="*/ 5 h 134"/>
                            <a:gd name="T28" fmla="*/ 65 w 108"/>
                            <a:gd name="T29" fmla="*/ 6 h 134"/>
                            <a:gd name="T30" fmla="*/ 69 w 108"/>
                            <a:gd name="T31" fmla="*/ 8 h 134"/>
                            <a:gd name="T32" fmla="*/ 73 w 108"/>
                            <a:gd name="T33" fmla="*/ 13 h 134"/>
                            <a:gd name="T34" fmla="*/ 80 w 108"/>
                            <a:gd name="T35" fmla="*/ 19 h 134"/>
                            <a:gd name="T36" fmla="*/ 83 w 108"/>
                            <a:gd name="T37" fmla="*/ 27 h 134"/>
                            <a:gd name="T38" fmla="*/ 86 w 108"/>
                            <a:gd name="T39" fmla="*/ 33 h 134"/>
                            <a:gd name="T40" fmla="*/ 88 w 108"/>
                            <a:gd name="T41" fmla="*/ 43 h 134"/>
                            <a:gd name="T42" fmla="*/ 92 w 108"/>
                            <a:gd name="T43" fmla="*/ 51 h 134"/>
                            <a:gd name="T44" fmla="*/ 94 w 108"/>
                            <a:gd name="T45" fmla="*/ 58 h 134"/>
                            <a:gd name="T46" fmla="*/ 96 w 108"/>
                            <a:gd name="T47" fmla="*/ 63 h 134"/>
                            <a:gd name="T48" fmla="*/ 98 w 108"/>
                            <a:gd name="T49" fmla="*/ 66 h 134"/>
                            <a:gd name="T50" fmla="*/ 100 w 108"/>
                            <a:gd name="T51" fmla="*/ 71 h 134"/>
                            <a:gd name="T52" fmla="*/ 102 w 108"/>
                            <a:gd name="T53" fmla="*/ 75 h 134"/>
                            <a:gd name="T54" fmla="*/ 105 w 108"/>
                            <a:gd name="T55" fmla="*/ 79 h 134"/>
                            <a:gd name="T56" fmla="*/ 107 w 108"/>
                            <a:gd name="T57" fmla="*/ 83 h 134"/>
                            <a:gd name="T58" fmla="*/ 107 w 108"/>
                            <a:gd name="T59" fmla="*/ 88 h 134"/>
                            <a:gd name="T60" fmla="*/ 96 w 108"/>
                            <a:gd name="T61" fmla="*/ 88 h 134"/>
                            <a:gd name="T62" fmla="*/ 88 w 108"/>
                            <a:gd name="T63" fmla="*/ 81 h 134"/>
                            <a:gd name="T64" fmla="*/ 83 w 108"/>
                            <a:gd name="T65" fmla="*/ 71 h 134"/>
                            <a:gd name="T66" fmla="*/ 80 w 108"/>
                            <a:gd name="T67" fmla="*/ 65 h 134"/>
                            <a:gd name="T68" fmla="*/ 73 w 108"/>
                            <a:gd name="T69" fmla="*/ 56 h 134"/>
                            <a:gd name="T70" fmla="*/ 71 w 108"/>
                            <a:gd name="T71" fmla="*/ 60 h 134"/>
                            <a:gd name="T72" fmla="*/ 69 w 108"/>
                            <a:gd name="T73" fmla="*/ 68 h 134"/>
                            <a:gd name="T74" fmla="*/ 71 w 108"/>
                            <a:gd name="T75" fmla="*/ 79 h 134"/>
                            <a:gd name="T76" fmla="*/ 71 w 108"/>
                            <a:gd name="T77" fmla="*/ 86 h 134"/>
                            <a:gd name="T78" fmla="*/ 73 w 108"/>
                            <a:gd name="T79" fmla="*/ 91 h 134"/>
                            <a:gd name="T80" fmla="*/ 86 w 108"/>
                            <a:gd name="T81" fmla="*/ 119 h 134"/>
                            <a:gd name="T82" fmla="*/ 83 w 108"/>
                            <a:gd name="T83" fmla="*/ 125 h 134"/>
                            <a:gd name="T84" fmla="*/ 81 w 108"/>
                            <a:gd name="T85" fmla="*/ 129 h 134"/>
                            <a:gd name="T86" fmla="*/ 80 w 108"/>
                            <a:gd name="T87" fmla="*/ 129 h 134"/>
                            <a:gd name="T88" fmla="*/ 75 w 108"/>
                            <a:gd name="T89" fmla="*/ 133 h 134"/>
                            <a:gd name="T90" fmla="*/ 71 w 108"/>
                            <a:gd name="T91" fmla="*/ 131 h 134"/>
                            <a:gd name="T92" fmla="*/ 67 w 108"/>
                            <a:gd name="T93" fmla="*/ 127 h 134"/>
                            <a:gd name="T94" fmla="*/ 63 w 108"/>
                            <a:gd name="T95" fmla="*/ 123 h 134"/>
                            <a:gd name="T96" fmla="*/ 58 w 108"/>
                            <a:gd name="T97" fmla="*/ 121 h 134"/>
                            <a:gd name="T98" fmla="*/ 55 w 108"/>
                            <a:gd name="T99" fmla="*/ 121 h 134"/>
                            <a:gd name="T100" fmla="*/ 50 w 108"/>
                            <a:gd name="T101" fmla="*/ 119 h 134"/>
                            <a:gd name="T102" fmla="*/ 48 w 108"/>
                            <a:gd name="T103" fmla="*/ 119 h 134"/>
                            <a:gd name="T104" fmla="*/ 46 w 108"/>
                            <a:gd name="T105" fmla="*/ 119 h 134"/>
                            <a:gd name="T106" fmla="*/ 43 w 108"/>
                            <a:gd name="T107" fmla="*/ 119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43" y="119"/>
                              </a:moveTo>
                              <a:lnTo>
                                <a:pt x="40" y="115"/>
                              </a:lnTo>
                              <a:lnTo>
                                <a:pt x="35" y="113"/>
                              </a:lnTo>
                              <a:lnTo>
                                <a:pt x="32" y="111"/>
                              </a:lnTo>
                              <a:lnTo>
                                <a:pt x="27" y="108"/>
                              </a:lnTo>
                              <a:lnTo>
                                <a:pt x="23" y="106"/>
                              </a:lnTo>
                              <a:lnTo>
                                <a:pt x="18" y="104"/>
                              </a:lnTo>
                              <a:lnTo>
                                <a:pt x="17" y="100"/>
                              </a:lnTo>
                              <a:lnTo>
                                <a:pt x="15" y="98"/>
                              </a:lnTo>
                              <a:lnTo>
                                <a:pt x="3" y="71"/>
                              </a:lnTo>
                              <a:lnTo>
                                <a:pt x="3" y="68"/>
                              </a:lnTo>
                              <a:lnTo>
                                <a:pt x="3" y="65"/>
                              </a:lnTo>
                              <a:lnTo>
                                <a:pt x="3" y="60"/>
                              </a:lnTo>
                              <a:lnTo>
                                <a:pt x="3" y="56"/>
                              </a:lnTo>
                              <a:lnTo>
                                <a:pt x="2" y="50"/>
                              </a:lnTo>
                              <a:lnTo>
                                <a:pt x="2" y="43"/>
                              </a:lnTo>
                              <a:lnTo>
                                <a:pt x="0" y="35"/>
                              </a:lnTo>
                              <a:lnTo>
                                <a:pt x="0" y="27"/>
                              </a:lnTo>
                              <a:lnTo>
                                <a:pt x="3" y="25"/>
                              </a:lnTo>
                              <a:lnTo>
                                <a:pt x="6" y="25"/>
                              </a:lnTo>
                              <a:lnTo>
                                <a:pt x="8" y="22"/>
                              </a:lnTo>
                              <a:lnTo>
                                <a:pt x="10" y="22"/>
                              </a:lnTo>
                              <a:lnTo>
                                <a:pt x="12" y="21"/>
                              </a:lnTo>
                              <a:lnTo>
                                <a:pt x="15" y="21"/>
                              </a:lnTo>
                              <a:lnTo>
                                <a:pt x="17" y="19"/>
                              </a:lnTo>
                              <a:lnTo>
                                <a:pt x="18" y="15"/>
                              </a:lnTo>
                              <a:lnTo>
                                <a:pt x="23" y="13"/>
                              </a:lnTo>
                              <a:lnTo>
                                <a:pt x="27" y="11"/>
                              </a:lnTo>
                              <a:lnTo>
                                <a:pt x="32" y="11"/>
                              </a:lnTo>
                              <a:lnTo>
                                <a:pt x="35" y="11"/>
                              </a:lnTo>
                              <a:lnTo>
                                <a:pt x="42" y="8"/>
                              </a:lnTo>
                              <a:lnTo>
                                <a:pt x="46" y="8"/>
                              </a:lnTo>
                              <a:lnTo>
                                <a:pt x="52" y="5"/>
                              </a:lnTo>
                              <a:lnTo>
                                <a:pt x="56" y="0"/>
                              </a:lnTo>
                              <a:lnTo>
                                <a:pt x="58" y="0"/>
                              </a:lnTo>
                              <a:lnTo>
                                <a:pt x="60" y="2"/>
                              </a:lnTo>
                              <a:lnTo>
                                <a:pt x="63" y="5"/>
                              </a:lnTo>
                              <a:lnTo>
                                <a:pt x="65" y="5"/>
                              </a:lnTo>
                              <a:lnTo>
                                <a:pt x="65" y="6"/>
                              </a:lnTo>
                              <a:lnTo>
                                <a:pt x="67" y="6"/>
                              </a:lnTo>
                              <a:lnTo>
                                <a:pt x="67" y="8"/>
                              </a:lnTo>
                              <a:lnTo>
                                <a:pt x="69" y="8"/>
                              </a:lnTo>
                              <a:lnTo>
                                <a:pt x="69" y="11"/>
                              </a:lnTo>
                              <a:lnTo>
                                <a:pt x="71" y="11"/>
                              </a:lnTo>
                              <a:lnTo>
                                <a:pt x="73" y="13"/>
                              </a:lnTo>
                              <a:lnTo>
                                <a:pt x="75" y="15"/>
                              </a:lnTo>
                              <a:lnTo>
                                <a:pt x="77" y="17"/>
                              </a:lnTo>
                              <a:lnTo>
                                <a:pt x="80" y="19"/>
                              </a:lnTo>
                              <a:lnTo>
                                <a:pt x="80" y="21"/>
                              </a:lnTo>
                              <a:lnTo>
                                <a:pt x="81" y="22"/>
                              </a:lnTo>
                              <a:lnTo>
                                <a:pt x="83" y="27"/>
                              </a:lnTo>
                              <a:lnTo>
                                <a:pt x="83" y="29"/>
                              </a:lnTo>
                              <a:lnTo>
                                <a:pt x="86" y="31"/>
                              </a:lnTo>
                              <a:lnTo>
                                <a:pt x="86" y="33"/>
                              </a:lnTo>
                              <a:lnTo>
                                <a:pt x="86" y="37"/>
                              </a:lnTo>
                              <a:lnTo>
                                <a:pt x="88" y="39"/>
                              </a:lnTo>
                              <a:lnTo>
                                <a:pt x="88" y="43"/>
                              </a:lnTo>
                              <a:lnTo>
                                <a:pt x="90" y="48"/>
                              </a:lnTo>
                              <a:lnTo>
                                <a:pt x="90" y="50"/>
                              </a:lnTo>
                              <a:lnTo>
                                <a:pt x="92" y="51"/>
                              </a:lnTo>
                              <a:lnTo>
                                <a:pt x="92" y="54"/>
                              </a:lnTo>
                              <a:lnTo>
                                <a:pt x="94" y="56"/>
                              </a:lnTo>
                              <a:lnTo>
                                <a:pt x="94" y="58"/>
                              </a:lnTo>
                              <a:lnTo>
                                <a:pt x="96" y="60"/>
                              </a:lnTo>
                              <a:lnTo>
                                <a:pt x="96" y="63"/>
                              </a:lnTo>
                              <a:lnTo>
                                <a:pt x="98" y="63"/>
                              </a:lnTo>
                              <a:lnTo>
                                <a:pt x="98" y="65"/>
                              </a:lnTo>
                              <a:lnTo>
                                <a:pt x="98" y="66"/>
                              </a:lnTo>
                              <a:lnTo>
                                <a:pt x="98" y="68"/>
                              </a:lnTo>
                              <a:lnTo>
                                <a:pt x="100" y="71"/>
                              </a:lnTo>
                              <a:lnTo>
                                <a:pt x="100" y="73"/>
                              </a:lnTo>
                              <a:lnTo>
                                <a:pt x="100" y="75"/>
                              </a:lnTo>
                              <a:lnTo>
                                <a:pt x="102" y="75"/>
                              </a:lnTo>
                              <a:lnTo>
                                <a:pt x="102" y="77"/>
                              </a:lnTo>
                              <a:lnTo>
                                <a:pt x="105" y="79"/>
                              </a:lnTo>
                              <a:lnTo>
                                <a:pt x="105" y="81"/>
                              </a:lnTo>
                              <a:lnTo>
                                <a:pt x="107" y="81"/>
                              </a:lnTo>
                              <a:lnTo>
                                <a:pt x="107" y="83"/>
                              </a:lnTo>
                              <a:lnTo>
                                <a:pt x="107" y="86"/>
                              </a:lnTo>
                              <a:lnTo>
                                <a:pt x="107" y="88"/>
                              </a:lnTo>
                              <a:lnTo>
                                <a:pt x="102" y="89"/>
                              </a:lnTo>
                              <a:lnTo>
                                <a:pt x="100" y="89"/>
                              </a:lnTo>
                              <a:lnTo>
                                <a:pt x="96" y="88"/>
                              </a:lnTo>
                              <a:lnTo>
                                <a:pt x="94" y="86"/>
                              </a:lnTo>
                              <a:lnTo>
                                <a:pt x="92" y="83"/>
                              </a:lnTo>
                              <a:lnTo>
                                <a:pt x="88" y="81"/>
                              </a:lnTo>
                              <a:lnTo>
                                <a:pt x="86" y="77"/>
                              </a:lnTo>
                              <a:lnTo>
                                <a:pt x="86" y="75"/>
                              </a:lnTo>
                              <a:lnTo>
                                <a:pt x="83" y="71"/>
                              </a:lnTo>
                              <a:lnTo>
                                <a:pt x="81" y="68"/>
                              </a:lnTo>
                              <a:lnTo>
                                <a:pt x="80" y="66"/>
                              </a:lnTo>
                              <a:lnTo>
                                <a:pt x="80" y="65"/>
                              </a:lnTo>
                              <a:lnTo>
                                <a:pt x="77" y="63"/>
                              </a:lnTo>
                              <a:lnTo>
                                <a:pt x="75" y="58"/>
                              </a:lnTo>
                              <a:lnTo>
                                <a:pt x="73" y="56"/>
                              </a:lnTo>
                              <a:lnTo>
                                <a:pt x="69" y="54"/>
                              </a:lnTo>
                              <a:lnTo>
                                <a:pt x="71" y="58"/>
                              </a:lnTo>
                              <a:lnTo>
                                <a:pt x="71" y="60"/>
                              </a:lnTo>
                              <a:lnTo>
                                <a:pt x="69" y="65"/>
                              </a:lnTo>
                              <a:lnTo>
                                <a:pt x="69" y="66"/>
                              </a:lnTo>
                              <a:lnTo>
                                <a:pt x="69" y="68"/>
                              </a:lnTo>
                              <a:lnTo>
                                <a:pt x="69" y="73"/>
                              </a:lnTo>
                              <a:lnTo>
                                <a:pt x="69" y="75"/>
                              </a:lnTo>
                              <a:lnTo>
                                <a:pt x="71" y="79"/>
                              </a:lnTo>
                              <a:lnTo>
                                <a:pt x="71" y="81"/>
                              </a:lnTo>
                              <a:lnTo>
                                <a:pt x="71" y="83"/>
                              </a:lnTo>
                              <a:lnTo>
                                <a:pt x="71" y="86"/>
                              </a:lnTo>
                              <a:lnTo>
                                <a:pt x="73" y="88"/>
                              </a:lnTo>
                              <a:lnTo>
                                <a:pt x="73" y="89"/>
                              </a:lnTo>
                              <a:lnTo>
                                <a:pt x="73" y="91"/>
                              </a:lnTo>
                              <a:lnTo>
                                <a:pt x="73" y="94"/>
                              </a:lnTo>
                              <a:lnTo>
                                <a:pt x="75" y="94"/>
                              </a:lnTo>
                              <a:lnTo>
                                <a:pt x="86" y="119"/>
                              </a:lnTo>
                              <a:lnTo>
                                <a:pt x="86" y="121"/>
                              </a:lnTo>
                              <a:lnTo>
                                <a:pt x="86" y="123"/>
                              </a:lnTo>
                              <a:lnTo>
                                <a:pt x="83" y="125"/>
                              </a:lnTo>
                              <a:lnTo>
                                <a:pt x="83" y="127"/>
                              </a:lnTo>
                              <a:lnTo>
                                <a:pt x="81" y="129"/>
                              </a:lnTo>
                              <a:lnTo>
                                <a:pt x="80" y="129"/>
                              </a:lnTo>
                              <a:lnTo>
                                <a:pt x="80" y="131"/>
                              </a:lnTo>
                              <a:lnTo>
                                <a:pt x="77" y="131"/>
                              </a:lnTo>
                              <a:lnTo>
                                <a:pt x="75" y="133"/>
                              </a:lnTo>
                              <a:lnTo>
                                <a:pt x="73" y="131"/>
                              </a:lnTo>
                              <a:lnTo>
                                <a:pt x="71" y="131"/>
                              </a:lnTo>
                              <a:lnTo>
                                <a:pt x="69" y="129"/>
                              </a:lnTo>
                              <a:lnTo>
                                <a:pt x="67" y="127"/>
                              </a:lnTo>
                              <a:lnTo>
                                <a:pt x="65" y="125"/>
                              </a:lnTo>
                              <a:lnTo>
                                <a:pt x="63" y="123"/>
                              </a:lnTo>
                              <a:lnTo>
                                <a:pt x="60" y="121"/>
                              </a:lnTo>
                              <a:lnTo>
                                <a:pt x="58" y="121"/>
                              </a:lnTo>
                              <a:lnTo>
                                <a:pt x="56" y="121"/>
                              </a:lnTo>
                              <a:lnTo>
                                <a:pt x="55" y="121"/>
                              </a:lnTo>
                              <a:lnTo>
                                <a:pt x="52" y="121"/>
                              </a:lnTo>
                              <a:lnTo>
                                <a:pt x="50" y="119"/>
                              </a:lnTo>
                              <a:lnTo>
                                <a:pt x="48" y="117"/>
                              </a:lnTo>
                              <a:lnTo>
                                <a:pt x="48" y="119"/>
                              </a:lnTo>
                              <a:lnTo>
                                <a:pt x="46" y="119"/>
                              </a:lnTo>
                              <a:lnTo>
                                <a:pt x="43" y="119"/>
                              </a:lnTo>
                            </a:path>
                          </a:pathLst>
                        </a:custGeom>
                        <a:solidFill>
                          <a:srgbClr val="E0A175"/>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68" name="Freeform 144"/>
                        <p:cNvSpPr>
                          <a:spLocks/>
                        </p:cNvSpPr>
                        <p:nvPr/>
                      </p:nvSpPr>
                      <p:spPr bwMode="auto">
                        <a:xfrm>
                          <a:off x="5101" y="1184"/>
                          <a:ext cx="209" cy="147"/>
                        </a:xfrm>
                        <a:custGeom>
                          <a:avLst/>
                          <a:gdLst>
                            <a:gd name="T0" fmla="*/ 119 w 209"/>
                            <a:gd name="T1" fmla="*/ 133 h 147"/>
                            <a:gd name="T2" fmla="*/ 132 w 209"/>
                            <a:gd name="T3" fmla="*/ 139 h 147"/>
                            <a:gd name="T4" fmla="*/ 144 w 209"/>
                            <a:gd name="T5" fmla="*/ 139 h 147"/>
                            <a:gd name="T6" fmla="*/ 150 w 209"/>
                            <a:gd name="T7" fmla="*/ 126 h 147"/>
                            <a:gd name="T8" fmla="*/ 156 w 209"/>
                            <a:gd name="T9" fmla="*/ 116 h 147"/>
                            <a:gd name="T10" fmla="*/ 160 w 209"/>
                            <a:gd name="T11" fmla="*/ 110 h 147"/>
                            <a:gd name="T12" fmla="*/ 162 w 209"/>
                            <a:gd name="T13" fmla="*/ 106 h 147"/>
                            <a:gd name="T14" fmla="*/ 164 w 209"/>
                            <a:gd name="T15" fmla="*/ 101 h 147"/>
                            <a:gd name="T16" fmla="*/ 168 w 209"/>
                            <a:gd name="T17" fmla="*/ 95 h 147"/>
                            <a:gd name="T18" fmla="*/ 173 w 209"/>
                            <a:gd name="T19" fmla="*/ 89 h 147"/>
                            <a:gd name="T20" fmla="*/ 177 w 209"/>
                            <a:gd name="T21" fmla="*/ 89 h 147"/>
                            <a:gd name="T22" fmla="*/ 181 w 209"/>
                            <a:gd name="T23" fmla="*/ 91 h 147"/>
                            <a:gd name="T24" fmla="*/ 192 w 209"/>
                            <a:gd name="T25" fmla="*/ 91 h 147"/>
                            <a:gd name="T26" fmla="*/ 196 w 209"/>
                            <a:gd name="T27" fmla="*/ 79 h 147"/>
                            <a:gd name="T28" fmla="*/ 196 w 209"/>
                            <a:gd name="T29" fmla="*/ 44 h 147"/>
                            <a:gd name="T30" fmla="*/ 202 w 209"/>
                            <a:gd name="T31" fmla="*/ 38 h 147"/>
                            <a:gd name="T32" fmla="*/ 204 w 209"/>
                            <a:gd name="T33" fmla="*/ 31 h 147"/>
                            <a:gd name="T34" fmla="*/ 202 w 209"/>
                            <a:gd name="T35" fmla="*/ 25 h 147"/>
                            <a:gd name="T36" fmla="*/ 204 w 209"/>
                            <a:gd name="T37" fmla="*/ 16 h 147"/>
                            <a:gd name="T38" fmla="*/ 206 w 209"/>
                            <a:gd name="T39" fmla="*/ 12 h 147"/>
                            <a:gd name="T40" fmla="*/ 202 w 209"/>
                            <a:gd name="T41" fmla="*/ 8 h 147"/>
                            <a:gd name="T42" fmla="*/ 194 w 209"/>
                            <a:gd name="T43" fmla="*/ 1 h 147"/>
                            <a:gd name="T44" fmla="*/ 179 w 209"/>
                            <a:gd name="T45" fmla="*/ 8 h 147"/>
                            <a:gd name="T46" fmla="*/ 160 w 209"/>
                            <a:gd name="T47" fmla="*/ 14 h 147"/>
                            <a:gd name="T48" fmla="*/ 150 w 209"/>
                            <a:gd name="T49" fmla="*/ 21 h 147"/>
                            <a:gd name="T50" fmla="*/ 148 w 209"/>
                            <a:gd name="T51" fmla="*/ 29 h 147"/>
                            <a:gd name="T52" fmla="*/ 123 w 209"/>
                            <a:gd name="T53" fmla="*/ 31 h 147"/>
                            <a:gd name="T54" fmla="*/ 110 w 209"/>
                            <a:gd name="T55" fmla="*/ 12 h 147"/>
                            <a:gd name="T56" fmla="*/ 94 w 209"/>
                            <a:gd name="T57" fmla="*/ 8 h 147"/>
                            <a:gd name="T58" fmla="*/ 87 w 209"/>
                            <a:gd name="T59" fmla="*/ 18 h 147"/>
                            <a:gd name="T60" fmla="*/ 85 w 209"/>
                            <a:gd name="T61" fmla="*/ 29 h 147"/>
                            <a:gd name="T62" fmla="*/ 87 w 209"/>
                            <a:gd name="T63" fmla="*/ 44 h 147"/>
                            <a:gd name="T64" fmla="*/ 90 w 209"/>
                            <a:gd name="T65" fmla="*/ 54 h 147"/>
                            <a:gd name="T66" fmla="*/ 85 w 209"/>
                            <a:gd name="T67" fmla="*/ 44 h 147"/>
                            <a:gd name="T68" fmla="*/ 81 w 209"/>
                            <a:gd name="T69" fmla="*/ 41 h 147"/>
                            <a:gd name="T70" fmla="*/ 77 w 209"/>
                            <a:gd name="T71" fmla="*/ 56 h 147"/>
                            <a:gd name="T72" fmla="*/ 69 w 209"/>
                            <a:gd name="T73" fmla="*/ 65 h 147"/>
                            <a:gd name="T74" fmla="*/ 39 w 209"/>
                            <a:gd name="T75" fmla="*/ 58 h 147"/>
                            <a:gd name="T76" fmla="*/ 0 w 209"/>
                            <a:gd name="T77" fmla="*/ 87 h 147"/>
                            <a:gd name="T78" fmla="*/ 27 w 209"/>
                            <a:gd name="T79" fmla="*/ 108 h 147"/>
                            <a:gd name="T80" fmla="*/ 52 w 209"/>
                            <a:gd name="T81" fmla="*/ 129 h 147"/>
                            <a:gd name="T82" fmla="*/ 62 w 209"/>
                            <a:gd name="T83" fmla="*/ 133 h 147"/>
                            <a:gd name="T84" fmla="*/ 64 w 209"/>
                            <a:gd name="T85" fmla="*/ 144 h 147"/>
                            <a:gd name="T86" fmla="*/ 72 w 209"/>
                            <a:gd name="T87" fmla="*/ 146 h 147"/>
                            <a:gd name="T88" fmla="*/ 81 w 209"/>
                            <a:gd name="T89" fmla="*/ 146 h 147"/>
                            <a:gd name="T90" fmla="*/ 85 w 209"/>
                            <a:gd name="T91" fmla="*/ 139 h 147"/>
                            <a:gd name="T92" fmla="*/ 92 w 209"/>
                            <a:gd name="T93" fmla="*/ 131 h 147"/>
                            <a:gd name="T94" fmla="*/ 100 w 209"/>
                            <a:gd name="T95" fmla="*/ 129 h 147"/>
                            <a:gd name="T96" fmla="*/ 110 w 209"/>
                            <a:gd name="T97" fmla="*/ 129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7"/>
                            <a:gd name="T149" fmla="*/ 209 w 209"/>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7">
                              <a:moveTo>
                                <a:pt x="110" y="129"/>
                              </a:moveTo>
                              <a:lnTo>
                                <a:pt x="112" y="131"/>
                              </a:lnTo>
                              <a:lnTo>
                                <a:pt x="117" y="133"/>
                              </a:lnTo>
                              <a:lnTo>
                                <a:pt x="119" y="133"/>
                              </a:lnTo>
                              <a:lnTo>
                                <a:pt x="123" y="136"/>
                              </a:lnTo>
                              <a:lnTo>
                                <a:pt x="125" y="137"/>
                              </a:lnTo>
                              <a:lnTo>
                                <a:pt x="127" y="137"/>
                              </a:lnTo>
                              <a:lnTo>
                                <a:pt x="132" y="139"/>
                              </a:lnTo>
                              <a:lnTo>
                                <a:pt x="135" y="139"/>
                              </a:lnTo>
                              <a:lnTo>
                                <a:pt x="140" y="141"/>
                              </a:lnTo>
                              <a:lnTo>
                                <a:pt x="142" y="139"/>
                              </a:lnTo>
                              <a:lnTo>
                                <a:pt x="144" y="139"/>
                              </a:lnTo>
                              <a:lnTo>
                                <a:pt x="146" y="136"/>
                              </a:lnTo>
                              <a:lnTo>
                                <a:pt x="148" y="133"/>
                              </a:lnTo>
                              <a:lnTo>
                                <a:pt x="150" y="131"/>
                              </a:lnTo>
                              <a:lnTo>
                                <a:pt x="150" y="126"/>
                              </a:lnTo>
                              <a:lnTo>
                                <a:pt x="150" y="124"/>
                              </a:lnTo>
                              <a:lnTo>
                                <a:pt x="152" y="121"/>
                              </a:lnTo>
                              <a:lnTo>
                                <a:pt x="154" y="118"/>
                              </a:lnTo>
                              <a:lnTo>
                                <a:pt x="156" y="116"/>
                              </a:lnTo>
                              <a:lnTo>
                                <a:pt x="158" y="114"/>
                              </a:lnTo>
                              <a:lnTo>
                                <a:pt x="160" y="114"/>
                              </a:lnTo>
                              <a:lnTo>
                                <a:pt x="160" y="112"/>
                              </a:lnTo>
                              <a:lnTo>
                                <a:pt x="160" y="110"/>
                              </a:lnTo>
                              <a:lnTo>
                                <a:pt x="160" y="108"/>
                              </a:lnTo>
                              <a:lnTo>
                                <a:pt x="162" y="106"/>
                              </a:lnTo>
                              <a:lnTo>
                                <a:pt x="162" y="104"/>
                              </a:lnTo>
                              <a:lnTo>
                                <a:pt x="164" y="101"/>
                              </a:lnTo>
                              <a:lnTo>
                                <a:pt x="166" y="99"/>
                              </a:lnTo>
                              <a:lnTo>
                                <a:pt x="168" y="98"/>
                              </a:lnTo>
                              <a:lnTo>
                                <a:pt x="168" y="95"/>
                              </a:lnTo>
                              <a:lnTo>
                                <a:pt x="170" y="93"/>
                              </a:lnTo>
                              <a:lnTo>
                                <a:pt x="170" y="91"/>
                              </a:lnTo>
                              <a:lnTo>
                                <a:pt x="170" y="89"/>
                              </a:lnTo>
                              <a:lnTo>
                                <a:pt x="173" y="89"/>
                              </a:lnTo>
                              <a:lnTo>
                                <a:pt x="175" y="87"/>
                              </a:lnTo>
                              <a:lnTo>
                                <a:pt x="177" y="89"/>
                              </a:lnTo>
                              <a:lnTo>
                                <a:pt x="179" y="89"/>
                              </a:lnTo>
                              <a:lnTo>
                                <a:pt x="181" y="91"/>
                              </a:lnTo>
                              <a:lnTo>
                                <a:pt x="183" y="91"/>
                              </a:lnTo>
                              <a:lnTo>
                                <a:pt x="187" y="91"/>
                              </a:lnTo>
                              <a:lnTo>
                                <a:pt x="189" y="91"/>
                              </a:lnTo>
                              <a:lnTo>
                                <a:pt x="192" y="91"/>
                              </a:lnTo>
                              <a:lnTo>
                                <a:pt x="194" y="89"/>
                              </a:lnTo>
                              <a:lnTo>
                                <a:pt x="194" y="87"/>
                              </a:lnTo>
                              <a:lnTo>
                                <a:pt x="196" y="83"/>
                              </a:lnTo>
                              <a:lnTo>
                                <a:pt x="196" y="79"/>
                              </a:lnTo>
                              <a:lnTo>
                                <a:pt x="194" y="75"/>
                              </a:lnTo>
                              <a:lnTo>
                                <a:pt x="192" y="46"/>
                              </a:lnTo>
                              <a:lnTo>
                                <a:pt x="194" y="44"/>
                              </a:lnTo>
                              <a:lnTo>
                                <a:pt x="196" y="44"/>
                              </a:lnTo>
                              <a:lnTo>
                                <a:pt x="196" y="41"/>
                              </a:lnTo>
                              <a:lnTo>
                                <a:pt x="198" y="39"/>
                              </a:lnTo>
                              <a:lnTo>
                                <a:pt x="200" y="39"/>
                              </a:lnTo>
                              <a:lnTo>
                                <a:pt x="202" y="38"/>
                              </a:lnTo>
                              <a:lnTo>
                                <a:pt x="202" y="35"/>
                              </a:lnTo>
                              <a:lnTo>
                                <a:pt x="204" y="33"/>
                              </a:lnTo>
                              <a:lnTo>
                                <a:pt x="204" y="31"/>
                              </a:lnTo>
                              <a:lnTo>
                                <a:pt x="204" y="29"/>
                              </a:lnTo>
                              <a:lnTo>
                                <a:pt x="204" y="27"/>
                              </a:lnTo>
                              <a:lnTo>
                                <a:pt x="204" y="25"/>
                              </a:lnTo>
                              <a:lnTo>
                                <a:pt x="202" y="25"/>
                              </a:lnTo>
                              <a:lnTo>
                                <a:pt x="204" y="23"/>
                              </a:lnTo>
                              <a:lnTo>
                                <a:pt x="204" y="21"/>
                              </a:lnTo>
                              <a:lnTo>
                                <a:pt x="204" y="18"/>
                              </a:lnTo>
                              <a:lnTo>
                                <a:pt x="204" y="16"/>
                              </a:lnTo>
                              <a:lnTo>
                                <a:pt x="206" y="16"/>
                              </a:lnTo>
                              <a:lnTo>
                                <a:pt x="206" y="14"/>
                              </a:lnTo>
                              <a:lnTo>
                                <a:pt x="206" y="12"/>
                              </a:lnTo>
                              <a:lnTo>
                                <a:pt x="208" y="10"/>
                              </a:lnTo>
                              <a:lnTo>
                                <a:pt x="204" y="8"/>
                              </a:lnTo>
                              <a:lnTo>
                                <a:pt x="202" y="8"/>
                              </a:lnTo>
                              <a:lnTo>
                                <a:pt x="200" y="6"/>
                              </a:lnTo>
                              <a:lnTo>
                                <a:pt x="198" y="3"/>
                              </a:lnTo>
                              <a:lnTo>
                                <a:pt x="196" y="3"/>
                              </a:lnTo>
                              <a:lnTo>
                                <a:pt x="194" y="1"/>
                              </a:lnTo>
                              <a:lnTo>
                                <a:pt x="192" y="0"/>
                              </a:lnTo>
                              <a:lnTo>
                                <a:pt x="187" y="0"/>
                              </a:lnTo>
                              <a:lnTo>
                                <a:pt x="185" y="3"/>
                              </a:lnTo>
                              <a:lnTo>
                                <a:pt x="179" y="8"/>
                              </a:lnTo>
                              <a:lnTo>
                                <a:pt x="175" y="10"/>
                              </a:lnTo>
                              <a:lnTo>
                                <a:pt x="170" y="12"/>
                              </a:lnTo>
                              <a:lnTo>
                                <a:pt x="164" y="14"/>
                              </a:lnTo>
                              <a:lnTo>
                                <a:pt x="160" y="14"/>
                              </a:lnTo>
                              <a:lnTo>
                                <a:pt x="156" y="14"/>
                              </a:lnTo>
                              <a:lnTo>
                                <a:pt x="152" y="14"/>
                              </a:lnTo>
                              <a:lnTo>
                                <a:pt x="150" y="18"/>
                              </a:lnTo>
                              <a:lnTo>
                                <a:pt x="150" y="21"/>
                              </a:lnTo>
                              <a:lnTo>
                                <a:pt x="150" y="23"/>
                              </a:lnTo>
                              <a:lnTo>
                                <a:pt x="148" y="25"/>
                              </a:lnTo>
                              <a:lnTo>
                                <a:pt x="148" y="27"/>
                              </a:lnTo>
                              <a:lnTo>
                                <a:pt x="148" y="29"/>
                              </a:lnTo>
                              <a:lnTo>
                                <a:pt x="148" y="31"/>
                              </a:lnTo>
                              <a:lnTo>
                                <a:pt x="146" y="38"/>
                              </a:lnTo>
                              <a:lnTo>
                                <a:pt x="127" y="38"/>
                              </a:lnTo>
                              <a:lnTo>
                                <a:pt x="123" y="31"/>
                              </a:lnTo>
                              <a:lnTo>
                                <a:pt x="121" y="27"/>
                              </a:lnTo>
                              <a:lnTo>
                                <a:pt x="117" y="21"/>
                              </a:lnTo>
                              <a:lnTo>
                                <a:pt x="115" y="16"/>
                              </a:lnTo>
                              <a:lnTo>
                                <a:pt x="110" y="12"/>
                              </a:lnTo>
                              <a:lnTo>
                                <a:pt x="107" y="10"/>
                              </a:lnTo>
                              <a:lnTo>
                                <a:pt x="102" y="8"/>
                              </a:lnTo>
                              <a:lnTo>
                                <a:pt x="96" y="6"/>
                              </a:lnTo>
                              <a:lnTo>
                                <a:pt x="94" y="8"/>
                              </a:lnTo>
                              <a:lnTo>
                                <a:pt x="92" y="10"/>
                              </a:lnTo>
                              <a:lnTo>
                                <a:pt x="92" y="12"/>
                              </a:lnTo>
                              <a:lnTo>
                                <a:pt x="90" y="16"/>
                              </a:lnTo>
                              <a:lnTo>
                                <a:pt x="87" y="18"/>
                              </a:lnTo>
                              <a:lnTo>
                                <a:pt x="87" y="21"/>
                              </a:lnTo>
                              <a:lnTo>
                                <a:pt x="87" y="25"/>
                              </a:lnTo>
                              <a:lnTo>
                                <a:pt x="85" y="25"/>
                              </a:lnTo>
                              <a:lnTo>
                                <a:pt x="85" y="29"/>
                              </a:lnTo>
                              <a:lnTo>
                                <a:pt x="85" y="33"/>
                              </a:lnTo>
                              <a:lnTo>
                                <a:pt x="85" y="35"/>
                              </a:lnTo>
                              <a:lnTo>
                                <a:pt x="85" y="39"/>
                              </a:lnTo>
                              <a:lnTo>
                                <a:pt x="87" y="44"/>
                              </a:lnTo>
                              <a:lnTo>
                                <a:pt x="90" y="48"/>
                              </a:lnTo>
                              <a:lnTo>
                                <a:pt x="90" y="50"/>
                              </a:lnTo>
                              <a:lnTo>
                                <a:pt x="92" y="54"/>
                              </a:lnTo>
                              <a:lnTo>
                                <a:pt x="90" y="54"/>
                              </a:lnTo>
                              <a:lnTo>
                                <a:pt x="90" y="52"/>
                              </a:lnTo>
                              <a:lnTo>
                                <a:pt x="87" y="50"/>
                              </a:lnTo>
                              <a:lnTo>
                                <a:pt x="85" y="46"/>
                              </a:lnTo>
                              <a:lnTo>
                                <a:pt x="85" y="44"/>
                              </a:lnTo>
                              <a:lnTo>
                                <a:pt x="83" y="41"/>
                              </a:lnTo>
                              <a:lnTo>
                                <a:pt x="83" y="39"/>
                              </a:lnTo>
                              <a:lnTo>
                                <a:pt x="81" y="39"/>
                              </a:lnTo>
                              <a:lnTo>
                                <a:pt x="81" y="41"/>
                              </a:lnTo>
                              <a:lnTo>
                                <a:pt x="81" y="46"/>
                              </a:lnTo>
                              <a:lnTo>
                                <a:pt x="79" y="48"/>
                              </a:lnTo>
                              <a:lnTo>
                                <a:pt x="79" y="52"/>
                              </a:lnTo>
                              <a:lnTo>
                                <a:pt x="77" y="56"/>
                              </a:lnTo>
                              <a:lnTo>
                                <a:pt x="77" y="58"/>
                              </a:lnTo>
                              <a:lnTo>
                                <a:pt x="75" y="62"/>
                              </a:lnTo>
                              <a:lnTo>
                                <a:pt x="75" y="65"/>
                              </a:lnTo>
                              <a:lnTo>
                                <a:pt x="69" y="65"/>
                              </a:lnTo>
                              <a:lnTo>
                                <a:pt x="60" y="65"/>
                              </a:lnTo>
                              <a:lnTo>
                                <a:pt x="54" y="62"/>
                              </a:lnTo>
                              <a:lnTo>
                                <a:pt x="48" y="60"/>
                              </a:lnTo>
                              <a:lnTo>
                                <a:pt x="39" y="58"/>
                              </a:lnTo>
                              <a:lnTo>
                                <a:pt x="33" y="58"/>
                              </a:lnTo>
                              <a:lnTo>
                                <a:pt x="27" y="56"/>
                              </a:lnTo>
                              <a:lnTo>
                                <a:pt x="20" y="54"/>
                              </a:lnTo>
                              <a:lnTo>
                                <a:pt x="0" y="87"/>
                              </a:lnTo>
                              <a:lnTo>
                                <a:pt x="3" y="93"/>
                              </a:lnTo>
                              <a:lnTo>
                                <a:pt x="12" y="99"/>
                              </a:lnTo>
                              <a:lnTo>
                                <a:pt x="18" y="104"/>
                              </a:lnTo>
                              <a:lnTo>
                                <a:pt x="27" y="108"/>
                              </a:lnTo>
                              <a:lnTo>
                                <a:pt x="33" y="112"/>
                              </a:lnTo>
                              <a:lnTo>
                                <a:pt x="42" y="116"/>
                              </a:lnTo>
                              <a:lnTo>
                                <a:pt x="48" y="123"/>
                              </a:lnTo>
                              <a:lnTo>
                                <a:pt x="52" y="129"/>
                              </a:lnTo>
                              <a:lnTo>
                                <a:pt x="56" y="129"/>
                              </a:lnTo>
                              <a:lnTo>
                                <a:pt x="58" y="129"/>
                              </a:lnTo>
                              <a:lnTo>
                                <a:pt x="60" y="131"/>
                              </a:lnTo>
                              <a:lnTo>
                                <a:pt x="62" y="133"/>
                              </a:lnTo>
                              <a:lnTo>
                                <a:pt x="62" y="136"/>
                              </a:lnTo>
                              <a:lnTo>
                                <a:pt x="64" y="139"/>
                              </a:lnTo>
                              <a:lnTo>
                                <a:pt x="64" y="141"/>
                              </a:lnTo>
                              <a:lnTo>
                                <a:pt x="64" y="144"/>
                              </a:lnTo>
                              <a:lnTo>
                                <a:pt x="69" y="144"/>
                              </a:lnTo>
                              <a:lnTo>
                                <a:pt x="69" y="146"/>
                              </a:lnTo>
                              <a:lnTo>
                                <a:pt x="71" y="146"/>
                              </a:lnTo>
                              <a:lnTo>
                                <a:pt x="72" y="146"/>
                              </a:lnTo>
                              <a:lnTo>
                                <a:pt x="75" y="146"/>
                              </a:lnTo>
                              <a:lnTo>
                                <a:pt x="77" y="146"/>
                              </a:lnTo>
                              <a:lnTo>
                                <a:pt x="79" y="146"/>
                              </a:lnTo>
                              <a:lnTo>
                                <a:pt x="81" y="146"/>
                              </a:lnTo>
                              <a:lnTo>
                                <a:pt x="83" y="144"/>
                              </a:lnTo>
                              <a:lnTo>
                                <a:pt x="85" y="141"/>
                              </a:lnTo>
                              <a:lnTo>
                                <a:pt x="85" y="139"/>
                              </a:lnTo>
                              <a:lnTo>
                                <a:pt x="87" y="137"/>
                              </a:lnTo>
                              <a:lnTo>
                                <a:pt x="90" y="136"/>
                              </a:lnTo>
                              <a:lnTo>
                                <a:pt x="90" y="133"/>
                              </a:lnTo>
                              <a:lnTo>
                                <a:pt x="92" y="131"/>
                              </a:lnTo>
                              <a:lnTo>
                                <a:pt x="94" y="131"/>
                              </a:lnTo>
                              <a:lnTo>
                                <a:pt x="96" y="129"/>
                              </a:lnTo>
                              <a:lnTo>
                                <a:pt x="98" y="129"/>
                              </a:lnTo>
                              <a:lnTo>
                                <a:pt x="100" y="129"/>
                              </a:lnTo>
                              <a:lnTo>
                                <a:pt x="104" y="129"/>
                              </a:lnTo>
                              <a:lnTo>
                                <a:pt x="107" y="129"/>
                              </a:lnTo>
                              <a:lnTo>
                                <a:pt x="109" y="129"/>
                              </a:lnTo>
                              <a:lnTo>
                                <a:pt x="110" y="129"/>
                              </a:lnTo>
                            </a:path>
                          </a:pathLst>
                        </a:custGeom>
                        <a:solidFill>
                          <a:srgbClr val="E0A175"/>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69" name="Freeform 145"/>
                        <p:cNvSpPr>
                          <a:spLocks/>
                        </p:cNvSpPr>
                        <p:nvPr/>
                      </p:nvSpPr>
                      <p:spPr bwMode="auto">
                        <a:xfrm>
                          <a:off x="5637" y="1889"/>
                          <a:ext cx="72" cy="152"/>
                        </a:xfrm>
                        <a:custGeom>
                          <a:avLst/>
                          <a:gdLst>
                            <a:gd name="T0" fmla="*/ 0 w 72"/>
                            <a:gd name="T1" fmla="*/ 117 h 152"/>
                            <a:gd name="T2" fmla="*/ 0 w 72"/>
                            <a:gd name="T3" fmla="*/ 115 h 152"/>
                            <a:gd name="T4" fmla="*/ 3 w 72"/>
                            <a:gd name="T5" fmla="*/ 113 h 152"/>
                            <a:gd name="T6" fmla="*/ 3 w 72"/>
                            <a:gd name="T7" fmla="*/ 96 h 152"/>
                            <a:gd name="T8" fmla="*/ 5 w 72"/>
                            <a:gd name="T9" fmla="*/ 80 h 152"/>
                            <a:gd name="T10" fmla="*/ 5 w 72"/>
                            <a:gd name="T11" fmla="*/ 67 h 152"/>
                            <a:gd name="T12" fmla="*/ 7 w 72"/>
                            <a:gd name="T13" fmla="*/ 57 h 152"/>
                            <a:gd name="T14" fmla="*/ 9 w 72"/>
                            <a:gd name="T15" fmla="*/ 47 h 152"/>
                            <a:gd name="T16" fmla="*/ 13 w 72"/>
                            <a:gd name="T17" fmla="*/ 35 h 152"/>
                            <a:gd name="T18" fmla="*/ 17 w 72"/>
                            <a:gd name="T19" fmla="*/ 27 h 152"/>
                            <a:gd name="T20" fmla="*/ 22 w 72"/>
                            <a:gd name="T21" fmla="*/ 21 h 152"/>
                            <a:gd name="T22" fmla="*/ 22 w 72"/>
                            <a:gd name="T23" fmla="*/ 19 h 152"/>
                            <a:gd name="T24" fmla="*/ 22 w 72"/>
                            <a:gd name="T25" fmla="*/ 17 h 152"/>
                            <a:gd name="T26" fmla="*/ 24 w 72"/>
                            <a:gd name="T27" fmla="*/ 12 h 152"/>
                            <a:gd name="T28" fmla="*/ 26 w 72"/>
                            <a:gd name="T29" fmla="*/ 9 h 152"/>
                            <a:gd name="T30" fmla="*/ 30 w 72"/>
                            <a:gd name="T31" fmla="*/ 2 h 152"/>
                            <a:gd name="T32" fmla="*/ 38 w 72"/>
                            <a:gd name="T33" fmla="*/ 0 h 152"/>
                            <a:gd name="T34" fmla="*/ 50 w 72"/>
                            <a:gd name="T35" fmla="*/ 4 h 152"/>
                            <a:gd name="T36" fmla="*/ 60 w 72"/>
                            <a:gd name="T37" fmla="*/ 10 h 152"/>
                            <a:gd name="T38" fmla="*/ 60 w 72"/>
                            <a:gd name="T39" fmla="*/ 12 h 152"/>
                            <a:gd name="T40" fmla="*/ 60 w 72"/>
                            <a:gd name="T41" fmla="*/ 15 h 152"/>
                            <a:gd name="T42" fmla="*/ 63 w 72"/>
                            <a:gd name="T43" fmla="*/ 23 h 152"/>
                            <a:gd name="T44" fmla="*/ 65 w 72"/>
                            <a:gd name="T45" fmla="*/ 50 h 152"/>
                            <a:gd name="T46" fmla="*/ 65 w 72"/>
                            <a:gd name="T47" fmla="*/ 71 h 152"/>
                            <a:gd name="T48" fmla="*/ 65 w 72"/>
                            <a:gd name="T49" fmla="*/ 77 h 152"/>
                            <a:gd name="T50" fmla="*/ 69 w 72"/>
                            <a:gd name="T51" fmla="*/ 86 h 152"/>
                            <a:gd name="T52" fmla="*/ 71 w 72"/>
                            <a:gd name="T53" fmla="*/ 92 h 152"/>
                            <a:gd name="T54" fmla="*/ 69 w 72"/>
                            <a:gd name="T55" fmla="*/ 102 h 152"/>
                            <a:gd name="T56" fmla="*/ 69 w 72"/>
                            <a:gd name="T57" fmla="*/ 115 h 152"/>
                            <a:gd name="T58" fmla="*/ 67 w 72"/>
                            <a:gd name="T59" fmla="*/ 140 h 152"/>
                            <a:gd name="T60" fmla="*/ 65 w 72"/>
                            <a:gd name="T61" fmla="*/ 147 h 152"/>
                            <a:gd name="T62" fmla="*/ 59 w 72"/>
                            <a:gd name="T63" fmla="*/ 151 h 152"/>
                            <a:gd name="T64" fmla="*/ 55 w 72"/>
                            <a:gd name="T65" fmla="*/ 149 h 152"/>
                            <a:gd name="T66" fmla="*/ 52 w 72"/>
                            <a:gd name="T67" fmla="*/ 140 h 152"/>
                            <a:gd name="T68" fmla="*/ 50 w 72"/>
                            <a:gd name="T69" fmla="*/ 134 h 152"/>
                            <a:gd name="T70" fmla="*/ 48 w 72"/>
                            <a:gd name="T71" fmla="*/ 139 h 152"/>
                            <a:gd name="T72" fmla="*/ 42 w 72"/>
                            <a:gd name="T73" fmla="*/ 147 h 152"/>
                            <a:gd name="T74" fmla="*/ 32 w 72"/>
                            <a:gd name="T75" fmla="*/ 142 h 152"/>
                            <a:gd name="T76" fmla="*/ 30 w 72"/>
                            <a:gd name="T77" fmla="*/ 140 h 152"/>
                            <a:gd name="T78" fmla="*/ 30 w 72"/>
                            <a:gd name="T79" fmla="*/ 139 h 152"/>
                            <a:gd name="T80" fmla="*/ 26 w 72"/>
                            <a:gd name="T81" fmla="*/ 136 h 152"/>
                            <a:gd name="T82" fmla="*/ 22 w 72"/>
                            <a:gd name="T83" fmla="*/ 142 h 152"/>
                            <a:gd name="T84" fmla="*/ 15 w 72"/>
                            <a:gd name="T85" fmla="*/ 147 h 152"/>
                            <a:gd name="T86" fmla="*/ 11 w 72"/>
                            <a:gd name="T87" fmla="*/ 140 h 152"/>
                            <a:gd name="T88" fmla="*/ 13 w 72"/>
                            <a:gd name="T89" fmla="*/ 134 h 152"/>
                            <a:gd name="T90" fmla="*/ 17 w 72"/>
                            <a:gd name="T91" fmla="*/ 127 h 152"/>
                            <a:gd name="T92" fmla="*/ 13 w 72"/>
                            <a:gd name="T93" fmla="*/ 124 h 152"/>
                            <a:gd name="T94" fmla="*/ 11 w 72"/>
                            <a:gd name="T95" fmla="*/ 115 h 152"/>
                            <a:gd name="T96" fmla="*/ 9 w 72"/>
                            <a:gd name="T97" fmla="*/ 111 h 152"/>
                            <a:gd name="T98" fmla="*/ 5 w 72"/>
                            <a:gd name="T99" fmla="*/ 115 h 152"/>
                            <a:gd name="T100" fmla="*/ 0 w 72"/>
                            <a:gd name="T101" fmla="*/ 119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152"/>
                            <a:gd name="T155" fmla="*/ 72 w 72"/>
                            <a:gd name="T156" fmla="*/ 152 h 1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152">
                              <a:moveTo>
                                <a:pt x="0" y="119"/>
                              </a:moveTo>
                              <a:lnTo>
                                <a:pt x="0" y="119"/>
                              </a:lnTo>
                              <a:lnTo>
                                <a:pt x="0" y="117"/>
                              </a:lnTo>
                              <a:lnTo>
                                <a:pt x="0" y="115"/>
                              </a:lnTo>
                              <a:lnTo>
                                <a:pt x="0" y="113"/>
                              </a:lnTo>
                              <a:lnTo>
                                <a:pt x="3" y="113"/>
                              </a:lnTo>
                              <a:lnTo>
                                <a:pt x="3" y="107"/>
                              </a:lnTo>
                              <a:lnTo>
                                <a:pt x="3" y="102"/>
                              </a:lnTo>
                              <a:lnTo>
                                <a:pt x="3" y="96"/>
                              </a:lnTo>
                              <a:lnTo>
                                <a:pt x="5" y="90"/>
                              </a:lnTo>
                              <a:lnTo>
                                <a:pt x="5" y="86"/>
                              </a:lnTo>
                              <a:lnTo>
                                <a:pt x="5" y="80"/>
                              </a:lnTo>
                              <a:lnTo>
                                <a:pt x="5" y="75"/>
                              </a:lnTo>
                              <a:lnTo>
                                <a:pt x="5" y="69"/>
                              </a:lnTo>
                              <a:lnTo>
                                <a:pt x="5" y="67"/>
                              </a:lnTo>
                              <a:lnTo>
                                <a:pt x="5" y="63"/>
                              </a:lnTo>
                              <a:lnTo>
                                <a:pt x="7" y="59"/>
                              </a:lnTo>
                              <a:lnTo>
                                <a:pt x="7" y="57"/>
                              </a:lnTo>
                              <a:lnTo>
                                <a:pt x="7" y="52"/>
                              </a:lnTo>
                              <a:lnTo>
                                <a:pt x="7" y="50"/>
                              </a:lnTo>
                              <a:lnTo>
                                <a:pt x="9" y="47"/>
                              </a:lnTo>
                              <a:lnTo>
                                <a:pt x="9" y="42"/>
                              </a:lnTo>
                              <a:lnTo>
                                <a:pt x="11" y="40"/>
                              </a:lnTo>
                              <a:lnTo>
                                <a:pt x="13" y="35"/>
                              </a:lnTo>
                              <a:lnTo>
                                <a:pt x="15" y="33"/>
                              </a:lnTo>
                              <a:lnTo>
                                <a:pt x="17" y="32"/>
                              </a:lnTo>
                              <a:lnTo>
                                <a:pt x="17" y="27"/>
                              </a:lnTo>
                              <a:lnTo>
                                <a:pt x="19" y="25"/>
                              </a:lnTo>
                              <a:lnTo>
                                <a:pt x="22" y="23"/>
                              </a:lnTo>
                              <a:lnTo>
                                <a:pt x="22" y="21"/>
                              </a:lnTo>
                              <a:lnTo>
                                <a:pt x="22" y="19"/>
                              </a:lnTo>
                              <a:lnTo>
                                <a:pt x="22" y="17"/>
                              </a:lnTo>
                              <a:lnTo>
                                <a:pt x="22" y="15"/>
                              </a:lnTo>
                              <a:lnTo>
                                <a:pt x="24" y="12"/>
                              </a:lnTo>
                              <a:lnTo>
                                <a:pt x="24" y="10"/>
                              </a:lnTo>
                              <a:lnTo>
                                <a:pt x="24" y="9"/>
                              </a:lnTo>
                              <a:lnTo>
                                <a:pt x="26" y="9"/>
                              </a:lnTo>
                              <a:lnTo>
                                <a:pt x="28" y="7"/>
                              </a:lnTo>
                              <a:lnTo>
                                <a:pt x="28" y="4"/>
                              </a:lnTo>
                              <a:lnTo>
                                <a:pt x="30" y="2"/>
                              </a:lnTo>
                              <a:lnTo>
                                <a:pt x="33" y="0"/>
                              </a:lnTo>
                              <a:lnTo>
                                <a:pt x="38" y="0"/>
                              </a:lnTo>
                              <a:lnTo>
                                <a:pt x="42" y="0"/>
                              </a:lnTo>
                              <a:lnTo>
                                <a:pt x="46" y="2"/>
                              </a:lnTo>
                              <a:lnTo>
                                <a:pt x="50" y="4"/>
                              </a:lnTo>
                              <a:lnTo>
                                <a:pt x="55" y="7"/>
                              </a:lnTo>
                              <a:lnTo>
                                <a:pt x="57" y="9"/>
                              </a:lnTo>
                              <a:lnTo>
                                <a:pt x="60" y="10"/>
                              </a:lnTo>
                              <a:lnTo>
                                <a:pt x="60" y="12"/>
                              </a:lnTo>
                              <a:lnTo>
                                <a:pt x="60" y="15"/>
                              </a:lnTo>
                              <a:lnTo>
                                <a:pt x="63" y="23"/>
                              </a:lnTo>
                              <a:lnTo>
                                <a:pt x="65" y="32"/>
                              </a:lnTo>
                              <a:lnTo>
                                <a:pt x="65" y="42"/>
                              </a:lnTo>
                              <a:lnTo>
                                <a:pt x="65" y="50"/>
                              </a:lnTo>
                              <a:lnTo>
                                <a:pt x="65" y="59"/>
                              </a:lnTo>
                              <a:lnTo>
                                <a:pt x="65" y="65"/>
                              </a:lnTo>
                              <a:lnTo>
                                <a:pt x="65" y="71"/>
                              </a:lnTo>
                              <a:lnTo>
                                <a:pt x="65" y="73"/>
                              </a:lnTo>
                              <a:lnTo>
                                <a:pt x="65" y="75"/>
                              </a:lnTo>
                              <a:lnTo>
                                <a:pt x="65" y="77"/>
                              </a:lnTo>
                              <a:lnTo>
                                <a:pt x="67" y="82"/>
                              </a:lnTo>
                              <a:lnTo>
                                <a:pt x="67" y="84"/>
                              </a:lnTo>
                              <a:lnTo>
                                <a:pt x="69" y="86"/>
                              </a:lnTo>
                              <a:lnTo>
                                <a:pt x="69" y="88"/>
                              </a:lnTo>
                              <a:lnTo>
                                <a:pt x="71" y="90"/>
                              </a:lnTo>
                              <a:lnTo>
                                <a:pt x="71" y="92"/>
                              </a:lnTo>
                              <a:lnTo>
                                <a:pt x="71" y="94"/>
                              </a:lnTo>
                              <a:lnTo>
                                <a:pt x="71" y="99"/>
                              </a:lnTo>
                              <a:lnTo>
                                <a:pt x="69" y="102"/>
                              </a:lnTo>
                              <a:lnTo>
                                <a:pt x="69" y="107"/>
                              </a:lnTo>
                              <a:lnTo>
                                <a:pt x="69" y="111"/>
                              </a:lnTo>
                              <a:lnTo>
                                <a:pt x="69" y="115"/>
                              </a:lnTo>
                              <a:lnTo>
                                <a:pt x="69" y="117"/>
                              </a:lnTo>
                              <a:lnTo>
                                <a:pt x="67" y="122"/>
                              </a:lnTo>
                              <a:lnTo>
                                <a:pt x="67" y="140"/>
                              </a:lnTo>
                              <a:lnTo>
                                <a:pt x="67" y="142"/>
                              </a:lnTo>
                              <a:lnTo>
                                <a:pt x="65" y="145"/>
                              </a:lnTo>
                              <a:lnTo>
                                <a:pt x="65" y="147"/>
                              </a:lnTo>
                              <a:lnTo>
                                <a:pt x="63" y="149"/>
                              </a:lnTo>
                              <a:lnTo>
                                <a:pt x="60" y="149"/>
                              </a:lnTo>
                              <a:lnTo>
                                <a:pt x="59" y="151"/>
                              </a:lnTo>
                              <a:lnTo>
                                <a:pt x="57" y="151"/>
                              </a:lnTo>
                              <a:lnTo>
                                <a:pt x="55" y="149"/>
                              </a:lnTo>
                              <a:lnTo>
                                <a:pt x="55" y="147"/>
                              </a:lnTo>
                              <a:lnTo>
                                <a:pt x="52" y="142"/>
                              </a:lnTo>
                              <a:lnTo>
                                <a:pt x="52" y="140"/>
                              </a:lnTo>
                              <a:lnTo>
                                <a:pt x="52" y="139"/>
                              </a:lnTo>
                              <a:lnTo>
                                <a:pt x="52" y="136"/>
                              </a:lnTo>
                              <a:lnTo>
                                <a:pt x="50" y="134"/>
                              </a:lnTo>
                              <a:lnTo>
                                <a:pt x="50" y="136"/>
                              </a:lnTo>
                              <a:lnTo>
                                <a:pt x="48" y="139"/>
                              </a:lnTo>
                              <a:lnTo>
                                <a:pt x="46" y="142"/>
                              </a:lnTo>
                              <a:lnTo>
                                <a:pt x="44" y="145"/>
                              </a:lnTo>
                              <a:lnTo>
                                <a:pt x="42" y="147"/>
                              </a:lnTo>
                              <a:lnTo>
                                <a:pt x="38" y="147"/>
                              </a:lnTo>
                              <a:lnTo>
                                <a:pt x="35" y="147"/>
                              </a:lnTo>
                              <a:lnTo>
                                <a:pt x="32" y="142"/>
                              </a:lnTo>
                              <a:lnTo>
                                <a:pt x="30" y="140"/>
                              </a:lnTo>
                              <a:lnTo>
                                <a:pt x="30" y="139"/>
                              </a:lnTo>
                              <a:lnTo>
                                <a:pt x="28" y="136"/>
                              </a:lnTo>
                              <a:lnTo>
                                <a:pt x="26" y="136"/>
                              </a:lnTo>
                              <a:lnTo>
                                <a:pt x="26" y="139"/>
                              </a:lnTo>
                              <a:lnTo>
                                <a:pt x="24" y="140"/>
                              </a:lnTo>
                              <a:lnTo>
                                <a:pt x="22" y="142"/>
                              </a:lnTo>
                              <a:lnTo>
                                <a:pt x="19" y="145"/>
                              </a:lnTo>
                              <a:lnTo>
                                <a:pt x="17" y="145"/>
                              </a:lnTo>
                              <a:lnTo>
                                <a:pt x="15" y="147"/>
                              </a:lnTo>
                              <a:lnTo>
                                <a:pt x="13" y="145"/>
                              </a:lnTo>
                              <a:lnTo>
                                <a:pt x="11" y="142"/>
                              </a:lnTo>
                              <a:lnTo>
                                <a:pt x="11" y="140"/>
                              </a:lnTo>
                              <a:lnTo>
                                <a:pt x="11" y="139"/>
                              </a:lnTo>
                              <a:lnTo>
                                <a:pt x="13" y="134"/>
                              </a:lnTo>
                              <a:lnTo>
                                <a:pt x="15" y="132"/>
                              </a:lnTo>
                              <a:lnTo>
                                <a:pt x="15" y="130"/>
                              </a:lnTo>
                              <a:lnTo>
                                <a:pt x="17" y="127"/>
                              </a:lnTo>
                              <a:lnTo>
                                <a:pt x="15" y="126"/>
                              </a:lnTo>
                              <a:lnTo>
                                <a:pt x="15" y="124"/>
                              </a:lnTo>
                              <a:lnTo>
                                <a:pt x="13" y="124"/>
                              </a:lnTo>
                              <a:lnTo>
                                <a:pt x="13" y="122"/>
                              </a:lnTo>
                              <a:lnTo>
                                <a:pt x="11" y="119"/>
                              </a:lnTo>
                              <a:lnTo>
                                <a:pt x="11" y="115"/>
                              </a:lnTo>
                              <a:lnTo>
                                <a:pt x="9" y="113"/>
                              </a:lnTo>
                              <a:lnTo>
                                <a:pt x="9" y="111"/>
                              </a:lnTo>
                              <a:lnTo>
                                <a:pt x="7" y="113"/>
                              </a:lnTo>
                              <a:lnTo>
                                <a:pt x="5" y="115"/>
                              </a:lnTo>
                              <a:lnTo>
                                <a:pt x="3" y="117"/>
                              </a:lnTo>
                              <a:lnTo>
                                <a:pt x="0" y="119"/>
                              </a:lnTo>
                            </a:path>
                          </a:pathLst>
                        </a:custGeom>
                        <a:solidFill>
                          <a:srgbClr val="E0A175"/>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70" name="Freeform 146"/>
                        <p:cNvSpPr>
                          <a:spLocks/>
                        </p:cNvSpPr>
                        <p:nvPr/>
                      </p:nvSpPr>
                      <p:spPr bwMode="auto">
                        <a:xfrm>
                          <a:off x="5437" y="1336"/>
                          <a:ext cx="168" cy="143"/>
                        </a:xfrm>
                        <a:custGeom>
                          <a:avLst/>
                          <a:gdLst>
                            <a:gd name="T0" fmla="*/ 162 w 168"/>
                            <a:gd name="T1" fmla="*/ 23 h 143"/>
                            <a:gd name="T2" fmla="*/ 157 w 168"/>
                            <a:gd name="T3" fmla="*/ 31 h 143"/>
                            <a:gd name="T4" fmla="*/ 150 w 168"/>
                            <a:gd name="T5" fmla="*/ 38 h 143"/>
                            <a:gd name="T6" fmla="*/ 146 w 168"/>
                            <a:gd name="T7" fmla="*/ 61 h 143"/>
                            <a:gd name="T8" fmla="*/ 146 w 168"/>
                            <a:gd name="T9" fmla="*/ 73 h 143"/>
                            <a:gd name="T10" fmla="*/ 140 w 168"/>
                            <a:gd name="T11" fmla="*/ 79 h 143"/>
                            <a:gd name="T12" fmla="*/ 134 w 168"/>
                            <a:gd name="T13" fmla="*/ 79 h 143"/>
                            <a:gd name="T14" fmla="*/ 127 w 168"/>
                            <a:gd name="T15" fmla="*/ 76 h 143"/>
                            <a:gd name="T16" fmla="*/ 121 w 168"/>
                            <a:gd name="T17" fmla="*/ 77 h 143"/>
                            <a:gd name="T18" fmla="*/ 117 w 168"/>
                            <a:gd name="T19" fmla="*/ 81 h 143"/>
                            <a:gd name="T20" fmla="*/ 108 w 168"/>
                            <a:gd name="T21" fmla="*/ 84 h 143"/>
                            <a:gd name="T22" fmla="*/ 111 w 168"/>
                            <a:gd name="T23" fmla="*/ 86 h 143"/>
                            <a:gd name="T24" fmla="*/ 111 w 168"/>
                            <a:gd name="T25" fmla="*/ 87 h 143"/>
                            <a:gd name="T26" fmla="*/ 111 w 168"/>
                            <a:gd name="T27" fmla="*/ 90 h 143"/>
                            <a:gd name="T28" fmla="*/ 108 w 168"/>
                            <a:gd name="T29" fmla="*/ 92 h 143"/>
                            <a:gd name="T30" fmla="*/ 104 w 168"/>
                            <a:gd name="T31" fmla="*/ 94 h 143"/>
                            <a:gd name="T32" fmla="*/ 102 w 168"/>
                            <a:gd name="T33" fmla="*/ 101 h 143"/>
                            <a:gd name="T34" fmla="*/ 96 w 168"/>
                            <a:gd name="T35" fmla="*/ 109 h 143"/>
                            <a:gd name="T36" fmla="*/ 87 w 168"/>
                            <a:gd name="T37" fmla="*/ 111 h 143"/>
                            <a:gd name="T38" fmla="*/ 82 w 168"/>
                            <a:gd name="T39" fmla="*/ 113 h 143"/>
                            <a:gd name="T40" fmla="*/ 75 w 168"/>
                            <a:gd name="T41" fmla="*/ 113 h 143"/>
                            <a:gd name="T42" fmla="*/ 70 w 168"/>
                            <a:gd name="T43" fmla="*/ 113 h 143"/>
                            <a:gd name="T44" fmla="*/ 65 w 168"/>
                            <a:gd name="T45" fmla="*/ 119 h 143"/>
                            <a:gd name="T46" fmla="*/ 60 w 168"/>
                            <a:gd name="T47" fmla="*/ 125 h 143"/>
                            <a:gd name="T48" fmla="*/ 60 w 168"/>
                            <a:gd name="T49" fmla="*/ 127 h 143"/>
                            <a:gd name="T50" fmla="*/ 60 w 168"/>
                            <a:gd name="T51" fmla="*/ 133 h 143"/>
                            <a:gd name="T52" fmla="*/ 58 w 168"/>
                            <a:gd name="T53" fmla="*/ 142 h 143"/>
                            <a:gd name="T54" fmla="*/ 54 w 168"/>
                            <a:gd name="T55" fmla="*/ 129 h 143"/>
                            <a:gd name="T56" fmla="*/ 50 w 168"/>
                            <a:gd name="T57" fmla="*/ 124 h 143"/>
                            <a:gd name="T58" fmla="*/ 45 w 168"/>
                            <a:gd name="T59" fmla="*/ 124 h 143"/>
                            <a:gd name="T60" fmla="*/ 44 w 168"/>
                            <a:gd name="T61" fmla="*/ 117 h 143"/>
                            <a:gd name="T62" fmla="*/ 42 w 168"/>
                            <a:gd name="T63" fmla="*/ 111 h 143"/>
                            <a:gd name="T64" fmla="*/ 35 w 168"/>
                            <a:gd name="T65" fmla="*/ 111 h 143"/>
                            <a:gd name="T66" fmla="*/ 29 w 168"/>
                            <a:gd name="T67" fmla="*/ 113 h 143"/>
                            <a:gd name="T68" fmla="*/ 27 w 168"/>
                            <a:gd name="T69" fmla="*/ 111 h 143"/>
                            <a:gd name="T70" fmla="*/ 13 w 168"/>
                            <a:gd name="T71" fmla="*/ 92 h 143"/>
                            <a:gd name="T72" fmla="*/ 4 w 168"/>
                            <a:gd name="T73" fmla="*/ 84 h 143"/>
                            <a:gd name="T74" fmla="*/ 4 w 168"/>
                            <a:gd name="T75" fmla="*/ 79 h 143"/>
                            <a:gd name="T76" fmla="*/ 17 w 168"/>
                            <a:gd name="T77" fmla="*/ 76 h 143"/>
                            <a:gd name="T78" fmla="*/ 26 w 168"/>
                            <a:gd name="T79" fmla="*/ 64 h 143"/>
                            <a:gd name="T80" fmla="*/ 30 w 168"/>
                            <a:gd name="T81" fmla="*/ 42 h 143"/>
                            <a:gd name="T82" fmla="*/ 37 w 168"/>
                            <a:gd name="T83" fmla="*/ 25 h 143"/>
                            <a:gd name="T84" fmla="*/ 47 w 168"/>
                            <a:gd name="T85" fmla="*/ 12 h 143"/>
                            <a:gd name="T86" fmla="*/ 68 w 168"/>
                            <a:gd name="T87" fmla="*/ 12 h 143"/>
                            <a:gd name="T88" fmla="*/ 92 w 168"/>
                            <a:gd name="T89" fmla="*/ 9 h 143"/>
                            <a:gd name="T90" fmla="*/ 106 w 168"/>
                            <a:gd name="T91" fmla="*/ 2 h 143"/>
                            <a:gd name="T92" fmla="*/ 100 w 168"/>
                            <a:gd name="T93" fmla="*/ 9 h 143"/>
                            <a:gd name="T94" fmla="*/ 94 w 168"/>
                            <a:gd name="T95" fmla="*/ 14 h 143"/>
                            <a:gd name="T96" fmla="*/ 106 w 168"/>
                            <a:gd name="T97" fmla="*/ 25 h 143"/>
                            <a:gd name="T98" fmla="*/ 129 w 168"/>
                            <a:gd name="T99" fmla="*/ 25 h 143"/>
                            <a:gd name="T100" fmla="*/ 140 w 168"/>
                            <a:gd name="T101" fmla="*/ 2 h 143"/>
                            <a:gd name="T102" fmla="*/ 148 w 168"/>
                            <a:gd name="T103" fmla="*/ 12 h 143"/>
                            <a:gd name="T104" fmla="*/ 148 w 168"/>
                            <a:gd name="T105" fmla="*/ 23 h 143"/>
                            <a:gd name="T106" fmla="*/ 146 w 168"/>
                            <a:gd name="T107" fmla="*/ 33 h 143"/>
                            <a:gd name="T108" fmla="*/ 157 w 168"/>
                            <a:gd name="T109" fmla="*/ 27 h 143"/>
                            <a:gd name="T110" fmla="*/ 165 w 168"/>
                            <a:gd name="T111" fmla="*/ 21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
                            <a:gd name="T169" fmla="*/ 0 h 143"/>
                            <a:gd name="T170" fmla="*/ 168 w 168"/>
                            <a:gd name="T171" fmla="*/ 143 h 1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 h="143">
                              <a:moveTo>
                                <a:pt x="167" y="19"/>
                              </a:moveTo>
                              <a:lnTo>
                                <a:pt x="165" y="21"/>
                              </a:lnTo>
                              <a:lnTo>
                                <a:pt x="162" y="23"/>
                              </a:lnTo>
                              <a:lnTo>
                                <a:pt x="160" y="25"/>
                              </a:lnTo>
                              <a:lnTo>
                                <a:pt x="159" y="29"/>
                              </a:lnTo>
                              <a:lnTo>
                                <a:pt x="157" y="31"/>
                              </a:lnTo>
                              <a:lnTo>
                                <a:pt x="154" y="33"/>
                              </a:lnTo>
                              <a:lnTo>
                                <a:pt x="152" y="36"/>
                              </a:lnTo>
                              <a:lnTo>
                                <a:pt x="150" y="38"/>
                              </a:lnTo>
                              <a:lnTo>
                                <a:pt x="148" y="46"/>
                              </a:lnTo>
                              <a:lnTo>
                                <a:pt x="146" y="54"/>
                              </a:lnTo>
                              <a:lnTo>
                                <a:pt x="146" y="61"/>
                              </a:lnTo>
                              <a:lnTo>
                                <a:pt x="148" y="64"/>
                              </a:lnTo>
                              <a:lnTo>
                                <a:pt x="148" y="69"/>
                              </a:lnTo>
                              <a:lnTo>
                                <a:pt x="146" y="73"/>
                              </a:lnTo>
                              <a:lnTo>
                                <a:pt x="146" y="76"/>
                              </a:lnTo>
                              <a:lnTo>
                                <a:pt x="142" y="79"/>
                              </a:lnTo>
                              <a:lnTo>
                                <a:pt x="140" y="79"/>
                              </a:lnTo>
                              <a:lnTo>
                                <a:pt x="137" y="79"/>
                              </a:lnTo>
                              <a:lnTo>
                                <a:pt x="136" y="79"/>
                              </a:lnTo>
                              <a:lnTo>
                                <a:pt x="134" y="79"/>
                              </a:lnTo>
                              <a:lnTo>
                                <a:pt x="132" y="77"/>
                              </a:lnTo>
                              <a:lnTo>
                                <a:pt x="129" y="76"/>
                              </a:lnTo>
                              <a:lnTo>
                                <a:pt x="127" y="76"/>
                              </a:lnTo>
                              <a:lnTo>
                                <a:pt x="125" y="73"/>
                              </a:lnTo>
                              <a:lnTo>
                                <a:pt x="123" y="76"/>
                              </a:lnTo>
                              <a:lnTo>
                                <a:pt x="121" y="77"/>
                              </a:lnTo>
                              <a:lnTo>
                                <a:pt x="119" y="79"/>
                              </a:lnTo>
                              <a:lnTo>
                                <a:pt x="117" y="81"/>
                              </a:lnTo>
                              <a:lnTo>
                                <a:pt x="115" y="84"/>
                              </a:lnTo>
                              <a:lnTo>
                                <a:pt x="112" y="84"/>
                              </a:lnTo>
                              <a:lnTo>
                                <a:pt x="108" y="84"/>
                              </a:lnTo>
                              <a:lnTo>
                                <a:pt x="111" y="86"/>
                              </a:lnTo>
                              <a:lnTo>
                                <a:pt x="111" y="87"/>
                              </a:lnTo>
                              <a:lnTo>
                                <a:pt x="111" y="90"/>
                              </a:lnTo>
                              <a:lnTo>
                                <a:pt x="108" y="90"/>
                              </a:lnTo>
                              <a:lnTo>
                                <a:pt x="108" y="92"/>
                              </a:lnTo>
                              <a:lnTo>
                                <a:pt x="106" y="92"/>
                              </a:lnTo>
                              <a:lnTo>
                                <a:pt x="106" y="94"/>
                              </a:lnTo>
                              <a:lnTo>
                                <a:pt x="104" y="94"/>
                              </a:lnTo>
                              <a:lnTo>
                                <a:pt x="104" y="96"/>
                              </a:lnTo>
                              <a:lnTo>
                                <a:pt x="104" y="98"/>
                              </a:lnTo>
                              <a:lnTo>
                                <a:pt x="102" y="101"/>
                              </a:lnTo>
                              <a:lnTo>
                                <a:pt x="100" y="104"/>
                              </a:lnTo>
                              <a:lnTo>
                                <a:pt x="98" y="107"/>
                              </a:lnTo>
                              <a:lnTo>
                                <a:pt x="96" y="109"/>
                              </a:lnTo>
                              <a:lnTo>
                                <a:pt x="92" y="111"/>
                              </a:lnTo>
                              <a:lnTo>
                                <a:pt x="90" y="111"/>
                              </a:lnTo>
                              <a:lnTo>
                                <a:pt x="87" y="111"/>
                              </a:lnTo>
                              <a:lnTo>
                                <a:pt x="85" y="113"/>
                              </a:lnTo>
                              <a:lnTo>
                                <a:pt x="83" y="113"/>
                              </a:lnTo>
                              <a:lnTo>
                                <a:pt x="82" y="113"/>
                              </a:lnTo>
                              <a:lnTo>
                                <a:pt x="79" y="113"/>
                              </a:lnTo>
                              <a:lnTo>
                                <a:pt x="77" y="113"/>
                              </a:lnTo>
                              <a:lnTo>
                                <a:pt x="75" y="113"/>
                              </a:lnTo>
                              <a:lnTo>
                                <a:pt x="73" y="111"/>
                              </a:lnTo>
                              <a:lnTo>
                                <a:pt x="70" y="113"/>
                              </a:lnTo>
                              <a:lnTo>
                                <a:pt x="68" y="116"/>
                              </a:lnTo>
                              <a:lnTo>
                                <a:pt x="67" y="117"/>
                              </a:lnTo>
                              <a:lnTo>
                                <a:pt x="65" y="119"/>
                              </a:lnTo>
                              <a:lnTo>
                                <a:pt x="62" y="121"/>
                              </a:lnTo>
                              <a:lnTo>
                                <a:pt x="62" y="124"/>
                              </a:lnTo>
                              <a:lnTo>
                                <a:pt x="60" y="125"/>
                              </a:lnTo>
                              <a:lnTo>
                                <a:pt x="60" y="127"/>
                              </a:lnTo>
                              <a:lnTo>
                                <a:pt x="60" y="129"/>
                              </a:lnTo>
                              <a:lnTo>
                                <a:pt x="60" y="132"/>
                              </a:lnTo>
                              <a:lnTo>
                                <a:pt x="60" y="133"/>
                              </a:lnTo>
                              <a:lnTo>
                                <a:pt x="60" y="135"/>
                              </a:lnTo>
                              <a:lnTo>
                                <a:pt x="58" y="137"/>
                              </a:lnTo>
                              <a:lnTo>
                                <a:pt x="58" y="142"/>
                              </a:lnTo>
                              <a:lnTo>
                                <a:pt x="56" y="135"/>
                              </a:lnTo>
                              <a:lnTo>
                                <a:pt x="56" y="132"/>
                              </a:lnTo>
                              <a:lnTo>
                                <a:pt x="54" y="129"/>
                              </a:lnTo>
                              <a:lnTo>
                                <a:pt x="52" y="127"/>
                              </a:lnTo>
                              <a:lnTo>
                                <a:pt x="52" y="125"/>
                              </a:lnTo>
                              <a:lnTo>
                                <a:pt x="50" y="124"/>
                              </a:lnTo>
                              <a:lnTo>
                                <a:pt x="47" y="124"/>
                              </a:lnTo>
                              <a:lnTo>
                                <a:pt x="45" y="124"/>
                              </a:lnTo>
                              <a:lnTo>
                                <a:pt x="45" y="121"/>
                              </a:lnTo>
                              <a:lnTo>
                                <a:pt x="44" y="119"/>
                              </a:lnTo>
                              <a:lnTo>
                                <a:pt x="44" y="117"/>
                              </a:lnTo>
                              <a:lnTo>
                                <a:pt x="44" y="116"/>
                              </a:lnTo>
                              <a:lnTo>
                                <a:pt x="42" y="113"/>
                              </a:lnTo>
                              <a:lnTo>
                                <a:pt x="42" y="111"/>
                              </a:lnTo>
                              <a:lnTo>
                                <a:pt x="39" y="109"/>
                              </a:lnTo>
                              <a:lnTo>
                                <a:pt x="37" y="109"/>
                              </a:lnTo>
                              <a:lnTo>
                                <a:pt x="35" y="111"/>
                              </a:lnTo>
                              <a:lnTo>
                                <a:pt x="33" y="111"/>
                              </a:lnTo>
                              <a:lnTo>
                                <a:pt x="30" y="111"/>
                              </a:lnTo>
                              <a:lnTo>
                                <a:pt x="29" y="113"/>
                              </a:lnTo>
                              <a:lnTo>
                                <a:pt x="27" y="111"/>
                              </a:lnTo>
                              <a:lnTo>
                                <a:pt x="21" y="102"/>
                              </a:lnTo>
                              <a:lnTo>
                                <a:pt x="17" y="98"/>
                              </a:lnTo>
                              <a:lnTo>
                                <a:pt x="13" y="92"/>
                              </a:lnTo>
                              <a:lnTo>
                                <a:pt x="11" y="90"/>
                              </a:lnTo>
                              <a:lnTo>
                                <a:pt x="6" y="86"/>
                              </a:lnTo>
                              <a:lnTo>
                                <a:pt x="4" y="84"/>
                              </a:lnTo>
                              <a:lnTo>
                                <a:pt x="2" y="84"/>
                              </a:lnTo>
                              <a:lnTo>
                                <a:pt x="0" y="81"/>
                              </a:lnTo>
                              <a:lnTo>
                                <a:pt x="4" y="79"/>
                              </a:lnTo>
                              <a:lnTo>
                                <a:pt x="9" y="79"/>
                              </a:lnTo>
                              <a:lnTo>
                                <a:pt x="13" y="77"/>
                              </a:lnTo>
                              <a:lnTo>
                                <a:pt x="17" y="76"/>
                              </a:lnTo>
                              <a:lnTo>
                                <a:pt x="21" y="71"/>
                              </a:lnTo>
                              <a:lnTo>
                                <a:pt x="23" y="67"/>
                              </a:lnTo>
                              <a:lnTo>
                                <a:pt x="26" y="64"/>
                              </a:lnTo>
                              <a:lnTo>
                                <a:pt x="27" y="61"/>
                              </a:lnTo>
                              <a:lnTo>
                                <a:pt x="29" y="50"/>
                              </a:lnTo>
                              <a:lnTo>
                                <a:pt x="30" y="42"/>
                              </a:lnTo>
                              <a:lnTo>
                                <a:pt x="30" y="36"/>
                              </a:lnTo>
                              <a:lnTo>
                                <a:pt x="35" y="29"/>
                              </a:lnTo>
                              <a:lnTo>
                                <a:pt x="37" y="25"/>
                              </a:lnTo>
                              <a:lnTo>
                                <a:pt x="39" y="21"/>
                              </a:lnTo>
                              <a:lnTo>
                                <a:pt x="44" y="17"/>
                              </a:lnTo>
                              <a:lnTo>
                                <a:pt x="47" y="12"/>
                              </a:lnTo>
                              <a:lnTo>
                                <a:pt x="54" y="12"/>
                              </a:lnTo>
                              <a:lnTo>
                                <a:pt x="60" y="12"/>
                              </a:lnTo>
                              <a:lnTo>
                                <a:pt x="68" y="12"/>
                              </a:lnTo>
                              <a:lnTo>
                                <a:pt x="75" y="12"/>
                              </a:lnTo>
                              <a:lnTo>
                                <a:pt x="83" y="10"/>
                              </a:lnTo>
                              <a:lnTo>
                                <a:pt x="92" y="9"/>
                              </a:lnTo>
                              <a:lnTo>
                                <a:pt x="98" y="4"/>
                              </a:lnTo>
                              <a:lnTo>
                                <a:pt x="106" y="0"/>
                              </a:lnTo>
                              <a:lnTo>
                                <a:pt x="106" y="2"/>
                              </a:lnTo>
                              <a:lnTo>
                                <a:pt x="104" y="4"/>
                              </a:lnTo>
                              <a:lnTo>
                                <a:pt x="102" y="6"/>
                              </a:lnTo>
                              <a:lnTo>
                                <a:pt x="100" y="9"/>
                              </a:lnTo>
                              <a:lnTo>
                                <a:pt x="98" y="10"/>
                              </a:lnTo>
                              <a:lnTo>
                                <a:pt x="96" y="12"/>
                              </a:lnTo>
                              <a:lnTo>
                                <a:pt x="94" y="14"/>
                              </a:lnTo>
                              <a:lnTo>
                                <a:pt x="100" y="21"/>
                              </a:lnTo>
                              <a:lnTo>
                                <a:pt x="106" y="25"/>
                              </a:lnTo>
                              <a:lnTo>
                                <a:pt x="115" y="27"/>
                              </a:lnTo>
                              <a:lnTo>
                                <a:pt x="123" y="27"/>
                              </a:lnTo>
                              <a:lnTo>
                                <a:pt x="129" y="25"/>
                              </a:lnTo>
                              <a:lnTo>
                                <a:pt x="136" y="21"/>
                              </a:lnTo>
                              <a:lnTo>
                                <a:pt x="140" y="12"/>
                              </a:lnTo>
                              <a:lnTo>
                                <a:pt x="140" y="2"/>
                              </a:lnTo>
                              <a:lnTo>
                                <a:pt x="144" y="6"/>
                              </a:lnTo>
                              <a:lnTo>
                                <a:pt x="146" y="10"/>
                              </a:lnTo>
                              <a:lnTo>
                                <a:pt x="148" y="12"/>
                              </a:lnTo>
                              <a:lnTo>
                                <a:pt x="150" y="17"/>
                              </a:lnTo>
                              <a:lnTo>
                                <a:pt x="150" y="21"/>
                              </a:lnTo>
                              <a:lnTo>
                                <a:pt x="148" y="23"/>
                              </a:lnTo>
                              <a:lnTo>
                                <a:pt x="146" y="29"/>
                              </a:lnTo>
                              <a:lnTo>
                                <a:pt x="140" y="33"/>
                              </a:lnTo>
                              <a:lnTo>
                                <a:pt x="146" y="33"/>
                              </a:lnTo>
                              <a:lnTo>
                                <a:pt x="148" y="31"/>
                              </a:lnTo>
                              <a:lnTo>
                                <a:pt x="152" y="29"/>
                              </a:lnTo>
                              <a:lnTo>
                                <a:pt x="157" y="27"/>
                              </a:lnTo>
                              <a:lnTo>
                                <a:pt x="159" y="25"/>
                              </a:lnTo>
                              <a:lnTo>
                                <a:pt x="160" y="23"/>
                              </a:lnTo>
                              <a:lnTo>
                                <a:pt x="165" y="21"/>
                              </a:lnTo>
                              <a:lnTo>
                                <a:pt x="167" y="19"/>
                              </a:lnTo>
                            </a:path>
                          </a:pathLst>
                        </a:custGeom>
                        <a:solidFill>
                          <a:srgbClr val="E0A175"/>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71" name="Freeform 147"/>
                        <p:cNvSpPr>
                          <a:spLocks/>
                        </p:cNvSpPr>
                        <p:nvPr/>
                      </p:nvSpPr>
                      <p:spPr bwMode="auto">
                        <a:xfrm>
                          <a:off x="5804" y="1798"/>
                          <a:ext cx="133" cy="151"/>
                        </a:xfrm>
                        <a:custGeom>
                          <a:avLst/>
                          <a:gdLst>
                            <a:gd name="T0" fmla="*/ 11 w 133"/>
                            <a:gd name="T1" fmla="*/ 43 h 151"/>
                            <a:gd name="T2" fmla="*/ 13 w 133"/>
                            <a:gd name="T3" fmla="*/ 33 h 151"/>
                            <a:gd name="T4" fmla="*/ 17 w 133"/>
                            <a:gd name="T5" fmla="*/ 25 h 151"/>
                            <a:gd name="T6" fmla="*/ 26 w 133"/>
                            <a:gd name="T7" fmla="*/ 23 h 151"/>
                            <a:gd name="T8" fmla="*/ 40 w 133"/>
                            <a:gd name="T9" fmla="*/ 20 h 151"/>
                            <a:gd name="T10" fmla="*/ 51 w 133"/>
                            <a:gd name="T11" fmla="*/ 23 h 151"/>
                            <a:gd name="T12" fmla="*/ 53 w 133"/>
                            <a:gd name="T13" fmla="*/ 25 h 151"/>
                            <a:gd name="T14" fmla="*/ 55 w 133"/>
                            <a:gd name="T15" fmla="*/ 27 h 151"/>
                            <a:gd name="T16" fmla="*/ 65 w 133"/>
                            <a:gd name="T17" fmla="*/ 23 h 151"/>
                            <a:gd name="T18" fmla="*/ 71 w 133"/>
                            <a:gd name="T19" fmla="*/ 31 h 151"/>
                            <a:gd name="T20" fmla="*/ 79 w 133"/>
                            <a:gd name="T21" fmla="*/ 35 h 151"/>
                            <a:gd name="T22" fmla="*/ 81 w 133"/>
                            <a:gd name="T23" fmla="*/ 25 h 151"/>
                            <a:gd name="T24" fmla="*/ 81 w 133"/>
                            <a:gd name="T25" fmla="*/ 10 h 151"/>
                            <a:gd name="T26" fmla="*/ 84 w 133"/>
                            <a:gd name="T27" fmla="*/ 0 h 151"/>
                            <a:gd name="T28" fmla="*/ 86 w 133"/>
                            <a:gd name="T29" fmla="*/ 16 h 151"/>
                            <a:gd name="T30" fmla="*/ 88 w 133"/>
                            <a:gd name="T31" fmla="*/ 31 h 151"/>
                            <a:gd name="T32" fmla="*/ 92 w 133"/>
                            <a:gd name="T33" fmla="*/ 41 h 151"/>
                            <a:gd name="T34" fmla="*/ 96 w 133"/>
                            <a:gd name="T35" fmla="*/ 56 h 151"/>
                            <a:gd name="T36" fmla="*/ 98 w 133"/>
                            <a:gd name="T37" fmla="*/ 74 h 151"/>
                            <a:gd name="T38" fmla="*/ 107 w 133"/>
                            <a:gd name="T39" fmla="*/ 83 h 151"/>
                            <a:gd name="T40" fmla="*/ 117 w 133"/>
                            <a:gd name="T41" fmla="*/ 83 h 151"/>
                            <a:gd name="T42" fmla="*/ 126 w 133"/>
                            <a:gd name="T43" fmla="*/ 81 h 151"/>
                            <a:gd name="T44" fmla="*/ 128 w 133"/>
                            <a:gd name="T45" fmla="*/ 81 h 151"/>
                            <a:gd name="T46" fmla="*/ 130 w 133"/>
                            <a:gd name="T47" fmla="*/ 83 h 151"/>
                            <a:gd name="T48" fmla="*/ 132 w 133"/>
                            <a:gd name="T49" fmla="*/ 85 h 151"/>
                            <a:gd name="T50" fmla="*/ 130 w 133"/>
                            <a:gd name="T51" fmla="*/ 89 h 151"/>
                            <a:gd name="T52" fmla="*/ 130 w 133"/>
                            <a:gd name="T53" fmla="*/ 91 h 151"/>
                            <a:gd name="T54" fmla="*/ 128 w 133"/>
                            <a:gd name="T55" fmla="*/ 93 h 151"/>
                            <a:gd name="T56" fmla="*/ 126 w 133"/>
                            <a:gd name="T57" fmla="*/ 95 h 151"/>
                            <a:gd name="T58" fmla="*/ 121 w 133"/>
                            <a:gd name="T59" fmla="*/ 98 h 151"/>
                            <a:gd name="T60" fmla="*/ 109 w 133"/>
                            <a:gd name="T61" fmla="*/ 98 h 151"/>
                            <a:gd name="T62" fmla="*/ 96 w 133"/>
                            <a:gd name="T63" fmla="*/ 100 h 151"/>
                            <a:gd name="T64" fmla="*/ 84 w 133"/>
                            <a:gd name="T65" fmla="*/ 103 h 151"/>
                            <a:gd name="T66" fmla="*/ 73 w 133"/>
                            <a:gd name="T67" fmla="*/ 108 h 151"/>
                            <a:gd name="T68" fmla="*/ 60 w 133"/>
                            <a:gd name="T69" fmla="*/ 114 h 151"/>
                            <a:gd name="T70" fmla="*/ 47 w 133"/>
                            <a:gd name="T71" fmla="*/ 126 h 151"/>
                            <a:gd name="T72" fmla="*/ 36 w 133"/>
                            <a:gd name="T73" fmla="*/ 138 h 151"/>
                            <a:gd name="T74" fmla="*/ 30 w 133"/>
                            <a:gd name="T75" fmla="*/ 150 h 151"/>
                            <a:gd name="T76" fmla="*/ 22 w 133"/>
                            <a:gd name="T77" fmla="*/ 124 h 151"/>
                            <a:gd name="T78" fmla="*/ 13 w 133"/>
                            <a:gd name="T79" fmla="*/ 118 h 151"/>
                            <a:gd name="T80" fmla="*/ 8 w 133"/>
                            <a:gd name="T81" fmla="*/ 108 h 151"/>
                            <a:gd name="T82" fmla="*/ 8 w 133"/>
                            <a:gd name="T83" fmla="*/ 106 h 151"/>
                            <a:gd name="T84" fmla="*/ 8 w 133"/>
                            <a:gd name="T85" fmla="*/ 106 h 151"/>
                            <a:gd name="T86" fmla="*/ 7 w 133"/>
                            <a:gd name="T87" fmla="*/ 103 h 151"/>
                            <a:gd name="T88" fmla="*/ 5 w 133"/>
                            <a:gd name="T89" fmla="*/ 101 h 151"/>
                            <a:gd name="T90" fmla="*/ 3 w 133"/>
                            <a:gd name="T91" fmla="*/ 100 h 151"/>
                            <a:gd name="T92" fmla="*/ 0 w 133"/>
                            <a:gd name="T93" fmla="*/ 91 h 151"/>
                            <a:gd name="T94" fmla="*/ 0 w 133"/>
                            <a:gd name="T95" fmla="*/ 78 h 151"/>
                            <a:gd name="T96" fmla="*/ 3 w 133"/>
                            <a:gd name="T97" fmla="*/ 68 h 151"/>
                            <a:gd name="T98" fmla="*/ 3 w 133"/>
                            <a:gd name="T99" fmla="*/ 60 h 151"/>
                            <a:gd name="T100" fmla="*/ 5 w 133"/>
                            <a:gd name="T101" fmla="*/ 52 h 151"/>
                            <a:gd name="T102" fmla="*/ 8 w 133"/>
                            <a:gd name="T103" fmla="*/ 48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151"/>
                            <a:gd name="T158" fmla="*/ 133 w 133"/>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151">
                              <a:moveTo>
                                <a:pt x="8" y="48"/>
                              </a:moveTo>
                              <a:lnTo>
                                <a:pt x="8" y="46"/>
                              </a:lnTo>
                              <a:lnTo>
                                <a:pt x="11" y="43"/>
                              </a:lnTo>
                              <a:lnTo>
                                <a:pt x="11" y="40"/>
                              </a:lnTo>
                              <a:lnTo>
                                <a:pt x="11" y="37"/>
                              </a:lnTo>
                              <a:lnTo>
                                <a:pt x="13" y="33"/>
                              </a:lnTo>
                              <a:lnTo>
                                <a:pt x="13" y="29"/>
                              </a:lnTo>
                              <a:lnTo>
                                <a:pt x="15" y="27"/>
                              </a:lnTo>
                              <a:lnTo>
                                <a:pt x="17" y="25"/>
                              </a:lnTo>
                              <a:lnTo>
                                <a:pt x="20" y="23"/>
                              </a:lnTo>
                              <a:lnTo>
                                <a:pt x="22" y="23"/>
                              </a:lnTo>
                              <a:lnTo>
                                <a:pt x="26" y="23"/>
                              </a:lnTo>
                              <a:lnTo>
                                <a:pt x="30" y="20"/>
                              </a:lnTo>
                              <a:lnTo>
                                <a:pt x="34" y="20"/>
                              </a:lnTo>
                              <a:lnTo>
                                <a:pt x="40" y="20"/>
                              </a:lnTo>
                              <a:lnTo>
                                <a:pt x="45" y="20"/>
                              </a:lnTo>
                              <a:lnTo>
                                <a:pt x="51" y="20"/>
                              </a:lnTo>
                              <a:lnTo>
                                <a:pt x="51" y="23"/>
                              </a:lnTo>
                              <a:lnTo>
                                <a:pt x="53" y="25"/>
                              </a:lnTo>
                              <a:lnTo>
                                <a:pt x="55" y="27"/>
                              </a:lnTo>
                              <a:lnTo>
                                <a:pt x="65" y="18"/>
                              </a:lnTo>
                              <a:lnTo>
                                <a:pt x="65" y="23"/>
                              </a:lnTo>
                              <a:lnTo>
                                <a:pt x="68" y="25"/>
                              </a:lnTo>
                              <a:lnTo>
                                <a:pt x="70" y="29"/>
                              </a:lnTo>
                              <a:lnTo>
                                <a:pt x="71" y="31"/>
                              </a:lnTo>
                              <a:lnTo>
                                <a:pt x="73" y="33"/>
                              </a:lnTo>
                              <a:lnTo>
                                <a:pt x="76" y="33"/>
                              </a:lnTo>
                              <a:lnTo>
                                <a:pt x="79" y="35"/>
                              </a:lnTo>
                              <a:lnTo>
                                <a:pt x="81" y="35"/>
                              </a:lnTo>
                              <a:lnTo>
                                <a:pt x="81" y="31"/>
                              </a:lnTo>
                              <a:lnTo>
                                <a:pt x="81" y="25"/>
                              </a:lnTo>
                              <a:lnTo>
                                <a:pt x="81" y="20"/>
                              </a:lnTo>
                              <a:lnTo>
                                <a:pt x="81" y="16"/>
                              </a:lnTo>
                              <a:lnTo>
                                <a:pt x="81" y="10"/>
                              </a:lnTo>
                              <a:lnTo>
                                <a:pt x="81" y="6"/>
                              </a:lnTo>
                              <a:lnTo>
                                <a:pt x="84" y="3"/>
                              </a:lnTo>
                              <a:lnTo>
                                <a:pt x="84" y="0"/>
                              </a:lnTo>
                              <a:lnTo>
                                <a:pt x="84" y="6"/>
                              </a:lnTo>
                              <a:lnTo>
                                <a:pt x="84" y="12"/>
                              </a:lnTo>
                              <a:lnTo>
                                <a:pt x="86" y="16"/>
                              </a:lnTo>
                              <a:lnTo>
                                <a:pt x="86" y="23"/>
                              </a:lnTo>
                              <a:lnTo>
                                <a:pt x="88" y="27"/>
                              </a:lnTo>
                              <a:lnTo>
                                <a:pt x="88" y="31"/>
                              </a:lnTo>
                              <a:lnTo>
                                <a:pt x="90" y="35"/>
                              </a:lnTo>
                              <a:lnTo>
                                <a:pt x="92" y="40"/>
                              </a:lnTo>
                              <a:lnTo>
                                <a:pt x="92" y="41"/>
                              </a:lnTo>
                              <a:lnTo>
                                <a:pt x="92" y="46"/>
                              </a:lnTo>
                              <a:lnTo>
                                <a:pt x="94" y="52"/>
                              </a:lnTo>
                              <a:lnTo>
                                <a:pt x="96" y="56"/>
                              </a:lnTo>
                              <a:lnTo>
                                <a:pt x="96" y="62"/>
                              </a:lnTo>
                              <a:lnTo>
                                <a:pt x="98" y="68"/>
                              </a:lnTo>
                              <a:lnTo>
                                <a:pt x="98" y="74"/>
                              </a:lnTo>
                              <a:lnTo>
                                <a:pt x="101" y="81"/>
                              </a:lnTo>
                              <a:lnTo>
                                <a:pt x="102" y="81"/>
                              </a:lnTo>
                              <a:lnTo>
                                <a:pt x="107" y="83"/>
                              </a:lnTo>
                              <a:lnTo>
                                <a:pt x="109" y="83"/>
                              </a:lnTo>
                              <a:lnTo>
                                <a:pt x="113" y="83"/>
                              </a:lnTo>
                              <a:lnTo>
                                <a:pt x="117" y="83"/>
                              </a:lnTo>
                              <a:lnTo>
                                <a:pt x="119" y="83"/>
                              </a:lnTo>
                              <a:lnTo>
                                <a:pt x="124" y="81"/>
                              </a:lnTo>
                              <a:lnTo>
                                <a:pt x="126" y="81"/>
                              </a:lnTo>
                              <a:lnTo>
                                <a:pt x="128" y="81"/>
                              </a:lnTo>
                              <a:lnTo>
                                <a:pt x="130" y="81"/>
                              </a:lnTo>
                              <a:lnTo>
                                <a:pt x="130" y="83"/>
                              </a:lnTo>
                              <a:lnTo>
                                <a:pt x="132" y="83"/>
                              </a:lnTo>
                              <a:lnTo>
                                <a:pt x="132" y="85"/>
                              </a:lnTo>
                              <a:lnTo>
                                <a:pt x="130" y="86"/>
                              </a:lnTo>
                              <a:lnTo>
                                <a:pt x="130" y="89"/>
                              </a:lnTo>
                              <a:lnTo>
                                <a:pt x="130" y="91"/>
                              </a:lnTo>
                              <a:lnTo>
                                <a:pt x="130" y="93"/>
                              </a:lnTo>
                              <a:lnTo>
                                <a:pt x="128" y="93"/>
                              </a:lnTo>
                              <a:lnTo>
                                <a:pt x="126" y="95"/>
                              </a:lnTo>
                              <a:lnTo>
                                <a:pt x="124" y="95"/>
                              </a:lnTo>
                              <a:lnTo>
                                <a:pt x="121" y="98"/>
                              </a:lnTo>
                              <a:lnTo>
                                <a:pt x="117" y="98"/>
                              </a:lnTo>
                              <a:lnTo>
                                <a:pt x="113" y="98"/>
                              </a:lnTo>
                              <a:lnTo>
                                <a:pt x="109" y="98"/>
                              </a:lnTo>
                              <a:lnTo>
                                <a:pt x="105" y="98"/>
                              </a:lnTo>
                              <a:lnTo>
                                <a:pt x="101" y="98"/>
                              </a:lnTo>
                              <a:lnTo>
                                <a:pt x="96" y="100"/>
                              </a:lnTo>
                              <a:lnTo>
                                <a:pt x="92" y="101"/>
                              </a:lnTo>
                              <a:lnTo>
                                <a:pt x="88" y="103"/>
                              </a:lnTo>
                              <a:lnTo>
                                <a:pt x="84" y="103"/>
                              </a:lnTo>
                              <a:lnTo>
                                <a:pt x="81" y="103"/>
                              </a:lnTo>
                              <a:lnTo>
                                <a:pt x="77" y="106"/>
                              </a:lnTo>
                              <a:lnTo>
                                <a:pt x="73" y="108"/>
                              </a:lnTo>
                              <a:lnTo>
                                <a:pt x="70" y="108"/>
                              </a:lnTo>
                              <a:lnTo>
                                <a:pt x="65" y="112"/>
                              </a:lnTo>
                              <a:lnTo>
                                <a:pt x="60" y="114"/>
                              </a:lnTo>
                              <a:lnTo>
                                <a:pt x="55" y="116"/>
                              </a:lnTo>
                              <a:lnTo>
                                <a:pt x="51" y="123"/>
                              </a:lnTo>
                              <a:lnTo>
                                <a:pt x="47" y="126"/>
                              </a:lnTo>
                              <a:lnTo>
                                <a:pt x="43" y="129"/>
                              </a:lnTo>
                              <a:lnTo>
                                <a:pt x="40" y="133"/>
                              </a:lnTo>
                              <a:lnTo>
                                <a:pt x="36" y="138"/>
                              </a:lnTo>
                              <a:lnTo>
                                <a:pt x="34" y="141"/>
                              </a:lnTo>
                              <a:lnTo>
                                <a:pt x="32" y="146"/>
                              </a:lnTo>
                              <a:lnTo>
                                <a:pt x="30" y="150"/>
                              </a:lnTo>
                              <a:lnTo>
                                <a:pt x="28" y="126"/>
                              </a:lnTo>
                              <a:lnTo>
                                <a:pt x="23" y="126"/>
                              </a:lnTo>
                              <a:lnTo>
                                <a:pt x="22" y="124"/>
                              </a:lnTo>
                              <a:lnTo>
                                <a:pt x="17" y="124"/>
                              </a:lnTo>
                              <a:lnTo>
                                <a:pt x="15" y="121"/>
                              </a:lnTo>
                              <a:lnTo>
                                <a:pt x="13" y="118"/>
                              </a:lnTo>
                              <a:lnTo>
                                <a:pt x="11" y="114"/>
                              </a:lnTo>
                              <a:lnTo>
                                <a:pt x="11" y="112"/>
                              </a:lnTo>
                              <a:lnTo>
                                <a:pt x="8" y="108"/>
                              </a:lnTo>
                              <a:lnTo>
                                <a:pt x="8" y="106"/>
                              </a:lnTo>
                              <a:lnTo>
                                <a:pt x="7" y="106"/>
                              </a:lnTo>
                              <a:lnTo>
                                <a:pt x="7" y="103"/>
                              </a:lnTo>
                              <a:lnTo>
                                <a:pt x="5" y="101"/>
                              </a:lnTo>
                              <a:lnTo>
                                <a:pt x="5" y="100"/>
                              </a:lnTo>
                              <a:lnTo>
                                <a:pt x="3" y="100"/>
                              </a:lnTo>
                              <a:lnTo>
                                <a:pt x="3" y="98"/>
                              </a:lnTo>
                              <a:lnTo>
                                <a:pt x="3" y="95"/>
                              </a:lnTo>
                              <a:lnTo>
                                <a:pt x="0" y="91"/>
                              </a:lnTo>
                              <a:lnTo>
                                <a:pt x="0" y="86"/>
                              </a:lnTo>
                              <a:lnTo>
                                <a:pt x="0" y="83"/>
                              </a:lnTo>
                              <a:lnTo>
                                <a:pt x="0" y="78"/>
                              </a:lnTo>
                              <a:lnTo>
                                <a:pt x="0" y="74"/>
                              </a:lnTo>
                              <a:lnTo>
                                <a:pt x="0" y="70"/>
                              </a:lnTo>
                              <a:lnTo>
                                <a:pt x="3" y="68"/>
                              </a:lnTo>
                              <a:lnTo>
                                <a:pt x="3" y="64"/>
                              </a:lnTo>
                              <a:lnTo>
                                <a:pt x="3" y="62"/>
                              </a:lnTo>
                              <a:lnTo>
                                <a:pt x="3" y="60"/>
                              </a:lnTo>
                              <a:lnTo>
                                <a:pt x="5" y="57"/>
                              </a:lnTo>
                              <a:lnTo>
                                <a:pt x="5" y="56"/>
                              </a:lnTo>
                              <a:lnTo>
                                <a:pt x="5" y="52"/>
                              </a:lnTo>
                              <a:lnTo>
                                <a:pt x="7" y="50"/>
                              </a:lnTo>
                              <a:lnTo>
                                <a:pt x="8" y="48"/>
                              </a:lnTo>
                            </a:path>
                          </a:pathLst>
                        </a:custGeom>
                        <a:solidFill>
                          <a:srgbClr val="E0A175"/>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72" name="Freeform 148"/>
                        <p:cNvSpPr>
                          <a:spLocks/>
                        </p:cNvSpPr>
                        <p:nvPr/>
                      </p:nvSpPr>
                      <p:spPr bwMode="auto">
                        <a:xfrm>
                          <a:off x="5965" y="1829"/>
                          <a:ext cx="48" cy="63"/>
                        </a:xfrm>
                        <a:custGeom>
                          <a:avLst/>
                          <a:gdLst>
                            <a:gd name="T0" fmla="*/ 40 w 48"/>
                            <a:gd name="T1" fmla="*/ 50 h 63"/>
                            <a:gd name="T2" fmla="*/ 40 w 48"/>
                            <a:gd name="T3" fmla="*/ 52 h 63"/>
                            <a:gd name="T4" fmla="*/ 38 w 48"/>
                            <a:gd name="T5" fmla="*/ 54 h 63"/>
                            <a:gd name="T6" fmla="*/ 33 w 48"/>
                            <a:gd name="T7" fmla="*/ 55 h 63"/>
                            <a:gd name="T8" fmla="*/ 30 w 48"/>
                            <a:gd name="T9" fmla="*/ 58 h 63"/>
                            <a:gd name="T10" fmla="*/ 27 w 48"/>
                            <a:gd name="T11" fmla="*/ 58 h 63"/>
                            <a:gd name="T12" fmla="*/ 25 w 48"/>
                            <a:gd name="T13" fmla="*/ 58 h 63"/>
                            <a:gd name="T14" fmla="*/ 23 w 48"/>
                            <a:gd name="T15" fmla="*/ 58 h 63"/>
                            <a:gd name="T16" fmla="*/ 22 w 48"/>
                            <a:gd name="T17" fmla="*/ 60 h 63"/>
                            <a:gd name="T18" fmla="*/ 19 w 48"/>
                            <a:gd name="T19" fmla="*/ 62 h 63"/>
                            <a:gd name="T20" fmla="*/ 17 w 48"/>
                            <a:gd name="T21" fmla="*/ 62 h 63"/>
                            <a:gd name="T22" fmla="*/ 15 w 48"/>
                            <a:gd name="T23" fmla="*/ 60 h 63"/>
                            <a:gd name="T24" fmla="*/ 8 w 48"/>
                            <a:gd name="T25" fmla="*/ 58 h 63"/>
                            <a:gd name="T26" fmla="*/ 5 w 48"/>
                            <a:gd name="T27" fmla="*/ 54 h 63"/>
                            <a:gd name="T28" fmla="*/ 2 w 48"/>
                            <a:gd name="T29" fmla="*/ 50 h 63"/>
                            <a:gd name="T30" fmla="*/ 0 w 48"/>
                            <a:gd name="T31" fmla="*/ 35 h 63"/>
                            <a:gd name="T32" fmla="*/ 2 w 48"/>
                            <a:gd name="T33" fmla="*/ 21 h 63"/>
                            <a:gd name="T34" fmla="*/ 8 w 48"/>
                            <a:gd name="T35" fmla="*/ 15 h 63"/>
                            <a:gd name="T36" fmla="*/ 13 w 48"/>
                            <a:gd name="T37" fmla="*/ 9 h 63"/>
                            <a:gd name="T38" fmla="*/ 17 w 48"/>
                            <a:gd name="T39" fmla="*/ 6 h 63"/>
                            <a:gd name="T40" fmla="*/ 22 w 48"/>
                            <a:gd name="T41" fmla="*/ 9 h 63"/>
                            <a:gd name="T42" fmla="*/ 25 w 48"/>
                            <a:gd name="T43" fmla="*/ 2 h 63"/>
                            <a:gd name="T44" fmla="*/ 32 w 48"/>
                            <a:gd name="T45" fmla="*/ 0 h 63"/>
                            <a:gd name="T46" fmla="*/ 36 w 48"/>
                            <a:gd name="T47" fmla="*/ 4 h 63"/>
                            <a:gd name="T48" fmla="*/ 44 w 48"/>
                            <a:gd name="T49" fmla="*/ 9 h 63"/>
                            <a:gd name="T50" fmla="*/ 47 w 48"/>
                            <a:gd name="T51" fmla="*/ 17 h 63"/>
                            <a:gd name="T52" fmla="*/ 47 w 48"/>
                            <a:gd name="T53" fmla="*/ 25 h 63"/>
                            <a:gd name="T54" fmla="*/ 47 w 48"/>
                            <a:gd name="T55" fmla="*/ 33 h 63"/>
                            <a:gd name="T56" fmla="*/ 47 w 48"/>
                            <a:gd name="T57" fmla="*/ 37 h 63"/>
                            <a:gd name="T58" fmla="*/ 47 w 48"/>
                            <a:gd name="T59" fmla="*/ 41 h 63"/>
                            <a:gd name="T60" fmla="*/ 44 w 48"/>
                            <a:gd name="T61" fmla="*/ 43 h 63"/>
                            <a:gd name="T62" fmla="*/ 42 w 48"/>
                            <a:gd name="T63" fmla="*/ 45 h 63"/>
                            <a:gd name="T64" fmla="*/ 42 w 48"/>
                            <a:gd name="T65" fmla="*/ 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63"/>
                            <a:gd name="T101" fmla="*/ 48 w 48"/>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63">
                              <a:moveTo>
                                <a:pt x="42" y="47"/>
                              </a:moveTo>
                              <a:lnTo>
                                <a:pt x="40" y="50"/>
                              </a:lnTo>
                              <a:lnTo>
                                <a:pt x="40" y="52"/>
                              </a:lnTo>
                              <a:lnTo>
                                <a:pt x="38" y="54"/>
                              </a:lnTo>
                              <a:lnTo>
                                <a:pt x="36" y="55"/>
                              </a:lnTo>
                              <a:lnTo>
                                <a:pt x="33" y="55"/>
                              </a:lnTo>
                              <a:lnTo>
                                <a:pt x="32" y="58"/>
                              </a:lnTo>
                              <a:lnTo>
                                <a:pt x="30" y="58"/>
                              </a:lnTo>
                              <a:lnTo>
                                <a:pt x="27" y="58"/>
                              </a:lnTo>
                              <a:lnTo>
                                <a:pt x="25" y="58"/>
                              </a:lnTo>
                              <a:lnTo>
                                <a:pt x="23" y="58"/>
                              </a:lnTo>
                              <a:lnTo>
                                <a:pt x="23" y="55"/>
                              </a:lnTo>
                              <a:lnTo>
                                <a:pt x="22" y="60"/>
                              </a:lnTo>
                              <a:lnTo>
                                <a:pt x="19" y="62"/>
                              </a:lnTo>
                              <a:lnTo>
                                <a:pt x="17" y="62"/>
                              </a:lnTo>
                              <a:lnTo>
                                <a:pt x="15" y="62"/>
                              </a:lnTo>
                              <a:lnTo>
                                <a:pt x="15" y="60"/>
                              </a:lnTo>
                              <a:lnTo>
                                <a:pt x="13" y="60"/>
                              </a:lnTo>
                              <a:lnTo>
                                <a:pt x="8" y="58"/>
                              </a:lnTo>
                              <a:lnTo>
                                <a:pt x="7" y="55"/>
                              </a:lnTo>
                              <a:lnTo>
                                <a:pt x="5" y="54"/>
                              </a:lnTo>
                              <a:lnTo>
                                <a:pt x="2" y="52"/>
                              </a:lnTo>
                              <a:lnTo>
                                <a:pt x="2" y="50"/>
                              </a:lnTo>
                              <a:lnTo>
                                <a:pt x="0" y="43"/>
                              </a:lnTo>
                              <a:lnTo>
                                <a:pt x="0" y="35"/>
                              </a:lnTo>
                              <a:lnTo>
                                <a:pt x="0" y="25"/>
                              </a:lnTo>
                              <a:lnTo>
                                <a:pt x="2" y="21"/>
                              </a:lnTo>
                              <a:lnTo>
                                <a:pt x="7" y="17"/>
                              </a:lnTo>
                              <a:lnTo>
                                <a:pt x="8" y="15"/>
                              </a:lnTo>
                              <a:lnTo>
                                <a:pt x="10" y="10"/>
                              </a:lnTo>
                              <a:lnTo>
                                <a:pt x="13" y="9"/>
                              </a:lnTo>
                              <a:lnTo>
                                <a:pt x="15" y="6"/>
                              </a:lnTo>
                              <a:lnTo>
                                <a:pt x="17" y="6"/>
                              </a:lnTo>
                              <a:lnTo>
                                <a:pt x="19" y="6"/>
                              </a:lnTo>
                              <a:lnTo>
                                <a:pt x="22" y="9"/>
                              </a:lnTo>
                              <a:lnTo>
                                <a:pt x="23" y="4"/>
                              </a:lnTo>
                              <a:lnTo>
                                <a:pt x="25" y="2"/>
                              </a:lnTo>
                              <a:lnTo>
                                <a:pt x="27" y="0"/>
                              </a:lnTo>
                              <a:lnTo>
                                <a:pt x="32" y="0"/>
                              </a:lnTo>
                              <a:lnTo>
                                <a:pt x="33" y="2"/>
                              </a:lnTo>
                              <a:lnTo>
                                <a:pt x="36" y="4"/>
                              </a:lnTo>
                              <a:lnTo>
                                <a:pt x="40" y="6"/>
                              </a:lnTo>
                              <a:lnTo>
                                <a:pt x="44" y="9"/>
                              </a:lnTo>
                              <a:lnTo>
                                <a:pt x="44" y="12"/>
                              </a:lnTo>
                              <a:lnTo>
                                <a:pt x="47" y="17"/>
                              </a:lnTo>
                              <a:lnTo>
                                <a:pt x="47" y="21"/>
                              </a:lnTo>
                              <a:lnTo>
                                <a:pt x="47" y="25"/>
                              </a:lnTo>
                              <a:lnTo>
                                <a:pt x="47" y="29"/>
                              </a:lnTo>
                              <a:lnTo>
                                <a:pt x="47" y="33"/>
                              </a:lnTo>
                              <a:lnTo>
                                <a:pt x="47" y="35"/>
                              </a:lnTo>
                              <a:lnTo>
                                <a:pt x="47" y="37"/>
                              </a:lnTo>
                              <a:lnTo>
                                <a:pt x="47" y="39"/>
                              </a:lnTo>
                              <a:lnTo>
                                <a:pt x="47" y="41"/>
                              </a:lnTo>
                              <a:lnTo>
                                <a:pt x="44" y="41"/>
                              </a:lnTo>
                              <a:lnTo>
                                <a:pt x="44" y="43"/>
                              </a:lnTo>
                              <a:lnTo>
                                <a:pt x="42" y="45"/>
                              </a:lnTo>
                              <a:lnTo>
                                <a:pt x="42" y="47"/>
                              </a:lnTo>
                            </a:path>
                          </a:pathLst>
                        </a:custGeom>
                        <a:solidFill>
                          <a:srgbClr val="E0A175"/>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73" name="Freeform 149"/>
                        <p:cNvSpPr>
                          <a:spLocks/>
                        </p:cNvSpPr>
                        <p:nvPr/>
                      </p:nvSpPr>
                      <p:spPr bwMode="auto">
                        <a:xfrm>
                          <a:off x="5351" y="1753"/>
                          <a:ext cx="120" cy="144"/>
                        </a:xfrm>
                        <a:custGeom>
                          <a:avLst/>
                          <a:gdLst>
                            <a:gd name="T0" fmla="*/ 53 w 120"/>
                            <a:gd name="T1" fmla="*/ 7 h 144"/>
                            <a:gd name="T2" fmla="*/ 57 w 120"/>
                            <a:gd name="T3" fmla="*/ 15 h 144"/>
                            <a:gd name="T4" fmla="*/ 63 w 120"/>
                            <a:gd name="T5" fmla="*/ 28 h 144"/>
                            <a:gd name="T6" fmla="*/ 71 w 120"/>
                            <a:gd name="T7" fmla="*/ 34 h 144"/>
                            <a:gd name="T8" fmla="*/ 75 w 120"/>
                            <a:gd name="T9" fmla="*/ 40 h 144"/>
                            <a:gd name="T10" fmla="*/ 90 w 120"/>
                            <a:gd name="T11" fmla="*/ 60 h 144"/>
                            <a:gd name="T12" fmla="*/ 97 w 120"/>
                            <a:gd name="T13" fmla="*/ 55 h 144"/>
                            <a:gd name="T14" fmla="*/ 103 w 120"/>
                            <a:gd name="T15" fmla="*/ 60 h 144"/>
                            <a:gd name="T16" fmla="*/ 105 w 120"/>
                            <a:gd name="T17" fmla="*/ 63 h 144"/>
                            <a:gd name="T18" fmla="*/ 109 w 120"/>
                            <a:gd name="T19" fmla="*/ 63 h 144"/>
                            <a:gd name="T20" fmla="*/ 113 w 120"/>
                            <a:gd name="T21" fmla="*/ 68 h 144"/>
                            <a:gd name="T22" fmla="*/ 113 w 120"/>
                            <a:gd name="T23" fmla="*/ 70 h 144"/>
                            <a:gd name="T24" fmla="*/ 112 w 120"/>
                            <a:gd name="T25" fmla="*/ 76 h 144"/>
                            <a:gd name="T26" fmla="*/ 112 w 120"/>
                            <a:gd name="T27" fmla="*/ 80 h 144"/>
                            <a:gd name="T28" fmla="*/ 116 w 120"/>
                            <a:gd name="T29" fmla="*/ 86 h 144"/>
                            <a:gd name="T30" fmla="*/ 115 w 120"/>
                            <a:gd name="T31" fmla="*/ 99 h 144"/>
                            <a:gd name="T32" fmla="*/ 115 w 120"/>
                            <a:gd name="T33" fmla="*/ 105 h 144"/>
                            <a:gd name="T34" fmla="*/ 119 w 120"/>
                            <a:gd name="T35" fmla="*/ 109 h 144"/>
                            <a:gd name="T36" fmla="*/ 113 w 120"/>
                            <a:gd name="T37" fmla="*/ 119 h 144"/>
                            <a:gd name="T38" fmla="*/ 109 w 120"/>
                            <a:gd name="T39" fmla="*/ 130 h 144"/>
                            <a:gd name="T40" fmla="*/ 103 w 120"/>
                            <a:gd name="T41" fmla="*/ 134 h 144"/>
                            <a:gd name="T42" fmla="*/ 92 w 120"/>
                            <a:gd name="T43" fmla="*/ 136 h 144"/>
                            <a:gd name="T44" fmla="*/ 90 w 120"/>
                            <a:gd name="T45" fmla="*/ 140 h 144"/>
                            <a:gd name="T46" fmla="*/ 86 w 120"/>
                            <a:gd name="T47" fmla="*/ 143 h 144"/>
                            <a:gd name="T48" fmla="*/ 80 w 120"/>
                            <a:gd name="T49" fmla="*/ 143 h 144"/>
                            <a:gd name="T50" fmla="*/ 71 w 120"/>
                            <a:gd name="T51" fmla="*/ 143 h 144"/>
                            <a:gd name="T52" fmla="*/ 65 w 120"/>
                            <a:gd name="T53" fmla="*/ 140 h 144"/>
                            <a:gd name="T54" fmla="*/ 59 w 120"/>
                            <a:gd name="T55" fmla="*/ 143 h 144"/>
                            <a:gd name="T56" fmla="*/ 55 w 120"/>
                            <a:gd name="T57" fmla="*/ 140 h 144"/>
                            <a:gd name="T58" fmla="*/ 50 w 120"/>
                            <a:gd name="T59" fmla="*/ 138 h 144"/>
                            <a:gd name="T60" fmla="*/ 42 w 120"/>
                            <a:gd name="T61" fmla="*/ 131 h 144"/>
                            <a:gd name="T62" fmla="*/ 36 w 120"/>
                            <a:gd name="T63" fmla="*/ 121 h 144"/>
                            <a:gd name="T64" fmla="*/ 34 w 120"/>
                            <a:gd name="T65" fmla="*/ 113 h 144"/>
                            <a:gd name="T66" fmla="*/ 30 w 120"/>
                            <a:gd name="T67" fmla="*/ 113 h 144"/>
                            <a:gd name="T68" fmla="*/ 27 w 120"/>
                            <a:gd name="T69" fmla="*/ 111 h 144"/>
                            <a:gd name="T70" fmla="*/ 17 w 120"/>
                            <a:gd name="T71" fmla="*/ 102 h 144"/>
                            <a:gd name="T72" fmla="*/ 5 w 120"/>
                            <a:gd name="T73" fmla="*/ 95 h 144"/>
                            <a:gd name="T74" fmla="*/ 0 w 120"/>
                            <a:gd name="T75" fmla="*/ 80 h 144"/>
                            <a:gd name="T76" fmla="*/ 10 w 120"/>
                            <a:gd name="T77" fmla="*/ 78 h 144"/>
                            <a:gd name="T78" fmla="*/ 19 w 120"/>
                            <a:gd name="T79" fmla="*/ 72 h 144"/>
                            <a:gd name="T80" fmla="*/ 25 w 120"/>
                            <a:gd name="T81" fmla="*/ 65 h 144"/>
                            <a:gd name="T82" fmla="*/ 23 w 120"/>
                            <a:gd name="T83" fmla="*/ 53 h 144"/>
                            <a:gd name="T84" fmla="*/ 19 w 120"/>
                            <a:gd name="T85" fmla="*/ 40 h 144"/>
                            <a:gd name="T86" fmla="*/ 21 w 120"/>
                            <a:gd name="T87" fmla="*/ 36 h 144"/>
                            <a:gd name="T88" fmla="*/ 25 w 120"/>
                            <a:gd name="T89" fmla="*/ 28 h 144"/>
                            <a:gd name="T90" fmla="*/ 27 w 120"/>
                            <a:gd name="T91" fmla="*/ 20 h 144"/>
                            <a:gd name="T92" fmla="*/ 31 w 120"/>
                            <a:gd name="T93" fmla="*/ 11 h 144"/>
                            <a:gd name="T94" fmla="*/ 42 w 120"/>
                            <a:gd name="T95" fmla="*/ 5 h 144"/>
                            <a:gd name="T96" fmla="*/ 48 w 120"/>
                            <a:gd name="T97" fmla="*/ 0 h 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144"/>
                            <a:gd name="T149" fmla="*/ 120 w 120"/>
                            <a:gd name="T150" fmla="*/ 144 h 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144">
                              <a:moveTo>
                                <a:pt x="48" y="0"/>
                              </a:moveTo>
                              <a:lnTo>
                                <a:pt x="50" y="5"/>
                              </a:lnTo>
                              <a:lnTo>
                                <a:pt x="53" y="7"/>
                              </a:lnTo>
                              <a:lnTo>
                                <a:pt x="55" y="11"/>
                              </a:lnTo>
                              <a:lnTo>
                                <a:pt x="55" y="13"/>
                              </a:lnTo>
                              <a:lnTo>
                                <a:pt x="57" y="15"/>
                              </a:lnTo>
                              <a:lnTo>
                                <a:pt x="59" y="20"/>
                              </a:lnTo>
                              <a:lnTo>
                                <a:pt x="61" y="23"/>
                              </a:lnTo>
                              <a:lnTo>
                                <a:pt x="63" y="28"/>
                              </a:lnTo>
                              <a:lnTo>
                                <a:pt x="65" y="30"/>
                              </a:lnTo>
                              <a:lnTo>
                                <a:pt x="69" y="32"/>
                              </a:lnTo>
                              <a:lnTo>
                                <a:pt x="71" y="34"/>
                              </a:lnTo>
                              <a:lnTo>
                                <a:pt x="74" y="36"/>
                              </a:lnTo>
                              <a:lnTo>
                                <a:pt x="75" y="38"/>
                              </a:lnTo>
                              <a:lnTo>
                                <a:pt x="75" y="40"/>
                              </a:lnTo>
                              <a:lnTo>
                                <a:pt x="78" y="43"/>
                              </a:lnTo>
                              <a:lnTo>
                                <a:pt x="78" y="46"/>
                              </a:lnTo>
                              <a:lnTo>
                                <a:pt x="90" y="60"/>
                              </a:lnTo>
                              <a:lnTo>
                                <a:pt x="92" y="57"/>
                              </a:lnTo>
                              <a:lnTo>
                                <a:pt x="95" y="57"/>
                              </a:lnTo>
                              <a:lnTo>
                                <a:pt x="97" y="55"/>
                              </a:lnTo>
                              <a:lnTo>
                                <a:pt x="99" y="57"/>
                              </a:lnTo>
                              <a:lnTo>
                                <a:pt x="100" y="57"/>
                              </a:lnTo>
                              <a:lnTo>
                                <a:pt x="103" y="60"/>
                              </a:lnTo>
                              <a:lnTo>
                                <a:pt x="103" y="61"/>
                              </a:lnTo>
                              <a:lnTo>
                                <a:pt x="105" y="63"/>
                              </a:lnTo>
                              <a:lnTo>
                                <a:pt x="107" y="63"/>
                              </a:lnTo>
                              <a:lnTo>
                                <a:pt x="109" y="63"/>
                              </a:lnTo>
                              <a:lnTo>
                                <a:pt x="112" y="63"/>
                              </a:lnTo>
                              <a:lnTo>
                                <a:pt x="112" y="65"/>
                              </a:lnTo>
                              <a:lnTo>
                                <a:pt x="113" y="68"/>
                              </a:lnTo>
                              <a:lnTo>
                                <a:pt x="113" y="70"/>
                              </a:lnTo>
                              <a:lnTo>
                                <a:pt x="113" y="72"/>
                              </a:lnTo>
                              <a:lnTo>
                                <a:pt x="112" y="74"/>
                              </a:lnTo>
                              <a:lnTo>
                                <a:pt x="112" y="76"/>
                              </a:lnTo>
                              <a:lnTo>
                                <a:pt x="112" y="78"/>
                              </a:lnTo>
                              <a:lnTo>
                                <a:pt x="112" y="80"/>
                              </a:lnTo>
                              <a:lnTo>
                                <a:pt x="115" y="80"/>
                              </a:lnTo>
                              <a:lnTo>
                                <a:pt x="116" y="82"/>
                              </a:lnTo>
                              <a:lnTo>
                                <a:pt x="116" y="86"/>
                              </a:lnTo>
                              <a:lnTo>
                                <a:pt x="116" y="91"/>
                              </a:lnTo>
                              <a:lnTo>
                                <a:pt x="116" y="95"/>
                              </a:lnTo>
                              <a:lnTo>
                                <a:pt x="115" y="99"/>
                              </a:lnTo>
                              <a:lnTo>
                                <a:pt x="113" y="102"/>
                              </a:lnTo>
                              <a:lnTo>
                                <a:pt x="112" y="105"/>
                              </a:lnTo>
                              <a:lnTo>
                                <a:pt x="115" y="105"/>
                              </a:lnTo>
                              <a:lnTo>
                                <a:pt x="116" y="105"/>
                              </a:lnTo>
                              <a:lnTo>
                                <a:pt x="119" y="107"/>
                              </a:lnTo>
                              <a:lnTo>
                                <a:pt x="119" y="109"/>
                              </a:lnTo>
                              <a:lnTo>
                                <a:pt x="116" y="113"/>
                              </a:lnTo>
                              <a:lnTo>
                                <a:pt x="116" y="115"/>
                              </a:lnTo>
                              <a:lnTo>
                                <a:pt x="113" y="119"/>
                              </a:lnTo>
                              <a:lnTo>
                                <a:pt x="112" y="121"/>
                              </a:lnTo>
                              <a:lnTo>
                                <a:pt x="109" y="126"/>
                              </a:lnTo>
                              <a:lnTo>
                                <a:pt x="109" y="130"/>
                              </a:lnTo>
                              <a:lnTo>
                                <a:pt x="107" y="131"/>
                              </a:lnTo>
                              <a:lnTo>
                                <a:pt x="105" y="134"/>
                              </a:lnTo>
                              <a:lnTo>
                                <a:pt x="103" y="134"/>
                              </a:lnTo>
                              <a:lnTo>
                                <a:pt x="100" y="134"/>
                              </a:lnTo>
                              <a:lnTo>
                                <a:pt x="97" y="136"/>
                              </a:lnTo>
                              <a:lnTo>
                                <a:pt x="92" y="136"/>
                              </a:lnTo>
                              <a:lnTo>
                                <a:pt x="92" y="138"/>
                              </a:lnTo>
                              <a:lnTo>
                                <a:pt x="90" y="140"/>
                              </a:lnTo>
                              <a:lnTo>
                                <a:pt x="88" y="143"/>
                              </a:lnTo>
                              <a:lnTo>
                                <a:pt x="86" y="143"/>
                              </a:lnTo>
                              <a:lnTo>
                                <a:pt x="84" y="143"/>
                              </a:lnTo>
                              <a:lnTo>
                                <a:pt x="82" y="143"/>
                              </a:lnTo>
                              <a:lnTo>
                                <a:pt x="80" y="143"/>
                              </a:lnTo>
                              <a:lnTo>
                                <a:pt x="75" y="143"/>
                              </a:lnTo>
                              <a:lnTo>
                                <a:pt x="74" y="143"/>
                              </a:lnTo>
                              <a:lnTo>
                                <a:pt x="71" y="143"/>
                              </a:lnTo>
                              <a:lnTo>
                                <a:pt x="69" y="143"/>
                              </a:lnTo>
                              <a:lnTo>
                                <a:pt x="65" y="143"/>
                              </a:lnTo>
                              <a:lnTo>
                                <a:pt x="65" y="140"/>
                              </a:lnTo>
                              <a:lnTo>
                                <a:pt x="63" y="140"/>
                              </a:lnTo>
                              <a:lnTo>
                                <a:pt x="61" y="143"/>
                              </a:lnTo>
                              <a:lnTo>
                                <a:pt x="59" y="143"/>
                              </a:lnTo>
                              <a:lnTo>
                                <a:pt x="59" y="140"/>
                              </a:lnTo>
                              <a:lnTo>
                                <a:pt x="57" y="140"/>
                              </a:lnTo>
                              <a:lnTo>
                                <a:pt x="55" y="140"/>
                              </a:lnTo>
                              <a:lnTo>
                                <a:pt x="53" y="138"/>
                              </a:lnTo>
                              <a:lnTo>
                                <a:pt x="50" y="138"/>
                              </a:lnTo>
                              <a:lnTo>
                                <a:pt x="48" y="136"/>
                              </a:lnTo>
                              <a:lnTo>
                                <a:pt x="45" y="134"/>
                              </a:lnTo>
                              <a:lnTo>
                                <a:pt x="42" y="131"/>
                              </a:lnTo>
                              <a:lnTo>
                                <a:pt x="40" y="128"/>
                              </a:lnTo>
                              <a:lnTo>
                                <a:pt x="38" y="123"/>
                              </a:lnTo>
                              <a:lnTo>
                                <a:pt x="36" y="121"/>
                              </a:lnTo>
                              <a:lnTo>
                                <a:pt x="36" y="117"/>
                              </a:lnTo>
                              <a:lnTo>
                                <a:pt x="34" y="113"/>
                              </a:lnTo>
                              <a:lnTo>
                                <a:pt x="31" y="113"/>
                              </a:lnTo>
                              <a:lnTo>
                                <a:pt x="30" y="113"/>
                              </a:lnTo>
                              <a:lnTo>
                                <a:pt x="27" y="111"/>
                              </a:lnTo>
                              <a:lnTo>
                                <a:pt x="25" y="111"/>
                              </a:lnTo>
                              <a:lnTo>
                                <a:pt x="21" y="107"/>
                              </a:lnTo>
                              <a:lnTo>
                                <a:pt x="17" y="102"/>
                              </a:lnTo>
                              <a:lnTo>
                                <a:pt x="13" y="101"/>
                              </a:lnTo>
                              <a:lnTo>
                                <a:pt x="8" y="99"/>
                              </a:lnTo>
                              <a:lnTo>
                                <a:pt x="5" y="95"/>
                              </a:lnTo>
                              <a:lnTo>
                                <a:pt x="2" y="93"/>
                              </a:lnTo>
                              <a:lnTo>
                                <a:pt x="0" y="86"/>
                              </a:lnTo>
                              <a:lnTo>
                                <a:pt x="0" y="80"/>
                              </a:lnTo>
                              <a:lnTo>
                                <a:pt x="5" y="80"/>
                              </a:lnTo>
                              <a:lnTo>
                                <a:pt x="7" y="78"/>
                              </a:lnTo>
                              <a:lnTo>
                                <a:pt x="10" y="78"/>
                              </a:lnTo>
                              <a:lnTo>
                                <a:pt x="13" y="76"/>
                              </a:lnTo>
                              <a:lnTo>
                                <a:pt x="17" y="74"/>
                              </a:lnTo>
                              <a:lnTo>
                                <a:pt x="19" y="72"/>
                              </a:lnTo>
                              <a:lnTo>
                                <a:pt x="23" y="70"/>
                              </a:lnTo>
                              <a:lnTo>
                                <a:pt x="27" y="68"/>
                              </a:lnTo>
                              <a:lnTo>
                                <a:pt x="25" y="65"/>
                              </a:lnTo>
                              <a:lnTo>
                                <a:pt x="25" y="61"/>
                              </a:lnTo>
                              <a:lnTo>
                                <a:pt x="23" y="57"/>
                              </a:lnTo>
                              <a:lnTo>
                                <a:pt x="23" y="53"/>
                              </a:lnTo>
                              <a:lnTo>
                                <a:pt x="21" y="48"/>
                              </a:lnTo>
                              <a:lnTo>
                                <a:pt x="21" y="45"/>
                              </a:lnTo>
                              <a:lnTo>
                                <a:pt x="19" y="40"/>
                              </a:lnTo>
                              <a:lnTo>
                                <a:pt x="19" y="38"/>
                              </a:lnTo>
                              <a:lnTo>
                                <a:pt x="21" y="38"/>
                              </a:lnTo>
                              <a:lnTo>
                                <a:pt x="21" y="36"/>
                              </a:lnTo>
                              <a:lnTo>
                                <a:pt x="23" y="34"/>
                              </a:lnTo>
                              <a:lnTo>
                                <a:pt x="23" y="30"/>
                              </a:lnTo>
                              <a:lnTo>
                                <a:pt x="25" y="28"/>
                              </a:lnTo>
                              <a:lnTo>
                                <a:pt x="25" y="25"/>
                              </a:lnTo>
                              <a:lnTo>
                                <a:pt x="25" y="22"/>
                              </a:lnTo>
                              <a:lnTo>
                                <a:pt x="27" y="20"/>
                              </a:lnTo>
                              <a:lnTo>
                                <a:pt x="27" y="15"/>
                              </a:lnTo>
                              <a:lnTo>
                                <a:pt x="30" y="13"/>
                              </a:lnTo>
                              <a:lnTo>
                                <a:pt x="31" y="11"/>
                              </a:lnTo>
                              <a:lnTo>
                                <a:pt x="34" y="7"/>
                              </a:lnTo>
                              <a:lnTo>
                                <a:pt x="38" y="5"/>
                              </a:lnTo>
                              <a:lnTo>
                                <a:pt x="42" y="5"/>
                              </a:lnTo>
                              <a:lnTo>
                                <a:pt x="45" y="3"/>
                              </a:lnTo>
                              <a:lnTo>
                                <a:pt x="48" y="0"/>
                              </a:lnTo>
                            </a:path>
                          </a:pathLst>
                        </a:custGeom>
                        <a:solidFill>
                          <a:srgbClr val="E0A175"/>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74" name="Freeform 150"/>
                        <p:cNvSpPr>
                          <a:spLocks/>
                        </p:cNvSpPr>
                        <p:nvPr/>
                      </p:nvSpPr>
                      <p:spPr bwMode="auto">
                        <a:xfrm>
                          <a:off x="4940" y="1833"/>
                          <a:ext cx="108" cy="134"/>
                        </a:xfrm>
                        <a:custGeom>
                          <a:avLst/>
                          <a:gdLst>
                            <a:gd name="T0" fmla="*/ 35 w 108"/>
                            <a:gd name="T1" fmla="*/ 113 h 134"/>
                            <a:gd name="T2" fmla="*/ 23 w 108"/>
                            <a:gd name="T3" fmla="*/ 106 h 134"/>
                            <a:gd name="T4" fmla="*/ 15 w 108"/>
                            <a:gd name="T5" fmla="*/ 98 h 134"/>
                            <a:gd name="T6" fmla="*/ 3 w 108"/>
                            <a:gd name="T7" fmla="*/ 65 h 134"/>
                            <a:gd name="T8" fmla="*/ 2 w 108"/>
                            <a:gd name="T9" fmla="*/ 50 h 134"/>
                            <a:gd name="T10" fmla="*/ 0 w 108"/>
                            <a:gd name="T11" fmla="*/ 27 h 134"/>
                            <a:gd name="T12" fmla="*/ 8 w 108"/>
                            <a:gd name="T13" fmla="*/ 22 h 134"/>
                            <a:gd name="T14" fmla="*/ 15 w 108"/>
                            <a:gd name="T15" fmla="*/ 21 h 134"/>
                            <a:gd name="T16" fmla="*/ 23 w 108"/>
                            <a:gd name="T17" fmla="*/ 13 h 134"/>
                            <a:gd name="T18" fmla="*/ 35 w 108"/>
                            <a:gd name="T19" fmla="*/ 11 h 134"/>
                            <a:gd name="T20" fmla="*/ 52 w 108"/>
                            <a:gd name="T21" fmla="*/ 5 h 134"/>
                            <a:gd name="T22" fmla="*/ 60 w 108"/>
                            <a:gd name="T23" fmla="*/ 2 h 134"/>
                            <a:gd name="T24" fmla="*/ 65 w 108"/>
                            <a:gd name="T25" fmla="*/ 6 h 134"/>
                            <a:gd name="T26" fmla="*/ 69 w 108"/>
                            <a:gd name="T27" fmla="*/ 8 h 134"/>
                            <a:gd name="T28" fmla="*/ 73 w 108"/>
                            <a:gd name="T29" fmla="*/ 13 h 134"/>
                            <a:gd name="T30" fmla="*/ 80 w 108"/>
                            <a:gd name="T31" fmla="*/ 19 h 134"/>
                            <a:gd name="T32" fmla="*/ 83 w 108"/>
                            <a:gd name="T33" fmla="*/ 27 h 134"/>
                            <a:gd name="T34" fmla="*/ 86 w 108"/>
                            <a:gd name="T35" fmla="*/ 33 h 134"/>
                            <a:gd name="T36" fmla="*/ 88 w 108"/>
                            <a:gd name="T37" fmla="*/ 43 h 134"/>
                            <a:gd name="T38" fmla="*/ 92 w 108"/>
                            <a:gd name="T39" fmla="*/ 51 h 134"/>
                            <a:gd name="T40" fmla="*/ 94 w 108"/>
                            <a:gd name="T41" fmla="*/ 58 h 134"/>
                            <a:gd name="T42" fmla="*/ 98 w 108"/>
                            <a:gd name="T43" fmla="*/ 63 h 134"/>
                            <a:gd name="T44" fmla="*/ 98 w 108"/>
                            <a:gd name="T45" fmla="*/ 68 h 134"/>
                            <a:gd name="T46" fmla="*/ 100 w 108"/>
                            <a:gd name="T47" fmla="*/ 75 h 134"/>
                            <a:gd name="T48" fmla="*/ 105 w 108"/>
                            <a:gd name="T49" fmla="*/ 79 h 134"/>
                            <a:gd name="T50" fmla="*/ 107 w 108"/>
                            <a:gd name="T51" fmla="*/ 83 h 134"/>
                            <a:gd name="T52" fmla="*/ 102 w 108"/>
                            <a:gd name="T53" fmla="*/ 89 h 134"/>
                            <a:gd name="T54" fmla="*/ 94 w 108"/>
                            <a:gd name="T55" fmla="*/ 86 h 134"/>
                            <a:gd name="T56" fmla="*/ 86 w 108"/>
                            <a:gd name="T57" fmla="*/ 77 h 134"/>
                            <a:gd name="T58" fmla="*/ 81 w 108"/>
                            <a:gd name="T59" fmla="*/ 68 h 134"/>
                            <a:gd name="T60" fmla="*/ 77 w 108"/>
                            <a:gd name="T61" fmla="*/ 63 h 134"/>
                            <a:gd name="T62" fmla="*/ 69 w 108"/>
                            <a:gd name="T63" fmla="*/ 54 h 134"/>
                            <a:gd name="T64" fmla="*/ 69 w 108"/>
                            <a:gd name="T65" fmla="*/ 65 h 134"/>
                            <a:gd name="T66" fmla="*/ 69 w 108"/>
                            <a:gd name="T67" fmla="*/ 73 h 134"/>
                            <a:gd name="T68" fmla="*/ 71 w 108"/>
                            <a:gd name="T69" fmla="*/ 81 h 134"/>
                            <a:gd name="T70" fmla="*/ 73 w 108"/>
                            <a:gd name="T71" fmla="*/ 88 h 134"/>
                            <a:gd name="T72" fmla="*/ 73 w 108"/>
                            <a:gd name="T73" fmla="*/ 94 h 134"/>
                            <a:gd name="T74" fmla="*/ 86 w 108"/>
                            <a:gd name="T75" fmla="*/ 121 h 134"/>
                            <a:gd name="T76" fmla="*/ 83 w 108"/>
                            <a:gd name="T77" fmla="*/ 127 h 134"/>
                            <a:gd name="T78" fmla="*/ 80 w 108"/>
                            <a:gd name="T79" fmla="*/ 131 h 134"/>
                            <a:gd name="T80" fmla="*/ 73 w 108"/>
                            <a:gd name="T81" fmla="*/ 131 h 134"/>
                            <a:gd name="T82" fmla="*/ 67 w 108"/>
                            <a:gd name="T83" fmla="*/ 127 h 134"/>
                            <a:gd name="T84" fmla="*/ 60 w 108"/>
                            <a:gd name="T85" fmla="*/ 121 h 134"/>
                            <a:gd name="T86" fmla="*/ 55 w 108"/>
                            <a:gd name="T87" fmla="*/ 121 h 134"/>
                            <a:gd name="T88" fmla="*/ 48 w 108"/>
                            <a:gd name="T89" fmla="*/ 117 h 134"/>
                            <a:gd name="T90" fmla="*/ 43 w 108"/>
                            <a:gd name="T91" fmla="*/ 119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134"/>
                            <a:gd name="T140" fmla="*/ 108 w 108"/>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134">
                              <a:moveTo>
                                <a:pt x="43" y="119"/>
                              </a:moveTo>
                              <a:lnTo>
                                <a:pt x="40" y="115"/>
                              </a:lnTo>
                              <a:lnTo>
                                <a:pt x="35" y="113"/>
                              </a:lnTo>
                              <a:lnTo>
                                <a:pt x="32" y="111"/>
                              </a:lnTo>
                              <a:lnTo>
                                <a:pt x="27" y="108"/>
                              </a:lnTo>
                              <a:lnTo>
                                <a:pt x="23" y="106"/>
                              </a:lnTo>
                              <a:lnTo>
                                <a:pt x="18" y="104"/>
                              </a:lnTo>
                              <a:lnTo>
                                <a:pt x="17" y="100"/>
                              </a:lnTo>
                              <a:lnTo>
                                <a:pt x="15" y="98"/>
                              </a:lnTo>
                              <a:lnTo>
                                <a:pt x="3" y="71"/>
                              </a:lnTo>
                              <a:lnTo>
                                <a:pt x="3" y="68"/>
                              </a:lnTo>
                              <a:lnTo>
                                <a:pt x="3" y="65"/>
                              </a:lnTo>
                              <a:lnTo>
                                <a:pt x="3" y="60"/>
                              </a:lnTo>
                              <a:lnTo>
                                <a:pt x="3" y="56"/>
                              </a:lnTo>
                              <a:lnTo>
                                <a:pt x="2" y="50"/>
                              </a:lnTo>
                              <a:lnTo>
                                <a:pt x="2" y="43"/>
                              </a:lnTo>
                              <a:lnTo>
                                <a:pt x="0" y="35"/>
                              </a:lnTo>
                              <a:lnTo>
                                <a:pt x="0" y="27"/>
                              </a:lnTo>
                              <a:lnTo>
                                <a:pt x="3" y="25"/>
                              </a:lnTo>
                              <a:lnTo>
                                <a:pt x="6" y="25"/>
                              </a:lnTo>
                              <a:lnTo>
                                <a:pt x="8" y="22"/>
                              </a:lnTo>
                              <a:lnTo>
                                <a:pt x="10" y="22"/>
                              </a:lnTo>
                              <a:lnTo>
                                <a:pt x="12" y="21"/>
                              </a:lnTo>
                              <a:lnTo>
                                <a:pt x="15" y="21"/>
                              </a:lnTo>
                              <a:lnTo>
                                <a:pt x="17" y="19"/>
                              </a:lnTo>
                              <a:lnTo>
                                <a:pt x="18" y="15"/>
                              </a:lnTo>
                              <a:lnTo>
                                <a:pt x="23" y="13"/>
                              </a:lnTo>
                              <a:lnTo>
                                <a:pt x="27" y="11"/>
                              </a:lnTo>
                              <a:lnTo>
                                <a:pt x="32" y="11"/>
                              </a:lnTo>
                              <a:lnTo>
                                <a:pt x="35" y="11"/>
                              </a:lnTo>
                              <a:lnTo>
                                <a:pt x="42" y="8"/>
                              </a:lnTo>
                              <a:lnTo>
                                <a:pt x="46" y="8"/>
                              </a:lnTo>
                              <a:lnTo>
                                <a:pt x="52" y="5"/>
                              </a:lnTo>
                              <a:lnTo>
                                <a:pt x="56" y="0"/>
                              </a:lnTo>
                              <a:lnTo>
                                <a:pt x="58" y="0"/>
                              </a:lnTo>
                              <a:lnTo>
                                <a:pt x="60" y="2"/>
                              </a:lnTo>
                              <a:lnTo>
                                <a:pt x="63" y="5"/>
                              </a:lnTo>
                              <a:lnTo>
                                <a:pt x="65" y="5"/>
                              </a:lnTo>
                              <a:lnTo>
                                <a:pt x="65" y="6"/>
                              </a:lnTo>
                              <a:lnTo>
                                <a:pt x="67" y="6"/>
                              </a:lnTo>
                              <a:lnTo>
                                <a:pt x="67" y="8"/>
                              </a:lnTo>
                              <a:lnTo>
                                <a:pt x="69" y="8"/>
                              </a:lnTo>
                              <a:lnTo>
                                <a:pt x="69" y="11"/>
                              </a:lnTo>
                              <a:lnTo>
                                <a:pt x="71" y="11"/>
                              </a:lnTo>
                              <a:lnTo>
                                <a:pt x="73" y="13"/>
                              </a:lnTo>
                              <a:lnTo>
                                <a:pt x="75" y="15"/>
                              </a:lnTo>
                              <a:lnTo>
                                <a:pt x="77" y="17"/>
                              </a:lnTo>
                              <a:lnTo>
                                <a:pt x="80" y="19"/>
                              </a:lnTo>
                              <a:lnTo>
                                <a:pt x="80" y="21"/>
                              </a:lnTo>
                              <a:lnTo>
                                <a:pt x="81" y="22"/>
                              </a:lnTo>
                              <a:lnTo>
                                <a:pt x="83" y="27"/>
                              </a:lnTo>
                              <a:lnTo>
                                <a:pt x="83" y="29"/>
                              </a:lnTo>
                              <a:lnTo>
                                <a:pt x="86" y="31"/>
                              </a:lnTo>
                              <a:lnTo>
                                <a:pt x="86" y="33"/>
                              </a:lnTo>
                              <a:lnTo>
                                <a:pt x="86" y="37"/>
                              </a:lnTo>
                              <a:lnTo>
                                <a:pt x="88" y="39"/>
                              </a:lnTo>
                              <a:lnTo>
                                <a:pt x="88" y="43"/>
                              </a:lnTo>
                              <a:lnTo>
                                <a:pt x="90" y="48"/>
                              </a:lnTo>
                              <a:lnTo>
                                <a:pt x="90" y="50"/>
                              </a:lnTo>
                              <a:lnTo>
                                <a:pt x="92" y="51"/>
                              </a:lnTo>
                              <a:lnTo>
                                <a:pt x="92" y="54"/>
                              </a:lnTo>
                              <a:lnTo>
                                <a:pt x="94" y="56"/>
                              </a:lnTo>
                              <a:lnTo>
                                <a:pt x="94" y="58"/>
                              </a:lnTo>
                              <a:lnTo>
                                <a:pt x="96" y="60"/>
                              </a:lnTo>
                              <a:lnTo>
                                <a:pt x="96" y="63"/>
                              </a:lnTo>
                              <a:lnTo>
                                <a:pt x="98" y="63"/>
                              </a:lnTo>
                              <a:lnTo>
                                <a:pt x="98" y="65"/>
                              </a:lnTo>
                              <a:lnTo>
                                <a:pt x="98" y="66"/>
                              </a:lnTo>
                              <a:lnTo>
                                <a:pt x="98" y="68"/>
                              </a:lnTo>
                              <a:lnTo>
                                <a:pt x="100" y="71"/>
                              </a:lnTo>
                              <a:lnTo>
                                <a:pt x="100" y="73"/>
                              </a:lnTo>
                              <a:lnTo>
                                <a:pt x="100" y="75"/>
                              </a:lnTo>
                              <a:lnTo>
                                <a:pt x="102" y="75"/>
                              </a:lnTo>
                              <a:lnTo>
                                <a:pt x="102" y="77"/>
                              </a:lnTo>
                              <a:lnTo>
                                <a:pt x="105" y="79"/>
                              </a:lnTo>
                              <a:lnTo>
                                <a:pt x="105" y="81"/>
                              </a:lnTo>
                              <a:lnTo>
                                <a:pt x="107" y="81"/>
                              </a:lnTo>
                              <a:lnTo>
                                <a:pt x="107" y="83"/>
                              </a:lnTo>
                              <a:lnTo>
                                <a:pt x="107" y="86"/>
                              </a:lnTo>
                              <a:lnTo>
                                <a:pt x="107" y="88"/>
                              </a:lnTo>
                              <a:lnTo>
                                <a:pt x="102" y="89"/>
                              </a:lnTo>
                              <a:lnTo>
                                <a:pt x="100" y="89"/>
                              </a:lnTo>
                              <a:lnTo>
                                <a:pt x="96" y="88"/>
                              </a:lnTo>
                              <a:lnTo>
                                <a:pt x="94" y="86"/>
                              </a:lnTo>
                              <a:lnTo>
                                <a:pt x="92" y="83"/>
                              </a:lnTo>
                              <a:lnTo>
                                <a:pt x="88" y="81"/>
                              </a:lnTo>
                              <a:lnTo>
                                <a:pt x="86" y="77"/>
                              </a:lnTo>
                              <a:lnTo>
                                <a:pt x="86" y="75"/>
                              </a:lnTo>
                              <a:lnTo>
                                <a:pt x="83" y="71"/>
                              </a:lnTo>
                              <a:lnTo>
                                <a:pt x="81" y="68"/>
                              </a:lnTo>
                              <a:lnTo>
                                <a:pt x="80" y="66"/>
                              </a:lnTo>
                              <a:lnTo>
                                <a:pt x="80" y="65"/>
                              </a:lnTo>
                              <a:lnTo>
                                <a:pt x="77" y="63"/>
                              </a:lnTo>
                              <a:lnTo>
                                <a:pt x="75" y="58"/>
                              </a:lnTo>
                              <a:lnTo>
                                <a:pt x="73" y="56"/>
                              </a:lnTo>
                              <a:lnTo>
                                <a:pt x="69" y="54"/>
                              </a:lnTo>
                              <a:lnTo>
                                <a:pt x="71" y="58"/>
                              </a:lnTo>
                              <a:lnTo>
                                <a:pt x="71" y="60"/>
                              </a:lnTo>
                              <a:lnTo>
                                <a:pt x="69" y="65"/>
                              </a:lnTo>
                              <a:lnTo>
                                <a:pt x="69" y="66"/>
                              </a:lnTo>
                              <a:lnTo>
                                <a:pt x="69" y="68"/>
                              </a:lnTo>
                              <a:lnTo>
                                <a:pt x="69" y="73"/>
                              </a:lnTo>
                              <a:lnTo>
                                <a:pt x="69" y="75"/>
                              </a:lnTo>
                              <a:lnTo>
                                <a:pt x="71" y="79"/>
                              </a:lnTo>
                              <a:lnTo>
                                <a:pt x="71" y="81"/>
                              </a:lnTo>
                              <a:lnTo>
                                <a:pt x="71" y="83"/>
                              </a:lnTo>
                              <a:lnTo>
                                <a:pt x="71" y="86"/>
                              </a:lnTo>
                              <a:lnTo>
                                <a:pt x="73" y="88"/>
                              </a:lnTo>
                              <a:lnTo>
                                <a:pt x="73" y="89"/>
                              </a:lnTo>
                              <a:lnTo>
                                <a:pt x="73" y="91"/>
                              </a:lnTo>
                              <a:lnTo>
                                <a:pt x="73" y="94"/>
                              </a:lnTo>
                              <a:lnTo>
                                <a:pt x="75" y="94"/>
                              </a:lnTo>
                              <a:lnTo>
                                <a:pt x="86" y="119"/>
                              </a:lnTo>
                              <a:lnTo>
                                <a:pt x="86" y="121"/>
                              </a:lnTo>
                              <a:lnTo>
                                <a:pt x="86" y="123"/>
                              </a:lnTo>
                              <a:lnTo>
                                <a:pt x="83" y="125"/>
                              </a:lnTo>
                              <a:lnTo>
                                <a:pt x="83" y="127"/>
                              </a:lnTo>
                              <a:lnTo>
                                <a:pt x="81" y="129"/>
                              </a:lnTo>
                              <a:lnTo>
                                <a:pt x="80" y="129"/>
                              </a:lnTo>
                              <a:lnTo>
                                <a:pt x="80" y="131"/>
                              </a:lnTo>
                              <a:lnTo>
                                <a:pt x="77" y="131"/>
                              </a:lnTo>
                              <a:lnTo>
                                <a:pt x="75" y="133"/>
                              </a:lnTo>
                              <a:lnTo>
                                <a:pt x="73" y="131"/>
                              </a:lnTo>
                              <a:lnTo>
                                <a:pt x="71" y="131"/>
                              </a:lnTo>
                              <a:lnTo>
                                <a:pt x="69" y="129"/>
                              </a:lnTo>
                              <a:lnTo>
                                <a:pt x="67" y="127"/>
                              </a:lnTo>
                              <a:lnTo>
                                <a:pt x="65" y="125"/>
                              </a:lnTo>
                              <a:lnTo>
                                <a:pt x="63" y="123"/>
                              </a:lnTo>
                              <a:lnTo>
                                <a:pt x="60" y="121"/>
                              </a:lnTo>
                              <a:lnTo>
                                <a:pt x="58" y="121"/>
                              </a:lnTo>
                              <a:lnTo>
                                <a:pt x="56" y="121"/>
                              </a:lnTo>
                              <a:lnTo>
                                <a:pt x="55" y="121"/>
                              </a:lnTo>
                              <a:lnTo>
                                <a:pt x="52" y="121"/>
                              </a:lnTo>
                              <a:lnTo>
                                <a:pt x="50" y="119"/>
                              </a:lnTo>
                              <a:lnTo>
                                <a:pt x="48" y="117"/>
                              </a:lnTo>
                              <a:lnTo>
                                <a:pt x="48" y="119"/>
                              </a:lnTo>
                              <a:lnTo>
                                <a:pt x="46" y="119"/>
                              </a:lnTo>
                              <a:lnTo>
                                <a:pt x="43" y="11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5" name="Freeform 151"/>
                        <p:cNvSpPr>
                          <a:spLocks/>
                        </p:cNvSpPr>
                        <p:nvPr/>
                      </p:nvSpPr>
                      <p:spPr bwMode="auto">
                        <a:xfrm>
                          <a:off x="5101" y="1184"/>
                          <a:ext cx="209" cy="147"/>
                        </a:xfrm>
                        <a:custGeom>
                          <a:avLst/>
                          <a:gdLst>
                            <a:gd name="T0" fmla="*/ 117 w 209"/>
                            <a:gd name="T1" fmla="*/ 133 h 147"/>
                            <a:gd name="T2" fmla="*/ 125 w 209"/>
                            <a:gd name="T3" fmla="*/ 137 h 147"/>
                            <a:gd name="T4" fmla="*/ 135 w 209"/>
                            <a:gd name="T5" fmla="*/ 139 h 147"/>
                            <a:gd name="T6" fmla="*/ 144 w 209"/>
                            <a:gd name="T7" fmla="*/ 139 h 147"/>
                            <a:gd name="T8" fmla="*/ 150 w 209"/>
                            <a:gd name="T9" fmla="*/ 131 h 147"/>
                            <a:gd name="T10" fmla="*/ 152 w 209"/>
                            <a:gd name="T11" fmla="*/ 121 h 147"/>
                            <a:gd name="T12" fmla="*/ 158 w 209"/>
                            <a:gd name="T13" fmla="*/ 114 h 147"/>
                            <a:gd name="T14" fmla="*/ 160 w 209"/>
                            <a:gd name="T15" fmla="*/ 110 h 147"/>
                            <a:gd name="T16" fmla="*/ 162 w 209"/>
                            <a:gd name="T17" fmla="*/ 104 h 147"/>
                            <a:gd name="T18" fmla="*/ 168 w 209"/>
                            <a:gd name="T19" fmla="*/ 98 h 147"/>
                            <a:gd name="T20" fmla="*/ 170 w 209"/>
                            <a:gd name="T21" fmla="*/ 91 h 147"/>
                            <a:gd name="T22" fmla="*/ 175 w 209"/>
                            <a:gd name="T23" fmla="*/ 87 h 147"/>
                            <a:gd name="T24" fmla="*/ 181 w 209"/>
                            <a:gd name="T25" fmla="*/ 91 h 147"/>
                            <a:gd name="T26" fmla="*/ 189 w 209"/>
                            <a:gd name="T27" fmla="*/ 91 h 147"/>
                            <a:gd name="T28" fmla="*/ 194 w 209"/>
                            <a:gd name="T29" fmla="*/ 87 h 147"/>
                            <a:gd name="T30" fmla="*/ 194 w 209"/>
                            <a:gd name="T31" fmla="*/ 75 h 147"/>
                            <a:gd name="T32" fmla="*/ 196 w 209"/>
                            <a:gd name="T33" fmla="*/ 44 h 147"/>
                            <a:gd name="T34" fmla="*/ 200 w 209"/>
                            <a:gd name="T35" fmla="*/ 39 h 147"/>
                            <a:gd name="T36" fmla="*/ 204 w 209"/>
                            <a:gd name="T37" fmla="*/ 33 h 147"/>
                            <a:gd name="T38" fmla="*/ 204 w 209"/>
                            <a:gd name="T39" fmla="*/ 27 h 147"/>
                            <a:gd name="T40" fmla="*/ 204 w 209"/>
                            <a:gd name="T41" fmla="*/ 23 h 147"/>
                            <a:gd name="T42" fmla="*/ 204 w 209"/>
                            <a:gd name="T43" fmla="*/ 16 h 147"/>
                            <a:gd name="T44" fmla="*/ 206 w 209"/>
                            <a:gd name="T45" fmla="*/ 12 h 147"/>
                            <a:gd name="T46" fmla="*/ 202 w 209"/>
                            <a:gd name="T47" fmla="*/ 8 h 147"/>
                            <a:gd name="T48" fmla="*/ 196 w 209"/>
                            <a:gd name="T49" fmla="*/ 3 h 147"/>
                            <a:gd name="T50" fmla="*/ 187 w 209"/>
                            <a:gd name="T51" fmla="*/ 0 h 147"/>
                            <a:gd name="T52" fmla="*/ 175 w 209"/>
                            <a:gd name="T53" fmla="*/ 10 h 147"/>
                            <a:gd name="T54" fmla="*/ 160 w 209"/>
                            <a:gd name="T55" fmla="*/ 14 h 147"/>
                            <a:gd name="T56" fmla="*/ 150 w 209"/>
                            <a:gd name="T57" fmla="*/ 18 h 147"/>
                            <a:gd name="T58" fmla="*/ 148 w 209"/>
                            <a:gd name="T59" fmla="*/ 25 h 147"/>
                            <a:gd name="T60" fmla="*/ 148 w 209"/>
                            <a:gd name="T61" fmla="*/ 31 h 147"/>
                            <a:gd name="T62" fmla="*/ 123 w 209"/>
                            <a:gd name="T63" fmla="*/ 31 h 147"/>
                            <a:gd name="T64" fmla="*/ 115 w 209"/>
                            <a:gd name="T65" fmla="*/ 16 h 147"/>
                            <a:gd name="T66" fmla="*/ 102 w 209"/>
                            <a:gd name="T67" fmla="*/ 8 h 147"/>
                            <a:gd name="T68" fmla="*/ 92 w 209"/>
                            <a:gd name="T69" fmla="*/ 10 h 147"/>
                            <a:gd name="T70" fmla="*/ 87 w 209"/>
                            <a:gd name="T71" fmla="*/ 18 h 147"/>
                            <a:gd name="T72" fmla="*/ 85 w 209"/>
                            <a:gd name="T73" fmla="*/ 25 h 147"/>
                            <a:gd name="T74" fmla="*/ 85 w 209"/>
                            <a:gd name="T75" fmla="*/ 35 h 147"/>
                            <a:gd name="T76" fmla="*/ 90 w 209"/>
                            <a:gd name="T77" fmla="*/ 48 h 147"/>
                            <a:gd name="T78" fmla="*/ 90 w 209"/>
                            <a:gd name="T79" fmla="*/ 54 h 147"/>
                            <a:gd name="T80" fmla="*/ 85 w 209"/>
                            <a:gd name="T81" fmla="*/ 46 h 147"/>
                            <a:gd name="T82" fmla="*/ 83 w 209"/>
                            <a:gd name="T83" fmla="*/ 39 h 147"/>
                            <a:gd name="T84" fmla="*/ 81 w 209"/>
                            <a:gd name="T85" fmla="*/ 46 h 147"/>
                            <a:gd name="T86" fmla="*/ 77 w 209"/>
                            <a:gd name="T87" fmla="*/ 56 h 147"/>
                            <a:gd name="T88" fmla="*/ 75 w 209"/>
                            <a:gd name="T89" fmla="*/ 65 h 147"/>
                            <a:gd name="T90" fmla="*/ 54 w 209"/>
                            <a:gd name="T91" fmla="*/ 62 h 147"/>
                            <a:gd name="T92" fmla="*/ 33 w 209"/>
                            <a:gd name="T93" fmla="*/ 58 h 147"/>
                            <a:gd name="T94" fmla="*/ 0 w 209"/>
                            <a:gd name="T95" fmla="*/ 87 h 147"/>
                            <a:gd name="T96" fmla="*/ 18 w 209"/>
                            <a:gd name="T97" fmla="*/ 104 h 147"/>
                            <a:gd name="T98" fmla="*/ 42 w 209"/>
                            <a:gd name="T99" fmla="*/ 116 h 147"/>
                            <a:gd name="T100" fmla="*/ 56 w 209"/>
                            <a:gd name="T101" fmla="*/ 129 h 147"/>
                            <a:gd name="T102" fmla="*/ 62 w 209"/>
                            <a:gd name="T103" fmla="*/ 133 h 147"/>
                            <a:gd name="T104" fmla="*/ 64 w 209"/>
                            <a:gd name="T105" fmla="*/ 141 h 147"/>
                            <a:gd name="T106" fmla="*/ 69 w 209"/>
                            <a:gd name="T107" fmla="*/ 146 h 147"/>
                            <a:gd name="T108" fmla="*/ 75 w 209"/>
                            <a:gd name="T109" fmla="*/ 146 h 147"/>
                            <a:gd name="T110" fmla="*/ 81 w 209"/>
                            <a:gd name="T111" fmla="*/ 146 h 147"/>
                            <a:gd name="T112" fmla="*/ 85 w 209"/>
                            <a:gd name="T113" fmla="*/ 139 h 147"/>
                            <a:gd name="T114" fmla="*/ 90 w 209"/>
                            <a:gd name="T115" fmla="*/ 133 h 147"/>
                            <a:gd name="T116" fmla="*/ 96 w 209"/>
                            <a:gd name="T117" fmla="*/ 129 h 147"/>
                            <a:gd name="T118" fmla="*/ 104 w 209"/>
                            <a:gd name="T119" fmla="*/ 129 h 147"/>
                            <a:gd name="T120" fmla="*/ 110 w 209"/>
                            <a:gd name="T121" fmla="*/ 129 h 1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9"/>
                            <a:gd name="T184" fmla="*/ 0 h 147"/>
                            <a:gd name="T185" fmla="*/ 209 w 209"/>
                            <a:gd name="T186" fmla="*/ 147 h 1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9" h="147">
                              <a:moveTo>
                                <a:pt x="110" y="129"/>
                              </a:moveTo>
                              <a:lnTo>
                                <a:pt x="112" y="131"/>
                              </a:lnTo>
                              <a:lnTo>
                                <a:pt x="117" y="133"/>
                              </a:lnTo>
                              <a:lnTo>
                                <a:pt x="119" y="133"/>
                              </a:lnTo>
                              <a:lnTo>
                                <a:pt x="123" y="136"/>
                              </a:lnTo>
                              <a:lnTo>
                                <a:pt x="125" y="137"/>
                              </a:lnTo>
                              <a:lnTo>
                                <a:pt x="127" y="137"/>
                              </a:lnTo>
                              <a:lnTo>
                                <a:pt x="132" y="139"/>
                              </a:lnTo>
                              <a:lnTo>
                                <a:pt x="135" y="139"/>
                              </a:lnTo>
                              <a:lnTo>
                                <a:pt x="140" y="141"/>
                              </a:lnTo>
                              <a:lnTo>
                                <a:pt x="142" y="139"/>
                              </a:lnTo>
                              <a:lnTo>
                                <a:pt x="144" y="139"/>
                              </a:lnTo>
                              <a:lnTo>
                                <a:pt x="146" y="136"/>
                              </a:lnTo>
                              <a:lnTo>
                                <a:pt x="148" y="133"/>
                              </a:lnTo>
                              <a:lnTo>
                                <a:pt x="150" y="131"/>
                              </a:lnTo>
                              <a:lnTo>
                                <a:pt x="150" y="126"/>
                              </a:lnTo>
                              <a:lnTo>
                                <a:pt x="150" y="124"/>
                              </a:lnTo>
                              <a:lnTo>
                                <a:pt x="152" y="121"/>
                              </a:lnTo>
                              <a:lnTo>
                                <a:pt x="154" y="118"/>
                              </a:lnTo>
                              <a:lnTo>
                                <a:pt x="156" y="116"/>
                              </a:lnTo>
                              <a:lnTo>
                                <a:pt x="158" y="114"/>
                              </a:lnTo>
                              <a:lnTo>
                                <a:pt x="160" y="114"/>
                              </a:lnTo>
                              <a:lnTo>
                                <a:pt x="160" y="112"/>
                              </a:lnTo>
                              <a:lnTo>
                                <a:pt x="160" y="110"/>
                              </a:lnTo>
                              <a:lnTo>
                                <a:pt x="160" y="108"/>
                              </a:lnTo>
                              <a:lnTo>
                                <a:pt x="162" y="106"/>
                              </a:lnTo>
                              <a:lnTo>
                                <a:pt x="162" y="104"/>
                              </a:lnTo>
                              <a:lnTo>
                                <a:pt x="164" y="101"/>
                              </a:lnTo>
                              <a:lnTo>
                                <a:pt x="166" y="99"/>
                              </a:lnTo>
                              <a:lnTo>
                                <a:pt x="168" y="98"/>
                              </a:lnTo>
                              <a:lnTo>
                                <a:pt x="168" y="95"/>
                              </a:lnTo>
                              <a:lnTo>
                                <a:pt x="170" y="93"/>
                              </a:lnTo>
                              <a:lnTo>
                                <a:pt x="170" y="91"/>
                              </a:lnTo>
                              <a:lnTo>
                                <a:pt x="170" y="89"/>
                              </a:lnTo>
                              <a:lnTo>
                                <a:pt x="173" y="89"/>
                              </a:lnTo>
                              <a:lnTo>
                                <a:pt x="175" y="87"/>
                              </a:lnTo>
                              <a:lnTo>
                                <a:pt x="177" y="89"/>
                              </a:lnTo>
                              <a:lnTo>
                                <a:pt x="179" y="89"/>
                              </a:lnTo>
                              <a:lnTo>
                                <a:pt x="181" y="91"/>
                              </a:lnTo>
                              <a:lnTo>
                                <a:pt x="183" y="91"/>
                              </a:lnTo>
                              <a:lnTo>
                                <a:pt x="187" y="91"/>
                              </a:lnTo>
                              <a:lnTo>
                                <a:pt x="189" y="91"/>
                              </a:lnTo>
                              <a:lnTo>
                                <a:pt x="192" y="91"/>
                              </a:lnTo>
                              <a:lnTo>
                                <a:pt x="194" y="89"/>
                              </a:lnTo>
                              <a:lnTo>
                                <a:pt x="194" y="87"/>
                              </a:lnTo>
                              <a:lnTo>
                                <a:pt x="196" y="83"/>
                              </a:lnTo>
                              <a:lnTo>
                                <a:pt x="196" y="79"/>
                              </a:lnTo>
                              <a:lnTo>
                                <a:pt x="194" y="75"/>
                              </a:lnTo>
                              <a:lnTo>
                                <a:pt x="192" y="46"/>
                              </a:lnTo>
                              <a:lnTo>
                                <a:pt x="194" y="44"/>
                              </a:lnTo>
                              <a:lnTo>
                                <a:pt x="196" y="44"/>
                              </a:lnTo>
                              <a:lnTo>
                                <a:pt x="196" y="41"/>
                              </a:lnTo>
                              <a:lnTo>
                                <a:pt x="198" y="39"/>
                              </a:lnTo>
                              <a:lnTo>
                                <a:pt x="200" y="39"/>
                              </a:lnTo>
                              <a:lnTo>
                                <a:pt x="202" y="38"/>
                              </a:lnTo>
                              <a:lnTo>
                                <a:pt x="202" y="35"/>
                              </a:lnTo>
                              <a:lnTo>
                                <a:pt x="204" y="33"/>
                              </a:lnTo>
                              <a:lnTo>
                                <a:pt x="204" y="31"/>
                              </a:lnTo>
                              <a:lnTo>
                                <a:pt x="204" y="29"/>
                              </a:lnTo>
                              <a:lnTo>
                                <a:pt x="204" y="27"/>
                              </a:lnTo>
                              <a:lnTo>
                                <a:pt x="204" y="25"/>
                              </a:lnTo>
                              <a:lnTo>
                                <a:pt x="202" y="25"/>
                              </a:lnTo>
                              <a:lnTo>
                                <a:pt x="204" y="23"/>
                              </a:lnTo>
                              <a:lnTo>
                                <a:pt x="204" y="21"/>
                              </a:lnTo>
                              <a:lnTo>
                                <a:pt x="204" y="18"/>
                              </a:lnTo>
                              <a:lnTo>
                                <a:pt x="204" y="16"/>
                              </a:lnTo>
                              <a:lnTo>
                                <a:pt x="206" y="16"/>
                              </a:lnTo>
                              <a:lnTo>
                                <a:pt x="206" y="14"/>
                              </a:lnTo>
                              <a:lnTo>
                                <a:pt x="206" y="12"/>
                              </a:lnTo>
                              <a:lnTo>
                                <a:pt x="208" y="10"/>
                              </a:lnTo>
                              <a:lnTo>
                                <a:pt x="204" y="8"/>
                              </a:lnTo>
                              <a:lnTo>
                                <a:pt x="202" y="8"/>
                              </a:lnTo>
                              <a:lnTo>
                                <a:pt x="200" y="6"/>
                              </a:lnTo>
                              <a:lnTo>
                                <a:pt x="198" y="3"/>
                              </a:lnTo>
                              <a:lnTo>
                                <a:pt x="196" y="3"/>
                              </a:lnTo>
                              <a:lnTo>
                                <a:pt x="194" y="1"/>
                              </a:lnTo>
                              <a:lnTo>
                                <a:pt x="192" y="0"/>
                              </a:lnTo>
                              <a:lnTo>
                                <a:pt x="187" y="0"/>
                              </a:lnTo>
                              <a:lnTo>
                                <a:pt x="185" y="3"/>
                              </a:lnTo>
                              <a:lnTo>
                                <a:pt x="179" y="8"/>
                              </a:lnTo>
                              <a:lnTo>
                                <a:pt x="175" y="10"/>
                              </a:lnTo>
                              <a:lnTo>
                                <a:pt x="170" y="12"/>
                              </a:lnTo>
                              <a:lnTo>
                                <a:pt x="164" y="14"/>
                              </a:lnTo>
                              <a:lnTo>
                                <a:pt x="160" y="14"/>
                              </a:lnTo>
                              <a:lnTo>
                                <a:pt x="156" y="14"/>
                              </a:lnTo>
                              <a:lnTo>
                                <a:pt x="152" y="14"/>
                              </a:lnTo>
                              <a:lnTo>
                                <a:pt x="150" y="18"/>
                              </a:lnTo>
                              <a:lnTo>
                                <a:pt x="150" y="21"/>
                              </a:lnTo>
                              <a:lnTo>
                                <a:pt x="150" y="23"/>
                              </a:lnTo>
                              <a:lnTo>
                                <a:pt x="148" y="25"/>
                              </a:lnTo>
                              <a:lnTo>
                                <a:pt x="148" y="27"/>
                              </a:lnTo>
                              <a:lnTo>
                                <a:pt x="148" y="29"/>
                              </a:lnTo>
                              <a:lnTo>
                                <a:pt x="148" y="31"/>
                              </a:lnTo>
                              <a:lnTo>
                                <a:pt x="146" y="38"/>
                              </a:lnTo>
                              <a:lnTo>
                                <a:pt x="127" y="38"/>
                              </a:lnTo>
                              <a:lnTo>
                                <a:pt x="123" y="31"/>
                              </a:lnTo>
                              <a:lnTo>
                                <a:pt x="121" y="27"/>
                              </a:lnTo>
                              <a:lnTo>
                                <a:pt x="117" y="21"/>
                              </a:lnTo>
                              <a:lnTo>
                                <a:pt x="115" y="16"/>
                              </a:lnTo>
                              <a:lnTo>
                                <a:pt x="110" y="12"/>
                              </a:lnTo>
                              <a:lnTo>
                                <a:pt x="107" y="10"/>
                              </a:lnTo>
                              <a:lnTo>
                                <a:pt x="102" y="8"/>
                              </a:lnTo>
                              <a:lnTo>
                                <a:pt x="96" y="6"/>
                              </a:lnTo>
                              <a:lnTo>
                                <a:pt x="94" y="8"/>
                              </a:lnTo>
                              <a:lnTo>
                                <a:pt x="92" y="10"/>
                              </a:lnTo>
                              <a:lnTo>
                                <a:pt x="92" y="12"/>
                              </a:lnTo>
                              <a:lnTo>
                                <a:pt x="90" y="16"/>
                              </a:lnTo>
                              <a:lnTo>
                                <a:pt x="87" y="18"/>
                              </a:lnTo>
                              <a:lnTo>
                                <a:pt x="87" y="21"/>
                              </a:lnTo>
                              <a:lnTo>
                                <a:pt x="87" y="25"/>
                              </a:lnTo>
                              <a:lnTo>
                                <a:pt x="85" y="25"/>
                              </a:lnTo>
                              <a:lnTo>
                                <a:pt x="85" y="29"/>
                              </a:lnTo>
                              <a:lnTo>
                                <a:pt x="85" y="33"/>
                              </a:lnTo>
                              <a:lnTo>
                                <a:pt x="85" y="35"/>
                              </a:lnTo>
                              <a:lnTo>
                                <a:pt x="85" y="39"/>
                              </a:lnTo>
                              <a:lnTo>
                                <a:pt x="87" y="44"/>
                              </a:lnTo>
                              <a:lnTo>
                                <a:pt x="90" y="48"/>
                              </a:lnTo>
                              <a:lnTo>
                                <a:pt x="90" y="50"/>
                              </a:lnTo>
                              <a:lnTo>
                                <a:pt x="92" y="54"/>
                              </a:lnTo>
                              <a:lnTo>
                                <a:pt x="90" y="54"/>
                              </a:lnTo>
                              <a:lnTo>
                                <a:pt x="90" y="52"/>
                              </a:lnTo>
                              <a:lnTo>
                                <a:pt x="87" y="50"/>
                              </a:lnTo>
                              <a:lnTo>
                                <a:pt x="85" y="46"/>
                              </a:lnTo>
                              <a:lnTo>
                                <a:pt x="85" y="44"/>
                              </a:lnTo>
                              <a:lnTo>
                                <a:pt x="83" y="41"/>
                              </a:lnTo>
                              <a:lnTo>
                                <a:pt x="83" y="39"/>
                              </a:lnTo>
                              <a:lnTo>
                                <a:pt x="81" y="39"/>
                              </a:lnTo>
                              <a:lnTo>
                                <a:pt x="81" y="41"/>
                              </a:lnTo>
                              <a:lnTo>
                                <a:pt x="81" y="46"/>
                              </a:lnTo>
                              <a:lnTo>
                                <a:pt x="79" y="48"/>
                              </a:lnTo>
                              <a:lnTo>
                                <a:pt x="79" y="52"/>
                              </a:lnTo>
                              <a:lnTo>
                                <a:pt x="77" y="56"/>
                              </a:lnTo>
                              <a:lnTo>
                                <a:pt x="77" y="58"/>
                              </a:lnTo>
                              <a:lnTo>
                                <a:pt x="75" y="62"/>
                              </a:lnTo>
                              <a:lnTo>
                                <a:pt x="75" y="65"/>
                              </a:lnTo>
                              <a:lnTo>
                                <a:pt x="69" y="65"/>
                              </a:lnTo>
                              <a:lnTo>
                                <a:pt x="60" y="65"/>
                              </a:lnTo>
                              <a:lnTo>
                                <a:pt x="54" y="62"/>
                              </a:lnTo>
                              <a:lnTo>
                                <a:pt x="48" y="60"/>
                              </a:lnTo>
                              <a:lnTo>
                                <a:pt x="39" y="58"/>
                              </a:lnTo>
                              <a:lnTo>
                                <a:pt x="33" y="58"/>
                              </a:lnTo>
                              <a:lnTo>
                                <a:pt x="27" y="56"/>
                              </a:lnTo>
                              <a:lnTo>
                                <a:pt x="20" y="54"/>
                              </a:lnTo>
                              <a:lnTo>
                                <a:pt x="0" y="87"/>
                              </a:lnTo>
                              <a:lnTo>
                                <a:pt x="3" y="93"/>
                              </a:lnTo>
                              <a:lnTo>
                                <a:pt x="12" y="99"/>
                              </a:lnTo>
                              <a:lnTo>
                                <a:pt x="18" y="104"/>
                              </a:lnTo>
                              <a:lnTo>
                                <a:pt x="27" y="108"/>
                              </a:lnTo>
                              <a:lnTo>
                                <a:pt x="33" y="112"/>
                              </a:lnTo>
                              <a:lnTo>
                                <a:pt x="42" y="116"/>
                              </a:lnTo>
                              <a:lnTo>
                                <a:pt x="48" y="123"/>
                              </a:lnTo>
                              <a:lnTo>
                                <a:pt x="52" y="129"/>
                              </a:lnTo>
                              <a:lnTo>
                                <a:pt x="56" y="129"/>
                              </a:lnTo>
                              <a:lnTo>
                                <a:pt x="58" y="129"/>
                              </a:lnTo>
                              <a:lnTo>
                                <a:pt x="60" y="131"/>
                              </a:lnTo>
                              <a:lnTo>
                                <a:pt x="62" y="133"/>
                              </a:lnTo>
                              <a:lnTo>
                                <a:pt x="62" y="136"/>
                              </a:lnTo>
                              <a:lnTo>
                                <a:pt x="64" y="139"/>
                              </a:lnTo>
                              <a:lnTo>
                                <a:pt x="64" y="141"/>
                              </a:lnTo>
                              <a:lnTo>
                                <a:pt x="64" y="144"/>
                              </a:lnTo>
                              <a:lnTo>
                                <a:pt x="69" y="144"/>
                              </a:lnTo>
                              <a:lnTo>
                                <a:pt x="69" y="146"/>
                              </a:lnTo>
                              <a:lnTo>
                                <a:pt x="71" y="146"/>
                              </a:lnTo>
                              <a:lnTo>
                                <a:pt x="72" y="146"/>
                              </a:lnTo>
                              <a:lnTo>
                                <a:pt x="75" y="146"/>
                              </a:lnTo>
                              <a:lnTo>
                                <a:pt x="77" y="146"/>
                              </a:lnTo>
                              <a:lnTo>
                                <a:pt x="79" y="146"/>
                              </a:lnTo>
                              <a:lnTo>
                                <a:pt x="81" y="146"/>
                              </a:lnTo>
                              <a:lnTo>
                                <a:pt x="83" y="144"/>
                              </a:lnTo>
                              <a:lnTo>
                                <a:pt x="85" y="141"/>
                              </a:lnTo>
                              <a:lnTo>
                                <a:pt x="85" y="139"/>
                              </a:lnTo>
                              <a:lnTo>
                                <a:pt x="87" y="137"/>
                              </a:lnTo>
                              <a:lnTo>
                                <a:pt x="90" y="136"/>
                              </a:lnTo>
                              <a:lnTo>
                                <a:pt x="90" y="133"/>
                              </a:lnTo>
                              <a:lnTo>
                                <a:pt x="92" y="131"/>
                              </a:lnTo>
                              <a:lnTo>
                                <a:pt x="94" y="131"/>
                              </a:lnTo>
                              <a:lnTo>
                                <a:pt x="96" y="129"/>
                              </a:lnTo>
                              <a:lnTo>
                                <a:pt x="98" y="129"/>
                              </a:lnTo>
                              <a:lnTo>
                                <a:pt x="100" y="129"/>
                              </a:lnTo>
                              <a:lnTo>
                                <a:pt x="104" y="129"/>
                              </a:lnTo>
                              <a:lnTo>
                                <a:pt x="107" y="129"/>
                              </a:lnTo>
                              <a:lnTo>
                                <a:pt x="109" y="129"/>
                              </a:lnTo>
                              <a:lnTo>
                                <a:pt x="110" y="12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6" name="Freeform 152"/>
                        <p:cNvSpPr>
                          <a:spLocks/>
                        </p:cNvSpPr>
                        <p:nvPr/>
                      </p:nvSpPr>
                      <p:spPr bwMode="auto">
                        <a:xfrm>
                          <a:off x="5637" y="1889"/>
                          <a:ext cx="72" cy="152"/>
                        </a:xfrm>
                        <a:custGeom>
                          <a:avLst/>
                          <a:gdLst>
                            <a:gd name="T0" fmla="*/ 0 w 72"/>
                            <a:gd name="T1" fmla="*/ 117 h 152"/>
                            <a:gd name="T2" fmla="*/ 0 w 72"/>
                            <a:gd name="T3" fmla="*/ 113 h 152"/>
                            <a:gd name="T4" fmla="*/ 3 w 72"/>
                            <a:gd name="T5" fmla="*/ 107 h 152"/>
                            <a:gd name="T6" fmla="*/ 3 w 72"/>
                            <a:gd name="T7" fmla="*/ 96 h 152"/>
                            <a:gd name="T8" fmla="*/ 5 w 72"/>
                            <a:gd name="T9" fmla="*/ 86 h 152"/>
                            <a:gd name="T10" fmla="*/ 5 w 72"/>
                            <a:gd name="T11" fmla="*/ 75 h 152"/>
                            <a:gd name="T12" fmla="*/ 5 w 72"/>
                            <a:gd name="T13" fmla="*/ 67 h 152"/>
                            <a:gd name="T14" fmla="*/ 7 w 72"/>
                            <a:gd name="T15" fmla="*/ 59 h 152"/>
                            <a:gd name="T16" fmla="*/ 7 w 72"/>
                            <a:gd name="T17" fmla="*/ 52 h 152"/>
                            <a:gd name="T18" fmla="*/ 9 w 72"/>
                            <a:gd name="T19" fmla="*/ 47 h 152"/>
                            <a:gd name="T20" fmla="*/ 11 w 72"/>
                            <a:gd name="T21" fmla="*/ 40 h 152"/>
                            <a:gd name="T22" fmla="*/ 15 w 72"/>
                            <a:gd name="T23" fmla="*/ 33 h 152"/>
                            <a:gd name="T24" fmla="*/ 17 w 72"/>
                            <a:gd name="T25" fmla="*/ 27 h 152"/>
                            <a:gd name="T26" fmla="*/ 22 w 72"/>
                            <a:gd name="T27" fmla="*/ 23 h 152"/>
                            <a:gd name="T28" fmla="*/ 22 w 72"/>
                            <a:gd name="T29" fmla="*/ 19 h 152"/>
                            <a:gd name="T30" fmla="*/ 22 w 72"/>
                            <a:gd name="T31" fmla="*/ 15 h 152"/>
                            <a:gd name="T32" fmla="*/ 24 w 72"/>
                            <a:gd name="T33" fmla="*/ 10 h 152"/>
                            <a:gd name="T34" fmla="*/ 26 w 72"/>
                            <a:gd name="T35" fmla="*/ 9 h 152"/>
                            <a:gd name="T36" fmla="*/ 28 w 72"/>
                            <a:gd name="T37" fmla="*/ 4 h 152"/>
                            <a:gd name="T38" fmla="*/ 33 w 72"/>
                            <a:gd name="T39" fmla="*/ 0 h 152"/>
                            <a:gd name="T40" fmla="*/ 42 w 72"/>
                            <a:gd name="T41" fmla="*/ 0 h 152"/>
                            <a:gd name="T42" fmla="*/ 50 w 72"/>
                            <a:gd name="T43" fmla="*/ 4 h 152"/>
                            <a:gd name="T44" fmla="*/ 57 w 72"/>
                            <a:gd name="T45" fmla="*/ 9 h 152"/>
                            <a:gd name="T46" fmla="*/ 60 w 72"/>
                            <a:gd name="T47" fmla="*/ 12 h 152"/>
                            <a:gd name="T48" fmla="*/ 63 w 72"/>
                            <a:gd name="T49" fmla="*/ 23 h 152"/>
                            <a:gd name="T50" fmla="*/ 65 w 72"/>
                            <a:gd name="T51" fmla="*/ 42 h 152"/>
                            <a:gd name="T52" fmla="*/ 65 w 72"/>
                            <a:gd name="T53" fmla="*/ 59 h 152"/>
                            <a:gd name="T54" fmla="*/ 65 w 72"/>
                            <a:gd name="T55" fmla="*/ 71 h 152"/>
                            <a:gd name="T56" fmla="*/ 65 w 72"/>
                            <a:gd name="T57" fmla="*/ 75 h 152"/>
                            <a:gd name="T58" fmla="*/ 67 w 72"/>
                            <a:gd name="T59" fmla="*/ 82 h 152"/>
                            <a:gd name="T60" fmla="*/ 69 w 72"/>
                            <a:gd name="T61" fmla="*/ 86 h 152"/>
                            <a:gd name="T62" fmla="*/ 71 w 72"/>
                            <a:gd name="T63" fmla="*/ 90 h 152"/>
                            <a:gd name="T64" fmla="*/ 71 w 72"/>
                            <a:gd name="T65" fmla="*/ 94 h 152"/>
                            <a:gd name="T66" fmla="*/ 69 w 72"/>
                            <a:gd name="T67" fmla="*/ 102 h 152"/>
                            <a:gd name="T68" fmla="*/ 69 w 72"/>
                            <a:gd name="T69" fmla="*/ 111 h 152"/>
                            <a:gd name="T70" fmla="*/ 69 w 72"/>
                            <a:gd name="T71" fmla="*/ 117 h 152"/>
                            <a:gd name="T72" fmla="*/ 67 w 72"/>
                            <a:gd name="T73" fmla="*/ 140 h 152"/>
                            <a:gd name="T74" fmla="*/ 65 w 72"/>
                            <a:gd name="T75" fmla="*/ 145 h 152"/>
                            <a:gd name="T76" fmla="*/ 63 w 72"/>
                            <a:gd name="T77" fmla="*/ 149 h 152"/>
                            <a:gd name="T78" fmla="*/ 59 w 72"/>
                            <a:gd name="T79" fmla="*/ 151 h 152"/>
                            <a:gd name="T80" fmla="*/ 55 w 72"/>
                            <a:gd name="T81" fmla="*/ 149 h 152"/>
                            <a:gd name="T82" fmla="*/ 52 w 72"/>
                            <a:gd name="T83" fmla="*/ 142 h 152"/>
                            <a:gd name="T84" fmla="*/ 52 w 72"/>
                            <a:gd name="T85" fmla="*/ 139 h 152"/>
                            <a:gd name="T86" fmla="*/ 50 w 72"/>
                            <a:gd name="T87" fmla="*/ 134 h 152"/>
                            <a:gd name="T88" fmla="*/ 48 w 72"/>
                            <a:gd name="T89" fmla="*/ 139 h 152"/>
                            <a:gd name="T90" fmla="*/ 44 w 72"/>
                            <a:gd name="T91" fmla="*/ 145 h 152"/>
                            <a:gd name="T92" fmla="*/ 38 w 72"/>
                            <a:gd name="T93" fmla="*/ 147 h 152"/>
                            <a:gd name="T94" fmla="*/ 32 w 72"/>
                            <a:gd name="T95" fmla="*/ 142 h 152"/>
                            <a:gd name="T96" fmla="*/ 30 w 72"/>
                            <a:gd name="T97" fmla="*/ 139 h 152"/>
                            <a:gd name="T98" fmla="*/ 26 w 72"/>
                            <a:gd name="T99" fmla="*/ 136 h 152"/>
                            <a:gd name="T100" fmla="*/ 24 w 72"/>
                            <a:gd name="T101" fmla="*/ 140 h 152"/>
                            <a:gd name="T102" fmla="*/ 19 w 72"/>
                            <a:gd name="T103" fmla="*/ 145 h 152"/>
                            <a:gd name="T104" fmla="*/ 15 w 72"/>
                            <a:gd name="T105" fmla="*/ 147 h 152"/>
                            <a:gd name="T106" fmla="*/ 11 w 72"/>
                            <a:gd name="T107" fmla="*/ 142 h 152"/>
                            <a:gd name="T108" fmla="*/ 11 w 72"/>
                            <a:gd name="T109" fmla="*/ 139 h 152"/>
                            <a:gd name="T110" fmla="*/ 15 w 72"/>
                            <a:gd name="T111" fmla="*/ 132 h 152"/>
                            <a:gd name="T112" fmla="*/ 17 w 72"/>
                            <a:gd name="T113" fmla="*/ 127 h 152"/>
                            <a:gd name="T114" fmla="*/ 15 w 72"/>
                            <a:gd name="T115" fmla="*/ 124 h 152"/>
                            <a:gd name="T116" fmla="*/ 13 w 72"/>
                            <a:gd name="T117" fmla="*/ 122 h 152"/>
                            <a:gd name="T118" fmla="*/ 11 w 72"/>
                            <a:gd name="T119" fmla="*/ 115 h 152"/>
                            <a:gd name="T120" fmla="*/ 9 w 72"/>
                            <a:gd name="T121" fmla="*/ 111 h 152"/>
                            <a:gd name="T122" fmla="*/ 5 w 72"/>
                            <a:gd name="T123" fmla="*/ 115 h 152"/>
                            <a:gd name="T124" fmla="*/ 0 w 72"/>
                            <a:gd name="T125" fmla="*/ 119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
                            <a:gd name="T190" fmla="*/ 0 h 152"/>
                            <a:gd name="T191" fmla="*/ 72 w 72"/>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 h="152">
                              <a:moveTo>
                                <a:pt x="0" y="119"/>
                              </a:moveTo>
                              <a:lnTo>
                                <a:pt x="0" y="117"/>
                              </a:lnTo>
                              <a:lnTo>
                                <a:pt x="0" y="115"/>
                              </a:lnTo>
                              <a:lnTo>
                                <a:pt x="0" y="113"/>
                              </a:lnTo>
                              <a:lnTo>
                                <a:pt x="3" y="113"/>
                              </a:lnTo>
                              <a:lnTo>
                                <a:pt x="3" y="107"/>
                              </a:lnTo>
                              <a:lnTo>
                                <a:pt x="3" y="102"/>
                              </a:lnTo>
                              <a:lnTo>
                                <a:pt x="3" y="96"/>
                              </a:lnTo>
                              <a:lnTo>
                                <a:pt x="5" y="90"/>
                              </a:lnTo>
                              <a:lnTo>
                                <a:pt x="5" y="86"/>
                              </a:lnTo>
                              <a:lnTo>
                                <a:pt x="5" y="80"/>
                              </a:lnTo>
                              <a:lnTo>
                                <a:pt x="5" y="75"/>
                              </a:lnTo>
                              <a:lnTo>
                                <a:pt x="5" y="69"/>
                              </a:lnTo>
                              <a:lnTo>
                                <a:pt x="5" y="67"/>
                              </a:lnTo>
                              <a:lnTo>
                                <a:pt x="5" y="63"/>
                              </a:lnTo>
                              <a:lnTo>
                                <a:pt x="7" y="59"/>
                              </a:lnTo>
                              <a:lnTo>
                                <a:pt x="7" y="57"/>
                              </a:lnTo>
                              <a:lnTo>
                                <a:pt x="7" y="52"/>
                              </a:lnTo>
                              <a:lnTo>
                                <a:pt x="7" y="50"/>
                              </a:lnTo>
                              <a:lnTo>
                                <a:pt x="9" y="47"/>
                              </a:lnTo>
                              <a:lnTo>
                                <a:pt x="9" y="42"/>
                              </a:lnTo>
                              <a:lnTo>
                                <a:pt x="11" y="40"/>
                              </a:lnTo>
                              <a:lnTo>
                                <a:pt x="13" y="35"/>
                              </a:lnTo>
                              <a:lnTo>
                                <a:pt x="15" y="33"/>
                              </a:lnTo>
                              <a:lnTo>
                                <a:pt x="17" y="32"/>
                              </a:lnTo>
                              <a:lnTo>
                                <a:pt x="17" y="27"/>
                              </a:lnTo>
                              <a:lnTo>
                                <a:pt x="19" y="25"/>
                              </a:lnTo>
                              <a:lnTo>
                                <a:pt x="22" y="23"/>
                              </a:lnTo>
                              <a:lnTo>
                                <a:pt x="22" y="21"/>
                              </a:lnTo>
                              <a:lnTo>
                                <a:pt x="22" y="19"/>
                              </a:lnTo>
                              <a:lnTo>
                                <a:pt x="22" y="17"/>
                              </a:lnTo>
                              <a:lnTo>
                                <a:pt x="22" y="15"/>
                              </a:lnTo>
                              <a:lnTo>
                                <a:pt x="24" y="12"/>
                              </a:lnTo>
                              <a:lnTo>
                                <a:pt x="24" y="10"/>
                              </a:lnTo>
                              <a:lnTo>
                                <a:pt x="24" y="9"/>
                              </a:lnTo>
                              <a:lnTo>
                                <a:pt x="26" y="9"/>
                              </a:lnTo>
                              <a:lnTo>
                                <a:pt x="28" y="7"/>
                              </a:lnTo>
                              <a:lnTo>
                                <a:pt x="28" y="4"/>
                              </a:lnTo>
                              <a:lnTo>
                                <a:pt x="30" y="2"/>
                              </a:lnTo>
                              <a:lnTo>
                                <a:pt x="33" y="0"/>
                              </a:lnTo>
                              <a:lnTo>
                                <a:pt x="38" y="0"/>
                              </a:lnTo>
                              <a:lnTo>
                                <a:pt x="42" y="0"/>
                              </a:lnTo>
                              <a:lnTo>
                                <a:pt x="46" y="2"/>
                              </a:lnTo>
                              <a:lnTo>
                                <a:pt x="50" y="4"/>
                              </a:lnTo>
                              <a:lnTo>
                                <a:pt x="55" y="7"/>
                              </a:lnTo>
                              <a:lnTo>
                                <a:pt x="57" y="9"/>
                              </a:lnTo>
                              <a:lnTo>
                                <a:pt x="60" y="10"/>
                              </a:lnTo>
                              <a:lnTo>
                                <a:pt x="60" y="12"/>
                              </a:lnTo>
                              <a:lnTo>
                                <a:pt x="60" y="15"/>
                              </a:lnTo>
                              <a:lnTo>
                                <a:pt x="63" y="23"/>
                              </a:lnTo>
                              <a:lnTo>
                                <a:pt x="65" y="32"/>
                              </a:lnTo>
                              <a:lnTo>
                                <a:pt x="65" y="42"/>
                              </a:lnTo>
                              <a:lnTo>
                                <a:pt x="65" y="50"/>
                              </a:lnTo>
                              <a:lnTo>
                                <a:pt x="65" y="59"/>
                              </a:lnTo>
                              <a:lnTo>
                                <a:pt x="65" y="65"/>
                              </a:lnTo>
                              <a:lnTo>
                                <a:pt x="65" y="71"/>
                              </a:lnTo>
                              <a:lnTo>
                                <a:pt x="65" y="73"/>
                              </a:lnTo>
                              <a:lnTo>
                                <a:pt x="65" y="75"/>
                              </a:lnTo>
                              <a:lnTo>
                                <a:pt x="65" y="77"/>
                              </a:lnTo>
                              <a:lnTo>
                                <a:pt x="67" y="82"/>
                              </a:lnTo>
                              <a:lnTo>
                                <a:pt x="67" y="84"/>
                              </a:lnTo>
                              <a:lnTo>
                                <a:pt x="69" y="86"/>
                              </a:lnTo>
                              <a:lnTo>
                                <a:pt x="69" y="88"/>
                              </a:lnTo>
                              <a:lnTo>
                                <a:pt x="71" y="90"/>
                              </a:lnTo>
                              <a:lnTo>
                                <a:pt x="71" y="92"/>
                              </a:lnTo>
                              <a:lnTo>
                                <a:pt x="71" y="94"/>
                              </a:lnTo>
                              <a:lnTo>
                                <a:pt x="71" y="99"/>
                              </a:lnTo>
                              <a:lnTo>
                                <a:pt x="69" y="102"/>
                              </a:lnTo>
                              <a:lnTo>
                                <a:pt x="69" y="107"/>
                              </a:lnTo>
                              <a:lnTo>
                                <a:pt x="69" y="111"/>
                              </a:lnTo>
                              <a:lnTo>
                                <a:pt x="69" y="115"/>
                              </a:lnTo>
                              <a:lnTo>
                                <a:pt x="69" y="117"/>
                              </a:lnTo>
                              <a:lnTo>
                                <a:pt x="67" y="122"/>
                              </a:lnTo>
                              <a:lnTo>
                                <a:pt x="67" y="140"/>
                              </a:lnTo>
                              <a:lnTo>
                                <a:pt x="67" y="142"/>
                              </a:lnTo>
                              <a:lnTo>
                                <a:pt x="65" y="145"/>
                              </a:lnTo>
                              <a:lnTo>
                                <a:pt x="65" y="147"/>
                              </a:lnTo>
                              <a:lnTo>
                                <a:pt x="63" y="149"/>
                              </a:lnTo>
                              <a:lnTo>
                                <a:pt x="60" y="149"/>
                              </a:lnTo>
                              <a:lnTo>
                                <a:pt x="59" y="151"/>
                              </a:lnTo>
                              <a:lnTo>
                                <a:pt x="57" y="151"/>
                              </a:lnTo>
                              <a:lnTo>
                                <a:pt x="55" y="149"/>
                              </a:lnTo>
                              <a:lnTo>
                                <a:pt x="55" y="147"/>
                              </a:lnTo>
                              <a:lnTo>
                                <a:pt x="52" y="142"/>
                              </a:lnTo>
                              <a:lnTo>
                                <a:pt x="52" y="140"/>
                              </a:lnTo>
                              <a:lnTo>
                                <a:pt x="52" y="139"/>
                              </a:lnTo>
                              <a:lnTo>
                                <a:pt x="52" y="136"/>
                              </a:lnTo>
                              <a:lnTo>
                                <a:pt x="50" y="134"/>
                              </a:lnTo>
                              <a:lnTo>
                                <a:pt x="50" y="136"/>
                              </a:lnTo>
                              <a:lnTo>
                                <a:pt x="48" y="139"/>
                              </a:lnTo>
                              <a:lnTo>
                                <a:pt x="46" y="142"/>
                              </a:lnTo>
                              <a:lnTo>
                                <a:pt x="44" y="145"/>
                              </a:lnTo>
                              <a:lnTo>
                                <a:pt x="42" y="147"/>
                              </a:lnTo>
                              <a:lnTo>
                                <a:pt x="38" y="147"/>
                              </a:lnTo>
                              <a:lnTo>
                                <a:pt x="35" y="147"/>
                              </a:lnTo>
                              <a:lnTo>
                                <a:pt x="32" y="142"/>
                              </a:lnTo>
                              <a:lnTo>
                                <a:pt x="30" y="140"/>
                              </a:lnTo>
                              <a:lnTo>
                                <a:pt x="30" y="139"/>
                              </a:lnTo>
                              <a:lnTo>
                                <a:pt x="28" y="136"/>
                              </a:lnTo>
                              <a:lnTo>
                                <a:pt x="26" y="136"/>
                              </a:lnTo>
                              <a:lnTo>
                                <a:pt x="26" y="139"/>
                              </a:lnTo>
                              <a:lnTo>
                                <a:pt x="24" y="140"/>
                              </a:lnTo>
                              <a:lnTo>
                                <a:pt x="22" y="142"/>
                              </a:lnTo>
                              <a:lnTo>
                                <a:pt x="19" y="145"/>
                              </a:lnTo>
                              <a:lnTo>
                                <a:pt x="17" y="145"/>
                              </a:lnTo>
                              <a:lnTo>
                                <a:pt x="15" y="147"/>
                              </a:lnTo>
                              <a:lnTo>
                                <a:pt x="13" y="145"/>
                              </a:lnTo>
                              <a:lnTo>
                                <a:pt x="11" y="142"/>
                              </a:lnTo>
                              <a:lnTo>
                                <a:pt x="11" y="140"/>
                              </a:lnTo>
                              <a:lnTo>
                                <a:pt x="11" y="139"/>
                              </a:lnTo>
                              <a:lnTo>
                                <a:pt x="13" y="134"/>
                              </a:lnTo>
                              <a:lnTo>
                                <a:pt x="15" y="132"/>
                              </a:lnTo>
                              <a:lnTo>
                                <a:pt x="15" y="130"/>
                              </a:lnTo>
                              <a:lnTo>
                                <a:pt x="17" y="127"/>
                              </a:lnTo>
                              <a:lnTo>
                                <a:pt x="15" y="126"/>
                              </a:lnTo>
                              <a:lnTo>
                                <a:pt x="15" y="124"/>
                              </a:lnTo>
                              <a:lnTo>
                                <a:pt x="13" y="124"/>
                              </a:lnTo>
                              <a:lnTo>
                                <a:pt x="13" y="122"/>
                              </a:lnTo>
                              <a:lnTo>
                                <a:pt x="11" y="119"/>
                              </a:lnTo>
                              <a:lnTo>
                                <a:pt x="11" y="115"/>
                              </a:lnTo>
                              <a:lnTo>
                                <a:pt x="9" y="113"/>
                              </a:lnTo>
                              <a:lnTo>
                                <a:pt x="9" y="111"/>
                              </a:lnTo>
                              <a:lnTo>
                                <a:pt x="7" y="113"/>
                              </a:lnTo>
                              <a:lnTo>
                                <a:pt x="5" y="115"/>
                              </a:lnTo>
                              <a:lnTo>
                                <a:pt x="3" y="117"/>
                              </a:lnTo>
                              <a:lnTo>
                                <a:pt x="0" y="11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7" name="Freeform 153"/>
                        <p:cNvSpPr>
                          <a:spLocks/>
                        </p:cNvSpPr>
                        <p:nvPr/>
                      </p:nvSpPr>
                      <p:spPr bwMode="auto">
                        <a:xfrm>
                          <a:off x="5437" y="1336"/>
                          <a:ext cx="168" cy="143"/>
                        </a:xfrm>
                        <a:custGeom>
                          <a:avLst/>
                          <a:gdLst>
                            <a:gd name="T0" fmla="*/ 162 w 168"/>
                            <a:gd name="T1" fmla="*/ 23 h 143"/>
                            <a:gd name="T2" fmla="*/ 157 w 168"/>
                            <a:gd name="T3" fmla="*/ 31 h 143"/>
                            <a:gd name="T4" fmla="*/ 150 w 168"/>
                            <a:gd name="T5" fmla="*/ 38 h 143"/>
                            <a:gd name="T6" fmla="*/ 146 w 168"/>
                            <a:gd name="T7" fmla="*/ 61 h 143"/>
                            <a:gd name="T8" fmla="*/ 146 w 168"/>
                            <a:gd name="T9" fmla="*/ 73 h 143"/>
                            <a:gd name="T10" fmla="*/ 140 w 168"/>
                            <a:gd name="T11" fmla="*/ 79 h 143"/>
                            <a:gd name="T12" fmla="*/ 134 w 168"/>
                            <a:gd name="T13" fmla="*/ 79 h 143"/>
                            <a:gd name="T14" fmla="*/ 127 w 168"/>
                            <a:gd name="T15" fmla="*/ 76 h 143"/>
                            <a:gd name="T16" fmla="*/ 121 w 168"/>
                            <a:gd name="T17" fmla="*/ 77 h 143"/>
                            <a:gd name="T18" fmla="*/ 115 w 168"/>
                            <a:gd name="T19" fmla="*/ 84 h 143"/>
                            <a:gd name="T20" fmla="*/ 111 w 168"/>
                            <a:gd name="T21" fmla="*/ 86 h 143"/>
                            <a:gd name="T22" fmla="*/ 108 w 168"/>
                            <a:gd name="T23" fmla="*/ 90 h 143"/>
                            <a:gd name="T24" fmla="*/ 106 w 168"/>
                            <a:gd name="T25" fmla="*/ 94 h 143"/>
                            <a:gd name="T26" fmla="*/ 104 w 168"/>
                            <a:gd name="T27" fmla="*/ 98 h 143"/>
                            <a:gd name="T28" fmla="*/ 98 w 168"/>
                            <a:gd name="T29" fmla="*/ 107 h 143"/>
                            <a:gd name="T30" fmla="*/ 90 w 168"/>
                            <a:gd name="T31" fmla="*/ 111 h 143"/>
                            <a:gd name="T32" fmla="*/ 83 w 168"/>
                            <a:gd name="T33" fmla="*/ 113 h 143"/>
                            <a:gd name="T34" fmla="*/ 77 w 168"/>
                            <a:gd name="T35" fmla="*/ 113 h 143"/>
                            <a:gd name="T36" fmla="*/ 70 w 168"/>
                            <a:gd name="T37" fmla="*/ 113 h 143"/>
                            <a:gd name="T38" fmla="*/ 65 w 168"/>
                            <a:gd name="T39" fmla="*/ 119 h 143"/>
                            <a:gd name="T40" fmla="*/ 60 w 168"/>
                            <a:gd name="T41" fmla="*/ 125 h 143"/>
                            <a:gd name="T42" fmla="*/ 60 w 168"/>
                            <a:gd name="T43" fmla="*/ 132 h 143"/>
                            <a:gd name="T44" fmla="*/ 58 w 168"/>
                            <a:gd name="T45" fmla="*/ 137 h 143"/>
                            <a:gd name="T46" fmla="*/ 56 w 168"/>
                            <a:gd name="T47" fmla="*/ 132 h 143"/>
                            <a:gd name="T48" fmla="*/ 52 w 168"/>
                            <a:gd name="T49" fmla="*/ 125 h 143"/>
                            <a:gd name="T50" fmla="*/ 45 w 168"/>
                            <a:gd name="T51" fmla="*/ 124 h 143"/>
                            <a:gd name="T52" fmla="*/ 44 w 168"/>
                            <a:gd name="T53" fmla="*/ 117 h 143"/>
                            <a:gd name="T54" fmla="*/ 42 w 168"/>
                            <a:gd name="T55" fmla="*/ 111 h 143"/>
                            <a:gd name="T56" fmla="*/ 35 w 168"/>
                            <a:gd name="T57" fmla="*/ 111 h 143"/>
                            <a:gd name="T58" fmla="*/ 29 w 168"/>
                            <a:gd name="T59" fmla="*/ 113 h 143"/>
                            <a:gd name="T60" fmla="*/ 17 w 168"/>
                            <a:gd name="T61" fmla="*/ 98 h 143"/>
                            <a:gd name="T62" fmla="*/ 6 w 168"/>
                            <a:gd name="T63" fmla="*/ 86 h 143"/>
                            <a:gd name="T64" fmla="*/ 0 w 168"/>
                            <a:gd name="T65" fmla="*/ 81 h 143"/>
                            <a:gd name="T66" fmla="*/ 13 w 168"/>
                            <a:gd name="T67" fmla="*/ 77 h 143"/>
                            <a:gd name="T68" fmla="*/ 23 w 168"/>
                            <a:gd name="T69" fmla="*/ 67 h 143"/>
                            <a:gd name="T70" fmla="*/ 29 w 168"/>
                            <a:gd name="T71" fmla="*/ 50 h 143"/>
                            <a:gd name="T72" fmla="*/ 35 w 168"/>
                            <a:gd name="T73" fmla="*/ 29 h 143"/>
                            <a:gd name="T74" fmla="*/ 44 w 168"/>
                            <a:gd name="T75" fmla="*/ 17 h 143"/>
                            <a:gd name="T76" fmla="*/ 60 w 168"/>
                            <a:gd name="T77" fmla="*/ 12 h 143"/>
                            <a:gd name="T78" fmla="*/ 83 w 168"/>
                            <a:gd name="T79" fmla="*/ 10 h 143"/>
                            <a:gd name="T80" fmla="*/ 106 w 168"/>
                            <a:gd name="T81" fmla="*/ 0 h 143"/>
                            <a:gd name="T82" fmla="*/ 102 w 168"/>
                            <a:gd name="T83" fmla="*/ 6 h 143"/>
                            <a:gd name="T84" fmla="*/ 96 w 168"/>
                            <a:gd name="T85" fmla="*/ 12 h 143"/>
                            <a:gd name="T86" fmla="*/ 106 w 168"/>
                            <a:gd name="T87" fmla="*/ 25 h 143"/>
                            <a:gd name="T88" fmla="*/ 129 w 168"/>
                            <a:gd name="T89" fmla="*/ 25 h 143"/>
                            <a:gd name="T90" fmla="*/ 140 w 168"/>
                            <a:gd name="T91" fmla="*/ 2 h 143"/>
                            <a:gd name="T92" fmla="*/ 148 w 168"/>
                            <a:gd name="T93" fmla="*/ 12 h 143"/>
                            <a:gd name="T94" fmla="*/ 148 w 168"/>
                            <a:gd name="T95" fmla="*/ 23 h 143"/>
                            <a:gd name="T96" fmla="*/ 146 w 168"/>
                            <a:gd name="T97" fmla="*/ 33 h 143"/>
                            <a:gd name="T98" fmla="*/ 157 w 168"/>
                            <a:gd name="T99" fmla="*/ 27 h 143"/>
                            <a:gd name="T100" fmla="*/ 165 w 168"/>
                            <a:gd name="T101" fmla="*/ 21 h 1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8"/>
                            <a:gd name="T154" fmla="*/ 0 h 143"/>
                            <a:gd name="T155" fmla="*/ 168 w 168"/>
                            <a:gd name="T156" fmla="*/ 143 h 1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8" h="143">
                              <a:moveTo>
                                <a:pt x="167" y="19"/>
                              </a:moveTo>
                              <a:lnTo>
                                <a:pt x="165" y="21"/>
                              </a:lnTo>
                              <a:lnTo>
                                <a:pt x="162" y="23"/>
                              </a:lnTo>
                              <a:lnTo>
                                <a:pt x="160" y="25"/>
                              </a:lnTo>
                              <a:lnTo>
                                <a:pt x="159" y="29"/>
                              </a:lnTo>
                              <a:lnTo>
                                <a:pt x="157" y="31"/>
                              </a:lnTo>
                              <a:lnTo>
                                <a:pt x="154" y="33"/>
                              </a:lnTo>
                              <a:lnTo>
                                <a:pt x="152" y="36"/>
                              </a:lnTo>
                              <a:lnTo>
                                <a:pt x="150" y="38"/>
                              </a:lnTo>
                              <a:lnTo>
                                <a:pt x="148" y="46"/>
                              </a:lnTo>
                              <a:lnTo>
                                <a:pt x="146" y="54"/>
                              </a:lnTo>
                              <a:lnTo>
                                <a:pt x="146" y="61"/>
                              </a:lnTo>
                              <a:lnTo>
                                <a:pt x="148" y="64"/>
                              </a:lnTo>
                              <a:lnTo>
                                <a:pt x="148" y="69"/>
                              </a:lnTo>
                              <a:lnTo>
                                <a:pt x="146" y="73"/>
                              </a:lnTo>
                              <a:lnTo>
                                <a:pt x="146" y="76"/>
                              </a:lnTo>
                              <a:lnTo>
                                <a:pt x="142" y="79"/>
                              </a:lnTo>
                              <a:lnTo>
                                <a:pt x="140" y="79"/>
                              </a:lnTo>
                              <a:lnTo>
                                <a:pt x="137" y="79"/>
                              </a:lnTo>
                              <a:lnTo>
                                <a:pt x="136" y="79"/>
                              </a:lnTo>
                              <a:lnTo>
                                <a:pt x="134" y="79"/>
                              </a:lnTo>
                              <a:lnTo>
                                <a:pt x="132" y="77"/>
                              </a:lnTo>
                              <a:lnTo>
                                <a:pt x="129" y="76"/>
                              </a:lnTo>
                              <a:lnTo>
                                <a:pt x="127" y="76"/>
                              </a:lnTo>
                              <a:lnTo>
                                <a:pt x="125" y="73"/>
                              </a:lnTo>
                              <a:lnTo>
                                <a:pt x="123" y="76"/>
                              </a:lnTo>
                              <a:lnTo>
                                <a:pt x="121" y="77"/>
                              </a:lnTo>
                              <a:lnTo>
                                <a:pt x="119" y="79"/>
                              </a:lnTo>
                              <a:lnTo>
                                <a:pt x="117" y="81"/>
                              </a:lnTo>
                              <a:lnTo>
                                <a:pt x="115" y="84"/>
                              </a:lnTo>
                              <a:lnTo>
                                <a:pt x="112" y="84"/>
                              </a:lnTo>
                              <a:lnTo>
                                <a:pt x="108" y="84"/>
                              </a:lnTo>
                              <a:lnTo>
                                <a:pt x="111" y="86"/>
                              </a:lnTo>
                              <a:lnTo>
                                <a:pt x="111" y="87"/>
                              </a:lnTo>
                              <a:lnTo>
                                <a:pt x="111" y="90"/>
                              </a:lnTo>
                              <a:lnTo>
                                <a:pt x="108" y="90"/>
                              </a:lnTo>
                              <a:lnTo>
                                <a:pt x="108" y="92"/>
                              </a:lnTo>
                              <a:lnTo>
                                <a:pt x="106" y="92"/>
                              </a:lnTo>
                              <a:lnTo>
                                <a:pt x="106" y="94"/>
                              </a:lnTo>
                              <a:lnTo>
                                <a:pt x="104" y="94"/>
                              </a:lnTo>
                              <a:lnTo>
                                <a:pt x="104" y="96"/>
                              </a:lnTo>
                              <a:lnTo>
                                <a:pt x="104" y="98"/>
                              </a:lnTo>
                              <a:lnTo>
                                <a:pt x="102" y="101"/>
                              </a:lnTo>
                              <a:lnTo>
                                <a:pt x="100" y="104"/>
                              </a:lnTo>
                              <a:lnTo>
                                <a:pt x="98" y="107"/>
                              </a:lnTo>
                              <a:lnTo>
                                <a:pt x="96" y="109"/>
                              </a:lnTo>
                              <a:lnTo>
                                <a:pt x="92" y="111"/>
                              </a:lnTo>
                              <a:lnTo>
                                <a:pt x="90" y="111"/>
                              </a:lnTo>
                              <a:lnTo>
                                <a:pt x="87" y="111"/>
                              </a:lnTo>
                              <a:lnTo>
                                <a:pt x="85" y="113"/>
                              </a:lnTo>
                              <a:lnTo>
                                <a:pt x="83" y="113"/>
                              </a:lnTo>
                              <a:lnTo>
                                <a:pt x="82" y="113"/>
                              </a:lnTo>
                              <a:lnTo>
                                <a:pt x="79" y="113"/>
                              </a:lnTo>
                              <a:lnTo>
                                <a:pt x="77" y="113"/>
                              </a:lnTo>
                              <a:lnTo>
                                <a:pt x="75" y="113"/>
                              </a:lnTo>
                              <a:lnTo>
                                <a:pt x="73" y="111"/>
                              </a:lnTo>
                              <a:lnTo>
                                <a:pt x="70" y="113"/>
                              </a:lnTo>
                              <a:lnTo>
                                <a:pt x="68" y="116"/>
                              </a:lnTo>
                              <a:lnTo>
                                <a:pt x="67" y="117"/>
                              </a:lnTo>
                              <a:lnTo>
                                <a:pt x="65" y="119"/>
                              </a:lnTo>
                              <a:lnTo>
                                <a:pt x="62" y="121"/>
                              </a:lnTo>
                              <a:lnTo>
                                <a:pt x="62" y="124"/>
                              </a:lnTo>
                              <a:lnTo>
                                <a:pt x="60" y="125"/>
                              </a:lnTo>
                              <a:lnTo>
                                <a:pt x="60" y="127"/>
                              </a:lnTo>
                              <a:lnTo>
                                <a:pt x="60" y="129"/>
                              </a:lnTo>
                              <a:lnTo>
                                <a:pt x="60" y="132"/>
                              </a:lnTo>
                              <a:lnTo>
                                <a:pt x="60" y="133"/>
                              </a:lnTo>
                              <a:lnTo>
                                <a:pt x="60" y="135"/>
                              </a:lnTo>
                              <a:lnTo>
                                <a:pt x="58" y="137"/>
                              </a:lnTo>
                              <a:lnTo>
                                <a:pt x="58" y="142"/>
                              </a:lnTo>
                              <a:lnTo>
                                <a:pt x="56" y="135"/>
                              </a:lnTo>
                              <a:lnTo>
                                <a:pt x="56" y="132"/>
                              </a:lnTo>
                              <a:lnTo>
                                <a:pt x="54" y="129"/>
                              </a:lnTo>
                              <a:lnTo>
                                <a:pt x="52" y="127"/>
                              </a:lnTo>
                              <a:lnTo>
                                <a:pt x="52" y="125"/>
                              </a:lnTo>
                              <a:lnTo>
                                <a:pt x="50" y="124"/>
                              </a:lnTo>
                              <a:lnTo>
                                <a:pt x="47" y="124"/>
                              </a:lnTo>
                              <a:lnTo>
                                <a:pt x="45" y="124"/>
                              </a:lnTo>
                              <a:lnTo>
                                <a:pt x="45" y="121"/>
                              </a:lnTo>
                              <a:lnTo>
                                <a:pt x="44" y="119"/>
                              </a:lnTo>
                              <a:lnTo>
                                <a:pt x="44" y="117"/>
                              </a:lnTo>
                              <a:lnTo>
                                <a:pt x="44" y="116"/>
                              </a:lnTo>
                              <a:lnTo>
                                <a:pt x="42" y="113"/>
                              </a:lnTo>
                              <a:lnTo>
                                <a:pt x="42" y="111"/>
                              </a:lnTo>
                              <a:lnTo>
                                <a:pt x="39" y="109"/>
                              </a:lnTo>
                              <a:lnTo>
                                <a:pt x="37" y="109"/>
                              </a:lnTo>
                              <a:lnTo>
                                <a:pt x="35" y="111"/>
                              </a:lnTo>
                              <a:lnTo>
                                <a:pt x="33" y="111"/>
                              </a:lnTo>
                              <a:lnTo>
                                <a:pt x="30" y="111"/>
                              </a:lnTo>
                              <a:lnTo>
                                <a:pt x="29" y="113"/>
                              </a:lnTo>
                              <a:lnTo>
                                <a:pt x="27" y="111"/>
                              </a:lnTo>
                              <a:lnTo>
                                <a:pt x="21" y="102"/>
                              </a:lnTo>
                              <a:lnTo>
                                <a:pt x="17" y="98"/>
                              </a:lnTo>
                              <a:lnTo>
                                <a:pt x="13" y="92"/>
                              </a:lnTo>
                              <a:lnTo>
                                <a:pt x="11" y="90"/>
                              </a:lnTo>
                              <a:lnTo>
                                <a:pt x="6" y="86"/>
                              </a:lnTo>
                              <a:lnTo>
                                <a:pt x="4" y="84"/>
                              </a:lnTo>
                              <a:lnTo>
                                <a:pt x="2" y="84"/>
                              </a:lnTo>
                              <a:lnTo>
                                <a:pt x="0" y="81"/>
                              </a:lnTo>
                              <a:lnTo>
                                <a:pt x="4" y="79"/>
                              </a:lnTo>
                              <a:lnTo>
                                <a:pt x="9" y="79"/>
                              </a:lnTo>
                              <a:lnTo>
                                <a:pt x="13" y="77"/>
                              </a:lnTo>
                              <a:lnTo>
                                <a:pt x="17" y="76"/>
                              </a:lnTo>
                              <a:lnTo>
                                <a:pt x="21" y="71"/>
                              </a:lnTo>
                              <a:lnTo>
                                <a:pt x="23" y="67"/>
                              </a:lnTo>
                              <a:lnTo>
                                <a:pt x="26" y="64"/>
                              </a:lnTo>
                              <a:lnTo>
                                <a:pt x="27" y="61"/>
                              </a:lnTo>
                              <a:lnTo>
                                <a:pt x="29" y="50"/>
                              </a:lnTo>
                              <a:lnTo>
                                <a:pt x="30" y="42"/>
                              </a:lnTo>
                              <a:lnTo>
                                <a:pt x="30" y="36"/>
                              </a:lnTo>
                              <a:lnTo>
                                <a:pt x="35" y="29"/>
                              </a:lnTo>
                              <a:lnTo>
                                <a:pt x="37" y="25"/>
                              </a:lnTo>
                              <a:lnTo>
                                <a:pt x="39" y="21"/>
                              </a:lnTo>
                              <a:lnTo>
                                <a:pt x="44" y="17"/>
                              </a:lnTo>
                              <a:lnTo>
                                <a:pt x="47" y="12"/>
                              </a:lnTo>
                              <a:lnTo>
                                <a:pt x="54" y="12"/>
                              </a:lnTo>
                              <a:lnTo>
                                <a:pt x="60" y="12"/>
                              </a:lnTo>
                              <a:lnTo>
                                <a:pt x="68" y="12"/>
                              </a:lnTo>
                              <a:lnTo>
                                <a:pt x="75" y="12"/>
                              </a:lnTo>
                              <a:lnTo>
                                <a:pt x="83" y="10"/>
                              </a:lnTo>
                              <a:lnTo>
                                <a:pt x="92" y="9"/>
                              </a:lnTo>
                              <a:lnTo>
                                <a:pt x="98" y="4"/>
                              </a:lnTo>
                              <a:lnTo>
                                <a:pt x="106" y="0"/>
                              </a:lnTo>
                              <a:lnTo>
                                <a:pt x="106" y="2"/>
                              </a:lnTo>
                              <a:lnTo>
                                <a:pt x="104" y="4"/>
                              </a:lnTo>
                              <a:lnTo>
                                <a:pt x="102" y="6"/>
                              </a:lnTo>
                              <a:lnTo>
                                <a:pt x="100" y="9"/>
                              </a:lnTo>
                              <a:lnTo>
                                <a:pt x="98" y="10"/>
                              </a:lnTo>
                              <a:lnTo>
                                <a:pt x="96" y="12"/>
                              </a:lnTo>
                              <a:lnTo>
                                <a:pt x="94" y="14"/>
                              </a:lnTo>
                              <a:lnTo>
                                <a:pt x="100" y="21"/>
                              </a:lnTo>
                              <a:lnTo>
                                <a:pt x="106" y="25"/>
                              </a:lnTo>
                              <a:lnTo>
                                <a:pt x="115" y="27"/>
                              </a:lnTo>
                              <a:lnTo>
                                <a:pt x="123" y="27"/>
                              </a:lnTo>
                              <a:lnTo>
                                <a:pt x="129" y="25"/>
                              </a:lnTo>
                              <a:lnTo>
                                <a:pt x="136" y="21"/>
                              </a:lnTo>
                              <a:lnTo>
                                <a:pt x="140" y="12"/>
                              </a:lnTo>
                              <a:lnTo>
                                <a:pt x="140" y="2"/>
                              </a:lnTo>
                              <a:lnTo>
                                <a:pt x="144" y="6"/>
                              </a:lnTo>
                              <a:lnTo>
                                <a:pt x="146" y="10"/>
                              </a:lnTo>
                              <a:lnTo>
                                <a:pt x="148" y="12"/>
                              </a:lnTo>
                              <a:lnTo>
                                <a:pt x="150" y="17"/>
                              </a:lnTo>
                              <a:lnTo>
                                <a:pt x="150" y="21"/>
                              </a:lnTo>
                              <a:lnTo>
                                <a:pt x="148" y="23"/>
                              </a:lnTo>
                              <a:lnTo>
                                <a:pt x="146" y="29"/>
                              </a:lnTo>
                              <a:lnTo>
                                <a:pt x="140" y="33"/>
                              </a:lnTo>
                              <a:lnTo>
                                <a:pt x="146" y="33"/>
                              </a:lnTo>
                              <a:lnTo>
                                <a:pt x="148" y="31"/>
                              </a:lnTo>
                              <a:lnTo>
                                <a:pt x="152" y="29"/>
                              </a:lnTo>
                              <a:lnTo>
                                <a:pt x="157" y="27"/>
                              </a:lnTo>
                              <a:lnTo>
                                <a:pt x="159" y="25"/>
                              </a:lnTo>
                              <a:lnTo>
                                <a:pt x="160" y="23"/>
                              </a:lnTo>
                              <a:lnTo>
                                <a:pt x="165" y="21"/>
                              </a:lnTo>
                              <a:lnTo>
                                <a:pt x="167" y="1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8" name="Freeform 154"/>
                        <p:cNvSpPr>
                          <a:spLocks/>
                        </p:cNvSpPr>
                        <p:nvPr/>
                      </p:nvSpPr>
                      <p:spPr bwMode="auto">
                        <a:xfrm>
                          <a:off x="5804" y="1798"/>
                          <a:ext cx="133" cy="151"/>
                        </a:xfrm>
                        <a:custGeom>
                          <a:avLst/>
                          <a:gdLst>
                            <a:gd name="T0" fmla="*/ 11 w 133"/>
                            <a:gd name="T1" fmla="*/ 43 h 151"/>
                            <a:gd name="T2" fmla="*/ 13 w 133"/>
                            <a:gd name="T3" fmla="*/ 33 h 151"/>
                            <a:gd name="T4" fmla="*/ 17 w 133"/>
                            <a:gd name="T5" fmla="*/ 25 h 151"/>
                            <a:gd name="T6" fmla="*/ 26 w 133"/>
                            <a:gd name="T7" fmla="*/ 23 h 151"/>
                            <a:gd name="T8" fmla="*/ 40 w 133"/>
                            <a:gd name="T9" fmla="*/ 20 h 151"/>
                            <a:gd name="T10" fmla="*/ 51 w 133"/>
                            <a:gd name="T11" fmla="*/ 23 h 151"/>
                            <a:gd name="T12" fmla="*/ 65 w 133"/>
                            <a:gd name="T13" fmla="*/ 18 h 151"/>
                            <a:gd name="T14" fmla="*/ 70 w 133"/>
                            <a:gd name="T15" fmla="*/ 29 h 151"/>
                            <a:gd name="T16" fmla="*/ 76 w 133"/>
                            <a:gd name="T17" fmla="*/ 33 h 151"/>
                            <a:gd name="T18" fmla="*/ 81 w 133"/>
                            <a:gd name="T19" fmla="*/ 31 h 151"/>
                            <a:gd name="T20" fmla="*/ 81 w 133"/>
                            <a:gd name="T21" fmla="*/ 16 h 151"/>
                            <a:gd name="T22" fmla="*/ 84 w 133"/>
                            <a:gd name="T23" fmla="*/ 3 h 151"/>
                            <a:gd name="T24" fmla="*/ 84 w 133"/>
                            <a:gd name="T25" fmla="*/ 12 h 151"/>
                            <a:gd name="T26" fmla="*/ 88 w 133"/>
                            <a:gd name="T27" fmla="*/ 27 h 151"/>
                            <a:gd name="T28" fmla="*/ 92 w 133"/>
                            <a:gd name="T29" fmla="*/ 40 h 151"/>
                            <a:gd name="T30" fmla="*/ 94 w 133"/>
                            <a:gd name="T31" fmla="*/ 52 h 151"/>
                            <a:gd name="T32" fmla="*/ 98 w 133"/>
                            <a:gd name="T33" fmla="*/ 68 h 151"/>
                            <a:gd name="T34" fmla="*/ 102 w 133"/>
                            <a:gd name="T35" fmla="*/ 81 h 151"/>
                            <a:gd name="T36" fmla="*/ 113 w 133"/>
                            <a:gd name="T37" fmla="*/ 83 h 151"/>
                            <a:gd name="T38" fmla="*/ 124 w 133"/>
                            <a:gd name="T39" fmla="*/ 81 h 151"/>
                            <a:gd name="T40" fmla="*/ 130 w 133"/>
                            <a:gd name="T41" fmla="*/ 81 h 151"/>
                            <a:gd name="T42" fmla="*/ 132 w 133"/>
                            <a:gd name="T43" fmla="*/ 85 h 151"/>
                            <a:gd name="T44" fmla="*/ 130 w 133"/>
                            <a:gd name="T45" fmla="*/ 91 h 151"/>
                            <a:gd name="T46" fmla="*/ 126 w 133"/>
                            <a:gd name="T47" fmla="*/ 95 h 151"/>
                            <a:gd name="T48" fmla="*/ 117 w 133"/>
                            <a:gd name="T49" fmla="*/ 98 h 151"/>
                            <a:gd name="T50" fmla="*/ 105 w 133"/>
                            <a:gd name="T51" fmla="*/ 98 h 151"/>
                            <a:gd name="T52" fmla="*/ 92 w 133"/>
                            <a:gd name="T53" fmla="*/ 101 h 151"/>
                            <a:gd name="T54" fmla="*/ 81 w 133"/>
                            <a:gd name="T55" fmla="*/ 103 h 151"/>
                            <a:gd name="T56" fmla="*/ 70 w 133"/>
                            <a:gd name="T57" fmla="*/ 108 h 151"/>
                            <a:gd name="T58" fmla="*/ 55 w 133"/>
                            <a:gd name="T59" fmla="*/ 116 h 151"/>
                            <a:gd name="T60" fmla="*/ 43 w 133"/>
                            <a:gd name="T61" fmla="*/ 129 h 151"/>
                            <a:gd name="T62" fmla="*/ 34 w 133"/>
                            <a:gd name="T63" fmla="*/ 141 h 151"/>
                            <a:gd name="T64" fmla="*/ 28 w 133"/>
                            <a:gd name="T65" fmla="*/ 126 h 151"/>
                            <a:gd name="T66" fmla="*/ 17 w 133"/>
                            <a:gd name="T67" fmla="*/ 124 h 151"/>
                            <a:gd name="T68" fmla="*/ 11 w 133"/>
                            <a:gd name="T69" fmla="*/ 114 h 151"/>
                            <a:gd name="T70" fmla="*/ 8 w 133"/>
                            <a:gd name="T71" fmla="*/ 106 h 151"/>
                            <a:gd name="T72" fmla="*/ 5 w 133"/>
                            <a:gd name="T73" fmla="*/ 101 h 151"/>
                            <a:gd name="T74" fmla="*/ 3 w 133"/>
                            <a:gd name="T75" fmla="*/ 98 h 151"/>
                            <a:gd name="T76" fmla="*/ 0 w 133"/>
                            <a:gd name="T77" fmla="*/ 86 h 151"/>
                            <a:gd name="T78" fmla="*/ 0 w 133"/>
                            <a:gd name="T79" fmla="*/ 74 h 151"/>
                            <a:gd name="T80" fmla="*/ 3 w 133"/>
                            <a:gd name="T81" fmla="*/ 64 h 151"/>
                            <a:gd name="T82" fmla="*/ 5 w 133"/>
                            <a:gd name="T83" fmla="*/ 57 h 151"/>
                            <a:gd name="T84" fmla="*/ 7 w 133"/>
                            <a:gd name="T85" fmla="*/ 50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151"/>
                            <a:gd name="T131" fmla="*/ 133 w 133"/>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151">
                              <a:moveTo>
                                <a:pt x="8" y="48"/>
                              </a:moveTo>
                              <a:lnTo>
                                <a:pt x="8" y="46"/>
                              </a:lnTo>
                              <a:lnTo>
                                <a:pt x="11" y="43"/>
                              </a:lnTo>
                              <a:lnTo>
                                <a:pt x="11" y="40"/>
                              </a:lnTo>
                              <a:lnTo>
                                <a:pt x="11" y="37"/>
                              </a:lnTo>
                              <a:lnTo>
                                <a:pt x="13" y="33"/>
                              </a:lnTo>
                              <a:lnTo>
                                <a:pt x="13" y="29"/>
                              </a:lnTo>
                              <a:lnTo>
                                <a:pt x="15" y="27"/>
                              </a:lnTo>
                              <a:lnTo>
                                <a:pt x="17" y="25"/>
                              </a:lnTo>
                              <a:lnTo>
                                <a:pt x="20" y="23"/>
                              </a:lnTo>
                              <a:lnTo>
                                <a:pt x="22" y="23"/>
                              </a:lnTo>
                              <a:lnTo>
                                <a:pt x="26" y="23"/>
                              </a:lnTo>
                              <a:lnTo>
                                <a:pt x="30" y="20"/>
                              </a:lnTo>
                              <a:lnTo>
                                <a:pt x="34" y="20"/>
                              </a:lnTo>
                              <a:lnTo>
                                <a:pt x="40" y="20"/>
                              </a:lnTo>
                              <a:lnTo>
                                <a:pt x="45" y="20"/>
                              </a:lnTo>
                              <a:lnTo>
                                <a:pt x="51" y="20"/>
                              </a:lnTo>
                              <a:lnTo>
                                <a:pt x="51" y="23"/>
                              </a:lnTo>
                              <a:lnTo>
                                <a:pt x="53" y="25"/>
                              </a:lnTo>
                              <a:lnTo>
                                <a:pt x="55" y="27"/>
                              </a:lnTo>
                              <a:lnTo>
                                <a:pt x="65" y="18"/>
                              </a:lnTo>
                              <a:lnTo>
                                <a:pt x="65" y="23"/>
                              </a:lnTo>
                              <a:lnTo>
                                <a:pt x="68" y="25"/>
                              </a:lnTo>
                              <a:lnTo>
                                <a:pt x="70" y="29"/>
                              </a:lnTo>
                              <a:lnTo>
                                <a:pt x="71" y="31"/>
                              </a:lnTo>
                              <a:lnTo>
                                <a:pt x="73" y="33"/>
                              </a:lnTo>
                              <a:lnTo>
                                <a:pt x="76" y="33"/>
                              </a:lnTo>
                              <a:lnTo>
                                <a:pt x="79" y="35"/>
                              </a:lnTo>
                              <a:lnTo>
                                <a:pt x="81" y="35"/>
                              </a:lnTo>
                              <a:lnTo>
                                <a:pt x="81" y="31"/>
                              </a:lnTo>
                              <a:lnTo>
                                <a:pt x="81" y="25"/>
                              </a:lnTo>
                              <a:lnTo>
                                <a:pt x="81" y="20"/>
                              </a:lnTo>
                              <a:lnTo>
                                <a:pt x="81" y="16"/>
                              </a:lnTo>
                              <a:lnTo>
                                <a:pt x="81" y="10"/>
                              </a:lnTo>
                              <a:lnTo>
                                <a:pt x="81" y="6"/>
                              </a:lnTo>
                              <a:lnTo>
                                <a:pt x="84" y="3"/>
                              </a:lnTo>
                              <a:lnTo>
                                <a:pt x="84" y="0"/>
                              </a:lnTo>
                              <a:lnTo>
                                <a:pt x="84" y="6"/>
                              </a:lnTo>
                              <a:lnTo>
                                <a:pt x="84" y="12"/>
                              </a:lnTo>
                              <a:lnTo>
                                <a:pt x="86" y="16"/>
                              </a:lnTo>
                              <a:lnTo>
                                <a:pt x="86" y="23"/>
                              </a:lnTo>
                              <a:lnTo>
                                <a:pt x="88" y="27"/>
                              </a:lnTo>
                              <a:lnTo>
                                <a:pt x="88" y="31"/>
                              </a:lnTo>
                              <a:lnTo>
                                <a:pt x="90" y="35"/>
                              </a:lnTo>
                              <a:lnTo>
                                <a:pt x="92" y="40"/>
                              </a:lnTo>
                              <a:lnTo>
                                <a:pt x="92" y="41"/>
                              </a:lnTo>
                              <a:lnTo>
                                <a:pt x="92" y="46"/>
                              </a:lnTo>
                              <a:lnTo>
                                <a:pt x="94" y="52"/>
                              </a:lnTo>
                              <a:lnTo>
                                <a:pt x="96" y="56"/>
                              </a:lnTo>
                              <a:lnTo>
                                <a:pt x="96" y="62"/>
                              </a:lnTo>
                              <a:lnTo>
                                <a:pt x="98" y="68"/>
                              </a:lnTo>
                              <a:lnTo>
                                <a:pt x="98" y="74"/>
                              </a:lnTo>
                              <a:lnTo>
                                <a:pt x="101" y="81"/>
                              </a:lnTo>
                              <a:lnTo>
                                <a:pt x="102" y="81"/>
                              </a:lnTo>
                              <a:lnTo>
                                <a:pt x="107" y="83"/>
                              </a:lnTo>
                              <a:lnTo>
                                <a:pt x="109" y="83"/>
                              </a:lnTo>
                              <a:lnTo>
                                <a:pt x="113" y="83"/>
                              </a:lnTo>
                              <a:lnTo>
                                <a:pt x="117" y="83"/>
                              </a:lnTo>
                              <a:lnTo>
                                <a:pt x="119" y="83"/>
                              </a:lnTo>
                              <a:lnTo>
                                <a:pt x="124" y="81"/>
                              </a:lnTo>
                              <a:lnTo>
                                <a:pt x="126" y="81"/>
                              </a:lnTo>
                              <a:lnTo>
                                <a:pt x="128" y="81"/>
                              </a:lnTo>
                              <a:lnTo>
                                <a:pt x="130" y="81"/>
                              </a:lnTo>
                              <a:lnTo>
                                <a:pt x="130" y="83"/>
                              </a:lnTo>
                              <a:lnTo>
                                <a:pt x="132" y="83"/>
                              </a:lnTo>
                              <a:lnTo>
                                <a:pt x="132" y="85"/>
                              </a:lnTo>
                              <a:lnTo>
                                <a:pt x="130" y="86"/>
                              </a:lnTo>
                              <a:lnTo>
                                <a:pt x="130" y="89"/>
                              </a:lnTo>
                              <a:lnTo>
                                <a:pt x="130" y="91"/>
                              </a:lnTo>
                              <a:lnTo>
                                <a:pt x="130" y="93"/>
                              </a:lnTo>
                              <a:lnTo>
                                <a:pt x="128" y="93"/>
                              </a:lnTo>
                              <a:lnTo>
                                <a:pt x="126" y="95"/>
                              </a:lnTo>
                              <a:lnTo>
                                <a:pt x="124" y="95"/>
                              </a:lnTo>
                              <a:lnTo>
                                <a:pt x="121" y="98"/>
                              </a:lnTo>
                              <a:lnTo>
                                <a:pt x="117" y="98"/>
                              </a:lnTo>
                              <a:lnTo>
                                <a:pt x="113" y="98"/>
                              </a:lnTo>
                              <a:lnTo>
                                <a:pt x="109" y="98"/>
                              </a:lnTo>
                              <a:lnTo>
                                <a:pt x="105" y="98"/>
                              </a:lnTo>
                              <a:lnTo>
                                <a:pt x="101" y="98"/>
                              </a:lnTo>
                              <a:lnTo>
                                <a:pt x="96" y="100"/>
                              </a:lnTo>
                              <a:lnTo>
                                <a:pt x="92" y="101"/>
                              </a:lnTo>
                              <a:lnTo>
                                <a:pt x="88" y="103"/>
                              </a:lnTo>
                              <a:lnTo>
                                <a:pt x="84" y="103"/>
                              </a:lnTo>
                              <a:lnTo>
                                <a:pt x="81" y="103"/>
                              </a:lnTo>
                              <a:lnTo>
                                <a:pt x="77" y="106"/>
                              </a:lnTo>
                              <a:lnTo>
                                <a:pt x="73" y="108"/>
                              </a:lnTo>
                              <a:lnTo>
                                <a:pt x="70" y="108"/>
                              </a:lnTo>
                              <a:lnTo>
                                <a:pt x="65" y="112"/>
                              </a:lnTo>
                              <a:lnTo>
                                <a:pt x="60" y="114"/>
                              </a:lnTo>
                              <a:lnTo>
                                <a:pt x="55" y="116"/>
                              </a:lnTo>
                              <a:lnTo>
                                <a:pt x="51" y="123"/>
                              </a:lnTo>
                              <a:lnTo>
                                <a:pt x="47" y="126"/>
                              </a:lnTo>
                              <a:lnTo>
                                <a:pt x="43" y="129"/>
                              </a:lnTo>
                              <a:lnTo>
                                <a:pt x="40" y="133"/>
                              </a:lnTo>
                              <a:lnTo>
                                <a:pt x="36" y="138"/>
                              </a:lnTo>
                              <a:lnTo>
                                <a:pt x="34" y="141"/>
                              </a:lnTo>
                              <a:lnTo>
                                <a:pt x="32" y="146"/>
                              </a:lnTo>
                              <a:lnTo>
                                <a:pt x="30" y="150"/>
                              </a:lnTo>
                              <a:lnTo>
                                <a:pt x="28" y="126"/>
                              </a:lnTo>
                              <a:lnTo>
                                <a:pt x="23" y="126"/>
                              </a:lnTo>
                              <a:lnTo>
                                <a:pt x="22" y="124"/>
                              </a:lnTo>
                              <a:lnTo>
                                <a:pt x="17" y="124"/>
                              </a:lnTo>
                              <a:lnTo>
                                <a:pt x="15" y="121"/>
                              </a:lnTo>
                              <a:lnTo>
                                <a:pt x="13" y="118"/>
                              </a:lnTo>
                              <a:lnTo>
                                <a:pt x="11" y="114"/>
                              </a:lnTo>
                              <a:lnTo>
                                <a:pt x="11" y="112"/>
                              </a:lnTo>
                              <a:lnTo>
                                <a:pt x="8" y="108"/>
                              </a:lnTo>
                              <a:lnTo>
                                <a:pt x="8" y="106"/>
                              </a:lnTo>
                              <a:lnTo>
                                <a:pt x="7" y="106"/>
                              </a:lnTo>
                              <a:lnTo>
                                <a:pt x="7" y="103"/>
                              </a:lnTo>
                              <a:lnTo>
                                <a:pt x="5" y="101"/>
                              </a:lnTo>
                              <a:lnTo>
                                <a:pt x="5" y="100"/>
                              </a:lnTo>
                              <a:lnTo>
                                <a:pt x="3" y="100"/>
                              </a:lnTo>
                              <a:lnTo>
                                <a:pt x="3" y="98"/>
                              </a:lnTo>
                              <a:lnTo>
                                <a:pt x="3" y="95"/>
                              </a:lnTo>
                              <a:lnTo>
                                <a:pt x="0" y="91"/>
                              </a:lnTo>
                              <a:lnTo>
                                <a:pt x="0" y="86"/>
                              </a:lnTo>
                              <a:lnTo>
                                <a:pt x="0" y="83"/>
                              </a:lnTo>
                              <a:lnTo>
                                <a:pt x="0" y="78"/>
                              </a:lnTo>
                              <a:lnTo>
                                <a:pt x="0" y="74"/>
                              </a:lnTo>
                              <a:lnTo>
                                <a:pt x="0" y="70"/>
                              </a:lnTo>
                              <a:lnTo>
                                <a:pt x="3" y="68"/>
                              </a:lnTo>
                              <a:lnTo>
                                <a:pt x="3" y="64"/>
                              </a:lnTo>
                              <a:lnTo>
                                <a:pt x="3" y="62"/>
                              </a:lnTo>
                              <a:lnTo>
                                <a:pt x="3" y="60"/>
                              </a:lnTo>
                              <a:lnTo>
                                <a:pt x="5" y="57"/>
                              </a:lnTo>
                              <a:lnTo>
                                <a:pt x="5" y="56"/>
                              </a:lnTo>
                              <a:lnTo>
                                <a:pt x="5" y="52"/>
                              </a:lnTo>
                              <a:lnTo>
                                <a:pt x="7" y="50"/>
                              </a:lnTo>
                              <a:lnTo>
                                <a:pt x="8" y="4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9" name="Freeform 155"/>
                        <p:cNvSpPr>
                          <a:spLocks/>
                        </p:cNvSpPr>
                        <p:nvPr/>
                      </p:nvSpPr>
                      <p:spPr bwMode="auto">
                        <a:xfrm>
                          <a:off x="5965" y="1829"/>
                          <a:ext cx="48" cy="63"/>
                        </a:xfrm>
                        <a:custGeom>
                          <a:avLst/>
                          <a:gdLst>
                            <a:gd name="T0" fmla="*/ 42 w 48"/>
                            <a:gd name="T1" fmla="*/ 47 h 63"/>
                            <a:gd name="T2" fmla="*/ 40 w 48"/>
                            <a:gd name="T3" fmla="*/ 50 h 63"/>
                            <a:gd name="T4" fmla="*/ 40 w 48"/>
                            <a:gd name="T5" fmla="*/ 52 h 63"/>
                            <a:gd name="T6" fmla="*/ 38 w 48"/>
                            <a:gd name="T7" fmla="*/ 54 h 63"/>
                            <a:gd name="T8" fmla="*/ 36 w 48"/>
                            <a:gd name="T9" fmla="*/ 55 h 63"/>
                            <a:gd name="T10" fmla="*/ 33 w 48"/>
                            <a:gd name="T11" fmla="*/ 55 h 63"/>
                            <a:gd name="T12" fmla="*/ 32 w 48"/>
                            <a:gd name="T13" fmla="*/ 58 h 63"/>
                            <a:gd name="T14" fmla="*/ 30 w 48"/>
                            <a:gd name="T15" fmla="*/ 58 h 63"/>
                            <a:gd name="T16" fmla="*/ 27 w 48"/>
                            <a:gd name="T17" fmla="*/ 58 h 63"/>
                            <a:gd name="T18" fmla="*/ 25 w 48"/>
                            <a:gd name="T19" fmla="*/ 58 h 63"/>
                            <a:gd name="T20" fmla="*/ 23 w 48"/>
                            <a:gd name="T21" fmla="*/ 58 h 63"/>
                            <a:gd name="T22" fmla="*/ 23 w 48"/>
                            <a:gd name="T23" fmla="*/ 55 h 63"/>
                            <a:gd name="T24" fmla="*/ 22 w 48"/>
                            <a:gd name="T25" fmla="*/ 60 h 63"/>
                            <a:gd name="T26" fmla="*/ 19 w 48"/>
                            <a:gd name="T27" fmla="*/ 62 h 63"/>
                            <a:gd name="T28" fmla="*/ 17 w 48"/>
                            <a:gd name="T29" fmla="*/ 62 h 63"/>
                            <a:gd name="T30" fmla="*/ 15 w 48"/>
                            <a:gd name="T31" fmla="*/ 62 h 63"/>
                            <a:gd name="T32" fmla="*/ 15 w 48"/>
                            <a:gd name="T33" fmla="*/ 60 h 63"/>
                            <a:gd name="T34" fmla="*/ 13 w 48"/>
                            <a:gd name="T35" fmla="*/ 60 h 63"/>
                            <a:gd name="T36" fmla="*/ 8 w 48"/>
                            <a:gd name="T37" fmla="*/ 58 h 63"/>
                            <a:gd name="T38" fmla="*/ 7 w 48"/>
                            <a:gd name="T39" fmla="*/ 55 h 63"/>
                            <a:gd name="T40" fmla="*/ 5 w 48"/>
                            <a:gd name="T41" fmla="*/ 54 h 63"/>
                            <a:gd name="T42" fmla="*/ 2 w 48"/>
                            <a:gd name="T43" fmla="*/ 52 h 63"/>
                            <a:gd name="T44" fmla="*/ 2 w 48"/>
                            <a:gd name="T45" fmla="*/ 50 h 63"/>
                            <a:gd name="T46" fmla="*/ 0 w 48"/>
                            <a:gd name="T47" fmla="*/ 43 h 63"/>
                            <a:gd name="T48" fmla="*/ 0 w 48"/>
                            <a:gd name="T49" fmla="*/ 35 h 63"/>
                            <a:gd name="T50" fmla="*/ 0 w 48"/>
                            <a:gd name="T51" fmla="*/ 25 h 63"/>
                            <a:gd name="T52" fmla="*/ 2 w 48"/>
                            <a:gd name="T53" fmla="*/ 21 h 63"/>
                            <a:gd name="T54" fmla="*/ 7 w 48"/>
                            <a:gd name="T55" fmla="*/ 17 h 63"/>
                            <a:gd name="T56" fmla="*/ 8 w 48"/>
                            <a:gd name="T57" fmla="*/ 15 h 63"/>
                            <a:gd name="T58" fmla="*/ 10 w 48"/>
                            <a:gd name="T59" fmla="*/ 10 h 63"/>
                            <a:gd name="T60" fmla="*/ 13 w 48"/>
                            <a:gd name="T61" fmla="*/ 9 h 63"/>
                            <a:gd name="T62" fmla="*/ 15 w 48"/>
                            <a:gd name="T63" fmla="*/ 6 h 63"/>
                            <a:gd name="T64" fmla="*/ 17 w 48"/>
                            <a:gd name="T65" fmla="*/ 6 h 63"/>
                            <a:gd name="T66" fmla="*/ 19 w 48"/>
                            <a:gd name="T67" fmla="*/ 6 h 63"/>
                            <a:gd name="T68" fmla="*/ 22 w 48"/>
                            <a:gd name="T69" fmla="*/ 9 h 63"/>
                            <a:gd name="T70" fmla="*/ 23 w 48"/>
                            <a:gd name="T71" fmla="*/ 4 h 63"/>
                            <a:gd name="T72" fmla="*/ 25 w 48"/>
                            <a:gd name="T73" fmla="*/ 2 h 63"/>
                            <a:gd name="T74" fmla="*/ 27 w 48"/>
                            <a:gd name="T75" fmla="*/ 0 h 63"/>
                            <a:gd name="T76" fmla="*/ 32 w 48"/>
                            <a:gd name="T77" fmla="*/ 0 h 63"/>
                            <a:gd name="T78" fmla="*/ 33 w 48"/>
                            <a:gd name="T79" fmla="*/ 2 h 63"/>
                            <a:gd name="T80" fmla="*/ 36 w 48"/>
                            <a:gd name="T81" fmla="*/ 4 h 63"/>
                            <a:gd name="T82" fmla="*/ 40 w 48"/>
                            <a:gd name="T83" fmla="*/ 6 h 63"/>
                            <a:gd name="T84" fmla="*/ 44 w 48"/>
                            <a:gd name="T85" fmla="*/ 9 h 63"/>
                            <a:gd name="T86" fmla="*/ 44 w 48"/>
                            <a:gd name="T87" fmla="*/ 12 h 63"/>
                            <a:gd name="T88" fmla="*/ 47 w 48"/>
                            <a:gd name="T89" fmla="*/ 17 h 63"/>
                            <a:gd name="T90" fmla="*/ 47 w 48"/>
                            <a:gd name="T91" fmla="*/ 21 h 63"/>
                            <a:gd name="T92" fmla="*/ 47 w 48"/>
                            <a:gd name="T93" fmla="*/ 25 h 63"/>
                            <a:gd name="T94" fmla="*/ 47 w 48"/>
                            <a:gd name="T95" fmla="*/ 29 h 63"/>
                            <a:gd name="T96" fmla="*/ 47 w 48"/>
                            <a:gd name="T97" fmla="*/ 33 h 63"/>
                            <a:gd name="T98" fmla="*/ 47 w 48"/>
                            <a:gd name="T99" fmla="*/ 35 h 63"/>
                            <a:gd name="T100" fmla="*/ 47 w 48"/>
                            <a:gd name="T101" fmla="*/ 37 h 63"/>
                            <a:gd name="T102" fmla="*/ 47 w 48"/>
                            <a:gd name="T103" fmla="*/ 39 h 63"/>
                            <a:gd name="T104" fmla="*/ 47 w 48"/>
                            <a:gd name="T105" fmla="*/ 41 h 63"/>
                            <a:gd name="T106" fmla="*/ 44 w 48"/>
                            <a:gd name="T107" fmla="*/ 41 h 63"/>
                            <a:gd name="T108" fmla="*/ 44 w 48"/>
                            <a:gd name="T109" fmla="*/ 43 h 63"/>
                            <a:gd name="T110" fmla="*/ 42 w 48"/>
                            <a:gd name="T111" fmla="*/ 45 h 63"/>
                            <a:gd name="T112" fmla="*/ 42 w 48"/>
                            <a:gd name="T113" fmla="*/ 47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63"/>
                            <a:gd name="T173" fmla="*/ 48 w 48"/>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63">
                              <a:moveTo>
                                <a:pt x="42" y="47"/>
                              </a:moveTo>
                              <a:lnTo>
                                <a:pt x="40" y="50"/>
                              </a:lnTo>
                              <a:lnTo>
                                <a:pt x="40" y="52"/>
                              </a:lnTo>
                              <a:lnTo>
                                <a:pt x="38" y="54"/>
                              </a:lnTo>
                              <a:lnTo>
                                <a:pt x="36" y="55"/>
                              </a:lnTo>
                              <a:lnTo>
                                <a:pt x="33" y="55"/>
                              </a:lnTo>
                              <a:lnTo>
                                <a:pt x="32" y="58"/>
                              </a:lnTo>
                              <a:lnTo>
                                <a:pt x="30" y="58"/>
                              </a:lnTo>
                              <a:lnTo>
                                <a:pt x="27" y="58"/>
                              </a:lnTo>
                              <a:lnTo>
                                <a:pt x="25" y="58"/>
                              </a:lnTo>
                              <a:lnTo>
                                <a:pt x="23" y="58"/>
                              </a:lnTo>
                              <a:lnTo>
                                <a:pt x="23" y="55"/>
                              </a:lnTo>
                              <a:lnTo>
                                <a:pt x="22" y="60"/>
                              </a:lnTo>
                              <a:lnTo>
                                <a:pt x="19" y="62"/>
                              </a:lnTo>
                              <a:lnTo>
                                <a:pt x="17" y="62"/>
                              </a:lnTo>
                              <a:lnTo>
                                <a:pt x="15" y="62"/>
                              </a:lnTo>
                              <a:lnTo>
                                <a:pt x="15" y="60"/>
                              </a:lnTo>
                              <a:lnTo>
                                <a:pt x="13" y="60"/>
                              </a:lnTo>
                              <a:lnTo>
                                <a:pt x="8" y="58"/>
                              </a:lnTo>
                              <a:lnTo>
                                <a:pt x="7" y="55"/>
                              </a:lnTo>
                              <a:lnTo>
                                <a:pt x="5" y="54"/>
                              </a:lnTo>
                              <a:lnTo>
                                <a:pt x="2" y="52"/>
                              </a:lnTo>
                              <a:lnTo>
                                <a:pt x="2" y="50"/>
                              </a:lnTo>
                              <a:lnTo>
                                <a:pt x="0" y="43"/>
                              </a:lnTo>
                              <a:lnTo>
                                <a:pt x="0" y="35"/>
                              </a:lnTo>
                              <a:lnTo>
                                <a:pt x="0" y="25"/>
                              </a:lnTo>
                              <a:lnTo>
                                <a:pt x="2" y="21"/>
                              </a:lnTo>
                              <a:lnTo>
                                <a:pt x="7" y="17"/>
                              </a:lnTo>
                              <a:lnTo>
                                <a:pt x="8" y="15"/>
                              </a:lnTo>
                              <a:lnTo>
                                <a:pt x="10" y="10"/>
                              </a:lnTo>
                              <a:lnTo>
                                <a:pt x="13" y="9"/>
                              </a:lnTo>
                              <a:lnTo>
                                <a:pt x="15" y="6"/>
                              </a:lnTo>
                              <a:lnTo>
                                <a:pt x="17" y="6"/>
                              </a:lnTo>
                              <a:lnTo>
                                <a:pt x="19" y="6"/>
                              </a:lnTo>
                              <a:lnTo>
                                <a:pt x="22" y="9"/>
                              </a:lnTo>
                              <a:lnTo>
                                <a:pt x="23" y="4"/>
                              </a:lnTo>
                              <a:lnTo>
                                <a:pt x="25" y="2"/>
                              </a:lnTo>
                              <a:lnTo>
                                <a:pt x="27" y="0"/>
                              </a:lnTo>
                              <a:lnTo>
                                <a:pt x="32" y="0"/>
                              </a:lnTo>
                              <a:lnTo>
                                <a:pt x="33" y="2"/>
                              </a:lnTo>
                              <a:lnTo>
                                <a:pt x="36" y="4"/>
                              </a:lnTo>
                              <a:lnTo>
                                <a:pt x="40" y="6"/>
                              </a:lnTo>
                              <a:lnTo>
                                <a:pt x="44" y="9"/>
                              </a:lnTo>
                              <a:lnTo>
                                <a:pt x="44" y="12"/>
                              </a:lnTo>
                              <a:lnTo>
                                <a:pt x="47" y="17"/>
                              </a:lnTo>
                              <a:lnTo>
                                <a:pt x="47" y="21"/>
                              </a:lnTo>
                              <a:lnTo>
                                <a:pt x="47" y="25"/>
                              </a:lnTo>
                              <a:lnTo>
                                <a:pt x="47" y="29"/>
                              </a:lnTo>
                              <a:lnTo>
                                <a:pt x="47" y="33"/>
                              </a:lnTo>
                              <a:lnTo>
                                <a:pt x="47" y="35"/>
                              </a:lnTo>
                              <a:lnTo>
                                <a:pt x="47" y="37"/>
                              </a:lnTo>
                              <a:lnTo>
                                <a:pt x="47" y="39"/>
                              </a:lnTo>
                              <a:lnTo>
                                <a:pt x="47" y="41"/>
                              </a:lnTo>
                              <a:lnTo>
                                <a:pt x="44" y="41"/>
                              </a:lnTo>
                              <a:lnTo>
                                <a:pt x="44" y="43"/>
                              </a:lnTo>
                              <a:lnTo>
                                <a:pt x="42" y="45"/>
                              </a:lnTo>
                              <a:lnTo>
                                <a:pt x="42" y="4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0" name="Freeform 156"/>
                        <p:cNvSpPr>
                          <a:spLocks/>
                        </p:cNvSpPr>
                        <p:nvPr/>
                      </p:nvSpPr>
                      <p:spPr bwMode="auto">
                        <a:xfrm>
                          <a:off x="5351" y="1753"/>
                          <a:ext cx="120" cy="144"/>
                        </a:xfrm>
                        <a:custGeom>
                          <a:avLst/>
                          <a:gdLst>
                            <a:gd name="T0" fmla="*/ 53 w 120"/>
                            <a:gd name="T1" fmla="*/ 7 h 144"/>
                            <a:gd name="T2" fmla="*/ 57 w 120"/>
                            <a:gd name="T3" fmla="*/ 15 h 144"/>
                            <a:gd name="T4" fmla="*/ 63 w 120"/>
                            <a:gd name="T5" fmla="*/ 28 h 144"/>
                            <a:gd name="T6" fmla="*/ 71 w 120"/>
                            <a:gd name="T7" fmla="*/ 34 h 144"/>
                            <a:gd name="T8" fmla="*/ 75 w 120"/>
                            <a:gd name="T9" fmla="*/ 40 h 144"/>
                            <a:gd name="T10" fmla="*/ 90 w 120"/>
                            <a:gd name="T11" fmla="*/ 60 h 144"/>
                            <a:gd name="T12" fmla="*/ 97 w 120"/>
                            <a:gd name="T13" fmla="*/ 55 h 144"/>
                            <a:gd name="T14" fmla="*/ 103 w 120"/>
                            <a:gd name="T15" fmla="*/ 60 h 144"/>
                            <a:gd name="T16" fmla="*/ 107 w 120"/>
                            <a:gd name="T17" fmla="*/ 63 h 144"/>
                            <a:gd name="T18" fmla="*/ 112 w 120"/>
                            <a:gd name="T19" fmla="*/ 65 h 144"/>
                            <a:gd name="T20" fmla="*/ 113 w 120"/>
                            <a:gd name="T21" fmla="*/ 72 h 144"/>
                            <a:gd name="T22" fmla="*/ 112 w 120"/>
                            <a:gd name="T23" fmla="*/ 78 h 144"/>
                            <a:gd name="T24" fmla="*/ 116 w 120"/>
                            <a:gd name="T25" fmla="*/ 82 h 144"/>
                            <a:gd name="T26" fmla="*/ 116 w 120"/>
                            <a:gd name="T27" fmla="*/ 95 h 144"/>
                            <a:gd name="T28" fmla="*/ 112 w 120"/>
                            <a:gd name="T29" fmla="*/ 105 h 144"/>
                            <a:gd name="T30" fmla="*/ 119 w 120"/>
                            <a:gd name="T31" fmla="*/ 107 h 144"/>
                            <a:gd name="T32" fmla="*/ 116 w 120"/>
                            <a:gd name="T33" fmla="*/ 115 h 144"/>
                            <a:gd name="T34" fmla="*/ 109 w 120"/>
                            <a:gd name="T35" fmla="*/ 126 h 144"/>
                            <a:gd name="T36" fmla="*/ 105 w 120"/>
                            <a:gd name="T37" fmla="*/ 134 h 144"/>
                            <a:gd name="T38" fmla="*/ 97 w 120"/>
                            <a:gd name="T39" fmla="*/ 136 h 144"/>
                            <a:gd name="T40" fmla="*/ 90 w 120"/>
                            <a:gd name="T41" fmla="*/ 140 h 144"/>
                            <a:gd name="T42" fmla="*/ 84 w 120"/>
                            <a:gd name="T43" fmla="*/ 143 h 144"/>
                            <a:gd name="T44" fmla="*/ 75 w 120"/>
                            <a:gd name="T45" fmla="*/ 143 h 144"/>
                            <a:gd name="T46" fmla="*/ 69 w 120"/>
                            <a:gd name="T47" fmla="*/ 143 h 144"/>
                            <a:gd name="T48" fmla="*/ 63 w 120"/>
                            <a:gd name="T49" fmla="*/ 140 h 144"/>
                            <a:gd name="T50" fmla="*/ 59 w 120"/>
                            <a:gd name="T51" fmla="*/ 140 h 144"/>
                            <a:gd name="T52" fmla="*/ 53 w 120"/>
                            <a:gd name="T53" fmla="*/ 138 h 144"/>
                            <a:gd name="T54" fmla="*/ 45 w 120"/>
                            <a:gd name="T55" fmla="*/ 134 h 144"/>
                            <a:gd name="T56" fmla="*/ 38 w 120"/>
                            <a:gd name="T57" fmla="*/ 123 h 144"/>
                            <a:gd name="T58" fmla="*/ 34 w 120"/>
                            <a:gd name="T59" fmla="*/ 113 h 144"/>
                            <a:gd name="T60" fmla="*/ 27 w 120"/>
                            <a:gd name="T61" fmla="*/ 111 h 144"/>
                            <a:gd name="T62" fmla="*/ 17 w 120"/>
                            <a:gd name="T63" fmla="*/ 102 h 144"/>
                            <a:gd name="T64" fmla="*/ 5 w 120"/>
                            <a:gd name="T65" fmla="*/ 95 h 144"/>
                            <a:gd name="T66" fmla="*/ 0 w 120"/>
                            <a:gd name="T67" fmla="*/ 80 h 144"/>
                            <a:gd name="T68" fmla="*/ 10 w 120"/>
                            <a:gd name="T69" fmla="*/ 78 h 144"/>
                            <a:gd name="T70" fmla="*/ 19 w 120"/>
                            <a:gd name="T71" fmla="*/ 72 h 144"/>
                            <a:gd name="T72" fmla="*/ 25 w 120"/>
                            <a:gd name="T73" fmla="*/ 65 h 144"/>
                            <a:gd name="T74" fmla="*/ 23 w 120"/>
                            <a:gd name="T75" fmla="*/ 53 h 144"/>
                            <a:gd name="T76" fmla="*/ 19 w 120"/>
                            <a:gd name="T77" fmla="*/ 40 h 144"/>
                            <a:gd name="T78" fmla="*/ 21 w 120"/>
                            <a:gd name="T79" fmla="*/ 36 h 144"/>
                            <a:gd name="T80" fmla="*/ 25 w 120"/>
                            <a:gd name="T81" fmla="*/ 28 h 144"/>
                            <a:gd name="T82" fmla="*/ 27 w 120"/>
                            <a:gd name="T83" fmla="*/ 20 h 144"/>
                            <a:gd name="T84" fmla="*/ 31 w 120"/>
                            <a:gd name="T85" fmla="*/ 11 h 144"/>
                            <a:gd name="T86" fmla="*/ 42 w 120"/>
                            <a:gd name="T87" fmla="*/ 5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44"/>
                            <a:gd name="T134" fmla="*/ 120 w 120"/>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44">
                              <a:moveTo>
                                <a:pt x="48" y="0"/>
                              </a:moveTo>
                              <a:lnTo>
                                <a:pt x="50" y="5"/>
                              </a:lnTo>
                              <a:lnTo>
                                <a:pt x="53" y="7"/>
                              </a:lnTo>
                              <a:lnTo>
                                <a:pt x="55" y="11"/>
                              </a:lnTo>
                              <a:lnTo>
                                <a:pt x="55" y="13"/>
                              </a:lnTo>
                              <a:lnTo>
                                <a:pt x="57" y="15"/>
                              </a:lnTo>
                              <a:lnTo>
                                <a:pt x="59" y="20"/>
                              </a:lnTo>
                              <a:lnTo>
                                <a:pt x="61" y="23"/>
                              </a:lnTo>
                              <a:lnTo>
                                <a:pt x="63" y="28"/>
                              </a:lnTo>
                              <a:lnTo>
                                <a:pt x="65" y="30"/>
                              </a:lnTo>
                              <a:lnTo>
                                <a:pt x="69" y="32"/>
                              </a:lnTo>
                              <a:lnTo>
                                <a:pt x="71" y="34"/>
                              </a:lnTo>
                              <a:lnTo>
                                <a:pt x="74" y="36"/>
                              </a:lnTo>
                              <a:lnTo>
                                <a:pt x="75" y="38"/>
                              </a:lnTo>
                              <a:lnTo>
                                <a:pt x="75" y="40"/>
                              </a:lnTo>
                              <a:lnTo>
                                <a:pt x="78" y="43"/>
                              </a:lnTo>
                              <a:lnTo>
                                <a:pt x="78" y="46"/>
                              </a:lnTo>
                              <a:lnTo>
                                <a:pt x="90" y="60"/>
                              </a:lnTo>
                              <a:lnTo>
                                <a:pt x="92" y="57"/>
                              </a:lnTo>
                              <a:lnTo>
                                <a:pt x="95" y="57"/>
                              </a:lnTo>
                              <a:lnTo>
                                <a:pt x="97" y="55"/>
                              </a:lnTo>
                              <a:lnTo>
                                <a:pt x="99" y="57"/>
                              </a:lnTo>
                              <a:lnTo>
                                <a:pt x="100" y="57"/>
                              </a:lnTo>
                              <a:lnTo>
                                <a:pt x="103" y="60"/>
                              </a:lnTo>
                              <a:lnTo>
                                <a:pt x="103" y="61"/>
                              </a:lnTo>
                              <a:lnTo>
                                <a:pt x="105" y="63"/>
                              </a:lnTo>
                              <a:lnTo>
                                <a:pt x="107" y="63"/>
                              </a:lnTo>
                              <a:lnTo>
                                <a:pt x="109" y="63"/>
                              </a:lnTo>
                              <a:lnTo>
                                <a:pt x="112" y="63"/>
                              </a:lnTo>
                              <a:lnTo>
                                <a:pt x="112" y="65"/>
                              </a:lnTo>
                              <a:lnTo>
                                <a:pt x="113" y="68"/>
                              </a:lnTo>
                              <a:lnTo>
                                <a:pt x="113" y="70"/>
                              </a:lnTo>
                              <a:lnTo>
                                <a:pt x="113" y="72"/>
                              </a:lnTo>
                              <a:lnTo>
                                <a:pt x="112" y="74"/>
                              </a:lnTo>
                              <a:lnTo>
                                <a:pt x="112" y="76"/>
                              </a:lnTo>
                              <a:lnTo>
                                <a:pt x="112" y="78"/>
                              </a:lnTo>
                              <a:lnTo>
                                <a:pt x="112" y="80"/>
                              </a:lnTo>
                              <a:lnTo>
                                <a:pt x="115" y="80"/>
                              </a:lnTo>
                              <a:lnTo>
                                <a:pt x="116" y="82"/>
                              </a:lnTo>
                              <a:lnTo>
                                <a:pt x="116" y="86"/>
                              </a:lnTo>
                              <a:lnTo>
                                <a:pt x="116" y="91"/>
                              </a:lnTo>
                              <a:lnTo>
                                <a:pt x="116" y="95"/>
                              </a:lnTo>
                              <a:lnTo>
                                <a:pt x="115" y="99"/>
                              </a:lnTo>
                              <a:lnTo>
                                <a:pt x="113" y="102"/>
                              </a:lnTo>
                              <a:lnTo>
                                <a:pt x="112" y="105"/>
                              </a:lnTo>
                              <a:lnTo>
                                <a:pt x="115" y="105"/>
                              </a:lnTo>
                              <a:lnTo>
                                <a:pt x="116" y="105"/>
                              </a:lnTo>
                              <a:lnTo>
                                <a:pt x="119" y="107"/>
                              </a:lnTo>
                              <a:lnTo>
                                <a:pt x="119" y="109"/>
                              </a:lnTo>
                              <a:lnTo>
                                <a:pt x="116" y="113"/>
                              </a:lnTo>
                              <a:lnTo>
                                <a:pt x="116" y="115"/>
                              </a:lnTo>
                              <a:lnTo>
                                <a:pt x="113" y="119"/>
                              </a:lnTo>
                              <a:lnTo>
                                <a:pt x="112" y="121"/>
                              </a:lnTo>
                              <a:lnTo>
                                <a:pt x="109" y="126"/>
                              </a:lnTo>
                              <a:lnTo>
                                <a:pt x="109" y="130"/>
                              </a:lnTo>
                              <a:lnTo>
                                <a:pt x="107" y="131"/>
                              </a:lnTo>
                              <a:lnTo>
                                <a:pt x="105" y="134"/>
                              </a:lnTo>
                              <a:lnTo>
                                <a:pt x="103" y="134"/>
                              </a:lnTo>
                              <a:lnTo>
                                <a:pt x="100" y="134"/>
                              </a:lnTo>
                              <a:lnTo>
                                <a:pt x="97" y="136"/>
                              </a:lnTo>
                              <a:lnTo>
                                <a:pt x="92" y="136"/>
                              </a:lnTo>
                              <a:lnTo>
                                <a:pt x="92" y="138"/>
                              </a:lnTo>
                              <a:lnTo>
                                <a:pt x="90" y="140"/>
                              </a:lnTo>
                              <a:lnTo>
                                <a:pt x="88" y="143"/>
                              </a:lnTo>
                              <a:lnTo>
                                <a:pt x="86" y="143"/>
                              </a:lnTo>
                              <a:lnTo>
                                <a:pt x="84" y="143"/>
                              </a:lnTo>
                              <a:lnTo>
                                <a:pt x="82" y="143"/>
                              </a:lnTo>
                              <a:lnTo>
                                <a:pt x="80" y="143"/>
                              </a:lnTo>
                              <a:lnTo>
                                <a:pt x="75" y="143"/>
                              </a:lnTo>
                              <a:lnTo>
                                <a:pt x="74" y="143"/>
                              </a:lnTo>
                              <a:lnTo>
                                <a:pt x="71" y="143"/>
                              </a:lnTo>
                              <a:lnTo>
                                <a:pt x="69" y="143"/>
                              </a:lnTo>
                              <a:lnTo>
                                <a:pt x="65" y="143"/>
                              </a:lnTo>
                              <a:lnTo>
                                <a:pt x="65" y="140"/>
                              </a:lnTo>
                              <a:lnTo>
                                <a:pt x="63" y="140"/>
                              </a:lnTo>
                              <a:lnTo>
                                <a:pt x="61" y="143"/>
                              </a:lnTo>
                              <a:lnTo>
                                <a:pt x="59" y="143"/>
                              </a:lnTo>
                              <a:lnTo>
                                <a:pt x="59" y="140"/>
                              </a:lnTo>
                              <a:lnTo>
                                <a:pt x="57" y="140"/>
                              </a:lnTo>
                              <a:lnTo>
                                <a:pt x="55" y="140"/>
                              </a:lnTo>
                              <a:lnTo>
                                <a:pt x="53" y="138"/>
                              </a:lnTo>
                              <a:lnTo>
                                <a:pt x="50" y="138"/>
                              </a:lnTo>
                              <a:lnTo>
                                <a:pt x="48" y="136"/>
                              </a:lnTo>
                              <a:lnTo>
                                <a:pt x="45" y="134"/>
                              </a:lnTo>
                              <a:lnTo>
                                <a:pt x="42" y="131"/>
                              </a:lnTo>
                              <a:lnTo>
                                <a:pt x="40" y="128"/>
                              </a:lnTo>
                              <a:lnTo>
                                <a:pt x="38" y="123"/>
                              </a:lnTo>
                              <a:lnTo>
                                <a:pt x="36" y="121"/>
                              </a:lnTo>
                              <a:lnTo>
                                <a:pt x="36" y="117"/>
                              </a:lnTo>
                              <a:lnTo>
                                <a:pt x="34" y="113"/>
                              </a:lnTo>
                              <a:lnTo>
                                <a:pt x="31" y="113"/>
                              </a:lnTo>
                              <a:lnTo>
                                <a:pt x="30" y="113"/>
                              </a:lnTo>
                              <a:lnTo>
                                <a:pt x="27" y="111"/>
                              </a:lnTo>
                              <a:lnTo>
                                <a:pt x="25" y="111"/>
                              </a:lnTo>
                              <a:lnTo>
                                <a:pt x="21" y="107"/>
                              </a:lnTo>
                              <a:lnTo>
                                <a:pt x="17" y="102"/>
                              </a:lnTo>
                              <a:lnTo>
                                <a:pt x="13" y="101"/>
                              </a:lnTo>
                              <a:lnTo>
                                <a:pt x="8" y="99"/>
                              </a:lnTo>
                              <a:lnTo>
                                <a:pt x="5" y="95"/>
                              </a:lnTo>
                              <a:lnTo>
                                <a:pt x="2" y="93"/>
                              </a:lnTo>
                              <a:lnTo>
                                <a:pt x="0" y="86"/>
                              </a:lnTo>
                              <a:lnTo>
                                <a:pt x="0" y="80"/>
                              </a:lnTo>
                              <a:lnTo>
                                <a:pt x="5" y="80"/>
                              </a:lnTo>
                              <a:lnTo>
                                <a:pt x="7" y="78"/>
                              </a:lnTo>
                              <a:lnTo>
                                <a:pt x="10" y="78"/>
                              </a:lnTo>
                              <a:lnTo>
                                <a:pt x="13" y="76"/>
                              </a:lnTo>
                              <a:lnTo>
                                <a:pt x="17" y="74"/>
                              </a:lnTo>
                              <a:lnTo>
                                <a:pt x="19" y="72"/>
                              </a:lnTo>
                              <a:lnTo>
                                <a:pt x="23" y="70"/>
                              </a:lnTo>
                              <a:lnTo>
                                <a:pt x="27" y="68"/>
                              </a:lnTo>
                              <a:lnTo>
                                <a:pt x="25" y="65"/>
                              </a:lnTo>
                              <a:lnTo>
                                <a:pt x="25" y="61"/>
                              </a:lnTo>
                              <a:lnTo>
                                <a:pt x="23" y="57"/>
                              </a:lnTo>
                              <a:lnTo>
                                <a:pt x="23" y="53"/>
                              </a:lnTo>
                              <a:lnTo>
                                <a:pt x="21" y="48"/>
                              </a:lnTo>
                              <a:lnTo>
                                <a:pt x="21" y="45"/>
                              </a:lnTo>
                              <a:lnTo>
                                <a:pt x="19" y="40"/>
                              </a:lnTo>
                              <a:lnTo>
                                <a:pt x="19" y="38"/>
                              </a:lnTo>
                              <a:lnTo>
                                <a:pt x="21" y="38"/>
                              </a:lnTo>
                              <a:lnTo>
                                <a:pt x="21" y="36"/>
                              </a:lnTo>
                              <a:lnTo>
                                <a:pt x="23" y="34"/>
                              </a:lnTo>
                              <a:lnTo>
                                <a:pt x="23" y="30"/>
                              </a:lnTo>
                              <a:lnTo>
                                <a:pt x="25" y="28"/>
                              </a:lnTo>
                              <a:lnTo>
                                <a:pt x="25" y="25"/>
                              </a:lnTo>
                              <a:lnTo>
                                <a:pt x="25" y="22"/>
                              </a:lnTo>
                              <a:lnTo>
                                <a:pt x="27" y="20"/>
                              </a:lnTo>
                              <a:lnTo>
                                <a:pt x="27" y="15"/>
                              </a:lnTo>
                              <a:lnTo>
                                <a:pt x="30" y="13"/>
                              </a:lnTo>
                              <a:lnTo>
                                <a:pt x="31" y="11"/>
                              </a:lnTo>
                              <a:lnTo>
                                <a:pt x="34" y="7"/>
                              </a:lnTo>
                              <a:lnTo>
                                <a:pt x="38" y="5"/>
                              </a:lnTo>
                              <a:lnTo>
                                <a:pt x="42" y="5"/>
                              </a:lnTo>
                              <a:lnTo>
                                <a:pt x="45" y="3"/>
                              </a:lnTo>
                              <a:lnTo>
                                <a:pt x="48"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1" name="Freeform 157"/>
                        <p:cNvSpPr>
                          <a:spLocks/>
                        </p:cNvSpPr>
                        <p:nvPr/>
                      </p:nvSpPr>
                      <p:spPr bwMode="auto">
                        <a:xfrm>
                          <a:off x="5322" y="1785"/>
                          <a:ext cx="49" cy="60"/>
                        </a:xfrm>
                        <a:custGeom>
                          <a:avLst/>
                          <a:gdLst>
                            <a:gd name="T0" fmla="*/ 23 w 49"/>
                            <a:gd name="T1" fmla="*/ 4 h 60"/>
                            <a:gd name="T2" fmla="*/ 29 w 49"/>
                            <a:gd name="T3" fmla="*/ 6 h 60"/>
                            <a:gd name="T4" fmla="*/ 37 w 49"/>
                            <a:gd name="T5" fmla="*/ 11 h 60"/>
                            <a:gd name="T6" fmla="*/ 44 w 49"/>
                            <a:gd name="T7" fmla="*/ 14 h 60"/>
                            <a:gd name="T8" fmla="*/ 42 w 49"/>
                            <a:gd name="T9" fmla="*/ 14 h 60"/>
                            <a:gd name="T10" fmla="*/ 36 w 49"/>
                            <a:gd name="T11" fmla="*/ 13 h 60"/>
                            <a:gd name="T12" fmla="*/ 27 w 49"/>
                            <a:gd name="T13" fmla="*/ 11 h 60"/>
                            <a:gd name="T14" fmla="*/ 21 w 49"/>
                            <a:gd name="T15" fmla="*/ 13 h 60"/>
                            <a:gd name="T16" fmla="*/ 14 w 49"/>
                            <a:gd name="T17" fmla="*/ 16 h 60"/>
                            <a:gd name="T18" fmla="*/ 11 w 49"/>
                            <a:gd name="T19" fmla="*/ 21 h 60"/>
                            <a:gd name="T20" fmla="*/ 6 w 49"/>
                            <a:gd name="T21" fmla="*/ 25 h 60"/>
                            <a:gd name="T22" fmla="*/ 4 w 49"/>
                            <a:gd name="T23" fmla="*/ 31 h 60"/>
                            <a:gd name="T24" fmla="*/ 4 w 49"/>
                            <a:gd name="T25" fmla="*/ 38 h 60"/>
                            <a:gd name="T26" fmla="*/ 6 w 49"/>
                            <a:gd name="T27" fmla="*/ 42 h 60"/>
                            <a:gd name="T28" fmla="*/ 8 w 49"/>
                            <a:gd name="T29" fmla="*/ 48 h 60"/>
                            <a:gd name="T30" fmla="*/ 8 w 49"/>
                            <a:gd name="T31" fmla="*/ 54 h 60"/>
                            <a:gd name="T32" fmla="*/ 8 w 49"/>
                            <a:gd name="T33" fmla="*/ 54 h 60"/>
                            <a:gd name="T34" fmla="*/ 6 w 49"/>
                            <a:gd name="T35" fmla="*/ 48 h 60"/>
                            <a:gd name="T36" fmla="*/ 4 w 49"/>
                            <a:gd name="T37" fmla="*/ 44 h 60"/>
                            <a:gd name="T38" fmla="*/ 2 w 49"/>
                            <a:gd name="T39" fmla="*/ 38 h 60"/>
                            <a:gd name="T40" fmla="*/ 2 w 49"/>
                            <a:gd name="T41" fmla="*/ 31 h 60"/>
                            <a:gd name="T42" fmla="*/ 4 w 49"/>
                            <a:gd name="T43" fmla="*/ 25 h 60"/>
                            <a:gd name="T44" fmla="*/ 8 w 49"/>
                            <a:gd name="T45" fmla="*/ 19 h 60"/>
                            <a:gd name="T46" fmla="*/ 14 w 49"/>
                            <a:gd name="T47" fmla="*/ 13 h 60"/>
                            <a:gd name="T48" fmla="*/ 14 w 49"/>
                            <a:gd name="T49" fmla="*/ 8 h 60"/>
                            <a:gd name="T50" fmla="*/ 11 w 49"/>
                            <a:gd name="T51" fmla="*/ 6 h 60"/>
                            <a:gd name="T52" fmla="*/ 6 w 49"/>
                            <a:gd name="T53" fmla="*/ 4 h 60"/>
                            <a:gd name="T54" fmla="*/ 2 w 49"/>
                            <a:gd name="T55" fmla="*/ 2 h 60"/>
                            <a:gd name="T56" fmla="*/ 4 w 49"/>
                            <a:gd name="T57" fmla="*/ 0 h 60"/>
                            <a:gd name="T58" fmla="*/ 11 w 49"/>
                            <a:gd name="T59" fmla="*/ 2 h 60"/>
                            <a:gd name="T60" fmla="*/ 12 w 49"/>
                            <a:gd name="T61" fmla="*/ 2 h 60"/>
                            <a:gd name="T62" fmla="*/ 17 w 49"/>
                            <a:gd name="T63" fmla="*/ 4 h 60"/>
                            <a:gd name="T64" fmla="*/ 19 w 49"/>
                            <a:gd name="T65" fmla="*/ 4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60"/>
                            <a:gd name="T101" fmla="*/ 49 w 49"/>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60">
                              <a:moveTo>
                                <a:pt x="19" y="4"/>
                              </a:moveTo>
                              <a:lnTo>
                                <a:pt x="23" y="4"/>
                              </a:lnTo>
                              <a:lnTo>
                                <a:pt x="25" y="6"/>
                              </a:lnTo>
                              <a:lnTo>
                                <a:pt x="29" y="6"/>
                              </a:lnTo>
                              <a:lnTo>
                                <a:pt x="34" y="8"/>
                              </a:lnTo>
                              <a:lnTo>
                                <a:pt x="37" y="11"/>
                              </a:lnTo>
                              <a:lnTo>
                                <a:pt x="42" y="13"/>
                              </a:lnTo>
                              <a:lnTo>
                                <a:pt x="44" y="14"/>
                              </a:lnTo>
                              <a:lnTo>
                                <a:pt x="48" y="14"/>
                              </a:lnTo>
                              <a:lnTo>
                                <a:pt x="42" y="14"/>
                              </a:lnTo>
                              <a:lnTo>
                                <a:pt x="37" y="13"/>
                              </a:lnTo>
                              <a:lnTo>
                                <a:pt x="36" y="13"/>
                              </a:lnTo>
                              <a:lnTo>
                                <a:pt x="31" y="11"/>
                              </a:lnTo>
                              <a:lnTo>
                                <a:pt x="27" y="11"/>
                              </a:lnTo>
                              <a:lnTo>
                                <a:pt x="25" y="11"/>
                              </a:lnTo>
                              <a:lnTo>
                                <a:pt x="21" y="13"/>
                              </a:lnTo>
                              <a:lnTo>
                                <a:pt x="17" y="14"/>
                              </a:lnTo>
                              <a:lnTo>
                                <a:pt x="14" y="16"/>
                              </a:lnTo>
                              <a:lnTo>
                                <a:pt x="12" y="16"/>
                              </a:lnTo>
                              <a:lnTo>
                                <a:pt x="11" y="21"/>
                              </a:lnTo>
                              <a:lnTo>
                                <a:pt x="8" y="23"/>
                              </a:lnTo>
                              <a:lnTo>
                                <a:pt x="6" y="25"/>
                              </a:lnTo>
                              <a:lnTo>
                                <a:pt x="4" y="29"/>
                              </a:lnTo>
                              <a:lnTo>
                                <a:pt x="4" y="31"/>
                              </a:lnTo>
                              <a:lnTo>
                                <a:pt x="4" y="36"/>
                              </a:lnTo>
                              <a:lnTo>
                                <a:pt x="4" y="38"/>
                              </a:lnTo>
                              <a:lnTo>
                                <a:pt x="4" y="40"/>
                              </a:lnTo>
                              <a:lnTo>
                                <a:pt x="6" y="42"/>
                              </a:lnTo>
                              <a:lnTo>
                                <a:pt x="6" y="46"/>
                              </a:lnTo>
                              <a:lnTo>
                                <a:pt x="8" y="48"/>
                              </a:lnTo>
                              <a:lnTo>
                                <a:pt x="8" y="53"/>
                              </a:lnTo>
                              <a:lnTo>
                                <a:pt x="8" y="54"/>
                              </a:lnTo>
                              <a:lnTo>
                                <a:pt x="8" y="59"/>
                              </a:lnTo>
                              <a:lnTo>
                                <a:pt x="8" y="54"/>
                              </a:lnTo>
                              <a:lnTo>
                                <a:pt x="6" y="53"/>
                              </a:lnTo>
                              <a:lnTo>
                                <a:pt x="6" y="48"/>
                              </a:lnTo>
                              <a:lnTo>
                                <a:pt x="4" y="46"/>
                              </a:lnTo>
                              <a:lnTo>
                                <a:pt x="4" y="44"/>
                              </a:lnTo>
                              <a:lnTo>
                                <a:pt x="2" y="40"/>
                              </a:lnTo>
                              <a:lnTo>
                                <a:pt x="2" y="38"/>
                              </a:lnTo>
                              <a:lnTo>
                                <a:pt x="2" y="33"/>
                              </a:lnTo>
                              <a:lnTo>
                                <a:pt x="2" y="31"/>
                              </a:lnTo>
                              <a:lnTo>
                                <a:pt x="2" y="28"/>
                              </a:lnTo>
                              <a:lnTo>
                                <a:pt x="4" y="25"/>
                              </a:lnTo>
                              <a:lnTo>
                                <a:pt x="6" y="21"/>
                              </a:lnTo>
                              <a:lnTo>
                                <a:pt x="8" y="19"/>
                              </a:lnTo>
                              <a:lnTo>
                                <a:pt x="12" y="14"/>
                              </a:lnTo>
                              <a:lnTo>
                                <a:pt x="14" y="13"/>
                              </a:lnTo>
                              <a:lnTo>
                                <a:pt x="17" y="11"/>
                              </a:lnTo>
                              <a:lnTo>
                                <a:pt x="14" y="8"/>
                              </a:lnTo>
                              <a:lnTo>
                                <a:pt x="12" y="6"/>
                              </a:lnTo>
                              <a:lnTo>
                                <a:pt x="11" y="6"/>
                              </a:lnTo>
                              <a:lnTo>
                                <a:pt x="8" y="4"/>
                              </a:lnTo>
                              <a:lnTo>
                                <a:pt x="6" y="4"/>
                              </a:lnTo>
                              <a:lnTo>
                                <a:pt x="4" y="2"/>
                              </a:lnTo>
                              <a:lnTo>
                                <a:pt x="2" y="2"/>
                              </a:lnTo>
                              <a:lnTo>
                                <a:pt x="0" y="0"/>
                              </a:lnTo>
                              <a:lnTo>
                                <a:pt x="4" y="0"/>
                              </a:lnTo>
                              <a:lnTo>
                                <a:pt x="8" y="0"/>
                              </a:lnTo>
                              <a:lnTo>
                                <a:pt x="11" y="2"/>
                              </a:lnTo>
                              <a:lnTo>
                                <a:pt x="12" y="2"/>
                              </a:lnTo>
                              <a:lnTo>
                                <a:pt x="14" y="2"/>
                              </a:lnTo>
                              <a:lnTo>
                                <a:pt x="17" y="4"/>
                              </a:lnTo>
                              <a:lnTo>
                                <a:pt x="19" y="4"/>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82" name="Freeform 158"/>
                        <p:cNvSpPr>
                          <a:spLocks/>
                        </p:cNvSpPr>
                        <p:nvPr/>
                      </p:nvSpPr>
                      <p:spPr bwMode="auto">
                        <a:xfrm>
                          <a:off x="5297" y="1445"/>
                          <a:ext cx="285" cy="357"/>
                        </a:xfrm>
                        <a:custGeom>
                          <a:avLst/>
                          <a:gdLst>
                            <a:gd name="T0" fmla="*/ 25 w 285"/>
                            <a:gd name="T1" fmla="*/ 200 h 357"/>
                            <a:gd name="T2" fmla="*/ 0 w 285"/>
                            <a:gd name="T3" fmla="*/ 133 h 357"/>
                            <a:gd name="T4" fmla="*/ 42 w 285"/>
                            <a:gd name="T5" fmla="*/ 127 h 357"/>
                            <a:gd name="T6" fmla="*/ 48 w 285"/>
                            <a:gd name="T7" fmla="*/ 104 h 357"/>
                            <a:gd name="T8" fmla="*/ 46 w 285"/>
                            <a:gd name="T9" fmla="*/ 85 h 357"/>
                            <a:gd name="T10" fmla="*/ 67 w 285"/>
                            <a:gd name="T11" fmla="*/ 64 h 357"/>
                            <a:gd name="T12" fmla="*/ 71 w 285"/>
                            <a:gd name="T13" fmla="*/ 28 h 357"/>
                            <a:gd name="T14" fmla="*/ 90 w 285"/>
                            <a:gd name="T15" fmla="*/ 39 h 357"/>
                            <a:gd name="T16" fmla="*/ 81 w 285"/>
                            <a:gd name="T17" fmla="*/ 16 h 357"/>
                            <a:gd name="T18" fmla="*/ 90 w 285"/>
                            <a:gd name="T19" fmla="*/ 23 h 357"/>
                            <a:gd name="T20" fmla="*/ 111 w 285"/>
                            <a:gd name="T21" fmla="*/ 16 h 357"/>
                            <a:gd name="T22" fmla="*/ 107 w 285"/>
                            <a:gd name="T23" fmla="*/ 8 h 357"/>
                            <a:gd name="T24" fmla="*/ 121 w 285"/>
                            <a:gd name="T25" fmla="*/ 15 h 357"/>
                            <a:gd name="T26" fmla="*/ 149 w 285"/>
                            <a:gd name="T27" fmla="*/ 24 h 357"/>
                            <a:gd name="T28" fmla="*/ 153 w 285"/>
                            <a:gd name="T29" fmla="*/ 16 h 357"/>
                            <a:gd name="T30" fmla="*/ 166 w 285"/>
                            <a:gd name="T31" fmla="*/ 4 h 357"/>
                            <a:gd name="T32" fmla="*/ 210 w 285"/>
                            <a:gd name="T33" fmla="*/ 75 h 357"/>
                            <a:gd name="T34" fmla="*/ 210 w 285"/>
                            <a:gd name="T35" fmla="*/ 138 h 357"/>
                            <a:gd name="T36" fmla="*/ 138 w 285"/>
                            <a:gd name="T37" fmla="*/ 43 h 357"/>
                            <a:gd name="T38" fmla="*/ 115 w 285"/>
                            <a:gd name="T39" fmla="*/ 31 h 357"/>
                            <a:gd name="T40" fmla="*/ 117 w 285"/>
                            <a:gd name="T41" fmla="*/ 62 h 357"/>
                            <a:gd name="T42" fmla="*/ 113 w 285"/>
                            <a:gd name="T43" fmla="*/ 83 h 357"/>
                            <a:gd name="T44" fmla="*/ 85 w 285"/>
                            <a:gd name="T45" fmla="*/ 56 h 357"/>
                            <a:gd name="T46" fmla="*/ 109 w 285"/>
                            <a:gd name="T47" fmla="*/ 93 h 357"/>
                            <a:gd name="T48" fmla="*/ 113 w 285"/>
                            <a:gd name="T49" fmla="*/ 154 h 357"/>
                            <a:gd name="T50" fmla="*/ 117 w 285"/>
                            <a:gd name="T51" fmla="*/ 133 h 357"/>
                            <a:gd name="T52" fmla="*/ 111 w 285"/>
                            <a:gd name="T53" fmla="*/ 200 h 357"/>
                            <a:gd name="T54" fmla="*/ 121 w 285"/>
                            <a:gd name="T55" fmla="*/ 207 h 357"/>
                            <a:gd name="T56" fmla="*/ 117 w 285"/>
                            <a:gd name="T57" fmla="*/ 223 h 357"/>
                            <a:gd name="T58" fmla="*/ 142 w 285"/>
                            <a:gd name="T59" fmla="*/ 227 h 357"/>
                            <a:gd name="T60" fmla="*/ 177 w 285"/>
                            <a:gd name="T61" fmla="*/ 218 h 357"/>
                            <a:gd name="T62" fmla="*/ 173 w 285"/>
                            <a:gd name="T63" fmla="*/ 258 h 357"/>
                            <a:gd name="T64" fmla="*/ 159 w 285"/>
                            <a:gd name="T65" fmla="*/ 323 h 357"/>
                            <a:gd name="T66" fmla="*/ 175 w 285"/>
                            <a:gd name="T67" fmla="*/ 319 h 357"/>
                            <a:gd name="T68" fmla="*/ 251 w 285"/>
                            <a:gd name="T69" fmla="*/ 150 h 357"/>
                            <a:gd name="T70" fmla="*/ 257 w 285"/>
                            <a:gd name="T71" fmla="*/ 177 h 357"/>
                            <a:gd name="T72" fmla="*/ 274 w 285"/>
                            <a:gd name="T73" fmla="*/ 160 h 357"/>
                            <a:gd name="T74" fmla="*/ 277 w 285"/>
                            <a:gd name="T75" fmla="*/ 193 h 357"/>
                            <a:gd name="T76" fmla="*/ 284 w 285"/>
                            <a:gd name="T77" fmla="*/ 224 h 357"/>
                            <a:gd name="T78" fmla="*/ 272 w 285"/>
                            <a:gd name="T79" fmla="*/ 292 h 357"/>
                            <a:gd name="T80" fmla="*/ 242 w 285"/>
                            <a:gd name="T81" fmla="*/ 254 h 357"/>
                            <a:gd name="T82" fmla="*/ 207 w 285"/>
                            <a:gd name="T83" fmla="*/ 340 h 357"/>
                            <a:gd name="T84" fmla="*/ 154 w 285"/>
                            <a:gd name="T85" fmla="*/ 356 h 357"/>
                            <a:gd name="T86" fmla="*/ 129 w 285"/>
                            <a:gd name="T87" fmla="*/ 348 h 357"/>
                            <a:gd name="T88" fmla="*/ 115 w 285"/>
                            <a:gd name="T89" fmla="*/ 330 h 357"/>
                            <a:gd name="T90" fmla="*/ 111 w 285"/>
                            <a:gd name="T91" fmla="*/ 315 h 357"/>
                            <a:gd name="T92" fmla="*/ 102 w 285"/>
                            <a:gd name="T93" fmla="*/ 281 h 357"/>
                            <a:gd name="T94" fmla="*/ 99 w 285"/>
                            <a:gd name="T95" fmla="*/ 239 h 357"/>
                            <a:gd name="T96" fmla="*/ 100 w 285"/>
                            <a:gd name="T97" fmla="*/ 192 h 357"/>
                            <a:gd name="T98" fmla="*/ 100 w 285"/>
                            <a:gd name="T99" fmla="*/ 148 h 357"/>
                            <a:gd name="T100" fmla="*/ 81 w 285"/>
                            <a:gd name="T101" fmla="*/ 83 h 357"/>
                            <a:gd name="T102" fmla="*/ 109 w 285"/>
                            <a:gd name="T103" fmla="*/ 129 h 357"/>
                            <a:gd name="T104" fmla="*/ 75 w 285"/>
                            <a:gd name="T105" fmla="*/ 58 h 357"/>
                            <a:gd name="T106" fmla="*/ 81 w 285"/>
                            <a:gd name="T107" fmla="*/ 95 h 357"/>
                            <a:gd name="T108" fmla="*/ 75 w 285"/>
                            <a:gd name="T109" fmla="*/ 123 h 357"/>
                            <a:gd name="T110" fmla="*/ 75 w 285"/>
                            <a:gd name="T111" fmla="*/ 138 h 357"/>
                            <a:gd name="T112" fmla="*/ 59 w 285"/>
                            <a:gd name="T113" fmla="*/ 131 h 357"/>
                            <a:gd name="T114" fmla="*/ 67 w 285"/>
                            <a:gd name="T115" fmla="*/ 160 h 357"/>
                            <a:gd name="T116" fmla="*/ 94 w 285"/>
                            <a:gd name="T117" fmla="*/ 207 h 357"/>
                            <a:gd name="T118" fmla="*/ 50 w 285"/>
                            <a:gd name="T119" fmla="*/ 169 h 357"/>
                            <a:gd name="T120" fmla="*/ 64 w 285"/>
                            <a:gd name="T121" fmla="*/ 198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5"/>
                            <a:gd name="T184" fmla="*/ 0 h 357"/>
                            <a:gd name="T185" fmla="*/ 285 w 285"/>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5" h="357">
                              <a:moveTo>
                                <a:pt x="62" y="231"/>
                              </a:moveTo>
                              <a:lnTo>
                                <a:pt x="59" y="229"/>
                              </a:lnTo>
                              <a:lnTo>
                                <a:pt x="54" y="224"/>
                              </a:lnTo>
                              <a:lnTo>
                                <a:pt x="48" y="221"/>
                              </a:lnTo>
                              <a:lnTo>
                                <a:pt x="44" y="216"/>
                              </a:lnTo>
                              <a:lnTo>
                                <a:pt x="37" y="212"/>
                              </a:lnTo>
                              <a:lnTo>
                                <a:pt x="33" y="208"/>
                              </a:lnTo>
                              <a:lnTo>
                                <a:pt x="29" y="205"/>
                              </a:lnTo>
                              <a:lnTo>
                                <a:pt x="25" y="200"/>
                              </a:lnTo>
                              <a:lnTo>
                                <a:pt x="31" y="190"/>
                              </a:lnTo>
                              <a:lnTo>
                                <a:pt x="29" y="177"/>
                              </a:lnTo>
                              <a:lnTo>
                                <a:pt x="27" y="165"/>
                              </a:lnTo>
                              <a:lnTo>
                                <a:pt x="25" y="154"/>
                              </a:lnTo>
                              <a:lnTo>
                                <a:pt x="21" y="148"/>
                              </a:lnTo>
                              <a:lnTo>
                                <a:pt x="19" y="141"/>
                              </a:lnTo>
                              <a:lnTo>
                                <a:pt x="14" y="138"/>
                              </a:lnTo>
                              <a:lnTo>
                                <a:pt x="8" y="135"/>
                              </a:lnTo>
                              <a:lnTo>
                                <a:pt x="0" y="133"/>
                              </a:lnTo>
                              <a:lnTo>
                                <a:pt x="4" y="131"/>
                              </a:lnTo>
                              <a:lnTo>
                                <a:pt x="10" y="131"/>
                              </a:lnTo>
                              <a:lnTo>
                                <a:pt x="17" y="133"/>
                              </a:lnTo>
                              <a:lnTo>
                                <a:pt x="23" y="135"/>
                              </a:lnTo>
                              <a:lnTo>
                                <a:pt x="29" y="139"/>
                              </a:lnTo>
                              <a:lnTo>
                                <a:pt x="36" y="139"/>
                              </a:lnTo>
                              <a:lnTo>
                                <a:pt x="37" y="138"/>
                              </a:lnTo>
                              <a:lnTo>
                                <a:pt x="42" y="131"/>
                              </a:lnTo>
                              <a:lnTo>
                                <a:pt x="42" y="127"/>
                              </a:lnTo>
                              <a:lnTo>
                                <a:pt x="42" y="125"/>
                              </a:lnTo>
                              <a:lnTo>
                                <a:pt x="44" y="125"/>
                              </a:lnTo>
                              <a:lnTo>
                                <a:pt x="46" y="123"/>
                              </a:lnTo>
                              <a:lnTo>
                                <a:pt x="46" y="121"/>
                              </a:lnTo>
                              <a:lnTo>
                                <a:pt x="48" y="118"/>
                              </a:lnTo>
                              <a:lnTo>
                                <a:pt x="50" y="116"/>
                              </a:lnTo>
                              <a:lnTo>
                                <a:pt x="50" y="113"/>
                              </a:lnTo>
                              <a:lnTo>
                                <a:pt x="48" y="108"/>
                              </a:lnTo>
                              <a:lnTo>
                                <a:pt x="48" y="104"/>
                              </a:lnTo>
                              <a:lnTo>
                                <a:pt x="48" y="100"/>
                              </a:lnTo>
                              <a:lnTo>
                                <a:pt x="46" y="98"/>
                              </a:lnTo>
                              <a:lnTo>
                                <a:pt x="46" y="93"/>
                              </a:lnTo>
                              <a:lnTo>
                                <a:pt x="44" y="89"/>
                              </a:lnTo>
                              <a:lnTo>
                                <a:pt x="42" y="85"/>
                              </a:lnTo>
                              <a:lnTo>
                                <a:pt x="39" y="81"/>
                              </a:lnTo>
                              <a:lnTo>
                                <a:pt x="42" y="83"/>
                              </a:lnTo>
                              <a:lnTo>
                                <a:pt x="44" y="83"/>
                              </a:lnTo>
                              <a:lnTo>
                                <a:pt x="46" y="85"/>
                              </a:lnTo>
                              <a:lnTo>
                                <a:pt x="48" y="85"/>
                              </a:lnTo>
                              <a:lnTo>
                                <a:pt x="52" y="87"/>
                              </a:lnTo>
                              <a:lnTo>
                                <a:pt x="54" y="89"/>
                              </a:lnTo>
                              <a:lnTo>
                                <a:pt x="56" y="91"/>
                              </a:lnTo>
                              <a:lnTo>
                                <a:pt x="56" y="93"/>
                              </a:lnTo>
                              <a:lnTo>
                                <a:pt x="59" y="85"/>
                              </a:lnTo>
                              <a:lnTo>
                                <a:pt x="61" y="77"/>
                              </a:lnTo>
                              <a:lnTo>
                                <a:pt x="62" y="70"/>
                              </a:lnTo>
                              <a:lnTo>
                                <a:pt x="67" y="64"/>
                              </a:lnTo>
                              <a:lnTo>
                                <a:pt x="71" y="58"/>
                              </a:lnTo>
                              <a:lnTo>
                                <a:pt x="73" y="52"/>
                              </a:lnTo>
                              <a:lnTo>
                                <a:pt x="75" y="47"/>
                              </a:lnTo>
                              <a:lnTo>
                                <a:pt x="75" y="41"/>
                              </a:lnTo>
                              <a:lnTo>
                                <a:pt x="75" y="39"/>
                              </a:lnTo>
                              <a:lnTo>
                                <a:pt x="73" y="37"/>
                              </a:lnTo>
                              <a:lnTo>
                                <a:pt x="73" y="35"/>
                              </a:lnTo>
                              <a:lnTo>
                                <a:pt x="73" y="33"/>
                              </a:lnTo>
                              <a:lnTo>
                                <a:pt x="71" y="28"/>
                              </a:lnTo>
                              <a:lnTo>
                                <a:pt x="71" y="26"/>
                              </a:lnTo>
                              <a:lnTo>
                                <a:pt x="69" y="24"/>
                              </a:lnTo>
                              <a:lnTo>
                                <a:pt x="67" y="24"/>
                              </a:lnTo>
                              <a:lnTo>
                                <a:pt x="71" y="24"/>
                              </a:lnTo>
                              <a:lnTo>
                                <a:pt x="75" y="26"/>
                              </a:lnTo>
                              <a:lnTo>
                                <a:pt x="79" y="28"/>
                              </a:lnTo>
                              <a:lnTo>
                                <a:pt x="84" y="33"/>
                              </a:lnTo>
                              <a:lnTo>
                                <a:pt x="88" y="35"/>
                              </a:lnTo>
                              <a:lnTo>
                                <a:pt x="90" y="39"/>
                              </a:lnTo>
                              <a:lnTo>
                                <a:pt x="94" y="41"/>
                              </a:lnTo>
                              <a:lnTo>
                                <a:pt x="96" y="43"/>
                              </a:lnTo>
                              <a:lnTo>
                                <a:pt x="94" y="39"/>
                              </a:lnTo>
                              <a:lnTo>
                                <a:pt x="94" y="37"/>
                              </a:lnTo>
                              <a:lnTo>
                                <a:pt x="90" y="33"/>
                              </a:lnTo>
                              <a:lnTo>
                                <a:pt x="88" y="28"/>
                              </a:lnTo>
                              <a:lnTo>
                                <a:pt x="85" y="24"/>
                              </a:lnTo>
                              <a:lnTo>
                                <a:pt x="84" y="20"/>
                              </a:lnTo>
                              <a:lnTo>
                                <a:pt x="81" y="16"/>
                              </a:lnTo>
                              <a:lnTo>
                                <a:pt x="81" y="10"/>
                              </a:lnTo>
                              <a:lnTo>
                                <a:pt x="81" y="12"/>
                              </a:lnTo>
                              <a:lnTo>
                                <a:pt x="84" y="15"/>
                              </a:lnTo>
                              <a:lnTo>
                                <a:pt x="84" y="16"/>
                              </a:lnTo>
                              <a:lnTo>
                                <a:pt x="85" y="18"/>
                              </a:lnTo>
                              <a:lnTo>
                                <a:pt x="88" y="20"/>
                              </a:lnTo>
                              <a:lnTo>
                                <a:pt x="90" y="23"/>
                              </a:lnTo>
                              <a:lnTo>
                                <a:pt x="94" y="23"/>
                              </a:lnTo>
                              <a:lnTo>
                                <a:pt x="96" y="23"/>
                              </a:lnTo>
                              <a:lnTo>
                                <a:pt x="99" y="23"/>
                              </a:lnTo>
                              <a:lnTo>
                                <a:pt x="100" y="20"/>
                              </a:lnTo>
                              <a:lnTo>
                                <a:pt x="102" y="18"/>
                              </a:lnTo>
                              <a:lnTo>
                                <a:pt x="104" y="18"/>
                              </a:lnTo>
                              <a:lnTo>
                                <a:pt x="109" y="18"/>
                              </a:lnTo>
                              <a:lnTo>
                                <a:pt x="111" y="16"/>
                              </a:lnTo>
                              <a:lnTo>
                                <a:pt x="109" y="15"/>
                              </a:lnTo>
                              <a:lnTo>
                                <a:pt x="109" y="12"/>
                              </a:lnTo>
                              <a:lnTo>
                                <a:pt x="107" y="12"/>
                              </a:lnTo>
                              <a:lnTo>
                                <a:pt x="107" y="10"/>
                              </a:lnTo>
                              <a:lnTo>
                                <a:pt x="104" y="10"/>
                              </a:lnTo>
                              <a:lnTo>
                                <a:pt x="102" y="8"/>
                              </a:lnTo>
                              <a:lnTo>
                                <a:pt x="102" y="7"/>
                              </a:lnTo>
                              <a:lnTo>
                                <a:pt x="104" y="8"/>
                              </a:lnTo>
                              <a:lnTo>
                                <a:pt x="107" y="8"/>
                              </a:lnTo>
                              <a:lnTo>
                                <a:pt x="109" y="10"/>
                              </a:lnTo>
                              <a:lnTo>
                                <a:pt x="111" y="10"/>
                              </a:lnTo>
                              <a:lnTo>
                                <a:pt x="113" y="12"/>
                              </a:lnTo>
                              <a:lnTo>
                                <a:pt x="115" y="12"/>
                              </a:lnTo>
                              <a:lnTo>
                                <a:pt x="117" y="15"/>
                              </a:lnTo>
                              <a:lnTo>
                                <a:pt x="119" y="16"/>
                              </a:lnTo>
                              <a:lnTo>
                                <a:pt x="121" y="16"/>
                              </a:lnTo>
                              <a:lnTo>
                                <a:pt x="121" y="15"/>
                              </a:lnTo>
                              <a:lnTo>
                                <a:pt x="121" y="12"/>
                              </a:lnTo>
                              <a:lnTo>
                                <a:pt x="121" y="10"/>
                              </a:lnTo>
                              <a:lnTo>
                                <a:pt x="123" y="8"/>
                              </a:lnTo>
                              <a:lnTo>
                                <a:pt x="123" y="7"/>
                              </a:lnTo>
                              <a:lnTo>
                                <a:pt x="132" y="10"/>
                              </a:lnTo>
                              <a:lnTo>
                                <a:pt x="138" y="15"/>
                              </a:lnTo>
                              <a:lnTo>
                                <a:pt x="144" y="18"/>
                              </a:lnTo>
                              <a:lnTo>
                                <a:pt x="149" y="24"/>
                              </a:lnTo>
                              <a:lnTo>
                                <a:pt x="154" y="31"/>
                              </a:lnTo>
                              <a:lnTo>
                                <a:pt x="159" y="37"/>
                              </a:lnTo>
                              <a:lnTo>
                                <a:pt x="166" y="41"/>
                              </a:lnTo>
                              <a:lnTo>
                                <a:pt x="173" y="45"/>
                              </a:lnTo>
                              <a:lnTo>
                                <a:pt x="169" y="37"/>
                              </a:lnTo>
                              <a:lnTo>
                                <a:pt x="166" y="28"/>
                              </a:lnTo>
                              <a:lnTo>
                                <a:pt x="163" y="24"/>
                              </a:lnTo>
                              <a:lnTo>
                                <a:pt x="159" y="20"/>
                              </a:lnTo>
                              <a:lnTo>
                                <a:pt x="153" y="16"/>
                              </a:lnTo>
                              <a:lnTo>
                                <a:pt x="149" y="12"/>
                              </a:lnTo>
                              <a:lnTo>
                                <a:pt x="144" y="7"/>
                              </a:lnTo>
                              <a:lnTo>
                                <a:pt x="138" y="0"/>
                              </a:lnTo>
                              <a:lnTo>
                                <a:pt x="144" y="2"/>
                              </a:lnTo>
                              <a:lnTo>
                                <a:pt x="149" y="2"/>
                              </a:lnTo>
                              <a:lnTo>
                                <a:pt x="153" y="2"/>
                              </a:lnTo>
                              <a:lnTo>
                                <a:pt x="157" y="4"/>
                              </a:lnTo>
                              <a:lnTo>
                                <a:pt x="161" y="4"/>
                              </a:lnTo>
                              <a:lnTo>
                                <a:pt x="166" y="4"/>
                              </a:lnTo>
                              <a:lnTo>
                                <a:pt x="169" y="4"/>
                              </a:lnTo>
                              <a:lnTo>
                                <a:pt x="173" y="4"/>
                              </a:lnTo>
                              <a:lnTo>
                                <a:pt x="179" y="12"/>
                              </a:lnTo>
                              <a:lnTo>
                                <a:pt x="185" y="23"/>
                              </a:lnTo>
                              <a:lnTo>
                                <a:pt x="192" y="33"/>
                              </a:lnTo>
                              <a:lnTo>
                                <a:pt x="198" y="43"/>
                              </a:lnTo>
                              <a:lnTo>
                                <a:pt x="205" y="53"/>
                              </a:lnTo>
                              <a:lnTo>
                                <a:pt x="208" y="64"/>
                              </a:lnTo>
                              <a:lnTo>
                                <a:pt x="210" y="75"/>
                              </a:lnTo>
                              <a:lnTo>
                                <a:pt x="213" y="83"/>
                              </a:lnTo>
                              <a:lnTo>
                                <a:pt x="210" y="89"/>
                              </a:lnTo>
                              <a:lnTo>
                                <a:pt x="210" y="98"/>
                              </a:lnTo>
                              <a:lnTo>
                                <a:pt x="210" y="104"/>
                              </a:lnTo>
                              <a:lnTo>
                                <a:pt x="210" y="113"/>
                              </a:lnTo>
                              <a:lnTo>
                                <a:pt x="210" y="118"/>
                              </a:lnTo>
                              <a:lnTo>
                                <a:pt x="210" y="125"/>
                              </a:lnTo>
                              <a:lnTo>
                                <a:pt x="210" y="131"/>
                              </a:lnTo>
                              <a:lnTo>
                                <a:pt x="210" y="138"/>
                              </a:lnTo>
                              <a:lnTo>
                                <a:pt x="198" y="127"/>
                              </a:lnTo>
                              <a:lnTo>
                                <a:pt x="190" y="116"/>
                              </a:lnTo>
                              <a:lnTo>
                                <a:pt x="179" y="106"/>
                              </a:lnTo>
                              <a:lnTo>
                                <a:pt x="170" y="93"/>
                              </a:lnTo>
                              <a:lnTo>
                                <a:pt x="163" y="81"/>
                              </a:lnTo>
                              <a:lnTo>
                                <a:pt x="154" y="68"/>
                              </a:lnTo>
                              <a:lnTo>
                                <a:pt x="146" y="56"/>
                              </a:lnTo>
                              <a:lnTo>
                                <a:pt x="138" y="43"/>
                              </a:lnTo>
                              <a:lnTo>
                                <a:pt x="136" y="41"/>
                              </a:lnTo>
                              <a:lnTo>
                                <a:pt x="134" y="41"/>
                              </a:lnTo>
                              <a:lnTo>
                                <a:pt x="129" y="39"/>
                              </a:lnTo>
                              <a:lnTo>
                                <a:pt x="128" y="39"/>
                              </a:lnTo>
                              <a:lnTo>
                                <a:pt x="123" y="37"/>
                              </a:lnTo>
                              <a:lnTo>
                                <a:pt x="121" y="35"/>
                              </a:lnTo>
                              <a:lnTo>
                                <a:pt x="117" y="33"/>
                              </a:lnTo>
                              <a:lnTo>
                                <a:pt x="115" y="31"/>
                              </a:lnTo>
                              <a:lnTo>
                                <a:pt x="113" y="31"/>
                              </a:lnTo>
                              <a:lnTo>
                                <a:pt x="111" y="31"/>
                              </a:lnTo>
                              <a:lnTo>
                                <a:pt x="109" y="33"/>
                              </a:lnTo>
                              <a:lnTo>
                                <a:pt x="107" y="33"/>
                              </a:lnTo>
                              <a:lnTo>
                                <a:pt x="104" y="33"/>
                              </a:lnTo>
                              <a:lnTo>
                                <a:pt x="102" y="35"/>
                              </a:lnTo>
                              <a:lnTo>
                                <a:pt x="109" y="43"/>
                              </a:lnTo>
                              <a:lnTo>
                                <a:pt x="113" y="52"/>
                              </a:lnTo>
                              <a:lnTo>
                                <a:pt x="117" y="62"/>
                              </a:lnTo>
                              <a:lnTo>
                                <a:pt x="121" y="70"/>
                              </a:lnTo>
                              <a:lnTo>
                                <a:pt x="123" y="81"/>
                              </a:lnTo>
                              <a:lnTo>
                                <a:pt x="123" y="91"/>
                              </a:lnTo>
                              <a:lnTo>
                                <a:pt x="125" y="104"/>
                              </a:lnTo>
                              <a:lnTo>
                                <a:pt x="128" y="116"/>
                              </a:lnTo>
                              <a:lnTo>
                                <a:pt x="125" y="110"/>
                              </a:lnTo>
                              <a:lnTo>
                                <a:pt x="121" y="101"/>
                              </a:lnTo>
                              <a:lnTo>
                                <a:pt x="117" y="93"/>
                              </a:lnTo>
                              <a:lnTo>
                                <a:pt x="113" y="83"/>
                              </a:lnTo>
                              <a:lnTo>
                                <a:pt x="109" y="75"/>
                              </a:lnTo>
                              <a:lnTo>
                                <a:pt x="102" y="68"/>
                              </a:lnTo>
                              <a:lnTo>
                                <a:pt x="99" y="62"/>
                              </a:lnTo>
                              <a:lnTo>
                                <a:pt x="96" y="58"/>
                              </a:lnTo>
                              <a:lnTo>
                                <a:pt x="92" y="56"/>
                              </a:lnTo>
                              <a:lnTo>
                                <a:pt x="90" y="56"/>
                              </a:lnTo>
                              <a:lnTo>
                                <a:pt x="88" y="53"/>
                              </a:lnTo>
                              <a:lnTo>
                                <a:pt x="88" y="56"/>
                              </a:lnTo>
                              <a:lnTo>
                                <a:pt x="85" y="56"/>
                              </a:lnTo>
                              <a:lnTo>
                                <a:pt x="84" y="56"/>
                              </a:lnTo>
                              <a:lnTo>
                                <a:pt x="81" y="53"/>
                              </a:lnTo>
                              <a:lnTo>
                                <a:pt x="85" y="62"/>
                              </a:lnTo>
                              <a:lnTo>
                                <a:pt x="90" y="68"/>
                              </a:lnTo>
                              <a:lnTo>
                                <a:pt x="96" y="75"/>
                              </a:lnTo>
                              <a:lnTo>
                                <a:pt x="100" y="81"/>
                              </a:lnTo>
                              <a:lnTo>
                                <a:pt x="104" y="87"/>
                              </a:lnTo>
                              <a:lnTo>
                                <a:pt x="109" y="93"/>
                              </a:lnTo>
                              <a:lnTo>
                                <a:pt x="111" y="100"/>
                              </a:lnTo>
                              <a:lnTo>
                                <a:pt x="113" y="108"/>
                              </a:lnTo>
                              <a:lnTo>
                                <a:pt x="113" y="113"/>
                              </a:lnTo>
                              <a:lnTo>
                                <a:pt x="113" y="118"/>
                              </a:lnTo>
                              <a:lnTo>
                                <a:pt x="113" y="127"/>
                              </a:lnTo>
                              <a:lnTo>
                                <a:pt x="111" y="133"/>
                              </a:lnTo>
                              <a:lnTo>
                                <a:pt x="111" y="141"/>
                              </a:lnTo>
                              <a:lnTo>
                                <a:pt x="113" y="148"/>
                              </a:lnTo>
                              <a:lnTo>
                                <a:pt x="113" y="154"/>
                              </a:lnTo>
                              <a:lnTo>
                                <a:pt x="115" y="158"/>
                              </a:lnTo>
                              <a:lnTo>
                                <a:pt x="115" y="154"/>
                              </a:lnTo>
                              <a:lnTo>
                                <a:pt x="115" y="150"/>
                              </a:lnTo>
                              <a:lnTo>
                                <a:pt x="115" y="148"/>
                              </a:lnTo>
                              <a:lnTo>
                                <a:pt x="115" y="146"/>
                              </a:lnTo>
                              <a:lnTo>
                                <a:pt x="115" y="141"/>
                              </a:lnTo>
                              <a:lnTo>
                                <a:pt x="117" y="139"/>
                              </a:lnTo>
                              <a:lnTo>
                                <a:pt x="117" y="138"/>
                              </a:lnTo>
                              <a:lnTo>
                                <a:pt x="117" y="133"/>
                              </a:lnTo>
                              <a:lnTo>
                                <a:pt x="119" y="141"/>
                              </a:lnTo>
                              <a:lnTo>
                                <a:pt x="121" y="148"/>
                              </a:lnTo>
                              <a:lnTo>
                                <a:pt x="121" y="156"/>
                              </a:lnTo>
                              <a:lnTo>
                                <a:pt x="121" y="165"/>
                              </a:lnTo>
                              <a:lnTo>
                                <a:pt x="119" y="173"/>
                              </a:lnTo>
                              <a:lnTo>
                                <a:pt x="117" y="181"/>
                              </a:lnTo>
                              <a:lnTo>
                                <a:pt x="115" y="190"/>
                              </a:lnTo>
                              <a:lnTo>
                                <a:pt x="111" y="200"/>
                              </a:lnTo>
                              <a:lnTo>
                                <a:pt x="113" y="202"/>
                              </a:lnTo>
                              <a:lnTo>
                                <a:pt x="115" y="205"/>
                              </a:lnTo>
                              <a:lnTo>
                                <a:pt x="117" y="205"/>
                              </a:lnTo>
                              <a:lnTo>
                                <a:pt x="119" y="205"/>
                              </a:lnTo>
                              <a:lnTo>
                                <a:pt x="121" y="202"/>
                              </a:lnTo>
                              <a:lnTo>
                                <a:pt x="121" y="205"/>
                              </a:lnTo>
                              <a:lnTo>
                                <a:pt x="121" y="207"/>
                              </a:lnTo>
                              <a:lnTo>
                                <a:pt x="119" y="208"/>
                              </a:lnTo>
                              <a:lnTo>
                                <a:pt x="115" y="210"/>
                              </a:lnTo>
                              <a:lnTo>
                                <a:pt x="113" y="212"/>
                              </a:lnTo>
                              <a:lnTo>
                                <a:pt x="109" y="214"/>
                              </a:lnTo>
                              <a:lnTo>
                                <a:pt x="109" y="216"/>
                              </a:lnTo>
                              <a:lnTo>
                                <a:pt x="107" y="218"/>
                              </a:lnTo>
                              <a:lnTo>
                                <a:pt x="109" y="221"/>
                              </a:lnTo>
                              <a:lnTo>
                                <a:pt x="113" y="223"/>
                              </a:lnTo>
                              <a:lnTo>
                                <a:pt x="117" y="223"/>
                              </a:lnTo>
                              <a:lnTo>
                                <a:pt x="121" y="223"/>
                              </a:lnTo>
                              <a:lnTo>
                                <a:pt x="128" y="223"/>
                              </a:lnTo>
                              <a:lnTo>
                                <a:pt x="134" y="221"/>
                              </a:lnTo>
                              <a:lnTo>
                                <a:pt x="140" y="216"/>
                              </a:lnTo>
                              <a:lnTo>
                                <a:pt x="144" y="212"/>
                              </a:lnTo>
                              <a:lnTo>
                                <a:pt x="146" y="214"/>
                              </a:lnTo>
                              <a:lnTo>
                                <a:pt x="146" y="216"/>
                              </a:lnTo>
                              <a:lnTo>
                                <a:pt x="144" y="221"/>
                              </a:lnTo>
                              <a:lnTo>
                                <a:pt x="142" y="227"/>
                              </a:lnTo>
                              <a:lnTo>
                                <a:pt x="138" y="233"/>
                              </a:lnTo>
                              <a:lnTo>
                                <a:pt x="132" y="241"/>
                              </a:lnTo>
                              <a:lnTo>
                                <a:pt x="128" y="248"/>
                              </a:lnTo>
                              <a:lnTo>
                                <a:pt x="125" y="254"/>
                              </a:lnTo>
                              <a:lnTo>
                                <a:pt x="146" y="246"/>
                              </a:lnTo>
                              <a:lnTo>
                                <a:pt x="161" y="238"/>
                              </a:lnTo>
                              <a:lnTo>
                                <a:pt x="169" y="231"/>
                              </a:lnTo>
                              <a:lnTo>
                                <a:pt x="175" y="224"/>
                              </a:lnTo>
                              <a:lnTo>
                                <a:pt x="177" y="218"/>
                              </a:lnTo>
                              <a:lnTo>
                                <a:pt x="179" y="214"/>
                              </a:lnTo>
                              <a:lnTo>
                                <a:pt x="179" y="212"/>
                              </a:lnTo>
                              <a:lnTo>
                                <a:pt x="182" y="212"/>
                              </a:lnTo>
                              <a:lnTo>
                                <a:pt x="185" y="216"/>
                              </a:lnTo>
                              <a:lnTo>
                                <a:pt x="185" y="223"/>
                              </a:lnTo>
                              <a:lnTo>
                                <a:pt x="185" y="231"/>
                              </a:lnTo>
                              <a:lnTo>
                                <a:pt x="182" y="239"/>
                              </a:lnTo>
                              <a:lnTo>
                                <a:pt x="177" y="248"/>
                              </a:lnTo>
                              <a:lnTo>
                                <a:pt x="173" y="258"/>
                              </a:lnTo>
                              <a:lnTo>
                                <a:pt x="169" y="266"/>
                              </a:lnTo>
                              <a:lnTo>
                                <a:pt x="167" y="275"/>
                              </a:lnTo>
                              <a:lnTo>
                                <a:pt x="166" y="283"/>
                              </a:lnTo>
                              <a:lnTo>
                                <a:pt x="166" y="292"/>
                              </a:lnTo>
                              <a:lnTo>
                                <a:pt x="166" y="300"/>
                              </a:lnTo>
                              <a:lnTo>
                                <a:pt x="166" y="306"/>
                              </a:lnTo>
                              <a:lnTo>
                                <a:pt x="163" y="313"/>
                              </a:lnTo>
                              <a:lnTo>
                                <a:pt x="161" y="319"/>
                              </a:lnTo>
                              <a:lnTo>
                                <a:pt x="159" y="323"/>
                              </a:lnTo>
                              <a:lnTo>
                                <a:pt x="153" y="330"/>
                              </a:lnTo>
                              <a:lnTo>
                                <a:pt x="157" y="330"/>
                              </a:lnTo>
                              <a:lnTo>
                                <a:pt x="159" y="330"/>
                              </a:lnTo>
                              <a:lnTo>
                                <a:pt x="161" y="330"/>
                              </a:lnTo>
                              <a:lnTo>
                                <a:pt x="163" y="328"/>
                              </a:lnTo>
                              <a:lnTo>
                                <a:pt x="167" y="325"/>
                              </a:lnTo>
                              <a:lnTo>
                                <a:pt x="169" y="325"/>
                              </a:lnTo>
                              <a:lnTo>
                                <a:pt x="170" y="321"/>
                              </a:lnTo>
                              <a:lnTo>
                                <a:pt x="175" y="319"/>
                              </a:lnTo>
                              <a:lnTo>
                                <a:pt x="182" y="298"/>
                              </a:lnTo>
                              <a:lnTo>
                                <a:pt x="190" y="277"/>
                              </a:lnTo>
                              <a:lnTo>
                                <a:pt x="200" y="256"/>
                              </a:lnTo>
                              <a:lnTo>
                                <a:pt x="208" y="236"/>
                              </a:lnTo>
                              <a:lnTo>
                                <a:pt x="219" y="214"/>
                              </a:lnTo>
                              <a:lnTo>
                                <a:pt x="230" y="193"/>
                              </a:lnTo>
                              <a:lnTo>
                                <a:pt x="240" y="173"/>
                              </a:lnTo>
                              <a:lnTo>
                                <a:pt x="248" y="150"/>
                              </a:lnTo>
                              <a:lnTo>
                                <a:pt x="251" y="150"/>
                              </a:lnTo>
                              <a:lnTo>
                                <a:pt x="252" y="152"/>
                              </a:lnTo>
                              <a:lnTo>
                                <a:pt x="255" y="154"/>
                              </a:lnTo>
                              <a:lnTo>
                                <a:pt x="255" y="158"/>
                              </a:lnTo>
                              <a:lnTo>
                                <a:pt x="255" y="160"/>
                              </a:lnTo>
                              <a:lnTo>
                                <a:pt x="255" y="165"/>
                              </a:lnTo>
                              <a:lnTo>
                                <a:pt x="255" y="171"/>
                              </a:lnTo>
                              <a:lnTo>
                                <a:pt x="255" y="175"/>
                              </a:lnTo>
                              <a:lnTo>
                                <a:pt x="255" y="177"/>
                              </a:lnTo>
                              <a:lnTo>
                                <a:pt x="257" y="177"/>
                              </a:lnTo>
                              <a:lnTo>
                                <a:pt x="259" y="173"/>
                              </a:lnTo>
                              <a:lnTo>
                                <a:pt x="261" y="169"/>
                              </a:lnTo>
                              <a:lnTo>
                                <a:pt x="265" y="163"/>
                              </a:lnTo>
                              <a:lnTo>
                                <a:pt x="269" y="156"/>
                              </a:lnTo>
                              <a:lnTo>
                                <a:pt x="272" y="152"/>
                              </a:lnTo>
                              <a:lnTo>
                                <a:pt x="276" y="150"/>
                              </a:lnTo>
                              <a:lnTo>
                                <a:pt x="276" y="152"/>
                              </a:lnTo>
                              <a:lnTo>
                                <a:pt x="276" y="156"/>
                              </a:lnTo>
                              <a:lnTo>
                                <a:pt x="274" y="160"/>
                              </a:lnTo>
                              <a:lnTo>
                                <a:pt x="272" y="167"/>
                              </a:lnTo>
                              <a:lnTo>
                                <a:pt x="269" y="173"/>
                              </a:lnTo>
                              <a:lnTo>
                                <a:pt x="269" y="179"/>
                              </a:lnTo>
                              <a:lnTo>
                                <a:pt x="269" y="185"/>
                              </a:lnTo>
                              <a:lnTo>
                                <a:pt x="272" y="192"/>
                              </a:lnTo>
                              <a:lnTo>
                                <a:pt x="274" y="192"/>
                              </a:lnTo>
                              <a:lnTo>
                                <a:pt x="276" y="192"/>
                              </a:lnTo>
                              <a:lnTo>
                                <a:pt x="276" y="193"/>
                              </a:lnTo>
                              <a:lnTo>
                                <a:pt x="277" y="193"/>
                              </a:lnTo>
                              <a:lnTo>
                                <a:pt x="280" y="193"/>
                              </a:lnTo>
                              <a:lnTo>
                                <a:pt x="282" y="196"/>
                              </a:lnTo>
                              <a:lnTo>
                                <a:pt x="284" y="196"/>
                              </a:lnTo>
                              <a:lnTo>
                                <a:pt x="284" y="202"/>
                              </a:lnTo>
                              <a:lnTo>
                                <a:pt x="284" y="208"/>
                              </a:lnTo>
                              <a:lnTo>
                                <a:pt x="284" y="214"/>
                              </a:lnTo>
                              <a:lnTo>
                                <a:pt x="284" y="218"/>
                              </a:lnTo>
                              <a:lnTo>
                                <a:pt x="284" y="224"/>
                              </a:lnTo>
                              <a:lnTo>
                                <a:pt x="284" y="229"/>
                              </a:lnTo>
                              <a:lnTo>
                                <a:pt x="284" y="236"/>
                              </a:lnTo>
                              <a:lnTo>
                                <a:pt x="284" y="244"/>
                              </a:lnTo>
                              <a:lnTo>
                                <a:pt x="284" y="248"/>
                              </a:lnTo>
                              <a:lnTo>
                                <a:pt x="282" y="256"/>
                              </a:lnTo>
                              <a:lnTo>
                                <a:pt x="280" y="262"/>
                              </a:lnTo>
                              <a:lnTo>
                                <a:pt x="277" y="271"/>
                              </a:lnTo>
                              <a:lnTo>
                                <a:pt x="274" y="281"/>
                              </a:lnTo>
                              <a:lnTo>
                                <a:pt x="272" y="292"/>
                              </a:lnTo>
                              <a:lnTo>
                                <a:pt x="269" y="302"/>
                              </a:lnTo>
                              <a:lnTo>
                                <a:pt x="267" y="313"/>
                              </a:lnTo>
                              <a:lnTo>
                                <a:pt x="265" y="304"/>
                              </a:lnTo>
                              <a:lnTo>
                                <a:pt x="263" y="296"/>
                              </a:lnTo>
                              <a:lnTo>
                                <a:pt x="261" y="288"/>
                              </a:lnTo>
                              <a:lnTo>
                                <a:pt x="259" y="279"/>
                              </a:lnTo>
                              <a:lnTo>
                                <a:pt x="255" y="271"/>
                              </a:lnTo>
                              <a:lnTo>
                                <a:pt x="251" y="262"/>
                              </a:lnTo>
                              <a:lnTo>
                                <a:pt x="242" y="254"/>
                              </a:lnTo>
                              <a:lnTo>
                                <a:pt x="230" y="248"/>
                              </a:lnTo>
                              <a:lnTo>
                                <a:pt x="236" y="264"/>
                              </a:lnTo>
                              <a:lnTo>
                                <a:pt x="236" y="279"/>
                              </a:lnTo>
                              <a:lnTo>
                                <a:pt x="234" y="292"/>
                              </a:lnTo>
                              <a:lnTo>
                                <a:pt x="230" y="302"/>
                              </a:lnTo>
                              <a:lnTo>
                                <a:pt x="223" y="313"/>
                              </a:lnTo>
                              <a:lnTo>
                                <a:pt x="217" y="321"/>
                              </a:lnTo>
                              <a:lnTo>
                                <a:pt x="210" y="330"/>
                              </a:lnTo>
                              <a:lnTo>
                                <a:pt x="207" y="340"/>
                              </a:lnTo>
                              <a:lnTo>
                                <a:pt x="198" y="338"/>
                              </a:lnTo>
                              <a:lnTo>
                                <a:pt x="192" y="338"/>
                              </a:lnTo>
                              <a:lnTo>
                                <a:pt x="187" y="340"/>
                              </a:lnTo>
                              <a:lnTo>
                                <a:pt x="182" y="344"/>
                              </a:lnTo>
                              <a:lnTo>
                                <a:pt x="175" y="348"/>
                              </a:lnTo>
                              <a:lnTo>
                                <a:pt x="170" y="353"/>
                              </a:lnTo>
                              <a:lnTo>
                                <a:pt x="166" y="354"/>
                              </a:lnTo>
                              <a:lnTo>
                                <a:pt x="157" y="356"/>
                              </a:lnTo>
                              <a:lnTo>
                                <a:pt x="154" y="356"/>
                              </a:lnTo>
                              <a:lnTo>
                                <a:pt x="151" y="356"/>
                              </a:lnTo>
                              <a:lnTo>
                                <a:pt x="146" y="356"/>
                              </a:lnTo>
                              <a:lnTo>
                                <a:pt x="142" y="356"/>
                              </a:lnTo>
                              <a:lnTo>
                                <a:pt x="140" y="354"/>
                              </a:lnTo>
                              <a:lnTo>
                                <a:pt x="136" y="354"/>
                              </a:lnTo>
                              <a:lnTo>
                                <a:pt x="134" y="354"/>
                              </a:lnTo>
                              <a:lnTo>
                                <a:pt x="132" y="354"/>
                              </a:lnTo>
                              <a:lnTo>
                                <a:pt x="132" y="351"/>
                              </a:lnTo>
                              <a:lnTo>
                                <a:pt x="129" y="348"/>
                              </a:lnTo>
                              <a:lnTo>
                                <a:pt x="129" y="346"/>
                              </a:lnTo>
                              <a:lnTo>
                                <a:pt x="128" y="344"/>
                              </a:lnTo>
                              <a:lnTo>
                                <a:pt x="125" y="342"/>
                              </a:lnTo>
                              <a:lnTo>
                                <a:pt x="123" y="340"/>
                              </a:lnTo>
                              <a:lnTo>
                                <a:pt x="119" y="338"/>
                              </a:lnTo>
                              <a:lnTo>
                                <a:pt x="117" y="336"/>
                              </a:lnTo>
                              <a:lnTo>
                                <a:pt x="117" y="333"/>
                              </a:lnTo>
                              <a:lnTo>
                                <a:pt x="115" y="331"/>
                              </a:lnTo>
                              <a:lnTo>
                                <a:pt x="115" y="330"/>
                              </a:lnTo>
                              <a:lnTo>
                                <a:pt x="113" y="328"/>
                              </a:lnTo>
                              <a:lnTo>
                                <a:pt x="113" y="325"/>
                              </a:lnTo>
                              <a:lnTo>
                                <a:pt x="111" y="323"/>
                              </a:lnTo>
                              <a:lnTo>
                                <a:pt x="111" y="321"/>
                              </a:lnTo>
                              <a:lnTo>
                                <a:pt x="111" y="319"/>
                              </a:lnTo>
                              <a:lnTo>
                                <a:pt x="111" y="316"/>
                              </a:lnTo>
                              <a:lnTo>
                                <a:pt x="111" y="315"/>
                              </a:lnTo>
                              <a:lnTo>
                                <a:pt x="111" y="313"/>
                              </a:lnTo>
                              <a:lnTo>
                                <a:pt x="111" y="311"/>
                              </a:lnTo>
                              <a:lnTo>
                                <a:pt x="111" y="308"/>
                              </a:lnTo>
                              <a:lnTo>
                                <a:pt x="107" y="302"/>
                              </a:lnTo>
                              <a:lnTo>
                                <a:pt x="104" y="296"/>
                              </a:lnTo>
                              <a:lnTo>
                                <a:pt x="104" y="292"/>
                              </a:lnTo>
                              <a:lnTo>
                                <a:pt x="104" y="286"/>
                              </a:lnTo>
                              <a:lnTo>
                                <a:pt x="102" y="281"/>
                              </a:lnTo>
                              <a:lnTo>
                                <a:pt x="102" y="277"/>
                              </a:lnTo>
                              <a:lnTo>
                                <a:pt x="100" y="271"/>
                              </a:lnTo>
                              <a:lnTo>
                                <a:pt x="99" y="266"/>
                              </a:lnTo>
                              <a:lnTo>
                                <a:pt x="96" y="261"/>
                              </a:lnTo>
                              <a:lnTo>
                                <a:pt x="96" y="256"/>
                              </a:lnTo>
                              <a:lnTo>
                                <a:pt x="96" y="252"/>
                              </a:lnTo>
                              <a:lnTo>
                                <a:pt x="99" y="248"/>
                              </a:lnTo>
                              <a:lnTo>
                                <a:pt x="99" y="244"/>
                              </a:lnTo>
                              <a:lnTo>
                                <a:pt x="99" y="239"/>
                              </a:lnTo>
                              <a:lnTo>
                                <a:pt x="99" y="236"/>
                              </a:lnTo>
                              <a:lnTo>
                                <a:pt x="99" y="231"/>
                              </a:lnTo>
                              <a:lnTo>
                                <a:pt x="99" y="227"/>
                              </a:lnTo>
                              <a:lnTo>
                                <a:pt x="99" y="221"/>
                              </a:lnTo>
                              <a:lnTo>
                                <a:pt x="100" y="216"/>
                              </a:lnTo>
                              <a:lnTo>
                                <a:pt x="100" y="210"/>
                              </a:lnTo>
                              <a:lnTo>
                                <a:pt x="102" y="205"/>
                              </a:lnTo>
                              <a:lnTo>
                                <a:pt x="100" y="198"/>
                              </a:lnTo>
                              <a:lnTo>
                                <a:pt x="100" y="192"/>
                              </a:lnTo>
                              <a:lnTo>
                                <a:pt x="99" y="188"/>
                              </a:lnTo>
                              <a:lnTo>
                                <a:pt x="96" y="181"/>
                              </a:lnTo>
                              <a:lnTo>
                                <a:pt x="96" y="177"/>
                              </a:lnTo>
                              <a:lnTo>
                                <a:pt x="96" y="171"/>
                              </a:lnTo>
                              <a:lnTo>
                                <a:pt x="96" y="167"/>
                              </a:lnTo>
                              <a:lnTo>
                                <a:pt x="99" y="163"/>
                              </a:lnTo>
                              <a:lnTo>
                                <a:pt x="99" y="158"/>
                              </a:lnTo>
                              <a:lnTo>
                                <a:pt x="99" y="152"/>
                              </a:lnTo>
                              <a:lnTo>
                                <a:pt x="100" y="148"/>
                              </a:lnTo>
                              <a:lnTo>
                                <a:pt x="100" y="144"/>
                              </a:lnTo>
                              <a:lnTo>
                                <a:pt x="99" y="135"/>
                              </a:lnTo>
                              <a:lnTo>
                                <a:pt x="96" y="129"/>
                              </a:lnTo>
                              <a:lnTo>
                                <a:pt x="94" y="121"/>
                              </a:lnTo>
                              <a:lnTo>
                                <a:pt x="90" y="115"/>
                              </a:lnTo>
                              <a:lnTo>
                                <a:pt x="88" y="106"/>
                              </a:lnTo>
                              <a:lnTo>
                                <a:pt x="85" y="98"/>
                              </a:lnTo>
                              <a:lnTo>
                                <a:pt x="84" y="91"/>
                              </a:lnTo>
                              <a:lnTo>
                                <a:pt x="81" y="83"/>
                              </a:lnTo>
                              <a:lnTo>
                                <a:pt x="85" y="91"/>
                              </a:lnTo>
                              <a:lnTo>
                                <a:pt x="92" y="100"/>
                              </a:lnTo>
                              <a:lnTo>
                                <a:pt x="96" y="108"/>
                              </a:lnTo>
                              <a:lnTo>
                                <a:pt x="99" y="116"/>
                              </a:lnTo>
                              <a:lnTo>
                                <a:pt x="102" y="127"/>
                              </a:lnTo>
                              <a:lnTo>
                                <a:pt x="104" y="135"/>
                              </a:lnTo>
                              <a:lnTo>
                                <a:pt x="104" y="146"/>
                              </a:lnTo>
                              <a:lnTo>
                                <a:pt x="107" y="154"/>
                              </a:lnTo>
                              <a:lnTo>
                                <a:pt x="109" y="129"/>
                              </a:lnTo>
                              <a:lnTo>
                                <a:pt x="109" y="110"/>
                              </a:lnTo>
                              <a:lnTo>
                                <a:pt x="107" y="98"/>
                              </a:lnTo>
                              <a:lnTo>
                                <a:pt x="100" y="89"/>
                              </a:lnTo>
                              <a:lnTo>
                                <a:pt x="96" y="83"/>
                              </a:lnTo>
                              <a:lnTo>
                                <a:pt x="90" y="75"/>
                              </a:lnTo>
                              <a:lnTo>
                                <a:pt x="84" y="66"/>
                              </a:lnTo>
                              <a:lnTo>
                                <a:pt x="79" y="56"/>
                              </a:lnTo>
                              <a:lnTo>
                                <a:pt x="77" y="56"/>
                              </a:lnTo>
                              <a:lnTo>
                                <a:pt x="75" y="58"/>
                              </a:lnTo>
                              <a:lnTo>
                                <a:pt x="75" y="60"/>
                              </a:lnTo>
                              <a:lnTo>
                                <a:pt x="73" y="64"/>
                              </a:lnTo>
                              <a:lnTo>
                                <a:pt x="73" y="66"/>
                              </a:lnTo>
                              <a:lnTo>
                                <a:pt x="73" y="70"/>
                              </a:lnTo>
                              <a:lnTo>
                                <a:pt x="73" y="75"/>
                              </a:lnTo>
                              <a:lnTo>
                                <a:pt x="73" y="78"/>
                              </a:lnTo>
                              <a:lnTo>
                                <a:pt x="75" y="81"/>
                              </a:lnTo>
                              <a:lnTo>
                                <a:pt x="77" y="87"/>
                              </a:lnTo>
                              <a:lnTo>
                                <a:pt x="81" y="95"/>
                              </a:lnTo>
                              <a:lnTo>
                                <a:pt x="84" y="104"/>
                              </a:lnTo>
                              <a:lnTo>
                                <a:pt x="85" y="115"/>
                              </a:lnTo>
                              <a:lnTo>
                                <a:pt x="90" y="125"/>
                              </a:lnTo>
                              <a:lnTo>
                                <a:pt x="92" y="135"/>
                              </a:lnTo>
                              <a:lnTo>
                                <a:pt x="94" y="144"/>
                              </a:lnTo>
                              <a:lnTo>
                                <a:pt x="90" y="138"/>
                              </a:lnTo>
                              <a:lnTo>
                                <a:pt x="85" y="133"/>
                              </a:lnTo>
                              <a:lnTo>
                                <a:pt x="81" y="127"/>
                              </a:lnTo>
                              <a:lnTo>
                                <a:pt x="75" y="123"/>
                              </a:lnTo>
                              <a:lnTo>
                                <a:pt x="69" y="118"/>
                              </a:lnTo>
                              <a:lnTo>
                                <a:pt x="64" y="115"/>
                              </a:lnTo>
                              <a:lnTo>
                                <a:pt x="59" y="113"/>
                              </a:lnTo>
                              <a:lnTo>
                                <a:pt x="54" y="110"/>
                              </a:lnTo>
                              <a:lnTo>
                                <a:pt x="59" y="116"/>
                              </a:lnTo>
                              <a:lnTo>
                                <a:pt x="64" y="123"/>
                              </a:lnTo>
                              <a:lnTo>
                                <a:pt x="69" y="127"/>
                              </a:lnTo>
                              <a:lnTo>
                                <a:pt x="71" y="131"/>
                              </a:lnTo>
                              <a:lnTo>
                                <a:pt x="75" y="138"/>
                              </a:lnTo>
                              <a:lnTo>
                                <a:pt x="79" y="144"/>
                              </a:lnTo>
                              <a:lnTo>
                                <a:pt x="81" y="150"/>
                              </a:lnTo>
                              <a:lnTo>
                                <a:pt x="84" y="158"/>
                              </a:lnTo>
                              <a:lnTo>
                                <a:pt x="77" y="152"/>
                              </a:lnTo>
                              <a:lnTo>
                                <a:pt x="73" y="146"/>
                              </a:lnTo>
                              <a:lnTo>
                                <a:pt x="69" y="139"/>
                              </a:lnTo>
                              <a:lnTo>
                                <a:pt x="64" y="135"/>
                              </a:lnTo>
                              <a:lnTo>
                                <a:pt x="61" y="133"/>
                              </a:lnTo>
                              <a:lnTo>
                                <a:pt x="59" y="131"/>
                              </a:lnTo>
                              <a:lnTo>
                                <a:pt x="56" y="129"/>
                              </a:lnTo>
                              <a:lnTo>
                                <a:pt x="56" y="131"/>
                              </a:lnTo>
                              <a:lnTo>
                                <a:pt x="56" y="138"/>
                              </a:lnTo>
                              <a:lnTo>
                                <a:pt x="54" y="141"/>
                              </a:lnTo>
                              <a:lnTo>
                                <a:pt x="54" y="144"/>
                              </a:lnTo>
                              <a:lnTo>
                                <a:pt x="56" y="148"/>
                              </a:lnTo>
                              <a:lnTo>
                                <a:pt x="59" y="152"/>
                              </a:lnTo>
                              <a:lnTo>
                                <a:pt x="62" y="154"/>
                              </a:lnTo>
                              <a:lnTo>
                                <a:pt x="67" y="160"/>
                              </a:lnTo>
                              <a:lnTo>
                                <a:pt x="75" y="165"/>
                              </a:lnTo>
                              <a:lnTo>
                                <a:pt x="77" y="169"/>
                              </a:lnTo>
                              <a:lnTo>
                                <a:pt x="79" y="171"/>
                              </a:lnTo>
                              <a:lnTo>
                                <a:pt x="81" y="175"/>
                              </a:lnTo>
                              <a:lnTo>
                                <a:pt x="84" y="181"/>
                              </a:lnTo>
                              <a:lnTo>
                                <a:pt x="85" y="185"/>
                              </a:lnTo>
                              <a:lnTo>
                                <a:pt x="88" y="193"/>
                              </a:lnTo>
                              <a:lnTo>
                                <a:pt x="90" y="200"/>
                              </a:lnTo>
                              <a:lnTo>
                                <a:pt x="94" y="207"/>
                              </a:lnTo>
                              <a:lnTo>
                                <a:pt x="92" y="205"/>
                              </a:lnTo>
                              <a:lnTo>
                                <a:pt x="85" y="198"/>
                              </a:lnTo>
                              <a:lnTo>
                                <a:pt x="79" y="190"/>
                              </a:lnTo>
                              <a:lnTo>
                                <a:pt x="73" y="184"/>
                              </a:lnTo>
                              <a:lnTo>
                                <a:pt x="67" y="175"/>
                              </a:lnTo>
                              <a:lnTo>
                                <a:pt x="61" y="169"/>
                              </a:lnTo>
                              <a:lnTo>
                                <a:pt x="54" y="167"/>
                              </a:lnTo>
                              <a:lnTo>
                                <a:pt x="52" y="167"/>
                              </a:lnTo>
                              <a:lnTo>
                                <a:pt x="50" y="169"/>
                              </a:lnTo>
                              <a:lnTo>
                                <a:pt x="50" y="173"/>
                              </a:lnTo>
                              <a:lnTo>
                                <a:pt x="52" y="175"/>
                              </a:lnTo>
                              <a:lnTo>
                                <a:pt x="52" y="179"/>
                              </a:lnTo>
                              <a:lnTo>
                                <a:pt x="54" y="181"/>
                              </a:lnTo>
                              <a:lnTo>
                                <a:pt x="56" y="185"/>
                              </a:lnTo>
                              <a:lnTo>
                                <a:pt x="59" y="190"/>
                              </a:lnTo>
                              <a:lnTo>
                                <a:pt x="62" y="192"/>
                              </a:lnTo>
                              <a:lnTo>
                                <a:pt x="64" y="196"/>
                              </a:lnTo>
                              <a:lnTo>
                                <a:pt x="64" y="198"/>
                              </a:lnTo>
                              <a:lnTo>
                                <a:pt x="64" y="202"/>
                              </a:lnTo>
                              <a:lnTo>
                                <a:pt x="62" y="205"/>
                              </a:lnTo>
                              <a:lnTo>
                                <a:pt x="61" y="208"/>
                              </a:lnTo>
                              <a:lnTo>
                                <a:pt x="61" y="214"/>
                              </a:lnTo>
                              <a:lnTo>
                                <a:pt x="61" y="221"/>
                              </a:lnTo>
                              <a:lnTo>
                                <a:pt x="62" y="231"/>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83" name="Freeform 159"/>
                        <p:cNvSpPr>
                          <a:spLocks/>
                        </p:cNvSpPr>
                        <p:nvPr/>
                      </p:nvSpPr>
                      <p:spPr bwMode="auto">
                        <a:xfrm>
                          <a:off x="5599" y="1528"/>
                          <a:ext cx="112" cy="377"/>
                        </a:xfrm>
                        <a:custGeom>
                          <a:avLst/>
                          <a:gdLst>
                            <a:gd name="T0" fmla="*/ 35 w 112"/>
                            <a:gd name="T1" fmla="*/ 310 h 377"/>
                            <a:gd name="T2" fmla="*/ 36 w 112"/>
                            <a:gd name="T3" fmla="*/ 336 h 377"/>
                            <a:gd name="T4" fmla="*/ 47 w 112"/>
                            <a:gd name="T5" fmla="*/ 342 h 377"/>
                            <a:gd name="T6" fmla="*/ 51 w 112"/>
                            <a:gd name="T7" fmla="*/ 355 h 377"/>
                            <a:gd name="T8" fmla="*/ 53 w 112"/>
                            <a:gd name="T9" fmla="*/ 371 h 377"/>
                            <a:gd name="T10" fmla="*/ 57 w 112"/>
                            <a:gd name="T11" fmla="*/ 373 h 377"/>
                            <a:gd name="T12" fmla="*/ 62 w 112"/>
                            <a:gd name="T13" fmla="*/ 371 h 377"/>
                            <a:gd name="T14" fmla="*/ 68 w 112"/>
                            <a:gd name="T15" fmla="*/ 363 h 377"/>
                            <a:gd name="T16" fmla="*/ 84 w 112"/>
                            <a:gd name="T17" fmla="*/ 363 h 377"/>
                            <a:gd name="T18" fmla="*/ 98 w 112"/>
                            <a:gd name="T19" fmla="*/ 371 h 377"/>
                            <a:gd name="T20" fmla="*/ 98 w 112"/>
                            <a:gd name="T21" fmla="*/ 376 h 377"/>
                            <a:gd name="T22" fmla="*/ 101 w 112"/>
                            <a:gd name="T23" fmla="*/ 361 h 377"/>
                            <a:gd name="T24" fmla="*/ 98 w 112"/>
                            <a:gd name="T25" fmla="*/ 340 h 377"/>
                            <a:gd name="T26" fmla="*/ 90 w 112"/>
                            <a:gd name="T27" fmla="*/ 338 h 377"/>
                            <a:gd name="T28" fmla="*/ 93 w 112"/>
                            <a:gd name="T29" fmla="*/ 332 h 377"/>
                            <a:gd name="T30" fmla="*/ 107 w 112"/>
                            <a:gd name="T31" fmla="*/ 322 h 377"/>
                            <a:gd name="T32" fmla="*/ 93 w 112"/>
                            <a:gd name="T33" fmla="*/ 313 h 377"/>
                            <a:gd name="T34" fmla="*/ 73 w 112"/>
                            <a:gd name="T35" fmla="*/ 297 h 377"/>
                            <a:gd name="T36" fmla="*/ 64 w 112"/>
                            <a:gd name="T37" fmla="*/ 293 h 377"/>
                            <a:gd name="T38" fmla="*/ 62 w 112"/>
                            <a:gd name="T39" fmla="*/ 271 h 377"/>
                            <a:gd name="T40" fmla="*/ 71 w 112"/>
                            <a:gd name="T41" fmla="*/ 247 h 377"/>
                            <a:gd name="T42" fmla="*/ 57 w 112"/>
                            <a:gd name="T43" fmla="*/ 268 h 377"/>
                            <a:gd name="T44" fmla="*/ 41 w 112"/>
                            <a:gd name="T45" fmla="*/ 273 h 377"/>
                            <a:gd name="T46" fmla="*/ 47 w 112"/>
                            <a:gd name="T47" fmla="*/ 242 h 377"/>
                            <a:gd name="T48" fmla="*/ 41 w 112"/>
                            <a:gd name="T49" fmla="*/ 228 h 377"/>
                            <a:gd name="T50" fmla="*/ 32 w 112"/>
                            <a:gd name="T51" fmla="*/ 213 h 377"/>
                            <a:gd name="T52" fmla="*/ 51 w 112"/>
                            <a:gd name="T53" fmla="*/ 167 h 377"/>
                            <a:gd name="T54" fmla="*/ 45 w 112"/>
                            <a:gd name="T55" fmla="*/ 171 h 377"/>
                            <a:gd name="T56" fmla="*/ 15 w 112"/>
                            <a:gd name="T57" fmla="*/ 219 h 377"/>
                            <a:gd name="T58" fmla="*/ 15 w 112"/>
                            <a:gd name="T59" fmla="*/ 194 h 377"/>
                            <a:gd name="T60" fmla="*/ 13 w 112"/>
                            <a:gd name="T61" fmla="*/ 178 h 377"/>
                            <a:gd name="T62" fmla="*/ 7 w 112"/>
                            <a:gd name="T63" fmla="*/ 169 h 377"/>
                            <a:gd name="T64" fmla="*/ 10 w 112"/>
                            <a:gd name="T65" fmla="*/ 156 h 377"/>
                            <a:gd name="T66" fmla="*/ 15 w 112"/>
                            <a:gd name="T67" fmla="*/ 148 h 377"/>
                            <a:gd name="T68" fmla="*/ 15 w 112"/>
                            <a:gd name="T69" fmla="*/ 165 h 377"/>
                            <a:gd name="T70" fmla="*/ 18 w 112"/>
                            <a:gd name="T71" fmla="*/ 156 h 377"/>
                            <a:gd name="T72" fmla="*/ 20 w 112"/>
                            <a:gd name="T73" fmla="*/ 124 h 377"/>
                            <a:gd name="T74" fmla="*/ 28 w 112"/>
                            <a:gd name="T75" fmla="*/ 119 h 377"/>
                            <a:gd name="T76" fmla="*/ 38 w 112"/>
                            <a:gd name="T77" fmla="*/ 115 h 377"/>
                            <a:gd name="T78" fmla="*/ 45 w 112"/>
                            <a:gd name="T79" fmla="*/ 102 h 377"/>
                            <a:gd name="T80" fmla="*/ 45 w 112"/>
                            <a:gd name="T81" fmla="*/ 86 h 377"/>
                            <a:gd name="T82" fmla="*/ 45 w 112"/>
                            <a:gd name="T83" fmla="*/ 67 h 377"/>
                            <a:gd name="T84" fmla="*/ 45 w 112"/>
                            <a:gd name="T85" fmla="*/ 55 h 377"/>
                            <a:gd name="T86" fmla="*/ 45 w 112"/>
                            <a:gd name="T87" fmla="*/ 42 h 377"/>
                            <a:gd name="T88" fmla="*/ 38 w 112"/>
                            <a:gd name="T89" fmla="*/ 27 h 377"/>
                            <a:gd name="T90" fmla="*/ 47 w 112"/>
                            <a:gd name="T91" fmla="*/ 10 h 377"/>
                            <a:gd name="T92" fmla="*/ 49 w 112"/>
                            <a:gd name="T93" fmla="*/ 4 h 377"/>
                            <a:gd name="T94" fmla="*/ 36 w 112"/>
                            <a:gd name="T95" fmla="*/ 23 h 377"/>
                            <a:gd name="T96" fmla="*/ 30 w 112"/>
                            <a:gd name="T97" fmla="*/ 71 h 377"/>
                            <a:gd name="T98" fmla="*/ 18 w 112"/>
                            <a:gd name="T99" fmla="*/ 125 h 377"/>
                            <a:gd name="T100" fmla="*/ 3 w 112"/>
                            <a:gd name="T101" fmla="*/ 169 h 377"/>
                            <a:gd name="T102" fmla="*/ 7 w 112"/>
                            <a:gd name="T103" fmla="*/ 181 h 377"/>
                            <a:gd name="T104" fmla="*/ 12 w 112"/>
                            <a:gd name="T105" fmla="*/ 190 h 377"/>
                            <a:gd name="T106" fmla="*/ 10 w 112"/>
                            <a:gd name="T107" fmla="*/ 205 h 377"/>
                            <a:gd name="T108" fmla="*/ 15 w 112"/>
                            <a:gd name="T109" fmla="*/ 221 h 377"/>
                            <a:gd name="T110" fmla="*/ 32 w 112"/>
                            <a:gd name="T111" fmla="*/ 240 h 377"/>
                            <a:gd name="T112" fmla="*/ 36 w 112"/>
                            <a:gd name="T113" fmla="*/ 261 h 377"/>
                            <a:gd name="T114" fmla="*/ 26 w 112"/>
                            <a:gd name="T115" fmla="*/ 280 h 3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377"/>
                            <a:gd name="T176" fmla="*/ 112 w 112"/>
                            <a:gd name="T177" fmla="*/ 377 h 3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377">
                              <a:moveTo>
                                <a:pt x="26" y="280"/>
                              </a:moveTo>
                              <a:lnTo>
                                <a:pt x="30" y="286"/>
                              </a:lnTo>
                              <a:lnTo>
                                <a:pt x="30" y="295"/>
                              </a:lnTo>
                              <a:lnTo>
                                <a:pt x="32" y="301"/>
                              </a:lnTo>
                              <a:lnTo>
                                <a:pt x="35" y="310"/>
                              </a:lnTo>
                              <a:lnTo>
                                <a:pt x="35" y="316"/>
                              </a:lnTo>
                              <a:lnTo>
                                <a:pt x="35" y="322"/>
                              </a:lnTo>
                              <a:lnTo>
                                <a:pt x="35" y="327"/>
                              </a:lnTo>
                              <a:lnTo>
                                <a:pt x="35" y="336"/>
                              </a:lnTo>
                              <a:lnTo>
                                <a:pt x="36" y="336"/>
                              </a:lnTo>
                              <a:lnTo>
                                <a:pt x="38" y="338"/>
                              </a:lnTo>
                              <a:lnTo>
                                <a:pt x="41" y="338"/>
                              </a:lnTo>
                              <a:lnTo>
                                <a:pt x="43" y="340"/>
                              </a:lnTo>
                              <a:lnTo>
                                <a:pt x="45" y="342"/>
                              </a:lnTo>
                              <a:lnTo>
                                <a:pt x="47" y="342"/>
                              </a:lnTo>
                              <a:lnTo>
                                <a:pt x="49" y="344"/>
                              </a:lnTo>
                              <a:lnTo>
                                <a:pt x="49" y="346"/>
                              </a:lnTo>
                              <a:lnTo>
                                <a:pt x="49" y="351"/>
                              </a:lnTo>
                              <a:lnTo>
                                <a:pt x="51" y="355"/>
                              </a:lnTo>
                              <a:lnTo>
                                <a:pt x="51" y="359"/>
                              </a:lnTo>
                              <a:lnTo>
                                <a:pt x="51" y="361"/>
                              </a:lnTo>
                              <a:lnTo>
                                <a:pt x="51" y="365"/>
                              </a:lnTo>
                              <a:lnTo>
                                <a:pt x="53" y="370"/>
                              </a:lnTo>
                              <a:lnTo>
                                <a:pt x="53" y="371"/>
                              </a:lnTo>
                              <a:lnTo>
                                <a:pt x="55" y="373"/>
                              </a:lnTo>
                              <a:lnTo>
                                <a:pt x="57" y="373"/>
                              </a:lnTo>
                              <a:lnTo>
                                <a:pt x="57" y="376"/>
                              </a:lnTo>
                              <a:lnTo>
                                <a:pt x="60" y="376"/>
                              </a:lnTo>
                              <a:lnTo>
                                <a:pt x="62" y="373"/>
                              </a:lnTo>
                              <a:lnTo>
                                <a:pt x="62" y="371"/>
                              </a:lnTo>
                              <a:lnTo>
                                <a:pt x="62" y="370"/>
                              </a:lnTo>
                              <a:lnTo>
                                <a:pt x="64" y="370"/>
                              </a:lnTo>
                              <a:lnTo>
                                <a:pt x="66" y="368"/>
                              </a:lnTo>
                              <a:lnTo>
                                <a:pt x="66" y="365"/>
                              </a:lnTo>
                              <a:lnTo>
                                <a:pt x="68" y="363"/>
                              </a:lnTo>
                              <a:lnTo>
                                <a:pt x="71" y="361"/>
                              </a:lnTo>
                              <a:lnTo>
                                <a:pt x="76" y="361"/>
                              </a:lnTo>
                              <a:lnTo>
                                <a:pt x="80" y="361"/>
                              </a:lnTo>
                              <a:lnTo>
                                <a:pt x="84" y="363"/>
                              </a:lnTo>
                              <a:lnTo>
                                <a:pt x="88" y="365"/>
                              </a:lnTo>
                              <a:lnTo>
                                <a:pt x="93" y="368"/>
                              </a:lnTo>
                              <a:lnTo>
                                <a:pt x="95" y="370"/>
                              </a:lnTo>
                              <a:lnTo>
                                <a:pt x="98" y="371"/>
                              </a:lnTo>
                              <a:lnTo>
                                <a:pt x="98" y="373"/>
                              </a:lnTo>
                              <a:lnTo>
                                <a:pt x="98" y="376"/>
                              </a:lnTo>
                              <a:lnTo>
                                <a:pt x="98" y="371"/>
                              </a:lnTo>
                              <a:lnTo>
                                <a:pt x="101" y="368"/>
                              </a:lnTo>
                              <a:lnTo>
                                <a:pt x="101" y="361"/>
                              </a:lnTo>
                              <a:lnTo>
                                <a:pt x="103" y="355"/>
                              </a:lnTo>
                              <a:lnTo>
                                <a:pt x="103" y="351"/>
                              </a:lnTo>
                              <a:lnTo>
                                <a:pt x="103" y="344"/>
                              </a:lnTo>
                              <a:lnTo>
                                <a:pt x="101" y="342"/>
                              </a:lnTo>
                              <a:lnTo>
                                <a:pt x="98" y="340"/>
                              </a:lnTo>
                              <a:lnTo>
                                <a:pt x="97" y="338"/>
                              </a:lnTo>
                              <a:lnTo>
                                <a:pt x="95" y="338"/>
                              </a:lnTo>
                              <a:lnTo>
                                <a:pt x="93" y="338"/>
                              </a:lnTo>
                              <a:lnTo>
                                <a:pt x="90" y="338"/>
                              </a:lnTo>
                              <a:lnTo>
                                <a:pt x="88" y="336"/>
                              </a:lnTo>
                              <a:lnTo>
                                <a:pt x="86" y="336"/>
                              </a:lnTo>
                              <a:lnTo>
                                <a:pt x="88" y="334"/>
                              </a:lnTo>
                              <a:lnTo>
                                <a:pt x="93" y="332"/>
                              </a:lnTo>
                              <a:lnTo>
                                <a:pt x="95" y="330"/>
                              </a:lnTo>
                              <a:lnTo>
                                <a:pt x="98" y="327"/>
                              </a:lnTo>
                              <a:lnTo>
                                <a:pt x="101" y="326"/>
                              </a:lnTo>
                              <a:lnTo>
                                <a:pt x="105" y="324"/>
                              </a:lnTo>
                              <a:lnTo>
                                <a:pt x="107" y="322"/>
                              </a:lnTo>
                              <a:lnTo>
                                <a:pt x="111" y="320"/>
                              </a:lnTo>
                              <a:lnTo>
                                <a:pt x="107" y="318"/>
                              </a:lnTo>
                              <a:lnTo>
                                <a:pt x="103" y="316"/>
                              </a:lnTo>
                              <a:lnTo>
                                <a:pt x="98" y="316"/>
                              </a:lnTo>
                              <a:lnTo>
                                <a:pt x="93" y="313"/>
                              </a:lnTo>
                              <a:lnTo>
                                <a:pt x="88" y="313"/>
                              </a:lnTo>
                              <a:lnTo>
                                <a:pt x="84" y="311"/>
                              </a:lnTo>
                              <a:lnTo>
                                <a:pt x="80" y="310"/>
                              </a:lnTo>
                              <a:lnTo>
                                <a:pt x="76" y="305"/>
                              </a:lnTo>
                              <a:lnTo>
                                <a:pt x="73" y="297"/>
                              </a:lnTo>
                              <a:lnTo>
                                <a:pt x="71" y="295"/>
                              </a:lnTo>
                              <a:lnTo>
                                <a:pt x="70" y="293"/>
                              </a:lnTo>
                              <a:lnTo>
                                <a:pt x="68" y="293"/>
                              </a:lnTo>
                              <a:lnTo>
                                <a:pt x="66" y="293"/>
                              </a:lnTo>
                              <a:lnTo>
                                <a:pt x="64" y="293"/>
                              </a:lnTo>
                              <a:lnTo>
                                <a:pt x="62" y="290"/>
                              </a:lnTo>
                              <a:lnTo>
                                <a:pt x="60" y="282"/>
                              </a:lnTo>
                              <a:lnTo>
                                <a:pt x="60" y="280"/>
                              </a:lnTo>
                              <a:lnTo>
                                <a:pt x="60" y="276"/>
                              </a:lnTo>
                              <a:lnTo>
                                <a:pt x="62" y="271"/>
                              </a:lnTo>
                              <a:lnTo>
                                <a:pt x="66" y="265"/>
                              </a:lnTo>
                              <a:lnTo>
                                <a:pt x="68" y="261"/>
                              </a:lnTo>
                              <a:lnTo>
                                <a:pt x="70" y="255"/>
                              </a:lnTo>
                              <a:lnTo>
                                <a:pt x="70" y="250"/>
                              </a:lnTo>
                              <a:lnTo>
                                <a:pt x="71" y="247"/>
                              </a:lnTo>
                              <a:lnTo>
                                <a:pt x="70" y="253"/>
                              </a:lnTo>
                              <a:lnTo>
                                <a:pt x="66" y="257"/>
                              </a:lnTo>
                              <a:lnTo>
                                <a:pt x="64" y="261"/>
                              </a:lnTo>
                              <a:lnTo>
                                <a:pt x="62" y="263"/>
                              </a:lnTo>
                              <a:lnTo>
                                <a:pt x="57" y="268"/>
                              </a:lnTo>
                              <a:lnTo>
                                <a:pt x="55" y="270"/>
                              </a:lnTo>
                              <a:lnTo>
                                <a:pt x="51" y="273"/>
                              </a:lnTo>
                              <a:lnTo>
                                <a:pt x="47" y="278"/>
                              </a:lnTo>
                              <a:lnTo>
                                <a:pt x="43" y="278"/>
                              </a:lnTo>
                              <a:lnTo>
                                <a:pt x="41" y="273"/>
                              </a:lnTo>
                              <a:lnTo>
                                <a:pt x="41" y="270"/>
                              </a:lnTo>
                              <a:lnTo>
                                <a:pt x="43" y="261"/>
                              </a:lnTo>
                              <a:lnTo>
                                <a:pt x="45" y="255"/>
                              </a:lnTo>
                              <a:lnTo>
                                <a:pt x="47" y="248"/>
                              </a:lnTo>
                              <a:lnTo>
                                <a:pt x="47" y="242"/>
                              </a:lnTo>
                              <a:lnTo>
                                <a:pt x="47" y="238"/>
                              </a:lnTo>
                              <a:lnTo>
                                <a:pt x="45" y="236"/>
                              </a:lnTo>
                              <a:lnTo>
                                <a:pt x="43" y="232"/>
                              </a:lnTo>
                              <a:lnTo>
                                <a:pt x="41" y="230"/>
                              </a:lnTo>
                              <a:lnTo>
                                <a:pt x="41" y="228"/>
                              </a:lnTo>
                              <a:lnTo>
                                <a:pt x="41" y="225"/>
                              </a:lnTo>
                              <a:lnTo>
                                <a:pt x="38" y="223"/>
                              </a:lnTo>
                              <a:lnTo>
                                <a:pt x="36" y="219"/>
                              </a:lnTo>
                              <a:lnTo>
                                <a:pt x="35" y="215"/>
                              </a:lnTo>
                              <a:lnTo>
                                <a:pt x="32" y="213"/>
                              </a:lnTo>
                              <a:lnTo>
                                <a:pt x="32" y="205"/>
                              </a:lnTo>
                              <a:lnTo>
                                <a:pt x="36" y="196"/>
                              </a:lnTo>
                              <a:lnTo>
                                <a:pt x="41" y="188"/>
                              </a:lnTo>
                              <a:lnTo>
                                <a:pt x="47" y="178"/>
                              </a:lnTo>
                              <a:lnTo>
                                <a:pt x="51" y="167"/>
                              </a:lnTo>
                              <a:lnTo>
                                <a:pt x="55" y="156"/>
                              </a:lnTo>
                              <a:lnTo>
                                <a:pt x="57" y="148"/>
                              </a:lnTo>
                              <a:lnTo>
                                <a:pt x="55" y="153"/>
                              </a:lnTo>
                              <a:lnTo>
                                <a:pt x="49" y="161"/>
                              </a:lnTo>
                              <a:lnTo>
                                <a:pt x="45" y="171"/>
                              </a:lnTo>
                              <a:lnTo>
                                <a:pt x="38" y="183"/>
                              </a:lnTo>
                              <a:lnTo>
                                <a:pt x="32" y="194"/>
                              </a:lnTo>
                              <a:lnTo>
                                <a:pt x="26" y="205"/>
                              </a:lnTo>
                              <a:lnTo>
                                <a:pt x="22" y="213"/>
                              </a:lnTo>
                              <a:lnTo>
                                <a:pt x="15" y="219"/>
                              </a:lnTo>
                              <a:lnTo>
                                <a:pt x="13" y="215"/>
                              </a:lnTo>
                              <a:lnTo>
                                <a:pt x="13" y="211"/>
                              </a:lnTo>
                              <a:lnTo>
                                <a:pt x="13" y="205"/>
                              </a:lnTo>
                              <a:lnTo>
                                <a:pt x="15" y="200"/>
                              </a:lnTo>
                              <a:lnTo>
                                <a:pt x="15" y="194"/>
                              </a:lnTo>
                              <a:lnTo>
                                <a:pt x="18" y="188"/>
                              </a:lnTo>
                              <a:lnTo>
                                <a:pt x="18" y="183"/>
                              </a:lnTo>
                              <a:lnTo>
                                <a:pt x="15" y="179"/>
                              </a:lnTo>
                              <a:lnTo>
                                <a:pt x="13" y="178"/>
                              </a:lnTo>
                              <a:lnTo>
                                <a:pt x="12" y="175"/>
                              </a:lnTo>
                              <a:lnTo>
                                <a:pt x="12" y="173"/>
                              </a:lnTo>
                              <a:lnTo>
                                <a:pt x="10" y="173"/>
                              </a:lnTo>
                              <a:lnTo>
                                <a:pt x="10" y="171"/>
                              </a:lnTo>
                              <a:lnTo>
                                <a:pt x="7" y="169"/>
                              </a:lnTo>
                              <a:lnTo>
                                <a:pt x="7" y="167"/>
                              </a:lnTo>
                              <a:lnTo>
                                <a:pt x="7" y="163"/>
                              </a:lnTo>
                              <a:lnTo>
                                <a:pt x="7" y="161"/>
                              </a:lnTo>
                              <a:lnTo>
                                <a:pt x="10" y="156"/>
                              </a:lnTo>
                              <a:lnTo>
                                <a:pt x="10" y="155"/>
                              </a:lnTo>
                              <a:lnTo>
                                <a:pt x="12" y="150"/>
                              </a:lnTo>
                              <a:lnTo>
                                <a:pt x="13" y="146"/>
                              </a:lnTo>
                              <a:lnTo>
                                <a:pt x="15" y="144"/>
                              </a:lnTo>
                              <a:lnTo>
                                <a:pt x="15" y="148"/>
                              </a:lnTo>
                              <a:lnTo>
                                <a:pt x="15" y="150"/>
                              </a:lnTo>
                              <a:lnTo>
                                <a:pt x="15" y="155"/>
                              </a:lnTo>
                              <a:lnTo>
                                <a:pt x="15" y="158"/>
                              </a:lnTo>
                              <a:lnTo>
                                <a:pt x="15" y="161"/>
                              </a:lnTo>
                              <a:lnTo>
                                <a:pt x="15" y="165"/>
                              </a:lnTo>
                              <a:lnTo>
                                <a:pt x="15" y="169"/>
                              </a:lnTo>
                              <a:lnTo>
                                <a:pt x="15" y="171"/>
                              </a:lnTo>
                              <a:lnTo>
                                <a:pt x="15" y="167"/>
                              </a:lnTo>
                              <a:lnTo>
                                <a:pt x="18" y="163"/>
                              </a:lnTo>
                              <a:lnTo>
                                <a:pt x="18" y="156"/>
                              </a:lnTo>
                              <a:lnTo>
                                <a:pt x="18" y="150"/>
                              </a:lnTo>
                              <a:lnTo>
                                <a:pt x="20" y="144"/>
                              </a:lnTo>
                              <a:lnTo>
                                <a:pt x="20" y="135"/>
                              </a:lnTo>
                              <a:lnTo>
                                <a:pt x="20" y="129"/>
                              </a:lnTo>
                              <a:lnTo>
                                <a:pt x="20" y="124"/>
                              </a:lnTo>
                              <a:lnTo>
                                <a:pt x="24" y="119"/>
                              </a:lnTo>
                              <a:lnTo>
                                <a:pt x="24" y="117"/>
                              </a:lnTo>
                              <a:lnTo>
                                <a:pt x="26" y="117"/>
                              </a:lnTo>
                              <a:lnTo>
                                <a:pt x="28" y="119"/>
                              </a:lnTo>
                              <a:lnTo>
                                <a:pt x="30" y="122"/>
                              </a:lnTo>
                              <a:lnTo>
                                <a:pt x="32" y="122"/>
                              </a:lnTo>
                              <a:lnTo>
                                <a:pt x="36" y="122"/>
                              </a:lnTo>
                              <a:lnTo>
                                <a:pt x="36" y="117"/>
                              </a:lnTo>
                              <a:lnTo>
                                <a:pt x="38" y="115"/>
                              </a:lnTo>
                              <a:lnTo>
                                <a:pt x="41" y="113"/>
                              </a:lnTo>
                              <a:lnTo>
                                <a:pt x="41" y="110"/>
                              </a:lnTo>
                              <a:lnTo>
                                <a:pt x="43" y="109"/>
                              </a:lnTo>
                              <a:lnTo>
                                <a:pt x="45" y="105"/>
                              </a:lnTo>
                              <a:lnTo>
                                <a:pt x="45" y="102"/>
                              </a:lnTo>
                              <a:lnTo>
                                <a:pt x="47" y="101"/>
                              </a:lnTo>
                              <a:lnTo>
                                <a:pt x="47" y="96"/>
                              </a:lnTo>
                              <a:lnTo>
                                <a:pt x="47" y="92"/>
                              </a:lnTo>
                              <a:lnTo>
                                <a:pt x="45" y="90"/>
                              </a:lnTo>
                              <a:lnTo>
                                <a:pt x="45" y="86"/>
                              </a:lnTo>
                              <a:lnTo>
                                <a:pt x="45" y="82"/>
                              </a:lnTo>
                              <a:lnTo>
                                <a:pt x="45" y="77"/>
                              </a:lnTo>
                              <a:lnTo>
                                <a:pt x="45" y="75"/>
                              </a:lnTo>
                              <a:lnTo>
                                <a:pt x="45" y="71"/>
                              </a:lnTo>
                              <a:lnTo>
                                <a:pt x="45" y="67"/>
                              </a:lnTo>
                              <a:lnTo>
                                <a:pt x="45" y="65"/>
                              </a:lnTo>
                              <a:lnTo>
                                <a:pt x="45" y="63"/>
                              </a:lnTo>
                              <a:lnTo>
                                <a:pt x="45" y="61"/>
                              </a:lnTo>
                              <a:lnTo>
                                <a:pt x="45" y="58"/>
                              </a:lnTo>
                              <a:lnTo>
                                <a:pt x="45" y="55"/>
                              </a:lnTo>
                              <a:lnTo>
                                <a:pt x="47" y="52"/>
                              </a:lnTo>
                              <a:lnTo>
                                <a:pt x="47" y="50"/>
                              </a:lnTo>
                              <a:lnTo>
                                <a:pt x="47" y="46"/>
                              </a:lnTo>
                              <a:lnTo>
                                <a:pt x="45" y="44"/>
                              </a:lnTo>
                              <a:lnTo>
                                <a:pt x="45" y="42"/>
                              </a:lnTo>
                              <a:lnTo>
                                <a:pt x="43" y="38"/>
                              </a:lnTo>
                              <a:lnTo>
                                <a:pt x="43" y="35"/>
                              </a:lnTo>
                              <a:lnTo>
                                <a:pt x="41" y="32"/>
                              </a:lnTo>
                              <a:lnTo>
                                <a:pt x="41" y="30"/>
                              </a:lnTo>
                              <a:lnTo>
                                <a:pt x="38" y="27"/>
                              </a:lnTo>
                              <a:lnTo>
                                <a:pt x="41" y="23"/>
                              </a:lnTo>
                              <a:lnTo>
                                <a:pt x="41" y="21"/>
                              </a:lnTo>
                              <a:lnTo>
                                <a:pt x="43" y="17"/>
                              </a:lnTo>
                              <a:lnTo>
                                <a:pt x="45" y="12"/>
                              </a:lnTo>
                              <a:lnTo>
                                <a:pt x="47" y="10"/>
                              </a:lnTo>
                              <a:lnTo>
                                <a:pt x="49" y="6"/>
                              </a:lnTo>
                              <a:lnTo>
                                <a:pt x="51" y="2"/>
                              </a:lnTo>
                              <a:lnTo>
                                <a:pt x="53" y="0"/>
                              </a:lnTo>
                              <a:lnTo>
                                <a:pt x="51" y="2"/>
                              </a:lnTo>
                              <a:lnTo>
                                <a:pt x="49" y="4"/>
                              </a:lnTo>
                              <a:lnTo>
                                <a:pt x="45" y="6"/>
                              </a:lnTo>
                              <a:lnTo>
                                <a:pt x="43" y="10"/>
                              </a:lnTo>
                              <a:lnTo>
                                <a:pt x="41" y="12"/>
                              </a:lnTo>
                              <a:lnTo>
                                <a:pt x="38" y="17"/>
                              </a:lnTo>
                              <a:lnTo>
                                <a:pt x="36" y="23"/>
                              </a:lnTo>
                              <a:lnTo>
                                <a:pt x="35" y="27"/>
                              </a:lnTo>
                              <a:lnTo>
                                <a:pt x="35" y="38"/>
                              </a:lnTo>
                              <a:lnTo>
                                <a:pt x="32" y="50"/>
                              </a:lnTo>
                              <a:lnTo>
                                <a:pt x="32" y="61"/>
                              </a:lnTo>
                              <a:lnTo>
                                <a:pt x="30" y="71"/>
                              </a:lnTo>
                              <a:lnTo>
                                <a:pt x="28" y="82"/>
                              </a:lnTo>
                              <a:lnTo>
                                <a:pt x="26" y="94"/>
                              </a:lnTo>
                              <a:lnTo>
                                <a:pt x="24" y="105"/>
                              </a:lnTo>
                              <a:lnTo>
                                <a:pt x="20" y="115"/>
                              </a:lnTo>
                              <a:lnTo>
                                <a:pt x="18" y="125"/>
                              </a:lnTo>
                              <a:lnTo>
                                <a:pt x="13" y="135"/>
                              </a:lnTo>
                              <a:lnTo>
                                <a:pt x="10" y="146"/>
                              </a:lnTo>
                              <a:lnTo>
                                <a:pt x="7" y="155"/>
                              </a:lnTo>
                              <a:lnTo>
                                <a:pt x="5" y="163"/>
                              </a:lnTo>
                              <a:lnTo>
                                <a:pt x="3" y="169"/>
                              </a:lnTo>
                              <a:lnTo>
                                <a:pt x="0" y="173"/>
                              </a:lnTo>
                              <a:lnTo>
                                <a:pt x="3" y="178"/>
                              </a:lnTo>
                              <a:lnTo>
                                <a:pt x="3" y="179"/>
                              </a:lnTo>
                              <a:lnTo>
                                <a:pt x="5" y="179"/>
                              </a:lnTo>
                              <a:lnTo>
                                <a:pt x="7" y="181"/>
                              </a:lnTo>
                              <a:lnTo>
                                <a:pt x="7" y="183"/>
                              </a:lnTo>
                              <a:lnTo>
                                <a:pt x="10" y="186"/>
                              </a:lnTo>
                              <a:lnTo>
                                <a:pt x="10" y="188"/>
                              </a:lnTo>
                              <a:lnTo>
                                <a:pt x="12" y="188"/>
                              </a:lnTo>
                              <a:lnTo>
                                <a:pt x="12" y="190"/>
                              </a:lnTo>
                              <a:lnTo>
                                <a:pt x="12" y="194"/>
                              </a:lnTo>
                              <a:lnTo>
                                <a:pt x="12" y="196"/>
                              </a:lnTo>
                              <a:lnTo>
                                <a:pt x="12" y="198"/>
                              </a:lnTo>
                              <a:lnTo>
                                <a:pt x="12" y="203"/>
                              </a:lnTo>
                              <a:lnTo>
                                <a:pt x="10" y="205"/>
                              </a:lnTo>
                              <a:lnTo>
                                <a:pt x="10" y="207"/>
                              </a:lnTo>
                              <a:lnTo>
                                <a:pt x="10" y="211"/>
                              </a:lnTo>
                              <a:lnTo>
                                <a:pt x="10" y="213"/>
                              </a:lnTo>
                              <a:lnTo>
                                <a:pt x="12" y="217"/>
                              </a:lnTo>
                              <a:lnTo>
                                <a:pt x="15" y="221"/>
                              </a:lnTo>
                              <a:lnTo>
                                <a:pt x="18" y="225"/>
                              </a:lnTo>
                              <a:lnTo>
                                <a:pt x="22" y="230"/>
                              </a:lnTo>
                              <a:lnTo>
                                <a:pt x="26" y="232"/>
                              </a:lnTo>
                              <a:lnTo>
                                <a:pt x="28" y="236"/>
                              </a:lnTo>
                              <a:lnTo>
                                <a:pt x="32" y="240"/>
                              </a:lnTo>
                              <a:lnTo>
                                <a:pt x="35" y="245"/>
                              </a:lnTo>
                              <a:lnTo>
                                <a:pt x="36" y="247"/>
                              </a:lnTo>
                              <a:lnTo>
                                <a:pt x="38" y="250"/>
                              </a:lnTo>
                              <a:lnTo>
                                <a:pt x="38" y="255"/>
                              </a:lnTo>
                              <a:lnTo>
                                <a:pt x="36" y="261"/>
                              </a:lnTo>
                              <a:lnTo>
                                <a:pt x="35" y="265"/>
                              </a:lnTo>
                              <a:lnTo>
                                <a:pt x="32" y="270"/>
                              </a:lnTo>
                              <a:lnTo>
                                <a:pt x="30" y="276"/>
                              </a:lnTo>
                              <a:lnTo>
                                <a:pt x="26" y="28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84" name="Freeform 160"/>
                        <p:cNvSpPr>
                          <a:spLocks/>
                        </p:cNvSpPr>
                        <p:nvPr/>
                      </p:nvSpPr>
                      <p:spPr bwMode="auto">
                        <a:xfrm>
                          <a:off x="5617" y="1460"/>
                          <a:ext cx="26" cy="75"/>
                        </a:xfrm>
                        <a:custGeom>
                          <a:avLst/>
                          <a:gdLst>
                            <a:gd name="T0" fmla="*/ 17 w 26"/>
                            <a:gd name="T1" fmla="*/ 0 h 75"/>
                            <a:gd name="T2" fmla="*/ 17 w 26"/>
                            <a:gd name="T3" fmla="*/ 9 h 75"/>
                            <a:gd name="T4" fmla="*/ 14 w 26"/>
                            <a:gd name="T5" fmla="*/ 20 h 75"/>
                            <a:gd name="T6" fmla="*/ 10 w 26"/>
                            <a:gd name="T7" fmla="*/ 28 h 75"/>
                            <a:gd name="T8" fmla="*/ 6 w 26"/>
                            <a:gd name="T9" fmla="*/ 38 h 75"/>
                            <a:gd name="T10" fmla="*/ 4 w 26"/>
                            <a:gd name="T11" fmla="*/ 47 h 75"/>
                            <a:gd name="T12" fmla="*/ 0 w 26"/>
                            <a:gd name="T13" fmla="*/ 55 h 75"/>
                            <a:gd name="T14" fmla="*/ 0 w 26"/>
                            <a:gd name="T15" fmla="*/ 66 h 75"/>
                            <a:gd name="T16" fmla="*/ 0 w 26"/>
                            <a:gd name="T17" fmla="*/ 74 h 75"/>
                            <a:gd name="T18" fmla="*/ 4 w 26"/>
                            <a:gd name="T19" fmla="*/ 70 h 75"/>
                            <a:gd name="T20" fmla="*/ 6 w 26"/>
                            <a:gd name="T21" fmla="*/ 63 h 75"/>
                            <a:gd name="T22" fmla="*/ 10 w 26"/>
                            <a:gd name="T23" fmla="*/ 58 h 75"/>
                            <a:gd name="T24" fmla="*/ 12 w 26"/>
                            <a:gd name="T25" fmla="*/ 51 h 75"/>
                            <a:gd name="T26" fmla="*/ 14 w 26"/>
                            <a:gd name="T27" fmla="*/ 47 h 75"/>
                            <a:gd name="T28" fmla="*/ 18 w 26"/>
                            <a:gd name="T29" fmla="*/ 41 h 75"/>
                            <a:gd name="T30" fmla="*/ 20 w 26"/>
                            <a:gd name="T31" fmla="*/ 34 h 75"/>
                            <a:gd name="T32" fmla="*/ 25 w 26"/>
                            <a:gd name="T33" fmla="*/ 30 h 75"/>
                            <a:gd name="T34" fmla="*/ 25 w 26"/>
                            <a:gd name="T35" fmla="*/ 26 h 75"/>
                            <a:gd name="T36" fmla="*/ 25 w 26"/>
                            <a:gd name="T37" fmla="*/ 22 h 75"/>
                            <a:gd name="T38" fmla="*/ 25 w 26"/>
                            <a:gd name="T39" fmla="*/ 18 h 75"/>
                            <a:gd name="T40" fmla="*/ 25 w 26"/>
                            <a:gd name="T41" fmla="*/ 13 h 75"/>
                            <a:gd name="T42" fmla="*/ 23 w 26"/>
                            <a:gd name="T43" fmla="*/ 9 h 75"/>
                            <a:gd name="T44" fmla="*/ 20 w 26"/>
                            <a:gd name="T45" fmla="*/ 5 h 75"/>
                            <a:gd name="T46" fmla="*/ 18 w 26"/>
                            <a:gd name="T47" fmla="*/ 3 h 75"/>
                            <a:gd name="T48" fmla="*/ 17 w 26"/>
                            <a:gd name="T49" fmla="*/ 0 h 75"/>
                            <a:gd name="T50" fmla="*/ 17 w 26"/>
                            <a:gd name="T51" fmla="*/ 0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75"/>
                            <a:gd name="T80" fmla="*/ 26 w 26"/>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75">
                              <a:moveTo>
                                <a:pt x="17" y="0"/>
                              </a:moveTo>
                              <a:lnTo>
                                <a:pt x="17" y="9"/>
                              </a:lnTo>
                              <a:lnTo>
                                <a:pt x="14" y="20"/>
                              </a:lnTo>
                              <a:lnTo>
                                <a:pt x="10" y="28"/>
                              </a:lnTo>
                              <a:lnTo>
                                <a:pt x="6" y="38"/>
                              </a:lnTo>
                              <a:lnTo>
                                <a:pt x="4" y="47"/>
                              </a:lnTo>
                              <a:lnTo>
                                <a:pt x="0" y="55"/>
                              </a:lnTo>
                              <a:lnTo>
                                <a:pt x="0" y="66"/>
                              </a:lnTo>
                              <a:lnTo>
                                <a:pt x="0" y="74"/>
                              </a:lnTo>
                              <a:lnTo>
                                <a:pt x="4" y="70"/>
                              </a:lnTo>
                              <a:lnTo>
                                <a:pt x="6" y="63"/>
                              </a:lnTo>
                              <a:lnTo>
                                <a:pt x="10" y="58"/>
                              </a:lnTo>
                              <a:lnTo>
                                <a:pt x="12" y="51"/>
                              </a:lnTo>
                              <a:lnTo>
                                <a:pt x="14" y="47"/>
                              </a:lnTo>
                              <a:lnTo>
                                <a:pt x="18" y="41"/>
                              </a:lnTo>
                              <a:lnTo>
                                <a:pt x="20" y="34"/>
                              </a:lnTo>
                              <a:lnTo>
                                <a:pt x="25" y="30"/>
                              </a:lnTo>
                              <a:lnTo>
                                <a:pt x="25" y="26"/>
                              </a:lnTo>
                              <a:lnTo>
                                <a:pt x="25" y="22"/>
                              </a:lnTo>
                              <a:lnTo>
                                <a:pt x="25" y="18"/>
                              </a:lnTo>
                              <a:lnTo>
                                <a:pt x="25" y="13"/>
                              </a:lnTo>
                              <a:lnTo>
                                <a:pt x="23" y="9"/>
                              </a:lnTo>
                              <a:lnTo>
                                <a:pt x="20" y="5"/>
                              </a:lnTo>
                              <a:lnTo>
                                <a:pt x="18" y="3"/>
                              </a:lnTo>
                              <a:lnTo>
                                <a:pt x="17"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85" name="Freeform 161"/>
                        <p:cNvSpPr>
                          <a:spLocks/>
                        </p:cNvSpPr>
                        <p:nvPr/>
                      </p:nvSpPr>
                      <p:spPr bwMode="auto">
                        <a:xfrm>
                          <a:off x="5599" y="1445"/>
                          <a:ext cx="16" cy="134"/>
                        </a:xfrm>
                        <a:custGeom>
                          <a:avLst/>
                          <a:gdLst>
                            <a:gd name="T0" fmla="*/ 10 w 16"/>
                            <a:gd name="T1" fmla="*/ 0 h 134"/>
                            <a:gd name="T2" fmla="*/ 12 w 16"/>
                            <a:gd name="T3" fmla="*/ 4 h 134"/>
                            <a:gd name="T4" fmla="*/ 12 w 16"/>
                            <a:gd name="T5" fmla="*/ 10 h 134"/>
                            <a:gd name="T6" fmla="*/ 12 w 16"/>
                            <a:gd name="T7" fmla="*/ 20 h 134"/>
                            <a:gd name="T8" fmla="*/ 12 w 16"/>
                            <a:gd name="T9" fmla="*/ 31 h 134"/>
                            <a:gd name="T10" fmla="*/ 12 w 16"/>
                            <a:gd name="T11" fmla="*/ 41 h 134"/>
                            <a:gd name="T12" fmla="*/ 12 w 16"/>
                            <a:gd name="T13" fmla="*/ 53 h 134"/>
                            <a:gd name="T14" fmla="*/ 12 w 16"/>
                            <a:gd name="T15" fmla="*/ 64 h 134"/>
                            <a:gd name="T16" fmla="*/ 12 w 16"/>
                            <a:gd name="T17" fmla="*/ 75 h 134"/>
                            <a:gd name="T18" fmla="*/ 12 w 16"/>
                            <a:gd name="T19" fmla="*/ 85 h 134"/>
                            <a:gd name="T20" fmla="*/ 13 w 16"/>
                            <a:gd name="T21" fmla="*/ 91 h 134"/>
                            <a:gd name="T22" fmla="*/ 13 w 16"/>
                            <a:gd name="T23" fmla="*/ 98 h 134"/>
                            <a:gd name="T24" fmla="*/ 15 w 16"/>
                            <a:gd name="T25" fmla="*/ 104 h 134"/>
                            <a:gd name="T26" fmla="*/ 15 w 16"/>
                            <a:gd name="T27" fmla="*/ 110 h 134"/>
                            <a:gd name="T28" fmla="*/ 15 w 16"/>
                            <a:gd name="T29" fmla="*/ 116 h 134"/>
                            <a:gd name="T30" fmla="*/ 13 w 16"/>
                            <a:gd name="T31" fmla="*/ 123 h 134"/>
                            <a:gd name="T32" fmla="*/ 12 w 16"/>
                            <a:gd name="T33" fmla="*/ 133 h 134"/>
                            <a:gd name="T34" fmla="*/ 12 w 16"/>
                            <a:gd name="T35" fmla="*/ 123 h 134"/>
                            <a:gd name="T36" fmla="*/ 10 w 16"/>
                            <a:gd name="T37" fmla="*/ 115 h 134"/>
                            <a:gd name="T38" fmla="*/ 5 w 16"/>
                            <a:gd name="T39" fmla="*/ 108 h 134"/>
                            <a:gd name="T40" fmla="*/ 3 w 16"/>
                            <a:gd name="T41" fmla="*/ 100 h 134"/>
                            <a:gd name="T42" fmla="*/ 0 w 16"/>
                            <a:gd name="T43" fmla="*/ 89 h 134"/>
                            <a:gd name="T44" fmla="*/ 0 w 16"/>
                            <a:gd name="T45" fmla="*/ 77 h 134"/>
                            <a:gd name="T46" fmla="*/ 0 w 16"/>
                            <a:gd name="T47" fmla="*/ 60 h 134"/>
                            <a:gd name="T48" fmla="*/ 0 w 16"/>
                            <a:gd name="T49" fmla="*/ 39 h 134"/>
                            <a:gd name="T50" fmla="*/ 0 w 16"/>
                            <a:gd name="T51" fmla="*/ 35 h 134"/>
                            <a:gd name="T52" fmla="*/ 3 w 16"/>
                            <a:gd name="T53" fmla="*/ 33 h 134"/>
                            <a:gd name="T54" fmla="*/ 3 w 16"/>
                            <a:gd name="T55" fmla="*/ 31 h 134"/>
                            <a:gd name="T56" fmla="*/ 5 w 16"/>
                            <a:gd name="T57" fmla="*/ 26 h 134"/>
                            <a:gd name="T58" fmla="*/ 7 w 16"/>
                            <a:gd name="T59" fmla="*/ 23 h 134"/>
                            <a:gd name="T60" fmla="*/ 7 w 16"/>
                            <a:gd name="T61" fmla="*/ 18 h 134"/>
                            <a:gd name="T62" fmla="*/ 10 w 16"/>
                            <a:gd name="T63" fmla="*/ 10 h 134"/>
                            <a:gd name="T64" fmla="*/ 10 w 16"/>
                            <a:gd name="T65" fmla="*/ 0 h 134"/>
                            <a:gd name="T66" fmla="*/ 10 w 16"/>
                            <a:gd name="T67" fmla="*/ 0 h 1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134"/>
                            <a:gd name="T104" fmla="*/ 16 w 16"/>
                            <a:gd name="T105" fmla="*/ 134 h 1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134">
                              <a:moveTo>
                                <a:pt x="10" y="0"/>
                              </a:moveTo>
                              <a:lnTo>
                                <a:pt x="12" y="4"/>
                              </a:lnTo>
                              <a:lnTo>
                                <a:pt x="12" y="10"/>
                              </a:lnTo>
                              <a:lnTo>
                                <a:pt x="12" y="20"/>
                              </a:lnTo>
                              <a:lnTo>
                                <a:pt x="12" y="31"/>
                              </a:lnTo>
                              <a:lnTo>
                                <a:pt x="12" y="41"/>
                              </a:lnTo>
                              <a:lnTo>
                                <a:pt x="12" y="53"/>
                              </a:lnTo>
                              <a:lnTo>
                                <a:pt x="12" y="64"/>
                              </a:lnTo>
                              <a:lnTo>
                                <a:pt x="12" y="75"/>
                              </a:lnTo>
                              <a:lnTo>
                                <a:pt x="12" y="85"/>
                              </a:lnTo>
                              <a:lnTo>
                                <a:pt x="13" y="91"/>
                              </a:lnTo>
                              <a:lnTo>
                                <a:pt x="13" y="98"/>
                              </a:lnTo>
                              <a:lnTo>
                                <a:pt x="15" y="104"/>
                              </a:lnTo>
                              <a:lnTo>
                                <a:pt x="15" y="110"/>
                              </a:lnTo>
                              <a:lnTo>
                                <a:pt x="15" y="116"/>
                              </a:lnTo>
                              <a:lnTo>
                                <a:pt x="13" y="123"/>
                              </a:lnTo>
                              <a:lnTo>
                                <a:pt x="12" y="133"/>
                              </a:lnTo>
                              <a:lnTo>
                                <a:pt x="12" y="123"/>
                              </a:lnTo>
                              <a:lnTo>
                                <a:pt x="10" y="115"/>
                              </a:lnTo>
                              <a:lnTo>
                                <a:pt x="5" y="108"/>
                              </a:lnTo>
                              <a:lnTo>
                                <a:pt x="3" y="100"/>
                              </a:lnTo>
                              <a:lnTo>
                                <a:pt x="0" y="89"/>
                              </a:lnTo>
                              <a:lnTo>
                                <a:pt x="0" y="77"/>
                              </a:lnTo>
                              <a:lnTo>
                                <a:pt x="0" y="60"/>
                              </a:lnTo>
                              <a:lnTo>
                                <a:pt x="0" y="39"/>
                              </a:lnTo>
                              <a:lnTo>
                                <a:pt x="0" y="35"/>
                              </a:lnTo>
                              <a:lnTo>
                                <a:pt x="3" y="33"/>
                              </a:lnTo>
                              <a:lnTo>
                                <a:pt x="3" y="31"/>
                              </a:lnTo>
                              <a:lnTo>
                                <a:pt x="5" y="26"/>
                              </a:lnTo>
                              <a:lnTo>
                                <a:pt x="7" y="23"/>
                              </a:lnTo>
                              <a:lnTo>
                                <a:pt x="7" y="18"/>
                              </a:lnTo>
                              <a:lnTo>
                                <a:pt x="10" y="10"/>
                              </a:lnTo>
                              <a:lnTo>
                                <a:pt x="10"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86" name="Freeform 162"/>
                        <p:cNvSpPr>
                          <a:spLocks/>
                        </p:cNvSpPr>
                        <p:nvPr/>
                      </p:nvSpPr>
                      <p:spPr bwMode="auto">
                        <a:xfrm>
                          <a:off x="4908" y="1294"/>
                          <a:ext cx="490" cy="555"/>
                        </a:xfrm>
                        <a:custGeom>
                          <a:avLst/>
                          <a:gdLst>
                            <a:gd name="T0" fmla="*/ 370 w 490"/>
                            <a:gd name="T1" fmla="*/ 464 h 555"/>
                            <a:gd name="T2" fmla="*/ 366 w 490"/>
                            <a:gd name="T3" fmla="*/ 401 h 555"/>
                            <a:gd name="T4" fmla="*/ 361 w 490"/>
                            <a:gd name="T5" fmla="*/ 332 h 555"/>
                            <a:gd name="T6" fmla="*/ 343 w 490"/>
                            <a:gd name="T7" fmla="*/ 328 h 555"/>
                            <a:gd name="T8" fmla="*/ 357 w 490"/>
                            <a:gd name="T9" fmla="*/ 246 h 555"/>
                            <a:gd name="T10" fmla="*/ 345 w 490"/>
                            <a:gd name="T11" fmla="*/ 128 h 555"/>
                            <a:gd name="T12" fmla="*/ 374 w 490"/>
                            <a:gd name="T13" fmla="*/ 155 h 555"/>
                            <a:gd name="T14" fmla="*/ 376 w 490"/>
                            <a:gd name="T15" fmla="*/ 175 h 555"/>
                            <a:gd name="T16" fmla="*/ 366 w 490"/>
                            <a:gd name="T17" fmla="*/ 259 h 555"/>
                            <a:gd name="T18" fmla="*/ 368 w 490"/>
                            <a:gd name="T19" fmla="*/ 349 h 555"/>
                            <a:gd name="T20" fmla="*/ 387 w 490"/>
                            <a:gd name="T21" fmla="*/ 445 h 555"/>
                            <a:gd name="T22" fmla="*/ 431 w 490"/>
                            <a:gd name="T23" fmla="*/ 428 h 555"/>
                            <a:gd name="T24" fmla="*/ 408 w 490"/>
                            <a:gd name="T25" fmla="*/ 474 h 555"/>
                            <a:gd name="T26" fmla="*/ 456 w 490"/>
                            <a:gd name="T27" fmla="*/ 497 h 555"/>
                            <a:gd name="T28" fmla="*/ 470 w 490"/>
                            <a:gd name="T29" fmla="*/ 470 h 555"/>
                            <a:gd name="T30" fmla="*/ 474 w 490"/>
                            <a:gd name="T31" fmla="*/ 432 h 555"/>
                            <a:gd name="T32" fmla="*/ 428 w 490"/>
                            <a:gd name="T33" fmla="*/ 437 h 555"/>
                            <a:gd name="T34" fmla="*/ 456 w 490"/>
                            <a:gd name="T35" fmla="*/ 392 h 555"/>
                            <a:gd name="T36" fmla="*/ 426 w 490"/>
                            <a:gd name="T37" fmla="*/ 384 h 555"/>
                            <a:gd name="T38" fmla="*/ 401 w 490"/>
                            <a:gd name="T39" fmla="*/ 372 h 555"/>
                            <a:gd name="T40" fmla="*/ 412 w 490"/>
                            <a:gd name="T41" fmla="*/ 322 h 555"/>
                            <a:gd name="T42" fmla="*/ 393 w 490"/>
                            <a:gd name="T43" fmla="*/ 289 h 555"/>
                            <a:gd name="T44" fmla="*/ 378 w 490"/>
                            <a:gd name="T45" fmla="*/ 320 h 555"/>
                            <a:gd name="T46" fmla="*/ 391 w 490"/>
                            <a:gd name="T47" fmla="*/ 234 h 555"/>
                            <a:gd name="T48" fmla="*/ 368 w 490"/>
                            <a:gd name="T49" fmla="*/ 255 h 555"/>
                            <a:gd name="T50" fmla="*/ 385 w 490"/>
                            <a:gd name="T51" fmla="*/ 179 h 555"/>
                            <a:gd name="T52" fmla="*/ 382 w 490"/>
                            <a:gd name="T53" fmla="*/ 140 h 555"/>
                            <a:gd name="T54" fmla="*/ 289 w 490"/>
                            <a:gd name="T55" fmla="*/ 37 h 555"/>
                            <a:gd name="T56" fmla="*/ 253 w 490"/>
                            <a:gd name="T57" fmla="*/ 34 h 555"/>
                            <a:gd name="T58" fmla="*/ 167 w 490"/>
                            <a:gd name="T59" fmla="*/ 19 h 555"/>
                            <a:gd name="T60" fmla="*/ 118 w 490"/>
                            <a:gd name="T61" fmla="*/ 48 h 555"/>
                            <a:gd name="T62" fmla="*/ 95 w 490"/>
                            <a:gd name="T63" fmla="*/ 106 h 555"/>
                            <a:gd name="T64" fmla="*/ 67 w 490"/>
                            <a:gd name="T65" fmla="*/ 166 h 555"/>
                            <a:gd name="T66" fmla="*/ 32 w 490"/>
                            <a:gd name="T67" fmla="*/ 203 h 555"/>
                            <a:gd name="T68" fmla="*/ 19 w 490"/>
                            <a:gd name="T69" fmla="*/ 280 h 555"/>
                            <a:gd name="T70" fmla="*/ 7 w 490"/>
                            <a:gd name="T71" fmla="*/ 276 h 555"/>
                            <a:gd name="T72" fmla="*/ 7 w 490"/>
                            <a:gd name="T73" fmla="*/ 430 h 555"/>
                            <a:gd name="T74" fmla="*/ 47 w 490"/>
                            <a:gd name="T75" fmla="*/ 453 h 555"/>
                            <a:gd name="T76" fmla="*/ 32 w 490"/>
                            <a:gd name="T77" fmla="*/ 470 h 555"/>
                            <a:gd name="T78" fmla="*/ 35 w 490"/>
                            <a:gd name="T79" fmla="*/ 514 h 555"/>
                            <a:gd name="T80" fmla="*/ 50 w 490"/>
                            <a:gd name="T81" fmla="*/ 554 h 555"/>
                            <a:gd name="T82" fmla="*/ 90 w 490"/>
                            <a:gd name="T83" fmla="*/ 539 h 555"/>
                            <a:gd name="T84" fmla="*/ 84 w 490"/>
                            <a:gd name="T85" fmla="*/ 514 h 555"/>
                            <a:gd name="T86" fmla="*/ 82 w 490"/>
                            <a:gd name="T87" fmla="*/ 479 h 555"/>
                            <a:gd name="T88" fmla="*/ 75 w 490"/>
                            <a:gd name="T89" fmla="*/ 443 h 555"/>
                            <a:gd name="T90" fmla="*/ 67 w 490"/>
                            <a:gd name="T91" fmla="*/ 380 h 555"/>
                            <a:gd name="T92" fmla="*/ 59 w 490"/>
                            <a:gd name="T93" fmla="*/ 274 h 555"/>
                            <a:gd name="T94" fmla="*/ 95 w 490"/>
                            <a:gd name="T95" fmla="*/ 286 h 555"/>
                            <a:gd name="T96" fmla="*/ 109 w 490"/>
                            <a:gd name="T97" fmla="*/ 278 h 555"/>
                            <a:gd name="T98" fmla="*/ 137 w 490"/>
                            <a:gd name="T99" fmla="*/ 129 h 555"/>
                            <a:gd name="T100" fmla="*/ 141 w 490"/>
                            <a:gd name="T101" fmla="*/ 155 h 555"/>
                            <a:gd name="T102" fmla="*/ 144 w 490"/>
                            <a:gd name="T103" fmla="*/ 190 h 555"/>
                            <a:gd name="T104" fmla="*/ 146 w 490"/>
                            <a:gd name="T105" fmla="*/ 221 h 555"/>
                            <a:gd name="T106" fmla="*/ 90 w 490"/>
                            <a:gd name="T107" fmla="*/ 318 h 555"/>
                            <a:gd name="T108" fmla="*/ 80 w 490"/>
                            <a:gd name="T109" fmla="*/ 378 h 555"/>
                            <a:gd name="T110" fmla="*/ 80 w 490"/>
                            <a:gd name="T111" fmla="*/ 399 h 555"/>
                            <a:gd name="T112" fmla="*/ 92 w 490"/>
                            <a:gd name="T113" fmla="*/ 445 h 555"/>
                            <a:gd name="T114" fmla="*/ 253 w 490"/>
                            <a:gd name="T115" fmla="*/ 481 h 5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0"/>
                            <a:gd name="T175" fmla="*/ 0 h 555"/>
                            <a:gd name="T176" fmla="*/ 490 w 490"/>
                            <a:gd name="T177" fmla="*/ 555 h 5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0" h="555">
                              <a:moveTo>
                                <a:pt x="363" y="479"/>
                              </a:moveTo>
                              <a:lnTo>
                                <a:pt x="363" y="479"/>
                              </a:lnTo>
                              <a:lnTo>
                                <a:pt x="366" y="476"/>
                              </a:lnTo>
                              <a:lnTo>
                                <a:pt x="368" y="476"/>
                              </a:lnTo>
                              <a:lnTo>
                                <a:pt x="368" y="474"/>
                              </a:lnTo>
                              <a:lnTo>
                                <a:pt x="370" y="474"/>
                              </a:lnTo>
                              <a:lnTo>
                                <a:pt x="372" y="474"/>
                              </a:lnTo>
                              <a:lnTo>
                                <a:pt x="370" y="467"/>
                              </a:lnTo>
                              <a:lnTo>
                                <a:pt x="370" y="464"/>
                              </a:lnTo>
                              <a:lnTo>
                                <a:pt x="368" y="459"/>
                              </a:lnTo>
                              <a:lnTo>
                                <a:pt x="368" y="455"/>
                              </a:lnTo>
                              <a:lnTo>
                                <a:pt x="366" y="451"/>
                              </a:lnTo>
                              <a:lnTo>
                                <a:pt x="363" y="447"/>
                              </a:lnTo>
                              <a:lnTo>
                                <a:pt x="363" y="443"/>
                              </a:lnTo>
                              <a:lnTo>
                                <a:pt x="363" y="439"/>
                              </a:lnTo>
                              <a:lnTo>
                                <a:pt x="363" y="432"/>
                              </a:lnTo>
                              <a:lnTo>
                                <a:pt x="363" y="424"/>
                              </a:lnTo>
                              <a:lnTo>
                                <a:pt x="363" y="415"/>
                              </a:lnTo>
                              <a:lnTo>
                                <a:pt x="366" y="409"/>
                              </a:lnTo>
                              <a:lnTo>
                                <a:pt x="366" y="401"/>
                              </a:lnTo>
                              <a:lnTo>
                                <a:pt x="368" y="395"/>
                              </a:lnTo>
                              <a:lnTo>
                                <a:pt x="368" y="389"/>
                              </a:lnTo>
                              <a:lnTo>
                                <a:pt x="368" y="380"/>
                              </a:lnTo>
                              <a:lnTo>
                                <a:pt x="368" y="375"/>
                              </a:lnTo>
                              <a:lnTo>
                                <a:pt x="368" y="369"/>
                              </a:lnTo>
                              <a:lnTo>
                                <a:pt x="366" y="363"/>
                              </a:lnTo>
                              <a:lnTo>
                                <a:pt x="366" y="358"/>
                              </a:lnTo>
                              <a:lnTo>
                                <a:pt x="363" y="351"/>
                              </a:lnTo>
                              <a:lnTo>
                                <a:pt x="361" y="344"/>
                              </a:lnTo>
                              <a:lnTo>
                                <a:pt x="361" y="339"/>
                              </a:lnTo>
                              <a:lnTo>
                                <a:pt x="361" y="332"/>
                              </a:lnTo>
                              <a:lnTo>
                                <a:pt x="359" y="330"/>
                              </a:lnTo>
                              <a:lnTo>
                                <a:pt x="357" y="328"/>
                              </a:lnTo>
                              <a:lnTo>
                                <a:pt x="357" y="326"/>
                              </a:lnTo>
                              <a:lnTo>
                                <a:pt x="355" y="322"/>
                              </a:lnTo>
                              <a:lnTo>
                                <a:pt x="355" y="320"/>
                              </a:lnTo>
                              <a:lnTo>
                                <a:pt x="353" y="318"/>
                              </a:lnTo>
                              <a:lnTo>
                                <a:pt x="353" y="316"/>
                              </a:lnTo>
                              <a:lnTo>
                                <a:pt x="351" y="311"/>
                              </a:lnTo>
                              <a:lnTo>
                                <a:pt x="349" y="318"/>
                              </a:lnTo>
                              <a:lnTo>
                                <a:pt x="345" y="324"/>
                              </a:lnTo>
                              <a:lnTo>
                                <a:pt x="343" y="328"/>
                              </a:lnTo>
                              <a:lnTo>
                                <a:pt x="339" y="335"/>
                              </a:lnTo>
                              <a:lnTo>
                                <a:pt x="335" y="341"/>
                              </a:lnTo>
                              <a:lnTo>
                                <a:pt x="333" y="344"/>
                              </a:lnTo>
                              <a:lnTo>
                                <a:pt x="328" y="349"/>
                              </a:lnTo>
                              <a:lnTo>
                                <a:pt x="325" y="353"/>
                              </a:lnTo>
                              <a:lnTo>
                                <a:pt x="325" y="347"/>
                              </a:lnTo>
                              <a:lnTo>
                                <a:pt x="333" y="330"/>
                              </a:lnTo>
                              <a:lnTo>
                                <a:pt x="339" y="311"/>
                              </a:lnTo>
                              <a:lnTo>
                                <a:pt x="345" y="292"/>
                              </a:lnTo>
                              <a:lnTo>
                                <a:pt x="351" y="272"/>
                              </a:lnTo>
                              <a:lnTo>
                                <a:pt x="357" y="246"/>
                              </a:lnTo>
                              <a:lnTo>
                                <a:pt x="361" y="224"/>
                              </a:lnTo>
                              <a:lnTo>
                                <a:pt x="366" y="196"/>
                              </a:lnTo>
                              <a:lnTo>
                                <a:pt x="370" y="169"/>
                              </a:lnTo>
                              <a:lnTo>
                                <a:pt x="368" y="163"/>
                              </a:lnTo>
                              <a:lnTo>
                                <a:pt x="363" y="158"/>
                              </a:lnTo>
                              <a:lnTo>
                                <a:pt x="361" y="151"/>
                              </a:lnTo>
                              <a:lnTo>
                                <a:pt x="357" y="144"/>
                              </a:lnTo>
                              <a:lnTo>
                                <a:pt x="353" y="140"/>
                              </a:lnTo>
                              <a:lnTo>
                                <a:pt x="349" y="136"/>
                              </a:lnTo>
                              <a:lnTo>
                                <a:pt x="347" y="129"/>
                              </a:lnTo>
                              <a:lnTo>
                                <a:pt x="345" y="128"/>
                              </a:lnTo>
                              <a:lnTo>
                                <a:pt x="349" y="132"/>
                              </a:lnTo>
                              <a:lnTo>
                                <a:pt x="353" y="136"/>
                              </a:lnTo>
                              <a:lnTo>
                                <a:pt x="357" y="143"/>
                              </a:lnTo>
                              <a:lnTo>
                                <a:pt x="361" y="146"/>
                              </a:lnTo>
                              <a:lnTo>
                                <a:pt x="366" y="153"/>
                              </a:lnTo>
                              <a:lnTo>
                                <a:pt x="370" y="158"/>
                              </a:lnTo>
                              <a:lnTo>
                                <a:pt x="372" y="163"/>
                              </a:lnTo>
                              <a:lnTo>
                                <a:pt x="374" y="167"/>
                              </a:lnTo>
                              <a:lnTo>
                                <a:pt x="374" y="163"/>
                              </a:lnTo>
                              <a:lnTo>
                                <a:pt x="374" y="159"/>
                              </a:lnTo>
                              <a:lnTo>
                                <a:pt x="374" y="155"/>
                              </a:lnTo>
                              <a:lnTo>
                                <a:pt x="374" y="151"/>
                              </a:lnTo>
                              <a:lnTo>
                                <a:pt x="374" y="144"/>
                              </a:lnTo>
                              <a:lnTo>
                                <a:pt x="374" y="140"/>
                              </a:lnTo>
                              <a:lnTo>
                                <a:pt x="372" y="134"/>
                              </a:lnTo>
                              <a:lnTo>
                                <a:pt x="372" y="129"/>
                              </a:lnTo>
                              <a:lnTo>
                                <a:pt x="374" y="136"/>
                              </a:lnTo>
                              <a:lnTo>
                                <a:pt x="376" y="143"/>
                              </a:lnTo>
                              <a:lnTo>
                                <a:pt x="376" y="151"/>
                              </a:lnTo>
                              <a:lnTo>
                                <a:pt x="376" y="159"/>
                              </a:lnTo>
                              <a:lnTo>
                                <a:pt x="376" y="167"/>
                              </a:lnTo>
                              <a:lnTo>
                                <a:pt x="376" y="175"/>
                              </a:lnTo>
                              <a:lnTo>
                                <a:pt x="376" y="182"/>
                              </a:lnTo>
                              <a:lnTo>
                                <a:pt x="376" y="188"/>
                              </a:lnTo>
                              <a:lnTo>
                                <a:pt x="376" y="196"/>
                              </a:lnTo>
                              <a:lnTo>
                                <a:pt x="376" y="204"/>
                              </a:lnTo>
                              <a:lnTo>
                                <a:pt x="376" y="213"/>
                              </a:lnTo>
                              <a:lnTo>
                                <a:pt x="376" y="221"/>
                              </a:lnTo>
                              <a:lnTo>
                                <a:pt x="374" y="229"/>
                              </a:lnTo>
                              <a:lnTo>
                                <a:pt x="372" y="238"/>
                              </a:lnTo>
                              <a:lnTo>
                                <a:pt x="370" y="246"/>
                              </a:lnTo>
                              <a:lnTo>
                                <a:pt x="366" y="252"/>
                              </a:lnTo>
                              <a:lnTo>
                                <a:pt x="366" y="259"/>
                              </a:lnTo>
                              <a:lnTo>
                                <a:pt x="363" y="264"/>
                              </a:lnTo>
                              <a:lnTo>
                                <a:pt x="363" y="269"/>
                              </a:lnTo>
                              <a:lnTo>
                                <a:pt x="361" y="274"/>
                              </a:lnTo>
                              <a:lnTo>
                                <a:pt x="361" y="280"/>
                              </a:lnTo>
                              <a:lnTo>
                                <a:pt x="359" y="284"/>
                              </a:lnTo>
                              <a:lnTo>
                                <a:pt x="357" y="290"/>
                              </a:lnTo>
                              <a:lnTo>
                                <a:pt x="355" y="295"/>
                              </a:lnTo>
                              <a:lnTo>
                                <a:pt x="366" y="309"/>
                              </a:lnTo>
                              <a:lnTo>
                                <a:pt x="366" y="322"/>
                              </a:lnTo>
                              <a:lnTo>
                                <a:pt x="368" y="336"/>
                              </a:lnTo>
                              <a:lnTo>
                                <a:pt x="368" y="349"/>
                              </a:lnTo>
                              <a:lnTo>
                                <a:pt x="370" y="361"/>
                              </a:lnTo>
                              <a:lnTo>
                                <a:pt x="370" y="372"/>
                              </a:lnTo>
                              <a:lnTo>
                                <a:pt x="370" y="384"/>
                              </a:lnTo>
                              <a:lnTo>
                                <a:pt x="370" y="399"/>
                              </a:lnTo>
                              <a:lnTo>
                                <a:pt x="368" y="412"/>
                              </a:lnTo>
                              <a:lnTo>
                                <a:pt x="368" y="420"/>
                              </a:lnTo>
                              <a:lnTo>
                                <a:pt x="370" y="428"/>
                              </a:lnTo>
                              <a:lnTo>
                                <a:pt x="374" y="434"/>
                              </a:lnTo>
                              <a:lnTo>
                                <a:pt x="378" y="439"/>
                              </a:lnTo>
                              <a:lnTo>
                                <a:pt x="382" y="441"/>
                              </a:lnTo>
                              <a:lnTo>
                                <a:pt x="387" y="445"/>
                              </a:lnTo>
                              <a:lnTo>
                                <a:pt x="393" y="445"/>
                              </a:lnTo>
                              <a:lnTo>
                                <a:pt x="397" y="445"/>
                              </a:lnTo>
                              <a:lnTo>
                                <a:pt x="403" y="443"/>
                              </a:lnTo>
                              <a:lnTo>
                                <a:pt x="410" y="439"/>
                              </a:lnTo>
                              <a:lnTo>
                                <a:pt x="414" y="434"/>
                              </a:lnTo>
                              <a:lnTo>
                                <a:pt x="418" y="430"/>
                              </a:lnTo>
                              <a:lnTo>
                                <a:pt x="422" y="426"/>
                              </a:lnTo>
                              <a:lnTo>
                                <a:pt x="426" y="424"/>
                              </a:lnTo>
                              <a:lnTo>
                                <a:pt x="428" y="424"/>
                              </a:lnTo>
                              <a:lnTo>
                                <a:pt x="431" y="426"/>
                              </a:lnTo>
                              <a:lnTo>
                                <a:pt x="431" y="428"/>
                              </a:lnTo>
                              <a:lnTo>
                                <a:pt x="428" y="432"/>
                              </a:lnTo>
                              <a:lnTo>
                                <a:pt x="425" y="437"/>
                              </a:lnTo>
                              <a:lnTo>
                                <a:pt x="418" y="441"/>
                              </a:lnTo>
                              <a:lnTo>
                                <a:pt x="414" y="447"/>
                              </a:lnTo>
                              <a:lnTo>
                                <a:pt x="410" y="451"/>
                              </a:lnTo>
                              <a:lnTo>
                                <a:pt x="406" y="455"/>
                              </a:lnTo>
                              <a:lnTo>
                                <a:pt x="403" y="457"/>
                              </a:lnTo>
                              <a:lnTo>
                                <a:pt x="403" y="462"/>
                              </a:lnTo>
                              <a:lnTo>
                                <a:pt x="403" y="466"/>
                              </a:lnTo>
                              <a:lnTo>
                                <a:pt x="406" y="470"/>
                              </a:lnTo>
                              <a:lnTo>
                                <a:pt x="408" y="474"/>
                              </a:lnTo>
                              <a:lnTo>
                                <a:pt x="412" y="476"/>
                              </a:lnTo>
                              <a:lnTo>
                                <a:pt x="416" y="479"/>
                              </a:lnTo>
                              <a:lnTo>
                                <a:pt x="422" y="479"/>
                              </a:lnTo>
                              <a:lnTo>
                                <a:pt x="428" y="476"/>
                              </a:lnTo>
                              <a:lnTo>
                                <a:pt x="431" y="481"/>
                              </a:lnTo>
                              <a:lnTo>
                                <a:pt x="433" y="484"/>
                              </a:lnTo>
                              <a:lnTo>
                                <a:pt x="437" y="489"/>
                              </a:lnTo>
                              <a:lnTo>
                                <a:pt x="441" y="491"/>
                              </a:lnTo>
                              <a:lnTo>
                                <a:pt x="448" y="493"/>
                              </a:lnTo>
                              <a:lnTo>
                                <a:pt x="451" y="495"/>
                              </a:lnTo>
                              <a:lnTo>
                                <a:pt x="456" y="497"/>
                              </a:lnTo>
                              <a:lnTo>
                                <a:pt x="460" y="499"/>
                              </a:lnTo>
                              <a:lnTo>
                                <a:pt x="462" y="497"/>
                              </a:lnTo>
                              <a:lnTo>
                                <a:pt x="462" y="493"/>
                              </a:lnTo>
                              <a:lnTo>
                                <a:pt x="464" y="491"/>
                              </a:lnTo>
                              <a:lnTo>
                                <a:pt x="466" y="489"/>
                              </a:lnTo>
                              <a:lnTo>
                                <a:pt x="466" y="484"/>
                              </a:lnTo>
                              <a:lnTo>
                                <a:pt x="468" y="482"/>
                              </a:lnTo>
                              <a:lnTo>
                                <a:pt x="468" y="479"/>
                              </a:lnTo>
                              <a:lnTo>
                                <a:pt x="468" y="476"/>
                              </a:lnTo>
                              <a:lnTo>
                                <a:pt x="468" y="472"/>
                              </a:lnTo>
                              <a:lnTo>
                                <a:pt x="470" y="470"/>
                              </a:lnTo>
                              <a:lnTo>
                                <a:pt x="473" y="466"/>
                              </a:lnTo>
                              <a:lnTo>
                                <a:pt x="474" y="464"/>
                              </a:lnTo>
                              <a:lnTo>
                                <a:pt x="479" y="462"/>
                              </a:lnTo>
                              <a:lnTo>
                                <a:pt x="483" y="459"/>
                              </a:lnTo>
                              <a:lnTo>
                                <a:pt x="485" y="457"/>
                              </a:lnTo>
                              <a:lnTo>
                                <a:pt x="489" y="457"/>
                              </a:lnTo>
                              <a:lnTo>
                                <a:pt x="489" y="455"/>
                              </a:lnTo>
                              <a:lnTo>
                                <a:pt x="489" y="451"/>
                              </a:lnTo>
                              <a:lnTo>
                                <a:pt x="485" y="445"/>
                              </a:lnTo>
                              <a:lnTo>
                                <a:pt x="479" y="439"/>
                              </a:lnTo>
                              <a:lnTo>
                                <a:pt x="474" y="432"/>
                              </a:lnTo>
                              <a:lnTo>
                                <a:pt x="468" y="426"/>
                              </a:lnTo>
                              <a:lnTo>
                                <a:pt x="464" y="420"/>
                              </a:lnTo>
                              <a:lnTo>
                                <a:pt x="460" y="413"/>
                              </a:lnTo>
                              <a:lnTo>
                                <a:pt x="458" y="415"/>
                              </a:lnTo>
                              <a:lnTo>
                                <a:pt x="453" y="420"/>
                              </a:lnTo>
                              <a:lnTo>
                                <a:pt x="450" y="422"/>
                              </a:lnTo>
                              <a:lnTo>
                                <a:pt x="443" y="424"/>
                              </a:lnTo>
                              <a:lnTo>
                                <a:pt x="439" y="426"/>
                              </a:lnTo>
                              <a:lnTo>
                                <a:pt x="435" y="430"/>
                              </a:lnTo>
                              <a:lnTo>
                                <a:pt x="431" y="432"/>
                              </a:lnTo>
                              <a:lnTo>
                                <a:pt x="428" y="437"/>
                              </a:lnTo>
                              <a:lnTo>
                                <a:pt x="431" y="430"/>
                              </a:lnTo>
                              <a:lnTo>
                                <a:pt x="435" y="426"/>
                              </a:lnTo>
                              <a:lnTo>
                                <a:pt x="439" y="422"/>
                              </a:lnTo>
                              <a:lnTo>
                                <a:pt x="445" y="417"/>
                              </a:lnTo>
                              <a:lnTo>
                                <a:pt x="450" y="413"/>
                              </a:lnTo>
                              <a:lnTo>
                                <a:pt x="453" y="409"/>
                              </a:lnTo>
                              <a:lnTo>
                                <a:pt x="458" y="405"/>
                              </a:lnTo>
                              <a:lnTo>
                                <a:pt x="462" y="401"/>
                              </a:lnTo>
                              <a:lnTo>
                                <a:pt x="460" y="399"/>
                              </a:lnTo>
                              <a:lnTo>
                                <a:pt x="458" y="395"/>
                              </a:lnTo>
                              <a:lnTo>
                                <a:pt x="456" y="392"/>
                              </a:lnTo>
                              <a:lnTo>
                                <a:pt x="453" y="390"/>
                              </a:lnTo>
                              <a:lnTo>
                                <a:pt x="451" y="389"/>
                              </a:lnTo>
                              <a:lnTo>
                                <a:pt x="448" y="387"/>
                              </a:lnTo>
                              <a:lnTo>
                                <a:pt x="445" y="384"/>
                              </a:lnTo>
                              <a:lnTo>
                                <a:pt x="443" y="380"/>
                              </a:lnTo>
                              <a:lnTo>
                                <a:pt x="439" y="387"/>
                              </a:lnTo>
                              <a:lnTo>
                                <a:pt x="435" y="389"/>
                              </a:lnTo>
                              <a:lnTo>
                                <a:pt x="433" y="390"/>
                              </a:lnTo>
                              <a:lnTo>
                                <a:pt x="428" y="390"/>
                              </a:lnTo>
                              <a:lnTo>
                                <a:pt x="428" y="389"/>
                              </a:lnTo>
                              <a:lnTo>
                                <a:pt x="426" y="384"/>
                              </a:lnTo>
                              <a:lnTo>
                                <a:pt x="426" y="378"/>
                              </a:lnTo>
                              <a:lnTo>
                                <a:pt x="425" y="369"/>
                              </a:lnTo>
                              <a:lnTo>
                                <a:pt x="420" y="363"/>
                              </a:lnTo>
                              <a:lnTo>
                                <a:pt x="416" y="359"/>
                              </a:lnTo>
                              <a:lnTo>
                                <a:pt x="412" y="359"/>
                              </a:lnTo>
                              <a:lnTo>
                                <a:pt x="410" y="361"/>
                              </a:lnTo>
                              <a:lnTo>
                                <a:pt x="408" y="365"/>
                              </a:lnTo>
                              <a:lnTo>
                                <a:pt x="406" y="369"/>
                              </a:lnTo>
                              <a:lnTo>
                                <a:pt x="401" y="374"/>
                              </a:lnTo>
                              <a:lnTo>
                                <a:pt x="397" y="374"/>
                              </a:lnTo>
                              <a:lnTo>
                                <a:pt x="401" y="372"/>
                              </a:lnTo>
                              <a:lnTo>
                                <a:pt x="403" y="367"/>
                              </a:lnTo>
                              <a:lnTo>
                                <a:pt x="406" y="363"/>
                              </a:lnTo>
                              <a:lnTo>
                                <a:pt x="406" y="359"/>
                              </a:lnTo>
                              <a:lnTo>
                                <a:pt x="408" y="356"/>
                              </a:lnTo>
                              <a:lnTo>
                                <a:pt x="408" y="351"/>
                              </a:lnTo>
                              <a:lnTo>
                                <a:pt x="410" y="347"/>
                              </a:lnTo>
                              <a:lnTo>
                                <a:pt x="412" y="343"/>
                              </a:lnTo>
                              <a:lnTo>
                                <a:pt x="412" y="339"/>
                              </a:lnTo>
                              <a:lnTo>
                                <a:pt x="412" y="332"/>
                              </a:lnTo>
                              <a:lnTo>
                                <a:pt x="412" y="328"/>
                              </a:lnTo>
                              <a:lnTo>
                                <a:pt x="412" y="322"/>
                              </a:lnTo>
                              <a:lnTo>
                                <a:pt x="412" y="316"/>
                              </a:lnTo>
                              <a:lnTo>
                                <a:pt x="412" y="309"/>
                              </a:lnTo>
                              <a:lnTo>
                                <a:pt x="410" y="303"/>
                              </a:lnTo>
                              <a:lnTo>
                                <a:pt x="408" y="297"/>
                              </a:lnTo>
                              <a:lnTo>
                                <a:pt x="408" y="295"/>
                              </a:lnTo>
                              <a:lnTo>
                                <a:pt x="406" y="292"/>
                              </a:lnTo>
                              <a:lnTo>
                                <a:pt x="403" y="290"/>
                              </a:lnTo>
                              <a:lnTo>
                                <a:pt x="401" y="290"/>
                              </a:lnTo>
                              <a:lnTo>
                                <a:pt x="397" y="289"/>
                              </a:lnTo>
                              <a:lnTo>
                                <a:pt x="395" y="289"/>
                              </a:lnTo>
                              <a:lnTo>
                                <a:pt x="393" y="289"/>
                              </a:lnTo>
                              <a:lnTo>
                                <a:pt x="389" y="289"/>
                              </a:lnTo>
                              <a:lnTo>
                                <a:pt x="387" y="295"/>
                              </a:lnTo>
                              <a:lnTo>
                                <a:pt x="387" y="301"/>
                              </a:lnTo>
                              <a:lnTo>
                                <a:pt x="385" y="307"/>
                              </a:lnTo>
                              <a:lnTo>
                                <a:pt x="385" y="314"/>
                              </a:lnTo>
                              <a:lnTo>
                                <a:pt x="382" y="320"/>
                              </a:lnTo>
                              <a:lnTo>
                                <a:pt x="380" y="324"/>
                              </a:lnTo>
                              <a:lnTo>
                                <a:pt x="380" y="326"/>
                              </a:lnTo>
                              <a:lnTo>
                                <a:pt x="378" y="326"/>
                              </a:lnTo>
                              <a:lnTo>
                                <a:pt x="378" y="324"/>
                              </a:lnTo>
                              <a:lnTo>
                                <a:pt x="378" y="320"/>
                              </a:lnTo>
                              <a:lnTo>
                                <a:pt x="378" y="314"/>
                              </a:lnTo>
                              <a:lnTo>
                                <a:pt x="380" y="305"/>
                              </a:lnTo>
                              <a:lnTo>
                                <a:pt x="382" y="297"/>
                              </a:lnTo>
                              <a:lnTo>
                                <a:pt x="385" y="286"/>
                              </a:lnTo>
                              <a:lnTo>
                                <a:pt x="387" y="278"/>
                              </a:lnTo>
                              <a:lnTo>
                                <a:pt x="389" y="267"/>
                              </a:lnTo>
                              <a:lnTo>
                                <a:pt x="391" y="261"/>
                              </a:lnTo>
                              <a:lnTo>
                                <a:pt x="391" y="255"/>
                              </a:lnTo>
                              <a:lnTo>
                                <a:pt x="391" y="246"/>
                              </a:lnTo>
                              <a:lnTo>
                                <a:pt x="391" y="240"/>
                              </a:lnTo>
                              <a:lnTo>
                                <a:pt x="391" y="234"/>
                              </a:lnTo>
                              <a:lnTo>
                                <a:pt x="391" y="228"/>
                              </a:lnTo>
                              <a:lnTo>
                                <a:pt x="389" y="221"/>
                              </a:lnTo>
                              <a:lnTo>
                                <a:pt x="389" y="215"/>
                              </a:lnTo>
                              <a:lnTo>
                                <a:pt x="387" y="224"/>
                              </a:lnTo>
                              <a:lnTo>
                                <a:pt x="385" y="229"/>
                              </a:lnTo>
                              <a:lnTo>
                                <a:pt x="382" y="236"/>
                              </a:lnTo>
                              <a:lnTo>
                                <a:pt x="380" y="242"/>
                              </a:lnTo>
                              <a:lnTo>
                                <a:pt x="376" y="246"/>
                              </a:lnTo>
                              <a:lnTo>
                                <a:pt x="374" y="251"/>
                              </a:lnTo>
                              <a:lnTo>
                                <a:pt x="370" y="255"/>
                              </a:lnTo>
                              <a:lnTo>
                                <a:pt x="368" y="255"/>
                              </a:lnTo>
                              <a:lnTo>
                                <a:pt x="372" y="246"/>
                              </a:lnTo>
                              <a:lnTo>
                                <a:pt x="376" y="238"/>
                              </a:lnTo>
                              <a:lnTo>
                                <a:pt x="380" y="228"/>
                              </a:lnTo>
                              <a:lnTo>
                                <a:pt x="382" y="217"/>
                              </a:lnTo>
                              <a:lnTo>
                                <a:pt x="385" y="207"/>
                              </a:lnTo>
                              <a:lnTo>
                                <a:pt x="387" y="196"/>
                              </a:lnTo>
                              <a:lnTo>
                                <a:pt x="387" y="186"/>
                              </a:lnTo>
                              <a:lnTo>
                                <a:pt x="387" y="175"/>
                              </a:lnTo>
                              <a:lnTo>
                                <a:pt x="385" y="177"/>
                              </a:lnTo>
                              <a:lnTo>
                                <a:pt x="385" y="179"/>
                              </a:lnTo>
                              <a:lnTo>
                                <a:pt x="382" y="179"/>
                              </a:lnTo>
                              <a:lnTo>
                                <a:pt x="382" y="182"/>
                              </a:lnTo>
                              <a:lnTo>
                                <a:pt x="382" y="184"/>
                              </a:lnTo>
                              <a:lnTo>
                                <a:pt x="380" y="188"/>
                              </a:lnTo>
                              <a:lnTo>
                                <a:pt x="380" y="190"/>
                              </a:lnTo>
                              <a:lnTo>
                                <a:pt x="378" y="184"/>
                              </a:lnTo>
                              <a:lnTo>
                                <a:pt x="378" y="177"/>
                              </a:lnTo>
                              <a:lnTo>
                                <a:pt x="380" y="169"/>
                              </a:lnTo>
                              <a:lnTo>
                                <a:pt x="382" y="161"/>
                              </a:lnTo>
                              <a:lnTo>
                                <a:pt x="385" y="151"/>
                              </a:lnTo>
                              <a:lnTo>
                                <a:pt x="382" y="140"/>
                              </a:lnTo>
                              <a:lnTo>
                                <a:pt x="380" y="129"/>
                              </a:lnTo>
                              <a:lnTo>
                                <a:pt x="374" y="119"/>
                              </a:lnTo>
                              <a:lnTo>
                                <a:pt x="370" y="103"/>
                              </a:lnTo>
                              <a:lnTo>
                                <a:pt x="366" y="88"/>
                              </a:lnTo>
                              <a:lnTo>
                                <a:pt x="357" y="75"/>
                              </a:lnTo>
                              <a:lnTo>
                                <a:pt x="349" y="63"/>
                              </a:lnTo>
                              <a:lnTo>
                                <a:pt x="339" y="52"/>
                              </a:lnTo>
                              <a:lnTo>
                                <a:pt x="328" y="44"/>
                              </a:lnTo>
                              <a:lnTo>
                                <a:pt x="314" y="34"/>
                              </a:lnTo>
                              <a:lnTo>
                                <a:pt x="302" y="26"/>
                              </a:lnTo>
                              <a:lnTo>
                                <a:pt x="289" y="37"/>
                              </a:lnTo>
                              <a:lnTo>
                                <a:pt x="287" y="37"/>
                              </a:lnTo>
                              <a:lnTo>
                                <a:pt x="283" y="37"/>
                              </a:lnTo>
                              <a:lnTo>
                                <a:pt x="278" y="37"/>
                              </a:lnTo>
                              <a:lnTo>
                                <a:pt x="274" y="36"/>
                              </a:lnTo>
                              <a:lnTo>
                                <a:pt x="270" y="36"/>
                              </a:lnTo>
                              <a:lnTo>
                                <a:pt x="265" y="36"/>
                              </a:lnTo>
                              <a:lnTo>
                                <a:pt x="262" y="36"/>
                              </a:lnTo>
                              <a:lnTo>
                                <a:pt x="259" y="34"/>
                              </a:lnTo>
                              <a:lnTo>
                                <a:pt x="257" y="34"/>
                              </a:lnTo>
                              <a:lnTo>
                                <a:pt x="255" y="34"/>
                              </a:lnTo>
                              <a:lnTo>
                                <a:pt x="253" y="34"/>
                              </a:lnTo>
                              <a:lnTo>
                                <a:pt x="253" y="36"/>
                              </a:lnTo>
                              <a:lnTo>
                                <a:pt x="251" y="36"/>
                              </a:lnTo>
                              <a:lnTo>
                                <a:pt x="251" y="37"/>
                              </a:lnTo>
                              <a:lnTo>
                                <a:pt x="249" y="37"/>
                              </a:lnTo>
                              <a:lnTo>
                                <a:pt x="238" y="36"/>
                              </a:lnTo>
                              <a:lnTo>
                                <a:pt x="224" y="34"/>
                              </a:lnTo>
                              <a:lnTo>
                                <a:pt x="210" y="31"/>
                              </a:lnTo>
                              <a:lnTo>
                                <a:pt x="195" y="29"/>
                              </a:lnTo>
                              <a:lnTo>
                                <a:pt x="180" y="26"/>
                              </a:lnTo>
                              <a:lnTo>
                                <a:pt x="167" y="19"/>
                              </a:lnTo>
                              <a:lnTo>
                                <a:pt x="161" y="14"/>
                              </a:lnTo>
                              <a:lnTo>
                                <a:pt x="157" y="11"/>
                              </a:lnTo>
                              <a:lnTo>
                                <a:pt x="153" y="6"/>
                              </a:lnTo>
                              <a:lnTo>
                                <a:pt x="150" y="0"/>
                              </a:lnTo>
                              <a:lnTo>
                                <a:pt x="163" y="19"/>
                              </a:lnTo>
                              <a:lnTo>
                                <a:pt x="157" y="27"/>
                              </a:lnTo>
                              <a:lnTo>
                                <a:pt x="148" y="31"/>
                              </a:lnTo>
                              <a:lnTo>
                                <a:pt x="141" y="36"/>
                              </a:lnTo>
                              <a:lnTo>
                                <a:pt x="134" y="40"/>
                              </a:lnTo>
                              <a:lnTo>
                                <a:pt x="126" y="44"/>
                              </a:lnTo>
                              <a:lnTo>
                                <a:pt x="118" y="48"/>
                              </a:lnTo>
                              <a:lnTo>
                                <a:pt x="112" y="56"/>
                              </a:lnTo>
                              <a:lnTo>
                                <a:pt x="107" y="69"/>
                              </a:lnTo>
                              <a:lnTo>
                                <a:pt x="101" y="75"/>
                              </a:lnTo>
                              <a:lnTo>
                                <a:pt x="101" y="136"/>
                              </a:lnTo>
                              <a:lnTo>
                                <a:pt x="101" y="134"/>
                              </a:lnTo>
                              <a:lnTo>
                                <a:pt x="99" y="129"/>
                              </a:lnTo>
                              <a:lnTo>
                                <a:pt x="97" y="126"/>
                              </a:lnTo>
                              <a:lnTo>
                                <a:pt x="97" y="121"/>
                              </a:lnTo>
                              <a:lnTo>
                                <a:pt x="95" y="118"/>
                              </a:lnTo>
                              <a:lnTo>
                                <a:pt x="95" y="111"/>
                              </a:lnTo>
                              <a:lnTo>
                                <a:pt x="95" y="106"/>
                              </a:lnTo>
                              <a:lnTo>
                                <a:pt x="95" y="103"/>
                              </a:lnTo>
                              <a:lnTo>
                                <a:pt x="88" y="96"/>
                              </a:lnTo>
                              <a:lnTo>
                                <a:pt x="84" y="103"/>
                              </a:lnTo>
                              <a:lnTo>
                                <a:pt x="82" y="111"/>
                              </a:lnTo>
                              <a:lnTo>
                                <a:pt x="80" y="121"/>
                              </a:lnTo>
                              <a:lnTo>
                                <a:pt x="78" y="129"/>
                              </a:lnTo>
                              <a:lnTo>
                                <a:pt x="75" y="140"/>
                              </a:lnTo>
                              <a:lnTo>
                                <a:pt x="75" y="151"/>
                              </a:lnTo>
                              <a:lnTo>
                                <a:pt x="74" y="159"/>
                              </a:lnTo>
                              <a:lnTo>
                                <a:pt x="72" y="167"/>
                              </a:lnTo>
                              <a:lnTo>
                                <a:pt x="67" y="166"/>
                              </a:lnTo>
                              <a:lnTo>
                                <a:pt x="64" y="163"/>
                              </a:lnTo>
                              <a:lnTo>
                                <a:pt x="59" y="159"/>
                              </a:lnTo>
                              <a:lnTo>
                                <a:pt x="55" y="158"/>
                              </a:lnTo>
                              <a:lnTo>
                                <a:pt x="50" y="153"/>
                              </a:lnTo>
                              <a:lnTo>
                                <a:pt x="47" y="151"/>
                              </a:lnTo>
                              <a:lnTo>
                                <a:pt x="42" y="149"/>
                              </a:lnTo>
                              <a:lnTo>
                                <a:pt x="40" y="146"/>
                              </a:lnTo>
                              <a:lnTo>
                                <a:pt x="35" y="161"/>
                              </a:lnTo>
                              <a:lnTo>
                                <a:pt x="34" y="174"/>
                              </a:lnTo>
                              <a:lnTo>
                                <a:pt x="32" y="188"/>
                              </a:lnTo>
                              <a:lnTo>
                                <a:pt x="32" y="203"/>
                              </a:lnTo>
                              <a:lnTo>
                                <a:pt x="32" y="217"/>
                              </a:lnTo>
                              <a:lnTo>
                                <a:pt x="32" y="232"/>
                              </a:lnTo>
                              <a:lnTo>
                                <a:pt x="32" y="246"/>
                              </a:lnTo>
                              <a:lnTo>
                                <a:pt x="32" y="261"/>
                              </a:lnTo>
                              <a:lnTo>
                                <a:pt x="32" y="264"/>
                              </a:lnTo>
                              <a:lnTo>
                                <a:pt x="32" y="267"/>
                              </a:lnTo>
                              <a:lnTo>
                                <a:pt x="30" y="269"/>
                              </a:lnTo>
                              <a:lnTo>
                                <a:pt x="27" y="274"/>
                              </a:lnTo>
                              <a:lnTo>
                                <a:pt x="26" y="276"/>
                              </a:lnTo>
                              <a:lnTo>
                                <a:pt x="23" y="280"/>
                              </a:lnTo>
                              <a:lnTo>
                                <a:pt x="19" y="280"/>
                              </a:lnTo>
                              <a:lnTo>
                                <a:pt x="17" y="282"/>
                              </a:lnTo>
                              <a:lnTo>
                                <a:pt x="15" y="274"/>
                              </a:lnTo>
                              <a:lnTo>
                                <a:pt x="15" y="264"/>
                              </a:lnTo>
                              <a:lnTo>
                                <a:pt x="13" y="252"/>
                              </a:lnTo>
                              <a:lnTo>
                                <a:pt x="13" y="242"/>
                              </a:lnTo>
                              <a:lnTo>
                                <a:pt x="13" y="232"/>
                              </a:lnTo>
                              <a:lnTo>
                                <a:pt x="13" y="228"/>
                              </a:lnTo>
                              <a:lnTo>
                                <a:pt x="13" y="226"/>
                              </a:lnTo>
                              <a:lnTo>
                                <a:pt x="11" y="229"/>
                              </a:lnTo>
                              <a:lnTo>
                                <a:pt x="9" y="252"/>
                              </a:lnTo>
                              <a:lnTo>
                                <a:pt x="7" y="276"/>
                              </a:lnTo>
                              <a:lnTo>
                                <a:pt x="7" y="299"/>
                              </a:lnTo>
                              <a:lnTo>
                                <a:pt x="7" y="322"/>
                              </a:lnTo>
                              <a:lnTo>
                                <a:pt x="7" y="344"/>
                              </a:lnTo>
                              <a:lnTo>
                                <a:pt x="9" y="367"/>
                              </a:lnTo>
                              <a:lnTo>
                                <a:pt x="11" y="390"/>
                              </a:lnTo>
                              <a:lnTo>
                                <a:pt x="15" y="412"/>
                              </a:lnTo>
                              <a:lnTo>
                                <a:pt x="15" y="420"/>
                              </a:lnTo>
                              <a:lnTo>
                                <a:pt x="13" y="422"/>
                              </a:lnTo>
                              <a:lnTo>
                                <a:pt x="11" y="424"/>
                              </a:lnTo>
                              <a:lnTo>
                                <a:pt x="9" y="426"/>
                              </a:lnTo>
                              <a:lnTo>
                                <a:pt x="7" y="430"/>
                              </a:lnTo>
                              <a:lnTo>
                                <a:pt x="5" y="432"/>
                              </a:lnTo>
                              <a:lnTo>
                                <a:pt x="2" y="437"/>
                              </a:lnTo>
                              <a:lnTo>
                                <a:pt x="2" y="439"/>
                              </a:lnTo>
                              <a:lnTo>
                                <a:pt x="0" y="443"/>
                              </a:lnTo>
                              <a:lnTo>
                                <a:pt x="5" y="445"/>
                              </a:lnTo>
                              <a:lnTo>
                                <a:pt x="11" y="447"/>
                              </a:lnTo>
                              <a:lnTo>
                                <a:pt x="17" y="447"/>
                              </a:lnTo>
                              <a:lnTo>
                                <a:pt x="26" y="449"/>
                              </a:lnTo>
                              <a:lnTo>
                                <a:pt x="32" y="451"/>
                              </a:lnTo>
                              <a:lnTo>
                                <a:pt x="40" y="453"/>
                              </a:lnTo>
                              <a:lnTo>
                                <a:pt x="47" y="453"/>
                              </a:lnTo>
                              <a:lnTo>
                                <a:pt x="50" y="453"/>
                              </a:lnTo>
                              <a:lnTo>
                                <a:pt x="47" y="453"/>
                              </a:lnTo>
                              <a:lnTo>
                                <a:pt x="44" y="453"/>
                              </a:lnTo>
                              <a:lnTo>
                                <a:pt x="40" y="453"/>
                              </a:lnTo>
                              <a:lnTo>
                                <a:pt x="38" y="453"/>
                              </a:lnTo>
                              <a:lnTo>
                                <a:pt x="34" y="453"/>
                              </a:lnTo>
                              <a:lnTo>
                                <a:pt x="32" y="455"/>
                              </a:lnTo>
                              <a:lnTo>
                                <a:pt x="30" y="455"/>
                              </a:lnTo>
                              <a:lnTo>
                                <a:pt x="27" y="457"/>
                              </a:lnTo>
                              <a:lnTo>
                                <a:pt x="30" y="464"/>
                              </a:lnTo>
                              <a:lnTo>
                                <a:pt x="32" y="470"/>
                              </a:lnTo>
                              <a:lnTo>
                                <a:pt x="35" y="476"/>
                              </a:lnTo>
                              <a:lnTo>
                                <a:pt x="38" y="482"/>
                              </a:lnTo>
                              <a:lnTo>
                                <a:pt x="40" y="489"/>
                              </a:lnTo>
                              <a:lnTo>
                                <a:pt x="42" y="495"/>
                              </a:lnTo>
                              <a:lnTo>
                                <a:pt x="44" y="502"/>
                              </a:lnTo>
                              <a:lnTo>
                                <a:pt x="44" y="507"/>
                              </a:lnTo>
                              <a:lnTo>
                                <a:pt x="44" y="510"/>
                              </a:lnTo>
                              <a:lnTo>
                                <a:pt x="42" y="510"/>
                              </a:lnTo>
                              <a:lnTo>
                                <a:pt x="40" y="512"/>
                              </a:lnTo>
                              <a:lnTo>
                                <a:pt x="38" y="512"/>
                              </a:lnTo>
                              <a:lnTo>
                                <a:pt x="35" y="514"/>
                              </a:lnTo>
                              <a:lnTo>
                                <a:pt x="35" y="516"/>
                              </a:lnTo>
                              <a:lnTo>
                                <a:pt x="34" y="519"/>
                              </a:lnTo>
                              <a:lnTo>
                                <a:pt x="32" y="519"/>
                              </a:lnTo>
                              <a:lnTo>
                                <a:pt x="38" y="520"/>
                              </a:lnTo>
                              <a:lnTo>
                                <a:pt x="42" y="520"/>
                              </a:lnTo>
                              <a:lnTo>
                                <a:pt x="44" y="522"/>
                              </a:lnTo>
                              <a:lnTo>
                                <a:pt x="49" y="527"/>
                              </a:lnTo>
                              <a:lnTo>
                                <a:pt x="49" y="531"/>
                              </a:lnTo>
                              <a:lnTo>
                                <a:pt x="50" y="537"/>
                              </a:lnTo>
                              <a:lnTo>
                                <a:pt x="50" y="545"/>
                              </a:lnTo>
                              <a:lnTo>
                                <a:pt x="50" y="554"/>
                              </a:lnTo>
                              <a:lnTo>
                                <a:pt x="55" y="552"/>
                              </a:lnTo>
                              <a:lnTo>
                                <a:pt x="59" y="550"/>
                              </a:lnTo>
                              <a:lnTo>
                                <a:pt x="64" y="550"/>
                              </a:lnTo>
                              <a:lnTo>
                                <a:pt x="67" y="550"/>
                              </a:lnTo>
                              <a:lnTo>
                                <a:pt x="74" y="547"/>
                              </a:lnTo>
                              <a:lnTo>
                                <a:pt x="78" y="547"/>
                              </a:lnTo>
                              <a:lnTo>
                                <a:pt x="84" y="544"/>
                              </a:lnTo>
                              <a:lnTo>
                                <a:pt x="88" y="539"/>
                              </a:lnTo>
                              <a:lnTo>
                                <a:pt x="90" y="539"/>
                              </a:lnTo>
                              <a:lnTo>
                                <a:pt x="92" y="541"/>
                              </a:lnTo>
                              <a:lnTo>
                                <a:pt x="95" y="544"/>
                              </a:lnTo>
                              <a:lnTo>
                                <a:pt x="92" y="537"/>
                              </a:lnTo>
                              <a:lnTo>
                                <a:pt x="92" y="533"/>
                              </a:lnTo>
                              <a:lnTo>
                                <a:pt x="90" y="527"/>
                              </a:lnTo>
                              <a:lnTo>
                                <a:pt x="88" y="522"/>
                              </a:lnTo>
                              <a:lnTo>
                                <a:pt x="87" y="519"/>
                              </a:lnTo>
                              <a:lnTo>
                                <a:pt x="84" y="514"/>
                              </a:lnTo>
                              <a:lnTo>
                                <a:pt x="82" y="510"/>
                              </a:lnTo>
                              <a:lnTo>
                                <a:pt x="82" y="505"/>
                              </a:lnTo>
                              <a:lnTo>
                                <a:pt x="82" y="502"/>
                              </a:lnTo>
                              <a:lnTo>
                                <a:pt x="82" y="499"/>
                              </a:lnTo>
                              <a:lnTo>
                                <a:pt x="82" y="495"/>
                              </a:lnTo>
                              <a:lnTo>
                                <a:pt x="82" y="493"/>
                              </a:lnTo>
                              <a:lnTo>
                                <a:pt x="82" y="489"/>
                              </a:lnTo>
                              <a:lnTo>
                                <a:pt x="84" y="487"/>
                              </a:lnTo>
                              <a:lnTo>
                                <a:pt x="84" y="482"/>
                              </a:lnTo>
                              <a:lnTo>
                                <a:pt x="84" y="481"/>
                              </a:lnTo>
                              <a:lnTo>
                                <a:pt x="82" y="479"/>
                              </a:lnTo>
                              <a:lnTo>
                                <a:pt x="80" y="476"/>
                              </a:lnTo>
                              <a:lnTo>
                                <a:pt x="78" y="474"/>
                              </a:lnTo>
                              <a:lnTo>
                                <a:pt x="78" y="472"/>
                              </a:lnTo>
                              <a:lnTo>
                                <a:pt x="78" y="470"/>
                              </a:lnTo>
                              <a:lnTo>
                                <a:pt x="78" y="467"/>
                              </a:lnTo>
                              <a:lnTo>
                                <a:pt x="78" y="466"/>
                              </a:lnTo>
                              <a:lnTo>
                                <a:pt x="78" y="459"/>
                              </a:lnTo>
                              <a:lnTo>
                                <a:pt x="75" y="453"/>
                              </a:lnTo>
                              <a:lnTo>
                                <a:pt x="75" y="449"/>
                              </a:lnTo>
                              <a:lnTo>
                                <a:pt x="75" y="443"/>
                              </a:lnTo>
                              <a:lnTo>
                                <a:pt x="75" y="439"/>
                              </a:lnTo>
                              <a:lnTo>
                                <a:pt x="74" y="432"/>
                              </a:lnTo>
                              <a:lnTo>
                                <a:pt x="74" y="428"/>
                              </a:lnTo>
                              <a:lnTo>
                                <a:pt x="74" y="422"/>
                              </a:lnTo>
                              <a:lnTo>
                                <a:pt x="72" y="417"/>
                              </a:lnTo>
                              <a:lnTo>
                                <a:pt x="70" y="412"/>
                              </a:lnTo>
                              <a:lnTo>
                                <a:pt x="70" y="405"/>
                              </a:lnTo>
                              <a:lnTo>
                                <a:pt x="67" y="399"/>
                              </a:lnTo>
                              <a:lnTo>
                                <a:pt x="67" y="392"/>
                              </a:lnTo>
                              <a:lnTo>
                                <a:pt x="67" y="387"/>
                              </a:lnTo>
                              <a:lnTo>
                                <a:pt x="67" y="380"/>
                              </a:lnTo>
                              <a:lnTo>
                                <a:pt x="65" y="374"/>
                              </a:lnTo>
                              <a:lnTo>
                                <a:pt x="70" y="359"/>
                              </a:lnTo>
                              <a:lnTo>
                                <a:pt x="70" y="344"/>
                              </a:lnTo>
                              <a:lnTo>
                                <a:pt x="70" y="328"/>
                              </a:lnTo>
                              <a:lnTo>
                                <a:pt x="67" y="314"/>
                              </a:lnTo>
                              <a:lnTo>
                                <a:pt x="64" y="299"/>
                              </a:lnTo>
                              <a:lnTo>
                                <a:pt x="57" y="284"/>
                              </a:lnTo>
                              <a:lnTo>
                                <a:pt x="52" y="269"/>
                              </a:lnTo>
                              <a:lnTo>
                                <a:pt x="49" y="257"/>
                              </a:lnTo>
                              <a:lnTo>
                                <a:pt x="52" y="266"/>
                              </a:lnTo>
                              <a:lnTo>
                                <a:pt x="59" y="274"/>
                              </a:lnTo>
                              <a:lnTo>
                                <a:pt x="61" y="282"/>
                              </a:lnTo>
                              <a:lnTo>
                                <a:pt x="65" y="292"/>
                              </a:lnTo>
                              <a:lnTo>
                                <a:pt x="67" y="301"/>
                              </a:lnTo>
                              <a:lnTo>
                                <a:pt x="70" y="309"/>
                              </a:lnTo>
                              <a:lnTo>
                                <a:pt x="74" y="318"/>
                              </a:lnTo>
                              <a:lnTo>
                                <a:pt x="75" y="322"/>
                              </a:lnTo>
                              <a:lnTo>
                                <a:pt x="80" y="316"/>
                              </a:lnTo>
                              <a:lnTo>
                                <a:pt x="84" y="309"/>
                              </a:lnTo>
                              <a:lnTo>
                                <a:pt x="88" y="301"/>
                              </a:lnTo>
                              <a:lnTo>
                                <a:pt x="92" y="292"/>
                              </a:lnTo>
                              <a:lnTo>
                                <a:pt x="95" y="286"/>
                              </a:lnTo>
                              <a:lnTo>
                                <a:pt x="99" y="278"/>
                              </a:lnTo>
                              <a:lnTo>
                                <a:pt x="103" y="272"/>
                              </a:lnTo>
                              <a:lnTo>
                                <a:pt x="107" y="264"/>
                              </a:lnTo>
                              <a:lnTo>
                                <a:pt x="107" y="266"/>
                              </a:lnTo>
                              <a:lnTo>
                                <a:pt x="107" y="267"/>
                              </a:lnTo>
                              <a:lnTo>
                                <a:pt x="107" y="269"/>
                              </a:lnTo>
                              <a:lnTo>
                                <a:pt x="109" y="272"/>
                              </a:lnTo>
                              <a:lnTo>
                                <a:pt x="109" y="274"/>
                              </a:lnTo>
                              <a:lnTo>
                                <a:pt x="109" y="276"/>
                              </a:lnTo>
                              <a:lnTo>
                                <a:pt x="109" y="278"/>
                              </a:lnTo>
                              <a:lnTo>
                                <a:pt x="115" y="274"/>
                              </a:lnTo>
                              <a:lnTo>
                                <a:pt x="122" y="266"/>
                              </a:lnTo>
                              <a:lnTo>
                                <a:pt x="126" y="259"/>
                              </a:lnTo>
                              <a:lnTo>
                                <a:pt x="128" y="251"/>
                              </a:lnTo>
                              <a:lnTo>
                                <a:pt x="132" y="229"/>
                              </a:lnTo>
                              <a:lnTo>
                                <a:pt x="134" y="209"/>
                              </a:lnTo>
                              <a:lnTo>
                                <a:pt x="134" y="188"/>
                              </a:lnTo>
                              <a:lnTo>
                                <a:pt x="134" y="167"/>
                              </a:lnTo>
                              <a:lnTo>
                                <a:pt x="134" y="149"/>
                              </a:lnTo>
                              <a:lnTo>
                                <a:pt x="134" y="134"/>
                              </a:lnTo>
                              <a:lnTo>
                                <a:pt x="137" y="129"/>
                              </a:lnTo>
                              <a:lnTo>
                                <a:pt x="137" y="126"/>
                              </a:lnTo>
                              <a:lnTo>
                                <a:pt x="139" y="123"/>
                              </a:lnTo>
                              <a:lnTo>
                                <a:pt x="139" y="121"/>
                              </a:lnTo>
                              <a:lnTo>
                                <a:pt x="141" y="119"/>
                              </a:lnTo>
                              <a:lnTo>
                                <a:pt x="142" y="118"/>
                              </a:lnTo>
                              <a:lnTo>
                                <a:pt x="142" y="123"/>
                              </a:lnTo>
                              <a:lnTo>
                                <a:pt x="142" y="132"/>
                              </a:lnTo>
                              <a:lnTo>
                                <a:pt x="142" y="143"/>
                              </a:lnTo>
                              <a:lnTo>
                                <a:pt x="141" y="155"/>
                              </a:lnTo>
                              <a:lnTo>
                                <a:pt x="139" y="169"/>
                              </a:lnTo>
                              <a:lnTo>
                                <a:pt x="139" y="184"/>
                              </a:lnTo>
                              <a:lnTo>
                                <a:pt x="137" y="198"/>
                              </a:lnTo>
                              <a:lnTo>
                                <a:pt x="139" y="213"/>
                              </a:lnTo>
                              <a:lnTo>
                                <a:pt x="139" y="211"/>
                              </a:lnTo>
                              <a:lnTo>
                                <a:pt x="139" y="207"/>
                              </a:lnTo>
                              <a:lnTo>
                                <a:pt x="139" y="203"/>
                              </a:lnTo>
                              <a:lnTo>
                                <a:pt x="141" y="198"/>
                              </a:lnTo>
                              <a:lnTo>
                                <a:pt x="141" y="194"/>
                              </a:lnTo>
                              <a:lnTo>
                                <a:pt x="142" y="192"/>
                              </a:lnTo>
                              <a:lnTo>
                                <a:pt x="144" y="190"/>
                              </a:lnTo>
                              <a:lnTo>
                                <a:pt x="148" y="188"/>
                              </a:lnTo>
                              <a:lnTo>
                                <a:pt x="150" y="188"/>
                              </a:lnTo>
                              <a:lnTo>
                                <a:pt x="153" y="190"/>
                              </a:lnTo>
                              <a:lnTo>
                                <a:pt x="155" y="190"/>
                              </a:lnTo>
                              <a:lnTo>
                                <a:pt x="155" y="192"/>
                              </a:lnTo>
                              <a:lnTo>
                                <a:pt x="157" y="194"/>
                              </a:lnTo>
                              <a:lnTo>
                                <a:pt x="157" y="196"/>
                              </a:lnTo>
                              <a:lnTo>
                                <a:pt x="157" y="198"/>
                              </a:lnTo>
                              <a:lnTo>
                                <a:pt x="157" y="203"/>
                              </a:lnTo>
                              <a:lnTo>
                                <a:pt x="150" y="213"/>
                              </a:lnTo>
                              <a:lnTo>
                                <a:pt x="146" y="221"/>
                              </a:lnTo>
                              <a:lnTo>
                                <a:pt x="141" y="229"/>
                              </a:lnTo>
                              <a:lnTo>
                                <a:pt x="137" y="238"/>
                              </a:lnTo>
                              <a:lnTo>
                                <a:pt x="132" y="246"/>
                              </a:lnTo>
                              <a:lnTo>
                                <a:pt x="130" y="255"/>
                              </a:lnTo>
                              <a:lnTo>
                                <a:pt x="128" y="266"/>
                              </a:lnTo>
                              <a:lnTo>
                                <a:pt x="128" y="278"/>
                              </a:lnTo>
                              <a:lnTo>
                                <a:pt x="120" y="286"/>
                              </a:lnTo>
                              <a:lnTo>
                                <a:pt x="113" y="295"/>
                              </a:lnTo>
                              <a:lnTo>
                                <a:pt x="105" y="303"/>
                              </a:lnTo>
                              <a:lnTo>
                                <a:pt x="97" y="309"/>
                              </a:lnTo>
                              <a:lnTo>
                                <a:pt x="90" y="318"/>
                              </a:lnTo>
                              <a:lnTo>
                                <a:pt x="84" y="326"/>
                              </a:lnTo>
                              <a:lnTo>
                                <a:pt x="78" y="336"/>
                              </a:lnTo>
                              <a:lnTo>
                                <a:pt x="74" y="347"/>
                              </a:lnTo>
                              <a:lnTo>
                                <a:pt x="72" y="351"/>
                              </a:lnTo>
                              <a:lnTo>
                                <a:pt x="72" y="356"/>
                              </a:lnTo>
                              <a:lnTo>
                                <a:pt x="72" y="359"/>
                              </a:lnTo>
                              <a:lnTo>
                                <a:pt x="72" y="363"/>
                              </a:lnTo>
                              <a:lnTo>
                                <a:pt x="72" y="367"/>
                              </a:lnTo>
                              <a:lnTo>
                                <a:pt x="74" y="372"/>
                              </a:lnTo>
                              <a:lnTo>
                                <a:pt x="78" y="375"/>
                              </a:lnTo>
                              <a:lnTo>
                                <a:pt x="80" y="378"/>
                              </a:lnTo>
                              <a:lnTo>
                                <a:pt x="82" y="380"/>
                              </a:lnTo>
                              <a:lnTo>
                                <a:pt x="84" y="382"/>
                              </a:lnTo>
                              <a:lnTo>
                                <a:pt x="87" y="384"/>
                              </a:lnTo>
                              <a:lnTo>
                                <a:pt x="88" y="384"/>
                              </a:lnTo>
                              <a:lnTo>
                                <a:pt x="90" y="384"/>
                              </a:lnTo>
                              <a:lnTo>
                                <a:pt x="87" y="390"/>
                              </a:lnTo>
                              <a:lnTo>
                                <a:pt x="82" y="395"/>
                              </a:lnTo>
                              <a:lnTo>
                                <a:pt x="80" y="399"/>
                              </a:lnTo>
                              <a:lnTo>
                                <a:pt x="78" y="403"/>
                              </a:lnTo>
                              <a:lnTo>
                                <a:pt x="78" y="407"/>
                              </a:lnTo>
                              <a:lnTo>
                                <a:pt x="80" y="412"/>
                              </a:lnTo>
                              <a:lnTo>
                                <a:pt x="82" y="415"/>
                              </a:lnTo>
                              <a:lnTo>
                                <a:pt x="87" y="420"/>
                              </a:lnTo>
                              <a:lnTo>
                                <a:pt x="84" y="428"/>
                              </a:lnTo>
                              <a:lnTo>
                                <a:pt x="84" y="432"/>
                              </a:lnTo>
                              <a:lnTo>
                                <a:pt x="87" y="437"/>
                              </a:lnTo>
                              <a:lnTo>
                                <a:pt x="88" y="441"/>
                              </a:lnTo>
                              <a:lnTo>
                                <a:pt x="90" y="443"/>
                              </a:lnTo>
                              <a:lnTo>
                                <a:pt x="92" y="445"/>
                              </a:lnTo>
                              <a:lnTo>
                                <a:pt x="95" y="449"/>
                              </a:lnTo>
                              <a:lnTo>
                                <a:pt x="97" y="457"/>
                              </a:lnTo>
                              <a:lnTo>
                                <a:pt x="112" y="464"/>
                              </a:lnTo>
                              <a:lnTo>
                                <a:pt x="130" y="466"/>
                              </a:lnTo>
                              <a:lnTo>
                                <a:pt x="146" y="467"/>
                              </a:lnTo>
                              <a:lnTo>
                                <a:pt x="165" y="470"/>
                              </a:lnTo>
                              <a:lnTo>
                                <a:pt x="184" y="470"/>
                              </a:lnTo>
                              <a:lnTo>
                                <a:pt x="203" y="472"/>
                              </a:lnTo>
                              <a:lnTo>
                                <a:pt x="222" y="474"/>
                              </a:lnTo>
                              <a:lnTo>
                                <a:pt x="238" y="479"/>
                              </a:lnTo>
                              <a:lnTo>
                                <a:pt x="253" y="481"/>
                              </a:lnTo>
                              <a:lnTo>
                                <a:pt x="270" y="482"/>
                              </a:lnTo>
                              <a:lnTo>
                                <a:pt x="285" y="482"/>
                              </a:lnTo>
                              <a:lnTo>
                                <a:pt x="302" y="482"/>
                              </a:lnTo>
                              <a:lnTo>
                                <a:pt x="316" y="481"/>
                              </a:lnTo>
                              <a:lnTo>
                                <a:pt x="333" y="481"/>
                              </a:lnTo>
                              <a:lnTo>
                                <a:pt x="347" y="479"/>
                              </a:lnTo>
                              <a:lnTo>
                                <a:pt x="363" y="479"/>
                              </a:lnTo>
                            </a:path>
                          </a:pathLst>
                        </a:custGeom>
                        <a:solidFill>
                          <a:srgbClr val="41FF3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87" name="Freeform 163"/>
                        <p:cNvSpPr>
                          <a:spLocks/>
                        </p:cNvSpPr>
                        <p:nvPr/>
                      </p:nvSpPr>
                      <p:spPr bwMode="auto">
                        <a:xfrm>
                          <a:off x="5667" y="1854"/>
                          <a:ext cx="332" cy="341"/>
                        </a:xfrm>
                        <a:custGeom>
                          <a:avLst/>
                          <a:gdLst>
                            <a:gd name="T0" fmla="*/ 93 w 332"/>
                            <a:gd name="T1" fmla="*/ 334 h 341"/>
                            <a:gd name="T2" fmla="*/ 85 w 332"/>
                            <a:gd name="T3" fmla="*/ 311 h 341"/>
                            <a:gd name="T4" fmla="*/ 98 w 332"/>
                            <a:gd name="T5" fmla="*/ 271 h 341"/>
                            <a:gd name="T6" fmla="*/ 90 w 332"/>
                            <a:gd name="T7" fmla="*/ 259 h 341"/>
                            <a:gd name="T8" fmla="*/ 67 w 332"/>
                            <a:gd name="T9" fmla="*/ 260 h 341"/>
                            <a:gd name="T10" fmla="*/ 25 w 332"/>
                            <a:gd name="T11" fmla="*/ 216 h 341"/>
                            <a:gd name="T12" fmla="*/ 18 w 332"/>
                            <a:gd name="T13" fmla="*/ 206 h 341"/>
                            <a:gd name="T14" fmla="*/ 0 w 332"/>
                            <a:gd name="T15" fmla="*/ 182 h 341"/>
                            <a:gd name="T16" fmla="*/ 18 w 332"/>
                            <a:gd name="T17" fmla="*/ 174 h 341"/>
                            <a:gd name="T18" fmla="*/ 22 w 332"/>
                            <a:gd name="T19" fmla="*/ 177 h 341"/>
                            <a:gd name="T20" fmla="*/ 33 w 332"/>
                            <a:gd name="T21" fmla="*/ 184 h 341"/>
                            <a:gd name="T22" fmla="*/ 45 w 332"/>
                            <a:gd name="T23" fmla="*/ 161 h 341"/>
                            <a:gd name="T24" fmla="*/ 52 w 332"/>
                            <a:gd name="T25" fmla="*/ 184 h 341"/>
                            <a:gd name="T26" fmla="*/ 58 w 332"/>
                            <a:gd name="T27" fmla="*/ 188 h 341"/>
                            <a:gd name="T28" fmla="*/ 90 w 332"/>
                            <a:gd name="T29" fmla="*/ 180 h 341"/>
                            <a:gd name="T30" fmla="*/ 87 w 332"/>
                            <a:gd name="T31" fmla="*/ 157 h 341"/>
                            <a:gd name="T32" fmla="*/ 121 w 332"/>
                            <a:gd name="T33" fmla="*/ 112 h 341"/>
                            <a:gd name="T34" fmla="*/ 137 w 332"/>
                            <a:gd name="T35" fmla="*/ 90 h 341"/>
                            <a:gd name="T36" fmla="*/ 150 w 332"/>
                            <a:gd name="T37" fmla="*/ 83 h 341"/>
                            <a:gd name="T38" fmla="*/ 154 w 332"/>
                            <a:gd name="T39" fmla="*/ 85 h 341"/>
                            <a:gd name="T40" fmla="*/ 144 w 332"/>
                            <a:gd name="T41" fmla="*/ 58 h 341"/>
                            <a:gd name="T42" fmla="*/ 144 w 332"/>
                            <a:gd name="T43" fmla="*/ 47 h 341"/>
                            <a:gd name="T44" fmla="*/ 145 w 332"/>
                            <a:gd name="T45" fmla="*/ 52 h 341"/>
                            <a:gd name="T46" fmla="*/ 159 w 332"/>
                            <a:gd name="T47" fmla="*/ 68 h 341"/>
                            <a:gd name="T48" fmla="*/ 173 w 332"/>
                            <a:gd name="T49" fmla="*/ 85 h 341"/>
                            <a:gd name="T50" fmla="*/ 200 w 332"/>
                            <a:gd name="T51" fmla="*/ 68 h 341"/>
                            <a:gd name="T52" fmla="*/ 218 w 332"/>
                            <a:gd name="T53" fmla="*/ 68 h 341"/>
                            <a:gd name="T54" fmla="*/ 216 w 332"/>
                            <a:gd name="T55" fmla="*/ 108 h 341"/>
                            <a:gd name="T56" fmla="*/ 252 w 332"/>
                            <a:gd name="T57" fmla="*/ 62 h 341"/>
                            <a:gd name="T58" fmla="*/ 242 w 332"/>
                            <a:gd name="T59" fmla="*/ 54 h 341"/>
                            <a:gd name="T60" fmla="*/ 263 w 332"/>
                            <a:gd name="T61" fmla="*/ 50 h 341"/>
                            <a:gd name="T62" fmla="*/ 267 w 332"/>
                            <a:gd name="T63" fmla="*/ 39 h 341"/>
                            <a:gd name="T64" fmla="*/ 269 w 332"/>
                            <a:gd name="T65" fmla="*/ 35 h 341"/>
                            <a:gd name="T66" fmla="*/ 277 w 332"/>
                            <a:gd name="T67" fmla="*/ 42 h 341"/>
                            <a:gd name="T68" fmla="*/ 294 w 332"/>
                            <a:gd name="T69" fmla="*/ 56 h 341"/>
                            <a:gd name="T70" fmla="*/ 288 w 332"/>
                            <a:gd name="T71" fmla="*/ 22 h 341"/>
                            <a:gd name="T72" fmla="*/ 298 w 332"/>
                            <a:gd name="T73" fmla="*/ 0 h 341"/>
                            <a:gd name="T74" fmla="*/ 306 w 332"/>
                            <a:gd name="T75" fmla="*/ 33 h 341"/>
                            <a:gd name="T76" fmla="*/ 320 w 332"/>
                            <a:gd name="T77" fmla="*/ 35 h 341"/>
                            <a:gd name="T78" fmla="*/ 325 w 332"/>
                            <a:gd name="T79" fmla="*/ 33 h 341"/>
                            <a:gd name="T80" fmla="*/ 331 w 332"/>
                            <a:gd name="T81" fmla="*/ 37 h 341"/>
                            <a:gd name="T82" fmla="*/ 325 w 332"/>
                            <a:gd name="T83" fmla="*/ 47 h 341"/>
                            <a:gd name="T84" fmla="*/ 328 w 332"/>
                            <a:gd name="T85" fmla="*/ 54 h 341"/>
                            <a:gd name="T86" fmla="*/ 320 w 332"/>
                            <a:gd name="T87" fmla="*/ 62 h 341"/>
                            <a:gd name="T88" fmla="*/ 328 w 332"/>
                            <a:gd name="T89" fmla="*/ 65 h 341"/>
                            <a:gd name="T90" fmla="*/ 282 w 332"/>
                            <a:gd name="T91" fmla="*/ 157 h 341"/>
                            <a:gd name="T92" fmla="*/ 263 w 332"/>
                            <a:gd name="T93" fmla="*/ 140 h 341"/>
                            <a:gd name="T94" fmla="*/ 275 w 332"/>
                            <a:gd name="T95" fmla="*/ 204 h 341"/>
                            <a:gd name="T96" fmla="*/ 269 w 332"/>
                            <a:gd name="T97" fmla="*/ 231 h 341"/>
                            <a:gd name="T98" fmla="*/ 218 w 332"/>
                            <a:gd name="T99" fmla="*/ 186 h 341"/>
                            <a:gd name="T100" fmla="*/ 202 w 332"/>
                            <a:gd name="T101" fmla="*/ 188 h 341"/>
                            <a:gd name="T102" fmla="*/ 248 w 332"/>
                            <a:gd name="T103" fmla="*/ 242 h 341"/>
                            <a:gd name="T104" fmla="*/ 265 w 332"/>
                            <a:gd name="T105" fmla="*/ 300 h 341"/>
                            <a:gd name="T106" fmla="*/ 248 w 332"/>
                            <a:gd name="T107" fmla="*/ 305 h 341"/>
                            <a:gd name="T108" fmla="*/ 202 w 332"/>
                            <a:gd name="T109" fmla="*/ 252 h 341"/>
                            <a:gd name="T110" fmla="*/ 205 w 332"/>
                            <a:gd name="T111" fmla="*/ 300 h 341"/>
                            <a:gd name="T112" fmla="*/ 244 w 332"/>
                            <a:gd name="T113" fmla="*/ 315 h 341"/>
                            <a:gd name="T114" fmla="*/ 171 w 332"/>
                            <a:gd name="T115" fmla="*/ 340 h 341"/>
                            <a:gd name="T116" fmla="*/ 125 w 332"/>
                            <a:gd name="T117" fmla="*/ 334 h 341"/>
                            <a:gd name="T118" fmla="*/ 106 w 332"/>
                            <a:gd name="T119" fmla="*/ 336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2"/>
                            <a:gd name="T181" fmla="*/ 0 h 341"/>
                            <a:gd name="T182" fmla="*/ 332 w 332"/>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2" h="341">
                              <a:moveTo>
                                <a:pt x="106" y="336"/>
                              </a:moveTo>
                              <a:lnTo>
                                <a:pt x="104" y="336"/>
                              </a:lnTo>
                              <a:lnTo>
                                <a:pt x="102" y="336"/>
                              </a:lnTo>
                              <a:lnTo>
                                <a:pt x="100" y="336"/>
                              </a:lnTo>
                              <a:lnTo>
                                <a:pt x="98" y="336"/>
                              </a:lnTo>
                              <a:lnTo>
                                <a:pt x="95" y="336"/>
                              </a:lnTo>
                              <a:lnTo>
                                <a:pt x="93" y="334"/>
                              </a:lnTo>
                              <a:lnTo>
                                <a:pt x="91" y="334"/>
                              </a:lnTo>
                              <a:lnTo>
                                <a:pt x="87" y="334"/>
                              </a:lnTo>
                              <a:lnTo>
                                <a:pt x="87" y="330"/>
                              </a:lnTo>
                              <a:lnTo>
                                <a:pt x="87" y="325"/>
                              </a:lnTo>
                              <a:lnTo>
                                <a:pt x="85" y="322"/>
                              </a:lnTo>
                              <a:lnTo>
                                <a:pt x="85" y="317"/>
                              </a:lnTo>
                              <a:lnTo>
                                <a:pt x="85" y="311"/>
                              </a:lnTo>
                              <a:lnTo>
                                <a:pt x="90" y="305"/>
                              </a:lnTo>
                              <a:lnTo>
                                <a:pt x="93" y="297"/>
                              </a:lnTo>
                              <a:lnTo>
                                <a:pt x="100" y="288"/>
                              </a:lnTo>
                              <a:lnTo>
                                <a:pt x="100" y="283"/>
                              </a:lnTo>
                              <a:lnTo>
                                <a:pt x="98" y="280"/>
                              </a:lnTo>
                              <a:lnTo>
                                <a:pt x="98" y="275"/>
                              </a:lnTo>
                              <a:lnTo>
                                <a:pt x="98" y="271"/>
                              </a:lnTo>
                              <a:lnTo>
                                <a:pt x="98" y="265"/>
                              </a:lnTo>
                              <a:lnTo>
                                <a:pt x="98" y="260"/>
                              </a:lnTo>
                              <a:lnTo>
                                <a:pt x="98" y="259"/>
                              </a:lnTo>
                              <a:lnTo>
                                <a:pt x="98" y="254"/>
                              </a:lnTo>
                              <a:lnTo>
                                <a:pt x="95" y="256"/>
                              </a:lnTo>
                              <a:lnTo>
                                <a:pt x="93" y="256"/>
                              </a:lnTo>
                              <a:lnTo>
                                <a:pt x="90" y="259"/>
                              </a:lnTo>
                              <a:lnTo>
                                <a:pt x="87" y="260"/>
                              </a:lnTo>
                              <a:lnTo>
                                <a:pt x="85" y="260"/>
                              </a:lnTo>
                              <a:lnTo>
                                <a:pt x="83" y="263"/>
                              </a:lnTo>
                              <a:lnTo>
                                <a:pt x="81" y="263"/>
                              </a:lnTo>
                              <a:lnTo>
                                <a:pt x="77" y="263"/>
                              </a:lnTo>
                              <a:lnTo>
                                <a:pt x="73" y="263"/>
                              </a:lnTo>
                              <a:lnTo>
                                <a:pt x="67" y="260"/>
                              </a:lnTo>
                              <a:lnTo>
                                <a:pt x="60" y="259"/>
                              </a:lnTo>
                              <a:lnTo>
                                <a:pt x="53" y="254"/>
                              </a:lnTo>
                              <a:lnTo>
                                <a:pt x="48" y="250"/>
                              </a:lnTo>
                              <a:lnTo>
                                <a:pt x="39" y="242"/>
                              </a:lnTo>
                              <a:lnTo>
                                <a:pt x="30" y="231"/>
                              </a:lnTo>
                              <a:lnTo>
                                <a:pt x="22" y="216"/>
                              </a:lnTo>
                              <a:lnTo>
                                <a:pt x="25" y="216"/>
                              </a:lnTo>
                              <a:lnTo>
                                <a:pt x="27" y="216"/>
                              </a:lnTo>
                              <a:lnTo>
                                <a:pt x="27" y="215"/>
                              </a:lnTo>
                              <a:lnTo>
                                <a:pt x="25" y="215"/>
                              </a:lnTo>
                              <a:lnTo>
                                <a:pt x="22" y="213"/>
                              </a:lnTo>
                              <a:lnTo>
                                <a:pt x="20" y="210"/>
                              </a:lnTo>
                              <a:lnTo>
                                <a:pt x="18" y="206"/>
                              </a:lnTo>
                              <a:lnTo>
                                <a:pt x="14" y="204"/>
                              </a:lnTo>
                              <a:lnTo>
                                <a:pt x="12" y="200"/>
                              </a:lnTo>
                              <a:lnTo>
                                <a:pt x="8" y="197"/>
                              </a:lnTo>
                              <a:lnTo>
                                <a:pt x="5" y="192"/>
                              </a:lnTo>
                              <a:lnTo>
                                <a:pt x="2" y="188"/>
                              </a:lnTo>
                              <a:lnTo>
                                <a:pt x="2" y="184"/>
                              </a:lnTo>
                              <a:lnTo>
                                <a:pt x="0" y="182"/>
                              </a:lnTo>
                              <a:lnTo>
                                <a:pt x="2" y="177"/>
                              </a:lnTo>
                              <a:lnTo>
                                <a:pt x="5" y="182"/>
                              </a:lnTo>
                              <a:lnTo>
                                <a:pt x="8" y="182"/>
                              </a:lnTo>
                              <a:lnTo>
                                <a:pt x="12" y="182"/>
                              </a:lnTo>
                              <a:lnTo>
                                <a:pt x="14" y="180"/>
                              </a:lnTo>
                              <a:lnTo>
                                <a:pt x="16" y="177"/>
                              </a:lnTo>
                              <a:lnTo>
                                <a:pt x="18" y="174"/>
                              </a:lnTo>
                              <a:lnTo>
                                <a:pt x="20" y="171"/>
                              </a:lnTo>
                              <a:lnTo>
                                <a:pt x="20" y="169"/>
                              </a:lnTo>
                              <a:lnTo>
                                <a:pt x="22" y="171"/>
                              </a:lnTo>
                              <a:lnTo>
                                <a:pt x="22" y="174"/>
                              </a:lnTo>
                              <a:lnTo>
                                <a:pt x="22" y="175"/>
                              </a:lnTo>
                              <a:lnTo>
                                <a:pt x="22" y="177"/>
                              </a:lnTo>
                              <a:lnTo>
                                <a:pt x="25" y="182"/>
                              </a:lnTo>
                              <a:lnTo>
                                <a:pt x="25" y="184"/>
                              </a:lnTo>
                              <a:lnTo>
                                <a:pt x="27" y="186"/>
                              </a:lnTo>
                              <a:lnTo>
                                <a:pt x="29" y="186"/>
                              </a:lnTo>
                              <a:lnTo>
                                <a:pt x="30" y="184"/>
                              </a:lnTo>
                              <a:lnTo>
                                <a:pt x="33" y="184"/>
                              </a:lnTo>
                              <a:lnTo>
                                <a:pt x="35" y="182"/>
                              </a:lnTo>
                              <a:lnTo>
                                <a:pt x="35" y="180"/>
                              </a:lnTo>
                              <a:lnTo>
                                <a:pt x="37" y="177"/>
                              </a:lnTo>
                              <a:lnTo>
                                <a:pt x="37" y="175"/>
                              </a:lnTo>
                              <a:lnTo>
                                <a:pt x="37" y="157"/>
                              </a:lnTo>
                              <a:lnTo>
                                <a:pt x="41" y="159"/>
                              </a:lnTo>
                              <a:lnTo>
                                <a:pt x="45" y="161"/>
                              </a:lnTo>
                              <a:lnTo>
                                <a:pt x="50" y="165"/>
                              </a:lnTo>
                              <a:lnTo>
                                <a:pt x="53" y="167"/>
                              </a:lnTo>
                              <a:lnTo>
                                <a:pt x="53" y="171"/>
                              </a:lnTo>
                              <a:lnTo>
                                <a:pt x="56" y="175"/>
                              </a:lnTo>
                              <a:lnTo>
                                <a:pt x="53" y="180"/>
                              </a:lnTo>
                              <a:lnTo>
                                <a:pt x="50" y="186"/>
                              </a:lnTo>
                              <a:lnTo>
                                <a:pt x="52" y="184"/>
                              </a:lnTo>
                              <a:lnTo>
                                <a:pt x="52" y="186"/>
                              </a:lnTo>
                              <a:lnTo>
                                <a:pt x="53" y="186"/>
                              </a:lnTo>
                              <a:lnTo>
                                <a:pt x="56" y="186"/>
                              </a:lnTo>
                              <a:lnTo>
                                <a:pt x="56" y="188"/>
                              </a:lnTo>
                              <a:lnTo>
                                <a:pt x="58" y="188"/>
                              </a:lnTo>
                              <a:lnTo>
                                <a:pt x="60" y="184"/>
                              </a:lnTo>
                              <a:lnTo>
                                <a:pt x="65" y="182"/>
                              </a:lnTo>
                              <a:lnTo>
                                <a:pt x="68" y="180"/>
                              </a:lnTo>
                              <a:lnTo>
                                <a:pt x="73" y="180"/>
                              </a:lnTo>
                              <a:lnTo>
                                <a:pt x="79" y="180"/>
                              </a:lnTo>
                              <a:lnTo>
                                <a:pt x="85" y="180"/>
                              </a:lnTo>
                              <a:lnTo>
                                <a:pt x="90" y="180"/>
                              </a:lnTo>
                              <a:lnTo>
                                <a:pt x="91" y="180"/>
                              </a:lnTo>
                              <a:lnTo>
                                <a:pt x="91" y="177"/>
                              </a:lnTo>
                              <a:lnTo>
                                <a:pt x="90" y="175"/>
                              </a:lnTo>
                              <a:lnTo>
                                <a:pt x="90" y="171"/>
                              </a:lnTo>
                              <a:lnTo>
                                <a:pt x="87" y="169"/>
                              </a:lnTo>
                              <a:lnTo>
                                <a:pt x="87" y="162"/>
                              </a:lnTo>
                              <a:lnTo>
                                <a:pt x="87" y="157"/>
                              </a:lnTo>
                              <a:lnTo>
                                <a:pt x="87" y="148"/>
                              </a:lnTo>
                              <a:lnTo>
                                <a:pt x="87" y="136"/>
                              </a:lnTo>
                              <a:lnTo>
                                <a:pt x="93" y="131"/>
                              </a:lnTo>
                              <a:lnTo>
                                <a:pt x="100" y="127"/>
                              </a:lnTo>
                              <a:lnTo>
                                <a:pt x="106" y="121"/>
                              </a:lnTo>
                              <a:lnTo>
                                <a:pt x="115" y="117"/>
                              </a:lnTo>
                              <a:lnTo>
                                <a:pt x="121" y="112"/>
                              </a:lnTo>
                              <a:lnTo>
                                <a:pt x="129" y="106"/>
                              </a:lnTo>
                              <a:lnTo>
                                <a:pt x="135" y="102"/>
                              </a:lnTo>
                              <a:lnTo>
                                <a:pt x="142" y="98"/>
                              </a:lnTo>
                              <a:lnTo>
                                <a:pt x="140" y="96"/>
                              </a:lnTo>
                              <a:lnTo>
                                <a:pt x="137" y="94"/>
                              </a:lnTo>
                              <a:lnTo>
                                <a:pt x="137" y="92"/>
                              </a:lnTo>
                              <a:lnTo>
                                <a:pt x="137" y="90"/>
                              </a:lnTo>
                              <a:lnTo>
                                <a:pt x="140" y="90"/>
                              </a:lnTo>
                              <a:lnTo>
                                <a:pt x="142" y="87"/>
                              </a:lnTo>
                              <a:lnTo>
                                <a:pt x="144" y="85"/>
                              </a:lnTo>
                              <a:lnTo>
                                <a:pt x="145" y="83"/>
                              </a:lnTo>
                              <a:lnTo>
                                <a:pt x="145" y="82"/>
                              </a:lnTo>
                              <a:lnTo>
                                <a:pt x="148" y="83"/>
                              </a:lnTo>
                              <a:lnTo>
                                <a:pt x="150" y="83"/>
                              </a:lnTo>
                              <a:lnTo>
                                <a:pt x="152" y="85"/>
                              </a:lnTo>
                              <a:lnTo>
                                <a:pt x="154" y="87"/>
                              </a:lnTo>
                              <a:lnTo>
                                <a:pt x="157" y="90"/>
                              </a:lnTo>
                              <a:lnTo>
                                <a:pt x="157" y="87"/>
                              </a:lnTo>
                              <a:lnTo>
                                <a:pt x="154" y="85"/>
                              </a:lnTo>
                              <a:lnTo>
                                <a:pt x="154" y="82"/>
                              </a:lnTo>
                              <a:lnTo>
                                <a:pt x="152" y="77"/>
                              </a:lnTo>
                              <a:lnTo>
                                <a:pt x="150" y="70"/>
                              </a:lnTo>
                              <a:lnTo>
                                <a:pt x="148" y="67"/>
                              </a:lnTo>
                              <a:lnTo>
                                <a:pt x="145" y="62"/>
                              </a:lnTo>
                              <a:lnTo>
                                <a:pt x="144" y="58"/>
                              </a:lnTo>
                              <a:lnTo>
                                <a:pt x="142" y="56"/>
                              </a:lnTo>
                              <a:lnTo>
                                <a:pt x="142" y="54"/>
                              </a:lnTo>
                              <a:lnTo>
                                <a:pt x="144" y="54"/>
                              </a:lnTo>
                              <a:lnTo>
                                <a:pt x="144" y="52"/>
                              </a:lnTo>
                              <a:lnTo>
                                <a:pt x="144" y="50"/>
                              </a:lnTo>
                              <a:lnTo>
                                <a:pt x="144" y="47"/>
                              </a:lnTo>
                              <a:lnTo>
                                <a:pt x="144" y="50"/>
                              </a:lnTo>
                              <a:lnTo>
                                <a:pt x="145" y="50"/>
                              </a:lnTo>
                              <a:lnTo>
                                <a:pt x="145" y="52"/>
                              </a:lnTo>
                              <a:lnTo>
                                <a:pt x="148" y="56"/>
                              </a:lnTo>
                              <a:lnTo>
                                <a:pt x="148" y="58"/>
                              </a:lnTo>
                              <a:lnTo>
                                <a:pt x="150" y="62"/>
                              </a:lnTo>
                              <a:lnTo>
                                <a:pt x="152" y="65"/>
                              </a:lnTo>
                              <a:lnTo>
                                <a:pt x="154" y="68"/>
                              </a:lnTo>
                              <a:lnTo>
                                <a:pt x="159" y="68"/>
                              </a:lnTo>
                              <a:lnTo>
                                <a:pt x="160" y="70"/>
                              </a:lnTo>
                              <a:lnTo>
                                <a:pt x="165" y="70"/>
                              </a:lnTo>
                              <a:lnTo>
                                <a:pt x="167" y="94"/>
                              </a:lnTo>
                              <a:lnTo>
                                <a:pt x="169" y="92"/>
                              </a:lnTo>
                              <a:lnTo>
                                <a:pt x="171" y="87"/>
                              </a:lnTo>
                              <a:lnTo>
                                <a:pt x="173" y="85"/>
                              </a:lnTo>
                              <a:lnTo>
                                <a:pt x="175" y="83"/>
                              </a:lnTo>
                              <a:lnTo>
                                <a:pt x="177" y="82"/>
                              </a:lnTo>
                              <a:lnTo>
                                <a:pt x="180" y="79"/>
                              </a:lnTo>
                              <a:lnTo>
                                <a:pt x="184" y="77"/>
                              </a:lnTo>
                              <a:lnTo>
                                <a:pt x="188" y="75"/>
                              </a:lnTo>
                              <a:lnTo>
                                <a:pt x="194" y="70"/>
                              </a:lnTo>
                              <a:lnTo>
                                <a:pt x="200" y="68"/>
                              </a:lnTo>
                              <a:lnTo>
                                <a:pt x="207" y="67"/>
                              </a:lnTo>
                              <a:lnTo>
                                <a:pt x="213" y="65"/>
                              </a:lnTo>
                              <a:lnTo>
                                <a:pt x="218" y="62"/>
                              </a:lnTo>
                              <a:lnTo>
                                <a:pt x="225" y="60"/>
                              </a:lnTo>
                              <a:lnTo>
                                <a:pt x="229" y="58"/>
                              </a:lnTo>
                              <a:lnTo>
                                <a:pt x="223" y="65"/>
                              </a:lnTo>
                              <a:lnTo>
                                <a:pt x="218" y="68"/>
                              </a:lnTo>
                              <a:lnTo>
                                <a:pt x="216" y="75"/>
                              </a:lnTo>
                              <a:lnTo>
                                <a:pt x="214" y="79"/>
                              </a:lnTo>
                              <a:lnTo>
                                <a:pt x="214" y="85"/>
                              </a:lnTo>
                              <a:lnTo>
                                <a:pt x="214" y="92"/>
                              </a:lnTo>
                              <a:lnTo>
                                <a:pt x="216" y="100"/>
                              </a:lnTo>
                              <a:lnTo>
                                <a:pt x="216" y="112"/>
                              </a:lnTo>
                              <a:lnTo>
                                <a:pt x="216" y="108"/>
                              </a:lnTo>
                              <a:lnTo>
                                <a:pt x="216" y="104"/>
                              </a:lnTo>
                              <a:lnTo>
                                <a:pt x="218" y="98"/>
                              </a:lnTo>
                              <a:lnTo>
                                <a:pt x="223" y="92"/>
                              </a:lnTo>
                              <a:lnTo>
                                <a:pt x="227" y="83"/>
                              </a:lnTo>
                              <a:lnTo>
                                <a:pt x="233" y="77"/>
                              </a:lnTo>
                              <a:lnTo>
                                <a:pt x="242" y="68"/>
                              </a:lnTo>
                              <a:lnTo>
                                <a:pt x="252" y="62"/>
                              </a:lnTo>
                              <a:lnTo>
                                <a:pt x="250" y="62"/>
                              </a:lnTo>
                              <a:lnTo>
                                <a:pt x="248" y="60"/>
                              </a:lnTo>
                              <a:lnTo>
                                <a:pt x="246" y="58"/>
                              </a:lnTo>
                              <a:lnTo>
                                <a:pt x="244" y="58"/>
                              </a:lnTo>
                              <a:lnTo>
                                <a:pt x="244" y="56"/>
                              </a:lnTo>
                              <a:lnTo>
                                <a:pt x="242" y="56"/>
                              </a:lnTo>
                              <a:lnTo>
                                <a:pt x="242" y="54"/>
                              </a:lnTo>
                              <a:lnTo>
                                <a:pt x="246" y="54"/>
                              </a:lnTo>
                              <a:lnTo>
                                <a:pt x="250" y="54"/>
                              </a:lnTo>
                              <a:lnTo>
                                <a:pt x="254" y="54"/>
                              </a:lnTo>
                              <a:lnTo>
                                <a:pt x="256" y="52"/>
                              </a:lnTo>
                              <a:lnTo>
                                <a:pt x="261" y="52"/>
                              </a:lnTo>
                              <a:lnTo>
                                <a:pt x="263" y="50"/>
                              </a:lnTo>
                              <a:lnTo>
                                <a:pt x="265" y="47"/>
                              </a:lnTo>
                              <a:lnTo>
                                <a:pt x="267" y="45"/>
                              </a:lnTo>
                              <a:lnTo>
                                <a:pt x="269" y="44"/>
                              </a:lnTo>
                              <a:lnTo>
                                <a:pt x="269" y="42"/>
                              </a:lnTo>
                              <a:lnTo>
                                <a:pt x="267" y="39"/>
                              </a:lnTo>
                              <a:lnTo>
                                <a:pt x="267" y="37"/>
                              </a:lnTo>
                              <a:lnTo>
                                <a:pt x="267" y="35"/>
                              </a:lnTo>
                              <a:lnTo>
                                <a:pt x="269" y="35"/>
                              </a:lnTo>
                              <a:lnTo>
                                <a:pt x="271" y="33"/>
                              </a:lnTo>
                              <a:lnTo>
                                <a:pt x="273" y="37"/>
                              </a:lnTo>
                              <a:lnTo>
                                <a:pt x="277" y="42"/>
                              </a:lnTo>
                              <a:lnTo>
                                <a:pt x="279" y="47"/>
                              </a:lnTo>
                              <a:lnTo>
                                <a:pt x="283" y="54"/>
                              </a:lnTo>
                              <a:lnTo>
                                <a:pt x="288" y="58"/>
                              </a:lnTo>
                              <a:lnTo>
                                <a:pt x="294" y="60"/>
                              </a:lnTo>
                              <a:lnTo>
                                <a:pt x="298" y="60"/>
                              </a:lnTo>
                              <a:lnTo>
                                <a:pt x="296" y="60"/>
                              </a:lnTo>
                              <a:lnTo>
                                <a:pt x="294" y="56"/>
                              </a:lnTo>
                              <a:lnTo>
                                <a:pt x="292" y="52"/>
                              </a:lnTo>
                              <a:lnTo>
                                <a:pt x="290" y="47"/>
                              </a:lnTo>
                              <a:lnTo>
                                <a:pt x="288" y="42"/>
                              </a:lnTo>
                              <a:lnTo>
                                <a:pt x="286" y="35"/>
                              </a:lnTo>
                              <a:lnTo>
                                <a:pt x="286" y="29"/>
                              </a:lnTo>
                              <a:lnTo>
                                <a:pt x="286" y="25"/>
                              </a:lnTo>
                              <a:lnTo>
                                <a:pt x="288" y="22"/>
                              </a:lnTo>
                              <a:lnTo>
                                <a:pt x="288" y="18"/>
                              </a:lnTo>
                              <a:lnTo>
                                <a:pt x="290" y="16"/>
                              </a:lnTo>
                              <a:lnTo>
                                <a:pt x="290" y="12"/>
                              </a:lnTo>
                              <a:lnTo>
                                <a:pt x="292" y="8"/>
                              </a:lnTo>
                              <a:lnTo>
                                <a:pt x="294" y="6"/>
                              </a:lnTo>
                              <a:lnTo>
                                <a:pt x="296" y="1"/>
                              </a:lnTo>
                              <a:lnTo>
                                <a:pt x="298" y="0"/>
                              </a:lnTo>
                              <a:lnTo>
                                <a:pt x="298" y="10"/>
                              </a:lnTo>
                              <a:lnTo>
                                <a:pt x="298" y="18"/>
                              </a:lnTo>
                              <a:lnTo>
                                <a:pt x="300" y="25"/>
                              </a:lnTo>
                              <a:lnTo>
                                <a:pt x="300" y="27"/>
                              </a:lnTo>
                              <a:lnTo>
                                <a:pt x="303" y="29"/>
                              </a:lnTo>
                              <a:lnTo>
                                <a:pt x="305" y="30"/>
                              </a:lnTo>
                              <a:lnTo>
                                <a:pt x="306" y="33"/>
                              </a:lnTo>
                              <a:lnTo>
                                <a:pt x="311" y="35"/>
                              </a:lnTo>
                              <a:lnTo>
                                <a:pt x="313" y="35"/>
                              </a:lnTo>
                              <a:lnTo>
                                <a:pt x="313" y="37"/>
                              </a:lnTo>
                              <a:lnTo>
                                <a:pt x="315" y="37"/>
                              </a:lnTo>
                              <a:lnTo>
                                <a:pt x="317" y="37"/>
                              </a:lnTo>
                              <a:lnTo>
                                <a:pt x="320" y="35"/>
                              </a:lnTo>
                              <a:lnTo>
                                <a:pt x="321" y="30"/>
                              </a:lnTo>
                              <a:lnTo>
                                <a:pt x="321" y="33"/>
                              </a:lnTo>
                              <a:lnTo>
                                <a:pt x="323" y="33"/>
                              </a:lnTo>
                              <a:lnTo>
                                <a:pt x="325" y="33"/>
                              </a:lnTo>
                              <a:lnTo>
                                <a:pt x="328" y="33"/>
                              </a:lnTo>
                              <a:lnTo>
                                <a:pt x="330" y="33"/>
                              </a:lnTo>
                              <a:lnTo>
                                <a:pt x="331" y="33"/>
                              </a:lnTo>
                              <a:lnTo>
                                <a:pt x="331" y="35"/>
                              </a:lnTo>
                              <a:lnTo>
                                <a:pt x="331" y="37"/>
                              </a:lnTo>
                              <a:lnTo>
                                <a:pt x="330" y="39"/>
                              </a:lnTo>
                              <a:lnTo>
                                <a:pt x="328" y="42"/>
                              </a:lnTo>
                              <a:lnTo>
                                <a:pt x="323" y="44"/>
                              </a:lnTo>
                              <a:lnTo>
                                <a:pt x="321" y="45"/>
                              </a:lnTo>
                              <a:lnTo>
                                <a:pt x="323" y="45"/>
                              </a:lnTo>
                              <a:lnTo>
                                <a:pt x="325" y="47"/>
                              </a:lnTo>
                              <a:lnTo>
                                <a:pt x="328" y="47"/>
                              </a:lnTo>
                              <a:lnTo>
                                <a:pt x="330" y="47"/>
                              </a:lnTo>
                              <a:lnTo>
                                <a:pt x="330" y="52"/>
                              </a:lnTo>
                              <a:lnTo>
                                <a:pt x="328" y="54"/>
                              </a:lnTo>
                              <a:lnTo>
                                <a:pt x="328" y="56"/>
                              </a:lnTo>
                              <a:lnTo>
                                <a:pt x="325" y="58"/>
                              </a:lnTo>
                              <a:lnTo>
                                <a:pt x="323" y="60"/>
                              </a:lnTo>
                              <a:lnTo>
                                <a:pt x="321" y="60"/>
                              </a:lnTo>
                              <a:lnTo>
                                <a:pt x="320" y="62"/>
                              </a:lnTo>
                              <a:lnTo>
                                <a:pt x="321" y="62"/>
                              </a:lnTo>
                              <a:lnTo>
                                <a:pt x="323" y="62"/>
                              </a:lnTo>
                              <a:lnTo>
                                <a:pt x="323" y="65"/>
                              </a:lnTo>
                              <a:lnTo>
                                <a:pt x="325" y="65"/>
                              </a:lnTo>
                              <a:lnTo>
                                <a:pt x="328" y="65"/>
                              </a:lnTo>
                              <a:lnTo>
                                <a:pt x="320" y="75"/>
                              </a:lnTo>
                              <a:lnTo>
                                <a:pt x="311" y="87"/>
                              </a:lnTo>
                              <a:lnTo>
                                <a:pt x="303" y="98"/>
                              </a:lnTo>
                              <a:lnTo>
                                <a:pt x="296" y="112"/>
                              </a:lnTo>
                              <a:lnTo>
                                <a:pt x="290" y="125"/>
                              </a:lnTo>
                              <a:lnTo>
                                <a:pt x="286" y="140"/>
                              </a:lnTo>
                              <a:lnTo>
                                <a:pt x="282" y="157"/>
                              </a:lnTo>
                              <a:lnTo>
                                <a:pt x="282" y="174"/>
                              </a:lnTo>
                              <a:lnTo>
                                <a:pt x="277" y="167"/>
                              </a:lnTo>
                              <a:lnTo>
                                <a:pt x="275" y="161"/>
                              </a:lnTo>
                              <a:lnTo>
                                <a:pt x="273" y="157"/>
                              </a:lnTo>
                              <a:lnTo>
                                <a:pt x="269" y="150"/>
                              </a:lnTo>
                              <a:lnTo>
                                <a:pt x="267" y="144"/>
                              </a:lnTo>
                              <a:lnTo>
                                <a:pt x="263" y="140"/>
                              </a:lnTo>
                              <a:lnTo>
                                <a:pt x="256" y="134"/>
                              </a:lnTo>
                              <a:lnTo>
                                <a:pt x="250" y="125"/>
                              </a:lnTo>
                              <a:lnTo>
                                <a:pt x="254" y="137"/>
                              </a:lnTo>
                              <a:lnTo>
                                <a:pt x="261" y="152"/>
                              </a:lnTo>
                              <a:lnTo>
                                <a:pt x="265" y="169"/>
                              </a:lnTo>
                              <a:lnTo>
                                <a:pt x="271" y="186"/>
                              </a:lnTo>
                              <a:lnTo>
                                <a:pt x="275" y="204"/>
                              </a:lnTo>
                              <a:lnTo>
                                <a:pt x="279" y="219"/>
                              </a:lnTo>
                              <a:lnTo>
                                <a:pt x="282" y="233"/>
                              </a:lnTo>
                              <a:lnTo>
                                <a:pt x="282" y="246"/>
                              </a:lnTo>
                              <a:lnTo>
                                <a:pt x="282" y="242"/>
                              </a:lnTo>
                              <a:lnTo>
                                <a:pt x="277" y="238"/>
                              </a:lnTo>
                              <a:lnTo>
                                <a:pt x="273" y="233"/>
                              </a:lnTo>
                              <a:lnTo>
                                <a:pt x="269" y="231"/>
                              </a:lnTo>
                              <a:lnTo>
                                <a:pt x="258" y="225"/>
                              </a:lnTo>
                              <a:lnTo>
                                <a:pt x="244" y="219"/>
                              </a:lnTo>
                              <a:lnTo>
                                <a:pt x="238" y="215"/>
                              </a:lnTo>
                              <a:lnTo>
                                <a:pt x="231" y="208"/>
                              </a:lnTo>
                              <a:lnTo>
                                <a:pt x="227" y="202"/>
                              </a:lnTo>
                              <a:lnTo>
                                <a:pt x="221" y="194"/>
                              </a:lnTo>
                              <a:lnTo>
                                <a:pt x="218" y="186"/>
                              </a:lnTo>
                              <a:lnTo>
                                <a:pt x="214" y="174"/>
                              </a:lnTo>
                              <a:lnTo>
                                <a:pt x="214" y="161"/>
                              </a:lnTo>
                              <a:lnTo>
                                <a:pt x="214" y="146"/>
                              </a:lnTo>
                              <a:lnTo>
                                <a:pt x="208" y="154"/>
                              </a:lnTo>
                              <a:lnTo>
                                <a:pt x="205" y="165"/>
                              </a:lnTo>
                              <a:lnTo>
                                <a:pt x="202" y="177"/>
                              </a:lnTo>
                              <a:lnTo>
                                <a:pt x="202" y="188"/>
                              </a:lnTo>
                              <a:lnTo>
                                <a:pt x="202" y="199"/>
                              </a:lnTo>
                              <a:lnTo>
                                <a:pt x="205" y="206"/>
                              </a:lnTo>
                              <a:lnTo>
                                <a:pt x="207" y="213"/>
                              </a:lnTo>
                              <a:lnTo>
                                <a:pt x="208" y="216"/>
                              </a:lnTo>
                              <a:lnTo>
                                <a:pt x="225" y="227"/>
                              </a:lnTo>
                              <a:lnTo>
                                <a:pt x="239" y="235"/>
                              </a:lnTo>
                              <a:lnTo>
                                <a:pt x="248" y="242"/>
                              </a:lnTo>
                              <a:lnTo>
                                <a:pt x="256" y="250"/>
                              </a:lnTo>
                              <a:lnTo>
                                <a:pt x="261" y="256"/>
                              </a:lnTo>
                              <a:lnTo>
                                <a:pt x="263" y="267"/>
                              </a:lnTo>
                              <a:lnTo>
                                <a:pt x="265" y="280"/>
                              </a:lnTo>
                              <a:lnTo>
                                <a:pt x="267" y="294"/>
                              </a:lnTo>
                              <a:lnTo>
                                <a:pt x="267" y="298"/>
                              </a:lnTo>
                              <a:lnTo>
                                <a:pt x="265" y="300"/>
                              </a:lnTo>
                              <a:lnTo>
                                <a:pt x="263" y="303"/>
                              </a:lnTo>
                              <a:lnTo>
                                <a:pt x="263" y="305"/>
                              </a:lnTo>
                              <a:lnTo>
                                <a:pt x="261" y="305"/>
                              </a:lnTo>
                              <a:lnTo>
                                <a:pt x="248" y="305"/>
                              </a:lnTo>
                              <a:lnTo>
                                <a:pt x="239" y="300"/>
                              </a:lnTo>
                              <a:lnTo>
                                <a:pt x="231" y="297"/>
                              </a:lnTo>
                              <a:lnTo>
                                <a:pt x="225" y="288"/>
                              </a:lnTo>
                              <a:lnTo>
                                <a:pt x="218" y="280"/>
                              </a:lnTo>
                              <a:lnTo>
                                <a:pt x="214" y="271"/>
                              </a:lnTo>
                              <a:lnTo>
                                <a:pt x="208" y="260"/>
                              </a:lnTo>
                              <a:lnTo>
                                <a:pt x="202" y="252"/>
                              </a:lnTo>
                              <a:lnTo>
                                <a:pt x="202" y="263"/>
                              </a:lnTo>
                              <a:lnTo>
                                <a:pt x="202" y="271"/>
                              </a:lnTo>
                              <a:lnTo>
                                <a:pt x="200" y="280"/>
                              </a:lnTo>
                              <a:lnTo>
                                <a:pt x="200" y="285"/>
                              </a:lnTo>
                              <a:lnTo>
                                <a:pt x="202" y="292"/>
                              </a:lnTo>
                              <a:lnTo>
                                <a:pt x="202" y="297"/>
                              </a:lnTo>
                              <a:lnTo>
                                <a:pt x="205" y="300"/>
                              </a:lnTo>
                              <a:lnTo>
                                <a:pt x="208" y="305"/>
                              </a:lnTo>
                              <a:lnTo>
                                <a:pt x="214" y="307"/>
                              </a:lnTo>
                              <a:lnTo>
                                <a:pt x="221" y="308"/>
                              </a:lnTo>
                              <a:lnTo>
                                <a:pt x="227" y="311"/>
                              </a:lnTo>
                              <a:lnTo>
                                <a:pt x="233" y="313"/>
                              </a:lnTo>
                              <a:lnTo>
                                <a:pt x="239" y="315"/>
                              </a:lnTo>
                              <a:lnTo>
                                <a:pt x="244" y="315"/>
                              </a:lnTo>
                              <a:lnTo>
                                <a:pt x="246" y="317"/>
                              </a:lnTo>
                              <a:lnTo>
                                <a:pt x="235" y="322"/>
                              </a:lnTo>
                              <a:lnTo>
                                <a:pt x="221" y="325"/>
                              </a:lnTo>
                              <a:lnTo>
                                <a:pt x="205" y="332"/>
                              </a:lnTo>
                              <a:lnTo>
                                <a:pt x="188" y="336"/>
                              </a:lnTo>
                              <a:lnTo>
                                <a:pt x="171" y="340"/>
                              </a:lnTo>
                              <a:lnTo>
                                <a:pt x="154" y="340"/>
                              </a:lnTo>
                              <a:lnTo>
                                <a:pt x="148" y="340"/>
                              </a:lnTo>
                              <a:lnTo>
                                <a:pt x="142" y="340"/>
                              </a:lnTo>
                              <a:lnTo>
                                <a:pt x="135" y="338"/>
                              </a:lnTo>
                              <a:lnTo>
                                <a:pt x="131" y="334"/>
                              </a:lnTo>
                              <a:lnTo>
                                <a:pt x="129" y="334"/>
                              </a:lnTo>
                              <a:lnTo>
                                <a:pt x="125" y="334"/>
                              </a:lnTo>
                              <a:lnTo>
                                <a:pt x="123" y="334"/>
                              </a:lnTo>
                              <a:lnTo>
                                <a:pt x="119" y="334"/>
                              </a:lnTo>
                              <a:lnTo>
                                <a:pt x="115" y="336"/>
                              </a:lnTo>
                              <a:lnTo>
                                <a:pt x="112" y="336"/>
                              </a:lnTo>
                              <a:lnTo>
                                <a:pt x="108" y="336"/>
                              </a:lnTo>
                              <a:lnTo>
                                <a:pt x="106" y="336"/>
                              </a:lnTo>
                            </a:path>
                          </a:pathLst>
                        </a:custGeom>
                        <a:solidFill>
                          <a:srgbClr val="FF6088"/>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88" name="Freeform 164"/>
                        <p:cNvSpPr>
                          <a:spLocks/>
                        </p:cNvSpPr>
                        <p:nvPr/>
                      </p:nvSpPr>
                      <p:spPr bwMode="auto">
                        <a:xfrm>
                          <a:off x="5965" y="1829"/>
                          <a:ext cx="48" cy="59"/>
                        </a:xfrm>
                        <a:custGeom>
                          <a:avLst/>
                          <a:gdLst>
                            <a:gd name="T0" fmla="*/ 8 w 48"/>
                            <a:gd name="T1" fmla="*/ 52 h 59"/>
                            <a:gd name="T2" fmla="*/ 15 w 48"/>
                            <a:gd name="T3" fmla="*/ 50 h 59"/>
                            <a:gd name="T4" fmla="*/ 19 w 48"/>
                            <a:gd name="T5" fmla="*/ 52 h 59"/>
                            <a:gd name="T6" fmla="*/ 22 w 48"/>
                            <a:gd name="T7" fmla="*/ 54 h 59"/>
                            <a:gd name="T8" fmla="*/ 22 w 48"/>
                            <a:gd name="T9" fmla="*/ 54 h 59"/>
                            <a:gd name="T10" fmla="*/ 22 w 48"/>
                            <a:gd name="T11" fmla="*/ 50 h 59"/>
                            <a:gd name="T12" fmla="*/ 22 w 48"/>
                            <a:gd name="T13" fmla="*/ 45 h 59"/>
                            <a:gd name="T14" fmla="*/ 22 w 48"/>
                            <a:gd name="T15" fmla="*/ 37 h 59"/>
                            <a:gd name="T16" fmla="*/ 23 w 48"/>
                            <a:gd name="T17" fmla="*/ 35 h 59"/>
                            <a:gd name="T18" fmla="*/ 27 w 48"/>
                            <a:gd name="T19" fmla="*/ 35 h 59"/>
                            <a:gd name="T20" fmla="*/ 27 w 48"/>
                            <a:gd name="T21" fmla="*/ 33 h 59"/>
                            <a:gd name="T22" fmla="*/ 27 w 48"/>
                            <a:gd name="T23" fmla="*/ 29 h 59"/>
                            <a:gd name="T24" fmla="*/ 22 w 48"/>
                            <a:gd name="T25" fmla="*/ 29 h 59"/>
                            <a:gd name="T26" fmla="*/ 13 w 48"/>
                            <a:gd name="T27" fmla="*/ 29 h 59"/>
                            <a:gd name="T28" fmla="*/ 13 w 48"/>
                            <a:gd name="T29" fmla="*/ 26 h 59"/>
                            <a:gd name="T30" fmla="*/ 15 w 48"/>
                            <a:gd name="T31" fmla="*/ 25 h 59"/>
                            <a:gd name="T32" fmla="*/ 17 w 48"/>
                            <a:gd name="T33" fmla="*/ 25 h 59"/>
                            <a:gd name="T34" fmla="*/ 19 w 48"/>
                            <a:gd name="T35" fmla="*/ 26 h 59"/>
                            <a:gd name="T36" fmla="*/ 23 w 48"/>
                            <a:gd name="T37" fmla="*/ 26 h 59"/>
                            <a:gd name="T38" fmla="*/ 25 w 48"/>
                            <a:gd name="T39" fmla="*/ 25 h 59"/>
                            <a:gd name="T40" fmla="*/ 27 w 48"/>
                            <a:gd name="T41" fmla="*/ 21 h 59"/>
                            <a:gd name="T42" fmla="*/ 25 w 48"/>
                            <a:gd name="T43" fmla="*/ 12 h 59"/>
                            <a:gd name="T44" fmla="*/ 25 w 48"/>
                            <a:gd name="T45" fmla="*/ 9 h 59"/>
                            <a:gd name="T46" fmla="*/ 30 w 48"/>
                            <a:gd name="T47" fmla="*/ 6 h 59"/>
                            <a:gd name="T48" fmla="*/ 32 w 48"/>
                            <a:gd name="T49" fmla="*/ 10 h 59"/>
                            <a:gd name="T50" fmla="*/ 33 w 48"/>
                            <a:gd name="T51" fmla="*/ 15 h 59"/>
                            <a:gd name="T52" fmla="*/ 38 w 48"/>
                            <a:gd name="T53" fmla="*/ 17 h 59"/>
                            <a:gd name="T54" fmla="*/ 42 w 48"/>
                            <a:gd name="T55" fmla="*/ 19 h 59"/>
                            <a:gd name="T56" fmla="*/ 38 w 48"/>
                            <a:gd name="T57" fmla="*/ 19 h 59"/>
                            <a:gd name="T58" fmla="*/ 33 w 48"/>
                            <a:gd name="T59" fmla="*/ 19 h 59"/>
                            <a:gd name="T60" fmla="*/ 33 w 48"/>
                            <a:gd name="T61" fmla="*/ 23 h 59"/>
                            <a:gd name="T62" fmla="*/ 36 w 48"/>
                            <a:gd name="T63" fmla="*/ 26 h 59"/>
                            <a:gd name="T64" fmla="*/ 38 w 48"/>
                            <a:gd name="T65" fmla="*/ 31 h 59"/>
                            <a:gd name="T66" fmla="*/ 42 w 48"/>
                            <a:gd name="T67" fmla="*/ 33 h 59"/>
                            <a:gd name="T68" fmla="*/ 40 w 48"/>
                            <a:gd name="T69" fmla="*/ 33 h 59"/>
                            <a:gd name="T70" fmla="*/ 36 w 48"/>
                            <a:gd name="T71" fmla="*/ 31 h 59"/>
                            <a:gd name="T72" fmla="*/ 36 w 48"/>
                            <a:gd name="T73" fmla="*/ 33 h 59"/>
                            <a:gd name="T74" fmla="*/ 36 w 48"/>
                            <a:gd name="T75" fmla="*/ 37 h 59"/>
                            <a:gd name="T76" fmla="*/ 38 w 48"/>
                            <a:gd name="T77" fmla="*/ 41 h 59"/>
                            <a:gd name="T78" fmla="*/ 40 w 48"/>
                            <a:gd name="T79" fmla="*/ 45 h 59"/>
                            <a:gd name="T80" fmla="*/ 36 w 48"/>
                            <a:gd name="T81" fmla="*/ 45 h 59"/>
                            <a:gd name="T82" fmla="*/ 30 w 48"/>
                            <a:gd name="T83" fmla="*/ 41 h 59"/>
                            <a:gd name="T84" fmla="*/ 30 w 48"/>
                            <a:gd name="T85" fmla="*/ 45 h 59"/>
                            <a:gd name="T86" fmla="*/ 32 w 48"/>
                            <a:gd name="T87" fmla="*/ 47 h 59"/>
                            <a:gd name="T88" fmla="*/ 32 w 48"/>
                            <a:gd name="T89" fmla="*/ 50 h 59"/>
                            <a:gd name="T90" fmla="*/ 33 w 48"/>
                            <a:gd name="T91" fmla="*/ 52 h 59"/>
                            <a:gd name="T92" fmla="*/ 30 w 48"/>
                            <a:gd name="T93" fmla="*/ 54 h 59"/>
                            <a:gd name="T94" fmla="*/ 25 w 48"/>
                            <a:gd name="T95" fmla="*/ 55 h 59"/>
                            <a:gd name="T96" fmla="*/ 25 w 48"/>
                            <a:gd name="T97" fmla="*/ 58 h 59"/>
                            <a:gd name="T98" fmla="*/ 30 w 48"/>
                            <a:gd name="T99" fmla="*/ 58 h 59"/>
                            <a:gd name="T100" fmla="*/ 38 w 48"/>
                            <a:gd name="T101" fmla="*/ 54 h 59"/>
                            <a:gd name="T102" fmla="*/ 40 w 48"/>
                            <a:gd name="T103" fmla="*/ 50 h 59"/>
                            <a:gd name="T104" fmla="*/ 44 w 48"/>
                            <a:gd name="T105" fmla="*/ 43 h 59"/>
                            <a:gd name="T106" fmla="*/ 47 w 48"/>
                            <a:gd name="T107" fmla="*/ 39 h 59"/>
                            <a:gd name="T108" fmla="*/ 47 w 48"/>
                            <a:gd name="T109" fmla="*/ 29 h 59"/>
                            <a:gd name="T110" fmla="*/ 44 w 48"/>
                            <a:gd name="T111" fmla="*/ 12 h 59"/>
                            <a:gd name="T112" fmla="*/ 33 w 48"/>
                            <a:gd name="T113" fmla="*/ 2 h 59"/>
                            <a:gd name="T114" fmla="*/ 23 w 48"/>
                            <a:gd name="T115" fmla="*/ 4 h 59"/>
                            <a:gd name="T116" fmla="*/ 15 w 48"/>
                            <a:gd name="T117" fmla="*/ 6 h 59"/>
                            <a:gd name="T118" fmla="*/ 7 w 48"/>
                            <a:gd name="T119" fmla="*/ 17 h 59"/>
                            <a:gd name="T120" fmla="*/ 0 w 48"/>
                            <a:gd name="T121" fmla="*/ 35 h 59"/>
                            <a:gd name="T122" fmla="*/ 2 w 48"/>
                            <a:gd name="T123" fmla="*/ 50 h 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
                            <a:gd name="T187" fmla="*/ 0 h 59"/>
                            <a:gd name="T188" fmla="*/ 48 w 48"/>
                            <a:gd name="T189" fmla="*/ 59 h 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 h="59">
                              <a:moveTo>
                                <a:pt x="2" y="52"/>
                              </a:moveTo>
                              <a:lnTo>
                                <a:pt x="5" y="52"/>
                              </a:lnTo>
                              <a:lnTo>
                                <a:pt x="7" y="52"/>
                              </a:lnTo>
                              <a:lnTo>
                                <a:pt x="8" y="52"/>
                              </a:lnTo>
                              <a:lnTo>
                                <a:pt x="10" y="50"/>
                              </a:lnTo>
                              <a:lnTo>
                                <a:pt x="13" y="50"/>
                              </a:lnTo>
                              <a:lnTo>
                                <a:pt x="15" y="50"/>
                              </a:lnTo>
                              <a:lnTo>
                                <a:pt x="17" y="47"/>
                              </a:lnTo>
                              <a:lnTo>
                                <a:pt x="17" y="50"/>
                              </a:lnTo>
                              <a:lnTo>
                                <a:pt x="17" y="52"/>
                              </a:lnTo>
                              <a:lnTo>
                                <a:pt x="19" y="52"/>
                              </a:lnTo>
                              <a:lnTo>
                                <a:pt x="19" y="54"/>
                              </a:lnTo>
                              <a:lnTo>
                                <a:pt x="22" y="54"/>
                              </a:lnTo>
                              <a:lnTo>
                                <a:pt x="23" y="55"/>
                              </a:lnTo>
                              <a:lnTo>
                                <a:pt x="23" y="54"/>
                              </a:lnTo>
                              <a:lnTo>
                                <a:pt x="22" y="54"/>
                              </a:lnTo>
                              <a:lnTo>
                                <a:pt x="22" y="52"/>
                              </a:lnTo>
                              <a:lnTo>
                                <a:pt x="22" y="50"/>
                              </a:lnTo>
                              <a:lnTo>
                                <a:pt x="22" y="47"/>
                              </a:lnTo>
                              <a:lnTo>
                                <a:pt x="22" y="45"/>
                              </a:lnTo>
                              <a:lnTo>
                                <a:pt x="23" y="43"/>
                              </a:lnTo>
                              <a:lnTo>
                                <a:pt x="23" y="41"/>
                              </a:lnTo>
                              <a:lnTo>
                                <a:pt x="23" y="39"/>
                              </a:lnTo>
                              <a:lnTo>
                                <a:pt x="22" y="37"/>
                              </a:lnTo>
                              <a:lnTo>
                                <a:pt x="22" y="35"/>
                              </a:lnTo>
                              <a:lnTo>
                                <a:pt x="23" y="35"/>
                              </a:lnTo>
                              <a:lnTo>
                                <a:pt x="25" y="35"/>
                              </a:lnTo>
                              <a:lnTo>
                                <a:pt x="27" y="35"/>
                              </a:lnTo>
                              <a:lnTo>
                                <a:pt x="30" y="35"/>
                              </a:lnTo>
                              <a:lnTo>
                                <a:pt x="27" y="35"/>
                              </a:lnTo>
                              <a:lnTo>
                                <a:pt x="27" y="33"/>
                              </a:lnTo>
                              <a:lnTo>
                                <a:pt x="27" y="31"/>
                              </a:lnTo>
                              <a:lnTo>
                                <a:pt x="27" y="29"/>
                              </a:lnTo>
                              <a:lnTo>
                                <a:pt x="27" y="26"/>
                              </a:lnTo>
                              <a:lnTo>
                                <a:pt x="25" y="26"/>
                              </a:lnTo>
                              <a:lnTo>
                                <a:pt x="23" y="29"/>
                              </a:lnTo>
                              <a:lnTo>
                                <a:pt x="22" y="29"/>
                              </a:lnTo>
                              <a:lnTo>
                                <a:pt x="19" y="29"/>
                              </a:lnTo>
                              <a:lnTo>
                                <a:pt x="17" y="29"/>
                              </a:lnTo>
                              <a:lnTo>
                                <a:pt x="15" y="29"/>
                              </a:lnTo>
                              <a:lnTo>
                                <a:pt x="13" y="29"/>
                              </a:lnTo>
                              <a:lnTo>
                                <a:pt x="10" y="29"/>
                              </a:lnTo>
                              <a:lnTo>
                                <a:pt x="13" y="29"/>
                              </a:lnTo>
                              <a:lnTo>
                                <a:pt x="13" y="26"/>
                              </a:lnTo>
                              <a:lnTo>
                                <a:pt x="15" y="26"/>
                              </a:lnTo>
                              <a:lnTo>
                                <a:pt x="15" y="25"/>
                              </a:lnTo>
                              <a:lnTo>
                                <a:pt x="15" y="23"/>
                              </a:lnTo>
                              <a:lnTo>
                                <a:pt x="17" y="25"/>
                              </a:lnTo>
                              <a:lnTo>
                                <a:pt x="17" y="26"/>
                              </a:lnTo>
                              <a:lnTo>
                                <a:pt x="19" y="26"/>
                              </a:lnTo>
                              <a:lnTo>
                                <a:pt x="22" y="26"/>
                              </a:lnTo>
                              <a:lnTo>
                                <a:pt x="23" y="26"/>
                              </a:lnTo>
                              <a:lnTo>
                                <a:pt x="25" y="26"/>
                              </a:lnTo>
                              <a:lnTo>
                                <a:pt x="25" y="25"/>
                              </a:lnTo>
                              <a:lnTo>
                                <a:pt x="27" y="25"/>
                              </a:lnTo>
                              <a:lnTo>
                                <a:pt x="27" y="23"/>
                              </a:lnTo>
                              <a:lnTo>
                                <a:pt x="27" y="21"/>
                              </a:lnTo>
                              <a:lnTo>
                                <a:pt x="25" y="19"/>
                              </a:lnTo>
                              <a:lnTo>
                                <a:pt x="25" y="17"/>
                              </a:lnTo>
                              <a:lnTo>
                                <a:pt x="25" y="15"/>
                              </a:lnTo>
                              <a:lnTo>
                                <a:pt x="25" y="12"/>
                              </a:lnTo>
                              <a:lnTo>
                                <a:pt x="25" y="10"/>
                              </a:lnTo>
                              <a:lnTo>
                                <a:pt x="25" y="9"/>
                              </a:lnTo>
                              <a:lnTo>
                                <a:pt x="27" y="9"/>
                              </a:lnTo>
                              <a:lnTo>
                                <a:pt x="30" y="6"/>
                              </a:lnTo>
                              <a:lnTo>
                                <a:pt x="32" y="9"/>
                              </a:lnTo>
                              <a:lnTo>
                                <a:pt x="32" y="10"/>
                              </a:lnTo>
                              <a:lnTo>
                                <a:pt x="32" y="12"/>
                              </a:lnTo>
                              <a:lnTo>
                                <a:pt x="33" y="12"/>
                              </a:lnTo>
                              <a:lnTo>
                                <a:pt x="33" y="15"/>
                              </a:lnTo>
                              <a:lnTo>
                                <a:pt x="33" y="17"/>
                              </a:lnTo>
                              <a:lnTo>
                                <a:pt x="36" y="17"/>
                              </a:lnTo>
                              <a:lnTo>
                                <a:pt x="38" y="17"/>
                              </a:lnTo>
                              <a:lnTo>
                                <a:pt x="40" y="19"/>
                              </a:lnTo>
                              <a:lnTo>
                                <a:pt x="42" y="19"/>
                              </a:lnTo>
                              <a:lnTo>
                                <a:pt x="40" y="19"/>
                              </a:lnTo>
                              <a:lnTo>
                                <a:pt x="38" y="19"/>
                              </a:lnTo>
                              <a:lnTo>
                                <a:pt x="36" y="19"/>
                              </a:lnTo>
                              <a:lnTo>
                                <a:pt x="33" y="19"/>
                              </a:lnTo>
                              <a:lnTo>
                                <a:pt x="33" y="21"/>
                              </a:lnTo>
                              <a:lnTo>
                                <a:pt x="33" y="23"/>
                              </a:lnTo>
                              <a:lnTo>
                                <a:pt x="36" y="25"/>
                              </a:lnTo>
                              <a:lnTo>
                                <a:pt x="36" y="26"/>
                              </a:lnTo>
                              <a:lnTo>
                                <a:pt x="38" y="29"/>
                              </a:lnTo>
                              <a:lnTo>
                                <a:pt x="38" y="31"/>
                              </a:lnTo>
                              <a:lnTo>
                                <a:pt x="40" y="31"/>
                              </a:lnTo>
                              <a:lnTo>
                                <a:pt x="42" y="33"/>
                              </a:lnTo>
                              <a:lnTo>
                                <a:pt x="44" y="33"/>
                              </a:lnTo>
                              <a:lnTo>
                                <a:pt x="42" y="33"/>
                              </a:lnTo>
                              <a:lnTo>
                                <a:pt x="40" y="33"/>
                              </a:lnTo>
                              <a:lnTo>
                                <a:pt x="38" y="31"/>
                              </a:lnTo>
                              <a:lnTo>
                                <a:pt x="36" y="31"/>
                              </a:lnTo>
                              <a:lnTo>
                                <a:pt x="36" y="29"/>
                              </a:lnTo>
                              <a:lnTo>
                                <a:pt x="36" y="31"/>
                              </a:lnTo>
                              <a:lnTo>
                                <a:pt x="36" y="33"/>
                              </a:lnTo>
                              <a:lnTo>
                                <a:pt x="36" y="35"/>
                              </a:lnTo>
                              <a:lnTo>
                                <a:pt x="36" y="37"/>
                              </a:lnTo>
                              <a:lnTo>
                                <a:pt x="36" y="39"/>
                              </a:lnTo>
                              <a:lnTo>
                                <a:pt x="38" y="41"/>
                              </a:lnTo>
                              <a:lnTo>
                                <a:pt x="38" y="43"/>
                              </a:lnTo>
                              <a:lnTo>
                                <a:pt x="40" y="45"/>
                              </a:lnTo>
                              <a:lnTo>
                                <a:pt x="38" y="45"/>
                              </a:lnTo>
                              <a:lnTo>
                                <a:pt x="36" y="45"/>
                              </a:lnTo>
                              <a:lnTo>
                                <a:pt x="33" y="43"/>
                              </a:lnTo>
                              <a:lnTo>
                                <a:pt x="32" y="41"/>
                              </a:lnTo>
                              <a:lnTo>
                                <a:pt x="30" y="41"/>
                              </a:lnTo>
                              <a:lnTo>
                                <a:pt x="30" y="43"/>
                              </a:lnTo>
                              <a:lnTo>
                                <a:pt x="30" y="45"/>
                              </a:lnTo>
                              <a:lnTo>
                                <a:pt x="30" y="47"/>
                              </a:lnTo>
                              <a:lnTo>
                                <a:pt x="32" y="47"/>
                              </a:lnTo>
                              <a:lnTo>
                                <a:pt x="32" y="50"/>
                              </a:lnTo>
                              <a:lnTo>
                                <a:pt x="32" y="52"/>
                              </a:lnTo>
                              <a:lnTo>
                                <a:pt x="33" y="52"/>
                              </a:lnTo>
                              <a:lnTo>
                                <a:pt x="32" y="54"/>
                              </a:lnTo>
                              <a:lnTo>
                                <a:pt x="30" y="54"/>
                              </a:lnTo>
                              <a:lnTo>
                                <a:pt x="27" y="54"/>
                              </a:lnTo>
                              <a:lnTo>
                                <a:pt x="25" y="55"/>
                              </a:lnTo>
                              <a:lnTo>
                                <a:pt x="23" y="55"/>
                              </a:lnTo>
                              <a:lnTo>
                                <a:pt x="25" y="55"/>
                              </a:lnTo>
                              <a:lnTo>
                                <a:pt x="25" y="58"/>
                              </a:lnTo>
                              <a:lnTo>
                                <a:pt x="27" y="58"/>
                              </a:lnTo>
                              <a:lnTo>
                                <a:pt x="30" y="58"/>
                              </a:lnTo>
                              <a:lnTo>
                                <a:pt x="32" y="58"/>
                              </a:lnTo>
                              <a:lnTo>
                                <a:pt x="33" y="55"/>
                              </a:lnTo>
                              <a:lnTo>
                                <a:pt x="36" y="55"/>
                              </a:lnTo>
                              <a:lnTo>
                                <a:pt x="38" y="54"/>
                              </a:lnTo>
                              <a:lnTo>
                                <a:pt x="40" y="52"/>
                              </a:lnTo>
                              <a:lnTo>
                                <a:pt x="40" y="50"/>
                              </a:lnTo>
                              <a:lnTo>
                                <a:pt x="42" y="47"/>
                              </a:lnTo>
                              <a:lnTo>
                                <a:pt x="42" y="45"/>
                              </a:lnTo>
                              <a:lnTo>
                                <a:pt x="44" y="43"/>
                              </a:lnTo>
                              <a:lnTo>
                                <a:pt x="44" y="41"/>
                              </a:lnTo>
                              <a:lnTo>
                                <a:pt x="47" y="41"/>
                              </a:lnTo>
                              <a:lnTo>
                                <a:pt x="47" y="39"/>
                              </a:lnTo>
                              <a:lnTo>
                                <a:pt x="47" y="37"/>
                              </a:lnTo>
                              <a:lnTo>
                                <a:pt x="47" y="35"/>
                              </a:lnTo>
                              <a:lnTo>
                                <a:pt x="47" y="33"/>
                              </a:lnTo>
                              <a:lnTo>
                                <a:pt x="47" y="29"/>
                              </a:lnTo>
                              <a:lnTo>
                                <a:pt x="47" y="25"/>
                              </a:lnTo>
                              <a:lnTo>
                                <a:pt x="47" y="21"/>
                              </a:lnTo>
                              <a:lnTo>
                                <a:pt x="47" y="17"/>
                              </a:lnTo>
                              <a:lnTo>
                                <a:pt x="44" y="12"/>
                              </a:lnTo>
                              <a:lnTo>
                                <a:pt x="44" y="9"/>
                              </a:lnTo>
                              <a:lnTo>
                                <a:pt x="40" y="6"/>
                              </a:lnTo>
                              <a:lnTo>
                                <a:pt x="36" y="4"/>
                              </a:lnTo>
                              <a:lnTo>
                                <a:pt x="33" y="2"/>
                              </a:lnTo>
                              <a:lnTo>
                                <a:pt x="32" y="0"/>
                              </a:lnTo>
                              <a:lnTo>
                                <a:pt x="27" y="0"/>
                              </a:lnTo>
                              <a:lnTo>
                                <a:pt x="25" y="2"/>
                              </a:lnTo>
                              <a:lnTo>
                                <a:pt x="23" y="4"/>
                              </a:lnTo>
                              <a:lnTo>
                                <a:pt x="22" y="9"/>
                              </a:lnTo>
                              <a:lnTo>
                                <a:pt x="19" y="6"/>
                              </a:lnTo>
                              <a:lnTo>
                                <a:pt x="17" y="6"/>
                              </a:lnTo>
                              <a:lnTo>
                                <a:pt x="15" y="6"/>
                              </a:lnTo>
                              <a:lnTo>
                                <a:pt x="13" y="9"/>
                              </a:lnTo>
                              <a:lnTo>
                                <a:pt x="10" y="10"/>
                              </a:lnTo>
                              <a:lnTo>
                                <a:pt x="8" y="15"/>
                              </a:lnTo>
                              <a:lnTo>
                                <a:pt x="7" y="17"/>
                              </a:lnTo>
                              <a:lnTo>
                                <a:pt x="2" y="21"/>
                              </a:lnTo>
                              <a:lnTo>
                                <a:pt x="0" y="25"/>
                              </a:lnTo>
                              <a:lnTo>
                                <a:pt x="0" y="31"/>
                              </a:lnTo>
                              <a:lnTo>
                                <a:pt x="0" y="35"/>
                              </a:lnTo>
                              <a:lnTo>
                                <a:pt x="0" y="39"/>
                              </a:lnTo>
                              <a:lnTo>
                                <a:pt x="0" y="43"/>
                              </a:lnTo>
                              <a:lnTo>
                                <a:pt x="2" y="45"/>
                              </a:lnTo>
                              <a:lnTo>
                                <a:pt x="2" y="50"/>
                              </a:lnTo>
                              <a:lnTo>
                                <a:pt x="2" y="5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89" name="Freeform 165"/>
                        <p:cNvSpPr>
                          <a:spLocks/>
                        </p:cNvSpPr>
                        <p:nvPr/>
                      </p:nvSpPr>
                      <p:spPr bwMode="auto">
                        <a:xfrm>
                          <a:off x="5696" y="1899"/>
                          <a:ext cx="7" cy="87"/>
                        </a:xfrm>
                        <a:custGeom>
                          <a:avLst/>
                          <a:gdLst>
                            <a:gd name="T0" fmla="*/ 1 w 7"/>
                            <a:gd name="T1" fmla="*/ 0 h 87"/>
                            <a:gd name="T2" fmla="*/ 0 w 7"/>
                            <a:gd name="T3" fmla="*/ 7 h 87"/>
                            <a:gd name="T4" fmla="*/ 0 w 7"/>
                            <a:gd name="T5" fmla="*/ 11 h 87"/>
                            <a:gd name="T6" fmla="*/ 0 w 7"/>
                            <a:gd name="T7" fmla="*/ 17 h 87"/>
                            <a:gd name="T8" fmla="*/ 0 w 7"/>
                            <a:gd name="T9" fmla="*/ 22 h 87"/>
                            <a:gd name="T10" fmla="*/ 1 w 7"/>
                            <a:gd name="T11" fmla="*/ 28 h 87"/>
                            <a:gd name="T12" fmla="*/ 1 w 7"/>
                            <a:gd name="T13" fmla="*/ 34 h 87"/>
                            <a:gd name="T14" fmla="*/ 1 w 7"/>
                            <a:gd name="T15" fmla="*/ 38 h 87"/>
                            <a:gd name="T16" fmla="*/ 1 w 7"/>
                            <a:gd name="T17" fmla="*/ 42 h 87"/>
                            <a:gd name="T18" fmla="*/ 1 w 7"/>
                            <a:gd name="T19" fmla="*/ 49 h 87"/>
                            <a:gd name="T20" fmla="*/ 1 w 7"/>
                            <a:gd name="T21" fmla="*/ 53 h 87"/>
                            <a:gd name="T22" fmla="*/ 1 w 7"/>
                            <a:gd name="T23" fmla="*/ 59 h 87"/>
                            <a:gd name="T24" fmla="*/ 1 w 7"/>
                            <a:gd name="T25" fmla="*/ 65 h 87"/>
                            <a:gd name="T26" fmla="*/ 1 w 7"/>
                            <a:gd name="T27" fmla="*/ 70 h 87"/>
                            <a:gd name="T28" fmla="*/ 1 w 7"/>
                            <a:gd name="T29" fmla="*/ 76 h 87"/>
                            <a:gd name="T30" fmla="*/ 0 w 7"/>
                            <a:gd name="T31" fmla="*/ 80 h 87"/>
                            <a:gd name="T32" fmla="*/ 0 w 7"/>
                            <a:gd name="T33" fmla="*/ 86 h 87"/>
                            <a:gd name="T34" fmla="*/ 0 w 7"/>
                            <a:gd name="T35" fmla="*/ 84 h 87"/>
                            <a:gd name="T36" fmla="*/ 1 w 7"/>
                            <a:gd name="T37" fmla="*/ 80 h 87"/>
                            <a:gd name="T38" fmla="*/ 1 w 7"/>
                            <a:gd name="T39" fmla="*/ 78 h 87"/>
                            <a:gd name="T40" fmla="*/ 4 w 7"/>
                            <a:gd name="T41" fmla="*/ 76 h 87"/>
                            <a:gd name="T42" fmla="*/ 4 w 7"/>
                            <a:gd name="T43" fmla="*/ 72 h 87"/>
                            <a:gd name="T44" fmla="*/ 4 w 7"/>
                            <a:gd name="T45" fmla="*/ 70 h 87"/>
                            <a:gd name="T46" fmla="*/ 4 w 7"/>
                            <a:gd name="T47" fmla="*/ 65 h 87"/>
                            <a:gd name="T48" fmla="*/ 6 w 7"/>
                            <a:gd name="T49" fmla="*/ 63 h 87"/>
                            <a:gd name="T50" fmla="*/ 6 w 7"/>
                            <a:gd name="T51" fmla="*/ 61 h 87"/>
                            <a:gd name="T52" fmla="*/ 6 w 7"/>
                            <a:gd name="T53" fmla="*/ 55 h 87"/>
                            <a:gd name="T54" fmla="*/ 6 w 7"/>
                            <a:gd name="T55" fmla="*/ 49 h 87"/>
                            <a:gd name="T56" fmla="*/ 6 w 7"/>
                            <a:gd name="T57" fmla="*/ 40 h 87"/>
                            <a:gd name="T58" fmla="*/ 6 w 7"/>
                            <a:gd name="T59" fmla="*/ 32 h 87"/>
                            <a:gd name="T60" fmla="*/ 6 w 7"/>
                            <a:gd name="T61" fmla="*/ 22 h 87"/>
                            <a:gd name="T62" fmla="*/ 4 w 7"/>
                            <a:gd name="T63" fmla="*/ 13 h 87"/>
                            <a:gd name="T64" fmla="*/ 1 w 7"/>
                            <a:gd name="T65" fmla="*/ 5 h 87"/>
                            <a:gd name="T66" fmla="*/ 1 w 7"/>
                            <a:gd name="T67" fmla="*/ 5 h 87"/>
                            <a:gd name="T68" fmla="*/ 1 w 7"/>
                            <a:gd name="T69" fmla="*/ 5 h 87"/>
                            <a:gd name="T70" fmla="*/ 1 w 7"/>
                            <a:gd name="T71" fmla="*/ 5 h 87"/>
                            <a:gd name="T72" fmla="*/ 1 w 7"/>
                            <a:gd name="T73" fmla="*/ 2 h 87"/>
                            <a:gd name="T74" fmla="*/ 1 w 7"/>
                            <a:gd name="T75" fmla="*/ 2 h 87"/>
                            <a:gd name="T76" fmla="*/ 1 w 7"/>
                            <a:gd name="T77" fmla="*/ 2 h 87"/>
                            <a:gd name="T78" fmla="*/ 1 w 7"/>
                            <a:gd name="T79" fmla="*/ 0 h 87"/>
                            <a:gd name="T80" fmla="*/ 1 w 7"/>
                            <a:gd name="T81" fmla="*/ 0 h 87"/>
                            <a:gd name="T82" fmla="*/ 1 w 7"/>
                            <a:gd name="T83" fmla="*/ 0 h 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
                            <a:gd name="T127" fmla="*/ 0 h 87"/>
                            <a:gd name="T128" fmla="*/ 7 w 7"/>
                            <a:gd name="T129" fmla="*/ 87 h 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 h="87">
                              <a:moveTo>
                                <a:pt x="1" y="0"/>
                              </a:moveTo>
                              <a:lnTo>
                                <a:pt x="0" y="7"/>
                              </a:lnTo>
                              <a:lnTo>
                                <a:pt x="0" y="11"/>
                              </a:lnTo>
                              <a:lnTo>
                                <a:pt x="0" y="17"/>
                              </a:lnTo>
                              <a:lnTo>
                                <a:pt x="0" y="22"/>
                              </a:lnTo>
                              <a:lnTo>
                                <a:pt x="1" y="28"/>
                              </a:lnTo>
                              <a:lnTo>
                                <a:pt x="1" y="34"/>
                              </a:lnTo>
                              <a:lnTo>
                                <a:pt x="1" y="38"/>
                              </a:lnTo>
                              <a:lnTo>
                                <a:pt x="1" y="42"/>
                              </a:lnTo>
                              <a:lnTo>
                                <a:pt x="1" y="49"/>
                              </a:lnTo>
                              <a:lnTo>
                                <a:pt x="1" y="53"/>
                              </a:lnTo>
                              <a:lnTo>
                                <a:pt x="1" y="59"/>
                              </a:lnTo>
                              <a:lnTo>
                                <a:pt x="1" y="65"/>
                              </a:lnTo>
                              <a:lnTo>
                                <a:pt x="1" y="70"/>
                              </a:lnTo>
                              <a:lnTo>
                                <a:pt x="1" y="76"/>
                              </a:lnTo>
                              <a:lnTo>
                                <a:pt x="0" y="80"/>
                              </a:lnTo>
                              <a:lnTo>
                                <a:pt x="0" y="86"/>
                              </a:lnTo>
                              <a:lnTo>
                                <a:pt x="0" y="84"/>
                              </a:lnTo>
                              <a:lnTo>
                                <a:pt x="1" y="80"/>
                              </a:lnTo>
                              <a:lnTo>
                                <a:pt x="1" y="78"/>
                              </a:lnTo>
                              <a:lnTo>
                                <a:pt x="4" y="76"/>
                              </a:lnTo>
                              <a:lnTo>
                                <a:pt x="4" y="72"/>
                              </a:lnTo>
                              <a:lnTo>
                                <a:pt x="4" y="70"/>
                              </a:lnTo>
                              <a:lnTo>
                                <a:pt x="4" y="65"/>
                              </a:lnTo>
                              <a:lnTo>
                                <a:pt x="6" y="63"/>
                              </a:lnTo>
                              <a:lnTo>
                                <a:pt x="6" y="61"/>
                              </a:lnTo>
                              <a:lnTo>
                                <a:pt x="6" y="55"/>
                              </a:lnTo>
                              <a:lnTo>
                                <a:pt x="6" y="49"/>
                              </a:lnTo>
                              <a:lnTo>
                                <a:pt x="6" y="40"/>
                              </a:lnTo>
                              <a:lnTo>
                                <a:pt x="6" y="32"/>
                              </a:lnTo>
                              <a:lnTo>
                                <a:pt x="6" y="22"/>
                              </a:lnTo>
                              <a:lnTo>
                                <a:pt x="4" y="13"/>
                              </a:lnTo>
                              <a:lnTo>
                                <a:pt x="1" y="5"/>
                              </a:lnTo>
                              <a:lnTo>
                                <a:pt x="1" y="2"/>
                              </a:lnTo>
                              <a:lnTo>
                                <a:pt x="1"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90" name="Freeform 166"/>
                        <p:cNvSpPr>
                          <a:spLocks/>
                        </p:cNvSpPr>
                        <p:nvPr/>
                      </p:nvSpPr>
                      <p:spPr bwMode="auto">
                        <a:xfrm>
                          <a:off x="5654" y="1954"/>
                          <a:ext cx="36" cy="51"/>
                        </a:xfrm>
                        <a:custGeom>
                          <a:avLst/>
                          <a:gdLst>
                            <a:gd name="T0" fmla="*/ 27 w 36"/>
                            <a:gd name="T1" fmla="*/ 4 h 51"/>
                            <a:gd name="T2" fmla="*/ 31 w 36"/>
                            <a:gd name="T3" fmla="*/ 10 h 51"/>
                            <a:gd name="T4" fmla="*/ 25 w 36"/>
                            <a:gd name="T5" fmla="*/ 12 h 51"/>
                            <a:gd name="T6" fmla="*/ 31 w 36"/>
                            <a:gd name="T7" fmla="*/ 17 h 51"/>
                            <a:gd name="T8" fmla="*/ 35 w 36"/>
                            <a:gd name="T9" fmla="*/ 21 h 51"/>
                            <a:gd name="T10" fmla="*/ 35 w 36"/>
                            <a:gd name="T11" fmla="*/ 25 h 51"/>
                            <a:gd name="T12" fmla="*/ 33 w 36"/>
                            <a:gd name="T13" fmla="*/ 25 h 51"/>
                            <a:gd name="T14" fmla="*/ 29 w 36"/>
                            <a:gd name="T15" fmla="*/ 23 h 51"/>
                            <a:gd name="T16" fmla="*/ 27 w 36"/>
                            <a:gd name="T17" fmla="*/ 23 h 51"/>
                            <a:gd name="T18" fmla="*/ 31 w 36"/>
                            <a:gd name="T19" fmla="*/ 25 h 51"/>
                            <a:gd name="T20" fmla="*/ 33 w 36"/>
                            <a:gd name="T21" fmla="*/ 27 h 51"/>
                            <a:gd name="T22" fmla="*/ 33 w 36"/>
                            <a:gd name="T23" fmla="*/ 29 h 51"/>
                            <a:gd name="T24" fmla="*/ 33 w 36"/>
                            <a:gd name="T25" fmla="*/ 31 h 51"/>
                            <a:gd name="T26" fmla="*/ 29 w 36"/>
                            <a:gd name="T27" fmla="*/ 34 h 51"/>
                            <a:gd name="T28" fmla="*/ 27 w 36"/>
                            <a:gd name="T29" fmla="*/ 34 h 51"/>
                            <a:gd name="T30" fmla="*/ 23 w 36"/>
                            <a:gd name="T31" fmla="*/ 36 h 51"/>
                            <a:gd name="T32" fmla="*/ 21 w 36"/>
                            <a:gd name="T33" fmla="*/ 36 h 51"/>
                            <a:gd name="T34" fmla="*/ 18 w 36"/>
                            <a:gd name="T35" fmla="*/ 40 h 51"/>
                            <a:gd name="T36" fmla="*/ 16 w 36"/>
                            <a:gd name="T37" fmla="*/ 42 h 51"/>
                            <a:gd name="T38" fmla="*/ 13 w 36"/>
                            <a:gd name="T39" fmla="*/ 42 h 51"/>
                            <a:gd name="T40" fmla="*/ 11 w 36"/>
                            <a:gd name="T41" fmla="*/ 42 h 51"/>
                            <a:gd name="T42" fmla="*/ 9 w 36"/>
                            <a:gd name="T43" fmla="*/ 42 h 51"/>
                            <a:gd name="T44" fmla="*/ 5 w 36"/>
                            <a:gd name="T45" fmla="*/ 46 h 51"/>
                            <a:gd name="T46" fmla="*/ 0 w 36"/>
                            <a:gd name="T47" fmla="*/ 48 h 51"/>
                            <a:gd name="T48" fmla="*/ 0 w 36"/>
                            <a:gd name="T49" fmla="*/ 48 h 51"/>
                            <a:gd name="T50" fmla="*/ 0 w 36"/>
                            <a:gd name="T51" fmla="*/ 44 h 51"/>
                            <a:gd name="T52" fmla="*/ 2 w 36"/>
                            <a:gd name="T53" fmla="*/ 42 h 51"/>
                            <a:gd name="T54" fmla="*/ 5 w 36"/>
                            <a:gd name="T55" fmla="*/ 37 h 51"/>
                            <a:gd name="T56" fmla="*/ 7 w 36"/>
                            <a:gd name="T57" fmla="*/ 36 h 51"/>
                            <a:gd name="T58" fmla="*/ 11 w 36"/>
                            <a:gd name="T59" fmla="*/ 36 h 51"/>
                            <a:gd name="T60" fmla="*/ 13 w 36"/>
                            <a:gd name="T61" fmla="*/ 34 h 51"/>
                            <a:gd name="T62" fmla="*/ 15 w 36"/>
                            <a:gd name="T63" fmla="*/ 34 h 51"/>
                            <a:gd name="T64" fmla="*/ 13 w 36"/>
                            <a:gd name="T65" fmla="*/ 34 h 51"/>
                            <a:gd name="T66" fmla="*/ 9 w 36"/>
                            <a:gd name="T67" fmla="*/ 34 h 51"/>
                            <a:gd name="T68" fmla="*/ 7 w 36"/>
                            <a:gd name="T69" fmla="*/ 31 h 51"/>
                            <a:gd name="T70" fmla="*/ 7 w 36"/>
                            <a:gd name="T71" fmla="*/ 29 h 51"/>
                            <a:gd name="T72" fmla="*/ 7 w 36"/>
                            <a:gd name="T73" fmla="*/ 27 h 51"/>
                            <a:gd name="T74" fmla="*/ 9 w 36"/>
                            <a:gd name="T75" fmla="*/ 25 h 51"/>
                            <a:gd name="T76" fmla="*/ 11 w 36"/>
                            <a:gd name="T77" fmla="*/ 25 h 51"/>
                            <a:gd name="T78" fmla="*/ 15 w 36"/>
                            <a:gd name="T79" fmla="*/ 23 h 51"/>
                            <a:gd name="T80" fmla="*/ 11 w 36"/>
                            <a:gd name="T81" fmla="*/ 23 h 51"/>
                            <a:gd name="T82" fmla="*/ 5 w 36"/>
                            <a:gd name="T83" fmla="*/ 23 h 51"/>
                            <a:gd name="T84" fmla="*/ 2 w 36"/>
                            <a:gd name="T85" fmla="*/ 17 h 51"/>
                            <a:gd name="T86" fmla="*/ 7 w 36"/>
                            <a:gd name="T87" fmla="*/ 15 h 51"/>
                            <a:gd name="T88" fmla="*/ 11 w 36"/>
                            <a:gd name="T89" fmla="*/ 15 h 51"/>
                            <a:gd name="T90" fmla="*/ 13 w 36"/>
                            <a:gd name="T91" fmla="*/ 12 h 51"/>
                            <a:gd name="T92" fmla="*/ 11 w 36"/>
                            <a:gd name="T93" fmla="*/ 12 h 51"/>
                            <a:gd name="T94" fmla="*/ 7 w 36"/>
                            <a:gd name="T95" fmla="*/ 10 h 51"/>
                            <a:gd name="T96" fmla="*/ 7 w 36"/>
                            <a:gd name="T97" fmla="*/ 6 h 51"/>
                            <a:gd name="T98" fmla="*/ 11 w 36"/>
                            <a:gd name="T99" fmla="*/ 0 h 51"/>
                            <a:gd name="T100" fmla="*/ 21 w 36"/>
                            <a:gd name="T101" fmla="*/ 2 h 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51"/>
                            <a:gd name="T155" fmla="*/ 36 w 36"/>
                            <a:gd name="T156" fmla="*/ 51 h 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51">
                              <a:moveTo>
                                <a:pt x="21" y="2"/>
                              </a:moveTo>
                              <a:lnTo>
                                <a:pt x="25" y="4"/>
                              </a:lnTo>
                              <a:lnTo>
                                <a:pt x="27" y="4"/>
                              </a:lnTo>
                              <a:lnTo>
                                <a:pt x="31" y="6"/>
                              </a:lnTo>
                              <a:lnTo>
                                <a:pt x="31" y="8"/>
                              </a:lnTo>
                              <a:lnTo>
                                <a:pt x="31" y="10"/>
                              </a:lnTo>
                              <a:lnTo>
                                <a:pt x="31" y="12"/>
                              </a:lnTo>
                              <a:lnTo>
                                <a:pt x="29" y="15"/>
                              </a:lnTo>
                              <a:lnTo>
                                <a:pt x="25" y="12"/>
                              </a:lnTo>
                              <a:lnTo>
                                <a:pt x="27" y="15"/>
                              </a:lnTo>
                              <a:lnTo>
                                <a:pt x="29" y="17"/>
                              </a:lnTo>
                              <a:lnTo>
                                <a:pt x="31" y="17"/>
                              </a:lnTo>
                              <a:lnTo>
                                <a:pt x="33" y="19"/>
                              </a:lnTo>
                              <a:lnTo>
                                <a:pt x="35" y="21"/>
                              </a:lnTo>
                              <a:lnTo>
                                <a:pt x="35" y="23"/>
                              </a:lnTo>
                              <a:lnTo>
                                <a:pt x="35" y="25"/>
                              </a:lnTo>
                              <a:lnTo>
                                <a:pt x="33" y="25"/>
                              </a:lnTo>
                              <a:lnTo>
                                <a:pt x="31" y="25"/>
                              </a:lnTo>
                              <a:lnTo>
                                <a:pt x="29" y="23"/>
                              </a:lnTo>
                              <a:lnTo>
                                <a:pt x="25" y="23"/>
                              </a:lnTo>
                              <a:lnTo>
                                <a:pt x="27" y="23"/>
                              </a:lnTo>
                              <a:lnTo>
                                <a:pt x="27" y="25"/>
                              </a:lnTo>
                              <a:lnTo>
                                <a:pt x="29" y="25"/>
                              </a:lnTo>
                              <a:lnTo>
                                <a:pt x="31" y="25"/>
                              </a:lnTo>
                              <a:lnTo>
                                <a:pt x="31" y="27"/>
                              </a:lnTo>
                              <a:lnTo>
                                <a:pt x="33" y="27"/>
                              </a:lnTo>
                              <a:lnTo>
                                <a:pt x="33" y="29"/>
                              </a:lnTo>
                              <a:lnTo>
                                <a:pt x="33" y="31"/>
                              </a:lnTo>
                              <a:lnTo>
                                <a:pt x="33" y="34"/>
                              </a:lnTo>
                              <a:lnTo>
                                <a:pt x="31" y="34"/>
                              </a:lnTo>
                              <a:lnTo>
                                <a:pt x="29" y="34"/>
                              </a:lnTo>
                              <a:lnTo>
                                <a:pt x="27" y="34"/>
                              </a:lnTo>
                              <a:lnTo>
                                <a:pt x="25" y="36"/>
                              </a:lnTo>
                              <a:lnTo>
                                <a:pt x="23" y="36"/>
                              </a:lnTo>
                              <a:lnTo>
                                <a:pt x="21" y="34"/>
                              </a:lnTo>
                              <a:lnTo>
                                <a:pt x="21" y="36"/>
                              </a:lnTo>
                              <a:lnTo>
                                <a:pt x="21" y="37"/>
                              </a:lnTo>
                              <a:lnTo>
                                <a:pt x="21" y="40"/>
                              </a:lnTo>
                              <a:lnTo>
                                <a:pt x="18" y="40"/>
                              </a:lnTo>
                              <a:lnTo>
                                <a:pt x="16" y="42"/>
                              </a:lnTo>
                              <a:lnTo>
                                <a:pt x="15" y="42"/>
                              </a:lnTo>
                              <a:lnTo>
                                <a:pt x="13" y="42"/>
                              </a:lnTo>
                              <a:lnTo>
                                <a:pt x="11" y="42"/>
                              </a:lnTo>
                              <a:lnTo>
                                <a:pt x="9" y="42"/>
                              </a:lnTo>
                              <a:lnTo>
                                <a:pt x="7" y="42"/>
                              </a:lnTo>
                              <a:lnTo>
                                <a:pt x="7" y="44"/>
                              </a:lnTo>
                              <a:lnTo>
                                <a:pt x="5" y="46"/>
                              </a:lnTo>
                              <a:lnTo>
                                <a:pt x="2" y="48"/>
                              </a:lnTo>
                              <a:lnTo>
                                <a:pt x="0" y="48"/>
                              </a:lnTo>
                              <a:lnTo>
                                <a:pt x="0" y="50"/>
                              </a:lnTo>
                              <a:lnTo>
                                <a:pt x="0" y="48"/>
                              </a:lnTo>
                              <a:lnTo>
                                <a:pt x="0" y="46"/>
                              </a:lnTo>
                              <a:lnTo>
                                <a:pt x="0" y="44"/>
                              </a:lnTo>
                              <a:lnTo>
                                <a:pt x="0" y="42"/>
                              </a:lnTo>
                              <a:lnTo>
                                <a:pt x="2" y="42"/>
                              </a:lnTo>
                              <a:lnTo>
                                <a:pt x="2" y="40"/>
                              </a:lnTo>
                              <a:lnTo>
                                <a:pt x="5" y="37"/>
                              </a:lnTo>
                              <a:lnTo>
                                <a:pt x="7" y="36"/>
                              </a:lnTo>
                              <a:lnTo>
                                <a:pt x="9" y="36"/>
                              </a:lnTo>
                              <a:lnTo>
                                <a:pt x="11" y="36"/>
                              </a:lnTo>
                              <a:lnTo>
                                <a:pt x="11" y="34"/>
                              </a:lnTo>
                              <a:lnTo>
                                <a:pt x="13" y="34"/>
                              </a:lnTo>
                              <a:lnTo>
                                <a:pt x="15" y="34"/>
                              </a:lnTo>
                              <a:lnTo>
                                <a:pt x="13" y="34"/>
                              </a:lnTo>
                              <a:lnTo>
                                <a:pt x="11" y="34"/>
                              </a:lnTo>
                              <a:lnTo>
                                <a:pt x="9" y="34"/>
                              </a:lnTo>
                              <a:lnTo>
                                <a:pt x="7" y="34"/>
                              </a:lnTo>
                              <a:lnTo>
                                <a:pt x="7" y="31"/>
                              </a:lnTo>
                              <a:lnTo>
                                <a:pt x="7" y="29"/>
                              </a:lnTo>
                              <a:lnTo>
                                <a:pt x="7" y="27"/>
                              </a:lnTo>
                              <a:lnTo>
                                <a:pt x="7" y="25"/>
                              </a:lnTo>
                              <a:lnTo>
                                <a:pt x="9" y="25"/>
                              </a:lnTo>
                              <a:lnTo>
                                <a:pt x="11" y="25"/>
                              </a:lnTo>
                              <a:lnTo>
                                <a:pt x="13" y="23"/>
                              </a:lnTo>
                              <a:lnTo>
                                <a:pt x="15" y="23"/>
                              </a:lnTo>
                              <a:lnTo>
                                <a:pt x="13" y="23"/>
                              </a:lnTo>
                              <a:lnTo>
                                <a:pt x="11" y="23"/>
                              </a:lnTo>
                              <a:lnTo>
                                <a:pt x="9" y="23"/>
                              </a:lnTo>
                              <a:lnTo>
                                <a:pt x="7" y="23"/>
                              </a:lnTo>
                              <a:lnTo>
                                <a:pt x="5" y="23"/>
                              </a:lnTo>
                              <a:lnTo>
                                <a:pt x="2" y="21"/>
                              </a:lnTo>
                              <a:lnTo>
                                <a:pt x="2" y="17"/>
                              </a:lnTo>
                              <a:lnTo>
                                <a:pt x="5" y="15"/>
                              </a:lnTo>
                              <a:lnTo>
                                <a:pt x="7" y="15"/>
                              </a:lnTo>
                              <a:lnTo>
                                <a:pt x="9" y="15"/>
                              </a:lnTo>
                              <a:lnTo>
                                <a:pt x="11" y="15"/>
                              </a:lnTo>
                              <a:lnTo>
                                <a:pt x="13" y="12"/>
                              </a:lnTo>
                              <a:lnTo>
                                <a:pt x="15" y="12"/>
                              </a:lnTo>
                              <a:lnTo>
                                <a:pt x="13" y="12"/>
                              </a:lnTo>
                              <a:lnTo>
                                <a:pt x="11" y="12"/>
                              </a:lnTo>
                              <a:lnTo>
                                <a:pt x="9" y="10"/>
                              </a:lnTo>
                              <a:lnTo>
                                <a:pt x="7" y="10"/>
                              </a:lnTo>
                              <a:lnTo>
                                <a:pt x="7" y="8"/>
                              </a:lnTo>
                              <a:lnTo>
                                <a:pt x="7" y="6"/>
                              </a:lnTo>
                              <a:lnTo>
                                <a:pt x="7" y="4"/>
                              </a:lnTo>
                              <a:lnTo>
                                <a:pt x="9" y="2"/>
                              </a:lnTo>
                              <a:lnTo>
                                <a:pt x="11" y="0"/>
                              </a:lnTo>
                              <a:lnTo>
                                <a:pt x="13" y="0"/>
                              </a:lnTo>
                              <a:lnTo>
                                <a:pt x="16" y="0"/>
                              </a:lnTo>
                              <a:lnTo>
                                <a:pt x="21"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91" name="Freeform 167"/>
                        <p:cNvSpPr>
                          <a:spLocks/>
                        </p:cNvSpPr>
                        <p:nvPr/>
                      </p:nvSpPr>
                      <p:spPr bwMode="auto">
                        <a:xfrm>
                          <a:off x="5351" y="1778"/>
                          <a:ext cx="64" cy="89"/>
                        </a:xfrm>
                        <a:custGeom>
                          <a:avLst/>
                          <a:gdLst>
                            <a:gd name="T0" fmla="*/ 21 w 64"/>
                            <a:gd name="T1" fmla="*/ 18 h 89"/>
                            <a:gd name="T2" fmla="*/ 25 w 64"/>
                            <a:gd name="T3" fmla="*/ 21 h 89"/>
                            <a:gd name="T4" fmla="*/ 27 w 64"/>
                            <a:gd name="T5" fmla="*/ 23 h 89"/>
                            <a:gd name="T6" fmla="*/ 31 w 64"/>
                            <a:gd name="T7" fmla="*/ 26 h 89"/>
                            <a:gd name="T8" fmla="*/ 34 w 64"/>
                            <a:gd name="T9" fmla="*/ 20 h 89"/>
                            <a:gd name="T10" fmla="*/ 40 w 64"/>
                            <a:gd name="T11" fmla="*/ 7 h 89"/>
                            <a:gd name="T12" fmla="*/ 46 w 64"/>
                            <a:gd name="T13" fmla="*/ 0 h 89"/>
                            <a:gd name="T14" fmla="*/ 57 w 64"/>
                            <a:gd name="T15" fmla="*/ 5 h 89"/>
                            <a:gd name="T16" fmla="*/ 61 w 64"/>
                            <a:gd name="T17" fmla="*/ 11 h 89"/>
                            <a:gd name="T18" fmla="*/ 55 w 64"/>
                            <a:gd name="T19" fmla="*/ 13 h 89"/>
                            <a:gd name="T20" fmla="*/ 50 w 64"/>
                            <a:gd name="T21" fmla="*/ 15 h 89"/>
                            <a:gd name="T22" fmla="*/ 48 w 64"/>
                            <a:gd name="T23" fmla="*/ 18 h 89"/>
                            <a:gd name="T24" fmla="*/ 46 w 64"/>
                            <a:gd name="T25" fmla="*/ 21 h 89"/>
                            <a:gd name="T26" fmla="*/ 48 w 64"/>
                            <a:gd name="T27" fmla="*/ 26 h 89"/>
                            <a:gd name="T28" fmla="*/ 53 w 64"/>
                            <a:gd name="T29" fmla="*/ 30 h 89"/>
                            <a:gd name="T30" fmla="*/ 59 w 64"/>
                            <a:gd name="T31" fmla="*/ 32 h 89"/>
                            <a:gd name="T32" fmla="*/ 57 w 64"/>
                            <a:gd name="T33" fmla="*/ 35 h 89"/>
                            <a:gd name="T34" fmla="*/ 48 w 64"/>
                            <a:gd name="T35" fmla="*/ 32 h 89"/>
                            <a:gd name="T36" fmla="*/ 42 w 64"/>
                            <a:gd name="T37" fmla="*/ 36 h 89"/>
                            <a:gd name="T38" fmla="*/ 40 w 64"/>
                            <a:gd name="T39" fmla="*/ 45 h 89"/>
                            <a:gd name="T40" fmla="*/ 38 w 64"/>
                            <a:gd name="T41" fmla="*/ 51 h 89"/>
                            <a:gd name="T42" fmla="*/ 36 w 64"/>
                            <a:gd name="T43" fmla="*/ 49 h 89"/>
                            <a:gd name="T44" fmla="*/ 34 w 64"/>
                            <a:gd name="T45" fmla="*/ 49 h 89"/>
                            <a:gd name="T46" fmla="*/ 31 w 64"/>
                            <a:gd name="T47" fmla="*/ 47 h 89"/>
                            <a:gd name="T48" fmla="*/ 34 w 64"/>
                            <a:gd name="T49" fmla="*/ 53 h 89"/>
                            <a:gd name="T50" fmla="*/ 36 w 64"/>
                            <a:gd name="T51" fmla="*/ 60 h 89"/>
                            <a:gd name="T52" fmla="*/ 40 w 64"/>
                            <a:gd name="T53" fmla="*/ 63 h 89"/>
                            <a:gd name="T54" fmla="*/ 46 w 64"/>
                            <a:gd name="T55" fmla="*/ 61 h 89"/>
                            <a:gd name="T56" fmla="*/ 48 w 64"/>
                            <a:gd name="T57" fmla="*/ 76 h 89"/>
                            <a:gd name="T58" fmla="*/ 48 w 64"/>
                            <a:gd name="T59" fmla="*/ 82 h 89"/>
                            <a:gd name="T60" fmla="*/ 34 w 64"/>
                            <a:gd name="T61" fmla="*/ 88 h 89"/>
                            <a:gd name="T62" fmla="*/ 31 w 64"/>
                            <a:gd name="T63" fmla="*/ 88 h 89"/>
                            <a:gd name="T64" fmla="*/ 30 w 64"/>
                            <a:gd name="T65" fmla="*/ 88 h 89"/>
                            <a:gd name="T66" fmla="*/ 27 w 64"/>
                            <a:gd name="T67" fmla="*/ 86 h 89"/>
                            <a:gd name="T68" fmla="*/ 21 w 64"/>
                            <a:gd name="T69" fmla="*/ 82 h 89"/>
                            <a:gd name="T70" fmla="*/ 13 w 64"/>
                            <a:gd name="T71" fmla="*/ 76 h 89"/>
                            <a:gd name="T72" fmla="*/ 5 w 64"/>
                            <a:gd name="T73" fmla="*/ 70 h 89"/>
                            <a:gd name="T74" fmla="*/ 0 w 64"/>
                            <a:gd name="T75" fmla="*/ 61 h 89"/>
                            <a:gd name="T76" fmla="*/ 5 w 64"/>
                            <a:gd name="T77" fmla="*/ 55 h 89"/>
                            <a:gd name="T78" fmla="*/ 10 w 64"/>
                            <a:gd name="T79" fmla="*/ 53 h 89"/>
                            <a:gd name="T80" fmla="*/ 17 w 64"/>
                            <a:gd name="T81" fmla="*/ 49 h 89"/>
                            <a:gd name="T82" fmla="*/ 23 w 64"/>
                            <a:gd name="T83" fmla="*/ 45 h 89"/>
                            <a:gd name="T84" fmla="*/ 25 w 64"/>
                            <a:gd name="T85" fmla="*/ 40 h 89"/>
                            <a:gd name="T86" fmla="*/ 23 w 64"/>
                            <a:gd name="T87" fmla="*/ 32 h 89"/>
                            <a:gd name="T88" fmla="*/ 21 w 64"/>
                            <a:gd name="T89" fmla="*/ 23 h 89"/>
                            <a:gd name="T90" fmla="*/ 19 w 64"/>
                            <a:gd name="T91" fmla="*/ 18 h 89"/>
                            <a:gd name="T92" fmla="*/ 19 w 64"/>
                            <a:gd name="T93" fmla="*/ 1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89"/>
                            <a:gd name="T143" fmla="*/ 64 w 64"/>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89">
                              <a:moveTo>
                                <a:pt x="19" y="15"/>
                              </a:moveTo>
                              <a:lnTo>
                                <a:pt x="21" y="18"/>
                              </a:lnTo>
                              <a:lnTo>
                                <a:pt x="23" y="20"/>
                              </a:lnTo>
                              <a:lnTo>
                                <a:pt x="25" y="21"/>
                              </a:lnTo>
                              <a:lnTo>
                                <a:pt x="27" y="21"/>
                              </a:lnTo>
                              <a:lnTo>
                                <a:pt x="27" y="23"/>
                              </a:lnTo>
                              <a:lnTo>
                                <a:pt x="30" y="23"/>
                              </a:lnTo>
                              <a:lnTo>
                                <a:pt x="31" y="26"/>
                              </a:lnTo>
                              <a:lnTo>
                                <a:pt x="31" y="28"/>
                              </a:lnTo>
                              <a:lnTo>
                                <a:pt x="34" y="20"/>
                              </a:lnTo>
                              <a:lnTo>
                                <a:pt x="36" y="13"/>
                              </a:lnTo>
                              <a:lnTo>
                                <a:pt x="40" y="7"/>
                              </a:lnTo>
                              <a:lnTo>
                                <a:pt x="42" y="3"/>
                              </a:lnTo>
                              <a:lnTo>
                                <a:pt x="46" y="0"/>
                              </a:lnTo>
                              <a:lnTo>
                                <a:pt x="50" y="3"/>
                              </a:lnTo>
                              <a:lnTo>
                                <a:pt x="57" y="5"/>
                              </a:lnTo>
                              <a:lnTo>
                                <a:pt x="63" y="11"/>
                              </a:lnTo>
                              <a:lnTo>
                                <a:pt x="61" y="11"/>
                              </a:lnTo>
                              <a:lnTo>
                                <a:pt x="57" y="13"/>
                              </a:lnTo>
                              <a:lnTo>
                                <a:pt x="55" y="13"/>
                              </a:lnTo>
                              <a:lnTo>
                                <a:pt x="53" y="15"/>
                              </a:lnTo>
                              <a:lnTo>
                                <a:pt x="50" y="15"/>
                              </a:lnTo>
                              <a:lnTo>
                                <a:pt x="48" y="18"/>
                              </a:lnTo>
                              <a:lnTo>
                                <a:pt x="46" y="20"/>
                              </a:lnTo>
                              <a:lnTo>
                                <a:pt x="46" y="21"/>
                              </a:lnTo>
                              <a:lnTo>
                                <a:pt x="48" y="23"/>
                              </a:lnTo>
                              <a:lnTo>
                                <a:pt x="48" y="26"/>
                              </a:lnTo>
                              <a:lnTo>
                                <a:pt x="50" y="28"/>
                              </a:lnTo>
                              <a:lnTo>
                                <a:pt x="53" y="30"/>
                              </a:lnTo>
                              <a:lnTo>
                                <a:pt x="57" y="30"/>
                              </a:lnTo>
                              <a:lnTo>
                                <a:pt x="59" y="32"/>
                              </a:lnTo>
                              <a:lnTo>
                                <a:pt x="61" y="35"/>
                              </a:lnTo>
                              <a:lnTo>
                                <a:pt x="57" y="35"/>
                              </a:lnTo>
                              <a:lnTo>
                                <a:pt x="53" y="32"/>
                              </a:lnTo>
                              <a:lnTo>
                                <a:pt x="48" y="32"/>
                              </a:lnTo>
                              <a:lnTo>
                                <a:pt x="46" y="35"/>
                              </a:lnTo>
                              <a:lnTo>
                                <a:pt x="42" y="36"/>
                              </a:lnTo>
                              <a:lnTo>
                                <a:pt x="40" y="40"/>
                              </a:lnTo>
                              <a:lnTo>
                                <a:pt x="40" y="45"/>
                              </a:lnTo>
                              <a:lnTo>
                                <a:pt x="40" y="51"/>
                              </a:lnTo>
                              <a:lnTo>
                                <a:pt x="38" y="51"/>
                              </a:lnTo>
                              <a:lnTo>
                                <a:pt x="38" y="49"/>
                              </a:lnTo>
                              <a:lnTo>
                                <a:pt x="36" y="49"/>
                              </a:lnTo>
                              <a:lnTo>
                                <a:pt x="34" y="49"/>
                              </a:lnTo>
                              <a:lnTo>
                                <a:pt x="31" y="49"/>
                              </a:lnTo>
                              <a:lnTo>
                                <a:pt x="31" y="47"/>
                              </a:lnTo>
                              <a:lnTo>
                                <a:pt x="34" y="53"/>
                              </a:lnTo>
                              <a:lnTo>
                                <a:pt x="36" y="57"/>
                              </a:lnTo>
                              <a:lnTo>
                                <a:pt x="36" y="60"/>
                              </a:lnTo>
                              <a:lnTo>
                                <a:pt x="38" y="61"/>
                              </a:lnTo>
                              <a:lnTo>
                                <a:pt x="40" y="63"/>
                              </a:lnTo>
                              <a:lnTo>
                                <a:pt x="42" y="61"/>
                              </a:lnTo>
                              <a:lnTo>
                                <a:pt x="46" y="61"/>
                              </a:lnTo>
                              <a:lnTo>
                                <a:pt x="53" y="60"/>
                              </a:lnTo>
                              <a:lnTo>
                                <a:pt x="48" y="76"/>
                              </a:lnTo>
                              <a:lnTo>
                                <a:pt x="36" y="74"/>
                              </a:lnTo>
                              <a:lnTo>
                                <a:pt x="48" y="82"/>
                              </a:lnTo>
                              <a:lnTo>
                                <a:pt x="34" y="88"/>
                              </a:lnTo>
                              <a:lnTo>
                                <a:pt x="31" y="88"/>
                              </a:lnTo>
                              <a:lnTo>
                                <a:pt x="30" y="88"/>
                              </a:lnTo>
                              <a:lnTo>
                                <a:pt x="27" y="86"/>
                              </a:lnTo>
                              <a:lnTo>
                                <a:pt x="25" y="86"/>
                              </a:lnTo>
                              <a:lnTo>
                                <a:pt x="21" y="82"/>
                              </a:lnTo>
                              <a:lnTo>
                                <a:pt x="17" y="77"/>
                              </a:lnTo>
                              <a:lnTo>
                                <a:pt x="13" y="76"/>
                              </a:lnTo>
                              <a:lnTo>
                                <a:pt x="8" y="74"/>
                              </a:lnTo>
                              <a:lnTo>
                                <a:pt x="5" y="70"/>
                              </a:lnTo>
                              <a:lnTo>
                                <a:pt x="2" y="68"/>
                              </a:lnTo>
                              <a:lnTo>
                                <a:pt x="0" y="61"/>
                              </a:lnTo>
                              <a:lnTo>
                                <a:pt x="0" y="55"/>
                              </a:lnTo>
                              <a:lnTo>
                                <a:pt x="5" y="55"/>
                              </a:lnTo>
                              <a:lnTo>
                                <a:pt x="7" y="53"/>
                              </a:lnTo>
                              <a:lnTo>
                                <a:pt x="10" y="53"/>
                              </a:lnTo>
                              <a:lnTo>
                                <a:pt x="13" y="51"/>
                              </a:lnTo>
                              <a:lnTo>
                                <a:pt x="17" y="49"/>
                              </a:lnTo>
                              <a:lnTo>
                                <a:pt x="19" y="47"/>
                              </a:lnTo>
                              <a:lnTo>
                                <a:pt x="23" y="45"/>
                              </a:lnTo>
                              <a:lnTo>
                                <a:pt x="27" y="43"/>
                              </a:lnTo>
                              <a:lnTo>
                                <a:pt x="25" y="40"/>
                              </a:lnTo>
                              <a:lnTo>
                                <a:pt x="25" y="36"/>
                              </a:lnTo>
                              <a:lnTo>
                                <a:pt x="23" y="32"/>
                              </a:lnTo>
                              <a:lnTo>
                                <a:pt x="23" y="28"/>
                              </a:lnTo>
                              <a:lnTo>
                                <a:pt x="21" y="23"/>
                              </a:lnTo>
                              <a:lnTo>
                                <a:pt x="21" y="20"/>
                              </a:lnTo>
                              <a:lnTo>
                                <a:pt x="19" y="18"/>
                              </a:lnTo>
                              <a:lnTo>
                                <a:pt x="19" y="15"/>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92" name="Freeform 168"/>
                        <p:cNvSpPr>
                          <a:spLocks/>
                        </p:cNvSpPr>
                        <p:nvPr/>
                      </p:nvSpPr>
                      <p:spPr bwMode="auto">
                        <a:xfrm>
                          <a:off x="5420" y="1810"/>
                          <a:ext cx="51" cy="87"/>
                        </a:xfrm>
                        <a:custGeom>
                          <a:avLst/>
                          <a:gdLst>
                            <a:gd name="T0" fmla="*/ 6 w 51"/>
                            <a:gd name="T1" fmla="*/ 74 h 87"/>
                            <a:gd name="T2" fmla="*/ 0 w 51"/>
                            <a:gd name="T3" fmla="*/ 64 h 87"/>
                            <a:gd name="T4" fmla="*/ 6 w 51"/>
                            <a:gd name="T5" fmla="*/ 60 h 87"/>
                            <a:gd name="T6" fmla="*/ 13 w 51"/>
                            <a:gd name="T7" fmla="*/ 69 h 87"/>
                            <a:gd name="T8" fmla="*/ 21 w 51"/>
                            <a:gd name="T9" fmla="*/ 73 h 87"/>
                            <a:gd name="T10" fmla="*/ 28 w 51"/>
                            <a:gd name="T11" fmla="*/ 71 h 87"/>
                            <a:gd name="T12" fmla="*/ 31 w 51"/>
                            <a:gd name="T13" fmla="*/ 66 h 87"/>
                            <a:gd name="T14" fmla="*/ 38 w 51"/>
                            <a:gd name="T15" fmla="*/ 62 h 87"/>
                            <a:gd name="T16" fmla="*/ 40 w 51"/>
                            <a:gd name="T17" fmla="*/ 56 h 87"/>
                            <a:gd name="T18" fmla="*/ 44 w 51"/>
                            <a:gd name="T19" fmla="*/ 52 h 87"/>
                            <a:gd name="T20" fmla="*/ 43 w 51"/>
                            <a:gd name="T21" fmla="*/ 50 h 87"/>
                            <a:gd name="T22" fmla="*/ 43 w 51"/>
                            <a:gd name="T23" fmla="*/ 48 h 87"/>
                            <a:gd name="T24" fmla="*/ 36 w 51"/>
                            <a:gd name="T25" fmla="*/ 52 h 87"/>
                            <a:gd name="T26" fmla="*/ 28 w 51"/>
                            <a:gd name="T27" fmla="*/ 56 h 87"/>
                            <a:gd name="T28" fmla="*/ 26 w 51"/>
                            <a:gd name="T29" fmla="*/ 54 h 87"/>
                            <a:gd name="T30" fmla="*/ 26 w 51"/>
                            <a:gd name="T31" fmla="*/ 50 h 87"/>
                            <a:gd name="T32" fmla="*/ 30 w 51"/>
                            <a:gd name="T33" fmla="*/ 45 h 87"/>
                            <a:gd name="T34" fmla="*/ 40 w 51"/>
                            <a:gd name="T35" fmla="*/ 40 h 87"/>
                            <a:gd name="T36" fmla="*/ 43 w 51"/>
                            <a:gd name="T37" fmla="*/ 34 h 87"/>
                            <a:gd name="T38" fmla="*/ 43 w 51"/>
                            <a:gd name="T39" fmla="*/ 28 h 87"/>
                            <a:gd name="T40" fmla="*/ 40 w 51"/>
                            <a:gd name="T41" fmla="*/ 34 h 87"/>
                            <a:gd name="T42" fmla="*/ 34 w 51"/>
                            <a:gd name="T43" fmla="*/ 42 h 87"/>
                            <a:gd name="T44" fmla="*/ 31 w 51"/>
                            <a:gd name="T45" fmla="*/ 40 h 87"/>
                            <a:gd name="T46" fmla="*/ 30 w 51"/>
                            <a:gd name="T47" fmla="*/ 36 h 87"/>
                            <a:gd name="T48" fmla="*/ 31 w 51"/>
                            <a:gd name="T49" fmla="*/ 29 h 87"/>
                            <a:gd name="T50" fmla="*/ 34 w 51"/>
                            <a:gd name="T51" fmla="*/ 21 h 87"/>
                            <a:gd name="T52" fmla="*/ 34 w 51"/>
                            <a:gd name="T53" fmla="*/ 15 h 87"/>
                            <a:gd name="T54" fmla="*/ 34 w 51"/>
                            <a:gd name="T55" fmla="*/ 11 h 87"/>
                            <a:gd name="T56" fmla="*/ 31 w 51"/>
                            <a:gd name="T57" fmla="*/ 17 h 87"/>
                            <a:gd name="T58" fmla="*/ 26 w 51"/>
                            <a:gd name="T59" fmla="*/ 28 h 87"/>
                            <a:gd name="T60" fmla="*/ 23 w 51"/>
                            <a:gd name="T61" fmla="*/ 25 h 87"/>
                            <a:gd name="T62" fmla="*/ 19 w 51"/>
                            <a:gd name="T63" fmla="*/ 21 h 87"/>
                            <a:gd name="T64" fmla="*/ 23 w 51"/>
                            <a:gd name="T65" fmla="*/ 13 h 87"/>
                            <a:gd name="T66" fmla="*/ 30 w 51"/>
                            <a:gd name="T67" fmla="*/ 3 h 87"/>
                            <a:gd name="T68" fmla="*/ 31 w 51"/>
                            <a:gd name="T69" fmla="*/ 3 h 87"/>
                            <a:gd name="T70" fmla="*/ 34 w 51"/>
                            <a:gd name="T71" fmla="*/ 6 h 87"/>
                            <a:gd name="T72" fmla="*/ 40 w 51"/>
                            <a:gd name="T73" fmla="*/ 6 h 87"/>
                            <a:gd name="T74" fmla="*/ 44 w 51"/>
                            <a:gd name="T75" fmla="*/ 11 h 87"/>
                            <a:gd name="T76" fmla="*/ 44 w 51"/>
                            <a:gd name="T77" fmla="*/ 15 h 87"/>
                            <a:gd name="T78" fmla="*/ 43 w 51"/>
                            <a:gd name="T79" fmla="*/ 21 h 87"/>
                            <a:gd name="T80" fmla="*/ 47 w 51"/>
                            <a:gd name="T81" fmla="*/ 29 h 87"/>
                            <a:gd name="T82" fmla="*/ 44 w 51"/>
                            <a:gd name="T83" fmla="*/ 45 h 87"/>
                            <a:gd name="T84" fmla="*/ 50 w 51"/>
                            <a:gd name="T85" fmla="*/ 50 h 87"/>
                            <a:gd name="T86" fmla="*/ 44 w 51"/>
                            <a:gd name="T87" fmla="*/ 62 h 87"/>
                            <a:gd name="T88" fmla="*/ 38 w 51"/>
                            <a:gd name="T89" fmla="*/ 74 h 87"/>
                            <a:gd name="T90" fmla="*/ 28 w 51"/>
                            <a:gd name="T91" fmla="*/ 79 h 87"/>
                            <a:gd name="T92" fmla="*/ 21 w 51"/>
                            <a:gd name="T93" fmla="*/ 83 h 87"/>
                            <a:gd name="T94" fmla="*/ 15 w 51"/>
                            <a:gd name="T95" fmla="*/ 86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
                            <a:gd name="T145" fmla="*/ 0 h 87"/>
                            <a:gd name="T146" fmla="*/ 51 w 51"/>
                            <a:gd name="T147" fmla="*/ 87 h 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 h="87">
                              <a:moveTo>
                                <a:pt x="13" y="86"/>
                              </a:moveTo>
                              <a:lnTo>
                                <a:pt x="11" y="81"/>
                              </a:lnTo>
                              <a:lnTo>
                                <a:pt x="9" y="79"/>
                              </a:lnTo>
                              <a:lnTo>
                                <a:pt x="6" y="74"/>
                              </a:lnTo>
                              <a:lnTo>
                                <a:pt x="5" y="73"/>
                              </a:lnTo>
                              <a:lnTo>
                                <a:pt x="2" y="69"/>
                              </a:lnTo>
                              <a:lnTo>
                                <a:pt x="2" y="66"/>
                              </a:lnTo>
                              <a:lnTo>
                                <a:pt x="0" y="64"/>
                              </a:lnTo>
                              <a:lnTo>
                                <a:pt x="2" y="62"/>
                              </a:lnTo>
                              <a:lnTo>
                                <a:pt x="2" y="60"/>
                              </a:lnTo>
                              <a:lnTo>
                                <a:pt x="5" y="60"/>
                              </a:lnTo>
                              <a:lnTo>
                                <a:pt x="6" y="60"/>
                              </a:lnTo>
                              <a:lnTo>
                                <a:pt x="9" y="60"/>
                              </a:lnTo>
                              <a:lnTo>
                                <a:pt x="11" y="62"/>
                              </a:lnTo>
                              <a:lnTo>
                                <a:pt x="13" y="64"/>
                              </a:lnTo>
                              <a:lnTo>
                                <a:pt x="13" y="69"/>
                              </a:lnTo>
                              <a:lnTo>
                                <a:pt x="15" y="71"/>
                              </a:lnTo>
                              <a:lnTo>
                                <a:pt x="17" y="73"/>
                              </a:lnTo>
                              <a:lnTo>
                                <a:pt x="19" y="73"/>
                              </a:lnTo>
                              <a:lnTo>
                                <a:pt x="21" y="73"/>
                              </a:lnTo>
                              <a:lnTo>
                                <a:pt x="23" y="71"/>
                              </a:lnTo>
                              <a:lnTo>
                                <a:pt x="26" y="71"/>
                              </a:lnTo>
                              <a:lnTo>
                                <a:pt x="28" y="71"/>
                              </a:lnTo>
                              <a:lnTo>
                                <a:pt x="30" y="69"/>
                              </a:lnTo>
                              <a:lnTo>
                                <a:pt x="31" y="69"/>
                              </a:lnTo>
                              <a:lnTo>
                                <a:pt x="31" y="66"/>
                              </a:lnTo>
                              <a:lnTo>
                                <a:pt x="34" y="64"/>
                              </a:lnTo>
                              <a:lnTo>
                                <a:pt x="36" y="64"/>
                              </a:lnTo>
                              <a:lnTo>
                                <a:pt x="36" y="62"/>
                              </a:lnTo>
                              <a:lnTo>
                                <a:pt x="38" y="62"/>
                              </a:lnTo>
                              <a:lnTo>
                                <a:pt x="38" y="60"/>
                              </a:lnTo>
                              <a:lnTo>
                                <a:pt x="40" y="58"/>
                              </a:lnTo>
                              <a:lnTo>
                                <a:pt x="40" y="56"/>
                              </a:lnTo>
                              <a:lnTo>
                                <a:pt x="43" y="56"/>
                              </a:lnTo>
                              <a:lnTo>
                                <a:pt x="43" y="54"/>
                              </a:lnTo>
                              <a:lnTo>
                                <a:pt x="44" y="52"/>
                              </a:lnTo>
                              <a:lnTo>
                                <a:pt x="44" y="50"/>
                              </a:lnTo>
                              <a:lnTo>
                                <a:pt x="43" y="50"/>
                              </a:lnTo>
                              <a:lnTo>
                                <a:pt x="43" y="48"/>
                              </a:lnTo>
                              <a:lnTo>
                                <a:pt x="40" y="48"/>
                              </a:lnTo>
                              <a:lnTo>
                                <a:pt x="38" y="50"/>
                              </a:lnTo>
                              <a:lnTo>
                                <a:pt x="36" y="52"/>
                              </a:lnTo>
                              <a:lnTo>
                                <a:pt x="34" y="52"/>
                              </a:lnTo>
                              <a:lnTo>
                                <a:pt x="31" y="54"/>
                              </a:lnTo>
                              <a:lnTo>
                                <a:pt x="30" y="56"/>
                              </a:lnTo>
                              <a:lnTo>
                                <a:pt x="28" y="56"/>
                              </a:lnTo>
                              <a:lnTo>
                                <a:pt x="26" y="58"/>
                              </a:lnTo>
                              <a:lnTo>
                                <a:pt x="28" y="56"/>
                              </a:lnTo>
                              <a:lnTo>
                                <a:pt x="26" y="54"/>
                              </a:lnTo>
                              <a:lnTo>
                                <a:pt x="26" y="52"/>
                              </a:lnTo>
                              <a:lnTo>
                                <a:pt x="26" y="50"/>
                              </a:lnTo>
                              <a:lnTo>
                                <a:pt x="23" y="50"/>
                              </a:lnTo>
                              <a:lnTo>
                                <a:pt x="26" y="48"/>
                              </a:lnTo>
                              <a:lnTo>
                                <a:pt x="28" y="48"/>
                              </a:lnTo>
                              <a:lnTo>
                                <a:pt x="30" y="45"/>
                              </a:lnTo>
                              <a:lnTo>
                                <a:pt x="31" y="45"/>
                              </a:lnTo>
                              <a:lnTo>
                                <a:pt x="34" y="44"/>
                              </a:lnTo>
                              <a:lnTo>
                                <a:pt x="36" y="42"/>
                              </a:lnTo>
                              <a:lnTo>
                                <a:pt x="40" y="40"/>
                              </a:lnTo>
                              <a:lnTo>
                                <a:pt x="40" y="38"/>
                              </a:lnTo>
                              <a:lnTo>
                                <a:pt x="43" y="36"/>
                              </a:lnTo>
                              <a:lnTo>
                                <a:pt x="43" y="34"/>
                              </a:lnTo>
                              <a:lnTo>
                                <a:pt x="43" y="31"/>
                              </a:lnTo>
                              <a:lnTo>
                                <a:pt x="43" y="29"/>
                              </a:lnTo>
                              <a:lnTo>
                                <a:pt x="43" y="28"/>
                              </a:lnTo>
                              <a:lnTo>
                                <a:pt x="43" y="23"/>
                              </a:lnTo>
                              <a:lnTo>
                                <a:pt x="43" y="28"/>
                              </a:lnTo>
                              <a:lnTo>
                                <a:pt x="40" y="31"/>
                              </a:lnTo>
                              <a:lnTo>
                                <a:pt x="40" y="34"/>
                              </a:lnTo>
                              <a:lnTo>
                                <a:pt x="40" y="36"/>
                              </a:lnTo>
                              <a:lnTo>
                                <a:pt x="38" y="38"/>
                              </a:lnTo>
                              <a:lnTo>
                                <a:pt x="36" y="40"/>
                              </a:lnTo>
                              <a:lnTo>
                                <a:pt x="34" y="42"/>
                              </a:lnTo>
                              <a:lnTo>
                                <a:pt x="31" y="44"/>
                              </a:lnTo>
                              <a:lnTo>
                                <a:pt x="31" y="42"/>
                              </a:lnTo>
                              <a:lnTo>
                                <a:pt x="31" y="40"/>
                              </a:lnTo>
                              <a:lnTo>
                                <a:pt x="30" y="40"/>
                              </a:lnTo>
                              <a:lnTo>
                                <a:pt x="30" y="38"/>
                              </a:lnTo>
                              <a:lnTo>
                                <a:pt x="30" y="36"/>
                              </a:lnTo>
                              <a:lnTo>
                                <a:pt x="30" y="31"/>
                              </a:lnTo>
                              <a:lnTo>
                                <a:pt x="31" y="29"/>
                              </a:lnTo>
                              <a:lnTo>
                                <a:pt x="31" y="28"/>
                              </a:lnTo>
                              <a:lnTo>
                                <a:pt x="31" y="25"/>
                              </a:lnTo>
                              <a:lnTo>
                                <a:pt x="34" y="21"/>
                              </a:lnTo>
                              <a:lnTo>
                                <a:pt x="34" y="19"/>
                              </a:lnTo>
                              <a:lnTo>
                                <a:pt x="34" y="17"/>
                              </a:lnTo>
                              <a:lnTo>
                                <a:pt x="34" y="15"/>
                              </a:lnTo>
                              <a:lnTo>
                                <a:pt x="34" y="13"/>
                              </a:lnTo>
                              <a:lnTo>
                                <a:pt x="34" y="11"/>
                              </a:lnTo>
                              <a:lnTo>
                                <a:pt x="34" y="8"/>
                              </a:lnTo>
                              <a:lnTo>
                                <a:pt x="34" y="11"/>
                              </a:lnTo>
                              <a:lnTo>
                                <a:pt x="31" y="15"/>
                              </a:lnTo>
                              <a:lnTo>
                                <a:pt x="31" y="17"/>
                              </a:lnTo>
                              <a:lnTo>
                                <a:pt x="30" y="19"/>
                              </a:lnTo>
                              <a:lnTo>
                                <a:pt x="30" y="23"/>
                              </a:lnTo>
                              <a:lnTo>
                                <a:pt x="28" y="25"/>
                              </a:lnTo>
                              <a:lnTo>
                                <a:pt x="26" y="28"/>
                              </a:lnTo>
                              <a:lnTo>
                                <a:pt x="23" y="31"/>
                              </a:lnTo>
                              <a:lnTo>
                                <a:pt x="23" y="29"/>
                              </a:lnTo>
                              <a:lnTo>
                                <a:pt x="23" y="28"/>
                              </a:lnTo>
                              <a:lnTo>
                                <a:pt x="23" y="25"/>
                              </a:lnTo>
                              <a:lnTo>
                                <a:pt x="21" y="23"/>
                              </a:lnTo>
                              <a:lnTo>
                                <a:pt x="21" y="21"/>
                              </a:lnTo>
                              <a:lnTo>
                                <a:pt x="19" y="21"/>
                              </a:lnTo>
                              <a:lnTo>
                                <a:pt x="19" y="19"/>
                              </a:lnTo>
                              <a:lnTo>
                                <a:pt x="21" y="17"/>
                              </a:lnTo>
                              <a:lnTo>
                                <a:pt x="21" y="15"/>
                              </a:lnTo>
                              <a:lnTo>
                                <a:pt x="23" y="13"/>
                              </a:lnTo>
                              <a:lnTo>
                                <a:pt x="26" y="11"/>
                              </a:lnTo>
                              <a:lnTo>
                                <a:pt x="26" y="8"/>
                              </a:lnTo>
                              <a:lnTo>
                                <a:pt x="28" y="4"/>
                              </a:lnTo>
                              <a:lnTo>
                                <a:pt x="30" y="3"/>
                              </a:lnTo>
                              <a:lnTo>
                                <a:pt x="30" y="0"/>
                              </a:lnTo>
                              <a:lnTo>
                                <a:pt x="31" y="0"/>
                              </a:lnTo>
                              <a:lnTo>
                                <a:pt x="31" y="3"/>
                              </a:lnTo>
                              <a:lnTo>
                                <a:pt x="34" y="3"/>
                              </a:lnTo>
                              <a:lnTo>
                                <a:pt x="34" y="4"/>
                              </a:lnTo>
                              <a:lnTo>
                                <a:pt x="34" y="6"/>
                              </a:lnTo>
                              <a:lnTo>
                                <a:pt x="36" y="6"/>
                              </a:lnTo>
                              <a:lnTo>
                                <a:pt x="38" y="6"/>
                              </a:lnTo>
                              <a:lnTo>
                                <a:pt x="40" y="6"/>
                              </a:lnTo>
                              <a:lnTo>
                                <a:pt x="43" y="6"/>
                              </a:lnTo>
                              <a:lnTo>
                                <a:pt x="43" y="8"/>
                              </a:lnTo>
                              <a:lnTo>
                                <a:pt x="44" y="11"/>
                              </a:lnTo>
                              <a:lnTo>
                                <a:pt x="44" y="13"/>
                              </a:lnTo>
                              <a:lnTo>
                                <a:pt x="44" y="15"/>
                              </a:lnTo>
                              <a:lnTo>
                                <a:pt x="43" y="17"/>
                              </a:lnTo>
                              <a:lnTo>
                                <a:pt x="43" y="19"/>
                              </a:lnTo>
                              <a:lnTo>
                                <a:pt x="43" y="21"/>
                              </a:lnTo>
                              <a:lnTo>
                                <a:pt x="43" y="23"/>
                              </a:lnTo>
                              <a:lnTo>
                                <a:pt x="46" y="23"/>
                              </a:lnTo>
                              <a:lnTo>
                                <a:pt x="47" y="25"/>
                              </a:lnTo>
                              <a:lnTo>
                                <a:pt x="47" y="29"/>
                              </a:lnTo>
                              <a:lnTo>
                                <a:pt x="47" y="34"/>
                              </a:lnTo>
                              <a:lnTo>
                                <a:pt x="47" y="38"/>
                              </a:lnTo>
                              <a:lnTo>
                                <a:pt x="46" y="42"/>
                              </a:lnTo>
                              <a:lnTo>
                                <a:pt x="44" y="45"/>
                              </a:lnTo>
                              <a:lnTo>
                                <a:pt x="43" y="48"/>
                              </a:lnTo>
                              <a:lnTo>
                                <a:pt x="46" y="48"/>
                              </a:lnTo>
                              <a:lnTo>
                                <a:pt x="47" y="48"/>
                              </a:lnTo>
                              <a:lnTo>
                                <a:pt x="50" y="50"/>
                              </a:lnTo>
                              <a:lnTo>
                                <a:pt x="50" y="52"/>
                              </a:lnTo>
                              <a:lnTo>
                                <a:pt x="47" y="56"/>
                              </a:lnTo>
                              <a:lnTo>
                                <a:pt x="47" y="58"/>
                              </a:lnTo>
                              <a:lnTo>
                                <a:pt x="44" y="62"/>
                              </a:lnTo>
                              <a:lnTo>
                                <a:pt x="43" y="64"/>
                              </a:lnTo>
                              <a:lnTo>
                                <a:pt x="40" y="69"/>
                              </a:lnTo>
                              <a:lnTo>
                                <a:pt x="40" y="73"/>
                              </a:lnTo>
                              <a:lnTo>
                                <a:pt x="38" y="74"/>
                              </a:lnTo>
                              <a:lnTo>
                                <a:pt x="36" y="77"/>
                              </a:lnTo>
                              <a:lnTo>
                                <a:pt x="34" y="77"/>
                              </a:lnTo>
                              <a:lnTo>
                                <a:pt x="31" y="77"/>
                              </a:lnTo>
                              <a:lnTo>
                                <a:pt x="28" y="79"/>
                              </a:lnTo>
                              <a:lnTo>
                                <a:pt x="23" y="79"/>
                              </a:lnTo>
                              <a:lnTo>
                                <a:pt x="23" y="81"/>
                              </a:lnTo>
                              <a:lnTo>
                                <a:pt x="21" y="83"/>
                              </a:lnTo>
                              <a:lnTo>
                                <a:pt x="19" y="86"/>
                              </a:lnTo>
                              <a:lnTo>
                                <a:pt x="17" y="86"/>
                              </a:lnTo>
                              <a:lnTo>
                                <a:pt x="15" y="86"/>
                              </a:lnTo>
                              <a:lnTo>
                                <a:pt x="13" y="86"/>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93" name="Freeform 169"/>
                        <p:cNvSpPr>
                          <a:spLocks/>
                        </p:cNvSpPr>
                        <p:nvPr/>
                      </p:nvSpPr>
                      <p:spPr bwMode="auto">
                        <a:xfrm>
                          <a:off x="4940" y="1848"/>
                          <a:ext cx="64" cy="101"/>
                        </a:xfrm>
                        <a:custGeom>
                          <a:avLst/>
                          <a:gdLst>
                            <a:gd name="T0" fmla="*/ 20 w 64"/>
                            <a:gd name="T1" fmla="*/ 83 h 101"/>
                            <a:gd name="T2" fmla="*/ 17 w 64"/>
                            <a:gd name="T3" fmla="*/ 71 h 101"/>
                            <a:gd name="T4" fmla="*/ 15 w 64"/>
                            <a:gd name="T5" fmla="*/ 58 h 101"/>
                            <a:gd name="T6" fmla="*/ 18 w 64"/>
                            <a:gd name="T7" fmla="*/ 62 h 101"/>
                            <a:gd name="T8" fmla="*/ 23 w 64"/>
                            <a:gd name="T9" fmla="*/ 76 h 101"/>
                            <a:gd name="T10" fmla="*/ 27 w 64"/>
                            <a:gd name="T11" fmla="*/ 91 h 101"/>
                            <a:gd name="T12" fmla="*/ 29 w 64"/>
                            <a:gd name="T13" fmla="*/ 93 h 101"/>
                            <a:gd name="T14" fmla="*/ 32 w 64"/>
                            <a:gd name="T15" fmla="*/ 93 h 101"/>
                            <a:gd name="T16" fmla="*/ 33 w 64"/>
                            <a:gd name="T17" fmla="*/ 88 h 101"/>
                            <a:gd name="T18" fmla="*/ 29 w 64"/>
                            <a:gd name="T19" fmla="*/ 71 h 101"/>
                            <a:gd name="T20" fmla="*/ 23 w 64"/>
                            <a:gd name="T21" fmla="*/ 56 h 101"/>
                            <a:gd name="T22" fmla="*/ 23 w 64"/>
                            <a:gd name="T23" fmla="*/ 51 h 101"/>
                            <a:gd name="T24" fmla="*/ 25 w 64"/>
                            <a:gd name="T25" fmla="*/ 51 h 101"/>
                            <a:gd name="T26" fmla="*/ 27 w 64"/>
                            <a:gd name="T27" fmla="*/ 53 h 101"/>
                            <a:gd name="T28" fmla="*/ 33 w 64"/>
                            <a:gd name="T29" fmla="*/ 68 h 101"/>
                            <a:gd name="T30" fmla="*/ 42 w 64"/>
                            <a:gd name="T31" fmla="*/ 85 h 101"/>
                            <a:gd name="T32" fmla="*/ 46 w 64"/>
                            <a:gd name="T33" fmla="*/ 98 h 101"/>
                            <a:gd name="T34" fmla="*/ 48 w 64"/>
                            <a:gd name="T35" fmla="*/ 98 h 101"/>
                            <a:gd name="T36" fmla="*/ 50 w 64"/>
                            <a:gd name="T37" fmla="*/ 100 h 101"/>
                            <a:gd name="T38" fmla="*/ 50 w 64"/>
                            <a:gd name="T39" fmla="*/ 88 h 101"/>
                            <a:gd name="T40" fmla="*/ 43 w 64"/>
                            <a:gd name="T41" fmla="*/ 66 h 101"/>
                            <a:gd name="T42" fmla="*/ 33 w 64"/>
                            <a:gd name="T43" fmla="*/ 53 h 101"/>
                            <a:gd name="T44" fmla="*/ 38 w 64"/>
                            <a:gd name="T45" fmla="*/ 50 h 101"/>
                            <a:gd name="T46" fmla="*/ 40 w 64"/>
                            <a:gd name="T47" fmla="*/ 45 h 101"/>
                            <a:gd name="T48" fmla="*/ 43 w 64"/>
                            <a:gd name="T49" fmla="*/ 45 h 101"/>
                            <a:gd name="T50" fmla="*/ 50 w 64"/>
                            <a:gd name="T51" fmla="*/ 50 h 101"/>
                            <a:gd name="T52" fmla="*/ 58 w 64"/>
                            <a:gd name="T53" fmla="*/ 53 h 101"/>
                            <a:gd name="T54" fmla="*/ 56 w 64"/>
                            <a:gd name="T55" fmla="*/ 45 h 101"/>
                            <a:gd name="T56" fmla="*/ 55 w 64"/>
                            <a:gd name="T57" fmla="*/ 39 h 101"/>
                            <a:gd name="T58" fmla="*/ 56 w 64"/>
                            <a:gd name="T59" fmla="*/ 35 h 101"/>
                            <a:gd name="T60" fmla="*/ 55 w 64"/>
                            <a:gd name="T61" fmla="*/ 36 h 101"/>
                            <a:gd name="T62" fmla="*/ 52 w 64"/>
                            <a:gd name="T63" fmla="*/ 35 h 101"/>
                            <a:gd name="T64" fmla="*/ 50 w 64"/>
                            <a:gd name="T65" fmla="*/ 33 h 101"/>
                            <a:gd name="T66" fmla="*/ 52 w 64"/>
                            <a:gd name="T67" fmla="*/ 20 h 101"/>
                            <a:gd name="T68" fmla="*/ 56 w 64"/>
                            <a:gd name="T69" fmla="*/ 10 h 101"/>
                            <a:gd name="T70" fmla="*/ 55 w 64"/>
                            <a:gd name="T71" fmla="*/ 6 h 101"/>
                            <a:gd name="T72" fmla="*/ 48 w 64"/>
                            <a:gd name="T73" fmla="*/ 4 h 101"/>
                            <a:gd name="T74" fmla="*/ 42 w 64"/>
                            <a:gd name="T75" fmla="*/ 2 h 101"/>
                            <a:gd name="T76" fmla="*/ 40 w 64"/>
                            <a:gd name="T77" fmla="*/ 6 h 101"/>
                            <a:gd name="T78" fmla="*/ 35 w 64"/>
                            <a:gd name="T79" fmla="*/ 10 h 101"/>
                            <a:gd name="T80" fmla="*/ 33 w 64"/>
                            <a:gd name="T81" fmla="*/ 14 h 101"/>
                            <a:gd name="T82" fmla="*/ 35 w 64"/>
                            <a:gd name="T83" fmla="*/ 7 h 101"/>
                            <a:gd name="T84" fmla="*/ 38 w 64"/>
                            <a:gd name="T85" fmla="*/ 2 h 101"/>
                            <a:gd name="T86" fmla="*/ 33 w 64"/>
                            <a:gd name="T87" fmla="*/ 0 h 101"/>
                            <a:gd name="T88" fmla="*/ 27 w 64"/>
                            <a:gd name="T89" fmla="*/ 0 h 101"/>
                            <a:gd name="T90" fmla="*/ 18 w 64"/>
                            <a:gd name="T91" fmla="*/ 0 h 101"/>
                            <a:gd name="T92" fmla="*/ 12 w 64"/>
                            <a:gd name="T93" fmla="*/ 6 h 101"/>
                            <a:gd name="T94" fmla="*/ 6 w 64"/>
                            <a:gd name="T95" fmla="*/ 10 h 101"/>
                            <a:gd name="T96" fmla="*/ 0 w 64"/>
                            <a:gd name="T97" fmla="*/ 20 h 101"/>
                            <a:gd name="T98" fmla="*/ 3 w 64"/>
                            <a:gd name="T99" fmla="*/ 41 h 101"/>
                            <a:gd name="T100" fmla="*/ 3 w 64"/>
                            <a:gd name="T101" fmla="*/ 53 h 101"/>
                            <a:gd name="T102" fmla="*/ 15 w 64"/>
                            <a:gd name="T103" fmla="*/ 83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101"/>
                            <a:gd name="T158" fmla="*/ 64 w 64"/>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101">
                              <a:moveTo>
                                <a:pt x="15" y="83"/>
                              </a:moveTo>
                              <a:lnTo>
                                <a:pt x="20" y="88"/>
                              </a:lnTo>
                              <a:lnTo>
                                <a:pt x="20" y="83"/>
                              </a:lnTo>
                              <a:lnTo>
                                <a:pt x="18" y="79"/>
                              </a:lnTo>
                              <a:lnTo>
                                <a:pt x="18" y="74"/>
                              </a:lnTo>
                              <a:lnTo>
                                <a:pt x="17" y="71"/>
                              </a:lnTo>
                              <a:lnTo>
                                <a:pt x="17" y="66"/>
                              </a:lnTo>
                              <a:lnTo>
                                <a:pt x="15" y="62"/>
                              </a:lnTo>
                              <a:lnTo>
                                <a:pt x="15" y="58"/>
                              </a:lnTo>
                              <a:lnTo>
                                <a:pt x="15" y="53"/>
                              </a:lnTo>
                              <a:lnTo>
                                <a:pt x="17" y="58"/>
                              </a:lnTo>
                              <a:lnTo>
                                <a:pt x="18" y="62"/>
                              </a:lnTo>
                              <a:lnTo>
                                <a:pt x="18" y="66"/>
                              </a:lnTo>
                              <a:lnTo>
                                <a:pt x="20" y="71"/>
                              </a:lnTo>
                              <a:lnTo>
                                <a:pt x="23" y="76"/>
                              </a:lnTo>
                              <a:lnTo>
                                <a:pt x="25" y="81"/>
                              </a:lnTo>
                              <a:lnTo>
                                <a:pt x="25" y="85"/>
                              </a:lnTo>
                              <a:lnTo>
                                <a:pt x="27" y="91"/>
                              </a:lnTo>
                              <a:lnTo>
                                <a:pt x="29" y="91"/>
                              </a:lnTo>
                              <a:lnTo>
                                <a:pt x="29" y="93"/>
                              </a:lnTo>
                              <a:lnTo>
                                <a:pt x="32" y="93"/>
                              </a:lnTo>
                              <a:lnTo>
                                <a:pt x="33" y="93"/>
                              </a:lnTo>
                              <a:lnTo>
                                <a:pt x="33" y="88"/>
                              </a:lnTo>
                              <a:lnTo>
                                <a:pt x="32" y="81"/>
                              </a:lnTo>
                              <a:lnTo>
                                <a:pt x="29" y="76"/>
                              </a:lnTo>
                              <a:lnTo>
                                <a:pt x="29" y="71"/>
                              </a:lnTo>
                              <a:lnTo>
                                <a:pt x="27" y="66"/>
                              </a:lnTo>
                              <a:lnTo>
                                <a:pt x="25" y="60"/>
                              </a:lnTo>
                              <a:lnTo>
                                <a:pt x="23" y="56"/>
                              </a:lnTo>
                              <a:lnTo>
                                <a:pt x="20" y="50"/>
                              </a:lnTo>
                              <a:lnTo>
                                <a:pt x="23" y="51"/>
                              </a:lnTo>
                              <a:lnTo>
                                <a:pt x="25" y="51"/>
                              </a:lnTo>
                              <a:lnTo>
                                <a:pt x="27" y="51"/>
                              </a:lnTo>
                              <a:lnTo>
                                <a:pt x="27" y="53"/>
                              </a:lnTo>
                              <a:lnTo>
                                <a:pt x="29" y="58"/>
                              </a:lnTo>
                              <a:lnTo>
                                <a:pt x="32" y="64"/>
                              </a:lnTo>
                              <a:lnTo>
                                <a:pt x="33" y="68"/>
                              </a:lnTo>
                              <a:lnTo>
                                <a:pt x="38" y="74"/>
                              </a:lnTo>
                              <a:lnTo>
                                <a:pt x="40" y="79"/>
                              </a:lnTo>
                              <a:lnTo>
                                <a:pt x="42" y="85"/>
                              </a:lnTo>
                              <a:lnTo>
                                <a:pt x="43" y="89"/>
                              </a:lnTo>
                              <a:lnTo>
                                <a:pt x="46" y="96"/>
                              </a:lnTo>
                              <a:lnTo>
                                <a:pt x="46" y="98"/>
                              </a:lnTo>
                              <a:lnTo>
                                <a:pt x="48" y="98"/>
                              </a:lnTo>
                              <a:lnTo>
                                <a:pt x="48" y="100"/>
                              </a:lnTo>
                              <a:lnTo>
                                <a:pt x="50" y="100"/>
                              </a:lnTo>
                              <a:lnTo>
                                <a:pt x="52" y="100"/>
                              </a:lnTo>
                              <a:lnTo>
                                <a:pt x="52" y="93"/>
                              </a:lnTo>
                              <a:lnTo>
                                <a:pt x="50" y="88"/>
                              </a:lnTo>
                              <a:lnTo>
                                <a:pt x="48" y="79"/>
                              </a:lnTo>
                              <a:lnTo>
                                <a:pt x="46" y="73"/>
                              </a:lnTo>
                              <a:lnTo>
                                <a:pt x="43" y="66"/>
                              </a:lnTo>
                              <a:lnTo>
                                <a:pt x="42" y="62"/>
                              </a:lnTo>
                              <a:lnTo>
                                <a:pt x="38" y="58"/>
                              </a:lnTo>
                              <a:lnTo>
                                <a:pt x="33" y="53"/>
                              </a:lnTo>
                              <a:lnTo>
                                <a:pt x="35" y="51"/>
                              </a:lnTo>
                              <a:lnTo>
                                <a:pt x="38" y="50"/>
                              </a:lnTo>
                              <a:lnTo>
                                <a:pt x="40" y="48"/>
                              </a:lnTo>
                              <a:lnTo>
                                <a:pt x="40" y="45"/>
                              </a:lnTo>
                              <a:lnTo>
                                <a:pt x="42" y="45"/>
                              </a:lnTo>
                              <a:lnTo>
                                <a:pt x="42" y="43"/>
                              </a:lnTo>
                              <a:lnTo>
                                <a:pt x="43" y="45"/>
                              </a:lnTo>
                              <a:lnTo>
                                <a:pt x="46" y="48"/>
                              </a:lnTo>
                              <a:lnTo>
                                <a:pt x="48" y="48"/>
                              </a:lnTo>
                              <a:lnTo>
                                <a:pt x="50" y="50"/>
                              </a:lnTo>
                              <a:lnTo>
                                <a:pt x="52" y="51"/>
                              </a:lnTo>
                              <a:lnTo>
                                <a:pt x="56" y="53"/>
                              </a:lnTo>
                              <a:lnTo>
                                <a:pt x="58" y="53"/>
                              </a:lnTo>
                              <a:lnTo>
                                <a:pt x="63" y="53"/>
                              </a:lnTo>
                              <a:lnTo>
                                <a:pt x="58" y="50"/>
                              </a:lnTo>
                              <a:lnTo>
                                <a:pt x="56" y="45"/>
                              </a:lnTo>
                              <a:lnTo>
                                <a:pt x="55" y="43"/>
                              </a:lnTo>
                              <a:lnTo>
                                <a:pt x="55" y="41"/>
                              </a:lnTo>
                              <a:lnTo>
                                <a:pt x="55" y="39"/>
                              </a:lnTo>
                              <a:lnTo>
                                <a:pt x="56" y="39"/>
                              </a:lnTo>
                              <a:lnTo>
                                <a:pt x="56" y="36"/>
                              </a:lnTo>
                              <a:lnTo>
                                <a:pt x="56" y="35"/>
                              </a:lnTo>
                              <a:lnTo>
                                <a:pt x="56" y="36"/>
                              </a:lnTo>
                              <a:lnTo>
                                <a:pt x="55" y="36"/>
                              </a:lnTo>
                              <a:lnTo>
                                <a:pt x="55" y="35"/>
                              </a:lnTo>
                              <a:lnTo>
                                <a:pt x="52" y="35"/>
                              </a:lnTo>
                              <a:lnTo>
                                <a:pt x="50" y="35"/>
                              </a:lnTo>
                              <a:lnTo>
                                <a:pt x="48" y="35"/>
                              </a:lnTo>
                              <a:lnTo>
                                <a:pt x="50" y="33"/>
                              </a:lnTo>
                              <a:lnTo>
                                <a:pt x="50" y="28"/>
                              </a:lnTo>
                              <a:lnTo>
                                <a:pt x="52" y="24"/>
                              </a:lnTo>
                              <a:lnTo>
                                <a:pt x="52" y="20"/>
                              </a:lnTo>
                              <a:lnTo>
                                <a:pt x="55" y="16"/>
                              </a:lnTo>
                              <a:lnTo>
                                <a:pt x="55" y="14"/>
                              </a:lnTo>
                              <a:lnTo>
                                <a:pt x="56" y="10"/>
                              </a:lnTo>
                              <a:lnTo>
                                <a:pt x="56" y="6"/>
                              </a:lnTo>
                              <a:lnTo>
                                <a:pt x="55" y="6"/>
                              </a:lnTo>
                              <a:lnTo>
                                <a:pt x="52" y="4"/>
                              </a:lnTo>
                              <a:lnTo>
                                <a:pt x="50" y="4"/>
                              </a:lnTo>
                              <a:lnTo>
                                <a:pt x="48" y="4"/>
                              </a:lnTo>
                              <a:lnTo>
                                <a:pt x="46" y="2"/>
                              </a:lnTo>
                              <a:lnTo>
                                <a:pt x="43" y="2"/>
                              </a:lnTo>
                              <a:lnTo>
                                <a:pt x="42" y="2"/>
                              </a:lnTo>
                              <a:lnTo>
                                <a:pt x="40" y="4"/>
                              </a:lnTo>
                              <a:lnTo>
                                <a:pt x="40" y="6"/>
                              </a:lnTo>
                              <a:lnTo>
                                <a:pt x="38" y="6"/>
                              </a:lnTo>
                              <a:lnTo>
                                <a:pt x="38" y="7"/>
                              </a:lnTo>
                              <a:lnTo>
                                <a:pt x="35" y="10"/>
                              </a:lnTo>
                              <a:lnTo>
                                <a:pt x="35" y="12"/>
                              </a:lnTo>
                              <a:lnTo>
                                <a:pt x="33" y="16"/>
                              </a:lnTo>
                              <a:lnTo>
                                <a:pt x="33" y="14"/>
                              </a:lnTo>
                              <a:lnTo>
                                <a:pt x="35" y="10"/>
                              </a:lnTo>
                              <a:lnTo>
                                <a:pt x="35" y="7"/>
                              </a:lnTo>
                              <a:lnTo>
                                <a:pt x="35" y="6"/>
                              </a:lnTo>
                              <a:lnTo>
                                <a:pt x="38" y="4"/>
                              </a:lnTo>
                              <a:lnTo>
                                <a:pt x="38" y="2"/>
                              </a:lnTo>
                              <a:lnTo>
                                <a:pt x="38" y="0"/>
                              </a:lnTo>
                              <a:lnTo>
                                <a:pt x="35" y="0"/>
                              </a:lnTo>
                              <a:lnTo>
                                <a:pt x="33" y="0"/>
                              </a:lnTo>
                              <a:lnTo>
                                <a:pt x="32" y="0"/>
                              </a:lnTo>
                              <a:lnTo>
                                <a:pt x="29" y="0"/>
                              </a:lnTo>
                              <a:lnTo>
                                <a:pt x="27" y="0"/>
                              </a:lnTo>
                              <a:lnTo>
                                <a:pt x="25" y="0"/>
                              </a:lnTo>
                              <a:lnTo>
                                <a:pt x="23" y="0"/>
                              </a:lnTo>
                              <a:lnTo>
                                <a:pt x="18" y="0"/>
                              </a:lnTo>
                              <a:lnTo>
                                <a:pt x="17" y="4"/>
                              </a:lnTo>
                              <a:lnTo>
                                <a:pt x="15" y="6"/>
                              </a:lnTo>
                              <a:lnTo>
                                <a:pt x="12" y="6"/>
                              </a:lnTo>
                              <a:lnTo>
                                <a:pt x="10" y="7"/>
                              </a:lnTo>
                              <a:lnTo>
                                <a:pt x="8" y="7"/>
                              </a:lnTo>
                              <a:lnTo>
                                <a:pt x="6" y="10"/>
                              </a:lnTo>
                              <a:lnTo>
                                <a:pt x="3" y="10"/>
                              </a:lnTo>
                              <a:lnTo>
                                <a:pt x="0" y="12"/>
                              </a:lnTo>
                              <a:lnTo>
                                <a:pt x="0" y="20"/>
                              </a:lnTo>
                              <a:lnTo>
                                <a:pt x="2" y="28"/>
                              </a:lnTo>
                              <a:lnTo>
                                <a:pt x="2" y="35"/>
                              </a:lnTo>
                              <a:lnTo>
                                <a:pt x="3" y="41"/>
                              </a:lnTo>
                              <a:lnTo>
                                <a:pt x="3" y="45"/>
                              </a:lnTo>
                              <a:lnTo>
                                <a:pt x="3" y="50"/>
                              </a:lnTo>
                              <a:lnTo>
                                <a:pt x="3" y="53"/>
                              </a:lnTo>
                              <a:lnTo>
                                <a:pt x="3" y="56"/>
                              </a:lnTo>
                              <a:lnTo>
                                <a:pt x="15" y="83"/>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94" name="Freeform 170"/>
                        <p:cNvSpPr>
                          <a:spLocks/>
                        </p:cNvSpPr>
                        <p:nvPr/>
                      </p:nvSpPr>
                      <p:spPr bwMode="auto">
                        <a:xfrm>
                          <a:off x="5470" y="1348"/>
                          <a:ext cx="22" cy="27"/>
                        </a:xfrm>
                        <a:custGeom>
                          <a:avLst/>
                          <a:gdLst>
                            <a:gd name="T0" fmla="*/ 21 w 22"/>
                            <a:gd name="T1" fmla="*/ 0 h 27"/>
                            <a:gd name="T2" fmla="*/ 19 w 22"/>
                            <a:gd name="T3" fmla="*/ 9 h 27"/>
                            <a:gd name="T4" fmla="*/ 17 w 22"/>
                            <a:gd name="T5" fmla="*/ 15 h 27"/>
                            <a:gd name="T6" fmla="*/ 17 w 22"/>
                            <a:gd name="T7" fmla="*/ 21 h 27"/>
                            <a:gd name="T8" fmla="*/ 14 w 22"/>
                            <a:gd name="T9" fmla="*/ 24 h 27"/>
                            <a:gd name="T10" fmla="*/ 12 w 22"/>
                            <a:gd name="T11" fmla="*/ 26 h 27"/>
                            <a:gd name="T12" fmla="*/ 11 w 22"/>
                            <a:gd name="T13" fmla="*/ 26 h 27"/>
                            <a:gd name="T14" fmla="*/ 6 w 22"/>
                            <a:gd name="T15" fmla="*/ 24 h 27"/>
                            <a:gd name="T16" fmla="*/ 0 w 22"/>
                            <a:gd name="T17" fmla="*/ 21 h 27"/>
                            <a:gd name="T18" fmla="*/ 0 w 22"/>
                            <a:gd name="T19" fmla="*/ 21 h 27"/>
                            <a:gd name="T20" fmla="*/ 0 w 22"/>
                            <a:gd name="T21" fmla="*/ 19 h 27"/>
                            <a:gd name="T22" fmla="*/ 0 w 22"/>
                            <a:gd name="T23" fmla="*/ 19 h 27"/>
                            <a:gd name="T24" fmla="*/ 2 w 22"/>
                            <a:gd name="T25" fmla="*/ 17 h 27"/>
                            <a:gd name="T26" fmla="*/ 2 w 22"/>
                            <a:gd name="T27" fmla="*/ 17 h 27"/>
                            <a:gd name="T28" fmla="*/ 2 w 22"/>
                            <a:gd name="T29" fmla="*/ 17 h 27"/>
                            <a:gd name="T30" fmla="*/ 2 w 22"/>
                            <a:gd name="T31" fmla="*/ 15 h 27"/>
                            <a:gd name="T32" fmla="*/ 2 w 22"/>
                            <a:gd name="T33" fmla="*/ 15 h 27"/>
                            <a:gd name="T34" fmla="*/ 6 w 22"/>
                            <a:gd name="T35" fmla="*/ 17 h 27"/>
                            <a:gd name="T36" fmla="*/ 9 w 22"/>
                            <a:gd name="T37" fmla="*/ 17 h 27"/>
                            <a:gd name="T38" fmla="*/ 9 w 22"/>
                            <a:gd name="T39" fmla="*/ 17 h 27"/>
                            <a:gd name="T40" fmla="*/ 11 w 22"/>
                            <a:gd name="T41" fmla="*/ 15 h 27"/>
                            <a:gd name="T42" fmla="*/ 11 w 22"/>
                            <a:gd name="T43" fmla="*/ 15 h 27"/>
                            <a:gd name="T44" fmla="*/ 11 w 22"/>
                            <a:gd name="T45" fmla="*/ 11 h 27"/>
                            <a:gd name="T46" fmla="*/ 11 w 22"/>
                            <a:gd name="T47" fmla="*/ 9 h 27"/>
                            <a:gd name="T48" fmla="*/ 12 w 22"/>
                            <a:gd name="T49" fmla="*/ 5 h 27"/>
                            <a:gd name="T50" fmla="*/ 12 w 22"/>
                            <a:gd name="T51" fmla="*/ 2 h 27"/>
                            <a:gd name="T52" fmla="*/ 12 w 22"/>
                            <a:gd name="T53" fmla="*/ 2 h 27"/>
                            <a:gd name="T54" fmla="*/ 12 w 22"/>
                            <a:gd name="T55" fmla="*/ 2 h 27"/>
                            <a:gd name="T56" fmla="*/ 14 w 22"/>
                            <a:gd name="T57" fmla="*/ 2 h 27"/>
                            <a:gd name="T58" fmla="*/ 14 w 22"/>
                            <a:gd name="T59" fmla="*/ 2 h 27"/>
                            <a:gd name="T60" fmla="*/ 14 w 22"/>
                            <a:gd name="T61" fmla="*/ 2 h 27"/>
                            <a:gd name="T62" fmla="*/ 14 w 22"/>
                            <a:gd name="T63" fmla="*/ 2 h 27"/>
                            <a:gd name="T64" fmla="*/ 14 w 22"/>
                            <a:gd name="T65" fmla="*/ 0 h 27"/>
                            <a:gd name="T66" fmla="*/ 17 w 22"/>
                            <a:gd name="T67" fmla="*/ 0 h 27"/>
                            <a:gd name="T68" fmla="*/ 17 w 22"/>
                            <a:gd name="T69" fmla="*/ 0 h 27"/>
                            <a:gd name="T70" fmla="*/ 17 w 22"/>
                            <a:gd name="T71" fmla="*/ 0 h 27"/>
                            <a:gd name="T72" fmla="*/ 17 w 22"/>
                            <a:gd name="T73" fmla="*/ 0 h 27"/>
                            <a:gd name="T74" fmla="*/ 19 w 22"/>
                            <a:gd name="T75" fmla="*/ 0 h 27"/>
                            <a:gd name="T76" fmla="*/ 19 w 22"/>
                            <a:gd name="T77" fmla="*/ 0 h 27"/>
                            <a:gd name="T78" fmla="*/ 19 w 22"/>
                            <a:gd name="T79" fmla="*/ 0 h 27"/>
                            <a:gd name="T80" fmla="*/ 21 w 22"/>
                            <a:gd name="T81" fmla="*/ 0 h 27"/>
                            <a:gd name="T82" fmla="*/ 21 w 22"/>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27"/>
                            <a:gd name="T128" fmla="*/ 22 w 22"/>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27">
                              <a:moveTo>
                                <a:pt x="21" y="0"/>
                              </a:moveTo>
                              <a:lnTo>
                                <a:pt x="19" y="9"/>
                              </a:lnTo>
                              <a:lnTo>
                                <a:pt x="17" y="15"/>
                              </a:lnTo>
                              <a:lnTo>
                                <a:pt x="17" y="21"/>
                              </a:lnTo>
                              <a:lnTo>
                                <a:pt x="14" y="24"/>
                              </a:lnTo>
                              <a:lnTo>
                                <a:pt x="12" y="26"/>
                              </a:lnTo>
                              <a:lnTo>
                                <a:pt x="11" y="26"/>
                              </a:lnTo>
                              <a:lnTo>
                                <a:pt x="6" y="24"/>
                              </a:lnTo>
                              <a:lnTo>
                                <a:pt x="0" y="21"/>
                              </a:lnTo>
                              <a:lnTo>
                                <a:pt x="0" y="19"/>
                              </a:lnTo>
                              <a:lnTo>
                                <a:pt x="2" y="17"/>
                              </a:lnTo>
                              <a:lnTo>
                                <a:pt x="2" y="15"/>
                              </a:lnTo>
                              <a:lnTo>
                                <a:pt x="6" y="17"/>
                              </a:lnTo>
                              <a:lnTo>
                                <a:pt x="9" y="17"/>
                              </a:lnTo>
                              <a:lnTo>
                                <a:pt x="11" y="15"/>
                              </a:lnTo>
                              <a:lnTo>
                                <a:pt x="11" y="11"/>
                              </a:lnTo>
                              <a:lnTo>
                                <a:pt x="11" y="9"/>
                              </a:lnTo>
                              <a:lnTo>
                                <a:pt x="12" y="5"/>
                              </a:lnTo>
                              <a:lnTo>
                                <a:pt x="12" y="2"/>
                              </a:lnTo>
                              <a:lnTo>
                                <a:pt x="14" y="2"/>
                              </a:lnTo>
                              <a:lnTo>
                                <a:pt x="14" y="0"/>
                              </a:lnTo>
                              <a:lnTo>
                                <a:pt x="17" y="0"/>
                              </a:lnTo>
                              <a:lnTo>
                                <a:pt x="19" y="0"/>
                              </a:lnTo>
                              <a:lnTo>
                                <a:pt x="21"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95" name="Freeform 171"/>
                        <p:cNvSpPr>
                          <a:spLocks/>
                        </p:cNvSpPr>
                        <p:nvPr/>
                      </p:nvSpPr>
                      <p:spPr bwMode="auto">
                        <a:xfrm>
                          <a:off x="5522" y="1374"/>
                          <a:ext cx="52" cy="36"/>
                        </a:xfrm>
                        <a:custGeom>
                          <a:avLst/>
                          <a:gdLst>
                            <a:gd name="T0" fmla="*/ 51 w 52"/>
                            <a:gd name="T1" fmla="*/ 31 h 36"/>
                            <a:gd name="T2" fmla="*/ 49 w 52"/>
                            <a:gd name="T3" fmla="*/ 26 h 36"/>
                            <a:gd name="T4" fmla="*/ 49 w 52"/>
                            <a:gd name="T5" fmla="*/ 23 h 36"/>
                            <a:gd name="T6" fmla="*/ 47 w 52"/>
                            <a:gd name="T7" fmla="*/ 16 h 36"/>
                            <a:gd name="T8" fmla="*/ 42 w 52"/>
                            <a:gd name="T9" fmla="*/ 14 h 36"/>
                            <a:gd name="T10" fmla="*/ 36 w 52"/>
                            <a:gd name="T11" fmla="*/ 14 h 36"/>
                            <a:gd name="T12" fmla="*/ 32 w 52"/>
                            <a:gd name="T13" fmla="*/ 14 h 36"/>
                            <a:gd name="T14" fmla="*/ 27 w 52"/>
                            <a:gd name="T15" fmla="*/ 14 h 36"/>
                            <a:gd name="T16" fmla="*/ 26 w 52"/>
                            <a:gd name="T17" fmla="*/ 12 h 36"/>
                            <a:gd name="T18" fmla="*/ 23 w 52"/>
                            <a:gd name="T19" fmla="*/ 10 h 36"/>
                            <a:gd name="T20" fmla="*/ 23 w 52"/>
                            <a:gd name="T21" fmla="*/ 8 h 36"/>
                            <a:gd name="T22" fmla="*/ 23 w 52"/>
                            <a:gd name="T23" fmla="*/ 8 h 36"/>
                            <a:gd name="T24" fmla="*/ 26 w 52"/>
                            <a:gd name="T25" fmla="*/ 8 h 36"/>
                            <a:gd name="T26" fmla="*/ 30 w 52"/>
                            <a:gd name="T27" fmla="*/ 10 h 36"/>
                            <a:gd name="T28" fmla="*/ 36 w 52"/>
                            <a:gd name="T29" fmla="*/ 10 h 36"/>
                            <a:gd name="T30" fmla="*/ 44 w 52"/>
                            <a:gd name="T31" fmla="*/ 6 h 36"/>
                            <a:gd name="T32" fmla="*/ 44 w 52"/>
                            <a:gd name="T33" fmla="*/ 1 h 36"/>
                            <a:gd name="T34" fmla="*/ 38 w 52"/>
                            <a:gd name="T35" fmla="*/ 0 h 36"/>
                            <a:gd name="T36" fmla="*/ 32 w 52"/>
                            <a:gd name="T37" fmla="*/ 0 h 36"/>
                            <a:gd name="T38" fmla="*/ 26 w 52"/>
                            <a:gd name="T39" fmla="*/ 1 h 36"/>
                            <a:gd name="T40" fmla="*/ 21 w 52"/>
                            <a:gd name="T41" fmla="*/ 6 h 36"/>
                            <a:gd name="T42" fmla="*/ 17 w 52"/>
                            <a:gd name="T43" fmla="*/ 8 h 36"/>
                            <a:gd name="T44" fmla="*/ 13 w 52"/>
                            <a:gd name="T45" fmla="*/ 8 h 36"/>
                            <a:gd name="T46" fmla="*/ 9 w 52"/>
                            <a:gd name="T47" fmla="*/ 10 h 36"/>
                            <a:gd name="T48" fmla="*/ 11 w 52"/>
                            <a:gd name="T49" fmla="*/ 12 h 36"/>
                            <a:gd name="T50" fmla="*/ 15 w 52"/>
                            <a:gd name="T51" fmla="*/ 14 h 36"/>
                            <a:gd name="T52" fmla="*/ 19 w 52"/>
                            <a:gd name="T53" fmla="*/ 16 h 36"/>
                            <a:gd name="T54" fmla="*/ 21 w 52"/>
                            <a:gd name="T55" fmla="*/ 18 h 36"/>
                            <a:gd name="T56" fmla="*/ 19 w 52"/>
                            <a:gd name="T57" fmla="*/ 26 h 36"/>
                            <a:gd name="T58" fmla="*/ 15 w 52"/>
                            <a:gd name="T59" fmla="*/ 31 h 36"/>
                            <a:gd name="T60" fmla="*/ 9 w 52"/>
                            <a:gd name="T61" fmla="*/ 33 h 36"/>
                            <a:gd name="T62" fmla="*/ 2 w 52"/>
                            <a:gd name="T63" fmla="*/ 35 h 36"/>
                            <a:gd name="T64" fmla="*/ 5 w 52"/>
                            <a:gd name="T65" fmla="*/ 35 h 36"/>
                            <a:gd name="T66" fmla="*/ 11 w 52"/>
                            <a:gd name="T67" fmla="*/ 33 h 36"/>
                            <a:gd name="T68" fmla="*/ 17 w 52"/>
                            <a:gd name="T69" fmla="*/ 31 h 36"/>
                            <a:gd name="T70" fmla="*/ 26 w 52"/>
                            <a:gd name="T71" fmla="*/ 29 h 36"/>
                            <a:gd name="T72" fmla="*/ 30 w 52"/>
                            <a:gd name="T73" fmla="*/ 29 h 36"/>
                            <a:gd name="T74" fmla="*/ 34 w 52"/>
                            <a:gd name="T75" fmla="*/ 26 h 36"/>
                            <a:gd name="T76" fmla="*/ 36 w 52"/>
                            <a:gd name="T77" fmla="*/ 23 h 36"/>
                            <a:gd name="T78" fmla="*/ 38 w 52"/>
                            <a:gd name="T79" fmla="*/ 21 h 36"/>
                            <a:gd name="T80" fmla="*/ 40 w 52"/>
                            <a:gd name="T81" fmla="*/ 21 h 36"/>
                            <a:gd name="T82" fmla="*/ 38 w 52"/>
                            <a:gd name="T83" fmla="*/ 23 h 36"/>
                            <a:gd name="T84" fmla="*/ 38 w 52"/>
                            <a:gd name="T85" fmla="*/ 25 h 36"/>
                            <a:gd name="T86" fmla="*/ 40 w 52"/>
                            <a:gd name="T87" fmla="*/ 26 h 36"/>
                            <a:gd name="T88" fmla="*/ 42 w 52"/>
                            <a:gd name="T89" fmla="*/ 25 h 36"/>
                            <a:gd name="T90" fmla="*/ 44 w 52"/>
                            <a:gd name="T91" fmla="*/ 26 h 36"/>
                            <a:gd name="T92" fmla="*/ 49 w 52"/>
                            <a:gd name="T93" fmla="*/ 29 h 36"/>
                            <a:gd name="T94" fmla="*/ 51 w 52"/>
                            <a:gd name="T95" fmla="*/ 33 h 36"/>
                            <a:gd name="T96" fmla="*/ 51 w 52"/>
                            <a:gd name="T97" fmla="*/ 33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36"/>
                            <a:gd name="T149" fmla="*/ 52 w 52"/>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36">
                              <a:moveTo>
                                <a:pt x="51" y="33"/>
                              </a:moveTo>
                              <a:lnTo>
                                <a:pt x="51" y="31"/>
                              </a:lnTo>
                              <a:lnTo>
                                <a:pt x="51" y="29"/>
                              </a:lnTo>
                              <a:lnTo>
                                <a:pt x="49" y="26"/>
                              </a:lnTo>
                              <a:lnTo>
                                <a:pt x="49" y="25"/>
                              </a:lnTo>
                              <a:lnTo>
                                <a:pt x="49" y="23"/>
                              </a:lnTo>
                              <a:lnTo>
                                <a:pt x="47" y="21"/>
                              </a:lnTo>
                              <a:lnTo>
                                <a:pt x="47" y="16"/>
                              </a:lnTo>
                              <a:lnTo>
                                <a:pt x="44" y="12"/>
                              </a:lnTo>
                              <a:lnTo>
                                <a:pt x="42" y="14"/>
                              </a:lnTo>
                              <a:lnTo>
                                <a:pt x="40" y="14"/>
                              </a:lnTo>
                              <a:lnTo>
                                <a:pt x="36" y="14"/>
                              </a:lnTo>
                              <a:lnTo>
                                <a:pt x="34" y="14"/>
                              </a:lnTo>
                              <a:lnTo>
                                <a:pt x="32" y="14"/>
                              </a:lnTo>
                              <a:lnTo>
                                <a:pt x="30" y="14"/>
                              </a:lnTo>
                              <a:lnTo>
                                <a:pt x="27" y="14"/>
                              </a:lnTo>
                              <a:lnTo>
                                <a:pt x="26" y="12"/>
                              </a:lnTo>
                              <a:lnTo>
                                <a:pt x="23" y="10"/>
                              </a:lnTo>
                              <a:lnTo>
                                <a:pt x="23" y="8"/>
                              </a:lnTo>
                              <a:lnTo>
                                <a:pt x="23" y="6"/>
                              </a:lnTo>
                              <a:lnTo>
                                <a:pt x="26" y="8"/>
                              </a:lnTo>
                              <a:lnTo>
                                <a:pt x="27" y="8"/>
                              </a:lnTo>
                              <a:lnTo>
                                <a:pt x="30" y="10"/>
                              </a:lnTo>
                              <a:lnTo>
                                <a:pt x="34" y="10"/>
                              </a:lnTo>
                              <a:lnTo>
                                <a:pt x="36" y="10"/>
                              </a:lnTo>
                              <a:lnTo>
                                <a:pt x="40" y="8"/>
                              </a:lnTo>
                              <a:lnTo>
                                <a:pt x="44" y="6"/>
                              </a:lnTo>
                              <a:lnTo>
                                <a:pt x="47" y="4"/>
                              </a:lnTo>
                              <a:lnTo>
                                <a:pt x="44" y="1"/>
                              </a:lnTo>
                              <a:lnTo>
                                <a:pt x="42" y="0"/>
                              </a:lnTo>
                              <a:lnTo>
                                <a:pt x="38" y="0"/>
                              </a:lnTo>
                              <a:lnTo>
                                <a:pt x="36" y="0"/>
                              </a:lnTo>
                              <a:lnTo>
                                <a:pt x="32" y="0"/>
                              </a:lnTo>
                              <a:lnTo>
                                <a:pt x="30" y="0"/>
                              </a:lnTo>
                              <a:lnTo>
                                <a:pt x="26" y="1"/>
                              </a:lnTo>
                              <a:lnTo>
                                <a:pt x="23" y="4"/>
                              </a:lnTo>
                              <a:lnTo>
                                <a:pt x="21" y="6"/>
                              </a:lnTo>
                              <a:lnTo>
                                <a:pt x="19" y="6"/>
                              </a:lnTo>
                              <a:lnTo>
                                <a:pt x="17" y="8"/>
                              </a:lnTo>
                              <a:lnTo>
                                <a:pt x="15" y="8"/>
                              </a:lnTo>
                              <a:lnTo>
                                <a:pt x="13" y="8"/>
                              </a:lnTo>
                              <a:lnTo>
                                <a:pt x="11" y="10"/>
                              </a:lnTo>
                              <a:lnTo>
                                <a:pt x="9" y="10"/>
                              </a:lnTo>
                              <a:lnTo>
                                <a:pt x="11" y="12"/>
                              </a:lnTo>
                              <a:lnTo>
                                <a:pt x="13" y="12"/>
                              </a:lnTo>
                              <a:lnTo>
                                <a:pt x="15" y="14"/>
                              </a:lnTo>
                              <a:lnTo>
                                <a:pt x="17" y="14"/>
                              </a:lnTo>
                              <a:lnTo>
                                <a:pt x="19" y="16"/>
                              </a:lnTo>
                              <a:lnTo>
                                <a:pt x="21" y="18"/>
                              </a:lnTo>
                              <a:lnTo>
                                <a:pt x="21" y="23"/>
                              </a:lnTo>
                              <a:lnTo>
                                <a:pt x="19" y="26"/>
                              </a:lnTo>
                              <a:lnTo>
                                <a:pt x="17" y="29"/>
                              </a:lnTo>
                              <a:lnTo>
                                <a:pt x="15" y="31"/>
                              </a:lnTo>
                              <a:lnTo>
                                <a:pt x="11" y="33"/>
                              </a:lnTo>
                              <a:lnTo>
                                <a:pt x="9" y="33"/>
                              </a:lnTo>
                              <a:lnTo>
                                <a:pt x="7" y="33"/>
                              </a:lnTo>
                              <a:lnTo>
                                <a:pt x="2" y="35"/>
                              </a:lnTo>
                              <a:lnTo>
                                <a:pt x="0" y="35"/>
                              </a:lnTo>
                              <a:lnTo>
                                <a:pt x="5" y="35"/>
                              </a:lnTo>
                              <a:lnTo>
                                <a:pt x="9" y="35"/>
                              </a:lnTo>
                              <a:lnTo>
                                <a:pt x="11" y="33"/>
                              </a:lnTo>
                              <a:lnTo>
                                <a:pt x="15" y="33"/>
                              </a:lnTo>
                              <a:lnTo>
                                <a:pt x="17" y="31"/>
                              </a:lnTo>
                              <a:lnTo>
                                <a:pt x="21" y="31"/>
                              </a:lnTo>
                              <a:lnTo>
                                <a:pt x="26" y="29"/>
                              </a:lnTo>
                              <a:lnTo>
                                <a:pt x="30" y="29"/>
                              </a:lnTo>
                              <a:lnTo>
                                <a:pt x="32" y="26"/>
                              </a:lnTo>
                              <a:lnTo>
                                <a:pt x="34" y="26"/>
                              </a:lnTo>
                              <a:lnTo>
                                <a:pt x="36" y="25"/>
                              </a:lnTo>
                              <a:lnTo>
                                <a:pt x="36" y="23"/>
                              </a:lnTo>
                              <a:lnTo>
                                <a:pt x="38" y="21"/>
                              </a:lnTo>
                              <a:lnTo>
                                <a:pt x="40" y="18"/>
                              </a:lnTo>
                              <a:lnTo>
                                <a:pt x="40" y="21"/>
                              </a:lnTo>
                              <a:lnTo>
                                <a:pt x="38" y="23"/>
                              </a:lnTo>
                              <a:lnTo>
                                <a:pt x="38" y="25"/>
                              </a:lnTo>
                              <a:lnTo>
                                <a:pt x="40" y="26"/>
                              </a:lnTo>
                              <a:lnTo>
                                <a:pt x="42" y="25"/>
                              </a:lnTo>
                              <a:lnTo>
                                <a:pt x="44" y="25"/>
                              </a:lnTo>
                              <a:lnTo>
                                <a:pt x="44" y="26"/>
                              </a:lnTo>
                              <a:lnTo>
                                <a:pt x="47" y="26"/>
                              </a:lnTo>
                              <a:lnTo>
                                <a:pt x="49" y="29"/>
                              </a:lnTo>
                              <a:lnTo>
                                <a:pt x="49" y="31"/>
                              </a:lnTo>
                              <a:lnTo>
                                <a:pt x="51" y="33"/>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96" name="Freeform 172"/>
                        <p:cNvSpPr>
                          <a:spLocks/>
                        </p:cNvSpPr>
                        <p:nvPr/>
                      </p:nvSpPr>
                      <p:spPr bwMode="auto">
                        <a:xfrm>
                          <a:off x="5566" y="1355"/>
                          <a:ext cx="39" cy="61"/>
                        </a:xfrm>
                        <a:custGeom>
                          <a:avLst/>
                          <a:gdLst>
                            <a:gd name="T0" fmla="*/ 5 w 39"/>
                            <a:gd name="T1" fmla="*/ 60 h 61"/>
                            <a:gd name="T2" fmla="*/ 7 w 39"/>
                            <a:gd name="T3" fmla="*/ 60 h 61"/>
                            <a:gd name="T4" fmla="*/ 11 w 39"/>
                            <a:gd name="T5" fmla="*/ 60 h 61"/>
                            <a:gd name="T6" fmla="*/ 13 w 39"/>
                            <a:gd name="T7" fmla="*/ 60 h 61"/>
                            <a:gd name="T8" fmla="*/ 17 w 39"/>
                            <a:gd name="T9" fmla="*/ 57 h 61"/>
                            <a:gd name="T10" fmla="*/ 19 w 39"/>
                            <a:gd name="T11" fmla="*/ 50 h 61"/>
                            <a:gd name="T12" fmla="*/ 17 w 39"/>
                            <a:gd name="T13" fmla="*/ 42 h 61"/>
                            <a:gd name="T14" fmla="*/ 19 w 39"/>
                            <a:gd name="T15" fmla="*/ 27 h 61"/>
                            <a:gd name="T16" fmla="*/ 23 w 39"/>
                            <a:gd name="T17" fmla="*/ 17 h 61"/>
                            <a:gd name="T18" fmla="*/ 28 w 39"/>
                            <a:gd name="T19" fmla="*/ 12 h 61"/>
                            <a:gd name="T20" fmla="*/ 31 w 39"/>
                            <a:gd name="T21" fmla="*/ 6 h 61"/>
                            <a:gd name="T22" fmla="*/ 36 w 39"/>
                            <a:gd name="T23" fmla="*/ 2 h 61"/>
                            <a:gd name="T24" fmla="*/ 36 w 39"/>
                            <a:gd name="T25" fmla="*/ 2 h 61"/>
                            <a:gd name="T26" fmla="*/ 30 w 39"/>
                            <a:gd name="T27" fmla="*/ 6 h 61"/>
                            <a:gd name="T28" fmla="*/ 23 w 39"/>
                            <a:gd name="T29" fmla="*/ 10 h 61"/>
                            <a:gd name="T30" fmla="*/ 17 w 39"/>
                            <a:gd name="T31" fmla="*/ 14 h 61"/>
                            <a:gd name="T32" fmla="*/ 11 w 39"/>
                            <a:gd name="T33" fmla="*/ 14 h 61"/>
                            <a:gd name="T34" fmla="*/ 7 w 39"/>
                            <a:gd name="T35" fmla="*/ 14 h 61"/>
                            <a:gd name="T36" fmla="*/ 5 w 39"/>
                            <a:gd name="T37" fmla="*/ 14 h 61"/>
                            <a:gd name="T38" fmla="*/ 3 w 39"/>
                            <a:gd name="T39" fmla="*/ 14 h 61"/>
                            <a:gd name="T40" fmla="*/ 3 w 39"/>
                            <a:gd name="T41" fmla="*/ 17 h 61"/>
                            <a:gd name="T42" fmla="*/ 5 w 39"/>
                            <a:gd name="T43" fmla="*/ 17 h 61"/>
                            <a:gd name="T44" fmla="*/ 7 w 39"/>
                            <a:gd name="T45" fmla="*/ 17 h 61"/>
                            <a:gd name="T46" fmla="*/ 11 w 39"/>
                            <a:gd name="T47" fmla="*/ 17 h 61"/>
                            <a:gd name="T48" fmla="*/ 11 w 39"/>
                            <a:gd name="T49" fmla="*/ 20 h 61"/>
                            <a:gd name="T50" fmla="*/ 11 w 39"/>
                            <a:gd name="T51" fmla="*/ 27 h 61"/>
                            <a:gd name="T52" fmla="*/ 11 w 39"/>
                            <a:gd name="T53" fmla="*/ 31 h 61"/>
                            <a:gd name="T54" fmla="*/ 11 w 39"/>
                            <a:gd name="T55" fmla="*/ 40 h 61"/>
                            <a:gd name="T56" fmla="*/ 13 w 39"/>
                            <a:gd name="T57" fmla="*/ 48 h 61"/>
                            <a:gd name="T58" fmla="*/ 13 w 39"/>
                            <a:gd name="T59" fmla="*/ 54 h 61"/>
                            <a:gd name="T60" fmla="*/ 11 w 39"/>
                            <a:gd name="T61" fmla="*/ 58 h 61"/>
                            <a:gd name="T62" fmla="*/ 7 w 39"/>
                            <a:gd name="T63" fmla="*/ 60 h 61"/>
                            <a:gd name="T64" fmla="*/ 5 w 39"/>
                            <a:gd name="T65" fmla="*/ 6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61"/>
                            <a:gd name="T101" fmla="*/ 39 w 39"/>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61">
                              <a:moveTo>
                                <a:pt x="5" y="60"/>
                              </a:moveTo>
                              <a:lnTo>
                                <a:pt x="5" y="60"/>
                              </a:lnTo>
                              <a:lnTo>
                                <a:pt x="7" y="60"/>
                              </a:lnTo>
                              <a:lnTo>
                                <a:pt x="8" y="60"/>
                              </a:lnTo>
                              <a:lnTo>
                                <a:pt x="11" y="60"/>
                              </a:lnTo>
                              <a:lnTo>
                                <a:pt x="13" y="60"/>
                              </a:lnTo>
                              <a:lnTo>
                                <a:pt x="17" y="57"/>
                              </a:lnTo>
                              <a:lnTo>
                                <a:pt x="17" y="54"/>
                              </a:lnTo>
                              <a:lnTo>
                                <a:pt x="19" y="50"/>
                              </a:lnTo>
                              <a:lnTo>
                                <a:pt x="19" y="45"/>
                              </a:lnTo>
                              <a:lnTo>
                                <a:pt x="17" y="42"/>
                              </a:lnTo>
                              <a:lnTo>
                                <a:pt x="17" y="35"/>
                              </a:lnTo>
                              <a:lnTo>
                                <a:pt x="19" y="27"/>
                              </a:lnTo>
                              <a:lnTo>
                                <a:pt x="21" y="19"/>
                              </a:lnTo>
                              <a:lnTo>
                                <a:pt x="23" y="17"/>
                              </a:lnTo>
                              <a:lnTo>
                                <a:pt x="25" y="14"/>
                              </a:lnTo>
                              <a:lnTo>
                                <a:pt x="28" y="12"/>
                              </a:lnTo>
                              <a:lnTo>
                                <a:pt x="30" y="10"/>
                              </a:lnTo>
                              <a:lnTo>
                                <a:pt x="31" y="6"/>
                              </a:lnTo>
                              <a:lnTo>
                                <a:pt x="33" y="4"/>
                              </a:lnTo>
                              <a:lnTo>
                                <a:pt x="36" y="2"/>
                              </a:lnTo>
                              <a:lnTo>
                                <a:pt x="38" y="0"/>
                              </a:lnTo>
                              <a:lnTo>
                                <a:pt x="36" y="2"/>
                              </a:lnTo>
                              <a:lnTo>
                                <a:pt x="31" y="4"/>
                              </a:lnTo>
                              <a:lnTo>
                                <a:pt x="30" y="6"/>
                              </a:lnTo>
                              <a:lnTo>
                                <a:pt x="28" y="8"/>
                              </a:lnTo>
                              <a:lnTo>
                                <a:pt x="23" y="10"/>
                              </a:lnTo>
                              <a:lnTo>
                                <a:pt x="21" y="12"/>
                              </a:lnTo>
                              <a:lnTo>
                                <a:pt x="17" y="14"/>
                              </a:lnTo>
                              <a:lnTo>
                                <a:pt x="11" y="14"/>
                              </a:lnTo>
                              <a:lnTo>
                                <a:pt x="8" y="14"/>
                              </a:lnTo>
                              <a:lnTo>
                                <a:pt x="7" y="14"/>
                              </a:lnTo>
                              <a:lnTo>
                                <a:pt x="5" y="14"/>
                              </a:lnTo>
                              <a:lnTo>
                                <a:pt x="3" y="14"/>
                              </a:lnTo>
                              <a:lnTo>
                                <a:pt x="0" y="14"/>
                              </a:lnTo>
                              <a:lnTo>
                                <a:pt x="3" y="17"/>
                              </a:lnTo>
                              <a:lnTo>
                                <a:pt x="5" y="17"/>
                              </a:lnTo>
                              <a:lnTo>
                                <a:pt x="7" y="17"/>
                              </a:lnTo>
                              <a:lnTo>
                                <a:pt x="8" y="17"/>
                              </a:lnTo>
                              <a:lnTo>
                                <a:pt x="11" y="17"/>
                              </a:lnTo>
                              <a:lnTo>
                                <a:pt x="11" y="19"/>
                              </a:lnTo>
                              <a:lnTo>
                                <a:pt x="11" y="20"/>
                              </a:lnTo>
                              <a:lnTo>
                                <a:pt x="11" y="23"/>
                              </a:lnTo>
                              <a:lnTo>
                                <a:pt x="11" y="27"/>
                              </a:lnTo>
                              <a:lnTo>
                                <a:pt x="11" y="29"/>
                              </a:lnTo>
                              <a:lnTo>
                                <a:pt x="11" y="31"/>
                              </a:lnTo>
                              <a:lnTo>
                                <a:pt x="11" y="35"/>
                              </a:lnTo>
                              <a:lnTo>
                                <a:pt x="11" y="40"/>
                              </a:lnTo>
                              <a:lnTo>
                                <a:pt x="11" y="44"/>
                              </a:lnTo>
                              <a:lnTo>
                                <a:pt x="13" y="48"/>
                              </a:lnTo>
                              <a:lnTo>
                                <a:pt x="13" y="52"/>
                              </a:lnTo>
                              <a:lnTo>
                                <a:pt x="13" y="54"/>
                              </a:lnTo>
                              <a:lnTo>
                                <a:pt x="13" y="57"/>
                              </a:lnTo>
                              <a:lnTo>
                                <a:pt x="11" y="58"/>
                              </a:lnTo>
                              <a:lnTo>
                                <a:pt x="8" y="60"/>
                              </a:lnTo>
                              <a:lnTo>
                                <a:pt x="7" y="60"/>
                              </a:lnTo>
                              <a:lnTo>
                                <a:pt x="5" y="6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97" name="Freeform 173"/>
                        <p:cNvSpPr>
                          <a:spLocks/>
                        </p:cNvSpPr>
                        <p:nvPr/>
                      </p:nvSpPr>
                      <p:spPr bwMode="auto">
                        <a:xfrm>
                          <a:off x="5484" y="1415"/>
                          <a:ext cx="58" cy="35"/>
                        </a:xfrm>
                        <a:custGeom>
                          <a:avLst/>
                          <a:gdLst>
                            <a:gd name="T0" fmla="*/ 26 w 58"/>
                            <a:gd name="T1" fmla="*/ 34 h 35"/>
                            <a:gd name="T2" fmla="*/ 30 w 58"/>
                            <a:gd name="T3" fmla="*/ 34 h 35"/>
                            <a:gd name="T4" fmla="*/ 35 w 58"/>
                            <a:gd name="T5" fmla="*/ 34 h 35"/>
                            <a:gd name="T6" fmla="*/ 38 w 58"/>
                            <a:gd name="T7" fmla="*/ 34 h 35"/>
                            <a:gd name="T8" fmla="*/ 43 w 58"/>
                            <a:gd name="T9" fmla="*/ 32 h 35"/>
                            <a:gd name="T10" fmla="*/ 49 w 58"/>
                            <a:gd name="T11" fmla="*/ 30 h 35"/>
                            <a:gd name="T12" fmla="*/ 53 w 58"/>
                            <a:gd name="T13" fmla="*/ 25 h 35"/>
                            <a:gd name="T14" fmla="*/ 57 w 58"/>
                            <a:gd name="T15" fmla="*/ 19 h 35"/>
                            <a:gd name="T16" fmla="*/ 55 w 58"/>
                            <a:gd name="T17" fmla="*/ 17 h 35"/>
                            <a:gd name="T18" fmla="*/ 53 w 58"/>
                            <a:gd name="T19" fmla="*/ 15 h 35"/>
                            <a:gd name="T20" fmla="*/ 51 w 58"/>
                            <a:gd name="T21" fmla="*/ 13 h 35"/>
                            <a:gd name="T22" fmla="*/ 47 w 58"/>
                            <a:gd name="T23" fmla="*/ 8 h 35"/>
                            <a:gd name="T24" fmla="*/ 47 w 58"/>
                            <a:gd name="T25" fmla="*/ 8 h 35"/>
                            <a:gd name="T26" fmla="*/ 47 w 58"/>
                            <a:gd name="T27" fmla="*/ 11 h 35"/>
                            <a:gd name="T28" fmla="*/ 49 w 58"/>
                            <a:gd name="T29" fmla="*/ 13 h 35"/>
                            <a:gd name="T30" fmla="*/ 51 w 58"/>
                            <a:gd name="T31" fmla="*/ 15 h 35"/>
                            <a:gd name="T32" fmla="*/ 49 w 58"/>
                            <a:gd name="T33" fmla="*/ 17 h 35"/>
                            <a:gd name="T34" fmla="*/ 47 w 58"/>
                            <a:gd name="T35" fmla="*/ 19 h 35"/>
                            <a:gd name="T36" fmla="*/ 45 w 58"/>
                            <a:gd name="T37" fmla="*/ 23 h 35"/>
                            <a:gd name="T38" fmla="*/ 43 w 58"/>
                            <a:gd name="T39" fmla="*/ 28 h 35"/>
                            <a:gd name="T40" fmla="*/ 38 w 58"/>
                            <a:gd name="T41" fmla="*/ 30 h 35"/>
                            <a:gd name="T42" fmla="*/ 35 w 58"/>
                            <a:gd name="T43" fmla="*/ 30 h 35"/>
                            <a:gd name="T44" fmla="*/ 30 w 58"/>
                            <a:gd name="T45" fmla="*/ 28 h 35"/>
                            <a:gd name="T46" fmla="*/ 26 w 58"/>
                            <a:gd name="T47" fmla="*/ 23 h 35"/>
                            <a:gd name="T48" fmla="*/ 21 w 58"/>
                            <a:gd name="T49" fmla="*/ 17 h 35"/>
                            <a:gd name="T50" fmla="*/ 21 w 58"/>
                            <a:gd name="T51" fmla="*/ 13 h 35"/>
                            <a:gd name="T52" fmla="*/ 23 w 58"/>
                            <a:gd name="T53" fmla="*/ 8 h 35"/>
                            <a:gd name="T54" fmla="*/ 26 w 58"/>
                            <a:gd name="T55" fmla="*/ 2 h 35"/>
                            <a:gd name="T56" fmla="*/ 26 w 58"/>
                            <a:gd name="T57" fmla="*/ 2 h 35"/>
                            <a:gd name="T58" fmla="*/ 21 w 58"/>
                            <a:gd name="T59" fmla="*/ 7 h 35"/>
                            <a:gd name="T60" fmla="*/ 20 w 58"/>
                            <a:gd name="T61" fmla="*/ 11 h 35"/>
                            <a:gd name="T62" fmla="*/ 20 w 58"/>
                            <a:gd name="T63" fmla="*/ 15 h 35"/>
                            <a:gd name="T64" fmla="*/ 18 w 58"/>
                            <a:gd name="T65" fmla="*/ 17 h 35"/>
                            <a:gd name="T66" fmla="*/ 11 w 58"/>
                            <a:gd name="T67" fmla="*/ 13 h 35"/>
                            <a:gd name="T68" fmla="*/ 7 w 58"/>
                            <a:gd name="T69" fmla="*/ 11 h 35"/>
                            <a:gd name="T70" fmla="*/ 3 w 58"/>
                            <a:gd name="T71" fmla="*/ 7 h 35"/>
                            <a:gd name="T72" fmla="*/ 0 w 58"/>
                            <a:gd name="T73" fmla="*/ 7 h 35"/>
                            <a:gd name="T74" fmla="*/ 7 w 58"/>
                            <a:gd name="T75" fmla="*/ 13 h 35"/>
                            <a:gd name="T76" fmla="*/ 13 w 58"/>
                            <a:gd name="T77" fmla="*/ 22 h 35"/>
                            <a:gd name="T78" fmla="*/ 21 w 58"/>
                            <a:gd name="T79" fmla="*/ 28 h 35"/>
                            <a:gd name="T80" fmla="*/ 23 w 58"/>
                            <a:gd name="T81" fmla="*/ 32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35"/>
                            <a:gd name="T125" fmla="*/ 58 w 58"/>
                            <a:gd name="T126" fmla="*/ 35 h 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35">
                              <a:moveTo>
                                <a:pt x="23" y="32"/>
                              </a:moveTo>
                              <a:lnTo>
                                <a:pt x="26" y="34"/>
                              </a:lnTo>
                              <a:lnTo>
                                <a:pt x="28" y="34"/>
                              </a:lnTo>
                              <a:lnTo>
                                <a:pt x="30" y="34"/>
                              </a:lnTo>
                              <a:lnTo>
                                <a:pt x="32" y="34"/>
                              </a:lnTo>
                              <a:lnTo>
                                <a:pt x="35" y="34"/>
                              </a:lnTo>
                              <a:lnTo>
                                <a:pt x="36" y="34"/>
                              </a:lnTo>
                              <a:lnTo>
                                <a:pt x="38" y="34"/>
                              </a:lnTo>
                              <a:lnTo>
                                <a:pt x="40" y="32"/>
                              </a:lnTo>
                              <a:lnTo>
                                <a:pt x="43" y="32"/>
                              </a:lnTo>
                              <a:lnTo>
                                <a:pt x="45" y="32"/>
                              </a:lnTo>
                              <a:lnTo>
                                <a:pt x="49" y="30"/>
                              </a:lnTo>
                              <a:lnTo>
                                <a:pt x="51" y="28"/>
                              </a:lnTo>
                              <a:lnTo>
                                <a:pt x="53" y="25"/>
                              </a:lnTo>
                              <a:lnTo>
                                <a:pt x="55" y="22"/>
                              </a:lnTo>
                              <a:lnTo>
                                <a:pt x="57" y="19"/>
                              </a:lnTo>
                              <a:lnTo>
                                <a:pt x="57" y="17"/>
                              </a:lnTo>
                              <a:lnTo>
                                <a:pt x="55" y="17"/>
                              </a:lnTo>
                              <a:lnTo>
                                <a:pt x="55" y="15"/>
                              </a:lnTo>
                              <a:lnTo>
                                <a:pt x="53" y="15"/>
                              </a:lnTo>
                              <a:lnTo>
                                <a:pt x="53" y="13"/>
                              </a:lnTo>
                              <a:lnTo>
                                <a:pt x="51" y="13"/>
                              </a:lnTo>
                              <a:lnTo>
                                <a:pt x="49" y="11"/>
                              </a:lnTo>
                              <a:lnTo>
                                <a:pt x="47" y="8"/>
                              </a:lnTo>
                              <a:lnTo>
                                <a:pt x="47" y="7"/>
                              </a:lnTo>
                              <a:lnTo>
                                <a:pt x="47" y="8"/>
                              </a:lnTo>
                              <a:lnTo>
                                <a:pt x="47" y="11"/>
                              </a:lnTo>
                              <a:lnTo>
                                <a:pt x="49" y="11"/>
                              </a:lnTo>
                              <a:lnTo>
                                <a:pt x="49" y="13"/>
                              </a:lnTo>
                              <a:lnTo>
                                <a:pt x="51" y="15"/>
                              </a:lnTo>
                              <a:lnTo>
                                <a:pt x="49" y="17"/>
                              </a:lnTo>
                              <a:lnTo>
                                <a:pt x="49" y="19"/>
                              </a:lnTo>
                              <a:lnTo>
                                <a:pt x="47" y="19"/>
                              </a:lnTo>
                              <a:lnTo>
                                <a:pt x="47" y="22"/>
                              </a:lnTo>
                              <a:lnTo>
                                <a:pt x="45" y="23"/>
                              </a:lnTo>
                              <a:lnTo>
                                <a:pt x="45" y="25"/>
                              </a:lnTo>
                              <a:lnTo>
                                <a:pt x="43" y="28"/>
                              </a:lnTo>
                              <a:lnTo>
                                <a:pt x="43" y="30"/>
                              </a:lnTo>
                              <a:lnTo>
                                <a:pt x="38" y="30"/>
                              </a:lnTo>
                              <a:lnTo>
                                <a:pt x="36" y="30"/>
                              </a:lnTo>
                              <a:lnTo>
                                <a:pt x="35" y="30"/>
                              </a:lnTo>
                              <a:lnTo>
                                <a:pt x="32" y="30"/>
                              </a:lnTo>
                              <a:lnTo>
                                <a:pt x="30" y="28"/>
                              </a:lnTo>
                              <a:lnTo>
                                <a:pt x="28" y="25"/>
                              </a:lnTo>
                              <a:lnTo>
                                <a:pt x="26" y="23"/>
                              </a:lnTo>
                              <a:lnTo>
                                <a:pt x="21" y="19"/>
                              </a:lnTo>
                              <a:lnTo>
                                <a:pt x="21" y="17"/>
                              </a:lnTo>
                              <a:lnTo>
                                <a:pt x="21" y="15"/>
                              </a:lnTo>
                              <a:lnTo>
                                <a:pt x="21" y="13"/>
                              </a:lnTo>
                              <a:lnTo>
                                <a:pt x="21" y="11"/>
                              </a:lnTo>
                              <a:lnTo>
                                <a:pt x="23" y="8"/>
                              </a:lnTo>
                              <a:lnTo>
                                <a:pt x="26" y="5"/>
                              </a:lnTo>
                              <a:lnTo>
                                <a:pt x="26" y="2"/>
                              </a:lnTo>
                              <a:lnTo>
                                <a:pt x="28" y="0"/>
                              </a:lnTo>
                              <a:lnTo>
                                <a:pt x="26" y="2"/>
                              </a:lnTo>
                              <a:lnTo>
                                <a:pt x="23" y="5"/>
                              </a:lnTo>
                              <a:lnTo>
                                <a:pt x="21" y="7"/>
                              </a:lnTo>
                              <a:lnTo>
                                <a:pt x="20" y="8"/>
                              </a:lnTo>
                              <a:lnTo>
                                <a:pt x="20" y="11"/>
                              </a:lnTo>
                              <a:lnTo>
                                <a:pt x="20" y="13"/>
                              </a:lnTo>
                              <a:lnTo>
                                <a:pt x="20" y="15"/>
                              </a:lnTo>
                              <a:lnTo>
                                <a:pt x="20" y="17"/>
                              </a:lnTo>
                              <a:lnTo>
                                <a:pt x="18" y="17"/>
                              </a:lnTo>
                              <a:lnTo>
                                <a:pt x="13" y="15"/>
                              </a:lnTo>
                              <a:lnTo>
                                <a:pt x="11" y="13"/>
                              </a:lnTo>
                              <a:lnTo>
                                <a:pt x="9" y="13"/>
                              </a:lnTo>
                              <a:lnTo>
                                <a:pt x="7" y="11"/>
                              </a:lnTo>
                              <a:lnTo>
                                <a:pt x="5" y="8"/>
                              </a:lnTo>
                              <a:lnTo>
                                <a:pt x="3" y="7"/>
                              </a:lnTo>
                              <a:lnTo>
                                <a:pt x="0" y="5"/>
                              </a:lnTo>
                              <a:lnTo>
                                <a:pt x="0" y="7"/>
                              </a:lnTo>
                              <a:lnTo>
                                <a:pt x="3" y="8"/>
                              </a:lnTo>
                              <a:lnTo>
                                <a:pt x="7" y="13"/>
                              </a:lnTo>
                              <a:lnTo>
                                <a:pt x="11" y="17"/>
                              </a:lnTo>
                              <a:lnTo>
                                <a:pt x="13" y="22"/>
                              </a:lnTo>
                              <a:lnTo>
                                <a:pt x="18" y="25"/>
                              </a:lnTo>
                              <a:lnTo>
                                <a:pt x="21" y="28"/>
                              </a:lnTo>
                              <a:lnTo>
                                <a:pt x="23" y="3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98" name="Freeform 174"/>
                        <p:cNvSpPr>
                          <a:spLocks/>
                        </p:cNvSpPr>
                        <p:nvPr/>
                      </p:nvSpPr>
                      <p:spPr bwMode="auto">
                        <a:xfrm>
                          <a:off x="5101" y="1238"/>
                          <a:ext cx="53" cy="51"/>
                        </a:xfrm>
                        <a:custGeom>
                          <a:avLst/>
                          <a:gdLst>
                            <a:gd name="T0" fmla="*/ 0 w 53"/>
                            <a:gd name="T1" fmla="*/ 33 h 51"/>
                            <a:gd name="T2" fmla="*/ 2 w 53"/>
                            <a:gd name="T3" fmla="*/ 35 h 51"/>
                            <a:gd name="T4" fmla="*/ 3 w 53"/>
                            <a:gd name="T5" fmla="*/ 39 h 51"/>
                            <a:gd name="T6" fmla="*/ 5 w 53"/>
                            <a:gd name="T7" fmla="*/ 41 h 51"/>
                            <a:gd name="T8" fmla="*/ 8 w 53"/>
                            <a:gd name="T9" fmla="*/ 44 h 51"/>
                            <a:gd name="T10" fmla="*/ 12 w 53"/>
                            <a:gd name="T11" fmla="*/ 45 h 51"/>
                            <a:gd name="T12" fmla="*/ 14 w 53"/>
                            <a:gd name="T13" fmla="*/ 47 h 51"/>
                            <a:gd name="T14" fmla="*/ 17 w 53"/>
                            <a:gd name="T15" fmla="*/ 47 h 51"/>
                            <a:gd name="T16" fmla="*/ 18 w 53"/>
                            <a:gd name="T17" fmla="*/ 50 h 51"/>
                            <a:gd name="T18" fmla="*/ 25 w 53"/>
                            <a:gd name="T19" fmla="*/ 45 h 51"/>
                            <a:gd name="T20" fmla="*/ 29 w 53"/>
                            <a:gd name="T21" fmla="*/ 41 h 51"/>
                            <a:gd name="T22" fmla="*/ 33 w 53"/>
                            <a:gd name="T23" fmla="*/ 37 h 51"/>
                            <a:gd name="T24" fmla="*/ 37 w 53"/>
                            <a:gd name="T25" fmla="*/ 33 h 51"/>
                            <a:gd name="T26" fmla="*/ 42 w 53"/>
                            <a:gd name="T27" fmla="*/ 29 h 51"/>
                            <a:gd name="T28" fmla="*/ 43 w 53"/>
                            <a:gd name="T29" fmla="*/ 25 h 51"/>
                            <a:gd name="T30" fmla="*/ 48 w 53"/>
                            <a:gd name="T31" fmla="*/ 21 h 51"/>
                            <a:gd name="T32" fmla="*/ 52 w 53"/>
                            <a:gd name="T33" fmla="*/ 19 h 51"/>
                            <a:gd name="T34" fmla="*/ 50 w 53"/>
                            <a:gd name="T35" fmla="*/ 17 h 51"/>
                            <a:gd name="T36" fmla="*/ 48 w 53"/>
                            <a:gd name="T37" fmla="*/ 17 h 51"/>
                            <a:gd name="T38" fmla="*/ 45 w 53"/>
                            <a:gd name="T39" fmla="*/ 14 h 51"/>
                            <a:gd name="T40" fmla="*/ 43 w 53"/>
                            <a:gd name="T41" fmla="*/ 13 h 51"/>
                            <a:gd name="T42" fmla="*/ 43 w 53"/>
                            <a:gd name="T43" fmla="*/ 11 h 51"/>
                            <a:gd name="T44" fmla="*/ 42 w 53"/>
                            <a:gd name="T45" fmla="*/ 8 h 51"/>
                            <a:gd name="T46" fmla="*/ 39 w 53"/>
                            <a:gd name="T47" fmla="*/ 6 h 51"/>
                            <a:gd name="T48" fmla="*/ 37 w 53"/>
                            <a:gd name="T49" fmla="*/ 4 h 51"/>
                            <a:gd name="T50" fmla="*/ 35 w 53"/>
                            <a:gd name="T51" fmla="*/ 4 h 51"/>
                            <a:gd name="T52" fmla="*/ 33 w 53"/>
                            <a:gd name="T53" fmla="*/ 4 h 51"/>
                            <a:gd name="T54" fmla="*/ 31 w 53"/>
                            <a:gd name="T55" fmla="*/ 2 h 51"/>
                            <a:gd name="T56" fmla="*/ 29 w 53"/>
                            <a:gd name="T57" fmla="*/ 2 h 51"/>
                            <a:gd name="T58" fmla="*/ 27 w 53"/>
                            <a:gd name="T59" fmla="*/ 2 h 51"/>
                            <a:gd name="T60" fmla="*/ 25 w 53"/>
                            <a:gd name="T61" fmla="*/ 2 h 51"/>
                            <a:gd name="T62" fmla="*/ 22 w 53"/>
                            <a:gd name="T63" fmla="*/ 2 h 51"/>
                            <a:gd name="T64" fmla="*/ 20 w 53"/>
                            <a:gd name="T65" fmla="*/ 0 h 51"/>
                            <a:gd name="T66" fmla="*/ 18 w 53"/>
                            <a:gd name="T67" fmla="*/ 4 h 51"/>
                            <a:gd name="T68" fmla="*/ 14 w 53"/>
                            <a:gd name="T69" fmla="*/ 8 h 51"/>
                            <a:gd name="T70" fmla="*/ 12 w 53"/>
                            <a:gd name="T71" fmla="*/ 13 h 51"/>
                            <a:gd name="T72" fmla="*/ 10 w 53"/>
                            <a:gd name="T73" fmla="*/ 17 h 51"/>
                            <a:gd name="T74" fmla="*/ 8 w 53"/>
                            <a:gd name="T75" fmla="*/ 21 h 51"/>
                            <a:gd name="T76" fmla="*/ 5 w 53"/>
                            <a:gd name="T77" fmla="*/ 25 h 51"/>
                            <a:gd name="T78" fmla="*/ 2 w 53"/>
                            <a:gd name="T79" fmla="*/ 29 h 51"/>
                            <a:gd name="T80" fmla="*/ 0 w 53"/>
                            <a:gd name="T81" fmla="*/ 33 h 51"/>
                            <a:gd name="T82" fmla="*/ 0 w 53"/>
                            <a:gd name="T83" fmla="*/ 33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51"/>
                            <a:gd name="T128" fmla="*/ 53 w 53"/>
                            <a:gd name="T129" fmla="*/ 51 h 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51">
                              <a:moveTo>
                                <a:pt x="0" y="33"/>
                              </a:moveTo>
                              <a:lnTo>
                                <a:pt x="2" y="35"/>
                              </a:lnTo>
                              <a:lnTo>
                                <a:pt x="3" y="39"/>
                              </a:lnTo>
                              <a:lnTo>
                                <a:pt x="5" y="41"/>
                              </a:lnTo>
                              <a:lnTo>
                                <a:pt x="8" y="44"/>
                              </a:lnTo>
                              <a:lnTo>
                                <a:pt x="12" y="45"/>
                              </a:lnTo>
                              <a:lnTo>
                                <a:pt x="14" y="47"/>
                              </a:lnTo>
                              <a:lnTo>
                                <a:pt x="17" y="47"/>
                              </a:lnTo>
                              <a:lnTo>
                                <a:pt x="18" y="50"/>
                              </a:lnTo>
                              <a:lnTo>
                                <a:pt x="25" y="45"/>
                              </a:lnTo>
                              <a:lnTo>
                                <a:pt x="29" y="41"/>
                              </a:lnTo>
                              <a:lnTo>
                                <a:pt x="33" y="37"/>
                              </a:lnTo>
                              <a:lnTo>
                                <a:pt x="37" y="33"/>
                              </a:lnTo>
                              <a:lnTo>
                                <a:pt x="42" y="29"/>
                              </a:lnTo>
                              <a:lnTo>
                                <a:pt x="43" y="25"/>
                              </a:lnTo>
                              <a:lnTo>
                                <a:pt x="48" y="21"/>
                              </a:lnTo>
                              <a:lnTo>
                                <a:pt x="52" y="19"/>
                              </a:lnTo>
                              <a:lnTo>
                                <a:pt x="50" y="17"/>
                              </a:lnTo>
                              <a:lnTo>
                                <a:pt x="48" y="17"/>
                              </a:lnTo>
                              <a:lnTo>
                                <a:pt x="45" y="14"/>
                              </a:lnTo>
                              <a:lnTo>
                                <a:pt x="43" y="13"/>
                              </a:lnTo>
                              <a:lnTo>
                                <a:pt x="43" y="11"/>
                              </a:lnTo>
                              <a:lnTo>
                                <a:pt x="42" y="8"/>
                              </a:lnTo>
                              <a:lnTo>
                                <a:pt x="39" y="6"/>
                              </a:lnTo>
                              <a:lnTo>
                                <a:pt x="37" y="4"/>
                              </a:lnTo>
                              <a:lnTo>
                                <a:pt x="35" y="4"/>
                              </a:lnTo>
                              <a:lnTo>
                                <a:pt x="33" y="4"/>
                              </a:lnTo>
                              <a:lnTo>
                                <a:pt x="31" y="2"/>
                              </a:lnTo>
                              <a:lnTo>
                                <a:pt x="29" y="2"/>
                              </a:lnTo>
                              <a:lnTo>
                                <a:pt x="27" y="2"/>
                              </a:lnTo>
                              <a:lnTo>
                                <a:pt x="25" y="2"/>
                              </a:lnTo>
                              <a:lnTo>
                                <a:pt x="22" y="2"/>
                              </a:lnTo>
                              <a:lnTo>
                                <a:pt x="20" y="0"/>
                              </a:lnTo>
                              <a:lnTo>
                                <a:pt x="18" y="4"/>
                              </a:lnTo>
                              <a:lnTo>
                                <a:pt x="14" y="8"/>
                              </a:lnTo>
                              <a:lnTo>
                                <a:pt x="12" y="13"/>
                              </a:lnTo>
                              <a:lnTo>
                                <a:pt x="10" y="17"/>
                              </a:lnTo>
                              <a:lnTo>
                                <a:pt x="8" y="21"/>
                              </a:lnTo>
                              <a:lnTo>
                                <a:pt x="5" y="25"/>
                              </a:lnTo>
                              <a:lnTo>
                                <a:pt x="2" y="29"/>
                              </a:lnTo>
                              <a:lnTo>
                                <a:pt x="0" y="33"/>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99" name="Freeform 175"/>
                        <p:cNvSpPr>
                          <a:spLocks/>
                        </p:cNvSpPr>
                        <p:nvPr/>
                      </p:nvSpPr>
                      <p:spPr bwMode="auto">
                        <a:xfrm>
                          <a:off x="5861" y="1838"/>
                          <a:ext cx="76" cy="69"/>
                        </a:xfrm>
                        <a:custGeom>
                          <a:avLst/>
                          <a:gdLst>
                            <a:gd name="T0" fmla="*/ 16 w 76"/>
                            <a:gd name="T1" fmla="*/ 66 h 69"/>
                            <a:gd name="T2" fmla="*/ 14 w 76"/>
                            <a:gd name="T3" fmla="*/ 66 h 69"/>
                            <a:gd name="T4" fmla="*/ 13 w 76"/>
                            <a:gd name="T5" fmla="*/ 63 h 69"/>
                            <a:gd name="T6" fmla="*/ 11 w 76"/>
                            <a:gd name="T7" fmla="*/ 61 h 69"/>
                            <a:gd name="T8" fmla="*/ 13 w 76"/>
                            <a:gd name="T9" fmla="*/ 60 h 69"/>
                            <a:gd name="T10" fmla="*/ 13 w 76"/>
                            <a:gd name="T11" fmla="*/ 58 h 69"/>
                            <a:gd name="T12" fmla="*/ 13 w 76"/>
                            <a:gd name="T13" fmla="*/ 55 h 69"/>
                            <a:gd name="T14" fmla="*/ 14 w 76"/>
                            <a:gd name="T15" fmla="*/ 53 h 69"/>
                            <a:gd name="T16" fmla="*/ 13 w 76"/>
                            <a:gd name="T17" fmla="*/ 49 h 69"/>
                            <a:gd name="T18" fmla="*/ 11 w 76"/>
                            <a:gd name="T19" fmla="*/ 45 h 69"/>
                            <a:gd name="T20" fmla="*/ 8 w 76"/>
                            <a:gd name="T21" fmla="*/ 43 h 69"/>
                            <a:gd name="T22" fmla="*/ 6 w 76"/>
                            <a:gd name="T23" fmla="*/ 38 h 69"/>
                            <a:gd name="T24" fmla="*/ 8 w 76"/>
                            <a:gd name="T25" fmla="*/ 36 h 69"/>
                            <a:gd name="T26" fmla="*/ 14 w 76"/>
                            <a:gd name="T27" fmla="*/ 36 h 69"/>
                            <a:gd name="T28" fmla="*/ 16 w 76"/>
                            <a:gd name="T29" fmla="*/ 32 h 69"/>
                            <a:gd name="T30" fmla="*/ 19 w 76"/>
                            <a:gd name="T31" fmla="*/ 28 h 69"/>
                            <a:gd name="T32" fmla="*/ 16 w 76"/>
                            <a:gd name="T33" fmla="*/ 22 h 69"/>
                            <a:gd name="T34" fmla="*/ 13 w 76"/>
                            <a:gd name="T35" fmla="*/ 20 h 69"/>
                            <a:gd name="T36" fmla="*/ 6 w 76"/>
                            <a:gd name="T37" fmla="*/ 20 h 69"/>
                            <a:gd name="T38" fmla="*/ 3 w 76"/>
                            <a:gd name="T39" fmla="*/ 17 h 69"/>
                            <a:gd name="T40" fmla="*/ 4 w 76"/>
                            <a:gd name="T41" fmla="*/ 16 h 69"/>
                            <a:gd name="T42" fmla="*/ 13 w 76"/>
                            <a:gd name="T43" fmla="*/ 16 h 69"/>
                            <a:gd name="T44" fmla="*/ 19 w 76"/>
                            <a:gd name="T45" fmla="*/ 20 h 69"/>
                            <a:gd name="T46" fmla="*/ 22 w 76"/>
                            <a:gd name="T47" fmla="*/ 20 h 69"/>
                            <a:gd name="T48" fmla="*/ 24 w 76"/>
                            <a:gd name="T49" fmla="*/ 17 h 69"/>
                            <a:gd name="T50" fmla="*/ 22 w 76"/>
                            <a:gd name="T51" fmla="*/ 16 h 69"/>
                            <a:gd name="T52" fmla="*/ 22 w 76"/>
                            <a:gd name="T53" fmla="*/ 14 h 69"/>
                            <a:gd name="T54" fmla="*/ 20 w 76"/>
                            <a:gd name="T55" fmla="*/ 12 h 69"/>
                            <a:gd name="T56" fmla="*/ 22 w 76"/>
                            <a:gd name="T57" fmla="*/ 10 h 69"/>
                            <a:gd name="T58" fmla="*/ 27 w 76"/>
                            <a:gd name="T59" fmla="*/ 8 h 69"/>
                            <a:gd name="T60" fmla="*/ 31 w 76"/>
                            <a:gd name="T61" fmla="*/ 6 h 69"/>
                            <a:gd name="T62" fmla="*/ 33 w 76"/>
                            <a:gd name="T63" fmla="*/ 1 h 69"/>
                            <a:gd name="T64" fmla="*/ 35 w 76"/>
                            <a:gd name="T65" fmla="*/ 1 h 69"/>
                            <a:gd name="T66" fmla="*/ 37 w 76"/>
                            <a:gd name="T67" fmla="*/ 12 h 69"/>
                            <a:gd name="T68" fmla="*/ 39 w 76"/>
                            <a:gd name="T69" fmla="*/ 22 h 69"/>
                            <a:gd name="T70" fmla="*/ 41 w 76"/>
                            <a:gd name="T71" fmla="*/ 34 h 69"/>
                            <a:gd name="T72" fmla="*/ 45 w 76"/>
                            <a:gd name="T73" fmla="*/ 41 h 69"/>
                            <a:gd name="T74" fmla="*/ 52 w 76"/>
                            <a:gd name="T75" fmla="*/ 43 h 69"/>
                            <a:gd name="T76" fmla="*/ 60 w 76"/>
                            <a:gd name="T77" fmla="*/ 43 h 69"/>
                            <a:gd name="T78" fmla="*/ 67 w 76"/>
                            <a:gd name="T79" fmla="*/ 41 h 69"/>
                            <a:gd name="T80" fmla="*/ 69 w 76"/>
                            <a:gd name="T81" fmla="*/ 41 h 69"/>
                            <a:gd name="T82" fmla="*/ 71 w 76"/>
                            <a:gd name="T83" fmla="*/ 41 h 69"/>
                            <a:gd name="T84" fmla="*/ 73 w 76"/>
                            <a:gd name="T85" fmla="*/ 43 h 69"/>
                            <a:gd name="T86" fmla="*/ 75 w 76"/>
                            <a:gd name="T87" fmla="*/ 43 h 69"/>
                            <a:gd name="T88" fmla="*/ 75 w 76"/>
                            <a:gd name="T89" fmla="*/ 45 h 69"/>
                            <a:gd name="T90" fmla="*/ 73 w 76"/>
                            <a:gd name="T91" fmla="*/ 46 h 69"/>
                            <a:gd name="T92" fmla="*/ 73 w 76"/>
                            <a:gd name="T93" fmla="*/ 49 h 69"/>
                            <a:gd name="T94" fmla="*/ 73 w 76"/>
                            <a:gd name="T95" fmla="*/ 51 h 69"/>
                            <a:gd name="T96" fmla="*/ 73 w 76"/>
                            <a:gd name="T97" fmla="*/ 53 h 69"/>
                            <a:gd name="T98" fmla="*/ 71 w 76"/>
                            <a:gd name="T99" fmla="*/ 53 h 69"/>
                            <a:gd name="T100" fmla="*/ 69 w 76"/>
                            <a:gd name="T101" fmla="*/ 55 h 69"/>
                            <a:gd name="T102" fmla="*/ 64 w 76"/>
                            <a:gd name="T103" fmla="*/ 58 h 69"/>
                            <a:gd name="T104" fmla="*/ 60 w 76"/>
                            <a:gd name="T105" fmla="*/ 58 h 69"/>
                            <a:gd name="T106" fmla="*/ 52 w 76"/>
                            <a:gd name="T107" fmla="*/ 58 h 69"/>
                            <a:gd name="T108" fmla="*/ 44 w 76"/>
                            <a:gd name="T109" fmla="*/ 58 h 69"/>
                            <a:gd name="T110" fmla="*/ 35 w 76"/>
                            <a:gd name="T111" fmla="*/ 61 h 69"/>
                            <a:gd name="T112" fmla="*/ 29 w 76"/>
                            <a:gd name="T113" fmla="*/ 63 h 69"/>
                            <a:gd name="T114" fmla="*/ 24 w 76"/>
                            <a:gd name="T115" fmla="*/ 63 h 69"/>
                            <a:gd name="T116" fmla="*/ 22 w 76"/>
                            <a:gd name="T117" fmla="*/ 66 h 69"/>
                            <a:gd name="T118" fmla="*/ 19 w 76"/>
                            <a:gd name="T119" fmla="*/ 66 h 69"/>
                            <a:gd name="T120" fmla="*/ 16 w 76"/>
                            <a:gd name="T121" fmla="*/ 68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69"/>
                            <a:gd name="T185" fmla="*/ 76 w 7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69">
                              <a:moveTo>
                                <a:pt x="16" y="68"/>
                              </a:moveTo>
                              <a:lnTo>
                                <a:pt x="16" y="66"/>
                              </a:lnTo>
                              <a:lnTo>
                                <a:pt x="14" y="66"/>
                              </a:lnTo>
                              <a:lnTo>
                                <a:pt x="13" y="63"/>
                              </a:lnTo>
                              <a:lnTo>
                                <a:pt x="11" y="63"/>
                              </a:lnTo>
                              <a:lnTo>
                                <a:pt x="11" y="61"/>
                              </a:lnTo>
                              <a:lnTo>
                                <a:pt x="13" y="60"/>
                              </a:lnTo>
                              <a:lnTo>
                                <a:pt x="13" y="58"/>
                              </a:lnTo>
                              <a:lnTo>
                                <a:pt x="13" y="55"/>
                              </a:lnTo>
                              <a:lnTo>
                                <a:pt x="14" y="55"/>
                              </a:lnTo>
                              <a:lnTo>
                                <a:pt x="14" y="53"/>
                              </a:lnTo>
                              <a:lnTo>
                                <a:pt x="13" y="53"/>
                              </a:lnTo>
                              <a:lnTo>
                                <a:pt x="13" y="49"/>
                              </a:lnTo>
                              <a:lnTo>
                                <a:pt x="13" y="46"/>
                              </a:lnTo>
                              <a:lnTo>
                                <a:pt x="11" y="45"/>
                              </a:lnTo>
                              <a:lnTo>
                                <a:pt x="8" y="43"/>
                              </a:lnTo>
                              <a:lnTo>
                                <a:pt x="6" y="41"/>
                              </a:lnTo>
                              <a:lnTo>
                                <a:pt x="6" y="38"/>
                              </a:lnTo>
                              <a:lnTo>
                                <a:pt x="4" y="36"/>
                              </a:lnTo>
                              <a:lnTo>
                                <a:pt x="8" y="36"/>
                              </a:lnTo>
                              <a:lnTo>
                                <a:pt x="13" y="36"/>
                              </a:lnTo>
                              <a:lnTo>
                                <a:pt x="14" y="36"/>
                              </a:lnTo>
                              <a:lnTo>
                                <a:pt x="16" y="34"/>
                              </a:lnTo>
                              <a:lnTo>
                                <a:pt x="16" y="32"/>
                              </a:lnTo>
                              <a:lnTo>
                                <a:pt x="19" y="30"/>
                              </a:lnTo>
                              <a:lnTo>
                                <a:pt x="19" y="28"/>
                              </a:lnTo>
                              <a:lnTo>
                                <a:pt x="19" y="26"/>
                              </a:lnTo>
                              <a:lnTo>
                                <a:pt x="16" y="22"/>
                              </a:lnTo>
                              <a:lnTo>
                                <a:pt x="14" y="20"/>
                              </a:lnTo>
                              <a:lnTo>
                                <a:pt x="13" y="20"/>
                              </a:lnTo>
                              <a:lnTo>
                                <a:pt x="8" y="20"/>
                              </a:lnTo>
                              <a:lnTo>
                                <a:pt x="6" y="20"/>
                              </a:lnTo>
                              <a:lnTo>
                                <a:pt x="4" y="17"/>
                              </a:lnTo>
                              <a:lnTo>
                                <a:pt x="3" y="17"/>
                              </a:lnTo>
                              <a:lnTo>
                                <a:pt x="0" y="16"/>
                              </a:lnTo>
                              <a:lnTo>
                                <a:pt x="4" y="16"/>
                              </a:lnTo>
                              <a:lnTo>
                                <a:pt x="8" y="16"/>
                              </a:lnTo>
                              <a:lnTo>
                                <a:pt x="13" y="16"/>
                              </a:lnTo>
                              <a:lnTo>
                                <a:pt x="16" y="17"/>
                              </a:lnTo>
                              <a:lnTo>
                                <a:pt x="19" y="20"/>
                              </a:lnTo>
                              <a:lnTo>
                                <a:pt x="20" y="20"/>
                              </a:lnTo>
                              <a:lnTo>
                                <a:pt x="22" y="20"/>
                              </a:lnTo>
                              <a:lnTo>
                                <a:pt x="24" y="20"/>
                              </a:lnTo>
                              <a:lnTo>
                                <a:pt x="24" y="17"/>
                              </a:lnTo>
                              <a:lnTo>
                                <a:pt x="22" y="17"/>
                              </a:lnTo>
                              <a:lnTo>
                                <a:pt x="22" y="16"/>
                              </a:lnTo>
                              <a:lnTo>
                                <a:pt x="22" y="14"/>
                              </a:lnTo>
                              <a:lnTo>
                                <a:pt x="20" y="12"/>
                              </a:lnTo>
                              <a:lnTo>
                                <a:pt x="19" y="10"/>
                              </a:lnTo>
                              <a:lnTo>
                                <a:pt x="22" y="10"/>
                              </a:lnTo>
                              <a:lnTo>
                                <a:pt x="24" y="10"/>
                              </a:lnTo>
                              <a:lnTo>
                                <a:pt x="27" y="8"/>
                              </a:lnTo>
                              <a:lnTo>
                                <a:pt x="29" y="8"/>
                              </a:lnTo>
                              <a:lnTo>
                                <a:pt x="31" y="6"/>
                              </a:lnTo>
                              <a:lnTo>
                                <a:pt x="31" y="3"/>
                              </a:lnTo>
                              <a:lnTo>
                                <a:pt x="33" y="1"/>
                              </a:lnTo>
                              <a:lnTo>
                                <a:pt x="35" y="0"/>
                              </a:lnTo>
                              <a:lnTo>
                                <a:pt x="35" y="1"/>
                              </a:lnTo>
                              <a:lnTo>
                                <a:pt x="35" y="6"/>
                              </a:lnTo>
                              <a:lnTo>
                                <a:pt x="37" y="12"/>
                              </a:lnTo>
                              <a:lnTo>
                                <a:pt x="39" y="16"/>
                              </a:lnTo>
                              <a:lnTo>
                                <a:pt x="39" y="22"/>
                              </a:lnTo>
                              <a:lnTo>
                                <a:pt x="41" y="28"/>
                              </a:lnTo>
                              <a:lnTo>
                                <a:pt x="41" y="34"/>
                              </a:lnTo>
                              <a:lnTo>
                                <a:pt x="44" y="41"/>
                              </a:lnTo>
                              <a:lnTo>
                                <a:pt x="45" y="41"/>
                              </a:lnTo>
                              <a:lnTo>
                                <a:pt x="50" y="43"/>
                              </a:lnTo>
                              <a:lnTo>
                                <a:pt x="52" y="43"/>
                              </a:lnTo>
                              <a:lnTo>
                                <a:pt x="56" y="43"/>
                              </a:lnTo>
                              <a:lnTo>
                                <a:pt x="60" y="43"/>
                              </a:lnTo>
                              <a:lnTo>
                                <a:pt x="62" y="43"/>
                              </a:lnTo>
                              <a:lnTo>
                                <a:pt x="67" y="41"/>
                              </a:lnTo>
                              <a:lnTo>
                                <a:pt x="69" y="41"/>
                              </a:lnTo>
                              <a:lnTo>
                                <a:pt x="71" y="41"/>
                              </a:lnTo>
                              <a:lnTo>
                                <a:pt x="73" y="41"/>
                              </a:lnTo>
                              <a:lnTo>
                                <a:pt x="73" y="43"/>
                              </a:lnTo>
                              <a:lnTo>
                                <a:pt x="75" y="43"/>
                              </a:lnTo>
                              <a:lnTo>
                                <a:pt x="75" y="45"/>
                              </a:lnTo>
                              <a:lnTo>
                                <a:pt x="73" y="46"/>
                              </a:lnTo>
                              <a:lnTo>
                                <a:pt x="73" y="49"/>
                              </a:lnTo>
                              <a:lnTo>
                                <a:pt x="73" y="51"/>
                              </a:lnTo>
                              <a:lnTo>
                                <a:pt x="73" y="53"/>
                              </a:lnTo>
                              <a:lnTo>
                                <a:pt x="71" y="53"/>
                              </a:lnTo>
                              <a:lnTo>
                                <a:pt x="69" y="55"/>
                              </a:lnTo>
                              <a:lnTo>
                                <a:pt x="67" y="55"/>
                              </a:lnTo>
                              <a:lnTo>
                                <a:pt x="64" y="58"/>
                              </a:lnTo>
                              <a:lnTo>
                                <a:pt x="60" y="58"/>
                              </a:lnTo>
                              <a:lnTo>
                                <a:pt x="56" y="58"/>
                              </a:lnTo>
                              <a:lnTo>
                                <a:pt x="52" y="58"/>
                              </a:lnTo>
                              <a:lnTo>
                                <a:pt x="48" y="58"/>
                              </a:lnTo>
                              <a:lnTo>
                                <a:pt x="44" y="58"/>
                              </a:lnTo>
                              <a:lnTo>
                                <a:pt x="39" y="60"/>
                              </a:lnTo>
                              <a:lnTo>
                                <a:pt x="35" y="61"/>
                              </a:lnTo>
                              <a:lnTo>
                                <a:pt x="31" y="63"/>
                              </a:lnTo>
                              <a:lnTo>
                                <a:pt x="29" y="63"/>
                              </a:lnTo>
                              <a:lnTo>
                                <a:pt x="27" y="63"/>
                              </a:lnTo>
                              <a:lnTo>
                                <a:pt x="24" y="63"/>
                              </a:lnTo>
                              <a:lnTo>
                                <a:pt x="22" y="66"/>
                              </a:lnTo>
                              <a:lnTo>
                                <a:pt x="20" y="66"/>
                              </a:lnTo>
                              <a:lnTo>
                                <a:pt x="19" y="66"/>
                              </a:lnTo>
                              <a:lnTo>
                                <a:pt x="16" y="68"/>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00" name="Freeform 176"/>
                        <p:cNvSpPr>
                          <a:spLocks/>
                        </p:cNvSpPr>
                        <p:nvPr/>
                      </p:nvSpPr>
                      <p:spPr bwMode="auto">
                        <a:xfrm>
                          <a:off x="5834" y="1855"/>
                          <a:ext cx="18" cy="14"/>
                        </a:xfrm>
                        <a:custGeom>
                          <a:avLst/>
                          <a:gdLst>
                            <a:gd name="T0" fmla="*/ 0 w 18"/>
                            <a:gd name="T1" fmla="*/ 11 h 14"/>
                            <a:gd name="T2" fmla="*/ 0 w 18"/>
                            <a:gd name="T3" fmla="*/ 9 h 14"/>
                            <a:gd name="T4" fmla="*/ 2 w 18"/>
                            <a:gd name="T5" fmla="*/ 7 h 14"/>
                            <a:gd name="T6" fmla="*/ 4 w 18"/>
                            <a:gd name="T7" fmla="*/ 5 h 14"/>
                            <a:gd name="T8" fmla="*/ 6 w 18"/>
                            <a:gd name="T9" fmla="*/ 5 h 14"/>
                            <a:gd name="T10" fmla="*/ 6 w 18"/>
                            <a:gd name="T11" fmla="*/ 3 h 14"/>
                            <a:gd name="T12" fmla="*/ 8 w 18"/>
                            <a:gd name="T13" fmla="*/ 3 h 14"/>
                            <a:gd name="T14" fmla="*/ 10 w 18"/>
                            <a:gd name="T15" fmla="*/ 0 h 14"/>
                            <a:gd name="T16" fmla="*/ 13 w 18"/>
                            <a:gd name="T17" fmla="*/ 0 h 14"/>
                            <a:gd name="T18" fmla="*/ 15 w 18"/>
                            <a:gd name="T19" fmla="*/ 3 h 14"/>
                            <a:gd name="T20" fmla="*/ 17 w 18"/>
                            <a:gd name="T21" fmla="*/ 5 h 14"/>
                            <a:gd name="T22" fmla="*/ 17 w 18"/>
                            <a:gd name="T23" fmla="*/ 7 h 14"/>
                            <a:gd name="T24" fmla="*/ 15 w 18"/>
                            <a:gd name="T25" fmla="*/ 9 h 14"/>
                            <a:gd name="T26" fmla="*/ 15 w 18"/>
                            <a:gd name="T27" fmla="*/ 11 h 14"/>
                            <a:gd name="T28" fmla="*/ 13 w 18"/>
                            <a:gd name="T29" fmla="*/ 11 h 14"/>
                            <a:gd name="T30" fmla="*/ 10 w 18"/>
                            <a:gd name="T31" fmla="*/ 13 h 14"/>
                            <a:gd name="T32" fmla="*/ 8 w 18"/>
                            <a:gd name="T33" fmla="*/ 13 h 14"/>
                            <a:gd name="T34" fmla="*/ 8 w 18"/>
                            <a:gd name="T35" fmla="*/ 11 h 14"/>
                            <a:gd name="T36" fmla="*/ 8 w 18"/>
                            <a:gd name="T37" fmla="*/ 11 h 14"/>
                            <a:gd name="T38" fmla="*/ 8 w 18"/>
                            <a:gd name="T39" fmla="*/ 11 h 14"/>
                            <a:gd name="T40" fmla="*/ 8 w 18"/>
                            <a:gd name="T41" fmla="*/ 9 h 14"/>
                            <a:gd name="T42" fmla="*/ 8 w 18"/>
                            <a:gd name="T43" fmla="*/ 9 h 14"/>
                            <a:gd name="T44" fmla="*/ 8 w 18"/>
                            <a:gd name="T45" fmla="*/ 7 h 14"/>
                            <a:gd name="T46" fmla="*/ 8 w 18"/>
                            <a:gd name="T47" fmla="*/ 7 h 14"/>
                            <a:gd name="T48" fmla="*/ 8 w 18"/>
                            <a:gd name="T49" fmla="*/ 5 h 14"/>
                            <a:gd name="T50" fmla="*/ 6 w 18"/>
                            <a:gd name="T51" fmla="*/ 7 h 14"/>
                            <a:gd name="T52" fmla="*/ 6 w 18"/>
                            <a:gd name="T53" fmla="*/ 7 h 14"/>
                            <a:gd name="T54" fmla="*/ 4 w 18"/>
                            <a:gd name="T55" fmla="*/ 7 h 14"/>
                            <a:gd name="T56" fmla="*/ 4 w 18"/>
                            <a:gd name="T57" fmla="*/ 7 h 14"/>
                            <a:gd name="T58" fmla="*/ 2 w 18"/>
                            <a:gd name="T59" fmla="*/ 9 h 14"/>
                            <a:gd name="T60" fmla="*/ 2 w 18"/>
                            <a:gd name="T61" fmla="*/ 9 h 14"/>
                            <a:gd name="T62" fmla="*/ 0 w 18"/>
                            <a:gd name="T63" fmla="*/ 11 h 14"/>
                            <a:gd name="T64" fmla="*/ 0 w 18"/>
                            <a:gd name="T65" fmla="*/ 11 h 14"/>
                            <a:gd name="T66" fmla="*/ 0 w 18"/>
                            <a:gd name="T67" fmla="*/ 11 h 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14"/>
                            <a:gd name="T104" fmla="*/ 18 w 18"/>
                            <a:gd name="T105" fmla="*/ 14 h 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14">
                              <a:moveTo>
                                <a:pt x="0" y="11"/>
                              </a:moveTo>
                              <a:lnTo>
                                <a:pt x="0" y="9"/>
                              </a:lnTo>
                              <a:lnTo>
                                <a:pt x="2" y="7"/>
                              </a:lnTo>
                              <a:lnTo>
                                <a:pt x="4" y="5"/>
                              </a:lnTo>
                              <a:lnTo>
                                <a:pt x="6" y="5"/>
                              </a:lnTo>
                              <a:lnTo>
                                <a:pt x="6" y="3"/>
                              </a:lnTo>
                              <a:lnTo>
                                <a:pt x="8" y="3"/>
                              </a:lnTo>
                              <a:lnTo>
                                <a:pt x="10" y="0"/>
                              </a:lnTo>
                              <a:lnTo>
                                <a:pt x="13" y="0"/>
                              </a:lnTo>
                              <a:lnTo>
                                <a:pt x="15" y="3"/>
                              </a:lnTo>
                              <a:lnTo>
                                <a:pt x="17" y="5"/>
                              </a:lnTo>
                              <a:lnTo>
                                <a:pt x="17" y="7"/>
                              </a:lnTo>
                              <a:lnTo>
                                <a:pt x="15" y="9"/>
                              </a:lnTo>
                              <a:lnTo>
                                <a:pt x="15" y="11"/>
                              </a:lnTo>
                              <a:lnTo>
                                <a:pt x="13" y="11"/>
                              </a:lnTo>
                              <a:lnTo>
                                <a:pt x="10" y="13"/>
                              </a:lnTo>
                              <a:lnTo>
                                <a:pt x="8" y="13"/>
                              </a:lnTo>
                              <a:lnTo>
                                <a:pt x="8" y="11"/>
                              </a:lnTo>
                              <a:lnTo>
                                <a:pt x="8" y="9"/>
                              </a:lnTo>
                              <a:lnTo>
                                <a:pt x="8" y="7"/>
                              </a:lnTo>
                              <a:lnTo>
                                <a:pt x="8" y="5"/>
                              </a:lnTo>
                              <a:lnTo>
                                <a:pt x="6" y="7"/>
                              </a:lnTo>
                              <a:lnTo>
                                <a:pt x="4" y="7"/>
                              </a:lnTo>
                              <a:lnTo>
                                <a:pt x="2" y="9"/>
                              </a:lnTo>
                              <a:lnTo>
                                <a:pt x="0" y="11"/>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01" name="Freeform 177"/>
                        <p:cNvSpPr>
                          <a:spLocks/>
                        </p:cNvSpPr>
                        <p:nvPr/>
                      </p:nvSpPr>
                      <p:spPr bwMode="auto">
                        <a:xfrm>
                          <a:off x="5832" y="1896"/>
                          <a:ext cx="24" cy="21"/>
                        </a:xfrm>
                        <a:custGeom>
                          <a:avLst/>
                          <a:gdLst>
                            <a:gd name="T0" fmla="*/ 20 w 24"/>
                            <a:gd name="T1" fmla="*/ 0 h 21"/>
                            <a:gd name="T2" fmla="*/ 19 w 24"/>
                            <a:gd name="T3" fmla="*/ 2 h 21"/>
                            <a:gd name="T4" fmla="*/ 17 w 24"/>
                            <a:gd name="T5" fmla="*/ 2 h 21"/>
                            <a:gd name="T6" fmla="*/ 15 w 24"/>
                            <a:gd name="T7" fmla="*/ 3 h 21"/>
                            <a:gd name="T8" fmla="*/ 12 w 24"/>
                            <a:gd name="T9" fmla="*/ 5 h 21"/>
                            <a:gd name="T10" fmla="*/ 8 w 24"/>
                            <a:gd name="T11" fmla="*/ 8 h 21"/>
                            <a:gd name="T12" fmla="*/ 6 w 24"/>
                            <a:gd name="T13" fmla="*/ 8 h 21"/>
                            <a:gd name="T14" fmla="*/ 4 w 24"/>
                            <a:gd name="T15" fmla="*/ 10 h 21"/>
                            <a:gd name="T16" fmla="*/ 2 w 24"/>
                            <a:gd name="T17" fmla="*/ 12 h 21"/>
                            <a:gd name="T18" fmla="*/ 2 w 24"/>
                            <a:gd name="T19" fmla="*/ 12 h 21"/>
                            <a:gd name="T20" fmla="*/ 0 w 24"/>
                            <a:gd name="T21" fmla="*/ 12 h 21"/>
                            <a:gd name="T22" fmla="*/ 0 w 24"/>
                            <a:gd name="T23" fmla="*/ 12 h 21"/>
                            <a:gd name="T24" fmla="*/ 0 w 24"/>
                            <a:gd name="T25" fmla="*/ 14 h 21"/>
                            <a:gd name="T26" fmla="*/ 0 w 24"/>
                            <a:gd name="T27" fmla="*/ 14 h 21"/>
                            <a:gd name="T28" fmla="*/ 2 w 24"/>
                            <a:gd name="T29" fmla="*/ 16 h 21"/>
                            <a:gd name="T30" fmla="*/ 2 w 24"/>
                            <a:gd name="T31" fmla="*/ 16 h 21"/>
                            <a:gd name="T32" fmla="*/ 2 w 24"/>
                            <a:gd name="T33" fmla="*/ 16 h 21"/>
                            <a:gd name="T34" fmla="*/ 2 w 24"/>
                            <a:gd name="T35" fmla="*/ 18 h 21"/>
                            <a:gd name="T36" fmla="*/ 4 w 24"/>
                            <a:gd name="T37" fmla="*/ 18 h 21"/>
                            <a:gd name="T38" fmla="*/ 6 w 24"/>
                            <a:gd name="T39" fmla="*/ 20 h 21"/>
                            <a:gd name="T40" fmla="*/ 8 w 24"/>
                            <a:gd name="T41" fmla="*/ 20 h 21"/>
                            <a:gd name="T42" fmla="*/ 10 w 24"/>
                            <a:gd name="T43" fmla="*/ 20 h 21"/>
                            <a:gd name="T44" fmla="*/ 12 w 24"/>
                            <a:gd name="T45" fmla="*/ 20 h 21"/>
                            <a:gd name="T46" fmla="*/ 12 w 24"/>
                            <a:gd name="T47" fmla="*/ 20 h 21"/>
                            <a:gd name="T48" fmla="*/ 15 w 24"/>
                            <a:gd name="T49" fmla="*/ 20 h 21"/>
                            <a:gd name="T50" fmla="*/ 17 w 24"/>
                            <a:gd name="T51" fmla="*/ 18 h 21"/>
                            <a:gd name="T52" fmla="*/ 17 w 24"/>
                            <a:gd name="T53" fmla="*/ 16 h 21"/>
                            <a:gd name="T54" fmla="*/ 19 w 24"/>
                            <a:gd name="T55" fmla="*/ 14 h 21"/>
                            <a:gd name="T56" fmla="*/ 20 w 24"/>
                            <a:gd name="T57" fmla="*/ 10 h 21"/>
                            <a:gd name="T58" fmla="*/ 20 w 24"/>
                            <a:gd name="T59" fmla="*/ 8 h 21"/>
                            <a:gd name="T60" fmla="*/ 23 w 24"/>
                            <a:gd name="T61" fmla="*/ 3 h 21"/>
                            <a:gd name="T62" fmla="*/ 23 w 24"/>
                            <a:gd name="T63" fmla="*/ 2 h 21"/>
                            <a:gd name="T64" fmla="*/ 23 w 24"/>
                            <a:gd name="T65" fmla="*/ 0 h 21"/>
                            <a:gd name="T66" fmla="*/ 23 w 24"/>
                            <a:gd name="T67" fmla="*/ 0 h 21"/>
                            <a:gd name="T68" fmla="*/ 23 w 24"/>
                            <a:gd name="T69" fmla="*/ 0 h 21"/>
                            <a:gd name="T70" fmla="*/ 23 w 24"/>
                            <a:gd name="T71" fmla="*/ 0 h 21"/>
                            <a:gd name="T72" fmla="*/ 23 w 24"/>
                            <a:gd name="T73" fmla="*/ 0 h 21"/>
                            <a:gd name="T74" fmla="*/ 23 w 24"/>
                            <a:gd name="T75" fmla="*/ 0 h 21"/>
                            <a:gd name="T76" fmla="*/ 23 w 24"/>
                            <a:gd name="T77" fmla="*/ 0 h 21"/>
                            <a:gd name="T78" fmla="*/ 20 w 24"/>
                            <a:gd name="T79" fmla="*/ 0 h 21"/>
                            <a:gd name="T80" fmla="*/ 20 w 24"/>
                            <a:gd name="T81" fmla="*/ 0 h 21"/>
                            <a:gd name="T82" fmla="*/ 20 w 24"/>
                            <a:gd name="T83" fmla="*/ 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
                            <a:gd name="T127" fmla="*/ 0 h 21"/>
                            <a:gd name="T128" fmla="*/ 24 w 24"/>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 h="21">
                              <a:moveTo>
                                <a:pt x="20" y="0"/>
                              </a:moveTo>
                              <a:lnTo>
                                <a:pt x="19" y="2"/>
                              </a:lnTo>
                              <a:lnTo>
                                <a:pt x="17" y="2"/>
                              </a:lnTo>
                              <a:lnTo>
                                <a:pt x="15" y="3"/>
                              </a:lnTo>
                              <a:lnTo>
                                <a:pt x="12" y="5"/>
                              </a:lnTo>
                              <a:lnTo>
                                <a:pt x="8" y="8"/>
                              </a:lnTo>
                              <a:lnTo>
                                <a:pt x="6" y="8"/>
                              </a:lnTo>
                              <a:lnTo>
                                <a:pt x="4" y="10"/>
                              </a:lnTo>
                              <a:lnTo>
                                <a:pt x="2" y="12"/>
                              </a:lnTo>
                              <a:lnTo>
                                <a:pt x="0" y="12"/>
                              </a:lnTo>
                              <a:lnTo>
                                <a:pt x="0" y="14"/>
                              </a:lnTo>
                              <a:lnTo>
                                <a:pt x="2" y="16"/>
                              </a:lnTo>
                              <a:lnTo>
                                <a:pt x="2" y="18"/>
                              </a:lnTo>
                              <a:lnTo>
                                <a:pt x="4" y="18"/>
                              </a:lnTo>
                              <a:lnTo>
                                <a:pt x="6" y="20"/>
                              </a:lnTo>
                              <a:lnTo>
                                <a:pt x="8" y="20"/>
                              </a:lnTo>
                              <a:lnTo>
                                <a:pt x="10" y="20"/>
                              </a:lnTo>
                              <a:lnTo>
                                <a:pt x="12" y="20"/>
                              </a:lnTo>
                              <a:lnTo>
                                <a:pt x="15" y="20"/>
                              </a:lnTo>
                              <a:lnTo>
                                <a:pt x="17" y="18"/>
                              </a:lnTo>
                              <a:lnTo>
                                <a:pt x="17" y="16"/>
                              </a:lnTo>
                              <a:lnTo>
                                <a:pt x="19" y="14"/>
                              </a:lnTo>
                              <a:lnTo>
                                <a:pt x="20" y="10"/>
                              </a:lnTo>
                              <a:lnTo>
                                <a:pt x="20" y="8"/>
                              </a:lnTo>
                              <a:lnTo>
                                <a:pt x="23" y="3"/>
                              </a:lnTo>
                              <a:lnTo>
                                <a:pt x="23" y="2"/>
                              </a:lnTo>
                              <a:lnTo>
                                <a:pt x="23" y="0"/>
                              </a:lnTo>
                              <a:lnTo>
                                <a:pt x="2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02" name="Freeform 178"/>
                        <p:cNvSpPr>
                          <a:spLocks/>
                        </p:cNvSpPr>
                        <p:nvPr/>
                      </p:nvSpPr>
                      <p:spPr bwMode="auto">
                        <a:xfrm>
                          <a:off x="5804" y="1818"/>
                          <a:ext cx="31" cy="107"/>
                        </a:xfrm>
                        <a:custGeom>
                          <a:avLst/>
                          <a:gdLst>
                            <a:gd name="T0" fmla="*/ 3 w 31"/>
                            <a:gd name="T1" fmla="*/ 63 h 107"/>
                            <a:gd name="T2" fmla="*/ 5 w 31"/>
                            <a:gd name="T3" fmla="*/ 73 h 107"/>
                            <a:gd name="T4" fmla="*/ 8 w 31"/>
                            <a:gd name="T5" fmla="*/ 78 h 107"/>
                            <a:gd name="T6" fmla="*/ 11 w 31"/>
                            <a:gd name="T7" fmla="*/ 80 h 107"/>
                            <a:gd name="T8" fmla="*/ 13 w 31"/>
                            <a:gd name="T9" fmla="*/ 80 h 107"/>
                            <a:gd name="T10" fmla="*/ 13 w 31"/>
                            <a:gd name="T11" fmla="*/ 81 h 107"/>
                            <a:gd name="T12" fmla="*/ 11 w 31"/>
                            <a:gd name="T13" fmla="*/ 81 h 107"/>
                            <a:gd name="T14" fmla="*/ 11 w 31"/>
                            <a:gd name="T15" fmla="*/ 86 h 107"/>
                            <a:gd name="T16" fmla="*/ 13 w 31"/>
                            <a:gd name="T17" fmla="*/ 92 h 107"/>
                            <a:gd name="T18" fmla="*/ 20 w 31"/>
                            <a:gd name="T19" fmla="*/ 101 h 107"/>
                            <a:gd name="T20" fmla="*/ 28 w 31"/>
                            <a:gd name="T21" fmla="*/ 106 h 107"/>
                            <a:gd name="T22" fmla="*/ 17 w 31"/>
                            <a:gd name="T23" fmla="*/ 104 h 107"/>
                            <a:gd name="T24" fmla="*/ 11 w 31"/>
                            <a:gd name="T25" fmla="*/ 94 h 107"/>
                            <a:gd name="T26" fmla="*/ 8 w 31"/>
                            <a:gd name="T27" fmla="*/ 88 h 107"/>
                            <a:gd name="T28" fmla="*/ 8 w 31"/>
                            <a:gd name="T29" fmla="*/ 86 h 107"/>
                            <a:gd name="T30" fmla="*/ 7 w 31"/>
                            <a:gd name="T31" fmla="*/ 86 h 107"/>
                            <a:gd name="T32" fmla="*/ 7 w 31"/>
                            <a:gd name="T33" fmla="*/ 83 h 107"/>
                            <a:gd name="T34" fmla="*/ 5 w 31"/>
                            <a:gd name="T35" fmla="*/ 81 h 107"/>
                            <a:gd name="T36" fmla="*/ 3 w 31"/>
                            <a:gd name="T37" fmla="*/ 78 h 107"/>
                            <a:gd name="T38" fmla="*/ 0 w 31"/>
                            <a:gd name="T39" fmla="*/ 66 h 107"/>
                            <a:gd name="T40" fmla="*/ 0 w 31"/>
                            <a:gd name="T41" fmla="*/ 54 h 107"/>
                            <a:gd name="T42" fmla="*/ 3 w 31"/>
                            <a:gd name="T43" fmla="*/ 44 h 107"/>
                            <a:gd name="T44" fmla="*/ 5 w 31"/>
                            <a:gd name="T45" fmla="*/ 37 h 107"/>
                            <a:gd name="T46" fmla="*/ 7 w 31"/>
                            <a:gd name="T47" fmla="*/ 30 h 107"/>
                            <a:gd name="T48" fmla="*/ 11 w 31"/>
                            <a:gd name="T49" fmla="*/ 23 h 107"/>
                            <a:gd name="T50" fmla="*/ 13 w 31"/>
                            <a:gd name="T51" fmla="*/ 13 h 107"/>
                            <a:gd name="T52" fmla="*/ 17 w 31"/>
                            <a:gd name="T53" fmla="*/ 5 h 107"/>
                            <a:gd name="T54" fmla="*/ 20 w 31"/>
                            <a:gd name="T55" fmla="*/ 3 h 107"/>
                            <a:gd name="T56" fmla="*/ 26 w 31"/>
                            <a:gd name="T57" fmla="*/ 3 h 107"/>
                            <a:gd name="T58" fmla="*/ 28 w 31"/>
                            <a:gd name="T59" fmla="*/ 5 h 107"/>
                            <a:gd name="T60" fmla="*/ 26 w 31"/>
                            <a:gd name="T61" fmla="*/ 11 h 107"/>
                            <a:gd name="T62" fmla="*/ 28 w 31"/>
                            <a:gd name="T63" fmla="*/ 13 h 107"/>
                            <a:gd name="T64" fmla="*/ 23 w 31"/>
                            <a:gd name="T65" fmla="*/ 15 h 107"/>
                            <a:gd name="T66" fmla="*/ 20 w 31"/>
                            <a:gd name="T67" fmla="*/ 20 h 107"/>
                            <a:gd name="T68" fmla="*/ 15 w 31"/>
                            <a:gd name="T69" fmla="*/ 26 h 107"/>
                            <a:gd name="T70" fmla="*/ 22 w 31"/>
                            <a:gd name="T71" fmla="*/ 26 h 107"/>
                            <a:gd name="T72" fmla="*/ 26 w 31"/>
                            <a:gd name="T73" fmla="*/ 26 h 107"/>
                            <a:gd name="T74" fmla="*/ 28 w 31"/>
                            <a:gd name="T75" fmla="*/ 28 h 107"/>
                            <a:gd name="T76" fmla="*/ 22 w 31"/>
                            <a:gd name="T77" fmla="*/ 32 h 107"/>
                            <a:gd name="T78" fmla="*/ 20 w 31"/>
                            <a:gd name="T79" fmla="*/ 32 h 107"/>
                            <a:gd name="T80" fmla="*/ 20 w 31"/>
                            <a:gd name="T81" fmla="*/ 34 h 107"/>
                            <a:gd name="T82" fmla="*/ 26 w 31"/>
                            <a:gd name="T83" fmla="*/ 32 h 107"/>
                            <a:gd name="T84" fmla="*/ 30 w 31"/>
                            <a:gd name="T85" fmla="*/ 32 h 107"/>
                            <a:gd name="T86" fmla="*/ 28 w 31"/>
                            <a:gd name="T87" fmla="*/ 34 h 107"/>
                            <a:gd name="T88" fmla="*/ 22 w 31"/>
                            <a:gd name="T89" fmla="*/ 40 h 107"/>
                            <a:gd name="T90" fmla="*/ 20 w 31"/>
                            <a:gd name="T91" fmla="*/ 46 h 107"/>
                            <a:gd name="T92" fmla="*/ 15 w 31"/>
                            <a:gd name="T93" fmla="*/ 50 h 107"/>
                            <a:gd name="T94" fmla="*/ 13 w 31"/>
                            <a:gd name="T95" fmla="*/ 56 h 107"/>
                            <a:gd name="T96" fmla="*/ 11 w 31"/>
                            <a:gd name="T97" fmla="*/ 56 h 107"/>
                            <a:gd name="T98" fmla="*/ 8 w 31"/>
                            <a:gd name="T99" fmla="*/ 54 h 107"/>
                            <a:gd name="T100" fmla="*/ 7 w 31"/>
                            <a:gd name="T101" fmla="*/ 50 h 107"/>
                            <a:gd name="T102" fmla="*/ 5 w 31"/>
                            <a:gd name="T103" fmla="*/ 52 h 107"/>
                            <a:gd name="T104" fmla="*/ 3 w 31"/>
                            <a:gd name="T105" fmla="*/ 56 h 107"/>
                            <a:gd name="T106" fmla="*/ 0 w 31"/>
                            <a:gd name="T107" fmla="*/ 56 h 1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
                            <a:gd name="T163" fmla="*/ 0 h 107"/>
                            <a:gd name="T164" fmla="*/ 31 w 31"/>
                            <a:gd name="T165" fmla="*/ 107 h 1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 h="107">
                              <a:moveTo>
                                <a:pt x="0" y="56"/>
                              </a:moveTo>
                              <a:lnTo>
                                <a:pt x="0" y="61"/>
                              </a:lnTo>
                              <a:lnTo>
                                <a:pt x="3" y="63"/>
                              </a:lnTo>
                              <a:lnTo>
                                <a:pt x="3" y="66"/>
                              </a:lnTo>
                              <a:lnTo>
                                <a:pt x="3" y="69"/>
                              </a:lnTo>
                              <a:lnTo>
                                <a:pt x="5" y="73"/>
                              </a:lnTo>
                              <a:lnTo>
                                <a:pt x="5" y="75"/>
                              </a:lnTo>
                              <a:lnTo>
                                <a:pt x="7" y="78"/>
                              </a:lnTo>
                              <a:lnTo>
                                <a:pt x="8" y="78"/>
                              </a:lnTo>
                              <a:lnTo>
                                <a:pt x="11" y="80"/>
                              </a:lnTo>
                              <a:lnTo>
                                <a:pt x="13" y="80"/>
                              </a:lnTo>
                              <a:lnTo>
                                <a:pt x="13" y="81"/>
                              </a:lnTo>
                              <a:lnTo>
                                <a:pt x="11" y="81"/>
                              </a:lnTo>
                              <a:lnTo>
                                <a:pt x="11" y="83"/>
                              </a:lnTo>
                              <a:lnTo>
                                <a:pt x="11" y="86"/>
                              </a:lnTo>
                              <a:lnTo>
                                <a:pt x="11" y="90"/>
                              </a:lnTo>
                              <a:lnTo>
                                <a:pt x="13" y="92"/>
                              </a:lnTo>
                              <a:lnTo>
                                <a:pt x="15" y="96"/>
                              </a:lnTo>
                              <a:lnTo>
                                <a:pt x="15" y="98"/>
                              </a:lnTo>
                              <a:lnTo>
                                <a:pt x="20" y="101"/>
                              </a:lnTo>
                              <a:lnTo>
                                <a:pt x="22" y="104"/>
                              </a:lnTo>
                              <a:lnTo>
                                <a:pt x="23" y="106"/>
                              </a:lnTo>
                              <a:lnTo>
                                <a:pt x="28" y="106"/>
                              </a:lnTo>
                              <a:lnTo>
                                <a:pt x="23" y="106"/>
                              </a:lnTo>
                              <a:lnTo>
                                <a:pt x="22" y="104"/>
                              </a:lnTo>
                              <a:lnTo>
                                <a:pt x="17" y="104"/>
                              </a:lnTo>
                              <a:lnTo>
                                <a:pt x="15" y="101"/>
                              </a:lnTo>
                              <a:lnTo>
                                <a:pt x="13" y="98"/>
                              </a:lnTo>
                              <a:lnTo>
                                <a:pt x="11" y="94"/>
                              </a:lnTo>
                              <a:lnTo>
                                <a:pt x="11" y="92"/>
                              </a:lnTo>
                              <a:lnTo>
                                <a:pt x="8" y="88"/>
                              </a:lnTo>
                              <a:lnTo>
                                <a:pt x="8" y="86"/>
                              </a:lnTo>
                              <a:lnTo>
                                <a:pt x="7" y="86"/>
                              </a:lnTo>
                              <a:lnTo>
                                <a:pt x="7" y="83"/>
                              </a:lnTo>
                              <a:lnTo>
                                <a:pt x="5" y="81"/>
                              </a:lnTo>
                              <a:lnTo>
                                <a:pt x="5" y="80"/>
                              </a:lnTo>
                              <a:lnTo>
                                <a:pt x="3" y="80"/>
                              </a:lnTo>
                              <a:lnTo>
                                <a:pt x="3" y="78"/>
                              </a:lnTo>
                              <a:lnTo>
                                <a:pt x="3" y="75"/>
                              </a:lnTo>
                              <a:lnTo>
                                <a:pt x="0" y="71"/>
                              </a:lnTo>
                              <a:lnTo>
                                <a:pt x="0" y="66"/>
                              </a:lnTo>
                              <a:lnTo>
                                <a:pt x="0" y="63"/>
                              </a:lnTo>
                              <a:lnTo>
                                <a:pt x="0" y="58"/>
                              </a:lnTo>
                              <a:lnTo>
                                <a:pt x="0" y="54"/>
                              </a:lnTo>
                              <a:lnTo>
                                <a:pt x="0" y="50"/>
                              </a:lnTo>
                              <a:lnTo>
                                <a:pt x="3" y="48"/>
                              </a:lnTo>
                              <a:lnTo>
                                <a:pt x="3" y="44"/>
                              </a:lnTo>
                              <a:lnTo>
                                <a:pt x="3" y="42"/>
                              </a:lnTo>
                              <a:lnTo>
                                <a:pt x="3" y="40"/>
                              </a:lnTo>
                              <a:lnTo>
                                <a:pt x="5" y="37"/>
                              </a:lnTo>
                              <a:lnTo>
                                <a:pt x="5" y="36"/>
                              </a:lnTo>
                              <a:lnTo>
                                <a:pt x="5" y="32"/>
                              </a:lnTo>
                              <a:lnTo>
                                <a:pt x="7" y="30"/>
                              </a:lnTo>
                              <a:lnTo>
                                <a:pt x="8" y="28"/>
                              </a:lnTo>
                              <a:lnTo>
                                <a:pt x="8" y="26"/>
                              </a:lnTo>
                              <a:lnTo>
                                <a:pt x="11" y="23"/>
                              </a:lnTo>
                              <a:lnTo>
                                <a:pt x="11" y="20"/>
                              </a:lnTo>
                              <a:lnTo>
                                <a:pt x="11" y="17"/>
                              </a:lnTo>
                              <a:lnTo>
                                <a:pt x="13" y="13"/>
                              </a:lnTo>
                              <a:lnTo>
                                <a:pt x="13" y="9"/>
                              </a:lnTo>
                              <a:lnTo>
                                <a:pt x="15" y="7"/>
                              </a:lnTo>
                              <a:lnTo>
                                <a:pt x="17" y="5"/>
                              </a:lnTo>
                              <a:lnTo>
                                <a:pt x="17" y="3"/>
                              </a:lnTo>
                              <a:lnTo>
                                <a:pt x="20" y="3"/>
                              </a:lnTo>
                              <a:lnTo>
                                <a:pt x="22" y="3"/>
                              </a:lnTo>
                              <a:lnTo>
                                <a:pt x="23" y="3"/>
                              </a:lnTo>
                              <a:lnTo>
                                <a:pt x="26" y="3"/>
                              </a:lnTo>
                              <a:lnTo>
                                <a:pt x="28" y="0"/>
                              </a:lnTo>
                              <a:lnTo>
                                <a:pt x="30" y="0"/>
                              </a:lnTo>
                              <a:lnTo>
                                <a:pt x="28" y="5"/>
                              </a:lnTo>
                              <a:lnTo>
                                <a:pt x="26" y="7"/>
                              </a:lnTo>
                              <a:lnTo>
                                <a:pt x="26" y="9"/>
                              </a:lnTo>
                              <a:lnTo>
                                <a:pt x="26" y="11"/>
                              </a:lnTo>
                              <a:lnTo>
                                <a:pt x="26" y="13"/>
                              </a:lnTo>
                              <a:lnTo>
                                <a:pt x="28" y="13"/>
                              </a:lnTo>
                              <a:lnTo>
                                <a:pt x="28" y="15"/>
                              </a:lnTo>
                              <a:lnTo>
                                <a:pt x="26" y="15"/>
                              </a:lnTo>
                              <a:lnTo>
                                <a:pt x="23" y="15"/>
                              </a:lnTo>
                              <a:lnTo>
                                <a:pt x="22" y="15"/>
                              </a:lnTo>
                              <a:lnTo>
                                <a:pt x="20" y="17"/>
                              </a:lnTo>
                              <a:lnTo>
                                <a:pt x="20" y="20"/>
                              </a:lnTo>
                              <a:lnTo>
                                <a:pt x="17" y="21"/>
                              </a:lnTo>
                              <a:lnTo>
                                <a:pt x="15" y="23"/>
                              </a:lnTo>
                              <a:lnTo>
                                <a:pt x="15" y="26"/>
                              </a:lnTo>
                              <a:lnTo>
                                <a:pt x="17" y="26"/>
                              </a:lnTo>
                              <a:lnTo>
                                <a:pt x="22" y="26"/>
                              </a:lnTo>
                              <a:lnTo>
                                <a:pt x="23" y="26"/>
                              </a:lnTo>
                              <a:lnTo>
                                <a:pt x="26" y="26"/>
                              </a:lnTo>
                              <a:lnTo>
                                <a:pt x="28" y="26"/>
                              </a:lnTo>
                              <a:lnTo>
                                <a:pt x="30" y="26"/>
                              </a:lnTo>
                              <a:lnTo>
                                <a:pt x="28" y="28"/>
                              </a:lnTo>
                              <a:lnTo>
                                <a:pt x="26" y="30"/>
                              </a:lnTo>
                              <a:lnTo>
                                <a:pt x="23" y="30"/>
                              </a:lnTo>
                              <a:lnTo>
                                <a:pt x="22" y="32"/>
                              </a:lnTo>
                              <a:lnTo>
                                <a:pt x="20" y="32"/>
                              </a:lnTo>
                              <a:lnTo>
                                <a:pt x="20" y="34"/>
                              </a:lnTo>
                              <a:lnTo>
                                <a:pt x="22" y="34"/>
                              </a:lnTo>
                              <a:lnTo>
                                <a:pt x="23" y="32"/>
                              </a:lnTo>
                              <a:lnTo>
                                <a:pt x="26" y="32"/>
                              </a:lnTo>
                              <a:lnTo>
                                <a:pt x="28" y="32"/>
                              </a:lnTo>
                              <a:lnTo>
                                <a:pt x="30" y="32"/>
                              </a:lnTo>
                              <a:lnTo>
                                <a:pt x="28" y="32"/>
                              </a:lnTo>
                              <a:lnTo>
                                <a:pt x="28" y="34"/>
                              </a:lnTo>
                              <a:lnTo>
                                <a:pt x="26" y="36"/>
                              </a:lnTo>
                              <a:lnTo>
                                <a:pt x="23" y="37"/>
                              </a:lnTo>
                              <a:lnTo>
                                <a:pt x="22" y="40"/>
                              </a:lnTo>
                              <a:lnTo>
                                <a:pt x="22" y="42"/>
                              </a:lnTo>
                              <a:lnTo>
                                <a:pt x="23" y="44"/>
                              </a:lnTo>
                              <a:lnTo>
                                <a:pt x="20" y="46"/>
                              </a:lnTo>
                              <a:lnTo>
                                <a:pt x="17" y="46"/>
                              </a:lnTo>
                              <a:lnTo>
                                <a:pt x="17" y="48"/>
                              </a:lnTo>
                              <a:lnTo>
                                <a:pt x="15" y="50"/>
                              </a:lnTo>
                              <a:lnTo>
                                <a:pt x="15" y="52"/>
                              </a:lnTo>
                              <a:lnTo>
                                <a:pt x="13" y="54"/>
                              </a:lnTo>
                              <a:lnTo>
                                <a:pt x="13" y="56"/>
                              </a:lnTo>
                              <a:lnTo>
                                <a:pt x="11" y="58"/>
                              </a:lnTo>
                              <a:lnTo>
                                <a:pt x="11" y="56"/>
                              </a:lnTo>
                              <a:lnTo>
                                <a:pt x="8" y="56"/>
                              </a:lnTo>
                              <a:lnTo>
                                <a:pt x="8" y="54"/>
                              </a:lnTo>
                              <a:lnTo>
                                <a:pt x="8" y="52"/>
                              </a:lnTo>
                              <a:lnTo>
                                <a:pt x="7" y="52"/>
                              </a:lnTo>
                              <a:lnTo>
                                <a:pt x="7" y="50"/>
                              </a:lnTo>
                              <a:lnTo>
                                <a:pt x="7" y="52"/>
                              </a:lnTo>
                              <a:lnTo>
                                <a:pt x="5" y="52"/>
                              </a:lnTo>
                              <a:lnTo>
                                <a:pt x="5" y="54"/>
                              </a:lnTo>
                              <a:lnTo>
                                <a:pt x="3" y="54"/>
                              </a:lnTo>
                              <a:lnTo>
                                <a:pt x="3" y="56"/>
                              </a:lnTo>
                              <a:lnTo>
                                <a:pt x="0" y="56"/>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03" name="Freeform 179"/>
                        <p:cNvSpPr>
                          <a:spLocks/>
                        </p:cNvSpPr>
                        <p:nvPr/>
                      </p:nvSpPr>
                      <p:spPr bwMode="auto">
                        <a:xfrm>
                          <a:off x="5236" y="1184"/>
                          <a:ext cx="74" cy="138"/>
                        </a:xfrm>
                        <a:custGeom>
                          <a:avLst/>
                          <a:gdLst>
                            <a:gd name="T0" fmla="*/ 48 w 74"/>
                            <a:gd name="T1" fmla="*/ 6 h 138"/>
                            <a:gd name="T2" fmla="*/ 50 w 74"/>
                            <a:gd name="T3" fmla="*/ 3 h 138"/>
                            <a:gd name="T4" fmla="*/ 52 w 74"/>
                            <a:gd name="T5" fmla="*/ 0 h 138"/>
                            <a:gd name="T6" fmla="*/ 61 w 74"/>
                            <a:gd name="T7" fmla="*/ 3 h 138"/>
                            <a:gd name="T8" fmla="*/ 67 w 74"/>
                            <a:gd name="T9" fmla="*/ 8 h 138"/>
                            <a:gd name="T10" fmla="*/ 73 w 74"/>
                            <a:gd name="T11" fmla="*/ 10 h 138"/>
                            <a:gd name="T12" fmla="*/ 71 w 74"/>
                            <a:gd name="T13" fmla="*/ 14 h 138"/>
                            <a:gd name="T14" fmla="*/ 69 w 74"/>
                            <a:gd name="T15" fmla="*/ 18 h 138"/>
                            <a:gd name="T16" fmla="*/ 67 w 74"/>
                            <a:gd name="T17" fmla="*/ 25 h 138"/>
                            <a:gd name="T18" fmla="*/ 69 w 74"/>
                            <a:gd name="T19" fmla="*/ 29 h 138"/>
                            <a:gd name="T20" fmla="*/ 69 w 74"/>
                            <a:gd name="T21" fmla="*/ 33 h 138"/>
                            <a:gd name="T22" fmla="*/ 65 w 74"/>
                            <a:gd name="T23" fmla="*/ 38 h 138"/>
                            <a:gd name="T24" fmla="*/ 59 w 74"/>
                            <a:gd name="T25" fmla="*/ 41 h 138"/>
                            <a:gd name="T26" fmla="*/ 57 w 74"/>
                            <a:gd name="T27" fmla="*/ 46 h 138"/>
                            <a:gd name="T28" fmla="*/ 57 w 74"/>
                            <a:gd name="T29" fmla="*/ 58 h 138"/>
                            <a:gd name="T30" fmla="*/ 59 w 74"/>
                            <a:gd name="T31" fmla="*/ 73 h 138"/>
                            <a:gd name="T32" fmla="*/ 59 w 74"/>
                            <a:gd name="T33" fmla="*/ 81 h 138"/>
                            <a:gd name="T34" fmla="*/ 57 w 74"/>
                            <a:gd name="T35" fmla="*/ 87 h 138"/>
                            <a:gd name="T36" fmla="*/ 52 w 74"/>
                            <a:gd name="T37" fmla="*/ 89 h 138"/>
                            <a:gd name="T38" fmla="*/ 46 w 74"/>
                            <a:gd name="T39" fmla="*/ 83 h 138"/>
                            <a:gd name="T40" fmla="*/ 40 w 74"/>
                            <a:gd name="T41" fmla="*/ 81 h 138"/>
                            <a:gd name="T42" fmla="*/ 38 w 74"/>
                            <a:gd name="T43" fmla="*/ 75 h 138"/>
                            <a:gd name="T44" fmla="*/ 40 w 74"/>
                            <a:gd name="T45" fmla="*/ 73 h 138"/>
                            <a:gd name="T46" fmla="*/ 44 w 74"/>
                            <a:gd name="T47" fmla="*/ 73 h 138"/>
                            <a:gd name="T48" fmla="*/ 44 w 74"/>
                            <a:gd name="T49" fmla="*/ 71 h 138"/>
                            <a:gd name="T50" fmla="*/ 42 w 74"/>
                            <a:gd name="T51" fmla="*/ 71 h 138"/>
                            <a:gd name="T52" fmla="*/ 38 w 74"/>
                            <a:gd name="T53" fmla="*/ 73 h 138"/>
                            <a:gd name="T54" fmla="*/ 33 w 74"/>
                            <a:gd name="T55" fmla="*/ 79 h 138"/>
                            <a:gd name="T56" fmla="*/ 23 w 74"/>
                            <a:gd name="T57" fmla="*/ 87 h 138"/>
                            <a:gd name="T58" fmla="*/ 13 w 74"/>
                            <a:gd name="T59" fmla="*/ 91 h 138"/>
                            <a:gd name="T60" fmla="*/ 9 w 74"/>
                            <a:gd name="T61" fmla="*/ 98 h 138"/>
                            <a:gd name="T62" fmla="*/ 9 w 74"/>
                            <a:gd name="T63" fmla="*/ 106 h 138"/>
                            <a:gd name="T64" fmla="*/ 15 w 74"/>
                            <a:gd name="T65" fmla="*/ 116 h 138"/>
                            <a:gd name="T66" fmla="*/ 13 w 74"/>
                            <a:gd name="T67" fmla="*/ 131 h 138"/>
                            <a:gd name="T68" fmla="*/ 5 w 74"/>
                            <a:gd name="T69" fmla="*/ 137 h 138"/>
                            <a:gd name="T70" fmla="*/ 2 w 74"/>
                            <a:gd name="T71" fmla="*/ 124 h 138"/>
                            <a:gd name="T72" fmla="*/ 0 w 74"/>
                            <a:gd name="T73" fmla="*/ 108 h 138"/>
                            <a:gd name="T74" fmla="*/ 7 w 74"/>
                            <a:gd name="T75" fmla="*/ 93 h 138"/>
                            <a:gd name="T76" fmla="*/ 21 w 74"/>
                            <a:gd name="T77" fmla="*/ 83 h 138"/>
                            <a:gd name="T78" fmla="*/ 33 w 74"/>
                            <a:gd name="T79" fmla="*/ 73 h 138"/>
                            <a:gd name="T80" fmla="*/ 31 w 74"/>
                            <a:gd name="T81" fmla="*/ 56 h 138"/>
                            <a:gd name="T82" fmla="*/ 29 w 74"/>
                            <a:gd name="T83" fmla="*/ 48 h 138"/>
                            <a:gd name="T84" fmla="*/ 25 w 74"/>
                            <a:gd name="T85" fmla="*/ 39 h 138"/>
                            <a:gd name="T86" fmla="*/ 29 w 74"/>
                            <a:gd name="T87" fmla="*/ 38 h 138"/>
                            <a:gd name="T88" fmla="*/ 42 w 74"/>
                            <a:gd name="T89" fmla="*/ 35 h 138"/>
                            <a:gd name="T90" fmla="*/ 52 w 74"/>
                            <a:gd name="T91" fmla="*/ 38 h 138"/>
                            <a:gd name="T92" fmla="*/ 50 w 74"/>
                            <a:gd name="T93" fmla="*/ 25 h 138"/>
                            <a:gd name="T94" fmla="*/ 44 w 74"/>
                            <a:gd name="T95" fmla="*/ 14 h 138"/>
                            <a:gd name="T96" fmla="*/ 44 w 74"/>
                            <a:gd name="T97" fmla="*/ 8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38"/>
                            <a:gd name="T149" fmla="*/ 74 w 74"/>
                            <a:gd name="T150" fmla="*/ 138 h 1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38">
                              <a:moveTo>
                                <a:pt x="44" y="8"/>
                              </a:moveTo>
                              <a:lnTo>
                                <a:pt x="46" y="8"/>
                              </a:lnTo>
                              <a:lnTo>
                                <a:pt x="48" y="6"/>
                              </a:lnTo>
                              <a:lnTo>
                                <a:pt x="50" y="3"/>
                              </a:lnTo>
                              <a:lnTo>
                                <a:pt x="52" y="1"/>
                              </a:lnTo>
                              <a:lnTo>
                                <a:pt x="52" y="0"/>
                              </a:lnTo>
                              <a:lnTo>
                                <a:pt x="57" y="0"/>
                              </a:lnTo>
                              <a:lnTo>
                                <a:pt x="59" y="1"/>
                              </a:lnTo>
                              <a:lnTo>
                                <a:pt x="61" y="3"/>
                              </a:lnTo>
                              <a:lnTo>
                                <a:pt x="63" y="3"/>
                              </a:lnTo>
                              <a:lnTo>
                                <a:pt x="65" y="6"/>
                              </a:lnTo>
                              <a:lnTo>
                                <a:pt x="67" y="8"/>
                              </a:lnTo>
                              <a:lnTo>
                                <a:pt x="69" y="8"/>
                              </a:lnTo>
                              <a:lnTo>
                                <a:pt x="73" y="10"/>
                              </a:lnTo>
                              <a:lnTo>
                                <a:pt x="71" y="12"/>
                              </a:lnTo>
                              <a:lnTo>
                                <a:pt x="71" y="14"/>
                              </a:lnTo>
                              <a:lnTo>
                                <a:pt x="71" y="16"/>
                              </a:lnTo>
                              <a:lnTo>
                                <a:pt x="69" y="16"/>
                              </a:lnTo>
                              <a:lnTo>
                                <a:pt x="69" y="18"/>
                              </a:lnTo>
                              <a:lnTo>
                                <a:pt x="69" y="21"/>
                              </a:lnTo>
                              <a:lnTo>
                                <a:pt x="69" y="23"/>
                              </a:lnTo>
                              <a:lnTo>
                                <a:pt x="67" y="25"/>
                              </a:lnTo>
                              <a:lnTo>
                                <a:pt x="69" y="25"/>
                              </a:lnTo>
                              <a:lnTo>
                                <a:pt x="69" y="27"/>
                              </a:lnTo>
                              <a:lnTo>
                                <a:pt x="69" y="29"/>
                              </a:lnTo>
                              <a:lnTo>
                                <a:pt x="69" y="31"/>
                              </a:lnTo>
                              <a:lnTo>
                                <a:pt x="69" y="33"/>
                              </a:lnTo>
                              <a:lnTo>
                                <a:pt x="67" y="35"/>
                              </a:lnTo>
                              <a:lnTo>
                                <a:pt x="65" y="35"/>
                              </a:lnTo>
                              <a:lnTo>
                                <a:pt x="65" y="38"/>
                              </a:lnTo>
                              <a:lnTo>
                                <a:pt x="63" y="39"/>
                              </a:lnTo>
                              <a:lnTo>
                                <a:pt x="61" y="39"/>
                              </a:lnTo>
                              <a:lnTo>
                                <a:pt x="59" y="41"/>
                              </a:lnTo>
                              <a:lnTo>
                                <a:pt x="57" y="41"/>
                              </a:lnTo>
                              <a:lnTo>
                                <a:pt x="57" y="46"/>
                              </a:lnTo>
                              <a:lnTo>
                                <a:pt x="57" y="50"/>
                              </a:lnTo>
                              <a:lnTo>
                                <a:pt x="57" y="54"/>
                              </a:lnTo>
                              <a:lnTo>
                                <a:pt x="57" y="58"/>
                              </a:lnTo>
                              <a:lnTo>
                                <a:pt x="59" y="62"/>
                              </a:lnTo>
                              <a:lnTo>
                                <a:pt x="59" y="68"/>
                              </a:lnTo>
                              <a:lnTo>
                                <a:pt x="59" y="73"/>
                              </a:lnTo>
                              <a:lnTo>
                                <a:pt x="59" y="75"/>
                              </a:lnTo>
                              <a:lnTo>
                                <a:pt x="59" y="79"/>
                              </a:lnTo>
                              <a:lnTo>
                                <a:pt x="59" y="81"/>
                              </a:lnTo>
                              <a:lnTo>
                                <a:pt x="59" y="83"/>
                              </a:lnTo>
                              <a:lnTo>
                                <a:pt x="59" y="84"/>
                              </a:lnTo>
                              <a:lnTo>
                                <a:pt x="57" y="87"/>
                              </a:lnTo>
                              <a:lnTo>
                                <a:pt x="57" y="89"/>
                              </a:lnTo>
                              <a:lnTo>
                                <a:pt x="54" y="89"/>
                              </a:lnTo>
                              <a:lnTo>
                                <a:pt x="52" y="89"/>
                              </a:lnTo>
                              <a:lnTo>
                                <a:pt x="50" y="84"/>
                              </a:lnTo>
                              <a:lnTo>
                                <a:pt x="48" y="83"/>
                              </a:lnTo>
                              <a:lnTo>
                                <a:pt x="46" y="83"/>
                              </a:lnTo>
                              <a:lnTo>
                                <a:pt x="44" y="81"/>
                              </a:lnTo>
                              <a:lnTo>
                                <a:pt x="42" y="81"/>
                              </a:lnTo>
                              <a:lnTo>
                                <a:pt x="40" y="81"/>
                              </a:lnTo>
                              <a:lnTo>
                                <a:pt x="38" y="79"/>
                              </a:lnTo>
                              <a:lnTo>
                                <a:pt x="38" y="77"/>
                              </a:lnTo>
                              <a:lnTo>
                                <a:pt x="38" y="75"/>
                              </a:lnTo>
                              <a:lnTo>
                                <a:pt x="40" y="73"/>
                              </a:lnTo>
                              <a:lnTo>
                                <a:pt x="42" y="73"/>
                              </a:lnTo>
                              <a:lnTo>
                                <a:pt x="44" y="73"/>
                              </a:lnTo>
                              <a:lnTo>
                                <a:pt x="46" y="73"/>
                              </a:lnTo>
                              <a:lnTo>
                                <a:pt x="44" y="71"/>
                              </a:lnTo>
                              <a:lnTo>
                                <a:pt x="42" y="71"/>
                              </a:lnTo>
                              <a:lnTo>
                                <a:pt x="40" y="71"/>
                              </a:lnTo>
                              <a:lnTo>
                                <a:pt x="40" y="73"/>
                              </a:lnTo>
                              <a:lnTo>
                                <a:pt x="38" y="73"/>
                              </a:lnTo>
                              <a:lnTo>
                                <a:pt x="35" y="75"/>
                              </a:lnTo>
                              <a:lnTo>
                                <a:pt x="33" y="77"/>
                              </a:lnTo>
                              <a:lnTo>
                                <a:pt x="33" y="79"/>
                              </a:lnTo>
                              <a:lnTo>
                                <a:pt x="29" y="83"/>
                              </a:lnTo>
                              <a:lnTo>
                                <a:pt x="27" y="84"/>
                              </a:lnTo>
                              <a:lnTo>
                                <a:pt x="23" y="87"/>
                              </a:lnTo>
                              <a:lnTo>
                                <a:pt x="19" y="89"/>
                              </a:lnTo>
                              <a:lnTo>
                                <a:pt x="15" y="89"/>
                              </a:lnTo>
                              <a:lnTo>
                                <a:pt x="13" y="91"/>
                              </a:lnTo>
                              <a:lnTo>
                                <a:pt x="11" y="93"/>
                              </a:lnTo>
                              <a:lnTo>
                                <a:pt x="11" y="95"/>
                              </a:lnTo>
                              <a:lnTo>
                                <a:pt x="9" y="98"/>
                              </a:lnTo>
                              <a:lnTo>
                                <a:pt x="9" y="99"/>
                              </a:lnTo>
                              <a:lnTo>
                                <a:pt x="9" y="101"/>
                              </a:lnTo>
                              <a:lnTo>
                                <a:pt x="9" y="106"/>
                              </a:lnTo>
                              <a:lnTo>
                                <a:pt x="9" y="108"/>
                              </a:lnTo>
                              <a:lnTo>
                                <a:pt x="13" y="112"/>
                              </a:lnTo>
                              <a:lnTo>
                                <a:pt x="15" y="116"/>
                              </a:lnTo>
                              <a:lnTo>
                                <a:pt x="15" y="123"/>
                              </a:lnTo>
                              <a:lnTo>
                                <a:pt x="15" y="126"/>
                              </a:lnTo>
                              <a:lnTo>
                                <a:pt x="13" y="131"/>
                              </a:lnTo>
                              <a:lnTo>
                                <a:pt x="9" y="136"/>
                              </a:lnTo>
                              <a:lnTo>
                                <a:pt x="7" y="137"/>
                              </a:lnTo>
                              <a:lnTo>
                                <a:pt x="5" y="137"/>
                              </a:lnTo>
                              <a:lnTo>
                                <a:pt x="5" y="133"/>
                              </a:lnTo>
                              <a:lnTo>
                                <a:pt x="2" y="129"/>
                              </a:lnTo>
                              <a:lnTo>
                                <a:pt x="2" y="124"/>
                              </a:lnTo>
                              <a:lnTo>
                                <a:pt x="0" y="118"/>
                              </a:lnTo>
                              <a:lnTo>
                                <a:pt x="0" y="114"/>
                              </a:lnTo>
                              <a:lnTo>
                                <a:pt x="0" y="108"/>
                              </a:lnTo>
                              <a:lnTo>
                                <a:pt x="0" y="104"/>
                              </a:lnTo>
                              <a:lnTo>
                                <a:pt x="2" y="98"/>
                              </a:lnTo>
                              <a:lnTo>
                                <a:pt x="7" y="93"/>
                              </a:lnTo>
                              <a:lnTo>
                                <a:pt x="11" y="89"/>
                              </a:lnTo>
                              <a:lnTo>
                                <a:pt x="15" y="87"/>
                              </a:lnTo>
                              <a:lnTo>
                                <a:pt x="21" y="83"/>
                              </a:lnTo>
                              <a:lnTo>
                                <a:pt x="25" y="79"/>
                              </a:lnTo>
                              <a:lnTo>
                                <a:pt x="29" y="77"/>
                              </a:lnTo>
                              <a:lnTo>
                                <a:pt x="33" y="73"/>
                              </a:lnTo>
                              <a:lnTo>
                                <a:pt x="33" y="68"/>
                              </a:lnTo>
                              <a:lnTo>
                                <a:pt x="33" y="58"/>
                              </a:lnTo>
                              <a:lnTo>
                                <a:pt x="31" y="56"/>
                              </a:lnTo>
                              <a:lnTo>
                                <a:pt x="31" y="52"/>
                              </a:lnTo>
                              <a:lnTo>
                                <a:pt x="29" y="50"/>
                              </a:lnTo>
                              <a:lnTo>
                                <a:pt x="29" y="48"/>
                              </a:lnTo>
                              <a:lnTo>
                                <a:pt x="27" y="44"/>
                              </a:lnTo>
                              <a:lnTo>
                                <a:pt x="25" y="41"/>
                              </a:lnTo>
                              <a:lnTo>
                                <a:pt x="25" y="39"/>
                              </a:lnTo>
                              <a:lnTo>
                                <a:pt x="23" y="39"/>
                              </a:lnTo>
                              <a:lnTo>
                                <a:pt x="27" y="38"/>
                              </a:lnTo>
                              <a:lnTo>
                                <a:pt x="29" y="38"/>
                              </a:lnTo>
                              <a:lnTo>
                                <a:pt x="33" y="38"/>
                              </a:lnTo>
                              <a:lnTo>
                                <a:pt x="38" y="38"/>
                              </a:lnTo>
                              <a:lnTo>
                                <a:pt x="42" y="35"/>
                              </a:lnTo>
                              <a:lnTo>
                                <a:pt x="46" y="35"/>
                              </a:lnTo>
                              <a:lnTo>
                                <a:pt x="48" y="35"/>
                              </a:lnTo>
                              <a:lnTo>
                                <a:pt x="52" y="38"/>
                              </a:lnTo>
                              <a:lnTo>
                                <a:pt x="52" y="33"/>
                              </a:lnTo>
                              <a:lnTo>
                                <a:pt x="52" y="29"/>
                              </a:lnTo>
                              <a:lnTo>
                                <a:pt x="50" y="25"/>
                              </a:lnTo>
                              <a:lnTo>
                                <a:pt x="48" y="23"/>
                              </a:lnTo>
                              <a:lnTo>
                                <a:pt x="46" y="18"/>
                              </a:lnTo>
                              <a:lnTo>
                                <a:pt x="44" y="14"/>
                              </a:lnTo>
                              <a:lnTo>
                                <a:pt x="44" y="12"/>
                              </a:lnTo>
                              <a:lnTo>
                                <a:pt x="44" y="8"/>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04" name="Freeform 180"/>
                        <p:cNvSpPr>
                          <a:spLocks/>
                        </p:cNvSpPr>
                        <p:nvPr/>
                      </p:nvSpPr>
                      <p:spPr bwMode="auto">
                        <a:xfrm>
                          <a:off x="5230" y="1249"/>
                          <a:ext cx="36" cy="69"/>
                        </a:xfrm>
                        <a:custGeom>
                          <a:avLst/>
                          <a:gdLst>
                            <a:gd name="T0" fmla="*/ 35 w 36"/>
                            <a:gd name="T1" fmla="*/ 0 h 69"/>
                            <a:gd name="T2" fmla="*/ 35 w 36"/>
                            <a:gd name="T3" fmla="*/ 2 h 69"/>
                            <a:gd name="T4" fmla="*/ 35 w 36"/>
                            <a:gd name="T5" fmla="*/ 3 h 69"/>
                            <a:gd name="T6" fmla="*/ 33 w 36"/>
                            <a:gd name="T7" fmla="*/ 6 h 69"/>
                            <a:gd name="T8" fmla="*/ 33 w 36"/>
                            <a:gd name="T9" fmla="*/ 8 h 69"/>
                            <a:gd name="T10" fmla="*/ 33 w 36"/>
                            <a:gd name="T11" fmla="*/ 8 h 69"/>
                            <a:gd name="T12" fmla="*/ 31 w 36"/>
                            <a:gd name="T13" fmla="*/ 10 h 69"/>
                            <a:gd name="T14" fmla="*/ 27 w 36"/>
                            <a:gd name="T15" fmla="*/ 12 h 69"/>
                            <a:gd name="T16" fmla="*/ 25 w 36"/>
                            <a:gd name="T17" fmla="*/ 14 h 69"/>
                            <a:gd name="T18" fmla="*/ 21 w 36"/>
                            <a:gd name="T19" fmla="*/ 16 h 69"/>
                            <a:gd name="T20" fmla="*/ 17 w 36"/>
                            <a:gd name="T21" fmla="*/ 19 h 69"/>
                            <a:gd name="T22" fmla="*/ 15 w 36"/>
                            <a:gd name="T23" fmla="*/ 22 h 69"/>
                            <a:gd name="T24" fmla="*/ 11 w 36"/>
                            <a:gd name="T25" fmla="*/ 26 h 69"/>
                            <a:gd name="T26" fmla="*/ 8 w 36"/>
                            <a:gd name="T27" fmla="*/ 30 h 69"/>
                            <a:gd name="T28" fmla="*/ 5 w 36"/>
                            <a:gd name="T29" fmla="*/ 33 h 69"/>
                            <a:gd name="T30" fmla="*/ 3 w 36"/>
                            <a:gd name="T31" fmla="*/ 36 h 69"/>
                            <a:gd name="T32" fmla="*/ 0 w 36"/>
                            <a:gd name="T33" fmla="*/ 41 h 69"/>
                            <a:gd name="T34" fmla="*/ 0 w 36"/>
                            <a:gd name="T35" fmla="*/ 45 h 69"/>
                            <a:gd name="T36" fmla="*/ 0 w 36"/>
                            <a:gd name="T37" fmla="*/ 49 h 69"/>
                            <a:gd name="T38" fmla="*/ 3 w 36"/>
                            <a:gd name="T39" fmla="*/ 53 h 69"/>
                            <a:gd name="T40" fmla="*/ 3 w 36"/>
                            <a:gd name="T41" fmla="*/ 56 h 69"/>
                            <a:gd name="T42" fmla="*/ 3 w 36"/>
                            <a:gd name="T43" fmla="*/ 58 h 69"/>
                            <a:gd name="T44" fmla="*/ 5 w 36"/>
                            <a:gd name="T45" fmla="*/ 61 h 69"/>
                            <a:gd name="T46" fmla="*/ 5 w 36"/>
                            <a:gd name="T47" fmla="*/ 64 h 69"/>
                            <a:gd name="T48" fmla="*/ 6 w 36"/>
                            <a:gd name="T49" fmla="*/ 68 h 69"/>
                            <a:gd name="T50" fmla="*/ 6 w 36"/>
                            <a:gd name="T51" fmla="*/ 64 h 69"/>
                            <a:gd name="T52" fmla="*/ 5 w 36"/>
                            <a:gd name="T53" fmla="*/ 61 h 69"/>
                            <a:gd name="T54" fmla="*/ 5 w 36"/>
                            <a:gd name="T55" fmla="*/ 58 h 69"/>
                            <a:gd name="T56" fmla="*/ 5 w 36"/>
                            <a:gd name="T57" fmla="*/ 56 h 69"/>
                            <a:gd name="T58" fmla="*/ 3 w 36"/>
                            <a:gd name="T59" fmla="*/ 51 h 69"/>
                            <a:gd name="T60" fmla="*/ 3 w 36"/>
                            <a:gd name="T61" fmla="*/ 49 h 69"/>
                            <a:gd name="T62" fmla="*/ 3 w 36"/>
                            <a:gd name="T63" fmla="*/ 45 h 69"/>
                            <a:gd name="T64" fmla="*/ 3 w 36"/>
                            <a:gd name="T65" fmla="*/ 41 h 69"/>
                            <a:gd name="T66" fmla="*/ 5 w 36"/>
                            <a:gd name="T67" fmla="*/ 34 h 69"/>
                            <a:gd name="T68" fmla="*/ 8 w 36"/>
                            <a:gd name="T69" fmla="*/ 30 h 69"/>
                            <a:gd name="T70" fmla="*/ 13 w 36"/>
                            <a:gd name="T71" fmla="*/ 26 h 69"/>
                            <a:gd name="T72" fmla="*/ 15 w 36"/>
                            <a:gd name="T73" fmla="*/ 24 h 69"/>
                            <a:gd name="T74" fmla="*/ 19 w 36"/>
                            <a:gd name="T75" fmla="*/ 19 h 69"/>
                            <a:gd name="T76" fmla="*/ 23 w 36"/>
                            <a:gd name="T77" fmla="*/ 18 h 69"/>
                            <a:gd name="T78" fmla="*/ 25 w 36"/>
                            <a:gd name="T79" fmla="*/ 16 h 69"/>
                            <a:gd name="T80" fmla="*/ 27 w 36"/>
                            <a:gd name="T81" fmla="*/ 16 h 69"/>
                            <a:gd name="T82" fmla="*/ 29 w 36"/>
                            <a:gd name="T83" fmla="*/ 14 h 69"/>
                            <a:gd name="T84" fmla="*/ 31 w 36"/>
                            <a:gd name="T85" fmla="*/ 12 h 69"/>
                            <a:gd name="T86" fmla="*/ 33 w 36"/>
                            <a:gd name="T87" fmla="*/ 10 h 69"/>
                            <a:gd name="T88" fmla="*/ 35 w 36"/>
                            <a:gd name="T89" fmla="*/ 8 h 69"/>
                            <a:gd name="T90" fmla="*/ 35 w 36"/>
                            <a:gd name="T91" fmla="*/ 8 h 69"/>
                            <a:gd name="T92" fmla="*/ 35 w 36"/>
                            <a:gd name="T93" fmla="*/ 6 h 69"/>
                            <a:gd name="T94" fmla="*/ 35 w 36"/>
                            <a:gd name="T95" fmla="*/ 3 h 69"/>
                            <a:gd name="T96" fmla="*/ 35 w 36"/>
                            <a:gd name="T97" fmla="*/ 0 h 69"/>
                            <a:gd name="T98" fmla="*/ 35 w 36"/>
                            <a:gd name="T99" fmla="*/ 0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
                            <a:gd name="T151" fmla="*/ 0 h 69"/>
                            <a:gd name="T152" fmla="*/ 36 w 3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 h="69">
                              <a:moveTo>
                                <a:pt x="35" y="0"/>
                              </a:moveTo>
                              <a:lnTo>
                                <a:pt x="35" y="2"/>
                              </a:lnTo>
                              <a:lnTo>
                                <a:pt x="35" y="3"/>
                              </a:lnTo>
                              <a:lnTo>
                                <a:pt x="33" y="6"/>
                              </a:lnTo>
                              <a:lnTo>
                                <a:pt x="33" y="8"/>
                              </a:lnTo>
                              <a:lnTo>
                                <a:pt x="31" y="10"/>
                              </a:lnTo>
                              <a:lnTo>
                                <a:pt x="27" y="12"/>
                              </a:lnTo>
                              <a:lnTo>
                                <a:pt x="25" y="14"/>
                              </a:lnTo>
                              <a:lnTo>
                                <a:pt x="21" y="16"/>
                              </a:lnTo>
                              <a:lnTo>
                                <a:pt x="17" y="19"/>
                              </a:lnTo>
                              <a:lnTo>
                                <a:pt x="15" y="22"/>
                              </a:lnTo>
                              <a:lnTo>
                                <a:pt x="11" y="26"/>
                              </a:lnTo>
                              <a:lnTo>
                                <a:pt x="8" y="30"/>
                              </a:lnTo>
                              <a:lnTo>
                                <a:pt x="5" y="33"/>
                              </a:lnTo>
                              <a:lnTo>
                                <a:pt x="3" y="36"/>
                              </a:lnTo>
                              <a:lnTo>
                                <a:pt x="0" y="41"/>
                              </a:lnTo>
                              <a:lnTo>
                                <a:pt x="0" y="45"/>
                              </a:lnTo>
                              <a:lnTo>
                                <a:pt x="0" y="49"/>
                              </a:lnTo>
                              <a:lnTo>
                                <a:pt x="3" y="53"/>
                              </a:lnTo>
                              <a:lnTo>
                                <a:pt x="3" y="56"/>
                              </a:lnTo>
                              <a:lnTo>
                                <a:pt x="3" y="58"/>
                              </a:lnTo>
                              <a:lnTo>
                                <a:pt x="5" y="61"/>
                              </a:lnTo>
                              <a:lnTo>
                                <a:pt x="5" y="64"/>
                              </a:lnTo>
                              <a:lnTo>
                                <a:pt x="6" y="68"/>
                              </a:lnTo>
                              <a:lnTo>
                                <a:pt x="6" y="64"/>
                              </a:lnTo>
                              <a:lnTo>
                                <a:pt x="5" y="61"/>
                              </a:lnTo>
                              <a:lnTo>
                                <a:pt x="5" y="58"/>
                              </a:lnTo>
                              <a:lnTo>
                                <a:pt x="5" y="56"/>
                              </a:lnTo>
                              <a:lnTo>
                                <a:pt x="3" y="51"/>
                              </a:lnTo>
                              <a:lnTo>
                                <a:pt x="3" y="49"/>
                              </a:lnTo>
                              <a:lnTo>
                                <a:pt x="3" y="45"/>
                              </a:lnTo>
                              <a:lnTo>
                                <a:pt x="3" y="41"/>
                              </a:lnTo>
                              <a:lnTo>
                                <a:pt x="5" y="34"/>
                              </a:lnTo>
                              <a:lnTo>
                                <a:pt x="8" y="30"/>
                              </a:lnTo>
                              <a:lnTo>
                                <a:pt x="13" y="26"/>
                              </a:lnTo>
                              <a:lnTo>
                                <a:pt x="15" y="24"/>
                              </a:lnTo>
                              <a:lnTo>
                                <a:pt x="19" y="19"/>
                              </a:lnTo>
                              <a:lnTo>
                                <a:pt x="23" y="18"/>
                              </a:lnTo>
                              <a:lnTo>
                                <a:pt x="25" y="16"/>
                              </a:lnTo>
                              <a:lnTo>
                                <a:pt x="27" y="16"/>
                              </a:lnTo>
                              <a:lnTo>
                                <a:pt x="29" y="14"/>
                              </a:lnTo>
                              <a:lnTo>
                                <a:pt x="31" y="12"/>
                              </a:lnTo>
                              <a:lnTo>
                                <a:pt x="33" y="10"/>
                              </a:lnTo>
                              <a:lnTo>
                                <a:pt x="35" y="8"/>
                              </a:lnTo>
                              <a:lnTo>
                                <a:pt x="35" y="6"/>
                              </a:lnTo>
                              <a:lnTo>
                                <a:pt x="35" y="3"/>
                              </a:lnTo>
                              <a:lnTo>
                                <a:pt x="35"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05" name="Freeform 181"/>
                        <p:cNvSpPr>
                          <a:spLocks/>
                        </p:cNvSpPr>
                        <p:nvPr/>
                      </p:nvSpPr>
                      <p:spPr bwMode="auto">
                        <a:xfrm>
                          <a:off x="5245" y="1275"/>
                          <a:ext cx="23" cy="9"/>
                        </a:xfrm>
                        <a:custGeom>
                          <a:avLst/>
                          <a:gdLst>
                            <a:gd name="T0" fmla="*/ 0 w 23"/>
                            <a:gd name="T1" fmla="*/ 8 h 9"/>
                            <a:gd name="T2" fmla="*/ 2 w 23"/>
                            <a:gd name="T3" fmla="*/ 7 h 9"/>
                            <a:gd name="T4" fmla="*/ 2 w 23"/>
                            <a:gd name="T5" fmla="*/ 4 h 9"/>
                            <a:gd name="T6" fmla="*/ 2 w 23"/>
                            <a:gd name="T7" fmla="*/ 4 h 9"/>
                            <a:gd name="T8" fmla="*/ 4 w 23"/>
                            <a:gd name="T9" fmla="*/ 2 h 9"/>
                            <a:gd name="T10" fmla="*/ 4 w 23"/>
                            <a:gd name="T11" fmla="*/ 2 h 9"/>
                            <a:gd name="T12" fmla="*/ 4 w 23"/>
                            <a:gd name="T13" fmla="*/ 0 h 9"/>
                            <a:gd name="T14" fmla="*/ 4 w 23"/>
                            <a:gd name="T15" fmla="*/ 0 h 9"/>
                            <a:gd name="T16" fmla="*/ 6 w 23"/>
                            <a:gd name="T17" fmla="*/ 0 h 9"/>
                            <a:gd name="T18" fmla="*/ 10 w 23"/>
                            <a:gd name="T19" fmla="*/ 0 h 9"/>
                            <a:gd name="T20" fmla="*/ 12 w 23"/>
                            <a:gd name="T21" fmla="*/ 0 h 9"/>
                            <a:gd name="T22" fmla="*/ 14 w 23"/>
                            <a:gd name="T23" fmla="*/ 2 h 9"/>
                            <a:gd name="T24" fmla="*/ 16 w 23"/>
                            <a:gd name="T25" fmla="*/ 4 h 9"/>
                            <a:gd name="T26" fmla="*/ 18 w 23"/>
                            <a:gd name="T27" fmla="*/ 7 h 9"/>
                            <a:gd name="T28" fmla="*/ 20 w 23"/>
                            <a:gd name="T29" fmla="*/ 8 h 9"/>
                            <a:gd name="T30" fmla="*/ 20 w 23"/>
                            <a:gd name="T31" fmla="*/ 8 h 9"/>
                            <a:gd name="T32" fmla="*/ 22 w 23"/>
                            <a:gd name="T33" fmla="*/ 8 h 9"/>
                            <a:gd name="T34" fmla="*/ 22 w 23"/>
                            <a:gd name="T35" fmla="*/ 8 h 9"/>
                            <a:gd name="T36" fmla="*/ 22 w 23"/>
                            <a:gd name="T37" fmla="*/ 8 h 9"/>
                            <a:gd name="T38" fmla="*/ 22 w 23"/>
                            <a:gd name="T39" fmla="*/ 8 h 9"/>
                            <a:gd name="T40" fmla="*/ 22 w 23"/>
                            <a:gd name="T41" fmla="*/ 8 h 9"/>
                            <a:gd name="T42" fmla="*/ 22 w 23"/>
                            <a:gd name="T43" fmla="*/ 8 h 9"/>
                            <a:gd name="T44" fmla="*/ 22 w 23"/>
                            <a:gd name="T45" fmla="*/ 8 h 9"/>
                            <a:gd name="T46" fmla="*/ 22 w 23"/>
                            <a:gd name="T47" fmla="*/ 8 h 9"/>
                            <a:gd name="T48" fmla="*/ 22 w 23"/>
                            <a:gd name="T49" fmla="*/ 8 h 9"/>
                            <a:gd name="T50" fmla="*/ 20 w 23"/>
                            <a:gd name="T51" fmla="*/ 8 h 9"/>
                            <a:gd name="T52" fmla="*/ 18 w 23"/>
                            <a:gd name="T53" fmla="*/ 8 h 9"/>
                            <a:gd name="T54" fmla="*/ 16 w 23"/>
                            <a:gd name="T55" fmla="*/ 7 h 9"/>
                            <a:gd name="T56" fmla="*/ 16 w 23"/>
                            <a:gd name="T57" fmla="*/ 4 h 9"/>
                            <a:gd name="T58" fmla="*/ 14 w 23"/>
                            <a:gd name="T59" fmla="*/ 4 h 9"/>
                            <a:gd name="T60" fmla="*/ 12 w 23"/>
                            <a:gd name="T61" fmla="*/ 2 h 9"/>
                            <a:gd name="T62" fmla="*/ 10 w 23"/>
                            <a:gd name="T63" fmla="*/ 2 h 9"/>
                            <a:gd name="T64" fmla="*/ 6 w 23"/>
                            <a:gd name="T65" fmla="*/ 0 h 9"/>
                            <a:gd name="T66" fmla="*/ 6 w 23"/>
                            <a:gd name="T67" fmla="*/ 2 h 9"/>
                            <a:gd name="T68" fmla="*/ 4 w 23"/>
                            <a:gd name="T69" fmla="*/ 4 h 9"/>
                            <a:gd name="T70" fmla="*/ 4 w 23"/>
                            <a:gd name="T71" fmla="*/ 4 h 9"/>
                            <a:gd name="T72" fmla="*/ 4 w 23"/>
                            <a:gd name="T73" fmla="*/ 4 h 9"/>
                            <a:gd name="T74" fmla="*/ 2 w 23"/>
                            <a:gd name="T75" fmla="*/ 4 h 9"/>
                            <a:gd name="T76" fmla="*/ 2 w 23"/>
                            <a:gd name="T77" fmla="*/ 7 h 9"/>
                            <a:gd name="T78" fmla="*/ 2 w 23"/>
                            <a:gd name="T79" fmla="*/ 7 h 9"/>
                            <a:gd name="T80" fmla="*/ 0 w 23"/>
                            <a:gd name="T81" fmla="*/ 8 h 9"/>
                            <a:gd name="T82" fmla="*/ 0 w 23"/>
                            <a:gd name="T83" fmla="*/ 8 h 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
                            <a:gd name="T127" fmla="*/ 0 h 9"/>
                            <a:gd name="T128" fmla="*/ 23 w 23"/>
                            <a:gd name="T129" fmla="*/ 9 h 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 h="9">
                              <a:moveTo>
                                <a:pt x="0" y="8"/>
                              </a:moveTo>
                              <a:lnTo>
                                <a:pt x="2" y="7"/>
                              </a:lnTo>
                              <a:lnTo>
                                <a:pt x="2" y="4"/>
                              </a:lnTo>
                              <a:lnTo>
                                <a:pt x="4" y="2"/>
                              </a:lnTo>
                              <a:lnTo>
                                <a:pt x="4" y="0"/>
                              </a:lnTo>
                              <a:lnTo>
                                <a:pt x="6" y="0"/>
                              </a:lnTo>
                              <a:lnTo>
                                <a:pt x="10" y="0"/>
                              </a:lnTo>
                              <a:lnTo>
                                <a:pt x="12" y="0"/>
                              </a:lnTo>
                              <a:lnTo>
                                <a:pt x="14" y="2"/>
                              </a:lnTo>
                              <a:lnTo>
                                <a:pt x="16" y="4"/>
                              </a:lnTo>
                              <a:lnTo>
                                <a:pt x="18" y="7"/>
                              </a:lnTo>
                              <a:lnTo>
                                <a:pt x="20" y="8"/>
                              </a:lnTo>
                              <a:lnTo>
                                <a:pt x="22" y="8"/>
                              </a:lnTo>
                              <a:lnTo>
                                <a:pt x="20" y="8"/>
                              </a:lnTo>
                              <a:lnTo>
                                <a:pt x="18" y="8"/>
                              </a:lnTo>
                              <a:lnTo>
                                <a:pt x="16" y="7"/>
                              </a:lnTo>
                              <a:lnTo>
                                <a:pt x="16" y="4"/>
                              </a:lnTo>
                              <a:lnTo>
                                <a:pt x="14" y="4"/>
                              </a:lnTo>
                              <a:lnTo>
                                <a:pt x="12" y="2"/>
                              </a:lnTo>
                              <a:lnTo>
                                <a:pt x="10" y="2"/>
                              </a:lnTo>
                              <a:lnTo>
                                <a:pt x="6" y="0"/>
                              </a:lnTo>
                              <a:lnTo>
                                <a:pt x="6" y="2"/>
                              </a:lnTo>
                              <a:lnTo>
                                <a:pt x="4" y="4"/>
                              </a:lnTo>
                              <a:lnTo>
                                <a:pt x="2" y="4"/>
                              </a:lnTo>
                              <a:lnTo>
                                <a:pt x="2" y="7"/>
                              </a:lnTo>
                              <a:lnTo>
                                <a:pt x="0" y="8"/>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06" name="Freeform 182"/>
                        <p:cNvSpPr>
                          <a:spLocks/>
                        </p:cNvSpPr>
                        <p:nvPr/>
                      </p:nvSpPr>
                      <p:spPr bwMode="auto">
                        <a:xfrm>
                          <a:off x="5271" y="1230"/>
                          <a:ext cx="23" cy="17"/>
                        </a:xfrm>
                        <a:custGeom>
                          <a:avLst/>
                          <a:gdLst>
                            <a:gd name="T0" fmla="*/ 0 w 23"/>
                            <a:gd name="T1" fmla="*/ 2 h 17"/>
                            <a:gd name="T2" fmla="*/ 0 w 23"/>
                            <a:gd name="T3" fmla="*/ 2 h 17"/>
                            <a:gd name="T4" fmla="*/ 3 w 23"/>
                            <a:gd name="T5" fmla="*/ 2 h 17"/>
                            <a:gd name="T6" fmla="*/ 5 w 23"/>
                            <a:gd name="T7" fmla="*/ 2 h 17"/>
                            <a:gd name="T8" fmla="*/ 5 w 23"/>
                            <a:gd name="T9" fmla="*/ 2 h 17"/>
                            <a:gd name="T10" fmla="*/ 7 w 23"/>
                            <a:gd name="T11" fmla="*/ 2 h 17"/>
                            <a:gd name="T12" fmla="*/ 9 w 23"/>
                            <a:gd name="T13" fmla="*/ 2 h 17"/>
                            <a:gd name="T14" fmla="*/ 9 w 23"/>
                            <a:gd name="T15" fmla="*/ 2 h 17"/>
                            <a:gd name="T16" fmla="*/ 11 w 23"/>
                            <a:gd name="T17" fmla="*/ 2 h 17"/>
                            <a:gd name="T18" fmla="*/ 13 w 23"/>
                            <a:gd name="T19" fmla="*/ 2 h 17"/>
                            <a:gd name="T20" fmla="*/ 13 w 23"/>
                            <a:gd name="T21" fmla="*/ 2 h 17"/>
                            <a:gd name="T22" fmla="*/ 15 w 23"/>
                            <a:gd name="T23" fmla="*/ 2 h 17"/>
                            <a:gd name="T24" fmla="*/ 15 w 23"/>
                            <a:gd name="T25" fmla="*/ 2 h 17"/>
                            <a:gd name="T26" fmla="*/ 17 w 23"/>
                            <a:gd name="T27" fmla="*/ 2 h 17"/>
                            <a:gd name="T28" fmla="*/ 19 w 23"/>
                            <a:gd name="T29" fmla="*/ 2 h 17"/>
                            <a:gd name="T30" fmla="*/ 19 w 23"/>
                            <a:gd name="T31" fmla="*/ 2 h 17"/>
                            <a:gd name="T32" fmla="*/ 22 w 23"/>
                            <a:gd name="T33" fmla="*/ 0 h 17"/>
                            <a:gd name="T34" fmla="*/ 19 w 23"/>
                            <a:gd name="T35" fmla="*/ 2 h 17"/>
                            <a:gd name="T36" fmla="*/ 19 w 23"/>
                            <a:gd name="T37" fmla="*/ 2 h 17"/>
                            <a:gd name="T38" fmla="*/ 19 w 23"/>
                            <a:gd name="T39" fmla="*/ 4 h 17"/>
                            <a:gd name="T40" fmla="*/ 17 w 23"/>
                            <a:gd name="T41" fmla="*/ 4 h 17"/>
                            <a:gd name="T42" fmla="*/ 17 w 23"/>
                            <a:gd name="T43" fmla="*/ 4 h 17"/>
                            <a:gd name="T44" fmla="*/ 15 w 23"/>
                            <a:gd name="T45" fmla="*/ 4 h 17"/>
                            <a:gd name="T46" fmla="*/ 15 w 23"/>
                            <a:gd name="T47" fmla="*/ 4 h 17"/>
                            <a:gd name="T48" fmla="*/ 15 w 23"/>
                            <a:gd name="T49" fmla="*/ 4 h 17"/>
                            <a:gd name="T50" fmla="*/ 15 w 23"/>
                            <a:gd name="T51" fmla="*/ 6 h 17"/>
                            <a:gd name="T52" fmla="*/ 15 w 23"/>
                            <a:gd name="T53" fmla="*/ 8 h 17"/>
                            <a:gd name="T54" fmla="*/ 15 w 23"/>
                            <a:gd name="T55" fmla="*/ 10 h 17"/>
                            <a:gd name="T56" fmla="*/ 13 w 23"/>
                            <a:gd name="T57" fmla="*/ 10 h 17"/>
                            <a:gd name="T58" fmla="*/ 13 w 23"/>
                            <a:gd name="T59" fmla="*/ 12 h 17"/>
                            <a:gd name="T60" fmla="*/ 13 w 23"/>
                            <a:gd name="T61" fmla="*/ 14 h 17"/>
                            <a:gd name="T62" fmla="*/ 13 w 23"/>
                            <a:gd name="T63" fmla="*/ 16 h 17"/>
                            <a:gd name="T64" fmla="*/ 13 w 23"/>
                            <a:gd name="T65" fmla="*/ 16 h 17"/>
                            <a:gd name="T66" fmla="*/ 13 w 23"/>
                            <a:gd name="T67" fmla="*/ 16 h 17"/>
                            <a:gd name="T68" fmla="*/ 13 w 23"/>
                            <a:gd name="T69" fmla="*/ 14 h 17"/>
                            <a:gd name="T70" fmla="*/ 13 w 23"/>
                            <a:gd name="T71" fmla="*/ 12 h 17"/>
                            <a:gd name="T72" fmla="*/ 13 w 23"/>
                            <a:gd name="T73" fmla="*/ 12 h 17"/>
                            <a:gd name="T74" fmla="*/ 13 w 23"/>
                            <a:gd name="T75" fmla="*/ 10 h 17"/>
                            <a:gd name="T76" fmla="*/ 13 w 23"/>
                            <a:gd name="T77" fmla="*/ 10 h 17"/>
                            <a:gd name="T78" fmla="*/ 13 w 23"/>
                            <a:gd name="T79" fmla="*/ 8 h 17"/>
                            <a:gd name="T80" fmla="*/ 13 w 23"/>
                            <a:gd name="T81" fmla="*/ 8 h 17"/>
                            <a:gd name="T82" fmla="*/ 11 w 23"/>
                            <a:gd name="T83" fmla="*/ 8 h 17"/>
                            <a:gd name="T84" fmla="*/ 9 w 23"/>
                            <a:gd name="T85" fmla="*/ 8 h 17"/>
                            <a:gd name="T86" fmla="*/ 9 w 23"/>
                            <a:gd name="T87" fmla="*/ 6 h 17"/>
                            <a:gd name="T88" fmla="*/ 7 w 23"/>
                            <a:gd name="T89" fmla="*/ 6 h 17"/>
                            <a:gd name="T90" fmla="*/ 5 w 23"/>
                            <a:gd name="T91" fmla="*/ 4 h 17"/>
                            <a:gd name="T92" fmla="*/ 3 w 23"/>
                            <a:gd name="T93" fmla="*/ 4 h 17"/>
                            <a:gd name="T94" fmla="*/ 3 w 23"/>
                            <a:gd name="T95" fmla="*/ 2 h 17"/>
                            <a:gd name="T96" fmla="*/ 0 w 23"/>
                            <a:gd name="T97" fmla="*/ 2 h 17"/>
                            <a:gd name="T98" fmla="*/ 0 w 23"/>
                            <a:gd name="T99" fmla="*/ 2 h 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
                            <a:gd name="T151" fmla="*/ 0 h 17"/>
                            <a:gd name="T152" fmla="*/ 23 w 23"/>
                            <a:gd name="T153" fmla="*/ 17 h 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 h="17">
                              <a:moveTo>
                                <a:pt x="0" y="2"/>
                              </a:moveTo>
                              <a:lnTo>
                                <a:pt x="0" y="2"/>
                              </a:lnTo>
                              <a:lnTo>
                                <a:pt x="3" y="2"/>
                              </a:lnTo>
                              <a:lnTo>
                                <a:pt x="5" y="2"/>
                              </a:lnTo>
                              <a:lnTo>
                                <a:pt x="7" y="2"/>
                              </a:lnTo>
                              <a:lnTo>
                                <a:pt x="9" y="2"/>
                              </a:lnTo>
                              <a:lnTo>
                                <a:pt x="11" y="2"/>
                              </a:lnTo>
                              <a:lnTo>
                                <a:pt x="13" y="2"/>
                              </a:lnTo>
                              <a:lnTo>
                                <a:pt x="15" y="2"/>
                              </a:lnTo>
                              <a:lnTo>
                                <a:pt x="17" y="2"/>
                              </a:lnTo>
                              <a:lnTo>
                                <a:pt x="19" y="2"/>
                              </a:lnTo>
                              <a:lnTo>
                                <a:pt x="22" y="0"/>
                              </a:lnTo>
                              <a:lnTo>
                                <a:pt x="19" y="2"/>
                              </a:lnTo>
                              <a:lnTo>
                                <a:pt x="19" y="4"/>
                              </a:lnTo>
                              <a:lnTo>
                                <a:pt x="17" y="4"/>
                              </a:lnTo>
                              <a:lnTo>
                                <a:pt x="15" y="4"/>
                              </a:lnTo>
                              <a:lnTo>
                                <a:pt x="15" y="6"/>
                              </a:lnTo>
                              <a:lnTo>
                                <a:pt x="15" y="8"/>
                              </a:lnTo>
                              <a:lnTo>
                                <a:pt x="15" y="10"/>
                              </a:lnTo>
                              <a:lnTo>
                                <a:pt x="13" y="10"/>
                              </a:lnTo>
                              <a:lnTo>
                                <a:pt x="13" y="12"/>
                              </a:lnTo>
                              <a:lnTo>
                                <a:pt x="13" y="14"/>
                              </a:lnTo>
                              <a:lnTo>
                                <a:pt x="13" y="16"/>
                              </a:lnTo>
                              <a:lnTo>
                                <a:pt x="13" y="14"/>
                              </a:lnTo>
                              <a:lnTo>
                                <a:pt x="13" y="12"/>
                              </a:lnTo>
                              <a:lnTo>
                                <a:pt x="13" y="10"/>
                              </a:lnTo>
                              <a:lnTo>
                                <a:pt x="13" y="8"/>
                              </a:lnTo>
                              <a:lnTo>
                                <a:pt x="11" y="8"/>
                              </a:lnTo>
                              <a:lnTo>
                                <a:pt x="9" y="8"/>
                              </a:lnTo>
                              <a:lnTo>
                                <a:pt x="9" y="6"/>
                              </a:lnTo>
                              <a:lnTo>
                                <a:pt x="7" y="6"/>
                              </a:lnTo>
                              <a:lnTo>
                                <a:pt x="5" y="4"/>
                              </a:lnTo>
                              <a:lnTo>
                                <a:pt x="3" y="4"/>
                              </a:lnTo>
                              <a:lnTo>
                                <a:pt x="3" y="2"/>
                              </a:lnTo>
                              <a:lnTo>
                                <a:pt x="0"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07" name="Freeform 183"/>
                        <p:cNvSpPr>
                          <a:spLocks/>
                        </p:cNvSpPr>
                        <p:nvPr/>
                      </p:nvSpPr>
                      <p:spPr bwMode="auto">
                        <a:xfrm>
                          <a:off x="5257" y="1209"/>
                          <a:ext cx="47" cy="17"/>
                        </a:xfrm>
                        <a:custGeom>
                          <a:avLst/>
                          <a:gdLst>
                            <a:gd name="T0" fmla="*/ 0 w 47"/>
                            <a:gd name="T1" fmla="*/ 10 h 17"/>
                            <a:gd name="T2" fmla="*/ 4 w 47"/>
                            <a:gd name="T3" fmla="*/ 8 h 17"/>
                            <a:gd name="T4" fmla="*/ 8 w 47"/>
                            <a:gd name="T5" fmla="*/ 6 h 17"/>
                            <a:gd name="T6" fmla="*/ 14 w 47"/>
                            <a:gd name="T7" fmla="*/ 4 h 17"/>
                            <a:gd name="T8" fmla="*/ 19 w 47"/>
                            <a:gd name="T9" fmla="*/ 4 h 17"/>
                            <a:gd name="T10" fmla="*/ 23 w 47"/>
                            <a:gd name="T11" fmla="*/ 2 h 17"/>
                            <a:gd name="T12" fmla="*/ 29 w 47"/>
                            <a:gd name="T13" fmla="*/ 0 h 17"/>
                            <a:gd name="T14" fmla="*/ 33 w 47"/>
                            <a:gd name="T15" fmla="*/ 0 h 17"/>
                            <a:gd name="T16" fmla="*/ 36 w 47"/>
                            <a:gd name="T17" fmla="*/ 2 h 17"/>
                            <a:gd name="T18" fmla="*/ 38 w 47"/>
                            <a:gd name="T19" fmla="*/ 2 h 17"/>
                            <a:gd name="T20" fmla="*/ 40 w 47"/>
                            <a:gd name="T21" fmla="*/ 4 h 17"/>
                            <a:gd name="T22" fmla="*/ 42 w 47"/>
                            <a:gd name="T23" fmla="*/ 4 h 17"/>
                            <a:gd name="T24" fmla="*/ 42 w 47"/>
                            <a:gd name="T25" fmla="*/ 6 h 17"/>
                            <a:gd name="T26" fmla="*/ 44 w 47"/>
                            <a:gd name="T27" fmla="*/ 8 h 17"/>
                            <a:gd name="T28" fmla="*/ 44 w 47"/>
                            <a:gd name="T29" fmla="*/ 8 h 17"/>
                            <a:gd name="T30" fmla="*/ 44 w 47"/>
                            <a:gd name="T31" fmla="*/ 10 h 17"/>
                            <a:gd name="T32" fmla="*/ 46 w 47"/>
                            <a:gd name="T33" fmla="*/ 13 h 17"/>
                            <a:gd name="T34" fmla="*/ 44 w 47"/>
                            <a:gd name="T35" fmla="*/ 13 h 17"/>
                            <a:gd name="T36" fmla="*/ 44 w 47"/>
                            <a:gd name="T37" fmla="*/ 14 h 17"/>
                            <a:gd name="T38" fmla="*/ 42 w 47"/>
                            <a:gd name="T39" fmla="*/ 14 h 17"/>
                            <a:gd name="T40" fmla="*/ 42 w 47"/>
                            <a:gd name="T41" fmla="*/ 14 h 17"/>
                            <a:gd name="T42" fmla="*/ 40 w 47"/>
                            <a:gd name="T43" fmla="*/ 16 h 17"/>
                            <a:gd name="T44" fmla="*/ 40 w 47"/>
                            <a:gd name="T45" fmla="*/ 16 h 17"/>
                            <a:gd name="T46" fmla="*/ 38 w 47"/>
                            <a:gd name="T47" fmla="*/ 16 h 17"/>
                            <a:gd name="T48" fmla="*/ 38 w 47"/>
                            <a:gd name="T49" fmla="*/ 16 h 17"/>
                            <a:gd name="T50" fmla="*/ 36 w 47"/>
                            <a:gd name="T51" fmla="*/ 16 h 17"/>
                            <a:gd name="T52" fmla="*/ 36 w 47"/>
                            <a:gd name="T53" fmla="*/ 14 h 17"/>
                            <a:gd name="T54" fmla="*/ 36 w 47"/>
                            <a:gd name="T55" fmla="*/ 14 h 17"/>
                            <a:gd name="T56" fmla="*/ 33 w 47"/>
                            <a:gd name="T57" fmla="*/ 13 h 17"/>
                            <a:gd name="T58" fmla="*/ 33 w 47"/>
                            <a:gd name="T59" fmla="*/ 13 h 17"/>
                            <a:gd name="T60" fmla="*/ 33 w 47"/>
                            <a:gd name="T61" fmla="*/ 13 h 17"/>
                            <a:gd name="T62" fmla="*/ 31 w 47"/>
                            <a:gd name="T63" fmla="*/ 10 h 17"/>
                            <a:gd name="T64" fmla="*/ 31 w 47"/>
                            <a:gd name="T65" fmla="*/ 10 h 17"/>
                            <a:gd name="T66" fmla="*/ 27 w 47"/>
                            <a:gd name="T67" fmla="*/ 10 h 17"/>
                            <a:gd name="T68" fmla="*/ 23 w 47"/>
                            <a:gd name="T69" fmla="*/ 10 h 17"/>
                            <a:gd name="T70" fmla="*/ 19 w 47"/>
                            <a:gd name="T71" fmla="*/ 10 h 17"/>
                            <a:gd name="T72" fmla="*/ 14 w 47"/>
                            <a:gd name="T73" fmla="*/ 10 h 17"/>
                            <a:gd name="T74" fmla="*/ 10 w 47"/>
                            <a:gd name="T75" fmla="*/ 10 h 17"/>
                            <a:gd name="T76" fmla="*/ 6 w 47"/>
                            <a:gd name="T77" fmla="*/ 10 h 17"/>
                            <a:gd name="T78" fmla="*/ 2 w 47"/>
                            <a:gd name="T79" fmla="*/ 10 h 17"/>
                            <a:gd name="T80" fmla="*/ 0 w 47"/>
                            <a:gd name="T81" fmla="*/ 10 h 17"/>
                            <a:gd name="T82" fmla="*/ 0 w 47"/>
                            <a:gd name="T83" fmla="*/ 10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
                            <a:gd name="T127" fmla="*/ 0 h 17"/>
                            <a:gd name="T128" fmla="*/ 47 w 47"/>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 h="17">
                              <a:moveTo>
                                <a:pt x="0" y="10"/>
                              </a:moveTo>
                              <a:lnTo>
                                <a:pt x="4" y="8"/>
                              </a:lnTo>
                              <a:lnTo>
                                <a:pt x="8" y="6"/>
                              </a:lnTo>
                              <a:lnTo>
                                <a:pt x="14" y="4"/>
                              </a:lnTo>
                              <a:lnTo>
                                <a:pt x="19" y="4"/>
                              </a:lnTo>
                              <a:lnTo>
                                <a:pt x="23" y="2"/>
                              </a:lnTo>
                              <a:lnTo>
                                <a:pt x="29" y="0"/>
                              </a:lnTo>
                              <a:lnTo>
                                <a:pt x="33" y="0"/>
                              </a:lnTo>
                              <a:lnTo>
                                <a:pt x="36" y="2"/>
                              </a:lnTo>
                              <a:lnTo>
                                <a:pt x="38" y="2"/>
                              </a:lnTo>
                              <a:lnTo>
                                <a:pt x="40" y="4"/>
                              </a:lnTo>
                              <a:lnTo>
                                <a:pt x="42" y="4"/>
                              </a:lnTo>
                              <a:lnTo>
                                <a:pt x="42" y="6"/>
                              </a:lnTo>
                              <a:lnTo>
                                <a:pt x="44" y="8"/>
                              </a:lnTo>
                              <a:lnTo>
                                <a:pt x="44" y="10"/>
                              </a:lnTo>
                              <a:lnTo>
                                <a:pt x="46" y="13"/>
                              </a:lnTo>
                              <a:lnTo>
                                <a:pt x="44" y="13"/>
                              </a:lnTo>
                              <a:lnTo>
                                <a:pt x="44" y="14"/>
                              </a:lnTo>
                              <a:lnTo>
                                <a:pt x="42" y="14"/>
                              </a:lnTo>
                              <a:lnTo>
                                <a:pt x="40" y="16"/>
                              </a:lnTo>
                              <a:lnTo>
                                <a:pt x="38" y="16"/>
                              </a:lnTo>
                              <a:lnTo>
                                <a:pt x="36" y="16"/>
                              </a:lnTo>
                              <a:lnTo>
                                <a:pt x="36" y="14"/>
                              </a:lnTo>
                              <a:lnTo>
                                <a:pt x="33" y="13"/>
                              </a:lnTo>
                              <a:lnTo>
                                <a:pt x="31" y="10"/>
                              </a:lnTo>
                              <a:lnTo>
                                <a:pt x="27" y="10"/>
                              </a:lnTo>
                              <a:lnTo>
                                <a:pt x="23" y="10"/>
                              </a:lnTo>
                              <a:lnTo>
                                <a:pt x="19" y="10"/>
                              </a:lnTo>
                              <a:lnTo>
                                <a:pt x="14" y="10"/>
                              </a:lnTo>
                              <a:lnTo>
                                <a:pt x="10" y="10"/>
                              </a:lnTo>
                              <a:lnTo>
                                <a:pt x="6" y="10"/>
                              </a:lnTo>
                              <a:lnTo>
                                <a:pt x="2" y="10"/>
                              </a:lnTo>
                              <a:lnTo>
                                <a:pt x="0" y="1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08" name="Freeform 184"/>
                        <p:cNvSpPr>
                          <a:spLocks/>
                        </p:cNvSpPr>
                        <p:nvPr/>
                      </p:nvSpPr>
                      <p:spPr bwMode="auto">
                        <a:xfrm>
                          <a:off x="5188" y="1194"/>
                          <a:ext cx="26" cy="39"/>
                        </a:xfrm>
                        <a:custGeom>
                          <a:avLst/>
                          <a:gdLst>
                            <a:gd name="T0" fmla="*/ 0 w 26"/>
                            <a:gd name="T1" fmla="*/ 23 h 39"/>
                            <a:gd name="T2" fmla="*/ 3 w 26"/>
                            <a:gd name="T3" fmla="*/ 17 h 39"/>
                            <a:gd name="T4" fmla="*/ 3 w 26"/>
                            <a:gd name="T5" fmla="*/ 11 h 39"/>
                            <a:gd name="T6" fmla="*/ 7 w 26"/>
                            <a:gd name="T7" fmla="*/ 4 h 39"/>
                            <a:gd name="T8" fmla="*/ 9 w 26"/>
                            <a:gd name="T9" fmla="*/ 0 h 39"/>
                            <a:gd name="T10" fmla="*/ 13 w 26"/>
                            <a:gd name="T11" fmla="*/ 0 h 39"/>
                            <a:gd name="T12" fmla="*/ 17 w 26"/>
                            <a:gd name="T13" fmla="*/ 2 h 39"/>
                            <a:gd name="T14" fmla="*/ 22 w 26"/>
                            <a:gd name="T15" fmla="*/ 4 h 39"/>
                            <a:gd name="T16" fmla="*/ 23 w 26"/>
                            <a:gd name="T17" fmla="*/ 8 h 39"/>
                            <a:gd name="T18" fmla="*/ 23 w 26"/>
                            <a:gd name="T19" fmla="*/ 11 h 39"/>
                            <a:gd name="T20" fmla="*/ 23 w 26"/>
                            <a:gd name="T21" fmla="*/ 13 h 39"/>
                            <a:gd name="T22" fmla="*/ 23 w 26"/>
                            <a:gd name="T23" fmla="*/ 15 h 39"/>
                            <a:gd name="T24" fmla="*/ 23 w 26"/>
                            <a:gd name="T25" fmla="*/ 19 h 39"/>
                            <a:gd name="T26" fmla="*/ 22 w 26"/>
                            <a:gd name="T27" fmla="*/ 21 h 39"/>
                            <a:gd name="T28" fmla="*/ 20 w 26"/>
                            <a:gd name="T29" fmla="*/ 25 h 39"/>
                            <a:gd name="T30" fmla="*/ 20 w 26"/>
                            <a:gd name="T31" fmla="*/ 29 h 39"/>
                            <a:gd name="T32" fmla="*/ 20 w 26"/>
                            <a:gd name="T33" fmla="*/ 31 h 39"/>
                            <a:gd name="T34" fmla="*/ 17 w 26"/>
                            <a:gd name="T35" fmla="*/ 36 h 39"/>
                            <a:gd name="T36" fmla="*/ 15 w 26"/>
                            <a:gd name="T37" fmla="*/ 38 h 39"/>
                            <a:gd name="T38" fmla="*/ 13 w 26"/>
                            <a:gd name="T39" fmla="*/ 36 h 39"/>
                            <a:gd name="T40" fmla="*/ 13 w 26"/>
                            <a:gd name="T41" fmla="*/ 31 h 39"/>
                            <a:gd name="T42" fmla="*/ 13 w 26"/>
                            <a:gd name="T43" fmla="*/ 28 h 39"/>
                            <a:gd name="T44" fmla="*/ 11 w 26"/>
                            <a:gd name="T45" fmla="*/ 28 h 39"/>
                            <a:gd name="T46" fmla="*/ 9 w 26"/>
                            <a:gd name="T47" fmla="*/ 25 h 39"/>
                            <a:gd name="T48" fmla="*/ 11 w 26"/>
                            <a:gd name="T49" fmla="*/ 23 h 39"/>
                            <a:gd name="T50" fmla="*/ 15 w 26"/>
                            <a:gd name="T51" fmla="*/ 21 h 39"/>
                            <a:gd name="T52" fmla="*/ 15 w 26"/>
                            <a:gd name="T53" fmla="*/ 19 h 39"/>
                            <a:gd name="T54" fmla="*/ 17 w 26"/>
                            <a:gd name="T55" fmla="*/ 15 h 39"/>
                            <a:gd name="T56" fmla="*/ 17 w 26"/>
                            <a:gd name="T57" fmla="*/ 13 h 39"/>
                            <a:gd name="T58" fmla="*/ 17 w 26"/>
                            <a:gd name="T59" fmla="*/ 13 h 39"/>
                            <a:gd name="T60" fmla="*/ 20 w 26"/>
                            <a:gd name="T61" fmla="*/ 11 h 39"/>
                            <a:gd name="T62" fmla="*/ 22 w 26"/>
                            <a:gd name="T63" fmla="*/ 11 h 39"/>
                            <a:gd name="T64" fmla="*/ 22 w 26"/>
                            <a:gd name="T65" fmla="*/ 11 h 39"/>
                            <a:gd name="T66" fmla="*/ 20 w 26"/>
                            <a:gd name="T67" fmla="*/ 8 h 39"/>
                            <a:gd name="T68" fmla="*/ 15 w 26"/>
                            <a:gd name="T69" fmla="*/ 6 h 39"/>
                            <a:gd name="T70" fmla="*/ 11 w 26"/>
                            <a:gd name="T71" fmla="*/ 4 h 39"/>
                            <a:gd name="T72" fmla="*/ 7 w 26"/>
                            <a:gd name="T73" fmla="*/ 6 h 39"/>
                            <a:gd name="T74" fmla="*/ 5 w 26"/>
                            <a:gd name="T75" fmla="*/ 15 h 39"/>
                            <a:gd name="T76" fmla="*/ 3 w 26"/>
                            <a:gd name="T77" fmla="*/ 21 h 39"/>
                            <a:gd name="T78" fmla="*/ 3 w 26"/>
                            <a:gd name="T79" fmla="*/ 25 h 39"/>
                            <a:gd name="T80" fmla="*/ 0 w 26"/>
                            <a:gd name="T81" fmla="*/ 28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39"/>
                            <a:gd name="T125" fmla="*/ 26 w 26"/>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39">
                              <a:moveTo>
                                <a:pt x="0" y="28"/>
                              </a:moveTo>
                              <a:lnTo>
                                <a:pt x="0" y="23"/>
                              </a:lnTo>
                              <a:lnTo>
                                <a:pt x="0" y="21"/>
                              </a:lnTo>
                              <a:lnTo>
                                <a:pt x="3" y="17"/>
                              </a:lnTo>
                              <a:lnTo>
                                <a:pt x="3" y="13"/>
                              </a:lnTo>
                              <a:lnTo>
                                <a:pt x="3" y="11"/>
                              </a:lnTo>
                              <a:lnTo>
                                <a:pt x="5" y="6"/>
                              </a:lnTo>
                              <a:lnTo>
                                <a:pt x="7" y="4"/>
                              </a:lnTo>
                              <a:lnTo>
                                <a:pt x="9" y="2"/>
                              </a:lnTo>
                              <a:lnTo>
                                <a:pt x="9" y="0"/>
                              </a:lnTo>
                              <a:lnTo>
                                <a:pt x="11" y="0"/>
                              </a:lnTo>
                              <a:lnTo>
                                <a:pt x="13" y="0"/>
                              </a:lnTo>
                              <a:lnTo>
                                <a:pt x="15" y="0"/>
                              </a:lnTo>
                              <a:lnTo>
                                <a:pt x="17" y="2"/>
                              </a:lnTo>
                              <a:lnTo>
                                <a:pt x="20" y="2"/>
                              </a:lnTo>
                              <a:lnTo>
                                <a:pt x="22" y="4"/>
                              </a:lnTo>
                              <a:lnTo>
                                <a:pt x="23" y="6"/>
                              </a:lnTo>
                              <a:lnTo>
                                <a:pt x="23" y="8"/>
                              </a:lnTo>
                              <a:lnTo>
                                <a:pt x="23" y="11"/>
                              </a:lnTo>
                              <a:lnTo>
                                <a:pt x="23" y="13"/>
                              </a:lnTo>
                              <a:lnTo>
                                <a:pt x="23" y="15"/>
                              </a:lnTo>
                              <a:lnTo>
                                <a:pt x="25" y="17"/>
                              </a:lnTo>
                              <a:lnTo>
                                <a:pt x="23" y="19"/>
                              </a:lnTo>
                              <a:lnTo>
                                <a:pt x="23" y="21"/>
                              </a:lnTo>
                              <a:lnTo>
                                <a:pt x="22" y="21"/>
                              </a:lnTo>
                              <a:lnTo>
                                <a:pt x="22" y="23"/>
                              </a:lnTo>
                              <a:lnTo>
                                <a:pt x="20" y="25"/>
                              </a:lnTo>
                              <a:lnTo>
                                <a:pt x="20" y="28"/>
                              </a:lnTo>
                              <a:lnTo>
                                <a:pt x="20" y="29"/>
                              </a:lnTo>
                              <a:lnTo>
                                <a:pt x="20" y="31"/>
                              </a:lnTo>
                              <a:lnTo>
                                <a:pt x="17" y="34"/>
                              </a:lnTo>
                              <a:lnTo>
                                <a:pt x="17" y="36"/>
                              </a:lnTo>
                              <a:lnTo>
                                <a:pt x="17" y="38"/>
                              </a:lnTo>
                              <a:lnTo>
                                <a:pt x="15" y="38"/>
                              </a:lnTo>
                              <a:lnTo>
                                <a:pt x="13" y="36"/>
                              </a:lnTo>
                              <a:lnTo>
                                <a:pt x="11" y="34"/>
                              </a:lnTo>
                              <a:lnTo>
                                <a:pt x="13" y="31"/>
                              </a:lnTo>
                              <a:lnTo>
                                <a:pt x="13" y="29"/>
                              </a:lnTo>
                              <a:lnTo>
                                <a:pt x="13" y="28"/>
                              </a:lnTo>
                              <a:lnTo>
                                <a:pt x="11" y="28"/>
                              </a:lnTo>
                              <a:lnTo>
                                <a:pt x="9" y="28"/>
                              </a:lnTo>
                              <a:lnTo>
                                <a:pt x="9" y="25"/>
                              </a:lnTo>
                              <a:lnTo>
                                <a:pt x="11" y="23"/>
                              </a:lnTo>
                              <a:lnTo>
                                <a:pt x="13" y="23"/>
                              </a:lnTo>
                              <a:lnTo>
                                <a:pt x="15" y="21"/>
                              </a:lnTo>
                              <a:lnTo>
                                <a:pt x="15" y="19"/>
                              </a:lnTo>
                              <a:lnTo>
                                <a:pt x="17" y="17"/>
                              </a:lnTo>
                              <a:lnTo>
                                <a:pt x="17" y="15"/>
                              </a:lnTo>
                              <a:lnTo>
                                <a:pt x="17" y="13"/>
                              </a:lnTo>
                              <a:lnTo>
                                <a:pt x="20" y="13"/>
                              </a:lnTo>
                              <a:lnTo>
                                <a:pt x="20" y="11"/>
                              </a:lnTo>
                              <a:lnTo>
                                <a:pt x="22" y="11"/>
                              </a:lnTo>
                              <a:lnTo>
                                <a:pt x="23" y="11"/>
                              </a:lnTo>
                              <a:lnTo>
                                <a:pt x="22" y="11"/>
                              </a:lnTo>
                              <a:lnTo>
                                <a:pt x="22" y="8"/>
                              </a:lnTo>
                              <a:lnTo>
                                <a:pt x="20" y="8"/>
                              </a:lnTo>
                              <a:lnTo>
                                <a:pt x="17" y="6"/>
                              </a:lnTo>
                              <a:lnTo>
                                <a:pt x="15" y="6"/>
                              </a:lnTo>
                              <a:lnTo>
                                <a:pt x="13" y="4"/>
                              </a:lnTo>
                              <a:lnTo>
                                <a:pt x="11" y="4"/>
                              </a:lnTo>
                              <a:lnTo>
                                <a:pt x="9" y="2"/>
                              </a:lnTo>
                              <a:lnTo>
                                <a:pt x="7" y="6"/>
                              </a:lnTo>
                              <a:lnTo>
                                <a:pt x="5" y="11"/>
                              </a:lnTo>
                              <a:lnTo>
                                <a:pt x="5" y="15"/>
                              </a:lnTo>
                              <a:lnTo>
                                <a:pt x="3" y="17"/>
                              </a:lnTo>
                              <a:lnTo>
                                <a:pt x="3" y="21"/>
                              </a:lnTo>
                              <a:lnTo>
                                <a:pt x="3" y="23"/>
                              </a:lnTo>
                              <a:lnTo>
                                <a:pt x="3" y="25"/>
                              </a:lnTo>
                              <a:lnTo>
                                <a:pt x="0" y="28"/>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09" name="Freeform 185"/>
                        <p:cNvSpPr>
                          <a:spLocks/>
                        </p:cNvSpPr>
                        <p:nvPr/>
                      </p:nvSpPr>
                      <p:spPr bwMode="auto">
                        <a:xfrm>
                          <a:off x="5817" y="1879"/>
                          <a:ext cx="41" cy="18"/>
                        </a:xfrm>
                        <a:custGeom>
                          <a:avLst/>
                          <a:gdLst>
                            <a:gd name="T0" fmla="*/ 0 w 41"/>
                            <a:gd name="T1" fmla="*/ 4 h 18"/>
                            <a:gd name="T2" fmla="*/ 2 w 41"/>
                            <a:gd name="T3" fmla="*/ 4 h 18"/>
                            <a:gd name="T4" fmla="*/ 4 w 41"/>
                            <a:gd name="T5" fmla="*/ 4 h 18"/>
                            <a:gd name="T6" fmla="*/ 4 w 41"/>
                            <a:gd name="T7" fmla="*/ 4 h 18"/>
                            <a:gd name="T8" fmla="*/ 7 w 41"/>
                            <a:gd name="T9" fmla="*/ 2 h 18"/>
                            <a:gd name="T10" fmla="*/ 9 w 41"/>
                            <a:gd name="T11" fmla="*/ 2 h 18"/>
                            <a:gd name="T12" fmla="*/ 9 w 41"/>
                            <a:gd name="T13" fmla="*/ 2 h 18"/>
                            <a:gd name="T14" fmla="*/ 10 w 41"/>
                            <a:gd name="T15" fmla="*/ 0 h 18"/>
                            <a:gd name="T16" fmla="*/ 10 w 41"/>
                            <a:gd name="T17" fmla="*/ 0 h 18"/>
                            <a:gd name="T18" fmla="*/ 13 w 41"/>
                            <a:gd name="T19" fmla="*/ 0 h 18"/>
                            <a:gd name="T20" fmla="*/ 15 w 41"/>
                            <a:gd name="T21" fmla="*/ 0 h 18"/>
                            <a:gd name="T22" fmla="*/ 17 w 41"/>
                            <a:gd name="T23" fmla="*/ 0 h 18"/>
                            <a:gd name="T24" fmla="*/ 19 w 41"/>
                            <a:gd name="T25" fmla="*/ 2 h 18"/>
                            <a:gd name="T26" fmla="*/ 21 w 41"/>
                            <a:gd name="T27" fmla="*/ 2 h 18"/>
                            <a:gd name="T28" fmla="*/ 23 w 41"/>
                            <a:gd name="T29" fmla="*/ 2 h 18"/>
                            <a:gd name="T30" fmla="*/ 23 w 41"/>
                            <a:gd name="T31" fmla="*/ 2 h 18"/>
                            <a:gd name="T32" fmla="*/ 25 w 41"/>
                            <a:gd name="T33" fmla="*/ 2 h 18"/>
                            <a:gd name="T34" fmla="*/ 27 w 41"/>
                            <a:gd name="T35" fmla="*/ 2 h 18"/>
                            <a:gd name="T36" fmla="*/ 30 w 41"/>
                            <a:gd name="T37" fmla="*/ 4 h 18"/>
                            <a:gd name="T38" fmla="*/ 32 w 41"/>
                            <a:gd name="T39" fmla="*/ 5 h 18"/>
                            <a:gd name="T40" fmla="*/ 34 w 41"/>
                            <a:gd name="T41" fmla="*/ 5 h 18"/>
                            <a:gd name="T42" fmla="*/ 35 w 41"/>
                            <a:gd name="T43" fmla="*/ 5 h 18"/>
                            <a:gd name="T44" fmla="*/ 38 w 41"/>
                            <a:gd name="T45" fmla="*/ 8 h 18"/>
                            <a:gd name="T46" fmla="*/ 38 w 41"/>
                            <a:gd name="T47" fmla="*/ 8 h 18"/>
                            <a:gd name="T48" fmla="*/ 40 w 41"/>
                            <a:gd name="T49" fmla="*/ 10 h 18"/>
                            <a:gd name="T50" fmla="*/ 40 w 41"/>
                            <a:gd name="T51" fmla="*/ 10 h 18"/>
                            <a:gd name="T52" fmla="*/ 40 w 41"/>
                            <a:gd name="T53" fmla="*/ 10 h 18"/>
                            <a:gd name="T54" fmla="*/ 38 w 41"/>
                            <a:gd name="T55" fmla="*/ 12 h 18"/>
                            <a:gd name="T56" fmla="*/ 35 w 41"/>
                            <a:gd name="T57" fmla="*/ 12 h 18"/>
                            <a:gd name="T58" fmla="*/ 34 w 41"/>
                            <a:gd name="T59" fmla="*/ 14 h 18"/>
                            <a:gd name="T60" fmla="*/ 32 w 41"/>
                            <a:gd name="T61" fmla="*/ 14 h 18"/>
                            <a:gd name="T62" fmla="*/ 30 w 41"/>
                            <a:gd name="T63" fmla="*/ 14 h 18"/>
                            <a:gd name="T64" fmla="*/ 27 w 41"/>
                            <a:gd name="T65" fmla="*/ 17 h 18"/>
                            <a:gd name="T66" fmla="*/ 25 w 41"/>
                            <a:gd name="T67" fmla="*/ 17 h 18"/>
                            <a:gd name="T68" fmla="*/ 23 w 41"/>
                            <a:gd name="T69" fmla="*/ 14 h 18"/>
                            <a:gd name="T70" fmla="*/ 21 w 41"/>
                            <a:gd name="T71" fmla="*/ 14 h 18"/>
                            <a:gd name="T72" fmla="*/ 19 w 41"/>
                            <a:gd name="T73" fmla="*/ 14 h 18"/>
                            <a:gd name="T74" fmla="*/ 17 w 41"/>
                            <a:gd name="T75" fmla="*/ 14 h 18"/>
                            <a:gd name="T76" fmla="*/ 15 w 41"/>
                            <a:gd name="T77" fmla="*/ 14 h 18"/>
                            <a:gd name="T78" fmla="*/ 13 w 41"/>
                            <a:gd name="T79" fmla="*/ 14 h 18"/>
                            <a:gd name="T80" fmla="*/ 10 w 41"/>
                            <a:gd name="T81" fmla="*/ 14 h 18"/>
                            <a:gd name="T82" fmla="*/ 9 w 41"/>
                            <a:gd name="T83" fmla="*/ 12 h 18"/>
                            <a:gd name="T84" fmla="*/ 9 w 41"/>
                            <a:gd name="T85" fmla="*/ 10 h 18"/>
                            <a:gd name="T86" fmla="*/ 7 w 41"/>
                            <a:gd name="T87" fmla="*/ 10 h 18"/>
                            <a:gd name="T88" fmla="*/ 7 w 41"/>
                            <a:gd name="T89" fmla="*/ 8 h 18"/>
                            <a:gd name="T90" fmla="*/ 4 w 41"/>
                            <a:gd name="T91" fmla="*/ 8 h 18"/>
                            <a:gd name="T92" fmla="*/ 4 w 41"/>
                            <a:gd name="T93" fmla="*/ 5 h 18"/>
                            <a:gd name="T94" fmla="*/ 2 w 41"/>
                            <a:gd name="T95" fmla="*/ 5 h 18"/>
                            <a:gd name="T96" fmla="*/ 0 w 41"/>
                            <a:gd name="T97" fmla="*/ 4 h 18"/>
                            <a:gd name="T98" fmla="*/ 0 w 41"/>
                            <a:gd name="T99" fmla="*/ 4 h 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18"/>
                            <a:gd name="T152" fmla="*/ 41 w 41"/>
                            <a:gd name="T153" fmla="*/ 18 h 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18">
                              <a:moveTo>
                                <a:pt x="0" y="4"/>
                              </a:moveTo>
                              <a:lnTo>
                                <a:pt x="2" y="4"/>
                              </a:lnTo>
                              <a:lnTo>
                                <a:pt x="4" y="4"/>
                              </a:lnTo>
                              <a:lnTo>
                                <a:pt x="7" y="2"/>
                              </a:lnTo>
                              <a:lnTo>
                                <a:pt x="9" y="2"/>
                              </a:lnTo>
                              <a:lnTo>
                                <a:pt x="10" y="0"/>
                              </a:lnTo>
                              <a:lnTo>
                                <a:pt x="13" y="0"/>
                              </a:lnTo>
                              <a:lnTo>
                                <a:pt x="15" y="0"/>
                              </a:lnTo>
                              <a:lnTo>
                                <a:pt x="17" y="0"/>
                              </a:lnTo>
                              <a:lnTo>
                                <a:pt x="19" y="2"/>
                              </a:lnTo>
                              <a:lnTo>
                                <a:pt x="21" y="2"/>
                              </a:lnTo>
                              <a:lnTo>
                                <a:pt x="23" y="2"/>
                              </a:lnTo>
                              <a:lnTo>
                                <a:pt x="25" y="2"/>
                              </a:lnTo>
                              <a:lnTo>
                                <a:pt x="27" y="2"/>
                              </a:lnTo>
                              <a:lnTo>
                                <a:pt x="30" y="4"/>
                              </a:lnTo>
                              <a:lnTo>
                                <a:pt x="32" y="5"/>
                              </a:lnTo>
                              <a:lnTo>
                                <a:pt x="34" y="5"/>
                              </a:lnTo>
                              <a:lnTo>
                                <a:pt x="35" y="5"/>
                              </a:lnTo>
                              <a:lnTo>
                                <a:pt x="38" y="8"/>
                              </a:lnTo>
                              <a:lnTo>
                                <a:pt x="40" y="10"/>
                              </a:lnTo>
                              <a:lnTo>
                                <a:pt x="38" y="12"/>
                              </a:lnTo>
                              <a:lnTo>
                                <a:pt x="35" y="12"/>
                              </a:lnTo>
                              <a:lnTo>
                                <a:pt x="34" y="14"/>
                              </a:lnTo>
                              <a:lnTo>
                                <a:pt x="32" y="14"/>
                              </a:lnTo>
                              <a:lnTo>
                                <a:pt x="30" y="14"/>
                              </a:lnTo>
                              <a:lnTo>
                                <a:pt x="27" y="17"/>
                              </a:lnTo>
                              <a:lnTo>
                                <a:pt x="25" y="17"/>
                              </a:lnTo>
                              <a:lnTo>
                                <a:pt x="23" y="14"/>
                              </a:lnTo>
                              <a:lnTo>
                                <a:pt x="21" y="14"/>
                              </a:lnTo>
                              <a:lnTo>
                                <a:pt x="19" y="14"/>
                              </a:lnTo>
                              <a:lnTo>
                                <a:pt x="17" y="14"/>
                              </a:lnTo>
                              <a:lnTo>
                                <a:pt x="15" y="14"/>
                              </a:lnTo>
                              <a:lnTo>
                                <a:pt x="13" y="14"/>
                              </a:lnTo>
                              <a:lnTo>
                                <a:pt x="10" y="14"/>
                              </a:lnTo>
                              <a:lnTo>
                                <a:pt x="9" y="12"/>
                              </a:lnTo>
                              <a:lnTo>
                                <a:pt x="9" y="10"/>
                              </a:lnTo>
                              <a:lnTo>
                                <a:pt x="7" y="10"/>
                              </a:lnTo>
                              <a:lnTo>
                                <a:pt x="7" y="8"/>
                              </a:lnTo>
                              <a:lnTo>
                                <a:pt x="4" y="8"/>
                              </a:lnTo>
                              <a:lnTo>
                                <a:pt x="4" y="5"/>
                              </a:lnTo>
                              <a:lnTo>
                                <a:pt x="2" y="5"/>
                              </a:lnTo>
                              <a:lnTo>
                                <a:pt x="0" y="4"/>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10" name="Freeform 186"/>
                        <p:cNvSpPr>
                          <a:spLocks/>
                        </p:cNvSpPr>
                        <p:nvPr/>
                      </p:nvSpPr>
                      <p:spPr bwMode="auto">
                        <a:xfrm>
                          <a:off x="5851" y="1841"/>
                          <a:ext cx="27" cy="10"/>
                        </a:xfrm>
                        <a:custGeom>
                          <a:avLst/>
                          <a:gdLst>
                            <a:gd name="T0" fmla="*/ 0 w 27"/>
                            <a:gd name="T1" fmla="*/ 7 h 10"/>
                            <a:gd name="T2" fmla="*/ 0 w 27"/>
                            <a:gd name="T3" fmla="*/ 7 h 10"/>
                            <a:gd name="T4" fmla="*/ 1 w 27"/>
                            <a:gd name="T5" fmla="*/ 5 h 10"/>
                            <a:gd name="T6" fmla="*/ 4 w 27"/>
                            <a:gd name="T7" fmla="*/ 5 h 10"/>
                            <a:gd name="T8" fmla="*/ 4 w 27"/>
                            <a:gd name="T9" fmla="*/ 5 h 10"/>
                            <a:gd name="T10" fmla="*/ 6 w 27"/>
                            <a:gd name="T11" fmla="*/ 3 h 10"/>
                            <a:gd name="T12" fmla="*/ 6 w 27"/>
                            <a:gd name="T13" fmla="*/ 3 h 10"/>
                            <a:gd name="T14" fmla="*/ 8 w 27"/>
                            <a:gd name="T15" fmla="*/ 0 h 10"/>
                            <a:gd name="T16" fmla="*/ 8 w 27"/>
                            <a:gd name="T17" fmla="*/ 0 h 10"/>
                            <a:gd name="T18" fmla="*/ 10 w 27"/>
                            <a:gd name="T19" fmla="*/ 0 h 10"/>
                            <a:gd name="T20" fmla="*/ 10 w 27"/>
                            <a:gd name="T21" fmla="*/ 0 h 10"/>
                            <a:gd name="T22" fmla="*/ 13 w 27"/>
                            <a:gd name="T23" fmla="*/ 0 h 10"/>
                            <a:gd name="T24" fmla="*/ 13 w 27"/>
                            <a:gd name="T25" fmla="*/ 0 h 10"/>
                            <a:gd name="T26" fmla="*/ 14 w 27"/>
                            <a:gd name="T27" fmla="*/ 0 h 10"/>
                            <a:gd name="T28" fmla="*/ 14 w 27"/>
                            <a:gd name="T29" fmla="*/ 0 h 10"/>
                            <a:gd name="T30" fmla="*/ 16 w 27"/>
                            <a:gd name="T31" fmla="*/ 0 h 10"/>
                            <a:gd name="T32" fmla="*/ 18 w 27"/>
                            <a:gd name="T33" fmla="*/ 0 h 10"/>
                            <a:gd name="T34" fmla="*/ 18 w 27"/>
                            <a:gd name="T35" fmla="*/ 0 h 10"/>
                            <a:gd name="T36" fmla="*/ 21 w 27"/>
                            <a:gd name="T37" fmla="*/ 0 h 10"/>
                            <a:gd name="T38" fmla="*/ 21 w 27"/>
                            <a:gd name="T39" fmla="*/ 0 h 10"/>
                            <a:gd name="T40" fmla="*/ 23 w 27"/>
                            <a:gd name="T41" fmla="*/ 3 h 10"/>
                            <a:gd name="T42" fmla="*/ 23 w 27"/>
                            <a:gd name="T43" fmla="*/ 3 h 10"/>
                            <a:gd name="T44" fmla="*/ 24 w 27"/>
                            <a:gd name="T45" fmla="*/ 5 h 10"/>
                            <a:gd name="T46" fmla="*/ 24 w 27"/>
                            <a:gd name="T47" fmla="*/ 5 h 10"/>
                            <a:gd name="T48" fmla="*/ 26 w 27"/>
                            <a:gd name="T49" fmla="*/ 7 h 10"/>
                            <a:gd name="T50" fmla="*/ 24 w 27"/>
                            <a:gd name="T51" fmla="*/ 7 h 10"/>
                            <a:gd name="T52" fmla="*/ 23 w 27"/>
                            <a:gd name="T53" fmla="*/ 7 h 10"/>
                            <a:gd name="T54" fmla="*/ 23 w 27"/>
                            <a:gd name="T55" fmla="*/ 9 h 10"/>
                            <a:gd name="T56" fmla="*/ 21 w 27"/>
                            <a:gd name="T57" fmla="*/ 9 h 10"/>
                            <a:gd name="T58" fmla="*/ 21 w 27"/>
                            <a:gd name="T59" fmla="*/ 9 h 10"/>
                            <a:gd name="T60" fmla="*/ 18 w 27"/>
                            <a:gd name="T61" fmla="*/ 9 h 10"/>
                            <a:gd name="T62" fmla="*/ 16 w 27"/>
                            <a:gd name="T63" fmla="*/ 9 h 10"/>
                            <a:gd name="T64" fmla="*/ 14 w 27"/>
                            <a:gd name="T65" fmla="*/ 7 h 10"/>
                            <a:gd name="T66" fmla="*/ 14 w 27"/>
                            <a:gd name="T67" fmla="*/ 7 h 10"/>
                            <a:gd name="T68" fmla="*/ 13 w 27"/>
                            <a:gd name="T69" fmla="*/ 7 h 10"/>
                            <a:gd name="T70" fmla="*/ 10 w 27"/>
                            <a:gd name="T71" fmla="*/ 7 h 10"/>
                            <a:gd name="T72" fmla="*/ 8 w 27"/>
                            <a:gd name="T73" fmla="*/ 7 h 10"/>
                            <a:gd name="T74" fmla="*/ 6 w 27"/>
                            <a:gd name="T75" fmla="*/ 7 h 10"/>
                            <a:gd name="T76" fmla="*/ 4 w 27"/>
                            <a:gd name="T77" fmla="*/ 7 h 10"/>
                            <a:gd name="T78" fmla="*/ 1 w 27"/>
                            <a:gd name="T79" fmla="*/ 7 h 10"/>
                            <a:gd name="T80" fmla="*/ 0 w 27"/>
                            <a:gd name="T81" fmla="*/ 7 h 10"/>
                            <a:gd name="T82" fmla="*/ 0 w 27"/>
                            <a:gd name="T83" fmla="*/ 7 h 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10"/>
                            <a:gd name="T128" fmla="*/ 27 w 27"/>
                            <a:gd name="T129" fmla="*/ 10 h 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10">
                              <a:moveTo>
                                <a:pt x="0" y="7"/>
                              </a:moveTo>
                              <a:lnTo>
                                <a:pt x="0" y="7"/>
                              </a:lnTo>
                              <a:lnTo>
                                <a:pt x="1" y="5"/>
                              </a:lnTo>
                              <a:lnTo>
                                <a:pt x="4" y="5"/>
                              </a:lnTo>
                              <a:lnTo>
                                <a:pt x="6" y="3"/>
                              </a:lnTo>
                              <a:lnTo>
                                <a:pt x="8" y="0"/>
                              </a:lnTo>
                              <a:lnTo>
                                <a:pt x="10" y="0"/>
                              </a:lnTo>
                              <a:lnTo>
                                <a:pt x="13" y="0"/>
                              </a:lnTo>
                              <a:lnTo>
                                <a:pt x="14" y="0"/>
                              </a:lnTo>
                              <a:lnTo>
                                <a:pt x="16" y="0"/>
                              </a:lnTo>
                              <a:lnTo>
                                <a:pt x="18" y="0"/>
                              </a:lnTo>
                              <a:lnTo>
                                <a:pt x="21" y="0"/>
                              </a:lnTo>
                              <a:lnTo>
                                <a:pt x="23" y="3"/>
                              </a:lnTo>
                              <a:lnTo>
                                <a:pt x="24" y="5"/>
                              </a:lnTo>
                              <a:lnTo>
                                <a:pt x="26" y="7"/>
                              </a:lnTo>
                              <a:lnTo>
                                <a:pt x="24" y="7"/>
                              </a:lnTo>
                              <a:lnTo>
                                <a:pt x="23" y="7"/>
                              </a:lnTo>
                              <a:lnTo>
                                <a:pt x="23" y="9"/>
                              </a:lnTo>
                              <a:lnTo>
                                <a:pt x="21" y="9"/>
                              </a:lnTo>
                              <a:lnTo>
                                <a:pt x="18" y="9"/>
                              </a:lnTo>
                              <a:lnTo>
                                <a:pt x="16" y="9"/>
                              </a:lnTo>
                              <a:lnTo>
                                <a:pt x="14" y="7"/>
                              </a:lnTo>
                              <a:lnTo>
                                <a:pt x="13" y="7"/>
                              </a:lnTo>
                              <a:lnTo>
                                <a:pt x="10" y="7"/>
                              </a:lnTo>
                              <a:lnTo>
                                <a:pt x="8" y="7"/>
                              </a:lnTo>
                              <a:lnTo>
                                <a:pt x="6" y="7"/>
                              </a:lnTo>
                              <a:lnTo>
                                <a:pt x="4" y="7"/>
                              </a:lnTo>
                              <a:lnTo>
                                <a:pt x="1" y="7"/>
                              </a:lnTo>
                              <a:lnTo>
                                <a:pt x="0" y="7"/>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11" name="Freeform 187"/>
                        <p:cNvSpPr>
                          <a:spLocks/>
                        </p:cNvSpPr>
                        <p:nvPr/>
                      </p:nvSpPr>
                      <p:spPr bwMode="auto">
                        <a:xfrm>
                          <a:off x="5819" y="1833"/>
                          <a:ext cx="22" cy="14"/>
                        </a:xfrm>
                        <a:custGeom>
                          <a:avLst/>
                          <a:gdLst>
                            <a:gd name="T0" fmla="*/ 0 w 22"/>
                            <a:gd name="T1" fmla="*/ 11 h 14"/>
                            <a:gd name="T2" fmla="*/ 2 w 22"/>
                            <a:gd name="T3" fmla="*/ 6 h 14"/>
                            <a:gd name="T4" fmla="*/ 5 w 22"/>
                            <a:gd name="T5" fmla="*/ 5 h 14"/>
                            <a:gd name="T6" fmla="*/ 7 w 22"/>
                            <a:gd name="T7" fmla="*/ 2 h 14"/>
                            <a:gd name="T8" fmla="*/ 8 w 22"/>
                            <a:gd name="T9" fmla="*/ 0 h 14"/>
                            <a:gd name="T10" fmla="*/ 13 w 22"/>
                            <a:gd name="T11" fmla="*/ 0 h 14"/>
                            <a:gd name="T12" fmla="*/ 15 w 22"/>
                            <a:gd name="T13" fmla="*/ 2 h 14"/>
                            <a:gd name="T14" fmla="*/ 19 w 22"/>
                            <a:gd name="T15" fmla="*/ 6 h 14"/>
                            <a:gd name="T16" fmla="*/ 21 w 22"/>
                            <a:gd name="T17" fmla="*/ 11 h 14"/>
                            <a:gd name="T18" fmla="*/ 19 w 22"/>
                            <a:gd name="T19" fmla="*/ 8 h 14"/>
                            <a:gd name="T20" fmla="*/ 15 w 22"/>
                            <a:gd name="T21" fmla="*/ 8 h 14"/>
                            <a:gd name="T22" fmla="*/ 13 w 22"/>
                            <a:gd name="T23" fmla="*/ 8 h 14"/>
                            <a:gd name="T24" fmla="*/ 11 w 22"/>
                            <a:gd name="T25" fmla="*/ 11 h 14"/>
                            <a:gd name="T26" fmla="*/ 8 w 22"/>
                            <a:gd name="T27" fmla="*/ 11 h 14"/>
                            <a:gd name="T28" fmla="*/ 7 w 22"/>
                            <a:gd name="T29" fmla="*/ 13 h 14"/>
                            <a:gd name="T30" fmla="*/ 2 w 22"/>
                            <a:gd name="T31" fmla="*/ 11 h 14"/>
                            <a:gd name="T32" fmla="*/ 0 w 22"/>
                            <a:gd name="T33" fmla="*/ 11 h 14"/>
                            <a:gd name="T34" fmla="*/ 0 w 22"/>
                            <a:gd name="T35" fmla="*/ 11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14"/>
                            <a:gd name="T56" fmla="*/ 22 w 22"/>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14">
                              <a:moveTo>
                                <a:pt x="0" y="11"/>
                              </a:moveTo>
                              <a:lnTo>
                                <a:pt x="2" y="6"/>
                              </a:lnTo>
                              <a:lnTo>
                                <a:pt x="5" y="5"/>
                              </a:lnTo>
                              <a:lnTo>
                                <a:pt x="7" y="2"/>
                              </a:lnTo>
                              <a:lnTo>
                                <a:pt x="8" y="0"/>
                              </a:lnTo>
                              <a:lnTo>
                                <a:pt x="13" y="0"/>
                              </a:lnTo>
                              <a:lnTo>
                                <a:pt x="15" y="2"/>
                              </a:lnTo>
                              <a:lnTo>
                                <a:pt x="19" y="6"/>
                              </a:lnTo>
                              <a:lnTo>
                                <a:pt x="21" y="11"/>
                              </a:lnTo>
                              <a:lnTo>
                                <a:pt x="19" y="8"/>
                              </a:lnTo>
                              <a:lnTo>
                                <a:pt x="15" y="8"/>
                              </a:lnTo>
                              <a:lnTo>
                                <a:pt x="13" y="8"/>
                              </a:lnTo>
                              <a:lnTo>
                                <a:pt x="11" y="11"/>
                              </a:lnTo>
                              <a:lnTo>
                                <a:pt x="8" y="11"/>
                              </a:lnTo>
                              <a:lnTo>
                                <a:pt x="7" y="13"/>
                              </a:lnTo>
                              <a:lnTo>
                                <a:pt x="2" y="11"/>
                              </a:lnTo>
                              <a:lnTo>
                                <a:pt x="0" y="11"/>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12" name="Freeform 188"/>
                        <p:cNvSpPr>
                          <a:spLocks/>
                        </p:cNvSpPr>
                        <p:nvPr/>
                      </p:nvSpPr>
                      <p:spPr bwMode="auto">
                        <a:xfrm>
                          <a:off x="5852" y="1831"/>
                          <a:ext cx="32" cy="14"/>
                        </a:xfrm>
                        <a:custGeom>
                          <a:avLst/>
                          <a:gdLst>
                            <a:gd name="T0" fmla="*/ 0 w 32"/>
                            <a:gd name="T1" fmla="*/ 2 h 14"/>
                            <a:gd name="T2" fmla="*/ 0 w 32"/>
                            <a:gd name="T3" fmla="*/ 4 h 14"/>
                            <a:gd name="T4" fmla="*/ 0 w 32"/>
                            <a:gd name="T5" fmla="*/ 7 h 14"/>
                            <a:gd name="T6" fmla="*/ 0 w 32"/>
                            <a:gd name="T7" fmla="*/ 7 h 14"/>
                            <a:gd name="T8" fmla="*/ 3 w 32"/>
                            <a:gd name="T9" fmla="*/ 7 h 14"/>
                            <a:gd name="T10" fmla="*/ 5 w 32"/>
                            <a:gd name="T11" fmla="*/ 7 h 14"/>
                            <a:gd name="T12" fmla="*/ 5 w 32"/>
                            <a:gd name="T13" fmla="*/ 7 h 14"/>
                            <a:gd name="T14" fmla="*/ 7 w 32"/>
                            <a:gd name="T15" fmla="*/ 7 h 14"/>
                            <a:gd name="T16" fmla="*/ 9 w 32"/>
                            <a:gd name="T17" fmla="*/ 7 h 14"/>
                            <a:gd name="T18" fmla="*/ 12 w 32"/>
                            <a:gd name="T19" fmla="*/ 7 h 14"/>
                            <a:gd name="T20" fmla="*/ 15 w 32"/>
                            <a:gd name="T21" fmla="*/ 7 h 14"/>
                            <a:gd name="T22" fmla="*/ 17 w 32"/>
                            <a:gd name="T23" fmla="*/ 8 h 14"/>
                            <a:gd name="T24" fmla="*/ 22 w 32"/>
                            <a:gd name="T25" fmla="*/ 8 h 14"/>
                            <a:gd name="T26" fmla="*/ 23 w 32"/>
                            <a:gd name="T27" fmla="*/ 10 h 14"/>
                            <a:gd name="T28" fmla="*/ 28 w 32"/>
                            <a:gd name="T29" fmla="*/ 13 h 14"/>
                            <a:gd name="T30" fmla="*/ 29 w 32"/>
                            <a:gd name="T31" fmla="*/ 13 h 14"/>
                            <a:gd name="T32" fmla="*/ 31 w 32"/>
                            <a:gd name="T33" fmla="*/ 13 h 14"/>
                            <a:gd name="T34" fmla="*/ 29 w 32"/>
                            <a:gd name="T35" fmla="*/ 13 h 14"/>
                            <a:gd name="T36" fmla="*/ 28 w 32"/>
                            <a:gd name="T37" fmla="*/ 10 h 14"/>
                            <a:gd name="T38" fmla="*/ 25 w 32"/>
                            <a:gd name="T39" fmla="*/ 8 h 14"/>
                            <a:gd name="T40" fmla="*/ 25 w 32"/>
                            <a:gd name="T41" fmla="*/ 7 h 14"/>
                            <a:gd name="T42" fmla="*/ 23 w 32"/>
                            <a:gd name="T43" fmla="*/ 4 h 14"/>
                            <a:gd name="T44" fmla="*/ 22 w 32"/>
                            <a:gd name="T45" fmla="*/ 4 h 14"/>
                            <a:gd name="T46" fmla="*/ 20 w 32"/>
                            <a:gd name="T47" fmla="*/ 2 h 14"/>
                            <a:gd name="T48" fmla="*/ 20 w 32"/>
                            <a:gd name="T49" fmla="*/ 2 h 14"/>
                            <a:gd name="T50" fmla="*/ 17 w 32"/>
                            <a:gd name="T51" fmla="*/ 2 h 14"/>
                            <a:gd name="T52" fmla="*/ 15 w 32"/>
                            <a:gd name="T53" fmla="*/ 0 h 14"/>
                            <a:gd name="T54" fmla="*/ 12 w 32"/>
                            <a:gd name="T55" fmla="*/ 0 h 14"/>
                            <a:gd name="T56" fmla="*/ 9 w 32"/>
                            <a:gd name="T57" fmla="*/ 0 h 14"/>
                            <a:gd name="T58" fmla="*/ 5 w 32"/>
                            <a:gd name="T59" fmla="*/ 0 h 14"/>
                            <a:gd name="T60" fmla="*/ 3 w 32"/>
                            <a:gd name="T61" fmla="*/ 0 h 14"/>
                            <a:gd name="T62" fmla="*/ 0 w 32"/>
                            <a:gd name="T63" fmla="*/ 2 h 14"/>
                            <a:gd name="T64" fmla="*/ 0 w 32"/>
                            <a:gd name="T65" fmla="*/ 2 h 14"/>
                            <a:gd name="T66" fmla="*/ 0 w 32"/>
                            <a:gd name="T67" fmla="*/ 2 h 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14"/>
                            <a:gd name="T104" fmla="*/ 32 w 32"/>
                            <a:gd name="T105" fmla="*/ 14 h 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14">
                              <a:moveTo>
                                <a:pt x="0" y="2"/>
                              </a:moveTo>
                              <a:lnTo>
                                <a:pt x="0" y="4"/>
                              </a:lnTo>
                              <a:lnTo>
                                <a:pt x="0" y="7"/>
                              </a:lnTo>
                              <a:lnTo>
                                <a:pt x="3" y="7"/>
                              </a:lnTo>
                              <a:lnTo>
                                <a:pt x="5" y="7"/>
                              </a:lnTo>
                              <a:lnTo>
                                <a:pt x="7" y="7"/>
                              </a:lnTo>
                              <a:lnTo>
                                <a:pt x="9" y="7"/>
                              </a:lnTo>
                              <a:lnTo>
                                <a:pt x="12" y="7"/>
                              </a:lnTo>
                              <a:lnTo>
                                <a:pt x="15" y="7"/>
                              </a:lnTo>
                              <a:lnTo>
                                <a:pt x="17" y="8"/>
                              </a:lnTo>
                              <a:lnTo>
                                <a:pt x="22" y="8"/>
                              </a:lnTo>
                              <a:lnTo>
                                <a:pt x="23" y="10"/>
                              </a:lnTo>
                              <a:lnTo>
                                <a:pt x="28" y="13"/>
                              </a:lnTo>
                              <a:lnTo>
                                <a:pt x="29" y="13"/>
                              </a:lnTo>
                              <a:lnTo>
                                <a:pt x="31" y="13"/>
                              </a:lnTo>
                              <a:lnTo>
                                <a:pt x="29" y="13"/>
                              </a:lnTo>
                              <a:lnTo>
                                <a:pt x="28" y="10"/>
                              </a:lnTo>
                              <a:lnTo>
                                <a:pt x="25" y="8"/>
                              </a:lnTo>
                              <a:lnTo>
                                <a:pt x="25" y="7"/>
                              </a:lnTo>
                              <a:lnTo>
                                <a:pt x="23" y="4"/>
                              </a:lnTo>
                              <a:lnTo>
                                <a:pt x="22" y="4"/>
                              </a:lnTo>
                              <a:lnTo>
                                <a:pt x="20" y="2"/>
                              </a:lnTo>
                              <a:lnTo>
                                <a:pt x="17" y="2"/>
                              </a:lnTo>
                              <a:lnTo>
                                <a:pt x="15" y="0"/>
                              </a:lnTo>
                              <a:lnTo>
                                <a:pt x="12" y="0"/>
                              </a:lnTo>
                              <a:lnTo>
                                <a:pt x="9" y="0"/>
                              </a:lnTo>
                              <a:lnTo>
                                <a:pt x="5" y="0"/>
                              </a:lnTo>
                              <a:lnTo>
                                <a:pt x="3" y="0"/>
                              </a:lnTo>
                              <a:lnTo>
                                <a:pt x="0"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13" name="Freeform 189"/>
                        <p:cNvSpPr>
                          <a:spLocks/>
                        </p:cNvSpPr>
                        <p:nvPr/>
                      </p:nvSpPr>
                      <p:spPr bwMode="auto">
                        <a:xfrm>
                          <a:off x="5827" y="1860"/>
                          <a:ext cx="8" cy="5"/>
                        </a:xfrm>
                        <a:custGeom>
                          <a:avLst/>
                          <a:gdLst>
                            <a:gd name="T0" fmla="*/ 0 w 8"/>
                            <a:gd name="T1" fmla="*/ 2 h 5"/>
                            <a:gd name="T2" fmla="*/ 0 w 8"/>
                            <a:gd name="T3" fmla="*/ 2 h 5"/>
                            <a:gd name="T4" fmla="*/ 0 w 8"/>
                            <a:gd name="T5" fmla="*/ 0 h 5"/>
                            <a:gd name="T6" fmla="*/ 0 w 8"/>
                            <a:gd name="T7" fmla="*/ 0 h 5"/>
                            <a:gd name="T8" fmla="*/ 0 w 8"/>
                            <a:gd name="T9" fmla="*/ 0 h 5"/>
                            <a:gd name="T10" fmla="*/ 3 w 8"/>
                            <a:gd name="T11" fmla="*/ 0 h 5"/>
                            <a:gd name="T12" fmla="*/ 3 w 8"/>
                            <a:gd name="T13" fmla="*/ 0 h 5"/>
                            <a:gd name="T14" fmla="*/ 3 w 8"/>
                            <a:gd name="T15" fmla="*/ 0 h 5"/>
                            <a:gd name="T16" fmla="*/ 3 w 8"/>
                            <a:gd name="T17" fmla="*/ 0 h 5"/>
                            <a:gd name="T18" fmla="*/ 5 w 8"/>
                            <a:gd name="T19" fmla="*/ 0 h 5"/>
                            <a:gd name="T20" fmla="*/ 5 w 8"/>
                            <a:gd name="T21" fmla="*/ 0 h 5"/>
                            <a:gd name="T22" fmla="*/ 5 w 8"/>
                            <a:gd name="T23" fmla="*/ 2 h 5"/>
                            <a:gd name="T24" fmla="*/ 5 w 8"/>
                            <a:gd name="T25" fmla="*/ 2 h 5"/>
                            <a:gd name="T26" fmla="*/ 5 w 8"/>
                            <a:gd name="T27" fmla="*/ 4 h 5"/>
                            <a:gd name="T28" fmla="*/ 7 w 8"/>
                            <a:gd name="T29" fmla="*/ 4 h 5"/>
                            <a:gd name="T30" fmla="*/ 5 w 8"/>
                            <a:gd name="T31" fmla="*/ 4 h 5"/>
                            <a:gd name="T32" fmla="*/ 5 w 8"/>
                            <a:gd name="T33" fmla="*/ 4 h 5"/>
                            <a:gd name="T34" fmla="*/ 5 w 8"/>
                            <a:gd name="T35" fmla="*/ 4 h 5"/>
                            <a:gd name="T36" fmla="*/ 5 w 8"/>
                            <a:gd name="T37" fmla="*/ 2 h 5"/>
                            <a:gd name="T38" fmla="*/ 3 w 8"/>
                            <a:gd name="T39" fmla="*/ 2 h 5"/>
                            <a:gd name="T40" fmla="*/ 3 w 8"/>
                            <a:gd name="T41" fmla="*/ 2 h 5"/>
                            <a:gd name="T42" fmla="*/ 3 w 8"/>
                            <a:gd name="T43" fmla="*/ 2 h 5"/>
                            <a:gd name="T44" fmla="*/ 3 w 8"/>
                            <a:gd name="T45" fmla="*/ 2 h 5"/>
                            <a:gd name="T46" fmla="*/ 0 w 8"/>
                            <a:gd name="T47" fmla="*/ 2 h 5"/>
                            <a:gd name="T48" fmla="*/ 0 w 8"/>
                            <a:gd name="T49" fmla="*/ 2 h 5"/>
                            <a:gd name="T50" fmla="*/ 0 w 8"/>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
                            <a:gd name="T79" fmla="*/ 0 h 5"/>
                            <a:gd name="T80" fmla="*/ 8 w 8"/>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 h="5">
                              <a:moveTo>
                                <a:pt x="0" y="2"/>
                              </a:moveTo>
                              <a:lnTo>
                                <a:pt x="0" y="2"/>
                              </a:lnTo>
                              <a:lnTo>
                                <a:pt x="0" y="0"/>
                              </a:lnTo>
                              <a:lnTo>
                                <a:pt x="3" y="0"/>
                              </a:lnTo>
                              <a:lnTo>
                                <a:pt x="5" y="0"/>
                              </a:lnTo>
                              <a:lnTo>
                                <a:pt x="5" y="2"/>
                              </a:lnTo>
                              <a:lnTo>
                                <a:pt x="5" y="4"/>
                              </a:lnTo>
                              <a:lnTo>
                                <a:pt x="7" y="4"/>
                              </a:lnTo>
                              <a:lnTo>
                                <a:pt x="5" y="4"/>
                              </a:lnTo>
                              <a:lnTo>
                                <a:pt x="5" y="2"/>
                              </a:lnTo>
                              <a:lnTo>
                                <a:pt x="3" y="2"/>
                              </a:lnTo>
                              <a:lnTo>
                                <a:pt x="0"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14" name="Freeform 190"/>
                        <p:cNvSpPr>
                          <a:spLocks/>
                        </p:cNvSpPr>
                        <p:nvPr/>
                      </p:nvSpPr>
                      <p:spPr bwMode="auto">
                        <a:xfrm>
                          <a:off x="5836" y="1864"/>
                          <a:ext cx="5" cy="5"/>
                        </a:xfrm>
                        <a:custGeom>
                          <a:avLst/>
                          <a:gdLst>
                            <a:gd name="T0" fmla="*/ 4 w 5"/>
                            <a:gd name="T1" fmla="*/ 2 h 5"/>
                            <a:gd name="T2" fmla="*/ 4 w 5"/>
                            <a:gd name="T3" fmla="*/ 2 h 5"/>
                            <a:gd name="T4" fmla="*/ 4 w 5"/>
                            <a:gd name="T5" fmla="*/ 2 h 5"/>
                            <a:gd name="T6" fmla="*/ 4 w 5"/>
                            <a:gd name="T7" fmla="*/ 2 h 5"/>
                            <a:gd name="T8" fmla="*/ 4 w 5"/>
                            <a:gd name="T9" fmla="*/ 2 h 5"/>
                            <a:gd name="T10" fmla="*/ 4 w 5"/>
                            <a:gd name="T11" fmla="*/ 0 h 5"/>
                            <a:gd name="T12" fmla="*/ 4 w 5"/>
                            <a:gd name="T13" fmla="*/ 0 h 5"/>
                            <a:gd name="T14" fmla="*/ 4 w 5"/>
                            <a:gd name="T15" fmla="*/ 0 h 5"/>
                            <a:gd name="T16" fmla="*/ 4 w 5"/>
                            <a:gd name="T17" fmla="*/ 0 h 5"/>
                            <a:gd name="T18" fmla="*/ 4 w 5"/>
                            <a:gd name="T19" fmla="*/ 0 h 5"/>
                            <a:gd name="T20" fmla="*/ 2 w 5"/>
                            <a:gd name="T21" fmla="*/ 0 h 5"/>
                            <a:gd name="T22" fmla="*/ 2 w 5"/>
                            <a:gd name="T23" fmla="*/ 0 h 5"/>
                            <a:gd name="T24" fmla="*/ 2 w 5"/>
                            <a:gd name="T25" fmla="*/ 0 h 5"/>
                            <a:gd name="T26" fmla="*/ 0 w 5"/>
                            <a:gd name="T27" fmla="*/ 0 h 5"/>
                            <a:gd name="T28" fmla="*/ 0 w 5"/>
                            <a:gd name="T29" fmla="*/ 0 h 5"/>
                            <a:gd name="T30" fmla="*/ 0 w 5"/>
                            <a:gd name="T31" fmla="*/ 2 h 5"/>
                            <a:gd name="T32" fmla="*/ 0 w 5"/>
                            <a:gd name="T33" fmla="*/ 2 h 5"/>
                            <a:gd name="T34" fmla="*/ 2 w 5"/>
                            <a:gd name="T35" fmla="*/ 2 h 5"/>
                            <a:gd name="T36" fmla="*/ 2 w 5"/>
                            <a:gd name="T37" fmla="*/ 2 h 5"/>
                            <a:gd name="T38" fmla="*/ 2 w 5"/>
                            <a:gd name="T39" fmla="*/ 2 h 5"/>
                            <a:gd name="T40" fmla="*/ 2 w 5"/>
                            <a:gd name="T41" fmla="*/ 2 h 5"/>
                            <a:gd name="T42" fmla="*/ 4 w 5"/>
                            <a:gd name="T43" fmla="*/ 2 h 5"/>
                            <a:gd name="T44" fmla="*/ 4 w 5"/>
                            <a:gd name="T45" fmla="*/ 4 h 5"/>
                            <a:gd name="T46" fmla="*/ 4 w 5"/>
                            <a:gd name="T47" fmla="*/ 4 h 5"/>
                            <a:gd name="T48" fmla="*/ 4 w 5"/>
                            <a:gd name="T49" fmla="*/ 2 h 5"/>
                            <a:gd name="T50" fmla="*/ 4 w 5"/>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
                            <a:gd name="T79" fmla="*/ 0 h 5"/>
                            <a:gd name="T80" fmla="*/ 5 w 5"/>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 h="5">
                              <a:moveTo>
                                <a:pt x="4" y="2"/>
                              </a:moveTo>
                              <a:lnTo>
                                <a:pt x="4" y="2"/>
                              </a:lnTo>
                              <a:lnTo>
                                <a:pt x="4" y="0"/>
                              </a:lnTo>
                              <a:lnTo>
                                <a:pt x="2" y="0"/>
                              </a:lnTo>
                              <a:lnTo>
                                <a:pt x="0" y="0"/>
                              </a:lnTo>
                              <a:lnTo>
                                <a:pt x="0" y="2"/>
                              </a:lnTo>
                              <a:lnTo>
                                <a:pt x="2" y="2"/>
                              </a:lnTo>
                              <a:lnTo>
                                <a:pt x="4" y="2"/>
                              </a:lnTo>
                              <a:lnTo>
                                <a:pt x="4" y="4"/>
                              </a:lnTo>
                              <a:lnTo>
                                <a:pt x="4"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15" name="Freeform 191"/>
                        <p:cNvSpPr>
                          <a:spLocks/>
                        </p:cNvSpPr>
                        <p:nvPr/>
                      </p:nvSpPr>
                      <p:spPr bwMode="auto">
                        <a:xfrm>
                          <a:off x="5817" y="1823"/>
                          <a:ext cx="26" cy="17"/>
                        </a:xfrm>
                        <a:custGeom>
                          <a:avLst/>
                          <a:gdLst>
                            <a:gd name="T0" fmla="*/ 0 w 26"/>
                            <a:gd name="T1" fmla="*/ 6 h 17"/>
                            <a:gd name="T2" fmla="*/ 2 w 26"/>
                            <a:gd name="T3" fmla="*/ 6 h 17"/>
                            <a:gd name="T4" fmla="*/ 4 w 26"/>
                            <a:gd name="T5" fmla="*/ 6 h 17"/>
                            <a:gd name="T6" fmla="*/ 7 w 26"/>
                            <a:gd name="T7" fmla="*/ 4 h 17"/>
                            <a:gd name="T8" fmla="*/ 9 w 26"/>
                            <a:gd name="T9" fmla="*/ 6 h 17"/>
                            <a:gd name="T10" fmla="*/ 10 w 26"/>
                            <a:gd name="T11" fmla="*/ 6 h 17"/>
                            <a:gd name="T12" fmla="*/ 10 w 26"/>
                            <a:gd name="T13" fmla="*/ 6 h 17"/>
                            <a:gd name="T14" fmla="*/ 13 w 26"/>
                            <a:gd name="T15" fmla="*/ 6 h 17"/>
                            <a:gd name="T16" fmla="*/ 15 w 26"/>
                            <a:gd name="T17" fmla="*/ 6 h 17"/>
                            <a:gd name="T18" fmla="*/ 17 w 26"/>
                            <a:gd name="T19" fmla="*/ 8 h 17"/>
                            <a:gd name="T20" fmla="*/ 17 w 26"/>
                            <a:gd name="T21" fmla="*/ 8 h 17"/>
                            <a:gd name="T22" fmla="*/ 19 w 26"/>
                            <a:gd name="T23" fmla="*/ 10 h 17"/>
                            <a:gd name="T24" fmla="*/ 19 w 26"/>
                            <a:gd name="T25" fmla="*/ 10 h 17"/>
                            <a:gd name="T26" fmla="*/ 21 w 26"/>
                            <a:gd name="T27" fmla="*/ 12 h 17"/>
                            <a:gd name="T28" fmla="*/ 23 w 26"/>
                            <a:gd name="T29" fmla="*/ 15 h 17"/>
                            <a:gd name="T30" fmla="*/ 23 w 26"/>
                            <a:gd name="T31" fmla="*/ 15 h 17"/>
                            <a:gd name="T32" fmla="*/ 25 w 26"/>
                            <a:gd name="T33" fmla="*/ 16 h 17"/>
                            <a:gd name="T34" fmla="*/ 23 w 26"/>
                            <a:gd name="T35" fmla="*/ 15 h 17"/>
                            <a:gd name="T36" fmla="*/ 23 w 26"/>
                            <a:gd name="T37" fmla="*/ 12 h 17"/>
                            <a:gd name="T38" fmla="*/ 21 w 26"/>
                            <a:gd name="T39" fmla="*/ 12 h 17"/>
                            <a:gd name="T40" fmla="*/ 21 w 26"/>
                            <a:gd name="T41" fmla="*/ 10 h 17"/>
                            <a:gd name="T42" fmla="*/ 19 w 26"/>
                            <a:gd name="T43" fmla="*/ 8 h 17"/>
                            <a:gd name="T44" fmla="*/ 19 w 26"/>
                            <a:gd name="T45" fmla="*/ 6 h 17"/>
                            <a:gd name="T46" fmla="*/ 17 w 26"/>
                            <a:gd name="T47" fmla="*/ 6 h 17"/>
                            <a:gd name="T48" fmla="*/ 17 w 26"/>
                            <a:gd name="T49" fmla="*/ 4 h 17"/>
                            <a:gd name="T50" fmla="*/ 15 w 26"/>
                            <a:gd name="T51" fmla="*/ 4 h 17"/>
                            <a:gd name="T52" fmla="*/ 13 w 26"/>
                            <a:gd name="T53" fmla="*/ 2 h 17"/>
                            <a:gd name="T54" fmla="*/ 10 w 26"/>
                            <a:gd name="T55" fmla="*/ 2 h 17"/>
                            <a:gd name="T56" fmla="*/ 10 w 26"/>
                            <a:gd name="T57" fmla="*/ 0 h 17"/>
                            <a:gd name="T58" fmla="*/ 9 w 26"/>
                            <a:gd name="T59" fmla="*/ 0 h 17"/>
                            <a:gd name="T60" fmla="*/ 7 w 26"/>
                            <a:gd name="T61" fmla="*/ 0 h 17"/>
                            <a:gd name="T62" fmla="*/ 7 w 26"/>
                            <a:gd name="T63" fmla="*/ 0 h 17"/>
                            <a:gd name="T64" fmla="*/ 4 w 26"/>
                            <a:gd name="T65" fmla="*/ 0 h 17"/>
                            <a:gd name="T66" fmla="*/ 4 w 26"/>
                            <a:gd name="T67" fmla="*/ 0 h 17"/>
                            <a:gd name="T68" fmla="*/ 4 w 26"/>
                            <a:gd name="T69" fmla="*/ 2 h 17"/>
                            <a:gd name="T70" fmla="*/ 2 w 26"/>
                            <a:gd name="T71" fmla="*/ 2 h 17"/>
                            <a:gd name="T72" fmla="*/ 2 w 26"/>
                            <a:gd name="T73" fmla="*/ 2 h 17"/>
                            <a:gd name="T74" fmla="*/ 2 w 26"/>
                            <a:gd name="T75" fmla="*/ 4 h 17"/>
                            <a:gd name="T76" fmla="*/ 2 w 26"/>
                            <a:gd name="T77" fmla="*/ 4 h 17"/>
                            <a:gd name="T78" fmla="*/ 0 w 26"/>
                            <a:gd name="T79" fmla="*/ 6 h 17"/>
                            <a:gd name="T80" fmla="*/ 0 w 26"/>
                            <a:gd name="T81" fmla="*/ 6 h 17"/>
                            <a:gd name="T82" fmla="*/ 0 w 26"/>
                            <a:gd name="T83" fmla="*/ 6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17"/>
                            <a:gd name="T128" fmla="*/ 26 w 26"/>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17">
                              <a:moveTo>
                                <a:pt x="0" y="6"/>
                              </a:moveTo>
                              <a:lnTo>
                                <a:pt x="2" y="6"/>
                              </a:lnTo>
                              <a:lnTo>
                                <a:pt x="4" y="6"/>
                              </a:lnTo>
                              <a:lnTo>
                                <a:pt x="7" y="4"/>
                              </a:lnTo>
                              <a:lnTo>
                                <a:pt x="9" y="6"/>
                              </a:lnTo>
                              <a:lnTo>
                                <a:pt x="10" y="6"/>
                              </a:lnTo>
                              <a:lnTo>
                                <a:pt x="13" y="6"/>
                              </a:lnTo>
                              <a:lnTo>
                                <a:pt x="15" y="6"/>
                              </a:lnTo>
                              <a:lnTo>
                                <a:pt x="17" y="8"/>
                              </a:lnTo>
                              <a:lnTo>
                                <a:pt x="19" y="10"/>
                              </a:lnTo>
                              <a:lnTo>
                                <a:pt x="21" y="12"/>
                              </a:lnTo>
                              <a:lnTo>
                                <a:pt x="23" y="15"/>
                              </a:lnTo>
                              <a:lnTo>
                                <a:pt x="25" y="16"/>
                              </a:lnTo>
                              <a:lnTo>
                                <a:pt x="23" y="15"/>
                              </a:lnTo>
                              <a:lnTo>
                                <a:pt x="23" y="12"/>
                              </a:lnTo>
                              <a:lnTo>
                                <a:pt x="21" y="12"/>
                              </a:lnTo>
                              <a:lnTo>
                                <a:pt x="21" y="10"/>
                              </a:lnTo>
                              <a:lnTo>
                                <a:pt x="19" y="8"/>
                              </a:lnTo>
                              <a:lnTo>
                                <a:pt x="19" y="6"/>
                              </a:lnTo>
                              <a:lnTo>
                                <a:pt x="17" y="6"/>
                              </a:lnTo>
                              <a:lnTo>
                                <a:pt x="17" y="4"/>
                              </a:lnTo>
                              <a:lnTo>
                                <a:pt x="15" y="4"/>
                              </a:lnTo>
                              <a:lnTo>
                                <a:pt x="13" y="2"/>
                              </a:lnTo>
                              <a:lnTo>
                                <a:pt x="10" y="2"/>
                              </a:lnTo>
                              <a:lnTo>
                                <a:pt x="10" y="0"/>
                              </a:lnTo>
                              <a:lnTo>
                                <a:pt x="9" y="0"/>
                              </a:lnTo>
                              <a:lnTo>
                                <a:pt x="7" y="0"/>
                              </a:lnTo>
                              <a:lnTo>
                                <a:pt x="4" y="0"/>
                              </a:lnTo>
                              <a:lnTo>
                                <a:pt x="4" y="2"/>
                              </a:lnTo>
                              <a:lnTo>
                                <a:pt x="2" y="2"/>
                              </a:lnTo>
                              <a:lnTo>
                                <a:pt x="2" y="4"/>
                              </a:lnTo>
                              <a:lnTo>
                                <a:pt x="0" y="6"/>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16" name="Freeform 192"/>
                        <p:cNvSpPr>
                          <a:spLocks/>
                        </p:cNvSpPr>
                        <p:nvPr/>
                      </p:nvSpPr>
                      <p:spPr bwMode="auto">
                        <a:xfrm>
                          <a:off x="5533" y="1367"/>
                          <a:ext cx="45" cy="14"/>
                        </a:xfrm>
                        <a:custGeom>
                          <a:avLst/>
                          <a:gdLst>
                            <a:gd name="T0" fmla="*/ 0 w 45"/>
                            <a:gd name="T1" fmla="*/ 13 h 14"/>
                            <a:gd name="T2" fmla="*/ 2 w 45"/>
                            <a:gd name="T3" fmla="*/ 11 h 14"/>
                            <a:gd name="T4" fmla="*/ 4 w 45"/>
                            <a:gd name="T5" fmla="*/ 11 h 14"/>
                            <a:gd name="T6" fmla="*/ 6 w 45"/>
                            <a:gd name="T7" fmla="*/ 8 h 14"/>
                            <a:gd name="T8" fmla="*/ 8 w 45"/>
                            <a:gd name="T9" fmla="*/ 7 h 14"/>
                            <a:gd name="T10" fmla="*/ 10 w 45"/>
                            <a:gd name="T11" fmla="*/ 7 h 14"/>
                            <a:gd name="T12" fmla="*/ 10 w 45"/>
                            <a:gd name="T13" fmla="*/ 5 h 14"/>
                            <a:gd name="T14" fmla="*/ 12 w 45"/>
                            <a:gd name="T15" fmla="*/ 2 h 14"/>
                            <a:gd name="T16" fmla="*/ 15 w 45"/>
                            <a:gd name="T17" fmla="*/ 2 h 14"/>
                            <a:gd name="T18" fmla="*/ 16 w 45"/>
                            <a:gd name="T19" fmla="*/ 2 h 14"/>
                            <a:gd name="T20" fmla="*/ 21 w 45"/>
                            <a:gd name="T21" fmla="*/ 2 h 14"/>
                            <a:gd name="T22" fmla="*/ 25 w 45"/>
                            <a:gd name="T23" fmla="*/ 0 h 14"/>
                            <a:gd name="T24" fmla="*/ 27 w 45"/>
                            <a:gd name="T25" fmla="*/ 0 h 14"/>
                            <a:gd name="T26" fmla="*/ 31 w 45"/>
                            <a:gd name="T27" fmla="*/ 0 h 14"/>
                            <a:gd name="T28" fmla="*/ 36 w 45"/>
                            <a:gd name="T29" fmla="*/ 0 h 14"/>
                            <a:gd name="T30" fmla="*/ 38 w 45"/>
                            <a:gd name="T31" fmla="*/ 0 h 14"/>
                            <a:gd name="T32" fmla="*/ 40 w 45"/>
                            <a:gd name="T33" fmla="*/ 2 h 14"/>
                            <a:gd name="T34" fmla="*/ 40 w 45"/>
                            <a:gd name="T35" fmla="*/ 2 h 14"/>
                            <a:gd name="T36" fmla="*/ 41 w 45"/>
                            <a:gd name="T37" fmla="*/ 5 h 14"/>
                            <a:gd name="T38" fmla="*/ 41 w 45"/>
                            <a:gd name="T39" fmla="*/ 5 h 14"/>
                            <a:gd name="T40" fmla="*/ 41 w 45"/>
                            <a:gd name="T41" fmla="*/ 5 h 14"/>
                            <a:gd name="T42" fmla="*/ 41 w 45"/>
                            <a:gd name="T43" fmla="*/ 7 h 14"/>
                            <a:gd name="T44" fmla="*/ 44 w 45"/>
                            <a:gd name="T45" fmla="*/ 7 h 14"/>
                            <a:gd name="T46" fmla="*/ 44 w 45"/>
                            <a:gd name="T47" fmla="*/ 8 h 14"/>
                            <a:gd name="T48" fmla="*/ 44 w 45"/>
                            <a:gd name="T49" fmla="*/ 8 h 14"/>
                            <a:gd name="T50" fmla="*/ 41 w 45"/>
                            <a:gd name="T51" fmla="*/ 11 h 14"/>
                            <a:gd name="T52" fmla="*/ 41 w 45"/>
                            <a:gd name="T53" fmla="*/ 11 h 14"/>
                            <a:gd name="T54" fmla="*/ 40 w 45"/>
                            <a:gd name="T55" fmla="*/ 11 h 14"/>
                            <a:gd name="T56" fmla="*/ 38 w 45"/>
                            <a:gd name="T57" fmla="*/ 8 h 14"/>
                            <a:gd name="T58" fmla="*/ 36 w 45"/>
                            <a:gd name="T59" fmla="*/ 8 h 14"/>
                            <a:gd name="T60" fmla="*/ 33 w 45"/>
                            <a:gd name="T61" fmla="*/ 7 h 14"/>
                            <a:gd name="T62" fmla="*/ 29 w 45"/>
                            <a:gd name="T63" fmla="*/ 7 h 14"/>
                            <a:gd name="T64" fmla="*/ 27 w 45"/>
                            <a:gd name="T65" fmla="*/ 5 h 14"/>
                            <a:gd name="T66" fmla="*/ 23 w 45"/>
                            <a:gd name="T67" fmla="*/ 7 h 14"/>
                            <a:gd name="T68" fmla="*/ 19 w 45"/>
                            <a:gd name="T69" fmla="*/ 7 h 14"/>
                            <a:gd name="T70" fmla="*/ 16 w 45"/>
                            <a:gd name="T71" fmla="*/ 7 h 14"/>
                            <a:gd name="T72" fmla="*/ 12 w 45"/>
                            <a:gd name="T73" fmla="*/ 8 h 14"/>
                            <a:gd name="T74" fmla="*/ 8 w 45"/>
                            <a:gd name="T75" fmla="*/ 8 h 14"/>
                            <a:gd name="T76" fmla="*/ 6 w 45"/>
                            <a:gd name="T77" fmla="*/ 11 h 14"/>
                            <a:gd name="T78" fmla="*/ 2 w 45"/>
                            <a:gd name="T79" fmla="*/ 11 h 14"/>
                            <a:gd name="T80" fmla="*/ 0 w 45"/>
                            <a:gd name="T81" fmla="*/ 13 h 14"/>
                            <a:gd name="T82" fmla="*/ 0 w 45"/>
                            <a:gd name="T83" fmla="*/ 13 h 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14"/>
                            <a:gd name="T128" fmla="*/ 45 w 45"/>
                            <a:gd name="T129" fmla="*/ 14 h 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14">
                              <a:moveTo>
                                <a:pt x="0" y="13"/>
                              </a:moveTo>
                              <a:lnTo>
                                <a:pt x="2" y="11"/>
                              </a:lnTo>
                              <a:lnTo>
                                <a:pt x="4" y="11"/>
                              </a:lnTo>
                              <a:lnTo>
                                <a:pt x="6" y="8"/>
                              </a:lnTo>
                              <a:lnTo>
                                <a:pt x="8" y="7"/>
                              </a:lnTo>
                              <a:lnTo>
                                <a:pt x="10" y="7"/>
                              </a:lnTo>
                              <a:lnTo>
                                <a:pt x="10" y="5"/>
                              </a:lnTo>
                              <a:lnTo>
                                <a:pt x="12" y="2"/>
                              </a:lnTo>
                              <a:lnTo>
                                <a:pt x="15" y="2"/>
                              </a:lnTo>
                              <a:lnTo>
                                <a:pt x="16" y="2"/>
                              </a:lnTo>
                              <a:lnTo>
                                <a:pt x="21" y="2"/>
                              </a:lnTo>
                              <a:lnTo>
                                <a:pt x="25" y="0"/>
                              </a:lnTo>
                              <a:lnTo>
                                <a:pt x="27" y="0"/>
                              </a:lnTo>
                              <a:lnTo>
                                <a:pt x="31" y="0"/>
                              </a:lnTo>
                              <a:lnTo>
                                <a:pt x="36" y="0"/>
                              </a:lnTo>
                              <a:lnTo>
                                <a:pt x="38" y="0"/>
                              </a:lnTo>
                              <a:lnTo>
                                <a:pt x="40" y="2"/>
                              </a:lnTo>
                              <a:lnTo>
                                <a:pt x="41" y="5"/>
                              </a:lnTo>
                              <a:lnTo>
                                <a:pt x="41" y="7"/>
                              </a:lnTo>
                              <a:lnTo>
                                <a:pt x="44" y="7"/>
                              </a:lnTo>
                              <a:lnTo>
                                <a:pt x="44" y="8"/>
                              </a:lnTo>
                              <a:lnTo>
                                <a:pt x="41" y="11"/>
                              </a:lnTo>
                              <a:lnTo>
                                <a:pt x="40" y="11"/>
                              </a:lnTo>
                              <a:lnTo>
                                <a:pt x="38" y="8"/>
                              </a:lnTo>
                              <a:lnTo>
                                <a:pt x="36" y="8"/>
                              </a:lnTo>
                              <a:lnTo>
                                <a:pt x="33" y="7"/>
                              </a:lnTo>
                              <a:lnTo>
                                <a:pt x="29" y="7"/>
                              </a:lnTo>
                              <a:lnTo>
                                <a:pt x="27" y="5"/>
                              </a:lnTo>
                              <a:lnTo>
                                <a:pt x="23" y="7"/>
                              </a:lnTo>
                              <a:lnTo>
                                <a:pt x="19" y="7"/>
                              </a:lnTo>
                              <a:lnTo>
                                <a:pt x="16" y="7"/>
                              </a:lnTo>
                              <a:lnTo>
                                <a:pt x="12" y="8"/>
                              </a:lnTo>
                              <a:lnTo>
                                <a:pt x="8" y="8"/>
                              </a:lnTo>
                              <a:lnTo>
                                <a:pt x="6" y="11"/>
                              </a:lnTo>
                              <a:lnTo>
                                <a:pt x="2" y="11"/>
                              </a:lnTo>
                              <a:lnTo>
                                <a:pt x="0" y="1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17" name="Freeform 193"/>
                        <p:cNvSpPr>
                          <a:spLocks/>
                        </p:cNvSpPr>
                        <p:nvPr/>
                      </p:nvSpPr>
                      <p:spPr bwMode="auto">
                        <a:xfrm>
                          <a:off x="5545" y="1378"/>
                          <a:ext cx="25" cy="9"/>
                        </a:xfrm>
                        <a:custGeom>
                          <a:avLst/>
                          <a:gdLst>
                            <a:gd name="T0" fmla="*/ 0 w 25"/>
                            <a:gd name="T1" fmla="*/ 4 h 9"/>
                            <a:gd name="T2" fmla="*/ 3 w 25"/>
                            <a:gd name="T3" fmla="*/ 6 h 9"/>
                            <a:gd name="T4" fmla="*/ 7 w 25"/>
                            <a:gd name="T5" fmla="*/ 8 h 9"/>
                            <a:gd name="T6" fmla="*/ 9 w 25"/>
                            <a:gd name="T7" fmla="*/ 8 h 9"/>
                            <a:gd name="T8" fmla="*/ 13 w 25"/>
                            <a:gd name="T9" fmla="*/ 8 h 9"/>
                            <a:gd name="T10" fmla="*/ 15 w 25"/>
                            <a:gd name="T11" fmla="*/ 8 h 9"/>
                            <a:gd name="T12" fmla="*/ 19 w 25"/>
                            <a:gd name="T13" fmla="*/ 6 h 9"/>
                            <a:gd name="T14" fmla="*/ 21 w 25"/>
                            <a:gd name="T15" fmla="*/ 4 h 9"/>
                            <a:gd name="T16" fmla="*/ 24 w 25"/>
                            <a:gd name="T17" fmla="*/ 0 h 9"/>
                            <a:gd name="T18" fmla="*/ 21 w 25"/>
                            <a:gd name="T19" fmla="*/ 2 h 9"/>
                            <a:gd name="T20" fmla="*/ 17 w 25"/>
                            <a:gd name="T21" fmla="*/ 4 h 9"/>
                            <a:gd name="T22" fmla="*/ 15 w 25"/>
                            <a:gd name="T23" fmla="*/ 6 h 9"/>
                            <a:gd name="T24" fmla="*/ 13 w 25"/>
                            <a:gd name="T25" fmla="*/ 6 h 9"/>
                            <a:gd name="T26" fmla="*/ 11 w 25"/>
                            <a:gd name="T27" fmla="*/ 6 h 9"/>
                            <a:gd name="T28" fmla="*/ 7 w 25"/>
                            <a:gd name="T29" fmla="*/ 4 h 9"/>
                            <a:gd name="T30" fmla="*/ 4 w 25"/>
                            <a:gd name="T31" fmla="*/ 4 h 9"/>
                            <a:gd name="T32" fmla="*/ 0 w 25"/>
                            <a:gd name="T33" fmla="*/ 4 h 9"/>
                            <a:gd name="T34" fmla="*/ 0 w 25"/>
                            <a:gd name="T35" fmla="*/ 4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9"/>
                            <a:gd name="T56" fmla="*/ 25 w 25"/>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9">
                              <a:moveTo>
                                <a:pt x="0" y="4"/>
                              </a:moveTo>
                              <a:lnTo>
                                <a:pt x="3" y="6"/>
                              </a:lnTo>
                              <a:lnTo>
                                <a:pt x="7" y="8"/>
                              </a:lnTo>
                              <a:lnTo>
                                <a:pt x="9" y="8"/>
                              </a:lnTo>
                              <a:lnTo>
                                <a:pt x="13" y="8"/>
                              </a:lnTo>
                              <a:lnTo>
                                <a:pt x="15" y="8"/>
                              </a:lnTo>
                              <a:lnTo>
                                <a:pt x="19" y="6"/>
                              </a:lnTo>
                              <a:lnTo>
                                <a:pt x="21" y="4"/>
                              </a:lnTo>
                              <a:lnTo>
                                <a:pt x="24" y="0"/>
                              </a:lnTo>
                              <a:lnTo>
                                <a:pt x="21" y="2"/>
                              </a:lnTo>
                              <a:lnTo>
                                <a:pt x="17" y="4"/>
                              </a:lnTo>
                              <a:lnTo>
                                <a:pt x="15" y="6"/>
                              </a:lnTo>
                              <a:lnTo>
                                <a:pt x="13" y="6"/>
                              </a:lnTo>
                              <a:lnTo>
                                <a:pt x="11" y="6"/>
                              </a:lnTo>
                              <a:lnTo>
                                <a:pt x="7" y="4"/>
                              </a:lnTo>
                              <a:lnTo>
                                <a:pt x="4" y="4"/>
                              </a:lnTo>
                              <a:lnTo>
                                <a:pt x="0" y="4"/>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18" name="Freeform 194"/>
                        <p:cNvSpPr>
                          <a:spLocks/>
                        </p:cNvSpPr>
                        <p:nvPr/>
                      </p:nvSpPr>
                      <p:spPr bwMode="auto">
                        <a:xfrm>
                          <a:off x="5276" y="1267"/>
                          <a:ext cx="9" cy="7"/>
                        </a:xfrm>
                        <a:custGeom>
                          <a:avLst/>
                          <a:gdLst>
                            <a:gd name="T0" fmla="*/ 0 w 9"/>
                            <a:gd name="T1" fmla="*/ 0 h 7"/>
                            <a:gd name="T2" fmla="*/ 0 w 9"/>
                            <a:gd name="T3" fmla="*/ 0 h 7"/>
                            <a:gd name="T4" fmla="*/ 2 w 9"/>
                            <a:gd name="T5" fmla="*/ 0 h 7"/>
                            <a:gd name="T6" fmla="*/ 4 w 9"/>
                            <a:gd name="T7" fmla="*/ 0 h 7"/>
                            <a:gd name="T8" fmla="*/ 4 w 9"/>
                            <a:gd name="T9" fmla="*/ 1 h 7"/>
                            <a:gd name="T10" fmla="*/ 6 w 9"/>
                            <a:gd name="T11" fmla="*/ 1 h 7"/>
                            <a:gd name="T12" fmla="*/ 8 w 9"/>
                            <a:gd name="T13" fmla="*/ 1 h 7"/>
                            <a:gd name="T14" fmla="*/ 8 w 9"/>
                            <a:gd name="T15" fmla="*/ 4 h 7"/>
                            <a:gd name="T16" fmla="*/ 8 w 9"/>
                            <a:gd name="T17" fmla="*/ 6 h 7"/>
                            <a:gd name="T18" fmla="*/ 8 w 9"/>
                            <a:gd name="T19" fmla="*/ 4 h 7"/>
                            <a:gd name="T20" fmla="*/ 6 w 9"/>
                            <a:gd name="T21" fmla="*/ 4 h 7"/>
                            <a:gd name="T22" fmla="*/ 4 w 9"/>
                            <a:gd name="T23" fmla="*/ 4 h 7"/>
                            <a:gd name="T24" fmla="*/ 4 w 9"/>
                            <a:gd name="T25" fmla="*/ 1 h 7"/>
                            <a:gd name="T26" fmla="*/ 2 w 9"/>
                            <a:gd name="T27" fmla="*/ 1 h 7"/>
                            <a:gd name="T28" fmla="*/ 2 w 9"/>
                            <a:gd name="T29" fmla="*/ 1 h 7"/>
                            <a:gd name="T30" fmla="*/ 0 w 9"/>
                            <a:gd name="T31" fmla="*/ 0 h 7"/>
                            <a:gd name="T32" fmla="*/ 0 w 9"/>
                            <a:gd name="T33" fmla="*/ 0 h 7"/>
                            <a:gd name="T34" fmla="*/ 0 w 9"/>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7"/>
                            <a:gd name="T56" fmla="*/ 9 w 9"/>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7">
                              <a:moveTo>
                                <a:pt x="0" y="0"/>
                              </a:moveTo>
                              <a:lnTo>
                                <a:pt x="0" y="0"/>
                              </a:lnTo>
                              <a:lnTo>
                                <a:pt x="2" y="0"/>
                              </a:lnTo>
                              <a:lnTo>
                                <a:pt x="4" y="0"/>
                              </a:lnTo>
                              <a:lnTo>
                                <a:pt x="4" y="1"/>
                              </a:lnTo>
                              <a:lnTo>
                                <a:pt x="6" y="1"/>
                              </a:lnTo>
                              <a:lnTo>
                                <a:pt x="8" y="1"/>
                              </a:lnTo>
                              <a:lnTo>
                                <a:pt x="8" y="4"/>
                              </a:lnTo>
                              <a:lnTo>
                                <a:pt x="8" y="6"/>
                              </a:lnTo>
                              <a:lnTo>
                                <a:pt x="8" y="4"/>
                              </a:lnTo>
                              <a:lnTo>
                                <a:pt x="6" y="4"/>
                              </a:lnTo>
                              <a:lnTo>
                                <a:pt x="4" y="4"/>
                              </a:lnTo>
                              <a:lnTo>
                                <a:pt x="4" y="1"/>
                              </a:lnTo>
                              <a:lnTo>
                                <a:pt x="2" y="1"/>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19" name="Freeform 195"/>
                        <p:cNvSpPr>
                          <a:spLocks/>
                        </p:cNvSpPr>
                        <p:nvPr/>
                      </p:nvSpPr>
                      <p:spPr bwMode="auto">
                        <a:xfrm>
                          <a:off x="5249" y="1275"/>
                          <a:ext cx="17" cy="18"/>
                        </a:xfrm>
                        <a:custGeom>
                          <a:avLst/>
                          <a:gdLst>
                            <a:gd name="T0" fmla="*/ 12 w 17"/>
                            <a:gd name="T1" fmla="*/ 17 h 18"/>
                            <a:gd name="T2" fmla="*/ 12 w 17"/>
                            <a:gd name="T3" fmla="*/ 17 h 18"/>
                            <a:gd name="T4" fmla="*/ 12 w 17"/>
                            <a:gd name="T5" fmla="*/ 15 h 18"/>
                            <a:gd name="T6" fmla="*/ 14 w 17"/>
                            <a:gd name="T7" fmla="*/ 15 h 18"/>
                            <a:gd name="T8" fmla="*/ 14 w 17"/>
                            <a:gd name="T9" fmla="*/ 13 h 18"/>
                            <a:gd name="T10" fmla="*/ 14 w 17"/>
                            <a:gd name="T11" fmla="*/ 13 h 18"/>
                            <a:gd name="T12" fmla="*/ 14 w 17"/>
                            <a:gd name="T13" fmla="*/ 10 h 18"/>
                            <a:gd name="T14" fmla="*/ 16 w 17"/>
                            <a:gd name="T15" fmla="*/ 10 h 18"/>
                            <a:gd name="T16" fmla="*/ 16 w 17"/>
                            <a:gd name="T17" fmla="*/ 8 h 18"/>
                            <a:gd name="T18" fmla="*/ 14 w 17"/>
                            <a:gd name="T19" fmla="*/ 8 h 18"/>
                            <a:gd name="T20" fmla="*/ 14 w 17"/>
                            <a:gd name="T21" fmla="*/ 8 h 18"/>
                            <a:gd name="T22" fmla="*/ 12 w 17"/>
                            <a:gd name="T23" fmla="*/ 7 h 18"/>
                            <a:gd name="T24" fmla="*/ 12 w 17"/>
                            <a:gd name="T25" fmla="*/ 4 h 18"/>
                            <a:gd name="T26" fmla="*/ 10 w 17"/>
                            <a:gd name="T27" fmla="*/ 4 h 18"/>
                            <a:gd name="T28" fmla="*/ 8 w 17"/>
                            <a:gd name="T29" fmla="*/ 2 h 18"/>
                            <a:gd name="T30" fmla="*/ 6 w 17"/>
                            <a:gd name="T31" fmla="*/ 2 h 18"/>
                            <a:gd name="T32" fmla="*/ 2 w 17"/>
                            <a:gd name="T33" fmla="*/ 0 h 18"/>
                            <a:gd name="T34" fmla="*/ 0 w 17"/>
                            <a:gd name="T35" fmla="*/ 4 h 18"/>
                            <a:gd name="T36" fmla="*/ 0 w 17"/>
                            <a:gd name="T37" fmla="*/ 7 h 18"/>
                            <a:gd name="T38" fmla="*/ 2 w 17"/>
                            <a:gd name="T39" fmla="*/ 8 h 18"/>
                            <a:gd name="T40" fmla="*/ 4 w 17"/>
                            <a:gd name="T41" fmla="*/ 10 h 18"/>
                            <a:gd name="T42" fmla="*/ 4 w 17"/>
                            <a:gd name="T43" fmla="*/ 13 h 18"/>
                            <a:gd name="T44" fmla="*/ 8 w 17"/>
                            <a:gd name="T45" fmla="*/ 13 h 18"/>
                            <a:gd name="T46" fmla="*/ 10 w 17"/>
                            <a:gd name="T47" fmla="*/ 15 h 18"/>
                            <a:gd name="T48" fmla="*/ 12 w 17"/>
                            <a:gd name="T49" fmla="*/ 17 h 18"/>
                            <a:gd name="T50" fmla="*/ 12 w 17"/>
                            <a:gd name="T51" fmla="*/ 1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8"/>
                            <a:gd name="T80" fmla="*/ 17 w 17"/>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8">
                              <a:moveTo>
                                <a:pt x="12" y="17"/>
                              </a:moveTo>
                              <a:lnTo>
                                <a:pt x="12" y="17"/>
                              </a:lnTo>
                              <a:lnTo>
                                <a:pt x="12" y="15"/>
                              </a:lnTo>
                              <a:lnTo>
                                <a:pt x="14" y="15"/>
                              </a:lnTo>
                              <a:lnTo>
                                <a:pt x="14" y="13"/>
                              </a:lnTo>
                              <a:lnTo>
                                <a:pt x="14" y="10"/>
                              </a:lnTo>
                              <a:lnTo>
                                <a:pt x="16" y="10"/>
                              </a:lnTo>
                              <a:lnTo>
                                <a:pt x="16" y="8"/>
                              </a:lnTo>
                              <a:lnTo>
                                <a:pt x="14" y="8"/>
                              </a:lnTo>
                              <a:lnTo>
                                <a:pt x="12" y="7"/>
                              </a:lnTo>
                              <a:lnTo>
                                <a:pt x="12" y="4"/>
                              </a:lnTo>
                              <a:lnTo>
                                <a:pt x="10" y="4"/>
                              </a:lnTo>
                              <a:lnTo>
                                <a:pt x="8" y="2"/>
                              </a:lnTo>
                              <a:lnTo>
                                <a:pt x="6" y="2"/>
                              </a:lnTo>
                              <a:lnTo>
                                <a:pt x="2" y="0"/>
                              </a:lnTo>
                              <a:lnTo>
                                <a:pt x="0" y="4"/>
                              </a:lnTo>
                              <a:lnTo>
                                <a:pt x="0" y="7"/>
                              </a:lnTo>
                              <a:lnTo>
                                <a:pt x="2" y="8"/>
                              </a:lnTo>
                              <a:lnTo>
                                <a:pt x="4" y="10"/>
                              </a:lnTo>
                              <a:lnTo>
                                <a:pt x="4" y="13"/>
                              </a:lnTo>
                              <a:lnTo>
                                <a:pt x="8" y="13"/>
                              </a:lnTo>
                              <a:lnTo>
                                <a:pt x="10" y="15"/>
                              </a:lnTo>
                              <a:lnTo>
                                <a:pt x="12" y="17"/>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20" name="Freeform 196"/>
                        <p:cNvSpPr>
                          <a:spLocks/>
                        </p:cNvSpPr>
                        <p:nvPr/>
                      </p:nvSpPr>
                      <p:spPr bwMode="auto">
                        <a:xfrm>
                          <a:off x="5826" y="1883"/>
                          <a:ext cx="24" cy="11"/>
                        </a:xfrm>
                        <a:custGeom>
                          <a:avLst/>
                          <a:gdLst>
                            <a:gd name="T0" fmla="*/ 0 w 24"/>
                            <a:gd name="T1" fmla="*/ 1 h 11"/>
                            <a:gd name="T2" fmla="*/ 0 w 24"/>
                            <a:gd name="T3" fmla="*/ 0 h 11"/>
                            <a:gd name="T4" fmla="*/ 1 w 24"/>
                            <a:gd name="T5" fmla="*/ 0 h 11"/>
                            <a:gd name="T6" fmla="*/ 6 w 24"/>
                            <a:gd name="T7" fmla="*/ 0 h 11"/>
                            <a:gd name="T8" fmla="*/ 8 w 24"/>
                            <a:gd name="T9" fmla="*/ 0 h 11"/>
                            <a:gd name="T10" fmla="*/ 10 w 24"/>
                            <a:gd name="T11" fmla="*/ 0 h 11"/>
                            <a:gd name="T12" fmla="*/ 14 w 24"/>
                            <a:gd name="T13" fmla="*/ 0 h 11"/>
                            <a:gd name="T14" fmla="*/ 16 w 24"/>
                            <a:gd name="T15" fmla="*/ 0 h 11"/>
                            <a:gd name="T16" fmla="*/ 21 w 24"/>
                            <a:gd name="T17" fmla="*/ 1 h 11"/>
                            <a:gd name="T18" fmla="*/ 23 w 24"/>
                            <a:gd name="T19" fmla="*/ 1 h 11"/>
                            <a:gd name="T20" fmla="*/ 21 w 24"/>
                            <a:gd name="T21" fmla="*/ 4 h 11"/>
                            <a:gd name="T22" fmla="*/ 18 w 24"/>
                            <a:gd name="T23" fmla="*/ 6 h 11"/>
                            <a:gd name="T24" fmla="*/ 18 w 24"/>
                            <a:gd name="T25" fmla="*/ 6 h 11"/>
                            <a:gd name="T26" fmla="*/ 16 w 24"/>
                            <a:gd name="T27" fmla="*/ 10 h 11"/>
                            <a:gd name="T28" fmla="*/ 1 w 24"/>
                            <a:gd name="T29" fmla="*/ 6 h 11"/>
                            <a:gd name="T30" fmla="*/ 0 w 24"/>
                            <a:gd name="T31" fmla="*/ 4 h 11"/>
                            <a:gd name="T32" fmla="*/ 1 w 24"/>
                            <a:gd name="T33" fmla="*/ 4 h 11"/>
                            <a:gd name="T34" fmla="*/ 0 w 24"/>
                            <a:gd name="T35" fmla="*/ 1 h 11"/>
                            <a:gd name="T36" fmla="*/ 0 w 24"/>
                            <a:gd name="T37" fmla="*/ 1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11"/>
                            <a:gd name="T59" fmla="*/ 24 w 24"/>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11">
                              <a:moveTo>
                                <a:pt x="0" y="1"/>
                              </a:moveTo>
                              <a:lnTo>
                                <a:pt x="0" y="0"/>
                              </a:lnTo>
                              <a:lnTo>
                                <a:pt x="1" y="0"/>
                              </a:lnTo>
                              <a:lnTo>
                                <a:pt x="6" y="0"/>
                              </a:lnTo>
                              <a:lnTo>
                                <a:pt x="8" y="0"/>
                              </a:lnTo>
                              <a:lnTo>
                                <a:pt x="10" y="0"/>
                              </a:lnTo>
                              <a:lnTo>
                                <a:pt x="14" y="0"/>
                              </a:lnTo>
                              <a:lnTo>
                                <a:pt x="16" y="0"/>
                              </a:lnTo>
                              <a:lnTo>
                                <a:pt x="21" y="1"/>
                              </a:lnTo>
                              <a:lnTo>
                                <a:pt x="23" y="1"/>
                              </a:lnTo>
                              <a:lnTo>
                                <a:pt x="21" y="4"/>
                              </a:lnTo>
                              <a:lnTo>
                                <a:pt x="18" y="6"/>
                              </a:lnTo>
                              <a:lnTo>
                                <a:pt x="16" y="10"/>
                              </a:lnTo>
                              <a:lnTo>
                                <a:pt x="1" y="6"/>
                              </a:lnTo>
                              <a:lnTo>
                                <a:pt x="0" y="4"/>
                              </a:lnTo>
                              <a:lnTo>
                                <a:pt x="1" y="4"/>
                              </a:lnTo>
                              <a:lnTo>
                                <a:pt x="0"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621" name="Freeform 197"/>
                        <p:cNvSpPr>
                          <a:spLocks/>
                        </p:cNvSpPr>
                        <p:nvPr/>
                      </p:nvSpPr>
                      <p:spPr bwMode="auto">
                        <a:xfrm>
                          <a:off x="5535" y="1415"/>
                          <a:ext cx="11" cy="9"/>
                        </a:xfrm>
                        <a:custGeom>
                          <a:avLst/>
                          <a:gdLst>
                            <a:gd name="T0" fmla="*/ 10 w 11"/>
                            <a:gd name="T1" fmla="*/ 5 h 9"/>
                            <a:gd name="T2" fmla="*/ 10 w 11"/>
                            <a:gd name="T3" fmla="*/ 5 h 9"/>
                            <a:gd name="T4" fmla="*/ 8 w 11"/>
                            <a:gd name="T5" fmla="*/ 5 h 9"/>
                            <a:gd name="T6" fmla="*/ 6 w 11"/>
                            <a:gd name="T7" fmla="*/ 5 h 9"/>
                            <a:gd name="T8" fmla="*/ 4 w 11"/>
                            <a:gd name="T9" fmla="*/ 5 h 9"/>
                            <a:gd name="T10" fmla="*/ 2 w 11"/>
                            <a:gd name="T11" fmla="*/ 5 h 9"/>
                            <a:gd name="T12" fmla="*/ 2 w 11"/>
                            <a:gd name="T13" fmla="*/ 2 h 9"/>
                            <a:gd name="T14" fmla="*/ 0 w 11"/>
                            <a:gd name="T15" fmla="*/ 0 h 9"/>
                            <a:gd name="T16" fmla="*/ 0 w 11"/>
                            <a:gd name="T17" fmla="*/ 0 h 9"/>
                            <a:gd name="T18" fmla="*/ 0 w 11"/>
                            <a:gd name="T19" fmla="*/ 5 h 9"/>
                            <a:gd name="T20" fmla="*/ 0 w 11"/>
                            <a:gd name="T21" fmla="*/ 7 h 9"/>
                            <a:gd name="T22" fmla="*/ 0 w 11"/>
                            <a:gd name="T23" fmla="*/ 7 h 9"/>
                            <a:gd name="T24" fmla="*/ 2 w 11"/>
                            <a:gd name="T25" fmla="*/ 8 h 9"/>
                            <a:gd name="T26" fmla="*/ 4 w 11"/>
                            <a:gd name="T27" fmla="*/ 8 h 9"/>
                            <a:gd name="T28" fmla="*/ 6 w 11"/>
                            <a:gd name="T29" fmla="*/ 8 h 9"/>
                            <a:gd name="T30" fmla="*/ 8 w 11"/>
                            <a:gd name="T31" fmla="*/ 8 h 9"/>
                            <a:gd name="T32" fmla="*/ 10 w 11"/>
                            <a:gd name="T33" fmla="*/ 8 h 9"/>
                            <a:gd name="T34" fmla="*/ 10 w 11"/>
                            <a:gd name="T35" fmla="*/ 8 h 9"/>
                            <a:gd name="T36" fmla="*/ 10 w 11"/>
                            <a:gd name="T37" fmla="*/ 8 h 9"/>
                            <a:gd name="T38" fmla="*/ 10 w 11"/>
                            <a:gd name="T39" fmla="*/ 8 h 9"/>
                            <a:gd name="T40" fmla="*/ 10 w 11"/>
                            <a:gd name="T41" fmla="*/ 8 h 9"/>
                            <a:gd name="T42" fmla="*/ 10 w 11"/>
                            <a:gd name="T43" fmla="*/ 7 h 9"/>
                            <a:gd name="T44" fmla="*/ 10 w 11"/>
                            <a:gd name="T45" fmla="*/ 7 h 9"/>
                            <a:gd name="T46" fmla="*/ 10 w 11"/>
                            <a:gd name="T47" fmla="*/ 7 h 9"/>
                            <a:gd name="T48" fmla="*/ 10 w 11"/>
                            <a:gd name="T49" fmla="*/ 5 h 9"/>
                            <a:gd name="T50" fmla="*/ 10 w 11"/>
                            <a:gd name="T51" fmla="*/ 5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
                            <a:gd name="T79" fmla="*/ 0 h 9"/>
                            <a:gd name="T80" fmla="*/ 11 w 11"/>
                            <a:gd name="T81" fmla="*/ 9 h 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 h="9">
                              <a:moveTo>
                                <a:pt x="10" y="5"/>
                              </a:moveTo>
                              <a:lnTo>
                                <a:pt x="10" y="5"/>
                              </a:lnTo>
                              <a:lnTo>
                                <a:pt x="8" y="5"/>
                              </a:lnTo>
                              <a:lnTo>
                                <a:pt x="6" y="5"/>
                              </a:lnTo>
                              <a:lnTo>
                                <a:pt x="4" y="5"/>
                              </a:lnTo>
                              <a:lnTo>
                                <a:pt x="2" y="5"/>
                              </a:lnTo>
                              <a:lnTo>
                                <a:pt x="2" y="2"/>
                              </a:lnTo>
                              <a:lnTo>
                                <a:pt x="0" y="0"/>
                              </a:lnTo>
                              <a:lnTo>
                                <a:pt x="0" y="5"/>
                              </a:lnTo>
                              <a:lnTo>
                                <a:pt x="0" y="7"/>
                              </a:lnTo>
                              <a:lnTo>
                                <a:pt x="2" y="8"/>
                              </a:lnTo>
                              <a:lnTo>
                                <a:pt x="4" y="8"/>
                              </a:lnTo>
                              <a:lnTo>
                                <a:pt x="6" y="8"/>
                              </a:lnTo>
                              <a:lnTo>
                                <a:pt x="8" y="8"/>
                              </a:lnTo>
                              <a:lnTo>
                                <a:pt x="10" y="8"/>
                              </a:lnTo>
                              <a:lnTo>
                                <a:pt x="10" y="7"/>
                              </a:lnTo>
                              <a:lnTo>
                                <a:pt x="10" y="5"/>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grpSp>
                  <p:grpSp>
                    <p:nvGrpSpPr>
                      <p:cNvPr id="57364" name="Group 198"/>
                      <p:cNvGrpSpPr>
                        <a:grpSpLocks/>
                      </p:cNvGrpSpPr>
                      <p:nvPr/>
                    </p:nvGrpSpPr>
                    <p:grpSpPr bwMode="auto">
                      <a:xfrm>
                        <a:off x="203" y="1102"/>
                        <a:ext cx="3378" cy="2733"/>
                        <a:chOff x="203" y="1102"/>
                        <a:chExt cx="3378" cy="2733"/>
                      </a:xfrm>
                    </p:grpSpPr>
                    <p:grpSp>
                      <p:nvGrpSpPr>
                        <p:cNvPr id="57365" name="Group 199"/>
                        <p:cNvGrpSpPr>
                          <a:grpSpLocks/>
                        </p:cNvGrpSpPr>
                        <p:nvPr/>
                      </p:nvGrpSpPr>
                      <p:grpSpPr bwMode="auto">
                        <a:xfrm>
                          <a:off x="203" y="1102"/>
                          <a:ext cx="1773" cy="1200"/>
                          <a:chOff x="203" y="1102"/>
                          <a:chExt cx="1773" cy="1200"/>
                        </a:xfrm>
                      </p:grpSpPr>
                      <p:grpSp>
                        <p:nvGrpSpPr>
                          <p:cNvPr id="57544" name="Group 200"/>
                          <p:cNvGrpSpPr>
                            <a:grpSpLocks/>
                          </p:cNvGrpSpPr>
                          <p:nvPr/>
                        </p:nvGrpSpPr>
                        <p:grpSpPr bwMode="auto">
                          <a:xfrm>
                            <a:off x="1385" y="1721"/>
                            <a:ext cx="591" cy="581"/>
                            <a:chOff x="1523" y="1950"/>
                            <a:chExt cx="651" cy="659"/>
                          </a:xfrm>
                        </p:grpSpPr>
                        <p:sp>
                          <p:nvSpPr>
                            <p:cNvPr id="59491" name="Freeform 201"/>
                            <p:cNvSpPr>
                              <a:spLocks/>
                            </p:cNvSpPr>
                            <p:nvPr/>
                          </p:nvSpPr>
                          <p:spPr bwMode="auto">
                            <a:xfrm>
                              <a:off x="1899" y="1984"/>
                              <a:ext cx="51" cy="109"/>
                            </a:xfrm>
                            <a:custGeom>
                              <a:avLst/>
                              <a:gdLst>
                                <a:gd name="T0" fmla="*/ 28 w 51"/>
                                <a:gd name="T1" fmla="*/ 4 h 109"/>
                                <a:gd name="T2" fmla="*/ 0 w 51"/>
                                <a:gd name="T3" fmla="*/ 102 h 109"/>
                                <a:gd name="T4" fmla="*/ 25 w 51"/>
                                <a:gd name="T5" fmla="*/ 108 h 109"/>
                                <a:gd name="T6" fmla="*/ 28 w 51"/>
                                <a:gd name="T7" fmla="*/ 96 h 109"/>
                                <a:gd name="T8" fmla="*/ 32 w 51"/>
                                <a:gd name="T9" fmla="*/ 83 h 109"/>
                                <a:gd name="T10" fmla="*/ 34 w 51"/>
                                <a:gd name="T11" fmla="*/ 70 h 109"/>
                                <a:gd name="T12" fmla="*/ 38 w 51"/>
                                <a:gd name="T13" fmla="*/ 59 h 109"/>
                                <a:gd name="T14" fmla="*/ 42 w 51"/>
                                <a:gd name="T15" fmla="*/ 48 h 109"/>
                                <a:gd name="T16" fmla="*/ 44 w 51"/>
                                <a:gd name="T17" fmla="*/ 36 h 109"/>
                                <a:gd name="T18" fmla="*/ 49 w 51"/>
                                <a:gd name="T19" fmla="*/ 23 h 109"/>
                                <a:gd name="T20" fmla="*/ 50 w 51"/>
                                <a:gd name="T21" fmla="*/ 11 h 109"/>
                                <a:gd name="T22" fmla="*/ 49 w 51"/>
                                <a:gd name="T23" fmla="*/ 6 h 109"/>
                                <a:gd name="T24" fmla="*/ 46 w 51"/>
                                <a:gd name="T25" fmla="*/ 4 h 109"/>
                                <a:gd name="T26" fmla="*/ 42 w 51"/>
                                <a:gd name="T27" fmla="*/ 2 h 109"/>
                                <a:gd name="T28" fmla="*/ 40 w 51"/>
                                <a:gd name="T29" fmla="*/ 2 h 109"/>
                                <a:gd name="T30" fmla="*/ 36 w 51"/>
                                <a:gd name="T31" fmla="*/ 0 h 109"/>
                                <a:gd name="T32" fmla="*/ 34 w 51"/>
                                <a:gd name="T33" fmla="*/ 0 h 109"/>
                                <a:gd name="T34" fmla="*/ 30 w 51"/>
                                <a:gd name="T35" fmla="*/ 2 h 109"/>
                                <a:gd name="T36" fmla="*/ 28 w 51"/>
                                <a:gd name="T37" fmla="*/ 4 h 109"/>
                                <a:gd name="T38" fmla="*/ 28 w 51"/>
                                <a:gd name="T39" fmla="*/ 4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109"/>
                                <a:gd name="T62" fmla="*/ 51 w 51"/>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109">
                                  <a:moveTo>
                                    <a:pt x="28" y="4"/>
                                  </a:moveTo>
                                  <a:lnTo>
                                    <a:pt x="0" y="102"/>
                                  </a:lnTo>
                                  <a:lnTo>
                                    <a:pt x="25" y="108"/>
                                  </a:lnTo>
                                  <a:lnTo>
                                    <a:pt x="28" y="96"/>
                                  </a:lnTo>
                                  <a:lnTo>
                                    <a:pt x="32" y="83"/>
                                  </a:lnTo>
                                  <a:lnTo>
                                    <a:pt x="34" y="70"/>
                                  </a:lnTo>
                                  <a:lnTo>
                                    <a:pt x="38" y="59"/>
                                  </a:lnTo>
                                  <a:lnTo>
                                    <a:pt x="42" y="48"/>
                                  </a:lnTo>
                                  <a:lnTo>
                                    <a:pt x="44" y="36"/>
                                  </a:lnTo>
                                  <a:lnTo>
                                    <a:pt x="49" y="23"/>
                                  </a:lnTo>
                                  <a:lnTo>
                                    <a:pt x="50" y="11"/>
                                  </a:lnTo>
                                  <a:lnTo>
                                    <a:pt x="49" y="6"/>
                                  </a:lnTo>
                                  <a:lnTo>
                                    <a:pt x="46" y="4"/>
                                  </a:lnTo>
                                  <a:lnTo>
                                    <a:pt x="42" y="2"/>
                                  </a:lnTo>
                                  <a:lnTo>
                                    <a:pt x="40" y="2"/>
                                  </a:lnTo>
                                  <a:lnTo>
                                    <a:pt x="36" y="0"/>
                                  </a:lnTo>
                                  <a:lnTo>
                                    <a:pt x="34" y="0"/>
                                  </a:lnTo>
                                  <a:lnTo>
                                    <a:pt x="30" y="2"/>
                                  </a:lnTo>
                                  <a:lnTo>
                                    <a:pt x="28" y="4"/>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92" name="Freeform 202"/>
                            <p:cNvSpPr>
                              <a:spLocks/>
                            </p:cNvSpPr>
                            <p:nvPr/>
                          </p:nvSpPr>
                          <p:spPr bwMode="auto">
                            <a:xfrm>
                              <a:off x="1899" y="1984"/>
                              <a:ext cx="51" cy="109"/>
                            </a:xfrm>
                            <a:custGeom>
                              <a:avLst/>
                              <a:gdLst>
                                <a:gd name="T0" fmla="*/ 28 w 51"/>
                                <a:gd name="T1" fmla="*/ 4 h 109"/>
                                <a:gd name="T2" fmla="*/ 0 w 51"/>
                                <a:gd name="T3" fmla="*/ 102 h 109"/>
                                <a:gd name="T4" fmla="*/ 25 w 51"/>
                                <a:gd name="T5" fmla="*/ 108 h 109"/>
                                <a:gd name="T6" fmla="*/ 28 w 51"/>
                                <a:gd name="T7" fmla="*/ 96 h 109"/>
                                <a:gd name="T8" fmla="*/ 32 w 51"/>
                                <a:gd name="T9" fmla="*/ 83 h 109"/>
                                <a:gd name="T10" fmla="*/ 34 w 51"/>
                                <a:gd name="T11" fmla="*/ 70 h 109"/>
                                <a:gd name="T12" fmla="*/ 38 w 51"/>
                                <a:gd name="T13" fmla="*/ 59 h 109"/>
                                <a:gd name="T14" fmla="*/ 42 w 51"/>
                                <a:gd name="T15" fmla="*/ 48 h 109"/>
                                <a:gd name="T16" fmla="*/ 44 w 51"/>
                                <a:gd name="T17" fmla="*/ 36 h 109"/>
                                <a:gd name="T18" fmla="*/ 49 w 51"/>
                                <a:gd name="T19" fmla="*/ 23 h 109"/>
                                <a:gd name="T20" fmla="*/ 50 w 51"/>
                                <a:gd name="T21" fmla="*/ 11 h 109"/>
                                <a:gd name="T22" fmla="*/ 49 w 51"/>
                                <a:gd name="T23" fmla="*/ 6 h 109"/>
                                <a:gd name="T24" fmla="*/ 46 w 51"/>
                                <a:gd name="T25" fmla="*/ 4 h 109"/>
                                <a:gd name="T26" fmla="*/ 42 w 51"/>
                                <a:gd name="T27" fmla="*/ 2 h 109"/>
                                <a:gd name="T28" fmla="*/ 40 w 51"/>
                                <a:gd name="T29" fmla="*/ 2 h 109"/>
                                <a:gd name="T30" fmla="*/ 36 w 51"/>
                                <a:gd name="T31" fmla="*/ 0 h 109"/>
                                <a:gd name="T32" fmla="*/ 34 w 51"/>
                                <a:gd name="T33" fmla="*/ 0 h 109"/>
                                <a:gd name="T34" fmla="*/ 30 w 51"/>
                                <a:gd name="T35" fmla="*/ 2 h 109"/>
                                <a:gd name="T36" fmla="*/ 28 w 51"/>
                                <a:gd name="T37" fmla="*/ 4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109"/>
                                <a:gd name="T59" fmla="*/ 51 w 51"/>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109">
                                  <a:moveTo>
                                    <a:pt x="28" y="4"/>
                                  </a:moveTo>
                                  <a:lnTo>
                                    <a:pt x="0" y="102"/>
                                  </a:lnTo>
                                  <a:lnTo>
                                    <a:pt x="25" y="108"/>
                                  </a:lnTo>
                                  <a:lnTo>
                                    <a:pt x="28" y="96"/>
                                  </a:lnTo>
                                  <a:lnTo>
                                    <a:pt x="32" y="83"/>
                                  </a:lnTo>
                                  <a:lnTo>
                                    <a:pt x="34" y="70"/>
                                  </a:lnTo>
                                  <a:lnTo>
                                    <a:pt x="38" y="59"/>
                                  </a:lnTo>
                                  <a:lnTo>
                                    <a:pt x="42" y="48"/>
                                  </a:lnTo>
                                  <a:lnTo>
                                    <a:pt x="44" y="36"/>
                                  </a:lnTo>
                                  <a:lnTo>
                                    <a:pt x="49" y="23"/>
                                  </a:lnTo>
                                  <a:lnTo>
                                    <a:pt x="50" y="11"/>
                                  </a:lnTo>
                                  <a:lnTo>
                                    <a:pt x="49" y="6"/>
                                  </a:lnTo>
                                  <a:lnTo>
                                    <a:pt x="46" y="4"/>
                                  </a:lnTo>
                                  <a:lnTo>
                                    <a:pt x="42" y="2"/>
                                  </a:lnTo>
                                  <a:lnTo>
                                    <a:pt x="40" y="2"/>
                                  </a:lnTo>
                                  <a:lnTo>
                                    <a:pt x="36" y="0"/>
                                  </a:lnTo>
                                  <a:lnTo>
                                    <a:pt x="34" y="0"/>
                                  </a:lnTo>
                                  <a:lnTo>
                                    <a:pt x="30" y="2"/>
                                  </a:lnTo>
                                  <a:lnTo>
                                    <a:pt x="28" y="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93" name="Freeform 203"/>
                            <p:cNvSpPr>
                              <a:spLocks/>
                            </p:cNvSpPr>
                            <p:nvPr/>
                          </p:nvSpPr>
                          <p:spPr bwMode="auto">
                            <a:xfrm>
                              <a:off x="2039" y="2208"/>
                              <a:ext cx="110" cy="46"/>
                            </a:xfrm>
                            <a:custGeom>
                              <a:avLst/>
                              <a:gdLst>
                                <a:gd name="T0" fmla="*/ 101 w 110"/>
                                <a:gd name="T1" fmla="*/ 0 h 46"/>
                                <a:gd name="T2" fmla="*/ 0 w 110"/>
                                <a:gd name="T3" fmla="*/ 22 h 46"/>
                                <a:gd name="T4" fmla="*/ 6 w 110"/>
                                <a:gd name="T5" fmla="*/ 45 h 46"/>
                                <a:gd name="T6" fmla="*/ 19 w 110"/>
                                <a:gd name="T7" fmla="*/ 43 h 46"/>
                                <a:gd name="T8" fmla="*/ 31 w 110"/>
                                <a:gd name="T9" fmla="*/ 42 h 46"/>
                                <a:gd name="T10" fmla="*/ 44 w 110"/>
                                <a:gd name="T11" fmla="*/ 37 h 46"/>
                                <a:gd name="T12" fmla="*/ 56 w 110"/>
                                <a:gd name="T13" fmla="*/ 35 h 46"/>
                                <a:gd name="T14" fmla="*/ 69 w 110"/>
                                <a:gd name="T15" fmla="*/ 33 h 46"/>
                                <a:gd name="T16" fmla="*/ 81 w 110"/>
                                <a:gd name="T17" fmla="*/ 29 h 46"/>
                                <a:gd name="T18" fmla="*/ 95 w 110"/>
                                <a:gd name="T19" fmla="*/ 27 h 46"/>
                                <a:gd name="T20" fmla="*/ 107 w 110"/>
                                <a:gd name="T21" fmla="*/ 25 h 46"/>
                                <a:gd name="T22" fmla="*/ 107 w 110"/>
                                <a:gd name="T23" fmla="*/ 20 h 46"/>
                                <a:gd name="T24" fmla="*/ 109 w 110"/>
                                <a:gd name="T25" fmla="*/ 16 h 46"/>
                                <a:gd name="T26" fmla="*/ 109 w 110"/>
                                <a:gd name="T27" fmla="*/ 12 h 46"/>
                                <a:gd name="T28" fmla="*/ 109 w 110"/>
                                <a:gd name="T29" fmla="*/ 10 h 46"/>
                                <a:gd name="T30" fmla="*/ 107 w 110"/>
                                <a:gd name="T31" fmla="*/ 6 h 46"/>
                                <a:gd name="T32" fmla="*/ 107 w 110"/>
                                <a:gd name="T33" fmla="*/ 4 h 46"/>
                                <a:gd name="T34" fmla="*/ 103 w 110"/>
                                <a:gd name="T35" fmla="*/ 2 h 46"/>
                                <a:gd name="T36" fmla="*/ 101 w 110"/>
                                <a:gd name="T37" fmla="*/ 0 h 46"/>
                                <a:gd name="T38" fmla="*/ 101 w 110"/>
                                <a:gd name="T39" fmla="*/ 0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
                                <a:gd name="T61" fmla="*/ 0 h 46"/>
                                <a:gd name="T62" fmla="*/ 110 w 110"/>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 h="46">
                                  <a:moveTo>
                                    <a:pt x="101" y="0"/>
                                  </a:moveTo>
                                  <a:lnTo>
                                    <a:pt x="0" y="22"/>
                                  </a:lnTo>
                                  <a:lnTo>
                                    <a:pt x="6" y="45"/>
                                  </a:lnTo>
                                  <a:lnTo>
                                    <a:pt x="19" y="43"/>
                                  </a:lnTo>
                                  <a:lnTo>
                                    <a:pt x="31" y="42"/>
                                  </a:lnTo>
                                  <a:lnTo>
                                    <a:pt x="44" y="37"/>
                                  </a:lnTo>
                                  <a:lnTo>
                                    <a:pt x="56" y="35"/>
                                  </a:lnTo>
                                  <a:lnTo>
                                    <a:pt x="69" y="33"/>
                                  </a:lnTo>
                                  <a:lnTo>
                                    <a:pt x="81" y="29"/>
                                  </a:lnTo>
                                  <a:lnTo>
                                    <a:pt x="95" y="27"/>
                                  </a:lnTo>
                                  <a:lnTo>
                                    <a:pt x="107" y="25"/>
                                  </a:lnTo>
                                  <a:lnTo>
                                    <a:pt x="107" y="20"/>
                                  </a:lnTo>
                                  <a:lnTo>
                                    <a:pt x="109" y="16"/>
                                  </a:lnTo>
                                  <a:lnTo>
                                    <a:pt x="109" y="12"/>
                                  </a:lnTo>
                                  <a:lnTo>
                                    <a:pt x="109" y="10"/>
                                  </a:lnTo>
                                  <a:lnTo>
                                    <a:pt x="107" y="6"/>
                                  </a:lnTo>
                                  <a:lnTo>
                                    <a:pt x="107" y="4"/>
                                  </a:lnTo>
                                  <a:lnTo>
                                    <a:pt x="103" y="2"/>
                                  </a:lnTo>
                                  <a:lnTo>
                                    <a:pt x="101" y="0"/>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94" name="Freeform 204"/>
                            <p:cNvSpPr>
                              <a:spLocks/>
                            </p:cNvSpPr>
                            <p:nvPr/>
                          </p:nvSpPr>
                          <p:spPr bwMode="auto">
                            <a:xfrm>
                              <a:off x="2039" y="2208"/>
                              <a:ext cx="110" cy="46"/>
                            </a:xfrm>
                            <a:custGeom>
                              <a:avLst/>
                              <a:gdLst>
                                <a:gd name="T0" fmla="*/ 101 w 110"/>
                                <a:gd name="T1" fmla="*/ 0 h 46"/>
                                <a:gd name="T2" fmla="*/ 0 w 110"/>
                                <a:gd name="T3" fmla="*/ 22 h 46"/>
                                <a:gd name="T4" fmla="*/ 6 w 110"/>
                                <a:gd name="T5" fmla="*/ 45 h 46"/>
                                <a:gd name="T6" fmla="*/ 19 w 110"/>
                                <a:gd name="T7" fmla="*/ 43 h 46"/>
                                <a:gd name="T8" fmla="*/ 31 w 110"/>
                                <a:gd name="T9" fmla="*/ 42 h 46"/>
                                <a:gd name="T10" fmla="*/ 44 w 110"/>
                                <a:gd name="T11" fmla="*/ 37 h 46"/>
                                <a:gd name="T12" fmla="*/ 56 w 110"/>
                                <a:gd name="T13" fmla="*/ 35 h 46"/>
                                <a:gd name="T14" fmla="*/ 69 w 110"/>
                                <a:gd name="T15" fmla="*/ 33 h 46"/>
                                <a:gd name="T16" fmla="*/ 81 w 110"/>
                                <a:gd name="T17" fmla="*/ 29 h 46"/>
                                <a:gd name="T18" fmla="*/ 95 w 110"/>
                                <a:gd name="T19" fmla="*/ 27 h 46"/>
                                <a:gd name="T20" fmla="*/ 107 w 110"/>
                                <a:gd name="T21" fmla="*/ 25 h 46"/>
                                <a:gd name="T22" fmla="*/ 107 w 110"/>
                                <a:gd name="T23" fmla="*/ 20 h 46"/>
                                <a:gd name="T24" fmla="*/ 109 w 110"/>
                                <a:gd name="T25" fmla="*/ 16 h 46"/>
                                <a:gd name="T26" fmla="*/ 109 w 110"/>
                                <a:gd name="T27" fmla="*/ 12 h 46"/>
                                <a:gd name="T28" fmla="*/ 109 w 110"/>
                                <a:gd name="T29" fmla="*/ 10 h 46"/>
                                <a:gd name="T30" fmla="*/ 107 w 110"/>
                                <a:gd name="T31" fmla="*/ 6 h 46"/>
                                <a:gd name="T32" fmla="*/ 107 w 110"/>
                                <a:gd name="T33" fmla="*/ 4 h 46"/>
                                <a:gd name="T34" fmla="*/ 103 w 110"/>
                                <a:gd name="T35" fmla="*/ 2 h 46"/>
                                <a:gd name="T36" fmla="*/ 101 w 110"/>
                                <a:gd name="T37" fmla="*/ 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46"/>
                                <a:gd name="T59" fmla="*/ 110 w 110"/>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46">
                                  <a:moveTo>
                                    <a:pt x="101" y="0"/>
                                  </a:moveTo>
                                  <a:lnTo>
                                    <a:pt x="0" y="22"/>
                                  </a:lnTo>
                                  <a:lnTo>
                                    <a:pt x="6" y="45"/>
                                  </a:lnTo>
                                  <a:lnTo>
                                    <a:pt x="19" y="43"/>
                                  </a:lnTo>
                                  <a:lnTo>
                                    <a:pt x="31" y="42"/>
                                  </a:lnTo>
                                  <a:lnTo>
                                    <a:pt x="44" y="37"/>
                                  </a:lnTo>
                                  <a:lnTo>
                                    <a:pt x="56" y="35"/>
                                  </a:lnTo>
                                  <a:lnTo>
                                    <a:pt x="69" y="33"/>
                                  </a:lnTo>
                                  <a:lnTo>
                                    <a:pt x="81" y="29"/>
                                  </a:lnTo>
                                  <a:lnTo>
                                    <a:pt x="95" y="27"/>
                                  </a:lnTo>
                                  <a:lnTo>
                                    <a:pt x="107" y="25"/>
                                  </a:lnTo>
                                  <a:lnTo>
                                    <a:pt x="107" y="20"/>
                                  </a:lnTo>
                                  <a:lnTo>
                                    <a:pt x="109" y="16"/>
                                  </a:lnTo>
                                  <a:lnTo>
                                    <a:pt x="109" y="12"/>
                                  </a:lnTo>
                                  <a:lnTo>
                                    <a:pt x="109" y="10"/>
                                  </a:lnTo>
                                  <a:lnTo>
                                    <a:pt x="107" y="6"/>
                                  </a:lnTo>
                                  <a:lnTo>
                                    <a:pt x="107" y="4"/>
                                  </a:lnTo>
                                  <a:lnTo>
                                    <a:pt x="103" y="2"/>
                                  </a:lnTo>
                                  <a:lnTo>
                                    <a:pt x="101"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95" name="Freeform 205"/>
                            <p:cNvSpPr>
                              <a:spLocks/>
                            </p:cNvSpPr>
                            <p:nvPr/>
                          </p:nvSpPr>
                          <p:spPr bwMode="auto">
                            <a:xfrm>
                              <a:off x="1534" y="2292"/>
                              <a:ext cx="109" cy="41"/>
                            </a:xfrm>
                            <a:custGeom>
                              <a:avLst/>
                              <a:gdLst>
                                <a:gd name="T0" fmla="*/ 8 w 109"/>
                                <a:gd name="T1" fmla="*/ 40 h 41"/>
                                <a:gd name="T2" fmla="*/ 108 w 109"/>
                                <a:gd name="T3" fmla="*/ 26 h 41"/>
                                <a:gd name="T4" fmla="*/ 107 w 109"/>
                                <a:gd name="T5" fmla="*/ 0 h 41"/>
                                <a:gd name="T6" fmla="*/ 92 w 109"/>
                                <a:gd name="T7" fmla="*/ 3 h 41"/>
                                <a:gd name="T8" fmla="*/ 78 w 109"/>
                                <a:gd name="T9" fmla="*/ 5 h 41"/>
                                <a:gd name="T10" fmla="*/ 67 w 109"/>
                                <a:gd name="T11" fmla="*/ 7 h 41"/>
                                <a:gd name="T12" fmla="*/ 54 w 109"/>
                                <a:gd name="T13" fmla="*/ 9 h 41"/>
                                <a:gd name="T14" fmla="*/ 41 w 109"/>
                                <a:gd name="T15" fmla="*/ 11 h 41"/>
                                <a:gd name="T16" fmla="*/ 29 w 109"/>
                                <a:gd name="T17" fmla="*/ 11 h 41"/>
                                <a:gd name="T18" fmla="*/ 16 w 109"/>
                                <a:gd name="T19" fmla="*/ 14 h 41"/>
                                <a:gd name="T20" fmla="*/ 4 w 109"/>
                                <a:gd name="T21" fmla="*/ 15 h 41"/>
                                <a:gd name="T22" fmla="*/ 2 w 109"/>
                                <a:gd name="T23" fmla="*/ 19 h 41"/>
                                <a:gd name="T24" fmla="*/ 0 w 109"/>
                                <a:gd name="T25" fmla="*/ 24 h 41"/>
                                <a:gd name="T26" fmla="*/ 0 w 109"/>
                                <a:gd name="T27" fmla="*/ 26 h 41"/>
                                <a:gd name="T28" fmla="*/ 0 w 109"/>
                                <a:gd name="T29" fmla="*/ 30 h 41"/>
                                <a:gd name="T30" fmla="*/ 2 w 109"/>
                                <a:gd name="T31" fmla="*/ 32 h 41"/>
                                <a:gd name="T32" fmla="*/ 2 w 109"/>
                                <a:gd name="T33" fmla="*/ 36 h 41"/>
                                <a:gd name="T34" fmla="*/ 4 w 109"/>
                                <a:gd name="T35" fmla="*/ 38 h 41"/>
                                <a:gd name="T36" fmla="*/ 8 w 109"/>
                                <a:gd name="T37" fmla="*/ 40 h 41"/>
                                <a:gd name="T38" fmla="*/ 8 w 109"/>
                                <a:gd name="T39" fmla="*/ 40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41"/>
                                <a:gd name="T62" fmla="*/ 109 w 109"/>
                                <a:gd name="T63" fmla="*/ 41 h 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41">
                                  <a:moveTo>
                                    <a:pt x="8" y="40"/>
                                  </a:moveTo>
                                  <a:lnTo>
                                    <a:pt x="108" y="26"/>
                                  </a:lnTo>
                                  <a:lnTo>
                                    <a:pt x="107" y="0"/>
                                  </a:lnTo>
                                  <a:lnTo>
                                    <a:pt x="92" y="3"/>
                                  </a:lnTo>
                                  <a:lnTo>
                                    <a:pt x="78" y="5"/>
                                  </a:lnTo>
                                  <a:lnTo>
                                    <a:pt x="67" y="7"/>
                                  </a:lnTo>
                                  <a:lnTo>
                                    <a:pt x="54" y="9"/>
                                  </a:lnTo>
                                  <a:lnTo>
                                    <a:pt x="41" y="11"/>
                                  </a:lnTo>
                                  <a:lnTo>
                                    <a:pt x="29" y="11"/>
                                  </a:lnTo>
                                  <a:lnTo>
                                    <a:pt x="16" y="14"/>
                                  </a:lnTo>
                                  <a:lnTo>
                                    <a:pt x="4" y="15"/>
                                  </a:lnTo>
                                  <a:lnTo>
                                    <a:pt x="2" y="19"/>
                                  </a:lnTo>
                                  <a:lnTo>
                                    <a:pt x="0" y="24"/>
                                  </a:lnTo>
                                  <a:lnTo>
                                    <a:pt x="0" y="26"/>
                                  </a:lnTo>
                                  <a:lnTo>
                                    <a:pt x="0" y="30"/>
                                  </a:lnTo>
                                  <a:lnTo>
                                    <a:pt x="2" y="32"/>
                                  </a:lnTo>
                                  <a:lnTo>
                                    <a:pt x="2" y="36"/>
                                  </a:lnTo>
                                  <a:lnTo>
                                    <a:pt x="4" y="38"/>
                                  </a:lnTo>
                                  <a:lnTo>
                                    <a:pt x="8" y="40"/>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96" name="Freeform 206"/>
                            <p:cNvSpPr>
                              <a:spLocks/>
                            </p:cNvSpPr>
                            <p:nvPr/>
                          </p:nvSpPr>
                          <p:spPr bwMode="auto">
                            <a:xfrm>
                              <a:off x="1534" y="2292"/>
                              <a:ext cx="109" cy="41"/>
                            </a:xfrm>
                            <a:custGeom>
                              <a:avLst/>
                              <a:gdLst>
                                <a:gd name="T0" fmla="*/ 8 w 109"/>
                                <a:gd name="T1" fmla="*/ 40 h 41"/>
                                <a:gd name="T2" fmla="*/ 108 w 109"/>
                                <a:gd name="T3" fmla="*/ 26 h 41"/>
                                <a:gd name="T4" fmla="*/ 107 w 109"/>
                                <a:gd name="T5" fmla="*/ 0 h 41"/>
                                <a:gd name="T6" fmla="*/ 92 w 109"/>
                                <a:gd name="T7" fmla="*/ 3 h 41"/>
                                <a:gd name="T8" fmla="*/ 78 w 109"/>
                                <a:gd name="T9" fmla="*/ 5 h 41"/>
                                <a:gd name="T10" fmla="*/ 67 w 109"/>
                                <a:gd name="T11" fmla="*/ 7 h 41"/>
                                <a:gd name="T12" fmla="*/ 54 w 109"/>
                                <a:gd name="T13" fmla="*/ 9 h 41"/>
                                <a:gd name="T14" fmla="*/ 41 w 109"/>
                                <a:gd name="T15" fmla="*/ 11 h 41"/>
                                <a:gd name="T16" fmla="*/ 29 w 109"/>
                                <a:gd name="T17" fmla="*/ 11 h 41"/>
                                <a:gd name="T18" fmla="*/ 16 w 109"/>
                                <a:gd name="T19" fmla="*/ 14 h 41"/>
                                <a:gd name="T20" fmla="*/ 4 w 109"/>
                                <a:gd name="T21" fmla="*/ 15 h 41"/>
                                <a:gd name="T22" fmla="*/ 2 w 109"/>
                                <a:gd name="T23" fmla="*/ 19 h 41"/>
                                <a:gd name="T24" fmla="*/ 0 w 109"/>
                                <a:gd name="T25" fmla="*/ 24 h 41"/>
                                <a:gd name="T26" fmla="*/ 0 w 109"/>
                                <a:gd name="T27" fmla="*/ 26 h 41"/>
                                <a:gd name="T28" fmla="*/ 0 w 109"/>
                                <a:gd name="T29" fmla="*/ 30 h 41"/>
                                <a:gd name="T30" fmla="*/ 2 w 109"/>
                                <a:gd name="T31" fmla="*/ 32 h 41"/>
                                <a:gd name="T32" fmla="*/ 2 w 109"/>
                                <a:gd name="T33" fmla="*/ 36 h 41"/>
                                <a:gd name="T34" fmla="*/ 4 w 109"/>
                                <a:gd name="T35" fmla="*/ 38 h 41"/>
                                <a:gd name="T36" fmla="*/ 8 w 109"/>
                                <a:gd name="T37" fmla="*/ 4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
                                <a:gd name="T58" fmla="*/ 0 h 41"/>
                                <a:gd name="T59" fmla="*/ 109 w 109"/>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 h="41">
                                  <a:moveTo>
                                    <a:pt x="8" y="40"/>
                                  </a:moveTo>
                                  <a:lnTo>
                                    <a:pt x="108" y="26"/>
                                  </a:lnTo>
                                  <a:lnTo>
                                    <a:pt x="107" y="0"/>
                                  </a:lnTo>
                                  <a:lnTo>
                                    <a:pt x="92" y="3"/>
                                  </a:lnTo>
                                  <a:lnTo>
                                    <a:pt x="78" y="5"/>
                                  </a:lnTo>
                                  <a:lnTo>
                                    <a:pt x="67" y="7"/>
                                  </a:lnTo>
                                  <a:lnTo>
                                    <a:pt x="54" y="9"/>
                                  </a:lnTo>
                                  <a:lnTo>
                                    <a:pt x="41" y="11"/>
                                  </a:lnTo>
                                  <a:lnTo>
                                    <a:pt x="29" y="11"/>
                                  </a:lnTo>
                                  <a:lnTo>
                                    <a:pt x="16" y="14"/>
                                  </a:lnTo>
                                  <a:lnTo>
                                    <a:pt x="4" y="15"/>
                                  </a:lnTo>
                                  <a:lnTo>
                                    <a:pt x="2" y="19"/>
                                  </a:lnTo>
                                  <a:lnTo>
                                    <a:pt x="0" y="24"/>
                                  </a:lnTo>
                                  <a:lnTo>
                                    <a:pt x="0" y="26"/>
                                  </a:lnTo>
                                  <a:lnTo>
                                    <a:pt x="0" y="30"/>
                                  </a:lnTo>
                                  <a:lnTo>
                                    <a:pt x="2" y="32"/>
                                  </a:lnTo>
                                  <a:lnTo>
                                    <a:pt x="2" y="36"/>
                                  </a:lnTo>
                                  <a:lnTo>
                                    <a:pt x="4" y="38"/>
                                  </a:lnTo>
                                  <a:lnTo>
                                    <a:pt x="8" y="4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97" name="Freeform 207"/>
                            <p:cNvSpPr>
                              <a:spLocks/>
                            </p:cNvSpPr>
                            <p:nvPr/>
                          </p:nvSpPr>
                          <p:spPr bwMode="auto">
                            <a:xfrm>
                              <a:off x="1651" y="2023"/>
                              <a:ext cx="86" cy="98"/>
                            </a:xfrm>
                            <a:custGeom>
                              <a:avLst/>
                              <a:gdLst>
                                <a:gd name="T0" fmla="*/ 0 w 86"/>
                                <a:gd name="T1" fmla="*/ 17 h 98"/>
                                <a:gd name="T2" fmla="*/ 67 w 86"/>
                                <a:gd name="T3" fmla="*/ 97 h 98"/>
                                <a:gd name="T4" fmla="*/ 85 w 86"/>
                                <a:gd name="T5" fmla="*/ 80 h 98"/>
                                <a:gd name="T6" fmla="*/ 77 w 86"/>
                                <a:gd name="T7" fmla="*/ 69 h 98"/>
                                <a:gd name="T8" fmla="*/ 68 w 86"/>
                                <a:gd name="T9" fmla="*/ 61 h 98"/>
                                <a:gd name="T10" fmla="*/ 60 w 86"/>
                                <a:gd name="T11" fmla="*/ 50 h 98"/>
                                <a:gd name="T12" fmla="*/ 52 w 86"/>
                                <a:gd name="T13" fmla="*/ 40 h 98"/>
                                <a:gd name="T14" fmla="*/ 44 w 86"/>
                                <a:gd name="T15" fmla="*/ 31 h 98"/>
                                <a:gd name="T16" fmla="*/ 38 w 86"/>
                                <a:gd name="T17" fmla="*/ 22 h 98"/>
                                <a:gd name="T18" fmla="*/ 29 w 86"/>
                                <a:gd name="T19" fmla="*/ 12 h 98"/>
                                <a:gd name="T20" fmla="*/ 21 w 86"/>
                                <a:gd name="T21" fmla="*/ 0 h 98"/>
                                <a:gd name="T22" fmla="*/ 16 w 86"/>
                                <a:gd name="T23" fmla="*/ 2 h 98"/>
                                <a:gd name="T24" fmla="*/ 13 w 86"/>
                                <a:gd name="T25" fmla="*/ 2 h 98"/>
                                <a:gd name="T26" fmla="*/ 8 w 86"/>
                                <a:gd name="T27" fmla="*/ 5 h 98"/>
                                <a:gd name="T28" fmla="*/ 6 w 86"/>
                                <a:gd name="T29" fmla="*/ 5 h 98"/>
                                <a:gd name="T30" fmla="*/ 4 w 86"/>
                                <a:gd name="T31" fmla="*/ 7 h 98"/>
                                <a:gd name="T32" fmla="*/ 1 w 86"/>
                                <a:gd name="T33" fmla="*/ 12 h 98"/>
                                <a:gd name="T34" fmla="*/ 1 w 86"/>
                                <a:gd name="T35" fmla="*/ 14 h 98"/>
                                <a:gd name="T36" fmla="*/ 0 w 86"/>
                                <a:gd name="T37" fmla="*/ 17 h 98"/>
                                <a:gd name="T38" fmla="*/ 0 w 86"/>
                                <a:gd name="T39" fmla="*/ 17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
                                <a:gd name="T61" fmla="*/ 0 h 98"/>
                                <a:gd name="T62" fmla="*/ 86 w 86"/>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 h="98">
                                  <a:moveTo>
                                    <a:pt x="0" y="17"/>
                                  </a:moveTo>
                                  <a:lnTo>
                                    <a:pt x="67" y="97"/>
                                  </a:lnTo>
                                  <a:lnTo>
                                    <a:pt x="85" y="80"/>
                                  </a:lnTo>
                                  <a:lnTo>
                                    <a:pt x="77" y="69"/>
                                  </a:lnTo>
                                  <a:lnTo>
                                    <a:pt x="68" y="61"/>
                                  </a:lnTo>
                                  <a:lnTo>
                                    <a:pt x="60" y="50"/>
                                  </a:lnTo>
                                  <a:lnTo>
                                    <a:pt x="52" y="40"/>
                                  </a:lnTo>
                                  <a:lnTo>
                                    <a:pt x="44" y="31"/>
                                  </a:lnTo>
                                  <a:lnTo>
                                    <a:pt x="38" y="22"/>
                                  </a:lnTo>
                                  <a:lnTo>
                                    <a:pt x="29" y="12"/>
                                  </a:lnTo>
                                  <a:lnTo>
                                    <a:pt x="21" y="0"/>
                                  </a:lnTo>
                                  <a:lnTo>
                                    <a:pt x="16" y="2"/>
                                  </a:lnTo>
                                  <a:lnTo>
                                    <a:pt x="13" y="2"/>
                                  </a:lnTo>
                                  <a:lnTo>
                                    <a:pt x="8" y="5"/>
                                  </a:lnTo>
                                  <a:lnTo>
                                    <a:pt x="6" y="5"/>
                                  </a:lnTo>
                                  <a:lnTo>
                                    <a:pt x="4" y="7"/>
                                  </a:lnTo>
                                  <a:lnTo>
                                    <a:pt x="1" y="12"/>
                                  </a:lnTo>
                                  <a:lnTo>
                                    <a:pt x="1" y="14"/>
                                  </a:lnTo>
                                  <a:lnTo>
                                    <a:pt x="0" y="17"/>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98" name="Freeform 208"/>
                            <p:cNvSpPr>
                              <a:spLocks/>
                            </p:cNvSpPr>
                            <p:nvPr/>
                          </p:nvSpPr>
                          <p:spPr bwMode="auto">
                            <a:xfrm>
                              <a:off x="1651" y="2023"/>
                              <a:ext cx="86" cy="98"/>
                            </a:xfrm>
                            <a:custGeom>
                              <a:avLst/>
                              <a:gdLst>
                                <a:gd name="T0" fmla="*/ 0 w 86"/>
                                <a:gd name="T1" fmla="*/ 17 h 98"/>
                                <a:gd name="T2" fmla="*/ 67 w 86"/>
                                <a:gd name="T3" fmla="*/ 97 h 98"/>
                                <a:gd name="T4" fmla="*/ 85 w 86"/>
                                <a:gd name="T5" fmla="*/ 80 h 98"/>
                                <a:gd name="T6" fmla="*/ 77 w 86"/>
                                <a:gd name="T7" fmla="*/ 69 h 98"/>
                                <a:gd name="T8" fmla="*/ 68 w 86"/>
                                <a:gd name="T9" fmla="*/ 61 h 98"/>
                                <a:gd name="T10" fmla="*/ 60 w 86"/>
                                <a:gd name="T11" fmla="*/ 50 h 98"/>
                                <a:gd name="T12" fmla="*/ 52 w 86"/>
                                <a:gd name="T13" fmla="*/ 40 h 98"/>
                                <a:gd name="T14" fmla="*/ 44 w 86"/>
                                <a:gd name="T15" fmla="*/ 31 h 98"/>
                                <a:gd name="T16" fmla="*/ 38 w 86"/>
                                <a:gd name="T17" fmla="*/ 22 h 98"/>
                                <a:gd name="T18" fmla="*/ 29 w 86"/>
                                <a:gd name="T19" fmla="*/ 12 h 98"/>
                                <a:gd name="T20" fmla="*/ 21 w 86"/>
                                <a:gd name="T21" fmla="*/ 0 h 98"/>
                                <a:gd name="T22" fmla="*/ 16 w 86"/>
                                <a:gd name="T23" fmla="*/ 2 h 98"/>
                                <a:gd name="T24" fmla="*/ 13 w 86"/>
                                <a:gd name="T25" fmla="*/ 2 h 98"/>
                                <a:gd name="T26" fmla="*/ 8 w 86"/>
                                <a:gd name="T27" fmla="*/ 5 h 98"/>
                                <a:gd name="T28" fmla="*/ 6 w 86"/>
                                <a:gd name="T29" fmla="*/ 5 h 98"/>
                                <a:gd name="T30" fmla="*/ 4 w 86"/>
                                <a:gd name="T31" fmla="*/ 7 h 98"/>
                                <a:gd name="T32" fmla="*/ 1 w 86"/>
                                <a:gd name="T33" fmla="*/ 12 h 98"/>
                                <a:gd name="T34" fmla="*/ 1 w 86"/>
                                <a:gd name="T35" fmla="*/ 14 h 98"/>
                                <a:gd name="T36" fmla="*/ 0 w 86"/>
                                <a:gd name="T37" fmla="*/ 17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98"/>
                                <a:gd name="T59" fmla="*/ 86 w 86"/>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98">
                                  <a:moveTo>
                                    <a:pt x="0" y="17"/>
                                  </a:moveTo>
                                  <a:lnTo>
                                    <a:pt x="67" y="97"/>
                                  </a:lnTo>
                                  <a:lnTo>
                                    <a:pt x="85" y="80"/>
                                  </a:lnTo>
                                  <a:lnTo>
                                    <a:pt x="77" y="69"/>
                                  </a:lnTo>
                                  <a:lnTo>
                                    <a:pt x="68" y="61"/>
                                  </a:lnTo>
                                  <a:lnTo>
                                    <a:pt x="60" y="50"/>
                                  </a:lnTo>
                                  <a:lnTo>
                                    <a:pt x="52" y="40"/>
                                  </a:lnTo>
                                  <a:lnTo>
                                    <a:pt x="44" y="31"/>
                                  </a:lnTo>
                                  <a:lnTo>
                                    <a:pt x="38" y="22"/>
                                  </a:lnTo>
                                  <a:lnTo>
                                    <a:pt x="29" y="12"/>
                                  </a:lnTo>
                                  <a:lnTo>
                                    <a:pt x="21" y="0"/>
                                  </a:lnTo>
                                  <a:lnTo>
                                    <a:pt x="16" y="2"/>
                                  </a:lnTo>
                                  <a:lnTo>
                                    <a:pt x="13" y="2"/>
                                  </a:lnTo>
                                  <a:lnTo>
                                    <a:pt x="8" y="5"/>
                                  </a:lnTo>
                                  <a:lnTo>
                                    <a:pt x="6" y="5"/>
                                  </a:lnTo>
                                  <a:lnTo>
                                    <a:pt x="4" y="7"/>
                                  </a:lnTo>
                                  <a:lnTo>
                                    <a:pt x="1" y="12"/>
                                  </a:lnTo>
                                  <a:lnTo>
                                    <a:pt x="1" y="14"/>
                                  </a:lnTo>
                                  <a:lnTo>
                                    <a:pt x="0" y="1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99" name="Freeform 209"/>
                            <p:cNvSpPr>
                              <a:spLocks/>
                            </p:cNvSpPr>
                            <p:nvPr/>
                          </p:nvSpPr>
                          <p:spPr bwMode="auto">
                            <a:xfrm>
                              <a:off x="1736" y="2472"/>
                              <a:ext cx="52" cy="110"/>
                            </a:xfrm>
                            <a:custGeom>
                              <a:avLst/>
                              <a:gdLst>
                                <a:gd name="T0" fmla="*/ 23 w 52"/>
                                <a:gd name="T1" fmla="*/ 105 h 110"/>
                                <a:gd name="T2" fmla="*/ 51 w 52"/>
                                <a:gd name="T3" fmla="*/ 7 h 110"/>
                                <a:gd name="T4" fmla="*/ 25 w 52"/>
                                <a:gd name="T5" fmla="*/ 0 h 110"/>
                                <a:gd name="T6" fmla="*/ 21 w 52"/>
                                <a:gd name="T7" fmla="*/ 12 h 110"/>
                                <a:gd name="T8" fmla="*/ 20 w 52"/>
                                <a:gd name="T9" fmla="*/ 26 h 110"/>
                                <a:gd name="T10" fmla="*/ 15 w 52"/>
                                <a:gd name="T11" fmla="*/ 35 h 110"/>
                                <a:gd name="T12" fmla="*/ 13 w 52"/>
                                <a:gd name="T13" fmla="*/ 49 h 110"/>
                                <a:gd name="T14" fmla="*/ 9 w 52"/>
                                <a:gd name="T15" fmla="*/ 61 h 110"/>
                                <a:gd name="T16" fmla="*/ 7 w 52"/>
                                <a:gd name="T17" fmla="*/ 74 h 110"/>
                                <a:gd name="T18" fmla="*/ 3 w 52"/>
                                <a:gd name="T19" fmla="*/ 86 h 110"/>
                                <a:gd name="T20" fmla="*/ 0 w 52"/>
                                <a:gd name="T21" fmla="*/ 99 h 110"/>
                                <a:gd name="T22" fmla="*/ 3 w 52"/>
                                <a:gd name="T23" fmla="*/ 103 h 110"/>
                                <a:gd name="T24" fmla="*/ 5 w 52"/>
                                <a:gd name="T25" fmla="*/ 105 h 110"/>
                                <a:gd name="T26" fmla="*/ 9 w 52"/>
                                <a:gd name="T27" fmla="*/ 107 h 110"/>
                                <a:gd name="T28" fmla="*/ 11 w 52"/>
                                <a:gd name="T29" fmla="*/ 107 h 110"/>
                                <a:gd name="T30" fmla="*/ 15 w 52"/>
                                <a:gd name="T31" fmla="*/ 109 h 110"/>
                                <a:gd name="T32" fmla="*/ 17 w 52"/>
                                <a:gd name="T33" fmla="*/ 107 h 110"/>
                                <a:gd name="T34" fmla="*/ 21 w 52"/>
                                <a:gd name="T35" fmla="*/ 107 h 110"/>
                                <a:gd name="T36" fmla="*/ 23 w 52"/>
                                <a:gd name="T37" fmla="*/ 105 h 110"/>
                                <a:gd name="T38" fmla="*/ 23 w 52"/>
                                <a:gd name="T39" fmla="*/ 105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
                                <a:gd name="T61" fmla="*/ 0 h 110"/>
                                <a:gd name="T62" fmla="*/ 52 w 52"/>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 h="110">
                                  <a:moveTo>
                                    <a:pt x="23" y="105"/>
                                  </a:moveTo>
                                  <a:lnTo>
                                    <a:pt x="51" y="7"/>
                                  </a:lnTo>
                                  <a:lnTo>
                                    <a:pt x="25" y="0"/>
                                  </a:lnTo>
                                  <a:lnTo>
                                    <a:pt x="21" y="12"/>
                                  </a:lnTo>
                                  <a:lnTo>
                                    <a:pt x="20" y="26"/>
                                  </a:lnTo>
                                  <a:lnTo>
                                    <a:pt x="15" y="35"/>
                                  </a:lnTo>
                                  <a:lnTo>
                                    <a:pt x="13" y="49"/>
                                  </a:lnTo>
                                  <a:lnTo>
                                    <a:pt x="9" y="61"/>
                                  </a:lnTo>
                                  <a:lnTo>
                                    <a:pt x="7" y="74"/>
                                  </a:lnTo>
                                  <a:lnTo>
                                    <a:pt x="3" y="86"/>
                                  </a:lnTo>
                                  <a:lnTo>
                                    <a:pt x="0" y="99"/>
                                  </a:lnTo>
                                  <a:lnTo>
                                    <a:pt x="3" y="103"/>
                                  </a:lnTo>
                                  <a:lnTo>
                                    <a:pt x="5" y="105"/>
                                  </a:lnTo>
                                  <a:lnTo>
                                    <a:pt x="9" y="107"/>
                                  </a:lnTo>
                                  <a:lnTo>
                                    <a:pt x="11" y="107"/>
                                  </a:lnTo>
                                  <a:lnTo>
                                    <a:pt x="15" y="109"/>
                                  </a:lnTo>
                                  <a:lnTo>
                                    <a:pt x="17" y="107"/>
                                  </a:lnTo>
                                  <a:lnTo>
                                    <a:pt x="21" y="107"/>
                                  </a:lnTo>
                                  <a:lnTo>
                                    <a:pt x="23" y="105"/>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00" name="Freeform 210"/>
                            <p:cNvSpPr>
                              <a:spLocks/>
                            </p:cNvSpPr>
                            <p:nvPr/>
                          </p:nvSpPr>
                          <p:spPr bwMode="auto">
                            <a:xfrm>
                              <a:off x="1736" y="2472"/>
                              <a:ext cx="52" cy="110"/>
                            </a:xfrm>
                            <a:custGeom>
                              <a:avLst/>
                              <a:gdLst>
                                <a:gd name="T0" fmla="*/ 23 w 52"/>
                                <a:gd name="T1" fmla="*/ 105 h 110"/>
                                <a:gd name="T2" fmla="*/ 51 w 52"/>
                                <a:gd name="T3" fmla="*/ 7 h 110"/>
                                <a:gd name="T4" fmla="*/ 25 w 52"/>
                                <a:gd name="T5" fmla="*/ 0 h 110"/>
                                <a:gd name="T6" fmla="*/ 21 w 52"/>
                                <a:gd name="T7" fmla="*/ 12 h 110"/>
                                <a:gd name="T8" fmla="*/ 20 w 52"/>
                                <a:gd name="T9" fmla="*/ 26 h 110"/>
                                <a:gd name="T10" fmla="*/ 15 w 52"/>
                                <a:gd name="T11" fmla="*/ 35 h 110"/>
                                <a:gd name="T12" fmla="*/ 13 w 52"/>
                                <a:gd name="T13" fmla="*/ 49 h 110"/>
                                <a:gd name="T14" fmla="*/ 9 w 52"/>
                                <a:gd name="T15" fmla="*/ 61 h 110"/>
                                <a:gd name="T16" fmla="*/ 7 w 52"/>
                                <a:gd name="T17" fmla="*/ 74 h 110"/>
                                <a:gd name="T18" fmla="*/ 3 w 52"/>
                                <a:gd name="T19" fmla="*/ 86 h 110"/>
                                <a:gd name="T20" fmla="*/ 0 w 52"/>
                                <a:gd name="T21" fmla="*/ 99 h 110"/>
                                <a:gd name="T22" fmla="*/ 3 w 52"/>
                                <a:gd name="T23" fmla="*/ 103 h 110"/>
                                <a:gd name="T24" fmla="*/ 5 w 52"/>
                                <a:gd name="T25" fmla="*/ 105 h 110"/>
                                <a:gd name="T26" fmla="*/ 9 w 52"/>
                                <a:gd name="T27" fmla="*/ 107 h 110"/>
                                <a:gd name="T28" fmla="*/ 11 w 52"/>
                                <a:gd name="T29" fmla="*/ 107 h 110"/>
                                <a:gd name="T30" fmla="*/ 15 w 52"/>
                                <a:gd name="T31" fmla="*/ 109 h 110"/>
                                <a:gd name="T32" fmla="*/ 17 w 52"/>
                                <a:gd name="T33" fmla="*/ 107 h 110"/>
                                <a:gd name="T34" fmla="*/ 21 w 52"/>
                                <a:gd name="T35" fmla="*/ 107 h 110"/>
                                <a:gd name="T36" fmla="*/ 23 w 52"/>
                                <a:gd name="T37" fmla="*/ 105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110"/>
                                <a:gd name="T59" fmla="*/ 52 w 52"/>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110">
                                  <a:moveTo>
                                    <a:pt x="23" y="105"/>
                                  </a:moveTo>
                                  <a:lnTo>
                                    <a:pt x="51" y="7"/>
                                  </a:lnTo>
                                  <a:lnTo>
                                    <a:pt x="25" y="0"/>
                                  </a:lnTo>
                                  <a:lnTo>
                                    <a:pt x="21" y="12"/>
                                  </a:lnTo>
                                  <a:lnTo>
                                    <a:pt x="20" y="26"/>
                                  </a:lnTo>
                                  <a:lnTo>
                                    <a:pt x="15" y="35"/>
                                  </a:lnTo>
                                  <a:lnTo>
                                    <a:pt x="13" y="49"/>
                                  </a:lnTo>
                                  <a:lnTo>
                                    <a:pt x="9" y="61"/>
                                  </a:lnTo>
                                  <a:lnTo>
                                    <a:pt x="7" y="74"/>
                                  </a:lnTo>
                                  <a:lnTo>
                                    <a:pt x="3" y="86"/>
                                  </a:lnTo>
                                  <a:lnTo>
                                    <a:pt x="0" y="99"/>
                                  </a:lnTo>
                                  <a:lnTo>
                                    <a:pt x="3" y="103"/>
                                  </a:lnTo>
                                  <a:lnTo>
                                    <a:pt x="5" y="105"/>
                                  </a:lnTo>
                                  <a:lnTo>
                                    <a:pt x="9" y="107"/>
                                  </a:lnTo>
                                  <a:lnTo>
                                    <a:pt x="11" y="107"/>
                                  </a:lnTo>
                                  <a:lnTo>
                                    <a:pt x="15" y="109"/>
                                  </a:lnTo>
                                  <a:lnTo>
                                    <a:pt x="17" y="107"/>
                                  </a:lnTo>
                                  <a:lnTo>
                                    <a:pt x="21" y="107"/>
                                  </a:lnTo>
                                  <a:lnTo>
                                    <a:pt x="23" y="105"/>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01" name="Freeform 211"/>
                            <p:cNvSpPr>
                              <a:spLocks/>
                            </p:cNvSpPr>
                            <p:nvPr/>
                          </p:nvSpPr>
                          <p:spPr bwMode="auto">
                            <a:xfrm>
                              <a:off x="1974" y="2414"/>
                              <a:ext cx="87" cy="91"/>
                            </a:xfrm>
                            <a:custGeom>
                              <a:avLst/>
                              <a:gdLst>
                                <a:gd name="T0" fmla="*/ 86 w 87"/>
                                <a:gd name="T1" fmla="*/ 70 h 91"/>
                                <a:gd name="T2" fmla="*/ 21 w 87"/>
                                <a:gd name="T3" fmla="*/ 0 h 91"/>
                                <a:gd name="T4" fmla="*/ 0 w 87"/>
                                <a:gd name="T5" fmla="*/ 19 h 91"/>
                                <a:gd name="T6" fmla="*/ 9 w 87"/>
                                <a:gd name="T7" fmla="*/ 27 h 91"/>
                                <a:gd name="T8" fmla="*/ 17 w 87"/>
                                <a:gd name="T9" fmla="*/ 35 h 91"/>
                                <a:gd name="T10" fmla="*/ 25 w 87"/>
                                <a:gd name="T11" fmla="*/ 45 h 91"/>
                                <a:gd name="T12" fmla="*/ 34 w 87"/>
                                <a:gd name="T13" fmla="*/ 54 h 91"/>
                                <a:gd name="T14" fmla="*/ 42 w 87"/>
                                <a:gd name="T15" fmla="*/ 62 h 91"/>
                                <a:gd name="T16" fmla="*/ 51 w 87"/>
                                <a:gd name="T17" fmla="*/ 70 h 91"/>
                                <a:gd name="T18" fmla="*/ 59 w 87"/>
                                <a:gd name="T19" fmla="*/ 81 h 91"/>
                                <a:gd name="T20" fmla="*/ 67 w 87"/>
                                <a:gd name="T21" fmla="*/ 90 h 91"/>
                                <a:gd name="T22" fmla="*/ 71 w 87"/>
                                <a:gd name="T23" fmla="*/ 90 h 91"/>
                                <a:gd name="T24" fmla="*/ 76 w 87"/>
                                <a:gd name="T25" fmla="*/ 88 h 91"/>
                                <a:gd name="T26" fmla="*/ 77 w 87"/>
                                <a:gd name="T27" fmla="*/ 85 h 91"/>
                                <a:gd name="T28" fmla="*/ 80 w 87"/>
                                <a:gd name="T29" fmla="*/ 84 h 91"/>
                                <a:gd name="T30" fmla="*/ 82 w 87"/>
                                <a:gd name="T31" fmla="*/ 81 h 91"/>
                                <a:gd name="T32" fmla="*/ 84 w 87"/>
                                <a:gd name="T33" fmla="*/ 79 h 91"/>
                                <a:gd name="T34" fmla="*/ 86 w 87"/>
                                <a:gd name="T35" fmla="*/ 75 h 91"/>
                                <a:gd name="T36" fmla="*/ 86 w 87"/>
                                <a:gd name="T37" fmla="*/ 70 h 91"/>
                                <a:gd name="T38" fmla="*/ 86 w 87"/>
                                <a:gd name="T39" fmla="*/ 70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
                                <a:gd name="T61" fmla="*/ 0 h 91"/>
                                <a:gd name="T62" fmla="*/ 87 w 87"/>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 h="91">
                                  <a:moveTo>
                                    <a:pt x="86" y="70"/>
                                  </a:moveTo>
                                  <a:lnTo>
                                    <a:pt x="21" y="0"/>
                                  </a:lnTo>
                                  <a:lnTo>
                                    <a:pt x="0" y="19"/>
                                  </a:lnTo>
                                  <a:lnTo>
                                    <a:pt x="9" y="27"/>
                                  </a:lnTo>
                                  <a:lnTo>
                                    <a:pt x="17" y="35"/>
                                  </a:lnTo>
                                  <a:lnTo>
                                    <a:pt x="25" y="45"/>
                                  </a:lnTo>
                                  <a:lnTo>
                                    <a:pt x="34" y="54"/>
                                  </a:lnTo>
                                  <a:lnTo>
                                    <a:pt x="42" y="62"/>
                                  </a:lnTo>
                                  <a:lnTo>
                                    <a:pt x="51" y="70"/>
                                  </a:lnTo>
                                  <a:lnTo>
                                    <a:pt x="59" y="81"/>
                                  </a:lnTo>
                                  <a:lnTo>
                                    <a:pt x="67" y="90"/>
                                  </a:lnTo>
                                  <a:lnTo>
                                    <a:pt x="71" y="90"/>
                                  </a:lnTo>
                                  <a:lnTo>
                                    <a:pt x="76" y="88"/>
                                  </a:lnTo>
                                  <a:lnTo>
                                    <a:pt x="77" y="85"/>
                                  </a:lnTo>
                                  <a:lnTo>
                                    <a:pt x="80" y="84"/>
                                  </a:lnTo>
                                  <a:lnTo>
                                    <a:pt x="82" y="81"/>
                                  </a:lnTo>
                                  <a:lnTo>
                                    <a:pt x="84" y="79"/>
                                  </a:lnTo>
                                  <a:lnTo>
                                    <a:pt x="86" y="75"/>
                                  </a:lnTo>
                                  <a:lnTo>
                                    <a:pt x="86" y="70"/>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02" name="Freeform 212"/>
                            <p:cNvSpPr>
                              <a:spLocks/>
                            </p:cNvSpPr>
                            <p:nvPr/>
                          </p:nvSpPr>
                          <p:spPr bwMode="auto">
                            <a:xfrm>
                              <a:off x="1974" y="2414"/>
                              <a:ext cx="87" cy="91"/>
                            </a:xfrm>
                            <a:custGeom>
                              <a:avLst/>
                              <a:gdLst>
                                <a:gd name="T0" fmla="*/ 86 w 87"/>
                                <a:gd name="T1" fmla="*/ 70 h 91"/>
                                <a:gd name="T2" fmla="*/ 21 w 87"/>
                                <a:gd name="T3" fmla="*/ 0 h 91"/>
                                <a:gd name="T4" fmla="*/ 0 w 87"/>
                                <a:gd name="T5" fmla="*/ 19 h 91"/>
                                <a:gd name="T6" fmla="*/ 9 w 87"/>
                                <a:gd name="T7" fmla="*/ 27 h 91"/>
                                <a:gd name="T8" fmla="*/ 17 w 87"/>
                                <a:gd name="T9" fmla="*/ 35 h 91"/>
                                <a:gd name="T10" fmla="*/ 25 w 87"/>
                                <a:gd name="T11" fmla="*/ 45 h 91"/>
                                <a:gd name="T12" fmla="*/ 34 w 87"/>
                                <a:gd name="T13" fmla="*/ 54 h 91"/>
                                <a:gd name="T14" fmla="*/ 42 w 87"/>
                                <a:gd name="T15" fmla="*/ 62 h 91"/>
                                <a:gd name="T16" fmla="*/ 51 w 87"/>
                                <a:gd name="T17" fmla="*/ 70 h 91"/>
                                <a:gd name="T18" fmla="*/ 59 w 87"/>
                                <a:gd name="T19" fmla="*/ 81 h 91"/>
                                <a:gd name="T20" fmla="*/ 67 w 87"/>
                                <a:gd name="T21" fmla="*/ 90 h 91"/>
                                <a:gd name="T22" fmla="*/ 71 w 87"/>
                                <a:gd name="T23" fmla="*/ 90 h 91"/>
                                <a:gd name="T24" fmla="*/ 76 w 87"/>
                                <a:gd name="T25" fmla="*/ 88 h 91"/>
                                <a:gd name="T26" fmla="*/ 77 w 87"/>
                                <a:gd name="T27" fmla="*/ 85 h 91"/>
                                <a:gd name="T28" fmla="*/ 80 w 87"/>
                                <a:gd name="T29" fmla="*/ 84 h 91"/>
                                <a:gd name="T30" fmla="*/ 82 w 87"/>
                                <a:gd name="T31" fmla="*/ 81 h 91"/>
                                <a:gd name="T32" fmla="*/ 84 w 87"/>
                                <a:gd name="T33" fmla="*/ 79 h 91"/>
                                <a:gd name="T34" fmla="*/ 86 w 87"/>
                                <a:gd name="T35" fmla="*/ 75 h 91"/>
                                <a:gd name="T36" fmla="*/ 86 w 87"/>
                                <a:gd name="T37" fmla="*/ 7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91"/>
                                <a:gd name="T59" fmla="*/ 87 w 87"/>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91">
                                  <a:moveTo>
                                    <a:pt x="86" y="70"/>
                                  </a:moveTo>
                                  <a:lnTo>
                                    <a:pt x="21" y="0"/>
                                  </a:lnTo>
                                  <a:lnTo>
                                    <a:pt x="0" y="19"/>
                                  </a:lnTo>
                                  <a:lnTo>
                                    <a:pt x="9" y="27"/>
                                  </a:lnTo>
                                  <a:lnTo>
                                    <a:pt x="17" y="35"/>
                                  </a:lnTo>
                                  <a:lnTo>
                                    <a:pt x="25" y="45"/>
                                  </a:lnTo>
                                  <a:lnTo>
                                    <a:pt x="34" y="54"/>
                                  </a:lnTo>
                                  <a:lnTo>
                                    <a:pt x="42" y="62"/>
                                  </a:lnTo>
                                  <a:lnTo>
                                    <a:pt x="51" y="70"/>
                                  </a:lnTo>
                                  <a:lnTo>
                                    <a:pt x="59" y="81"/>
                                  </a:lnTo>
                                  <a:lnTo>
                                    <a:pt x="67" y="90"/>
                                  </a:lnTo>
                                  <a:lnTo>
                                    <a:pt x="71" y="90"/>
                                  </a:lnTo>
                                  <a:lnTo>
                                    <a:pt x="76" y="88"/>
                                  </a:lnTo>
                                  <a:lnTo>
                                    <a:pt x="77" y="85"/>
                                  </a:lnTo>
                                  <a:lnTo>
                                    <a:pt x="80" y="84"/>
                                  </a:lnTo>
                                  <a:lnTo>
                                    <a:pt x="82" y="81"/>
                                  </a:lnTo>
                                  <a:lnTo>
                                    <a:pt x="84" y="79"/>
                                  </a:lnTo>
                                  <a:lnTo>
                                    <a:pt x="86" y="75"/>
                                  </a:lnTo>
                                  <a:lnTo>
                                    <a:pt x="86" y="7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03" name="Freeform 213"/>
                            <p:cNvSpPr>
                              <a:spLocks/>
                            </p:cNvSpPr>
                            <p:nvPr/>
                          </p:nvSpPr>
                          <p:spPr bwMode="auto">
                            <a:xfrm>
                              <a:off x="1809" y="1950"/>
                              <a:ext cx="72" cy="127"/>
                            </a:xfrm>
                            <a:custGeom>
                              <a:avLst/>
                              <a:gdLst>
                                <a:gd name="T0" fmla="*/ 48 w 72"/>
                                <a:gd name="T1" fmla="*/ 28 h 127"/>
                                <a:gd name="T2" fmla="*/ 48 w 72"/>
                                <a:gd name="T3" fmla="*/ 126 h 127"/>
                                <a:gd name="T4" fmla="*/ 48 w 72"/>
                                <a:gd name="T5" fmla="*/ 126 h 127"/>
                                <a:gd name="T6" fmla="*/ 48 w 72"/>
                                <a:gd name="T7" fmla="*/ 126 h 127"/>
                                <a:gd name="T8" fmla="*/ 48 w 72"/>
                                <a:gd name="T9" fmla="*/ 126 h 127"/>
                                <a:gd name="T10" fmla="*/ 48 w 72"/>
                                <a:gd name="T11" fmla="*/ 126 h 127"/>
                                <a:gd name="T12" fmla="*/ 48 w 72"/>
                                <a:gd name="T13" fmla="*/ 126 h 127"/>
                                <a:gd name="T14" fmla="*/ 48 w 72"/>
                                <a:gd name="T15" fmla="*/ 126 h 127"/>
                                <a:gd name="T16" fmla="*/ 48 w 72"/>
                                <a:gd name="T17" fmla="*/ 126 h 127"/>
                                <a:gd name="T18" fmla="*/ 48 w 72"/>
                                <a:gd name="T19" fmla="*/ 126 h 127"/>
                                <a:gd name="T20" fmla="*/ 23 w 72"/>
                                <a:gd name="T21" fmla="*/ 126 h 127"/>
                                <a:gd name="T22" fmla="*/ 23 w 72"/>
                                <a:gd name="T23" fmla="*/ 28 h 127"/>
                                <a:gd name="T24" fmla="*/ 19 w 72"/>
                                <a:gd name="T25" fmla="*/ 25 h 127"/>
                                <a:gd name="T26" fmla="*/ 15 w 72"/>
                                <a:gd name="T27" fmla="*/ 25 h 127"/>
                                <a:gd name="T28" fmla="*/ 11 w 72"/>
                                <a:gd name="T29" fmla="*/ 24 h 127"/>
                                <a:gd name="T30" fmla="*/ 6 w 72"/>
                                <a:gd name="T31" fmla="*/ 21 h 127"/>
                                <a:gd name="T32" fmla="*/ 4 w 72"/>
                                <a:gd name="T33" fmla="*/ 19 h 127"/>
                                <a:gd name="T34" fmla="*/ 3 w 72"/>
                                <a:gd name="T35" fmla="*/ 19 h 127"/>
                                <a:gd name="T36" fmla="*/ 0 w 72"/>
                                <a:gd name="T37" fmla="*/ 17 h 127"/>
                                <a:gd name="T38" fmla="*/ 0 w 72"/>
                                <a:gd name="T39" fmla="*/ 13 h 127"/>
                                <a:gd name="T40" fmla="*/ 3 w 72"/>
                                <a:gd name="T41" fmla="*/ 11 h 127"/>
                                <a:gd name="T42" fmla="*/ 4 w 72"/>
                                <a:gd name="T43" fmla="*/ 9 h 127"/>
                                <a:gd name="T44" fmla="*/ 6 w 72"/>
                                <a:gd name="T45" fmla="*/ 7 h 127"/>
                                <a:gd name="T46" fmla="*/ 11 w 72"/>
                                <a:gd name="T47" fmla="*/ 5 h 127"/>
                                <a:gd name="T48" fmla="*/ 17 w 72"/>
                                <a:gd name="T49" fmla="*/ 3 h 127"/>
                                <a:gd name="T50" fmla="*/ 21 w 72"/>
                                <a:gd name="T51" fmla="*/ 0 h 127"/>
                                <a:gd name="T52" fmla="*/ 30 w 72"/>
                                <a:gd name="T53" fmla="*/ 0 h 127"/>
                                <a:gd name="T54" fmla="*/ 36 w 72"/>
                                <a:gd name="T55" fmla="*/ 0 h 127"/>
                                <a:gd name="T56" fmla="*/ 42 w 72"/>
                                <a:gd name="T57" fmla="*/ 0 h 127"/>
                                <a:gd name="T58" fmla="*/ 48 w 72"/>
                                <a:gd name="T59" fmla="*/ 0 h 127"/>
                                <a:gd name="T60" fmla="*/ 55 w 72"/>
                                <a:gd name="T61" fmla="*/ 3 h 127"/>
                                <a:gd name="T62" fmla="*/ 61 w 72"/>
                                <a:gd name="T63" fmla="*/ 5 h 127"/>
                                <a:gd name="T64" fmla="*/ 65 w 72"/>
                                <a:gd name="T65" fmla="*/ 7 h 127"/>
                                <a:gd name="T66" fmla="*/ 68 w 72"/>
                                <a:gd name="T67" fmla="*/ 9 h 127"/>
                                <a:gd name="T68" fmla="*/ 70 w 72"/>
                                <a:gd name="T69" fmla="*/ 11 h 127"/>
                                <a:gd name="T70" fmla="*/ 71 w 72"/>
                                <a:gd name="T71" fmla="*/ 13 h 127"/>
                                <a:gd name="T72" fmla="*/ 70 w 72"/>
                                <a:gd name="T73" fmla="*/ 15 h 127"/>
                                <a:gd name="T74" fmla="*/ 70 w 72"/>
                                <a:gd name="T75" fmla="*/ 17 h 127"/>
                                <a:gd name="T76" fmla="*/ 68 w 72"/>
                                <a:gd name="T77" fmla="*/ 19 h 127"/>
                                <a:gd name="T78" fmla="*/ 65 w 72"/>
                                <a:gd name="T79" fmla="*/ 21 h 127"/>
                                <a:gd name="T80" fmla="*/ 61 w 72"/>
                                <a:gd name="T81" fmla="*/ 24 h 127"/>
                                <a:gd name="T82" fmla="*/ 57 w 72"/>
                                <a:gd name="T83" fmla="*/ 25 h 127"/>
                                <a:gd name="T84" fmla="*/ 53 w 72"/>
                                <a:gd name="T85" fmla="*/ 25 h 127"/>
                                <a:gd name="T86" fmla="*/ 48 w 72"/>
                                <a:gd name="T87" fmla="*/ 28 h 127"/>
                                <a:gd name="T88" fmla="*/ 48 w 72"/>
                                <a:gd name="T89" fmla="*/ 28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127"/>
                                <a:gd name="T137" fmla="*/ 72 w 72"/>
                                <a:gd name="T138" fmla="*/ 127 h 1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127">
                                  <a:moveTo>
                                    <a:pt x="48" y="28"/>
                                  </a:moveTo>
                                  <a:lnTo>
                                    <a:pt x="48" y="126"/>
                                  </a:lnTo>
                                  <a:lnTo>
                                    <a:pt x="23" y="126"/>
                                  </a:lnTo>
                                  <a:lnTo>
                                    <a:pt x="23" y="28"/>
                                  </a:lnTo>
                                  <a:lnTo>
                                    <a:pt x="19" y="25"/>
                                  </a:lnTo>
                                  <a:lnTo>
                                    <a:pt x="15" y="25"/>
                                  </a:lnTo>
                                  <a:lnTo>
                                    <a:pt x="11" y="24"/>
                                  </a:lnTo>
                                  <a:lnTo>
                                    <a:pt x="6" y="21"/>
                                  </a:lnTo>
                                  <a:lnTo>
                                    <a:pt x="4" y="19"/>
                                  </a:lnTo>
                                  <a:lnTo>
                                    <a:pt x="3" y="19"/>
                                  </a:lnTo>
                                  <a:lnTo>
                                    <a:pt x="0" y="17"/>
                                  </a:lnTo>
                                  <a:lnTo>
                                    <a:pt x="0" y="13"/>
                                  </a:lnTo>
                                  <a:lnTo>
                                    <a:pt x="3" y="11"/>
                                  </a:lnTo>
                                  <a:lnTo>
                                    <a:pt x="4" y="9"/>
                                  </a:lnTo>
                                  <a:lnTo>
                                    <a:pt x="6" y="7"/>
                                  </a:lnTo>
                                  <a:lnTo>
                                    <a:pt x="11" y="5"/>
                                  </a:lnTo>
                                  <a:lnTo>
                                    <a:pt x="17" y="3"/>
                                  </a:lnTo>
                                  <a:lnTo>
                                    <a:pt x="21" y="0"/>
                                  </a:lnTo>
                                  <a:lnTo>
                                    <a:pt x="30" y="0"/>
                                  </a:lnTo>
                                  <a:lnTo>
                                    <a:pt x="36" y="0"/>
                                  </a:lnTo>
                                  <a:lnTo>
                                    <a:pt x="42" y="0"/>
                                  </a:lnTo>
                                  <a:lnTo>
                                    <a:pt x="48" y="0"/>
                                  </a:lnTo>
                                  <a:lnTo>
                                    <a:pt x="55" y="3"/>
                                  </a:lnTo>
                                  <a:lnTo>
                                    <a:pt x="61" y="5"/>
                                  </a:lnTo>
                                  <a:lnTo>
                                    <a:pt x="65" y="7"/>
                                  </a:lnTo>
                                  <a:lnTo>
                                    <a:pt x="68" y="9"/>
                                  </a:lnTo>
                                  <a:lnTo>
                                    <a:pt x="70" y="11"/>
                                  </a:lnTo>
                                  <a:lnTo>
                                    <a:pt x="71" y="13"/>
                                  </a:lnTo>
                                  <a:lnTo>
                                    <a:pt x="70" y="15"/>
                                  </a:lnTo>
                                  <a:lnTo>
                                    <a:pt x="70" y="17"/>
                                  </a:lnTo>
                                  <a:lnTo>
                                    <a:pt x="68" y="19"/>
                                  </a:lnTo>
                                  <a:lnTo>
                                    <a:pt x="65" y="21"/>
                                  </a:lnTo>
                                  <a:lnTo>
                                    <a:pt x="61" y="24"/>
                                  </a:lnTo>
                                  <a:lnTo>
                                    <a:pt x="57" y="25"/>
                                  </a:lnTo>
                                  <a:lnTo>
                                    <a:pt x="53" y="25"/>
                                  </a:lnTo>
                                  <a:lnTo>
                                    <a:pt x="48" y="28"/>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04" name="Freeform 214"/>
                            <p:cNvSpPr>
                              <a:spLocks/>
                            </p:cNvSpPr>
                            <p:nvPr/>
                          </p:nvSpPr>
                          <p:spPr bwMode="auto">
                            <a:xfrm>
                              <a:off x="1809" y="1950"/>
                              <a:ext cx="72" cy="127"/>
                            </a:xfrm>
                            <a:custGeom>
                              <a:avLst/>
                              <a:gdLst>
                                <a:gd name="T0" fmla="*/ 48 w 72"/>
                                <a:gd name="T1" fmla="*/ 28 h 127"/>
                                <a:gd name="T2" fmla="*/ 48 w 72"/>
                                <a:gd name="T3" fmla="*/ 126 h 127"/>
                                <a:gd name="T4" fmla="*/ 23 w 72"/>
                                <a:gd name="T5" fmla="*/ 126 h 127"/>
                                <a:gd name="T6" fmla="*/ 23 w 72"/>
                                <a:gd name="T7" fmla="*/ 28 h 127"/>
                                <a:gd name="T8" fmla="*/ 19 w 72"/>
                                <a:gd name="T9" fmla="*/ 25 h 127"/>
                                <a:gd name="T10" fmla="*/ 15 w 72"/>
                                <a:gd name="T11" fmla="*/ 25 h 127"/>
                                <a:gd name="T12" fmla="*/ 11 w 72"/>
                                <a:gd name="T13" fmla="*/ 24 h 127"/>
                                <a:gd name="T14" fmla="*/ 6 w 72"/>
                                <a:gd name="T15" fmla="*/ 21 h 127"/>
                                <a:gd name="T16" fmla="*/ 4 w 72"/>
                                <a:gd name="T17" fmla="*/ 19 h 127"/>
                                <a:gd name="T18" fmla="*/ 3 w 72"/>
                                <a:gd name="T19" fmla="*/ 19 h 127"/>
                                <a:gd name="T20" fmla="*/ 0 w 72"/>
                                <a:gd name="T21" fmla="*/ 17 h 127"/>
                                <a:gd name="T22" fmla="*/ 0 w 72"/>
                                <a:gd name="T23" fmla="*/ 13 h 127"/>
                                <a:gd name="T24" fmla="*/ 3 w 72"/>
                                <a:gd name="T25" fmla="*/ 11 h 127"/>
                                <a:gd name="T26" fmla="*/ 4 w 72"/>
                                <a:gd name="T27" fmla="*/ 9 h 127"/>
                                <a:gd name="T28" fmla="*/ 6 w 72"/>
                                <a:gd name="T29" fmla="*/ 7 h 127"/>
                                <a:gd name="T30" fmla="*/ 11 w 72"/>
                                <a:gd name="T31" fmla="*/ 5 h 127"/>
                                <a:gd name="T32" fmla="*/ 17 w 72"/>
                                <a:gd name="T33" fmla="*/ 3 h 127"/>
                                <a:gd name="T34" fmla="*/ 21 w 72"/>
                                <a:gd name="T35" fmla="*/ 0 h 127"/>
                                <a:gd name="T36" fmla="*/ 30 w 72"/>
                                <a:gd name="T37" fmla="*/ 0 h 127"/>
                                <a:gd name="T38" fmla="*/ 36 w 72"/>
                                <a:gd name="T39" fmla="*/ 0 h 127"/>
                                <a:gd name="T40" fmla="*/ 42 w 72"/>
                                <a:gd name="T41" fmla="*/ 0 h 127"/>
                                <a:gd name="T42" fmla="*/ 48 w 72"/>
                                <a:gd name="T43" fmla="*/ 0 h 127"/>
                                <a:gd name="T44" fmla="*/ 55 w 72"/>
                                <a:gd name="T45" fmla="*/ 3 h 127"/>
                                <a:gd name="T46" fmla="*/ 61 w 72"/>
                                <a:gd name="T47" fmla="*/ 5 h 127"/>
                                <a:gd name="T48" fmla="*/ 65 w 72"/>
                                <a:gd name="T49" fmla="*/ 7 h 127"/>
                                <a:gd name="T50" fmla="*/ 68 w 72"/>
                                <a:gd name="T51" fmla="*/ 9 h 127"/>
                                <a:gd name="T52" fmla="*/ 70 w 72"/>
                                <a:gd name="T53" fmla="*/ 11 h 127"/>
                                <a:gd name="T54" fmla="*/ 71 w 72"/>
                                <a:gd name="T55" fmla="*/ 13 h 127"/>
                                <a:gd name="T56" fmla="*/ 70 w 72"/>
                                <a:gd name="T57" fmla="*/ 15 h 127"/>
                                <a:gd name="T58" fmla="*/ 70 w 72"/>
                                <a:gd name="T59" fmla="*/ 17 h 127"/>
                                <a:gd name="T60" fmla="*/ 68 w 72"/>
                                <a:gd name="T61" fmla="*/ 19 h 127"/>
                                <a:gd name="T62" fmla="*/ 65 w 72"/>
                                <a:gd name="T63" fmla="*/ 21 h 127"/>
                                <a:gd name="T64" fmla="*/ 61 w 72"/>
                                <a:gd name="T65" fmla="*/ 24 h 127"/>
                                <a:gd name="T66" fmla="*/ 57 w 72"/>
                                <a:gd name="T67" fmla="*/ 25 h 127"/>
                                <a:gd name="T68" fmla="*/ 53 w 72"/>
                                <a:gd name="T69" fmla="*/ 25 h 127"/>
                                <a:gd name="T70" fmla="*/ 48 w 72"/>
                                <a:gd name="T71" fmla="*/ 28 h 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127"/>
                                <a:gd name="T110" fmla="*/ 72 w 72"/>
                                <a:gd name="T111" fmla="*/ 127 h 1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127">
                                  <a:moveTo>
                                    <a:pt x="48" y="28"/>
                                  </a:moveTo>
                                  <a:lnTo>
                                    <a:pt x="48" y="126"/>
                                  </a:lnTo>
                                  <a:lnTo>
                                    <a:pt x="23" y="126"/>
                                  </a:lnTo>
                                  <a:lnTo>
                                    <a:pt x="23" y="28"/>
                                  </a:lnTo>
                                  <a:lnTo>
                                    <a:pt x="19" y="25"/>
                                  </a:lnTo>
                                  <a:lnTo>
                                    <a:pt x="15" y="25"/>
                                  </a:lnTo>
                                  <a:lnTo>
                                    <a:pt x="11" y="24"/>
                                  </a:lnTo>
                                  <a:lnTo>
                                    <a:pt x="6" y="21"/>
                                  </a:lnTo>
                                  <a:lnTo>
                                    <a:pt x="4" y="19"/>
                                  </a:lnTo>
                                  <a:lnTo>
                                    <a:pt x="3" y="19"/>
                                  </a:lnTo>
                                  <a:lnTo>
                                    <a:pt x="0" y="17"/>
                                  </a:lnTo>
                                  <a:lnTo>
                                    <a:pt x="0" y="13"/>
                                  </a:lnTo>
                                  <a:lnTo>
                                    <a:pt x="3" y="11"/>
                                  </a:lnTo>
                                  <a:lnTo>
                                    <a:pt x="4" y="9"/>
                                  </a:lnTo>
                                  <a:lnTo>
                                    <a:pt x="6" y="7"/>
                                  </a:lnTo>
                                  <a:lnTo>
                                    <a:pt x="11" y="5"/>
                                  </a:lnTo>
                                  <a:lnTo>
                                    <a:pt x="17" y="3"/>
                                  </a:lnTo>
                                  <a:lnTo>
                                    <a:pt x="21" y="0"/>
                                  </a:lnTo>
                                  <a:lnTo>
                                    <a:pt x="30" y="0"/>
                                  </a:lnTo>
                                  <a:lnTo>
                                    <a:pt x="36" y="0"/>
                                  </a:lnTo>
                                  <a:lnTo>
                                    <a:pt x="42" y="0"/>
                                  </a:lnTo>
                                  <a:lnTo>
                                    <a:pt x="48" y="0"/>
                                  </a:lnTo>
                                  <a:lnTo>
                                    <a:pt x="55" y="3"/>
                                  </a:lnTo>
                                  <a:lnTo>
                                    <a:pt x="61" y="5"/>
                                  </a:lnTo>
                                  <a:lnTo>
                                    <a:pt x="65" y="7"/>
                                  </a:lnTo>
                                  <a:lnTo>
                                    <a:pt x="68" y="9"/>
                                  </a:lnTo>
                                  <a:lnTo>
                                    <a:pt x="70" y="11"/>
                                  </a:lnTo>
                                  <a:lnTo>
                                    <a:pt x="71" y="13"/>
                                  </a:lnTo>
                                  <a:lnTo>
                                    <a:pt x="70" y="15"/>
                                  </a:lnTo>
                                  <a:lnTo>
                                    <a:pt x="70" y="17"/>
                                  </a:lnTo>
                                  <a:lnTo>
                                    <a:pt x="68" y="19"/>
                                  </a:lnTo>
                                  <a:lnTo>
                                    <a:pt x="65" y="21"/>
                                  </a:lnTo>
                                  <a:lnTo>
                                    <a:pt x="61" y="24"/>
                                  </a:lnTo>
                                  <a:lnTo>
                                    <a:pt x="57" y="25"/>
                                  </a:lnTo>
                                  <a:lnTo>
                                    <a:pt x="53" y="25"/>
                                  </a:lnTo>
                                  <a:lnTo>
                                    <a:pt x="48" y="2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05" name="Freeform 215"/>
                            <p:cNvSpPr>
                              <a:spLocks/>
                            </p:cNvSpPr>
                            <p:nvPr/>
                          </p:nvSpPr>
                          <p:spPr bwMode="auto">
                            <a:xfrm>
                              <a:off x="2010" y="2080"/>
                              <a:ext cx="123" cy="105"/>
                            </a:xfrm>
                            <a:custGeom>
                              <a:avLst/>
                              <a:gdLst>
                                <a:gd name="T0" fmla="*/ 96 w 123"/>
                                <a:gd name="T1" fmla="*/ 48 h 105"/>
                                <a:gd name="T2" fmla="*/ 15 w 123"/>
                                <a:gd name="T3" fmla="*/ 104 h 105"/>
                                <a:gd name="T4" fmla="*/ 15 w 123"/>
                                <a:gd name="T5" fmla="*/ 104 h 105"/>
                                <a:gd name="T6" fmla="*/ 15 w 123"/>
                                <a:gd name="T7" fmla="*/ 104 h 105"/>
                                <a:gd name="T8" fmla="*/ 15 w 123"/>
                                <a:gd name="T9" fmla="*/ 104 h 105"/>
                                <a:gd name="T10" fmla="*/ 15 w 123"/>
                                <a:gd name="T11" fmla="*/ 104 h 105"/>
                                <a:gd name="T12" fmla="*/ 15 w 123"/>
                                <a:gd name="T13" fmla="*/ 104 h 105"/>
                                <a:gd name="T14" fmla="*/ 15 w 123"/>
                                <a:gd name="T15" fmla="*/ 104 h 105"/>
                                <a:gd name="T16" fmla="*/ 15 w 123"/>
                                <a:gd name="T17" fmla="*/ 104 h 105"/>
                                <a:gd name="T18" fmla="*/ 15 w 123"/>
                                <a:gd name="T19" fmla="*/ 104 h 105"/>
                                <a:gd name="T20" fmla="*/ 0 w 123"/>
                                <a:gd name="T21" fmla="*/ 83 h 105"/>
                                <a:gd name="T22" fmla="*/ 82 w 123"/>
                                <a:gd name="T23" fmla="*/ 27 h 105"/>
                                <a:gd name="T24" fmla="*/ 79 w 123"/>
                                <a:gd name="T25" fmla="*/ 23 h 105"/>
                                <a:gd name="T26" fmla="*/ 77 w 123"/>
                                <a:gd name="T27" fmla="*/ 18 h 105"/>
                                <a:gd name="T28" fmla="*/ 77 w 123"/>
                                <a:gd name="T29" fmla="*/ 14 h 105"/>
                                <a:gd name="T30" fmla="*/ 77 w 123"/>
                                <a:gd name="T31" fmla="*/ 10 h 105"/>
                                <a:gd name="T32" fmla="*/ 77 w 123"/>
                                <a:gd name="T33" fmla="*/ 6 h 105"/>
                                <a:gd name="T34" fmla="*/ 77 w 123"/>
                                <a:gd name="T35" fmla="*/ 4 h 105"/>
                                <a:gd name="T36" fmla="*/ 77 w 123"/>
                                <a:gd name="T37" fmla="*/ 2 h 105"/>
                                <a:gd name="T38" fmla="*/ 79 w 123"/>
                                <a:gd name="T39" fmla="*/ 0 h 105"/>
                                <a:gd name="T40" fmla="*/ 82 w 123"/>
                                <a:gd name="T41" fmla="*/ 0 h 105"/>
                                <a:gd name="T42" fmla="*/ 85 w 123"/>
                                <a:gd name="T43" fmla="*/ 0 h 105"/>
                                <a:gd name="T44" fmla="*/ 90 w 123"/>
                                <a:gd name="T45" fmla="*/ 2 h 105"/>
                                <a:gd name="T46" fmla="*/ 94 w 123"/>
                                <a:gd name="T47" fmla="*/ 4 h 105"/>
                                <a:gd name="T48" fmla="*/ 98 w 123"/>
                                <a:gd name="T49" fmla="*/ 6 h 105"/>
                                <a:gd name="T50" fmla="*/ 102 w 123"/>
                                <a:gd name="T51" fmla="*/ 10 h 105"/>
                                <a:gd name="T52" fmla="*/ 107 w 123"/>
                                <a:gd name="T53" fmla="*/ 16 h 105"/>
                                <a:gd name="T54" fmla="*/ 110 w 123"/>
                                <a:gd name="T55" fmla="*/ 21 h 105"/>
                                <a:gd name="T56" fmla="*/ 115 w 123"/>
                                <a:gd name="T57" fmla="*/ 27 h 105"/>
                                <a:gd name="T58" fmla="*/ 117 w 123"/>
                                <a:gd name="T59" fmla="*/ 33 h 105"/>
                                <a:gd name="T60" fmla="*/ 119 w 123"/>
                                <a:gd name="T61" fmla="*/ 40 h 105"/>
                                <a:gd name="T62" fmla="*/ 122 w 123"/>
                                <a:gd name="T63" fmla="*/ 43 h 105"/>
                                <a:gd name="T64" fmla="*/ 122 w 123"/>
                                <a:gd name="T65" fmla="*/ 48 h 105"/>
                                <a:gd name="T66" fmla="*/ 122 w 123"/>
                                <a:gd name="T67" fmla="*/ 52 h 105"/>
                                <a:gd name="T68" fmla="*/ 122 w 123"/>
                                <a:gd name="T69" fmla="*/ 56 h 105"/>
                                <a:gd name="T70" fmla="*/ 119 w 123"/>
                                <a:gd name="T71" fmla="*/ 58 h 105"/>
                                <a:gd name="T72" fmla="*/ 117 w 123"/>
                                <a:gd name="T73" fmla="*/ 58 h 105"/>
                                <a:gd name="T74" fmla="*/ 115 w 123"/>
                                <a:gd name="T75" fmla="*/ 58 h 105"/>
                                <a:gd name="T76" fmla="*/ 113 w 123"/>
                                <a:gd name="T77" fmla="*/ 58 h 105"/>
                                <a:gd name="T78" fmla="*/ 109 w 123"/>
                                <a:gd name="T79" fmla="*/ 56 h 105"/>
                                <a:gd name="T80" fmla="*/ 107 w 123"/>
                                <a:gd name="T81" fmla="*/ 56 h 105"/>
                                <a:gd name="T82" fmla="*/ 102 w 123"/>
                                <a:gd name="T83" fmla="*/ 54 h 105"/>
                                <a:gd name="T84" fmla="*/ 100 w 123"/>
                                <a:gd name="T85" fmla="*/ 50 h 105"/>
                                <a:gd name="T86" fmla="*/ 96 w 123"/>
                                <a:gd name="T87" fmla="*/ 48 h 105"/>
                                <a:gd name="T88" fmla="*/ 96 w 123"/>
                                <a:gd name="T89" fmla="*/ 48 h 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3"/>
                                <a:gd name="T136" fmla="*/ 0 h 105"/>
                                <a:gd name="T137" fmla="*/ 123 w 123"/>
                                <a:gd name="T138" fmla="*/ 105 h 1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3" h="105">
                                  <a:moveTo>
                                    <a:pt x="96" y="48"/>
                                  </a:moveTo>
                                  <a:lnTo>
                                    <a:pt x="15" y="104"/>
                                  </a:lnTo>
                                  <a:lnTo>
                                    <a:pt x="0" y="83"/>
                                  </a:lnTo>
                                  <a:lnTo>
                                    <a:pt x="82" y="27"/>
                                  </a:lnTo>
                                  <a:lnTo>
                                    <a:pt x="79" y="23"/>
                                  </a:lnTo>
                                  <a:lnTo>
                                    <a:pt x="77" y="18"/>
                                  </a:lnTo>
                                  <a:lnTo>
                                    <a:pt x="77" y="14"/>
                                  </a:lnTo>
                                  <a:lnTo>
                                    <a:pt x="77" y="10"/>
                                  </a:lnTo>
                                  <a:lnTo>
                                    <a:pt x="77" y="6"/>
                                  </a:lnTo>
                                  <a:lnTo>
                                    <a:pt x="77" y="4"/>
                                  </a:lnTo>
                                  <a:lnTo>
                                    <a:pt x="77" y="2"/>
                                  </a:lnTo>
                                  <a:lnTo>
                                    <a:pt x="79" y="0"/>
                                  </a:lnTo>
                                  <a:lnTo>
                                    <a:pt x="82" y="0"/>
                                  </a:lnTo>
                                  <a:lnTo>
                                    <a:pt x="85" y="0"/>
                                  </a:lnTo>
                                  <a:lnTo>
                                    <a:pt x="90" y="2"/>
                                  </a:lnTo>
                                  <a:lnTo>
                                    <a:pt x="94" y="4"/>
                                  </a:lnTo>
                                  <a:lnTo>
                                    <a:pt x="98" y="6"/>
                                  </a:lnTo>
                                  <a:lnTo>
                                    <a:pt x="102" y="10"/>
                                  </a:lnTo>
                                  <a:lnTo>
                                    <a:pt x="107" y="16"/>
                                  </a:lnTo>
                                  <a:lnTo>
                                    <a:pt x="110" y="21"/>
                                  </a:lnTo>
                                  <a:lnTo>
                                    <a:pt x="115" y="27"/>
                                  </a:lnTo>
                                  <a:lnTo>
                                    <a:pt x="117" y="33"/>
                                  </a:lnTo>
                                  <a:lnTo>
                                    <a:pt x="119" y="40"/>
                                  </a:lnTo>
                                  <a:lnTo>
                                    <a:pt x="122" y="43"/>
                                  </a:lnTo>
                                  <a:lnTo>
                                    <a:pt x="122" y="48"/>
                                  </a:lnTo>
                                  <a:lnTo>
                                    <a:pt x="122" y="52"/>
                                  </a:lnTo>
                                  <a:lnTo>
                                    <a:pt x="122" y="56"/>
                                  </a:lnTo>
                                  <a:lnTo>
                                    <a:pt x="119" y="58"/>
                                  </a:lnTo>
                                  <a:lnTo>
                                    <a:pt x="117" y="58"/>
                                  </a:lnTo>
                                  <a:lnTo>
                                    <a:pt x="115" y="58"/>
                                  </a:lnTo>
                                  <a:lnTo>
                                    <a:pt x="113" y="58"/>
                                  </a:lnTo>
                                  <a:lnTo>
                                    <a:pt x="109" y="56"/>
                                  </a:lnTo>
                                  <a:lnTo>
                                    <a:pt x="107" y="56"/>
                                  </a:lnTo>
                                  <a:lnTo>
                                    <a:pt x="102" y="54"/>
                                  </a:lnTo>
                                  <a:lnTo>
                                    <a:pt x="100" y="50"/>
                                  </a:lnTo>
                                  <a:lnTo>
                                    <a:pt x="96" y="48"/>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06" name="Freeform 216"/>
                            <p:cNvSpPr>
                              <a:spLocks/>
                            </p:cNvSpPr>
                            <p:nvPr/>
                          </p:nvSpPr>
                          <p:spPr bwMode="auto">
                            <a:xfrm>
                              <a:off x="2010" y="2080"/>
                              <a:ext cx="123" cy="105"/>
                            </a:xfrm>
                            <a:custGeom>
                              <a:avLst/>
                              <a:gdLst>
                                <a:gd name="T0" fmla="*/ 96 w 123"/>
                                <a:gd name="T1" fmla="*/ 48 h 105"/>
                                <a:gd name="T2" fmla="*/ 15 w 123"/>
                                <a:gd name="T3" fmla="*/ 104 h 105"/>
                                <a:gd name="T4" fmla="*/ 0 w 123"/>
                                <a:gd name="T5" fmla="*/ 83 h 105"/>
                                <a:gd name="T6" fmla="*/ 82 w 123"/>
                                <a:gd name="T7" fmla="*/ 27 h 105"/>
                                <a:gd name="T8" fmla="*/ 79 w 123"/>
                                <a:gd name="T9" fmla="*/ 23 h 105"/>
                                <a:gd name="T10" fmla="*/ 77 w 123"/>
                                <a:gd name="T11" fmla="*/ 18 h 105"/>
                                <a:gd name="T12" fmla="*/ 77 w 123"/>
                                <a:gd name="T13" fmla="*/ 14 h 105"/>
                                <a:gd name="T14" fmla="*/ 77 w 123"/>
                                <a:gd name="T15" fmla="*/ 10 h 105"/>
                                <a:gd name="T16" fmla="*/ 77 w 123"/>
                                <a:gd name="T17" fmla="*/ 6 h 105"/>
                                <a:gd name="T18" fmla="*/ 77 w 123"/>
                                <a:gd name="T19" fmla="*/ 4 h 105"/>
                                <a:gd name="T20" fmla="*/ 77 w 123"/>
                                <a:gd name="T21" fmla="*/ 2 h 105"/>
                                <a:gd name="T22" fmla="*/ 79 w 123"/>
                                <a:gd name="T23" fmla="*/ 0 h 105"/>
                                <a:gd name="T24" fmla="*/ 82 w 123"/>
                                <a:gd name="T25" fmla="*/ 0 h 105"/>
                                <a:gd name="T26" fmla="*/ 85 w 123"/>
                                <a:gd name="T27" fmla="*/ 0 h 105"/>
                                <a:gd name="T28" fmla="*/ 90 w 123"/>
                                <a:gd name="T29" fmla="*/ 2 h 105"/>
                                <a:gd name="T30" fmla="*/ 94 w 123"/>
                                <a:gd name="T31" fmla="*/ 4 h 105"/>
                                <a:gd name="T32" fmla="*/ 98 w 123"/>
                                <a:gd name="T33" fmla="*/ 6 h 105"/>
                                <a:gd name="T34" fmla="*/ 102 w 123"/>
                                <a:gd name="T35" fmla="*/ 10 h 105"/>
                                <a:gd name="T36" fmla="*/ 107 w 123"/>
                                <a:gd name="T37" fmla="*/ 16 h 105"/>
                                <a:gd name="T38" fmla="*/ 110 w 123"/>
                                <a:gd name="T39" fmla="*/ 21 h 105"/>
                                <a:gd name="T40" fmla="*/ 115 w 123"/>
                                <a:gd name="T41" fmla="*/ 27 h 105"/>
                                <a:gd name="T42" fmla="*/ 117 w 123"/>
                                <a:gd name="T43" fmla="*/ 33 h 105"/>
                                <a:gd name="T44" fmla="*/ 119 w 123"/>
                                <a:gd name="T45" fmla="*/ 40 h 105"/>
                                <a:gd name="T46" fmla="*/ 122 w 123"/>
                                <a:gd name="T47" fmla="*/ 43 h 105"/>
                                <a:gd name="T48" fmla="*/ 122 w 123"/>
                                <a:gd name="T49" fmla="*/ 48 h 105"/>
                                <a:gd name="T50" fmla="*/ 122 w 123"/>
                                <a:gd name="T51" fmla="*/ 52 h 105"/>
                                <a:gd name="T52" fmla="*/ 122 w 123"/>
                                <a:gd name="T53" fmla="*/ 56 h 105"/>
                                <a:gd name="T54" fmla="*/ 119 w 123"/>
                                <a:gd name="T55" fmla="*/ 58 h 105"/>
                                <a:gd name="T56" fmla="*/ 117 w 123"/>
                                <a:gd name="T57" fmla="*/ 58 h 105"/>
                                <a:gd name="T58" fmla="*/ 115 w 123"/>
                                <a:gd name="T59" fmla="*/ 58 h 105"/>
                                <a:gd name="T60" fmla="*/ 113 w 123"/>
                                <a:gd name="T61" fmla="*/ 58 h 105"/>
                                <a:gd name="T62" fmla="*/ 109 w 123"/>
                                <a:gd name="T63" fmla="*/ 56 h 105"/>
                                <a:gd name="T64" fmla="*/ 107 w 123"/>
                                <a:gd name="T65" fmla="*/ 56 h 105"/>
                                <a:gd name="T66" fmla="*/ 102 w 123"/>
                                <a:gd name="T67" fmla="*/ 54 h 105"/>
                                <a:gd name="T68" fmla="*/ 100 w 123"/>
                                <a:gd name="T69" fmla="*/ 50 h 105"/>
                                <a:gd name="T70" fmla="*/ 96 w 123"/>
                                <a:gd name="T71" fmla="*/ 48 h 1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3"/>
                                <a:gd name="T109" fmla="*/ 0 h 105"/>
                                <a:gd name="T110" fmla="*/ 123 w 123"/>
                                <a:gd name="T111" fmla="*/ 105 h 1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3" h="105">
                                  <a:moveTo>
                                    <a:pt x="96" y="48"/>
                                  </a:moveTo>
                                  <a:lnTo>
                                    <a:pt x="15" y="104"/>
                                  </a:lnTo>
                                  <a:lnTo>
                                    <a:pt x="0" y="83"/>
                                  </a:lnTo>
                                  <a:lnTo>
                                    <a:pt x="82" y="27"/>
                                  </a:lnTo>
                                  <a:lnTo>
                                    <a:pt x="79" y="23"/>
                                  </a:lnTo>
                                  <a:lnTo>
                                    <a:pt x="77" y="18"/>
                                  </a:lnTo>
                                  <a:lnTo>
                                    <a:pt x="77" y="14"/>
                                  </a:lnTo>
                                  <a:lnTo>
                                    <a:pt x="77" y="10"/>
                                  </a:lnTo>
                                  <a:lnTo>
                                    <a:pt x="77" y="6"/>
                                  </a:lnTo>
                                  <a:lnTo>
                                    <a:pt x="77" y="4"/>
                                  </a:lnTo>
                                  <a:lnTo>
                                    <a:pt x="77" y="2"/>
                                  </a:lnTo>
                                  <a:lnTo>
                                    <a:pt x="79" y="0"/>
                                  </a:lnTo>
                                  <a:lnTo>
                                    <a:pt x="82" y="0"/>
                                  </a:lnTo>
                                  <a:lnTo>
                                    <a:pt x="85" y="0"/>
                                  </a:lnTo>
                                  <a:lnTo>
                                    <a:pt x="90" y="2"/>
                                  </a:lnTo>
                                  <a:lnTo>
                                    <a:pt x="94" y="4"/>
                                  </a:lnTo>
                                  <a:lnTo>
                                    <a:pt x="98" y="6"/>
                                  </a:lnTo>
                                  <a:lnTo>
                                    <a:pt x="102" y="10"/>
                                  </a:lnTo>
                                  <a:lnTo>
                                    <a:pt x="107" y="16"/>
                                  </a:lnTo>
                                  <a:lnTo>
                                    <a:pt x="110" y="21"/>
                                  </a:lnTo>
                                  <a:lnTo>
                                    <a:pt x="115" y="27"/>
                                  </a:lnTo>
                                  <a:lnTo>
                                    <a:pt x="117" y="33"/>
                                  </a:lnTo>
                                  <a:lnTo>
                                    <a:pt x="119" y="40"/>
                                  </a:lnTo>
                                  <a:lnTo>
                                    <a:pt x="122" y="43"/>
                                  </a:lnTo>
                                  <a:lnTo>
                                    <a:pt x="122" y="48"/>
                                  </a:lnTo>
                                  <a:lnTo>
                                    <a:pt x="122" y="52"/>
                                  </a:lnTo>
                                  <a:lnTo>
                                    <a:pt x="122" y="56"/>
                                  </a:lnTo>
                                  <a:lnTo>
                                    <a:pt x="119" y="58"/>
                                  </a:lnTo>
                                  <a:lnTo>
                                    <a:pt x="117" y="58"/>
                                  </a:lnTo>
                                  <a:lnTo>
                                    <a:pt x="115" y="58"/>
                                  </a:lnTo>
                                  <a:lnTo>
                                    <a:pt x="113" y="58"/>
                                  </a:lnTo>
                                  <a:lnTo>
                                    <a:pt x="109" y="56"/>
                                  </a:lnTo>
                                  <a:lnTo>
                                    <a:pt x="107" y="56"/>
                                  </a:lnTo>
                                  <a:lnTo>
                                    <a:pt x="102" y="54"/>
                                  </a:lnTo>
                                  <a:lnTo>
                                    <a:pt x="100" y="50"/>
                                  </a:lnTo>
                                  <a:lnTo>
                                    <a:pt x="96" y="4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07" name="Freeform 217"/>
                            <p:cNvSpPr>
                              <a:spLocks/>
                            </p:cNvSpPr>
                            <p:nvPr/>
                          </p:nvSpPr>
                          <p:spPr bwMode="auto">
                            <a:xfrm>
                              <a:off x="1701" y="1967"/>
                              <a:ext cx="84" cy="128"/>
                            </a:xfrm>
                            <a:custGeom>
                              <a:avLst/>
                              <a:gdLst>
                                <a:gd name="T0" fmla="*/ 50 w 84"/>
                                <a:gd name="T1" fmla="*/ 25 h 128"/>
                                <a:gd name="T2" fmla="*/ 83 w 84"/>
                                <a:gd name="T3" fmla="*/ 117 h 128"/>
                                <a:gd name="T4" fmla="*/ 83 w 84"/>
                                <a:gd name="T5" fmla="*/ 117 h 128"/>
                                <a:gd name="T6" fmla="*/ 83 w 84"/>
                                <a:gd name="T7" fmla="*/ 117 h 128"/>
                                <a:gd name="T8" fmla="*/ 83 w 84"/>
                                <a:gd name="T9" fmla="*/ 117 h 128"/>
                                <a:gd name="T10" fmla="*/ 83 w 84"/>
                                <a:gd name="T11" fmla="*/ 117 h 128"/>
                                <a:gd name="T12" fmla="*/ 83 w 84"/>
                                <a:gd name="T13" fmla="*/ 117 h 128"/>
                                <a:gd name="T14" fmla="*/ 83 w 84"/>
                                <a:gd name="T15" fmla="*/ 117 h 128"/>
                                <a:gd name="T16" fmla="*/ 83 w 84"/>
                                <a:gd name="T17" fmla="*/ 117 h 128"/>
                                <a:gd name="T18" fmla="*/ 83 w 84"/>
                                <a:gd name="T19" fmla="*/ 117 h 128"/>
                                <a:gd name="T20" fmla="*/ 60 w 84"/>
                                <a:gd name="T21" fmla="*/ 127 h 128"/>
                                <a:gd name="T22" fmla="*/ 25 w 84"/>
                                <a:gd name="T23" fmla="*/ 33 h 128"/>
                                <a:gd name="T24" fmla="*/ 21 w 84"/>
                                <a:gd name="T25" fmla="*/ 33 h 128"/>
                                <a:gd name="T26" fmla="*/ 17 w 84"/>
                                <a:gd name="T27" fmla="*/ 33 h 128"/>
                                <a:gd name="T28" fmla="*/ 13 w 84"/>
                                <a:gd name="T29" fmla="*/ 33 h 128"/>
                                <a:gd name="T30" fmla="*/ 8 w 84"/>
                                <a:gd name="T31" fmla="*/ 33 h 128"/>
                                <a:gd name="T32" fmla="*/ 6 w 84"/>
                                <a:gd name="T33" fmla="*/ 33 h 128"/>
                                <a:gd name="T34" fmla="*/ 4 w 84"/>
                                <a:gd name="T35" fmla="*/ 32 h 128"/>
                                <a:gd name="T36" fmla="*/ 2 w 84"/>
                                <a:gd name="T37" fmla="*/ 32 h 128"/>
                                <a:gd name="T38" fmla="*/ 0 w 84"/>
                                <a:gd name="T39" fmla="*/ 30 h 128"/>
                                <a:gd name="T40" fmla="*/ 0 w 84"/>
                                <a:gd name="T41" fmla="*/ 25 h 128"/>
                                <a:gd name="T42" fmla="*/ 2 w 84"/>
                                <a:gd name="T43" fmla="*/ 23 h 128"/>
                                <a:gd name="T44" fmla="*/ 4 w 84"/>
                                <a:gd name="T45" fmla="*/ 19 h 128"/>
                                <a:gd name="T46" fmla="*/ 6 w 84"/>
                                <a:gd name="T47" fmla="*/ 17 h 128"/>
                                <a:gd name="T48" fmla="*/ 10 w 84"/>
                                <a:gd name="T49" fmla="*/ 13 h 128"/>
                                <a:gd name="T50" fmla="*/ 17 w 84"/>
                                <a:gd name="T51" fmla="*/ 11 h 128"/>
                                <a:gd name="T52" fmla="*/ 23 w 84"/>
                                <a:gd name="T53" fmla="*/ 7 h 128"/>
                                <a:gd name="T54" fmla="*/ 29 w 84"/>
                                <a:gd name="T55" fmla="*/ 4 h 128"/>
                                <a:gd name="T56" fmla="*/ 35 w 84"/>
                                <a:gd name="T57" fmla="*/ 2 h 128"/>
                                <a:gd name="T58" fmla="*/ 42 w 84"/>
                                <a:gd name="T59" fmla="*/ 0 h 128"/>
                                <a:gd name="T60" fmla="*/ 48 w 84"/>
                                <a:gd name="T61" fmla="*/ 0 h 128"/>
                                <a:gd name="T62" fmla="*/ 52 w 84"/>
                                <a:gd name="T63" fmla="*/ 0 h 128"/>
                                <a:gd name="T64" fmla="*/ 58 w 84"/>
                                <a:gd name="T65" fmla="*/ 0 h 128"/>
                                <a:gd name="T66" fmla="*/ 60 w 84"/>
                                <a:gd name="T67" fmla="*/ 0 h 128"/>
                                <a:gd name="T68" fmla="*/ 64 w 84"/>
                                <a:gd name="T69" fmla="*/ 2 h 128"/>
                                <a:gd name="T70" fmla="*/ 66 w 84"/>
                                <a:gd name="T71" fmla="*/ 4 h 128"/>
                                <a:gd name="T72" fmla="*/ 66 w 84"/>
                                <a:gd name="T73" fmla="*/ 7 h 128"/>
                                <a:gd name="T74" fmla="*/ 64 w 84"/>
                                <a:gd name="T75" fmla="*/ 8 h 128"/>
                                <a:gd name="T76" fmla="*/ 64 w 84"/>
                                <a:gd name="T77" fmla="*/ 13 h 128"/>
                                <a:gd name="T78" fmla="*/ 62 w 84"/>
                                <a:gd name="T79" fmla="*/ 15 h 128"/>
                                <a:gd name="T80" fmla="*/ 60 w 84"/>
                                <a:gd name="T81" fmla="*/ 17 h 128"/>
                                <a:gd name="T82" fmla="*/ 56 w 84"/>
                                <a:gd name="T83" fmla="*/ 19 h 128"/>
                                <a:gd name="T84" fmla="*/ 55 w 84"/>
                                <a:gd name="T85" fmla="*/ 21 h 128"/>
                                <a:gd name="T86" fmla="*/ 50 w 84"/>
                                <a:gd name="T87" fmla="*/ 25 h 128"/>
                                <a:gd name="T88" fmla="*/ 50 w 84"/>
                                <a:gd name="T89" fmla="*/ 25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
                                <a:gd name="T136" fmla="*/ 0 h 128"/>
                                <a:gd name="T137" fmla="*/ 84 w 84"/>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 h="128">
                                  <a:moveTo>
                                    <a:pt x="50" y="25"/>
                                  </a:moveTo>
                                  <a:lnTo>
                                    <a:pt x="83" y="117"/>
                                  </a:lnTo>
                                  <a:lnTo>
                                    <a:pt x="60" y="127"/>
                                  </a:lnTo>
                                  <a:lnTo>
                                    <a:pt x="25" y="33"/>
                                  </a:lnTo>
                                  <a:lnTo>
                                    <a:pt x="21" y="33"/>
                                  </a:lnTo>
                                  <a:lnTo>
                                    <a:pt x="17" y="33"/>
                                  </a:lnTo>
                                  <a:lnTo>
                                    <a:pt x="13" y="33"/>
                                  </a:lnTo>
                                  <a:lnTo>
                                    <a:pt x="8" y="33"/>
                                  </a:lnTo>
                                  <a:lnTo>
                                    <a:pt x="6" y="33"/>
                                  </a:lnTo>
                                  <a:lnTo>
                                    <a:pt x="4" y="32"/>
                                  </a:lnTo>
                                  <a:lnTo>
                                    <a:pt x="2" y="32"/>
                                  </a:lnTo>
                                  <a:lnTo>
                                    <a:pt x="0" y="30"/>
                                  </a:lnTo>
                                  <a:lnTo>
                                    <a:pt x="0" y="25"/>
                                  </a:lnTo>
                                  <a:lnTo>
                                    <a:pt x="2" y="23"/>
                                  </a:lnTo>
                                  <a:lnTo>
                                    <a:pt x="4" y="19"/>
                                  </a:lnTo>
                                  <a:lnTo>
                                    <a:pt x="6" y="17"/>
                                  </a:lnTo>
                                  <a:lnTo>
                                    <a:pt x="10" y="13"/>
                                  </a:lnTo>
                                  <a:lnTo>
                                    <a:pt x="17" y="11"/>
                                  </a:lnTo>
                                  <a:lnTo>
                                    <a:pt x="23" y="7"/>
                                  </a:lnTo>
                                  <a:lnTo>
                                    <a:pt x="29" y="4"/>
                                  </a:lnTo>
                                  <a:lnTo>
                                    <a:pt x="35" y="2"/>
                                  </a:lnTo>
                                  <a:lnTo>
                                    <a:pt x="42" y="0"/>
                                  </a:lnTo>
                                  <a:lnTo>
                                    <a:pt x="48" y="0"/>
                                  </a:lnTo>
                                  <a:lnTo>
                                    <a:pt x="52" y="0"/>
                                  </a:lnTo>
                                  <a:lnTo>
                                    <a:pt x="58" y="0"/>
                                  </a:lnTo>
                                  <a:lnTo>
                                    <a:pt x="60" y="0"/>
                                  </a:lnTo>
                                  <a:lnTo>
                                    <a:pt x="64" y="2"/>
                                  </a:lnTo>
                                  <a:lnTo>
                                    <a:pt x="66" y="4"/>
                                  </a:lnTo>
                                  <a:lnTo>
                                    <a:pt x="66" y="7"/>
                                  </a:lnTo>
                                  <a:lnTo>
                                    <a:pt x="64" y="8"/>
                                  </a:lnTo>
                                  <a:lnTo>
                                    <a:pt x="64" y="13"/>
                                  </a:lnTo>
                                  <a:lnTo>
                                    <a:pt x="62" y="15"/>
                                  </a:lnTo>
                                  <a:lnTo>
                                    <a:pt x="60" y="17"/>
                                  </a:lnTo>
                                  <a:lnTo>
                                    <a:pt x="56" y="19"/>
                                  </a:lnTo>
                                  <a:lnTo>
                                    <a:pt x="55" y="21"/>
                                  </a:lnTo>
                                  <a:lnTo>
                                    <a:pt x="50" y="25"/>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08" name="Freeform 218"/>
                            <p:cNvSpPr>
                              <a:spLocks/>
                            </p:cNvSpPr>
                            <p:nvPr/>
                          </p:nvSpPr>
                          <p:spPr bwMode="auto">
                            <a:xfrm>
                              <a:off x="1701" y="1967"/>
                              <a:ext cx="84" cy="128"/>
                            </a:xfrm>
                            <a:custGeom>
                              <a:avLst/>
                              <a:gdLst>
                                <a:gd name="T0" fmla="*/ 50 w 84"/>
                                <a:gd name="T1" fmla="*/ 25 h 128"/>
                                <a:gd name="T2" fmla="*/ 83 w 84"/>
                                <a:gd name="T3" fmla="*/ 117 h 128"/>
                                <a:gd name="T4" fmla="*/ 60 w 84"/>
                                <a:gd name="T5" fmla="*/ 127 h 128"/>
                                <a:gd name="T6" fmla="*/ 25 w 84"/>
                                <a:gd name="T7" fmla="*/ 33 h 128"/>
                                <a:gd name="T8" fmla="*/ 21 w 84"/>
                                <a:gd name="T9" fmla="*/ 33 h 128"/>
                                <a:gd name="T10" fmla="*/ 17 w 84"/>
                                <a:gd name="T11" fmla="*/ 33 h 128"/>
                                <a:gd name="T12" fmla="*/ 13 w 84"/>
                                <a:gd name="T13" fmla="*/ 33 h 128"/>
                                <a:gd name="T14" fmla="*/ 8 w 84"/>
                                <a:gd name="T15" fmla="*/ 33 h 128"/>
                                <a:gd name="T16" fmla="*/ 6 w 84"/>
                                <a:gd name="T17" fmla="*/ 33 h 128"/>
                                <a:gd name="T18" fmla="*/ 4 w 84"/>
                                <a:gd name="T19" fmla="*/ 32 h 128"/>
                                <a:gd name="T20" fmla="*/ 2 w 84"/>
                                <a:gd name="T21" fmla="*/ 32 h 128"/>
                                <a:gd name="T22" fmla="*/ 0 w 84"/>
                                <a:gd name="T23" fmla="*/ 30 h 128"/>
                                <a:gd name="T24" fmla="*/ 0 w 84"/>
                                <a:gd name="T25" fmla="*/ 25 h 128"/>
                                <a:gd name="T26" fmla="*/ 2 w 84"/>
                                <a:gd name="T27" fmla="*/ 23 h 128"/>
                                <a:gd name="T28" fmla="*/ 4 w 84"/>
                                <a:gd name="T29" fmla="*/ 19 h 128"/>
                                <a:gd name="T30" fmla="*/ 6 w 84"/>
                                <a:gd name="T31" fmla="*/ 17 h 128"/>
                                <a:gd name="T32" fmla="*/ 10 w 84"/>
                                <a:gd name="T33" fmla="*/ 13 h 128"/>
                                <a:gd name="T34" fmla="*/ 17 w 84"/>
                                <a:gd name="T35" fmla="*/ 11 h 128"/>
                                <a:gd name="T36" fmla="*/ 23 w 84"/>
                                <a:gd name="T37" fmla="*/ 7 h 128"/>
                                <a:gd name="T38" fmla="*/ 29 w 84"/>
                                <a:gd name="T39" fmla="*/ 4 h 128"/>
                                <a:gd name="T40" fmla="*/ 35 w 84"/>
                                <a:gd name="T41" fmla="*/ 2 h 128"/>
                                <a:gd name="T42" fmla="*/ 42 w 84"/>
                                <a:gd name="T43" fmla="*/ 0 h 128"/>
                                <a:gd name="T44" fmla="*/ 48 w 84"/>
                                <a:gd name="T45" fmla="*/ 0 h 128"/>
                                <a:gd name="T46" fmla="*/ 52 w 84"/>
                                <a:gd name="T47" fmla="*/ 0 h 128"/>
                                <a:gd name="T48" fmla="*/ 58 w 84"/>
                                <a:gd name="T49" fmla="*/ 0 h 128"/>
                                <a:gd name="T50" fmla="*/ 60 w 84"/>
                                <a:gd name="T51" fmla="*/ 0 h 128"/>
                                <a:gd name="T52" fmla="*/ 64 w 84"/>
                                <a:gd name="T53" fmla="*/ 2 h 128"/>
                                <a:gd name="T54" fmla="*/ 66 w 84"/>
                                <a:gd name="T55" fmla="*/ 4 h 128"/>
                                <a:gd name="T56" fmla="*/ 66 w 84"/>
                                <a:gd name="T57" fmla="*/ 7 h 128"/>
                                <a:gd name="T58" fmla="*/ 64 w 84"/>
                                <a:gd name="T59" fmla="*/ 8 h 128"/>
                                <a:gd name="T60" fmla="*/ 64 w 84"/>
                                <a:gd name="T61" fmla="*/ 13 h 128"/>
                                <a:gd name="T62" fmla="*/ 62 w 84"/>
                                <a:gd name="T63" fmla="*/ 15 h 128"/>
                                <a:gd name="T64" fmla="*/ 60 w 84"/>
                                <a:gd name="T65" fmla="*/ 17 h 128"/>
                                <a:gd name="T66" fmla="*/ 56 w 84"/>
                                <a:gd name="T67" fmla="*/ 19 h 128"/>
                                <a:gd name="T68" fmla="*/ 55 w 84"/>
                                <a:gd name="T69" fmla="*/ 21 h 128"/>
                                <a:gd name="T70" fmla="*/ 50 w 84"/>
                                <a:gd name="T71" fmla="*/ 25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128"/>
                                <a:gd name="T110" fmla="*/ 84 w 84"/>
                                <a:gd name="T111" fmla="*/ 128 h 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128">
                                  <a:moveTo>
                                    <a:pt x="50" y="25"/>
                                  </a:moveTo>
                                  <a:lnTo>
                                    <a:pt x="83" y="117"/>
                                  </a:lnTo>
                                  <a:lnTo>
                                    <a:pt x="60" y="127"/>
                                  </a:lnTo>
                                  <a:lnTo>
                                    <a:pt x="25" y="33"/>
                                  </a:lnTo>
                                  <a:lnTo>
                                    <a:pt x="21" y="33"/>
                                  </a:lnTo>
                                  <a:lnTo>
                                    <a:pt x="17" y="33"/>
                                  </a:lnTo>
                                  <a:lnTo>
                                    <a:pt x="13" y="33"/>
                                  </a:lnTo>
                                  <a:lnTo>
                                    <a:pt x="8" y="33"/>
                                  </a:lnTo>
                                  <a:lnTo>
                                    <a:pt x="6" y="33"/>
                                  </a:lnTo>
                                  <a:lnTo>
                                    <a:pt x="4" y="32"/>
                                  </a:lnTo>
                                  <a:lnTo>
                                    <a:pt x="2" y="32"/>
                                  </a:lnTo>
                                  <a:lnTo>
                                    <a:pt x="0" y="30"/>
                                  </a:lnTo>
                                  <a:lnTo>
                                    <a:pt x="0" y="25"/>
                                  </a:lnTo>
                                  <a:lnTo>
                                    <a:pt x="2" y="23"/>
                                  </a:lnTo>
                                  <a:lnTo>
                                    <a:pt x="4" y="19"/>
                                  </a:lnTo>
                                  <a:lnTo>
                                    <a:pt x="6" y="17"/>
                                  </a:lnTo>
                                  <a:lnTo>
                                    <a:pt x="10" y="13"/>
                                  </a:lnTo>
                                  <a:lnTo>
                                    <a:pt x="17" y="11"/>
                                  </a:lnTo>
                                  <a:lnTo>
                                    <a:pt x="23" y="7"/>
                                  </a:lnTo>
                                  <a:lnTo>
                                    <a:pt x="29" y="4"/>
                                  </a:lnTo>
                                  <a:lnTo>
                                    <a:pt x="35" y="2"/>
                                  </a:lnTo>
                                  <a:lnTo>
                                    <a:pt x="42" y="0"/>
                                  </a:lnTo>
                                  <a:lnTo>
                                    <a:pt x="48" y="0"/>
                                  </a:lnTo>
                                  <a:lnTo>
                                    <a:pt x="52" y="0"/>
                                  </a:lnTo>
                                  <a:lnTo>
                                    <a:pt x="58" y="0"/>
                                  </a:lnTo>
                                  <a:lnTo>
                                    <a:pt x="60" y="0"/>
                                  </a:lnTo>
                                  <a:lnTo>
                                    <a:pt x="64" y="2"/>
                                  </a:lnTo>
                                  <a:lnTo>
                                    <a:pt x="66" y="4"/>
                                  </a:lnTo>
                                  <a:lnTo>
                                    <a:pt x="66" y="7"/>
                                  </a:lnTo>
                                  <a:lnTo>
                                    <a:pt x="64" y="8"/>
                                  </a:lnTo>
                                  <a:lnTo>
                                    <a:pt x="64" y="13"/>
                                  </a:lnTo>
                                  <a:lnTo>
                                    <a:pt x="62" y="15"/>
                                  </a:lnTo>
                                  <a:lnTo>
                                    <a:pt x="60" y="17"/>
                                  </a:lnTo>
                                  <a:lnTo>
                                    <a:pt x="56" y="19"/>
                                  </a:lnTo>
                                  <a:lnTo>
                                    <a:pt x="55" y="21"/>
                                  </a:lnTo>
                                  <a:lnTo>
                                    <a:pt x="50" y="25"/>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09" name="Freeform 219"/>
                            <p:cNvSpPr>
                              <a:spLocks/>
                            </p:cNvSpPr>
                            <p:nvPr/>
                          </p:nvSpPr>
                          <p:spPr bwMode="auto">
                            <a:xfrm>
                              <a:off x="1558" y="2073"/>
                              <a:ext cx="123" cy="108"/>
                            </a:xfrm>
                            <a:custGeom>
                              <a:avLst/>
                              <a:gdLst>
                                <a:gd name="T0" fmla="*/ 45 w 123"/>
                                <a:gd name="T1" fmla="*/ 28 h 108"/>
                                <a:gd name="T2" fmla="*/ 122 w 123"/>
                                <a:gd name="T3" fmla="*/ 88 h 108"/>
                                <a:gd name="T4" fmla="*/ 122 w 123"/>
                                <a:gd name="T5" fmla="*/ 88 h 108"/>
                                <a:gd name="T6" fmla="*/ 122 w 123"/>
                                <a:gd name="T7" fmla="*/ 88 h 108"/>
                                <a:gd name="T8" fmla="*/ 122 w 123"/>
                                <a:gd name="T9" fmla="*/ 88 h 108"/>
                                <a:gd name="T10" fmla="*/ 122 w 123"/>
                                <a:gd name="T11" fmla="*/ 88 h 108"/>
                                <a:gd name="T12" fmla="*/ 122 w 123"/>
                                <a:gd name="T13" fmla="*/ 88 h 108"/>
                                <a:gd name="T14" fmla="*/ 122 w 123"/>
                                <a:gd name="T15" fmla="*/ 88 h 108"/>
                                <a:gd name="T16" fmla="*/ 122 w 123"/>
                                <a:gd name="T17" fmla="*/ 88 h 108"/>
                                <a:gd name="T18" fmla="*/ 122 w 123"/>
                                <a:gd name="T19" fmla="*/ 88 h 108"/>
                                <a:gd name="T20" fmla="*/ 107 w 123"/>
                                <a:gd name="T21" fmla="*/ 107 h 108"/>
                                <a:gd name="T22" fmla="*/ 28 w 123"/>
                                <a:gd name="T23" fmla="*/ 47 h 108"/>
                                <a:gd name="T24" fmla="*/ 24 w 123"/>
                                <a:gd name="T25" fmla="*/ 50 h 108"/>
                                <a:gd name="T26" fmla="*/ 21 w 123"/>
                                <a:gd name="T27" fmla="*/ 53 h 108"/>
                                <a:gd name="T28" fmla="*/ 17 w 123"/>
                                <a:gd name="T29" fmla="*/ 55 h 108"/>
                                <a:gd name="T30" fmla="*/ 15 w 123"/>
                                <a:gd name="T31" fmla="*/ 57 h 108"/>
                                <a:gd name="T32" fmla="*/ 11 w 123"/>
                                <a:gd name="T33" fmla="*/ 59 h 108"/>
                                <a:gd name="T34" fmla="*/ 9 w 123"/>
                                <a:gd name="T35" fmla="*/ 59 h 108"/>
                                <a:gd name="T36" fmla="*/ 7 w 123"/>
                                <a:gd name="T37" fmla="*/ 59 h 108"/>
                                <a:gd name="T38" fmla="*/ 5 w 123"/>
                                <a:gd name="T39" fmla="*/ 57 h 108"/>
                                <a:gd name="T40" fmla="*/ 2 w 123"/>
                                <a:gd name="T41" fmla="*/ 55 h 108"/>
                                <a:gd name="T42" fmla="*/ 0 w 123"/>
                                <a:gd name="T43" fmla="*/ 53 h 108"/>
                                <a:gd name="T44" fmla="*/ 2 w 123"/>
                                <a:gd name="T45" fmla="*/ 48 h 108"/>
                                <a:gd name="T46" fmla="*/ 2 w 123"/>
                                <a:gd name="T47" fmla="*/ 45 h 108"/>
                                <a:gd name="T48" fmla="*/ 5 w 123"/>
                                <a:gd name="T49" fmla="*/ 38 h 108"/>
                                <a:gd name="T50" fmla="*/ 7 w 123"/>
                                <a:gd name="T51" fmla="*/ 32 h 108"/>
                                <a:gd name="T52" fmla="*/ 11 w 123"/>
                                <a:gd name="T53" fmla="*/ 28 h 108"/>
                                <a:gd name="T54" fmla="*/ 15 w 123"/>
                                <a:gd name="T55" fmla="*/ 21 h 108"/>
                                <a:gd name="T56" fmla="*/ 19 w 123"/>
                                <a:gd name="T57" fmla="*/ 15 h 108"/>
                                <a:gd name="T58" fmla="*/ 24 w 123"/>
                                <a:gd name="T59" fmla="*/ 11 h 108"/>
                                <a:gd name="T60" fmla="*/ 28 w 123"/>
                                <a:gd name="T61" fmla="*/ 7 h 108"/>
                                <a:gd name="T62" fmla="*/ 32 w 123"/>
                                <a:gd name="T63" fmla="*/ 4 h 108"/>
                                <a:gd name="T64" fmla="*/ 36 w 123"/>
                                <a:gd name="T65" fmla="*/ 3 h 108"/>
                                <a:gd name="T66" fmla="*/ 40 w 123"/>
                                <a:gd name="T67" fmla="*/ 0 h 108"/>
                                <a:gd name="T68" fmla="*/ 45 w 123"/>
                                <a:gd name="T69" fmla="*/ 0 h 108"/>
                                <a:gd name="T70" fmla="*/ 46 w 123"/>
                                <a:gd name="T71" fmla="*/ 3 h 108"/>
                                <a:gd name="T72" fmla="*/ 49 w 123"/>
                                <a:gd name="T73" fmla="*/ 3 h 108"/>
                                <a:gd name="T74" fmla="*/ 49 w 123"/>
                                <a:gd name="T75" fmla="*/ 7 h 108"/>
                                <a:gd name="T76" fmla="*/ 49 w 123"/>
                                <a:gd name="T77" fmla="*/ 9 h 108"/>
                                <a:gd name="T78" fmla="*/ 49 w 123"/>
                                <a:gd name="T79" fmla="*/ 11 h 108"/>
                                <a:gd name="T80" fmla="*/ 49 w 123"/>
                                <a:gd name="T81" fmla="*/ 15 h 108"/>
                                <a:gd name="T82" fmla="*/ 46 w 123"/>
                                <a:gd name="T83" fmla="*/ 19 h 108"/>
                                <a:gd name="T84" fmla="*/ 45 w 123"/>
                                <a:gd name="T85" fmla="*/ 23 h 108"/>
                                <a:gd name="T86" fmla="*/ 45 w 123"/>
                                <a:gd name="T87" fmla="*/ 28 h 108"/>
                                <a:gd name="T88" fmla="*/ 45 w 123"/>
                                <a:gd name="T89" fmla="*/ 28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3"/>
                                <a:gd name="T136" fmla="*/ 0 h 108"/>
                                <a:gd name="T137" fmla="*/ 123 w 123"/>
                                <a:gd name="T138" fmla="*/ 108 h 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3" h="108">
                                  <a:moveTo>
                                    <a:pt x="45" y="28"/>
                                  </a:moveTo>
                                  <a:lnTo>
                                    <a:pt x="122" y="88"/>
                                  </a:lnTo>
                                  <a:lnTo>
                                    <a:pt x="107" y="107"/>
                                  </a:lnTo>
                                  <a:lnTo>
                                    <a:pt x="28" y="47"/>
                                  </a:lnTo>
                                  <a:lnTo>
                                    <a:pt x="24" y="50"/>
                                  </a:lnTo>
                                  <a:lnTo>
                                    <a:pt x="21" y="53"/>
                                  </a:lnTo>
                                  <a:lnTo>
                                    <a:pt x="17" y="55"/>
                                  </a:lnTo>
                                  <a:lnTo>
                                    <a:pt x="15" y="57"/>
                                  </a:lnTo>
                                  <a:lnTo>
                                    <a:pt x="11" y="59"/>
                                  </a:lnTo>
                                  <a:lnTo>
                                    <a:pt x="9" y="59"/>
                                  </a:lnTo>
                                  <a:lnTo>
                                    <a:pt x="7" y="59"/>
                                  </a:lnTo>
                                  <a:lnTo>
                                    <a:pt x="5" y="57"/>
                                  </a:lnTo>
                                  <a:lnTo>
                                    <a:pt x="2" y="55"/>
                                  </a:lnTo>
                                  <a:lnTo>
                                    <a:pt x="0" y="53"/>
                                  </a:lnTo>
                                  <a:lnTo>
                                    <a:pt x="2" y="48"/>
                                  </a:lnTo>
                                  <a:lnTo>
                                    <a:pt x="2" y="45"/>
                                  </a:lnTo>
                                  <a:lnTo>
                                    <a:pt x="5" y="38"/>
                                  </a:lnTo>
                                  <a:lnTo>
                                    <a:pt x="7" y="32"/>
                                  </a:lnTo>
                                  <a:lnTo>
                                    <a:pt x="11" y="28"/>
                                  </a:lnTo>
                                  <a:lnTo>
                                    <a:pt x="15" y="21"/>
                                  </a:lnTo>
                                  <a:lnTo>
                                    <a:pt x="19" y="15"/>
                                  </a:lnTo>
                                  <a:lnTo>
                                    <a:pt x="24" y="11"/>
                                  </a:lnTo>
                                  <a:lnTo>
                                    <a:pt x="28" y="7"/>
                                  </a:lnTo>
                                  <a:lnTo>
                                    <a:pt x="32" y="4"/>
                                  </a:lnTo>
                                  <a:lnTo>
                                    <a:pt x="36" y="3"/>
                                  </a:lnTo>
                                  <a:lnTo>
                                    <a:pt x="40" y="0"/>
                                  </a:lnTo>
                                  <a:lnTo>
                                    <a:pt x="45" y="0"/>
                                  </a:lnTo>
                                  <a:lnTo>
                                    <a:pt x="46" y="3"/>
                                  </a:lnTo>
                                  <a:lnTo>
                                    <a:pt x="49" y="3"/>
                                  </a:lnTo>
                                  <a:lnTo>
                                    <a:pt x="49" y="7"/>
                                  </a:lnTo>
                                  <a:lnTo>
                                    <a:pt x="49" y="9"/>
                                  </a:lnTo>
                                  <a:lnTo>
                                    <a:pt x="49" y="11"/>
                                  </a:lnTo>
                                  <a:lnTo>
                                    <a:pt x="49" y="15"/>
                                  </a:lnTo>
                                  <a:lnTo>
                                    <a:pt x="46" y="19"/>
                                  </a:lnTo>
                                  <a:lnTo>
                                    <a:pt x="45" y="23"/>
                                  </a:lnTo>
                                  <a:lnTo>
                                    <a:pt x="45" y="28"/>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10" name="Freeform 220"/>
                            <p:cNvSpPr>
                              <a:spLocks/>
                            </p:cNvSpPr>
                            <p:nvPr/>
                          </p:nvSpPr>
                          <p:spPr bwMode="auto">
                            <a:xfrm>
                              <a:off x="1558" y="2073"/>
                              <a:ext cx="123" cy="108"/>
                            </a:xfrm>
                            <a:custGeom>
                              <a:avLst/>
                              <a:gdLst>
                                <a:gd name="T0" fmla="*/ 45 w 123"/>
                                <a:gd name="T1" fmla="*/ 28 h 108"/>
                                <a:gd name="T2" fmla="*/ 122 w 123"/>
                                <a:gd name="T3" fmla="*/ 88 h 108"/>
                                <a:gd name="T4" fmla="*/ 107 w 123"/>
                                <a:gd name="T5" fmla="*/ 107 h 108"/>
                                <a:gd name="T6" fmla="*/ 28 w 123"/>
                                <a:gd name="T7" fmla="*/ 47 h 108"/>
                                <a:gd name="T8" fmla="*/ 24 w 123"/>
                                <a:gd name="T9" fmla="*/ 50 h 108"/>
                                <a:gd name="T10" fmla="*/ 21 w 123"/>
                                <a:gd name="T11" fmla="*/ 53 h 108"/>
                                <a:gd name="T12" fmla="*/ 17 w 123"/>
                                <a:gd name="T13" fmla="*/ 55 h 108"/>
                                <a:gd name="T14" fmla="*/ 15 w 123"/>
                                <a:gd name="T15" fmla="*/ 57 h 108"/>
                                <a:gd name="T16" fmla="*/ 11 w 123"/>
                                <a:gd name="T17" fmla="*/ 59 h 108"/>
                                <a:gd name="T18" fmla="*/ 9 w 123"/>
                                <a:gd name="T19" fmla="*/ 59 h 108"/>
                                <a:gd name="T20" fmla="*/ 7 w 123"/>
                                <a:gd name="T21" fmla="*/ 59 h 108"/>
                                <a:gd name="T22" fmla="*/ 5 w 123"/>
                                <a:gd name="T23" fmla="*/ 57 h 108"/>
                                <a:gd name="T24" fmla="*/ 2 w 123"/>
                                <a:gd name="T25" fmla="*/ 55 h 108"/>
                                <a:gd name="T26" fmla="*/ 0 w 123"/>
                                <a:gd name="T27" fmla="*/ 53 h 108"/>
                                <a:gd name="T28" fmla="*/ 2 w 123"/>
                                <a:gd name="T29" fmla="*/ 48 h 108"/>
                                <a:gd name="T30" fmla="*/ 2 w 123"/>
                                <a:gd name="T31" fmla="*/ 45 h 108"/>
                                <a:gd name="T32" fmla="*/ 5 w 123"/>
                                <a:gd name="T33" fmla="*/ 38 h 108"/>
                                <a:gd name="T34" fmla="*/ 7 w 123"/>
                                <a:gd name="T35" fmla="*/ 32 h 108"/>
                                <a:gd name="T36" fmla="*/ 11 w 123"/>
                                <a:gd name="T37" fmla="*/ 28 h 108"/>
                                <a:gd name="T38" fmla="*/ 15 w 123"/>
                                <a:gd name="T39" fmla="*/ 21 h 108"/>
                                <a:gd name="T40" fmla="*/ 19 w 123"/>
                                <a:gd name="T41" fmla="*/ 15 h 108"/>
                                <a:gd name="T42" fmla="*/ 24 w 123"/>
                                <a:gd name="T43" fmla="*/ 11 h 108"/>
                                <a:gd name="T44" fmla="*/ 28 w 123"/>
                                <a:gd name="T45" fmla="*/ 7 h 108"/>
                                <a:gd name="T46" fmla="*/ 32 w 123"/>
                                <a:gd name="T47" fmla="*/ 4 h 108"/>
                                <a:gd name="T48" fmla="*/ 36 w 123"/>
                                <a:gd name="T49" fmla="*/ 3 h 108"/>
                                <a:gd name="T50" fmla="*/ 40 w 123"/>
                                <a:gd name="T51" fmla="*/ 0 h 108"/>
                                <a:gd name="T52" fmla="*/ 45 w 123"/>
                                <a:gd name="T53" fmla="*/ 0 h 108"/>
                                <a:gd name="T54" fmla="*/ 46 w 123"/>
                                <a:gd name="T55" fmla="*/ 3 h 108"/>
                                <a:gd name="T56" fmla="*/ 49 w 123"/>
                                <a:gd name="T57" fmla="*/ 3 h 108"/>
                                <a:gd name="T58" fmla="*/ 49 w 123"/>
                                <a:gd name="T59" fmla="*/ 7 h 108"/>
                                <a:gd name="T60" fmla="*/ 49 w 123"/>
                                <a:gd name="T61" fmla="*/ 9 h 108"/>
                                <a:gd name="T62" fmla="*/ 49 w 123"/>
                                <a:gd name="T63" fmla="*/ 11 h 108"/>
                                <a:gd name="T64" fmla="*/ 49 w 123"/>
                                <a:gd name="T65" fmla="*/ 15 h 108"/>
                                <a:gd name="T66" fmla="*/ 46 w 123"/>
                                <a:gd name="T67" fmla="*/ 19 h 108"/>
                                <a:gd name="T68" fmla="*/ 45 w 123"/>
                                <a:gd name="T69" fmla="*/ 23 h 108"/>
                                <a:gd name="T70" fmla="*/ 45 w 123"/>
                                <a:gd name="T71" fmla="*/ 2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3"/>
                                <a:gd name="T109" fmla="*/ 0 h 108"/>
                                <a:gd name="T110" fmla="*/ 123 w 123"/>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3" h="108">
                                  <a:moveTo>
                                    <a:pt x="45" y="28"/>
                                  </a:moveTo>
                                  <a:lnTo>
                                    <a:pt x="122" y="88"/>
                                  </a:lnTo>
                                  <a:lnTo>
                                    <a:pt x="107" y="107"/>
                                  </a:lnTo>
                                  <a:lnTo>
                                    <a:pt x="28" y="47"/>
                                  </a:lnTo>
                                  <a:lnTo>
                                    <a:pt x="24" y="50"/>
                                  </a:lnTo>
                                  <a:lnTo>
                                    <a:pt x="21" y="53"/>
                                  </a:lnTo>
                                  <a:lnTo>
                                    <a:pt x="17" y="55"/>
                                  </a:lnTo>
                                  <a:lnTo>
                                    <a:pt x="15" y="57"/>
                                  </a:lnTo>
                                  <a:lnTo>
                                    <a:pt x="11" y="59"/>
                                  </a:lnTo>
                                  <a:lnTo>
                                    <a:pt x="9" y="59"/>
                                  </a:lnTo>
                                  <a:lnTo>
                                    <a:pt x="7" y="59"/>
                                  </a:lnTo>
                                  <a:lnTo>
                                    <a:pt x="5" y="57"/>
                                  </a:lnTo>
                                  <a:lnTo>
                                    <a:pt x="2" y="55"/>
                                  </a:lnTo>
                                  <a:lnTo>
                                    <a:pt x="0" y="53"/>
                                  </a:lnTo>
                                  <a:lnTo>
                                    <a:pt x="2" y="48"/>
                                  </a:lnTo>
                                  <a:lnTo>
                                    <a:pt x="2" y="45"/>
                                  </a:lnTo>
                                  <a:lnTo>
                                    <a:pt x="5" y="38"/>
                                  </a:lnTo>
                                  <a:lnTo>
                                    <a:pt x="7" y="32"/>
                                  </a:lnTo>
                                  <a:lnTo>
                                    <a:pt x="11" y="28"/>
                                  </a:lnTo>
                                  <a:lnTo>
                                    <a:pt x="15" y="21"/>
                                  </a:lnTo>
                                  <a:lnTo>
                                    <a:pt x="19" y="15"/>
                                  </a:lnTo>
                                  <a:lnTo>
                                    <a:pt x="24" y="11"/>
                                  </a:lnTo>
                                  <a:lnTo>
                                    <a:pt x="28" y="7"/>
                                  </a:lnTo>
                                  <a:lnTo>
                                    <a:pt x="32" y="4"/>
                                  </a:lnTo>
                                  <a:lnTo>
                                    <a:pt x="36" y="3"/>
                                  </a:lnTo>
                                  <a:lnTo>
                                    <a:pt x="40" y="0"/>
                                  </a:lnTo>
                                  <a:lnTo>
                                    <a:pt x="45" y="0"/>
                                  </a:lnTo>
                                  <a:lnTo>
                                    <a:pt x="46" y="3"/>
                                  </a:lnTo>
                                  <a:lnTo>
                                    <a:pt x="49" y="3"/>
                                  </a:lnTo>
                                  <a:lnTo>
                                    <a:pt x="49" y="7"/>
                                  </a:lnTo>
                                  <a:lnTo>
                                    <a:pt x="49" y="9"/>
                                  </a:lnTo>
                                  <a:lnTo>
                                    <a:pt x="49" y="11"/>
                                  </a:lnTo>
                                  <a:lnTo>
                                    <a:pt x="49" y="15"/>
                                  </a:lnTo>
                                  <a:lnTo>
                                    <a:pt x="46" y="19"/>
                                  </a:lnTo>
                                  <a:lnTo>
                                    <a:pt x="45" y="23"/>
                                  </a:lnTo>
                                  <a:lnTo>
                                    <a:pt x="45" y="2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11" name="Freeform 221"/>
                            <p:cNvSpPr>
                              <a:spLocks/>
                            </p:cNvSpPr>
                            <p:nvPr/>
                          </p:nvSpPr>
                          <p:spPr bwMode="auto">
                            <a:xfrm>
                              <a:off x="1523" y="2168"/>
                              <a:ext cx="129" cy="70"/>
                            </a:xfrm>
                            <a:custGeom>
                              <a:avLst/>
                              <a:gdLst>
                                <a:gd name="T0" fmla="*/ 31 w 129"/>
                                <a:gd name="T1" fmla="*/ 23 h 70"/>
                                <a:gd name="T2" fmla="*/ 128 w 129"/>
                                <a:gd name="T3" fmla="*/ 44 h 70"/>
                                <a:gd name="T4" fmla="*/ 128 w 129"/>
                                <a:gd name="T5" fmla="*/ 44 h 70"/>
                                <a:gd name="T6" fmla="*/ 128 w 129"/>
                                <a:gd name="T7" fmla="*/ 44 h 70"/>
                                <a:gd name="T8" fmla="*/ 128 w 129"/>
                                <a:gd name="T9" fmla="*/ 44 h 70"/>
                                <a:gd name="T10" fmla="*/ 128 w 129"/>
                                <a:gd name="T11" fmla="*/ 44 h 70"/>
                                <a:gd name="T12" fmla="*/ 128 w 129"/>
                                <a:gd name="T13" fmla="*/ 44 h 70"/>
                                <a:gd name="T14" fmla="*/ 128 w 129"/>
                                <a:gd name="T15" fmla="*/ 44 h 70"/>
                                <a:gd name="T16" fmla="*/ 128 w 129"/>
                                <a:gd name="T17" fmla="*/ 44 h 70"/>
                                <a:gd name="T18" fmla="*/ 128 w 129"/>
                                <a:gd name="T19" fmla="*/ 44 h 70"/>
                                <a:gd name="T20" fmla="*/ 123 w 129"/>
                                <a:gd name="T21" fmla="*/ 69 h 70"/>
                                <a:gd name="T22" fmla="*/ 26 w 129"/>
                                <a:gd name="T23" fmla="*/ 48 h 70"/>
                                <a:gd name="T24" fmla="*/ 23 w 129"/>
                                <a:gd name="T25" fmla="*/ 52 h 70"/>
                                <a:gd name="T26" fmla="*/ 21 w 129"/>
                                <a:gd name="T27" fmla="*/ 56 h 70"/>
                                <a:gd name="T28" fmla="*/ 19 w 129"/>
                                <a:gd name="T29" fmla="*/ 60 h 70"/>
                                <a:gd name="T30" fmla="*/ 17 w 129"/>
                                <a:gd name="T31" fmla="*/ 62 h 70"/>
                                <a:gd name="T32" fmla="*/ 15 w 129"/>
                                <a:gd name="T33" fmla="*/ 65 h 70"/>
                                <a:gd name="T34" fmla="*/ 13 w 129"/>
                                <a:gd name="T35" fmla="*/ 67 h 70"/>
                                <a:gd name="T36" fmla="*/ 11 w 129"/>
                                <a:gd name="T37" fmla="*/ 67 h 70"/>
                                <a:gd name="T38" fmla="*/ 9 w 129"/>
                                <a:gd name="T39" fmla="*/ 67 h 70"/>
                                <a:gd name="T40" fmla="*/ 7 w 129"/>
                                <a:gd name="T41" fmla="*/ 67 h 70"/>
                                <a:gd name="T42" fmla="*/ 5 w 129"/>
                                <a:gd name="T43" fmla="*/ 65 h 70"/>
                                <a:gd name="T44" fmla="*/ 3 w 129"/>
                                <a:gd name="T45" fmla="*/ 60 h 70"/>
                                <a:gd name="T46" fmla="*/ 0 w 129"/>
                                <a:gd name="T47" fmla="*/ 56 h 70"/>
                                <a:gd name="T48" fmla="*/ 0 w 129"/>
                                <a:gd name="T49" fmla="*/ 50 h 70"/>
                                <a:gd name="T50" fmla="*/ 0 w 129"/>
                                <a:gd name="T51" fmla="*/ 44 h 70"/>
                                <a:gd name="T52" fmla="*/ 0 w 129"/>
                                <a:gd name="T53" fmla="*/ 37 h 70"/>
                                <a:gd name="T54" fmla="*/ 3 w 129"/>
                                <a:gd name="T55" fmla="*/ 31 h 70"/>
                                <a:gd name="T56" fmla="*/ 5 w 129"/>
                                <a:gd name="T57" fmla="*/ 25 h 70"/>
                                <a:gd name="T58" fmla="*/ 7 w 129"/>
                                <a:gd name="T59" fmla="*/ 18 h 70"/>
                                <a:gd name="T60" fmla="*/ 9 w 129"/>
                                <a:gd name="T61" fmla="*/ 12 h 70"/>
                                <a:gd name="T62" fmla="*/ 11 w 129"/>
                                <a:gd name="T63" fmla="*/ 8 h 70"/>
                                <a:gd name="T64" fmla="*/ 13 w 129"/>
                                <a:gd name="T65" fmla="*/ 4 h 70"/>
                                <a:gd name="T66" fmla="*/ 17 w 129"/>
                                <a:gd name="T67" fmla="*/ 1 h 70"/>
                                <a:gd name="T68" fmla="*/ 19 w 129"/>
                                <a:gd name="T69" fmla="*/ 0 h 70"/>
                                <a:gd name="T70" fmla="*/ 23 w 129"/>
                                <a:gd name="T71" fmla="*/ 0 h 70"/>
                                <a:gd name="T72" fmla="*/ 26 w 129"/>
                                <a:gd name="T73" fmla="*/ 0 h 70"/>
                                <a:gd name="T74" fmla="*/ 26 w 129"/>
                                <a:gd name="T75" fmla="*/ 1 h 70"/>
                                <a:gd name="T76" fmla="*/ 27 w 129"/>
                                <a:gd name="T77" fmla="*/ 4 h 70"/>
                                <a:gd name="T78" fmla="*/ 29 w 129"/>
                                <a:gd name="T79" fmla="*/ 6 h 70"/>
                                <a:gd name="T80" fmla="*/ 29 w 129"/>
                                <a:gd name="T81" fmla="*/ 10 h 70"/>
                                <a:gd name="T82" fmla="*/ 29 w 129"/>
                                <a:gd name="T83" fmla="*/ 15 h 70"/>
                                <a:gd name="T84" fmla="*/ 29 w 129"/>
                                <a:gd name="T85" fmla="*/ 18 h 70"/>
                                <a:gd name="T86" fmla="*/ 31 w 129"/>
                                <a:gd name="T87" fmla="*/ 23 h 70"/>
                                <a:gd name="T88" fmla="*/ 31 w 129"/>
                                <a:gd name="T89" fmla="*/ 23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9"/>
                                <a:gd name="T136" fmla="*/ 0 h 70"/>
                                <a:gd name="T137" fmla="*/ 129 w 129"/>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9" h="70">
                                  <a:moveTo>
                                    <a:pt x="31" y="23"/>
                                  </a:moveTo>
                                  <a:lnTo>
                                    <a:pt x="128" y="44"/>
                                  </a:lnTo>
                                  <a:lnTo>
                                    <a:pt x="123" y="69"/>
                                  </a:lnTo>
                                  <a:lnTo>
                                    <a:pt x="26" y="48"/>
                                  </a:lnTo>
                                  <a:lnTo>
                                    <a:pt x="23" y="52"/>
                                  </a:lnTo>
                                  <a:lnTo>
                                    <a:pt x="21" y="56"/>
                                  </a:lnTo>
                                  <a:lnTo>
                                    <a:pt x="19" y="60"/>
                                  </a:lnTo>
                                  <a:lnTo>
                                    <a:pt x="17" y="62"/>
                                  </a:lnTo>
                                  <a:lnTo>
                                    <a:pt x="15" y="65"/>
                                  </a:lnTo>
                                  <a:lnTo>
                                    <a:pt x="13" y="67"/>
                                  </a:lnTo>
                                  <a:lnTo>
                                    <a:pt x="11" y="67"/>
                                  </a:lnTo>
                                  <a:lnTo>
                                    <a:pt x="9" y="67"/>
                                  </a:lnTo>
                                  <a:lnTo>
                                    <a:pt x="7" y="67"/>
                                  </a:lnTo>
                                  <a:lnTo>
                                    <a:pt x="5" y="65"/>
                                  </a:lnTo>
                                  <a:lnTo>
                                    <a:pt x="3" y="60"/>
                                  </a:lnTo>
                                  <a:lnTo>
                                    <a:pt x="0" y="56"/>
                                  </a:lnTo>
                                  <a:lnTo>
                                    <a:pt x="0" y="50"/>
                                  </a:lnTo>
                                  <a:lnTo>
                                    <a:pt x="0" y="44"/>
                                  </a:lnTo>
                                  <a:lnTo>
                                    <a:pt x="0" y="37"/>
                                  </a:lnTo>
                                  <a:lnTo>
                                    <a:pt x="3" y="31"/>
                                  </a:lnTo>
                                  <a:lnTo>
                                    <a:pt x="5" y="25"/>
                                  </a:lnTo>
                                  <a:lnTo>
                                    <a:pt x="7" y="18"/>
                                  </a:lnTo>
                                  <a:lnTo>
                                    <a:pt x="9" y="12"/>
                                  </a:lnTo>
                                  <a:lnTo>
                                    <a:pt x="11" y="8"/>
                                  </a:lnTo>
                                  <a:lnTo>
                                    <a:pt x="13" y="4"/>
                                  </a:lnTo>
                                  <a:lnTo>
                                    <a:pt x="17" y="1"/>
                                  </a:lnTo>
                                  <a:lnTo>
                                    <a:pt x="19" y="0"/>
                                  </a:lnTo>
                                  <a:lnTo>
                                    <a:pt x="23" y="0"/>
                                  </a:lnTo>
                                  <a:lnTo>
                                    <a:pt x="26" y="0"/>
                                  </a:lnTo>
                                  <a:lnTo>
                                    <a:pt x="26" y="1"/>
                                  </a:lnTo>
                                  <a:lnTo>
                                    <a:pt x="27" y="4"/>
                                  </a:lnTo>
                                  <a:lnTo>
                                    <a:pt x="29" y="6"/>
                                  </a:lnTo>
                                  <a:lnTo>
                                    <a:pt x="29" y="10"/>
                                  </a:lnTo>
                                  <a:lnTo>
                                    <a:pt x="29" y="15"/>
                                  </a:lnTo>
                                  <a:lnTo>
                                    <a:pt x="29" y="18"/>
                                  </a:lnTo>
                                  <a:lnTo>
                                    <a:pt x="31" y="23"/>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12" name="Freeform 222"/>
                            <p:cNvSpPr>
                              <a:spLocks/>
                            </p:cNvSpPr>
                            <p:nvPr/>
                          </p:nvSpPr>
                          <p:spPr bwMode="auto">
                            <a:xfrm>
                              <a:off x="1523" y="2168"/>
                              <a:ext cx="129" cy="70"/>
                            </a:xfrm>
                            <a:custGeom>
                              <a:avLst/>
                              <a:gdLst>
                                <a:gd name="T0" fmla="*/ 31 w 129"/>
                                <a:gd name="T1" fmla="*/ 23 h 70"/>
                                <a:gd name="T2" fmla="*/ 128 w 129"/>
                                <a:gd name="T3" fmla="*/ 44 h 70"/>
                                <a:gd name="T4" fmla="*/ 123 w 129"/>
                                <a:gd name="T5" fmla="*/ 69 h 70"/>
                                <a:gd name="T6" fmla="*/ 26 w 129"/>
                                <a:gd name="T7" fmla="*/ 48 h 70"/>
                                <a:gd name="T8" fmla="*/ 23 w 129"/>
                                <a:gd name="T9" fmla="*/ 52 h 70"/>
                                <a:gd name="T10" fmla="*/ 21 w 129"/>
                                <a:gd name="T11" fmla="*/ 56 h 70"/>
                                <a:gd name="T12" fmla="*/ 19 w 129"/>
                                <a:gd name="T13" fmla="*/ 60 h 70"/>
                                <a:gd name="T14" fmla="*/ 17 w 129"/>
                                <a:gd name="T15" fmla="*/ 62 h 70"/>
                                <a:gd name="T16" fmla="*/ 15 w 129"/>
                                <a:gd name="T17" fmla="*/ 65 h 70"/>
                                <a:gd name="T18" fmla="*/ 13 w 129"/>
                                <a:gd name="T19" fmla="*/ 67 h 70"/>
                                <a:gd name="T20" fmla="*/ 11 w 129"/>
                                <a:gd name="T21" fmla="*/ 67 h 70"/>
                                <a:gd name="T22" fmla="*/ 9 w 129"/>
                                <a:gd name="T23" fmla="*/ 67 h 70"/>
                                <a:gd name="T24" fmla="*/ 7 w 129"/>
                                <a:gd name="T25" fmla="*/ 67 h 70"/>
                                <a:gd name="T26" fmla="*/ 5 w 129"/>
                                <a:gd name="T27" fmla="*/ 65 h 70"/>
                                <a:gd name="T28" fmla="*/ 3 w 129"/>
                                <a:gd name="T29" fmla="*/ 60 h 70"/>
                                <a:gd name="T30" fmla="*/ 0 w 129"/>
                                <a:gd name="T31" fmla="*/ 56 h 70"/>
                                <a:gd name="T32" fmla="*/ 0 w 129"/>
                                <a:gd name="T33" fmla="*/ 50 h 70"/>
                                <a:gd name="T34" fmla="*/ 0 w 129"/>
                                <a:gd name="T35" fmla="*/ 44 h 70"/>
                                <a:gd name="T36" fmla="*/ 0 w 129"/>
                                <a:gd name="T37" fmla="*/ 37 h 70"/>
                                <a:gd name="T38" fmla="*/ 3 w 129"/>
                                <a:gd name="T39" fmla="*/ 31 h 70"/>
                                <a:gd name="T40" fmla="*/ 5 w 129"/>
                                <a:gd name="T41" fmla="*/ 25 h 70"/>
                                <a:gd name="T42" fmla="*/ 7 w 129"/>
                                <a:gd name="T43" fmla="*/ 18 h 70"/>
                                <a:gd name="T44" fmla="*/ 9 w 129"/>
                                <a:gd name="T45" fmla="*/ 12 h 70"/>
                                <a:gd name="T46" fmla="*/ 11 w 129"/>
                                <a:gd name="T47" fmla="*/ 8 h 70"/>
                                <a:gd name="T48" fmla="*/ 13 w 129"/>
                                <a:gd name="T49" fmla="*/ 4 h 70"/>
                                <a:gd name="T50" fmla="*/ 17 w 129"/>
                                <a:gd name="T51" fmla="*/ 1 h 70"/>
                                <a:gd name="T52" fmla="*/ 19 w 129"/>
                                <a:gd name="T53" fmla="*/ 0 h 70"/>
                                <a:gd name="T54" fmla="*/ 23 w 129"/>
                                <a:gd name="T55" fmla="*/ 0 h 70"/>
                                <a:gd name="T56" fmla="*/ 26 w 129"/>
                                <a:gd name="T57" fmla="*/ 0 h 70"/>
                                <a:gd name="T58" fmla="*/ 26 w 129"/>
                                <a:gd name="T59" fmla="*/ 1 h 70"/>
                                <a:gd name="T60" fmla="*/ 27 w 129"/>
                                <a:gd name="T61" fmla="*/ 4 h 70"/>
                                <a:gd name="T62" fmla="*/ 29 w 129"/>
                                <a:gd name="T63" fmla="*/ 6 h 70"/>
                                <a:gd name="T64" fmla="*/ 29 w 129"/>
                                <a:gd name="T65" fmla="*/ 10 h 70"/>
                                <a:gd name="T66" fmla="*/ 29 w 129"/>
                                <a:gd name="T67" fmla="*/ 15 h 70"/>
                                <a:gd name="T68" fmla="*/ 29 w 129"/>
                                <a:gd name="T69" fmla="*/ 18 h 70"/>
                                <a:gd name="T70" fmla="*/ 31 w 129"/>
                                <a:gd name="T71" fmla="*/ 23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
                                <a:gd name="T109" fmla="*/ 0 h 70"/>
                                <a:gd name="T110" fmla="*/ 129 w 129"/>
                                <a:gd name="T111" fmla="*/ 70 h 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 h="70">
                                  <a:moveTo>
                                    <a:pt x="31" y="23"/>
                                  </a:moveTo>
                                  <a:lnTo>
                                    <a:pt x="128" y="44"/>
                                  </a:lnTo>
                                  <a:lnTo>
                                    <a:pt x="123" y="69"/>
                                  </a:lnTo>
                                  <a:lnTo>
                                    <a:pt x="26" y="48"/>
                                  </a:lnTo>
                                  <a:lnTo>
                                    <a:pt x="23" y="52"/>
                                  </a:lnTo>
                                  <a:lnTo>
                                    <a:pt x="21" y="56"/>
                                  </a:lnTo>
                                  <a:lnTo>
                                    <a:pt x="19" y="60"/>
                                  </a:lnTo>
                                  <a:lnTo>
                                    <a:pt x="17" y="62"/>
                                  </a:lnTo>
                                  <a:lnTo>
                                    <a:pt x="15" y="65"/>
                                  </a:lnTo>
                                  <a:lnTo>
                                    <a:pt x="13" y="67"/>
                                  </a:lnTo>
                                  <a:lnTo>
                                    <a:pt x="11" y="67"/>
                                  </a:lnTo>
                                  <a:lnTo>
                                    <a:pt x="9" y="67"/>
                                  </a:lnTo>
                                  <a:lnTo>
                                    <a:pt x="7" y="67"/>
                                  </a:lnTo>
                                  <a:lnTo>
                                    <a:pt x="5" y="65"/>
                                  </a:lnTo>
                                  <a:lnTo>
                                    <a:pt x="3" y="60"/>
                                  </a:lnTo>
                                  <a:lnTo>
                                    <a:pt x="0" y="56"/>
                                  </a:lnTo>
                                  <a:lnTo>
                                    <a:pt x="0" y="50"/>
                                  </a:lnTo>
                                  <a:lnTo>
                                    <a:pt x="0" y="44"/>
                                  </a:lnTo>
                                  <a:lnTo>
                                    <a:pt x="0" y="37"/>
                                  </a:lnTo>
                                  <a:lnTo>
                                    <a:pt x="3" y="31"/>
                                  </a:lnTo>
                                  <a:lnTo>
                                    <a:pt x="5" y="25"/>
                                  </a:lnTo>
                                  <a:lnTo>
                                    <a:pt x="7" y="18"/>
                                  </a:lnTo>
                                  <a:lnTo>
                                    <a:pt x="9" y="12"/>
                                  </a:lnTo>
                                  <a:lnTo>
                                    <a:pt x="11" y="8"/>
                                  </a:lnTo>
                                  <a:lnTo>
                                    <a:pt x="13" y="4"/>
                                  </a:lnTo>
                                  <a:lnTo>
                                    <a:pt x="17" y="1"/>
                                  </a:lnTo>
                                  <a:lnTo>
                                    <a:pt x="19" y="0"/>
                                  </a:lnTo>
                                  <a:lnTo>
                                    <a:pt x="23" y="0"/>
                                  </a:lnTo>
                                  <a:lnTo>
                                    <a:pt x="26" y="0"/>
                                  </a:lnTo>
                                  <a:lnTo>
                                    <a:pt x="26" y="1"/>
                                  </a:lnTo>
                                  <a:lnTo>
                                    <a:pt x="27" y="4"/>
                                  </a:lnTo>
                                  <a:lnTo>
                                    <a:pt x="29" y="6"/>
                                  </a:lnTo>
                                  <a:lnTo>
                                    <a:pt x="29" y="10"/>
                                  </a:lnTo>
                                  <a:lnTo>
                                    <a:pt x="29" y="15"/>
                                  </a:lnTo>
                                  <a:lnTo>
                                    <a:pt x="29" y="18"/>
                                  </a:lnTo>
                                  <a:lnTo>
                                    <a:pt x="31" y="2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13" name="Freeform 223"/>
                            <p:cNvSpPr>
                              <a:spLocks/>
                            </p:cNvSpPr>
                            <p:nvPr/>
                          </p:nvSpPr>
                          <p:spPr bwMode="auto">
                            <a:xfrm>
                              <a:off x="1542" y="2356"/>
                              <a:ext cx="126" cy="98"/>
                            </a:xfrm>
                            <a:custGeom>
                              <a:avLst/>
                              <a:gdLst>
                                <a:gd name="T0" fmla="*/ 27 w 126"/>
                                <a:gd name="T1" fmla="*/ 50 h 98"/>
                                <a:gd name="T2" fmla="*/ 113 w 126"/>
                                <a:gd name="T3" fmla="*/ 0 h 98"/>
                                <a:gd name="T4" fmla="*/ 113 w 126"/>
                                <a:gd name="T5" fmla="*/ 0 h 98"/>
                                <a:gd name="T6" fmla="*/ 113 w 126"/>
                                <a:gd name="T7" fmla="*/ 0 h 98"/>
                                <a:gd name="T8" fmla="*/ 113 w 126"/>
                                <a:gd name="T9" fmla="*/ 0 h 98"/>
                                <a:gd name="T10" fmla="*/ 113 w 126"/>
                                <a:gd name="T11" fmla="*/ 0 h 98"/>
                                <a:gd name="T12" fmla="*/ 113 w 126"/>
                                <a:gd name="T13" fmla="*/ 0 h 98"/>
                                <a:gd name="T14" fmla="*/ 113 w 126"/>
                                <a:gd name="T15" fmla="*/ 0 h 98"/>
                                <a:gd name="T16" fmla="*/ 113 w 126"/>
                                <a:gd name="T17" fmla="*/ 0 h 98"/>
                                <a:gd name="T18" fmla="*/ 113 w 126"/>
                                <a:gd name="T19" fmla="*/ 0 h 98"/>
                                <a:gd name="T20" fmla="*/ 125 w 126"/>
                                <a:gd name="T21" fmla="*/ 22 h 98"/>
                                <a:gd name="T22" fmla="*/ 40 w 126"/>
                                <a:gd name="T23" fmla="*/ 71 h 98"/>
                                <a:gd name="T24" fmla="*/ 40 w 126"/>
                                <a:gd name="T25" fmla="*/ 77 h 98"/>
                                <a:gd name="T26" fmla="*/ 42 w 126"/>
                                <a:gd name="T27" fmla="*/ 81 h 98"/>
                                <a:gd name="T28" fmla="*/ 42 w 126"/>
                                <a:gd name="T29" fmla="*/ 85 h 98"/>
                                <a:gd name="T30" fmla="*/ 42 w 126"/>
                                <a:gd name="T31" fmla="*/ 87 h 98"/>
                                <a:gd name="T32" fmla="*/ 42 w 126"/>
                                <a:gd name="T33" fmla="*/ 92 h 98"/>
                                <a:gd name="T34" fmla="*/ 42 w 126"/>
                                <a:gd name="T35" fmla="*/ 93 h 98"/>
                                <a:gd name="T36" fmla="*/ 40 w 126"/>
                                <a:gd name="T37" fmla="*/ 95 h 98"/>
                                <a:gd name="T38" fmla="*/ 40 w 126"/>
                                <a:gd name="T39" fmla="*/ 97 h 98"/>
                                <a:gd name="T40" fmla="*/ 35 w 126"/>
                                <a:gd name="T41" fmla="*/ 97 h 98"/>
                                <a:gd name="T42" fmla="*/ 33 w 126"/>
                                <a:gd name="T43" fmla="*/ 97 h 98"/>
                                <a:gd name="T44" fmla="*/ 29 w 126"/>
                                <a:gd name="T45" fmla="*/ 95 h 98"/>
                                <a:gd name="T46" fmla="*/ 25 w 126"/>
                                <a:gd name="T47" fmla="*/ 93 h 98"/>
                                <a:gd name="T48" fmla="*/ 21 w 126"/>
                                <a:gd name="T49" fmla="*/ 90 h 98"/>
                                <a:gd name="T50" fmla="*/ 16 w 126"/>
                                <a:gd name="T51" fmla="*/ 85 h 98"/>
                                <a:gd name="T52" fmla="*/ 15 w 126"/>
                                <a:gd name="T53" fmla="*/ 79 h 98"/>
                                <a:gd name="T54" fmla="*/ 10 w 126"/>
                                <a:gd name="T55" fmla="*/ 75 h 98"/>
                                <a:gd name="T56" fmla="*/ 7 w 126"/>
                                <a:gd name="T57" fmla="*/ 68 h 98"/>
                                <a:gd name="T58" fmla="*/ 4 w 126"/>
                                <a:gd name="T59" fmla="*/ 62 h 98"/>
                                <a:gd name="T60" fmla="*/ 2 w 126"/>
                                <a:gd name="T61" fmla="*/ 57 h 98"/>
                                <a:gd name="T62" fmla="*/ 2 w 126"/>
                                <a:gd name="T63" fmla="*/ 50 h 98"/>
                                <a:gd name="T64" fmla="*/ 0 w 126"/>
                                <a:gd name="T65" fmla="*/ 45 h 98"/>
                                <a:gd name="T66" fmla="*/ 2 w 126"/>
                                <a:gd name="T67" fmla="*/ 42 h 98"/>
                                <a:gd name="T68" fmla="*/ 2 w 126"/>
                                <a:gd name="T69" fmla="*/ 40 h 98"/>
                                <a:gd name="T70" fmla="*/ 4 w 126"/>
                                <a:gd name="T71" fmla="*/ 37 h 98"/>
                                <a:gd name="T72" fmla="*/ 7 w 126"/>
                                <a:gd name="T73" fmla="*/ 37 h 98"/>
                                <a:gd name="T74" fmla="*/ 8 w 126"/>
                                <a:gd name="T75" fmla="*/ 37 h 98"/>
                                <a:gd name="T76" fmla="*/ 10 w 126"/>
                                <a:gd name="T77" fmla="*/ 37 h 98"/>
                                <a:gd name="T78" fmla="*/ 15 w 126"/>
                                <a:gd name="T79" fmla="*/ 40 h 98"/>
                                <a:gd name="T80" fmla="*/ 16 w 126"/>
                                <a:gd name="T81" fmla="*/ 42 h 98"/>
                                <a:gd name="T82" fmla="*/ 21 w 126"/>
                                <a:gd name="T83" fmla="*/ 43 h 98"/>
                                <a:gd name="T84" fmla="*/ 23 w 126"/>
                                <a:gd name="T85" fmla="*/ 45 h 98"/>
                                <a:gd name="T86" fmla="*/ 27 w 126"/>
                                <a:gd name="T87" fmla="*/ 50 h 98"/>
                                <a:gd name="T88" fmla="*/ 27 w 126"/>
                                <a:gd name="T89" fmla="*/ 50 h 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98"/>
                                <a:gd name="T137" fmla="*/ 126 w 126"/>
                                <a:gd name="T138" fmla="*/ 98 h 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98">
                                  <a:moveTo>
                                    <a:pt x="27" y="50"/>
                                  </a:moveTo>
                                  <a:lnTo>
                                    <a:pt x="113" y="0"/>
                                  </a:lnTo>
                                  <a:lnTo>
                                    <a:pt x="125" y="22"/>
                                  </a:lnTo>
                                  <a:lnTo>
                                    <a:pt x="40" y="71"/>
                                  </a:lnTo>
                                  <a:lnTo>
                                    <a:pt x="40" y="77"/>
                                  </a:lnTo>
                                  <a:lnTo>
                                    <a:pt x="42" y="81"/>
                                  </a:lnTo>
                                  <a:lnTo>
                                    <a:pt x="42" y="85"/>
                                  </a:lnTo>
                                  <a:lnTo>
                                    <a:pt x="42" y="87"/>
                                  </a:lnTo>
                                  <a:lnTo>
                                    <a:pt x="42" y="92"/>
                                  </a:lnTo>
                                  <a:lnTo>
                                    <a:pt x="42" y="93"/>
                                  </a:lnTo>
                                  <a:lnTo>
                                    <a:pt x="40" y="95"/>
                                  </a:lnTo>
                                  <a:lnTo>
                                    <a:pt x="40" y="97"/>
                                  </a:lnTo>
                                  <a:lnTo>
                                    <a:pt x="35" y="97"/>
                                  </a:lnTo>
                                  <a:lnTo>
                                    <a:pt x="33" y="97"/>
                                  </a:lnTo>
                                  <a:lnTo>
                                    <a:pt x="29" y="95"/>
                                  </a:lnTo>
                                  <a:lnTo>
                                    <a:pt x="25" y="93"/>
                                  </a:lnTo>
                                  <a:lnTo>
                                    <a:pt x="21" y="90"/>
                                  </a:lnTo>
                                  <a:lnTo>
                                    <a:pt x="16" y="85"/>
                                  </a:lnTo>
                                  <a:lnTo>
                                    <a:pt x="15" y="79"/>
                                  </a:lnTo>
                                  <a:lnTo>
                                    <a:pt x="10" y="75"/>
                                  </a:lnTo>
                                  <a:lnTo>
                                    <a:pt x="7" y="68"/>
                                  </a:lnTo>
                                  <a:lnTo>
                                    <a:pt x="4" y="62"/>
                                  </a:lnTo>
                                  <a:lnTo>
                                    <a:pt x="2" y="57"/>
                                  </a:lnTo>
                                  <a:lnTo>
                                    <a:pt x="2" y="50"/>
                                  </a:lnTo>
                                  <a:lnTo>
                                    <a:pt x="0" y="45"/>
                                  </a:lnTo>
                                  <a:lnTo>
                                    <a:pt x="2" y="42"/>
                                  </a:lnTo>
                                  <a:lnTo>
                                    <a:pt x="2" y="40"/>
                                  </a:lnTo>
                                  <a:lnTo>
                                    <a:pt x="4" y="37"/>
                                  </a:lnTo>
                                  <a:lnTo>
                                    <a:pt x="7" y="37"/>
                                  </a:lnTo>
                                  <a:lnTo>
                                    <a:pt x="8" y="37"/>
                                  </a:lnTo>
                                  <a:lnTo>
                                    <a:pt x="10" y="37"/>
                                  </a:lnTo>
                                  <a:lnTo>
                                    <a:pt x="15" y="40"/>
                                  </a:lnTo>
                                  <a:lnTo>
                                    <a:pt x="16" y="42"/>
                                  </a:lnTo>
                                  <a:lnTo>
                                    <a:pt x="21" y="43"/>
                                  </a:lnTo>
                                  <a:lnTo>
                                    <a:pt x="23" y="45"/>
                                  </a:lnTo>
                                  <a:lnTo>
                                    <a:pt x="27" y="50"/>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14" name="Freeform 224"/>
                            <p:cNvSpPr>
                              <a:spLocks/>
                            </p:cNvSpPr>
                            <p:nvPr/>
                          </p:nvSpPr>
                          <p:spPr bwMode="auto">
                            <a:xfrm>
                              <a:off x="1542" y="2356"/>
                              <a:ext cx="126" cy="98"/>
                            </a:xfrm>
                            <a:custGeom>
                              <a:avLst/>
                              <a:gdLst>
                                <a:gd name="T0" fmla="*/ 27 w 126"/>
                                <a:gd name="T1" fmla="*/ 50 h 98"/>
                                <a:gd name="T2" fmla="*/ 113 w 126"/>
                                <a:gd name="T3" fmla="*/ 0 h 98"/>
                                <a:gd name="T4" fmla="*/ 125 w 126"/>
                                <a:gd name="T5" fmla="*/ 22 h 98"/>
                                <a:gd name="T6" fmla="*/ 40 w 126"/>
                                <a:gd name="T7" fmla="*/ 71 h 98"/>
                                <a:gd name="T8" fmla="*/ 40 w 126"/>
                                <a:gd name="T9" fmla="*/ 77 h 98"/>
                                <a:gd name="T10" fmla="*/ 42 w 126"/>
                                <a:gd name="T11" fmla="*/ 81 h 98"/>
                                <a:gd name="T12" fmla="*/ 42 w 126"/>
                                <a:gd name="T13" fmla="*/ 85 h 98"/>
                                <a:gd name="T14" fmla="*/ 42 w 126"/>
                                <a:gd name="T15" fmla="*/ 87 h 98"/>
                                <a:gd name="T16" fmla="*/ 42 w 126"/>
                                <a:gd name="T17" fmla="*/ 92 h 98"/>
                                <a:gd name="T18" fmla="*/ 42 w 126"/>
                                <a:gd name="T19" fmla="*/ 93 h 98"/>
                                <a:gd name="T20" fmla="*/ 40 w 126"/>
                                <a:gd name="T21" fmla="*/ 95 h 98"/>
                                <a:gd name="T22" fmla="*/ 40 w 126"/>
                                <a:gd name="T23" fmla="*/ 97 h 98"/>
                                <a:gd name="T24" fmla="*/ 35 w 126"/>
                                <a:gd name="T25" fmla="*/ 97 h 98"/>
                                <a:gd name="T26" fmla="*/ 33 w 126"/>
                                <a:gd name="T27" fmla="*/ 97 h 98"/>
                                <a:gd name="T28" fmla="*/ 29 w 126"/>
                                <a:gd name="T29" fmla="*/ 95 h 98"/>
                                <a:gd name="T30" fmla="*/ 25 w 126"/>
                                <a:gd name="T31" fmla="*/ 93 h 98"/>
                                <a:gd name="T32" fmla="*/ 21 w 126"/>
                                <a:gd name="T33" fmla="*/ 90 h 98"/>
                                <a:gd name="T34" fmla="*/ 16 w 126"/>
                                <a:gd name="T35" fmla="*/ 85 h 98"/>
                                <a:gd name="T36" fmla="*/ 15 w 126"/>
                                <a:gd name="T37" fmla="*/ 79 h 98"/>
                                <a:gd name="T38" fmla="*/ 10 w 126"/>
                                <a:gd name="T39" fmla="*/ 75 h 98"/>
                                <a:gd name="T40" fmla="*/ 7 w 126"/>
                                <a:gd name="T41" fmla="*/ 68 h 98"/>
                                <a:gd name="T42" fmla="*/ 4 w 126"/>
                                <a:gd name="T43" fmla="*/ 62 h 98"/>
                                <a:gd name="T44" fmla="*/ 2 w 126"/>
                                <a:gd name="T45" fmla="*/ 57 h 98"/>
                                <a:gd name="T46" fmla="*/ 2 w 126"/>
                                <a:gd name="T47" fmla="*/ 50 h 98"/>
                                <a:gd name="T48" fmla="*/ 0 w 126"/>
                                <a:gd name="T49" fmla="*/ 45 h 98"/>
                                <a:gd name="T50" fmla="*/ 2 w 126"/>
                                <a:gd name="T51" fmla="*/ 42 h 98"/>
                                <a:gd name="T52" fmla="*/ 2 w 126"/>
                                <a:gd name="T53" fmla="*/ 40 h 98"/>
                                <a:gd name="T54" fmla="*/ 4 w 126"/>
                                <a:gd name="T55" fmla="*/ 37 h 98"/>
                                <a:gd name="T56" fmla="*/ 7 w 126"/>
                                <a:gd name="T57" fmla="*/ 37 h 98"/>
                                <a:gd name="T58" fmla="*/ 8 w 126"/>
                                <a:gd name="T59" fmla="*/ 37 h 98"/>
                                <a:gd name="T60" fmla="*/ 10 w 126"/>
                                <a:gd name="T61" fmla="*/ 37 h 98"/>
                                <a:gd name="T62" fmla="*/ 15 w 126"/>
                                <a:gd name="T63" fmla="*/ 40 h 98"/>
                                <a:gd name="T64" fmla="*/ 16 w 126"/>
                                <a:gd name="T65" fmla="*/ 42 h 98"/>
                                <a:gd name="T66" fmla="*/ 21 w 126"/>
                                <a:gd name="T67" fmla="*/ 43 h 98"/>
                                <a:gd name="T68" fmla="*/ 23 w 126"/>
                                <a:gd name="T69" fmla="*/ 45 h 98"/>
                                <a:gd name="T70" fmla="*/ 27 w 126"/>
                                <a:gd name="T71" fmla="*/ 50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6"/>
                                <a:gd name="T109" fmla="*/ 0 h 98"/>
                                <a:gd name="T110" fmla="*/ 126 w 126"/>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6" h="98">
                                  <a:moveTo>
                                    <a:pt x="27" y="50"/>
                                  </a:moveTo>
                                  <a:lnTo>
                                    <a:pt x="113" y="0"/>
                                  </a:lnTo>
                                  <a:lnTo>
                                    <a:pt x="125" y="22"/>
                                  </a:lnTo>
                                  <a:lnTo>
                                    <a:pt x="40" y="71"/>
                                  </a:lnTo>
                                  <a:lnTo>
                                    <a:pt x="40" y="77"/>
                                  </a:lnTo>
                                  <a:lnTo>
                                    <a:pt x="42" y="81"/>
                                  </a:lnTo>
                                  <a:lnTo>
                                    <a:pt x="42" y="85"/>
                                  </a:lnTo>
                                  <a:lnTo>
                                    <a:pt x="42" y="87"/>
                                  </a:lnTo>
                                  <a:lnTo>
                                    <a:pt x="42" y="92"/>
                                  </a:lnTo>
                                  <a:lnTo>
                                    <a:pt x="42" y="93"/>
                                  </a:lnTo>
                                  <a:lnTo>
                                    <a:pt x="40" y="95"/>
                                  </a:lnTo>
                                  <a:lnTo>
                                    <a:pt x="40" y="97"/>
                                  </a:lnTo>
                                  <a:lnTo>
                                    <a:pt x="35" y="97"/>
                                  </a:lnTo>
                                  <a:lnTo>
                                    <a:pt x="33" y="97"/>
                                  </a:lnTo>
                                  <a:lnTo>
                                    <a:pt x="29" y="95"/>
                                  </a:lnTo>
                                  <a:lnTo>
                                    <a:pt x="25" y="93"/>
                                  </a:lnTo>
                                  <a:lnTo>
                                    <a:pt x="21" y="90"/>
                                  </a:lnTo>
                                  <a:lnTo>
                                    <a:pt x="16" y="85"/>
                                  </a:lnTo>
                                  <a:lnTo>
                                    <a:pt x="15" y="79"/>
                                  </a:lnTo>
                                  <a:lnTo>
                                    <a:pt x="10" y="75"/>
                                  </a:lnTo>
                                  <a:lnTo>
                                    <a:pt x="7" y="68"/>
                                  </a:lnTo>
                                  <a:lnTo>
                                    <a:pt x="4" y="62"/>
                                  </a:lnTo>
                                  <a:lnTo>
                                    <a:pt x="2" y="57"/>
                                  </a:lnTo>
                                  <a:lnTo>
                                    <a:pt x="2" y="50"/>
                                  </a:lnTo>
                                  <a:lnTo>
                                    <a:pt x="0" y="45"/>
                                  </a:lnTo>
                                  <a:lnTo>
                                    <a:pt x="2" y="42"/>
                                  </a:lnTo>
                                  <a:lnTo>
                                    <a:pt x="2" y="40"/>
                                  </a:lnTo>
                                  <a:lnTo>
                                    <a:pt x="4" y="37"/>
                                  </a:lnTo>
                                  <a:lnTo>
                                    <a:pt x="7" y="37"/>
                                  </a:lnTo>
                                  <a:lnTo>
                                    <a:pt x="8" y="37"/>
                                  </a:lnTo>
                                  <a:lnTo>
                                    <a:pt x="10" y="37"/>
                                  </a:lnTo>
                                  <a:lnTo>
                                    <a:pt x="15" y="40"/>
                                  </a:lnTo>
                                  <a:lnTo>
                                    <a:pt x="16" y="42"/>
                                  </a:lnTo>
                                  <a:lnTo>
                                    <a:pt x="21" y="43"/>
                                  </a:lnTo>
                                  <a:lnTo>
                                    <a:pt x="23" y="45"/>
                                  </a:lnTo>
                                  <a:lnTo>
                                    <a:pt x="27" y="5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15" name="Freeform 225"/>
                            <p:cNvSpPr>
                              <a:spLocks/>
                            </p:cNvSpPr>
                            <p:nvPr/>
                          </p:nvSpPr>
                          <p:spPr bwMode="auto">
                            <a:xfrm>
                              <a:off x="1617" y="2437"/>
                              <a:ext cx="106" cy="122"/>
                            </a:xfrm>
                            <a:custGeom>
                              <a:avLst/>
                              <a:gdLst>
                                <a:gd name="T0" fmla="*/ 25 w 106"/>
                                <a:gd name="T1" fmla="*/ 79 h 122"/>
                                <a:gd name="T2" fmla="*/ 84 w 106"/>
                                <a:gd name="T3" fmla="*/ 0 h 122"/>
                                <a:gd name="T4" fmla="*/ 84 w 106"/>
                                <a:gd name="T5" fmla="*/ 0 h 122"/>
                                <a:gd name="T6" fmla="*/ 84 w 106"/>
                                <a:gd name="T7" fmla="*/ 0 h 122"/>
                                <a:gd name="T8" fmla="*/ 84 w 106"/>
                                <a:gd name="T9" fmla="*/ 0 h 122"/>
                                <a:gd name="T10" fmla="*/ 84 w 106"/>
                                <a:gd name="T11" fmla="*/ 0 h 122"/>
                                <a:gd name="T12" fmla="*/ 84 w 106"/>
                                <a:gd name="T13" fmla="*/ 0 h 122"/>
                                <a:gd name="T14" fmla="*/ 86 w 106"/>
                                <a:gd name="T15" fmla="*/ 0 h 122"/>
                                <a:gd name="T16" fmla="*/ 86 w 106"/>
                                <a:gd name="T17" fmla="*/ 0 h 122"/>
                                <a:gd name="T18" fmla="*/ 86 w 106"/>
                                <a:gd name="T19" fmla="*/ 0 h 122"/>
                                <a:gd name="T20" fmla="*/ 105 w 106"/>
                                <a:gd name="T21" fmla="*/ 14 h 122"/>
                                <a:gd name="T22" fmla="*/ 47 w 106"/>
                                <a:gd name="T23" fmla="*/ 94 h 122"/>
                                <a:gd name="T24" fmla="*/ 50 w 106"/>
                                <a:gd name="T25" fmla="*/ 98 h 122"/>
                                <a:gd name="T26" fmla="*/ 52 w 106"/>
                                <a:gd name="T27" fmla="*/ 102 h 122"/>
                                <a:gd name="T28" fmla="*/ 55 w 106"/>
                                <a:gd name="T29" fmla="*/ 104 h 122"/>
                                <a:gd name="T30" fmla="*/ 57 w 106"/>
                                <a:gd name="T31" fmla="*/ 109 h 122"/>
                                <a:gd name="T32" fmla="*/ 57 w 106"/>
                                <a:gd name="T33" fmla="*/ 110 h 122"/>
                                <a:gd name="T34" fmla="*/ 59 w 106"/>
                                <a:gd name="T35" fmla="*/ 115 h 122"/>
                                <a:gd name="T36" fmla="*/ 59 w 106"/>
                                <a:gd name="T37" fmla="*/ 117 h 122"/>
                                <a:gd name="T38" fmla="*/ 57 w 106"/>
                                <a:gd name="T39" fmla="*/ 119 h 122"/>
                                <a:gd name="T40" fmla="*/ 55 w 106"/>
                                <a:gd name="T41" fmla="*/ 121 h 122"/>
                                <a:gd name="T42" fmla="*/ 52 w 106"/>
                                <a:gd name="T43" fmla="*/ 121 h 122"/>
                                <a:gd name="T44" fmla="*/ 48 w 106"/>
                                <a:gd name="T45" fmla="*/ 121 h 122"/>
                                <a:gd name="T46" fmla="*/ 42 w 106"/>
                                <a:gd name="T47" fmla="*/ 121 h 122"/>
                                <a:gd name="T48" fmla="*/ 38 w 106"/>
                                <a:gd name="T49" fmla="*/ 119 h 122"/>
                                <a:gd name="T50" fmla="*/ 32 w 106"/>
                                <a:gd name="T51" fmla="*/ 117 h 122"/>
                                <a:gd name="T52" fmla="*/ 27 w 106"/>
                                <a:gd name="T53" fmla="*/ 113 h 122"/>
                                <a:gd name="T54" fmla="*/ 21 w 106"/>
                                <a:gd name="T55" fmla="*/ 109 h 122"/>
                                <a:gd name="T56" fmla="*/ 15 w 106"/>
                                <a:gd name="T57" fmla="*/ 104 h 122"/>
                                <a:gd name="T58" fmla="*/ 10 w 106"/>
                                <a:gd name="T59" fmla="*/ 100 h 122"/>
                                <a:gd name="T60" fmla="*/ 7 w 106"/>
                                <a:gd name="T61" fmla="*/ 96 h 122"/>
                                <a:gd name="T62" fmla="*/ 2 w 106"/>
                                <a:gd name="T63" fmla="*/ 92 h 122"/>
                                <a:gd name="T64" fmla="*/ 0 w 106"/>
                                <a:gd name="T65" fmla="*/ 87 h 122"/>
                                <a:gd name="T66" fmla="*/ 0 w 106"/>
                                <a:gd name="T67" fmla="*/ 84 h 122"/>
                                <a:gd name="T68" fmla="*/ 0 w 106"/>
                                <a:gd name="T69" fmla="*/ 79 h 122"/>
                                <a:gd name="T70" fmla="*/ 0 w 106"/>
                                <a:gd name="T71" fmla="*/ 77 h 122"/>
                                <a:gd name="T72" fmla="*/ 2 w 106"/>
                                <a:gd name="T73" fmla="*/ 75 h 122"/>
                                <a:gd name="T74" fmla="*/ 4 w 106"/>
                                <a:gd name="T75" fmla="*/ 75 h 122"/>
                                <a:gd name="T76" fmla="*/ 7 w 106"/>
                                <a:gd name="T77" fmla="*/ 75 h 122"/>
                                <a:gd name="T78" fmla="*/ 10 w 106"/>
                                <a:gd name="T79" fmla="*/ 75 h 122"/>
                                <a:gd name="T80" fmla="*/ 12 w 106"/>
                                <a:gd name="T81" fmla="*/ 75 h 122"/>
                                <a:gd name="T82" fmla="*/ 17 w 106"/>
                                <a:gd name="T83" fmla="*/ 77 h 122"/>
                                <a:gd name="T84" fmla="*/ 21 w 106"/>
                                <a:gd name="T85" fmla="*/ 77 h 122"/>
                                <a:gd name="T86" fmla="*/ 25 w 106"/>
                                <a:gd name="T87" fmla="*/ 79 h 122"/>
                                <a:gd name="T88" fmla="*/ 25 w 106"/>
                                <a:gd name="T89" fmla="*/ 79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
                                <a:gd name="T136" fmla="*/ 0 h 122"/>
                                <a:gd name="T137" fmla="*/ 106 w 106"/>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 h="122">
                                  <a:moveTo>
                                    <a:pt x="25" y="79"/>
                                  </a:moveTo>
                                  <a:lnTo>
                                    <a:pt x="84" y="0"/>
                                  </a:lnTo>
                                  <a:lnTo>
                                    <a:pt x="86" y="0"/>
                                  </a:lnTo>
                                  <a:lnTo>
                                    <a:pt x="105" y="14"/>
                                  </a:lnTo>
                                  <a:lnTo>
                                    <a:pt x="47" y="94"/>
                                  </a:lnTo>
                                  <a:lnTo>
                                    <a:pt x="50" y="98"/>
                                  </a:lnTo>
                                  <a:lnTo>
                                    <a:pt x="52" y="102"/>
                                  </a:lnTo>
                                  <a:lnTo>
                                    <a:pt x="55" y="104"/>
                                  </a:lnTo>
                                  <a:lnTo>
                                    <a:pt x="57" y="109"/>
                                  </a:lnTo>
                                  <a:lnTo>
                                    <a:pt x="57" y="110"/>
                                  </a:lnTo>
                                  <a:lnTo>
                                    <a:pt x="59" y="115"/>
                                  </a:lnTo>
                                  <a:lnTo>
                                    <a:pt x="59" y="117"/>
                                  </a:lnTo>
                                  <a:lnTo>
                                    <a:pt x="57" y="119"/>
                                  </a:lnTo>
                                  <a:lnTo>
                                    <a:pt x="55" y="121"/>
                                  </a:lnTo>
                                  <a:lnTo>
                                    <a:pt x="52" y="121"/>
                                  </a:lnTo>
                                  <a:lnTo>
                                    <a:pt x="48" y="121"/>
                                  </a:lnTo>
                                  <a:lnTo>
                                    <a:pt x="42" y="121"/>
                                  </a:lnTo>
                                  <a:lnTo>
                                    <a:pt x="38" y="119"/>
                                  </a:lnTo>
                                  <a:lnTo>
                                    <a:pt x="32" y="117"/>
                                  </a:lnTo>
                                  <a:lnTo>
                                    <a:pt x="27" y="113"/>
                                  </a:lnTo>
                                  <a:lnTo>
                                    <a:pt x="21" y="109"/>
                                  </a:lnTo>
                                  <a:lnTo>
                                    <a:pt x="15" y="104"/>
                                  </a:lnTo>
                                  <a:lnTo>
                                    <a:pt x="10" y="100"/>
                                  </a:lnTo>
                                  <a:lnTo>
                                    <a:pt x="7" y="96"/>
                                  </a:lnTo>
                                  <a:lnTo>
                                    <a:pt x="2" y="92"/>
                                  </a:lnTo>
                                  <a:lnTo>
                                    <a:pt x="0" y="87"/>
                                  </a:lnTo>
                                  <a:lnTo>
                                    <a:pt x="0" y="84"/>
                                  </a:lnTo>
                                  <a:lnTo>
                                    <a:pt x="0" y="79"/>
                                  </a:lnTo>
                                  <a:lnTo>
                                    <a:pt x="0" y="77"/>
                                  </a:lnTo>
                                  <a:lnTo>
                                    <a:pt x="2" y="75"/>
                                  </a:lnTo>
                                  <a:lnTo>
                                    <a:pt x="4" y="75"/>
                                  </a:lnTo>
                                  <a:lnTo>
                                    <a:pt x="7" y="75"/>
                                  </a:lnTo>
                                  <a:lnTo>
                                    <a:pt x="10" y="75"/>
                                  </a:lnTo>
                                  <a:lnTo>
                                    <a:pt x="12" y="75"/>
                                  </a:lnTo>
                                  <a:lnTo>
                                    <a:pt x="17" y="77"/>
                                  </a:lnTo>
                                  <a:lnTo>
                                    <a:pt x="21" y="77"/>
                                  </a:lnTo>
                                  <a:lnTo>
                                    <a:pt x="25" y="79"/>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16" name="Freeform 226"/>
                            <p:cNvSpPr>
                              <a:spLocks/>
                            </p:cNvSpPr>
                            <p:nvPr/>
                          </p:nvSpPr>
                          <p:spPr bwMode="auto">
                            <a:xfrm>
                              <a:off x="1617" y="2437"/>
                              <a:ext cx="106" cy="122"/>
                            </a:xfrm>
                            <a:custGeom>
                              <a:avLst/>
                              <a:gdLst>
                                <a:gd name="T0" fmla="*/ 25 w 106"/>
                                <a:gd name="T1" fmla="*/ 79 h 122"/>
                                <a:gd name="T2" fmla="*/ 84 w 106"/>
                                <a:gd name="T3" fmla="*/ 0 h 122"/>
                                <a:gd name="T4" fmla="*/ 86 w 106"/>
                                <a:gd name="T5" fmla="*/ 0 h 122"/>
                                <a:gd name="T6" fmla="*/ 105 w 106"/>
                                <a:gd name="T7" fmla="*/ 14 h 122"/>
                                <a:gd name="T8" fmla="*/ 47 w 106"/>
                                <a:gd name="T9" fmla="*/ 94 h 122"/>
                                <a:gd name="T10" fmla="*/ 50 w 106"/>
                                <a:gd name="T11" fmla="*/ 98 h 122"/>
                                <a:gd name="T12" fmla="*/ 52 w 106"/>
                                <a:gd name="T13" fmla="*/ 102 h 122"/>
                                <a:gd name="T14" fmla="*/ 55 w 106"/>
                                <a:gd name="T15" fmla="*/ 104 h 122"/>
                                <a:gd name="T16" fmla="*/ 57 w 106"/>
                                <a:gd name="T17" fmla="*/ 109 h 122"/>
                                <a:gd name="T18" fmla="*/ 57 w 106"/>
                                <a:gd name="T19" fmla="*/ 110 h 122"/>
                                <a:gd name="T20" fmla="*/ 59 w 106"/>
                                <a:gd name="T21" fmla="*/ 115 h 122"/>
                                <a:gd name="T22" fmla="*/ 59 w 106"/>
                                <a:gd name="T23" fmla="*/ 117 h 122"/>
                                <a:gd name="T24" fmla="*/ 57 w 106"/>
                                <a:gd name="T25" fmla="*/ 119 h 122"/>
                                <a:gd name="T26" fmla="*/ 55 w 106"/>
                                <a:gd name="T27" fmla="*/ 121 h 122"/>
                                <a:gd name="T28" fmla="*/ 52 w 106"/>
                                <a:gd name="T29" fmla="*/ 121 h 122"/>
                                <a:gd name="T30" fmla="*/ 48 w 106"/>
                                <a:gd name="T31" fmla="*/ 121 h 122"/>
                                <a:gd name="T32" fmla="*/ 42 w 106"/>
                                <a:gd name="T33" fmla="*/ 121 h 122"/>
                                <a:gd name="T34" fmla="*/ 38 w 106"/>
                                <a:gd name="T35" fmla="*/ 119 h 122"/>
                                <a:gd name="T36" fmla="*/ 32 w 106"/>
                                <a:gd name="T37" fmla="*/ 117 h 122"/>
                                <a:gd name="T38" fmla="*/ 27 w 106"/>
                                <a:gd name="T39" fmla="*/ 113 h 122"/>
                                <a:gd name="T40" fmla="*/ 21 w 106"/>
                                <a:gd name="T41" fmla="*/ 109 h 122"/>
                                <a:gd name="T42" fmla="*/ 15 w 106"/>
                                <a:gd name="T43" fmla="*/ 104 h 122"/>
                                <a:gd name="T44" fmla="*/ 10 w 106"/>
                                <a:gd name="T45" fmla="*/ 100 h 122"/>
                                <a:gd name="T46" fmla="*/ 7 w 106"/>
                                <a:gd name="T47" fmla="*/ 96 h 122"/>
                                <a:gd name="T48" fmla="*/ 2 w 106"/>
                                <a:gd name="T49" fmla="*/ 92 h 122"/>
                                <a:gd name="T50" fmla="*/ 0 w 106"/>
                                <a:gd name="T51" fmla="*/ 87 h 122"/>
                                <a:gd name="T52" fmla="*/ 0 w 106"/>
                                <a:gd name="T53" fmla="*/ 84 h 122"/>
                                <a:gd name="T54" fmla="*/ 0 w 106"/>
                                <a:gd name="T55" fmla="*/ 79 h 122"/>
                                <a:gd name="T56" fmla="*/ 0 w 106"/>
                                <a:gd name="T57" fmla="*/ 77 h 122"/>
                                <a:gd name="T58" fmla="*/ 2 w 106"/>
                                <a:gd name="T59" fmla="*/ 75 h 122"/>
                                <a:gd name="T60" fmla="*/ 4 w 106"/>
                                <a:gd name="T61" fmla="*/ 75 h 122"/>
                                <a:gd name="T62" fmla="*/ 7 w 106"/>
                                <a:gd name="T63" fmla="*/ 75 h 122"/>
                                <a:gd name="T64" fmla="*/ 10 w 106"/>
                                <a:gd name="T65" fmla="*/ 75 h 122"/>
                                <a:gd name="T66" fmla="*/ 12 w 106"/>
                                <a:gd name="T67" fmla="*/ 75 h 122"/>
                                <a:gd name="T68" fmla="*/ 17 w 106"/>
                                <a:gd name="T69" fmla="*/ 77 h 122"/>
                                <a:gd name="T70" fmla="*/ 21 w 106"/>
                                <a:gd name="T71" fmla="*/ 77 h 122"/>
                                <a:gd name="T72" fmla="*/ 25 w 106"/>
                                <a:gd name="T73" fmla="*/ 79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122"/>
                                <a:gd name="T113" fmla="*/ 106 w 106"/>
                                <a:gd name="T114" fmla="*/ 122 h 1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122">
                                  <a:moveTo>
                                    <a:pt x="25" y="79"/>
                                  </a:moveTo>
                                  <a:lnTo>
                                    <a:pt x="84" y="0"/>
                                  </a:lnTo>
                                  <a:lnTo>
                                    <a:pt x="86" y="0"/>
                                  </a:lnTo>
                                  <a:lnTo>
                                    <a:pt x="105" y="14"/>
                                  </a:lnTo>
                                  <a:lnTo>
                                    <a:pt x="47" y="94"/>
                                  </a:lnTo>
                                  <a:lnTo>
                                    <a:pt x="50" y="98"/>
                                  </a:lnTo>
                                  <a:lnTo>
                                    <a:pt x="52" y="102"/>
                                  </a:lnTo>
                                  <a:lnTo>
                                    <a:pt x="55" y="104"/>
                                  </a:lnTo>
                                  <a:lnTo>
                                    <a:pt x="57" y="109"/>
                                  </a:lnTo>
                                  <a:lnTo>
                                    <a:pt x="57" y="110"/>
                                  </a:lnTo>
                                  <a:lnTo>
                                    <a:pt x="59" y="115"/>
                                  </a:lnTo>
                                  <a:lnTo>
                                    <a:pt x="59" y="117"/>
                                  </a:lnTo>
                                  <a:lnTo>
                                    <a:pt x="57" y="119"/>
                                  </a:lnTo>
                                  <a:lnTo>
                                    <a:pt x="55" y="121"/>
                                  </a:lnTo>
                                  <a:lnTo>
                                    <a:pt x="52" y="121"/>
                                  </a:lnTo>
                                  <a:lnTo>
                                    <a:pt x="48" y="121"/>
                                  </a:lnTo>
                                  <a:lnTo>
                                    <a:pt x="42" y="121"/>
                                  </a:lnTo>
                                  <a:lnTo>
                                    <a:pt x="38" y="119"/>
                                  </a:lnTo>
                                  <a:lnTo>
                                    <a:pt x="32" y="117"/>
                                  </a:lnTo>
                                  <a:lnTo>
                                    <a:pt x="27" y="113"/>
                                  </a:lnTo>
                                  <a:lnTo>
                                    <a:pt x="21" y="109"/>
                                  </a:lnTo>
                                  <a:lnTo>
                                    <a:pt x="15" y="104"/>
                                  </a:lnTo>
                                  <a:lnTo>
                                    <a:pt x="10" y="100"/>
                                  </a:lnTo>
                                  <a:lnTo>
                                    <a:pt x="7" y="96"/>
                                  </a:lnTo>
                                  <a:lnTo>
                                    <a:pt x="2" y="92"/>
                                  </a:lnTo>
                                  <a:lnTo>
                                    <a:pt x="0" y="87"/>
                                  </a:lnTo>
                                  <a:lnTo>
                                    <a:pt x="0" y="84"/>
                                  </a:lnTo>
                                  <a:lnTo>
                                    <a:pt x="0" y="79"/>
                                  </a:lnTo>
                                  <a:lnTo>
                                    <a:pt x="0" y="77"/>
                                  </a:lnTo>
                                  <a:lnTo>
                                    <a:pt x="2" y="75"/>
                                  </a:lnTo>
                                  <a:lnTo>
                                    <a:pt x="4" y="75"/>
                                  </a:lnTo>
                                  <a:lnTo>
                                    <a:pt x="7" y="75"/>
                                  </a:lnTo>
                                  <a:lnTo>
                                    <a:pt x="10" y="75"/>
                                  </a:lnTo>
                                  <a:lnTo>
                                    <a:pt x="12" y="75"/>
                                  </a:lnTo>
                                  <a:lnTo>
                                    <a:pt x="17" y="77"/>
                                  </a:lnTo>
                                  <a:lnTo>
                                    <a:pt x="21" y="77"/>
                                  </a:lnTo>
                                  <a:lnTo>
                                    <a:pt x="25" y="7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17" name="Freeform 227"/>
                            <p:cNvSpPr>
                              <a:spLocks/>
                            </p:cNvSpPr>
                            <p:nvPr/>
                          </p:nvSpPr>
                          <p:spPr bwMode="auto">
                            <a:xfrm>
                              <a:off x="1812" y="2483"/>
                              <a:ext cx="71" cy="126"/>
                            </a:xfrm>
                            <a:custGeom>
                              <a:avLst/>
                              <a:gdLst>
                                <a:gd name="T0" fmla="*/ 22 w 71"/>
                                <a:gd name="T1" fmla="*/ 98 h 126"/>
                                <a:gd name="T2" fmla="*/ 22 w 71"/>
                                <a:gd name="T3" fmla="*/ 0 h 126"/>
                                <a:gd name="T4" fmla="*/ 22 w 71"/>
                                <a:gd name="T5" fmla="*/ 0 h 126"/>
                                <a:gd name="T6" fmla="*/ 22 w 71"/>
                                <a:gd name="T7" fmla="*/ 0 h 126"/>
                                <a:gd name="T8" fmla="*/ 22 w 71"/>
                                <a:gd name="T9" fmla="*/ 0 h 126"/>
                                <a:gd name="T10" fmla="*/ 22 w 71"/>
                                <a:gd name="T11" fmla="*/ 0 h 126"/>
                                <a:gd name="T12" fmla="*/ 22 w 71"/>
                                <a:gd name="T13" fmla="*/ 0 h 126"/>
                                <a:gd name="T14" fmla="*/ 22 w 71"/>
                                <a:gd name="T15" fmla="*/ 0 h 126"/>
                                <a:gd name="T16" fmla="*/ 22 w 71"/>
                                <a:gd name="T17" fmla="*/ 0 h 126"/>
                                <a:gd name="T18" fmla="*/ 47 w 71"/>
                                <a:gd name="T19" fmla="*/ 0 h 126"/>
                                <a:gd name="T20" fmla="*/ 47 w 71"/>
                                <a:gd name="T21" fmla="*/ 98 h 126"/>
                                <a:gd name="T22" fmla="*/ 52 w 71"/>
                                <a:gd name="T23" fmla="*/ 100 h 126"/>
                                <a:gd name="T24" fmla="*/ 56 w 71"/>
                                <a:gd name="T25" fmla="*/ 100 h 126"/>
                                <a:gd name="T26" fmla="*/ 60 w 71"/>
                                <a:gd name="T27" fmla="*/ 102 h 126"/>
                                <a:gd name="T28" fmla="*/ 65 w 71"/>
                                <a:gd name="T29" fmla="*/ 104 h 126"/>
                                <a:gd name="T30" fmla="*/ 67 w 71"/>
                                <a:gd name="T31" fmla="*/ 107 h 126"/>
                                <a:gd name="T32" fmla="*/ 68 w 71"/>
                                <a:gd name="T33" fmla="*/ 108 h 126"/>
                                <a:gd name="T34" fmla="*/ 70 w 71"/>
                                <a:gd name="T35" fmla="*/ 111 h 126"/>
                                <a:gd name="T36" fmla="*/ 70 w 71"/>
                                <a:gd name="T37" fmla="*/ 113 h 126"/>
                                <a:gd name="T38" fmla="*/ 68 w 71"/>
                                <a:gd name="T39" fmla="*/ 115 h 126"/>
                                <a:gd name="T40" fmla="*/ 67 w 71"/>
                                <a:gd name="T41" fmla="*/ 117 h 126"/>
                                <a:gd name="T42" fmla="*/ 65 w 71"/>
                                <a:gd name="T43" fmla="*/ 119 h 126"/>
                                <a:gd name="T44" fmla="*/ 60 w 71"/>
                                <a:gd name="T45" fmla="*/ 121 h 126"/>
                                <a:gd name="T46" fmla="*/ 54 w 71"/>
                                <a:gd name="T47" fmla="*/ 123 h 126"/>
                                <a:gd name="T48" fmla="*/ 50 w 71"/>
                                <a:gd name="T49" fmla="*/ 125 h 126"/>
                                <a:gd name="T50" fmla="*/ 41 w 71"/>
                                <a:gd name="T51" fmla="*/ 125 h 126"/>
                                <a:gd name="T52" fmla="*/ 35 w 71"/>
                                <a:gd name="T53" fmla="*/ 125 h 126"/>
                                <a:gd name="T54" fmla="*/ 29 w 71"/>
                                <a:gd name="T55" fmla="*/ 125 h 126"/>
                                <a:gd name="T56" fmla="*/ 22 w 71"/>
                                <a:gd name="T57" fmla="*/ 125 h 126"/>
                                <a:gd name="T58" fmla="*/ 16 w 71"/>
                                <a:gd name="T59" fmla="*/ 123 h 126"/>
                                <a:gd name="T60" fmla="*/ 10 w 71"/>
                                <a:gd name="T61" fmla="*/ 121 h 126"/>
                                <a:gd name="T62" fmla="*/ 6 w 71"/>
                                <a:gd name="T63" fmla="*/ 119 h 126"/>
                                <a:gd name="T64" fmla="*/ 3 w 71"/>
                                <a:gd name="T65" fmla="*/ 117 h 126"/>
                                <a:gd name="T66" fmla="*/ 1 w 71"/>
                                <a:gd name="T67" fmla="*/ 115 h 126"/>
                                <a:gd name="T68" fmla="*/ 0 w 71"/>
                                <a:gd name="T69" fmla="*/ 113 h 126"/>
                                <a:gd name="T70" fmla="*/ 1 w 71"/>
                                <a:gd name="T71" fmla="*/ 111 h 126"/>
                                <a:gd name="T72" fmla="*/ 1 w 71"/>
                                <a:gd name="T73" fmla="*/ 108 h 126"/>
                                <a:gd name="T74" fmla="*/ 3 w 71"/>
                                <a:gd name="T75" fmla="*/ 107 h 126"/>
                                <a:gd name="T76" fmla="*/ 6 w 71"/>
                                <a:gd name="T77" fmla="*/ 104 h 126"/>
                                <a:gd name="T78" fmla="*/ 10 w 71"/>
                                <a:gd name="T79" fmla="*/ 102 h 126"/>
                                <a:gd name="T80" fmla="*/ 14 w 71"/>
                                <a:gd name="T81" fmla="*/ 102 h 126"/>
                                <a:gd name="T82" fmla="*/ 18 w 71"/>
                                <a:gd name="T83" fmla="*/ 100 h 126"/>
                                <a:gd name="T84" fmla="*/ 22 w 71"/>
                                <a:gd name="T85" fmla="*/ 98 h 126"/>
                                <a:gd name="T86" fmla="*/ 22 w 71"/>
                                <a:gd name="T87" fmla="*/ 98 h 1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126"/>
                                <a:gd name="T134" fmla="*/ 71 w 71"/>
                                <a:gd name="T135" fmla="*/ 126 h 1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126">
                                  <a:moveTo>
                                    <a:pt x="22" y="98"/>
                                  </a:moveTo>
                                  <a:lnTo>
                                    <a:pt x="22" y="0"/>
                                  </a:lnTo>
                                  <a:lnTo>
                                    <a:pt x="47" y="0"/>
                                  </a:lnTo>
                                  <a:lnTo>
                                    <a:pt x="47" y="98"/>
                                  </a:lnTo>
                                  <a:lnTo>
                                    <a:pt x="52" y="100"/>
                                  </a:lnTo>
                                  <a:lnTo>
                                    <a:pt x="56" y="100"/>
                                  </a:lnTo>
                                  <a:lnTo>
                                    <a:pt x="60" y="102"/>
                                  </a:lnTo>
                                  <a:lnTo>
                                    <a:pt x="65" y="104"/>
                                  </a:lnTo>
                                  <a:lnTo>
                                    <a:pt x="67" y="107"/>
                                  </a:lnTo>
                                  <a:lnTo>
                                    <a:pt x="68" y="108"/>
                                  </a:lnTo>
                                  <a:lnTo>
                                    <a:pt x="70" y="111"/>
                                  </a:lnTo>
                                  <a:lnTo>
                                    <a:pt x="70" y="113"/>
                                  </a:lnTo>
                                  <a:lnTo>
                                    <a:pt x="68" y="115"/>
                                  </a:lnTo>
                                  <a:lnTo>
                                    <a:pt x="67" y="117"/>
                                  </a:lnTo>
                                  <a:lnTo>
                                    <a:pt x="65" y="119"/>
                                  </a:lnTo>
                                  <a:lnTo>
                                    <a:pt x="60" y="121"/>
                                  </a:lnTo>
                                  <a:lnTo>
                                    <a:pt x="54" y="123"/>
                                  </a:lnTo>
                                  <a:lnTo>
                                    <a:pt x="50" y="125"/>
                                  </a:lnTo>
                                  <a:lnTo>
                                    <a:pt x="41" y="125"/>
                                  </a:lnTo>
                                  <a:lnTo>
                                    <a:pt x="35" y="125"/>
                                  </a:lnTo>
                                  <a:lnTo>
                                    <a:pt x="29" y="125"/>
                                  </a:lnTo>
                                  <a:lnTo>
                                    <a:pt x="22" y="125"/>
                                  </a:lnTo>
                                  <a:lnTo>
                                    <a:pt x="16" y="123"/>
                                  </a:lnTo>
                                  <a:lnTo>
                                    <a:pt x="10" y="121"/>
                                  </a:lnTo>
                                  <a:lnTo>
                                    <a:pt x="6" y="119"/>
                                  </a:lnTo>
                                  <a:lnTo>
                                    <a:pt x="3" y="117"/>
                                  </a:lnTo>
                                  <a:lnTo>
                                    <a:pt x="1" y="115"/>
                                  </a:lnTo>
                                  <a:lnTo>
                                    <a:pt x="0" y="113"/>
                                  </a:lnTo>
                                  <a:lnTo>
                                    <a:pt x="1" y="111"/>
                                  </a:lnTo>
                                  <a:lnTo>
                                    <a:pt x="1" y="108"/>
                                  </a:lnTo>
                                  <a:lnTo>
                                    <a:pt x="3" y="107"/>
                                  </a:lnTo>
                                  <a:lnTo>
                                    <a:pt x="6" y="104"/>
                                  </a:lnTo>
                                  <a:lnTo>
                                    <a:pt x="10" y="102"/>
                                  </a:lnTo>
                                  <a:lnTo>
                                    <a:pt x="14" y="102"/>
                                  </a:lnTo>
                                  <a:lnTo>
                                    <a:pt x="18" y="100"/>
                                  </a:lnTo>
                                  <a:lnTo>
                                    <a:pt x="22" y="98"/>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18" name="Freeform 228"/>
                            <p:cNvSpPr>
                              <a:spLocks/>
                            </p:cNvSpPr>
                            <p:nvPr/>
                          </p:nvSpPr>
                          <p:spPr bwMode="auto">
                            <a:xfrm>
                              <a:off x="1812" y="2483"/>
                              <a:ext cx="71" cy="126"/>
                            </a:xfrm>
                            <a:custGeom>
                              <a:avLst/>
                              <a:gdLst>
                                <a:gd name="T0" fmla="*/ 22 w 71"/>
                                <a:gd name="T1" fmla="*/ 98 h 126"/>
                                <a:gd name="T2" fmla="*/ 22 w 71"/>
                                <a:gd name="T3" fmla="*/ 0 h 126"/>
                                <a:gd name="T4" fmla="*/ 47 w 71"/>
                                <a:gd name="T5" fmla="*/ 0 h 126"/>
                                <a:gd name="T6" fmla="*/ 47 w 71"/>
                                <a:gd name="T7" fmla="*/ 98 h 126"/>
                                <a:gd name="T8" fmla="*/ 52 w 71"/>
                                <a:gd name="T9" fmla="*/ 100 h 126"/>
                                <a:gd name="T10" fmla="*/ 56 w 71"/>
                                <a:gd name="T11" fmla="*/ 100 h 126"/>
                                <a:gd name="T12" fmla="*/ 60 w 71"/>
                                <a:gd name="T13" fmla="*/ 102 h 126"/>
                                <a:gd name="T14" fmla="*/ 65 w 71"/>
                                <a:gd name="T15" fmla="*/ 104 h 126"/>
                                <a:gd name="T16" fmla="*/ 67 w 71"/>
                                <a:gd name="T17" fmla="*/ 107 h 126"/>
                                <a:gd name="T18" fmla="*/ 68 w 71"/>
                                <a:gd name="T19" fmla="*/ 108 h 126"/>
                                <a:gd name="T20" fmla="*/ 70 w 71"/>
                                <a:gd name="T21" fmla="*/ 111 h 126"/>
                                <a:gd name="T22" fmla="*/ 70 w 71"/>
                                <a:gd name="T23" fmla="*/ 113 h 126"/>
                                <a:gd name="T24" fmla="*/ 68 w 71"/>
                                <a:gd name="T25" fmla="*/ 115 h 126"/>
                                <a:gd name="T26" fmla="*/ 67 w 71"/>
                                <a:gd name="T27" fmla="*/ 117 h 126"/>
                                <a:gd name="T28" fmla="*/ 65 w 71"/>
                                <a:gd name="T29" fmla="*/ 119 h 126"/>
                                <a:gd name="T30" fmla="*/ 60 w 71"/>
                                <a:gd name="T31" fmla="*/ 121 h 126"/>
                                <a:gd name="T32" fmla="*/ 54 w 71"/>
                                <a:gd name="T33" fmla="*/ 123 h 126"/>
                                <a:gd name="T34" fmla="*/ 50 w 71"/>
                                <a:gd name="T35" fmla="*/ 125 h 126"/>
                                <a:gd name="T36" fmla="*/ 41 w 71"/>
                                <a:gd name="T37" fmla="*/ 125 h 126"/>
                                <a:gd name="T38" fmla="*/ 35 w 71"/>
                                <a:gd name="T39" fmla="*/ 125 h 126"/>
                                <a:gd name="T40" fmla="*/ 29 w 71"/>
                                <a:gd name="T41" fmla="*/ 125 h 126"/>
                                <a:gd name="T42" fmla="*/ 22 w 71"/>
                                <a:gd name="T43" fmla="*/ 125 h 126"/>
                                <a:gd name="T44" fmla="*/ 16 w 71"/>
                                <a:gd name="T45" fmla="*/ 123 h 126"/>
                                <a:gd name="T46" fmla="*/ 10 w 71"/>
                                <a:gd name="T47" fmla="*/ 121 h 126"/>
                                <a:gd name="T48" fmla="*/ 6 w 71"/>
                                <a:gd name="T49" fmla="*/ 119 h 126"/>
                                <a:gd name="T50" fmla="*/ 3 w 71"/>
                                <a:gd name="T51" fmla="*/ 117 h 126"/>
                                <a:gd name="T52" fmla="*/ 1 w 71"/>
                                <a:gd name="T53" fmla="*/ 115 h 126"/>
                                <a:gd name="T54" fmla="*/ 0 w 71"/>
                                <a:gd name="T55" fmla="*/ 113 h 126"/>
                                <a:gd name="T56" fmla="*/ 1 w 71"/>
                                <a:gd name="T57" fmla="*/ 111 h 126"/>
                                <a:gd name="T58" fmla="*/ 1 w 71"/>
                                <a:gd name="T59" fmla="*/ 108 h 126"/>
                                <a:gd name="T60" fmla="*/ 3 w 71"/>
                                <a:gd name="T61" fmla="*/ 107 h 126"/>
                                <a:gd name="T62" fmla="*/ 6 w 71"/>
                                <a:gd name="T63" fmla="*/ 104 h 126"/>
                                <a:gd name="T64" fmla="*/ 10 w 71"/>
                                <a:gd name="T65" fmla="*/ 102 h 126"/>
                                <a:gd name="T66" fmla="*/ 14 w 71"/>
                                <a:gd name="T67" fmla="*/ 102 h 126"/>
                                <a:gd name="T68" fmla="*/ 18 w 71"/>
                                <a:gd name="T69" fmla="*/ 100 h 126"/>
                                <a:gd name="T70" fmla="*/ 22 w 71"/>
                                <a:gd name="T71" fmla="*/ 98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126"/>
                                <a:gd name="T110" fmla="*/ 71 w 71"/>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126">
                                  <a:moveTo>
                                    <a:pt x="22" y="98"/>
                                  </a:moveTo>
                                  <a:lnTo>
                                    <a:pt x="22" y="0"/>
                                  </a:lnTo>
                                  <a:lnTo>
                                    <a:pt x="47" y="0"/>
                                  </a:lnTo>
                                  <a:lnTo>
                                    <a:pt x="47" y="98"/>
                                  </a:lnTo>
                                  <a:lnTo>
                                    <a:pt x="52" y="100"/>
                                  </a:lnTo>
                                  <a:lnTo>
                                    <a:pt x="56" y="100"/>
                                  </a:lnTo>
                                  <a:lnTo>
                                    <a:pt x="60" y="102"/>
                                  </a:lnTo>
                                  <a:lnTo>
                                    <a:pt x="65" y="104"/>
                                  </a:lnTo>
                                  <a:lnTo>
                                    <a:pt x="67" y="107"/>
                                  </a:lnTo>
                                  <a:lnTo>
                                    <a:pt x="68" y="108"/>
                                  </a:lnTo>
                                  <a:lnTo>
                                    <a:pt x="70" y="111"/>
                                  </a:lnTo>
                                  <a:lnTo>
                                    <a:pt x="70" y="113"/>
                                  </a:lnTo>
                                  <a:lnTo>
                                    <a:pt x="68" y="115"/>
                                  </a:lnTo>
                                  <a:lnTo>
                                    <a:pt x="67" y="117"/>
                                  </a:lnTo>
                                  <a:lnTo>
                                    <a:pt x="65" y="119"/>
                                  </a:lnTo>
                                  <a:lnTo>
                                    <a:pt x="60" y="121"/>
                                  </a:lnTo>
                                  <a:lnTo>
                                    <a:pt x="54" y="123"/>
                                  </a:lnTo>
                                  <a:lnTo>
                                    <a:pt x="50" y="125"/>
                                  </a:lnTo>
                                  <a:lnTo>
                                    <a:pt x="41" y="125"/>
                                  </a:lnTo>
                                  <a:lnTo>
                                    <a:pt x="35" y="125"/>
                                  </a:lnTo>
                                  <a:lnTo>
                                    <a:pt x="29" y="125"/>
                                  </a:lnTo>
                                  <a:lnTo>
                                    <a:pt x="22" y="125"/>
                                  </a:lnTo>
                                  <a:lnTo>
                                    <a:pt x="16" y="123"/>
                                  </a:lnTo>
                                  <a:lnTo>
                                    <a:pt x="10" y="121"/>
                                  </a:lnTo>
                                  <a:lnTo>
                                    <a:pt x="6" y="119"/>
                                  </a:lnTo>
                                  <a:lnTo>
                                    <a:pt x="3" y="117"/>
                                  </a:lnTo>
                                  <a:lnTo>
                                    <a:pt x="1" y="115"/>
                                  </a:lnTo>
                                  <a:lnTo>
                                    <a:pt x="0" y="113"/>
                                  </a:lnTo>
                                  <a:lnTo>
                                    <a:pt x="1" y="111"/>
                                  </a:lnTo>
                                  <a:lnTo>
                                    <a:pt x="1" y="108"/>
                                  </a:lnTo>
                                  <a:lnTo>
                                    <a:pt x="3" y="107"/>
                                  </a:lnTo>
                                  <a:lnTo>
                                    <a:pt x="6" y="104"/>
                                  </a:lnTo>
                                  <a:lnTo>
                                    <a:pt x="10" y="102"/>
                                  </a:lnTo>
                                  <a:lnTo>
                                    <a:pt x="14" y="102"/>
                                  </a:lnTo>
                                  <a:lnTo>
                                    <a:pt x="18" y="100"/>
                                  </a:lnTo>
                                  <a:lnTo>
                                    <a:pt x="22" y="9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19" name="Freeform 229"/>
                            <p:cNvSpPr>
                              <a:spLocks/>
                            </p:cNvSpPr>
                            <p:nvPr/>
                          </p:nvSpPr>
                          <p:spPr bwMode="auto">
                            <a:xfrm>
                              <a:off x="1912" y="2459"/>
                              <a:ext cx="86" cy="129"/>
                            </a:xfrm>
                            <a:custGeom>
                              <a:avLst/>
                              <a:gdLst>
                                <a:gd name="T0" fmla="*/ 37 w 86"/>
                                <a:gd name="T1" fmla="*/ 103 h 129"/>
                                <a:gd name="T2" fmla="*/ 0 w 86"/>
                                <a:gd name="T3" fmla="*/ 11 h 129"/>
                                <a:gd name="T4" fmla="*/ 0 w 86"/>
                                <a:gd name="T5" fmla="*/ 11 h 129"/>
                                <a:gd name="T6" fmla="*/ 0 w 86"/>
                                <a:gd name="T7" fmla="*/ 11 h 129"/>
                                <a:gd name="T8" fmla="*/ 0 w 86"/>
                                <a:gd name="T9" fmla="*/ 11 h 129"/>
                                <a:gd name="T10" fmla="*/ 0 w 86"/>
                                <a:gd name="T11" fmla="*/ 11 h 129"/>
                                <a:gd name="T12" fmla="*/ 0 w 86"/>
                                <a:gd name="T13" fmla="*/ 11 h 129"/>
                                <a:gd name="T14" fmla="*/ 0 w 86"/>
                                <a:gd name="T15" fmla="*/ 11 h 129"/>
                                <a:gd name="T16" fmla="*/ 0 w 86"/>
                                <a:gd name="T17" fmla="*/ 11 h 129"/>
                                <a:gd name="T18" fmla="*/ 23 w 86"/>
                                <a:gd name="T19" fmla="*/ 0 h 129"/>
                                <a:gd name="T20" fmla="*/ 60 w 86"/>
                                <a:gd name="T21" fmla="*/ 93 h 129"/>
                                <a:gd name="T22" fmla="*/ 64 w 86"/>
                                <a:gd name="T23" fmla="*/ 93 h 129"/>
                                <a:gd name="T24" fmla="*/ 68 w 86"/>
                                <a:gd name="T25" fmla="*/ 93 h 129"/>
                                <a:gd name="T26" fmla="*/ 73 w 86"/>
                                <a:gd name="T27" fmla="*/ 91 h 129"/>
                                <a:gd name="T28" fmla="*/ 77 w 86"/>
                                <a:gd name="T29" fmla="*/ 93 h 129"/>
                                <a:gd name="T30" fmla="*/ 79 w 86"/>
                                <a:gd name="T31" fmla="*/ 93 h 129"/>
                                <a:gd name="T32" fmla="*/ 83 w 86"/>
                                <a:gd name="T33" fmla="*/ 93 h 129"/>
                                <a:gd name="T34" fmla="*/ 85 w 86"/>
                                <a:gd name="T35" fmla="*/ 95 h 129"/>
                                <a:gd name="T36" fmla="*/ 85 w 86"/>
                                <a:gd name="T37" fmla="*/ 97 h 129"/>
                                <a:gd name="T38" fmla="*/ 85 w 86"/>
                                <a:gd name="T39" fmla="*/ 99 h 129"/>
                                <a:gd name="T40" fmla="*/ 85 w 86"/>
                                <a:gd name="T41" fmla="*/ 103 h 129"/>
                                <a:gd name="T42" fmla="*/ 83 w 86"/>
                                <a:gd name="T43" fmla="*/ 105 h 129"/>
                                <a:gd name="T44" fmla="*/ 79 w 86"/>
                                <a:gd name="T45" fmla="*/ 110 h 129"/>
                                <a:gd name="T46" fmla="*/ 75 w 86"/>
                                <a:gd name="T47" fmla="*/ 114 h 129"/>
                                <a:gd name="T48" fmla="*/ 71 w 86"/>
                                <a:gd name="T49" fmla="*/ 116 h 129"/>
                                <a:gd name="T50" fmla="*/ 64 w 86"/>
                                <a:gd name="T51" fmla="*/ 120 h 129"/>
                                <a:gd name="T52" fmla="*/ 58 w 86"/>
                                <a:gd name="T53" fmla="*/ 122 h 129"/>
                                <a:gd name="T54" fmla="*/ 52 w 86"/>
                                <a:gd name="T55" fmla="*/ 124 h 129"/>
                                <a:gd name="T56" fmla="*/ 46 w 86"/>
                                <a:gd name="T57" fmla="*/ 126 h 129"/>
                                <a:gd name="T58" fmla="*/ 40 w 86"/>
                                <a:gd name="T59" fmla="*/ 128 h 129"/>
                                <a:gd name="T60" fmla="*/ 36 w 86"/>
                                <a:gd name="T61" fmla="*/ 128 h 129"/>
                                <a:gd name="T62" fmla="*/ 29 w 86"/>
                                <a:gd name="T63" fmla="*/ 128 h 129"/>
                                <a:gd name="T64" fmla="*/ 25 w 86"/>
                                <a:gd name="T65" fmla="*/ 126 h 129"/>
                                <a:gd name="T66" fmla="*/ 23 w 86"/>
                                <a:gd name="T67" fmla="*/ 126 h 129"/>
                                <a:gd name="T68" fmla="*/ 21 w 86"/>
                                <a:gd name="T69" fmla="*/ 122 h 129"/>
                                <a:gd name="T70" fmla="*/ 21 w 86"/>
                                <a:gd name="T71" fmla="*/ 120 h 129"/>
                                <a:gd name="T72" fmla="*/ 21 w 86"/>
                                <a:gd name="T73" fmla="*/ 118 h 129"/>
                                <a:gd name="T74" fmla="*/ 23 w 86"/>
                                <a:gd name="T75" fmla="*/ 116 h 129"/>
                                <a:gd name="T76" fmla="*/ 25 w 86"/>
                                <a:gd name="T77" fmla="*/ 114 h 129"/>
                                <a:gd name="T78" fmla="*/ 27 w 86"/>
                                <a:gd name="T79" fmla="*/ 112 h 129"/>
                                <a:gd name="T80" fmla="*/ 29 w 86"/>
                                <a:gd name="T81" fmla="*/ 107 h 129"/>
                                <a:gd name="T82" fmla="*/ 33 w 86"/>
                                <a:gd name="T83" fmla="*/ 105 h 129"/>
                                <a:gd name="T84" fmla="*/ 37 w 86"/>
                                <a:gd name="T85" fmla="*/ 103 h 129"/>
                                <a:gd name="T86" fmla="*/ 37 w 86"/>
                                <a:gd name="T87" fmla="*/ 103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
                                <a:gd name="T133" fmla="*/ 0 h 129"/>
                                <a:gd name="T134" fmla="*/ 86 w 86"/>
                                <a:gd name="T135" fmla="*/ 129 h 1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 h="129">
                                  <a:moveTo>
                                    <a:pt x="37" y="103"/>
                                  </a:moveTo>
                                  <a:lnTo>
                                    <a:pt x="0" y="11"/>
                                  </a:lnTo>
                                  <a:lnTo>
                                    <a:pt x="23" y="0"/>
                                  </a:lnTo>
                                  <a:lnTo>
                                    <a:pt x="60" y="93"/>
                                  </a:lnTo>
                                  <a:lnTo>
                                    <a:pt x="64" y="93"/>
                                  </a:lnTo>
                                  <a:lnTo>
                                    <a:pt x="68" y="93"/>
                                  </a:lnTo>
                                  <a:lnTo>
                                    <a:pt x="73" y="91"/>
                                  </a:lnTo>
                                  <a:lnTo>
                                    <a:pt x="77" y="93"/>
                                  </a:lnTo>
                                  <a:lnTo>
                                    <a:pt x="79" y="93"/>
                                  </a:lnTo>
                                  <a:lnTo>
                                    <a:pt x="83" y="93"/>
                                  </a:lnTo>
                                  <a:lnTo>
                                    <a:pt x="85" y="95"/>
                                  </a:lnTo>
                                  <a:lnTo>
                                    <a:pt x="85" y="97"/>
                                  </a:lnTo>
                                  <a:lnTo>
                                    <a:pt x="85" y="99"/>
                                  </a:lnTo>
                                  <a:lnTo>
                                    <a:pt x="85" y="103"/>
                                  </a:lnTo>
                                  <a:lnTo>
                                    <a:pt x="83" y="105"/>
                                  </a:lnTo>
                                  <a:lnTo>
                                    <a:pt x="79" y="110"/>
                                  </a:lnTo>
                                  <a:lnTo>
                                    <a:pt x="75" y="114"/>
                                  </a:lnTo>
                                  <a:lnTo>
                                    <a:pt x="71" y="116"/>
                                  </a:lnTo>
                                  <a:lnTo>
                                    <a:pt x="64" y="120"/>
                                  </a:lnTo>
                                  <a:lnTo>
                                    <a:pt x="58" y="122"/>
                                  </a:lnTo>
                                  <a:lnTo>
                                    <a:pt x="52" y="124"/>
                                  </a:lnTo>
                                  <a:lnTo>
                                    <a:pt x="46" y="126"/>
                                  </a:lnTo>
                                  <a:lnTo>
                                    <a:pt x="40" y="128"/>
                                  </a:lnTo>
                                  <a:lnTo>
                                    <a:pt x="36" y="128"/>
                                  </a:lnTo>
                                  <a:lnTo>
                                    <a:pt x="29" y="128"/>
                                  </a:lnTo>
                                  <a:lnTo>
                                    <a:pt x="25" y="126"/>
                                  </a:lnTo>
                                  <a:lnTo>
                                    <a:pt x="23" y="126"/>
                                  </a:lnTo>
                                  <a:lnTo>
                                    <a:pt x="21" y="122"/>
                                  </a:lnTo>
                                  <a:lnTo>
                                    <a:pt x="21" y="120"/>
                                  </a:lnTo>
                                  <a:lnTo>
                                    <a:pt x="21" y="118"/>
                                  </a:lnTo>
                                  <a:lnTo>
                                    <a:pt x="23" y="116"/>
                                  </a:lnTo>
                                  <a:lnTo>
                                    <a:pt x="25" y="114"/>
                                  </a:lnTo>
                                  <a:lnTo>
                                    <a:pt x="27" y="112"/>
                                  </a:lnTo>
                                  <a:lnTo>
                                    <a:pt x="29" y="107"/>
                                  </a:lnTo>
                                  <a:lnTo>
                                    <a:pt x="33" y="105"/>
                                  </a:lnTo>
                                  <a:lnTo>
                                    <a:pt x="37" y="103"/>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20" name="Freeform 230"/>
                            <p:cNvSpPr>
                              <a:spLocks/>
                            </p:cNvSpPr>
                            <p:nvPr/>
                          </p:nvSpPr>
                          <p:spPr bwMode="auto">
                            <a:xfrm>
                              <a:off x="1912" y="2459"/>
                              <a:ext cx="86" cy="129"/>
                            </a:xfrm>
                            <a:custGeom>
                              <a:avLst/>
                              <a:gdLst>
                                <a:gd name="T0" fmla="*/ 37 w 86"/>
                                <a:gd name="T1" fmla="*/ 103 h 129"/>
                                <a:gd name="T2" fmla="*/ 0 w 86"/>
                                <a:gd name="T3" fmla="*/ 11 h 129"/>
                                <a:gd name="T4" fmla="*/ 23 w 86"/>
                                <a:gd name="T5" fmla="*/ 0 h 129"/>
                                <a:gd name="T6" fmla="*/ 60 w 86"/>
                                <a:gd name="T7" fmla="*/ 93 h 129"/>
                                <a:gd name="T8" fmla="*/ 64 w 86"/>
                                <a:gd name="T9" fmla="*/ 93 h 129"/>
                                <a:gd name="T10" fmla="*/ 68 w 86"/>
                                <a:gd name="T11" fmla="*/ 93 h 129"/>
                                <a:gd name="T12" fmla="*/ 73 w 86"/>
                                <a:gd name="T13" fmla="*/ 91 h 129"/>
                                <a:gd name="T14" fmla="*/ 77 w 86"/>
                                <a:gd name="T15" fmla="*/ 93 h 129"/>
                                <a:gd name="T16" fmla="*/ 79 w 86"/>
                                <a:gd name="T17" fmla="*/ 93 h 129"/>
                                <a:gd name="T18" fmla="*/ 83 w 86"/>
                                <a:gd name="T19" fmla="*/ 93 h 129"/>
                                <a:gd name="T20" fmla="*/ 85 w 86"/>
                                <a:gd name="T21" fmla="*/ 95 h 129"/>
                                <a:gd name="T22" fmla="*/ 85 w 86"/>
                                <a:gd name="T23" fmla="*/ 97 h 129"/>
                                <a:gd name="T24" fmla="*/ 85 w 86"/>
                                <a:gd name="T25" fmla="*/ 99 h 129"/>
                                <a:gd name="T26" fmla="*/ 85 w 86"/>
                                <a:gd name="T27" fmla="*/ 103 h 129"/>
                                <a:gd name="T28" fmla="*/ 83 w 86"/>
                                <a:gd name="T29" fmla="*/ 105 h 129"/>
                                <a:gd name="T30" fmla="*/ 79 w 86"/>
                                <a:gd name="T31" fmla="*/ 110 h 129"/>
                                <a:gd name="T32" fmla="*/ 75 w 86"/>
                                <a:gd name="T33" fmla="*/ 114 h 129"/>
                                <a:gd name="T34" fmla="*/ 71 w 86"/>
                                <a:gd name="T35" fmla="*/ 116 h 129"/>
                                <a:gd name="T36" fmla="*/ 64 w 86"/>
                                <a:gd name="T37" fmla="*/ 120 h 129"/>
                                <a:gd name="T38" fmla="*/ 58 w 86"/>
                                <a:gd name="T39" fmla="*/ 122 h 129"/>
                                <a:gd name="T40" fmla="*/ 52 w 86"/>
                                <a:gd name="T41" fmla="*/ 124 h 129"/>
                                <a:gd name="T42" fmla="*/ 46 w 86"/>
                                <a:gd name="T43" fmla="*/ 126 h 129"/>
                                <a:gd name="T44" fmla="*/ 40 w 86"/>
                                <a:gd name="T45" fmla="*/ 128 h 129"/>
                                <a:gd name="T46" fmla="*/ 36 w 86"/>
                                <a:gd name="T47" fmla="*/ 128 h 129"/>
                                <a:gd name="T48" fmla="*/ 29 w 86"/>
                                <a:gd name="T49" fmla="*/ 128 h 129"/>
                                <a:gd name="T50" fmla="*/ 25 w 86"/>
                                <a:gd name="T51" fmla="*/ 126 h 129"/>
                                <a:gd name="T52" fmla="*/ 23 w 86"/>
                                <a:gd name="T53" fmla="*/ 126 h 129"/>
                                <a:gd name="T54" fmla="*/ 21 w 86"/>
                                <a:gd name="T55" fmla="*/ 122 h 129"/>
                                <a:gd name="T56" fmla="*/ 21 w 86"/>
                                <a:gd name="T57" fmla="*/ 120 h 129"/>
                                <a:gd name="T58" fmla="*/ 21 w 86"/>
                                <a:gd name="T59" fmla="*/ 118 h 129"/>
                                <a:gd name="T60" fmla="*/ 23 w 86"/>
                                <a:gd name="T61" fmla="*/ 116 h 129"/>
                                <a:gd name="T62" fmla="*/ 25 w 86"/>
                                <a:gd name="T63" fmla="*/ 114 h 129"/>
                                <a:gd name="T64" fmla="*/ 27 w 86"/>
                                <a:gd name="T65" fmla="*/ 112 h 129"/>
                                <a:gd name="T66" fmla="*/ 29 w 86"/>
                                <a:gd name="T67" fmla="*/ 107 h 129"/>
                                <a:gd name="T68" fmla="*/ 33 w 86"/>
                                <a:gd name="T69" fmla="*/ 105 h 129"/>
                                <a:gd name="T70" fmla="*/ 37 w 86"/>
                                <a:gd name="T71" fmla="*/ 103 h 1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
                                <a:gd name="T109" fmla="*/ 0 h 129"/>
                                <a:gd name="T110" fmla="*/ 86 w 86"/>
                                <a:gd name="T111" fmla="*/ 129 h 1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 h="129">
                                  <a:moveTo>
                                    <a:pt x="37" y="103"/>
                                  </a:moveTo>
                                  <a:lnTo>
                                    <a:pt x="0" y="11"/>
                                  </a:lnTo>
                                  <a:lnTo>
                                    <a:pt x="23" y="0"/>
                                  </a:lnTo>
                                  <a:lnTo>
                                    <a:pt x="60" y="93"/>
                                  </a:lnTo>
                                  <a:lnTo>
                                    <a:pt x="64" y="93"/>
                                  </a:lnTo>
                                  <a:lnTo>
                                    <a:pt x="68" y="93"/>
                                  </a:lnTo>
                                  <a:lnTo>
                                    <a:pt x="73" y="91"/>
                                  </a:lnTo>
                                  <a:lnTo>
                                    <a:pt x="77" y="93"/>
                                  </a:lnTo>
                                  <a:lnTo>
                                    <a:pt x="79" y="93"/>
                                  </a:lnTo>
                                  <a:lnTo>
                                    <a:pt x="83" y="93"/>
                                  </a:lnTo>
                                  <a:lnTo>
                                    <a:pt x="85" y="95"/>
                                  </a:lnTo>
                                  <a:lnTo>
                                    <a:pt x="85" y="97"/>
                                  </a:lnTo>
                                  <a:lnTo>
                                    <a:pt x="85" y="99"/>
                                  </a:lnTo>
                                  <a:lnTo>
                                    <a:pt x="85" y="103"/>
                                  </a:lnTo>
                                  <a:lnTo>
                                    <a:pt x="83" y="105"/>
                                  </a:lnTo>
                                  <a:lnTo>
                                    <a:pt x="79" y="110"/>
                                  </a:lnTo>
                                  <a:lnTo>
                                    <a:pt x="75" y="114"/>
                                  </a:lnTo>
                                  <a:lnTo>
                                    <a:pt x="71" y="116"/>
                                  </a:lnTo>
                                  <a:lnTo>
                                    <a:pt x="64" y="120"/>
                                  </a:lnTo>
                                  <a:lnTo>
                                    <a:pt x="58" y="122"/>
                                  </a:lnTo>
                                  <a:lnTo>
                                    <a:pt x="52" y="124"/>
                                  </a:lnTo>
                                  <a:lnTo>
                                    <a:pt x="46" y="126"/>
                                  </a:lnTo>
                                  <a:lnTo>
                                    <a:pt x="40" y="128"/>
                                  </a:lnTo>
                                  <a:lnTo>
                                    <a:pt x="36" y="128"/>
                                  </a:lnTo>
                                  <a:lnTo>
                                    <a:pt x="29" y="128"/>
                                  </a:lnTo>
                                  <a:lnTo>
                                    <a:pt x="25" y="126"/>
                                  </a:lnTo>
                                  <a:lnTo>
                                    <a:pt x="23" y="126"/>
                                  </a:lnTo>
                                  <a:lnTo>
                                    <a:pt x="21" y="122"/>
                                  </a:lnTo>
                                  <a:lnTo>
                                    <a:pt x="21" y="120"/>
                                  </a:lnTo>
                                  <a:lnTo>
                                    <a:pt x="21" y="118"/>
                                  </a:lnTo>
                                  <a:lnTo>
                                    <a:pt x="23" y="116"/>
                                  </a:lnTo>
                                  <a:lnTo>
                                    <a:pt x="25" y="114"/>
                                  </a:lnTo>
                                  <a:lnTo>
                                    <a:pt x="27" y="112"/>
                                  </a:lnTo>
                                  <a:lnTo>
                                    <a:pt x="29" y="107"/>
                                  </a:lnTo>
                                  <a:lnTo>
                                    <a:pt x="33" y="105"/>
                                  </a:lnTo>
                                  <a:lnTo>
                                    <a:pt x="37" y="10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1" name="Freeform 231"/>
                            <p:cNvSpPr>
                              <a:spLocks/>
                            </p:cNvSpPr>
                            <p:nvPr/>
                          </p:nvSpPr>
                          <p:spPr bwMode="auto">
                            <a:xfrm>
                              <a:off x="2020" y="2358"/>
                              <a:ext cx="127" cy="96"/>
                            </a:xfrm>
                            <a:custGeom>
                              <a:avLst/>
                              <a:gdLst>
                                <a:gd name="T0" fmla="*/ 88 w 127"/>
                                <a:gd name="T1" fmla="*/ 71 h 96"/>
                                <a:gd name="T2" fmla="*/ 0 w 127"/>
                                <a:gd name="T3" fmla="*/ 23 h 96"/>
                                <a:gd name="T4" fmla="*/ 0 w 127"/>
                                <a:gd name="T5" fmla="*/ 23 h 96"/>
                                <a:gd name="T6" fmla="*/ 0 w 127"/>
                                <a:gd name="T7" fmla="*/ 23 h 96"/>
                                <a:gd name="T8" fmla="*/ 0 w 127"/>
                                <a:gd name="T9" fmla="*/ 20 h 96"/>
                                <a:gd name="T10" fmla="*/ 0 w 127"/>
                                <a:gd name="T11" fmla="*/ 20 h 96"/>
                                <a:gd name="T12" fmla="*/ 2 w 127"/>
                                <a:gd name="T13" fmla="*/ 20 h 96"/>
                                <a:gd name="T14" fmla="*/ 2 w 127"/>
                                <a:gd name="T15" fmla="*/ 20 h 96"/>
                                <a:gd name="T16" fmla="*/ 2 w 127"/>
                                <a:gd name="T17" fmla="*/ 20 h 96"/>
                                <a:gd name="T18" fmla="*/ 13 w 127"/>
                                <a:gd name="T19" fmla="*/ 0 h 96"/>
                                <a:gd name="T20" fmla="*/ 100 w 127"/>
                                <a:gd name="T21" fmla="*/ 48 h 96"/>
                                <a:gd name="T22" fmla="*/ 103 w 127"/>
                                <a:gd name="T23" fmla="*/ 43 h 96"/>
                                <a:gd name="T24" fmla="*/ 107 w 127"/>
                                <a:gd name="T25" fmla="*/ 41 h 96"/>
                                <a:gd name="T26" fmla="*/ 109 w 127"/>
                                <a:gd name="T27" fmla="*/ 40 h 96"/>
                                <a:gd name="T28" fmla="*/ 114 w 127"/>
                                <a:gd name="T29" fmla="*/ 38 h 96"/>
                                <a:gd name="T30" fmla="*/ 115 w 127"/>
                                <a:gd name="T31" fmla="*/ 35 h 96"/>
                                <a:gd name="T32" fmla="*/ 117 w 127"/>
                                <a:gd name="T33" fmla="*/ 35 h 96"/>
                                <a:gd name="T34" fmla="*/ 122 w 127"/>
                                <a:gd name="T35" fmla="*/ 35 h 96"/>
                                <a:gd name="T36" fmla="*/ 123 w 127"/>
                                <a:gd name="T37" fmla="*/ 35 h 96"/>
                                <a:gd name="T38" fmla="*/ 126 w 127"/>
                                <a:gd name="T39" fmla="*/ 38 h 96"/>
                                <a:gd name="T40" fmla="*/ 126 w 127"/>
                                <a:gd name="T41" fmla="*/ 40 h 96"/>
                                <a:gd name="T42" fmla="*/ 126 w 127"/>
                                <a:gd name="T43" fmla="*/ 43 h 96"/>
                                <a:gd name="T44" fmla="*/ 126 w 127"/>
                                <a:gd name="T45" fmla="*/ 48 h 96"/>
                                <a:gd name="T46" fmla="*/ 126 w 127"/>
                                <a:gd name="T47" fmla="*/ 55 h 96"/>
                                <a:gd name="T48" fmla="*/ 123 w 127"/>
                                <a:gd name="T49" fmla="*/ 60 h 96"/>
                                <a:gd name="T50" fmla="*/ 122 w 127"/>
                                <a:gd name="T51" fmla="*/ 66 h 96"/>
                                <a:gd name="T52" fmla="*/ 117 w 127"/>
                                <a:gd name="T53" fmla="*/ 73 h 96"/>
                                <a:gd name="T54" fmla="*/ 114 w 127"/>
                                <a:gd name="T55" fmla="*/ 77 h 96"/>
                                <a:gd name="T56" fmla="*/ 109 w 127"/>
                                <a:gd name="T57" fmla="*/ 83 h 96"/>
                                <a:gd name="T58" fmla="*/ 105 w 127"/>
                                <a:gd name="T59" fmla="*/ 88 h 96"/>
                                <a:gd name="T60" fmla="*/ 103 w 127"/>
                                <a:gd name="T61" fmla="*/ 91 h 96"/>
                                <a:gd name="T62" fmla="*/ 99 w 127"/>
                                <a:gd name="T63" fmla="*/ 93 h 96"/>
                                <a:gd name="T64" fmla="*/ 95 w 127"/>
                                <a:gd name="T65" fmla="*/ 95 h 96"/>
                                <a:gd name="T66" fmla="*/ 92 w 127"/>
                                <a:gd name="T67" fmla="*/ 95 h 96"/>
                                <a:gd name="T68" fmla="*/ 88 w 127"/>
                                <a:gd name="T69" fmla="*/ 95 h 96"/>
                                <a:gd name="T70" fmla="*/ 86 w 127"/>
                                <a:gd name="T71" fmla="*/ 93 h 96"/>
                                <a:gd name="T72" fmla="*/ 86 w 127"/>
                                <a:gd name="T73" fmla="*/ 91 h 96"/>
                                <a:gd name="T74" fmla="*/ 86 w 127"/>
                                <a:gd name="T75" fmla="*/ 90 h 96"/>
                                <a:gd name="T76" fmla="*/ 84 w 127"/>
                                <a:gd name="T77" fmla="*/ 88 h 96"/>
                                <a:gd name="T78" fmla="*/ 84 w 127"/>
                                <a:gd name="T79" fmla="*/ 83 h 96"/>
                                <a:gd name="T80" fmla="*/ 86 w 127"/>
                                <a:gd name="T81" fmla="*/ 79 h 96"/>
                                <a:gd name="T82" fmla="*/ 86 w 127"/>
                                <a:gd name="T83" fmla="*/ 75 h 96"/>
                                <a:gd name="T84" fmla="*/ 88 w 127"/>
                                <a:gd name="T85" fmla="*/ 71 h 96"/>
                                <a:gd name="T86" fmla="*/ 88 w 127"/>
                                <a:gd name="T87" fmla="*/ 71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
                                <a:gd name="T133" fmla="*/ 0 h 96"/>
                                <a:gd name="T134" fmla="*/ 127 w 127"/>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 h="96">
                                  <a:moveTo>
                                    <a:pt x="88" y="71"/>
                                  </a:moveTo>
                                  <a:lnTo>
                                    <a:pt x="0" y="23"/>
                                  </a:lnTo>
                                  <a:lnTo>
                                    <a:pt x="0" y="20"/>
                                  </a:lnTo>
                                  <a:lnTo>
                                    <a:pt x="2" y="20"/>
                                  </a:lnTo>
                                  <a:lnTo>
                                    <a:pt x="13" y="0"/>
                                  </a:lnTo>
                                  <a:lnTo>
                                    <a:pt x="100" y="48"/>
                                  </a:lnTo>
                                  <a:lnTo>
                                    <a:pt x="103" y="43"/>
                                  </a:lnTo>
                                  <a:lnTo>
                                    <a:pt x="107" y="41"/>
                                  </a:lnTo>
                                  <a:lnTo>
                                    <a:pt x="109" y="40"/>
                                  </a:lnTo>
                                  <a:lnTo>
                                    <a:pt x="114" y="38"/>
                                  </a:lnTo>
                                  <a:lnTo>
                                    <a:pt x="115" y="35"/>
                                  </a:lnTo>
                                  <a:lnTo>
                                    <a:pt x="117" y="35"/>
                                  </a:lnTo>
                                  <a:lnTo>
                                    <a:pt x="122" y="35"/>
                                  </a:lnTo>
                                  <a:lnTo>
                                    <a:pt x="123" y="35"/>
                                  </a:lnTo>
                                  <a:lnTo>
                                    <a:pt x="126" y="38"/>
                                  </a:lnTo>
                                  <a:lnTo>
                                    <a:pt x="126" y="40"/>
                                  </a:lnTo>
                                  <a:lnTo>
                                    <a:pt x="126" y="43"/>
                                  </a:lnTo>
                                  <a:lnTo>
                                    <a:pt x="126" y="48"/>
                                  </a:lnTo>
                                  <a:lnTo>
                                    <a:pt x="126" y="55"/>
                                  </a:lnTo>
                                  <a:lnTo>
                                    <a:pt x="123" y="60"/>
                                  </a:lnTo>
                                  <a:lnTo>
                                    <a:pt x="122" y="66"/>
                                  </a:lnTo>
                                  <a:lnTo>
                                    <a:pt x="117" y="73"/>
                                  </a:lnTo>
                                  <a:lnTo>
                                    <a:pt x="114" y="77"/>
                                  </a:lnTo>
                                  <a:lnTo>
                                    <a:pt x="109" y="83"/>
                                  </a:lnTo>
                                  <a:lnTo>
                                    <a:pt x="105" y="88"/>
                                  </a:lnTo>
                                  <a:lnTo>
                                    <a:pt x="103" y="91"/>
                                  </a:lnTo>
                                  <a:lnTo>
                                    <a:pt x="99" y="93"/>
                                  </a:lnTo>
                                  <a:lnTo>
                                    <a:pt x="95" y="95"/>
                                  </a:lnTo>
                                  <a:lnTo>
                                    <a:pt x="92" y="95"/>
                                  </a:lnTo>
                                  <a:lnTo>
                                    <a:pt x="88" y="95"/>
                                  </a:lnTo>
                                  <a:lnTo>
                                    <a:pt x="86" y="93"/>
                                  </a:lnTo>
                                  <a:lnTo>
                                    <a:pt x="86" y="91"/>
                                  </a:lnTo>
                                  <a:lnTo>
                                    <a:pt x="86" y="90"/>
                                  </a:lnTo>
                                  <a:lnTo>
                                    <a:pt x="84" y="88"/>
                                  </a:lnTo>
                                  <a:lnTo>
                                    <a:pt x="84" y="83"/>
                                  </a:lnTo>
                                  <a:lnTo>
                                    <a:pt x="86" y="79"/>
                                  </a:lnTo>
                                  <a:lnTo>
                                    <a:pt x="86" y="75"/>
                                  </a:lnTo>
                                  <a:lnTo>
                                    <a:pt x="88" y="71"/>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22" name="Freeform 232"/>
                            <p:cNvSpPr>
                              <a:spLocks/>
                            </p:cNvSpPr>
                            <p:nvPr/>
                          </p:nvSpPr>
                          <p:spPr bwMode="auto">
                            <a:xfrm>
                              <a:off x="2020" y="2358"/>
                              <a:ext cx="127" cy="96"/>
                            </a:xfrm>
                            <a:custGeom>
                              <a:avLst/>
                              <a:gdLst>
                                <a:gd name="T0" fmla="*/ 88 w 127"/>
                                <a:gd name="T1" fmla="*/ 71 h 96"/>
                                <a:gd name="T2" fmla="*/ 0 w 127"/>
                                <a:gd name="T3" fmla="*/ 23 h 96"/>
                                <a:gd name="T4" fmla="*/ 0 w 127"/>
                                <a:gd name="T5" fmla="*/ 20 h 96"/>
                                <a:gd name="T6" fmla="*/ 2 w 127"/>
                                <a:gd name="T7" fmla="*/ 20 h 96"/>
                                <a:gd name="T8" fmla="*/ 13 w 127"/>
                                <a:gd name="T9" fmla="*/ 0 h 96"/>
                                <a:gd name="T10" fmla="*/ 100 w 127"/>
                                <a:gd name="T11" fmla="*/ 48 h 96"/>
                                <a:gd name="T12" fmla="*/ 103 w 127"/>
                                <a:gd name="T13" fmla="*/ 43 h 96"/>
                                <a:gd name="T14" fmla="*/ 107 w 127"/>
                                <a:gd name="T15" fmla="*/ 41 h 96"/>
                                <a:gd name="T16" fmla="*/ 109 w 127"/>
                                <a:gd name="T17" fmla="*/ 40 h 96"/>
                                <a:gd name="T18" fmla="*/ 114 w 127"/>
                                <a:gd name="T19" fmla="*/ 38 h 96"/>
                                <a:gd name="T20" fmla="*/ 115 w 127"/>
                                <a:gd name="T21" fmla="*/ 35 h 96"/>
                                <a:gd name="T22" fmla="*/ 117 w 127"/>
                                <a:gd name="T23" fmla="*/ 35 h 96"/>
                                <a:gd name="T24" fmla="*/ 122 w 127"/>
                                <a:gd name="T25" fmla="*/ 35 h 96"/>
                                <a:gd name="T26" fmla="*/ 123 w 127"/>
                                <a:gd name="T27" fmla="*/ 35 h 96"/>
                                <a:gd name="T28" fmla="*/ 126 w 127"/>
                                <a:gd name="T29" fmla="*/ 38 h 96"/>
                                <a:gd name="T30" fmla="*/ 126 w 127"/>
                                <a:gd name="T31" fmla="*/ 40 h 96"/>
                                <a:gd name="T32" fmla="*/ 126 w 127"/>
                                <a:gd name="T33" fmla="*/ 43 h 96"/>
                                <a:gd name="T34" fmla="*/ 126 w 127"/>
                                <a:gd name="T35" fmla="*/ 48 h 96"/>
                                <a:gd name="T36" fmla="*/ 126 w 127"/>
                                <a:gd name="T37" fmla="*/ 55 h 96"/>
                                <a:gd name="T38" fmla="*/ 123 w 127"/>
                                <a:gd name="T39" fmla="*/ 60 h 96"/>
                                <a:gd name="T40" fmla="*/ 122 w 127"/>
                                <a:gd name="T41" fmla="*/ 66 h 96"/>
                                <a:gd name="T42" fmla="*/ 117 w 127"/>
                                <a:gd name="T43" fmla="*/ 73 h 96"/>
                                <a:gd name="T44" fmla="*/ 114 w 127"/>
                                <a:gd name="T45" fmla="*/ 77 h 96"/>
                                <a:gd name="T46" fmla="*/ 109 w 127"/>
                                <a:gd name="T47" fmla="*/ 83 h 96"/>
                                <a:gd name="T48" fmla="*/ 105 w 127"/>
                                <a:gd name="T49" fmla="*/ 88 h 96"/>
                                <a:gd name="T50" fmla="*/ 103 w 127"/>
                                <a:gd name="T51" fmla="*/ 91 h 96"/>
                                <a:gd name="T52" fmla="*/ 99 w 127"/>
                                <a:gd name="T53" fmla="*/ 93 h 96"/>
                                <a:gd name="T54" fmla="*/ 95 w 127"/>
                                <a:gd name="T55" fmla="*/ 95 h 96"/>
                                <a:gd name="T56" fmla="*/ 92 w 127"/>
                                <a:gd name="T57" fmla="*/ 95 h 96"/>
                                <a:gd name="T58" fmla="*/ 88 w 127"/>
                                <a:gd name="T59" fmla="*/ 95 h 96"/>
                                <a:gd name="T60" fmla="*/ 86 w 127"/>
                                <a:gd name="T61" fmla="*/ 93 h 96"/>
                                <a:gd name="T62" fmla="*/ 86 w 127"/>
                                <a:gd name="T63" fmla="*/ 91 h 96"/>
                                <a:gd name="T64" fmla="*/ 86 w 127"/>
                                <a:gd name="T65" fmla="*/ 90 h 96"/>
                                <a:gd name="T66" fmla="*/ 84 w 127"/>
                                <a:gd name="T67" fmla="*/ 88 h 96"/>
                                <a:gd name="T68" fmla="*/ 84 w 127"/>
                                <a:gd name="T69" fmla="*/ 83 h 96"/>
                                <a:gd name="T70" fmla="*/ 86 w 127"/>
                                <a:gd name="T71" fmla="*/ 79 h 96"/>
                                <a:gd name="T72" fmla="*/ 86 w 127"/>
                                <a:gd name="T73" fmla="*/ 75 h 96"/>
                                <a:gd name="T74" fmla="*/ 88 w 127"/>
                                <a:gd name="T75" fmla="*/ 71 h 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96"/>
                                <a:gd name="T116" fmla="*/ 127 w 127"/>
                                <a:gd name="T117" fmla="*/ 96 h 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96">
                                  <a:moveTo>
                                    <a:pt x="88" y="71"/>
                                  </a:moveTo>
                                  <a:lnTo>
                                    <a:pt x="0" y="23"/>
                                  </a:lnTo>
                                  <a:lnTo>
                                    <a:pt x="0" y="20"/>
                                  </a:lnTo>
                                  <a:lnTo>
                                    <a:pt x="2" y="20"/>
                                  </a:lnTo>
                                  <a:lnTo>
                                    <a:pt x="13" y="0"/>
                                  </a:lnTo>
                                  <a:lnTo>
                                    <a:pt x="100" y="48"/>
                                  </a:lnTo>
                                  <a:lnTo>
                                    <a:pt x="103" y="43"/>
                                  </a:lnTo>
                                  <a:lnTo>
                                    <a:pt x="107" y="41"/>
                                  </a:lnTo>
                                  <a:lnTo>
                                    <a:pt x="109" y="40"/>
                                  </a:lnTo>
                                  <a:lnTo>
                                    <a:pt x="114" y="38"/>
                                  </a:lnTo>
                                  <a:lnTo>
                                    <a:pt x="115" y="35"/>
                                  </a:lnTo>
                                  <a:lnTo>
                                    <a:pt x="117" y="35"/>
                                  </a:lnTo>
                                  <a:lnTo>
                                    <a:pt x="122" y="35"/>
                                  </a:lnTo>
                                  <a:lnTo>
                                    <a:pt x="123" y="35"/>
                                  </a:lnTo>
                                  <a:lnTo>
                                    <a:pt x="126" y="38"/>
                                  </a:lnTo>
                                  <a:lnTo>
                                    <a:pt x="126" y="40"/>
                                  </a:lnTo>
                                  <a:lnTo>
                                    <a:pt x="126" y="43"/>
                                  </a:lnTo>
                                  <a:lnTo>
                                    <a:pt x="126" y="48"/>
                                  </a:lnTo>
                                  <a:lnTo>
                                    <a:pt x="126" y="55"/>
                                  </a:lnTo>
                                  <a:lnTo>
                                    <a:pt x="123" y="60"/>
                                  </a:lnTo>
                                  <a:lnTo>
                                    <a:pt x="122" y="66"/>
                                  </a:lnTo>
                                  <a:lnTo>
                                    <a:pt x="117" y="73"/>
                                  </a:lnTo>
                                  <a:lnTo>
                                    <a:pt x="114" y="77"/>
                                  </a:lnTo>
                                  <a:lnTo>
                                    <a:pt x="109" y="83"/>
                                  </a:lnTo>
                                  <a:lnTo>
                                    <a:pt x="105" y="88"/>
                                  </a:lnTo>
                                  <a:lnTo>
                                    <a:pt x="103" y="91"/>
                                  </a:lnTo>
                                  <a:lnTo>
                                    <a:pt x="99" y="93"/>
                                  </a:lnTo>
                                  <a:lnTo>
                                    <a:pt x="95" y="95"/>
                                  </a:lnTo>
                                  <a:lnTo>
                                    <a:pt x="92" y="95"/>
                                  </a:lnTo>
                                  <a:lnTo>
                                    <a:pt x="88" y="95"/>
                                  </a:lnTo>
                                  <a:lnTo>
                                    <a:pt x="86" y="93"/>
                                  </a:lnTo>
                                  <a:lnTo>
                                    <a:pt x="86" y="91"/>
                                  </a:lnTo>
                                  <a:lnTo>
                                    <a:pt x="86" y="90"/>
                                  </a:lnTo>
                                  <a:lnTo>
                                    <a:pt x="84" y="88"/>
                                  </a:lnTo>
                                  <a:lnTo>
                                    <a:pt x="84" y="83"/>
                                  </a:lnTo>
                                  <a:lnTo>
                                    <a:pt x="86" y="79"/>
                                  </a:lnTo>
                                  <a:lnTo>
                                    <a:pt x="86" y="75"/>
                                  </a:lnTo>
                                  <a:lnTo>
                                    <a:pt x="88" y="71"/>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3" name="Freeform 233"/>
                            <p:cNvSpPr>
                              <a:spLocks/>
                            </p:cNvSpPr>
                            <p:nvPr/>
                          </p:nvSpPr>
                          <p:spPr bwMode="auto">
                            <a:xfrm>
                              <a:off x="2045" y="2292"/>
                              <a:ext cx="129" cy="70"/>
                            </a:xfrm>
                            <a:custGeom>
                              <a:avLst/>
                              <a:gdLst>
                                <a:gd name="T0" fmla="*/ 98 w 129"/>
                                <a:gd name="T1" fmla="*/ 47 h 70"/>
                                <a:gd name="T2" fmla="*/ 0 w 129"/>
                                <a:gd name="T3" fmla="*/ 32 h 70"/>
                                <a:gd name="T4" fmla="*/ 0 w 129"/>
                                <a:gd name="T5" fmla="*/ 32 h 70"/>
                                <a:gd name="T6" fmla="*/ 0 w 129"/>
                                <a:gd name="T7" fmla="*/ 32 h 70"/>
                                <a:gd name="T8" fmla="*/ 0 w 129"/>
                                <a:gd name="T9" fmla="*/ 32 h 70"/>
                                <a:gd name="T10" fmla="*/ 0 w 129"/>
                                <a:gd name="T11" fmla="*/ 32 h 70"/>
                                <a:gd name="T12" fmla="*/ 0 w 129"/>
                                <a:gd name="T13" fmla="*/ 32 h 70"/>
                                <a:gd name="T14" fmla="*/ 0 w 129"/>
                                <a:gd name="T15" fmla="*/ 32 h 70"/>
                                <a:gd name="T16" fmla="*/ 0 w 129"/>
                                <a:gd name="T17" fmla="*/ 32 h 70"/>
                                <a:gd name="T18" fmla="*/ 2 w 129"/>
                                <a:gd name="T19" fmla="*/ 7 h 70"/>
                                <a:gd name="T20" fmla="*/ 103 w 129"/>
                                <a:gd name="T21" fmla="*/ 22 h 70"/>
                                <a:gd name="T22" fmla="*/ 103 w 129"/>
                                <a:gd name="T23" fmla="*/ 15 h 70"/>
                                <a:gd name="T24" fmla="*/ 105 w 129"/>
                                <a:gd name="T25" fmla="*/ 11 h 70"/>
                                <a:gd name="T26" fmla="*/ 107 w 129"/>
                                <a:gd name="T27" fmla="*/ 9 h 70"/>
                                <a:gd name="T28" fmla="*/ 109 w 129"/>
                                <a:gd name="T29" fmla="*/ 5 h 70"/>
                                <a:gd name="T30" fmla="*/ 112 w 129"/>
                                <a:gd name="T31" fmla="*/ 3 h 70"/>
                                <a:gd name="T32" fmla="*/ 113 w 129"/>
                                <a:gd name="T33" fmla="*/ 0 h 70"/>
                                <a:gd name="T34" fmla="*/ 115 w 129"/>
                                <a:gd name="T35" fmla="*/ 0 h 70"/>
                                <a:gd name="T36" fmla="*/ 117 w 129"/>
                                <a:gd name="T37" fmla="*/ 0 h 70"/>
                                <a:gd name="T38" fmla="*/ 120 w 129"/>
                                <a:gd name="T39" fmla="*/ 0 h 70"/>
                                <a:gd name="T40" fmla="*/ 123 w 129"/>
                                <a:gd name="T41" fmla="*/ 5 h 70"/>
                                <a:gd name="T42" fmla="*/ 123 w 129"/>
                                <a:gd name="T43" fmla="*/ 7 h 70"/>
                                <a:gd name="T44" fmla="*/ 125 w 129"/>
                                <a:gd name="T45" fmla="*/ 11 h 70"/>
                                <a:gd name="T46" fmla="*/ 125 w 129"/>
                                <a:gd name="T47" fmla="*/ 17 h 70"/>
                                <a:gd name="T48" fmla="*/ 128 w 129"/>
                                <a:gd name="T49" fmla="*/ 24 h 70"/>
                                <a:gd name="T50" fmla="*/ 128 w 129"/>
                                <a:gd name="T51" fmla="*/ 30 h 70"/>
                                <a:gd name="T52" fmla="*/ 125 w 129"/>
                                <a:gd name="T53" fmla="*/ 36 h 70"/>
                                <a:gd name="T54" fmla="*/ 125 w 129"/>
                                <a:gd name="T55" fmla="*/ 45 h 70"/>
                                <a:gd name="T56" fmla="*/ 123 w 129"/>
                                <a:gd name="T57" fmla="*/ 51 h 70"/>
                                <a:gd name="T58" fmla="*/ 122 w 129"/>
                                <a:gd name="T59" fmla="*/ 55 h 70"/>
                                <a:gd name="T60" fmla="*/ 120 w 129"/>
                                <a:gd name="T61" fmla="*/ 61 h 70"/>
                                <a:gd name="T62" fmla="*/ 115 w 129"/>
                                <a:gd name="T63" fmla="*/ 66 h 70"/>
                                <a:gd name="T64" fmla="*/ 113 w 129"/>
                                <a:gd name="T65" fmla="*/ 68 h 70"/>
                                <a:gd name="T66" fmla="*/ 112 w 129"/>
                                <a:gd name="T67" fmla="*/ 69 h 70"/>
                                <a:gd name="T68" fmla="*/ 107 w 129"/>
                                <a:gd name="T69" fmla="*/ 69 h 70"/>
                                <a:gd name="T70" fmla="*/ 105 w 129"/>
                                <a:gd name="T71" fmla="*/ 68 h 70"/>
                                <a:gd name="T72" fmla="*/ 105 w 129"/>
                                <a:gd name="T73" fmla="*/ 68 h 70"/>
                                <a:gd name="T74" fmla="*/ 103 w 129"/>
                                <a:gd name="T75" fmla="*/ 66 h 70"/>
                                <a:gd name="T76" fmla="*/ 101 w 129"/>
                                <a:gd name="T77" fmla="*/ 61 h 70"/>
                                <a:gd name="T78" fmla="*/ 101 w 129"/>
                                <a:gd name="T79" fmla="*/ 59 h 70"/>
                                <a:gd name="T80" fmla="*/ 98 w 129"/>
                                <a:gd name="T81" fmla="*/ 55 h 70"/>
                                <a:gd name="T82" fmla="*/ 98 w 129"/>
                                <a:gd name="T83" fmla="*/ 51 h 70"/>
                                <a:gd name="T84" fmla="*/ 98 w 129"/>
                                <a:gd name="T85" fmla="*/ 47 h 70"/>
                                <a:gd name="T86" fmla="*/ 98 w 129"/>
                                <a:gd name="T87" fmla="*/ 47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70"/>
                                <a:gd name="T134" fmla="*/ 129 w 129"/>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70">
                                  <a:moveTo>
                                    <a:pt x="98" y="47"/>
                                  </a:moveTo>
                                  <a:lnTo>
                                    <a:pt x="0" y="32"/>
                                  </a:lnTo>
                                  <a:lnTo>
                                    <a:pt x="2" y="7"/>
                                  </a:lnTo>
                                  <a:lnTo>
                                    <a:pt x="103" y="22"/>
                                  </a:lnTo>
                                  <a:lnTo>
                                    <a:pt x="103" y="15"/>
                                  </a:lnTo>
                                  <a:lnTo>
                                    <a:pt x="105" y="11"/>
                                  </a:lnTo>
                                  <a:lnTo>
                                    <a:pt x="107" y="9"/>
                                  </a:lnTo>
                                  <a:lnTo>
                                    <a:pt x="109" y="5"/>
                                  </a:lnTo>
                                  <a:lnTo>
                                    <a:pt x="112" y="3"/>
                                  </a:lnTo>
                                  <a:lnTo>
                                    <a:pt x="113" y="0"/>
                                  </a:lnTo>
                                  <a:lnTo>
                                    <a:pt x="115" y="0"/>
                                  </a:lnTo>
                                  <a:lnTo>
                                    <a:pt x="117" y="0"/>
                                  </a:lnTo>
                                  <a:lnTo>
                                    <a:pt x="120" y="0"/>
                                  </a:lnTo>
                                  <a:lnTo>
                                    <a:pt x="123" y="5"/>
                                  </a:lnTo>
                                  <a:lnTo>
                                    <a:pt x="123" y="7"/>
                                  </a:lnTo>
                                  <a:lnTo>
                                    <a:pt x="125" y="11"/>
                                  </a:lnTo>
                                  <a:lnTo>
                                    <a:pt x="125" y="17"/>
                                  </a:lnTo>
                                  <a:lnTo>
                                    <a:pt x="128" y="24"/>
                                  </a:lnTo>
                                  <a:lnTo>
                                    <a:pt x="128" y="30"/>
                                  </a:lnTo>
                                  <a:lnTo>
                                    <a:pt x="125" y="36"/>
                                  </a:lnTo>
                                  <a:lnTo>
                                    <a:pt x="125" y="45"/>
                                  </a:lnTo>
                                  <a:lnTo>
                                    <a:pt x="123" y="51"/>
                                  </a:lnTo>
                                  <a:lnTo>
                                    <a:pt x="122" y="55"/>
                                  </a:lnTo>
                                  <a:lnTo>
                                    <a:pt x="120" y="61"/>
                                  </a:lnTo>
                                  <a:lnTo>
                                    <a:pt x="115" y="66"/>
                                  </a:lnTo>
                                  <a:lnTo>
                                    <a:pt x="113" y="68"/>
                                  </a:lnTo>
                                  <a:lnTo>
                                    <a:pt x="112" y="69"/>
                                  </a:lnTo>
                                  <a:lnTo>
                                    <a:pt x="107" y="69"/>
                                  </a:lnTo>
                                  <a:lnTo>
                                    <a:pt x="105" y="68"/>
                                  </a:lnTo>
                                  <a:lnTo>
                                    <a:pt x="103" y="66"/>
                                  </a:lnTo>
                                  <a:lnTo>
                                    <a:pt x="101" y="61"/>
                                  </a:lnTo>
                                  <a:lnTo>
                                    <a:pt x="101" y="59"/>
                                  </a:lnTo>
                                  <a:lnTo>
                                    <a:pt x="98" y="55"/>
                                  </a:lnTo>
                                  <a:lnTo>
                                    <a:pt x="98" y="51"/>
                                  </a:lnTo>
                                  <a:lnTo>
                                    <a:pt x="98" y="47"/>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24" name="Freeform 234"/>
                            <p:cNvSpPr>
                              <a:spLocks/>
                            </p:cNvSpPr>
                            <p:nvPr/>
                          </p:nvSpPr>
                          <p:spPr bwMode="auto">
                            <a:xfrm>
                              <a:off x="2045" y="2292"/>
                              <a:ext cx="129" cy="70"/>
                            </a:xfrm>
                            <a:custGeom>
                              <a:avLst/>
                              <a:gdLst>
                                <a:gd name="T0" fmla="*/ 98 w 129"/>
                                <a:gd name="T1" fmla="*/ 47 h 70"/>
                                <a:gd name="T2" fmla="*/ 0 w 129"/>
                                <a:gd name="T3" fmla="*/ 32 h 70"/>
                                <a:gd name="T4" fmla="*/ 2 w 129"/>
                                <a:gd name="T5" fmla="*/ 7 h 70"/>
                                <a:gd name="T6" fmla="*/ 103 w 129"/>
                                <a:gd name="T7" fmla="*/ 22 h 70"/>
                                <a:gd name="T8" fmla="*/ 103 w 129"/>
                                <a:gd name="T9" fmla="*/ 15 h 70"/>
                                <a:gd name="T10" fmla="*/ 105 w 129"/>
                                <a:gd name="T11" fmla="*/ 11 h 70"/>
                                <a:gd name="T12" fmla="*/ 107 w 129"/>
                                <a:gd name="T13" fmla="*/ 9 h 70"/>
                                <a:gd name="T14" fmla="*/ 109 w 129"/>
                                <a:gd name="T15" fmla="*/ 5 h 70"/>
                                <a:gd name="T16" fmla="*/ 112 w 129"/>
                                <a:gd name="T17" fmla="*/ 3 h 70"/>
                                <a:gd name="T18" fmla="*/ 113 w 129"/>
                                <a:gd name="T19" fmla="*/ 0 h 70"/>
                                <a:gd name="T20" fmla="*/ 115 w 129"/>
                                <a:gd name="T21" fmla="*/ 0 h 70"/>
                                <a:gd name="T22" fmla="*/ 117 w 129"/>
                                <a:gd name="T23" fmla="*/ 0 h 70"/>
                                <a:gd name="T24" fmla="*/ 120 w 129"/>
                                <a:gd name="T25" fmla="*/ 0 h 70"/>
                                <a:gd name="T26" fmla="*/ 123 w 129"/>
                                <a:gd name="T27" fmla="*/ 5 h 70"/>
                                <a:gd name="T28" fmla="*/ 123 w 129"/>
                                <a:gd name="T29" fmla="*/ 7 h 70"/>
                                <a:gd name="T30" fmla="*/ 125 w 129"/>
                                <a:gd name="T31" fmla="*/ 11 h 70"/>
                                <a:gd name="T32" fmla="*/ 125 w 129"/>
                                <a:gd name="T33" fmla="*/ 17 h 70"/>
                                <a:gd name="T34" fmla="*/ 128 w 129"/>
                                <a:gd name="T35" fmla="*/ 24 h 70"/>
                                <a:gd name="T36" fmla="*/ 128 w 129"/>
                                <a:gd name="T37" fmla="*/ 30 h 70"/>
                                <a:gd name="T38" fmla="*/ 125 w 129"/>
                                <a:gd name="T39" fmla="*/ 36 h 70"/>
                                <a:gd name="T40" fmla="*/ 125 w 129"/>
                                <a:gd name="T41" fmla="*/ 45 h 70"/>
                                <a:gd name="T42" fmla="*/ 123 w 129"/>
                                <a:gd name="T43" fmla="*/ 51 h 70"/>
                                <a:gd name="T44" fmla="*/ 122 w 129"/>
                                <a:gd name="T45" fmla="*/ 55 h 70"/>
                                <a:gd name="T46" fmla="*/ 120 w 129"/>
                                <a:gd name="T47" fmla="*/ 61 h 70"/>
                                <a:gd name="T48" fmla="*/ 115 w 129"/>
                                <a:gd name="T49" fmla="*/ 66 h 70"/>
                                <a:gd name="T50" fmla="*/ 113 w 129"/>
                                <a:gd name="T51" fmla="*/ 68 h 70"/>
                                <a:gd name="T52" fmla="*/ 112 w 129"/>
                                <a:gd name="T53" fmla="*/ 69 h 70"/>
                                <a:gd name="T54" fmla="*/ 107 w 129"/>
                                <a:gd name="T55" fmla="*/ 69 h 70"/>
                                <a:gd name="T56" fmla="*/ 105 w 129"/>
                                <a:gd name="T57" fmla="*/ 68 h 70"/>
                                <a:gd name="T58" fmla="*/ 103 w 129"/>
                                <a:gd name="T59" fmla="*/ 66 h 70"/>
                                <a:gd name="T60" fmla="*/ 101 w 129"/>
                                <a:gd name="T61" fmla="*/ 61 h 70"/>
                                <a:gd name="T62" fmla="*/ 101 w 129"/>
                                <a:gd name="T63" fmla="*/ 59 h 70"/>
                                <a:gd name="T64" fmla="*/ 98 w 129"/>
                                <a:gd name="T65" fmla="*/ 55 h 70"/>
                                <a:gd name="T66" fmla="*/ 98 w 129"/>
                                <a:gd name="T67" fmla="*/ 51 h 70"/>
                                <a:gd name="T68" fmla="*/ 98 w 129"/>
                                <a:gd name="T69" fmla="*/ 47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70"/>
                                <a:gd name="T107" fmla="*/ 129 w 12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70">
                                  <a:moveTo>
                                    <a:pt x="98" y="47"/>
                                  </a:moveTo>
                                  <a:lnTo>
                                    <a:pt x="0" y="32"/>
                                  </a:lnTo>
                                  <a:lnTo>
                                    <a:pt x="2" y="7"/>
                                  </a:lnTo>
                                  <a:lnTo>
                                    <a:pt x="103" y="22"/>
                                  </a:lnTo>
                                  <a:lnTo>
                                    <a:pt x="103" y="15"/>
                                  </a:lnTo>
                                  <a:lnTo>
                                    <a:pt x="105" y="11"/>
                                  </a:lnTo>
                                  <a:lnTo>
                                    <a:pt x="107" y="9"/>
                                  </a:lnTo>
                                  <a:lnTo>
                                    <a:pt x="109" y="5"/>
                                  </a:lnTo>
                                  <a:lnTo>
                                    <a:pt x="112" y="3"/>
                                  </a:lnTo>
                                  <a:lnTo>
                                    <a:pt x="113" y="0"/>
                                  </a:lnTo>
                                  <a:lnTo>
                                    <a:pt x="115" y="0"/>
                                  </a:lnTo>
                                  <a:lnTo>
                                    <a:pt x="117" y="0"/>
                                  </a:lnTo>
                                  <a:lnTo>
                                    <a:pt x="120" y="0"/>
                                  </a:lnTo>
                                  <a:lnTo>
                                    <a:pt x="123" y="5"/>
                                  </a:lnTo>
                                  <a:lnTo>
                                    <a:pt x="123" y="7"/>
                                  </a:lnTo>
                                  <a:lnTo>
                                    <a:pt x="125" y="11"/>
                                  </a:lnTo>
                                  <a:lnTo>
                                    <a:pt x="125" y="17"/>
                                  </a:lnTo>
                                  <a:lnTo>
                                    <a:pt x="128" y="24"/>
                                  </a:lnTo>
                                  <a:lnTo>
                                    <a:pt x="128" y="30"/>
                                  </a:lnTo>
                                  <a:lnTo>
                                    <a:pt x="125" y="36"/>
                                  </a:lnTo>
                                  <a:lnTo>
                                    <a:pt x="125" y="45"/>
                                  </a:lnTo>
                                  <a:lnTo>
                                    <a:pt x="123" y="51"/>
                                  </a:lnTo>
                                  <a:lnTo>
                                    <a:pt x="122" y="55"/>
                                  </a:lnTo>
                                  <a:lnTo>
                                    <a:pt x="120" y="61"/>
                                  </a:lnTo>
                                  <a:lnTo>
                                    <a:pt x="115" y="66"/>
                                  </a:lnTo>
                                  <a:lnTo>
                                    <a:pt x="113" y="68"/>
                                  </a:lnTo>
                                  <a:lnTo>
                                    <a:pt x="112" y="69"/>
                                  </a:lnTo>
                                  <a:lnTo>
                                    <a:pt x="107" y="69"/>
                                  </a:lnTo>
                                  <a:lnTo>
                                    <a:pt x="105" y="68"/>
                                  </a:lnTo>
                                  <a:lnTo>
                                    <a:pt x="103" y="66"/>
                                  </a:lnTo>
                                  <a:lnTo>
                                    <a:pt x="101" y="61"/>
                                  </a:lnTo>
                                  <a:lnTo>
                                    <a:pt x="101" y="59"/>
                                  </a:lnTo>
                                  <a:lnTo>
                                    <a:pt x="98" y="55"/>
                                  </a:lnTo>
                                  <a:lnTo>
                                    <a:pt x="98" y="51"/>
                                  </a:lnTo>
                                  <a:lnTo>
                                    <a:pt x="98" y="4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5" name="Freeform 235"/>
                            <p:cNvSpPr>
                              <a:spLocks/>
                            </p:cNvSpPr>
                            <p:nvPr/>
                          </p:nvSpPr>
                          <p:spPr bwMode="auto">
                            <a:xfrm>
                              <a:off x="1960" y="2007"/>
                              <a:ext cx="107" cy="122"/>
                            </a:xfrm>
                            <a:custGeom>
                              <a:avLst/>
                              <a:gdLst>
                                <a:gd name="T0" fmla="*/ 79 w 107"/>
                                <a:gd name="T1" fmla="*/ 42 h 122"/>
                                <a:gd name="T2" fmla="*/ 20 w 107"/>
                                <a:gd name="T3" fmla="*/ 121 h 122"/>
                                <a:gd name="T4" fmla="*/ 20 w 107"/>
                                <a:gd name="T5" fmla="*/ 121 h 122"/>
                                <a:gd name="T6" fmla="*/ 20 w 107"/>
                                <a:gd name="T7" fmla="*/ 121 h 122"/>
                                <a:gd name="T8" fmla="*/ 20 w 107"/>
                                <a:gd name="T9" fmla="*/ 121 h 122"/>
                                <a:gd name="T10" fmla="*/ 20 w 107"/>
                                <a:gd name="T11" fmla="*/ 121 h 122"/>
                                <a:gd name="T12" fmla="*/ 20 w 107"/>
                                <a:gd name="T13" fmla="*/ 121 h 122"/>
                                <a:gd name="T14" fmla="*/ 18 w 107"/>
                                <a:gd name="T15" fmla="*/ 121 h 122"/>
                                <a:gd name="T16" fmla="*/ 18 w 107"/>
                                <a:gd name="T17" fmla="*/ 121 h 122"/>
                                <a:gd name="T18" fmla="*/ 18 w 107"/>
                                <a:gd name="T19" fmla="*/ 121 h 122"/>
                                <a:gd name="T20" fmla="*/ 0 w 107"/>
                                <a:gd name="T21" fmla="*/ 106 h 122"/>
                                <a:gd name="T22" fmla="*/ 58 w 107"/>
                                <a:gd name="T23" fmla="*/ 28 h 122"/>
                                <a:gd name="T24" fmla="*/ 56 w 107"/>
                                <a:gd name="T25" fmla="*/ 23 h 122"/>
                                <a:gd name="T26" fmla="*/ 52 w 107"/>
                                <a:gd name="T27" fmla="*/ 18 h 122"/>
                                <a:gd name="T28" fmla="*/ 50 w 107"/>
                                <a:gd name="T29" fmla="*/ 16 h 122"/>
                                <a:gd name="T30" fmla="*/ 48 w 107"/>
                                <a:gd name="T31" fmla="*/ 13 h 122"/>
                                <a:gd name="T32" fmla="*/ 48 w 107"/>
                                <a:gd name="T33" fmla="*/ 10 h 122"/>
                                <a:gd name="T34" fmla="*/ 48 w 107"/>
                                <a:gd name="T35" fmla="*/ 8 h 122"/>
                                <a:gd name="T36" fmla="*/ 48 w 107"/>
                                <a:gd name="T37" fmla="*/ 4 h 122"/>
                                <a:gd name="T38" fmla="*/ 48 w 107"/>
                                <a:gd name="T39" fmla="*/ 4 h 122"/>
                                <a:gd name="T40" fmla="*/ 50 w 107"/>
                                <a:gd name="T41" fmla="*/ 2 h 122"/>
                                <a:gd name="T42" fmla="*/ 54 w 107"/>
                                <a:gd name="T43" fmla="*/ 0 h 122"/>
                                <a:gd name="T44" fmla="*/ 58 w 107"/>
                                <a:gd name="T45" fmla="*/ 0 h 122"/>
                                <a:gd name="T46" fmla="*/ 62 w 107"/>
                                <a:gd name="T47" fmla="*/ 2 h 122"/>
                                <a:gd name="T48" fmla="*/ 67 w 107"/>
                                <a:gd name="T49" fmla="*/ 4 h 122"/>
                                <a:gd name="T50" fmla="*/ 73 w 107"/>
                                <a:gd name="T51" fmla="*/ 6 h 122"/>
                                <a:gd name="T52" fmla="*/ 79 w 107"/>
                                <a:gd name="T53" fmla="*/ 8 h 122"/>
                                <a:gd name="T54" fmla="*/ 85 w 107"/>
                                <a:gd name="T55" fmla="*/ 13 h 122"/>
                                <a:gd name="T56" fmla="*/ 90 w 107"/>
                                <a:gd name="T57" fmla="*/ 16 h 122"/>
                                <a:gd name="T58" fmla="*/ 96 w 107"/>
                                <a:gd name="T59" fmla="*/ 23 h 122"/>
                                <a:gd name="T60" fmla="*/ 98 w 107"/>
                                <a:gd name="T61" fmla="*/ 28 h 122"/>
                                <a:gd name="T62" fmla="*/ 102 w 107"/>
                                <a:gd name="T63" fmla="*/ 31 h 122"/>
                                <a:gd name="T64" fmla="*/ 104 w 107"/>
                                <a:gd name="T65" fmla="*/ 36 h 122"/>
                                <a:gd name="T66" fmla="*/ 106 w 107"/>
                                <a:gd name="T67" fmla="*/ 40 h 122"/>
                                <a:gd name="T68" fmla="*/ 106 w 107"/>
                                <a:gd name="T69" fmla="*/ 42 h 122"/>
                                <a:gd name="T70" fmla="*/ 104 w 107"/>
                                <a:gd name="T71" fmla="*/ 44 h 122"/>
                                <a:gd name="T72" fmla="*/ 102 w 107"/>
                                <a:gd name="T73" fmla="*/ 46 h 122"/>
                                <a:gd name="T74" fmla="*/ 100 w 107"/>
                                <a:gd name="T75" fmla="*/ 47 h 122"/>
                                <a:gd name="T76" fmla="*/ 98 w 107"/>
                                <a:gd name="T77" fmla="*/ 47 h 122"/>
                                <a:gd name="T78" fmla="*/ 96 w 107"/>
                                <a:gd name="T79" fmla="*/ 47 h 122"/>
                                <a:gd name="T80" fmla="*/ 91 w 107"/>
                                <a:gd name="T81" fmla="*/ 46 h 122"/>
                                <a:gd name="T82" fmla="*/ 87 w 107"/>
                                <a:gd name="T83" fmla="*/ 46 h 122"/>
                                <a:gd name="T84" fmla="*/ 83 w 107"/>
                                <a:gd name="T85" fmla="*/ 44 h 122"/>
                                <a:gd name="T86" fmla="*/ 79 w 107"/>
                                <a:gd name="T87" fmla="*/ 42 h 122"/>
                                <a:gd name="T88" fmla="*/ 79 w 107"/>
                                <a:gd name="T89" fmla="*/ 42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7"/>
                                <a:gd name="T136" fmla="*/ 0 h 122"/>
                                <a:gd name="T137" fmla="*/ 107 w 107"/>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7" h="122">
                                  <a:moveTo>
                                    <a:pt x="79" y="42"/>
                                  </a:moveTo>
                                  <a:lnTo>
                                    <a:pt x="20" y="121"/>
                                  </a:lnTo>
                                  <a:lnTo>
                                    <a:pt x="18" y="121"/>
                                  </a:lnTo>
                                  <a:lnTo>
                                    <a:pt x="0" y="106"/>
                                  </a:lnTo>
                                  <a:lnTo>
                                    <a:pt x="58" y="28"/>
                                  </a:lnTo>
                                  <a:lnTo>
                                    <a:pt x="56" y="23"/>
                                  </a:lnTo>
                                  <a:lnTo>
                                    <a:pt x="52" y="18"/>
                                  </a:lnTo>
                                  <a:lnTo>
                                    <a:pt x="50" y="16"/>
                                  </a:lnTo>
                                  <a:lnTo>
                                    <a:pt x="48" y="13"/>
                                  </a:lnTo>
                                  <a:lnTo>
                                    <a:pt x="48" y="10"/>
                                  </a:lnTo>
                                  <a:lnTo>
                                    <a:pt x="48" y="8"/>
                                  </a:lnTo>
                                  <a:lnTo>
                                    <a:pt x="48" y="4"/>
                                  </a:lnTo>
                                  <a:lnTo>
                                    <a:pt x="50" y="2"/>
                                  </a:lnTo>
                                  <a:lnTo>
                                    <a:pt x="54" y="0"/>
                                  </a:lnTo>
                                  <a:lnTo>
                                    <a:pt x="58" y="0"/>
                                  </a:lnTo>
                                  <a:lnTo>
                                    <a:pt x="62" y="2"/>
                                  </a:lnTo>
                                  <a:lnTo>
                                    <a:pt x="67" y="4"/>
                                  </a:lnTo>
                                  <a:lnTo>
                                    <a:pt x="73" y="6"/>
                                  </a:lnTo>
                                  <a:lnTo>
                                    <a:pt x="79" y="8"/>
                                  </a:lnTo>
                                  <a:lnTo>
                                    <a:pt x="85" y="13"/>
                                  </a:lnTo>
                                  <a:lnTo>
                                    <a:pt x="90" y="16"/>
                                  </a:lnTo>
                                  <a:lnTo>
                                    <a:pt x="96" y="23"/>
                                  </a:lnTo>
                                  <a:lnTo>
                                    <a:pt x="98" y="28"/>
                                  </a:lnTo>
                                  <a:lnTo>
                                    <a:pt x="102" y="31"/>
                                  </a:lnTo>
                                  <a:lnTo>
                                    <a:pt x="104" y="36"/>
                                  </a:lnTo>
                                  <a:lnTo>
                                    <a:pt x="106" y="40"/>
                                  </a:lnTo>
                                  <a:lnTo>
                                    <a:pt x="106" y="42"/>
                                  </a:lnTo>
                                  <a:lnTo>
                                    <a:pt x="104" y="44"/>
                                  </a:lnTo>
                                  <a:lnTo>
                                    <a:pt x="102" y="46"/>
                                  </a:lnTo>
                                  <a:lnTo>
                                    <a:pt x="100" y="47"/>
                                  </a:lnTo>
                                  <a:lnTo>
                                    <a:pt x="98" y="47"/>
                                  </a:lnTo>
                                  <a:lnTo>
                                    <a:pt x="96" y="47"/>
                                  </a:lnTo>
                                  <a:lnTo>
                                    <a:pt x="91" y="46"/>
                                  </a:lnTo>
                                  <a:lnTo>
                                    <a:pt x="87" y="46"/>
                                  </a:lnTo>
                                  <a:lnTo>
                                    <a:pt x="83" y="44"/>
                                  </a:lnTo>
                                  <a:lnTo>
                                    <a:pt x="79" y="42"/>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26" name="Freeform 236"/>
                            <p:cNvSpPr>
                              <a:spLocks/>
                            </p:cNvSpPr>
                            <p:nvPr/>
                          </p:nvSpPr>
                          <p:spPr bwMode="auto">
                            <a:xfrm>
                              <a:off x="1960" y="2007"/>
                              <a:ext cx="107" cy="122"/>
                            </a:xfrm>
                            <a:custGeom>
                              <a:avLst/>
                              <a:gdLst>
                                <a:gd name="T0" fmla="*/ 79 w 107"/>
                                <a:gd name="T1" fmla="*/ 42 h 122"/>
                                <a:gd name="T2" fmla="*/ 20 w 107"/>
                                <a:gd name="T3" fmla="*/ 121 h 122"/>
                                <a:gd name="T4" fmla="*/ 18 w 107"/>
                                <a:gd name="T5" fmla="*/ 121 h 122"/>
                                <a:gd name="T6" fmla="*/ 0 w 107"/>
                                <a:gd name="T7" fmla="*/ 106 h 122"/>
                                <a:gd name="T8" fmla="*/ 58 w 107"/>
                                <a:gd name="T9" fmla="*/ 28 h 122"/>
                                <a:gd name="T10" fmla="*/ 56 w 107"/>
                                <a:gd name="T11" fmla="*/ 23 h 122"/>
                                <a:gd name="T12" fmla="*/ 52 w 107"/>
                                <a:gd name="T13" fmla="*/ 18 h 122"/>
                                <a:gd name="T14" fmla="*/ 50 w 107"/>
                                <a:gd name="T15" fmla="*/ 16 h 122"/>
                                <a:gd name="T16" fmla="*/ 48 w 107"/>
                                <a:gd name="T17" fmla="*/ 13 h 122"/>
                                <a:gd name="T18" fmla="*/ 48 w 107"/>
                                <a:gd name="T19" fmla="*/ 10 h 122"/>
                                <a:gd name="T20" fmla="*/ 48 w 107"/>
                                <a:gd name="T21" fmla="*/ 8 h 122"/>
                                <a:gd name="T22" fmla="*/ 48 w 107"/>
                                <a:gd name="T23" fmla="*/ 4 h 122"/>
                                <a:gd name="T24" fmla="*/ 50 w 107"/>
                                <a:gd name="T25" fmla="*/ 2 h 122"/>
                                <a:gd name="T26" fmla="*/ 54 w 107"/>
                                <a:gd name="T27" fmla="*/ 0 h 122"/>
                                <a:gd name="T28" fmla="*/ 58 w 107"/>
                                <a:gd name="T29" fmla="*/ 0 h 122"/>
                                <a:gd name="T30" fmla="*/ 62 w 107"/>
                                <a:gd name="T31" fmla="*/ 2 h 122"/>
                                <a:gd name="T32" fmla="*/ 67 w 107"/>
                                <a:gd name="T33" fmla="*/ 4 h 122"/>
                                <a:gd name="T34" fmla="*/ 73 w 107"/>
                                <a:gd name="T35" fmla="*/ 6 h 122"/>
                                <a:gd name="T36" fmla="*/ 79 w 107"/>
                                <a:gd name="T37" fmla="*/ 8 h 122"/>
                                <a:gd name="T38" fmla="*/ 85 w 107"/>
                                <a:gd name="T39" fmla="*/ 13 h 122"/>
                                <a:gd name="T40" fmla="*/ 90 w 107"/>
                                <a:gd name="T41" fmla="*/ 16 h 122"/>
                                <a:gd name="T42" fmla="*/ 96 w 107"/>
                                <a:gd name="T43" fmla="*/ 23 h 122"/>
                                <a:gd name="T44" fmla="*/ 98 w 107"/>
                                <a:gd name="T45" fmla="*/ 28 h 122"/>
                                <a:gd name="T46" fmla="*/ 102 w 107"/>
                                <a:gd name="T47" fmla="*/ 31 h 122"/>
                                <a:gd name="T48" fmla="*/ 104 w 107"/>
                                <a:gd name="T49" fmla="*/ 36 h 122"/>
                                <a:gd name="T50" fmla="*/ 106 w 107"/>
                                <a:gd name="T51" fmla="*/ 40 h 122"/>
                                <a:gd name="T52" fmla="*/ 106 w 107"/>
                                <a:gd name="T53" fmla="*/ 42 h 122"/>
                                <a:gd name="T54" fmla="*/ 104 w 107"/>
                                <a:gd name="T55" fmla="*/ 44 h 122"/>
                                <a:gd name="T56" fmla="*/ 102 w 107"/>
                                <a:gd name="T57" fmla="*/ 46 h 122"/>
                                <a:gd name="T58" fmla="*/ 100 w 107"/>
                                <a:gd name="T59" fmla="*/ 47 h 122"/>
                                <a:gd name="T60" fmla="*/ 98 w 107"/>
                                <a:gd name="T61" fmla="*/ 47 h 122"/>
                                <a:gd name="T62" fmla="*/ 96 w 107"/>
                                <a:gd name="T63" fmla="*/ 47 h 122"/>
                                <a:gd name="T64" fmla="*/ 91 w 107"/>
                                <a:gd name="T65" fmla="*/ 46 h 122"/>
                                <a:gd name="T66" fmla="*/ 87 w 107"/>
                                <a:gd name="T67" fmla="*/ 46 h 122"/>
                                <a:gd name="T68" fmla="*/ 83 w 107"/>
                                <a:gd name="T69" fmla="*/ 44 h 122"/>
                                <a:gd name="T70" fmla="*/ 79 w 107"/>
                                <a:gd name="T71" fmla="*/ 42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22"/>
                                <a:gd name="T110" fmla="*/ 107 w 107"/>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22">
                                  <a:moveTo>
                                    <a:pt x="79" y="42"/>
                                  </a:moveTo>
                                  <a:lnTo>
                                    <a:pt x="20" y="121"/>
                                  </a:lnTo>
                                  <a:lnTo>
                                    <a:pt x="18" y="121"/>
                                  </a:lnTo>
                                  <a:lnTo>
                                    <a:pt x="0" y="106"/>
                                  </a:lnTo>
                                  <a:lnTo>
                                    <a:pt x="58" y="28"/>
                                  </a:lnTo>
                                  <a:lnTo>
                                    <a:pt x="56" y="23"/>
                                  </a:lnTo>
                                  <a:lnTo>
                                    <a:pt x="52" y="18"/>
                                  </a:lnTo>
                                  <a:lnTo>
                                    <a:pt x="50" y="16"/>
                                  </a:lnTo>
                                  <a:lnTo>
                                    <a:pt x="48" y="13"/>
                                  </a:lnTo>
                                  <a:lnTo>
                                    <a:pt x="48" y="10"/>
                                  </a:lnTo>
                                  <a:lnTo>
                                    <a:pt x="48" y="8"/>
                                  </a:lnTo>
                                  <a:lnTo>
                                    <a:pt x="48" y="4"/>
                                  </a:lnTo>
                                  <a:lnTo>
                                    <a:pt x="50" y="2"/>
                                  </a:lnTo>
                                  <a:lnTo>
                                    <a:pt x="54" y="0"/>
                                  </a:lnTo>
                                  <a:lnTo>
                                    <a:pt x="58" y="0"/>
                                  </a:lnTo>
                                  <a:lnTo>
                                    <a:pt x="62" y="2"/>
                                  </a:lnTo>
                                  <a:lnTo>
                                    <a:pt x="67" y="4"/>
                                  </a:lnTo>
                                  <a:lnTo>
                                    <a:pt x="73" y="6"/>
                                  </a:lnTo>
                                  <a:lnTo>
                                    <a:pt x="79" y="8"/>
                                  </a:lnTo>
                                  <a:lnTo>
                                    <a:pt x="85" y="13"/>
                                  </a:lnTo>
                                  <a:lnTo>
                                    <a:pt x="90" y="16"/>
                                  </a:lnTo>
                                  <a:lnTo>
                                    <a:pt x="96" y="23"/>
                                  </a:lnTo>
                                  <a:lnTo>
                                    <a:pt x="98" y="28"/>
                                  </a:lnTo>
                                  <a:lnTo>
                                    <a:pt x="102" y="31"/>
                                  </a:lnTo>
                                  <a:lnTo>
                                    <a:pt x="104" y="36"/>
                                  </a:lnTo>
                                  <a:lnTo>
                                    <a:pt x="106" y="40"/>
                                  </a:lnTo>
                                  <a:lnTo>
                                    <a:pt x="106" y="42"/>
                                  </a:lnTo>
                                  <a:lnTo>
                                    <a:pt x="104" y="44"/>
                                  </a:lnTo>
                                  <a:lnTo>
                                    <a:pt x="102" y="46"/>
                                  </a:lnTo>
                                  <a:lnTo>
                                    <a:pt x="100" y="47"/>
                                  </a:lnTo>
                                  <a:lnTo>
                                    <a:pt x="98" y="47"/>
                                  </a:lnTo>
                                  <a:lnTo>
                                    <a:pt x="96" y="47"/>
                                  </a:lnTo>
                                  <a:lnTo>
                                    <a:pt x="91" y="46"/>
                                  </a:lnTo>
                                  <a:lnTo>
                                    <a:pt x="87" y="46"/>
                                  </a:lnTo>
                                  <a:lnTo>
                                    <a:pt x="83" y="44"/>
                                  </a:lnTo>
                                  <a:lnTo>
                                    <a:pt x="79" y="42"/>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7" name="Freeform 237"/>
                            <p:cNvSpPr>
                              <a:spLocks/>
                            </p:cNvSpPr>
                            <p:nvPr/>
                          </p:nvSpPr>
                          <p:spPr bwMode="auto">
                            <a:xfrm>
                              <a:off x="1845" y="2023"/>
                              <a:ext cx="258" cy="258"/>
                            </a:xfrm>
                            <a:custGeom>
                              <a:avLst/>
                              <a:gdLst>
                                <a:gd name="T0" fmla="*/ 257 w 258"/>
                                <a:gd name="T1" fmla="*/ 257 h 258"/>
                                <a:gd name="T2" fmla="*/ 255 w 258"/>
                                <a:gd name="T3" fmla="*/ 231 h 258"/>
                                <a:gd name="T4" fmla="*/ 250 w 258"/>
                                <a:gd name="T5" fmla="*/ 205 h 258"/>
                                <a:gd name="T6" fmla="*/ 244 w 258"/>
                                <a:gd name="T7" fmla="*/ 182 h 258"/>
                                <a:gd name="T8" fmla="*/ 236 w 258"/>
                                <a:gd name="T9" fmla="*/ 157 h 258"/>
                                <a:gd name="T10" fmla="*/ 225 w 258"/>
                                <a:gd name="T11" fmla="*/ 137 h 258"/>
                                <a:gd name="T12" fmla="*/ 213 w 258"/>
                                <a:gd name="T13" fmla="*/ 113 h 258"/>
                                <a:gd name="T14" fmla="*/ 198 w 258"/>
                                <a:gd name="T15" fmla="*/ 95 h 258"/>
                                <a:gd name="T16" fmla="*/ 182 w 258"/>
                                <a:gd name="T17" fmla="*/ 75 h 258"/>
                                <a:gd name="T18" fmla="*/ 163 w 258"/>
                                <a:gd name="T19" fmla="*/ 59 h 258"/>
                                <a:gd name="T20" fmla="*/ 142 w 258"/>
                                <a:gd name="T21" fmla="*/ 44 h 258"/>
                                <a:gd name="T22" fmla="*/ 120 w 258"/>
                                <a:gd name="T23" fmla="*/ 31 h 258"/>
                                <a:gd name="T24" fmla="*/ 98 w 258"/>
                                <a:gd name="T25" fmla="*/ 22 h 258"/>
                                <a:gd name="T26" fmla="*/ 75 w 258"/>
                                <a:gd name="T27" fmla="*/ 14 h 258"/>
                                <a:gd name="T28" fmla="*/ 50 w 258"/>
                                <a:gd name="T29" fmla="*/ 5 h 258"/>
                                <a:gd name="T30" fmla="*/ 25 w 258"/>
                                <a:gd name="T31" fmla="*/ 2 h 258"/>
                                <a:gd name="T32" fmla="*/ 0 w 258"/>
                                <a:gd name="T33" fmla="*/ 0 h 258"/>
                                <a:gd name="T34" fmla="*/ 0 w 258"/>
                                <a:gd name="T35" fmla="*/ 69 h 258"/>
                                <a:gd name="T36" fmla="*/ 19 w 258"/>
                                <a:gd name="T37" fmla="*/ 71 h 258"/>
                                <a:gd name="T38" fmla="*/ 37 w 258"/>
                                <a:gd name="T39" fmla="*/ 73 h 258"/>
                                <a:gd name="T40" fmla="*/ 54 w 258"/>
                                <a:gd name="T41" fmla="*/ 78 h 258"/>
                                <a:gd name="T42" fmla="*/ 73 w 258"/>
                                <a:gd name="T43" fmla="*/ 84 h 258"/>
                                <a:gd name="T44" fmla="*/ 88 w 258"/>
                                <a:gd name="T45" fmla="*/ 92 h 258"/>
                                <a:gd name="T46" fmla="*/ 104 w 258"/>
                                <a:gd name="T47" fmla="*/ 103 h 258"/>
                                <a:gd name="T48" fmla="*/ 119 w 258"/>
                                <a:gd name="T49" fmla="*/ 113 h 258"/>
                                <a:gd name="T50" fmla="*/ 131 w 258"/>
                                <a:gd name="T51" fmla="*/ 126 h 258"/>
                                <a:gd name="T52" fmla="*/ 144 w 258"/>
                                <a:gd name="T53" fmla="*/ 138 h 258"/>
                                <a:gd name="T54" fmla="*/ 154 w 258"/>
                                <a:gd name="T55" fmla="*/ 153 h 258"/>
                                <a:gd name="T56" fmla="*/ 165 w 258"/>
                                <a:gd name="T57" fmla="*/ 168 h 258"/>
                                <a:gd name="T58" fmla="*/ 171 w 258"/>
                                <a:gd name="T59" fmla="*/ 185 h 258"/>
                                <a:gd name="T60" fmla="*/ 177 w 258"/>
                                <a:gd name="T61" fmla="*/ 201 h 258"/>
                                <a:gd name="T62" fmla="*/ 183 w 258"/>
                                <a:gd name="T63" fmla="*/ 220 h 258"/>
                                <a:gd name="T64" fmla="*/ 185 w 258"/>
                                <a:gd name="T65" fmla="*/ 238 h 258"/>
                                <a:gd name="T66" fmla="*/ 188 w 258"/>
                                <a:gd name="T67" fmla="*/ 257 h 258"/>
                                <a:gd name="T68" fmla="*/ 257 w 258"/>
                                <a:gd name="T69" fmla="*/ 257 h 258"/>
                                <a:gd name="T70" fmla="*/ 257 w 258"/>
                                <a:gd name="T71" fmla="*/ 257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8"/>
                                <a:gd name="T109" fmla="*/ 0 h 258"/>
                                <a:gd name="T110" fmla="*/ 258 w 258"/>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8" h="258">
                                  <a:moveTo>
                                    <a:pt x="257" y="257"/>
                                  </a:moveTo>
                                  <a:lnTo>
                                    <a:pt x="255" y="231"/>
                                  </a:lnTo>
                                  <a:lnTo>
                                    <a:pt x="250" y="205"/>
                                  </a:lnTo>
                                  <a:lnTo>
                                    <a:pt x="244" y="182"/>
                                  </a:lnTo>
                                  <a:lnTo>
                                    <a:pt x="236" y="157"/>
                                  </a:lnTo>
                                  <a:lnTo>
                                    <a:pt x="225" y="137"/>
                                  </a:lnTo>
                                  <a:lnTo>
                                    <a:pt x="213" y="113"/>
                                  </a:lnTo>
                                  <a:lnTo>
                                    <a:pt x="198" y="95"/>
                                  </a:lnTo>
                                  <a:lnTo>
                                    <a:pt x="182" y="75"/>
                                  </a:lnTo>
                                  <a:lnTo>
                                    <a:pt x="163" y="59"/>
                                  </a:lnTo>
                                  <a:lnTo>
                                    <a:pt x="142" y="44"/>
                                  </a:lnTo>
                                  <a:lnTo>
                                    <a:pt x="120" y="31"/>
                                  </a:lnTo>
                                  <a:lnTo>
                                    <a:pt x="98" y="22"/>
                                  </a:lnTo>
                                  <a:lnTo>
                                    <a:pt x="75" y="14"/>
                                  </a:lnTo>
                                  <a:lnTo>
                                    <a:pt x="50" y="5"/>
                                  </a:lnTo>
                                  <a:lnTo>
                                    <a:pt x="25" y="2"/>
                                  </a:lnTo>
                                  <a:lnTo>
                                    <a:pt x="0" y="0"/>
                                  </a:lnTo>
                                  <a:lnTo>
                                    <a:pt x="0" y="69"/>
                                  </a:lnTo>
                                  <a:lnTo>
                                    <a:pt x="19" y="71"/>
                                  </a:lnTo>
                                  <a:lnTo>
                                    <a:pt x="37" y="73"/>
                                  </a:lnTo>
                                  <a:lnTo>
                                    <a:pt x="54" y="78"/>
                                  </a:lnTo>
                                  <a:lnTo>
                                    <a:pt x="73" y="84"/>
                                  </a:lnTo>
                                  <a:lnTo>
                                    <a:pt x="88" y="92"/>
                                  </a:lnTo>
                                  <a:lnTo>
                                    <a:pt x="104" y="103"/>
                                  </a:lnTo>
                                  <a:lnTo>
                                    <a:pt x="119" y="113"/>
                                  </a:lnTo>
                                  <a:lnTo>
                                    <a:pt x="131" y="126"/>
                                  </a:lnTo>
                                  <a:lnTo>
                                    <a:pt x="144" y="138"/>
                                  </a:lnTo>
                                  <a:lnTo>
                                    <a:pt x="154" y="153"/>
                                  </a:lnTo>
                                  <a:lnTo>
                                    <a:pt x="165" y="168"/>
                                  </a:lnTo>
                                  <a:lnTo>
                                    <a:pt x="171" y="185"/>
                                  </a:lnTo>
                                  <a:lnTo>
                                    <a:pt x="177" y="201"/>
                                  </a:lnTo>
                                  <a:lnTo>
                                    <a:pt x="183" y="220"/>
                                  </a:lnTo>
                                  <a:lnTo>
                                    <a:pt x="185" y="238"/>
                                  </a:lnTo>
                                  <a:lnTo>
                                    <a:pt x="188" y="257"/>
                                  </a:lnTo>
                                  <a:lnTo>
                                    <a:pt x="257" y="257"/>
                                  </a:lnTo>
                                </a:path>
                              </a:pathLst>
                            </a:custGeom>
                            <a:solidFill>
                              <a:srgbClr val="FF9FC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28" name="Freeform 238"/>
                            <p:cNvSpPr>
                              <a:spLocks/>
                            </p:cNvSpPr>
                            <p:nvPr/>
                          </p:nvSpPr>
                          <p:spPr bwMode="auto">
                            <a:xfrm>
                              <a:off x="1845" y="2280"/>
                              <a:ext cx="258" cy="258"/>
                            </a:xfrm>
                            <a:custGeom>
                              <a:avLst/>
                              <a:gdLst>
                                <a:gd name="T0" fmla="*/ 0 w 258"/>
                                <a:gd name="T1" fmla="*/ 257 h 258"/>
                                <a:gd name="T2" fmla="*/ 25 w 258"/>
                                <a:gd name="T3" fmla="*/ 257 h 258"/>
                                <a:gd name="T4" fmla="*/ 50 w 258"/>
                                <a:gd name="T5" fmla="*/ 253 h 258"/>
                                <a:gd name="T6" fmla="*/ 75 w 258"/>
                                <a:gd name="T7" fmla="*/ 247 h 258"/>
                                <a:gd name="T8" fmla="*/ 98 w 258"/>
                                <a:gd name="T9" fmla="*/ 239 h 258"/>
                                <a:gd name="T10" fmla="*/ 120 w 258"/>
                                <a:gd name="T11" fmla="*/ 226 h 258"/>
                                <a:gd name="T12" fmla="*/ 142 w 258"/>
                                <a:gd name="T13" fmla="*/ 213 h 258"/>
                                <a:gd name="T14" fmla="*/ 163 w 258"/>
                                <a:gd name="T15" fmla="*/ 199 h 258"/>
                                <a:gd name="T16" fmla="*/ 182 w 258"/>
                                <a:gd name="T17" fmla="*/ 182 h 258"/>
                                <a:gd name="T18" fmla="*/ 198 w 258"/>
                                <a:gd name="T19" fmla="*/ 163 h 258"/>
                                <a:gd name="T20" fmla="*/ 213 w 258"/>
                                <a:gd name="T21" fmla="*/ 144 h 258"/>
                                <a:gd name="T22" fmla="*/ 225 w 258"/>
                                <a:gd name="T23" fmla="*/ 124 h 258"/>
                                <a:gd name="T24" fmla="*/ 236 w 258"/>
                                <a:gd name="T25" fmla="*/ 101 h 258"/>
                                <a:gd name="T26" fmla="*/ 244 w 258"/>
                                <a:gd name="T27" fmla="*/ 78 h 258"/>
                                <a:gd name="T28" fmla="*/ 250 w 258"/>
                                <a:gd name="T29" fmla="*/ 52 h 258"/>
                                <a:gd name="T30" fmla="*/ 255 w 258"/>
                                <a:gd name="T31" fmla="*/ 27 h 258"/>
                                <a:gd name="T32" fmla="*/ 257 w 258"/>
                                <a:gd name="T33" fmla="*/ 0 h 258"/>
                                <a:gd name="T34" fmla="*/ 188 w 258"/>
                                <a:gd name="T35" fmla="*/ 0 h 258"/>
                                <a:gd name="T36" fmla="*/ 185 w 258"/>
                                <a:gd name="T37" fmla="*/ 19 h 258"/>
                                <a:gd name="T38" fmla="*/ 183 w 258"/>
                                <a:gd name="T39" fmla="*/ 38 h 258"/>
                                <a:gd name="T40" fmla="*/ 177 w 258"/>
                                <a:gd name="T41" fmla="*/ 57 h 258"/>
                                <a:gd name="T42" fmla="*/ 171 w 258"/>
                                <a:gd name="T43" fmla="*/ 73 h 258"/>
                                <a:gd name="T44" fmla="*/ 165 w 258"/>
                                <a:gd name="T45" fmla="*/ 90 h 258"/>
                                <a:gd name="T46" fmla="*/ 154 w 258"/>
                                <a:gd name="T47" fmla="*/ 105 h 258"/>
                                <a:gd name="T48" fmla="*/ 144 w 258"/>
                                <a:gd name="T49" fmla="*/ 119 h 258"/>
                                <a:gd name="T50" fmla="*/ 131 w 258"/>
                                <a:gd name="T51" fmla="*/ 134 h 258"/>
                                <a:gd name="T52" fmla="*/ 119 w 258"/>
                                <a:gd name="T53" fmla="*/ 147 h 258"/>
                                <a:gd name="T54" fmla="*/ 104 w 258"/>
                                <a:gd name="T55" fmla="*/ 157 h 258"/>
                                <a:gd name="T56" fmla="*/ 88 w 258"/>
                                <a:gd name="T57" fmla="*/ 166 h 258"/>
                                <a:gd name="T58" fmla="*/ 73 w 258"/>
                                <a:gd name="T59" fmla="*/ 173 h 258"/>
                                <a:gd name="T60" fmla="*/ 54 w 258"/>
                                <a:gd name="T61" fmla="*/ 179 h 258"/>
                                <a:gd name="T62" fmla="*/ 37 w 258"/>
                                <a:gd name="T63" fmla="*/ 184 h 258"/>
                                <a:gd name="T64" fmla="*/ 19 w 258"/>
                                <a:gd name="T65" fmla="*/ 188 h 258"/>
                                <a:gd name="T66" fmla="*/ 0 w 258"/>
                                <a:gd name="T67" fmla="*/ 188 h 258"/>
                                <a:gd name="T68" fmla="*/ 0 w 258"/>
                                <a:gd name="T69" fmla="*/ 257 h 258"/>
                                <a:gd name="T70" fmla="*/ 0 w 258"/>
                                <a:gd name="T71" fmla="*/ 257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8"/>
                                <a:gd name="T109" fmla="*/ 0 h 258"/>
                                <a:gd name="T110" fmla="*/ 258 w 258"/>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8" h="258">
                                  <a:moveTo>
                                    <a:pt x="0" y="257"/>
                                  </a:moveTo>
                                  <a:lnTo>
                                    <a:pt x="25" y="257"/>
                                  </a:lnTo>
                                  <a:lnTo>
                                    <a:pt x="50" y="253"/>
                                  </a:lnTo>
                                  <a:lnTo>
                                    <a:pt x="75" y="247"/>
                                  </a:lnTo>
                                  <a:lnTo>
                                    <a:pt x="98" y="239"/>
                                  </a:lnTo>
                                  <a:lnTo>
                                    <a:pt x="120" y="226"/>
                                  </a:lnTo>
                                  <a:lnTo>
                                    <a:pt x="142" y="213"/>
                                  </a:lnTo>
                                  <a:lnTo>
                                    <a:pt x="163" y="199"/>
                                  </a:lnTo>
                                  <a:lnTo>
                                    <a:pt x="182" y="182"/>
                                  </a:lnTo>
                                  <a:lnTo>
                                    <a:pt x="198" y="163"/>
                                  </a:lnTo>
                                  <a:lnTo>
                                    <a:pt x="213" y="144"/>
                                  </a:lnTo>
                                  <a:lnTo>
                                    <a:pt x="225" y="124"/>
                                  </a:lnTo>
                                  <a:lnTo>
                                    <a:pt x="236" y="101"/>
                                  </a:lnTo>
                                  <a:lnTo>
                                    <a:pt x="244" y="78"/>
                                  </a:lnTo>
                                  <a:lnTo>
                                    <a:pt x="250" y="52"/>
                                  </a:lnTo>
                                  <a:lnTo>
                                    <a:pt x="255" y="27"/>
                                  </a:lnTo>
                                  <a:lnTo>
                                    <a:pt x="257" y="0"/>
                                  </a:lnTo>
                                  <a:lnTo>
                                    <a:pt x="188" y="0"/>
                                  </a:lnTo>
                                  <a:lnTo>
                                    <a:pt x="185" y="19"/>
                                  </a:lnTo>
                                  <a:lnTo>
                                    <a:pt x="183" y="38"/>
                                  </a:lnTo>
                                  <a:lnTo>
                                    <a:pt x="177" y="57"/>
                                  </a:lnTo>
                                  <a:lnTo>
                                    <a:pt x="171" y="73"/>
                                  </a:lnTo>
                                  <a:lnTo>
                                    <a:pt x="165" y="90"/>
                                  </a:lnTo>
                                  <a:lnTo>
                                    <a:pt x="154" y="105"/>
                                  </a:lnTo>
                                  <a:lnTo>
                                    <a:pt x="144" y="119"/>
                                  </a:lnTo>
                                  <a:lnTo>
                                    <a:pt x="131" y="134"/>
                                  </a:lnTo>
                                  <a:lnTo>
                                    <a:pt x="119" y="147"/>
                                  </a:lnTo>
                                  <a:lnTo>
                                    <a:pt x="104" y="157"/>
                                  </a:lnTo>
                                  <a:lnTo>
                                    <a:pt x="88" y="166"/>
                                  </a:lnTo>
                                  <a:lnTo>
                                    <a:pt x="73" y="173"/>
                                  </a:lnTo>
                                  <a:lnTo>
                                    <a:pt x="54" y="179"/>
                                  </a:lnTo>
                                  <a:lnTo>
                                    <a:pt x="37" y="184"/>
                                  </a:lnTo>
                                  <a:lnTo>
                                    <a:pt x="19" y="188"/>
                                  </a:lnTo>
                                  <a:lnTo>
                                    <a:pt x="0" y="188"/>
                                  </a:lnTo>
                                  <a:lnTo>
                                    <a:pt x="0" y="257"/>
                                  </a:lnTo>
                                </a:path>
                              </a:pathLst>
                            </a:custGeom>
                            <a:solidFill>
                              <a:srgbClr val="FF9FC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29" name="Freeform 239"/>
                            <p:cNvSpPr>
                              <a:spLocks/>
                            </p:cNvSpPr>
                            <p:nvPr/>
                          </p:nvSpPr>
                          <p:spPr bwMode="auto">
                            <a:xfrm>
                              <a:off x="1586" y="2280"/>
                              <a:ext cx="260" cy="258"/>
                            </a:xfrm>
                            <a:custGeom>
                              <a:avLst/>
                              <a:gdLst>
                                <a:gd name="T0" fmla="*/ 0 w 260"/>
                                <a:gd name="T1" fmla="*/ 0 h 258"/>
                                <a:gd name="T2" fmla="*/ 2 w 260"/>
                                <a:gd name="T3" fmla="*/ 27 h 258"/>
                                <a:gd name="T4" fmla="*/ 6 w 260"/>
                                <a:gd name="T5" fmla="*/ 52 h 258"/>
                                <a:gd name="T6" fmla="*/ 12 w 260"/>
                                <a:gd name="T7" fmla="*/ 78 h 258"/>
                                <a:gd name="T8" fmla="*/ 21 w 260"/>
                                <a:gd name="T9" fmla="*/ 101 h 258"/>
                                <a:gd name="T10" fmla="*/ 31 w 260"/>
                                <a:gd name="T11" fmla="*/ 124 h 258"/>
                                <a:gd name="T12" fmla="*/ 43 w 260"/>
                                <a:gd name="T13" fmla="*/ 144 h 258"/>
                                <a:gd name="T14" fmla="*/ 60 w 260"/>
                                <a:gd name="T15" fmla="*/ 166 h 258"/>
                                <a:gd name="T16" fmla="*/ 78 w 260"/>
                                <a:gd name="T17" fmla="*/ 182 h 258"/>
                                <a:gd name="T18" fmla="*/ 94 w 260"/>
                                <a:gd name="T19" fmla="*/ 199 h 258"/>
                                <a:gd name="T20" fmla="*/ 115 w 260"/>
                                <a:gd name="T21" fmla="*/ 213 h 258"/>
                                <a:gd name="T22" fmla="*/ 136 w 260"/>
                                <a:gd name="T23" fmla="*/ 226 h 258"/>
                                <a:gd name="T24" fmla="*/ 159 w 260"/>
                                <a:gd name="T25" fmla="*/ 239 h 258"/>
                                <a:gd name="T26" fmla="*/ 181 w 260"/>
                                <a:gd name="T27" fmla="*/ 247 h 258"/>
                                <a:gd name="T28" fmla="*/ 206 w 260"/>
                                <a:gd name="T29" fmla="*/ 253 h 258"/>
                                <a:gd name="T30" fmla="*/ 232 w 260"/>
                                <a:gd name="T31" fmla="*/ 257 h 258"/>
                                <a:gd name="T32" fmla="*/ 259 w 260"/>
                                <a:gd name="T33" fmla="*/ 257 h 258"/>
                                <a:gd name="T34" fmla="*/ 259 w 260"/>
                                <a:gd name="T35" fmla="*/ 188 h 258"/>
                                <a:gd name="T36" fmla="*/ 238 w 260"/>
                                <a:gd name="T37" fmla="*/ 188 h 258"/>
                                <a:gd name="T38" fmla="*/ 219 w 260"/>
                                <a:gd name="T39" fmla="*/ 184 h 258"/>
                                <a:gd name="T40" fmla="*/ 202 w 260"/>
                                <a:gd name="T41" fmla="*/ 179 h 258"/>
                                <a:gd name="T42" fmla="*/ 186 w 260"/>
                                <a:gd name="T43" fmla="*/ 173 h 258"/>
                                <a:gd name="T44" fmla="*/ 170 w 260"/>
                                <a:gd name="T45" fmla="*/ 166 h 258"/>
                                <a:gd name="T46" fmla="*/ 153 w 260"/>
                                <a:gd name="T47" fmla="*/ 157 h 258"/>
                                <a:gd name="T48" fmla="*/ 138 w 260"/>
                                <a:gd name="T49" fmla="*/ 147 h 258"/>
                                <a:gd name="T50" fmla="*/ 125 w 260"/>
                                <a:gd name="T51" fmla="*/ 134 h 258"/>
                                <a:gd name="T52" fmla="*/ 113 w 260"/>
                                <a:gd name="T53" fmla="*/ 119 h 258"/>
                                <a:gd name="T54" fmla="*/ 103 w 260"/>
                                <a:gd name="T55" fmla="*/ 105 h 258"/>
                                <a:gd name="T56" fmla="*/ 94 w 260"/>
                                <a:gd name="T57" fmla="*/ 90 h 258"/>
                                <a:gd name="T58" fmla="*/ 86 w 260"/>
                                <a:gd name="T59" fmla="*/ 73 h 258"/>
                                <a:gd name="T60" fmla="*/ 79 w 260"/>
                                <a:gd name="T61" fmla="*/ 57 h 258"/>
                                <a:gd name="T62" fmla="*/ 73 w 260"/>
                                <a:gd name="T63" fmla="*/ 38 h 258"/>
                                <a:gd name="T64" fmla="*/ 71 w 260"/>
                                <a:gd name="T65" fmla="*/ 19 h 258"/>
                                <a:gd name="T66" fmla="*/ 71 w 260"/>
                                <a:gd name="T67" fmla="*/ 0 h 258"/>
                                <a:gd name="T68" fmla="*/ 0 w 260"/>
                                <a:gd name="T69" fmla="*/ 0 h 258"/>
                                <a:gd name="T70" fmla="*/ 0 w 260"/>
                                <a:gd name="T71" fmla="*/ 0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0"/>
                                <a:gd name="T109" fmla="*/ 0 h 258"/>
                                <a:gd name="T110" fmla="*/ 260 w 260"/>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0" h="258">
                                  <a:moveTo>
                                    <a:pt x="0" y="0"/>
                                  </a:moveTo>
                                  <a:lnTo>
                                    <a:pt x="2" y="27"/>
                                  </a:lnTo>
                                  <a:lnTo>
                                    <a:pt x="6" y="52"/>
                                  </a:lnTo>
                                  <a:lnTo>
                                    <a:pt x="12" y="78"/>
                                  </a:lnTo>
                                  <a:lnTo>
                                    <a:pt x="21" y="101"/>
                                  </a:lnTo>
                                  <a:lnTo>
                                    <a:pt x="31" y="124"/>
                                  </a:lnTo>
                                  <a:lnTo>
                                    <a:pt x="43" y="144"/>
                                  </a:lnTo>
                                  <a:lnTo>
                                    <a:pt x="60" y="166"/>
                                  </a:lnTo>
                                  <a:lnTo>
                                    <a:pt x="78" y="182"/>
                                  </a:lnTo>
                                  <a:lnTo>
                                    <a:pt x="94" y="199"/>
                                  </a:lnTo>
                                  <a:lnTo>
                                    <a:pt x="115" y="213"/>
                                  </a:lnTo>
                                  <a:lnTo>
                                    <a:pt x="136" y="226"/>
                                  </a:lnTo>
                                  <a:lnTo>
                                    <a:pt x="159" y="239"/>
                                  </a:lnTo>
                                  <a:lnTo>
                                    <a:pt x="181" y="247"/>
                                  </a:lnTo>
                                  <a:lnTo>
                                    <a:pt x="206" y="253"/>
                                  </a:lnTo>
                                  <a:lnTo>
                                    <a:pt x="232" y="257"/>
                                  </a:lnTo>
                                  <a:lnTo>
                                    <a:pt x="259" y="257"/>
                                  </a:lnTo>
                                  <a:lnTo>
                                    <a:pt x="259" y="188"/>
                                  </a:lnTo>
                                  <a:lnTo>
                                    <a:pt x="238" y="188"/>
                                  </a:lnTo>
                                  <a:lnTo>
                                    <a:pt x="219" y="184"/>
                                  </a:lnTo>
                                  <a:lnTo>
                                    <a:pt x="202" y="179"/>
                                  </a:lnTo>
                                  <a:lnTo>
                                    <a:pt x="186" y="173"/>
                                  </a:lnTo>
                                  <a:lnTo>
                                    <a:pt x="170" y="166"/>
                                  </a:lnTo>
                                  <a:lnTo>
                                    <a:pt x="153" y="157"/>
                                  </a:lnTo>
                                  <a:lnTo>
                                    <a:pt x="138" y="147"/>
                                  </a:lnTo>
                                  <a:lnTo>
                                    <a:pt x="125" y="134"/>
                                  </a:lnTo>
                                  <a:lnTo>
                                    <a:pt x="113" y="119"/>
                                  </a:lnTo>
                                  <a:lnTo>
                                    <a:pt x="103" y="105"/>
                                  </a:lnTo>
                                  <a:lnTo>
                                    <a:pt x="94" y="90"/>
                                  </a:lnTo>
                                  <a:lnTo>
                                    <a:pt x="86" y="73"/>
                                  </a:lnTo>
                                  <a:lnTo>
                                    <a:pt x="79" y="57"/>
                                  </a:lnTo>
                                  <a:lnTo>
                                    <a:pt x="73" y="38"/>
                                  </a:lnTo>
                                  <a:lnTo>
                                    <a:pt x="71" y="19"/>
                                  </a:lnTo>
                                  <a:lnTo>
                                    <a:pt x="71" y="0"/>
                                  </a:lnTo>
                                  <a:lnTo>
                                    <a:pt x="0" y="0"/>
                                  </a:lnTo>
                                </a:path>
                              </a:pathLst>
                            </a:custGeom>
                            <a:solidFill>
                              <a:srgbClr val="FF9FC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30" name="Freeform 240"/>
                            <p:cNvSpPr>
                              <a:spLocks/>
                            </p:cNvSpPr>
                            <p:nvPr/>
                          </p:nvSpPr>
                          <p:spPr bwMode="auto">
                            <a:xfrm>
                              <a:off x="1586" y="2023"/>
                              <a:ext cx="260" cy="258"/>
                            </a:xfrm>
                            <a:custGeom>
                              <a:avLst/>
                              <a:gdLst>
                                <a:gd name="T0" fmla="*/ 259 w 260"/>
                                <a:gd name="T1" fmla="*/ 0 h 258"/>
                                <a:gd name="T2" fmla="*/ 232 w 260"/>
                                <a:gd name="T3" fmla="*/ 2 h 258"/>
                                <a:gd name="T4" fmla="*/ 206 w 260"/>
                                <a:gd name="T5" fmla="*/ 5 h 258"/>
                                <a:gd name="T6" fmla="*/ 181 w 260"/>
                                <a:gd name="T7" fmla="*/ 14 h 258"/>
                                <a:gd name="T8" fmla="*/ 159 w 260"/>
                                <a:gd name="T9" fmla="*/ 22 h 258"/>
                                <a:gd name="T10" fmla="*/ 136 w 260"/>
                                <a:gd name="T11" fmla="*/ 31 h 258"/>
                                <a:gd name="T12" fmla="*/ 115 w 260"/>
                                <a:gd name="T13" fmla="*/ 44 h 258"/>
                                <a:gd name="T14" fmla="*/ 94 w 260"/>
                                <a:gd name="T15" fmla="*/ 59 h 258"/>
                                <a:gd name="T16" fmla="*/ 78 w 260"/>
                                <a:gd name="T17" fmla="*/ 75 h 258"/>
                                <a:gd name="T18" fmla="*/ 60 w 260"/>
                                <a:gd name="T19" fmla="*/ 95 h 258"/>
                                <a:gd name="T20" fmla="*/ 43 w 260"/>
                                <a:gd name="T21" fmla="*/ 113 h 258"/>
                                <a:gd name="T22" fmla="*/ 31 w 260"/>
                                <a:gd name="T23" fmla="*/ 137 h 258"/>
                                <a:gd name="T24" fmla="*/ 21 w 260"/>
                                <a:gd name="T25" fmla="*/ 157 h 258"/>
                                <a:gd name="T26" fmla="*/ 12 w 260"/>
                                <a:gd name="T27" fmla="*/ 182 h 258"/>
                                <a:gd name="T28" fmla="*/ 6 w 260"/>
                                <a:gd name="T29" fmla="*/ 205 h 258"/>
                                <a:gd name="T30" fmla="*/ 2 w 260"/>
                                <a:gd name="T31" fmla="*/ 231 h 258"/>
                                <a:gd name="T32" fmla="*/ 0 w 260"/>
                                <a:gd name="T33" fmla="*/ 257 h 258"/>
                                <a:gd name="T34" fmla="*/ 71 w 260"/>
                                <a:gd name="T35" fmla="*/ 257 h 258"/>
                                <a:gd name="T36" fmla="*/ 71 w 260"/>
                                <a:gd name="T37" fmla="*/ 238 h 258"/>
                                <a:gd name="T38" fmla="*/ 73 w 260"/>
                                <a:gd name="T39" fmla="*/ 220 h 258"/>
                                <a:gd name="T40" fmla="*/ 79 w 260"/>
                                <a:gd name="T41" fmla="*/ 201 h 258"/>
                                <a:gd name="T42" fmla="*/ 86 w 260"/>
                                <a:gd name="T43" fmla="*/ 185 h 258"/>
                                <a:gd name="T44" fmla="*/ 94 w 260"/>
                                <a:gd name="T45" fmla="*/ 168 h 258"/>
                                <a:gd name="T46" fmla="*/ 103 w 260"/>
                                <a:gd name="T47" fmla="*/ 153 h 258"/>
                                <a:gd name="T48" fmla="*/ 113 w 260"/>
                                <a:gd name="T49" fmla="*/ 138 h 258"/>
                                <a:gd name="T50" fmla="*/ 125 w 260"/>
                                <a:gd name="T51" fmla="*/ 126 h 258"/>
                                <a:gd name="T52" fmla="*/ 138 w 260"/>
                                <a:gd name="T53" fmla="*/ 113 h 258"/>
                                <a:gd name="T54" fmla="*/ 153 w 260"/>
                                <a:gd name="T55" fmla="*/ 103 h 258"/>
                                <a:gd name="T56" fmla="*/ 170 w 260"/>
                                <a:gd name="T57" fmla="*/ 92 h 258"/>
                                <a:gd name="T58" fmla="*/ 186 w 260"/>
                                <a:gd name="T59" fmla="*/ 84 h 258"/>
                                <a:gd name="T60" fmla="*/ 202 w 260"/>
                                <a:gd name="T61" fmla="*/ 78 h 258"/>
                                <a:gd name="T62" fmla="*/ 219 w 260"/>
                                <a:gd name="T63" fmla="*/ 73 h 258"/>
                                <a:gd name="T64" fmla="*/ 238 w 260"/>
                                <a:gd name="T65" fmla="*/ 71 h 258"/>
                                <a:gd name="T66" fmla="*/ 259 w 260"/>
                                <a:gd name="T67" fmla="*/ 69 h 258"/>
                                <a:gd name="T68" fmla="*/ 259 w 260"/>
                                <a:gd name="T69" fmla="*/ 0 h 258"/>
                                <a:gd name="T70" fmla="*/ 259 w 260"/>
                                <a:gd name="T71" fmla="*/ 0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0"/>
                                <a:gd name="T109" fmla="*/ 0 h 258"/>
                                <a:gd name="T110" fmla="*/ 260 w 260"/>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0" h="258">
                                  <a:moveTo>
                                    <a:pt x="259" y="0"/>
                                  </a:moveTo>
                                  <a:lnTo>
                                    <a:pt x="232" y="2"/>
                                  </a:lnTo>
                                  <a:lnTo>
                                    <a:pt x="206" y="5"/>
                                  </a:lnTo>
                                  <a:lnTo>
                                    <a:pt x="181" y="14"/>
                                  </a:lnTo>
                                  <a:lnTo>
                                    <a:pt x="159" y="22"/>
                                  </a:lnTo>
                                  <a:lnTo>
                                    <a:pt x="136" y="31"/>
                                  </a:lnTo>
                                  <a:lnTo>
                                    <a:pt x="115" y="44"/>
                                  </a:lnTo>
                                  <a:lnTo>
                                    <a:pt x="94" y="59"/>
                                  </a:lnTo>
                                  <a:lnTo>
                                    <a:pt x="78" y="75"/>
                                  </a:lnTo>
                                  <a:lnTo>
                                    <a:pt x="60" y="95"/>
                                  </a:lnTo>
                                  <a:lnTo>
                                    <a:pt x="43" y="113"/>
                                  </a:lnTo>
                                  <a:lnTo>
                                    <a:pt x="31" y="137"/>
                                  </a:lnTo>
                                  <a:lnTo>
                                    <a:pt x="21" y="157"/>
                                  </a:lnTo>
                                  <a:lnTo>
                                    <a:pt x="12" y="182"/>
                                  </a:lnTo>
                                  <a:lnTo>
                                    <a:pt x="6" y="205"/>
                                  </a:lnTo>
                                  <a:lnTo>
                                    <a:pt x="2" y="231"/>
                                  </a:lnTo>
                                  <a:lnTo>
                                    <a:pt x="0" y="257"/>
                                  </a:lnTo>
                                  <a:lnTo>
                                    <a:pt x="71" y="257"/>
                                  </a:lnTo>
                                  <a:lnTo>
                                    <a:pt x="71" y="238"/>
                                  </a:lnTo>
                                  <a:lnTo>
                                    <a:pt x="73" y="220"/>
                                  </a:lnTo>
                                  <a:lnTo>
                                    <a:pt x="79" y="201"/>
                                  </a:lnTo>
                                  <a:lnTo>
                                    <a:pt x="86" y="185"/>
                                  </a:lnTo>
                                  <a:lnTo>
                                    <a:pt x="94" y="168"/>
                                  </a:lnTo>
                                  <a:lnTo>
                                    <a:pt x="103" y="153"/>
                                  </a:lnTo>
                                  <a:lnTo>
                                    <a:pt x="113" y="138"/>
                                  </a:lnTo>
                                  <a:lnTo>
                                    <a:pt x="125" y="126"/>
                                  </a:lnTo>
                                  <a:lnTo>
                                    <a:pt x="138" y="113"/>
                                  </a:lnTo>
                                  <a:lnTo>
                                    <a:pt x="153" y="103"/>
                                  </a:lnTo>
                                  <a:lnTo>
                                    <a:pt x="170" y="92"/>
                                  </a:lnTo>
                                  <a:lnTo>
                                    <a:pt x="186" y="84"/>
                                  </a:lnTo>
                                  <a:lnTo>
                                    <a:pt x="202" y="78"/>
                                  </a:lnTo>
                                  <a:lnTo>
                                    <a:pt x="219" y="73"/>
                                  </a:lnTo>
                                  <a:lnTo>
                                    <a:pt x="238" y="71"/>
                                  </a:lnTo>
                                  <a:lnTo>
                                    <a:pt x="259" y="69"/>
                                  </a:lnTo>
                                  <a:lnTo>
                                    <a:pt x="259" y="0"/>
                                  </a:lnTo>
                                </a:path>
                              </a:pathLst>
                            </a:custGeom>
                            <a:solidFill>
                              <a:srgbClr val="FF9FC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31" name="Freeform 241"/>
                            <p:cNvSpPr>
                              <a:spLocks/>
                            </p:cNvSpPr>
                            <p:nvPr/>
                          </p:nvSpPr>
                          <p:spPr bwMode="auto">
                            <a:xfrm>
                              <a:off x="1722" y="2158"/>
                              <a:ext cx="244" cy="17"/>
                            </a:xfrm>
                            <a:custGeom>
                              <a:avLst/>
                              <a:gdLst>
                                <a:gd name="T0" fmla="*/ 243 w 244"/>
                                <a:gd name="T1" fmla="*/ 8 h 17"/>
                                <a:gd name="T2" fmla="*/ 243 w 244"/>
                                <a:gd name="T3" fmla="*/ 0 h 17"/>
                                <a:gd name="T4" fmla="*/ 0 w 244"/>
                                <a:gd name="T5" fmla="*/ 0 h 17"/>
                                <a:gd name="T6" fmla="*/ 0 w 244"/>
                                <a:gd name="T7" fmla="*/ 16 h 17"/>
                                <a:gd name="T8" fmla="*/ 243 w 244"/>
                                <a:gd name="T9" fmla="*/ 16 h 17"/>
                                <a:gd name="T10" fmla="*/ 243 w 244"/>
                                <a:gd name="T11" fmla="*/ 8 h 17"/>
                                <a:gd name="T12" fmla="*/ 243 w 244"/>
                                <a:gd name="T13" fmla="*/ 8 h 17"/>
                                <a:gd name="T14" fmla="*/ 0 60000 65536"/>
                                <a:gd name="T15" fmla="*/ 0 60000 65536"/>
                                <a:gd name="T16" fmla="*/ 0 60000 65536"/>
                                <a:gd name="T17" fmla="*/ 0 60000 65536"/>
                                <a:gd name="T18" fmla="*/ 0 60000 65536"/>
                                <a:gd name="T19" fmla="*/ 0 60000 65536"/>
                                <a:gd name="T20" fmla="*/ 0 60000 65536"/>
                                <a:gd name="T21" fmla="*/ 0 w 244"/>
                                <a:gd name="T22" fmla="*/ 0 h 17"/>
                                <a:gd name="T23" fmla="*/ 244 w 244"/>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17">
                                  <a:moveTo>
                                    <a:pt x="243" y="8"/>
                                  </a:moveTo>
                                  <a:lnTo>
                                    <a:pt x="243" y="0"/>
                                  </a:lnTo>
                                  <a:lnTo>
                                    <a:pt x="0" y="0"/>
                                  </a:lnTo>
                                  <a:lnTo>
                                    <a:pt x="0" y="16"/>
                                  </a:lnTo>
                                  <a:lnTo>
                                    <a:pt x="243" y="16"/>
                                  </a:lnTo>
                                  <a:lnTo>
                                    <a:pt x="243" y="8"/>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32" name="Freeform 242"/>
                            <p:cNvSpPr>
                              <a:spLocks/>
                            </p:cNvSpPr>
                            <p:nvPr/>
                          </p:nvSpPr>
                          <p:spPr bwMode="auto">
                            <a:xfrm>
                              <a:off x="1728" y="2193"/>
                              <a:ext cx="235" cy="18"/>
                            </a:xfrm>
                            <a:custGeom>
                              <a:avLst/>
                              <a:gdLst>
                                <a:gd name="T0" fmla="*/ 234 w 235"/>
                                <a:gd name="T1" fmla="*/ 8 h 18"/>
                                <a:gd name="T2" fmla="*/ 234 w 235"/>
                                <a:gd name="T3" fmla="*/ 0 h 18"/>
                                <a:gd name="T4" fmla="*/ 0 w 235"/>
                                <a:gd name="T5" fmla="*/ 0 h 18"/>
                                <a:gd name="T6" fmla="*/ 0 w 235"/>
                                <a:gd name="T7" fmla="*/ 17 h 18"/>
                                <a:gd name="T8" fmla="*/ 234 w 235"/>
                                <a:gd name="T9" fmla="*/ 17 h 18"/>
                                <a:gd name="T10" fmla="*/ 234 w 235"/>
                                <a:gd name="T11" fmla="*/ 8 h 18"/>
                                <a:gd name="T12" fmla="*/ 234 w 235"/>
                                <a:gd name="T13" fmla="*/ 8 h 18"/>
                                <a:gd name="T14" fmla="*/ 0 60000 65536"/>
                                <a:gd name="T15" fmla="*/ 0 60000 65536"/>
                                <a:gd name="T16" fmla="*/ 0 60000 65536"/>
                                <a:gd name="T17" fmla="*/ 0 60000 65536"/>
                                <a:gd name="T18" fmla="*/ 0 60000 65536"/>
                                <a:gd name="T19" fmla="*/ 0 60000 65536"/>
                                <a:gd name="T20" fmla="*/ 0 60000 65536"/>
                                <a:gd name="T21" fmla="*/ 0 w 235"/>
                                <a:gd name="T22" fmla="*/ 0 h 18"/>
                                <a:gd name="T23" fmla="*/ 235 w 235"/>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18">
                                  <a:moveTo>
                                    <a:pt x="234" y="8"/>
                                  </a:moveTo>
                                  <a:lnTo>
                                    <a:pt x="234" y="0"/>
                                  </a:lnTo>
                                  <a:lnTo>
                                    <a:pt x="0" y="0"/>
                                  </a:lnTo>
                                  <a:lnTo>
                                    <a:pt x="0" y="17"/>
                                  </a:lnTo>
                                  <a:lnTo>
                                    <a:pt x="234" y="17"/>
                                  </a:lnTo>
                                  <a:lnTo>
                                    <a:pt x="234" y="8"/>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33" name="Freeform 243"/>
                            <p:cNvSpPr>
                              <a:spLocks/>
                            </p:cNvSpPr>
                            <p:nvPr/>
                          </p:nvSpPr>
                          <p:spPr bwMode="auto">
                            <a:xfrm>
                              <a:off x="1739" y="2230"/>
                              <a:ext cx="211" cy="18"/>
                            </a:xfrm>
                            <a:custGeom>
                              <a:avLst/>
                              <a:gdLst>
                                <a:gd name="T0" fmla="*/ 210 w 211"/>
                                <a:gd name="T1" fmla="*/ 8 h 18"/>
                                <a:gd name="T2" fmla="*/ 210 w 211"/>
                                <a:gd name="T3" fmla="*/ 0 h 18"/>
                                <a:gd name="T4" fmla="*/ 0 w 211"/>
                                <a:gd name="T5" fmla="*/ 0 h 18"/>
                                <a:gd name="T6" fmla="*/ 0 w 211"/>
                                <a:gd name="T7" fmla="*/ 17 h 18"/>
                                <a:gd name="T8" fmla="*/ 210 w 211"/>
                                <a:gd name="T9" fmla="*/ 17 h 18"/>
                                <a:gd name="T10" fmla="*/ 210 w 211"/>
                                <a:gd name="T11" fmla="*/ 8 h 18"/>
                                <a:gd name="T12" fmla="*/ 210 w 211"/>
                                <a:gd name="T13" fmla="*/ 8 h 18"/>
                                <a:gd name="T14" fmla="*/ 0 60000 65536"/>
                                <a:gd name="T15" fmla="*/ 0 60000 65536"/>
                                <a:gd name="T16" fmla="*/ 0 60000 65536"/>
                                <a:gd name="T17" fmla="*/ 0 60000 65536"/>
                                <a:gd name="T18" fmla="*/ 0 60000 65536"/>
                                <a:gd name="T19" fmla="*/ 0 60000 65536"/>
                                <a:gd name="T20" fmla="*/ 0 60000 65536"/>
                                <a:gd name="T21" fmla="*/ 0 w 211"/>
                                <a:gd name="T22" fmla="*/ 0 h 18"/>
                                <a:gd name="T23" fmla="*/ 211 w 21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18">
                                  <a:moveTo>
                                    <a:pt x="210" y="8"/>
                                  </a:moveTo>
                                  <a:lnTo>
                                    <a:pt x="210" y="0"/>
                                  </a:lnTo>
                                  <a:lnTo>
                                    <a:pt x="0" y="0"/>
                                  </a:lnTo>
                                  <a:lnTo>
                                    <a:pt x="0" y="17"/>
                                  </a:lnTo>
                                  <a:lnTo>
                                    <a:pt x="210" y="17"/>
                                  </a:lnTo>
                                  <a:lnTo>
                                    <a:pt x="210" y="8"/>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34" name="Freeform 244"/>
                            <p:cNvSpPr>
                              <a:spLocks/>
                            </p:cNvSpPr>
                            <p:nvPr/>
                          </p:nvSpPr>
                          <p:spPr bwMode="auto">
                            <a:xfrm>
                              <a:off x="1745" y="2269"/>
                              <a:ext cx="199" cy="18"/>
                            </a:xfrm>
                            <a:custGeom>
                              <a:avLst/>
                              <a:gdLst>
                                <a:gd name="T0" fmla="*/ 198 w 199"/>
                                <a:gd name="T1" fmla="*/ 9 h 18"/>
                                <a:gd name="T2" fmla="*/ 198 w 199"/>
                                <a:gd name="T3" fmla="*/ 0 h 18"/>
                                <a:gd name="T4" fmla="*/ 0 w 199"/>
                                <a:gd name="T5" fmla="*/ 0 h 18"/>
                                <a:gd name="T6" fmla="*/ 0 w 199"/>
                                <a:gd name="T7" fmla="*/ 17 h 18"/>
                                <a:gd name="T8" fmla="*/ 198 w 199"/>
                                <a:gd name="T9" fmla="*/ 17 h 18"/>
                                <a:gd name="T10" fmla="*/ 198 w 199"/>
                                <a:gd name="T11" fmla="*/ 9 h 18"/>
                                <a:gd name="T12" fmla="*/ 198 w 199"/>
                                <a:gd name="T13" fmla="*/ 9 h 18"/>
                                <a:gd name="T14" fmla="*/ 0 60000 65536"/>
                                <a:gd name="T15" fmla="*/ 0 60000 65536"/>
                                <a:gd name="T16" fmla="*/ 0 60000 65536"/>
                                <a:gd name="T17" fmla="*/ 0 60000 65536"/>
                                <a:gd name="T18" fmla="*/ 0 60000 65536"/>
                                <a:gd name="T19" fmla="*/ 0 60000 65536"/>
                                <a:gd name="T20" fmla="*/ 0 60000 65536"/>
                                <a:gd name="T21" fmla="*/ 0 w 199"/>
                                <a:gd name="T22" fmla="*/ 0 h 18"/>
                                <a:gd name="T23" fmla="*/ 199 w 19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18">
                                  <a:moveTo>
                                    <a:pt x="198" y="9"/>
                                  </a:moveTo>
                                  <a:lnTo>
                                    <a:pt x="198" y="0"/>
                                  </a:lnTo>
                                  <a:lnTo>
                                    <a:pt x="0" y="0"/>
                                  </a:lnTo>
                                  <a:lnTo>
                                    <a:pt x="0" y="17"/>
                                  </a:lnTo>
                                  <a:lnTo>
                                    <a:pt x="198" y="17"/>
                                  </a:lnTo>
                                  <a:lnTo>
                                    <a:pt x="198" y="9"/>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35" name="Freeform 245"/>
                            <p:cNvSpPr>
                              <a:spLocks/>
                            </p:cNvSpPr>
                            <p:nvPr/>
                          </p:nvSpPr>
                          <p:spPr bwMode="auto">
                            <a:xfrm>
                              <a:off x="1756" y="2306"/>
                              <a:ext cx="178" cy="17"/>
                            </a:xfrm>
                            <a:custGeom>
                              <a:avLst/>
                              <a:gdLst>
                                <a:gd name="T0" fmla="*/ 177 w 178"/>
                                <a:gd name="T1" fmla="*/ 8 h 17"/>
                                <a:gd name="T2" fmla="*/ 177 w 178"/>
                                <a:gd name="T3" fmla="*/ 0 h 17"/>
                                <a:gd name="T4" fmla="*/ 0 w 178"/>
                                <a:gd name="T5" fmla="*/ 0 h 17"/>
                                <a:gd name="T6" fmla="*/ 0 w 178"/>
                                <a:gd name="T7" fmla="*/ 16 h 17"/>
                                <a:gd name="T8" fmla="*/ 177 w 178"/>
                                <a:gd name="T9" fmla="*/ 16 h 17"/>
                                <a:gd name="T10" fmla="*/ 177 w 178"/>
                                <a:gd name="T11" fmla="*/ 8 h 17"/>
                                <a:gd name="T12" fmla="*/ 177 w 178"/>
                                <a:gd name="T13" fmla="*/ 8 h 17"/>
                                <a:gd name="T14" fmla="*/ 0 60000 65536"/>
                                <a:gd name="T15" fmla="*/ 0 60000 65536"/>
                                <a:gd name="T16" fmla="*/ 0 60000 65536"/>
                                <a:gd name="T17" fmla="*/ 0 60000 65536"/>
                                <a:gd name="T18" fmla="*/ 0 60000 65536"/>
                                <a:gd name="T19" fmla="*/ 0 60000 65536"/>
                                <a:gd name="T20" fmla="*/ 0 60000 65536"/>
                                <a:gd name="T21" fmla="*/ 0 w 178"/>
                                <a:gd name="T22" fmla="*/ 0 h 17"/>
                                <a:gd name="T23" fmla="*/ 178 w 17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 h="17">
                                  <a:moveTo>
                                    <a:pt x="177" y="8"/>
                                  </a:moveTo>
                                  <a:lnTo>
                                    <a:pt x="177" y="0"/>
                                  </a:lnTo>
                                  <a:lnTo>
                                    <a:pt x="0" y="0"/>
                                  </a:lnTo>
                                  <a:lnTo>
                                    <a:pt x="0" y="16"/>
                                  </a:lnTo>
                                  <a:lnTo>
                                    <a:pt x="177" y="16"/>
                                  </a:lnTo>
                                  <a:lnTo>
                                    <a:pt x="177" y="8"/>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36" name="Freeform 246"/>
                            <p:cNvSpPr>
                              <a:spLocks/>
                            </p:cNvSpPr>
                            <p:nvPr/>
                          </p:nvSpPr>
                          <p:spPr bwMode="auto">
                            <a:xfrm>
                              <a:off x="1767" y="2343"/>
                              <a:ext cx="156" cy="18"/>
                            </a:xfrm>
                            <a:custGeom>
                              <a:avLst/>
                              <a:gdLst>
                                <a:gd name="T0" fmla="*/ 155 w 156"/>
                                <a:gd name="T1" fmla="*/ 8 h 18"/>
                                <a:gd name="T2" fmla="*/ 155 w 156"/>
                                <a:gd name="T3" fmla="*/ 0 h 18"/>
                                <a:gd name="T4" fmla="*/ 0 w 156"/>
                                <a:gd name="T5" fmla="*/ 0 h 18"/>
                                <a:gd name="T6" fmla="*/ 0 w 156"/>
                                <a:gd name="T7" fmla="*/ 17 h 18"/>
                                <a:gd name="T8" fmla="*/ 155 w 156"/>
                                <a:gd name="T9" fmla="*/ 17 h 18"/>
                                <a:gd name="T10" fmla="*/ 155 w 156"/>
                                <a:gd name="T11" fmla="*/ 8 h 18"/>
                                <a:gd name="T12" fmla="*/ 155 w 156"/>
                                <a:gd name="T13" fmla="*/ 8 h 18"/>
                                <a:gd name="T14" fmla="*/ 0 60000 65536"/>
                                <a:gd name="T15" fmla="*/ 0 60000 65536"/>
                                <a:gd name="T16" fmla="*/ 0 60000 65536"/>
                                <a:gd name="T17" fmla="*/ 0 60000 65536"/>
                                <a:gd name="T18" fmla="*/ 0 60000 65536"/>
                                <a:gd name="T19" fmla="*/ 0 60000 65536"/>
                                <a:gd name="T20" fmla="*/ 0 60000 65536"/>
                                <a:gd name="T21" fmla="*/ 0 w 156"/>
                                <a:gd name="T22" fmla="*/ 0 h 18"/>
                                <a:gd name="T23" fmla="*/ 156 w 15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18">
                                  <a:moveTo>
                                    <a:pt x="155" y="8"/>
                                  </a:moveTo>
                                  <a:lnTo>
                                    <a:pt x="155" y="0"/>
                                  </a:lnTo>
                                  <a:lnTo>
                                    <a:pt x="0" y="0"/>
                                  </a:lnTo>
                                  <a:lnTo>
                                    <a:pt x="0" y="17"/>
                                  </a:lnTo>
                                  <a:lnTo>
                                    <a:pt x="155" y="17"/>
                                  </a:lnTo>
                                  <a:lnTo>
                                    <a:pt x="155" y="8"/>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37" name="Freeform 247"/>
                            <p:cNvSpPr>
                              <a:spLocks/>
                            </p:cNvSpPr>
                            <p:nvPr/>
                          </p:nvSpPr>
                          <p:spPr bwMode="auto">
                            <a:xfrm>
                              <a:off x="1787" y="2376"/>
                              <a:ext cx="118" cy="21"/>
                            </a:xfrm>
                            <a:custGeom>
                              <a:avLst/>
                              <a:gdLst>
                                <a:gd name="T0" fmla="*/ 117 w 118"/>
                                <a:gd name="T1" fmla="*/ 11 h 21"/>
                                <a:gd name="T2" fmla="*/ 117 w 118"/>
                                <a:gd name="T3" fmla="*/ 0 h 21"/>
                                <a:gd name="T4" fmla="*/ 0 w 118"/>
                                <a:gd name="T5" fmla="*/ 0 h 21"/>
                                <a:gd name="T6" fmla="*/ 0 w 118"/>
                                <a:gd name="T7" fmla="*/ 20 h 21"/>
                                <a:gd name="T8" fmla="*/ 117 w 118"/>
                                <a:gd name="T9" fmla="*/ 20 h 21"/>
                                <a:gd name="T10" fmla="*/ 117 w 118"/>
                                <a:gd name="T11" fmla="*/ 11 h 21"/>
                                <a:gd name="T12" fmla="*/ 117 w 118"/>
                                <a:gd name="T13" fmla="*/ 11 h 21"/>
                                <a:gd name="T14" fmla="*/ 0 60000 65536"/>
                                <a:gd name="T15" fmla="*/ 0 60000 65536"/>
                                <a:gd name="T16" fmla="*/ 0 60000 65536"/>
                                <a:gd name="T17" fmla="*/ 0 60000 65536"/>
                                <a:gd name="T18" fmla="*/ 0 60000 65536"/>
                                <a:gd name="T19" fmla="*/ 0 60000 65536"/>
                                <a:gd name="T20" fmla="*/ 0 60000 65536"/>
                                <a:gd name="T21" fmla="*/ 0 w 118"/>
                                <a:gd name="T22" fmla="*/ 0 h 21"/>
                                <a:gd name="T23" fmla="*/ 118 w 11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21">
                                  <a:moveTo>
                                    <a:pt x="117" y="11"/>
                                  </a:moveTo>
                                  <a:lnTo>
                                    <a:pt x="117" y="0"/>
                                  </a:lnTo>
                                  <a:lnTo>
                                    <a:pt x="0" y="0"/>
                                  </a:lnTo>
                                  <a:lnTo>
                                    <a:pt x="0" y="20"/>
                                  </a:lnTo>
                                  <a:lnTo>
                                    <a:pt x="117" y="20"/>
                                  </a:lnTo>
                                  <a:lnTo>
                                    <a:pt x="117" y="11"/>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538" name="Freeform 248"/>
                            <p:cNvSpPr>
                              <a:spLocks/>
                            </p:cNvSpPr>
                            <p:nvPr/>
                          </p:nvSpPr>
                          <p:spPr bwMode="auto">
                            <a:xfrm>
                              <a:off x="1792" y="2414"/>
                              <a:ext cx="106" cy="20"/>
                            </a:xfrm>
                            <a:custGeom>
                              <a:avLst/>
                              <a:gdLst>
                                <a:gd name="T0" fmla="*/ 105 w 106"/>
                                <a:gd name="T1" fmla="*/ 10 h 20"/>
                                <a:gd name="T2" fmla="*/ 105 w 106"/>
                                <a:gd name="T3" fmla="*/ 0 h 20"/>
                                <a:gd name="T4" fmla="*/ 0 w 106"/>
                                <a:gd name="T5" fmla="*/ 0 h 20"/>
                                <a:gd name="T6" fmla="*/ 0 w 106"/>
                                <a:gd name="T7" fmla="*/ 19 h 20"/>
                                <a:gd name="T8" fmla="*/ 105 w 106"/>
                                <a:gd name="T9" fmla="*/ 19 h 20"/>
                                <a:gd name="T10" fmla="*/ 105 w 106"/>
                                <a:gd name="T11" fmla="*/ 10 h 20"/>
                                <a:gd name="T12" fmla="*/ 105 w 106"/>
                                <a:gd name="T13" fmla="*/ 10 h 20"/>
                                <a:gd name="T14" fmla="*/ 0 60000 65536"/>
                                <a:gd name="T15" fmla="*/ 0 60000 65536"/>
                                <a:gd name="T16" fmla="*/ 0 60000 65536"/>
                                <a:gd name="T17" fmla="*/ 0 60000 65536"/>
                                <a:gd name="T18" fmla="*/ 0 60000 65536"/>
                                <a:gd name="T19" fmla="*/ 0 60000 65536"/>
                                <a:gd name="T20" fmla="*/ 0 60000 65536"/>
                                <a:gd name="T21" fmla="*/ 0 w 106"/>
                                <a:gd name="T22" fmla="*/ 0 h 20"/>
                                <a:gd name="T23" fmla="*/ 106 w 106"/>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20">
                                  <a:moveTo>
                                    <a:pt x="105" y="10"/>
                                  </a:moveTo>
                                  <a:lnTo>
                                    <a:pt x="105" y="0"/>
                                  </a:lnTo>
                                  <a:lnTo>
                                    <a:pt x="0" y="0"/>
                                  </a:lnTo>
                                  <a:lnTo>
                                    <a:pt x="0" y="19"/>
                                  </a:lnTo>
                                  <a:lnTo>
                                    <a:pt x="105" y="19"/>
                                  </a:lnTo>
                                  <a:lnTo>
                                    <a:pt x="105" y="10"/>
                                  </a:lnTo>
                                </a:path>
                              </a:pathLst>
                            </a:custGeom>
                            <a:solidFill>
                              <a:srgbClr val="FF404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grpSp>
                      <p:grpSp>
                        <p:nvGrpSpPr>
                          <p:cNvPr id="57545" name="Group 249"/>
                          <p:cNvGrpSpPr>
                            <a:grpSpLocks/>
                          </p:cNvGrpSpPr>
                          <p:nvPr/>
                        </p:nvGrpSpPr>
                        <p:grpSpPr bwMode="auto">
                          <a:xfrm>
                            <a:off x="203" y="1102"/>
                            <a:ext cx="1051" cy="1000"/>
                            <a:chOff x="203" y="1102"/>
                            <a:chExt cx="1051" cy="1000"/>
                          </a:xfrm>
                        </p:grpSpPr>
                        <p:sp>
                          <p:nvSpPr>
                            <p:cNvPr id="57546" name="Freeform 250"/>
                            <p:cNvSpPr>
                              <a:spLocks/>
                            </p:cNvSpPr>
                            <p:nvPr/>
                          </p:nvSpPr>
                          <p:spPr bwMode="auto">
                            <a:xfrm>
                              <a:off x="623" y="1967"/>
                              <a:ext cx="22" cy="1"/>
                            </a:xfrm>
                            <a:custGeom>
                              <a:avLst/>
                              <a:gdLst>
                                <a:gd name="T0" fmla="*/ 0 w 24"/>
                                <a:gd name="T1" fmla="*/ 0 h 1"/>
                                <a:gd name="T2" fmla="*/ 19 w 24"/>
                                <a:gd name="T3" fmla="*/ 0 h 1"/>
                                <a:gd name="T4" fmla="*/ 2 w 24"/>
                                <a:gd name="T5" fmla="*/ 0 h 1"/>
                                <a:gd name="T6" fmla="*/ 0 w 24"/>
                                <a:gd name="T7" fmla="*/ 0 h 1"/>
                                <a:gd name="T8" fmla="*/ 0 w 24"/>
                                <a:gd name="T9" fmla="*/ 0 h 1"/>
                                <a:gd name="T10" fmla="*/ 0 60000 65536"/>
                                <a:gd name="T11" fmla="*/ 0 60000 65536"/>
                                <a:gd name="T12" fmla="*/ 0 60000 65536"/>
                                <a:gd name="T13" fmla="*/ 0 60000 65536"/>
                                <a:gd name="T14" fmla="*/ 0 60000 65536"/>
                                <a:gd name="T15" fmla="*/ 0 w 24"/>
                                <a:gd name="T16" fmla="*/ 0 h 1"/>
                                <a:gd name="T17" fmla="*/ 24 w 24"/>
                                <a:gd name="T18" fmla="*/ 1 h 1"/>
                              </a:gdLst>
                              <a:ahLst/>
                              <a:cxnLst>
                                <a:cxn ang="T10">
                                  <a:pos x="T0" y="T1"/>
                                </a:cxn>
                                <a:cxn ang="T11">
                                  <a:pos x="T2" y="T3"/>
                                </a:cxn>
                                <a:cxn ang="T12">
                                  <a:pos x="T4" y="T5"/>
                                </a:cxn>
                                <a:cxn ang="T13">
                                  <a:pos x="T6" y="T7"/>
                                </a:cxn>
                                <a:cxn ang="T14">
                                  <a:pos x="T8" y="T9"/>
                                </a:cxn>
                              </a:cxnLst>
                              <a:rect l="T15" t="T16" r="T17" b="T18"/>
                              <a:pathLst>
                                <a:path w="24" h="1">
                                  <a:moveTo>
                                    <a:pt x="0" y="0"/>
                                  </a:moveTo>
                                  <a:lnTo>
                                    <a:pt x="23" y="0"/>
                                  </a:lnTo>
                                  <a:lnTo>
                                    <a:pt x="2" y="0"/>
                                  </a:lnTo>
                                  <a:lnTo>
                                    <a:pt x="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47" name="Freeform 251"/>
                            <p:cNvSpPr>
                              <a:spLocks/>
                            </p:cNvSpPr>
                            <p:nvPr/>
                          </p:nvSpPr>
                          <p:spPr bwMode="auto">
                            <a:xfrm>
                              <a:off x="620" y="1967"/>
                              <a:ext cx="43" cy="1"/>
                            </a:xfrm>
                            <a:custGeom>
                              <a:avLst/>
                              <a:gdLst>
                                <a:gd name="T0" fmla="*/ 22 w 47"/>
                                <a:gd name="T1" fmla="*/ 0 h 1"/>
                                <a:gd name="T2" fmla="*/ 3 w 47"/>
                                <a:gd name="T3" fmla="*/ 0 h 1"/>
                                <a:gd name="T4" fmla="*/ 0 w 47"/>
                                <a:gd name="T5" fmla="*/ 0 h 1"/>
                                <a:gd name="T6" fmla="*/ 38 w 47"/>
                                <a:gd name="T7" fmla="*/ 0 h 1"/>
                                <a:gd name="T8" fmla="*/ 22 w 47"/>
                                <a:gd name="T9" fmla="*/ 0 h 1"/>
                                <a:gd name="T10" fmla="*/ 22 w 47"/>
                                <a:gd name="T11" fmla="*/ 0 h 1"/>
                                <a:gd name="T12" fmla="*/ 0 60000 65536"/>
                                <a:gd name="T13" fmla="*/ 0 60000 65536"/>
                                <a:gd name="T14" fmla="*/ 0 60000 65536"/>
                                <a:gd name="T15" fmla="*/ 0 60000 65536"/>
                                <a:gd name="T16" fmla="*/ 0 60000 65536"/>
                                <a:gd name="T17" fmla="*/ 0 60000 65536"/>
                                <a:gd name="T18" fmla="*/ 0 w 47"/>
                                <a:gd name="T19" fmla="*/ 0 h 1"/>
                                <a:gd name="T20" fmla="*/ 47 w 47"/>
                                <a:gd name="T21" fmla="*/ 1 h 1"/>
                              </a:gdLst>
                              <a:ahLst/>
                              <a:cxnLst>
                                <a:cxn ang="T12">
                                  <a:pos x="T0" y="T1"/>
                                </a:cxn>
                                <a:cxn ang="T13">
                                  <a:pos x="T2" y="T3"/>
                                </a:cxn>
                                <a:cxn ang="T14">
                                  <a:pos x="T4" y="T5"/>
                                </a:cxn>
                                <a:cxn ang="T15">
                                  <a:pos x="T6" y="T7"/>
                                </a:cxn>
                                <a:cxn ang="T16">
                                  <a:pos x="T8" y="T9"/>
                                </a:cxn>
                                <a:cxn ang="T17">
                                  <a:pos x="T10" y="T11"/>
                                </a:cxn>
                              </a:cxnLst>
                              <a:rect l="T18" t="T19" r="T20" b="T21"/>
                              <a:pathLst>
                                <a:path w="47" h="1">
                                  <a:moveTo>
                                    <a:pt x="26" y="0"/>
                                  </a:moveTo>
                                  <a:lnTo>
                                    <a:pt x="3" y="0"/>
                                  </a:lnTo>
                                  <a:lnTo>
                                    <a:pt x="0" y="0"/>
                                  </a:lnTo>
                                  <a:lnTo>
                                    <a:pt x="46" y="0"/>
                                  </a:lnTo>
                                  <a:lnTo>
                                    <a:pt x="26"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48" name="Freeform 252"/>
                            <p:cNvSpPr>
                              <a:spLocks/>
                            </p:cNvSpPr>
                            <p:nvPr/>
                          </p:nvSpPr>
                          <p:spPr bwMode="auto">
                            <a:xfrm>
                              <a:off x="620" y="1967"/>
                              <a:ext cx="154" cy="1"/>
                            </a:xfrm>
                            <a:custGeom>
                              <a:avLst/>
                              <a:gdLst>
                                <a:gd name="T0" fmla="*/ 38 w 169"/>
                                <a:gd name="T1" fmla="*/ 0 h 1"/>
                                <a:gd name="T2" fmla="*/ 0 w 169"/>
                                <a:gd name="T3" fmla="*/ 0 h 1"/>
                                <a:gd name="T4" fmla="*/ 0 w 169"/>
                                <a:gd name="T5" fmla="*/ 0 h 1"/>
                                <a:gd name="T6" fmla="*/ 139 w 169"/>
                                <a:gd name="T7" fmla="*/ 0 h 1"/>
                                <a:gd name="T8" fmla="*/ 137 w 169"/>
                                <a:gd name="T9" fmla="*/ 0 h 1"/>
                                <a:gd name="T10" fmla="*/ 44 w 169"/>
                                <a:gd name="T11" fmla="*/ 0 h 1"/>
                                <a:gd name="T12" fmla="*/ 38 w 169"/>
                                <a:gd name="T13" fmla="*/ 0 h 1"/>
                                <a:gd name="T14" fmla="*/ 38 w 169"/>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
                                <a:gd name="T26" fmla="*/ 169 w 169"/>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
                                  <a:moveTo>
                                    <a:pt x="46" y="0"/>
                                  </a:moveTo>
                                  <a:lnTo>
                                    <a:pt x="0" y="0"/>
                                  </a:lnTo>
                                  <a:lnTo>
                                    <a:pt x="168" y="0"/>
                                  </a:lnTo>
                                  <a:lnTo>
                                    <a:pt x="165" y="0"/>
                                  </a:lnTo>
                                  <a:lnTo>
                                    <a:pt x="53" y="0"/>
                                  </a:lnTo>
                                  <a:lnTo>
                                    <a:pt x="46"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49" name="Freeform 253"/>
                            <p:cNvSpPr>
                              <a:spLocks/>
                            </p:cNvSpPr>
                            <p:nvPr/>
                          </p:nvSpPr>
                          <p:spPr bwMode="auto">
                            <a:xfrm>
                              <a:off x="619" y="1964"/>
                              <a:ext cx="155" cy="4"/>
                            </a:xfrm>
                            <a:custGeom>
                              <a:avLst/>
                              <a:gdLst>
                                <a:gd name="T0" fmla="*/ 140 w 170"/>
                                <a:gd name="T1" fmla="*/ 3 h 4"/>
                                <a:gd name="T2" fmla="*/ 1 w 170"/>
                                <a:gd name="T3" fmla="*/ 3 h 4"/>
                                <a:gd name="T4" fmla="*/ 0 w 170"/>
                                <a:gd name="T5" fmla="*/ 0 h 4"/>
                                <a:gd name="T6" fmla="*/ 140 w 170"/>
                                <a:gd name="T7" fmla="*/ 0 h 4"/>
                                <a:gd name="T8" fmla="*/ 140 w 170"/>
                                <a:gd name="T9" fmla="*/ 3 h 4"/>
                                <a:gd name="T10" fmla="*/ 140 w 170"/>
                                <a:gd name="T11" fmla="*/ 3 h 4"/>
                                <a:gd name="T12" fmla="*/ 0 60000 65536"/>
                                <a:gd name="T13" fmla="*/ 0 60000 65536"/>
                                <a:gd name="T14" fmla="*/ 0 60000 65536"/>
                                <a:gd name="T15" fmla="*/ 0 60000 65536"/>
                                <a:gd name="T16" fmla="*/ 0 60000 65536"/>
                                <a:gd name="T17" fmla="*/ 0 60000 65536"/>
                                <a:gd name="T18" fmla="*/ 0 w 170"/>
                                <a:gd name="T19" fmla="*/ 0 h 4"/>
                                <a:gd name="T20" fmla="*/ 170 w 170"/>
                                <a:gd name="T21" fmla="*/ 4 h 4"/>
                              </a:gdLst>
                              <a:ahLst/>
                              <a:cxnLst>
                                <a:cxn ang="T12">
                                  <a:pos x="T0" y="T1"/>
                                </a:cxn>
                                <a:cxn ang="T13">
                                  <a:pos x="T2" y="T3"/>
                                </a:cxn>
                                <a:cxn ang="T14">
                                  <a:pos x="T4" y="T5"/>
                                </a:cxn>
                                <a:cxn ang="T15">
                                  <a:pos x="T6" y="T7"/>
                                </a:cxn>
                                <a:cxn ang="T16">
                                  <a:pos x="T8" y="T9"/>
                                </a:cxn>
                                <a:cxn ang="T17">
                                  <a:pos x="T10" y="T11"/>
                                </a:cxn>
                              </a:cxnLst>
                              <a:rect l="T18" t="T19" r="T20" b="T21"/>
                              <a:pathLst>
                                <a:path w="170" h="4">
                                  <a:moveTo>
                                    <a:pt x="169" y="3"/>
                                  </a:moveTo>
                                  <a:lnTo>
                                    <a:pt x="1" y="3"/>
                                  </a:lnTo>
                                  <a:lnTo>
                                    <a:pt x="0" y="0"/>
                                  </a:lnTo>
                                  <a:lnTo>
                                    <a:pt x="169" y="0"/>
                                  </a:lnTo>
                                  <a:lnTo>
                                    <a:pt x="169" y="3"/>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50" name="Freeform 254"/>
                            <p:cNvSpPr>
                              <a:spLocks/>
                            </p:cNvSpPr>
                            <p:nvPr/>
                          </p:nvSpPr>
                          <p:spPr bwMode="auto">
                            <a:xfrm>
                              <a:off x="619" y="1964"/>
                              <a:ext cx="155" cy="1"/>
                            </a:xfrm>
                            <a:custGeom>
                              <a:avLst/>
                              <a:gdLst>
                                <a:gd name="T0" fmla="*/ 140 w 170"/>
                                <a:gd name="T1" fmla="*/ 0 h 1"/>
                                <a:gd name="T2" fmla="*/ 0 w 170"/>
                                <a:gd name="T3" fmla="*/ 0 h 1"/>
                                <a:gd name="T4" fmla="*/ 0 w 170"/>
                                <a:gd name="T5" fmla="*/ 0 h 1"/>
                                <a:gd name="T6" fmla="*/ 140 w 170"/>
                                <a:gd name="T7" fmla="*/ 0 h 1"/>
                                <a:gd name="T8" fmla="*/ 140 w 170"/>
                                <a:gd name="T9" fmla="*/ 0 h 1"/>
                                <a:gd name="T10" fmla="*/ 140 w 170"/>
                                <a:gd name="T11" fmla="*/ 0 h 1"/>
                                <a:gd name="T12" fmla="*/ 0 60000 65536"/>
                                <a:gd name="T13" fmla="*/ 0 60000 65536"/>
                                <a:gd name="T14" fmla="*/ 0 60000 65536"/>
                                <a:gd name="T15" fmla="*/ 0 60000 65536"/>
                                <a:gd name="T16" fmla="*/ 0 60000 65536"/>
                                <a:gd name="T17" fmla="*/ 0 60000 65536"/>
                                <a:gd name="T18" fmla="*/ 0 w 170"/>
                                <a:gd name="T19" fmla="*/ 0 h 1"/>
                                <a:gd name="T20" fmla="*/ 170 w 17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0" h="1">
                                  <a:moveTo>
                                    <a:pt x="169" y="0"/>
                                  </a:moveTo>
                                  <a:lnTo>
                                    <a:pt x="0" y="0"/>
                                  </a:lnTo>
                                  <a:lnTo>
                                    <a:pt x="169"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51" name="Freeform 255"/>
                            <p:cNvSpPr>
                              <a:spLocks/>
                            </p:cNvSpPr>
                            <p:nvPr/>
                          </p:nvSpPr>
                          <p:spPr bwMode="auto">
                            <a:xfrm>
                              <a:off x="618" y="1964"/>
                              <a:ext cx="156" cy="1"/>
                            </a:xfrm>
                            <a:custGeom>
                              <a:avLst/>
                              <a:gdLst>
                                <a:gd name="T0" fmla="*/ 141 w 172"/>
                                <a:gd name="T1" fmla="*/ 0 h 1"/>
                                <a:gd name="T2" fmla="*/ 2 w 172"/>
                                <a:gd name="T3" fmla="*/ 0 h 1"/>
                                <a:gd name="T4" fmla="*/ 0 w 172"/>
                                <a:gd name="T5" fmla="*/ 0 h 1"/>
                                <a:gd name="T6" fmla="*/ 141 w 172"/>
                                <a:gd name="T7" fmla="*/ 0 h 1"/>
                                <a:gd name="T8" fmla="*/ 141 w 172"/>
                                <a:gd name="T9" fmla="*/ 0 h 1"/>
                                <a:gd name="T10" fmla="*/ 141 w 172"/>
                                <a:gd name="T11" fmla="*/ 0 h 1"/>
                                <a:gd name="T12" fmla="*/ 0 60000 65536"/>
                                <a:gd name="T13" fmla="*/ 0 60000 65536"/>
                                <a:gd name="T14" fmla="*/ 0 60000 65536"/>
                                <a:gd name="T15" fmla="*/ 0 60000 65536"/>
                                <a:gd name="T16" fmla="*/ 0 60000 65536"/>
                                <a:gd name="T17" fmla="*/ 0 60000 65536"/>
                                <a:gd name="T18" fmla="*/ 0 w 172"/>
                                <a:gd name="T19" fmla="*/ 0 h 1"/>
                                <a:gd name="T20" fmla="*/ 172 w 1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2" h="1">
                                  <a:moveTo>
                                    <a:pt x="171" y="0"/>
                                  </a:moveTo>
                                  <a:lnTo>
                                    <a:pt x="2" y="0"/>
                                  </a:lnTo>
                                  <a:lnTo>
                                    <a:pt x="0" y="0"/>
                                  </a:lnTo>
                                  <a:lnTo>
                                    <a:pt x="171"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52" name="Freeform 256"/>
                            <p:cNvSpPr>
                              <a:spLocks/>
                            </p:cNvSpPr>
                            <p:nvPr/>
                          </p:nvSpPr>
                          <p:spPr bwMode="auto">
                            <a:xfrm>
                              <a:off x="618" y="1963"/>
                              <a:ext cx="156" cy="2"/>
                            </a:xfrm>
                            <a:custGeom>
                              <a:avLst/>
                              <a:gdLst>
                                <a:gd name="T0" fmla="*/ 141 w 172"/>
                                <a:gd name="T1" fmla="*/ 1 h 3"/>
                                <a:gd name="T2" fmla="*/ 0 w 172"/>
                                <a:gd name="T3" fmla="*/ 1 h 3"/>
                                <a:gd name="T4" fmla="*/ 0 w 172"/>
                                <a:gd name="T5" fmla="*/ 0 h 3"/>
                                <a:gd name="T6" fmla="*/ 141 w 172"/>
                                <a:gd name="T7" fmla="*/ 0 h 3"/>
                                <a:gd name="T8" fmla="*/ 141 w 172"/>
                                <a:gd name="T9" fmla="*/ 1 h 3"/>
                                <a:gd name="T10" fmla="*/ 141 w 172"/>
                                <a:gd name="T11" fmla="*/ 1 h 3"/>
                                <a:gd name="T12" fmla="*/ 0 60000 65536"/>
                                <a:gd name="T13" fmla="*/ 0 60000 65536"/>
                                <a:gd name="T14" fmla="*/ 0 60000 65536"/>
                                <a:gd name="T15" fmla="*/ 0 60000 65536"/>
                                <a:gd name="T16" fmla="*/ 0 60000 65536"/>
                                <a:gd name="T17" fmla="*/ 0 60000 65536"/>
                                <a:gd name="T18" fmla="*/ 0 w 172"/>
                                <a:gd name="T19" fmla="*/ 0 h 3"/>
                                <a:gd name="T20" fmla="*/ 172 w 172"/>
                                <a:gd name="T21" fmla="*/ 3 h 3"/>
                              </a:gdLst>
                              <a:ahLst/>
                              <a:cxnLst>
                                <a:cxn ang="T12">
                                  <a:pos x="T0" y="T1"/>
                                </a:cxn>
                                <a:cxn ang="T13">
                                  <a:pos x="T2" y="T3"/>
                                </a:cxn>
                                <a:cxn ang="T14">
                                  <a:pos x="T4" y="T5"/>
                                </a:cxn>
                                <a:cxn ang="T15">
                                  <a:pos x="T6" y="T7"/>
                                </a:cxn>
                                <a:cxn ang="T16">
                                  <a:pos x="T8" y="T9"/>
                                </a:cxn>
                                <a:cxn ang="T17">
                                  <a:pos x="T10" y="T11"/>
                                </a:cxn>
                              </a:cxnLst>
                              <a:rect l="T18" t="T19" r="T20" b="T21"/>
                              <a:pathLst>
                                <a:path w="172" h="3">
                                  <a:moveTo>
                                    <a:pt x="171" y="2"/>
                                  </a:moveTo>
                                  <a:lnTo>
                                    <a:pt x="0" y="2"/>
                                  </a:lnTo>
                                  <a:lnTo>
                                    <a:pt x="0" y="0"/>
                                  </a:lnTo>
                                  <a:lnTo>
                                    <a:pt x="171" y="0"/>
                                  </a:lnTo>
                                  <a:lnTo>
                                    <a:pt x="171"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53" name="Freeform 257"/>
                            <p:cNvSpPr>
                              <a:spLocks/>
                            </p:cNvSpPr>
                            <p:nvPr/>
                          </p:nvSpPr>
                          <p:spPr bwMode="auto">
                            <a:xfrm>
                              <a:off x="616" y="1963"/>
                              <a:ext cx="160" cy="0"/>
                            </a:xfrm>
                            <a:custGeom>
                              <a:avLst/>
                              <a:gdLst>
                                <a:gd name="T0" fmla="*/ 143 w 176"/>
                                <a:gd name="T1" fmla="*/ 0 h 1"/>
                                <a:gd name="T2" fmla="*/ 2 w 176"/>
                                <a:gd name="T3" fmla="*/ 0 h 1"/>
                                <a:gd name="T4" fmla="*/ 0 w 176"/>
                                <a:gd name="T5" fmla="*/ 0 h 1"/>
                                <a:gd name="T6" fmla="*/ 145 w 176"/>
                                <a:gd name="T7" fmla="*/ 0 h 1"/>
                                <a:gd name="T8" fmla="*/ 143 w 176"/>
                                <a:gd name="T9" fmla="*/ 0 h 1"/>
                                <a:gd name="T10" fmla="*/ 143 w 176"/>
                                <a:gd name="T11" fmla="*/ 0 h 1"/>
                                <a:gd name="T12" fmla="*/ 0 60000 65536"/>
                                <a:gd name="T13" fmla="*/ 0 60000 65536"/>
                                <a:gd name="T14" fmla="*/ 0 60000 65536"/>
                                <a:gd name="T15" fmla="*/ 0 60000 65536"/>
                                <a:gd name="T16" fmla="*/ 0 60000 65536"/>
                                <a:gd name="T17" fmla="*/ 0 60000 65536"/>
                                <a:gd name="T18" fmla="*/ 0 w 176"/>
                                <a:gd name="T19" fmla="*/ 0 h 1"/>
                                <a:gd name="T20" fmla="*/ 176 w 176"/>
                                <a:gd name="T21" fmla="*/ 0 h 1"/>
                              </a:gdLst>
                              <a:ahLst/>
                              <a:cxnLst>
                                <a:cxn ang="T12">
                                  <a:pos x="T0" y="T1"/>
                                </a:cxn>
                                <a:cxn ang="T13">
                                  <a:pos x="T2" y="T3"/>
                                </a:cxn>
                                <a:cxn ang="T14">
                                  <a:pos x="T4" y="T5"/>
                                </a:cxn>
                                <a:cxn ang="T15">
                                  <a:pos x="T6" y="T7"/>
                                </a:cxn>
                                <a:cxn ang="T16">
                                  <a:pos x="T8" y="T9"/>
                                </a:cxn>
                                <a:cxn ang="T17">
                                  <a:pos x="T10" y="T11"/>
                                </a:cxn>
                              </a:cxnLst>
                              <a:rect l="T18" t="T19" r="T20" b="T21"/>
                              <a:pathLst>
                                <a:path w="176" h="1">
                                  <a:moveTo>
                                    <a:pt x="173" y="0"/>
                                  </a:moveTo>
                                  <a:lnTo>
                                    <a:pt x="2" y="0"/>
                                  </a:lnTo>
                                  <a:lnTo>
                                    <a:pt x="0" y="0"/>
                                  </a:lnTo>
                                  <a:lnTo>
                                    <a:pt x="175" y="0"/>
                                  </a:lnTo>
                                  <a:lnTo>
                                    <a:pt x="173"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54" name="Freeform 258"/>
                            <p:cNvSpPr>
                              <a:spLocks/>
                            </p:cNvSpPr>
                            <p:nvPr/>
                          </p:nvSpPr>
                          <p:spPr bwMode="auto">
                            <a:xfrm>
                              <a:off x="616" y="1963"/>
                              <a:ext cx="160" cy="0"/>
                            </a:xfrm>
                            <a:custGeom>
                              <a:avLst/>
                              <a:gdLst>
                                <a:gd name="T0" fmla="*/ 145 w 176"/>
                                <a:gd name="T1" fmla="*/ 0 h 1"/>
                                <a:gd name="T2" fmla="*/ 0 w 176"/>
                                <a:gd name="T3" fmla="*/ 0 h 1"/>
                                <a:gd name="T4" fmla="*/ 0 w 176"/>
                                <a:gd name="T5" fmla="*/ 0 h 1"/>
                                <a:gd name="T6" fmla="*/ 145 w 176"/>
                                <a:gd name="T7" fmla="*/ 0 h 1"/>
                                <a:gd name="T8" fmla="*/ 145 w 176"/>
                                <a:gd name="T9" fmla="*/ 0 h 1"/>
                                <a:gd name="T10" fmla="*/ 145 w 176"/>
                                <a:gd name="T11" fmla="*/ 0 h 1"/>
                                <a:gd name="T12" fmla="*/ 0 60000 65536"/>
                                <a:gd name="T13" fmla="*/ 0 60000 65536"/>
                                <a:gd name="T14" fmla="*/ 0 60000 65536"/>
                                <a:gd name="T15" fmla="*/ 0 60000 65536"/>
                                <a:gd name="T16" fmla="*/ 0 60000 65536"/>
                                <a:gd name="T17" fmla="*/ 0 60000 65536"/>
                                <a:gd name="T18" fmla="*/ 0 w 176"/>
                                <a:gd name="T19" fmla="*/ 0 h 1"/>
                                <a:gd name="T20" fmla="*/ 176 w 176"/>
                                <a:gd name="T21" fmla="*/ 0 h 1"/>
                              </a:gdLst>
                              <a:ahLst/>
                              <a:cxnLst>
                                <a:cxn ang="T12">
                                  <a:pos x="T0" y="T1"/>
                                </a:cxn>
                                <a:cxn ang="T13">
                                  <a:pos x="T2" y="T3"/>
                                </a:cxn>
                                <a:cxn ang="T14">
                                  <a:pos x="T4" y="T5"/>
                                </a:cxn>
                                <a:cxn ang="T15">
                                  <a:pos x="T6" y="T7"/>
                                </a:cxn>
                                <a:cxn ang="T16">
                                  <a:pos x="T8" y="T9"/>
                                </a:cxn>
                                <a:cxn ang="T17">
                                  <a:pos x="T10" y="T11"/>
                                </a:cxn>
                              </a:cxnLst>
                              <a:rect l="T18" t="T19" r="T20" b="T21"/>
                              <a:pathLst>
                                <a:path w="176" h="1">
                                  <a:moveTo>
                                    <a:pt x="175" y="0"/>
                                  </a:moveTo>
                                  <a:lnTo>
                                    <a:pt x="0" y="0"/>
                                  </a:lnTo>
                                  <a:lnTo>
                                    <a:pt x="175"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55" name="Freeform 259"/>
                            <p:cNvSpPr>
                              <a:spLocks/>
                            </p:cNvSpPr>
                            <p:nvPr/>
                          </p:nvSpPr>
                          <p:spPr bwMode="auto">
                            <a:xfrm>
                              <a:off x="588" y="1963"/>
                              <a:ext cx="5" cy="0"/>
                            </a:xfrm>
                            <a:custGeom>
                              <a:avLst/>
                              <a:gdLst>
                                <a:gd name="T0" fmla="*/ 0 w 5"/>
                                <a:gd name="T1" fmla="*/ 0 h 1"/>
                                <a:gd name="T2" fmla="*/ 4 w 5"/>
                                <a:gd name="T3" fmla="*/ 0 h 1"/>
                                <a:gd name="T4" fmla="*/ 2 w 5"/>
                                <a:gd name="T5" fmla="*/ 0 h 1"/>
                                <a:gd name="T6" fmla="*/ 0 w 5"/>
                                <a:gd name="T7" fmla="*/ 0 h 1"/>
                                <a:gd name="T8" fmla="*/ 0 w 5"/>
                                <a:gd name="T9" fmla="*/ 0 h 1"/>
                                <a:gd name="T10" fmla="*/ 0 60000 65536"/>
                                <a:gd name="T11" fmla="*/ 0 60000 65536"/>
                                <a:gd name="T12" fmla="*/ 0 60000 65536"/>
                                <a:gd name="T13" fmla="*/ 0 60000 65536"/>
                                <a:gd name="T14" fmla="*/ 0 60000 65536"/>
                                <a:gd name="T15" fmla="*/ 0 w 5"/>
                                <a:gd name="T16" fmla="*/ 0 h 1"/>
                                <a:gd name="T17" fmla="*/ 5 w 5"/>
                                <a:gd name="T18" fmla="*/ 0 h 1"/>
                              </a:gdLst>
                              <a:ahLst/>
                              <a:cxnLst>
                                <a:cxn ang="T10">
                                  <a:pos x="T0" y="T1"/>
                                </a:cxn>
                                <a:cxn ang="T11">
                                  <a:pos x="T2" y="T3"/>
                                </a:cxn>
                                <a:cxn ang="T12">
                                  <a:pos x="T4" y="T5"/>
                                </a:cxn>
                                <a:cxn ang="T13">
                                  <a:pos x="T6" y="T7"/>
                                </a:cxn>
                                <a:cxn ang="T14">
                                  <a:pos x="T8" y="T9"/>
                                </a:cxn>
                              </a:cxnLst>
                              <a:rect l="T15" t="T16" r="T17" b="T18"/>
                              <a:pathLst>
                                <a:path w="5" h="1">
                                  <a:moveTo>
                                    <a:pt x="0" y="0"/>
                                  </a:moveTo>
                                  <a:lnTo>
                                    <a:pt x="4" y="0"/>
                                  </a:lnTo>
                                  <a:lnTo>
                                    <a:pt x="2" y="0"/>
                                  </a:lnTo>
                                  <a:lnTo>
                                    <a:pt x="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56" name="Freeform 260"/>
                            <p:cNvSpPr>
                              <a:spLocks/>
                            </p:cNvSpPr>
                            <p:nvPr/>
                          </p:nvSpPr>
                          <p:spPr bwMode="auto">
                            <a:xfrm>
                              <a:off x="613" y="1963"/>
                              <a:ext cx="163" cy="0"/>
                            </a:xfrm>
                            <a:custGeom>
                              <a:avLst/>
                              <a:gdLst>
                                <a:gd name="T0" fmla="*/ 148 w 179"/>
                                <a:gd name="T1" fmla="*/ 0 h 1"/>
                                <a:gd name="T2" fmla="*/ 3 w 179"/>
                                <a:gd name="T3" fmla="*/ 0 h 1"/>
                                <a:gd name="T4" fmla="*/ 0 w 179"/>
                                <a:gd name="T5" fmla="*/ 0 h 1"/>
                                <a:gd name="T6" fmla="*/ 148 w 179"/>
                                <a:gd name="T7" fmla="*/ 0 h 1"/>
                                <a:gd name="T8" fmla="*/ 148 w 179"/>
                                <a:gd name="T9" fmla="*/ 0 h 1"/>
                                <a:gd name="T10" fmla="*/ 148 w 179"/>
                                <a:gd name="T11" fmla="*/ 0 h 1"/>
                                <a:gd name="T12" fmla="*/ 0 60000 65536"/>
                                <a:gd name="T13" fmla="*/ 0 60000 65536"/>
                                <a:gd name="T14" fmla="*/ 0 60000 65536"/>
                                <a:gd name="T15" fmla="*/ 0 60000 65536"/>
                                <a:gd name="T16" fmla="*/ 0 60000 65536"/>
                                <a:gd name="T17" fmla="*/ 0 60000 65536"/>
                                <a:gd name="T18" fmla="*/ 0 w 179"/>
                                <a:gd name="T19" fmla="*/ 0 h 1"/>
                                <a:gd name="T20" fmla="*/ 179 w 179"/>
                                <a:gd name="T21" fmla="*/ 0 h 1"/>
                              </a:gdLst>
                              <a:ahLst/>
                              <a:cxnLst>
                                <a:cxn ang="T12">
                                  <a:pos x="T0" y="T1"/>
                                </a:cxn>
                                <a:cxn ang="T13">
                                  <a:pos x="T2" y="T3"/>
                                </a:cxn>
                                <a:cxn ang="T14">
                                  <a:pos x="T4" y="T5"/>
                                </a:cxn>
                                <a:cxn ang="T15">
                                  <a:pos x="T6" y="T7"/>
                                </a:cxn>
                                <a:cxn ang="T16">
                                  <a:pos x="T8" y="T9"/>
                                </a:cxn>
                                <a:cxn ang="T17">
                                  <a:pos x="T10" y="T11"/>
                                </a:cxn>
                              </a:cxnLst>
                              <a:rect l="T18" t="T19" r="T20" b="T21"/>
                              <a:pathLst>
                                <a:path w="179" h="1">
                                  <a:moveTo>
                                    <a:pt x="178" y="0"/>
                                  </a:moveTo>
                                  <a:lnTo>
                                    <a:pt x="3" y="0"/>
                                  </a:lnTo>
                                  <a:lnTo>
                                    <a:pt x="0" y="0"/>
                                  </a:lnTo>
                                  <a:lnTo>
                                    <a:pt x="178"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57" name="Freeform 261"/>
                            <p:cNvSpPr>
                              <a:spLocks/>
                            </p:cNvSpPr>
                            <p:nvPr/>
                          </p:nvSpPr>
                          <p:spPr bwMode="auto">
                            <a:xfrm>
                              <a:off x="581" y="1963"/>
                              <a:ext cx="12" cy="0"/>
                            </a:xfrm>
                            <a:custGeom>
                              <a:avLst/>
                              <a:gdLst>
                                <a:gd name="T0" fmla="*/ 10 w 13"/>
                                <a:gd name="T1" fmla="*/ 0 h 1"/>
                                <a:gd name="T2" fmla="*/ 6 w 13"/>
                                <a:gd name="T3" fmla="*/ 0 h 1"/>
                                <a:gd name="T4" fmla="*/ 0 w 13"/>
                                <a:gd name="T5" fmla="*/ 0 h 1"/>
                                <a:gd name="T6" fmla="*/ 10 w 13"/>
                                <a:gd name="T7" fmla="*/ 0 h 1"/>
                                <a:gd name="T8" fmla="*/ 10 w 13"/>
                                <a:gd name="T9" fmla="*/ 0 h 1"/>
                                <a:gd name="T10" fmla="*/ 10 w 13"/>
                                <a:gd name="T11" fmla="*/ 0 h 1"/>
                                <a:gd name="T12" fmla="*/ 0 60000 65536"/>
                                <a:gd name="T13" fmla="*/ 0 60000 65536"/>
                                <a:gd name="T14" fmla="*/ 0 60000 65536"/>
                                <a:gd name="T15" fmla="*/ 0 60000 65536"/>
                                <a:gd name="T16" fmla="*/ 0 60000 65536"/>
                                <a:gd name="T17" fmla="*/ 0 60000 65536"/>
                                <a:gd name="T18" fmla="*/ 0 w 13"/>
                                <a:gd name="T19" fmla="*/ 0 h 1"/>
                                <a:gd name="T20" fmla="*/ 13 w 13"/>
                                <a:gd name="T21" fmla="*/ 0 h 1"/>
                              </a:gdLst>
                              <a:ahLst/>
                              <a:cxnLst>
                                <a:cxn ang="T12">
                                  <a:pos x="T0" y="T1"/>
                                </a:cxn>
                                <a:cxn ang="T13">
                                  <a:pos x="T2" y="T3"/>
                                </a:cxn>
                                <a:cxn ang="T14">
                                  <a:pos x="T4" y="T5"/>
                                </a:cxn>
                                <a:cxn ang="T15">
                                  <a:pos x="T6" y="T7"/>
                                </a:cxn>
                                <a:cxn ang="T16">
                                  <a:pos x="T8" y="T9"/>
                                </a:cxn>
                                <a:cxn ang="T17">
                                  <a:pos x="T10" y="T11"/>
                                </a:cxn>
                              </a:cxnLst>
                              <a:rect l="T18" t="T19" r="T20" b="T21"/>
                              <a:pathLst>
                                <a:path w="13" h="1">
                                  <a:moveTo>
                                    <a:pt x="12" y="0"/>
                                  </a:moveTo>
                                  <a:lnTo>
                                    <a:pt x="8" y="0"/>
                                  </a:lnTo>
                                  <a:lnTo>
                                    <a:pt x="0" y="0"/>
                                  </a:lnTo>
                                  <a:lnTo>
                                    <a:pt x="12"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58" name="Freeform 262"/>
                            <p:cNvSpPr>
                              <a:spLocks/>
                            </p:cNvSpPr>
                            <p:nvPr/>
                          </p:nvSpPr>
                          <p:spPr bwMode="auto">
                            <a:xfrm>
                              <a:off x="613" y="1961"/>
                              <a:ext cx="163" cy="2"/>
                            </a:xfrm>
                            <a:custGeom>
                              <a:avLst/>
                              <a:gdLst>
                                <a:gd name="T0" fmla="*/ 148 w 179"/>
                                <a:gd name="T1" fmla="*/ 1 h 3"/>
                                <a:gd name="T2" fmla="*/ 0 w 179"/>
                                <a:gd name="T3" fmla="*/ 1 h 3"/>
                                <a:gd name="T4" fmla="*/ 0 w 179"/>
                                <a:gd name="T5" fmla="*/ 0 h 3"/>
                                <a:gd name="T6" fmla="*/ 148 w 179"/>
                                <a:gd name="T7" fmla="*/ 0 h 3"/>
                                <a:gd name="T8" fmla="*/ 148 w 179"/>
                                <a:gd name="T9" fmla="*/ 0 h 3"/>
                                <a:gd name="T10" fmla="*/ 148 w 179"/>
                                <a:gd name="T11" fmla="*/ 1 h 3"/>
                                <a:gd name="T12" fmla="*/ 148 w 179"/>
                                <a:gd name="T13" fmla="*/ 1 h 3"/>
                                <a:gd name="T14" fmla="*/ 0 60000 65536"/>
                                <a:gd name="T15" fmla="*/ 0 60000 65536"/>
                                <a:gd name="T16" fmla="*/ 0 60000 65536"/>
                                <a:gd name="T17" fmla="*/ 0 60000 65536"/>
                                <a:gd name="T18" fmla="*/ 0 60000 65536"/>
                                <a:gd name="T19" fmla="*/ 0 60000 65536"/>
                                <a:gd name="T20" fmla="*/ 0 60000 65536"/>
                                <a:gd name="T21" fmla="*/ 0 w 179"/>
                                <a:gd name="T22" fmla="*/ 0 h 3"/>
                                <a:gd name="T23" fmla="*/ 179 w 179"/>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3">
                                  <a:moveTo>
                                    <a:pt x="178" y="2"/>
                                  </a:moveTo>
                                  <a:lnTo>
                                    <a:pt x="0" y="2"/>
                                  </a:lnTo>
                                  <a:lnTo>
                                    <a:pt x="0" y="0"/>
                                  </a:lnTo>
                                  <a:lnTo>
                                    <a:pt x="178" y="0"/>
                                  </a:lnTo>
                                  <a:lnTo>
                                    <a:pt x="178"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59" name="Freeform 263"/>
                            <p:cNvSpPr>
                              <a:spLocks/>
                            </p:cNvSpPr>
                            <p:nvPr/>
                          </p:nvSpPr>
                          <p:spPr bwMode="auto">
                            <a:xfrm>
                              <a:off x="577" y="1961"/>
                              <a:ext cx="16" cy="2"/>
                            </a:xfrm>
                            <a:custGeom>
                              <a:avLst/>
                              <a:gdLst>
                                <a:gd name="T0" fmla="*/ 13 w 18"/>
                                <a:gd name="T1" fmla="*/ 1 h 3"/>
                                <a:gd name="T2" fmla="*/ 4 w 18"/>
                                <a:gd name="T3" fmla="*/ 1 h 3"/>
                                <a:gd name="T4" fmla="*/ 0 w 18"/>
                                <a:gd name="T5" fmla="*/ 0 h 3"/>
                                <a:gd name="T6" fmla="*/ 0 w 18"/>
                                <a:gd name="T7" fmla="*/ 0 h 3"/>
                                <a:gd name="T8" fmla="*/ 13 w 18"/>
                                <a:gd name="T9" fmla="*/ 0 h 3"/>
                                <a:gd name="T10" fmla="*/ 13 w 18"/>
                                <a:gd name="T11" fmla="*/ 1 h 3"/>
                                <a:gd name="T12" fmla="*/ 13 w 18"/>
                                <a:gd name="T13" fmla="*/ 1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7" y="2"/>
                                  </a:moveTo>
                                  <a:lnTo>
                                    <a:pt x="5" y="2"/>
                                  </a:lnTo>
                                  <a:lnTo>
                                    <a:pt x="0" y="0"/>
                                  </a:lnTo>
                                  <a:lnTo>
                                    <a:pt x="17" y="0"/>
                                  </a:lnTo>
                                  <a:lnTo>
                                    <a:pt x="17"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60" name="Freeform 264"/>
                            <p:cNvSpPr>
                              <a:spLocks/>
                            </p:cNvSpPr>
                            <p:nvPr/>
                          </p:nvSpPr>
                          <p:spPr bwMode="auto">
                            <a:xfrm>
                              <a:off x="611" y="1961"/>
                              <a:ext cx="165" cy="1"/>
                            </a:xfrm>
                            <a:custGeom>
                              <a:avLst/>
                              <a:gdLst>
                                <a:gd name="T0" fmla="*/ 150 w 181"/>
                                <a:gd name="T1" fmla="*/ 0 h 1"/>
                                <a:gd name="T2" fmla="*/ 2 w 181"/>
                                <a:gd name="T3" fmla="*/ 0 h 1"/>
                                <a:gd name="T4" fmla="*/ 0 w 181"/>
                                <a:gd name="T5" fmla="*/ 0 h 1"/>
                                <a:gd name="T6" fmla="*/ 150 w 181"/>
                                <a:gd name="T7" fmla="*/ 0 h 1"/>
                                <a:gd name="T8" fmla="*/ 150 w 181"/>
                                <a:gd name="T9" fmla="*/ 0 h 1"/>
                                <a:gd name="T10" fmla="*/ 150 w 181"/>
                                <a:gd name="T11" fmla="*/ 0 h 1"/>
                                <a:gd name="T12" fmla="*/ 0 60000 65536"/>
                                <a:gd name="T13" fmla="*/ 0 60000 65536"/>
                                <a:gd name="T14" fmla="*/ 0 60000 65536"/>
                                <a:gd name="T15" fmla="*/ 0 60000 65536"/>
                                <a:gd name="T16" fmla="*/ 0 60000 65536"/>
                                <a:gd name="T17" fmla="*/ 0 60000 65536"/>
                                <a:gd name="T18" fmla="*/ 0 w 181"/>
                                <a:gd name="T19" fmla="*/ 0 h 1"/>
                                <a:gd name="T20" fmla="*/ 181 w 1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1" h="1">
                                  <a:moveTo>
                                    <a:pt x="180" y="0"/>
                                  </a:moveTo>
                                  <a:lnTo>
                                    <a:pt x="2" y="0"/>
                                  </a:lnTo>
                                  <a:lnTo>
                                    <a:pt x="0" y="0"/>
                                  </a:lnTo>
                                  <a:lnTo>
                                    <a:pt x="18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61" name="Freeform 265"/>
                            <p:cNvSpPr>
                              <a:spLocks/>
                            </p:cNvSpPr>
                            <p:nvPr/>
                          </p:nvSpPr>
                          <p:spPr bwMode="auto">
                            <a:xfrm>
                              <a:off x="577" y="1961"/>
                              <a:ext cx="16" cy="1"/>
                            </a:xfrm>
                            <a:custGeom>
                              <a:avLst/>
                              <a:gdLst>
                                <a:gd name="T0" fmla="*/ 13 w 18"/>
                                <a:gd name="T1" fmla="*/ 0 h 1"/>
                                <a:gd name="T2" fmla="*/ 0 w 18"/>
                                <a:gd name="T3" fmla="*/ 0 h 1"/>
                                <a:gd name="T4" fmla="*/ 0 w 18"/>
                                <a:gd name="T5" fmla="*/ 0 h 1"/>
                                <a:gd name="T6" fmla="*/ 13 w 18"/>
                                <a:gd name="T7" fmla="*/ 0 h 1"/>
                                <a:gd name="T8" fmla="*/ 13 w 18"/>
                                <a:gd name="T9" fmla="*/ 0 h 1"/>
                                <a:gd name="T10" fmla="*/ 13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17" y="0"/>
                                  </a:moveTo>
                                  <a:lnTo>
                                    <a:pt x="0" y="0"/>
                                  </a:lnTo>
                                  <a:lnTo>
                                    <a:pt x="17"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62" name="Freeform 266"/>
                            <p:cNvSpPr>
                              <a:spLocks/>
                            </p:cNvSpPr>
                            <p:nvPr/>
                          </p:nvSpPr>
                          <p:spPr bwMode="auto">
                            <a:xfrm>
                              <a:off x="611" y="1961"/>
                              <a:ext cx="165" cy="1"/>
                            </a:xfrm>
                            <a:custGeom>
                              <a:avLst/>
                              <a:gdLst>
                                <a:gd name="T0" fmla="*/ 150 w 181"/>
                                <a:gd name="T1" fmla="*/ 0 h 1"/>
                                <a:gd name="T2" fmla="*/ 0 w 181"/>
                                <a:gd name="T3" fmla="*/ 0 h 1"/>
                                <a:gd name="T4" fmla="*/ 0 w 181"/>
                                <a:gd name="T5" fmla="*/ 0 h 1"/>
                                <a:gd name="T6" fmla="*/ 0 w 181"/>
                                <a:gd name="T7" fmla="*/ 0 h 1"/>
                                <a:gd name="T8" fmla="*/ 148 w 181"/>
                                <a:gd name="T9" fmla="*/ 0 h 1"/>
                                <a:gd name="T10" fmla="*/ 150 w 181"/>
                                <a:gd name="T11" fmla="*/ 0 h 1"/>
                                <a:gd name="T12" fmla="*/ 150 w 181"/>
                                <a:gd name="T13" fmla="*/ 0 h 1"/>
                                <a:gd name="T14" fmla="*/ 0 60000 65536"/>
                                <a:gd name="T15" fmla="*/ 0 60000 65536"/>
                                <a:gd name="T16" fmla="*/ 0 60000 65536"/>
                                <a:gd name="T17" fmla="*/ 0 60000 65536"/>
                                <a:gd name="T18" fmla="*/ 0 60000 65536"/>
                                <a:gd name="T19" fmla="*/ 0 60000 65536"/>
                                <a:gd name="T20" fmla="*/ 0 60000 65536"/>
                                <a:gd name="T21" fmla="*/ 0 w 181"/>
                                <a:gd name="T22" fmla="*/ 0 h 1"/>
                                <a:gd name="T23" fmla="*/ 181 w 18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1">
                                  <a:moveTo>
                                    <a:pt x="180" y="0"/>
                                  </a:moveTo>
                                  <a:lnTo>
                                    <a:pt x="0" y="0"/>
                                  </a:lnTo>
                                  <a:lnTo>
                                    <a:pt x="178" y="0"/>
                                  </a:lnTo>
                                  <a:lnTo>
                                    <a:pt x="18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63" name="Freeform 267"/>
                            <p:cNvSpPr>
                              <a:spLocks/>
                            </p:cNvSpPr>
                            <p:nvPr/>
                          </p:nvSpPr>
                          <p:spPr bwMode="auto">
                            <a:xfrm>
                              <a:off x="577" y="1961"/>
                              <a:ext cx="19" cy="1"/>
                            </a:xfrm>
                            <a:custGeom>
                              <a:avLst/>
                              <a:gdLst>
                                <a:gd name="T0" fmla="*/ 14 w 21"/>
                                <a:gd name="T1" fmla="*/ 0 h 1"/>
                                <a:gd name="T2" fmla="*/ 0 w 21"/>
                                <a:gd name="T3" fmla="*/ 0 h 1"/>
                                <a:gd name="T4" fmla="*/ 0 w 21"/>
                                <a:gd name="T5" fmla="*/ 0 h 1"/>
                                <a:gd name="T6" fmla="*/ 16 w 21"/>
                                <a:gd name="T7" fmla="*/ 0 h 1"/>
                                <a:gd name="T8" fmla="*/ 14 w 21"/>
                                <a:gd name="T9" fmla="*/ 0 h 1"/>
                                <a:gd name="T10" fmla="*/ 14 w 21"/>
                                <a:gd name="T11" fmla="*/ 0 h 1"/>
                                <a:gd name="T12" fmla="*/ 0 60000 65536"/>
                                <a:gd name="T13" fmla="*/ 0 60000 65536"/>
                                <a:gd name="T14" fmla="*/ 0 60000 65536"/>
                                <a:gd name="T15" fmla="*/ 0 60000 65536"/>
                                <a:gd name="T16" fmla="*/ 0 60000 65536"/>
                                <a:gd name="T17" fmla="*/ 0 60000 65536"/>
                                <a:gd name="T18" fmla="*/ 0 w 21"/>
                                <a:gd name="T19" fmla="*/ 0 h 1"/>
                                <a:gd name="T20" fmla="*/ 21 w 2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 h="1">
                                  <a:moveTo>
                                    <a:pt x="17" y="0"/>
                                  </a:moveTo>
                                  <a:lnTo>
                                    <a:pt x="0" y="0"/>
                                  </a:lnTo>
                                  <a:lnTo>
                                    <a:pt x="20" y="0"/>
                                  </a:lnTo>
                                  <a:lnTo>
                                    <a:pt x="17"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64" name="Freeform 268"/>
                            <p:cNvSpPr>
                              <a:spLocks/>
                            </p:cNvSpPr>
                            <p:nvPr/>
                          </p:nvSpPr>
                          <p:spPr bwMode="auto">
                            <a:xfrm>
                              <a:off x="611" y="1961"/>
                              <a:ext cx="163" cy="1"/>
                            </a:xfrm>
                            <a:custGeom>
                              <a:avLst/>
                              <a:gdLst>
                                <a:gd name="T0" fmla="*/ 148 w 179"/>
                                <a:gd name="T1" fmla="*/ 0 h 1"/>
                                <a:gd name="T2" fmla="*/ 0 w 179"/>
                                <a:gd name="T3" fmla="*/ 0 h 1"/>
                                <a:gd name="T4" fmla="*/ 0 w 179"/>
                                <a:gd name="T5" fmla="*/ 0 h 1"/>
                                <a:gd name="T6" fmla="*/ 148 w 179"/>
                                <a:gd name="T7" fmla="*/ 0 h 1"/>
                                <a:gd name="T8" fmla="*/ 148 w 179"/>
                                <a:gd name="T9" fmla="*/ 0 h 1"/>
                                <a:gd name="T10" fmla="*/ 148 w 179"/>
                                <a:gd name="T11" fmla="*/ 0 h 1"/>
                                <a:gd name="T12" fmla="*/ 0 60000 65536"/>
                                <a:gd name="T13" fmla="*/ 0 60000 65536"/>
                                <a:gd name="T14" fmla="*/ 0 60000 65536"/>
                                <a:gd name="T15" fmla="*/ 0 60000 65536"/>
                                <a:gd name="T16" fmla="*/ 0 60000 65536"/>
                                <a:gd name="T17" fmla="*/ 0 60000 65536"/>
                                <a:gd name="T18" fmla="*/ 0 w 179"/>
                                <a:gd name="T19" fmla="*/ 0 h 1"/>
                                <a:gd name="T20" fmla="*/ 179 w 1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9" h="1">
                                  <a:moveTo>
                                    <a:pt x="178" y="0"/>
                                  </a:moveTo>
                                  <a:lnTo>
                                    <a:pt x="0" y="0"/>
                                  </a:lnTo>
                                  <a:lnTo>
                                    <a:pt x="178"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65" name="Freeform 269"/>
                            <p:cNvSpPr>
                              <a:spLocks/>
                            </p:cNvSpPr>
                            <p:nvPr/>
                          </p:nvSpPr>
                          <p:spPr bwMode="auto">
                            <a:xfrm>
                              <a:off x="577" y="1961"/>
                              <a:ext cx="19" cy="1"/>
                            </a:xfrm>
                            <a:custGeom>
                              <a:avLst/>
                              <a:gdLst>
                                <a:gd name="T0" fmla="*/ 16 w 21"/>
                                <a:gd name="T1" fmla="*/ 0 h 1"/>
                                <a:gd name="T2" fmla="*/ 0 w 21"/>
                                <a:gd name="T3" fmla="*/ 0 h 1"/>
                                <a:gd name="T4" fmla="*/ 0 w 21"/>
                                <a:gd name="T5" fmla="*/ 0 h 1"/>
                                <a:gd name="T6" fmla="*/ 16 w 21"/>
                                <a:gd name="T7" fmla="*/ 0 h 1"/>
                                <a:gd name="T8" fmla="*/ 16 w 21"/>
                                <a:gd name="T9" fmla="*/ 0 h 1"/>
                                <a:gd name="T10" fmla="*/ 16 w 21"/>
                                <a:gd name="T11" fmla="*/ 0 h 1"/>
                                <a:gd name="T12" fmla="*/ 0 60000 65536"/>
                                <a:gd name="T13" fmla="*/ 0 60000 65536"/>
                                <a:gd name="T14" fmla="*/ 0 60000 65536"/>
                                <a:gd name="T15" fmla="*/ 0 60000 65536"/>
                                <a:gd name="T16" fmla="*/ 0 60000 65536"/>
                                <a:gd name="T17" fmla="*/ 0 60000 65536"/>
                                <a:gd name="T18" fmla="*/ 0 w 21"/>
                                <a:gd name="T19" fmla="*/ 0 h 1"/>
                                <a:gd name="T20" fmla="*/ 21 w 2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 h="1">
                                  <a:moveTo>
                                    <a:pt x="20" y="0"/>
                                  </a:moveTo>
                                  <a:lnTo>
                                    <a:pt x="0" y="0"/>
                                  </a:lnTo>
                                  <a:lnTo>
                                    <a:pt x="2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66" name="Freeform 270"/>
                            <p:cNvSpPr>
                              <a:spLocks/>
                            </p:cNvSpPr>
                            <p:nvPr/>
                          </p:nvSpPr>
                          <p:spPr bwMode="auto">
                            <a:xfrm>
                              <a:off x="611" y="1960"/>
                              <a:ext cx="163" cy="2"/>
                            </a:xfrm>
                            <a:custGeom>
                              <a:avLst/>
                              <a:gdLst>
                                <a:gd name="T0" fmla="*/ 148 w 179"/>
                                <a:gd name="T1" fmla="*/ 1 h 2"/>
                                <a:gd name="T2" fmla="*/ 0 w 179"/>
                                <a:gd name="T3" fmla="*/ 1 h 2"/>
                                <a:gd name="T4" fmla="*/ 0 w 179"/>
                                <a:gd name="T5" fmla="*/ 0 h 2"/>
                                <a:gd name="T6" fmla="*/ 148 w 179"/>
                                <a:gd name="T7" fmla="*/ 0 h 2"/>
                                <a:gd name="T8" fmla="*/ 148 w 179"/>
                                <a:gd name="T9" fmla="*/ 1 h 2"/>
                                <a:gd name="T10" fmla="*/ 148 w 179"/>
                                <a:gd name="T11" fmla="*/ 1 h 2"/>
                                <a:gd name="T12" fmla="*/ 0 60000 65536"/>
                                <a:gd name="T13" fmla="*/ 0 60000 65536"/>
                                <a:gd name="T14" fmla="*/ 0 60000 65536"/>
                                <a:gd name="T15" fmla="*/ 0 60000 65536"/>
                                <a:gd name="T16" fmla="*/ 0 60000 65536"/>
                                <a:gd name="T17" fmla="*/ 0 60000 65536"/>
                                <a:gd name="T18" fmla="*/ 0 w 179"/>
                                <a:gd name="T19" fmla="*/ 0 h 2"/>
                                <a:gd name="T20" fmla="*/ 179 w 179"/>
                                <a:gd name="T21" fmla="*/ 2 h 2"/>
                              </a:gdLst>
                              <a:ahLst/>
                              <a:cxnLst>
                                <a:cxn ang="T12">
                                  <a:pos x="T0" y="T1"/>
                                </a:cxn>
                                <a:cxn ang="T13">
                                  <a:pos x="T2" y="T3"/>
                                </a:cxn>
                                <a:cxn ang="T14">
                                  <a:pos x="T4" y="T5"/>
                                </a:cxn>
                                <a:cxn ang="T15">
                                  <a:pos x="T6" y="T7"/>
                                </a:cxn>
                                <a:cxn ang="T16">
                                  <a:pos x="T8" y="T9"/>
                                </a:cxn>
                                <a:cxn ang="T17">
                                  <a:pos x="T10" y="T11"/>
                                </a:cxn>
                              </a:cxnLst>
                              <a:rect l="T18" t="T19" r="T20" b="T21"/>
                              <a:pathLst>
                                <a:path w="179" h="2">
                                  <a:moveTo>
                                    <a:pt x="178" y="1"/>
                                  </a:moveTo>
                                  <a:lnTo>
                                    <a:pt x="0" y="1"/>
                                  </a:lnTo>
                                  <a:lnTo>
                                    <a:pt x="0" y="0"/>
                                  </a:lnTo>
                                  <a:lnTo>
                                    <a:pt x="178" y="0"/>
                                  </a:lnTo>
                                  <a:lnTo>
                                    <a:pt x="178" y="1"/>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67" name="Freeform 271"/>
                            <p:cNvSpPr>
                              <a:spLocks/>
                            </p:cNvSpPr>
                            <p:nvPr/>
                          </p:nvSpPr>
                          <p:spPr bwMode="auto">
                            <a:xfrm>
                              <a:off x="577" y="1960"/>
                              <a:ext cx="19" cy="2"/>
                            </a:xfrm>
                            <a:custGeom>
                              <a:avLst/>
                              <a:gdLst>
                                <a:gd name="T0" fmla="*/ 16 w 21"/>
                                <a:gd name="T1" fmla="*/ 1 h 2"/>
                                <a:gd name="T2" fmla="*/ 0 w 21"/>
                                <a:gd name="T3" fmla="*/ 1 h 2"/>
                                <a:gd name="T4" fmla="*/ 0 w 21"/>
                                <a:gd name="T5" fmla="*/ 0 h 2"/>
                                <a:gd name="T6" fmla="*/ 16 w 21"/>
                                <a:gd name="T7" fmla="*/ 0 h 2"/>
                                <a:gd name="T8" fmla="*/ 16 w 21"/>
                                <a:gd name="T9" fmla="*/ 1 h 2"/>
                                <a:gd name="T10" fmla="*/ 16 w 21"/>
                                <a:gd name="T11" fmla="*/ 1 h 2"/>
                                <a:gd name="T12" fmla="*/ 0 60000 65536"/>
                                <a:gd name="T13" fmla="*/ 0 60000 65536"/>
                                <a:gd name="T14" fmla="*/ 0 60000 65536"/>
                                <a:gd name="T15" fmla="*/ 0 60000 65536"/>
                                <a:gd name="T16" fmla="*/ 0 60000 65536"/>
                                <a:gd name="T17" fmla="*/ 0 60000 65536"/>
                                <a:gd name="T18" fmla="*/ 0 w 21"/>
                                <a:gd name="T19" fmla="*/ 0 h 2"/>
                                <a:gd name="T20" fmla="*/ 21 w 21"/>
                                <a:gd name="T21" fmla="*/ 2 h 2"/>
                              </a:gdLst>
                              <a:ahLst/>
                              <a:cxnLst>
                                <a:cxn ang="T12">
                                  <a:pos x="T0" y="T1"/>
                                </a:cxn>
                                <a:cxn ang="T13">
                                  <a:pos x="T2" y="T3"/>
                                </a:cxn>
                                <a:cxn ang="T14">
                                  <a:pos x="T4" y="T5"/>
                                </a:cxn>
                                <a:cxn ang="T15">
                                  <a:pos x="T6" y="T7"/>
                                </a:cxn>
                                <a:cxn ang="T16">
                                  <a:pos x="T8" y="T9"/>
                                </a:cxn>
                                <a:cxn ang="T17">
                                  <a:pos x="T10" y="T11"/>
                                </a:cxn>
                              </a:cxnLst>
                              <a:rect l="T18" t="T19" r="T20" b="T21"/>
                              <a:pathLst>
                                <a:path w="21" h="2">
                                  <a:moveTo>
                                    <a:pt x="20" y="1"/>
                                  </a:moveTo>
                                  <a:lnTo>
                                    <a:pt x="0" y="1"/>
                                  </a:lnTo>
                                  <a:lnTo>
                                    <a:pt x="0" y="0"/>
                                  </a:lnTo>
                                  <a:lnTo>
                                    <a:pt x="20" y="0"/>
                                  </a:lnTo>
                                  <a:lnTo>
                                    <a:pt x="20" y="1"/>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68" name="Freeform 272"/>
                            <p:cNvSpPr>
                              <a:spLocks/>
                            </p:cNvSpPr>
                            <p:nvPr/>
                          </p:nvSpPr>
                          <p:spPr bwMode="auto">
                            <a:xfrm>
                              <a:off x="609" y="1960"/>
                              <a:ext cx="165" cy="1"/>
                            </a:xfrm>
                            <a:custGeom>
                              <a:avLst/>
                              <a:gdLst>
                                <a:gd name="T0" fmla="*/ 150 w 181"/>
                                <a:gd name="T1" fmla="*/ 0 h 1"/>
                                <a:gd name="T2" fmla="*/ 2 w 181"/>
                                <a:gd name="T3" fmla="*/ 0 h 1"/>
                                <a:gd name="T4" fmla="*/ 0 w 181"/>
                                <a:gd name="T5" fmla="*/ 0 h 1"/>
                                <a:gd name="T6" fmla="*/ 150 w 181"/>
                                <a:gd name="T7" fmla="*/ 0 h 1"/>
                                <a:gd name="T8" fmla="*/ 150 w 181"/>
                                <a:gd name="T9" fmla="*/ 0 h 1"/>
                                <a:gd name="T10" fmla="*/ 150 w 181"/>
                                <a:gd name="T11" fmla="*/ 0 h 1"/>
                                <a:gd name="T12" fmla="*/ 0 60000 65536"/>
                                <a:gd name="T13" fmla="*/ 0 60000 65536"/>
                                <a:gd name="T14" fmla="*/ 0 60000 65536"/>
                                <a:gd name="T15" fmla="*/ 0 60000 65536"/>
                                <a:gd name="T16" fmla="*/ 0 60000 65536"/>
                                <a:gd name="T17" fmla="*/ 0 60000 65536"/>
                                <a:gd name="T18" fmla="*/ 0 w 181"/>
                                <a:gd name="T19" fmla="*/ 0 h 1"/>
                                <a:gd name="T20" fmla="*/ 181 w 1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1" h="1">
                                  <a:moveTo>
                                    <a:pt x="180" y="0"/>
                                  </a:moveTo>
                                  <a:lnTo>
                                    <a:pt x="2" y="0"/>
                                  </a:lnTo>
                                  <a:lnTo>
                                    <a:pt x="0" y="0"/>
                                  </a:lnTo>
                                  <a:lnTo>
                                    <a:pt x="18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69" name="Freeform 273"/>
                            <p:cNvSpPr>
                              <a:spLocks/>
                            </p:cNvSpPr>
                            <p:nvPr/>
                          </p:nvSpPr>
                          <p:spPr bwMode="auto">
                            <a:xfrm>
                              <a:off x="577" y="1960"/>
                              <a:ext cx="19" cy="1"/>
                            </a:xfrm>
                            <a:custGeom>
                              <a:avLst/>
                              <a:gdLst>
                                <a:gd name="T0" fmla="*/ 16 w 21"/>
                                <a:gd name="T1" fmla="*/ 0 h 1"/>
                                <a:gd name="T2" fmla="*/ 0 w 21"/>
                                <a:gd name="T3" fmla="*/ 0 h 1"/>
                                <a:gd name="T4" fmla="*/ 3 w 21"/>
                                <a:gd name="T5" fmla="*/ 0 h 1"/>
                                <a:gd name="T6" fmla="*/ 16 w 21"/>
                                <a:gd name="T7" fmla="*/ 0 h 1"/>
                                <a:gd name="T8" fmla="*/ 16 w 21"/>
                                <a:gd name="T9" fmla="*/ 0 h 1"/>
                                <a:gd name="T10" fmla="*/ 16 w 21"/>
                                <a:gd name="T11" fmla="*/ 0 h 1"/>
                                <a:gd name="T12" fmla="*/ 0 60000 65536"/>
                                <a:gd name="T13" fmla="*/ 0 60000 65536"/>
                                <a:gd name="T14" fmla="*/ 0 60000 65536"/>
                                <a:gd name="T15" fmla="*/ 0 60000 65536"/>
                                <a:gd name="T16" fmla="*/ 0 60000 65536"/>
                                <a:gd name="T17" fmla="*/ 0 60000 65536"/>
                                <a:gd name="T18" fmla="*/ 0 w 21"/>
                                <a:gd name="T19" fmla="*/ 0 h 1"/>
                                <a:gd name="T20" fmla="*/ 21 w 2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 h="1">
                                  <a:moveTo>
                                    <a:pt x="20" y="0"/>
                                  </a:moveTo>
                                  <a:lnTo>
                                    <a:pt x="0" y="0"/>
                                  </a:lnTo>
                                  <a:lnTo>
                                    <a:pt x="3" y="0"/>
                                  </a:lnTo>
                                  <a:lnTo>
                                    <a:pt x="2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70" name="Freeform 274"/>
                            <p:cNvSpPr>
                              <a:spLocks/>
                            </p:cNvSpPr>
                            <p:nvPr/>
                          </p:nvSpPr>
                          <p:spPr bwMode="auto">
                            <a:xfrm>
                              <a:off x="609" y="1960"/>
                              <a:ext cx="165" cy="1"/>
                            </a:xfrm>
                            <a:custGeom>
                              <a:avLst/>
                              <a:gdLst>
                                <a:gd name="T0" fmla="*/ 150 w 181"/>
                                <a:gd name="T1" fmla="*/ 0 h 1"/>
                                <a:gd name="T2" fmla="*/ 0 w 181"/>
                                <a:gd name="T3" fmla="*/ 0 h 1"/>
                                <a:gd name="T4" fmla="*/ 0 w 181"/>
                                <a:gd name="T5" fmla="*/ 0 h 1"/>
                                <a:gd name="T6" fmla="*/ 147 w 181"/>
                                <a:gd name="T7" fmla="*/ 0 h 1"/>
                                <a:gd name="T8" fmla="*/ 150 w 181"/>
                                <a:gd name="T9" fmla="*/ 0 h 1"/>
                                <a:gd name="T10" fmla="*/ 150 w 181"/>
                                <a:gd name="T11" fmla="*/ 0 h 1"/>
                                <a:gd name="T12" fmla="*/ 0 60000 65536"/>
                                <a:gd name="T13" fmla="*/ 0 60000 65536"/>
                                <a:gd name="T14" fmla="*/ 0 60000 65536"/>
                                <a:gd name="T15" fmla="*/ 0 60000 65536"/>
                                <a:gd name="T16" fmla="*/ 0 60000 65536"/>
                                <a:gd name="T17" fmla="*/ 0 60000 65536"/>
                                <a:gd name="T18" fmla="*/ 0 w 181"/>
                                <a:gd name="T19" fmla="*/ 0 h 1"/>
                                <a:gd name="T20" fmla="*/ 181 w 1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1" h="1">
                                  <a:moveTo>
                                    <a:pt x="180" y="0"/>
                                  </a:moveTo>
                                  <a:lnTo>
                                    <a:pt x="0" y="0"/>
                                  </a:lnTo>
                                  <a:lnTo>
                                    <a:pt x="177" y="0"/>
                                  </a:lnTo>
                                  <a:lnTo>
                                    <a:pt x="18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71" name="Freeform 275"/>
                            <p:cNvSpPr>
                              <a:spLocks/>
                            </p:cNvSpPr>
                            <p:nvPr/>
                          </p:nvSpPr>
                          <p:spPr bwMode="auto">
                            <a:xfrm>
                              <a:off x="579" y="1960"/>
                              <a:ext cx="19" cy="1"/>
                            </a:xfrm>
                            <a:custGeom>
                              <a:avLst/>
                              <a:gdLst>
                                <a:gd name="T0" fmla="*/ 15 w 20"/>
                                <a:gd name="T1" fmla="*/ 0 h 1"/>
                                <a:gd name="T2" fmla="*/ 0 w 20"/>
                                <a:gd name="T3" fmla="*/ 0 h 1"/>
                                <a:gd name="T4" fmla="*/ 0 w 20"/>
                                <a:gd name="T5" fmla="*/ 0 h 1"/>
                                <a:gd name="T6" fmla="*/ 17 w 20"/>
                                <a:gd name="T7" fmla="*/ 0 h 1"/>
                                <a:gd name="T8" fmla="*/ 15 w 20"/>
                                <a:gd name="T9" fmla="*/ 0 h 1"/>
                                <a:gd name="T10" fmla="*/ 15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7" y="0"/>
                                  </a:moveTo>
                                  <a:lnTo>
                                    <a:pt x="0" y="0"/>
                                  </a:lnTo>
                                  <a:lnTo>
                                    <a:pt x="19" y="0"/>
                                  </a:lnTo>
                                  <a:lnTo>
                                    <a:pt x="17"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72" name="Freeform 276"/>
                            <p:cNvSpPr>
                              <a:spLocks/>
                            </p:cNvSpPr>
                            <p:nvPr/>
                          </p:nvSpPr>
                          <p:spPr bwMode="auto">
                            <a:xfrm>
                              <a:off x="609" y="1957"/>
                              <a:ext cx="162" cy="4"/>
                            </a:xfrm>
                            <a:custGeom>
                              <a:avLst/>
                              <a:gdLst>
                                <a:gd name="T0" fmla="*/ 147 w 178"/>
                                <a:gd name="T1" fmla="*/ 3 h 4"/>
                                <a:gd name="T2" fmla="*/ 0 w 178"/>
                                <a:gd name="T3" fmla="*/ 3 h 4"/>
                                <a:gd name="T4" fmla="*/ 0 w 178"/>
                                <a:gd name="T5" fmla="*/ 0 h 4"/>
                                <a:gd name="T6" fmla="*/ 147 w 178"/>
                                <a:gd name="T7" fmla="*/ 0 h 4"/>
                                <a:gd name="T8" fmla="*/ 147 w 178"/>
                                <a:gd name="T9" fmla="*/ 3 h 4"/>
                                <a:gd name="T10" fmla="*/ 147 w 178"/>
                                <a:gd name="T11" fmla="*/ 3 h 4"/>
                                <a:gd name="T12" fmla="*/ 0 60000 65536"/>
                                <a:gd name="T13" fmla="*/ 0 60000 65536"/>
                                <a:gd name="T14" fmla="*/ 0 60000 65536"/>
                                <a:gd name="T15" fmla="*/ 0 60000 65536"/>
                                <a:gd name="T16" fmla="*/ 0 60000 65536"/>
                                <a:gd name="T17" fmla="*/ 0 60000 65536"/>
                                <a:gd name="T18" fmla="*/ 0 w 178"/>
                                <a:gd name="T19" fmla="*/ 0 h 4"/>
                                <a:gd name="T20" fmla="*/ 178 w 17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78" h="4">
                                  <a:moveTo>
                                    <a:pt x="177" y="3"/>
                                  </a:moveTo>
                                  <a:lnTo>
                                    <a:pt x="0" y="3"/>
                                  </a:lnTo>
                                  <a:lnTo>
                                    <a:pt x="0" y="0"/>
                                  </a:lnTo>
                                  <a:lnTo>
                                    <a:pt x="177" y="0"/>
                                  </a:lnTo>
                                  <a:lnTo>
                                    <a:pt x="177" y="3"/>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73" name="Freeform 277"/>
                            <p:cNvSpPr>
                              <a:spLocks/>
                            </p:cNvSpPr>
                            <p:nvPr/>
                          </p:nvSpPr>
                          <p:spPr bwMode="auto">
                            <a:xfrm>
                              <a:off x="579" y="1957"/>
                              <a:ext cx="19" cy="4"/>
                            </a:xfrm>
                            <a:custGeom>
                              <a:avLst/>
                              <a:gdLst>
                                <a:gd name="T0" fmla="*/ 17 w 20"/>
                                <a:gd name="T1" fmla="*/ 3 h 4"/>
                                <a:gd name="T2" fmla="*/ 0 w 20"/>
                                <a:gd name="T3" fmla="*/ 3 h 4"/>
                                <a:gd name="T4" fmla="*/ 0 w 20"/>
                                <a:gd name="T5" fmla="*/ 0 h 4"/>
                                <a:gd name="T6" fmla="*/ 17 w 20"/>
                                <a:gd name="T7" fmla="*/ 0 h 4"/>
                                <a:gd name="T8" fmla="*/ 17 w 20"/>
                                <a:gd name="T9" fmla="*/ 3 h 4"/>
                                <a:gd name="T10" fmla="*/ 17 w 20"/>
                                <a:gd name="T11" fmla="*/ 3 h 4"/>
                                <a:gd name="T12" fmla="*/ 0 60000 65536"/>
                                <a:gd name="T13" fmla="*/ 0 60000 65536"/>
                                <a:gd name="T14" fmla="*/ 0 60000 65536"/>
                                <a:gd name="T15" fmla="*/ 0 60000 65536"/>
                                <a:gd name="T16" fmla="*/ 0 60000 65536"/>
                                <a:gd name="T17" fmla="*/ 0 60000 65536"/>
                                <a:gd name="T18" fmla="*/ 0 w 20"/>
                                <a:gd name="T19" fmla="*/ 0 h 4"/>
                                <a:gd name="T20" fmla="*/ 20 w 20"/>
                                <a:gd name="T21" fmla="*/ 4 h 4"/>
                              </a:gdLst>
                              <a:ahLst/>
                              <a:cxnLst>
                                <a:cxn ang="T12">
                                  <a:pos x="T0" y="T1"/>
                                </a:cxn>
                                <a:cxn ang="T13">
                                  <a:pos x="T2" y="T3"/>
                                </a:cxn>
                                <a:cxn ang="T14">
                                  <a:pos x="T4" y="T5"/>
                                </a:cxn>
                                <a:cxn ang="T15">
                                  <a:pos x="T6" y="T7"/>
                                </a:cxn>
                                <a:cxn ang="T16">
                                  <a:pos x="T8" y="T9"/>
                                </a:cxn>
                                <a:cxn ang="T17">
                                  <a:pos x="T10" y="T11"/>
                                </a:cxn>
                              </a:cxnLst>
                              <a:rect l="T18" t="T19" r="T20" b="T21"/>
                              <a:pathLst>
                                <a:path w="20" h="4">
                                  <a:moveTo>
                                    <a:pt x="19" y="3"/>
                                  </a:moveTo>
                                  <a:lnTo>
                                    <a:pt x="0" y="3"/>
                                  </a:lnTo>
                                  <a:lnTo>
                                    <a:pt x="0" y="0"/>
                                  </a:lnTo>
                                  <a:lnTo>
                                    <a:pt x="19" y="0"/>
                                  </a:lnTo>
                                  <a:lnTo>
                                    <a:pt x="19" y="3"/>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74" name="Freeform 278"/>
                            <p:cNvSpPr>
                              <a:spLocks/>
                            </p:cNvSpPr>
                            <p:nvPr/>
                          </p:nvSpPr>
                          <p:spPr bwMode="auto">
                            <a:xfrm>
                              <a:off x="609" y="1957"/>
                              <a:ext cx="162" cy="1"/>
                            </a:xfrm>
                            <a:custGeom>
                              <a:avLst/>
                              <a:gdLst>
                                <a:gd name="T0" fmla="*/ 147 w 178"/>
                                <a:gd name="T1" fmla="*/ 0 h 1"/>
                                <a:gd name="T2" fmla="*/ 0 w 178"/>
                                <a:gd name="T3" fmla="*/ 0 h 1"/>
                                <a:gd name="T4" fmla="*/ 0 w 178"/>
                                <a:gd name="T5" fmla="*/ 0 h 1"/>
                                <a:gd name="T6" fmla="*/ 147 w 178"/>
                                <a:gd name="T7" fmla="*/ 0 h 1"/>
                                <a:gd name="T8" fmla="*/ 147 w 178"/>
                                <a:gd name="T9" fmla="*/ 0 h 1"/>
                                <a:gd name="T10" fmla="*/ 147 w 178"/>
                                <a:gd name="T11" fmla="*/ 0 h 1"/>
                                <a:gd name="T12" fmla="*/ 0 60000 65536"/>
                                <a:gd name="T13" fmla="*/ 0 60000 65536"/>
                                <a:gd name="T14" fmla="*/ 0 60000 65536"/>
                                <a:gd name="T15" fmla="*/ 0 60000 65536"/>
                                <a:gd name="T16" fmla="*/ 0 60000 65536"/>
                                <a:gd name="T17" fmla="*/ 0 60000 65536"/>
                                <a:gd name="T18" fmla="*/ 0 w 178"/>
                                <a:gd name="T19" fmla="*/ 0 h 1"/>
                                <a:gd name="T20" fmla="*/ 178 w 1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8" h="1">
                                  <a:moveTo>
                                    <a:pt x="177" y="0"/>
                                  </a:moveTo>
                                  <a:lnTo>
                                    <a:pt x="0" y="0"/>
                                  </a:lnTo>
                                  <a:lnTo>
                                    <a:pt x="177"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75" name="Freeform 279"/>
                            <p:cNvSpPr>
                              <a:spLocks/>
                            </p:cNvSpPr>
                            <p:nvPr/>
                          </p:nvSpPr>
                          <p:spPr bwMode="auto">
                            <a:xfrm>
                              <a:off x="579" y="1957"/>
                              <a:ext cx="19" cy="1"/>
                            </a:xfrm>
                            <a:custGeom>
                              <a:avLst/>
                              <a:gdLst>
                                <a:gd name="T0" fmla="*/ 17 w 20"/>
                                <a:gd name="T1" fmla="*/ 0 h 1"/>
                                <a:gd name="T2" fmla="*/ 0 w 20"/>
                                <a:gd name="T3" fmla="*/ 0 h 1"/>
                                <a:gd name="T4" fmla="*/ 0 w 20"/>
                                <a:gd name="T5" fmla="*/ 0 h 1"/>
                                <a:gd name="T6" fmla="*/ 17 w 20"/>
                                <a:gd name="T7" fmla="*/ 0 h 1"/>
                                <a:gd name="T8" fmla="*/ 17 w 20"/>
                                <a:gd name="T9" fmla="*/ 0 h 1"/>
                                <a:gd name="T10" fmla="*/ 17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9" y="0"/>
                                  </a:moveTo>
                                  <a:lnTo>
                                    <a:pt x="0" y="0"/>
                                  </a:lnTo>
                                  <a:lnTo>
                                    <a:pt x="19"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76" name="Freeform 280"/>
                            <p:cNvSpPr>
                              <a:spLocks/>
                            </p:cNvSpPr>
                            <p:nvPr/>
                          </p:nvSpPr>
                          <p:spPr bwMode="auto">
                            <a:xfrm>
                              <a:off x="609" y="1957"/>
                              <a:ext cx="162" cy="1"/>
                            </a:xfrm>
                            <a:custGeom>
                              <a:avLst/>
                              <a:gdLst>
                                <a:gd name="T0" fmla="*/ 147 w 178"/>
                                <a:gd name="T1" fmla="*/ 0 h 1"/>
                                <a:gd name="T2" fmla="*/ 0 w 178"/>
                                <a:gd name="T3" fmla="*/ 0 h 1"/>
                                <a:gd name="T4" fmla="*/ 0 w 178"/>
                                <a:gd name="T5" fmla="*/ 0 h 1"/>
                                <a:gd name="T6" fmla="*/ 145 w 178"/>
                                <a:gd name="T7" fmla="*/ 0 h 1"/>
                                <a:gd name="T8" fmla="*/ 147 w 178"/>
                                <a:gd name="T9" fmla="*/ 0 h 1"/>
                                <a:gd name="T10" fmla="*/ 147 w 178"/>
                                <a:gd name="T11" fmla="*/ 0 h 1"/>
                                <a:gd name="T12" fmla="*/ 0 60000 65536"/>
                                <a:gd name="T13" fmla="*/ 0 60000 65536"/>
                                <a:gd name="T14" fmla="*/ 0 60000 65536"/>
                                <a:gd name="T15" fmla="*/ 0 60000 65536"/>
                                <a:gd name="T16" fmla="*/ 0 60000 65536"/>
                                <a:gd name="T17" fmla="*/ 0 60000 65536"/>
                                <a:gd name="T18" fmla="*/ 0 w 178"/>
                                <a:gd name="T19" fmla="*/ 0 h 1"/>
                                <a:gd name="T20" fmla="*/ 178 w 1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8" h="1">
                                  <a:moveTo>
                                    <a:pt x="177" y="0"/>
                                  </a:moveTo>
                                  <a:lnTo>
                                    <a:pt x="0" y="0"/>
                                  </a:lnTo>
                                  <a:lnTo>
                                    <a:pt x="175" y="0"/>
                                  </a:lnTo>
                                  <a:lnTo>
                                    <a:pt x="177"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77" name="Freeform 281"/>
                            <p:cNvSpPr>
                              <a:spLocks/>
                            </p:cNvSpPr>
                            <p:nvPr/>
                          </p:nvSpPr>
                          <p:spPr bwMode="auto">
                            <a:xfrm>
                              <a:off x="579" y="1957"/>
                              <a:ext cx="19" cy="1"/>
                            </a:xfrm>
                            <a:custGeom>
                              <a:avLst/>
                              <a:gdLst>
                                <a:gd name="T0" fmla="*/ 17 w 20"/>
                                <a:gd name="T1" fmla="*/ 0 h 1"/>
                                <a:gd name="T2" fmla="*/ 0 w 20"/>
                                <a:gd name="T3" fmla="*/ 0 h 1"/>
                                <a:gd name="T4" fmla="*/ 0 w 20"/>
                                <a:gd name="T5" fmla="*/ 0 h 1"/>
                                <a:gd name="T6" fmla="*/ 17 w 20"/>
                                <a:gd name="T7" fmla="*/ 0 h 1"/>
                                <a:gd name="T8" fmla="*/ 17 w 20"/>
                                <a:gd name="T9" fmla="*/ 0 h 1"/>
                                <a:gd name="T10" fmla="*/ 17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9" y="0"/>
                                  </a:moveTo>
                                  <a:lnTo>
                                    <a:pt x="0" y="0"/>
                                  </a:lnTo>
                                  <a:lnTo>
                                    <a:pt x="19"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78" name="Freeform 282"/>
                            <p:cNvSpPr>
                              <a:spLocks/>
                            </p:cNvSpPr>
                            <p:nvPr/>
                          </p:nvSpPr>
                          <p:spPr bwMode="auto">
                            <a:xfrm>
                              <a:off x="608" y="1957"/>
                              <a:ext cx="161" cy="1"/>
                            </a:xfrm>
                            <a:custGeom>
                              <a:avLst/>
                              <a:gdLst>
                                <a:gd name="T0" fmla="*/ 145 w 178"/>
                                <a:gd name="T1" fmla="*/ 0 h 1"/>
                                <a:gd name="T2" fmla="*/ 2 w 178"/>
                                <a:gd name="T3" fmla="*/ 0 h 1"/>
                                <a:gd name="T4" fmla="*/ 0 w 178"/>
                                <a:gd name="T5" fmla="*/ 0 h 1"/>
                                <a:gd name="T6" fmla="*/ 145 w 178"/>
                                <a:gd name="T7" fmla="*/ 0 h 1"/>
                                <a:gd name="T8" fmla="*/ 145 w 178"/>
                                <a:gd name="T9" fmla="*/ 0 h 1"/>
                                <a:gd name="T10" fmla="*/ 145 w 178"/>
                                <a:gd name="T11" fmla="*/ 0 h 1"/>
                                <a:gd name="T12" fmla="*/ 0 60000 65536"/>
                                <a:gd name="T13" fmla="*/ 0 60000 65536"/>
                                <a:gd name="T14" fmla="*/ 0 60000 65536"/>
                                <a:gd name="T15" fmla="*/ 0 60000 65536"/>
                                <a:gd name="T16" fmla="*/ 0 60000 65536"/>
                                <a:gd name="T17" fmla="*/ 0 60000 65536"/>
                                <a:gd name="T18" fmla="*/ 0 w 178"/>
                                <a:gd name="T19" fmla="*/ 0 h 1"/>
                                <a:gd name="T20" fmla="*/ 178 w 1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8" h="1">
                                  <a:moveTo>
                                    <a:pt x="177" y="0"/>
                                  </a:moveTo>
                                  <a:lnTo>
                                    <a:pt x="2" y="0"/>
                                  </a:lnTo>
                                  <a:lnTo>
                                    <a:pt x="0" y="0"/>
                                  </a:lnTo>
                                  <a:lnTo>
                                    <a:pt x="177"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79" name="Freeform 283"/>
                            <p:cNvSpPr>
                              <a:spLocks/>
                            </p:cNvSpPr>
                            <p:nvPr/>
                          </p:nvSpPr>
                          <p:spPr bwMode="auto">
                            <a:xfrm>
                              <a:off x="579" y="1957"/>
                              <a:ext cx="19" cy="1"/>
                            </a:xfrm>
                            <a:custGeom>
                              <a:avLst/>
                              <a:gdLst>
                                <a:gd name="T0" fmla="*/ 17 w 20"/>
                                <a:gd name="T1" fmla="*/ 0 h 1"/>
                                <a:gd name="T2" fmla="*/ 0 w 20"/>
                                <a:gd name="T3" fmla="*/ 0 h 1"/>
                                <a:gd name="T4" fmla="*/ 0 w 20"/>
                                <a:gd name="T5" fmla="*/ 0 h 1"/>
                                <a:gd name="T6" fmla="*/ 17 w 20"/>
                                <a:gd name="T7" fmla="*/ 0 h 1"/>
                                <a:gd name="T8" fmla="*/ 17 w 20"/>
                                <a:gd name="T9" fmla="*/ 0 h 1"/>
                                <a:gd name="T10" fmla="*/ 17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9" y="0"/>
                                  </a:moveTo>
                                  <a:lnTo>
                                    <a:pt x="0" y="0"/>
                                  </a:lnTo>
                                  <a:lnTo>
                                    <a:pt x="19"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80" name="Freeform 284"/>
                            <p:cNvSpPr>
                              <a:spLocks/>
                            </p:cNvSpPr>
                            <p:nvPr/>
                          </p:nvSpPr>
                          <p:spPr bwMode="auto">
                            <a:xfrm>
                              <a:off x="608" y="1955"/>
                              <a:ext cx="161" cy="3"/>
                            </a:xfrm>
                            <a:custGeom>
                              <a:avLst/>
                              <a:gdLst>
                                <a:gd name="T0" fmla="*/ 145 w 178"/>
                                <a:gd name="T1" fmla="*/ 2 h 3"/>
                                <a:gd name="T2" fmla="*/ 0 w 178"/>
                                <a:gd name="T3" fmla="*/ 2 h 3"/>
                                <a:gd name="T4" fmla="*/ 0 w 178"/>
                                <a:gd name="T5" fmla="*/ 0 h 3"/>
                                <a:gd name="T6" fmla="*/ 145 w 178"/>
                                <a:gd name="T7" fmla="*/ 0 h 3"/>
                                <a:gd name="T8" fmla="*/ 145 w 178"/>
                                <a:gd name="T9" fmla="*/ 2 h 3"/>
                                <a:gd name="T10" fmla="*/ 145 w 178"/>
                                <a:gd name="T11" fmla="*/ 2 h 3"/>
                                <a:gd name="T12" fmla="*/ 0 60000 65536"/>
                                <a:gd name="T13" fmla="*/ 0 60000 65536"/>
                                <a:gd name="T14" fmla="*/ 0 60000 65536"/>
                                <a:gd name="T15" fmla="*/ 0 60000 65536"/>
                                <a:gd name="T16" fmla="*/ 0 60000 65536"/>
                                <a:gd name="T17" fmla="*/ 0 60000 65536"/>
                                <a:gd name="T18" fmla="*/ 0 w 178"/>
                                <a:gd name="T19" fmla="*/ 0 h 3"/>
                                <a:gd name="T20" fmla="*/ 178 w 17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78" h="3">
                                  <a:moveTo>
                                    <a:pt x="177" y="2"/>
                                  </a:moveTo>
                                  <a:lnTo>
                                    <a:pt x="0" y="2"/>
                                  </a:lnTo>
                                  <a:lnTo>
                                    <a:pt x="0" y="0"/>
                                  </a:lnTo>
                                  <a:lnTo>
                                    <a:pt x="177" y="0"/>
                                  </a:lnTo>
                                  <a:lnTo>
                                    <a:pt x="177"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81" name="Freeform 285"/>
                            <p:cNvSpPr>
                              <a:spLocks/>
                            </p:cNvSpPr>
                            <p:nvPr/>
                          </p:nvSpPr>
                          <p:spPr bwMode="auto">
                            <a:xfrm>
                              <a:off x="579" y="1955"/>
                              <a:ext cx="19" cy="3"/>
                            </a:xfrm>
                            <a:custGeom>
                              <a:avLst/>
                              <a:gdLst>
                                <a:gd name="T0" fmla="*/ 15 w 21"/>
                                <a:gd name="T1" fmla="*/ 2 h 3"/>
                                <a:gd name="T2" fmla="*/ 0 w 21"/>
                                <a:gd name="T3" fmla="*/ 2 h 3"/>
                                <a:gd name="T4" fmla="*/ 0 w 21"/>
                                <a:gd name="T5" fmla="*/ 0 h 3"/>
                                <a:gd name="T6" fmla="*/ 16 w 21"/>
                                <a:gd name="T7" fmla="*/ 0 h 3"/>
                                <a:gd name="T8" fmla="*/ 15 w 21"/>
                                <a:gd name="T9" fmla="*/ 2 h 3"/>
                                <a:gd name="T10" fmla="*/ 15 w 21"/>
                                <a:gd name="T11" fmla="*/ 2 h 3"/>
                                <a:gd name="T12" fmla="*/ 0 60000 65536"/>
                                <a:gd name="T13" fmla="*/ 0 60000 65536"/>
                                <a:gd name="T14" fmla="*/ 0 60000 65536"/>
                                <a:gd name="T15" fmla="*/ 0 60000 65536"/>
                                <a:gd name="T16" fmla="*/ 0 60000 65536"/>
                                <a:gd name="T17" fmla="*/ 0 60000 65536"/>
                                <a:gd name="T18" fmla="*/ 0 w 21"/>
                                <a:gd name="T19" fmla="*/ 0 h 3"/>
                                <a:gd name="T20" fmla="*/ 21 w 2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1" h="3">
                                  <a:moveTo>
                                    <a:pt x="19" y="2"/>
                                  </a:moveTo>
                                  <a:lnTo>
                                    <a:pt x="0" y="2"/>
                                  </a:lnTo>
                                  <a:lnTo>
                                    <a:pt x="0" y="0"/>
                                  </a:lnTo>
                                  <a:lnTo>
                                    <a:pt x="20" y="0"/>
                                  </a:lnTo>
                                  <a:lnTo>
                                    <a:pt x="19"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82" name="Freeform 286"/>
                            <p:cNvSpPr>
                              <a:spLocks/>
                            </p:cNvSpPr>
                            <p:nvPr/>
                          </p:nvSpPr>
                          <p:spPr bwMode="auto">
                            <a:xfrm>
                              <a:off x="608" y="1955"/>
                              <a:ext cx="161" cy="1"/>
                            </a:xfrm>
                            <a:custGeom>
                              <a:avLst/>
                              <a:gdLst>
                                <a:gd name="T0" fmla="*/ 145 w 178"/>
                                <a:gd name="T1" fmla="*/ 0 h 1"/>
                                <a:gd name="T2" fmla="*/ 0 w 178"/>
                                <a:gd name="T3" fmla="*/ 0 h 1"/>
                                <a:gd name="T4" fmla="*/ 0 w 178"/>
                                <a:gd name="T5" fmla="*/ 0 h 1"/>
                                <a:gd name="T6" fmla="*/ 143 w 178"/>
                                <a:gd name="T7" fmla="*/ 0 h 1"/>
                                <a:gd name="T8" fmla="*/ 145 w 178"/>
                                <a:gd name="T9" fmla="*/ 0 h 1"/>
                                <a:gd name="T10" fmla="*/ 145 w 178"/>
                                <a:gd name="T11" fmla="*/ 0 h 1"/>
                                <a:gd name="T12" fmla="*/ 145 w 178"/>
                                <a:gd name="T13" fmla="*/ 0 h 1"/>
                                <a:gd name="T14" fmla="*/ 0 60000 65536"/>
                                <a:gd name="T15" fmla="*/ 0 60000 65536"/>
                                <a:gd name="T16" fmla="*/ 0 60000 65536"/>
                                <a:gd name="T17" fmla="*/ 0 60000 65536"/>
                                <a:gd name="T18" fmla="*/ 0 60000 65536"/>
                                <a:gd name="T19" fmla="*/ 0 60000 65536"/>
                                <a:gd name="T20" fmla="*/ 0 60000 65536"/>
                                <a:gd name="T21" fmla="*/ 0 w 178"/>
                                <a:gd name="T22" fmla="*/ 0 h 1"/>
                                <a:gd name="T23" fmla="*/ 178 w 17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 h="1">
                                  <a:moveTo>
                                    <a:pt x="177" y="0"/>
                                  </a:moveTo>
                                  <a:lnTo>
                                    <a:pt x="0" y="0"/>
                                  </a:lnTo>
                                  <a:lnTo>
                                    <a:pt x="175" y="0"/>
                                  </a:lnTo>
                                  <a:lnTo>
                                    <a:pt x="177"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83" name="Freeform 287"/>
                            <p:cNvSpPr>
                              <a:spLocks/>
                            </p:cNvSpPr>
                            <p:nvPr/>
                          </p:nvSpPr>
                          <p:spPr bwMode="auto">
                            <a:xfrm>
                              <a:off x="579" y="1955"/>
                              <a:ext cx="19" cy="1"/>
                            </a:xfrm>
                            <a:custGeom>
                              <a:avLst/>
                              <a:gdLst>
                                <a:gd name="T0" fmla="*/ 16 w 21"/>
                                <a:gd name="T1" fmla="*/ 0 h 1"/>
                                <a:gd name="T2" fmla="*/ 0 w 21"/>
                                <a:gd name="T3" fmla="*/ 0 h 1"/>
                                <a:gd name="T4" fmla="*/ 0 w 21"/>
                                <a:gd name="T5" fmla="*/ 0 h 1"/>
                                <a:gd name="T6" fmla="*/ 16 w 21"/>
                                <a:gd name="T7" fmla="*/ 0 h 1"/>
                                <a:gd name="T8" fmla="*/ 16 w 21"/>
                                <a:gd name="T9" fmla="*/ 0 h 1"/>
                                <a:gd name="T10" fmla="*/ 16 w 21"/>
                                <a:gd name="T11" fmla="*/ 0 h 1"/>
                                <a:gd name="T12" fmla="*/ 0 60000 65536"/>
                                <a:gd name="T13" fmla="*/ 0 60000 65536"/>
                                <a:gd name="T14" fmla="*/ 0 60000 65536"/>
                                <a:gd name="T15" fmla="*/ 0 60000 65536"/>
                                <a:gd name="T16" fmla="*/ 0 60000 65536"/>
                                <a:gd name="T17" fmla="*/ 0 60000 65536"/>
                                <a:gd name="T18" fmla="*/ 0 w 21"/>
                                <a:gd name="T19" fmla="*/ 0 h 1"/>
                                <a:gd name="T20" fmla="*/ 21 w 2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 h="1">
                                  <a:moveTo>
                                    <a:pt x="20" y="0"/>
                                  </a:moveTo>
                                  <a:lnTo>
                                    <a:pt x="0" y="0"/>
                                  </a:lnTo>
                                  <a:lnTo>
                                    <a:pt x="2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84" name="Freeform 288"/>
                            <p:cNvSpPr>
                              <a:spLocks/>
                            </p:cNvSpPr>
                            <p:nvPr/>
                          </p:nvSpPr>
                          <p:spPr bwMode="auto">
                            <a:xfrm>
                              <a:off x="608" y="1955"/>
                              <a:ext cx="160" cy="1"/>
                            </a:xfrm>
                            <a:custGeom>
                              <a:avLst/>
                              <a:gdLst>
                                <a:gd name="T0" fmla="*/ 145 w 176"/>
                                <a:gd name="T1" fmla="*/ 0 h 1"/>
                                <a:gd name="T2" fmla="*/ 0 w 176"/>
                                <a:gd name="T3" fmla="*/ 0 h 1"/>
                                <a:gd name="T4" fmla="*/ 0 w 176"/>
                                <a:gd name="T5" fmla="*/ 0 h 1"/>
                                <a:gd name="T6" fmla="*/ 145 w 176"/>
                                <a:gd name="T7" fmla="*/ 0 h 1"/>
                                <a:gd name="T8" fmla="*/ 145 w 176"/>
                                <a:gd name="T9" fmla="*/ 0 h 1"/>
                                <a:gd name="T10" fmla="*/ 145 w 176"/>
                                <a:gd name="T11" fmla="*/ 0 h 1"/>
                                <a:gd name="T12" fmla="*/ 0 60000 65536"/>
                                <a:gd name="T13" fmla="*/ 0 60000 65536"/>
                                <a:gd name="T14" fmla="*/ 0 60000 65536"/>
                                <a:gd name="T15" fmla="*/ 0 60000 65536"/>
                                <a:gd name="T16" fmla="*/ 0 60000 65536"/>
                                <a:gd name="T17" fmla="*/ 0 60000 65536"/>
                                <a:gd name="T18" fmla="*/ 0 w 176"/>
                                <a:gd name="T19" fmla="*/ 0 h 1"/>
                                <a:gd name="T20" fmla="*/ 176 w 1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6" h="1">
                                  <a:moveTo>
                                    <a:pt x="175" y="0"/>
                                  </a:moveTo>
                                  <a:lnTo>
                                    <a:pt x="0" y="0"/>
                                  </a:lnTo>
                                  <a:lnTo>
                                    <a:pt x="175"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85" name="Freeform 289"/>
                            <p:cNvSpPr>
                              <a:spLocks/>
                            </p:cNvSpPr>
                            <p:nvPr/>
                          </p:nvSpPr>
                          <p:spPr bwMode="auto">
                            <a:xfrm>
                              <a:off x="579" y="1955"/>
                              <a:ext cx="19" cy="1"/>
                            </a:xfrm>
                            <a:custGeom>
                              <a:avLst/>
                              <a:gdLst>
                                <a:gd name="T0" fmla="*/ 16 w 21"/>
                                <a:gd name="T1" fmla="*/ 0 h 1"/>
                                <a:gd name="T2" fmla="*/ 0 w 21"/>
                                <a:gd name="T3" fmla="*/ 0 h 1"/>
                                <a:gd name="T4" fmla="*/ 0 w 21"/>
                                <a:gd name="T5" fmla="*/ 0 h 1"/>
                                <a:gd name="T6" fmla="*/ 16 w 21"/>
                                <a:gd name="T7" fmla="*/ 0 h 1"/>
                                <a:gd name="T8" fmla="*/ 16 w 21"/>
                                <a:gd name="T9" fmla="*/ 0 h 1"/>
                                <a:gd name="T10" fmla="*/ 16 w 21"/>
                                <a:gd name="T11" fmla="*/ 0 h 1"/>
                                <a:gd name="T12" fmla="*/ 0 60000 65536"/>
                                <a:gd name="T13" fmla="*/ 0 60000 65536"/>
                                <a:gd name="T14" fmla="*/ 0 60000 65536"/>
                                <a:gd name="T15" fmla="*/ 0 60000 65536"/>
                                <a:gd name="T16" fmla="*/ 0 60000 65536"/>
                                <a:gd name="T17" fmla="*/ 0 60000 65536"/>
                                <a:gd name="T18" fmla="*/ 0 w 21"/>
                                <a:gd name="T19" fmla="*/ 0 h 1"/>
                                <a:gd name="T20" fmla="*/ 21 w 2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 h="1">
                                  <a:moveTo>
                                    <a:pt x="20" y="0"/>
                                  </a:moveTo>
                                  <a:lnTo>
                                    <a:pt x="0" y="0"/>
                                  </a:lnTo>
                                  <a:lnTo>
                                    <a:pt x="2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86" name="Freeform 290"/>
                            <p:cNvSpPr>
                              <a:spLocks/>
                            </p:cNvSpPr>
                            <p:nvPr/>
                          </p:nvSpPr>
                          <p:spPr bwMode="auto">
                            <a:xfrm>
                              <a:off x="608" y="1954"/>
                              <a:ext cx="160" cy="2"/>
                            </a:xfrm>
                            <a:custGeom>
                              <a:avLst/>
                              <a:gdLst>
                                <a:gd name="T0" fmla="*/ 145 w 176"/>
                                <a:gd name="T1" fmla="*/ 1 h 3"/>
                                <a:gd name="T2" fmla="*/ 0 w 176"/>
                                <a:gd name="T3" fmla="*/ 1 h 3"/>
                                <a:gd name="T4" fmla="*/ 0 w 176"/>
                                <a:gd name="T5" fmla="*/ 0 h 3"/>
                                <a:gd name="T6" fmla="*/ 144 w 176"/>
                                <a:gd name="T7" fmla="*/ 0 h 3"/>
                                <a:gd name="T8" fmla="*/ 145 w 176"/>
                                <a:gd name="T9" fmla="*/ 1 h 3"/>
                                <a:gd name="T10" fmla="*/ 145 w 176"/>
                                <a:gd name="T11" fmla="*/ 1 h 3"/>
                                <a:gd name="T12" fmla="*/ 0 60000 65536"/>
                                <a:gd name="T13" fmla="*/ 0 60000 65536"/>
                                <a:gd name="T14" fmla="*/ 0 60000 65536"/>
                                <a:gd name="T15" fmla="*/ 0 60000 65536"/>
                                <a:gd name="T16" fmla="*/ 0 60000 65536"/>
                                <a:gd name="T17" fmla="*/ 0 60000 65536"/>
                                <a:gd name="T18" fmla="*/ 0 w 176"/>
                                <a:gd name="T19" fmla="*/ 0 h 3"/>
                                <a:gd name="T20" fmla="*/ 176 w 17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76" h="3">
                                  <a:moveTo>
                                    <a:pt x="175" y="2"/>
                                  </a:moveTo>
                                  <a:lnTo>
                                    <a:pt x="0" y="2"/>
                                  </a:lnTo>
                                  <a:lnTo>
                                    <a:pt x="0" y="0"/>
                                  </a:lnTo>
                                  <a:lnTo>
                                    <a:pt x="174" y="0"/>
                                  </a:lnTo>
                                  <a:lnTo>
                                    <a:pt x="175"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87" name="Freeform 291"/>
                            <p:cNvSpPr>
                              <a:spLocks/>
                            </p:cNvSpPr>
                            <p:nvPr/>
                          </p:nvSpPr>
                          <p:spPr bwMode="auto">
                            <a:xfrm>
                              <a:off x="579" y="1954"/>
                              <a:ext cx="19" cy="2"/>
                            </a:xfrm>
                            <a:custGeom>
                              <a:avLst/>
                              <a:gdLst>
                                <a:gd name="T0" fmla="*/ 16 w 21"/>
                                <a:gd name="T1" fmla="*/ 1 h 3"/>
                                <a:gd name="T2" fmla="*/ 0 w 21"/>
                                <a:gd name="T3" fmla="*/ 1 h 3"/>
                                <a:gd name="T4" fmla="*/ 0 w 21"/>
                                <a:gd name="T5" fmla="*/ 0 h 3"/>
                                <a:gd name="T6" fmla="*/ 16 w 21"/>
                                <a:gd name="T7" fmla="*/ 0 h 3"/>
                                <a:gd name="T8" fmla="*/ 16 w 21"/>
                                <a:gd name="T9" fmla="*/ 1 h 3"/>
                                <a:gd name="T10" fmla="*/ 16 w 21"/>
                                <a:gd name="T11" fmla="*/ 1 h 3"/>
                                <a:gd name="T12" fmla="*/ 0 60000 65536"/>
                                <a:gd name="T13" fmla="*/ 0 60000 65536"/>
                                <a:gd name="T14" fmla="*/ 0 60000 65536"/>
                                <a:gd name="T15" fmla="*/ 0 60000 65536"/>
                                <a:gd name="T16" fmla="*/ 0 60000 65536"/>
                                <a:gd name="T17" fmla="*/ 0 60000 65536"/>
                                <a:gd name="T18" fmla="*/ 0 w 21"/>
                                <a:gd name="T19" fmla="*/ 0 h 3"/>
                                <a:gd name="T20" fmla="*/ 21 w 2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1" h="3">
                                  <a:moveTo>
                                    <a:pt x="20" y="2"/>
                                  </a:moveTo>
                                  <a:lnTo>
                                    <a:pt x="0" y="2"/>
                                  </a:lnTo>
                                  <a:lnTo>
                                    <a:pt x="0" y="0"/>
                                  </a:lnTo>
                                  <a:lnTo>
                                    <a:pt x="20" y="0"/>
                                  </a:lnTo>
                                  <a:lnTo>
                                    <a:pt x="20"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88" name="Freeform 292"/>
                            <p:cNvSpPr>
                              <a:spLocks/>
                            </p:cNvSpPr>
                            <p:nvPr/>
                          </p:nvSpPr>
                          <p:spPr bwMode="auto">
                            <a:xfrm>
                              <a:off x="608" y="1954"/>
                              <a:ext cx="159" cy="1"/>
                            </a:xfrm>
                            <a:custGeom>
                              <a:avLst/>
                              <a:gdLst>
                                <a:gd name="T0" fmla="*/ 144 w 175"/>
                                <a:gd name="T1" fmla="*/ 0 h 1"/>
                                <a:gd name="T2" fmla="*/ 0 w 175"/>
                                <a:gd name="T3" fmla="*/ 0 h 1"/>
                                <a:gd name="T4" fmla="*/ 0 w 175"/>
                                <a:gd name="T5" fmla="*/ 0 h 1"/>
                                <a:gd name="T6" fmla="*/ 144 w 175"/>
                                <a:gd name="T7" fmla="*/ 0 h 1"/>
                                <a:gd name="T8" fmla="*/ 144 w 175"/>
                                <a:gd name="T9" fmla="*/ 0 h 1"/>
                                <a:gd name="T10" fmla="*/ 144 w 175"/>
                                <a:gd name="T11" fmla="*/ 0 h 1"/>
                                <a:gd name="T12" fmla="*/ 0 60000 65536"/>
                                <a:gd name="T13" fmla="*/ 0 60000 65536"/>
                                <a:gd name="T14" fmla="*/ 0 60000 65536"/>
                                <a:gd name="T15" fmla="*/ 0 60000 65536"/>
                                <a:gd name="T16" fmla="*/ 0 60000 65536"/>
                                <a:gd name="T17" fmla="*/ 0 60000 65536"/>
                                <a:gd name="T18" fmla="*/ 0 w 175"/>
                                <a:gd name="T19" fmla="*/ 0 h 1"/>
                                <a:gd name="T20" fmla="*/ 175 w 1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5" h="1">
                                  <a:moveTo>
                                    <a:pt x="174" y="0"/>
                                  </a:moveTo>
                                  <a:lnTo>
                                    <a:pt x="0" y="0"/>
                                  </a:lnTo>
                                  <a:lnTo>
                                    <a:pt x="174"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89" name="Freeform 293"/>
                            <p:cNvSpPr>
                              <a:spLocks/>
                            </p:cNvSpPr>
                            <p:nvPr/>
                          </p:nvSpPr>
                          <p:spPr bwMode="auto">
                            <a:xfrm>
                              <a:off x="579" y="1954"/>
                              <a:ext cx="22" cy="1"/>
                            </a:xfrm>
                            <a:custGeom>
                              <a:avLst/>
                              <a:gdLst>
                                <a:gd name="T0" fmla="*/ 17 w 24"/>
                                <a:gd name="T1" fmla="*/ 0 h 1"/>
                                <a:gd name="T2" fmla="*/ 0 w 24"/>
                                <a:gd name="T3" fmla="*/ 0 h 1"/>
                                <a:gd name="T4" fmla="*/ 0 w 24"/>
                                <a:gd name="T5" fmla="*/ 0 h 1"/>
                                <a:gd name="T6" fmla="*/ 19 w 24"/>
                                <a:gd name="T7" fmla="*/ 0 h 1"/>
                                <a:gd name="T8" fmla="*/ 17 w 24"/>
                                <a:gd name="T9" fmla="*/ 0 h 1"/>
                                <a:gd name="T10" fmla="*/ 17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0" y="0"/>
                                  </a:moveTo>
                                  <a:lnTo>
                                    <a:pt x="0" y="0"/>
                                  </a:lnTo>
                                  <a:lnTo>
                                    <a:pt x="23" y="0"/>
                                  </a:lnTo>
                                  <a:lnTo>
                                    <a:pt x="2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90" name="Freeform 294"/>
                            <p:cNvSpPr>
                              <a:spLocks/>
                            </p:cNvSpPr>
                            <p:nvPr/>
                          </p:nvSpPr>
                          <p:spPr bwMode="auto">
                            <a:xfrm>
                              <a:off x="606" y="1954"/>
                              <a:ext cx="161" cy="1"/>
                            </a:xfrm>
                            <a:custGeom>
                              <a:avLst/>
                              <a:gdLst>
                                <a:gd name="T0" fmla="*/ 146 w 177"/>
                                <a:gd name="T1" fmla="*/ 0 h 1"/>
                                <a:gd name="T2" fmla="*/ 2 w 177"/>
                                <a:gd name="T3" fmla="*/ 0 h 1"/>
                                <a:gd name="T4" fmla="*/ 0 w 177"/>
                                <a:gd name="T5" fmla="*/ 0 h 1"/>
                                <a:gd name="T6" fmla="*/ 143 w 177"/>
                                <a:gd name="T7" fmla="*/ 0 h 1"/>
                                <a:gd name="T8" fmla="*/ 146 w 177"/>
                                <a:gd name="T9" fmla="*/ 0 h 1"/>
                                <a:gd name="T10" fmla="*/ 146 w 177"/>
                                <a:gd name="T11" fmla="*/ 0 h 1"/>
                                <a:gd name="T12" fmla="*/ 0 60000 65536"/>
                                <a:gd name="T13" fmla="*/ 0 60000 65536"/>
                                <a:gd name="T14" fmla="*/ 0 60000 65536"/>
                                <a:gd name="T15" fmla="*/ 0 60000 65536"/>
                                <a:gd name="T16" fmla="*/ 0 60000 65536"/>
                                <a:gd name="T17" fmla="*/ 0 60000 65536"/>
                                <a:gd name="T18" fmla="*/ 0 w 177"/>
                                <a:gd name="T19" fmla="*/ 0 h 1"/>
                                <a:gd name="T20" fmla="*/ 177 w 1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7" h="1">
                                  <a:moveTo>
                                    <a:pt x="176" y="0"/>
                                  </a:moveTo>
                                  <a:lnTo>
                                    <a:pt x="2" y="0"/>
                                  </a:lnTo>
                                  <a:lnTo>
                                    <a:pt x="0" y="0"/>
                                  </a:lnTo>
                                  <a:lnTo>
                                    <a:pt x="173" y="0"/>
                                  </a:lnTo>
                                  <a:lnTo>
                                    <a:pt x="176"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91" name="Freeform 295"/>
                            <p:cNvSpPr>
                              <a:spLocks/>
                            </p:cNvSpPr>
                            <p:nvPr/>
                          </p:nvSpPr>
                          <p:spPr bwMode="auto">
                            <a:xfrm>
                              <a:off x="579" y="1954"/>
                              <a:ext cx="22" cy="1"/>
                            </a:xfrm>
                            <a:custGeom>
                              <a:avLst/>
                              <a:gdLst>
                                <a:gd name="T0" fmla="*/ 19 w 24"/>
                                <a:gd name="T1" fmla="*/ 0 h 1"/>
                                <a:gd name="T2" fmla="*/ 0 w 24"/>
                                <a:gd name="T3" fmla="*/ 0 h 1"/>
                                <a:gd name="T4" fmla="*/ 2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 y="0"/>
                                  </a:lnTo>
                                  <a:lnTo>
                                    <a:pt x="23"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92" name="Freeform 296"/>
                            <p:cNvSpPr>
                              <a:spLocks/>
                            </p:cNvSpPr>
                            <p:nvPr/>
                          </p:nvSpPr>
                          <p:spPr bwMode="auto">
                            <a:xfrm>
                              <a:off x="606" y="1954"/>
                              <a:ext cx="158" cy="1"/>
                            </a:xfrm>
                            <a:custGeom>
                              <a:avLst/>
                              <a:gdLst>
                                <a:gd name="T0" fmla="*/ 143 w 174"/>
                                <a:gd name="T1" fmla="*/ 0 h 1"/>
                                <a:gd name="T2" fmla="*/ 0 w 174"/>
                                <a:gd name="T3" fmla="*/ 0 h 1"/>
                                <a:gd name="T4" fmla="*/ 0 w 174"/>
                                <a:gd name="T5" fmla="*/ 0 h 1"/>
                                <a:gd name="T6" fmla="*/ 143 w 174"/>
                                <a:gd name="T7" fmla="*/ 0 h 1"/>
                                <a:gd name="T8" fmla="*/ 143 w 174"/>
                                <a:gd name="T9" fmla="*/ 0 h 1"/>
                                <a:gd name="T10" fmla="*/ 143 w 174"/>
                                <a:gd name="T11" fmla="*/ 0 h 1"/>
                                <a:gd name="T12" fmla="*/ 0 60000 65536"/>
                                <a:gd name="T13" fmla="*/ 0 60000 65536"/>
                                <a:gd name="T14" fmla="*/ 0 60000 65536"/>
                                <a:gd name="T15" fmla="*/ 0 60000 65536"/>
                                <a:gd name="T16" fmla="*/ 0 60000 65536"/>
                                <a:gd name="T17" fmla="*/ 0 60000 65536"/>
                                <a:gd name="T18" fmla="*/ 0 w 174"/>
                                <a:gd name="T19" fmla="*/ 0 h 1"/>
                                <a:gd name="T20" fmla="*/ 174 w 17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4" h="1">
                                  <a:moveTo>
                                    <a:pt x="173" y="0"/>
                                  </a:moveTo>
                                  <a:lnTo>
                                    <a:pt x="0" y="0"/>
                                  </a:lnTo>
                                  <a:lnTo>
                                    <a:pt x="173"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93" name="Freeform 297"/>
                            <p:cNvSpPr>
                              <a:spLocks/>
                            </p:cNvSpPr>
                            <p:nvPr/>
                          </p:nvSpPr>
                          <p:spPr bwMode="auto">
                            <a:xfrm>
                              <a:off x="581" y="1954"/>
                              <a:ext cx="20" cy="1"/>
                            </a:xfrm>
                            <a:custGeom>
                              <a:avLst/>
                              <a:gdLst>
                                <a:gd name="T0" fmla="*/ 17 w 22"/>
                                <a:gd name="T1" fmla="*/ 0 h 1"/>
                                <a:gd name="T2" fmla="*/ 0 w 22"/>
                                <a:gd name="T3" fmla="*/ 0 h 1"/>
                                <a:gd name="T4" fmla="*/ 0 w 22"/>
                                <a:gd name="T5" fmla="*/ 0 h 1"/>
                                <a:gd name="T6" fmla="*/ 17 w 22"/>
                                <a:gd name="T7" fmla="*/ 0 h 1"/>
                                <a:gd name="T8" fmla="*/ 17 w 22"/>
                                <a:gd name="T9" fmla="*/ 0 h 1"/>
                                <a:gd name="T10" fmla="*/ 17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 h="1">
                                  <a:moveTo>
                                    <a:pt x="21" y="0"/>
                                  </a:moveTo>
                                  <a:lnTo>
                                    <a:pt x="0" y="0"/>
                                  </a:lnTo>
                                  <a:lnTo>
                                    <a:pt x="21"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94" name="Freeform 298"/>
                            <p:cNvSpPr>
                              <a:spLocks/>
                            </p:cNvSpPr>
                            <p:nvPr/>
                          </p:nvSpPr>
                          <p:spPr bwMode="auto">
                            <a:xfrm>
                              <a:off x="606" y="1952"/>
                              <a:ext cx="158" cy="3"/>
                            </a:xfrm>
                            <a:custGeom>
                              <a:avLst/>
                              <a:gdLst>
                                <a:gd name="T0" fmla="*/ 143 w 174"/>
                                <a:gd name="T1" fmla="*/ 2 h 3"/>
                                <a:gd name="T2" fmla="*/ 0 w 174"/>
                                <a:gd name="T3" fmla="*/ 2 h 3"/>
                                <a:gd name="T4" fmla="*/ 0 w 174"/>
                                <a:gd name="T5" fmla="*/ 0 h 3"/>
                                <a:gd name="T6" fmla="*/ 143 w 174"/>
                                <a:gd name="T7" fmla="*/ 0 h 3"/>
                                <a:gd name="T8" fmla="*/ 143 w 174"/>
                                <a:gd name="T9" fmla="*/ 2 h 3"/>
                                <a:gd name="T10" fmla="*/ 143 w 174"/>
                                <a:gd name="T11" fmla="*/ 2 h 3"/>
                                <a:gd name="T12" fmla="*/ 0 60000 65536"/>
                                <a:gd name="T13" fmla="*/ 0 60000 65536"/>
                                <a:gd name="T14" fmla="*/ 0 60000 65536"/>
                                <a:gd name="T15" fmla="*/ 0 60000 65536"/>
                                <a:gd name="T16" fmla="*/ 0 60000 65536"/>
                                <a:gd name="T17" fmla="*/ 0 60000 65536"/>
                                <a:gd name="T18" fmla="*/ 0 w 174"/>
                                <a:gd name="T19" fmla="*/ 0 h 3"/>
                                <a:gd name="T20" fmla="*/ 174 w 17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74" h="3">
                                  <a:moveTo>
                                    <a:pt x="173" y="2"/>
                                  </a:moveTo>
                                  <a:lnTo>
                                    <a:pt x="0" y="2"/>
                                  </a:lnTo>
                                  <a:lnTo>
                                    <a:pt x="0" y="0"/>
                                  </a:lnTo>
                                  <a:lnTo>
                                    <a:pt x="173" y="0"/>
                                  </a:lnTo>
                                  <a:lnTo>
                                    <a:pt x="173"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95" name="Freeform 299"/>
                            <p:cNvSpPr>
                              <a:spLocks/>
                            </p:cNvSpPr>
                            <p:nvPr/>
                          </p:nvSpPr>
                          <p:spPr bwMode="auto">
                            <a:xfrm>
                              <a:off x="581" y="1952"/>
                              <a:ext cx="20" cy="3"/>
                            </a:xfrm>
                            <a:custGeom>
                              <a:avLst/>
                              <a:gdLst>
                                <a:gd name="T0" fmla="*/ 17 w 22"/>
                                <a:gd name="T1" fmla="*/ 2 h 3"/>
                                <a:gd name="T2" fmla="*/ 0 w 22"/>
                                <a:gd name="T3" fmla="*/ 2 h 3"/>
                                <a:gd name="T4" fmla="*/ 0 w 22"/>
                                <a:gd name="T5" fmla="*/ 0 h 3"/>
                                <a:gd name="T6" fmla="*/ 17 w 22"/>
                                <a:gd name="T7" fmla="*/ 0 h 3"/>
                                <a:gd name="T8" fmla="*/ 17 w 22"/>
                                <a:gd name="T9" fmla="*/ 2 h 3"/>
                                <a:gd name="T10" fmla="*/ 17 w 22"/>
                                <a:gd name="T11" fmla="*/ 2 h 3"/>
                                <a:gd name="T12" fmla="*/ 0 60000 65536"/>
                                <a:gd name="T13" fmla="*/ 0 60000 65536"/>
                                <a:gd name="T14" fmla="*/ 0 60000 65536"/>
                                <a:gd name="T15" fmla="*/ 0 60000 65536"/>
                                <a:gd name="T16" fmla="*/ 0 60000 65536"/>
                                <a:gd name="T17" fmla="*/ 0 60000 65536"/>
                                <a:gd name="T18" fmla="*/ 0 w 22"/>
                                <a:gd name="T19" fmla="*/ 0 h 3"/>
                                <a:gd name="T20" fmla="*/ 22 w 2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2" h="3">
                                  <a:moveTo>
                                    <a:pt x="21" y="2"/>
                                  </a:moveTo>
                                  <a:lnTo>
                                    <a:pt x="0" y="2"/>
                                  </a:lnTo>
                                  <a:lnTo>
                                    <a:pt x="0" y="0"/>
                                  </a:lnTo>
                                  <a:lnTo>
                                    <a:pt x="21" y="0"/>
                                  </a:lnTo>
                                  <a:lnTo>
                                    <a:pt x="21"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96" name="Freeform 300"/>
                            <p:cNvSpPr>
                              <a:spLocks/>
                            </p:cNvSpPr>
                            <p:nvPr/>
                          </p:nvSpPr>
                          <p:spPr bwMode="auto">
                            <a:xfrm>
                              <a:off x="606" y="1952"/>
                              <a:ext cx="158" cy="1"/>
                            </a:xfrm>
                            <a:custGeom>
                              <a:avLst/>
                              <a:gdLst>
                                <a:gd name="T0" fmla="*/ 143 w 174"/>
                                <a:gd name="T1" fmla="*/ 0 h 1"/>
                                <a:gd name="T2" fmla="*/ 0 w 174"/>
                                <a:gd name="T3" fmla="*/ 0 h 1"/>
                                <a:gd name="T4" fmla="*/ 0 w 174"/>
                                <a:gd name="T5" fmla="*/ 0 h 1"/>
                                <a:gd name="T6" fmla="*/ 141 w 174"/>
                                <a:gd name="T7" fmla="*/ 0 h 1"/>
                                <a:gd name="T8" fmla="*/ 143 w 174"/>
                                <a:gd name="T9" fmla="*/ 0 h 1"/>
                                <a:gd name="T10" fmla="*/ 143 w 174"/>
                                <a:gd name="T11" fmla="*/ 0 h 1"/>
                                <a:gd name="T12" fmla="*/ 0 60000 65536"/>
                                <a:gd name="T13" fmla="*/ 0 60000 65536"/>
                                <a:gd name="T14" fmla="*/ 0 60000 65536"/>
                                <a:gd name="T15" fmla="*/ 0 60000 65536"/>
                                <a:gd name="T16" fmla="*/ 0 60000 65536"/>
                                <a:gd name="T17" fmla="*/ 0 60000 65536"/>
                                <a:gd name="T18" fmla="*/ 0 w 174"/>
                                <a:gd name="T19" fmla="*/ 0 h 1"/>
                                <a:gd name="T20" fmla="*/ 174 w 17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4" h="1">
                                  <a:moveTo>
                                    <a:pt x="173" y="0"/>
                                  </a:moveTo>
                                  <a:lnTo>
                                    <a:pt x="0" y="0"/>
                                  </a:lnTo>
                                  <a:lnTo>
                                    <a:pt x="171" y="0"/>
                                  </a:lnTo>
                                  <a:lnTo>
                                    <a:pt x="173"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97" name="Freeform 301"/>
                            <p:cNvSpPr>
                              <a:spLocks/>
                            </p:cNvSpPr>
                            <p:nvPr/>
                          </p:nvSpPr>
                          <p:spPr bwMode="auto">
                            <a:xfrm>
                              <a:off x="581" y="1952"/>
                              <a:ext cx="22" cy="1"/>
                            </a:xfrm>
                            <a:custGeom>
                              <a:avLst/>
                              <a:gdLst>
                                <a:gd name="T0" fmla="*/ 17 w 24"/>
                                <a:gd name="T1" fmla="*/ 0 h 1"/>
                                <a:gd name="T2" fmla="*/ 0 w 24"/>
                                <a:gd name="T3" fmla="*/ 0 h 1"/>
                                <a:gd name="T4" fmla="*/ 0 w 24"/>
                                <a:gd name="T5" fmla="*/ 0 h 1"/>
                                <a:gd name="T6" fmla="*/ 19 w 24"/>
                                <a:gd name="T7" fmla="*/ 0 h 1"/>
                                <a:gd name="T8" fmla="*/ 17 w 24"/>
                                <a:gd name="T9" fmla="*/ 0 h 1"/>
                                <a:gd name="T10" fmla="*/ 17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1" y="0"/>
                                  </a:moveTo>
                                  <a:lnTo>
                                    <a:pt x="0" y="0"/>
                                  </a:lnTo>
                                  <a:lnTo>
                                    <a:pt x="23" y="0"/>
                                  </a:lnTo>
                                  <a:lnTo>
                                    <a:pt x="21"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98" name="Freeform 302"/>
                            <p:cNvSpPr>
                              <a:spLocks/>
                            </p:cNvSpPr>
                            <p:nvPr/>
                          </p:nvSpPr>
                          <p:spPr bwMode="auto">
                            <a:xfrm>
                              <a:off x="606" y="1952"/>
                              <a:ext cx="156" cy="1"/>
                            </a:xfrm>
                            <a:custGeom>
                              <a:avLst/>
                              <a:gdLst>
                                <a:gd name="T0" fmla="*/ 141 w 172"/>
                                <a:gd name="T1" fmla="*/ 0 h 1"/>
                                <a:gd name="T2" fmla="*/ 0 w 172"/>
                                <a:gd name="T3" fmla="*/ 0 h 1"/>
                                <a:gd name="T4" fmla="*/ 0 w 172"/>
                                <a:gd name="T5" fmla="*/ 0 h 1"/>
                                <a:gd name="T6" fmla="*/ 141 w 172"/>
                                <a:gd name="T7" fmla="*/ 0 h 1"/>
                                <a:gd name="T8" fmla="*/ 141 w 172"/>
                                <a:gd name="T9" fmla="*/ 0 h 1"/>
                                <a:gd name="T10" fmla="*/ 141 w 172"/>
                                <a:gd name="T11" fmla="*/ 0 h 1"/>
                                <a:gd name="T12" fmla="*/ 0 60000 65536"/>
                                <a:gd name="T13" fmla="*/ 0 60000 65536"/>
                                <a:gd name="T14" fmla="*/ 0 60000 65536"/>
                                <a:gd name="T15" fmla="*/ 0 60000 65536"/>
                                <a:gd name="T16" fmla="*/ 0 60000 65536"/>
                                <a:gd name="T17" fmla="*/ 0 60000 65536"/>
                                <a:gd name="T18" fmla="*/ 0 w 172"/>
                                <a:gd name="T19" fmla="*/ 0 h 1"/>
                                <a:gd name="T20" fmla="*/ 172 w 1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2" h="1">
                                  <a:moveTo>
                                    <a:pt x="171" y="0"/>
                                  </a:moveTo>
                                  <a:lnTo>
                                    <a:pt x="0" y="0"/>
                                  </a:lnTo>
                                  <a:lnTo>
                                    <a:pt x="171"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99" name="Freeform 303"/>
                            <p:cNvSpPr>
                              <a:spLocks/>
                            </p:cNvSpPr>
                            <p:nvPr/>
                          </p:nvSpPr>
                          <p:spPr bwMode="auto">
                            <a:xfrm>
                              <a:off x="581" y="1952"/>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00" name="Freeform 304"/>
                            <p:cNvSpPr>
                              <a:spLocks/>
                            </p:cNvSpPr>
                            <p:nvPr/>
                          </p:nvSpPr>
                          <p:spPr bwMode="auto">
                            <a:xfrm>
                              <a:off x="604" y="1950"/>
                              <a:ext cx="158" cy="3"/>
                            </a:xfrm>
                            <a:custGeom>
                              <a:avLst/>
                              <a:gdLst>
                                <a:gd name="T0" fmla="*/ 143 w 174"/>
                                <a:gd name="T1" fmla="*/ 2 h 3"/>
                                <a:gd name="T2" fmla="*/ 2 w 174"/>
                                <a:gd name="T3" fmla="*/ 2 h 3"/>
                                <a:gd name="T4" fmla="*/ 0 w 174"/>
                                <a:gd name="T5" fmla="*/ 0 h 3"/>
                                <a:gd name="T6" fmla="*/ 141 w 174"/>
                                <a:gd name="T7" fmla="*/ 0 h 3"/>
                                <a:gd name="T8" fmla="*/ 143 w 174"/>
                                <a:gd name="T9" fmla="*/ 2 h 3"/>
                                <a:gd name="T10" fmla="*/ 143 w 174"/>
                                <a:gd name="T11" fmla="*/ 2 h 3"/>
                                <a:gd name="T12" fmla="*/ 0 60000 65536"/>
                                <a:gd name="T13" fmla="*/ 0 60000 65536"/>
                                <a:gd name="T14" fmla="*/ 0 60000 65536"/>
                                <a:gd name="T15" fmla="*/ 0 60000 65536"/>
                                <a:gd name="T16" fmla="*/ 0 60000 65536"/>
                                <a:gd name="T17" fmla="*/ 0 60000 65536"/>
                                <a:gd name="T18" fmla="*/ 0 w 174"/>
                                <a:gd name="T19" fmla="*/ 0 h 3"/>
                                <a:gd name="T20" fmla="*/ 174 w 17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74" h="3">
                                  <a:moveTo>
                                    <a:pt x="173" y="2"/>
                                  </a:moveTo>
                                  <a:lnTo>
                                    <a:pt x="2" y="2"/>
                                  </a:lnTo>
                                  <a:lnTo>
                                    <a:pt x="0" y="0"/>
                                  </a:lnTo>
                                  <a:lnTo>
                                    <a:pt x="171" y="0"/>
                                  </a:lnTo>
                                  <a:lnTo>
                                    <a:pt x="173"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01" name="Freeform 305"/>
                            <p:cNvSpPr>
                              <a:spLocks/>
                            </p:cNvSpPr>
                            <p:nvPr/>
                          </p:nvSpPr>
                          <p:spPr bwMode="auto">
                            <a:xfrm>
                              <a:off x="581" y="1950"/>
                              <a:ext cx="22" cy="3"/>
                            </a:xfrm>
                            <a:custGeom>
                              <a:avLst/>
                              <a:gdLst>
                                <a:gd name="T0" fmla="*/ 19 w 24"/>
                                <a:gd name="T1" fmla="*/ 2 h 3"/>
                                <a:gd name="T2" fmla="*/ 0 w 24"/>
                                <a:gd name="T3" fmla="*/ 2 h 3"/>
                                <a:gd name="T4" fmla="*/ 0 w 24"/>
                                <a:gd name="T5" fmla="*/ 0 h 3"/>
                                <a:gd name="T6" fmla="*/ 19 w 24"/>
                                <a:gd name="T7" fmla="*/ 0 h 3"/>
                                <a:gd name="T8" fmla="*/ 19 w 24"/>
                                <a:gd name="T9" fmla="*/ 2 h 3"/>
                                <a:gd name="T10" fmla="*/ 19 w 24"/>
                                <a:gd name="T11" fmla="*/ 2 h 3"/>
                                <a:gd name="T12" fmla="*/ 0 60000 65536"/>
                                <a:gd name="T13" fmla="*/ 0 60000 65536"/>
                                <a:gd name="T14" fmla="*/ 0 60000 65536"/>
                                <a:gd name="T15" fmla="*/ 0 60000 65536"/>
                                <a:gd name="T16" fmla="*/ 0 60000 65536"/>
                                <a:gd name="T17" fmla="*/ 0 60000 65536"/>
                                <a:gd name="T18" fmla="*/ 0 w 24"/>
                                <a:gd name="T19" fmla="*/ 0 h 3"/>
                                <a:gd name="T20" fmla="*/ 24 w 24"/>
                                <a:gd name="T21" fmla="*/ 3 h 3"/>
                              </a:gdLst>
                              <a:ahLst/>
                              <a:cxnLst>
                                <a:cxn ang="T12">
                                  <a:pos x="T0" y="T1"/>
                                </a:cxn>
                                <a:cxn ang="T13">
                                  <a:pos x="T2" y="T3"/>
                                </a:cxn>
                                <a:cxn ang="T14">
                                  <a:pos x="T4" y="T5"/>
                                </a:cxn>
                                <a:cxn ang="T15">
                                  <a:pos x="T6" y="T7"/>
                                </a:cxn>
                                <a:cxn ang="T16">
                                  <a:pos x="T8" y="T9"/>
                                </a:cxn>
                                <a:cxn ang="T17">
                                  <a:pos x="T10" y="T11"/>
                                </a:cxn>
                              </a:cxnLst>
                              <a:rect l="T18" t="T19" r="T20" b="T21"/>
                              <a:pathLst>
                                <a:path w="24" h="3">
                                  <a:moveTo>
                                    <a:pt x="23" y="2"/>
                                  </a:moveTo>
                                  <a:lnTo>
                                    <a:pt x="0" y="2"/>
                                  </a:lnTo>
                                  <a:lnTo>
                                    <a:pt x="0" y="0"/>
                                  </a:lnTo>
                                  <a:lnTo>
                                    <a:pt x="23" y="0"/>
                                  </a:lnTo>
                                  <a:lnTo>
                                    <a:pt x="23"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02" name="Freeform 306"/>
                            <p:cNvSpPr>
                              <a:spLocks/>
                            </p:cNvSpPr>
                            <p:nvPr/>
                          </p:nvSpPr>
                          <p:spPr bwMode="auto">
                            <a:xfrm>
                              <a:off x="604" y="1950"/>
                              <a:ext cx="156" cy="1"/>
                            </a:xfrm>
                            <a:custGeom>
                              <a:avLst/>
                              <a:gdLst>
                                <a:gd name="T0" fmla="*/ 141 w 172"/>
                                <a:gd name="T1" fmla="*/ 0 h 1"/>
                                <a:gd name="T2" fmla="*/ 0 w 172"/>
                                <a:gd name="T3" fmla="*/ 0 h 1"/>
                                <a:gd name="T4" fmla="*/ 0 w 172"/>
                                <a:gd name="T5" fmla="*/ 0 h 1"/>
                                <a:gd name="T6" fmla="*/ 141 w 172"/>
                                <a:gd name="T7" fmla="*/ 0 h 1"/>
                                <a:gd name="T8" fmla="*/ 141 w 172"/>
                                <a:gd name="T9" fmla="*/ 0 h 1"/>
                                <a:gd name="T10" fmla="*/ 141 w 172"/>
                                <a:gd name="T11" fmla="*/ 0 h 1"/>
                                <a:gd name="T12" fmla="*/ 0 60000 65536"/>
                                <a:gd name="T13" fmla="*/ 0 60000 65536"/>
                                <a:gd name="T14" fmla="*/ 0 60000 65536"/>
                                <a:gd name="T15" fmla="*/ 0 60000 65536"/>
                                <a:gd name="T16" fmla="*/ 0 60000 65536"/>
                                <a:gd name="T17" fmla="*/ 0 60000 65536"/>
                                <a:gd name="T18" fmla="*/ 0 w 172"/>
                                <a:gd name="T19" fmla="*/ 0 h 1"/>
                                <a:gd name="T20" fmla="*/ 172 w 1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2" h="1">
                                  <a:moveTo>
                                    <a:pt x="171" y="0"/>
                                  </a:moveTo>
                                  <a:lnTo>
                                    <a:pt x="0" y="0"/>
                                  </a:lnTo>
                                  <a:lnTo>
                                    <a:pt x="171"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03" name="Freeform 307"/>
                            <p:cNvSpPr>
                              <a:spLocks/>
                            </p:cNvSpPr>
                            <p:nvPr/>
                          </p:nvSpPr>
                          <p:spPr bwMode="auto">
                            <a:xfrm>
                              <a:off x="581" y="1950"/>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04" name="Freeform 308"/>
                            <p:cNvSpPr>
                              <a:spLocks/>
                            </p:cNvSpPr>
                            <p:nvPr/>
                          </p:nvSpPr>
                          <p:spPr bwMode="auto">
                            <a:xfrm>
                              <a:off x="604" y="1950"/>
                              <a:ext cx="156" cy="1"/>
                            </a:xfrm>
                            <a:custGeom>
                              <a:avLst/>
                              <a:gdLst>
                                <a:gd name="T0" fmla="*/ 141 w 172"/>
                                <a:gd name="T1" fmla="*/ 0 h 1"/>
                                <a:gd name="T2" fmla="*/ 0 w 172"/>
                                <a:gd name="T3" fmla="*/ 0 h 1"/>
                                <a:gd name="T4" fmla="*/ 0 w 172"/>
                                <a:gd name="T5" fmla="*/ 0 h 1"/>
                                <a:gd name="T6" fmla="*/ 139 w 172"/>
                                <a:gd name="T7" fmla="*/ 0 h 1"/>
                                <a:gd name="T8" fmla="*/ 141 w 172"/>
                                <a:gd name="T9" fmla="*/ 0 h 1"/>
                                <a:gd name="T10" fmla="*/ 141 w 172"/>
                                <a:gd name="T11" fmla="*/ 0 h 1"/>
                                <a:gd name="T12" fmla="*/ 0 60000 65536"/>
                                <a:gd name="T13" fmla="*/ 0 60000 65536"/>
                                <a:gd name="T14" fmla="*/ 0 60000 65536"/>
                                <a:gd name="T15" fmla="*/ 0 60000 65536"/>
                                <a:gd name="T16" fmla="*/ 0 60000 65536"/>
                                <a:gd name="T17" fmla="*/ 0 60000 65536"/>
                                <a:gd name="T18" fmla="*/ 0 w 172"/>
                                <a:gd name="T19" fmla="*/ 0 h 1"/>
                                <a:gd name="T20" fmla="*/ 172 w 1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2" h="1">
                                  <a:moveTo>
                                    <a:pt x="171" y="0"/>
                                  </a:moveTo>
                                  <a:lnTo>
                                    <a:pt x="0" y="0"/>
                                  </a:lnTo>
                                  <a:lnTo>
                                    <a:pt x="169" y="0"/>
                                  </a:lnTo>
                                  <a:lnTo>
                                    <a:pt x="171"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05" name="Freeform 309"/>
                            <p:cNvSpPr>
                              <a:spLocks/>
                            </p:cNvSpPr>
                            <p:nvPr/>
                          </p:nvSpPr>
                          <p:spPr bwMode="auto">
                            <a:xfrm>
                              <a:off x="581" y="1950"/>
                              <a:ext cx="24" cy="1"/>
                            </a:xfrm>
                            <a:custGeom>
                              <a:avLst/>
                              <a:gdLst>
                                <a:gd name="T0" fmla="*/ 19 w 26"/>
                                <a:gd name="T1" fmla="*/ 0 h 1"/>
                                <a:gd name="T2" fmla="*/ 0 w 26"/>
                                <a:gd name="T3" fmla="*/ 0 h 1"/>
                                <a:gd name="T4" fmla="*/ 0 w 26"/>
                                <a:gd name="T5" fmla="*/ 0 h 1"/>
                                <a:gd name="T6" fmla="*/ 21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3" y="0"/>
                                  </a:moveTo>
                                  <a:lnTo>
                                    <a:pt x="0" y="0"/>
                                  </a:lnTo>
                                  <a:lnTo>
                                    <a:pt x="25" y="0"/>
                                  </a:lnTo>
                                  <a:lnTo>
                                    <a:pt x="23"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06" name="Freeform 310"/>
                            <p:cNvSpPr>
                              <a:spLocks/>
                            </p:cNvSpPr>
                            <p:nvPr/>
                          </p:nvSpPr>
                          <p:spPr bwMode="auto">
                            <a:xfrm>
                              <a:off x="581" y="1950"/>
                              <a:ext cx="178" cy="1"/>
                            </a:xfrm>
                            <a:custGeom>
                              <a:avLst/>
                              <a:gdLst>
                                <a:gd name="T0" fmla="*/ 162 w 195"/>
                                <a:gd name="T1" fmla="*/ 0 h 1"/>
                                <a:gd name="T2" fmla="*/ 21 w 195"/>
                                <a:gd name="T3" fmla="*/ 0 h 1"/>
                                <a:gd name="T4" fmla="*/ 21 w 195"/>
                                <a:gd name="T5" fmla="*/ 0 h 1"/>
                                <a:gd name="T6" fmla="*/ 21 w 195"/>
                                <a:gd name="T7" fmla="*/ 0 h 1"/>
                                <a:gd name="T8" fmla="*/ 0 w 195"/>
                                <a:gd name="T9" fmla="*/ 0 h 1"/>
                                <a:gd name="T10" fmla="*/ 0 w 195"/>
                                <a:gd name="T11" fmla="*/ 0 h 1"/>
                                <a:gd name="T12" fmla="*/ 0 w 195"/>
                                <a:gd name="T13" fmla="*/ 0 h 1"/>
                                <a:gd name="T14" fmla="*/ 162 w 195"/>
                                <a:gd name="T15" fmla="*/ 0 h 1"/>
                                <a:gd name="T16" fmla="*/ 162 w 195"/>
                                <a:gd name="T17" fmla="*/ 0 h 1"/>
                                <a:gd name="T18" fmla="*/ 162 w 19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
                                <a:gd name="T32" fmla="*/ 195 w 19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
                                  <a:moveTo>
                                    <a:pt x="194" y="0"/>
                                  </a:moveTo>
                                  <a:lnTo>
                                    <a:pt x="25" y="0"/>
                                  </a:lnTo>
                                  <a:lnTo>
                                    <a:pt x="0" y="0"/>
                                  </a:lnTo>
                                  <a:lnTo>
                                    <a:pt x="194"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07" name="Freeform 311"/>
                            <p:cNvSpPr>
                              <a:spLocks/>
                            </p:cNvSpPr>
                            <p:nvPr/>
                          </p:nvSpPr>
                          <p:spPr bwMode="auto">
                            <a:xfrm>
                              <a:off x="581" y="1948"/>
                              <a:ext cx="178" cy="3"/>
                            </a:xfrm>
                            <a:custGeom>
                              <a:avLst/>
                              <a:gdLst>
                                <a:gd name="T0" fmla="*/ 162 w 195"/>
                                <a:gd name="T1" fmla="*/ 2 h 3"/>
                                <a:gd name="T2" fmla="*/ 0 w 195"/>
                                <a:gd name="T3" fmla="*/ 2 h 3"/>
                                <a:gd name="T4" fmla="*/ 2 w 195"/>
                                <a:gd name="T5" fmla="*/ 0 h 3"/>
                                <a:gd name="T6" fmla="*/ 160 w 195"/>
                                <a:gd name="T7" fmla="*/ 0 h 3"/>
                                <a:gd name="T8" fmla="*/ 162 w 195"/>
                                <a:gd name="T9" fmla="*/ 2 h 3"/>
                                <a:gd name="T10" fmla="*/ 162 w 195"/>
                                <a:gd name="T11" fmla="*/ 2 h 3"/>
                                <a:gd name="T12" fmla="*/ 0 60000 65536"/>
                                <a:gd name="T13" fmla="*/ 0 60000 65536"/>
                                <a:gd name="T14" fmla="*/ 0 60000 65536"/>
                                <a:gd name="T15" fmla="*/ 0 60000 65536"/>
                                <a:gd name="T16" fmla="*/ 0 60000 65536"/>
                                <a:gd name="T17" fmla="*/ 0 60000 65536"/>
                                <a:gd name="T18" fmla="*/ 0 w 195"/>
                                <a:gd name="T19" fmla="*/ 0 h 3"/>
                                <a:gd name="T20" fmla="*/ 195 w 195"/>
                                <a:gd name="T21" fmla="*/ 3 h 3"/>
                              </a:gdLst>
                              <a:ahLst/>
                              <a:cxnLst>
                                <a:cxn ang="T12">
                                  <a:pos x="T0" y="T1"/>
                                </a:cxn>
                                <a:cxn ang="T13">
                                  <a:pos x="T2" y="T3"/>
                                </a:cxn>
                                <a:cxn ang="T14">
                                  <a:pos x="T4" y="T5"/>
                                </a:cxn>
                                <a:cxn ang="T15">
                                  <a:pos x="T6" y="T7"/>
                                </a:cxn>
                                <a:cxn ang="T16">
                                  <a:pos x="T8" y="T9"/>
                                </a:cxn>
                                <a:cxn ang="T17">
                                  <a:pos x="T10" y="T11"/>
                                </a:cxn>
                              </a:cxnLst>
                              <a:rect l="T18" t="T19" r="T20" b="T21"/>
                              <a:pathLst>
                                <a:path w="195" h="3">
                                  <a:moveTo>
                                    <a:pt x="194" y="2"/>
                                  </a:moveTo>
                                  <a:lnTo>
                                    <a:pt x="0" y="2"/>
                                  </a:lnTo>
                                  <a:lnTo>
                                    <a:pt x="2" y="0"/>
                                  </a:lnTo>
                                  <a:lnTo>
                                    <a:pt x="192" y="0"/>
                                  </a:lnTo>
                                  <a:lnTo>
                                    <a:pt x="194"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08" name="Freeform 312"/>
                            <p:cNvSpPr>
                              <a:spLocks/>
                            </p:cNvSpPr>
                            <p:nvPr/>
                          </p:nvSpPr>
                          <p:spPr bwMode="auto">
                            <a:xfrm>
                              <a:off x="583" y="1948"/>
                              <a:ext cx="174" cy="1"/>
                            </a:xfrm>
                            <a:custGeom>
                              <a:avLst/>
                              <a:gdLst>
                                <a:gd name="T0" fmla="*/ 158 w 191"/>
                                <a:gd name="T1" fmla="*/ 0 h 1"/>
                                <a:gd name="T2" fmla="*/ 0 w 191"/>
                                <a:gd name="T3" fmla="*/ 0 h 1"/>
                                <a:gd name="T4" fmla="*/ 0 w 191"/>
                                <a:gd name="T5" fmla="*/ 0 h 1"/>
                                <a:gd name="T6" fmla="*/ 158 w 191"/>
                                <a:gd name="T7" fmla="*/ 0 h 1"/>
                                <a:gd name="T8" fmla="*/ 158 w 191"/>
                                <a:gd name="T9" fmla="*/ 0 h 1"/>
                                <a:gd name="T10" fmla="*/ 158 w 191"/>
                                <a:gd name="T11" fmla="*/ 0 h 1"/>
                                <a:gd name="T12" fmla="*/ 158 w 191"/>
                                <a:gd name="T13" fmla="*/ 0 h 1"/>
                                <a:gd name="T14" fmla="*/ 0 60000 65536"/>
                                <a:gd name="T15" fmla="*/ 0 60000 65536"/>
                                <a:gd name="T16" fmla="*/ 0 60000 65536"/>
                                <a:gd name="T17" fmla="*/ 0 60000 65536"/>
                                <a:gd name="T18" fmla="*/ 0 60000 65536"/>
                                <a:gd name="T19" fmla="*/ 0 60000 65536"/>
                                <a:gd name="T20" fmla="*/ 0 60000 65536"/>
                                <a:gd name="T21" fmla="*/ 0 w 191"/>
                                <a:gd name="T22" fmla="*/ 0 h 1"/>
                                <a:gd name="T23" fmla="*/ 191 w 19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1" h="1">
                                  <a:moveTo>
                                    <a:pt x="190" y="0"/>
                                  </a:moveTo>
                                  <a:lnTo>
                                    <a:pt x="0" y="0"/>
                                  </a:lnTo>
                                  <a:lnTo>
                                    <a:pt x="19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09" name="Freeform 313"/>
                            <p:cNvSpPr>
                              <a:spLocks/>
                            </p:cNvSpPr>
                            <p:nvPr/>
                          </p:nvSpPr>
                          <p:spPr bwMode="auto">
                            <a:xfrm>
                              <a:off x="583" y="1948"/>
                              <a:ext cx="174" cy="1"/>
                            </a:xfrm>
                            <a:custGeom>
                              <a:avLst/>
                              <a:gdLst>
                                <a:gd name="T0" fmla="*/ 158 w 191"/>
                                <a:gd name="T1" fmla="*/ 0 h 1"/>
                                <a:gd name="T2" fmla="*/ 0 w 191"/>
                                <a:gd name="T3" fmla="*/ 0 h 1"/>
                                <a:gd name="T4" fmla="*/ 0 w 191"/>
                                <a:gd name="T5" fmla="*/ 0 h 1"/>
                                <a:gd name="T6" fmla="*/ 158 w 191"/>
                                <a:gd name="T7" fmla="*/ 0 h 1"/>
                                <a:gd name="T8" fmla="*/ 158 w 191"/>
                                <a:gd name="T9" fmla="*/ 0 h 1"/>
                                <a:gd name="T10" fmla="*/ 158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0" y="0"/>
                                  </a:lnTo>
                                  <a:lnTo>
                                    <a:pt x="19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10" name="Freeform 314"/>
                            <p:cNvSpPr>
                              <a:spLocks/>
                            </p:cNvSpPr>
                            <p:nvPr/>
                          </p:nvSpPr>
                          <p:spPr bwMode="auto">
                            <a:xfrm>
                              <a:off x="583" y="1947"/>
                              <a:ext cx="174" cy="2"/>
                            </a:xfrm>
                            <a:custGeom>
                              <a:avLst/>
                              <a:gdLst>
                                <a:gd name="T0" fmla="*/ 158 w 191"/>
                                <a:gd name="T1" fmla="*/ 1 h 3"/>
                                <a:gd name="T2" fmla="*/ 0 w 191"/>
                                <a:gd name="T3" fmla="*/ 1 h 3"/>
                                <a:gd name="T4" fmla="*/ 0 w 191"/>
                                <a:gd name="T5" fmla="*/ 0 h 3"/>
                                <a:gd name="T6" fmla="*/ 158 w 191"/>
                                <a:gd name="T7" fmla="*/ 0 h 3"/>
                                <a:gd name="T8" fmla="*/ 158 w 191"/>
                                <a:gd name="T9" fmla="*/ 1 h 3"/>
                                <a:gd name="T10" fmla="*/ 158 w 191"/>
                                <a:gd name="T11" fmla="*/ 1 h 3"/>
                                <a:gd name="T12" fmla="*/ 0 60000 65536"/>
                                <a:gd name="T13" fmla="*/ 0 60000 65536"/>
                                <a:gd name="T14" fmla="*/ 0 60000 65536"/>
                                <a:gd name="T15" fmla="*/ 0 60000 65536"/>
                                <a:gd name="T16" fmla="*/ 0 60000 65536"/>
                                <a:gd name="T17" fmla="*/ 0 60000 65536"/>
                                <a:gd name="T18" fmla="*/ 0 w 191"/>
                                <a:gd name="T19" fmla="*/ 0 h 3"/>
                                <a:gd name="T20" fmla="*/ 191 w 19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91" h="3">
                                  <a:moveTo>
                                    <a:pt x="190" y="2"/>
                                  </a:moveTo>
                                  <a:lnTo>
                                    <a:pt x="0" y="2"/>
                                  </a:lnTo>
                                  <a:lnTo>
                                    <a:pt x="0" y="0"/>
                                  </a:lnTo>
                                  <a:lnTo>
                                    <a:pt x="190" y="0"/>
                                  </a:lnTo>
                                  <a:lnTo>
                                    <a:pt x="190"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11" name="Freeform 315"/>
                            <p:cNvSpPr>
                              <a:spLocks/>
                            </p:cNvSpPr>
                            <p:nvPr/>
                          </p:nvSpPr>
                          <p:spPr bwMode="auto">
                            <a:xfrm>
                              <a:off x="583" y="1947"/>
                              <a:ext cx="174" cy="1"/>
                            </a:xfrm>
                            <a:custGeom>
                              <a:avLst/>
                              <a:gdLst>
                                <a:gd name="T0" fmla="*/ 158 w 191"/>
                                <a:gd name="T1" fmla="*/ 0 h 1"/>
                                <a:gd name="T2" fmla="*/ 0 w 191"/>
                                <a:gd name="T3" fmla="*/ 0 h 1"/>
                                <a:gd name="T4" fmla="*/ 2 w 191"/>
                                <a:gd name="T5" fmla="*/ 0 h 1"/>
                                <a:gd name="T6" fmla="*/ 158 w 191"/>
                                <a:gd name="T7" fmla="*/ 0 h 1"/>
                                <a:gd name="T8" fmla="*/ 158 w 191"/>
                                <a:gd name="T9" fmla="*/ 0 h 1"/>
                                <a:gd name="T10" fmla="*/ 158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0" y="0"/>
                                  </a:lnTo>
                                  <a:lnTo>
                                    <a:pt x="2" y="0"/>
                                  </a:lnTo>
                                  <a:lnTo>
                                    <a:pt x="19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12" name="Freeform 316"/>
                            <p:cNvSpPr>
                              <a:spLocks/>
                            </p:cNvSpPr>
                            <p:nvPr/>
                          </p:nvSpPr>
                          <p:spPr bwMode="auto">
                            <a:xfrm>
                              <a:off x="585" y="1947"/>
                              <a:ext cx="172" cy="1"/>
                            </a:xfrm>
                            <a:custGeom>
                              <a:avLst/>
                              <a:gdLst>
                                <a:gd name="T0" fmla="*/ 156 w 189"/>
                                <a:gd name="T1" fmla="*/ 0 h 1"/>
                                <a:gd name="T2" fmla="*/ 0 w 189"/>
                                <a:gd name="T3" fmla="*/ 0 h 1"/>
                                <a:gd name="T4" fmla="*/ 0 w 189"/>
                                <a:gd name="T5" fmla="*/ 0 h 1"/>
                                <a:gd name="T6" fmla="*/ 154 w 189"/>
                                <a:gd name="T7" fmla="*/ 0 h 1"/>
                                <a:gd name="T8" fmla="*/ 156 w 189"/>
                                <a:gd name="T9" fmla="*/ 0 h 1"/>
                                <a:gd name="T10" fmla="*/ 156 w 189"/>
                                <a:gd name="T11" fmla="*/ 0 h 1"/>
                                <a:gd name="T12" fmla="*/ 0 60000 65536"/>
                                <a:gd name="T13" fmla="*/ 0 60000 65536"/>
                                <a:gd name="T14" fmla="*/ 0 60000 65536"/>
                                <a:gd name="T15" fmla="*/ 0 60000 65536"/>
                                <a:gd name="T16" fmla="*/ 0 60000 65536"/>
                                <a:gd name="T17" fmla="*/ 0 60000 65536"/>
                                <a:gd name="T18" fmla="*/ 0 w 189"/>
                                <a:gd name="T19" fmla="*/ 0 h 1"/>
                                <a:gd name="T20" fmla="*/ 189 w 18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9" h="1">
                                  <a:moveTo>
                                    <a:pt x="188" y="0"/>
                                  </a:moveTo>
                                  <a:lnTo>
                                    <a:pt x="0" y="0"/>
                                  </a:lnTo>
                                  <a:lnTo>
                                    <a:pt x="186" y="0"/>
                                  </a:lnTo>
                                  <a:lnTo>
                                    <a:pt x="188"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13" name="Freeform 317"/>
                            <p:cNvSpPr>
                              <a:spLocks/>
                            </p:cNvSpPr>
                            <p:nvPr/>
                          </p:nvSpPr>
                          <p:spPr bwMode="auto">
                            <a:xfrm>
                              <a:off x="585" y="1947"/>
                              <a:ext cx="170" cy="1"/>
                            </a:xfrm>
                            <a:custGeom>
                              <a:avLst/>
                              <a:gdLst>
                                <a:gd name="T0" fmla="*/ 154 w 187"/>
                                <a:gd name="T1" fmla="*/ 0 h 1"/>
                                <a:gd name="T2" fmla="*/ 0 w 187"/>
                                <a:gd name="T3" fmla="*/ 0 h 1"/>
                                <a:gd name="T4" fmla="*/ 0 w 187"/>
                                <a:gd name="T5" fmla="*/ 0 h 1"/>
                                <a:gd name="T6" fmla="*/ 154 w 187"/>
                                <a:gd name="T7" fmla="*/ 0 h 1"/>
                                <a:gd name="T8" fmla="*/ 154 w 187"/>
                                <a:gd name="T9" fmla="*/ 0 h 1"/>
                                <a:gd name="T10" fmla="*/ 154 w 187"/>
                                <a:gd name="T11" fmla="*/ 0 h 1"/>
                                <a:gd name="T12" fmla="*/ 0 60000 65536"/>
                                <a:gd name="T13" fmla="*/ 0 60000 65536"/>
                                <a:gd name="T14" fmla="*/ 0 60000 65536"/>
                                <a:gd name="T15" fmla="*/ 0 60000 65536"/>
                                <a:gd name="T16" fmla="*/ 0 60000 65536"/>
                                <a:gd name="T17" fmla="*/ 0 60000 65536"/>
                                <a:gd name="T18" fmla="*/ 0 w 187"/>
                                <a:gd name="T19" fmla="*/ 0 h 1"/>
                                <a:gd name="T20" fmla="*/ 187 w 18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7" h="1">
                                  <a:moveTo>
                                    <a:pt x="186" y="0"/>
                                  </a:moveTo>
                                  <a:lnTo>
                                    <a:pt x="0" y="0"/>
                                  </a:lnTo>
                                  <a:lnTo>
                                    <a:pt x="186"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14" name="Freeform 318"/>
                            <p:cNvSpPr>
                              <a:spLocks/>
                            </p:cNvSpPr>
                            <p:nvPr/>
                          </p:nvSpPr>
                          <p:spPr bwMode="auto">
                            <a:xfrm>
                              <a:off x="585" y="1945"/>
                              <a:ext cx="170" cy="3"/>
                            </a:xfrm>
                            <a:custGeom>
                              <a:avLst/>
                              <a:gdLst>
                                <a:gd name="T0" fmla="*/ 154 w 187"/>
                                <a:gd name="T1" fmla="*/ 2 h 3"/>
                                <a:gd name="T2" fmla="*/ 0 w 187"/>
                                <a:gd name="T3" fmla="*/ 2 h 3"/>
                                <a:gd name="T4" fmla="*/ 2 w 187"/>
                                <a:gd name="T5" fmla="*/ 0 h 3"/>
                                <a:gd name="T6" fmla="*/ 154 w 187"/>
                                <a:gd name="T7" fmla="*/ 0 h 3"/>
                                <a:gd name="T8" fmla="*/ 154 w 187"/>
                                <a:gd name="T9" fmla="*/ 2 h 3"/>
                                <a:gd name="T10" fmla="*/ 154 w 187"/>
                                <a:gd name="T11" fmla="*/ 2 h 3"/>
                                <a:gd name="T12" fmla="*/ 0 60000 65536"/>
                                <a:gd name="T13" fmla="*/ 0 60000 65536"/>
                                <a:gd name="T14" fmla="*/ 0 60000 65536"/>
                                <a:gd name="T15" fmla="*/ 0 60000 65536"/>
                                <a:gd name="T16" fmla="*/ 0 60000 65536"/>
                                <a:gd name="T17" fmla="*/ 0 60000 65536"/>
                                <a:gd name="T18" fmla="*/ 0 w 187"/>
                                <a:gd name="T19" fmla="*/ 0 h 3"/>
                                <a:gd name="T20" fmla="*/ 187 w 187"/>
                                <a:gd name="T21" fmla="*/ 3 h 3"/>
                              </a:gdLst>
                              <a:ahLst/>
                              <a:cxnLst>
                                <a:cxn ang="T12">
                                  <a:pos x="T0" y="T1"/>
                                </a:cxn>
                                <a:cxn ang="T13">
                                  <a:pos x="T2" y="T3"/>
                                </a:cxn>
                                <a:cxn ang="T14">
                                  <a:pos x="T4" y="T5"/>
                                </a:cxn>
                                <a:cxn ang="T15">
                                  <a:pos x="T6" y="T7"/>
                                </a:cxn>
                                <a:cxn ang="T16">
                                  <a:pos x="T8" y="T9"/>
                                </a:cxn>
                                <a:cxn ang="T17">
                                  <a:pos x="T10" y="T11"/>
                                </a:cxn>
                              </a:cxnLst>
                              <a:rect l="T18" t="T19" r="T20" b="T21"/>
                              <a:pathLst>
                                <a:path w="187" h="3">
                                  <a:moveTo>
                                    <a:pt x="186" y="2"/>
                                  </a:moveTo>
                                  <a:lnTo>
                                    <a:pt x="0" y="2"/>
                                  </a:lnTo>
                                  <a:lnTo>
                                    <a:pt x="2" y="0"/>
                                  </a:lnTo>
                                  <a:lnTo>
                                    <a:pt x="186" y="0"/>
                                  </a:lnTo>
                                  <a:lnTo>
                                    <a:pt x="186"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15" name="Freeform 319"/>
                            <p:cNvSpPr>
                              <a:spLocks/>
                            </p:cNvSpPr>
                            <p:nvPr/>
                          </p:nvSpPr>
                          <p:spPr bwMode="auto">
                            <a:xfrm>
                              <a:off x="587" y="1945"/>
                              <a:ext cx="168" cy="1"/>
                            </a:xfrm>
                            <a:custGeom>
                              <a:avLst/>
                              <a:gdLst>
                                <a:gd name="T0" fmla="*/ 152 w 185"/>
                                <a:gd name="T1" fmla="*/ 0 h 1"/>
                                <a:gd name="T2" fmla="*/ 0 w 185"/>
                                <a:gd name="T3" fmla="*/ 0 h 1"/>
                                <a:gd name="T4" fmla="*/ 0 w 185"/>
                                <a:gd name="T5" fmla="*/ 0 h 1"/>
                                <a:gd name="T6" fmla="*/ 152 w 185"/>
                                <a:gd name="T7" fmla="*/ 0 h 1"/>
                                <a:gd name="T8" fmla="*/ 152 w 185"/>
                                <a:gd name="T9" fmla="*/ 0 h 1"/>
                                <a:gd name="T10" fmla="*/ 152 w 185"/>
                                <a:gd name="T11" fmla="*/ 0 h 1"/>
                                <a:gd name="T12" fmla="*/ 0 60000 65536"/>
                                <a:gd name="T13" fmla="*/ 0 60000 65536"/>
                                <a:gd name="T14" fmla="*/ 0 60000 65536"/>
                                <a:gd name="T15" fmla="*/ 0 60000 65536"/>
                                <a:gd name="T16" fmla="*/ 0 60000 65536"/>
                                <a:gd name="T17" fmla="*/ 0 60000 65536"/>
                                <a:gd name="T18" fmla="*/ 0 w 185"/>
                                <a:gd name="T19" fmla="*/ 0 h 1"/>
                                <a:gd name="T20" fmla="*/ 185 w 1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5" h="1">
                                  <a:moveTo>
                                    <a:pt x="184" y="0"/>
                                  </a:moveTo>
                                  <a:lnTo>
                                    <a:pt x="0" y="0"/>
                                  </a:lnTo>
                                  <a:lnTo>
                                    <a:pt x="184"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16" name="Freeform 320"/>
                            <p:cNvSpPr>
                              <a:spLocks/>
                            </p:cNvSpPr>
                            <p:nvPr/>
                          </p:nvSpPr>
                          <p:spPr bwMode="auto">
                            <a:xfrm>
                              <a:off x="587" y="1945"/>
                              <a:ext cx="168" cy="1"/>
                            </a:xfrm>
                            <a:custGeom>
                              <a:avLst/>
                              <a:gdLst>
                                <a:gd name="T0" fmla="*/ 152 w 185"/>
                                <a:gd name="T1" fmla="*/ 0 h 1"/>
                                <a:gd name="T2" fmla="*/ 0 w 185"/>
                                <a:gd name="T3" fmla="*/ 0 h 1"/>
                                <a:gd name="T4" fmla="*/ 0 w 185"/>
                                <a:gd name="T5" fmla="*/ 0 h 1"/>
                                <a:gd name="T6" fmla="*/ 152 w 185"/>
                                <a:gd name="T7" fmla="*/ 0 h 1"/>
                                <a:gd name="T8" fmla="*/ 152 w 185"/>
                                <a:gd name="T9" fmla="*/ 0 h 1"/>
                                <a:gd name="T10" fmla="*/ 152 w 185"/>
                                <a:gd name="T11" fmla="*/ 0 h 1"/>
                                <a:gd name="T12" fmla="*/ 0 60000 65536"/>
                                <a:gd name="T13" fmla="*/ 0 60000 65536"/>
                                <a:gd name="T14" fmla="*/ 0 60000 65536"/>
                                <a:gd name="T15" fmla="*/ 0 60000 65536"/>
                                <a:gd name="T16" fmla="*/ 0 60000 65536"/>
                                <a:gd name="T17" fmla="*/ 0 60000 65536"/>
                                <a:gd name="T18" fmla="*/ 0 w 185"/>
                                <a:gd name="T19" fmla="*/ 0 h 1"/>
                                <a:gd name="T20" fmla="*/ 185 w 1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5" h="1">
                                  <a:moveTo>
                                    <a:pt x="184" y="0"/>
                                  </a:moveTo>
                                  <a:lnTo>
                                    <a:pt x="0" y="0"/>
                                  </a:lnTo>
                                  <a:lnTo>
                                    <a:pt x="184"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17" name="Freeform 321"/>
                            <p:cNvSpPr>
                              <a:spLocks/>
                            </p:cNvSpPr>
                            <p:nvPr/>
                          </p:nvSpPr>
                          <p:spPr bwMode="auto">
                            <a:xfrm>
                              <a:off x="587" y="1945"/>
                              <a:ext cx="168" cy="1"/>
                            </a:xfrm>
                            <a:custGeom>
                              <a:avLst/>
                              <a:gdLst>
                                <a:gd name="T0" fmla="*/ 152 w 185"/>
                                <a:gd name="T1" fmla="*/ 0 h 1"/>
                                <a:gd name="T2" fmla="*/ 0 w 185"/>
                                <a:gd name="T3" fmla="*/ 0 h 1"/>
                                <a:gd name="T4" fmla="*/ 0 w 185"/>
                                <a:gd name="T5" fmla="*/ 0 h 1"/>
                                <a:gd name="T6" fmla="*/ 152 w 185"/>
                                <a:gd name="T7" fmla="*/ 0 h 1"/>
                                <a:gd name="T8" fmla="*/ 152 w 185"/>
                                <a:gd name="T9" fmla="*/ 0 h 1"/>
                                <a:gd name="T10" fmla="*/ 152 w 185"/>
                                <a:gd name="T11" fmla="*/ 0 h 1"/>
                                <a:gd name="T12" fmla="*/ 0 60000 65536"/>
                                <a:gd name="T13" fmla="*/ 0 60000 65536"/>
                                <a:gd name="T14" fmla="*/ 0 60000 65536"/>
                                <a:gd name="T15" fmla="*/ 0 60000 65536"/>
                                <a:gd name="T16" fmla="*/ 0 60000 65536"/>
                                <a:gd name="T17" fmla="*/ 0 60000 65536"/>
                                <a:gd name="T18" fmla="*/ 0 w 185"/>
                                <a:gd name="T19" fmla="*/ 0 h 1"/>
                                <a:gd name="T20" fmla="*/ 185 w 1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5" h="1">
                                  <a:moveTo>
                                    <a:pt x="184" y="0"/>
                                  </a:moveTo>
                                  <a:lnTo>
                                    <a:pt x="0" y="0"/>
                                  </a:lnTo>
                                  <a:lnTo>
                                    <a:pt x="184"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18" name="Freeform 322"/>
                            <p:cNvSpPr>
                              <a:spLocks/>
                            </p:cNvSpPr>
                            <p:nvPr/>
                          </p:nvSpPr>
                          <p:spPr bwMode="auto">
                            <a:xfrm>
                              <a:off x="587" y="1942"/>
                              <a:ext cx="168" cy="4"/>
                            </a:xfrm>
                            <a:custGeom>
                              <a:avLst/>
                              <a:gdLst>
                                <a:gd name="T0" fmla="*/ 152 w 185"/>
                                <a:gd name="T1" fmla="*/ 3 h 4"/>
                                <a:gd name="T2" fmla="*/ 0 w 185"/>
                                <a:gd name="T3" fmla="*/ 3 h 4"/>
                                <a:gd name="T4" fmla="*/ 2 w 185"/>
                                <a:gd name="T5" fmla="*/ 0 h 4"/>
                                <a:gd name="T6" fmla="*/ 152 w 185"/>
                                <a:gd name="T7" fmla="*/ 0 h 4"/>
                                <a:gd name="T8" fmla="*/ 152 w 185"/>
                                <a:gd name="T9" fmla="*/ 3 h 4"/>
                                <a:gd name="T10" fmla="*/ 152 w 185"/>
                                <a:gd name="T11" fmla="*/ 3 h 4"/>
                                <a:gd name="T12" fmla="*/ 0 60000 65536"/>
                                <a:gd name="T13" fmla="*/ 0 60000 65536"/>
                                <a:gd name="T14" fmla="*/ 0 60000 65536"/>
                                <a:gd name="T15" fmla="*/ 0 60000 65536"/>
                                <a:gd name="T16" fmla="*/ 0 60000 65536"/>
                                <a:gd name="T17" fmla="*/ 0 60000 65536"/>
                                <a:gd name="T18" fmla="*/ 0 w 185"/>
                                <a:gd name="T19" fmla="*/ 0 h 4"/>
                                <a:gd name="T20" fmla="*/ 185 w 185"/>
                                <a:gd name="T21" fmla="*/ 4 h 4"/>
                              </a:gdLst>
                              <a:ahLst/>
                              <a:cxnLst>
                                <a:cxn ang="T12">
                                  <a:pos x="T0" y="T1"/>
                                </a:cxn>
                                <a:cxn ang="T13">
                                  <a:pos x="T2" y="T3"/>
                                </a:cxn>
                                <a:cxn ang="T14">
                                  <a:pos x="T4" y="T5"/>
                                </a:cxn>
                                <a:cxn ang="T15">
                                  <a:pos x="T6" y="T7"/>
                                </a:cxn>
                                <a:cxn ang="T16">
                                  <a:pos x="T8" y="T9"/>
                                </a:cxn>
                                <a:cxn ang="T17">
                                  <a:pos x="T10" y="T11"/>
                                </a:cxn>
                              </a:cxnLst>
                              <a:rect l="T18" t="T19" r="T20" b="T21"/>
                              <a:pathLst>
                                <a:path w="185" h="4">
                                  <a:moveTo>
                                    <a:pt x="184" y="3"/>
                                  </a:moveTo>
                                  <a:lnTo>
                                    <a:pt x="0" y="3"/>
                                  </a:lnTo>
                                  <a:lnTo>
                                    <a:pt x="2" y="0"/>
                                  </a:lnTo>
                                  <a:lnTo>
                                    <a:pt x="184" y="0"/>
                                  </a:lnTo>
                                  <a:lnTo>
                                    <a:pt x="184" y="3"/>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19" name="Freeform 323"/>
                            <p:cNvSpPr>
                              <a:spLocks/>
                            </p:cNvSpPr>
                            <p:nvPr/>
                          </p:nvSpPr>
                          <p:spPr bwMode="auto">
                            <a:xfrm>
                              <a:off x="588" y="1942"/>
                              <a:ext cx="167" cy="1"/>
                            </a:xfrm>
                            <a:custGeom>
                              <a:avLst/>
                              <a:gdLst>
                                <a:gd name="T0" fmla="*/ 151 w 183"/>
                                <a:gd name="T1" fmla="*/ 0 h 1"/>
                                <a:gd name="T2" fmla="*/ 0 w 183"/>
                                <a:gd name="T3" fmla="*/ 0 h 1"/>
                                <a:gd name="T4" fmla="*/ 0 w 183"/>
                                <a:gd name="T5" fmla="*/ 0 h 1"/>
                                <a:gd name="T6" fmla="*/ 151 w 183"/>
                                <a:gd name="T7" fmla="*/ 0 h 1"/>
                                <a:gd name="T8" fmla="*/ 151 w 183"/>
                                <a:gd name="T9" fmla="*/ 0 h 1"/>
                                <a:gd name="T10" fmla="*/ 151 w 183"/>
                                <a:gd name="T11" fmla="*/ 0 h 1"/>
                                <a:gd name="T12" fmla="*/ 0 60000 65536"/>
                                <a:gd name="T13" fmla="*/ 0 60000 65536"/>
                                <a:gd name="T14" fmla="*/ 0 60000 65536"/>
                                <a:gd name="T15" fmla="*/ 0 60000 65536"/>
                                <a:gd name="T16" fmla="*/ 0 60000 65536"/>
                                <a:gd name="T17" fmla="*/ 0 60000 65536"/>
                                <a:gd name="T18" fmla="*/ 0 w 183"/>
                                <a:gd name="T19" fmla="*/ 0 h 1"/>
                                <a:gd name="T20" fmla="*/ 183 w 1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3" h="1">
                                  <a:moveTo>
                                    <a:pt x="182" y="0"/>
                                  </a:moveTo>
                                  <a:lnTo>
                                    <a:pt x="0" y="0"/>
                                  </a:lnTo>
                                  <a:lnTo>
                                    <a:pt x="182"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20" name="Freeform 324"/>
                            <p:cNvSpPr>
                              <a:spLocks/>
                            </p:cNvSpPr>
                            <p:nvPr/>
                          </p:nvSpPr>
                          <p:spPr bwMode="auto">
                            <a:xfrm>
                              <a:off x="588" y="1942"/>
                              <a:ext cx="167" cy="1"/>
                            </a:xfrm>
                            <a:custGeom>
                              <a:avLst/>
                              <a:gdLst>
                                <a:gd name="T0" fmla="*/ 151 w 183"/>
                                <a:gd name="T1" fmla="*/ 0 h 1"/>
                                <a:gd name="T2" fmla="*/ 0 w 183"/>
                                <a:gd name="T3" fmla="*/ 0 h 1"/>
                                <a:gd name="T4" fmla="*/ 0 w 183"/>
                                <a:gd name="T5" fmla="*/ 0 h 1"/>
                                <a:gd name="T6" fmla="*/ 151 w 183"/>
                                <a:gd name="T7" fmla="*/ 0 h 1"/>
                                <a:gd name="T8" fmla="*/ 151 w 183"/>
                                <a:gd name="T9" fmla="*/ 0 h 1"/>
                                <a:gd name="T10" fmla="*/ 151 w 183"/>
                                <a:gd name="T11" fmla="*/ 0 h 1"/>
                                <a:gd name="T12" fmla="*/ 0 60000 65536"/>
                                <a:gd name="T13" fmla="*/ 0 60000 65536"/>
                                <a:gd name="T14" fmla="*/ 0 60000 65536"/>
                                <a:gd name="T15" fmla="*/ 0 60000 65536"/>
                                <a:gd name="T16" fmla="*/ 0 60000 65536"/>
                                <a:gd name="T17" fmla="*/ 0 60000 65536"/>
                                <a:gd name="T18" fmla="*/ 0 w 183"/>
                                <a:gd name="T19" fmla="*/ 0 h 1"/>
                                <a:gd name="T20" fmla="*/ 183 w 1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3" h="1">
                                  <a:moveTo>
                                    <a:pt x="182" y="0"/>
                                  </a:moveTo>
                                  <a:lnTo>
                                    <a:pt x="0" y="0"/>
                                  </a:lnTo>
                                  <a:lnTo>
                                    <a:pt x="182"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21" name="Freeform 325"/>
                            <p:cNvSpPr>
                              <a:spLocks/>
                            </p:cNvSpPr>
                            <p:nvPr/>
                          </p:nvSpPr>
                          <p:spPr bwMode="auto">
                            <a:xfrm>
                              <a:off x="588" y="1940"/>
                              <a:ext cx="167" cy="3"/>
                            </a:xfrm>
                            <a:custGeom>
                              <a:avLst/>
                              <a:gdLst>
                                <a:gd name="T0" fmla="*/ 151 w 183"/>
                                <a:gd name="T1" fmla="*/ 2 h 3"/>
                                <a:gd name="T2" fmla="*/ 0 w 183"/>
                                <a:gd name="T3" fmla="*/ 2 h 3"/>
                                <a:gd name="T4" fmla="*/ 2 w 183"/>
                                <a:gd name="T5" fmla="*/ 0 h 3"/>
                                <a:gd name="T6" fmla="*/ 151 w 183"/>
                                <a:gd name="T7" fmla="*/ 0 h 3"/>
                                <a:gd name="T8" fmla="*/ 151 w 183"/>
                                <a:gd name="T9" fmla="*/ 2 h 3"/>
                                <a:gd name="T10" fmla="*/ 151 w 183"/>
                                <a:gd name="T11" fmla="*/ 2 h 3"/>
                                <a:gd name="T12" fmla="*/ 0 60000 65536"/>
                                <a:gd name="T13" fmla="*/ 0 60000 65536"/>
                                <a:gd name="T14" fmla="*/ 0 60000 65536"/>
                                <a:gd name="T15" fmla="*/ 0 60000 65536"/>
                                <a:gd name="T16" fmla="*/ 0 60000 65536"/>
                                <a:gd name="T17" fmla="*/ 0 60000 65536"/>
                                <a:gd name="T18" fmla="*/ 0 w 183"/>
                                <a:gd name="T19" fmla="*/ 0 h 3"/>
                                <a:gd name="T20" fmla="*/ 183 w 18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83" h="3">
                                  <a:moveTo>
                                    <a:pt x="182" y="2"/>
                                  </a:moveTo>
                                  <a:lnTo>
                                    <a:pt x="0" y="2"/>
                                  </a:lnTo>
                                  <a:lnTo>
                                    <a:pt x="2" y="0"/>
                                  </a:lnTo>
                                  <a:lnTo>
                                    <a:pt x="182" y="0"/>
                                  </a:lnTo>
                                  <a:lnTo>
                                    <a:pt x="182"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22" name="Freeform 326"/>
                            <p:cNvSpPr>
                              <a:spLocks/>
                            </p:cNvSpPr>
                            <p:nvPr/>
                          </p:nvSpPr>
                          <p:spPr bwMode="auto">
                            <a:xfrm>
                              <a:off x="590" y="1940"/>
                              <a:ext cx="165" cy="1"/>
                            </a:xfrm>
                            <a:custGeom>
                              <a:avLst/>
                              <a:gdLst>
                                <a:gd name="T0" fmla="*/ 150 w 181"/>
                                <a:gd name="T1" fmla="*/ 0 h 1"/>
                                <a:gd name="T2" fmla="*/ 0 w 181"/>
                                <a:gd name="T3" fmla="*/ 0 h 1"/>
                                <a:gd name="T4" fmla="*/ 0 w 181"/>
                                <a:gd name="T5" fmla="*/ 0 h 1"/>
                                <a:gd name="T6" fmla="*/ 150 w 181"/>
                                <a:gd name="T7" fmla="*/ 0 h 1"/>
                                <a:gd name="T8" fmla="*/ 150 w 181"/>
                                <a:gd name="T9" fmla="*/ 0 h 1"/>
                                <a:gd name="T10" fmla="*/ 150 w 181"/>
                                <a:gd name="T11" fmla="*/ 0 h 1"/>
                                <a:gd name="T12" fmla="*/ 0 60000 65536"/>
                                <a:gd name="T13" fmla="*/ 0 60000 65536"/>
                                <a:gd name="T14" fmla="*/ 0 60000 65536"/>
                                <a:gd name="T15" fmla="*/ 0 60000 65536"/>
                                <a:gd name="T16" fmla="*/ 0 60000 65536"/>
                                <a:gd name="T17" fmla="*/ 0 60000 65536"/>
                                <a:gd name="T18" fmla="*/ 0 w 181"/>
                                <a:gd name="T19" fmla="*/ 0 h 1"/>
                                <a:gd name="T20" fmla="*/ 181 w 1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1" h="1">
                                  <a:moveTo>
                                    <a:pt x="180" y="0"/>
                                  </a:moveTo>
                                  <a:lnTo>
                                    <a:pt x="0" y="0"/>
                                  </a:lnTo>
                                  <a:lnTo>
                                    <a:pt x="18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23" name="Freeform 327"/>
                            <p:cNvSpPr>
                              <a:spLocks/>
                            </p:cNvSpPr>
                            <p:nvPr/>
                          </p:nvSpPr>
                          <p:spPr bwMode="auto">
                            <a:xfrm>
                              <a:off x="590" y="1940"/>
                              <a:ext cx="165" cy="1"/>
                            </a:xfrm>
                            <a:custGeom>
                              <a:avLst/>
                              <a:gdLst>
                                <a:gd name="T0" fmla="*/ 150 w 181"/>
                                <a:gd name="T1" fmla="*/ 0 h 1"/>
                                <a:gd name="T2" fmla="*/ 0 w 181"/>
                                <a:gd name="T3" fmla="*/ 0 h 1"/>
                                <a:gd name="T4" fmla="*/ 0 w 181"/>
                                <a:gd name="T5" fmla="*/ 0 h 1"/>
                                <a:gd name="T6" fmla="*/ 150 w 181"/>
                                <a:gd name="T7" fmla="*/ 0 h 1"/>
                                <a:gd name="T8" fmla="*/ 150 w 181"/>
                                <a:gd name="T9" fmla="*/ 0 h 1"/>
                                <a:gd name="T10" fmla="*/ 150 w 181"/>
                                <a:gd name="T11" fmla="*/ 0 h 1"/>
                                <a:gd name="T12" fmla="*/ 0 60000 65536"/>
                                <a:gd name="T13" fmla="*/ 0 60000 65536"/>
                                <a:gd name="T14" fmla="*/ 0 60000 65536"/>
                                <a:gd name="T15" fmla="*/ 0 60000 65536"/>
                                <a:gd name="T16" fmla="*/ 0 60000 65536"/>
                                <a:gd name="T17" fmla="*/ 0 60000 65536"/>
                                <a:gd name="T18" fmla="*/ 0 w 181"/>
                                <a:gd name="T19" fmla="*/ 0 h 1"/>
                                <a:gd name="T20" fmla="*/ 181 w 1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1" h="1">
                                  <a:moveTo>
                                    <a:pt x="180" y="0"/>
                                  </a:moveTo>
                                  <a:lnTo>
                                    <a:pt x="0" y="0"/>
                                  </a:lnTo>
                                  <a:lnTo>
                                    <a:pt x="18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24" name="Freeform 328"/>
                            <p:cNvSpPr>
                              <a:spLocks/>
                            </p:cNvSpPr>
                            <p:nvPr/>
                          </p:nvSpPr>
                          <p:spPr bwMode="auto">
                            <a:xfrm>
                              <a:off x="590" y="1940"/>
                              <a:ext cx="165" cy="1"/>
                            </a:xfrm>
                            <a:custGeom>
                              <a:avLst/>
                              <a:gdLst>
                                <a:gd name="T0" fmla="*/ 150 w 181"/>
                                <a:gd name="T1" fmla="*/ 0 h 1"/>
                                <a:gd name="T2" fmla="*/ 0 w 181"/>
                                <a:gd name="T3" fmla="*/ 0 h 1"/>
                                <a:gd name="T4" fmla="*/ 0 w 181"/>
                                <a:gd name="T5" fmla="*/ 0 h 1"/>
                                <a:gd name="T6" fmla="*/ 150 w 181"/>
                                <a:gd name="T7" fmla="*/ 0 h 1"/>
                                <a:gd name="T8" fmla="*/ 150 w 181"/>
                                <a:gd name="T9" fmla="*/ 0 h 1"/>
                                <a:gd name="T10" fmla="*/ 150 w 181"/>
                                <a:gd name="T11" fmla="*/ 0 h 1"/>
                                <a:gd name="T12" fmla="*/ 0 60000 65536"/>
                                <a:gd name="T13" fmla="*/ 0 60000 65536"/>
                                <a:gd name="T14" fmla="*/ 0 60000 65536"/>
                                <a:gd name="T15" fmla="*/ 0 60000 65536"/>
                                <a:gd name="T16" fmla="*/ 0 60000 65536"/>
                                <a:gd name="T17" fmla="*/ 0 60000 65536"/>
                                <a:gd name="T18" fmla="*/ 0 w 181"/>
                                <a:gd name="T19" fmla="*/ 0 h 1"/>
                                <a:gd name="T20" fmla="*/ 181 w 1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1" h="1">
                                  <a:moveTo>
                                    <a:pt x="180" y="0"/>
                                  </a:moveTo>
                                  <a:lnTo>
                                    <a:pt x="0" y="0"/>
                                  </a:lnTo>
                                  <a:lnTo>
                                    <a:pt x="18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25" name="Freeform 329"/>
                            <p:cNvSpPr>
                              <a:spLocks/>
                            </p:cNvSpPr>
                            <p:nvPr/>
                          </p:nvSpPr>
                          <p:spPr bwMode="auto">
                            <a:xfrm>
                              <a:off x="590" y="1940"/>
                              <a:ext cx="165" cy="1"/>
                            </a:xfrm>
                            <a:custGeom>
                              <a:avLst/>
                              <a:gdLst>
                                <a:gd name="T0" fmla="*/ 150 w 181"/>
                                <a:gd name="T1" fmla="*/ 1 h 2"/>
                                <a:gd name="T2" fmla="*/ 0 w 181"/>
                                <a:gd name="T3" fmla="*/ 1 h 2"/>
                                <a:gd name="T4" fmla="*/ 2 w 181"/>
                                <a:gd name="T5" fmla="*/ 0 h 2"/>
                                <a:gd name="T6" fmla="*/ 150 w 181"/>
                                <a:gd name="T7" fmla="*/ 0 h 2"/>
                                <a:gd name="T8" fmla="*/ 150 w 181"/>
                                <a:gd name="T9" fmla="*/ 1 h 2"/>
                                <a:gd name="T10" fmla="*/ 150 w 181"/>
                                <a:gd name="T11" fmla="*/ 1 h 2"/>
                                <a:gd name="T12" fmla="*/ 0 60000 65536"/>
                                <a:gd name="T13" fmla="*/ 0 60000 65536"/>
                                <a:gd name="T14" fmla="*/ 0 60000 65536"/>
                                <a:gd name="T15" fmla="*/ 0 60000 65536"/>
                                <a:gd name="T16" fmla="*/ 0 60000 65536"/>
                                <a:gd name="T17" fmla="*/ 0 60000 65536"/>
                                <a:gd name="T18" fmla="*/ 0 w 181"/>
                                <a:gd name="T19" fmla="*/ 0 h 2"/>
                                <a:gd name="T20" fmla="*/ 181 w 18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81" h="2">
                                  <a:moveTo>
                                    <a:pt x="180" y="1"/>
                                  </a:moveTo>
                                  <a:lnTo>
                                    <a:pt x="0" y="1"/>
                                  </a:lnTo>
                                  <a:lnTo>
                                    <a:pt x="2" y="0"/>
                                  </a:lnTo>
                                  <a:lnTo>
                                    <a:pt x="180" y="0"/>
                                  </a:lnTo>
                                  <a:lnTo>
                                    <a:pt x="180" y="1"/>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26" name="Freeform 330"/>
                            <p:cNvSpPr>
                              <a:spLocks/>
                            </p:cNvSpPr>
                            <p:nvPr/>
                          </p:nvSpPr>
                          <p:spPr bwMode="auto">
                            <a:xfrm>
                              <a:off x="592" y="1940"/>
                              <a:ext cx="163" cy="0"/>
                            </a:xfrm>
                            <a:custGeom>
                              <a:avLst/>
                              <a:gdLst>
                                <a:gd name="T0" fmla="*/ 148 w 179"/>
                                <a:gd name="T1" fmla="*/ 0 h 1"/>
                                <a:gd name="T2" fmla="*/ 0 w 179"/>
                                <a:gd name="T3" fmla="*/ 0 h 1"/>
                                <a:gd name="T4" fmla="*/ 0 w 179"/>
                                <a:gd name="T5" fmla="*/ 0 h 1"/>
                                <a:gd name="T6" fmla="*/ 148 w 179"/>
                                <a:gd name="T7" fmla="*/ 0 h 1"/>
                                <a:gd name="T8" fmla="*/ 148 w 179"/>
                                <a:gd name="T9" fmla="*/ 0 h 1"/>
                                <a:gd name="T10" fmla="*/ 148 w 179"/>
                                <a:gd name="T11" fmla="*/ 0 h 1"/>
                                <a:gd name="T12" fmla="*/ 0 60000 65536"/>
                                <a:gd name="T13" fmla="*/ 0 60000 65536"/>
                                <a:gd name="T14" fmla="*/ 0 60000 65536"/>
                                <a:gd name="T15" fmla="*/ 0 60000 65536"/>
                                <a:gd name="T16" fmla="*/ 0 60000 65536"/>
                                <a:gd name="T17" fmla="*/ 0 60000 65536"/>
                                <a:gd name="T18" fmla="*/ 0 w 179"/>
                                <a:gd name="T19" fmla="*/ 0 h 1"/>
                                <a:gd name="T20" fmla="*/ 179 w 179"/>
                                <a:gd name="T21" fmla="*/ 0 h 1"/>
                              </a:gdLst>
                              <a:ahLst/>
                              <a:cxnLst>
                                <a:cxn ang="T12">
                                  <a:pos x="T0" y="T1"/>
                                </a:cxn>
                                <a:cxn ang="T13">
                                  <a:pos x="T2" y="T3"/>
                                </a:cxn>
                                <a:cxn ang="T14">
                                  <a:pos x="T4" y="T5"/>
                                </a:cxn>
                                <a:cxn ang="T15">
                                  <a:pos x="T6" y="T7"/>
                                </a:cxn>
                                <a:cxn ang="T16">
                                  <a:pos x="T8" y="T9"/>
                                </a:cxn>
                                <a:cxn ang="T17">
                                  <a:pos x="T10" y="T11"/>
                                </a:cxn>
                              </a:cxnLst>
                              <a:rect l="T18" t="T19" r="T20" b="T21"/>
                              <a:pathLst>
                                <a:path w="179" h="1">
                                  <a:moveTo>
                                    <a:pt x="178" y="0"/>
                                  </a:moveTo>
                                  <a:lnTo>
                                    <a:pt x="0" y="0"/>
                                  </a:lnTo>
                                  <a:lnTo>
                                    <a:pt x="178"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27" name="Freeform 331"/>
                            <p:cNvSpPr>
                              <a:spLocks/>
                            </p:cNvSpPr>
                            <p:nvPr/>
                          </p:nvSpPr>
                          <p:spPr bwMode="auto">
                            <a:xfrm>
                              <a:off x="592" y="1940"/>
                              <a:ext cx="163" cy="0"/>
                            </a:xfrm>
                            <a:custGeom>
                              <a:avLst/>
                              <a:gdLst>
                                <a:gd name="T0" fmla="*/ 148 w 179"/>
                                <a:gd name="T1" fmla="*/ 0 h 1"/>
                                <a:gd name="T2" fmla="*/ 0 w 179"/>
                                <a:gd name="T3" fmla="*/ 0 h 1"/>
                                <a:gd name="T4" fmla="*/ 0 w 179"/>
                                <a:gd name="T5" fmla="*/ 0 h 1"/>
                                <a:gd name="T6" fmla="*/ 148 w 179"/>
                                <a:gd name="T7" fmla="*/ 0 h 1"/>
                                <a:gd name="T8" fmla="*/ 148 w 179"/>
                                <a:gd name="T9" fmla="*/ 0 h 1"/>
                                <a:gd name="T10" fmla="*/ 148 w 179"/>
                                <a:gd name="T11" fmla="*/ 0 h 1"/>
                                <a:gd name="T12" fmla="*/ 0 60000 65536"/>
                                <a:gd name="T13" fmla="*/ 0 60000 65536"/>
                                <a:gd name="T14" fmla="*/ 0 60000 65536"/>
                                <a:gd name="T15" fmla="*/ 0 60000 65536"/>
                                <a:gd name="T16" fmla="*/ 0 60000 65536"/>
                                <a:gd name="T17" fmla="*/ 0 60000 65536"/>
                                <a:gd name="T18" fmla="*/ 0 w 179"/>
                                <a:gd name="T19" fmla="*/ 0 h 1"/>
                                <a:gd name="T20" fmla="*/ 179 w 179"/>
                                <a:gd name="T21" fmla="*/ 0 h 1"/>
                              </a:gdLst>
                              <a:ahLst/>
                              <a:cxnLst>
                                <a:cxn ang="T12">
                                  <a:pos x="T0" y="T1"/>
                                </a:cxn>
                                <a:cxn ang="T13">
                                  <a:pos x="T2" y="T3"/>
                                </a:cxn>
                                <a:cxn ang="T14">
                                  <a:pos x="T4" y="T5"/>
                                </a:cxn>
                                <a:cxn ang="T15">
                                  <a:pos x="T6" y="T7"/>
                                </a:cxn>
                                <a:cxn ang="T16">
                                  <a:pos x="T8" y="T9"/>
                                </a:cxn>
                                <a:cxn ang="T17">
                                  <a:pos x="T10" y="T11"/>
                                </a:cxn>
                              </a:cxnLst>
                              <a:rect l="T18" t="T19" r="T20" b="T21"/>
                              <a:pathLst>
                                <a:path w="179" h="1">
                                  <a:moveTo>
                                    <a:pt x="178" y="0"/>
                                  </a:moveTo>
                                  <a:lnTo>
                                    <a:pt x="0" y="0"/>
                                  </a:lnTo>
                                  <a:lnTo>
                                    <a:pt x="178"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28" name="Freeform 332"/>
                            <p:cNvSpPr>
                              <a:spLocks/>
                            </p:cNvSpPr>
                            <p:nvPr/>
                          </p:nvSpPr>
                          <p:spPr bwMode="auto">
                            <a:xfrm>
                              <a:off x="592" y="1937"/>
                              <a:ext cx="165" cy="3"/>
                            </a:xfrm>
                            <a:custGeom>
                              <a:avLst/>
                              <a:gdLst>
                                <a:gd name="T0" fmla="*/ 148 w 181"/>
                                <a:gd name="T1" fmla="*/ 2 h 4"/>
                                <a:gd name="T2" fmla="*/ 0 w 181"/>
                                <a:gd name="T3" fmla="*/ 2 h 4"/>
                                <a:gd name="T4" fmla="*/ 0 w 181"/>
                                <a:gd name="T5" fmla="*/ 0 h 4"/>
                                <a:gd name="T6" fmla="*/ 150 w 181"/>
                                <a:gd name="T7" fmla="*/ 0 h 4"/>
                                <a:gd name="T8" fmla="*/ 148 w 181"/>
                                <a:gd name="T9" fmla="*/ 2 h 4"/>
                                <a:gd name="T10" fmla="*/ 148 w 181"/>
                                <a:gd name="T11" fmla="*/ 2 h 4"/>
                                <a:gd name="T12" fmla="*/ 0 60000 65536"/>
                                <a:gd name="T13" fmla="*/ 0 60000 65536"/>
                                <a:gd name="T14" fmla="*/ 0 60000 65536"/>
                                <a:gd name="T15" fmla="*/ 0 60000 65536"/>
                                <a:gd name="T16" fmla="*/ 0 60000 65536"/>
                                <a:gd name="T17" fmla="*/ 0 60000 65536"/>
                                <a:gd name="T18" fmla="*/ 0 w 181"/>
                                <a:gd name="T19" fmla="*/ 0 h 4"/>
                                <a:gd name="T20" fmla="*/ 181 w 18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81" h="4">
                                  <a:moveTo>
                                    <a:pt x="178" y="3"/>
                                  </a:moveTo>
                                  <a:lnTo>
                                    <a:pt x="0" y="3"/>
                                  </a:lnTo>
                                  <a:lnTo>
                                    <a:pt x="0" y="0"/>
                                  </a:lnTo>
                                  <a:lnTo>
                                    <a:pt x="180" y="0"/>
                                  </a:lnTo>
                                  <a:lnTo>
                                    <a:pt x="178" y="3"/>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29" name="Freeform 333"/>
                            <p:cNvSpPr>
                              <a:spLocks/>
                            </p:cNvSpPr>
                            <p:nvPr/>
                          </p:nvSpPr>
                          <p:spPr bwMode="auto">
                            <a:xfrm>
                              <a:off x="592" y="1937"/>
                              <a:ext cx="167" cy="1"/>
                            </a:xfrm>
                            <a:custGeom>
                              <a:avLst/>
                              <a:gdLst>
                                <a:gd name="T0" fmla="*/ 150 w 183"/>
                                <a:gd name="T1" fmla="*/ 0 h 1"/>
                                <a:gd name="T2" fmla="*/ 0 w 183"/>
                                <a:gd name="T3" fmla="*/ 0 h 1"/>
                                <a:gd name="T4" fmla="*/ 3 w 183"/>
                                <a:gd name="T5" fmla="*/ 0 h 1"/>
                                <a:gd name="T6" fmla="*/ 151 w 183"/>
                                <a:gd name="T7" fmla="*/ 0 h 1"/>
                                <a:gd name="T8" fmla="*/ 150 w 183"/>
                                <a:gd name="T9" fmla="*/ 0 h 1"/>
                                <a:gd name="T10" fmla="*/ 150 w 183"/>
                                <a:gd name="T11" fmla="*/ 0 h 1"/>
                                <a:gd name="T12" fmla="*/ 0 60000 65536"/>
                                <a:gd name="T13" fmla="*/ 0 60000 65536"/>
                                <a:gd name="T14" fmla="*/ 0 60000 65536"/>
                                <a:gd name="T15" fmla="*/ 0 60000 65536"/>
                                <a:gd name="T16" fmla="*/ 0 60000 65536"/>
                                <a:gd name="T17" fmla="*/ 0 60000 65536"/>
                                <a:gd name="T18" fmla="*/ 0 w 183"/>
                                <a:gd name="T19" fmla="*/ 0 h 1"/>
                                <a:gd name="T20" fmla="*/ 183 w 1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3" h="1">
                                  <a:moveTo>
                                    <a:pt x="180" y="0"/>
                                  </a:moveTo>
                                  <a:lnTo>
                                    <a:pt x="0" y="0"/>
                                  </a:lnTo>
                                  <a:lnTo>
                                    <a:pt x="3" y="0"/>
                                  </a:lnTo>
                                  <a:lnTo>
                                    <a:pt x="182" y="0"/>
                                  </a:lnTo>
                                  <a:lnTo>
                                    <a:pt x="18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30" name="Freeform 334"/>
                            <p:cNvSpPr>
                              <a:spLocks/>
                            </p:cNvSpPr>
                            <p:nvPr/>
                          </p:nvSpPr>
                          <p:spPr bwMode="auto">
                            <a:xfrm>
                              <a:off x="595" y="1937"/>
                              <a:ext cx="164" cy="1"/>
                            </a:xfrm>
                            <a:custGeom>
                              <a:avLst/>
                              <a:gdLst>
                                <a:gd name="T0" fmla="*/ 149 w 180"/>
                                <a:gd name="T1" fmla="*/ 0 h 1"/>
                                <a:gd name="T2" fmla="*/ 0 w 180"/>
                                <a:gd name="T3" fmla="*/ 0 h 1"/>
                                <a:gd name="T4" fmla="*/ 0 w 180"/>
                                <a:gd name="T5" fmla="*/ 0 h 1"/>
                                <a:gd name="T6" fmla="*/ 149 w 180"/>
                                <a:gd name="T7" fmla="*/ 0 h 1"/>
                                <a:gd name="T8" fmla="*/ 149 w 180"/>
                                <a:gd name="T9" fmla="*/ 0 h 1"/>
                                <a:gd name="T10" fmla="*/ 149 w 180"/>
                                <a:gd name="T11" fmla="*/ 0 h 1"/>
                                <a:gd name="T12" fmla="*/ 0 60000 65536"/>
                                <a:gd name="T13" fmla="*/ 0 60000 65536"/>
                                <a:gd name="T14" fmla="*/ 0 60000 65536"/>
                                <a:gd name="T15" fmla="*/ 0 60000 65536"/>
                                <a:gd name="T16" fmla="*/ 0 60000 65536"/>
                                <a:gd name="T17" fmla="*/ 0 60000 65536"/>
                                <a:gd name="T18" fmla="*/ 0 w 180"/>
                                <a:gd name="T19" fmla="*/ 0 h 1"/>
                                <a:gd name="T20" fmla="*/ 180 w 1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0" h="1">
                                  <a:moveTo>
                                    <a:pt x="179" y="0"/>
                                  </a:moveTo>
                                  <a:lnTo>
                                    <a:pt x="0" y="0"/>
                                  </a:lnTo>
                                  <a:lnTo>
                                    <a:pt x="179"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31" name="Freeform 335"/>
                            <p:cNvSpPr>
                              <a:spLocks/>
                            </p:cNvSpPr>
                            <p:nvPr/>
                          </p:nvSpPr>
                          <p:spPr bwMode="auto">
                            <a:xfrm>
                              <a:off x="595" y="1937"/>
                              <a:ext cx="165" cy="1"/>
                            </a:xfrm>
                            <a:custGeom>
                              <a:avLst/>
                              <a:gdLst>
                                <a:gd name="T0" fmla="*/ 147 w 182"/>
                                <a:gd name="T1" fmla="*/ 0 h 1"/>
                                <a:gd name="T2" fmla="*/ 0 w 182"/>
                                <a:gd name="T3" fmla="*/ 0 h 1"/>
                                <a:gd name="T4" fmla="*/ 0 w 182"/>
                                <a:gd name="T5" fmla="*/ 0 h 1"/>
                                <a:gd name="T6" fmla="*/ 0 w 182"/>
                                <a:gd name="T7" fmla="*/ 0 h 1"/>
                                <a:gd name="T8" fmla="*/ 149 w 182"/>
                                <a:gd name="T9" fmla="*/ 0 h 1"/>
                                <a:gd name="T10" fmla="*/ 147 w 182"/>
                                <a:gd name="T11" fmla="*/ 0 h 1"/>
                                <a:gd name="T12" fmla="*/ 147 w 182"/>
                                <a:gd name="T13" fmla="*/ 0 h 1"/>
                                <a:gd name="T14" fmla="*/ 0 60000 65536"/>
                                <a:gd name="T15" fmla="*/ 0 60000 65536"/>
                                <a:gd name="T16" fmla="*/ 0 60000 65536"/>
                                <a:gd name="T17" fmla="*/ 0 60000 65536"/>
                                <a:gd name="T18" fmla="*/ 0 60000 65536"/>
                                <a:gd name="T19" fmla="*/ 0 60000 65536"/>
                                <a:gd name="T20" fmla="*/ 0 60000 65536"/>
                                <a:gd name="T21" fmla="*/ 0 w 182"/>
                                <a:gd name="T22" fmla="*/ 0 h 1"/>
                                <a:gd name="T23" fmla="*/ 182 w 18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
                                  <a:moveTo>
                                    <a:pt x="179" y="0"/>
                                  </a:moveTo>
                                  <a:lnTo>
                                    <a:pt x="0" y="0"/>
                                  </a:lnTo>
                                  <a:lnTo>
                                    <a:pt x="181" y="0"/>
                                  </a:lnTo>
                                  <a:lnTo>
                                    <a:pt x="179"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32" name="Freeform 336"/>
                            <p:cNvSpPr>
                              <a:spLocks/>
                            </p:cNvSpPr>
                            <p:nvPr/>
                          </p:nvSpPr>
                          <p:spPr bwMode="auto">
                            <a:xfrm>
                              <a:off x="595" y="1935"/>
                              <a:ext cx="167" cy="3"/>
                            </a:xfrm>
                            <a:custGeom>
                              <a:avLst/>
                              <a:gdLst>
                                <a:gd name="T0" fmla="*/ 149 w 184"/>
                                <a:gd name="T1" fmla="*/ 2 h 3"/>
                                <a:gd name="T2" fmla="*/ 0 w 184"/>
                                <a:gd name="T3" fmla="*/ 2 h 3"/>
                                <a:gd name="T4" fmla="*/ 0 w 184"/>
                                <a:gd name="T5" fmla="*/ 0 h 3"/>
                                <a:gd name="T6" fmla="*/ 151 w 184"/>
                                <a:gd name="T7" fmla="*/ 0 h 3"/>
                                <a:gd name="T8" fmla="*/ 149 w 184"/>
                                <a:gd name="T9" fmla="*/ 2 h 3"/>
                                <a:gd name="T10" fmla="*/ 149 w 184"/>
                                <a:gd name="T11" fmla="*/ 2 h 3"/>
                                <a:gd name="T12" fmla="*/ 0 60000 65536"/>
                                <a:gd name="T13" fmla="*/ 0 60000 65536"/>
                                <a:gd name="T14" fmla="*/ 0 60000 65536"/>
                                <a:gd name="T15" fmla="*/ 0 60000 65536"/>
                                <a:gd name="T16" fmla="*/ 0 60000 65536"/>
                                <a:gd name="T17" fmla="*/ 0 60000 65536"/>
                                <a:gd name="T18" fmla="*/ 0 w 184"/>
                                <a:gd name="T19" fmla="*/ 0 h 3"/>
                                <a:gd name="T20" fmla="*/ 184 w 18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84" h="3">
                                  <a:moveTo>
                                    <a:pt x="181" y="2"/>
                                  </a:moveTo>
                                  <a:lnTo>
                                    <a:pt x="0" y="2"/>
                                  </a:lnTo>
                                  <a:lnTo>
                                    <a:pt x="0" y="0"/>
                                  </a:lnTo>
                                  <a:lnTo>
                                    <a:pt x="183" y="0"/>
                                  </a:lnTo>
                                  <a:lnTo>
                                    <a:pt x="181"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33" name="Freeform 337"/>
                            <p:cNvSpPr>
                              <a:spLocks/>
                            </p:cNvSpPr>
                            <p:nvPr/>
                          </p:nvSpPr>
                          <p:spPr bwMode="auto">
                            <a:xfrm>
                              <a:off x="595" y="1935"/>
                              <a:ext cx="167" cy="1"/>
                            </a:xfrm>
                            <a:custGeom>
                              <a:avLst/>
                              <a:gdLst>
                                <a:gd name="T0" fmla="*/ 151 w 184"/>
                                <a:gd name="T1" fmla="*/ 0 h 1"/>
                                <a:gd name="T2" fmla="*/ 0 w 184"/>
                                <a:gd name="T3" fmla="*/ 0 h 1"/>
                                <a:gd name="T4" fmla="*/ 0 w 184"/>
                                <a:gd name="T5" fmla="*/ 0 h 1"/>
                                <a:gd name="T6" fmla="*/ 151 w 184"/>
                                <a:gd name="T7" fmla="*/ 0 h 1"/>
                                <a:gd name="T8" fmla="*/ 151 w 184"/>
                                <a:gd name="T9" fmla="*/ 0 h 1"/>
                                <a:gd name="T10" fmla="*/ 151 w 184"/>
                                <a:gd name="T11" fmla="*/ 0 h 1"/>
                                <a:gd name="T12" fmla="*/ 0 60000 65536"/>
                                <a:gd name="T13" fmla="*/ 0 60000 65536"/>
                                <a:gd name="T14" fmla="*/ 0 60000 65536"/>
                                <a:gd name="T15" fmla="*/ 0 60000 65536"/>
                                <a:gd name="T16" fmla="*/ 0 60000 65536"/>
                                <a:gd name="T17" fmla="*/ 0 60000 65536"/>
                                <a:gd name="T18" fmla="*/ 0 w 184"/>
                                <a:gd name="T19" fmla="*/ 0 h 1"/>
                                <a:gd name="T20" fmla="*/ 184 w 18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4" h="1">
                                  <a:moveTo>
                                    <a:pt x="183" y="0"/>
                                  </a:moveTo>
                                  <a:lnTo>
                                    <a:pt x="0" y="0"/>
                                  </a:lnTo>
                                  <a:lnTo>
                                    <a:pt x="183"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34" name="Freeform 338"/>
                            <p:cNvSpPr>
                              <a:spLocks/>
                            </p:cNvSpPr>
                            <p:nvPr/>
                          </p:nvSpPr>
                          <p:spPr bwMode="auto">
                            <a:xfrm>
                              <a:off x="595" y="1935"/>
                              <a:ext cx="169" cy="1"/>
                            </a:xfrm>
                            <a:custGeom>
                              <a:avLst/>
                              <a:gdLst>
                                <a:gd name="T0" fmla="*/ 151 w 186"/>
                                <a:gd name="T1" fmla="*/ 0 h 1"/>
                                <a:gd name="T2" fmla="*/ 0 w 186"/>
                                <a:gd name="T3" fmla="*/ 0 h 1"/>
                                <a:gd name="T4" fmla="*/ 2 w 186"/>
                                <a:gd name="T5" fmla="*/ 0 h 1"/>
                                <a:gd name="T6" fmla="*/ 153 w 186"/>
                                <a:gd name="T7" fmla="*/ 0 h 1"/>
                                <a:gd name="T8" fmla="*/ 151 w 186"/>
                                <a:gd name="T9" fmla="*/ 0 h 1"/>
                                <a:gd name="T10" fmla="*/ 151 w 186"/>
                                <a:gd name="T11" fmla="*/ 0 h 1"/>
                                <a:gd name="T12" fmla="*/ 0 60000 65536"/>
                                <a:gd name="T13" fmla="*/ 0 60000 65536"/>
                                <a:gd name="T14" fmla="*/ 0 60000 65536"/>
                                <a:gd name="T15" fmla="*/ 0 60000 65536"/>
                                <a:gd name="T16" fmla="*/ 0 60000 65536"/>
                                <a:gd name="T17" fmla="*/ 0 60000 65536"/>
                                <a:gd name="T18" fmla="*/ 0 w 186"/>
                                <a:gd name="T19" fmla="*/ 0 h 1"/>
                                <a:gd name="T20" fmla="*/ 186 w 18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6" h="1">
                                  <a:moveTo>
                                    <a:pt x="183" y="0"/>
                                  </a:moveTo>
                                  <a:lnTo>
                                    <a:pt x="0" y="0"/>
                                  </a:lnTo>
                                  <a:lnTo>
                                    <a:pt x="2" y="0"/>
                                  </a:lnTo>
                                  <a:lnTo>
                                    <a:pt x="185" y="0"/>
                                  </a:lnTo>
                                  <a:lnTo>
                                    <a:pt x="183"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35" name="Freeform 339"/>
                            <p:cNvSpPr>
                              <a:spLocks/>
                            </p:cNvSpPr>
                            <p:nvPr/>
                          </p:nvSpPr>
                          <p:spPr bwMode="auto">
                            <a:xfrm>
                              <a:off x="597" y="1933"/>
                              <a:ext cx="170" cy="3"/>
                            </a:xfrm>
                            <a:custGeom>
                              <a:avLst/>
                              <a:gdLst>
                                <a:gd name="T0" fmla="*/ 151 w 187"/>
                                <a:gd name="T1" fmla="*/ 2 h 3"/>
                                <a:gd name="T2" fmla="*/ 0 w 187"/>
                                <a:gd name="T3" fmla="*/ 2 h 3"/>
                                <a:gd name="T4" fmla="*/ 0 w 187"/>
                                <a:gd name="T5" fmla="*/ 0 h 3"/>
                                <a:gd name="T6" fmla="*/ 154 w 187"/>
                                <a:gd name="T7" fmla="*/ 0 h 3"/>
                                <a:gd name="T8" fmla="*/ 151 w 187"/>
                                <a:gd name="T9" fmla="*/ 2 h 3"/>
                                <a:gd name="T10" fmla="*/ 151 w 187"/>
                                <a:gd name="T11" fmla="*/ 2 h 3"/>
                                <a:gd name="T12" fmla="*/ 0 60000 65536"/>
                                <a:gd name="T13" fmla="*/ 0 60000 65536"/>
                                <a:gd name="T14" fmla="*/ 0 60000 65536"/>
                                <a:gd name="T15" fmla="*/ 0 60000 65536"/>
                                <a:gd name="T16" fmla="*/ 0 60000 65536"/>
                                <a:gd name="T17" fmla="*/ 0 60000 65536"/>
                                <a:gd name="T18" fmla="*/ 0 w 187"/>
                                <a:gd name="T19" fmla="*/ 0 h 3"/>
                                <a:gd name="T20" fmla="*/ 187 w 187"/>
                                <a:gd name="T21" fmla="*/ 3 h 3"/>
                              </a:gdLst>
                              <a:ahLst/>
                              <a:cxnLst>
                                <a:cxn ang="T12">
                                  <a:pos x="T0" y="T1"/>
                                </a:cxn>
                                <a:cxn ang="T13">
                                  <a:pos x="T2" y="T3"/>
                                </a:cxn>
                                <a:cxn ang="T14">
                                  <a:pos x="T4" y="T5"/>
                                </a:cxn>
                                <a:cxn ang="T15">
                                  <a:pos x="T6" y="T7"/>
                                </a:cxn>
                                <a:cxn ang="T16">
                                  <a:pos x="T8" y="T9"/>
                                </a:cxn>
                                <a:cxn ang="T17">
                                  <a:pos x="T10" y="T11"/>
                                </a:cxn>
                              </a:cxnLst>
                              <a:rect l="T18" t="T19" r="T20" b="T21"/>
                              <a:pathLst>
                                <a:path w="187" h="3">
                                  <a:moveTo>
                                    <a:pt x="183" y="2"/>
                                  </a:moveTo>
                                  <a:lnTo>
                                    <a:pt x="0" y="2"/>
                                  </a:lnTo>
                                  <a:lnTo>
                                    <a:pt x="0" y="0"/>
                                  </a:lnTo>
                                  <a:lnTo>
                                    <a:pt x="186" y="0"/>
                                  </a:lnTo>
                                  <a:lnTo>
                                    <a:pt x="183"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36" name="Freeform 340"/>
                            <p:cNvSpPr>
                              <a:spLocks/>
                            </p:cNvSpPr>
                            <p:nvPr/>
                          </p:nvSpPr>
                          <p:spPr bwMode="auto">
                            <a:xfrm>
                              <a:off x="597" y="1933"/>
                              <a:ext cx="170" cy="1"/>
                            </a:xfrm>
                            <a:custGeom>
                              <a:avLst/>
                              <a:gdLst>
                                <a:gd name="T0" fmla="*/ 154 w 187"/>
                                <a:gd name="T1" fmla="*/ 0 h 1"/>
                                <a:gd name="T2" fmla="*/ 0 w 187"/>
                                <a:gd name="T3" fmla="*/ 0 h 1"/>
                                <a:gd name="T4" fmla="*/ 0 w 187"/>
                                <a:gd name="T5" fmla="*/ 0 h 1"/>
                                <a:gd name="T6" fmla="*/ 154 w 187"/>
                                <a:gd name="T7" fmla="*/ 0 h 1"/>
                                <a:gd name="T8" fmla="*/ 154 w 187"/>
                                <a:gd name="T9" fmla="*/ 0 h 1"/>
                                <a:gd name="T10" fmla="*/ 154 w 187"/>
                                <a:gd name="T11" fmla="*/ 0 h 1"/>
                                <a:gd name="T12" fmla="*/ 0 60000 65536"/>
                                <a:gd name="T13" fmla="*/ 0 60000 65536"/>
                                <a:gd name="T14" fmla="*/ 0 60000 65536"/>
                                <a:gd name="T15" fmla="*/ 0 60000 65536"/>
                                <a:gd name="T16" fmla="*/ 0 60000 65536"/>
                                <a:gd name="T17" fmla="*/ 0 60000 65536"/>
                                <a:gd name="T18" fmla="*/ 0 w 187"/>
                                <a:gd name="T19" fmla="*/ 0 h 1"/>
                                <a:gd name="T20" fmla="*/ 187 w 18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7" h="1">
                                  <a:moveTo>
                                    <a:pt x="186" y="0"/>
                                  </a:moveTo>
                                  <a:lnTo>
                                    <a:pt x="0" y="0"/>
                                  </a:lnTo>
                                  <a:lnTo>
                                    <a:pt x="186"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37" name="Freeform 341"/>
                            <p:cNvSpPr>
                              <a:spLocks/>
                            </p:cNvSpPr>
                            <p:nvPr/>
                          </p:nvSpPr>
                          <p:spPr bwMode="auto">
                            <a:xfrm>
                              <a:off x="597" y="1933"/>
                              <a:ext cx="171" cy="1"/>
                            </a:xfrm>
                            <a:custGeom>
                              <a:avLst/>
                              <a:gdLst>
                                <a:gd name="T0" fmla="*/ 154 w 188"/>
                                <a:gd name="T1" fmla="*/ 0 h 1"/>
                                <a:gd name="T2" fmla="*/ 0 w 188"/>
                                <a:gd name="T3" fmla="*/ 0 h 1"/>
                                <a:gd name="T4" fmla="*/ 0 w 188"/>
                                <a:gd name="T5" fmla="*/ 0 h 1"/>
                                <a:gd name="T6" fmla="*/ 155 w 188"/>
                                <a:gd name="T7" fmla="*/ 0 h 1"/>
                                <a:gd name="T8" fmla="*/ 154 w 188"/>
                                <a:gd name="T9" fmla="*/ 0 h 1"/>
                                <a:gd name="T10" fmla="*/ 154 w 188"/>
                                <a:gd name="T11" fmla="*/ 0 h 1"/>
                                <a:gd name="T12" fmla="*/ 154 w 188"/>
                                <a:gd name="T13" fmla="*/ 0 h 1"/>
                                <a:gd name="T14" fmla="*/ 0 60000 65536"/>
                                <a:gd name="T15" fmla="*/ 0 60000 65536"/>
                                <a:gd name="T16" fmla="*/ 0 60000 65536"/>
                                <a:gd name="T17" fmla="*/ 0 60000 65536"/>
                                <a:gd name="T18" fmla="*/ 0 60000 65536"/>
                                <a:gd name="T19" fmla="*/ 0 60000 65536"/>
                                <a:gd name="T20" fmla="*/ 0 60000 65536"/>
                                <a:gd name="T21" fmla="*/ 0 w 188"/>
                                <a:gd name="T22" fmla="*/ 0 h 1"/>
                                <a:gd name="T23" fmla="*/ 188 w 18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 h="1">
                                  <a:moveTo>
                                    <a:pt x="186" y="0"/>
                                  </a:moveTo>
                                  <a:lnTo>
                                    <a:pt x="0" y="0"/>
                                  </a:lnTo>
                                  <a:lnTo>
                                    <a:pt x="187" y="0"/>
                                  </a:lnTo>
                                  <a:lnTo>
                                    <a:pt x="186"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38" name="Freeform 342"/>
                            <p:cNvSpPr>
                              <a:spLocks/>
                            </p:cNvSpPr>
                            <p:nvPr/>
                          </p:nvSpPr>
                          <p:spPr bwMode="auto">
                            <a:xfrm>
                              <a:off x="597" y="1933"/>
                              <a:ext cx="171" cy="1"/>
                            </a:xfrm>
                            <a:custGeom>
                              <a:avLst/>
                              <a:gdLst>
                                <a:gd name="T0" fmla="*/ 155 w 188"/>
                                <a:gd name="T1" fmla="*/ 0 h 1"/>
                                <a:gd name="T2" fmla="*/ 0 w 188"/>
                                <a:gd name="T3" fmla="*/ 0 h 1"/>
                                <a:gd name="T4" fmla="*/ 0 w 188"/>
                                <a:gd name="T5" fmla="*/ 0 h 1"/>
                                <a:gd name="T6" fmla="*/ 155 w 188"/>
                                <a:gd name="T7" fmla="*/ 0 h 1"/>
                                <a:gd name="T8" fmla="*/ 155 w 188"/>
                                <a:gd name="T9" fmla="*/ 0 h 1"/>
                                <a:gd name="T10" fmla="*/ 155 w 188"/>
                                <a:gd name="T11" fmla="*/ 0 h 1"/>
                                <a:gd name="T12" fmla="*/ 0 60000 65536"/>
                                <a:gd name="T13" fmla="*/ 0 60000 65536"/>
                                <a:gd name="T14" fmla="*/ 0 60000 65536"/>
                                <a:gd name="T15" fmla="*/ 0 60000 65536"/>
                                <a:gd name="T16" fmla="*/ 0 60000 65536"/>
                                <a:gd name="T17" fmla="*/ 0 60000 65536"/>
                                <a:gd name="T18" fmla="*/ 0 w 188"/>
                                <a:gd name="T19" fmla="*/ 0 h 1"/>
                                <a:gd name="T20" fmla="*/ 188 w 18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8" h="1">
                                  <a:moveTo>
                                    <a:pt x="187" y="0"/>
                                  </a:moveTo>
                                  <a:lnTo>
                                    <a:pt x="0" y="0"/>
                                  </a:lnTo>
                                  <a:lnTo>
                                    <a:pt x="187"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39" name="Freeform 343"/>
                            <p:cNvSpPr>
                              <a:spLocks/>
                            </p:cNvSpPr>
                            <p:nvPr/>
                          </p:nvSpPr>
                          <p:spPr bwMode="auto">
                            <a:xfrm>
                              <a:off x="597" y="1932"/>
                              <a:ext cx="172" cy="2"/>
                            </a:xfrm>
                            <a:custGeom>
                              <a:avLst/>
                              <a:gdLst>
                                <a:gd name="T0" fmla="*/ 153 w 190"/>
                                <a:gd name="T1" fmla="*/ 1 h 3"/>
                                <a:gd name="T2" fmla="*/ 0 w 190"/>
                                <a:gd name="T3" fmla="*/ 1 h 3"/>
                                <a:gd name="T4" fmla="*/ 0 w 190"/>
                                <a:gd name="T5" fmla="*/ 0 h 3"/>
                                <a:gd name="T6" fmla="*/ 155 w 190"/>
                                <a:gd name="T7" fmla="*/ 0 h 3"/>
                                <a:gd name="T8" fmla="*/ 153 w 190"/>
                                <a:gd name="T9" fmla="*/ 1 h 3"/>
                                <a:gd name="T10" fmla="*/ 153 w 190"/>
                                <a:gd name="T11" fmla="*/ 1 h 3"/>
                                <a:gd name="T12" fmla="*/ 0 60000 65536"/>
                                <a:gd name="T13" fmla="*/ 0 60000 65536"/>
                                <a:gd name="T14" fmla="*/ 0 60000 65536"/>
                                <a:gd name="T15" fmla="*/ 0 60000 65536"/>
                                <a:gd name="T16" fmla="*/ 0 60000 65536"/>
                                <a:gd name="T17" fmla="*/ 0 60000 65536"/>
                                <a:gd name="T18" fmla="*/ 0 w 190"/>
                                <a:gd name="T19" fmla="*/ 0 h 3"/>
                                <a:gd name="T20" fmla="*/ 190 w 190"/>
                                <a:gd name="T21" fmla="*/ 3 h 3"/>
                              </a:gdLst>
                              <a:ahLst/>
                              <a:cxnLst>
                                <a:cxn ang="T12">
                                  <a:pos x="T0" y="T1"/>
                                </a:cxn>
                                <a:cxn ang="T13">
                                  <a:pos x="T2" y="T3"/>
                                </a:cxn>
                                <a:cxn ang="T14">
                                  <a:pos x="T4" y="T5"/>
                                </a:cxn>
                                <a:cxn ang="T15">
                                  <a:pos x="T6" y="T7"/>
                                </a:cxn>
                                <a:cxn ang="T16">
                                  <a:pos x="T8" y="T9"/>
                                </a:cxn>
                                <a:cxn ang="T17">
                                  <a:pos x="T10" y="T11"/>
                                </a:cxn>
                              </a:cxnLst>
                              <a:rect l="T18" t="T19" r="T20" b="T21"/>
                              <a:pathLst>
                                <a:path w="190" h="3">
                                  <a:moveTo>
                                    <a:pt x="187" y="2"/>
                                  </a:moveTo>
                                  <a:lnTo>
                                    <a:pt x="0" y="2"/>
                                  </a:lnTo>
                                  <a:lnTo>
                                    <a:pt x="0" y="0"/>
                                  </a:lnTo>
                                  <a:lnTo>
                                    <a:pt x="189" y="0"/>
                                  </a:lnTo>
                                  <a:lnTo>
                                    <a:pt x="187"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40" name="Freeform 344"/>
                            <p:cNvSpPr>
                              <a:spLocks/>
                            </p:cNvSpPr>
                            <p:nvPr/>
                          </p:nvSpPr>
                          <p:spPr bwMode="auto">
                            <a:xfrm>
                              <a:off x="597" y="1932"/>
                              <a:ext cx="174" cy="1"/>
                            </a:xfrm>
                            <a:custGeom>
                              <a:avLst/>
                              <a:gdLst>
                                <a:gd name="T0" fmla="*/ 155 w 192"/>
                                <a:gd name="T1" fmla="*/ 0 h 1"/>
                                <a:gd name="T2" fmla="*/ 0 w 192"/>
                                <a:gd name="T3" fmla="*/ 0 h 1"/>
                                <a:gd name="T4" fmla="*/ 0 w 192"/>
                                <a:gd name="T5" fmla="*/ 0 h 1"/>
                                <a:gd name="T6" fmla="*/ 157 w 192"/>
                                <a:gd name="T7" fmla="*/ 0 h 1"/>
                                <a:gd name="T8" fmla="*/ 155 w 192"/>
                                <a:gd name="T9" fmla="*/ 0 h 1"/>
                                <a:gd name="T10" fmla="*/ 155 w 192"/>
                                <a:gd name="T11" fmla="*/ 0 h 1"/>
                                <a:gd name="T12" fmla="*/ 0 60000 65536"/>
                                <a:gd name="T13" fmla="*/ 0 60000 65536"/>
                                <a:gd name="T14" fmla="*/ 0 60000 65536"/>
                                <a:gd name="T15" fmla="*/ 0 60000 65536"/>
                                <a:gd name="T16" fmla="*/ 0 60000 65536"/>
                                <a:gd name="T17" fmla="*/ 0 60000 65536"/>
                                <a:gd name="T18" fmla="*/ 0 w 192"/>
                                <a:gd name="T19" fmla="*/ 0 h 1"/>
                                <a:gd name="T20" fmla="*/ 192 w 19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2" h="1">
                                  <a:moveTo>
                                    <a:pt x="189" y="0"/>
                                  </a:moveTo>
                                  <a:lnTo>
                                    <a:pt x="0" y="0"/>
                                  </a:lnTo>
                                  <a:lnTo>
                                    <a:pt x="191" y="0"/>
                                  </a:lnTo>
                                  <a:lnTo>
                                    <a:pt x="189"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41" name="Freeform 345"/>
                            <p:cNvSpPr>
                              <a:spLocks/>
                            </p:cNvSpPr>
                            <p:nvPr/>
                          </p:nvSpPr>
                          <p:spPr bwMode="auto">
                            <a:xfrm>
                              <a:off x="597" y="1932"/>
                              <a:ext cx="174" cy="1"/>
                            </a:xfrm>
                            <a:custGeom>
                              <a:avLst/>
                              <a:gdLst>
                                <a:gd name="T0" fmla="*/ 157 w 192"/>
                                <a:gd name="T1" fmla="*/ 0 h 1"/>
                                <a:gd name="T2" fmla="*/ 0 w 192"/>
                                <a:gd name="T3" fmla="*/ 0 h 1"/>
                                <a:gd name="T4" fmla="*/ 0 w 192"/>
                                <a:gd name="T5" fmla="*/ 0 h 1"/>
                                <a:gd name="T6" fmla="*/ 157 w 192"/>
                                <a:gd name="T7" fmla="*/ 0 h 1"/>
                                <a:gd name="T8" fmla="*/ 157 w 192"/>
                                <a:gd name="T9" fmla="*/ 0 h 1"/>
                                <a:gd name="T10" fmla="*/ 157 w 192"/>
                                <a:gd name="T11" fmla="*/ 0 h 1"/>
                                <a:gd name="T12" fmla="*/ 0 60000 65536"/>
                                <a:gd name="T13" fmla="*/ 0 60000 65536"/>
                                <a:gd name="T14" fmla="*/ 0 60000 65536"/>
                                <a:gd name="T15" fmla="*/ 0 60000 65536"/>
                                <a:gd name="T16" fmla="*/ 0 60000 65536"/>
                                <a:gd name="T17" fmla="*/ 0 60000 65536"/>
                                <a:gd name="T18" fmla="*/ 0 w 192"/>
                                <a:gd name="T19" fmla="*/ 0 h 1"/>
                                <a:gd name="T20" fmla="*/ 192 w 19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2" h="1">
                                  <a:moveTo>
                                    <a:pt x="191" y="0"/>
                                  </a:moveTo>
                                  <a:lnTo>
                                    <a:pt x="0" y="0"/>
                                  </a:lnTo>
                                  <a:lnTo>
                                    <a:pt x="191"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42" name="Freeform 346"/>
                            <p:cNvSpPr>
                              <a:spLocks/>
                            </p:cNvSpPr>
                            <p:nvPr/>
                          </p:nvSpPr>
                          <p:spPr bwMode="auto">
                            <a:xfrm>
                              <a:off x="597" y="1932"/>
                              <a:ext cx="177" cy="1"/>
                            </a:xfrm>
                            <a:custGeom>
                              <a:avLst/>
                              <a:gdLst>
                                <a:gd name="T0" fmla="*/ 157 w 195"/>
                                <a:gd name="T1" fmla="*/ 0 h 1"/>
                                <a:gd name="T2" fmla="*/ 0 w 195"/>
                                <a:gd name="T3" fmla="*/ 0 h 1"/>
                                <a:gd name="T4" fmla="*/ 1 w 195"/>
                                <a:gd name="T5" fmla="*/ 0 h 1"/>
                                <a:gd name="T6" fmla="*/ 160 w 195"/>
                                <a:gd name="T7" fmla="*/ 0 h 1"/>
                                <a:gd name="T8" fmla="*/ 157 w 195"/>
                                <a:gd name="T9" fmla="*/ 0 h 1"/>
                                <a:gd name="T10" fmla="*/ 157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1" y="0"/>
                                  </a:moveTo>
                                  <a:lnTo>
                                    <a:pt x="0" y="0"/>
                                  </a:lnTo>
                                  <a:lnTo>
                                    <a:pt x="1" y="0"/>
                                  </a:lnTo>
                                  <a:lnTo>
                                    <a:pt x="194" y="0"/>
                                  </a:lnTo>
                                  <a:lnTo>
                                    <a:pt x="191"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43" name="Freeform 347"/>
                            <p:cNvSpPr>
                              <a:spLocks/>
                            </p:cNvSpPr>
                            <p:nvPr/>
                          </p:nvSpPr>
                          <p:spPr bwMode="auto">
                            <a:xfrm>
                              <a:off x="598" y="1930"/>
                              <a:ext cx="176" cy="3"/>
                            </a:xfrm>
                            <a:custGeom>
                              <a:avLst/>
                              <a:gdLst>
                                <a:gd name="T0" fmla="*/ 159 w 194"/>
                                <a:gd name="T1" fmla="*/ 2 h 3"/>
                                <a:gd name="T2" fmla="*/ 0 w 194"/>
                                <a:gd name="T3" fmla="*/ 2 h 3"/>
                                <a:gd name="T4" fmla="*/ 0 w 194"/>
                                <a:gd name="T5" fmla="*/ 0 h 3"/>
                                <a:gd name="T6" fmla="*/ 24 w 194"/>
                                <a:gd name="T7" fmla="*/ 0 h 3"/>
                                <a:gd name="T8" fmla="*/ 24 w 194"/>
                                <a:gd name="T9" fmla="*/ 0 h 3"/>
                                <a:gd name="T10" fmla="*/ 26 w 194"/>
                                <a:gd name="T11" fmla="*/ 0 h 3"/>
                                <a:gd name="T12" fmla="*/ 159 w 194"/>
                                <a:gd name="T13" fmla="*/ 0 h 3"/>
                                <a:gd name="T14" fmla="*/ 159 w 194"/>
                                <a:gd name="T15" fmla="*/ 2 h 3"/>
                                <a:gd name="T16" fmla="*/ 159 w 194"/>
                                <a:gd name="T17" fmla="*/ 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4"/>
                                <a:gd name="T28" fmla="*/ 0 h 3"/>
                                <a:gd name="T29" fmla="*/ 194 w 19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4" h="3">
                                  <a:moveTo>
                                    <a:pt x="193" y="2"/>
                                  </a:moveTo>
                                  <a:lnTo>
                                    <a:pt x="0" y="2"/>
                                  </a:lnTo>
                                  <a:lnTo>
                                    <a:pt x="0" y="0"/>
                                  </a:lnTo>
                                  <a:lnTo>
                                    <a:pt x="30" y="0"/>
                                  </a:lnTo>
                                  <a:lnTo>
                                    <a:pt x="32" y="0"/>
                                  </a:lnTo>
                                  <a:lnTo>
                                    <a:pt x="193" y="0"/>
                                  </a:lnTo>
                                  <a:lnTo>
                                    <a:pt x="193" y="2"/>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44" name="Freeform 348"/>
                            <p:cNvSpPr>
                              <a:spLocks/>
                            </p:cNvSpPr>
                            <p:nvPr/>
                          </p:nvSpPr>
                          <p:spPr bwMode="auto">
                            <a:xfrm>
                              <a:off x="627" y="1930"/>
                              <a:ext cx="149" cy="1"/>
                            </a:xfrm>
                            <a:custGeom>
                              <a:avLst/>
                              <a:gdLst>
                                <a:gd name="T0" fmla="*/ 133 w 164"/>
                                <a:gd name="T1" fmla="*/ 0 h 1"/>
                                <a:gd name="T2" fmla="*/ 0 w 164"/>
                                <a:gd name="T3" fmla="*/ 0 h 1"/>
                                <a:gd name="T4" fmla="*/ 0 w 164"/>
                                <a:gd name="T5" fmla="*/ 0 h 1"/>
                                <a:gd name="T6" fmla="*/ 134 w 164"/>
                                <a:gd name="T7" fmla="*/ 0 h 1"/>
                                <a:gd name="T8" fmla="*/ 133 w 164"/>
                                <a:gd name="T9" fmla="*/ 0 h 1"/>
                                <a:gd name="T10" fmla="*/ 133 w 164"/>
                                <a:gd name="T11" fmla="*/ 0 h 1"/>
                                <a:gd name="T12" fmla="*/ 0 60000 65536"/>
                                <a:gd name="T13" fmla="*/ 0 60000 65536"/>
                                <a:gd name="T14" fmla="*/ 0 60000 65536"/>
                                <a:gd name="T15" fmla="*/ 0 60000 65536"/>
                                <a:gd name="T16" fmla="*/ 0 60000 65536"/>
                                <a:gd name="T17" fmla="*/ 0 60000 65536"/>
                                <a:gd name="T18" fmla="*/ 0 w 164"/>
                                <a:gd name="T19" fmla="*/ 0 h 1"/>
                                <a:gd name="T20" fmla="*/ 164 w 16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4" h="1">
                                  <a:moveTo>
                                    <a:pt x="161" y="0"/>
                                  </a:moveTo>
                                  <a:lnTo>
                                    <a:pt x="0" y="0"/>
                                  </a:lnTo>
                                  <a:lnTo>
                                    <a:pt x="163" y="0"/>
                                  </a:lnTo>
                                  <a:lnTo>
                                    <a:pt x="161"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45" name="Freeform 349"/>
                            <p:cNvSpPr>
                              <a:spLocks/>
                            </p:cNvSpPr>
                            <p:nvPr/>
                          </p:nvSpPr>
                          <p:spPr bwMode="auto">
                            <a:xfrm>
                              <a:off x="598" y="1930"/>
                              <a:ext cx="28" cy="1"/>
                            </a:xfrm>
                            <a:custGeom>
                              <a:avLst/>
                              <a:gdLst>
                                <a:gd name="T0" fmla="*/ 24 w 31"/>
                                <a:gd name="T1" fmla="*/ 0 h 1"/>
                                <a:gd name="T2" fmla="*/ 0 w 31"/>
                                <a:gd name="T3" fmla="*/ 0 h 1"/>
                                <a:gd name="T4" fmla="*/ 0 w 31"/>
                                <a:gd name="T5" fmla="*/ 0 h 1"/>
                                <a:gd name="T6" fmla="*/ 24 w 31"/>
                                <a:gd name="T7" fmla="*/ 0 h 1"/>
                                <a:gd name="T8" fmla="*/ 24 w 31"/>
                                <a:gd name="T9" fmla="*/ 0 h 1"/>
                                <a:gd name="T10" fmla="*/ 24 w 31"/>
                                <a:gd name="T11" fmla="*/ 0 h 1"/>
                                <a:gd name="T12" fmla="*/ 0 60000 65536"/>
                                <a:gd name="T13" fmla="*/ 0 60000 65536"/>
                                <a:gd name="T14" fmla="*/ 0 60000 65536"/>
                                <a:gd name="T15" fmla="*/ 0 60000 65536"/>
                                <a:gd name="T16" fmla="*/ 0 60000 65536"/>
                                <a:gd name="T17" fmla="*/ 0 60000 65536"/>
                                <a:gd name="T18" fmla="*/ 0 w 31"/>
                                <a:gd name="T19" fmla="*/ 0 h 1"/>
                                <a:gd name="T20" fmla="*/ 31 w 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31" h="1">
                                  <a:moveTo>
                                    <a:pt x="30" y="0"/>
                                  </a:moveTo>
                                  <a:lnTo>
                                    <a:pt x="0" y="0"/>
                                  </a:lnTo>
                                  <a:lnTo>
                                    <a:pt x="30"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46" name="Freeform 350"/>
                            <p:cNvSpPr>
                              <a:spLocks/>
                            </p:cNvSpPr>
                            <p:nvPr/>
                          </p:nvSpPr>
                          <p:spPr bwMode="auto">
                            <a:xfrm>
                              <a:off x="627" y="1930"/>
                              <a:ext cx="151" cy="1"/>
                            </a:xfrm>
                            <a:custGeom>
                              <a:avLst/>
                              <a:gdLst>
                                <a:gd name="T0" fmla="*/ 135 w 166"/>
                                <a:gd name="T1" fmla="*/ 0 h 1"/>
                                <a:gd name="T2" fmla="*/ 0 w 166"/>
                                <a:gd name="T3" fmla="*/ 0 h 1"/>
                                <a:gd name="T4" fmla="*/ 2 w 166"/>
                                <a:gd name="T5" fmla="*/ 0 h 1"/>
                                <a:gd name="T6" fmla="*/ 136 w 166"/>
                                <a:gd name="T7" fmla="*/ 0 h 1"/>
                                <a:gd name="T8" fmla="*/ 135 w 166"/>
                                <a:gd name="T9" fmla="*/ 0 h 1"/>
                                <a:gd name="T10" fmla="*/ 135 w 166"/>
                                <a:gd name="T11" fmla="*/ 0 h 1"/>
                                <a:gd name="T12" fmla="*/ 0 60000 65536"/>
                                <a:gd name="T13" fmla="*/ 0 60000 65536"/>
                                <a:gd name="T14" fmla="*/ 0 60000 65536"/>
                                <a:gd name="T15" fmla="*/ 0 60000 65536"/>
                                <a:gd name="T16" fmla="*/ 0 60000 65536"/>
                                <a:gd name="T17" fmla="*/ 0 60000 65536"/>
                                <a:gd name="T18" fmla="*/ 0 w 166"/>
                                <a:gd name="T19" fmla="*/ 0 h 1"/>
                                <a:gd name="T20" fmla="*/ 166 w 16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6" h="1">
                                  <a:moveTo>
                                    <a:pt x="163" y="0"/>
                                  </a:moveTo>
                                  <a:lnTo>
                                    <a:pt x="0" y="0"/>
                                  </a:lnTo>
                                  <a:lnTo>
                                    <a:pt x="2" y="0"/>
                                  </a:lnTo>
                                  <a:lnTo>
                                    <a:pt x="165" y="0"/>
                                  </a:lnTo>
                                  <a:lnTo>
                                    <a:pt x="16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47" name="Freeform 351"/>
                            <p:cNvSpPr>
                              <a:spLocks/>
                            </p:cNvSpPr>
                            <p:nvPr/>
                          </p:nvSpPr>
                          <p:spPr bwMode="auto">
                            <a:xfrm>
                              <a:off x="598" y="1930"/>
                              <a:ext cx="28" cy="1"/>
                            </a:xfrm>
                            <a:custGeom>
                              <a:avLst/>
                              <a:gdLst>
                                <a:gd name="T0" fmla="*/ 24 w 31"/>
                                <a:gd name="T1" fmla="*/ 0 h 1"/>
                                <a:gd name="T2" fmla="*/ 0 w 31"/>
                                <a:gd name="T3" fmla="*/ 0 h 1"/>
                                <a:gd name="T4" fmla="*/ 0 w 31"/>
                                <a:gd name="T5" fmla="*/ 0 h 1"/>
                                <a:gd name="T6" fmla="*/ 24 w 31"/>
                                <a:gd name="T7" fmla="*/ 0 h 1"/>
                                <a:gd name="T8" fmla="*/ 24 w 31"/>
                                <a:gd name="T9" fmla="*/ 0 h 1"/>
                                <a:gd name="T10" fmla="*/ 24 w 31"/>
                                <a:gd name="T11" fmla="*/ 0 h 1"/>
                                <a:gd name="T12" fmla="*/ 0 60000 65536"/>
                                <a:gd name="T13" fmla="*/ 0 60000 65536"/>
                                <a:gd name="T14" fmla="*/ 0 60000 65536"/>
                                <a:gd name="T15" fmla="*/ 0 60000 65536"/>
                                <a:gd name="T16" fmla="*/ 0 60000 65536"/>
                                <a:gd name="T17" fmla="*/ 0 60000 65536"/>
                                <a:gd name="T18" fmla="*/ 0 w 31"/>
                                <a:gd name="T19" fmla="*/ 0 h 1"/>
                                <a:gd name="T20" fmla="*/ 31 w 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31" h="1">
                                  <a:moveTo>
                                    <a:pt x="30" y="0"/>
                                  </a:moveTo>
                                  <a:lnTo>
                                    <a:pt x="0" y="0"/>
                                  </a:lnTo>
                                  <a:lnTo>
                                    <a:pt x="30"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48" name="Freeform 352"/>
                            <p:cNvSpPr>
                              <a:spLocks/>
                            </p:cNvSpPr>
                            <p:nvPr/>
                          </p:nvSpPr>
                          <p:spPr bwMode="auto">
                            <a:xfrm>
                              <a:off x="628" y="1927"/>
                              <a:ext cx="150" cy="4"/>
                            </a:xfrm>
                            <a:custGeom>
                              <a:avLst/>
                              <a:gdLst>
                                <a:gd name="T0" fmla="*/ 136 w 164"/>
                                <a:gd name="T1" fmla="*/ 3 h 4"/>
                                <a:gd name="T2" fmla="*/ 0 w 164"/>
                                <a:gd name="T3" fmla="*/ 3 h 4"/>
                                <a:gd name="T4" fmla="*/ 3 w 164"/>
                                <a:gd name="T5" fmla="*/ 0 h 4"/>
                                <a:gd name="T6" fmla="*/ 136 w 164"/>
                                <a:gd name="T7" fmla="*/ 0 h 4"/>
                                <a:gd name="T8" fmla="*/ 136 w 164"/>
                                <a:gd name="T9" fmla="*/ 3 h 4"/>
                                <a:gd name="T10" fmla="*/ 136 w 164"/>
                                <a:gd name="T11" fmla="*/ 3 h 4"/>
                                <a:gd name="T12" fmla="*/ 0 60000 65536"/>
                                <a:gd name="T13" fmla="*/ 0 60000 65536"/>
                                <a:gd name="T14" fmla="*/ 0 60000 65536"/>
                                <a:gd name="T15" fmla="*/ 0 60000 65536"/>
                                <a:gd name="T16" fmla="*/ 0 60000 65536"/>
                                <a:gd name="T17" fmla="*/ 0 60000 65536"/>
                                <a:gd name="T18" fmla="*/ 0 w 164"/>
                                <a:gd name="T19" fmla="*/ 0 h 4"/>
                                <a:gd name="T20" fmla="*/ 164 w 16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64" h="4">
                                  <a:moveTo>
                                    <a:pt x="163" y="3"/>
                                  </a:moveTo>
                                  <a:lnTo>
                                    <a:pt x="0" y="3"/>
                                  </a:lnTo>
                                  <a:lnTo>
                                    <a:pt x="3" y="0"/>
                                  </a:lnTo>
                                  <a:lnTo>
                                    <a:pt x="163" y="0"/>
                                  </a:lnTo>
                                  <a:lnTo>
                                    <a:pt x="163" y="3"/>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49" name="Freeform 353"/>
                            <p:cNvSpPr>
                              <a:spLocks/>
                            </p:cNvSpPr>
                            <p:nvPr/>
                          </p:nvSpPr>
                          <p:spPr bwMode="auto">
                            <a:xfrm>
                              <a:off x="598" y="1927"/>
                              <a:ext cx="28" cy="4"/>
                            </a:xfrm>
                            <a:custGeom>
                              <a:avLst/>
                              <a:gdLst>
                                <a:gd name="T0" fmla="*/ 24 w 31"/>
                                <a:gd name="T1" fmla="*/ 3 h 4"/>
                                <a:gd name="T2" fmla="*/ 0 w 31"/>
                                <a:gd name="T3" fmla="*/ 3 h 4"/>
                                <a:gd name="T4" fmla="*/ 0 w 31"/>
                                <a:gd name="T5" fmla="*/ 0 h 4"/>
                                <a:gd name="T6" fmla="*/ 24 w 31"/>
                                <a:gd name="T7" fmla="*/ 0 h 4"/>
                                <a:gd name="T8" fmla="*/ 24 w 31"/>
                                <a:gd name="T9" fmla="*/ 3 h 4"/>
                                <a:gd name="T10" fmla="*/ 24 w 31"/>
                                <a:gd name="T11" fmla="*/ 3 h 4"/>
                                <a:gd name="T12" fmla="*/ 0 60000 65536"/>
                                <a:gd name="T13" fmla="*/ 0 60000 65536"/>
                                <a:gd name="T14" fmla="*/ 0 60000 65536"/>
                                <a:gd name="T15" fmla="*/ 0 60000 65536"/>
                                <a:gd name="T16" fmla="*/ 0 60000 65536"/>
                                <a:gd name="T17" fmla="*/ 0 60000 65536"/>
                                <a:gd name="T18" fmla="*/ 0 w 31"/>
                                <a:gd name="T19" fmla="*/ 0 h 4"/>
                                <a:gd name="T20" fmla="*/ 31 w 31"/>
                                <a:gd name="T21" fmla="*/ 4 h 4"/>
                              </a:gdLst>
                              <a:ahLst/>
                              <a:cxnLst>
                                <a:cxn ang="T12">
                                  <a:pos x="T0" y="T1"/>
                                </a:cxn>
                                <a:cxn ang="T13">
                                  <a:pos x="T2" y="T3"/>
                                </a:cxn>
                                <a:cxn ang="T14">
                                  <a:pos x="T4" y="T5"/>
                                </a:cxn>
                                <a:cxn ang="T15">
                                  <a:pos x="T6" y="T7"/>
                                </a:cxn>
                                <a:cxn ang="T16">
                                  <a:pos x="T8" y="T9"/>
                                </a:cxn>
                                <a:cxn ang="T17">
                                  <a:pos x="T10" y="T11"/>
                                </a:cxn>
                              </a:cxnLst>
                              <a:rect l="T18" t="T19" r="T20" b="T21"/>
                              <a:pathLst>
                                <a:path w="31" h="4">
                                  <a:moveTo>
                                    <a:pt x="30" y="3"/>
                                  </a:moveTo>
                                  <a:lnTo>
                                    <a:pt x="0" y="3"/>
                                  </a:lnTo>
                                  <a:lnTo>
                                    <a:pt x="0" y="0"/>
                                  </a:lnTo>
                                  <a:lnTo>
                                    <a:pt x="30" y="0"/>
                                  </a:lnTo>
                                  <a:lnTo>
                                    <a:pt x="30" y="3"/>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50" name="Freeform 354"/>
                            <p:cNvSpPr>
                              <a:spLocks/>
                            </p:cNvSpPr>
                            <p:nvPr/>
                          </p:nvSpPr>
                          <p:spPr bwMode="auto">
                            <a:xfrm>
                              <a:off x="631" y="1927"/>
                              <a:ext cx="148" cy="1"/>
                            </a:xfrm>
                            <a:custGeom>
                              <a:avLst/>
                              <a:gdLst>
                                <a:gd name="T0" fmla="*/ 132 w 163"/>
                                <a:gd name="T1" fmla="*/ 0 h 1"/>
                                <a:gd name="T2" fmla="*/ 0 w 163"/>
                                <a:gd name="T3" fmla="*/ 0 h 1"/>
                                <a:gd name="T4" fmla="*/ 1 w 163"/>
                                <a:gd name="T5" fmla="*/ 0 h 1"/>
                                <a:gd name="T6" fmla="*/ 133 w 163"/>
                                <a:gd name="T7" fmla="*/ 0 h 1"/>
                                <a:gd name="T8" fmla="*/ 132 w 163"/>
                                <a:gd name="T9" fmla="*/ 0 h 1"/>
                                <a:gd name="T10" fmla="*/ 132 w 163"/>
                                <a:gd name="T11" fmla="*/ 0 h 1"/>
                                <a:gd name="T12" fmla="*/ 0 60000 65536"/>
                                <a:gd name="T13" fmla="*/ 0 60000 65536"/>
                                <a:gd name="T14" fmla="*/ 0 60000 65536"/>
                                <a:gd name="T15" fmla="*/ 0 60000 65536"/>
                                <a:gd name="T16" fmla="*/ 0 60000 65536"/>
                                <a:gd name="T17" fmla="*/ 0 60000 65536"/>
                                <a:gd name="T18" fmla="*/ 0 w 163"/>
                                <a:gd name="T19" fmla="*/ 0 h 1"/>
                                <a:gd name="T20" fmla="*/ 163 w 16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3" h="1">
                                  <a:moveTo>
                                    <a:pt x="160" y="0"/>
                                  </a:moveTo>
                                  <a:lnTo>
                                    <a:pt x="0" y="0"/>
                                  </a:lnTo>
                                  <a:lnTo>
                                    <a:pt x="1" y="0"/>
                                  </a:lnTo>
                                  <a:lnTo>
                                    <a:pt x="162" y="0"/>
                                  </a:lnTo>
                                  <a:lnTo>
                                    <a:pt x="160"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51" name="Freeform 355"/>
                            <p:cNvSpPr>
                              <a:spLocks/>
                            </p:cNvSpPr>
                            <p:nvPr/>
                          </p:nvSpPr>
                          <p:spPr bwMode="auto">
                            <a:xfrm>
                              <a:off x="598" y="1927"/>
                              <a:ext cx="28" cy="1"/>
                            </a:xfrm>
                            <a:custGeom>
                              <a:avLst/>
                              <a:gdLst>
                                <a:gd name="T0" fmla="*/ 24 w 31"/>
                                <a:gd name="T1" fmla="*/ 0 h 1"/>
                                <a:gd name="T2" fmla="*/ 0 w 31"/>
                                <a:gd name="T3" fmla="*/ 0 h 1"/>
                                <a:gd name="T4" fmla="*/ 0 w 31"/>
                                <a:gd name="T5" fmla="*/ 0 h 1"/>
                                <a:gd name="T6" fmla="*/ 24 w 31"/>
                                <a:gd name="T7" fmla="*/ 0 h 1"/>
                                <a:gd name="T8" fmla="*/ 24 w 31"/>
                                <a:gd name="T9" fmla="*/ 0 h 1"/>
                                <a:gd name="T10" fmla="*/ 24 w 31"/>
                                <a:gd name="T11" fmla="*/ 0 h 1"/>
                                <a:gd name="T12" fmla="*/ 0 60000 65536"/>
                                <a:gd name="T13" fmla="*/ 0 60000 65536"/>
                                <a:gd name="T14" fmla="*/ 0 60000 65536"/>
                                <a:gd name="T15" fmla="*/ 0 60000 65536"/>
                                <a:gd name="T16" fmla="*/ 0 60000 65536"/>
                                <a:gd name="T17" fmla="*/ 0 60000 65536"/>
                                <a:gd name="T18" fmla="*/ 0 w 31"/>
                                <a:gd name="T19" fmla="*/ 0 h 1"/>
                                <a:gd name="T20" fmla="*/ 31 w 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31" h="1">
                                  <a:moveTo>
                                    <a:pt x="30" y="0"/>
                                  </a:moveTo>
                                  <a:lnTo>
                                    <a:pt x="0" y="0"/>
                                  </a:lnTo>
                                  <a:lnTo>
                                    <a:pt x="30"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52" name="Freeform 356"/>
                            <p:cNvSpPr>
                              <a:spLocks/>
                            </p:cNvSpPr>
                            <p:nvPr/>
                          </p:nvSpPr>
                          <p:spPr bwMode="auto">
                            <a:xfrm>
                              <a:off x="632" y="1927"/>
                              <a:ext cx="147" cy="1"/>
                            </a:xfrm>
                            <a:custGeom>
                              <a:avLst/>
                              <a:gdLst>
                                <a:gd name="T0" fmla="*/ 132 w 162"/>
                                <a:gd name="T1" fmla="*/ 0 h 1"/>
                                <a:gd name="T2" fmla="*/ 0 w 162"/>
                                <a:gd name="T3" fmla="*/ 0 h 1"/>
                                <a:gd name="T4" fmla="*/ 2 w 162"/>
                                <a:gd name="T5" fmla="*/ 0 h 1"/>
                                <a:gd name="T6" fmla="*/ 132 w 162"/>
                                <a:gd name="T7" fmla="*/ 0 h 1"/>
                                <a:gd name="T8" fmla="*/ 132 w 162"/>
                                <a:gd name="T9" fmla="*/ 0 h 1"/>
                                <a:gd name="T10" fmla="*/ 132 w 162"/>
                                <a:gd name="T11" fmla="*/ 0 h 1"/>
                                <a:gd name="T12" fmla="*/ 0 60000 65536"/>
                                <a:gd name="T13" fmla="*/ 0 60000 65536"/>
                                <a:gd name="T14" fmla="*/ 0 60000 65536"/>
                                <a:gd name="T15" fmla="*/ 0 60000 65536"/>
                                <a:gd name="T16" fmla="*/ 0 60000 65536"/>
                                <a:gd name="T17" fmla="*/ 0 60000 65536"/>
                                <a:gd name="T18" fmla="*/ 0 w 162"/>
                                <a:gd name="T19" fmla="*/ 0 h 1"/>
                                <a:gd name="T20" fmla="*/ 162 w 16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2" h="1">
                                  <a:moveTo>
                                    <a:pt x="161" y="0"/>
                                  </a:moveTo>
                                  <a:lnTo>
                                    <a:pt x="0" y="0"/>
                                  </a:lnTo>
                                  <a:lnTo>
                                    <a:pt x="2" y="0"/>
                                  </a:lnTo>
                                  <a:lnTo>
                                    <a:pt x="16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53" name="Freeform 357"/>
                            <p:cNvSpPr>
                              <a:spLocks/>
                            </p:cNvSpPr>
                            <p:nvPr/>
                          </p:nvSpPr>
                          <p:spPr bwMode="auto">
                            <a:xfrm>
                              <a:off x="598" y="1927"/>
                              <a:ext cx="28" cy="1"/>
                            </a:xfrm>
                            <a:custGeom>
                              <a:avLst/>
                              <a:gdLst>
                                <a:gd name="T0" fmla="*/ 24 w 31"/>
                                <a:gd name="T1" fmla="*/ 0 h 1"/>
                                <a:gd name="T2" fmla="*/ 0 w 31"/>
                                <a:gd name="T3" fmla="*/ 0 h 1"/>
                                <a:gd name="T4" fmla="*/ 0 w 31"/>
                                <a:gd name="T5" fmla="*/ 0 h 1"/>
                                <a:gd name="T6" fmla="*/ 24 w 31"/>
                                <a:gd name="T7" fmla="*/ 0 h 1"/>
                                <a:gd name="T8" fmla="*/ 24 w 31"/>
                                <a:gd name="T9" fmla="*/ 0 h 1"/>
                                <a:gd name="T10" fmla="*/ 24 w 31"/>
                                <a:gd name="T11" fmla="*/ 0 h 1"/>
                                <a:gd name="T12" fmla="*/ 0 60000 65536"/>
                                <a:gd name="T13" fmla="*/ 0 60000 65536"/>
                                <a:gd name="T14" fmla="*/ 0 60000 65536"/>
                                <a:gd name="T15" fmla="*/ 0 60000 65536"/>
                                <a:gd name="T16" fmla="*/ 0 60000 65536"/>
                                <a:gd name="T17" fmla="*/ 0 60000 65536"/>
                                <a:gd name="T18" fmla="*/ 0 w 31"/>
                                <a:gd name="T19" fmla="*/ 0 h 1"/>
                                <a:gd name="T20" fmla="*/ 31 w 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31" h="1">
                                  <a:moveTo>
                                    <a:pt x="30" y="0"/>
                                  </a:moveTo>
                                  <a:lnTo>
                                    <a:pt x="0" y="0"/>
                                  </a:lnTo>
                                  <a:lnTo>
                                    <a:pt x="30"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54" name="Freeform 358"/>
                            <p:cNvSpPr>
                              <a:spLocks/>
                            </p:cNvSpPr>
                            <p:nvPr/>
                          </p:nvSpPr>
                          <p:spPr bwMode="auto">
                            <a:xfrm>
                              <a:off x="634" y="1927"/>
                              <a:ext cx="147" cy="1"/>
                            </a:xfrm>
                            <a:custGeom>
                              <a:avLst/>
                              <a:gdLst>
                                <a:gd name="T0" fmla="*/ 131 w 162"/>
                                <a:gd name="T1" fmla="*/ 0 h 1"/>
                                <a:gd name="T2" fmla="*/ 0 w 162"/>
                                <a:gd name="T3" fmla="*/ 0 h 1"/>
                                <a:gd name="T4" fmla="*/ 0 w 162"/>
                                <a:gd name="T5" fmla="*/ 0 h 1"/>
                                <a:gd name="T6" fmla="*/ 132 w 162"/>
                                <a:gd name="T7" fmla="*/ 0 h 1"/>
                                <a:gd name="T8" fmla="*/ 131 w 162"/>
                                <a:gd name="T9" fmla="*/ 0 h 1"/>
                                <a:gd name="T10" fmla="*/ 131 w 162"/>
                                <a:gd name="T11" fmla="*/ 0 h 1"/>
                                <a:gd name="T12" fmla="*/ 0 60000 65536"/>
                                <a:gd name="T13" fmla="*/ 0 60000 65536"/>
                                <a:gd name="T14" fmla="*/ 0 60000 65536"/>
                                <a:gd name="T15" fmla="*/ 0 60000 65536"/>
                                <a:gd name="T16" fmla="*/ 0 60000 65536"/>
                                <a:gd name="T17" fmla="*/ 0 60000 65536"/>
                                <a:gd name="T18" fmla="*/ 0 w 162"/>
                                <a:gd name="T19" fmla="*/ 0 h 1"/>
                                <a:gd name="T20" fmla="*/ 162 w 16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2" h="1">
                                  <a:moveTo>
                                    <a:pt x="159" y="0"/>
                                  </a:moveTo>
                                  <a:lnTo>
                                    <a:pt x="0" y="0"/>
                                  </a:lnTo>
                                  <a:lnTo>
                                    <a:pt x="161" y="0"/>
                                  </a:lnTo>
                                  <a:lnTo>
                                    <a:pt x="15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55" name="Freeform 359"/>
                            <p:cNvSpPr>
                              <a:spLocks/>
                            </p:cNvSpPr>
                            <p:nvPr/>
                          </p:nvSpPr>
                          <p:spPr bwMode="auto">
                            <a:xfrm>
                              <a:off x="598" y="1927"/>
                              <a:ext cx="28" cy="1"/>
                            </a:xfrm>
                            <a:custGeom>
                              <a:avLst/>
                              <a:gdLst>
                                <a:gd name="T0" fmla="*/ 24 w 31"/>
                                <a:gd name="T1" fmla="*/ 0 h 1"/>
                                <a:gd name="T2" fmla="*/ 0 w 31"/>
                                <a:gd name="T3" fmla="*/ 0 h 1"/>
                                <a:gd name="T4" fmla="*/ 0 w 31"/>
                                <a:gd name="T5" fmla="*/ 0 h 1"/>
                                <a:gd name="T6" fmla="*/ 24 w 31"/>
                                <a:gd name="T7" fmla="*/ 0 h 1"/>
                                <a:gd name="T8" fmla="*/ 24 w 31"/>
                                <a:gd name="T9" fmla="*/ 0 h 1"/>
                                <a:gd name="T10" fmla="*/ 24 w 31"/>
                                <a:gd name="T11" fmla="*/ 0 h 1"/>
                                <a:gd name="T12" fmla="*/ 0 60000 65536"/>
                                <a:gd name="T13" fmla="*/ 0 60000 65536"/>
                                <a:gd name="T14" fmla="*/ 0 60000 65536"/>
                                <a:gd name="T15" fmla="*/ 0 60000 65536"/>
                                <a:gd name="T16" fmla="*/ 0 60000 65536"/>
                                <a:gd name="T17" fmla="*/ 0 60000 65536"/>
                                <a:gd name="T18" fmla="*/ 0 w 31"/>
                                <a:gd name="T19" fmla="*/ 0 h 1"/>
                                <a:gd name="T20" fmla="*/ 31 w 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31" h="1">
                                  <a:moveTo>
                                    <a:pt x="30" y="0"/>
                                  </a:moveTo>
                                  <a:lnTo>
                                    <a:pt x="0" y="0"/>
                                  </a:lnTo>
                                  <a:lnTo>
                                    <a:pt x="30"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56" name="Freeform 360"/>
                            <p:cNvSpPr>
                              <a:spLocks/>
                            </p:cNvSpPr>
                            <p:nvPr/>
                          </p:nvSpPr>
                          <p:spPr bwMode="auto">
                            <a:xfrm>
                              <a:off x="634" y="1926"/>
                              <a:ext cx="149" cy="2"/>
                            </a:xfrm>
                            <a:custGeom>
                              <a:avLst/>
                              <a:gdLst>
                                <a:gd name="T0" fmla="*/ 133 w 164"/>
                                <a:gd name="T1" fmla="*/ 1 h 2"/>
                                <a:gd name="T2" fmla="*/ 0 w 164"/>
                                <a:gd name="T3" fmla="*/ 1 h 2"/>
                                <a:gd name="T4" fmla="*/ 2 w 164"/>
                                <a:gd name="T5" fmla="*/ 0 h 2"/>
                                <a:gd name="T6" fmla="*/ 134 w 164"/>
                                <a:gd name="T7" fmla="*/ 0 h 2"/>
                                <a:gd name="T8" fmla="*/ 133 w 164"/>
                                <a:gd name="T9" fmla="*/ 1 h 2"/>
                                <a:gd name="T10" fmla="*/ 133 w 164"/>
                                <a:gd name="T11" fmla="*/ 1 h 2"/>
                                <a:gd name="T12" fmla="*/ 0 60000 65536"/>
                                <a:gd name="T13" fmla="*/ 0 60000 65536"/>
                                <a:gd name="T14" fmla="*/ 0 60000 65536"/>
                                <a:gd name="T15" fmla="*/ 0 60000 65536"/>
                                <a:gd name="T16" fmla="*/ 0 60000 65536"/>
                                <a:gd name="T17" fmla="*/ 0 60000 65536"/>
                                <a:gd name="T18" fmla="*/ 0 w 164"/>
                                <a:gd name="T19" fmla="*/ 0 h 2"/>
                                <a:gd name="T20" fmla="*/ 164 w 164"/>
                                <a:gd name="T21" fmla="*/ 2 h 2"/>
                              </a:gdLst>
                              <a:ahLst/>
                              <a:cxnLst>
                                <a:cxn ang="T12">
                                  <a:pos x="T0" y="T1"/>
                                </a:cxn>
                                <a:cxn ang="T13">
                                  <a:pos x="T2" y="T3"/>
                                </a:cxn>
                                <a:cxn ang="T14">
                                  <a:pos x="T4" y="T5"/>
                                </a:cxn>
                                <a:cxn ang="T15">
                                  <a:pos x="T6" y="T7"/>
                                </a:cxn>
                                <a:cxn ang="T16">
                                  <a:pos x="T8" y="T9"/>
                                </a:cxn>
                                <a:cxn ang="T17">
                                  <a:pos x="T10" y="T11"/>
                                </a:cxn>
                              </a:cxnLst>
                              <a:rect l="T18" t="T19" r="T20" b="T21"/>
                              <a:pathLst>
                                <a:path w="164" h="2">
                                  <a:moveTo>
                                    <a:pt x="161" y="1"/>
                                  </a:moveTo>
                                  <a:lnTo>
                                    <a:pt x="0" y="1"/>
                                  </a:lnTo>
                                  <a:lnTo>
                                    <a:pt x="2" y="0"/>
                                  </a:lnTo>
                                  <a:lnTo>
                                    <a:pt x="163" y="0"/>
                                  </a:lnTo>
                                  <a:lnTo>
                                    <a:pt x="161" y="1"/>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57" name="Freeform 361"/>
                            <p:cNvSpPr>
                              <a:spLocks/>
                            </p:cNvSpPr>
                            <p:nvPr/>
                          </p:nvSpPr>
                          <p:spPr bwMode="auto">
                            <a:xfrm>
                              <a:off x="598" y="1926"/>
                              <a:ext cx="28" cy="2"/>
                            </a:xfrm>
                            <a:custGeom>
                              <a:avLst/>
                              <a:gdLst>
                                <a:gd name="T0" fmla="*/ 24 w 31"/>
                                <a:gd name="T1" fmla="*/ 1 h 2"/>
                                <a:gd name="T2" fmla="*/ 0 w 31"/>
                                <a:gd name="T3" fmla="*/ 1 h 2"/>
                                <a:gd name="T4" fmla="*/ 0 w 31"/>
                                <a:gd name="T5" fmla="*/ 0 h 2"/>
                                <a:gd name="T6" fmla="*/ 24 w 31"/>
                                <a:gd name="T7" fmla="*/ 0 h 2"/>
                                <a:gd name="T8" fmla="*/ 24 w 31"/>
                                <a:gd name="T9" fmla="*/ 1 h 2"/>
                                <a:gd name="T10" fmla="*/ 24 w 31"/>
                                <a:gd name="T11" fmla="*/ 1 h 2"/>
                                <a:gd name="T12" fmla="*/ 0 60000 65536"/>
                                <a:gd name="T13" fmla="*/ 0 60000 65536"/>
                                <a:gd name="T14" fmla="*/ 0 60000 65536"/>
                                <a:gd name="T15" fmla="*/ 0 60000 65536"/>
                                <a:gd name="T16" fmla="*/ 0 60000 65536"/>
                                <a:gd name="T17" fmla="*/ 0 60000 65536"/>
                                <a:gd name="T18" fmla="*/ 0 w 31"/>
                                <a:gd name="T19" fmla="*/ 0 h 2"/>
                                <a:gd name="T20" fmla="*/ 31 w 31"/>
                                <a:gd name="T21" fmla="*/ 2 h 2"/>
                              </a:gdLst>
                              <a:ahLst/>
                              <a:cxnLst>
                                <a:cxn ang="T12">
                                  <a:pos x="T0" y="T1"/>
                                </a:cxn>
                                <a:cxn ang="T13">
                                  <a:pos x="T2" y="T3"/>
                                </a:cxn>
                                <a:cxn ang="T14">
                                  <a:pos x="T4" y="T5"/>
                                </a:cxn>
                                <a:cxn ang="T15">
                                  <a:pos x="T6" y="T7"/>
                                </a:cxn>
                                <a:cxn ang="T16">
                                  <a:pos x="T8" y="T9"/>
                                </a:cxn>
                                <a:cxn ang="T17">
                                  <a:pos x="T10" y="T11"/>
                                </a:cxn>
                              </a:cxnLst>
                              <a:rect l="T18" t="T19" r="T20" b="T21"/>
                              <a:pathLst>
                                <a:path w="31" h="2">
                                  <a:moveTo>
                                    <a:pt x="30" y="1"/>
                                  </a:moveTo>
                                  <a:lnTo>
                                    <a:pt x="0" y="1"/>
                                  </a:lnTo>
                                  <a:lnTo>
                                    <a:pt x="0" y="0"/>
                                  </a:lnTo>
                                  <a:lnTo>
                                    <a:pt x="30" y="0"/>
                                  </a:lnTo>
                                  <a:lnTo>
                                    <a:pt x="30" y="1"/>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58" name="Freeform 362"/>
                            <p:cNvSpPr>
                              <a:spLocks/>
                            </p:cNvSpPr>
                            <p:nvPr/>
                          </p:nvSpPr>
                          <p:spPr bwMode="auto">
                            <a:xfrm>
                              <a:off x="636" y="1926"/>
                              <a:ext cx="147" cy="1"/>
                            </a:xfrm>
                            <a:custGeom>
                              <a:avLst/>
                              <a:gdLst>
                                <a:gd name="T0" fmla="*/ 132 w 162"/>
                                <a:gd name="T1" fmla="*/ 0 h 1"/>
                                <a:gd name="T2" fmla="*/ 0 w 162"/>
                                <a:gd name="T3" fmla="*/ 0 h 1"/>
                                <a:gd name="T4" fmla="*/ 3 w 162"/>
                                <a:gd name="T5" fmla="*/ 0 h 1"/>
                                <a:gd name="T6" fmla="*/ 132 w 162"/>
                                <a:gd name="T7" fmla="*/ 0 h 1"/>
                                <a:gd name="T8" fmla="*/ 132 w 162"/>
                                <a:gd name="T9" fmla="*/ 0 h 1"/>
                                <a:gd name="T10" fmla="*/ 132 w 162"/>
                                <a:gd name="T11" fmla="*/ 0 h 1"/>
                                <a:gd name="T12" fmla="*/ 0 60000 65536"/>
                                <a:gd name="T13" fmla="*/ 0 60000 65536"/>
                                <a:gd name="T14" fmla="*/ 0 60000 65536"/>
                                <a:gd name="T15" fmla="*/ 0 60000 65536"/>
                                <a:gd name="T16" fmla="*/ 0 60000 65536"/>
                                <a:gd name="T17" fmla="*/ 0 60000 65536"/>
                                <a:gd name="T18" fmla="*/ 0 w 162"/>
                                <a:gd name="T19" fmla="*/ 0 h 1"/>
                                <a:gd name="T20" fmla="*/ 162 w 16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2" h="1">
                                  <a:moveTo>
                                    <a:pt x="161" y="0"/>
                                  </a:moveTo>
                                  <a:lnTo>
                                    <a:pt x="0" y="0"/>
                                  </a:lnTo>
                                  <a:lnTo>
                                    <a:pt x="3" y="0"/>
                                  </a:lnTo>
                                  <a:lnTo>
                                    <a:pt x="16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59" name="Freeform 363"/>
                            <p:cNvSpPr>
                              <a:spLocks/>
                            </p:cNvSpPr>
                            <p:nvPr/>
                          </p:nvSpPr>
                          <p:spPr bwMode="auto">
                            <a:xfrm>
                              <a:off x="598" y="1926"/>
                              <a:ext cx="28" cy="1"/>
                            </a:xfrm>
                            <a:custGeom>
                              <a:avLst/>
                              <a:gdLst>
                                <a:gd name="T0" fmla="*/ 24 w 31"/>
                                <a:gd name="T1" fmla="*/ 0 h 1"/>
                                <a:gd name="T2" fmla="*/ 0 w 31"/>
                                <a:gd name="T3" fmla="*/ 0 h 1"/>
                                <a:gd name="T4" fmla="*/ 3 w 31"/>
                                <a:gd name="T5" fmla="*/ 0 h 1"/>
                                <a:gd name="T6" fmla="*/ 24 w 31"/>
                                <a:gd name="T7" fmla="*/ 0 h 1"/>
                                <a:gd name="T8" fmla="*/ 24 w 31"/>
                                <a:gd name="T9" fmla="*/ 0 h 1"/>
                                <a:gd name="T10" fmla="*/ 24 w 31"/>
                                <a:gd name="T11" fmla="*/ 0 h 1"/>
                                <a:gd name="T12" fmla="*/ 0 60000 65536"/>
                                <a:gd name="T13" fmla="*/ 0 60000 65536"/>
                                <a:gd name="T14" fmla="*/ 0 60000 65536"/>
                                <a:gd name="T15" fmla="*/ 0 60000 65536"/>
                                <a:gd name="T16" fmla="*/ 0 60000 65536"/>
                                <a:gd name="T17" fmla="*/ 0 60000 65536"/>
                                <a:gd name="T18" fmla="*/ 0 w 31"/>
                                <a:gd name="T19" fmla="*/ 0 h 1"/>
                                <a:gd name="T20" fmla="*/ 31 w 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31" h="1">
                                  <a:moveTo>
                                    <a:pt x="30" y="0"/>
                                  </a:moveTo>
                                  <a:lnTo>
                                    <a:pt x="0" y="0"/>
                                  </a:lnTo>
                                  <a:lnTo>
                                    <a:pt x="3" y="0"/>
                                  </a:lnTo>
                                  <a:lnTo>
                                    <a:pt x="30"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60" name="Freeform 364"/>
                            <p:cNvSpPr>
                              <a:spLocks/>
                            </p:cNvSpPr>
                            <p:nvPr/>
                          </p:nvSpPr>
                          <p:spPr bwMode="auto">
                            <a:xfrm>
                              <a:off x="638" y="1926"/>
                              <a:ext cx="147" cy="1"/>
                            </a:xfrm>
                            <a:custGeom>
                              <a:avLst/>
                              <a:gdLst>
                                <a:gd name="T0" fmla="*/ 131 w 161"/>
                                <a:gd name="T1" fmla="*/ 0 h 1"/>
                                <a:gd name="T2" fmla="*/ 0 w 161"/>
                                <a:gd name="T3" fmla="*/ 0 h 1"/>
                                <a:gd name="T4" fmla="*/ 2 w 161"/>
                                <a:gd name="T5" fmla="*/ 0 h 1"/>
                                <a:gd name="T6" fmla="*/ 133 w 161"/>
                                <a:gd name="T7" fmla="*/ 0 h 1"/>
                                <a:gd name="T8" fmla="*/ 131 w 161"/>
                                <a:gd name="T9" fmla="*/ 0 h 1"/>
                                <a:gd name="T10" fmla="*/ 131 w 161"/>
                                <a:gd name="T11" fmla="*/ 0 h 1"/>
                                <a:gd name="T12" fmla="*/ 131 w 161"/>
                                <a:gd name="T13" fmla="*/ 0 h 1"/>
                                <a:gd name="T14" fmla="*/ 0 60000 65536"/>
                                <a:gd name="T15" fmla="*/ 0 60000 65536"/>
                                <a:gd name="T16" fmla="*/ 0 60000 65536"/>
                                <a:gd name="T17" fmla="*/ 0 60000 65536"/>
                                <a:gd name="T18" fmla="*/ 0 60000 65536"/>
                                <a:gd name="T19" fmla="*/ 0 60000 65536"/>
                                <a:gd name="T20" fmla="*/ 0 60000 65536"/>
                                <a:gd name="T21" fmla="*/ 0 w 161"/>
                                <a:gd name="T22" fmla="*/ 0 h 1"/>
                                <a:gd name="T23" fmla="*/ 161 w 16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1">
                                  <a:moveTo>
                                    <a:pt x="158" y="0"/>
                                  </a:moveTo>
                                  <a:lnTo>
                                    <a:pt x="0" y="0"/>
                                  </a:lnTo>
                                  <a:lnTo>
                                    <a:pt x="2" y="0"/>
                                  </a:lnTo>
                                  <a:lnTo>
                                    <a:pt x="160" y="0"/>
                                  </a:lnTo>
                                  <a:lnTo>
                                    <a:pt x="15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61" name="Freeform 365"/>
                            <p:cNvSpPr>
                              <a:spLocks/>
                            </p:cNvSpPr>
                            <p:nvPr/>
                          </p:nvSpPr>
                          <p:spPr bwMode="auto">
                            <a:xfrm>
                              <a:off x="600" y="1926"/>
                              <a:ext cx="26" cy="1"/>
                            </a:xfrm>
                            <a:custGeom>
                              <a:avLst/>
                              <a:gdLst>
                                <a:gd name="T0" fmla="*/ 23 w 28"/>
                                <a:gd name="T1" fmla="*/ 0 h 1"/>
                                <a:gd name="T2" fmla="*/ 0 w 28"/>
                                <a:gd name="T3" fmla="*/ 0 h 1"/>
                                <a:gd name="T4" fmla="*/ 0 w 28"/>
                                <a:gd name="T5" fmla="*/ 0 h 1"/>
                                <a:gd name="T6" fmla="*/ 23 w 28"/>
                                <a:gd name="T7" fmla="*/ 0 h 1"/>
                                <a:gd name="T8" fmla="*/ 23 w 28"/>
                                <a:gd name="T9" fmla="*/ 0 h 1"/>
                                <a:gd name="T10" fmla="*/ 23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62" name="Freeform 366"/>
                            <p:cNvSpPr>
                              <a:spLocks/>
                            </p:cNvSpPr>
                            <p:nvPr/>
                          </p:nvSpPr>
                          <p:spPr bwMode="auto">
                            <a:xfrm>
                              <a:off x="640" y="1925"/>
                              <a:ext cx="145" cy="2"/>
                            </a:xfrm>
                            <a:custGeom>
                              <a:avLst/>
                              <a:gdLst>
                                <a:gd name="T0" fmla="*/ 131 w 159"/>
                                <a:gd name="T1" fmla="*/ 1 h 3"/>
                                <a:gd name="T2" fmla="*/ 0 w 159"/>
                                <a:gd name="T3" fmla="*/ 1 h 3"/>
                                <a:gd name="T4" fmla="*/ 2 w 159"/>
                                <a:gd name="T5" fmla="*/ 0 h 3"/>
                                <a:gd name="T6" fmla="*/ 131 w 159"/>
                                <a:gd name="T7" fmla="*/ 0 h 3"/>
                                <a:gd name="T8" fmla="*/ 131 w 159"/>
                                <a:gd name="T9" fmla="*/ 1 h 3"/>
                                <a:gd name="T10" fmla="*/ 131 w 159"/>
                                <a:gd name="T11" fmla="*/ 1 h 3"/>
                                <a:gd name="T12" fmla="*/ 0 60000 65536"/>
                                <a:gd name="T13" fmla="*/ 0 60000 65536"/>
                                <a:gd name="T14" fmla="*/ 0 60000 65536"/>
                                <a:gd name="T15" fmla="*/ 0 60000 65536"/>
                                <a:gd name="T16" fmla="*/ 0 60000 65536"/>
                                <a:gd name="T17" fmla="*/ 0 60000 65536"/>
                                <a:gd name="T18" fmla="*/ 0 w 159"/>
                                <a:gd name="T19" fmla="*/ 0 h 3"/>
                                <a:gd name="T20" fmla="*/ 159 w 159"/>
                                <a:gd name="T21" fmla="*/ 3 h 3"/>
                              </a:gdLst>
                              <a:ahLst/>
                              <a:cxnLst>
                                <a:cxn ang="T12">
                                  <a:pos x="T0" y="T1"/>
                                </a:cxn>
                                <a:cxn ang="T13">
                                  <a:pos x="T2" y="T3"/>
                                </a:cxn>
                                <a:cxn ang="T14">
                                  <a:pos x="T4" y="T5"/>
                                </a:cxn>
                                <a:cxn ang="T15">
                                  <a:pos x="T6" y="T7"/>
                                </a:cxn>
                                <a:cxn ang="T16">
                                  <a:pos x="T8" y="T9"/>
                                </a:cxn>
                                <a:cxn ang="T17">
                                  <a:pos x="T10" y="T11"/>
                                </a:cxn>
                              </a:cxnLst>
                              <a:rect l="T18" t="T19" r="T20" b="T21"/>
                              <a:pathLst>
                                <a:path w="159" h="3">
                                  <a:moveTo>
                                    <a:pt x="158" y="2"/>
                                  </a:moveTo>
                                  <a:lnTo>
                                    <a:pt x="0" y="2"/>
                                  </a:lnTo>
                                  <a:lnTo>
                                    <a:pt x="2" y="0"/>
                                  </a:lnTo>
                                  <a:lnTo>
                                    <a:pt x="158" y="0"/>
                                  </a:lnTo>
                                  <a:lnTo>
                                    <a:pt x="158"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63" name="Freeform 367"/>
                            <p:cNvSpPr>
                              <a:spLocks/>
                            </p:cNvSpPr>
                            <p:nvPr/>
                          </p:nvSpPr>
                          <p:spPr bwMode="auto">
                            <a:xfrm>
                              <a:off x="600" y="1925"/>
                              <a:ext cx="26" cy="2"/>
                            </a:xfrm>
                            <a:custGeom>
                              <a:avLst/>
                              <a:gdLst>
                                <a:gd name="T0" fmla="*/ 23 w 28"/>
                                <a:gd name="T1" fmla="*/ 1 h 3"/>
                                <a:gd name="T2" fmla="*/ 0 w 28"/>
                                <a:gd name="T3" fmla="*/ 1 h 3"/>
                                <a:gd name="T4" fmla="*/ 0 w 28"/>
                                <a:gd name="T5" fmla="*/ 0 h 3"/>
                                <a:gd name="T6" fmla="*/ 23 w 28"/>
                                <a:gd name="T7" fmla="*/ 0 h 3"/>
                                <a:gd name="T8" fmla="*/ 23 w 28"/>
                                <a:gd name="T9" fmla="*/ 1 h 3"/>
                                <a:gd name="T10" fmla="*/ 23 w 28"/>
                                <a:gd name="T11" fmla="*/ 1 h 3"/>
                                <a:gd name="T12" fmla="*/ 0 60000 65536"/>
                                <a:gd name="T13" fmla="*/ 0 60000 65536"/>
                                <a:gd name="T14" fmla="*/ 0 60000 65536"/>
                                <a:gd name="T15" fmla="*/ 0 60000 65536"/>
                                <a:gd name="T16" fmla="*/ 0 60000 65536"/>
                                <a:gd name="T17" fmla="*/ 0 60000 65536"/>
                                <a:gd name="T18" fmla="*/ 0 w 28"/>
                                <a:gd name="T19" fmla="*/ 0 h 3"/>
                                <a:gd name="T20" fmla="*/ 28 w 28"/>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 h="3">
                                  <a:moveTo>
                                    <a:pt x="27" y="2"/>
                                  </a:moveTo>
                                  <a:lnTo>
                                    <a:pt x="0" y="2"/>
                                  </a:lnTo>
                                  <a:lnTo>
                                    <a:pt x="0" y="0"/>
                                  </a:lnTo>
                                  <a:lnTo>
                                    <a:pt x="27" y="0"/>
                                  </a:lnTo>
                                  <a:lnTo>
                                    <a:pt x="27"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64" name="Freeform 368"/>
                            <p:cNvSpPr>
                              <a:spLocks/>
                            </p:cNvSpPr>
                            <p:nvPr/>
                          </p:nvSpPr>
                          <p:spPr bwMode="auto">
                            <a:xfrm>
                              <a:off x="642" y="1925"/>
                              <a:ext cx="146" cy="0"/>
                            </a:xfrm>
                            <a:custGeom>
                              <a:avLst/>
                              <a:gdLst>
                                <a:gd name="T0" fmla="*/ 130 w 160"/>
                                <a:gd name="T1" fmla="*/ 0 h 1"/>
                                <a:gd name="T2" fmla="*/ 0 w 160"/>
                                <a:gd name="T3" fmla="*/ 0 h 1"/>
                                <a:gd name="T4" fmla="*/ 0 w 160"/>
                                <a:gd name="T5" fmla="*/ 0 h 1"/>
                                <a:gd name="T6" fmla="*/ 132 w 160"/>
                                <a:gd name="T7" fmla="*/ 0 h 1"/>
                                <a:gd name="T8" fmla="*/ 130 w 160"/>
                                <a:gd name="T9" fmla="*/ 0 h 1"/>
                                <a:gd name="T10" fmla="*/ 130 w 160"/>
                                <a:gd name="T11" fmla="*/ 0 h 1"/>
                                <a:gd name="T12" fmla="*/ 0 60000 65536"/>
                                <a:gd name="T13" fmla="*/ 0 60000 65536"/>
                                <a:gd name="T14" fmla="*/ 0 60000 65536"/>
                                <a:gd name="T15" fmla="*/ 0 60000 65536"/>
                                <a:gd name="T16" fmla="*/ 0 60000 65536"/>
                                <a:gd name="T17" fmla="*/ 0 60000 65536"/>
                                <a:gd name="T18" fmla="*/ 0 w 160"/>
                                <a:gd name="T19" fmla="*/ 0 h 1"/>
                                <a:gd name="T20" fmla="*/ 160 w 160"/>
                                <a:gd name="T21" fmla="*/ 0 h 1"/>
                              </a:gdLst>
                              <a:ahLst/>
                              <a:cxnLst>
                                <a:cxn ang="T12">
                                  <a:pos x="T0" y="T1"/>
                                </a:cxn>
                                <a:cxn ang="T13">
                                  <a:pos x="T2" y="T3"/>
                                </a:cxn>
                                <a:cxn ang="T14">
                                  <a:pos x="T4" y="T5"/>
                                </a:cxn>
                                <a:cxn ang="T15">
                                  <a:pos x="T6" y="T7"/>
                                </a:cxn>
                                <a:cxn ang="T16">
                                  <a:pos x="T8" y="T9"/>
                                </a:cxn>
                                <a:cxn ang="T17">
                                  <a:pos x="T10" y="T11"/>
                                </a:cxn>
                              </a:cxnLst>
                              <a:rect l="T18" t="T19" r="T20" b="T21"/>
                              <a:pathLst>
                                <a:path w="160" h="1">
                                  <a:moveTo>
                                    <a:pt x="156" y="0"/>
                                  </a:moveTo>
                                  <a:lnTo>
                                    <a:pt x="0" y="0"/>
                                  </a:lnTo>
                                  <a:lnTo>
                                    <a:pt x="159" y="0"/>
                                  </a:lnTo>
                                  <a:lnTo>
                                    <a:pt x="156"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65" name="Freeform 369"/>
                            <p:cNvSpPr>
                              <a:spLocks/>
                            </p:cNvSpPr>
                            <p:nvPr/>
                          </p:nvSpPr>
                          <p:spPr bwMode="auto">
                            <a:xfrm>
                              <a:off x="600" y="1925"/>
                              <a:ext cx="26" cy="0"/>
                            </a:xfrm>
                            <a:custGeom>
                              <a:avLst/>
                              <a:gdLst>
                                <a:gd name="T0" fmla="*/ 23 w 28"/>
                                <a:gd name="T1" fmla="*/ 0 h 1"/>
                                <a:gd name="T2" fmla="*/ 0 w 28"/>
                                <a:gd name="T3" fmla="*/ 0 h 1"/>
                                <a:gd name="T4" fmla="*/ 0 w 28"/>
                                <a:gd name="T5" fmla="*/ 0 h 1"/>
                                <a:gd name="T6" fmla="*/ 23 w 28"/>
                                <a:gd name="T7" fmla="*/ 0 h 1"/>
                                <a:gd name="T8" fmla="*/ 23 w 28"/>
                                <a:gd name="T9" fmla="*/ 0 h 1"/>
                                <a:gd name="T10" fmla="*/ 23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0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66" name="Freeform 370"/>
                            <p:cNvSpPr>
                              <a:spLocks/>
                            </p:cNvSpPr>
                            <p:nvPr/>
                          </p:nvSpPr>
                          <p:spPr bwMode="auto">
                            <a:xfrm>
                              <a:off x="642" y="1925"/>
                              <a:ext cx="146" cy="0"/>
                            </a:xfrm>
                            <a:custGeom>
                              <a:avLst/>
                              <a:gdLst>
                                <a:gd name="T0" fmla="*/ 132 w 160"/>
                                <a:gd name="T1" fmla="*/ 0 h 1"/>
                                <a:gd name="T2" fmla="*/ 0 w 160"/>
                                <a:gd name="T3" fmla="*/ 0 h 1"/>
                                <a:gd name="T4" fmla="*/ 2 w 160"/>
                                <a:gd name="T5" fmla="*/ 0 h 1"/>
                                <a:gd name="T6" fmla="*/ 132 w 160"/>
                                <a:gd name="T7" fmla="*/ 0 h 1"/>
                                <a:gd name="T8" fmla="*/ 132 w 160"/>
                                <a:gd name="T9" fmla="*/ 0 h 1"/>
                                <a:gd name="T10" fmla="*/ 132 w 160"/>
                                <a:gd name="T11" fmla="*/ 0 h 1"/>
                                <a:gd name="T12" fmla="*/ 0 60000 65536"/>
                                <a:gd name="T13" fmla="*/ 0 60000 65536"/>
                                <a:gd name="T14" fmla="*/ 0 60000 65536"/>
                                <a:gd name="T15" fmla="*/ 0 60000 65536"/>
                                <a:gd name="T16" fmla="*/ 0 60000 65536"/>
                                <a:gd name="T17" fmla="*/ 0 60000 65536"/>
                                <a:gd name="T18" fmla="*/ 0 w 160"/>
                                <a:gd name="T19" fmla="*/ 0 h 1"/>
                                <a:gd name="T20" fmla="*/ 160 w 160"/>
                                <a:gd name="T21" fmla="*/ 0 h 1"/>
                              </a:gdLst>
                              <a:ahLst/>
                              <a:cxnLst>
                                <a:cxn ang="T12">
                                  <a:pos x="T0" y="T1"/>
                                </a:cxn>
                                <a:cxn ang="T13">
                                  <a:pos x="T2" y="T3"/>
                                </a:cxn>
                                <a:cxn ang="T14">
                                  <a:pos x="T4" y="T5"/>
                                </a:cxn>
                                <a:cxn ang="T15">
                                  <a:pos x="T6" y="T7"/>
                                </a:cxn>
                                <a:cxn ang="T16">
                                  <a:pos x="T8" y="T9"/>
                                </a:cxn>
                                <a:cxn ang="T17">
                                  <a:pos x="T10" y="T11"/>
                                </a:cxn>
                              </a:cxnLst>
                              <a:rect l="T18" t="T19" r="T20" b="T21"/>
                              <a:pathLst>
                                <a:path w="160" h="1">
                                  <a:moveTo>
                                    <a:pt x="159" y="0"/>
                                  </a:moveTo>
                                  <a:lnTo>
                                    <a:pt x="0" y="0"/>
                                  </a:lnTo>
                                  <a:lnTo>
                                    <a:pt x="2" y="0"/>
                                  </a:lnTo>
                                  <a:lnTo>
                                    <a:pt x="15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67" name="Freeform 371"/>
                            <p:cNvSpPr>
                              <a:spLocks/>
                            </p:cNvSpPr>
                            <p:nvPr/>
                          </p:nvSpPr>
                          <p:spPr bwMode="auto">
                            <a:xfrm>
                              <a:off x="600" y="1925"/>
                              <a:ext cx="26" cy="0"/>
                            </a:xfrm>
                            <a:custGeom>
                              <a:avLst/>
                              <a:gdLst>
                                <a:gd name="T0" fmla="*/ 23 w 28"/>
                                <a:gd name="T1" fmla="*/ 0 h 1"/>
                                <a:gd name="T2" fmla="*/ 0 w 28"/>
                                <a:gd name="T3" fmla="*/ 0 h 1"/>
                                <a:gd name="T4" fmla="*/ 0 w 28"/>
                                <a:gd name="T5" fmla="*/ 0 h 1"/>
                                <a:gd name="T6" fmla="*/ 23 w 28"/>
                                <a:gd name="T7" fmla="*/ 0 h 1"/>
                                <a:gd name="T8" fmla="*/ 23 w 28"/>
                                <a:gd name="T9" fmla="*/ 0 h 1"/>
                                <a:gd name="T10" fmla="*/ 23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0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68" name="Freeform 372"/>
                            <p:cNvSpPr>
                              <a:spLocks/>
                            </p:cNvSpPr>
                            <p:nvPr/>
                          </p:nvSpPr>
                          <p:spPr bwMode="auto">
                            <a:xfrm>
                              <a:off x="644" y="1925"/>
                              <a:ext cx="145" cy="0"/>
                            </a:xfrm>
                            <a:custGeom>
                              <a:avLst/>
                              <a:gdLst>
                                <a:gd name="T0" fmla="*/ 130 w 159"/>
                                <a:gd name="T1" fmla="*/ 0 h 1"/>
                                <a:gd name="T2" fmla="*/ 0 w 159"/>
                                <a:gd name="T3" fmla="*/ 0 h 1"/>
                                <a:gd name="T4" fmla="*/ 2 w 159"/>
                                <a:gd name="T5" fmla="*/ 0 h 1"/>
                                <a:gd name="T6" fmla="*/ 131 w 159"/>
                                <a:gd name="T7" fmla="*/ 0 h 1"/>
                                <a:gd name="T8" fmla="*/ 130 w 159"/>
                                <a:gd name="T9" fmla="*/ 0 h 1"/>
                                <a:gd name="T10" fmla="*/ 130 w 159"/>
                                <a:gd name="T11" fmla="*/ 0 h 1"/>
                                <a:gd name="T12" fmla="*/ 0 60000 65536"/>
                                <a:gd name="T13" fmla="*/ 0 60000 65536"/>
                                <a:gd name="T14" fmla="*/ 0 60000 65536"/>
                                <a:gd name="T15" fmla="*/ 0 60000 65536"/>
                                <a:gd name="T16" fmla="*/ 0 60000 65536"/>
                                <a:gd name="T17" fmla="*/ 0 60000 65536"/>
                                <a:gd name="T18" fmla="*/ 0 w 159"/>
                                <a:gd name="T19" fmla="*/ 0 h 1"/>
                                <a:gd name="T20" fmla="*/ 159 w 159"/>
                                <a:gd name="T21" fmla="*/ 0 h 1"/>
                              </a:gdLst>
                              <a:ahLst/>
                              <a:cxnLst>
                                <a:cxn ang="T12">
                                  <a:pos x="T0" y="T1"/>
                                </a:cxn>
                                <a:cxn ang="T13">
                                  <a:pos x="T2" y="T3"/>
                                </a:cxn>
                                <a:cxn ang="T14">
                                  <a:pos x="T4" y="T5"/>
                                </a:cxn>
                                <a:cxn ang="T15">
                                  <a:pos x="T6" y="T7"/>
                                </a:cxn>
                                <a:cxn ang="T16">
                                  <a:pos x="T8" y="T9"/>
                                </a:cxn>
                                <a:cxn ang="T17">
                                  <a:pos x="T10" y="T11"/>
                                </a:cxn>
                              </a:cxnLst>
                              <a:rect l="T18" t="T19" r="T20" b="T21"/>
                              <a:pathLst>
                                <a:path w="159" h="1">
                                  <a:moveTo>
                                    <a:pt x="157" y="0"/>
                                  </a:moveTo>
                                  <a:lnTo>
                                    <a:pt x="0" y="0"/>
                                  </a:lnTo>
                                  <a:lnTo>
                                    <a:pt x="2" y="0"/>
                                  </a:lnTo>
                                  <a:lnTo>
                                    <a:pt x="158" y="0"/>
                                  </a:lnTo>
                                  <a:lnTo>
                                    <a:pt x="157"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69" name="Freeform 373"/>
                            <p:cNvSpPr>
                              <a:spLocks/>
                            </p:cNvSpPr>
                            <p:nvPr/>
                          </p:nvSpPr>
                          <p:spPr bwMode="auto">
                            <a:xfrm>
                              <a:off x="600" y="1925"/>
                              <a:ext cx="26" cy="0"/>
                            </a:xfrm>
                            <a:custGeom>
                              <a:avLst/>
                              <a:gdLst>
                                <a:gd name="T0" fmla="*/ 23 w 28"/>
                                <a:gd name="T1" fmla="*/ 0 h 1"/>
                                <a:gd name="T2" fmla="*/ 0 w 28"/>
                                <a:gd name="T3" fmla="*/ 0 h 1"/>
                                <a:gd name="T4" fmla="*/ 0 w 28"/>
                                <a:gd name="T5" fmla="*/ 0 h 1"/>
                                <a:gd name="T6" fmla="*/ 23 w 28"/>
                                <a:gd name="T7" fmla="*/ 0 h 1"/>
                                <a:gd name="T8" fmla="*/ 23 w 28"/>
                                <a:gd name="T9" fmla="*/ 0 h 1"/>
                                <a:gd name="T10" fmla="*/ 23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0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70" name="Freeform 374"/>
                            <p:cNvSpPr>
                              <a:spLocks/>
                            </p:cNvSpPr>
                            <p:nvPr/>
                          </p:nvSpPr>
                          <p:spPr bwMode="auto">
                            <a:xfrm>
                              <a:off x="646" y="1923"/>
                              <a:ext cx="143" cy="2"/>
                            </a:xfrm>
                            <a:custGeom>
                              <a:avLst/>
                              <a:gdLst>
                                <a:gd name="T0" fmla="*/ 129 w 157"/>
                                <a:gd name="T1" fmla="*/ 1 h 3"/>
                                <a:gd name="T2" fmla="*/ 0 w 157"/>
                                <a:gd name="T3" fmla="*/ 1 h 3"/>
                                <a:gd name="T4" fmla="*/ 2 w 157"/>
                                <a:gd name="T5" fmla="*/ 0 h 3"/>
                                <a:gd name="T6" fmla="*/ 129 w 157"/>
                                <a:gd name="T7" fmla="*/ 0 h 3"/>
                                <a:gd name="T8" fmla="*/ 129 w 157"/>
                                <a:gd name="T9" fmla="*/ 1 h 3"/>
                                <a:gd name="T10" fmla="*/ 129 w 157"/>
                                <a:gd name="T11" fmla="*/ 1 h 3"/>
                                <a:gd name="T12" fmla="*/ 0 60000 65536"/>
                                <a:gd name="T13" fmla="*/ 0 60000 65536"/>
                                <a:gd name="T14" fmla="*/ 0 60000 65536"/>
                                <a:gd name="T15" fmla="*/ 0 60000 65536"/>
                                <a:gd name="T16" fmla="*/ 0 60000 65536"/>
                                <a:gd name="T17" fmla="*/ 0 60000 65536"/>
                                <a:gd name="T18" fmla="*/ 0 w 157"/>
                                <a:gd name="T19" fmla="*/ 0 h 3"/>
                                <a:gd name="T20" fmla="*/ 157 w 157"/>
                                <a:gd name="T21" fmla="*/ 3 h 3"/>
                              </a:gdLst>
                              <a:ahLst/>
                              <a:cxnLst>
                                <a:cxn ang="T12">
                                  <a:pos x="T0" y="T1"/>
                                </a:cxn>
                                <a:cxn ang="T13">
                                  <a:pos x="T2" y="T3"/>
                                </a:cxn>
                                <a:cxn ang="T14">
                                  <a:pos x="T4" y="T5"/>
                                </a:cxn>
                                <a:cxn ang="T15">
                                  <a:pos x="T6" y="T7"/>
                                </a:cxn>
                                <a:cxn ang="T16">
                                  <a:pos x="T8" y="T9"/>
                                </a:cxn>
                                <a:cxn ang="T17">
                                  <a:pos x="T10" y="T11"/>
                                </a:cxn>
                              </a:cxnLst>
                              <a:rect l="T18" t="T19" r="T20" b="T21"/>
                              <a:pathLst>
                                <a:path w="157" h="3">
                                  <a:moveTo>
                                    <a:pt x="156" y="2"/>
                                  </a:moveTo>
                                  <a:lnTo>
                                    <a:pt x="0" y="2"/>
                                  </a:lnTo>
                                  <a:lnTo>
                                    <a:pt x="2" y="0"/>
                                  </a:lnTo>
                                  <a:lnTo>
                                    <a:pt x="156" y="0"/>
                                  </a:lnTo>
                                  <a:lnTo>
                                    <a:pt x="156"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71" name="Freeform 375"/>
                            <p:cNvSpPr>
                              <a:spLocks/>
                            </p:cNvSpPr>
                            <p:nvPr/>
                          </p:nvSpPr>
                          <p:spPr bwMode="auto">
                            <a:xfrm>
                              <a:off x="600" y="1923"/>
                              <a:ext cx="26" cy="2"/>
                            </a:xfrm>
                            <a:custGeom>
                              <a:avLst/>
                              <a:gdLst>
                                <a:gd name="T0" fmla="*/ 23 w 28"/>
                                <a:gd name="T1" fmla="*/ 1 h 3"/>
                                <a:gd name="T2" fmla="*/ 0 w 28"/>
                                <a:gd name="T3" fmla="*/ 1 h 3"/>
                                <a:gd name="T4" fmla="*/ 0 w 28"/>
                                <a:gd name="T5" fmla="*/ 0 h 3"/>
                                <a:gd name="T6" fmla="*/ 23 w 28"/>
                                <a:gd name="T7" fmla="*/ 0 h 3"/>
                                <a:gd name="T8" fmla="*/ 23 w 28"/>
                                <a:gd name="T9" fmla="*/ 1 h 3"/>
                                <a:gd name="T10" fmla="*/ 23 w 28"/>
                                <a:gd name="T11" fmla="*/ 1 h 3"/>
                                <a:gd name="T12" fmla="*/ 0 60000 65536"/>
                                <a:gd name="T13" fmla="*/ 0 60000 65536"/>
                                <a:gd name="T14" fmla="*/ 0 60000 65536"/>
                                <a:gd name="T15" fmla="*/ 0 60000 65536"/>
                                <a:gd name="T16" fmla="*/ 0 60000 65536"/>
                                <a:gd name="T17" fmla="*/ 0 60000 65536"/>
                                <a:gd name="T18" fmla="*/ 0 w 28"/>
                                <a:gd name="T19" fmla="*/ 0 h 3"/>
                                <a:gd name="T20" fmla="*/ 28 w 28"/>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 h="3">
                                  <a:moveTo>
                                    <a:pt x="27" y="2"/>
                                  </a:moveTo>
                                  <a:lnTo>
                                    <a:pt x="0" y="2"/>
                                  </a:lnTo>
                                  <a:lnTo>
                                    <a:pt x="0" y="0"/>
                                  </a:lnTo>
                                  <a:lnTo>
                                    <a:pt x="27" y="0"/>
                                  </a:lnTo>
                                  <a:lnTo>
                                    <a:pt x="27"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72" name="Freeform 376"/>
                            <p:cNvSpPr>
                              <a:spLocks/>
                            </p:cNvSpPr>
                            <p:nvPr/>
                          </p:nvSpPr>
                          <p:spPr bwMode="auto">
                            <a:xfrm>
                              <a:off x="648" y="1923"/>
                              <a:ext cx="143" cy="1"/>
                            </a:xfrm>
                            <a:custGeom>
                              <a:avLst/>
                              <a:gdLst>
                                <a:gd name="T0" fmla="*/ 126 w 158"/>
                                <a:gd name="T1" fmla="*/ 0 h 1"/>
                                <a:gd name="T2" fmla="*/ 0 w 158"/>
                                <a:gd name="T3" fmla="*/ 0 h 1"/>
                                <a:gd name="T4" fmla="*/ 2 w 158"/>
                                <a:gd name="T5" fmla="*/ 0 h 1"/>
                                <a:gd name="T6" fmla="*/ 129 w 158"/>
                                <a:gd name="T7" fmla="*/ 0 h 1"/>
                                <a:gd name="T8" fmla="*/ 126 w 158"/>
                                <a:gd name="T9" fmla="*/ 0 h 1"/>
                                <a:gd name="T10" fmla="*/ 126 w 158"/>
                                <a:gd name="T11" fmla="*/ 0 h 1"/>
                                <a:gd name="T12" fmla="*/ 0 60000 65536"/>
                                <a:gd name="T13" fmla="*/ 0 60000 65536"/>
                                <a:gd name="T14" fmla="*/ 0 60000 65536"/>
                                <a:gd name="T15" fmla="*/ 0 60000 65536"/>
                                <a:gd name="T16" fmla="*/ 0 60000 65536"/>
                                <a:gd name="T17" fmla="*/ 0 60000 65536"/>
                                <a:gd name="T18" fmla="*/ 0 w 158"/>
                                <a:gd name="T19" fmla="*/ 0 h 1"/>
                                <a:gd name="T20" fmla="*/ 158 w 15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8" h="1">
                                  <a:moveTo>
                                    <a:pt x="154" y="0"/>
                                  </a:moveTo>
                                  <a:lnTo>
                                    <a:pt x="0" y="0"/>
                                  </a:lnTo>
                                  <a:lnTo>
                                    <a:pt x="2" y="0"/>
                                  </a:lnTo>
                                  <a:lnTo>
                                    <a:pt x="157" y="0"/>
                                  </a:lnTo>
                                  <a:lnTo>
                                    <a:pt x="154"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73" name="Freeform 377"/>
                            <p:cNvSpPr>
                              <a:spLocks/>
                            </p:cNvSpPr>
                            <p:nvPr/>
                          </p:nvSpPr>
                          <p:spPr bwMode="auto">
                            <a:xfrm>
                              <a:off x="600" y="1923"/>
                              <a:ext cx="26" cy="1"/>
                            </a:xfrm>
                            <a:custGeom>
                              <a:avLst/>
                              <a:gdLst>
                                <a:gd name="T0" fmla="*/ 23 w 28"/>
                                <a:gd name="T1" fmla="*/ 0 h 1"/>
                                <a:gd name="T2" fmla="*/ 0 w 28"/>
                                <a:gd name="T3" fmla="*/ 0 h 1"/>
                                <a:gd name="T4" fmla="*/ 0 w 28"/>
                                <a:gd name="T5" fmla="*/ 0 h 1"/>
                                <a:gd name="T6" fmla="*/ 23 w 28"/>
                                <a:gd name="T7" fmla="*/ 0 h 1"/>
                                <a:gd name="T8" fmla="*/ 23 w 28"/>
                                <a:gd name="T9" fmla="*/ 0 h 1"/>
                                <a:gd name="T10" fmla="*/ 23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74" name="Freeform 378"/>
                            <p:cNvSpPr>
                              <a:spLocks/>
                            </p:cNvSpPr>
                            <p:nvPr/>
                          </p:nvSpPr>
                          <p:spPr bwMode="auto">
                            <a:xfrm>
                              <a:off x="649" y="1923"/>
                              <a:ext cx="144" cy="1"/>
                            </a:xfrm>
                            <a:custGeom>
                              <a:avLst/>
                              <a:gdLst>
                                <a:gd name="T0" fmla="*/ 129 w 158"/>
                                <a:gd name="T1" fmla="*/ 0 h 1"/>
                                <a:gd name="T2" fmla="*/ 0 w 158"/>
                                <a:gd name="T3" fmla="*/ 0 h 1"/>
                                <a:gd name="T4" fmla="*/ 0 w 158"/>
                                <a:gd name="T5" fmla="*/ 0 h 1"/>
                                <a:gd name="T6" fmla="*/ 130 w 158"/>
                                <a:gd name="T7" fmla="*/ 0 h 1"/>
                                <a:gd name="T8" fmla="*/ 129 w 158"/>
                                <a:gd name="T9" fmla="*/ 0 h 1"/>
                                <a:gd name="T10" fmla="*/ 129 w 158"/>
                                <a:gd name="T11" fmla="*/ 0 h 1"/>
                                <a:gd name="T12" fmla="*/ 0 60000 65536"/>
                                <a:gd name="T13" fmla="*/ 0 60000 65536"/>
                                <a:gd name="T14" fmla="*/ 0 60000 65536"/>
                                <a:gd name="T15" fmla="*/ 0 60000 65536"/>
                                <a:gd name="T16" fmla="*/ 0 60000 65536"/>
                                <a:gd name="T17" fmla="*/ 0 60000 65536"/>
                                <a:gd name="T18" fmla="*/ 0 w 158"/>
                                <a:gd name="T19" fmla="*/ 0 h 1"/>
                                <a:gd name="T20" fmla="*/ 158 w 15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8" h="1">
                                  <a:moveTo>
                                    <a:pt x="155" y="0"/>
                                  </a:moveTo>
                                  <a:lnTo>
                                    <a:pt x="0" y="0"/>
                                  </a:lnTo>
                                  <a:lnTo>
                                    <a:pt x="157" y="0"/>
                                  </a:lnTo>
                                  <a:lnTo>
                                    <a:pt x="15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75" name="Freeform 379"/>
                            <p:cNvSpPr>
                              <a:spLocks/>
                            </p:cNvSpPr>
                            <p:nvPr/>
                          </p:nvSpPr>
                          <p:spPr bwMode="auto">
                            <a:xfrm>
                              <a:off x="600" y="1923"/>
                              <a:ext cx="26" cy="1"/>
                            </a:xfrm>
                            <a:custGeom>
                              <a:avLst/>
                              <a:gdLst>
                                <a:gd name="T0" fmla="*/ 23 w 28"/>
                                <a:gd name="T1" fmla="*/ 0 h 1"/>
                                <a:gd name="T2" fmla="*/ 0 w 28"/>
                                <a:gd name="T3" fmla="*/ 0 h 1"/>
                                <a:gd name="T4" fmla="*/ 0 w 28"/>
                                <a:gd name="T5" fmla="*/ 0 h 1"/>
                                <a:gd name="T6" fmla="*/ 23 w 28"/>
                                <a:gd name="T7" fmla="*/ 0 h 1"/>
                                <a:gd name="T8" fmla="*/ 23 w 28"/>
                                <a:gd name="T9" fmla="*/ 0 h 1"/>
                                <a:gd name="T10" fmla="*/ 23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76" name="Freeform 380"/>
                            <p:cNvSpPr>
                              <a:spLocks/>
                            </p:cNvSpPr>
                            <p:nvPr/>
                          </p:nvSpPr>
                          <p:spPr bwMode="auto">
                            <a:xfrm>
                              <a:off x="649" y="1920"/>
                              <a:ext cx="144" cy="4"/>
                            </a:xfrm>
                            <a:custGeom>
                              <a:avLst/>
                              <a:gdLst>
                                <a:gd name="T0" fmla="*/ 130 w 158"/>
                                <a:gd name="T1" fmla="*/ 3 h 4"/>
                                <a:gd name="T2" fmla="*/ 0 w 158"/>
                                <a:gd name="T3" fmla="*/ 3 h 4"/>
                                <a:gd name="T4" fmla="*/ 2 w 158"/>
                                <a:gd name="T5" fmla="*/ 0 h 4"/>
                                <a:gd name="T6" fmla="*/ 130 w 158"/>
                                <a:gd name="T7" fmla="*/ 0 h 4"/>
                                <a:gd name="T8" fmla="*/ 130 w 158"/>
                                <a:gd name="T9" fmla="*/ 3 h 4"/>
                                <a:gd name="T10" fmla="*/ 130 w 158"/>
                                <a:gd name="T11" fmla="*/ 3 h 4"/>
                                <a:gd name="T12" fmla="*/ 0 60000 65536"/>
                                <a:gd name="T13" fmla="*/ 0 60000 65536"/>
                                <a:gd name="T14" fmla="*/ 0 60000 65536"/>
                                <a:gd name="T15" fmla="*/ 0 60000 65536"/>
                                <a:gd name="T16" fmla="*/ 0 60000 65536"/>
                                <a:gd name="T17" fmla="*/ 0 60000 65536"/>
                                <a:gd name="T18" fmla="*/ 0 w 158"/>
                                <a:gd name="T19" fmla="*/ 0 h 4"/>
                                <a:gd name="T20" fmla="*/ 158 w 15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8" h="4">
                                  <a:moveTo>
                                    <a:pt x="157" y="3"/>
                                  </a:moveTo>
                                  <a:lnTo>
                                    <a:pt x="0" y="3"/>
                                  </a:lnTo>
                                  <a:lnTo>
                                    <a:pt x="2" y="0"/>
                                  </a:lnTo>
                                  <a:lnTo>
                                    <a:pt x="157" y="0"/>
                                  </a:lnTo>
                                  <a:lnTo>
                                    <a:pt x="157" y="3"/>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77" name="Freeform 381"/>
                            <p:cNvSpPr>
                              <a:spLocks/>
                            </p:cNvSpPr>
                            <p:nvPr/>
                          </p:nvSpPr>
                          <p:spPr bwMode="auto">
                            <a:xfrm>
                              <a:off x="600" y="1920"/>
                              <a:ext cx="26" cy="4"/>
                            </a:xfrm>
                            <a:custGeom>
                              <a:avLst/>
                              <a:gdLst>
                                <a:gd name="T0" fmla="*/ 23 w 28"/>
                                <a:gd name="T1" fmla="*/ 3 h 4"/>
                                <a:gd name="T2" fmla="*/ 0 w 28"/>
                                <a:gd name="T3" fmla="*/ 3 h 4"/>
                                <a:gd name="T4" fmla="*/ 2 w 28"/>
                                <a:gd name="T5" fmla="*/ 0 h 4"/>
                                <a:gd name="T6" fmla="*/ 23 w 28"/>
                                <a:gd name="T7" fmla="*/ 0 h 4"/>
                                <a:gd name="T8" fmla="*/ 23 w 28"/>
                                <a:gd name="T9" fmla="*/ 3 h 4"/>
                                <a:gd name="T10" fmla="*/ 23 w 28"/>
                                <a:gd name="T11" fmla="*/ 3 h 4"/>
                                <a:gd name="T12" fmla="*/ 0 60000 65536"/>
                                <a:gd name="T13" fmla="*/ 0 60000 65536"/>
                                <a:gd name="T14" fmla="*/ 0 60000 65536"/>
                                <a:gd name="T15" fmla="*/ 0 60000 65536"/>
                                <a:gd name="T16" fmla="*/ 0 60000 65536"/>
                                <a:gd name="T17" fmla="*/ 0 60000 65536"/>
                                <a:gd name="T18" fmla="*/ 0 w 28"/>
                                <a:gd name="T19" fmla="*/ 0 h 4"/>
                                <a:gd name="T20" fmla="*/ 28 w 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28" h="4">
                                  <a:moveTo>
                                    <a:pt x="27" y="3"/>
                                  </a:moveTo>
                                  <a:lnTo>
                                    <a:pt x="0" y="3"/>
                                  </a:lnTo>
                                  <a:lnTo>
                                    <a:pt x="2" y="0"/>
                                  </a:lnTo>
                                  <a:lnTo>
                                    <a:pt x="27" y="0"/>
                                  </a:lnTo>
                                  <a:lnTo>
                                    <a:pt x="27" y="3"/>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78" name="Freeform 382"/>
                            <p:cNvSpPr>
                              <a:spLocks/>
                            </p:cNvSpPr>
                            <p:nvPr/>
                          </p:nvSpPr>
                          <p:spPr bwMode="auto">
                            <a:xfrm>
                              <a:off x="651" y="1920"/>
                              <a:ext cx="144" cy="1"/>
                            </a:xfrm>
                            <a:custGeom>
                              <a:avLst/>
                              <a:gdLst>
                                <a:gd name="T0" fmla="*/ 129 w 158"/>
                                <a:gd name="T1" fmla="*/ 0 h 1"/>
                                <a:gd name="T2" fmla="*/ 0 w 158"/>
                                <a:gd name="T3" fmla="*/ 0 h 1"/>
                                <a:gd name="T4" fmla="*/ 3 w 158"/>
                                <a:gd name="T5" fmla="*/ 0 h 1"/>
                                <a:gd name="T6" fmla="*/ 130 w 158"/>
                                <a:gd name="T7" fmla="*/ 0 h 1"/>
                                <a:gd name="T8" fmla="*/ 129 w 158"/>
                                <a:gd name="T9" fmla="*/ 0 h 1"/>
                                <a:gd name="T10" fmla="*/ 129 w 158"/>
                                <a:gd name="T11" fmla="*/ 0 h 1"/>
                                <a:gd name="T12" fmla="*/ 0 60000 65536"/>
                                <a:gd name="T13" fmla="*/ 0 60000 65536"/>
                                <a:gd name="T14" fmla="*/ 0 60000 65536"/>
                                <a:gd name="T15" fmla="*/ 0 60000 65536"/>
                                <a:gd name="T16" fmla="*/ 0 60000 65536"/>
                                <a:gd name="T17" fmla="*/ 0 60000 65536"/>
                                <a:gd name="T18" fmla="*/ 0 w 158"/>
                                <a:gd name="T19" fmla="*/ 0 h 1"/>
                                <a:gd name="T20" fmla="*/ 158 w 15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8" h="1">
                                  <a:moveTo>
                                    <a:pt x="155" y="0"/>
                                  </a:moveTo>
                                  <a:lnTo>
                                    <a:pt x="0" y="0"/>
                                  </a:lnTo>
                                  <a:lnTo>
                                    <a:pt x="3" y="0"/>
                                  </a:lnTo>
                                  <a:lnTo>
                                    <a:pt x="157" y="0"/>
                                  </a:lnTo>
                                  <a:lnTo>
                                    <a:pt x="15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79" name="Freeform 383"/>
                            <p:cNvSpPr>
                              <a:spLocks/>
                            </p:cNvSpPr>
                            <p:nvPr/>
                          </p:nvSpPr>
                          <p:spPr bwMode="auto">
                            <a:xfrm>
                              <a:off x="602" y="1920"/>
                              <a:ext cx="24" cy="1"/>
                            </a:xfrm>
                            <a:custGeom>
                              <a:avLst/>
                              <a:gdLst>
                                <a:gd name="T0" fmla="*/ 21 w 26"/>
                                <a:gd name="T1" fmla="*/ 0 h 1"/>
                                <a:gd name="T2" fmla="*/ 0 w 26"/>
                                <a:gd name="T3" fmla="*/ 0 h 1"/>
                                <a:gd name="T4" fmla="*/ 0 w 26"/>
                                <a:gd name="T5" fmla="*/ 0 h 1"/>
                                <a:gd name="T6" fmla="*/ 21 w 26"/>
                                <a:gd name="T7" fmla="*/ 0 h 1"/>
                                <a:gd name="T8" fmla="*/ 21 w 26"/>
                                <a:gd name="T9" fmla="*/ 0 h 1"/>
                                <a:gd name="T10" fmla="*/ 21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80" name="Freeform 384"/>
                            <p:cNvSpPr>
                              <a:spLocks/>
                            </p:cNvSpPr>
                            <p:nvPr/>
                          </p:nvSpPr>
                          <p:spPr bwMode="auto">
                            <a:xfrm>
                              <a:off x="654" y="1920"/>
                              <a:ext cx="141" cy="1"/>
                            </a:xfrm>
                            <a:custGeom>
                              <a:avLst/>
                              <a:gdLst>
                                <a:gd name="T0" fmla="*/ 127 w 155"/>
                                <a:gd name="T1" fmla="*/ 0 h 1"/>
                                <a:gd name="T2" fmla="*/ 0 w 155"/>
                                <a:gd name="T3" fmla="*/ 0 h 1"/>
                                <a:gd name="T4" fmla="*/ 1 w 155"/>
                                <a:gd name="T5" fmla="*/ 0 h 1"/>
                                <a:gd name="T6" fmla="*/ 127 w 155"/>
                                <a:gd name="T7" fmla="*/ 0 h 1"/>
                                <a:gd name="T8" fmla="*/ 127 w 155"/>
                                <a:gd name="T9" fmla="*/ 0 h 1"/>
                                <a:gd name="T10" fmla="*/ 127 w 155"/>
                                <a:gd name="T11" fmla="*/ 0 h 1"/>
                                <a:gd name="T12" fmla="*/ 0 60000 65536"/>
                                <a:gd name="T13" fmla="*/ 0 60000 65536"/>
                                <a:gd name="T14" fmla="*/ 0 60000 65536"/>
                                <a:gd name="T15" fmla="*/ 0 60000 65536"/>
                                <a:gd name="T16" fmla="*/ 0 60000 65536"/>
                                <a:gd name="T17" fmla="*/ 0 60000 65536"/>
                                <a:gd name="T18" fmla="*/ 0 w 155"/>
                                <a:gd name="T19" fmla="*/ 0 h 1"/>
                                <a:gd name="T20" fmla="*/ 155 w 15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5" h="1">
                                  <a:moveTo>
                                    <a:pt x="154" y="0"/>
                                  </a:moveTo>
                                  <a:lnTo>
                                    <a:pt x="0" y="0"/>
                                  </a:lnTo>
                                  <a:lnTo>
                                    <a:pt x="1" y="0"/>
                                  </a:lnTo>
                                  <a:lnTo>
                                    <a:pt x="154"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81" name="Freeform 385"/>
                            <p:cNvSpPr>
                              <a:spLocks/>
                            </p:cNvSpPr>
                            <p:nvPr/>
                          </p:nvSpPr>
                          <p:spPr bwMode="auto">
                            <a:xfrm>
                              <a:off x="602" y="1920"/>
                              <a:ext cx="24" cy="1"/>
                            </a:xfrm>
                            <a:custGeom>
                              <a:avLst/>
                              <a:gdLst>
                                <a:gd name="T0" fmla="*/ 21 w 26"/>
                                <a:gd name="T1" fmla="*/ 0 h 1"/>
                                <a:gd name="T2" fmla="*/ 0 w 26"/>
                                <a:gd name="T3" fmla="*/ 0 h 1"/>
                                <a:gd name="T4" fmla="*/ 0 w 26"/>
                                <a:gd name="T5" fmla="*/ 0 h 1"/>
                                <a:gd name="T6" fmla="*/ 21 w 26"/>
                                <a:gd name="T7" fmla="*/ 0 h 1"/>
                                <a:gd name="T8" fmla="*/ 21 w 26"/>
                                <a:gd name="T9" fmla="*/ 0 h 1"/>
                                <a:gd name="T10" fmla="*/ 21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82" name="Freeform 386"/>
                            <p:cNvSpPr>
                              <a:spLocks/>
                            </p:cNvSpPr>
                            <p:nvPr/>
                          </p:nvSpPr>
                          <p:spPr bwMode="auto">
                            <a:xfrm>
                              <a:off x="655" y="1920"/>
                              <a:ext cx="142" cy="1"/>
                            </a:xfrm>
                            <a:custGeom>
                              <a:avLst/>
                              <a:gdLst>
                                <a:gd name="T0" fmla="*/ 127 w 156"/>
                                <a:gd name="T1" fmla="*/ 0 h 1"/>
                                <a:gd name="T2" fmla="*/ 0 w 156"/>
                                <a:gd name="T3" fmla="*/ 0 h 1"/>
                                <a:gd name="T4" fmla="*/ 2 w 156"/>
                                <a:gd name="T5" fmla="*/ 0 h 1"/>
                                <a:gd name="T6" fmla="*/ 128 w 156"/>
                                <a:gd name="T7" fmla="*/ 0 h 1"/>
                                <a:gd name="T8" fmla="*/ 127 w 156"/>
                                <a:gd name="T9" fmla="*/ 0 h 1"/>
                                <a:gd name="T10" fmla="*/ 127 w 156"/>
                                <a:gd name="T11" fmla="*/ 0 h 1"/>
                                <a:gd name="T12" fmla="*/ 0 60000 65536"/>
                                <a:gd name="T13" fmla="*/ 0 60000 65536"/>
                                <a:gd name="T14" fmla="*/ 0 60000 65536"/>
                                <a:gd name="T15" fmla="*/ 0 60000 65536"/>
                                <a:gd name="T16" fmla="*/ 0 60000 65536"/>
                                <a:gd name="T17" fmla="*/ 0 60000 65536"/>
                                <a:gd name="T18" fmla="*/ 0 w 156"/>
                                <a:gd name="T19" fmla="*/ 0 h 1"/>
                                <a:gd name="T20" fmla="*/ 156 w 15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6" h="1">
                                  <a:moveTo>
                                    <a:pt x="153" y="0"/>
                                  </a:moveTo>
                                  <a:lnTo>
                                    <a:pt x="0" y="0"/>
                                  </a:lnTo>
                                  <a:lnTo>
                                    <a:pt x="2" y="0"/>
                                  </a:lnTo>
                                  <a:lnTo>
                                    <a:pt x="155" y="0"/>
                                  </a:lnTo>
                                  <a:lnTo>
                                    <a:pt x="15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83" name="Freeform 387"/>
                            <p:cNvSpPr>
                              <a:spLocks/>
                            </p:cNvSpPr>
                            <p:nvPr/>
                          </p:nvSpPr>
                          <p:spPr bwMode="auto">
                            <a:xfrm>
                              <a:off x="602" y="1920"/>
                              <a:ext cx="26" cy="1"/>
                            </a:xfrm>
                            <a:custGeom>
                              <a:avLst/>
                              <a:gdLst>
                                <a:gd name="T0" fmla="*/ 21 w 28"/>
                                <a:gd name="T1" fmla="*/ 0 h 1"/>
                                <a:gd name="T2" fmla="*/ 0 w 28"/>
                                <a:gd name="T3" fmla="*/ 0 h 1"/>
                                <a:gd name="T4" fmla="*/ 0 w 28"/>
                                <a:gd name="T5" fmla="*/ 0 h 1"/>
                                <a:gd name="T6" fmla="*/ 23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5" y="0"/>
                                  </a:moveTo>
                                  <a:lnTo>
                                    <a:pt x="0" y="0"/>
                                  </a:lnTo>
                                  <a:lnTo>
                                    <a:pt x="27"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84" name="Freeform 388"/>
                            <p:cNvSpPr>
                              <a:spLocks/>
                            </p:cNvSpPr>
                            <p:nvPr/>
                          </p:nvSpPr>
                          <p:spPr bwMode="auto">
                            <a:xfrm>
                              <a:off x="657" y="1918"/>
                              <a:ext cx="140" cy="3"/>
                            </a:xfrm>
                            <a:custGeom>
                              <a:avLst/>
                              <a:gdLst>
                                <a:gd name="T0" fmla="*/ 126 w 154"/>
                                <a:gd name="T1" fmla="*/ 2 h 3"/>
                                <a:gd name="T2" fmla="*/ 0 w 154"/>
                                <a:gd name="T3" fmla="*/ 2 h 3"/>
                                <a:gd name="T4" fmla="*/ 0 w 154"/>
                                <a:gd name="T5" fmla="*/ 0 h 3"/>
                                <a:gd name="T6" fmla="*/ 126 w 154"/>
                                <a:gd name="T7" fmla="*/ 0 h 3"/>
                                <a:gd name="T8" fmla="*/ 126 w 154"/>
                                <a:gd name="T9" fmla="*/ 2 h 3"/>
                                <a:gd name="T10" fmla="*/ 126 w 154"/>
                                <a:gd name="T11" fmla="*/ 2 h 3"/>
                                <a:gd name="T12" fmla="*/ 126 w 154"/>
                                <a:gd name="T13" fmla="*/ 2 h 3"/>
                                <a:gd name="T14" fmla="*/ 0 60000 65536"/>
                                <a:gd name="T15" fmla="*/ 0 60000 65536"/>
                                <a:gd name="T16" fmla="*/ 0 60000 65536"/>
                                <a:gd name="T17" fmla="*/ 0 60000 65536"/>
                                <a:gd name="T18" fmla="*/ 0 60000 65536"/>
                                <a:gd name="T19" fmla="*/ 0 60000 65536"/>
                                <a:gd name="T20" fmla="*/ 0 60000 65536"/>
                                <a:gd name="T21" fmla="*/ 0 w 154"/>
                                <a:gd name="T22" fmla="*/ 0 h 3"/>
                                <a:gd name="T23" fmla="*/ 154 w 15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3">
                                  <a:moveTo>
                                    <a:pt x="153" y="2"/>
                                  </a:moveTo>
                                  <a:lnTo>
                                    <a:pt x="0" y="2"/>
                                  </a:lnTo>
                                  <a:lnTo>
                                    <a:pt x="0" y="0"/>
                                  </a:lnTo>
                                  <a:lnTo>
                                    <a:pt x="153" y="0"/>
                                  </a:lnTo>
                                  <a:lnTo>
                                    <a:pt x="153"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85" name="Freeform 389"/>
                            <p:cNvSpPr>
                              <a:spLocks/>
                            </p:cNvSpPr>
                            <p:nvPr/>
                          </p:nvSpPr>
                          <p:spPr bwMode="auto">
                            <a:xfrm>
                              <a:off x="602" y="1918"/>
                              <a:ext cx="26" cy="3"/>
                            </a:xfrm>
                            <a:custGeom>
                              <a:avLst/>
                              <a:gdLst>
                                <a:gd name="T0" fmla="*/ 23 w 28"/>
                                <a:gd name="T1" fmla="*/ 2 h 3"/>
                                <a:gd name="T2" fmla="*/ 0 w 28"/>
                                <a:gd name="T3" fmla="*/ 2 h 3"/>
                                <a:gd name="T4" fmla="*/ 0 w 28"/>
                                <a:gd name="T5" fmla="*/ 0 h 3"/>
                                <a:gd name="T6" fmla="*/ 23 w 28"/>
                                <a:gd name="T7" fmla="*/ 0 h 3"/>
                                <a:gd name="T8" fmla="*/ 23 w 28"/>
                                <a:gd name="T9" fmla="*/ 2 h 3"/>
                                <a:gd name="T10" fmla="*/ 23 w 28"/>
                                <a:gd name="T11" fmla="*/ 2 h 3"/>
                                <a:gd name="T12" fmla="*/ 0 60000 65536"/>
                                <a:gd name="T13" fmla="*/ 0 60000 65536"/>
                                <a:gd name="T14" fmla="*/ 0 60000 65536"/>
                                <a:gd name="T15" fmla="*/ 0 60000 65536"/>
                                <a:gd name="T16" fmla="*/ 0 60000 65536"/>
                                <a:gd name="T17" fmla="*/ 0 60000 65536"/>
                                <a:gd name="T18" fmla="*/ 0 w 28"/>
                                <a:gd name="T19" fmla="*/ 0 h 3"/>
                                <a:gd name="T20" fmla="*/ 28 w 28"/>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 h="3">
                                  <a:moveTo>
                                    <a:pt x="27" y="2"/>
                                  </a:moveTo>
                                  <a:lnTo>
                                    <a:pt x="0" y="2"/>
                                  </a:lnTo>
                                  <a:lnTo>
                                    <a:pt x="0" y="0"/>
                                  </a:lnTo>
                                  <a:lnTo>
                                    <a:pt x="27" y="0"/>
                                  </a:lnTo>
                                  <a:lnTo>
                                    <a:pt x="27"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86" name="Freeform 390"/>
                            <p:cNvSpPr>
                              <a:spLocks/>
                            </p:cNvSpPr>
                            <p:nvPr/>
                          </p:nvSpPr>
                          <p:spPr bwMode="auto">
                            <a:xfrm>
                              <a:off x="657" y="1918"/>
                              <a:ext cx="140" cy="1"/>
                            </a:xfrm>
                            <a:custGeom>
                              <a:avLst/>
                              <a:gdLst>
                                <a:gd name="T0" fmla="*/ 126 w 154"/>
                                <a:gd name="T1" fmla="*/ 0 h 1"/>
                                <a:gd name="T2" fmla="*/ 0 w 154"/>
                                <a:gd name="T3" fmla="*/ 0 h 1"/>
                                <a:gd name="T4" fmla="*/ 3 w 154"/>
                                <a:gd name="T5" fmla="*/ 0 h 1"/>
                                <a:gd name="T6" fmla="*/ 126 w 154"/>
                                <a:gd name="T7" fmla="*/ 0 h 1"/>
                                <a:gd name="T8" fmla="*/ 126 w 154"/>
                                <a:gd name="T9" fmla="*/ 0 h 1"/>
                                <a:gd name="T10" fmla="*/ 126 w 154"/>
                                <a:gd name="T11" fmla="*/ 0 h 1"/>
                                <a:gd name="T12" fmla="*/ 0 60000 65536"/>
                                <a:gd name="T13" fmla="*/ 0 60000 65536"/>
                                <a:gd name="T14" fmla="*/ 0 60000 65536"/>
                                <a:gd name="T15" fmla="*/ 0 60000 65536"/>
                                <a:gd name="T16" fmla="*/ 0 60000 65536"/>
                                <a:gd name="T17" fmla="*/ 0 60000 65536"/>
                                <a:gd name="T18" fmla="*/ 0 w 154"/>
                                <a:gd name="T19" fmla="*/ 0 h 1"/>
                                <a:gd name="T20" fmla="*/ 154 w 15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4" h="1">
                                  <a:moveTo>
                                    <a:pt x="153" y="0"/>
                                  </a:moveTo>
                                  <a:lnTo>
                                    <a:pt x="0" y="0"/>
                                  </a:lnTo>
                                  <a:lnTo>
                                    <a:pt x="3" y="0"/>
                                  </a:lnTo>
                                  <a:lnTo>
                                    <a:pt x="15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87" name="Freeform 391"/>
                            <p:cNvSpPr>
                              <a:spLocks/>
                            </p:cNvSpPr>
                            <p:nvPr/>
                          </p:nvSpPr>
                          <p:spPr bwMode="auto">
                            <a:xfrm>
                              <a:off x="602" y="1918"/>
                              <a:ext cx="26" cy="1"/>
                            </a:xfrm>
                            <a:custGeom>
                              <a:avLst/>
                              <a:gdLst>
                                <a:gd name="T0" fmla="*/ 23 w 28"/>
                                <a:gd name="T1" fmla="*/ 0 h 1"/>
                                <a:gd name="T2" fmla="*/ 0 w 28"/>
                                <a:gd name="T3" fmla="*/ 0 h 1"/>
                                <a:gd name="T4" fmla="*/ 0 w 28"/>
                                <a:gd name="T5" fmla="*/ 0 h 1"/>
                                <a:gd name="T6" fmla="*/ 23 w 28"/>
                                <a:gd name="T7" fmla="*/ 0 h 1"/>
                                <a:gd name="T8" fmla="*/ 23 w 28"/>
                                <a:gd name="T9" fmla="*/ 0 h 1"/>
                                <a:gd name="T10" fmla="*/ 23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88" name="Freeform 392"/>
                            <p:cNvSpPr>
                              <a:spLocks/>
                            </p:cNvSpPr>
                            <p:nvPr/>
                          </p:nvSpPr>
                          <p:spPr bwMode="auto">
                            <a:xfrm>
                              <a:off x="659" y="1918"/>
                              <a:ext cx="138" cy="1"/>
                            </a:xfrm>
                            <a:custGeom>
                              <a:avLst/>
                              <a:gdLst>
                                <a:gd name="T0" fmla="*/ 125 w 151"/>
                                <a:gd name="T1" fmla="*/ 0 h 1"/>
                                <a:gd name="T2" fmla="*/ 0 w 151"/>
                                <a:gd name="T3" fmla="*/ 0 h 1"/>
                                <a:gd name="T4" fmla="*/ 1 w 151"/>
                                <a:gd name="T5" fmla="*/ 0 h 1"/>
                                <a:gd name="T6" fmla="*/ 80 w 151"/>
                                <a:gd name="T7" fmla="*/ 0 h 1"/>
                                <a:gd name="T8" fmla="*/ 81 w 151"/>
                                <a:gd name="T9" fmla="*/ 0 h 1"/>
                                <a:gd name="T10" fmla="*/ 85 w 151"/>
                                <a:gd name="T11" fmla="*/ 0 h 1"/>
                                <a:gd name="T12" fmla="*/ 125 w 151"/>
                                <a:gd name="T13" fmla="*/ 0 h 1"/>
                                <a:gd name="T14" fmla="*/ 125 w 151"/>
                                <a:gd name="T15" fmla="*/ 0 h 1"/>
                                <a:gd name="T16" fmla="*/ 125 w 15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
                                <a:gd name="T29" fmla="*/ 151 w 15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
                                  <a:moveTo>
                                    <a:pt x="150" y="0"/>
                                  </a:moveTo>
                                  <a:lnTo>
                                    <a:pt x="0" y="0"/>
                                  </a:lnTo>
                                  <a:lnTo>
                                    <a:pt x="1" y="0"/>
                                  </a:lnTo>
                                  <a:lnTo>
                                    <a:pt x="95" y="0"/>
                                  </a:lnTo>
                                  <a:lnTo>
                                    <a:pt x="97" y="0"/>
                                  </a:lnTo>
                                  <a:lnTo>
                                    <a:pt x="102" y="0"/>
                                  </a:lnTo>
                                  <a:lnTo>
                                    <a:pt x="150"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89" name="Freeform 393"/>
                            <p:cNvSpPr>
                              <a:spLocks/>
                            </p:cNvSpPr>
                            <p:nvPr/>
                          </p:nvSpPr>
                          <p:spPr bwMode="auto">
                            <a:xfrm>
                              <a:off x="602" y="1918"/>
                              <a:ext cx="26" cy="1"/>
                            </a:xfrm>
                            <a:custGeom>
                              <a:avLst/>
                              <a:gdLst>
                                <a:gd name="T0" fmla="*/ 23 w 28"/>
                                <a:gd name="T1" fmla="*/ 0 h 1"/>
                                <a:gd name="T2" fmla="*/ 0 w 28"/>
                                <a:gd name="T3" fmla="*/ 0 h 1"/>
                                <a:gd name="T4" fmla="*/ 0 w 28"/>
                                <a:gd name="T5" fmla="*/ 0 h 1"/>
                                <a:gd name="T6" fmla="*/ 23 w 28"/>
                                <a:gd name="T7" fmla="*/ 0 h 1"/>
                                <a:gd name="T8" fmla="*/ 23 w 28"/>
                                <a:gd name="T9" fmla="*/ 0 h 1"/>
                                <a:gd name="T10" fmla="*/ 23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90" name="Freeform 394"/>
                            <p:cNvSpPr>
                              <a:spLocks/>
                            </p:cNvSpPr>
                            <p:nvPr/>
                          </p:nvSpPr>
                          <p:spPr bwMode="auto">
                            <a:xfrm>
                              <a:off x="752" y="1918"/>
                              <a:ext cx="45" cy="1"/>
                            </a:xfrm>
                            <a:custGeom>
                              <a:avLst/>
                              <a:gdLst>
                                <a:gd name="T0" fmla="*/ 40 w 49"/>
                                <a:gd name="T1" fmla="*/ 0 h 1"/>
                                <a:gd name="T2" fmla="*/ 0 w 49"/>
                                <a:gd name="T3" fmla="*/ 0 h 1"/>
                                <a:gd name="T4" fmla="*/ 6 w 49"/>
                                <a:gd name="T5" fmla="*/ 0 h 1"/>
                                <a:gd name="T6" fmla="*/ 40 w 49"/>
                                <a:gd name="T7" fmla="*/ 0 h 1"/>
                                <a:gd name="T8" fmla="*/ 40 w 49"/>
                                <a:gd name="T9" fmla="*/ 0 h 1"/>
                                <a:gd name="T10" fmla="*/ 40 w 49"/>
                                <a:gd name="T11" fmla="*/ 0 h 1"/>
                                <a:gd name="T12" fmla="*/ 0 60000 65536"/>
                                <a:gd name="T13" fmla="*/ 0 60000 65536"/>
                                <a:gd name="T14" fmla="*/ 0 60000 65536"/>
                                <a:gd name="T15" fmla="*/ 0 60000 65536"/>
                                <a:gd name="T16" fmla="*/ 0 60000 65536"/>
                                <a:gd name="T17" fmla="*/ 0 60000 65536"/>
                                <a:gd name="T18" fmla="*/ 0 w 49"/>
                                <a:gd name="T19" fmla="*/ 0 h 1"/>
                                <a:gd name="T20" fmla="*/ 49 w 4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 h="1">
                                  <a:moveTo>
                                    <a:pt x="48" y="0"/>
                                  </a:moveTo>
                                  <a:lnTo>
                                    <a:pt x="0" y="0"/>
                                  </a:lnTo>
                                  <a:lnTo>
                                    <a:pt x="8" y="0"/>
                                  </a:lnTo>
                                  <a:lnTo>
                                    <a:pt x="4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91" name="Freeform 395"/>
                            <p:cNvSpPr>
                              <a:spLocks/>
                            </p:cNvSpPr>
                            <p:nvPr/>
                          </p:nvSpPr>
                          <p:spPr bwMode="auto">
                            <a:xfrm>
                              <a:off x="660" y="1918"/>
                              <a:ext cx="87" cy="1"/>
                            </a:xfrm>
                            <a:custGeom>
                              <a:avLst/>
                              <a:gdLst>
                                <a:gd name="T0" fmla="*/ 79 w 95"/>
                                <a:gd name="T1" fmla="*/ 0 h 1"/>
                                <a:gd name="T2" fmla="*/ 0 w 95"/>
                                <a:gd name="T3" fmla="*/ 0 h 1"/>
                                <a:gd name="T4" fmla="*/ 2 w 95"/>
                                <a:gd name="T5" fmla="*/ 0 h 1"/>
                                <a:gd name="T6" fmla="*/ 77 w 95"/>
                                <a:gd name="T7" fmla="*/ 0 h 1"/>
                                <a:gd name="T8" fmla="*/ 79 w 95"/>
                                <a:gd name="T9" fmla="*/ 0 h 1"/>
                                <a:gd name="T10" fmla="*/ 79 w 95"/>
                                <a:gd name="T11" fmla="*/ 0 h 1"/>
                                <a:gd name="T12" fmla="*/ 0 60000 65536"/>
                                <a:gd name="T13" fmla="*/ 0 60000 65536"/>
                                <a:gd name="T14" fmla="*/ 0 60000 65536"/>
                                <a:gd name="T15" fmla="*/ 0 60000 65536"/>
                                <a:gd name="T16" fmla="*/ 0 60000 65536"/>
                                <a:gd name="T17" fmla="*/ 0 60000 65536"/>
                                <a:gd name="T18" fmla="*/ 0 w 95"/>
                                <a:gd name="T19" fmla="*/ 0 h 1"/>
                                <a:gd name="T20" fmla="*/ 95 w 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95" h="1">
                                  <a:moveTo>
                                    <a:pt x="94" y="0"/>
                                  </a:moveTo>
                                  <a:lnTo>
                                    <a:pt x="0" y="0"/>
                                  </a:lnTo>
                                  <a:lnTo>
                                    <a:pt x="2" y="0"/>
                                  </a:lnTo>
                                  <a:lnTo>
                                    <a:pt x="92" y="0"/>
                                  </a:lnTo>
                                  <a:lnTo>
                                    <a:pt x="94"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92" name="Freeform 396"/>
                            <p:cNvSpPr>
                              <a:spLocks/>
                            </p:cNvSpPr>
                            <p:nvPr/>
                          </p:nvSpPr>
                          <p:spPr bwMode="auto">
                            <a:xfrm>
                              <a:off x="602" y="1918"/>
                              <a:ext cx="26" cy="1"/>
                            </a:xfrm>
                            <a:custGeom>
                              <a:avLst/>
                              <a:gdLst>
                                <a:gd name="T0" fmla="*/ 23 w 28"/>
                                <a:gd name="T1" fmla="*/ 0 h 1"/>
                                <a:gd name="T2" fmla="*/ 0 w 28"/>
                                <a:gd name="T3" fmla="*/ 0 h 1"/>
                                <a:gd name="T4" fmla="*/ 0 w 28"/>
                                <a:gd name="T5" fmla="*/ 0 h 1"/>
                                <a:gd name="T6" fmla="*/ 23 w 28"/>
                                <a:gd name="T7" fmla="*/ 0 h 1"/>
                                <a:gd name="T8" fmla="*/ 23 w 28"/>
                                <a:gd name="T9" fmla="*/ 0 h 1"/>
                                <a:gd name="T10" fmla="*/ 23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93" name="Freeform 397"/>
                            <p:cNvSpPr>
                              <a:spLocks/>
                            </p:cNvSpPr>
                            <p:nvPr/>
                          </p:nvSpPr>
                          <p:spPr bwMode="auto">
                            <a:xfrm>
                              <a:off x="759" y="1917"/>
                              <a:ext cx="38" cy="2"/>
                            </a:xfrm>
                            <a:custGeom>
                              <a:avLst/>
                              <a:gdLst>
                                <a:gd name="T0" fmla="*/ 34 w 41"/>
                                <a:gd name="T1" fmla="*/ 1 h 3"/>
                                <a:gd name="T2" fmla="*/ 0 w 41"/>
                                <a:gd name="T3" fmla="*/ 1 h 3"/>
                                <a:gd name="T4" fmla="*/ 2 w 41"/>
                                <a:gd name="T5" fmla="*/ 0 h 3"/>
                                <a:gd name="T6" fmla="*/ 6 w 41"/>
                                <a:gd name="T7" fmla="*/ 0 h 3"/>
                                <a:gd name="T8" fmla="*/ 34 w 41"/>
                                <a:gd name="T9" fmla="*/ 0 h 3"/>
                                <a:gd name="T10" fmla="*/ 34 w 41"/>
                                <a:gd name="T11" fmla="*/ 1 h 3"/>
                                <a:gd name="T12" fmla="*/ 34 w 41"/>
                                <a:gd name="T13" fmla="*/ 1 h 3"/>
                                <a:gd name="T14" fmla="*/ 0 60000 65536"/>
                                <a:gd name="T15" fmla="*/ 0 60000 65536"/>
                                <a:gd name="T16" fmla="*/ 0 60000 65536"/>
                                <a:gd name="T17" fmla="*/ 0 60000 65536"/>
                                <a:gd name="T18" fmla="*/ 0 60000 65536"/>
                                <a:gd name="T19" fmla="*/ 0 60000 65536"/>
                                <a:gd name="T20" fmla="*/ 0 60000 65536"/>
                                <a:gd name="T21" fmla="*/ 0 w 41"/>
                                <a:gd name="T22" fmla="*/ 0 h 3"/>
                                <a:gd name="T23" fmla="*/ 41 w 4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
                                  <a:moveTo>
                                    <a:pt x="40" y="2"/>
                                  </a:moveTo>
                                  <a:lnTo>
                                    <a:pt x="0" y="2"/>
                                  </a:lnTo>
                                  <a:lnTo>
                                    <a:pt x="2" y="0"/>
                                  </a:lnTo>
                                  <a:lnTo>
                                    <a:pt x="8" y="0"/>
                                  </a:lnTo>
                                  <a:lnTo>
                                    <a:pt x="40" y="0"/>
                                  </a:lnTo>
                                  <a:lnTo>
                                    <a:pt x="40"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94" name="Freeform 398"/>
                            <p:cNvSpPr>
                              <a:spLocks/>
                            </p:cNvSpPr>
                            <p:nvPr/>
                          </p:nvSpPr>
                          <p:spPr bwMode="auto">
                            <a:xfrm>
                              <a:off x="662" y="1917"/>
                              <a:ext cx="83" cy="2"/>
                            </a:xfrm>
                            <a:custGeom>
                              <a:avLst/>
                              <a:gdLst>
                                <a:gd name="T0" fmla="*/ 75 w 91"/>
                                <a:gd name="T1" fmla="*/ 1 h 3"/>
                                <a:gd name="T2" fmla="*/ 0 w 91"/>
                                <a:gd name="T3" fmla="*/ 1 h 3"/>
                                <a:gd name="T4" fmla="*/ 2 w 91"/>
                                <a:gd name="T5" fmla="*/ 0 h 3"/>
                                <a:gd name="T6" fmla="*/ 71 w 91"/>
                                <a:gd name="T7" fmla="*/ 0 h 3"/>
                                <a:gd name="T8" fmla="*/ 75 w 91"/>
                                <a:gd name="T9" fmla="*/ 1 h 3"/>
                                <a:gd name="T10" fmla="*/ 75 w 91"/>
                                <a:gd name="T11" fmla="*/ 1 h 3"/>
                                <a:gd name="T12" fmla="*/ 0 60000 65536"/>
                                <a:gd name="T13" fmla="*/ 0 60000 65536"/>
                                <a:gd name="T14" fmla="*/ 0 60000 65536"/>
                                <a:gd name="T15" fmla="*/ 0 60000 65536"/>
                                <a:gd name="T16" fmla="*/ 0 60000 65536"/>
                                <a:gd name="T17" fmla="*/ 0 60000 65536"/>
                                <a:gd name="T18" fmla="*/ 0 w 91"/>
                                <a:gd name="T19" fmla="*/ 0 h 3"/>
                                <a:gd name="T20" fmla="*/ 91 w 91"/>
                                <a:gd name="T21" fmla="*/ 3 h 3"/>
                              </a:gdLst>
                              <a:ahLst/>
                              <a:cxnLst>
                                <a:cxn ang="T12">
                                  <a:pos x="T0" y="T1"/>
                                </a:cxn>
                                <a:cxn ang="T13">
                                  <a:pos x="T2" y="T3"/>
                                </a:cxn>
                                <a:cxn ang="T14">
                                  <a:pos x="T4" y="T5"/>
                                </a:cxn>
                                <a:cxn ang="T15">
                                  <a:pos x="T6" y="T7"/>
                                </a:cxn>
                                <a:cxn ang="T16">
                                  <a:pos x="T8" y="T9"/>
                                </a:cxn>
                                <a:cxn ang="T17">
                                  <a:pos x="T10" y="T11"/>
                                </a:cxn>
                              </a:cxnLst>
                              <a:rect l="T18" t="T19" r="T20" b="T21"/>
                              <a:pathLst>
                                <a:path w="91" h="3">
                                  <a:moveTo>
                                    <a:pt x="90" y="2"/>
                                  </a:moveTo>
                                  <a:lnTo>
                                    <a:pt x="0" y="2"/>
                                  </a:lnTo>
                                  <a:lnTo>
                                    <a:pt x="2" y="0"/>
                                  </a:lnTo>
                                  <a:lnTo>
                                    <a:pt x="86" y="0"/>
                                  </a:lnTo>
                                  <a:lnTo>
                                    <a:pt x="90"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95" name="Freeform 399"/>
                            <p:cNvSpPr>
                              <a:spLocks/>
                            </p:cNvSpPr>
                            <p:nvPr/>
                          </p:nvSpPr>
                          <p:spPr bwMode="auto">
                            <a:xfrm>
                              <a:off x="602" y="1917"/>
                              <a:ext cx="26" cy="2"/>
                            </a:xfrm>
                            <a:custGeom>
                              <a:avLst/>
                              <a:gdLst>
                                <a:gd name="T0" fmla="*/ 23 w 28"/>
                                <a:gd name="T1" fmla="*/ 1 h 3"/>
                                <a:gd name="T2" fmla="*/ 0 w 28"/>
                                <a:gd name="T3" fmla="*/ 1 h 3"/>
                                <a:gd name="T4" fmla="*/ 2 w 28"/>
                                <a:gd name="T5" fmla="*/ 0 h 3"/>
                                <a:gd name="T6" fmla="*/ 23 w 28"/>
                                <a:gd name="T7" fmla="*/ 0 h 3"/>
                                <a:gd name="T8" fmla="*/ 23 w 28"/>
                                <a:gd name="T9" fmla="*/ 1 h 3"/>
                                <a:gd name="T10" fmla="*/ 23 w 28"/>
                                <a:gd name="T11" fmla="*/ 1 h 3"/>
                                <a:gd name="T12" fmla="*/ 0 60000 65536"/>
                                <a:gd name="T13" fmla="*/ 0 60000 65536"/>
                                <a:gd name="T14" fmla="*/ 0 60000 65536"/>
                                <a:gd name="T15" fmla="*/ 0 60000 65536"/>
                                <a:gd name="T16" fmla="*/ 0 60000 65536"/>
                                <a:gd name="T17" fmla="*/ 0 60000 65536"/>
                                <a:gd name="T18" fmla="*/ 0 w 28"/>
                                <a:gd name="T19" fmla="*/ 0 h 3"/>
                                <a:gd name="T20" fmla="*/ 28 w 28"/>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 h="3">
                                  <a:moveTo>
                                    <a:pt x="27" y="2"/>
                                  </a:moveTo>
                                  <a:lnTo>
                                    <a:pt x="0" y="2"/>
                                  </a:lnTo>
                                  <a:lnTo>
                                    <a:pt x="2" y="0"/>
                                  </a:lnTo>
                                  <a:lnTo>
                                    <a:pt x="27" y="0"/>
                                  </a:lnTo>
                                  <a:lnTo>
                                    <a:pt x="27"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96" name="Freeform 400"/>
                            <p:cNvSpPr>
                              <a:spLocks/>
                            </p:cNvSpPr>
                            <p:nvPr/>
                          </p:nvSpPr>
                          <p:spPr bwMode="auto">
                            <a:xfrm>
                              <a:off x="767" y="1917"/>
                              <a:ext cx="30" cy="1"/>
                            </a:xfrm>
                            <a:custGeom>
                              <a:avLst/>
                              <a:gdLst>
                                <a:gd name="T0" fmla="*/ 26 w 33"/>
                                <a:gd name="T1" fmla="*/ 0 h 1"/>
                                <a:gd name="T2" fmla="*/ 0 w 33"/>
                                <a:gd name="T3" fmla="*/ 0 h 1"/>
                                <a:gd name="T4" fmla="*/ 7 w 33"/>
                                <a:gd name="T5" fmla="*/ 0 h 1"/>
                                <a:gd name="T6" fmla="*/ 26 w 33"/>
                                <a:gd name="T7" fmla="*/ 0 h 1"/>
                                <a:gd name="T8" fmla="*/ 26 w 33"/>
                                <a:gd name="T9" fmla="*/ 0 h 1"/>
                                <a:gd name="T10" fmla="*/ 26 w 33"/>
                                <a:gd name="T11" fmla="*/ 0 h 1"/>
                                <a:gd name="T12" fmla="*/ 0 60000 65536"/>
                                <a:gd name="T13" fmla="*/ 0 60000 65536"/>
                                <a:gd name="T14" fmla="*/ 0 60000 65536"/>
                                <a:gd name="T15" fmla="*/ 0 60000 65536"/>
                                <a:gd name="T16" fmla="*/ 0 60000 65536"/>
                                <a:gd name="T17" fmla="*/ 0 60000 65536"/>
                                <a:gd name="T18" fmla="*/ 0 w 33"/>
                                <a:gd name="T19" fmla="*/ 0 h 1"/>
                                <a:gd name="T20" fmla="*/ 33 w 3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3" h="1">
                                  <a:moveTo>
                                    <a:pt x="32" y="0"/>
                                  </a:moveTo>
                                  <a:lnTo>
                                    <a:pt x="0" y="0"/>
                                  </a:lnTo>
                                  <a:lnTo>
                                    <a:pt x="9" y="0"/>
                                  </a:lnTo>
                                  <a:lnTo>
                                    <a:pt x="32"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97" name="Freeform 401"/>
                            <p:cNvSpPr>
                              <a:spLocks/>
                            </p:cNvSpPr>
                            <p:nvPr/>
                          </p:nvSpPr>
                          <p:spPr bwMode="auto">
                            <a:xfrm>
                              <a:off x="664" y="1917"/>
                              <a:ext cx="77" cy="1"/>
                            </a:xfrm>
                            <a:custGeom>
                              <a:avLst/>
                              <a:gdLst>
                                <a:gd name="T0" fmla="*/ 69 w 85"/>
                                <a:gd name="T1" fmla="*/ 0 h 1"/>
                                <a:gd name="T2" fmla="*/ 0 w 85"/>
                                <a:gd name="T3" fmla="*/ 0 h 1"/>
                                <a:gd name="T4" fmla="*/ 0 w 85"/>
                                <a:gd name="T5" fmla="*/ 0 h 1"/>
                                <a:gd name="T6" fmla="*/ 67 w 85"/>
                                <a:gd name="T7" fmla="*/ 0 h 1"/>
                                <a:gd name="T8" fmla="*/ 69 w 85"/>
                                <a:gd name="T9" fmla="*/ 0 h 1"/>
                                <a:gd name="T10" fmla="*/ 69 w 85"/>
                                <a:gd name="T11" fmla="*/ 0 h 1"/>
                                <a:gd name="T12" fmla="*/ 0 60000 65536"/>
                                <a:gd name="T13" fmla="*/ 0 60000 65536"/>
                                <a:gd name="T14" fmla="*/ 0 60000 65536"/>
                                <a:gd name="T15" fmla="*/ 0 60000 65536"/>
                                <a:gd name="T16" fmla="*/ 0 60000 65536"/>
                                <a:gd name="T17" fmla="*/ 0 60000 65536"/>
                                <a:gd name="T18" fmla="*/ 0 w 85"/>
                                <a:gd name="T19" fmla="*/ 0 h 1"/>
                                <a:gd name="T20" fmla="*/ 85 w 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85" h="1">
                                  <a:moveTo>
                                    <a:pt x="84" y="0"/>
                                  </a:moveTo>
                                  <a:lnTo>
                                    <a:pt x="0" y="0"/>
                                  </a:lnTo>
                                  <a:lnTo>
                                    <a:pt x="82" y="0"/>
                                  </a:lnTo>
                                  <a:lnTo>
                                    <a:pt x="84"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98" name="Freeform 402"/>
                            <p:cNvSpPr>
                              <a:spLocks/>
                            </p:cNvSpPr>
                            <p:nvPr/>
                          </p:nvSpPr>
                          <p:spPr bwMode="auto">
                            <a:xfrm>
                              <a:off x="604" y="1917"/>
                              <a:ext cx="24" cy="1"/>
                            </a:xfrm>
                            <a:custGeom>
                              <a:avLst/>
                              <a:gdLst>
                                <a:gd name="T0" fmla="*/ 21 w 26"/>
                                <a:gd name="T1" fmla="*/ 0 h 1"/>
                                <a:gd name="T2" fmla="*/ 0 w 26"/>
                                <a:gd name="T3" fmla="*/ 0 h 1"/>
                                <a:gd name="T4" fmla="*/ 0 w 26"/>
                                <a:gd name="T5" fmla="*/ 0 h 1"/>
                                <a:gd name="T6" fmla="*/ 21 w 26"/>
                                <a:gd name="T7" fmla="*/ 0 h 1"/>
                                <a:gd name="T8" fmla="*/ 21 w 26"/>
                                <a:gd name="T9" fmla="*/ 0 h 1"/>
                                <a:gd name="T10" fmla="*/ 21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699" name="Freeform 403"/>
                            <p:cNvSpPr>
                              <a:spLocks/>
                            </p:cNvSpPr>
                            <p:nvPr/>
                          </p:nvSpPr>
                          <p:spPr bwMode="auto">
                            <a:xfrm>
                              <a:off x="775" y="1917"/>
                              <a:ext cx="22" cy="1"/>
                            </a:xfrm>
                            <a:custGeom>
                              <a:avLst/>
                              <a:gdLst>
                                <a:gd name="T0" fmla="*/ 19 w 24"/>
                                <a:gd name="T1" fmla="*/ 0 h 1"/>
                                <a:gd name="T2" fmla="*/ 0 w 24"/>
                                <a:gd name="T3" fmla="*/ 0 h 1"/>
                                <a:gd name="T4" fmla="*/ 8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10" y="0"/>
                                  </a:lnTo>
                                  <a:lnTo>
                                    <a:pt x="2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00" name="Freeform 404"/>
                            <p:cNvSpPr>
                              <a:spLocks/>
                            </p:cNvSpPr>
                            <p:nvPr/>
                          </p:nvSpPr>
                          <p:spPr bwMode="auto">
                            <a:xfrm>
                              <a:off x="664" y="1917"/>
                              <a:ext cx="75" cy="1"/>
                            </a:xfrm>
                            <a:custGeom>
                              <a:avLst/>
                              <a:gdLst>
                                <a:gd name="T0" fmla="*/ 67 w 83"/>
                                <a:gd name="T1" fmla="*/ 0 h 1"/>
                                <a:gd name="T2" fmla="*/ 0 w 83"/>
                                <a:gd name="T3" fmla="*/ 0 h 1"/>
                                <a:gd name="T4" fmla="*/ 2 w 83"/>
                                <a:gd name="T5" fmla="*/ 0 h 1"/>
                                <a:gd name="T6" fmla="*/ 65 w 83"/>
                                <a:gd name="T7" fmla="*/ 0 h 1"/>
                                <a:gd name="T8" fmla="*/ 67 w 83"/>
                                <a:gd name="T9" fmla="*/ 0 h 1"/>
                                <a:gd name="T10" fmla="*/ 67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2" y="0"/>
                                  </a:moveTo>
                                  <a:lnTo>
                                    <a:pt x="0" y="0"/>
                                  </a:lnTo>
                                  <a:lnTo>
                                    <a:pt x="2" y="0"/>
                                  </a:lnTo>
                                  <a:lnTo>
                                    <a:pt x="80" y="0"/>
                                  </a:lnTo>
                                  <a:lnTo>
                                    <a:pt x="82"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01" name="Freeform 405"/>
                            <p:cNvSpPr>
                              <a:spLocks/>
                            </p:cNvSpPr>
                            <p:nvPr/>
                          </p:nvSpPr>
                          <p:spPr bwMode="auto">
                            <a:xfrm>
                              <a:off x="604" y="1917"/>
                              <a:ext cx="24" cy="1"/>
                            </a:xfrm>
                            <a:custGeom>
                              <a:avLst/>
                              <a:gdLst>
                                <a:gd name="T0" fmla="*/ 21 w 26"/>
                                <a:gd name="T1" fmla="*/ 0 h 1"/>
                                <a:gd name="T2" fmla="*/ 0 w 26"/>
                                <a:gd name="T3" fmla="*/ 0 h 1"/>
                                <a:gd name="T4" fmla="*/ 0 w 26"/>
                                <a:gd name="T5" fmla="*/ 0 h 1"/>
                                <a:gd name="T6" fmla="*/ 21 w 26"/>
                                <a:gd name="T7" fmla="*/ 0 h 1"/>
                                <a:gd name="T8" fmla="*/ 21 w 26"/>
                                <a:gd name="T9" fmla="*/ 0 h 1"/>
                                <a:gd name="T10" fmla="*/ 21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02" name="Freeform 406"/>
                            <p:cNvSpPr>
                              <a:spLocks/>
                            </p:cNvSpPr>
                            <p:nvPr/>
                          </p:nvSpPr>
                          <p:spPr bwMode="auto">
                            <a:xfrm>
                              <a:off x="784" y="1915"/>
                              <a:ext cx="13" cy="3"/>
                            </a:xfrm>
                            <a:custGeom>
                              <a:avLst/>
                              <a:gdLst>
                                <a:gd name="T0" fmla="*/ 11 w 14"/>
                                <a:gd name="T1" fmla="*/ 2 h 3"/>
                                <a:gd name="T2" fmla="*/ 0 w 14"/>
                                <a:gd name="T3" fmla="*/ 2 h 3"/>
                                <a:gd name="T4" fmla="*/ 7 w 14"/>
                                <a:gd name="T5" fmla="*/ 0 h 3"/>
                                <a:gd name="T6" fmla="*/ 11 w 14"/>
                                <a:gd name="T7" fmla="*/ 0 h 3"/>
                                <a:gd name="T8" fmla="*/ 11 w 14"/>
                                <a:gd name="T9" fmla="*/ 2 h 3"/>
                                <a:gd name="T10" fmla="*/ 11 w 14"/>
                                <a:gd name="T11" fmla="*/ 2 h 3"/>
                                <a:gd name="T12" fmla="*/ 0 60000 65536"/>
                                <a:gd name="T13" fmla="*/ 0 60000 65536"/>
                                <a:gd name="T14" fmla="*/ 0 60000 65536"/>
                                <a:gd name="T15" fmla="*/ 0 60000 65536"/>
                                <a:gd name="T16" fmla="*/ 0 60000 65536"/>
                                <a:gd name="T17" fmla="*/ 0 60000 65536"/>
                                <a:gd name="T18" fmla="*/ 0 w 14"/>
                                <a:gd name="T19" fmla="*/ 0 h 3"/>
                                <a:gd name="T20" fmla="*/ 14 w 1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4" h="3">
                                  <a:moveTo>
                                    <a:pt x="13" y="2"/>
                                  </a:moveTo>
                                  <a:lnTo>
                                    <a:pt x="0" y="2"/>
                                  </a:lnTo>
                                  <a:lnTo>
                                    <a:pt x="9" y="0"/>
                                  </a:lnTo>
                                  <a:lnTo>
                                    <a:pt x="13" y="0"/>
                                  </a:lnTo>
                                  <a:lnTo>
                                    <a:pt x="13"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03" name="Freeform 407"/>
                            <p:cNvSpPr>
                              <a:spLocks/>
                            </p:cNvSpPr>
                            <p:nvPr/>
                          </p:nvSpPr>
                          <p:spPr bwMode="auto">
                            <a:xfrm>
                              <a:off x="666" y="1915"/>
                              <a:ext cx="72" cy="3"/>
                            </a:xfrm>
                            <a:custGeom>
                              <a:avLst/>
                              <a:gdLst>
                                <a:gd name="T0" fmla="*/ 65 w 79"/>
                                <a:gd name="T1" fmla="*/ 2 h 3"/>
                                <a:gd name="T2" fmla="*/ 0 w 79"/>
                                <a:gd name="T3" fmla="*/ 2 h 3"/>
                                <a:gd name="T4" fmla="*/ 3 w 79"/>
                                <a:gd name="T5" fmla="*/ 0 h 3"/>
                                <a:gd name="T6" fmla="*/ 63 w 79"/>
                                <a:gd name="T7" fmla="*/ 0 h 3"/>
                                <a:gd name="T8" fmla="*/ 65 w 79"/>
                                <a:gd name="T9" fmla="*/ 2 h 3"/>
                                <a:gd name="T10" fmla="*/ 65 w 79"/>
                                <a:gd name="T11" fmla="*/ 2 h 3"/>
                                <a:gd name="T12" fmla="*/ 0 60000 65536"/>
                                <a:gd name="T13" fmla="*/ 0 60000 65536"/>
                                <a:gd name="T14" fmla="*/ 0 60000 65536"/>
                                <a:gd name="T15" fmla="*/ 0 60000 65536"/>
                                <a:gd name="T16" fmla="*/ 0 60000 65536"/>
                                <a:gd name="T17" fmla="*/ 0 60000 65536"/>
                                <a:gd name="T18" fmla="*/ 0 w 79"/>
                                <a:gd name="T19" fmla="*/ 0 h 3"/>
                                <a:gd name="T20" fmla="*/ 79 w 79"/>
                                <a:gd name="T21" fmla="*/ 3 h 3"/>
                              </a:gdLst>
                              <a:ahLst/>
                              <a:cxnLst>
                                <a:cxn ang="T12">
                                  <a:pos x="T0" y="T1"/>
                                </a:cxn>
                                <a:cxn ang="T13">
                                  <a:pos x="T2" y="T3"/>
                                </a:cxn>
                                <a:cxn ang="T14">
                                  <a:pos x="T4" y="T5"/>
                                </a:cxn>
                                <a:cxn ang="T15">
                                  <a:pos x="T6" y="T7"/>
                                </a:cxn>
                                <a:cxn ang="T16">
                                  <a:pos x="T8" y="T9"/>
                                </a:cxn>
                                <a:cxn ang="T17">
                                  <a:pos x="T10" y="T11"/>
                                </a:cxn>
                              </a:cxnLst>
                              <a:rect l="T18" t="T19" r="T20" b="T21"/>
                              <a:pathLst>
                                <a:path w="79" h="3">
                                  <a:moveTo>
                                    <a:pt x="78" y="2"/>
                                  </a:moveTo>
                                  <a:lnTo>
                                    <a:pt x="0" y="2"/>
                                  </a:lnTo>
                                  <a:lnTo>
                                    <a:pt x="3" y="0"/>
                                  </a:lnTo>
                                  <a:lnTo>
                                    <a:pt x="76" y="0"/>
                                  </a:lnTo>
                                  <a:lnTo>
                                    <a:pt x="78"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04" name="Freeform 408"/>
                            <p:cNvSpPr>
                              <a:spLocks/>
                            </p:cNvSpPr>
                            <p:nvPr/>
                          </p:nvSpPr>
                          <p:spPr bwMode="auto">
                            <a:xfrm>
                              <a:off x="604" y="1915"/>
                              <a:ext cx="24" cy="3"/>
                            </a:xfrm>
                            <a:custGeom>
                              <a:avLst/>
                              <a:gdLst>
                                <a:gd name="T0" fmla="*/ 21 w 26"/>
                                <a:gd name="T1" fmla="*/ 2 h 3"/>
                                <a:gd name="T2" fmla="*/ 0 w 26"/>
                                <a:gd name="T3" fmla="*/ 2 h 3"/>
                                <a:gd name="T4" fmla="*/ 0 w 26"/>
                                <a:gd name="T5" fmla="*/ 0 h 3"/>
                                <a:gd name="T6" fmla="*/ 21 w 26"/>
                                <a:gd name="T7" fmla="*/ 0 h 3"/>
                                <a:gd name="T8" fmla="*/ 21 w 26"/>
                                <a:gd name="T9" fmla="*/ 2 h 3"/>
                                <a:gd name="T10" fmla="*/ 21 w 26"/>
                                <a:gd name="T11" fmla="*/ 2 h 3"/>
                                <a:gd name="T12" fmla="*/ 0 60000 65536"/>
                                <a:gd name="T13" fmla="*/ 0 60000 65536"/>
                                <a:gd name="T14" fmla="*/ 0 60000 65536"/>
                                <a:gd name="T15" fmla="*/ 0 60000 65536"/>
                                <a:gd name="T16" fmla="*/ 0 60000 65536"/>
                                <a:gd name="T17" fmla="*/ 0 60000 65536"/>
                                <a:gd name="T18" fmla="*/ 0 w 26"/>
                                <a:gd name="T19" fmla="*/ 0 h 3"/>
                                <a:gd name="T20" fmla="*/ 26 w 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26" h="3">
                                  <a:moveTo>
                                    <a:pt x="25" y="2"/>
                                  </a:moveTo>
                                  <a:lnTo>
                                    <a:pt x="0" y="2"/>
                                  </a:lnTo>
                                  <a:lnTo>
                                    <a:pt x="0" y="0"/>
                                  </a:lnTo>
                                  <a:lnTo>
                                    <a:pt x="25" y="0"/>
                                  </a:lnTo>
                                  <a:lnTo>
                                    <a:pt x="25"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05" name="Freeform 409"/>
                            <p:cNvSpPr>
                              <a:spLocks/>
                            </p:cNvSpPr>
                            <p:nvPr/>
                          </p:nvSpPr>
                          <p:spPr bwMode="auto">
                            <a:xfrm>
                              <a:off x="792" y="1915"/>
                              <a:ext cx="5" cy="1"/>
                            </a:xfrm>
                            <a:custGeom>
                              <a:avLst/>
                              <a:gdLst>
                                <a:gd name="T0" fmla="*/ 4 w 5"/>
                                <a:gd name="T1" fmla="*/ 0 h 1"/>
                                <a:gd name="T2" fmla="*/ 0 w 5"/>
                                <a:gd name="T3" fmla="*/ 0 h 1"/>
                                <a:gd name="T4" fmla="*/ 4 w 5"/>
                                <a:gd name="T5" fmla="*/ 0 h 1"/>
                                <a:gd name="T6" fmla="*/ 4 w 5"/>
                                <a:gd name="T7" fmla="*/ 0 h 1"/>
                                <a:gd name="T8" fmla="*/ 4 w 5"/>
                                <a:gd name="T9" fmla="*/ 0 h 1"/>
                                <a:gd name="T10" fmla="*/ 0 60000 65536"/>
                                <a:gd name="T11" fmla="*/ 0 60000 65536"/>
                                <a:gd name="T12" fmla="*/ 0 60000 65536"/>
                                <a:gd name="T13" fmla="*/ 0 60000 65536"/>
                                <a:gd name="T14" fmla="*/ 0 60000 65536"/>
                                <a:gd name="T15" fmla="*/ 0 w 5"/>
                                <a:gd name="T16" fmla="*/ 0 h 1"/>
                                <a:gd name="T17" fmla="*/ 5 w 5"/>
                                <a:gd name="T18" fmla="*/ 1 h 1"/>
                              </a:gdLst>
                              <a:ahLst/>
                              <a:cxnLst>
                                <a:cxn ang="T10">
                                  <a:pos x="T0" y="T1"/>
                                </a:cxn>
                                <a:cxn ang="T11">
                                  <a:pos x="T2" y="T3"/>
                                </a:cxn>
                                <a:cxn ang="T12">
                                  <a:pos x="T4" y="T5"/>
                                </a:cxn>
                                <a:cxn ang="T13">
                                  <a:pos x="T6" y="T7"/>
                                </a:cxn>
                                <a:cxn ang="T14">
                                  <a:pos x="T8" y="T9"/>
                                </a:cxn>
                              </a:cxnLst>
                              <a:rect l="T15" t="T16" r="T17" b="T18"/>
                              <a:pathLst>
                                <a:path w="5" h="1">
                                  <a:moveTo>
                                    <a:pt x="4" y="0"/>
                                  </a:moveTo>
                                  <a:lnTo>
                                    <a:pt x="0" y="0"/>
                                  </a:lnTo>
                                  <a:lnTo>
                                    <a:pt x="4"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06" name="Freeform 410"/>
                            <p:cNvSpPr>
                              <a:spLocks/>
                            </p:cNvSpPr>
                            <p:nvPr/>
                          </p:nvSpPr>
                          <p:spPr bwMode="auto">
                            <a:xfrm>
                              <a:off x="668" y="1915"/>
                              <a:ext cx="68" cy="1"/>
                            </a:xfrm>
                            <a:custGeom>
                              <a:avLst/>
                              <a:gdLst>
                                <a:gd name="T0" fmla="*/ 62 w 74"/>
                                <a:gd name="T1" fmla="*/ 0 h 1"/>
                                <a:gd name="T2" fmla="*/ 0 w 74"/>
                                <a:gd name="T3" fmla="*/ 0 h 1"/>
                                <a:gd name="T4" fmla="*/ 2 w 74"/>
                                <a:gd name="T5" fmla="*/ 0 h 1"/>
                                <a:gd name="T6" fmla="*/ 58 w 74"/>
                                <a:gd name="T7" fmla="*/ 0 h 1"/>
                                <a:gd name="T8" fmla="*/ 62 w 74"/>
                                <a:gd name="T9" fmla="*/ 0 h 1"/>
                                <a:gd name="T10" fmla="*/ 62 w 74"/>
                                <a:gd name="T11" fmla="*/ 0 h 1"/>
                                <a:gd name="T12" fmla="*/ 0 60000 65536"/>
                                <a:gd name="T13" fmla="*/ 0 60000 65536"/>
                                <a:gd name="T14" fmla="*/ 0 60000 65536"/>
                                <a:gd name="T15" fmla="*/ 0 60000 65536"/>
                                <a:gd name="T16" fmla="*/ 0 60000 65536"/>
                                <a:gd name="T17" fmla="*/ 0 60000 65536"/>
                                <a:gd name="T18" fmla="*/ 0 w 74"/>
                                <a:gd name="T19" fmla="*/ 0 h 1"/>
                                <a:gd name="T20" fmla="*/ 74 w 74"/>
                                <a:gd name="T21" fmla="*/ 1 h 1"/>
                              </a:gdLst>
                              <a:ahLst/>
                              <a:cxnLst>
                                <a:cxn ang="T12">
                                  <a:pos x="T0" y="T1"/>
                                </a:cxn>
                                <a:cxn ang="T13">
                                  <a:pos x="T2" y="T3"/>
                                </a:cxn>
                                <a:cxn ang="T14">
                                  <a:pos x="T4" y="T5"/>
                                </a:cxn>
                                <a:cxn ang="T15">
                                  <a:pos x="T6" y="T7"/>
                                </a:cxn>
                                <a:cxn ang="T16">
                                  <a:pos x="T8" y="T9"/>
                                </a:cxn>
                                <a:cxn ang="T17">
                                  <a:pos x="T10" y="T11"/>
                                </a:cxn>
                              </a:cxnLst>
                              <a:rect l="T18" t="T19" r="T20" b="T21"/>
                              <a:pathLst>
                                <a:path w="74" h="1">
                                  <a:moveTo>
                                    <a:pt x="73" y="0"/>
                                  </a:moveTo>
                                  <a:lnTo>
                                    <a:pt x="0" y="0"/>
                                  </a:lnTo>
                                  <a:lnTo>
                                    <a:pt x="2" y="0"/>
                                  </a:lnTo>
                                  <a:lnTo>
                                    <a:pt x="69" y="0"/>
                                  </a:lnTo>
                                  <a:lnTo>
                                    <a:pt x="7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07" name="Freeform 411"/>
                            <p:cNvSpPr>
                              <a:spLocks/>
                            </p:cNvSpPr>
                            <p:nvPr/>
                          </p:nvSpPr>
                          <p:spPr bwMode="auto">
                            <a:xfrm>
                              <a:off x="604" y="1915"/>
                              <a:ext cx="24" cy="1"/>
                            </a:xfrm>
                            <a:custGeom>
                              <a:avLst/>
                              <a:gdLst>
                                <a:gd name="T0" fmla="*/ 21 w 26"/>
                                <a:gd name="T1" fmla="*/ 0 h 1"/>
                                <a:gd name="T2" fmla="*/ 0 w 26"/>
                                <a:gd name="T3" fmla="*/ 0 h 1"/>
                                <a:gd name="T4" fmla="*/ 0 w 26"/>
                                <a:gd name="T5" fmla="*/ 0 h 1"/>
                                <a:gd name="T6" fmla="*/ 21 w 26"/>
                                <a:gd name="T7" fmla="*/ 0 h 1"/>
                                <a:gd name="T8" fmla="*/ 21 w 26"/>
                                <a:gd name="T9" fmla="*/ 0 h 1"/>
                                <a:gd name="T10" fmla="*/ 21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08" name="Freeform 412"/>
                            <p:cNvSpPr>
                              <a:spLocks/>
                            </p:cNvSpPr>
                            <p:nvPr/>
                          </p:nvSpPr>
                          <p:spPr bwMode="auto">
                            <a:xfrm>
                              <a:off x="670" y="1915"/>
                              <a:ext cx="62" cy="1"/>
                            </a:xfrm>
                            <a:custGeom>
                              <a:avLst/>
                              <a:gdLst>
                                <a:gd name="T0" fmla="*/ 56 w 68"/>
                                <a:gd name="T1" fmla="*/ 0 h 1"/>
                                <a:gd name="T2" fmla="*/ 0 w 68"/>
                                <a:gd name="T3" fmla="*/ 0 h 1"/>
                                <a:gd name="T4" fmla="*/ 2 w 68"/>
                                <a:gd name="T5" fmla="*/ 0 h 1"/>
                                <a:gd name="T6" fmla="*/ 54 w 68"/>
                                <a:gd name="T7" fmla="*/ 0 h 1"/>
                                <a:gd name="T8" fmla="*/ 56 w 68"/>
                                <a:gd name="T9" fmla="*/ 0 h 1"/>
                                <a:gd name="T10" fmla="*/ 56 w 68"/>
                                <a:gd name="T11" fmla="*/ 0 h 1"/>
                                <a:gd name="T12" fmla="*/ 0 60000 65536"/>
                                <a:gd name="T13" fmla="*/ 0 60000 65536"/>
                                <a:gd name="T14" fmla="*/ 0 60000 65536"/>
                                <a:gd name="T15" fmla="*/ 0 60000 65536"/>
                                <a:gd name="T16" fmla="*/ 0 60000 65536"/>
                                <a:gd name="T17" fmla="*/ 0 60000 65536"/>
                                <a:gd name="T18" fmla="*/ 0 w 68"/>
                                <a:gd name="T19" fmla="*/ 0 h 1"/>
                                <a:gd name="T20" fmla="*/ 68 w 68"/>
                                <a:gd name="T21" fmla="*/ 1 h 1"/>
                              </a:gdLst>
                              <a:ahLst/>
                              <a:cxnLst>
                                <a:cxn ang="T12">
                                  <a:pos x="T0" y="T1"/>
                                </a:cxn>
                                <a:cxn ang="T13">
                                  <a:pos x="T2" y="T3"/>
                                </a:cxn>
                                <a:cxn ang="T14">
                                  <a:pos x="T4" y="T5"/>
                                </a:cxn>
                                <a:cxn ang="T15">
                                  <a:pos x="T6" y="T7"/>
                                </a:cxn>
                                <a:cxn ang="T16">
                                  <a:pos x="T8" y="T9"/>
                                </a:cxn>
                                <a:cxn ang="T17">
                                  <a:pos x="T10" y="T11"/>
                                </a:cxn>
                              </a:cxnLst>
                              <a:rect l="T18" t="T19" r="T20" b="T21"/>
                              <a:pathLst>
                                <a:path w="68" h="1">
                                  <a:moveTo>
                                    <a:pt x="67" y="0"/>
                                  </a:moveTo>
                                  <a:lnTo>
                                    <a:pt x="0" y="0"/>
                                  </a:lnTo>
                                  <a:lnTo>
                                    <a:pt x="2" y="0"/>
                                  </a:lnTo>
                                  <a:lnTo>
                                    <a:pt x="65" y="0"/>
                                  </a:lnTo>
                                  <a:lnTo>
                                    <a:pt x="67"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09" name="Freeform 413"/>
                            <p:cNvSpPr>
                              <a:spLocks/>
                            </p:cNvSpPr>
                            <p:nvPr/>
                          </p:nvSpPr>
                          <p:spPr bwMode="auto">
                            <a:xfrm>
                              <a:off x="604" y="1915"/>
                              <a:ext cx="24" cy="1"/>
                            </a:xfrm>
                            <a:custGeom>
                              <a:avLst/>
                              <a:gdLst>
                                <a:gd name="T0" fmla="*/ 21 w 26"/>
                                <a:gd name="T1" fmla="*/ 0 h 1"/>
                                <a:gd name="T2" fmla="*/ 0 w 26"/>
                                <a:gd name="T3" fmla="*/ 0 h 1"/>
                                <a:gd name="T4" fmla="*/ 0 w 26"/>
                                <a:gd name="T5" fmla="*/ 0 h 1"/>
                                <a:gd name="T6" fmla="*/ 21 w 26"/>
                                <a:gd name="T7" fmla="*/ 0 h 1"/>
                                <a:gd name="T8" fmla="*/ 21 w 26"/>
                                <a:gd name="T9" fmla="*/ 0 h 1"/>
                                <a:gd name="T10" fmla="*/ 21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10" name="Freeform 414"/>
                            <p:cNvSpPr>
                              <a:spLocks/>
                            </p:cNvSpPr>
                            <p:nvPr/>
                          </p:nvSpPr>
                          <p:spPr bwMode="auto">
                            <a:xfrm>
                              <a:off x="672" y="1915"/>
                              <a:ext cx="58" cy="1"/>
                            </a:xfrm>
                            <a:custGeom>
                              <a:avLst/>
                              <a:gdLst>
                                <a:gd name="T0" fmla="*/ 52 w 64"/>
                                <a:gd name="T1" fmla="*/ 0 h 1"/>
                                <a:gd name="T2" fmla="*/ 0 w 64"/>
                                <a:gd name="T3" fmla="*/ 0 h 1"/>
                                <a:gd name="T4" fmla="*/ 0 w 64"/>
                                <a:gd name="T5" fmla="*/ 0 h 1"/>
                                <a:gd name="T6" fmla="*/ 50 w 64"/>
                                <a:gd name="T7" fmla="*/ 0 h 1"/>
                                <a:gd name="T8" fmla="*/ 50 w 64"/>
                                <a:gd name="T9" fmla="*/ 0 h 1"/>
                                <a:gd name="T10" fmla="*/ 52 w 64"/>
                                <a:gd name="T11" fmla="*/ 0 h 1"/>
                                <a:gd name="T12" fmla="*/ 52 w 64"/>
                                <a:gd name="T13" fmla="*/ 0 h 1"/>
                                <a:gd name="T14" fmla="*/ 0 60000 65536"/>
                                <a:gd name="T15" fmla="*/ 0 60000 65536"/>
                                <a:gd name="T16" fmla="*/ 0 60000 65536"/>
                                <a:gd name="T17" fmla="*/ 0 60000 65536"/>
                                <a:gd name="T18" fmla="*/ 0 60000 65536"/>
                                <a:gd name="T19" fmla="*/ 0 60000 65536"/>
                                <a:gd name="T20" fmla="*/ 0 60000 65536"/>
                                <a:gd name="T21" fmla="*/ 0 w 64"/>
                                <a:gd name="T22" fmla="*/ 0 h 1"/>
                                <a:gd name="T23" fmla="*/ 64 w 6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
                                  <a:moveTo>
                                    <a:pt x="63" y="0"/>
                                  </a:moveTo>
                                  <a:lnTo>
                                    <a:pt x="0" y="0"/>
                                  </a:lnTo>
                                  <a:lnTo>
                                    <a:pt x="61" y="0"/>
                                  </a:lnTo>
                                  <a:lnTo>
                                    <a:pt x="6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11" name="Freeform 415"/>
                            <p:cNvSpPr>
                              <a:spLocks/>
                            </p:cNvSpPr>
                            <p:nvPr/>
                          </p:nvSpPr>
                          <p:spPr bwMode="auto">
                            <a:xfrm>
                              <a:off x="604" y="1915"/>
                              <a:ext cx="24" cy="1"/>
                            </a:xfrm>
                            <a:custGeom>
                              <a:avLst/>
                              <a:gdLst>
                                <a:gd name="T0" fmla="*/ 21 w 26"/>
                                <a:gd name="T1" fmla="*/ 0 h 1"/>
                                <a:gd name="T2" fmla="*/ 0 w 26"/>
                                <a:gd name="T3" fmla="*/ 0 h 1"/>
                                <a:gd name="T4" fmla="*/ 0 w 26"/>
                                <a:gd name="T5" fmla="*/ 0 h 1"/>
                                <a:gd name="T6" fmla="*/ 21 w 26"/>
                                <a:gd name="T7" fmla="*/ 0 h 1"/>
                                <a:gd name="T8" fmla="*/ 21 w 26"/>
                                <a:gd name="T9" fmla="*/ 0 h 1"/>
                                <a:gd name="T10" fmla="*/ 21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12" name="Freeform 416"/>
                            <p:cNvSpPr>
                              <a:spLocks/>
                            </p:cNvSpPr>
                            <p:nvPr/>
                          </p:nvSpPr>
                          <p:spPr bwMode="auto">
                            <a:xfrm>
                              <a:off x="672" y="1913"/>
                              <a:ext cx="57" cy="3"/>
                            </a:xfrm>
                            <a:custGeom>
                              <a:avLst/>
                              <a:gdLst>
                                <a:gd name="T0" fmla="*/ 51 w 62"/>
                                <a:gd name="T1" fmla="*/ 2 h 3"/>
                                <a:gd name="T2" fmla="*/ 0 w 62"/>
                                <a:gd name="T3" fmla="*/ 2 h 3"/>
                                <a:gd name="T4" fmla="*/ 2 w 62"/>
                                <a:gd name="T5" fmla="*/ 0 h 3"/>
                                <a:gd name="T6" fmla="*/ 51 w 62"/>
                                <a:gd name="T7" fmla="*/ 0 h 3"/>
                                <a:gd name="T8" fmla="*/ 51 w 62"/>
                                <a:gd name="T9" fmla="*/ 2 h 3"/>
                                <a:gd name="T10" fmla="*/ 51 w 62"/>
                                <a:gd name="T11" fmla="*/ 2 h 3"/>
                                <a:gd name="T12" fmla="*/ 0 60000 65536"/>
                                <a:gd name="T13" fmla="*/ 0 60000 65536"/>
                                <a:gd name="T14" fmla="*/ 0 60000 65536"/>
                                <a:gd name="T15" fmla="*/ 0 60000 65536"/>
                                <a:gd name="T16" fmla="*/ 0 60000 65536"/>
                                <a:gd name="T17" fmla="*/ 0 60000 65536"/>
                                <a:gd name="T18" fmla="*/ 0 w 62"/>
                                <a:gd name="T19" fmla="*/ 0 h 3"/>
                                <a:gd name="T20" fmla="*/ 62 w 62"/>
                                <a:gd name="T21" fmla="*/ 3 h 3"/>
                              </a:gdLst>
                              <a:ahLst/>
                              <a:cxnLst>
                                <a:cxn ang="T12">
                                  <a:pos x="T0" y="T1"/>
                                </a:cxn>
                                <a:cxn ang="T13">
                                  <a:pos x="T2" y="T3"/>
                                </a:cxn>
                                <a:cxn ang="T14">
                                  <a:pos x="T4" y="T5"/>
                                </a:cxn>
                                <a:cxn ang="T15">
                                  <a:pos x="T6" y="T7"/>
                                </a:cxn>
                                <a:cxn ang="T16">
                                  <a:pos x="T8" y="T9"/>
                                </a:cxn>
                                <a:cxn ang="T17">
                                  <a:pos x="T10" y="T11"/>
                                </a:cxn>
                              </a:cxnLst>
                              <a:rect l="T18" t="T19" r="T20" b="T21"/>
                              <a:pathLst>
                                <a:path w="62" h="3">
                                  <a:moveTo>
                                    <a:pt x="61" y="2"/>
                                  </a:moveTo>
                                  <a:lnTo>
                                    <a:pt x="0" y="2"/>
                                  </a:lnTo>
                                  <a:lnTo>
                                    <a:pt x="2" y="0"/>
                                  </a:lnTo>
                                  <a:lnTo>
                                    <a:pt x="61" y="0"/>
                                  </a:lnTo>
                                  <a:lnTo>
                                    <a:pt x="61"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13" name="Freeform 417"/>
                            <p:cNvSpPr>
                              <a:spLocks/>
                            </p:cNvSpPr>
                            <p:nvPr/>
                          </p:nvSpPr>
                          <p:spPr bwMode="auto">
                            <a:xfrm>
                              <a:off x="604" y="1913"/>
                              <a:ext cx="24" cy="3"/>
                            </a:xfrm>
                            <a:custGeom>
                              <a:avLst/>
                              <a:gdLst>
                                <a:gd name="T0" fmla="*/ 21 w 26"/>
                                <a:gd name="T1" fmla="*/ 2 h 3"/>
                                <a:gd name="T2" fmla="*/ 0 w 26"/>
                                <a:gd name="T3" fmla="*/ 2 h 3"/>
                                <a:gd name="T4" fmla="*/ 0 w 26"/>
                                <a:gd name="T5" fmla="*/ 0 h 3"/>
                                <a:gd name="T6" fmla="*/ 21 w 26"/>
                                <a:gd name="T7" fmla="*/ 0 h 3"/>
                                <a:gd name="T8" fmla="*/ 21 w 26"/>
                                <a:gd name="T9" fmla="*/ 2 h 3"/>
                                <a:gd name="T10" fmla="*/ 21 w 26"/>
                                <a:gd name="T11" fmla="*/ 2 h 3"/>
                                <a:gd name="T12" fmla="*/ 0 60000 65536"/>
                                <a:gd name="T13" fmla="*/ 0 60000 65536"/>
                                <a:gd name="T14" fmla="*/ 0 60000 65536"/>
                                <a:gd name="T15" fmla="*/ 0 60000 65536"/>
                                <a:gd name="T16" fmla="*/ 0 60000 65536"/>
                                <a:gd name="T17" fmla="*/ 0 60000 65536"/>
                                <a:gd name="T18" fmla="*/ 0 w 26"/>
                                <a:gd name="T19" fmla="*/ 0 h 3"/>
                                <a:gd name="T20" fmla="*/ 26 w 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26" h="3">
                                  <a:moveTo>
                                    <a:pt x="25" y="2"/>
                                  </a:moveTo>
                                  <a:lnTo>
                                    <a:pt x="0" y="2"/>
                                  </a:lnTo>
                                  <a:lnTo>
                                    <a:pt x="0" y="0"/>
                                  </a:lnTo>
                                  <a:lnTo>
                                    <a:pt x="25" y="0"/>
                                  </a:lnTo>
                                  <a:lnTo>
                                    <a:pt x="25"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14" name="Freeform 418"/>
                            <p:cNvSpPr>
                              <a:spLocks/>
                            </p:cNvSpPr>
                            <p:nvPr/>
                          </p:nvSpPr>
                          <p:spPr bwMode="auto">
                            <a:xfrm>
                              <a:off x="674" y="1913"/>
                              <a:ext cx="55" cy="1"/>
                            </a:xfrm>
                            <a:custGeom>
                              <a:avLst/>
                              <a:gdLst>
                                <a:gd name="T0" fmla="*/ 50 w 60"/>
                                <a:gd name="T1" fmla="*/ 0 h 1"/>
                                <a:gd name="T2" fmla="*/ 0 w 60"/>
                                <a:gd name="T3" fmla="*/ 0 h 1"/>
                                <a:gd name="T4" fmla="*/ 2 w 60"/>
                                <a:gd name="T5" fmla="*/ 0 h 1"/>
                                <a:gd name="T6" fmla="*/ 47 w 60"/>
                                <a:gd name="T7" fmla="*/ 0 h 1"/>
                                <a:gd name="T8" fmla="*/ 50 w 60"/>
                                <a:gd name="T9" fmla="*/ 0 h 1"/>
                                <a:gd name="T10" fmla="*/ 50 w 60"/>
                                <a:gd name="T11" fmla="*/ 0 h 1"/>
                                <a:gd name="T12" fmla="*/ 0 60000 65536"/>
                                <a:gd name="T13" fmla="*/ 0 60000 65536"/>
                                <a:gd name="T14" fmla="*/ 0 60000 65536"/>
                                <a:gd name="T15" fmla="*/ 0 60000 65536"/>
                                <a:gd name="T16" fmla="*/ 0 60000 65536"/>
                                <a:gd name="T17" fmla="*/ 0 60000 65536"/>
                                <a:gd name="T18" fmla="*/ 0 w 60"/>
                                <a:gd name="T19" fmla="*/ 0 h 1"/>
                                <a:gd name="T20" fmla="*/ 60 w 60"/>
                                <a:gd name="T21" fmla="*/ 1 h 1"/>
                              </a:gdLst>
                              <a:ahLst/>
                              <a:cxnLst>
                                <a:cxn ang="T12">
                                  <a:pos x="T0" y="T1"/>
                                </a:cxn>
                                <a:cxn ang="T13">
                                  <a:pos x="T2" y="T3"/>
                                </a:cxn>
                                <a:cxn ang="T14">
                                  <a:pos x="T4" y="T5"/>
                                </a:cxn>
                                <a:cxn ang="T15">
                                  <a:pos x="T6" y="T7"/>
                                </a:cxn>
                                <a:cxn ang="T16">
                                  <a:pos x="T8" y="T9"/>
                                </a:cxn>
                                <a:cxn ang="T17">
                                  <a:pos x="T10" y="T11"/>
                                </a:cxn>
                              </a:cxnLst>
                              <a:rect l="T18" t="T19" r="T20" b="T21"/>
                              <a:pathLst>
                                <a:path w="60" h="1">
                                  <a:moveTo>
                                    <a:pt x="59" y="0"/>
                                  </a:moveTo>
                                  <a:lnTo>
                                    <a:pt x="0" y="0"/>
                                  </a:lnTo>
                                  <a:lnTo>
                                    <a:pt x="2" y="0"/>
                                  </a:lnTo>
                                  <a:lnTo>
                                    <a:pt x="56" y="0"/>
                                  </a:lnTo>
                                  <a:lnTo>
                                    <a:pt x="5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15" name="Freeform 419"/>
                            <p:cNvSpPr>
                              <a:spLocks/>
                            </p:cNvSpPr>
                            <p:nvPr/>
                          </p:nvSpPr>
                          <p:spPr bwMode="auto">
                            <a:xfrm>
                              <a:off x="604" y="1913"/>
                              <a:ext cx="24" cy="1"/>
                            </a:xfrm>
                            <a:custGeom>
                              <a:avLst/>
                              <a:gdLst>
                                <a:gd name="T0" fmla="*/ 21 w 26"/>
                                <a:gd name="T1" fmla="*/ 0 h 1"/>
                                <a:gd name="T2" fmla="*/ 0 w 26"/>
                                <a:gd name="T3" fmla="*/ 0 h 1"/>
                                <a:gd name="T4" fmla="*/ 0 w 26"/>
                                <a:gd name="T5" fmla="*/ 0 h 1"/>
                                <a:gd name="T6" fmla="*/ 21 w 26"/>
                                <a:gd name="T7" fmla="*/ 0 h 1"/>
                                <a:gd name="T8" fmla="*/ 21 w 26"/>
                                <a:gd name="T9" fmla="*/ 0 h 1"/>
                                <a:gd name="T10" fmla="*/ 21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16" name="Freeform 420"/>
                            <p:cNvSpPr>
                              <a:spLocks/>
                            </p:cNvSpPr>
                            <p:nvPr/>
                          </p:nvSpPr>
                          <p:spPr bwMode="auto">
                            <a:xfrm>
                              <a:off x="676" y="1913"/>
                              <a:ext cx="50" cy="1"/>
                            </a:xfrm>
                            <a:custGeom>
                              <a:avLst/>
                              <a:gdLst>
                                <a:gd name="T0" fmla="*/ 45 w 55"/>
                                <a:gd name="T1" fmla="*/ 0 h 1"/>
                                <a:gd name="T2" fmla="*/ 0 w 55"/>
                                <a:gd name="T3" fmla="*/ 0 h 1"/>
                                <a:gd name="T4" fmla="*/ 2 w 55"/>
                                <a:gd name="T5" fmla="*/ 0 h 1"/>
                                <a:gd name="T6" fmla="*/ 45 w 55"/>
                                <a:gd name="T7" fmla="*/ 0 h 1"/>
                                <a:gd name="T8" fmla="*/ 45 w 55"/>
                                <a:gd name="T9" fmla="*/ 0 h 1"/>
                                <a:gd name="T10" fmla="*/ 45 w 55"/>
                                <a:gd name="T11" fmla="*/ 0 h 1"/>
                                <a:gd name="T12" fmla="*/ 0 60000 65536"/>
                                <a:gd name="T13" fmla="*/ 0 60000 65536"/>
                                <a:gd name="T14" fmla="*/ 0 60000 65536"/>
                                <a:gd name="T15" fmla="*/ 0 60000 65536"/>
                                <a:gd name="T16" fmla="*/ 0 60000 65536"/>
                                <a:gd name="T17" fmla="*/ 0 60000 65536"/>
                                <a:gd name="T18" fmla="*/ 0 w 55"/>
                                <a:gd name="T19" fmla="*/ 0 h 1"/>
                                <a:gd name="T20" fmla="*/ 55 w 5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5" h="1">
                                  <a:moveTo>
                                    <a:pt x="54" y="0"/>
                                  </a:moveTo>
                                  <a:lnTo>
                                    <a:pt x="0" y="0"/>
                                  </a:lnTo>
                                  <a:lnTo>
                                    <a:pt x="2" y="0"/>
                                  </a:lnTo>
                                  <a:lnTo>
                                    <a:pt x="54"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17" name="Freeform 421"/>
                            <p:cNvSpPr>
                              <a:spLocks/>
                            </p:cNvSpPr>
                            <p:nvPr/>
                          </p:nvSpPr>
                          <p:spPr bwMode="auto">
                            <a:xfrm>
                              <a:off x="604" y="1913"/>
                              <a:ext cx="24" cy="1"/>
                            </a:xfrm>
                            <a:custGeom>
                              <a:avLst/>
                              <a:gdLst>
                                <a:gd name="T0" fmla="*/ 21 w 26"/>
                                <a:gd name="T1" fmla="*/ 0 h 1"/>
                                <a:gd name="T2" fmla="*/ 0 w 26"/>
                                <a:gd name="T3" fmla="*/ 0 h 1"/>
                                <a:gd name="T4" fmla="*/ 2 w 26"/>
                                <a:gd name="T5" fmla="*/ 0 h 1"/>
                                <a:gd name="T6" fmla="*/ 21 w 26"/>
                                <a:gd name="T7" fmla="*/ 0 h 1"/>
                                <a:gd name="T8" fmla="*/ 21 w 26"/>
                                <a:gd name="T9" fmla="*/ 0 h 1"/>
                                <a:gd name="T10" fmla="*/ 21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18" name="Freeform 422"/>
                            <p:cNvSpPr>
                              <a:spLocks/>
                            </p:cNvSpPr>
                            <p:nvPr/>
                          </p:nvSpPr>
                          <p:spPr bwMode="auto">
                            <a:xfrm>
                              <a:off x="678" y="1911"/>
                              <a:ext cx="48" cy="3"/>
                            </a:xfrm>
                            <a:custGeom>
                              <a:avLst/>
                              <a:gdLst>
                                <a:gd name="T0" fmla="*/ 43 w 53"/>
                                <a:gd name="T1" fmla="*/ 2 h 3"/>
                                <a:gd name="T2" fmla="*/ 0 w 53"/>
                                <a:gd name="T3" fmla="*/ 2 h 3"/>
                                <a:gd name="T4" fmla="*/ 2 w 53"/>
                                <a:gd name="T5" fmla="*/ 0 h 3"/>
                                <a:gd name="T6" fmla="*/ 43 w 53"/>
                                <a:gd name="T7" fmla="*/ 0 h 3"/>
                                <a:gd name="T8" fmla="*/ 43 w 53"/>
                                <a:gd name="T9" fmla="*/ 2 h 3"/>
                                <a:gd name="T10" fmla="*/ 43 w 53"/>
                                <a:gd name="T11" fmla="*/ 2 h 3"/>
                                <a:gd name="T12" fmla="*/ 0 60000 65536"/>
                                <a:gd name="T13" fmla="*/ 0 60000 65536"/>
                                <a:gd name="T14" fmla="*/ 0 60000 65536"/>
                                <a:gd name="T15" fmla="*/ 0 60000 65536"/>
                                <a:gd name="T16" fmla="*/ 0 60000 65536"/>
                                <a:gd name="T17" fmla="*/ 0 60000 65536"/>
                                <a:gd name="T18" fmla="*/ 0 w 53"/>
                                <a:gd name="T19" fmla="*/ 0 h 3"/>
                                <a:gd name="T20" fmla="*/ 53 w 53"/>
                                <a:gd name="T21" fmla="*/ 3 h 3"/>
                              </a:gdLst>
                              <a:ahLst/>
                              <a:cxnLst>
                                <a:cxn ang="T12">
                                  <a:pos x="T0" y="T1"/>
                                </a:cxn>
                                <a:cxn ang="T13">
                                  <a:pos x="T2" y="T3"/>
                                </a:cxn>
                                <a:cxn ang="T14">
                                  <a:pos x="T4" y="T5"/>
                                </a:cxn>
                                <a:cxn ang="T15">
                                  <a:pos x="T6" y="T7"/>
                                </a:cxn>
                                <a:cxn ang="T16">
                                  <a:pos x="T8" y="T9"/>
                                </a:cxn>
                                <a:cxn ang="T17">
                                  <a:pos x="T10" y="T11"/>
                                </a:cxn>
                              </a:cxnLst>
                              <a:rect l="T18" t="T19" r="T20" b="T21"/>
                              <a:pathLst>
                                <a:path w="53" h="3">
                                  <a:moveTo>
                                    <a:pt x="52" y="2"/>
                                  </a:moveTo>
                                  <a:lnTo>
                                    <a:pt x="0" y="2"/>
                                  </a:lnTo>
                                  <a:lnTo>
                                    <a:pt x="2" y="0"/>
                                  </a:lnTo>
                                  <a:lnTo>
                                    <a:pt x="52" y="0"/>
                                  </a:lnTo>
                                  <a:lnTo>
                                    <a:pt x="52"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19" name="Freeform 423"/>
                            <p:cNvSpPr>
                              <a:spLocks/>
                            </p:cNvSpPr>
                            <p:nvPr/>
                          </p:nvSpPr>
                          <p:spPr bwMode="auto">
                            <a:xfrm>
                              <a:off x="606" y="1911"/>
                              <a:ext cx="22" cy="3"/>
                            </a:xfrm>
                            <a:custGeom>
                              <a:avLst/>
                              <a:gdLst>
                                <a:gd name="T0" fmla="*/ 19 w 24"/>
                                <a:gd name="T1" fmla="*/ 2 h 3"/>
                                <a:gd name="T2" fmla="*/ 0 w 24"/>
                                <a:gd name="T3" fmla="*/ 2 h 3"/>
                                <a:gd name="T4" fmla="*/ 0 w 24"/>
                                <a:gd name="T5" fmla="*/ 0 h 3"/>
                                <a:gd name="T6" fmla="*/ 19 w 24"/>
                                <a:gd name="T7" fmla="*/ 0 h 3"/>
                                <a:gd name="T8" fmla="*/ 19 w 24"/>
                                <a:gd name="T9" fmla="*/ 2 h 3"/>
                                <a:gd name="T10" fmla="*/ 19 w 24"/>
                                <a:gd name="T11" fmla="*/ 2 h 3"/>
                                <a:gd name="T12" fmla="*/ 19 w 24"/>
                                <a:gd name="T13" fmla="*/ 2 h 3"/>
                                <a:gd name="T14" fmla="*/ 0 60000 65536"/>
                                <a:gd name="T15" fmla="*/ 0 60000 65536"/>
                                <a:gd name="T16" fmla="*/ 0 60000 65536"/>
                                <a:gd name="T17" fmla="*/ 0 60000 65536"/>
                                <a:gd name="T18" fmla="*/ 0 60000 65536"/>
                                <a:gd name="T19" fmla="*/ 0 60000 65536"/>
                                <a:gd name="T20" fmla="*/ 0 60000 65536"/>
                                <a:gd name="T21" fmla="*/ 0 w 24"/>
                                <a:gd name="T22" fmla="*/ 0 h 3"/>
                                <a:gd name="T23" fmla="*/ 24 w 2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
                                  <a:moveTo>
                                    <a:pt x="23" y="2"/>
                                  </a:moveTo>
                                  <a:lnTo>
                                    <a:pt x="0" y="2"/>
                                  </a:lnTo>
                                  <a:lnTo>
                                    <a:pt x="0" y="0"/>
                                  </a:lnTo>
                                  <a:lnTo>
                                    <a:pt x="23" y="0"/>
                                  </a:lnTo>
                                  <a:lnTo>
                                    <a:pt x="23"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20" name="Freeform 424"/>
                            <p:cNvSpPr>
                              <a:spLocks/>
                            </p:cNvSpPr>
                            <p:nvPr/>
                          </p:nvSpPr>
                          <p:spPr bwMode="auto">
                            <a:xfrm>
                              <a:off x="679" y="1911"/>
                              <a:ext cx="47" cy="1"/>
                            </a:xfrm>
                            <a:custGeom>
                              <a:avLst/>
                              <a:gdLst>
                                <a:gd name="T0" fmla="*/ 42 w 51"/>
                                <a:gd name="T1" fmla="*/ 0 h 1"/>
                                <a:gd name="T2" fmla="*/ 0 w 51"/>
                                <a:gd name="T3" fmla="*/ 0 h 1"/>
                                <a:gd name="T4" fmla="*/ 0 w 51"/>
                                <a:gd name="T5" fmla="*/ 0 h 1"/>
                                <a:gd name="T6" fmla="*/ 42 w 51"/>
                                <a:gd name="T7" fmla="*/ 0 h 1"/>
                                <a:gd name="T8" fmla="*/ 42 w 51"/>
                                <a:gd name="T9" fmla="*/ 0 h 1"/>
                                <a:gd name="T10" fmla="*/ 42 w 51"/>
                                <a:gd name="T11" fmla="*/ 0 h 1"/>
                                <a:gd name="T12" fmla="*/ 0 60000 65536"/>
                                <a:gd name="T13" fmla="*/ 0 60000 65536"/>
                                <a:gd name="T14" fmla="*/ 0 60000 65536"/>
                                <a:gd name="T15" fmla="*/ 0 60000 65536"/>
                                <a:gd name="T16" fmla="*/ 0 60000 65536"/>
                                <a:gd name="T17" fmla="*/ 0 60000 65536"/>
                                <a:gd name="T18" fmla="*/ 0 w 51"/>
                                <a:gd name="T19" fmla="*/ 0 h 1"/>
                                <a:gd name="T20" fmla="*/ 51 w 51"/>
                                <a:gd name="T21" fmla="*/ 1 h 1"/>
                              </a:gdLst>
                              <a:ahLst/>
                              <a:cxnLst>
                                <a:cxn ang="T12">
                                  <a:pos x="T0" y="T1"/>
                                </a:cxn>
                                <a:cxn ang="T13">
                                  <a:pos x="T2" y="T3"/>
                                </a:cxn>
                                <a:cxn ang="T14">
                                  <a:pos x="T4" y="T5"/>
                                </a:cxn>
                                <a:cxn ang="T15">
                                  <a:pos x="T6" y="T7"/>
                                </a:cxn>
                                <a:cxn ang="T16">
                                  <a:pos x="T8" y="T9"/>
                                </a:cxn>
                                <a:cxn ang="T17">
                                  <a:pos x="T10" y="T11"/>
                                </a:cxn>
                              </a:cxnLst>
                              <a:rect l="T18" t="T19" r="T20" b="T21"/>
                              <a:pathLst>
                                <a:path w="51" h="1">
                                  <a:moveTo>
                                    <a:pt x="50" y="0"/>
                                  </a:moveTo>
                                  <a:lnTo>
                                    <a:pt x="0" y="0"/>
                                  </a:lnTo>
                                  <a:lnTo>
                                    <a:pt x="50"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21" name="Freeform 425"/>
                            <p:cNvSpPr>
                              <a:spLocks/>
                            </p:cNvSpPr>
                            <p:nvPr/>
                          </p:nvSpPr>
                          <p:spPr bwMode="auto">
                            <a:xfrm>
                              <a:off x="606" y="1911"/>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22" name="Freeform 426"/>
                            <p:cNvSpPr>
                              <a:spLocks/>
                            </p:cNvSpPr>
                            <p:nvPr/>
                          </p:nvSpPr>
                          <p:spPr bwMode="auto">
                            <a:xfrm>
                              <a:off x="679" y="1911"/>
                              <a:ext cx="47" cy="1"/>
                            </a:xfrm>
                            <a:custGeom>
                              <a:avLst/>
                              <a:gdLst>
                                <a:gd name="T0" fmla="*/ 42 w 51"/>
                                <a:gd name="T1" fmla="*/ 0 h 1"/>
                                <a:gd name="T2" fmla="*/ 0 w 51"/>
                                <a:gd name="T3" fmla="*/ 0 h 1"/>
                                <a:gd name="T4" fmla="*/ 2 w 51"/>
                                <a:gd name="T5" fmla="*/ 0 h 1"/>
                                <a:gd name="T6" fmla="*/ 41 w 51"/>
                                <a:gd name="T7" fmla="*/ 0 h 1"/>
                                <a:gd name="T8" fmla="*/ 42 w 51"/>
                                <a:gd name="T9" fmla="*/ 0 h 1"/>
                                <a:gd name="T10" fmla="*/ 42 w 51"/>
                                <a:gd name="T11" fmla="*/ 0 h 1"/>
                                <a:gd name="T12" fmla="*/ 0 60000 65536"/>
                                <a:gd name="T13" fmla="*/ 0 60000 65536"/>
                                <a:gd name="T14" fmla="*/ 0 60000 65536"/>
                                <a:gd name="T15" fmla="*/ 0 60000 65536"/>
                                <a:gd name="T16" fmla="*/ 0 60000 65536"/>
                                <a:gd name="T17" fmla="*/ 0 60000 65536"/>
                                <a:gd name="T18" fmla="*/ 0 w 51"/>
                                <a:gd name="T19" fmla="*/ 0 h 1"/>
                                <a:gd name="T20" fmla="*/ 51 w 51"/>
                                <a:gd name="T21" fmla="*/ 1 h 1"/>
                              </a:gdLst>
                              <a:ahLst/>
                              <a:cxnLst>
                                <a:cxn ang="T12">
                                  <a:pos x="T0" y="T1"/>
                                </a:cxn>
                                <a:cxn ang="T13">
                                  <a:pos x="T2" y="T3"/>
                                </a:cxn>
                                <a:cxn ang="T14">
                                  <a:pos x="T4" y="T5"/>
                                </a:cxn>
                                <a:cxn ang="T15">
                                  <a:pos x="T6" y="T7"/>
                                </a:cxn>
                                <a:cxn ang="T16">
                                  <a:pos x="T8" y="T9"/>
                                </a:cxn>
                                <a:cxn ang="T17">
                                  <a:pos x="T10" y="T11"/>
                                </a:cxn>
                              </a:cxnLst>
                              <a:rect l="T18" t="T19" r="T20" b="T21"/>
                              <a:pathLst>
                                <a:path w="51" h="1">
                                  <a:moveTo>
                                    <a:pt x="50" y="0"/>
                                  </a:moveTo>
                                  <a:lnTo>
                                    <a:pt x="0" y="0"/>
                                  </a:lnTo>
                                  <a:lnTo>
                                    <a:pt x="2" y="0"/>
                                  </a:lnTo>
                                  <a:lnTo>
                                    <a:pt x="48" y="0"/>
                                  </a:lnTo>
                                  <a:lnTo>
                                    <a:pt x="50"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23" name="Freeform 427"/>
                            <p:cNvSpPr>
                              <a:spLocks/>
                            </p:cNvSpPr>
                            <p:nvPr/>
                          </p:nvSpPr>
                          <p:spPr bwMode="auto">
                            <a:xfrm>
                              <a:off x="606" y="1911"/>
                              <a:ext cx="22" cy="1"/>
                            </a:xfrm>
                            <a:custGeom>
                              <a:avLst/>
                              <a:gdLst>
                                <a:gd name="T0" fmla="*/ 19 w 24"/>
                                <a:gd name="T1" fmla="*/ 0 h 1"/>
                                <a:gd name="T2" fmla="*/ 0 w 24"/>
                                <a:gd name="T3" fmla="*/ 0 h 1"/>
                                <a:gd name="T4" fmla="*/ 0 w 24"/>
                                <a:gd name="T5" fmla="*/ 0 h 1"/>
                                <a:gd name="T6" fmla="*/ 0 w 24"/>
                                <a:gd name="T7" fmla="*/ 0 h 1"/>
                                <a:gd name="T8" fmla="*/ 19 w 24"/>
                                <a:gd name="T9" fmla="*/ 0 h 1"/>
                                <a:gd name="T10" fmla="*/ 19 w 24"/>
                                <a:gd name="T11" fmla="*/ 0 h 1"/>
                                <a:gd name="T12" fmla="*/ 19 w 24"/>
                                <a:gd name="T13" fmla="*/ 0 h 1"/>
                                <a:gd name="T14" fmla="*/ 0 60000 65536"/>
                                <a:gd name="T15" fmla="*/ 0 60000 65536"/>
                                <a:gd name="T16" fmla="*/ 0 60000 65536"/>
                                <a:gd name="T17" fmla="*/ 0 60000 65536"/>
                                <a:gd name="T18" fmla="*/ 0 60000 65536"/>
                                <a:gd name="T19" fmla="*/ 0 60000 65536"/>
                                <a:gd name="T20" fmla="*/ 0 60000 65536"/>
                                <a:gd name="T21" fmla="*/ 0 w 24"/>
                                <a:gd name="T22" fmla="*/ 0 h 1"/>
                                <a:gd name="T23" fmla="*/ 24 w 2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
                                  <a:moveTo>
                                    <a:pt x="23" y="0"/>
                                  </a:moveTo>
                                  <a:lnTo>
                                    <a:pt x="0" y="0"/>
                                  </a:lnTo>
                                  <a:lnTo>
                                    <a:pt x="2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24" name="Freeform 428"/>
                            <p:cNvSpPr>
                              <a:spLocks/>
                            </p:cNvSpPr>
                            <p:nvPr/>
                          </p:nvSpPr>
                          <p:spPr bwMode="auto">
                            <a:xfrm>
                              <a:off x="681" y="1911"/>
                              <a:ext cx="43" cy="1"/>
                            </a:xfrm>
                            <a:custGeom>
                              <a:avLst/>
                              <a:gdLst>
                                <a:gd name="T0" fmla="*/ 38 w 47"/>
                                <a:gd name="T1" fmla="*/ 0 h 1"/>
                                <a:gd name="T2" fmla="*/ 0 w 47"/>
                                <a:gd name="T3" fmla="*/ 0 h 1"/>
                                <a:gd name="T4" fmla="*/ 2 w 47"/>
                                <a:gd name="T5" fmla="*/ 0 h 1"/>
                                <a:gd name="T6" fmla="*/ 38 w 47"/>
                                <a:gd name="T7" fmla="*/ 0 h 1"/>
                                <a:gd name="T8" fmla="*/ 38 w 47"/>
                                <a:gd name="T9" fmla="*/ 0 h 1"/>
                                <a:gd name="T10" fmla="*/ 38 w 47"/>
                                <a:gd name="T11" fmla="*/ 0 h 1"/>
                                <a:gd name="T12" fmla="*/ 0 60000 65536"/>
                                <a:gd name="T13" fmla="*/ 0 60000 65536"/>
                                <a:gd name="T14" fmla="*/ 0 60000 65536"/>
                                <a:gd name="T15" fmla="*/ 0 60000 65536"/>
                                <a:gd name="T16" fmla="*/ 0 60000 65536"/>
                                <a:gd name="T17" fmla="*/ 0 60000 65536"/>
                                <a:gd name="T18" fmla="*/ 0 w 47"/>
                                <a:gd name="T19" fmla="*/ 0 h 1"/>
                                <a:gd name="T20" fmla="*/ 47 w 47"/>
                                <a:gd name="T21" fmla="*/ 1 h 1"/>
                              </a:gdLst>
                              <a:ahLst/>
                              <a:cxnLst>
                                <a:cxn ang="T12">
                                  <a:pos x="T0" y="T1"/>
                                </a:cxn>
                                <a:cxn ang="T13">
                                  <a:pos x="T2" y="T3"/>
                                </a:cxn>
                                <a:cxn ang="T14">
                                  <a:pos x="T4" y="T5"/>
                                </a:cxn>
                                <a:cxn ang="T15">
                                  <a:pos x="T6" y="T7"/>
                                </a:cxn>
                                <a:cxn ang="T16">
                                  <a:pos x="T8" y="T9"/>
                                </a:cxn>
                                <a:cxn ang="T17">
                                  <a:pos x="T10" y="T11"/>
                                </a:cxn>
                              </a:cxnLst>
                              <a:rect l="T18" t="T19" r="T20" b="T21"/>
                              <a:pathLst>
                                <a:path w="47" h="1">
                                  <a:moveTo>
                                    <a:pt x="46" y="0"/>
                                  </a:moveTo>
                                  <a:lnTo>
                                    <a:pt x="0" y="0"/>
                                  </a:lnTo>
                                  <a:lnTo>
                                    <a:pt x="2" y="0"/>
                                  </a:lnTo>
                                  <a:lnTo>
                                    <a:pt x="46"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25" name="Freeform 429"/>
                            <p:cNvSpPr>
                              <a:spLocks/>
                            </p:cNvSpPr>
                            <p:nvPr/>
                          </p:nvSpPr>
                          <p:spPr bwMode="auto">
                            <a:xfrm>
                              <a:off x="606" y="1911"/>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26" name="Freeform 430"/>
                            <p:cNvSpPr>
                              <a:spLocks/>
                            </p:cNvSpPr>
                            <p:nvPr/>
                          </p:nvSpPr>
                          <p:spPr bwMode="auto">
                            <a:xfrm>
                              <a:off x="683" y="1910"/>
                              <a:ext cx="41" cy="2"/>
                            </a:xfrm>
                            <a:custGeom>
                              <a:avLst/>
                              <a:gdLst>
                                <a:gd name="T0" fmla="*/ 36 w 45"/>
                                <a:gd name="T1" fmla="*/ 1 h 3"/>
                                <a:gd name="T2" fmla="*/ 0 w 45"/>
                                <a:gd name="T3" fmla="*/ 1 h 3"/>
                                <a:gd name="T4" fmla="*/ 2 w 45"/>
                                <a:gd name="T5" fmla="*/ 0 h 3"/>
                                <a:gd name="T6" fmla="*/ 36 w 45"/>
                                <a:gd name="T7" fmla="*/ 0 h 3"/>
                                <a:gd name="T8" fmla="*/ 36 w 45"/>
                                <a:gd name="T9" fmla="*/ 1 h 3"/>
                                <a:gd name="T10" fmla="*/ 36 w 45"/>
                                <a:gd name="T11" fmla="*/ 1 h 3"/>
                                <a:gd name="T12" fmla="*/ 0 60000 65536"/>
                                <a:gd name="T13" fmla="*/ 0 60000 65536"/>
                                <a:gd name="T14" fmla="*/ 0 60000 65536"/>
                                <a:gd name="T15" fmla="*/ 0 60000 65536"/>
                                <a:gd name="T16" fmla="*/ 0 60000 65536"/>
                                <a:gd name="T17" fmla="*/ 0 60000 65536"/>
                                <a:gd name="T18" fmla="*/ 0 w 45"/>
                                <a:gd name="T19" fmla="*/ 0 h 3"/>
                                <a:gd name="T20" fmla="*/ 45 w 45"/>
                                <a:gd name="T21" fmla="*/ 3 h 3"/>
                              </a:gdLst>
                              <a:ahLst/>
                              <a:cxnLst>
                                <a:cxn ang="T12">
                                  <a:pos x="T0" y="T1"/>
                                </a:cxn>
                                <a:cxn ang="T13">
                                  <a:pos x="T2" y="T3"/>
                                </a:cxn>
                                <a:cxn ang="T14">
                                  <a:pos x="T4" y="T5"/>
                                </a:cxn>
                                <a:cxn ang="T15">
                                  <a:pos x="T6" y="T7"/>
                                </a:cxn>
                                <a:cxn ang="T16">
                                  <a:pos x="T8" y="T9"/>
                                </a:cxn>
                                <a:cxn ang="T17">
                                  <a:pos x="T10" y="T11"/>
                                </a:cxn>
                              </a:cxnLst>
                              <a:rect l="T18" t="T19" r="T20" b="T21"/>
                              <a:pathLst>
                                <a:path w="45" h="3">
                                  <a:moveTo>
                                    <a:pt x="44" y="2"/>
                                  </a:moveTo>
                                  <a:lnTo>
                                    <a:pt x="0" y="2"/>
                                  </a:lnTo>
                                  <a:lnTo>
                                    <a:pt x="2" y="0"/>
                                  </a:lnTo>
                                  <a:lnTo>
                                    <a:pt x="44" y="0"/>
                                  </a:lnTo>
                                  <a:lnTo>
                                    <a:pt x="44"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27" name="Freeform 431"/>
                            <p:cNvSpPr>
                              <a:spLocks/>
                            </p:cNvSpPr>
                            <p:nvPr/>
                          </p:nvSpPr>
                          <p:spPr bwMode="auto">
                            <a:xfrm>
                              <a:off x="606" y="1910"/>
                              <a:ext cx="22" cy="2"/>
                            </a:xfrm>
                            <a:custGeom>
                              <a:avLst/>
                              <a:gdLst>
                                <a:gd name="T0" fmla="*/ 19 w 24"/>
                                <a:gd name="T1" fmla="*/ 1 h 3"/>
                                <a:gd name="T2" fmla="*/ 0 w 24"/>
                                <a:gd name="T3" fmla="*/ 1 h 3"/>
                                <a:gd name="T4" fmla="*/ 0 w 24"/>
                                <a:gd name="T5" fmla="*/ 0 h 3"/>
                                <a:gd name="T6" fmla="*/ 19 w 24"/>
                                <a:gd name="T7" fmla="*/ 0 h 3"/>
                                <a:gd name="T8" fmla="*/ 19 w 24"/>
                                <a:gd name="T9" fmla="*/ 1 h 3"/>
                                <a:gd name="T10" fmla="*/ 19 w 24"/>
                                <a:gd name="T11" fmla="*/ 1 h 3"/>
                                <a:gd name="T12" fmla="*/ 0 60000 65536"/>
                                <a:gd name="T13" fmla="*/ 0 60000 65536"/>
                                <a:gd name="T14" fmla="*/ 0 60000 65536"/>
                                <a:gd name="T15" fmla="*/ 0 60000 65536"/>
                                <a:gd name="T16" fmla="*/ 0 60000 65536"/>
                                <a:gd name="T17" fmla="*/ 0 60000 65536"/>
                                <a:gd name="T18" fmla="*/ 0 w 24"/>
                                <a:gd name="T19" fmla="*/ 0 h 3"/>
                                <a:gd name="T20" fmla="*/ 24 w 24"/>
                                <a:gd name="T21" fmla="*/ 3 h 3"/>
                              </a:gdLst>
                              <a:ahLst/>
                              <a:cxnLst>
                                <a:cxn ang="T12">
                                  <a:pos x="T0" y="T1"/>
                                </a:cxn>
                                <a:cxn ang="T13">
                                  <a:pos x="T2" y="T3"/>
                                </a:cxn>
                                <a:cxn ang="T14">
                                  <a:pos x="T4" y="T5"/>
                                </a:cxn>
                                <a:cxn ang="T15">
                                  <a:pos x="T6" y="T7"/>
                                </a:cxn>
                                <a:cxn ang="T16">
                                  <a:pos x="T8" y="T9"/>
                                </a:cxn>
                                <a:cxn ang="T17">
                                  <a:pos x="T10" y="T11"/>
                                </a:cxn>
                              </a:cxnLst>
                              <a:rect l="T18" t="T19" r="T20" b="T21"/>
                              <a:pathLst>
                                <a:path w="24" h="3">
                                  <a:moveTo>
                                    <a:pt x="23" y="2"/>
                                  </a:moveTo>
                                  <a:lnTo>
                                    <a:pt x="0" y="2"/>
                                  </a:lnTo>
                                  <a:lnTo>
                                    <a:pt x="0" y="0"/>
                                  </a:lnTo>
                                  <a:lnTo>
                                    <a:pt x="23" y="0"/>
                                  </a:lnTo>
                                  <a:lnTo>
                                    <a:pt x="23"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28" name="Freeform 432"/>
                            <p:cNvSpPr>
                              <a:spLocks/>
                            </p:cNvSpPr>
                            <p:nvPr/>
                          </p:nvSpPr>
                          <p:spPr bwMode="auto">
                            <a:xfrm>
                              <a:off x="685" y="1910"/>
                              <a:ext cx="39" cy="0"/>
                            </a:xfrm>
                            <a:custGeom>
                              <a:avLst/>
                              <a:gdLst>
                                <a:gd name="T0" fmla="*/ 34 w 43"/>
                                <a:gd name="T1" fmla="*/ 0 h 1"/>
                                <a:gd name="T2" fmla="*/ 0 w 43"/>
                                <a:gd name="T3" fmla="*/ 0 h 1"/>
                                <a:gd name="T4" fmla="*/ 2 w 43"/>
                                <a:gd name="T5" fmla="*/ 0 h 1"/>
                                <a:gd name="T6" fmla="*/ 33 w 43"/>
                                <a:gd name="T7" fmla="*/ 0 h 1"/>
                                <a:gd name="T8" fmla="*/ 34 w 43"/>
                                <a:gd name="T9" fmla="*/ 0 h 1"/>
                                <a:gd name="T10" fmla="*/ 34 w 43"/>
                                <a:gd name="T11" fmla="*/ 0 h 1"/>
                                <a:gd name="T12" fmla="*/ 0 60000 65536"/>
                                <a:gd name="T13" fmla="*/ 0 60000 65536"/>
                                <a:gd name="T14" fmla="*/ 0 60000 65536"/>
                                <a:gd name="T15" fmla="*/ 0 60000 65536"/>
                                <a:gd name="T16" fmla="*/ 0 60000 65536"/>
                                <a:gd name="T17" fmla="*/ 0 60000 65536"/>
                                <a:gd name="T18" fmla="*/ 0 w 43"/>
                                <a:gd name="T19" fmla="*/ 0 h 1"/>
                                <a:gd name="T20" fmla="*/ 43 w 43"/>
                                <a:gd name="T21" fmla="*/ 0 h 1"/>
                              </a:gdLst>
                              <a:ahLst/>
                              <a:cxnLst>
                                <a:cxn ang="T12">
                                  <a:pos x="T0" y="T1"/>
                                </a:cxn>
                                <a:cxn ang="T13">
                                  <a:pos x="T2" y="T3"/>
                                </a:cxn>
                                <a:cxn ang="T14">
                                  <a:pos x="T4" y="T5"/>
                                </a:cxn>
                                <a:cxn ang="T15">
                                  <a:pos x="T6" y="T7"/>
                                </a:cxn>
                                <a:cxn ang="T16">
                                  <a:pos x="T8" y="T9"/>
                                </a:cxn>
                                <a:cxn ang="T17">
                                  <a:pos x="T10" y="T11"/>
                                </a:cxn>
                              </a:cxnLst>
                              <a:rect l="T18" t="T19" r="T20" b="T21"/>
                              <a:pathLst>
                                <a:path w="43" h="1">
                                  <a:moveTo>
                                    <a:pt x="42" y="0"/>
                                  </a:moveTo>
                                  <a:lnTo>
                                    <a:pt x="0" y="0"/>
                                  </a:lnTo>
                                  <a:lnTo>
                                    <a:pt x="2" y="0"/>
                                  </a:lnTo>
                                  <a:lnTo>
                                    <a:pt x="40" y="0"/>
                                  </a:lnTo>
                                  <a:lnTo>
                                    <a:pt x="42"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29" name="Freeform 433"/>
                            <p:cNvSpPr>
                              <a:spLocks/>
                            </p:cNvSpPr>
                            <p:nvPr/>
                          </p:nvSpPr>
                          <p:spPr bwMode="auto">
                            <a:xfrm>
                              <a:off x="606" y="1910"/>
                              <a:ext cx="22" cy="0"/>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0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30" name="Freeform 434"/>
                            <p:cNvSpPr>
                              <a:spLocks/>
                            </p:cNvSpPr>
                            <p:nvPr/>
                          </p:nvSpPr>
                          <p:spPr bwMode="auto">
                            <a:xfrm>
                              <a:off x="687" y="1910"/>
                              <a:ext cx="35" cy="0"/>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0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31" name="Freeform 435"/>
                            <p:cNvSpPr>
                              <a:spLocks/>
                            </p:cNvSpPr>
                            <p:nvPr/>
                          </p:nvSpPr>
                          <p:spPr bwMode="auto">
                            <a:xfrm>
                              <a:off x="606" y="1910"/>
                              <a:ext cx="22" cy="0"/>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0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32" name="Freeform 436"/>
                            <p:cNvSpPr>
                              <a:spLocks/>
                            </p:cNvSpPr>
                            <p:nvPr/>
                          </p:nvSpPr>
                          <p:spPr bwMode="auto">
                            <a:xfrm>
                              <a:off x="687" y="1907"/>
                              <a:ext cx="35" cy="3"/>
                            </a:xfrm>
                            <a:custGeom>
                              <a:avLst/>
                              <a:gdLst>
                                <a:gd name="T0" fmla="*/ 31 w 39"/>
                                <a:gd name="T1" fmla="*/ 2 h 4"/>
                                <a:gd name="T2" fmla="*/ 0 w 39"/>
                                <a:gd name="T3" fmla="*/ 2 h 4"/>
                                <a:gd name="T4" fmla="*/ 3 w 39"/>
                                <a:gd name="T5" fmla="*/ 0 h 4"/>
                                <a:gd name="T6" fmla="*/ 31 w 39"/>
                                <a:gd name="T7" fmla="*/ 0 h 4"/>
                                <a:gd name="T8" fmla="*/ 31 w 39"/>
                                <a:gd name="T9" fmla="*/ 2 h 4"/>
                                <a:gd name="T10" fmla="*/ 31 w 39"/>
                                <a:gd name="T11" fmla="*/ 2 h 4"/>
                                <a:gd name="T12" fmla="*/ 0 60000 65536"/>
                                <a:gd name="T13" fmla="*/ 0 60000 65536"/>
                                <a:gd name="T14" fmla="*/ 0 60000 65536"/>
                                <a:gd name="T15" fmla="*/ 0 60000 65536"/>
                                <a:gd name="T16" fmla="*/ 0 60000 65536"/>
                                <a:gd name="T17" fmla="*/ 0 60000 65536"/>
                                <a:gd name="T18" fmla="*/ 0 w 39"/>
                                <a:gd name="T19" fmla="*/ 0 h 4"/>
                                <a:gd name="T20" fmla="*/ 39 w 39"/>
                                <a:gd name="T21" fmla="*/ 4 h 4"/>
                              </a:gdLst>
                              <a:ahLst/>
                              <a:cxnLst>
                                <a:cxn ang="T12">
                                  <a:pos x="T0" y="T1"/>
                                </a:cxn>
                                <a:cxn ang="T13">
                                  <a:pos x="T2" y="T3"/>
                                </a:cxn>
                                <a:cxn ang="T14">
                                  <a:pos x="T4" y="T5"/>
                                </a:cxn>
                                <a:cxn ang="T15">
                                  <a:pos x="T6" y="T7"/>
                                </a:cxn>
                                <a:cxn ang="T16">
                                  <a:pos x="T8" y="T9"/>
                                </a:cxn>
                                <a:cxn ang="T17">
                                  <a:pos x="T10" y="T11"/>
                                </a:cxn>
                              </a:cxnLst>
                              <a:rect l="T18" t="T19" r="T20" b="T21"/>
                              <a:pathLst>
                                <a:path w="39" h="4">
                                  <a:moveTo>
                                    <a:pt x="38" y="3"/>
                                  </a:moveTo>
                                  <a:lnTo>
                                    <a:pt x="0" y="3"/>
                                  </a:lnTo>
                                  <a:lnTo>
                                    <a:pt x="3" y="0"/>
                                  </a:lnTo>
                                  <a:lnTo>
                                    <a:pt x="38" y="0"/>
                                  </a:lnTo>
                                  <a:lnTo>
                                    <a:pt x="38" y="3"/>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33" name="Freeform 437"/>
                            <p:cNvSpPr>
                              <a:spLocks/>
                            </p:cNvSpPr>
                            <p:nvPr/>
                          </p:nvSpPr>
                          <p:spPr bwMode="auto">
                            <a:xfrm>
                              <a:off x="606" y="1907"/>
                              <a:ext cx="22" cy="3"/>
                            </a:xfrm>
                            <a:custGeom>
                              <a:avLst/>
                              <a:gdLst>
                                <a:gd name="T0" fmla="*/ 19 w 24"/>
                                <a:gd name="T1" fmla="*/ 2 h 4"/>
                                <a:gd name="T2" fmla="*/ 0 w 24"/>
                                <a:gd name="T3" fmla="*/ 2 h 4"/>
                                <a:gd name="T4" fmla="*/ 0 w 24"/>
                                <a:gd name="T5" fmla="*/ 0 h 4"/>
                                <a:gd name="T6" fmla="*/ 19 w 24"/>
                                <a:gd name="T7" fmla="*/ 0 h 4"/>
                                <a:gd name="T8" fmla="*/ 19 w 24"/>
                                <a:gd name="T9" fmla="*/ 2 h 4"/>
                                <a:gd name="T10" fmla="*/ 19 w 24"/>
                                <a:gd name="T11" fmla="*/ 2 h 4"/>
                                <a:gd name="T12" fmla="*/ 0 60000 65536"/>
                                <a:gd name="T13" fmla="*/ 0 60000 65536"/>
                                <a:gd name="T14" fmla="*/ 0 60000 65536"/>
                                <a:gd name="T15" fmla="*/ 0 60000 65536"/>
                                <a:gd name="T16" fmla="*/ 0 60000 65536"/>
                                <a:gd name="T17" fmla="*/ 0 60000 65536"/>
                                <a:gd name="T18" fmla="*/ 0 w 24"/>
                                <a:gd name="T19" fmla="*/ 0 h 4"/>
                                <a:gd name="T20" fmla="*/ 24 w 24"/>
                                <a:gd name="T21" fmla="*/ 4 h 4"/>
                              </a:gdLst>
                              <a:ahLst/>
                              <a:cxnLst>
                                <a:cxn ang="T12">
                                  <a:pos x="T0" y="T1"/>
                                </a:cxn>
                                <a:cxn ang="T13">
                                  <a:pos x="T2" y="T3"/>
                                </a:cxn>
                                <a:cxn ang="T14">
                                  <a:pos x="T4" y="T5"/>
                                </a:cxn>
                                <a:cxn ang="T15">
                                  <a:pos x="T6" y="T7"/>
                                </a:cxn>
                                <a:cxn ang="T16">
                                  <a:pos x="T8" y="T9"/>
                                </a:cxn>
                                <a:cxn ang="T17">
                                  <a:pos x="T10" y="T11"/>
                                </a:cxn>
                              </a:cxnLst>
                              <a:rect l="T18" t="T19" r="T20" b="T21"/>
                              <a:pathLst>
                                <a:path w="24" h="4">
                                  <a:moveTo>
                                    <a:pt x="23" y="3"/>
                                  </a:moveTo>
                                  <a:lnTo>
                                    <a:pt x="0" y="3"/>
                                  </a:lnTo>
                                  <a:lnTo>
                                    <a:pt x="0" y="0"/>
                                  </a:lnTo>
                                  <a:lnTo>
                                    <a:pt x="23" y="0"/>
                                  </a:lnTo>
                                  <a:lnTo>
                                    <a:pt x="23" y="3"/>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34" name="Freeform 438"/>
                            <p:cNvSpPr>
                              <a:spLocks/>
                            </p:cNvSpPr>
                            <p:nvPr/>
                          </p:nvSpPr>
                          <p:spPr bwMode="auto">
                            <a:xfrm>
                              <a:off x="689" y="1907"/>
                              <a:ext cx="33" cy="1"/>
                            </a:xfrm>
                            <a:custGeom>
                              <a:avLst/>
                              <a:gdLst>
                                <a:gd name="T0" fmla="*/ 29 w 36"/>
                                <a:gd name="T1" fmla="*/ 0 h 1"/>
                                <a:gd name="T2" fmla="*/ 0 w 36"/>
                                <a:gd name="T3" fmla="*/ 0 h 1"/>
                                <a:gd name="T4" fmla="*/ 2 w 36"/>
                                <a:gd name="T5" fmla="*/ 0 h 1"/>
                                <a:gd name="T6" fmla="*/ 29 w 36"/>
                                <a:gd name="T7" fmla="*/ 0 h 1"/>
                                <a:gd name="T8" fmla="*/ 29 w 36"/>
                                <a:gd name="T9" fmla="*/ 0 h 1"/>
                                <a:gd name="T10" fmla="*/ 29 w 36"/>
                                <a:gd name="T11" fmla="*/ 0 h 1"/>
                                <a:gd name="T12" fmla="*/ 29 w 36"/>
                                <a:gd name="T13" fmla="*/ 0 h 1"/>
                                <a:gd name="T14" fmla="*/ 0 60000 65536"/>
                                <a:gd name="T15" fmla="*/ 0 60000 65536"/>
                                <a:gd name="T16" fmla="*/ 0 60000 65536"/>
                                <a:gd name="T17" fmla="*/ 0 60000 65536"/>
                                <a:gd name="T18" fmla="*/ 0 60000 65536"/>
                                <a:gd name="T19" fmla="*/ 0 60000 65536"/>
                                <a:gd name="T20" fmla="*/ 0 60000 65536"/>
                                <a:gd name="T21" fmla="*/ 0 w 36"/>
                                <a:gd name="T22" fmla="*/ 0 h 1"/>
                                <a:gd name="T23" fmla="*/ 36 w 36"/>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
                                  <a:moveTo>
                                    <a:pt x="35" y="0"/>
                                  </a:moveTo>
                                  <a:lnTo>
                                    <a:pt x="0" y="0"/>
                                  </a:lnTo>
                                  <a:lnTo>
                                    <a:pt x="2" y="0"/>
                                  </a:lnTo>
                                  <a:lnTo>
                                    <a:pt x="3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35" name="Freeform 439"/>
                            <p:cNvSpPr>
                              <a:spLocks/>
                            </p:cNvSpPr>
                            <p:nvPr/>
                          </p:nvSpPr>
                          <p:spPr bwMode="auto">
                            <a:xfrm>
                              <a:off x="606" y="1907"/>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36" name="Freeform 440"/>
                            <p:cNvSpPr>
                              <a:spLocks/>
                            </p:cNvSpPr>
                            <p:nvPr/>
                          </p:nvSpPr>
                          <p:spPr bwMode="auto">
                            <a:xfrm>
                              <a:off x="691" y="1907"/>
                              <a:ext cx="31" cy="1"/>
                            </a:xfrm>
                            <a:custGeom>
                              <a:avLst/>
                              <a:gdLst>
                                <a:gd name="T0" fmla="*/ 27 w 34"/>
                                <a:gd name="T1" fmla="*/ 0 h 1"/>
                                <a:gd name="T2" fmla="*/ 0 w 34"/>
                                <a:gd name="T3" fmla="*/ 0 h 1"/>
                                <a:gd name="T4" fmla="*/ 2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2" y="0"/>
                                  </a:lnTo>
                                  <a:lnTo>
                                    <a:pt x="3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37" name="Freeform 441"/>
                            <p:cNvSpPr>
                              <a:spLocks/>
                            </p:cNvSpPr>
                            <p:nvPr/>
                          </p:nvSpPr>
                          <p:spPr bwMode="auto">
                            <a:xfrm>
                              <a:off x="606" y="1907"/>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38" name="Freeform 442"/>
                            <p:cNvSpPr>
                              <a:spLocks/>
                            </p:cNvSpPr>
                            <p:nvPr/>
                          </p:nvSpPr>
                          <p:spPr bwMode="auto">
                            <a:xfrm>
                              <a:off x="693" y="1907"/>
                              <a:ext cx="29" cy="1"/>
                            </a:xfrm>
                            <a:custGeom>
                              <a:avLst/>
                              <a:gdLst>
                                <a:gd name="T0" fmla="*/ 25 w 32"/>
                                <a:gd name="T1" fmla="*/ 0 h 1"/>
                                <a:gd name="T2" fmla="*/ 0 w 32"/>
                                <a:gd name="T3" fmla="*/ 0 h 1"/>
                                <a:gd name="T4" fmla="*/ 2 w 32"/>
                                <a:gd name="T5" fmla="*/ 0 h 1"/>
                                <a:gd name="T6" fmla="*/ 25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2" y="0"/>
                                  </a:lnTo>
                                  <a:lnTo>
                                    <a:pt x="3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39" name="Freeform 443"/>
                            <p:cNvSpPr>
                              <a:spLocks/>
                            </p:cNvSpPr>
                            <p:nvPr/>
                          </p:nvSpPr>
                          <p:spPr bwMode="auto">
                            <a:xfrm>
                              <a:off x="606" y="1907"/>
                              <a:ext cx="23" cy="1"/>
                            </a:xfrm>
                            <a:custGeom>
                              <a:avLst/>
                              <a:gdLst>
                                <a:gd name="T0" fmla="*/ 18 w 26"/>
                                <a:gd name="T1" fmla="*/ 0 h 1"/>
                                <a:gd name="T2" fmla="*/ 0 w 26"/>
                                <a:gd name="T3" fmla="*/ 0 h 1"/>
                                <a:gd name="T4" fmla="*/ 0 w 26"/>
                                <a:gd name="T5" fmla="*/ 0 h 1"/>
                                <a:gd name="T6" fmla="*/ 19 w 26"/>
                                <a:gd name="T7" fmla="*/ 0 h 1"/>
                                <a:gd name="T8" fmla="*/ 18 w 26"/>
                                <a:gd name="T9" fmla="*/ 0 h 1"/>
                                <a:gd name="T10" fmla="*/ 18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3" y="0"/>
                                  </a:moveTo>
                                  <a:lnTo>
                                    <a:pt x="0" y="0"/>
                                  </a:lnTo>
                                  <a:lnTo>
                                    <a:pt x="25" y="0"/>
                                  </a:lnTo>
                                  <a:lnTo>
                                    <a:pt x="2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40" name="Freeform 444"/>
                            <p:cNvSpPr>
                              <a:spLocks/>
                            </p:cNvSpPr>
                            <p:nvPr/>
                          </p:nvSpPr>
                          <p:spPr bwMode="auto">
                            <a:xfrm>
                              <a:off x="695" y="1906"/>
                              <a:ext cx="29" cy="2"/>
                            </a:xfrm>
                            <a:custGeom>
                              <a:avLst/>
                              <a:gdLst>
                                <a:gd name="T0" fmla="*/ 24 w 32"/>
                                <a:gd name="T1" fmla="*/ 1 h 2"/>
                                <a:gd name="T2" fmla="*/ 0 w 32"/>
                                <a:gd name="T3" fmla="*/ 1 h 2"/>
                                <a:gd name="T4" fmla="*/ 0 w 32"/>
                                <a:gd name="T5" fmla="*/ 0 h 2"/>
                                <a:gd name="T6" fmla="*/ 25 w 32"/>
                                <a:gd name="T7" fmla="*/ 0 h 2"/>
                                <a:gd name="T8" fmla="*/ 24 w 32"/>
                                <a:gd name="T9" fmla="*/ 1 h 2"/>
                                <a:gd name="T10" fmla="*/ 24 w 32"/>
                                <a:gd name="T11" fmla="*/ 1 h 2"/>
                                <a:gd name="T12" fmla="*/ 0 60000 65536"/>
                                <a:gd name="T13" fmla="*/ 0 60000 65536"/>
                                <a:gd name="T14" fmla="*/ 0 60000 65536"/>
                                <a:gd name="T15" fmla="*/ 0 60000 65536"/>
                                <a:gd name="T16" fmla="*/ 0 60000 65536"/>
                                <a:gd name="T17" fmla="*/ 0 60000 65536"/>
                                <a:gd name="T18" fmla="*/ 0 w 32"/>
                                <a:gd name="T19" fmla="*/ 0 h 2"/>
                                <a:gd name="T20" fmla="*/ 32 w 32"/>
                                <a:gd name="T21" fmla="*/ 2 h 2"/>
                              </a:gdLst>
                              <a:ahLst/>
                              <a:cxnLst>
                                <a:cxn ang="T12">
                                  <a:pos x="T0" y="T1"/>
                                </a:cxn>
                                <a:cxn ang="T13">
                                  <a:pos x="T2" y="T3"/>
                                </a:cxn>
                                <a:cxn ang="T14">
                                  <a:pos x="T4" y="T5"/>
                                </a:cxn>
                                <a:cxn ang="T15">
                                  <a:pos x="T6" y="T7"/>
                                </a:cxn>
                                <a:cxn ang="T16">
                                  <a:pos x="T8" y="T9"/>
                                </a:cxn>
                                <a:cxn ang="T17">
                                  <a:pos x="T10" y="T11"/>
                                </a:cxn>
                              </a:cxnLst>
                              <a:rect l="T18" t="T19" r="T20" b="T21"/>
                              <a:pathLst>
                                <a:path w="32" h="2">
                                  <a:moveTo>
                                    <a:pt x="29" y="1"/>
                                  </a:moveTo>
                                  <a:lnTo>
                                    <a:pt x="0" y="1"/>
                                  </a:lnTo>
                                  <a:lnTo>
                                    <a:pt x="0" y="0"/>
                                  </a:lnTo>
                                  <a:lnTo>
                                    <a:pt x="31" y="0"/>
                                  </a:lnTo>
                                  <a:lnTo>
                                    <a:pt x="29" y="1"/>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41" name="Freeform 445"/>
                            <p:cNvSpPr>
                              <a:spLocks/>
                            </p:cNvSpPr>
                            <p:nvPr/>
                          </p:nvSpPr>
                          <p:spPr bwMode="auto">
                            <a:xfrm>
                              <a:off x="606" y="1906"/>
                              <a:ext cx="23" cy="2"/>
                            </a:xfrm>
                            <a:custGeom>
                              <a:avLst/>
                              <a:gdLst>
                                <a:gd name="T0" fmla="*/ 19 w 26"/>
                                <a:gd name="T1" fmla="*/ 1 h 2"/>
                                <a:gd name="T2" fmla="*/ 0 w 26"/>
                                <a:gd name="T3" fmla="*/ 1 h 2"/>
                                <a:gd name="T4" fmla="*/ 0 w 26"/>
                                <a:gd name="T5" fmla="*/ 0 h 2"/>
                                <a:gd name="T6" fmla="*/ 19 w 26"/>
                                <a:gd name="T7" fmla="*/ 0 h 2"/>
                                <a:gd name="T8" fmla="*/ 19 w 26"/>
                                <a:gd name="T9" fmla="*/ 1 h 2"/>
                                <a:gd name="T10" fmla="*/ 19 w 26"/>
                                <a:gd name="T11" fmla="*/ 1 h 2"/>
                                <a:gd name="T12" fmla="*/ 0 60000 65536"/>
                                <a:gd name="T13" fmla="*/ 0 60000 65536"/>
                                <a:gd name="T14" fmla="*/ 0 60000 65536"/>
                                <a:gd name="T15" fmla="*/ 0 60000 65536"/>
                                <a:gd name="T16" fmla="*/ 0 60000 65536"/>
                                <a:gd name="T17" fmla="*/ 0 60000 65536"/>
                                <a:gd name="T18" fmla="*/ 0 w 26"/>
                                <a:gd name="T19" fmla="*/ 0 h 2"/>
                                <a:gd name="T20" fmla="*/ 26 w 26"/>
                                <a:gd name="T21" fmla="*/ 2 h 2"/>
                              </a:gdLst>
                              <a:ahLst/>
                              <a:cxnLst>
                                <a:cxn ang="T12">
                                  <a:pos x="T0" y="T1"/>
                                </a:cxn>
                                <a:cxn ang="T13">
                                  <a:pos x="T2" y="T3"/>
                                </a:cxn>
                                <a:cxn ang="T14">
                                  <a:pos x="T4" y="T5"/>
                                </a:cxn>
                                <a:cxn ang="T15">
                                  <a:pos x="T6" y="T7"/>
                                </a:cxn>
                                <a:cxn ang="T16">
                                  <a:pos x="T8" y="T9"/>
                                </a:cxn>
                                <a:cxn ang="T17">
                                  <a:pos x="T10" y="T11"/>
                                </a:cxn>
                              </a:cxnLst>
                              <a:rect l="T18" t="T19" r="T20" b="T21"/>
                              <a:pathLst>
                                <a:path w="26" h="2">
                                  <a:moveTo>
                                    <a:pt x="25" y="1"/>
                                  </a:moveTo>
                                  <a:lnTo>
                                    <a:pt x="0" y="1"/>
                                  </a:lnTo>
                                  <a:lnTo>
                                    <a:pt x="0" y="0"/>
                                  </a:lnTo>
                                  <a:lnTo>
                                    <a:pt x="25" y="0"/>
                                  </a:lnTo>
                                  <a:lnTo>
                                    <a:pt x="25" y="1"/>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42" name="Freeform 446"/>
                            <p:cNvSpPr>
                              <a:spLocks/>
                            </p:cNvSpPr>
                            <p:nvPr/>
                          </p:nvSpPr>
                          <p:spPr bwMode="auto">
                            <a:xfrm>
                              <a:off x="695" y="1906"/>
                              <a:ext cx="29" cy="1"/>
                            </a:xfrm>
                            <a:custGeom>
                              <a:avLst/>
                              <a:gdLst>
                                <a:gd name="T0" fmla="*/ 25 w 32"/>
                                <a:gd name="T1" fmla="*/ 0 h 1"/>
                                <a:gd name="T2" fmla="*/ 0 w 32"/>
                                <a:gd name="T3" fmla="*/ 0 h 1"/>
                                <a:gd name="T4" fmla="*/ 2 w 32"/>
                                <a:gd name="T5" fmla="*/ 0 h 1"/>
                                <a:gd name="T6" fmla="*/ 25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2" y="0"/>
                                  </a:lnTo>
                                  <a:lnTo>
                                    <a:pt x="3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43" name="Freeform 447"/>
                            <p:cNvSpPr>
                              <a:spLocks/>
                            </p:cNvSpPr>
                            <p:nvPr/>
                          </p:nvSpPr>
                          <p:spPr bwMode="auto">
                            <a:xfrm>
                              <a:off x="606" y="1906"/>
                              <a:ext cx="23" cy="1"/>
                            </a:xfrm>
                            <a:custGeom>
                              <a:avLst/>
                              <a:gdLst>
                                <a:gd name="T0" fmla="*/ 19 w 26"/>
                                <a:gd name="T1" fmla="*/ 0 h 1"/>
                                <a:gd name="T2" fmla="*/ 0 w 26"/>
                                <a:gd name="T3" fmla="*/ 0 h 1"/>
                                <a:gd name="T4" fmla="*/ 0 w 26"/>
                                <a:gd name="T5" fmla="*/ 0 h 1"/>
                                <a:gd name="T6" fmla="*/ 19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44" name="Freeform 448"/>
                            <p:cNvSpPr>
                              <a:spLocks/>
                            </p:cNvSpPr>
                            <p:nvPr/>
                          </p:nvSpPr>
                          <p:spPr bwMode="auto">
                            <a:xfrm>
                              <a:off x="697" y="1906"/>
                              <a:ext cx="29" cy="1"/>
                            </a:xfrm>
                            <a:custGeom>
                              <a:avLst/>
                              <a:gdLst>
                                <a:gd name="T0" fmla="*/ 24 w 32"/>
                                <a:gd name="T1" fmla="*/ 0 h 1"/>
                                <a:gd name="T2" fmla="*/ 0 w 32"/>
                                <a:gd name="T3" fmla="*/ 0 h 1"/>
                                <a:gd name="T4" fmla="*/ 2 w 32"/>
                                <a:gd name="T5" fmla="*/ 0 h 1"/>
                                <a:gd name="T6" fmla="*/ 25 w 32"/>
                                <a:gd name="T7" fmla="*/ 0 h 1"/>
                                <a:gd name="T8" fmla="*/ 24 w 32"/>
                                <a:gd name="T9" fmla="*/ 0 h 1"/>
                                <a:gd name="T10" fmla="*/ 24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29" y="0"/>
                                  </a:moveTo>
                                  <a:lnTo>
                                    <a:pt x="0" y="0"/>
                                  </a:lnTo>
                                  <a:lnTo>
                                    <a:pt x="2" y="0"/>
                                  </a:lnTo>
                                  <a:lnTo>
                                    <a:pt x="31" y="0"/>
                                  </a:lnTo>
                                  <a:lnTo>
                                    <a:pt x="2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45" name="Freeform 449"/>
                            <p:cNvSpPr>
                              <a:spLocks/>
                            </p:cNvSpPr>
                            <p:nvPr/>
                          </p:nvSpPr>
                          <p:spPr bwMode="auto">
                            <a:xfrm>
                              <a:off x="606" y="1906"/>
                              <a:ext cx="23" cy="1"/>
                            </a:xfrm>
                            <a:custGeom>
                              <a:avLst/>
                              <a:gdLst>
                                <a:gd name="T0" fmla="*/ 19 w 26"/>
                                <a:gd name="T1" fmla="*/ 0 h 1"/>
                                <a:gd name="T2" fmla="*/ 0 w 26"/>
                                <a:gd name="T3" fmla="*/ 0 h 1"/>
                                <a:gd name="T4" fmla="*/ 0 w 26"/>
                                <a:gd name="T5" fmla="*/ 0 h 1"/>
                                <a:gd name="T6" fmla="*/ 19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46" name="Freeform 450"/>
                            <p:cNvSpPr>
                              <a:spLocks/>
                            </p:cNvSpPr>
                            <p:nvPr/>
                          </p:nvSpPr>
                          <p:spPr bwMode="auto">
                            <a:xfrm>
                              <a:off x="698" y="1906"/>
                              <a:ext cx="28" cy="1"/>
                            </a:xfrm>
                            <a:custGeom>
                              <a:avLst/>
                              <a:gdLst>
                                <a:gd name="T0" fmla="*/ 25 w 30"/>
                                <a:gd name="T1" fmla="*/ 0 h 1"/>
                                <a:gd name="T2" fmla="*/ 0 w 30"/>
                                <a:gd name="T3" fmla="*/ 0 h 1"/>
                                <a:gd name="T4" fmla="*/ 2 w 30"/>
                                <a:gd name="T5" fmla="*/ 0 h 1"/>
                                <a:gd name="T6" fmla="*/ 25 w 30"/>
                                <a:gd name="T7" fmla="*/ 0 h 1"/>
                                <a:gd name="T8" fmla="*/ 25 w 30"/>
                                <a:gd name="T9" fmla="*/ 0 h 1"/>
                                <a:gd name="T10" fmla="*/ 25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 y="0"/>
                                  </a:lnTo>
                                  <a:lnTo>
                                    <a:pt x="2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47" name="Freeform 451"/>
                            <p:cNvSpPr>
                              <a:spLocks/>
                            </p:cNvSpPr>
                            <p:nvPr/>
                          </p:nvSpPr>
                          <p:spPr bwMode="auto">
                            <a:xfrm>
                              <a:off x="606" y="1906"/>
                              <a:ext cx="23" cy="1"/>
                            </a:xfrm>
                            <a:custGeom>
                              <a:avLst/>
                              <a:gdLst>
                                <a:gd name="T0" fmla="*/ 19 w 26"/>
                                <a:gd name="T1" fmla="*/ 0 h 1"/>
                                <a:gd name="T2" fmla="*/ 0 w 26"/>
                                <a:gd name="T3" fmla="*/ 0 h 1"/>
                                <a:gd name="T4" fmla="*/ 0 w 26"/>
                                <a:gd name="T5" fmla="*/ 0 h 1"/>
                                <a:gd name="T6" fmla="*/ 19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48" name="Freeform 452"/>
                            <p:cNvSpPr>
                              <a:spLocks/>
                            </p:cNvSpPr>
                            <p:nvPr/>
                          </p:nvSpPr>
                          <p:spPr bwMode="auto">
                            <a:xfrm>
                              <a:off x="700" y="1904"/>
                              <a:ext cx="26" cy="3"/>
                            </a:xfrm>
                            <a:custGeom>
                              <a:avLst/>
                              <a:gdLst>
                                <a:gd name="T0" fmla="*/ 23 w 28"/>
                                <a:gd name="T1" fmla="*/ 2 h 3"/>
                                <a:gd name="T2" fmla="*/ 0 w 28"/>
                                <a:gd name="T3" fmla="*/ 2 h 3"/>
                                <a:gd name="T4" fmla="*/ 2 w 28"/>
                                <a:gd name="T5" fmla="*/ 0 h 3"/>
                                <a:gd name="T6" fmla="*/ 23 w 28"/>
                                <a:gd name="T7" fmla="*/ 0 h 3"/>
                                <a:gd name="T8" fmla="*/ 23 w 28"/>
                                <a:gd name="T9" fmla="*/ 2 h 3"/>
                                <a:gd name="T10" fmla="*/ 23 w 28"/>
                                <a:gd name="T11" fmla="*/ 2 h 3"/>
                                <a:gd name="T12" fmla="*/ 0 60000 65536"/>
                                <a:gd name="T13" fmla="*/ 0 60000 65536"/>
                                <a:gd name="T14" fmla="*/ 0 60000 65536"/>
                                <a:gd name="T15" fmla="*/ 0 60000 65536"/>
                                <a:gd name="T16" fmla="*/ 0 60000 65536"/>
                                <a:gd name="T17" fmla="*/ 0 60000 65536"/>
                                <a:gd name="T18" fmla="*/ 0 w 28"/>
                                <a:gd name="T19" fmla="*/ 0 h 3"/>
                                <a:gd name="T20" fmla="*/ 28 w 28"/>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 h="3">
                                  <a:moveTo>
                                    <a:pt x="27" y="2"/>
                                  </a:moveTo>
                                  <a:lnTo>
                                    <a:pt x="0" y="2"/>
                                  </a:lnTo>
                                  <a:lnTo>
                                    <a:pt x="2" y="0"/>
                                  </a:lnTo>
                                  <a:lnTo>
                                    <a:pt x="27" y="0"/>
                                  </a:lnTo>
                                  <a:lnTo>
                                    <a:pt x="27"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49" name="Freeform 453"/>
                            <p:cNvSpPr>
                              <a:spLocks/>
                            </p:cNvSpPr>
                            <p:nvPr/>
                          </p:nvSpPr>
                          <p:spPr bwMode="auto">
                            <a:xfrm>
                              <a:off x="606" y="1904"/>
                              <a:ext cx="23" cy="3"/>
                            </a:xfrm>
                            <a:custGeom>
                              <a:avLst/>
                              <a:gdLst>
                                <a:gd name="T0" fmla="*/ 19 w 26"/>
                                <a:gd name="T1" fmla="*/ 2 h 3"/>
                                <a:gd name="T2" fmla="*/ 0 w 26"/>
                                <a:gd name="T3" fmla="*/ 2 h 3"/>
                                <a:gd name="T4" fmla="*/ 0 w 26"/>
                                <a:gd name="T5" fmla="*/ 0 h 3"/>
                                <a:gd name="T6" fmla="*/ 19 w 26"/>
                                <a:gd name="T7" fmla="*/ 0 h 3"/>
                                <a:gd name="T8" fmla="*/ 19 w 26"/>
                                <a:gd name="T9" fmla="*/ 2 h 3"/>
                                <a:gd name="T10" fmla="*/ 19 w 26"/>
                                <a:gd name="T11" fmla="*/ 2 h 3"/>
                                <a:gd name="T12" fmla="*/ 0 60000 65536"/>
                                <a:gd name="T13" fmla="*/ 0 60000 65536"/>
                                <a:gd name="T14" fmla="*/ 0 60000 65536"/>
                                <a:gd name="T15" fmla="*/ 0 60000 65536"/>
                                <a:gd name="T16" fmla="*/ 0 60000 65536"/>
                                <a:gd name="T17" fmla="*/ 0 60000 65536"/>
                                <a:gd name="T18" fmla="*/ 0 w 26"/>
                                <a:gd name="T19" fmla="*/ 0 h 3"/>
                                <a:gd name="T20" fmla="*/ 26 w 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26" h="3">
                                  <a:moveTo>
                                    <a:pt x="25" y="2"/>
                                  </a:moveTo>
                                  <a:lnTo>
                                    <a:pt x="0" y="2"/>
                                  </a:lnTo>
                                  <a:lnTo>
                                    <a:pt x="0" y="0"/>
                                  </a:lnTo>
                                  <a:lnTo>
                                    <a:pt x="25" y="0"/>
                                  </a:lnTo>
                                  <a:lnTo>
                                    <a:pt x="25"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50" name="Freeform 454"/>
                            <p:cNvSpPr>
                              <a:spLocks/>
                            </p:cNvSpPr>
                            <p:nvPr/>
                          </p:nvSpPr>
                          <p:spPr bwMode="auto">
                            <a:xfrm>
                              <a:off x="702" y="1904"/>
                              <a:ext cx="27" cy="1"/>
                            </a:xfrm>
                            <a:custGeom>
                              <a:avLst/>
                              <a:gdLst>
                                <a:gd name="T0" fmla="*/ 21 w 29"/>
                                <a:gd name="T1" fmla="*/ 0 h 1"/>
                                <a:gd name="T2" fmla="*/ 0 w 29"/>
                                <a:gd name="T3" fmla="*/ 0 h 1"/>
                                <a:gd name="T4" fmla="*/ 0 w 29"/>
                                <a:gd name="T5" fmla="*/ 0 h 1"/>
                                <a:gd name="T6" fmla="*/ 24 w 29"/>
                                <a:gd name="T7" fmla="*/ 0 h 1"/>
                                <a:gd name="T8" fmla="*/ 21 w 29"/>
                                <a:gd name="T9" fmla="*/ 0 h 1"/>
                                <a:gd name="T10" fmla="*/ 21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25" y="0"/>
                                  </a:moveTo>
                                  <a:lnTo>
                                    <a:pt x="0" y="0"/>
                                  </a:lnTo>
                                  <a:lnTo>
                                    <a:pt x="28"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51" name="Freeform 455"/>
                            <p:cNvSpPr>
                              <a:spLocks/>
                            </p:cNvSpPr>
                            <p:nvPr/>
                          </p:nvSpPr>
                          <p:spPr bwMode="auto">
                            <a:xfrm>
                              <a:off x="606" y="1904"/>
                              <a:ext cx="23" cy="1"/>
                            </a:xfrm>
                            <a:custGeom>
                              <a:avLst/>
                              <a:gdLst>
                                <a:gd name="T0" fmla="*/ 19 w 26"/>
                                <a:gd name="T1" fmla="*/ 0 h 1"/>
                                <a:gd name="T2" fmla="*/ 0 w 26"/>
                                <a:gd name="T3" fmla="*/ 0 h 1"/>
                                <a:gd name="T4" fmla="*/ 0 w 26"/>
                                <a:gd name="T5" fmla="*/ 0 h 1"/>
                                <a:gd name="T6" fmla="*/ 19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52" name="Freeform 456"/>
                            <p:cNvSpPr>
                              <a:spLocks/>
                            </p:cNvSpPr>
                            <p:nvPr/>
                          </p:nvSpPr>
                          <p:spPr bwMode="auto">
                            <a:xfrm>
                              <a:off x="702" y="1904"/>
                              <a:ext cx="27" cy="1"/>
                            </a:xfrm>
                            <a:custGeom>
                              <a:avLst/>
                              <a:gdLst>
                                <a:gd name="T0" fmla="*/ 24 w 29"/>
                                <a:gd name="T1" fmla="*/ 0 h 1"/>
                                <a:gd name="T2" fmla="*/ 0 w 29"/>
                                <a:gd name="T3" fmla="*/ 0 h 1"/>
                                <a:gd name="T4" fmla="*/ 2 w 29"/>
                                <a:gd name="T5" fmla="*/ 0 h 1"/>
                                <a:gd name="T6" fmla="*/ 24 w 29"/>
                                <a:gd name="T7" fmla="*/ 0 h 1"/>
                                <a:gd name="T8" fmla="*/ 24 w 29"/>
                                <a:gd name="T9" fmla="*/ 0 h 1"/>
                                <a:gd name="T10" fmla="*/ 24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28" y="0"/>
                                  </a:moveTo>
                                  <a:lnTo>
                                    <a:pt x="0" y="0"/>
                                  </a:lnTo>
                                  <a:lnTo>
                                    <a:pt x="2" y="0"/>
                                  </a:lnTo>
                                  <a:lnTo>
                                    <a:pt x="2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53" name="Freeform 457"/>
                            <p:cNvSpPr>
                              <a:spLocks/>
                            </p:cNvSpPr>
                            <p:nvPr/>
                          </p:nvSpPr>
                          <p:spPr bwMode="auto">
                            <a:xfrm>
                              <a:off x="606" y="1904"/>
                              <a:ext cx="23" cy="1"/>
                            </a:xfrm>
                            <a:custGeom>
                              <a:avLst/>
                              <a:gdLst>
                                <a:gd name="T0" fmla="*/ 19 w 26"/>
                                <a:gd name="T1" fmla="*/ 0 h 1"/>
                                <a:gd name="T2" fmla="*/ 0 w 26"/>
                                <a:gd name="T3" fmla="*/ 0 h 1"/>
                                <a:gd name="T4" fmla="*/ 0 w 26"/>
                                <a:gd name="T5" fmla="*/ 0 h 1"/>
                                <a:gd name="T6" fmla="*/ 19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54" name="Freeform 458"/>
                            <p:cNvSpPr>
                              <a:spLocks/>
                            </p:cNvSpPr>
                            <p:nvPr/>
                          </p:nvSpPr>
                          <p:spPr bwMode="auto">
                            <a:xfrm>
                              <a:off x="704" y="1902"/>
                              <a:ext cx="25" cy="3"/>
                            </a:xfrm>
                            <a:custGeom>
                              <a:avLst/>
                              <a:gdLst>
                                <a:gd name="T0" fmla="*/ 22 w 27"/>
                                <a:gd name="T1" fmla="*/ 2 h 4"/>
                                <a:gd name="T2" fmla="*/ 0 w 27"/>
                                <a:gd name="T3" fmla="*/ 2 h 4"/>
                                <a:gd name="T4" fmla="*/ 3 w 27"/>
                                <a:gd name="T5" fmla="*/ 0 h 4"/>
                                <a:gd name="T6" fmla="*/ 22 w 27"/>
                                <a:gd name="T7" fmla="*/ 0 h 4"/>
                                <a:gd name="T8" fmla="*/ 22 w 27"/>
                                <a:gd name="T9" fmla="*/ 2 h 4"/>
                                <a:gd name="T10" fmla="*/ 22 w 27"/>
                                <a:gd name="T11" fmla="*/ 2 h 4"/>
                                <a:gd name="T12" fmla="*/ 0 60000 65536"/>
                                <a:gd name="T13" fmla="*/ 0 60000 65536"/>
                                <a:gd name="T14" fmla="*/ 0 60000 65536"/>
                                <a:gd name="T15" fmla="*/ 0 60000 65536"/>
                                <a:gd name="T16" fmla="*/ 0 60000 65536"/>
                                <a:gd name="T17" fmla="*/ 0 60000 65536"/>
                                <a:gd name="T18" fmla="*/ 0 w 27"/>
                                <a:gd name="T19" fmla="*/ 0 h 4"/>
                                <a:gd name="T20" fmla="*/ 27 w 27"/>
                                <a:gd name="T21" fmla="*/ 4 h 4"/>
                              </a:gdLst>
                              <a:ahLst/>
                              <a:cxnLst>
                                <a:cxn ang="T12">
                                  <a:pos x="T0" y="T1"/>
                                </a:cxn>
                                <a:cxn ang="T13">
                                  <a:pos x="T2" y="T3"/>
                                </a:cxn>
                                <a:cxn ang="T14">
                                  <a:pos x="T4" y="T5"/>
                                </a:cxn>
                                <a:cxn ang="T15">
                                  <a:pos x="T6" y="T7"/>
                                </a:cxn>
                                <a:cxn ang="T16">
                                  <a:pos x="T8" y="T9"/>
                                </a:cxn>
                                <a:cxn ang="T17">
                                  <a:pos x="T10" y="T11"/>
                                </a:cxn>
                              </a:cxnLst>
                              <a:rect l="T18" t="T19" r="T20" b="T21"/>
                              <a:pathLst>
                                <a:path w="27" h="4">
                                  <a:moveTo>
                                    <a:pt x="26" y="3"/>
                                  </a:moveTo>
                                  <a:lnTo>
                                    <a:pt x="0" y="3"/>
                                  </a:lnTo>
                                  <a:lnTo>
                                    <a:pt x="3" y="0"/>
                                  </a:lnTo>
                                  <a:lnTo>
                                    <a:pt x="26" y="0"/>
                                  </a:lnTo>
                                  <a:lnTo>
                                    <a:pt x="26" y="3"/>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55" name="Freeform 459"/>
                            <p:cNvSpPr>
                              <a:spLocks/>
                            </p:cNvSpPr>
                            <p:nvPr/>
                          </p:nvSpPr>
                          <p:spPr bwMode="auto">
                            <a:xfrm>
                              <a:off x="606" y="1902"/>
                              <a:ext cx="23" cy="3"/>
                            </a:xfrm>
                            <a:custGeom>
                              <a:avLst/>
                              <a:gdLst>
                                <a:gd name="T0" fmla="*/ 19 w 26"/>
                                <a:gd name="T1" fmla="*/ 2 h 4"/>
                                <a:gd name="T2" fmla="*/ 0 w 26"/>
                                <a:gd name="T3" fmla="*/ 2 h 4"/>
                                <a:gd name="T4" fmla="*/ 0 w 26"/>
                                <a:gd name="T5" fmla="*/ 0 h 4"/>
                                <a:gd name="T6" fmla="*/ 19 w 26"/>
                                <a:gd name="T7" fmla="*/ 0 h 4"/>
                                <a:gd name="T8" fmla="*/ 19 w 26"/>
                                <a:gd name="T9" fmla="*/ 2 h 4"/>
                                <a:gd name="T10" fmla="*/ 19 w 26"/>
                                <a:gd name="T11" fmla="*/ 2 h 4"/>
                                <a:gd name="T12" fmla="*/ 0 60000 65536"/>
                                <a:gd name="T13" fmla="*/ 0 60000 65536"/>
                                <a:gd name="T14" fmla="*/ 0 60000 65536"/>
                                <a:gd name="T15" fmla="*/ 0 60000 65536"/>
                                <a:gd name="T16" fmla="*/ 0 60000 65536"/>
                                <a:gd name="T17" fmla="*/ 0 60000 65536"/>
                                <a:gd name="T18" fmla="*/ 0 w 26"/>
                                <a:gd name="T19" fmla="*/ 0 h 4"/>
                                <a:gd name="T20" fmla="*/ 26 w 26"/>
                                <a:gd name="T21" fmla="*/ 4 h 4"/>
                              </a:gdLst>
                              <a:ahLst/>
                              <a:cxnLst>
                                <a:cxn ang="T12">
                                  <a:pos x="T0" y="T1"/>
                                </a:cxn>
                                <a:cxn ang="T13">
                                  <a:pos x="T2" y="T3"/>
                                </a:cxn>
                                <a:cxn ang="T14">
                                  <a:pos x="T4" y="T5"/>
                                </a:cxn>
                                <a:cxn ang="T15">
                                  <a:pos x="T6" y="T7"/>
                                </a:cxn>
                                <a:cxn ang="T16">
                                  <a:pos x="T8" y="T9"/>
                                </a:cxn>
                                <a:cxn ang="T17">
                                  <a:pos x="T10" y="T11"/>
                                </a:cxn>
                              </a:cxnLst>
                              <a:rect l="T18" t="T19" r="T20" b="T21"/>
                              <a:pathLst>
                                <a:path w="26" h="4">
                                  <a:moveTo>
                                    <a:pt x="25" y="3"/>
                                  </a:moveTo>
                                  <a:lnTo>
                                    <a:pt x="0" y="3"/>
                                  </a:lnTo>
                                  <a:lnTo>
                                    <a:pt x="0" y="0"/>
                                  </a:lnTo>
                                  <a:lnTo>
                                    <a:pt x="25" y="0"/>
                                  </a:lnTo>
                                  <a:lnTo>
                                    <a:pt x="25" y="3"/>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56" name="Freeform 460"/>
                            <p:cNvSpPr>
                              <a:spLocks/>
                            </p:cNvSpPr>
                            <p:nvPr/>
                          </p:nvSpPr>
                          <p:spPr bwMode="auto">
                            <a:xfrm>
                              <a:off x="707" y="1902"/>
                              <a:ext cx="23" cy="1"/>
                            </a:xfrm>
                            <a:custGeom>
                              <a:avLst/>
                              <a:gdLst>
                                <a:gd name="T0" fmla="*/ 18 w 26"/>
                                <a:gd name="T1" fmla="*/ 0 h 1"/>
                                <a:gd name="T2" fmla="*/ 0 w 26"/>
                                <a:gd name="T3" fmla="*/ 0 h 1"/>
                                <a:gd name="T4" fmla="*/ 2 w 26"/>
                                <a:gd name="T5" fmla="*/ 0 h 1"/>
                                <a:gd name="T6" fmla="*/ 19 w 26"/>
                                <a:gd name="T7" fmla="*/ 0 h 1"/>
                                <a:gd name="T8" fmla="*/ 18 w 26"/>
                                <a:gd name="T9" fmla="*/ 0 h 1"/>
                                <a:gd name="T10" fmla="*/ 18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3" y="0"/>
                                  </a:moveTo>
                                  <a:lnTo>
                                    <a:pt x="0" y="0"/>
                                  </a:lnTo>
                                  <a:lnTo>
                                    <a:pt x="2" y="0"/>
                                  </a:lnTo>
                                  <a:lnTo>
                                    <a:pt x="25" y="0"/>
                                  </a:lnTo>
                                  <a:lnTo>
                                    <a:pt x="2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57" name="Freeform 461"/>
                            <p:cNvSpPr>
                              <a:spLocks/>
                            </p:cNvSpPr>
                            <p:nvPr/>
                          </p:nvSpPr>
                          <p:spPr bwMode="auto">
                            <a:xfrm>
                              <a:off x="606" y="1902"/>
                              <a:ext cx="23" cy="1"/>
                            </a:xfrm>
                            <a:custGeom>
                              <a:avLst/>
                              <a:gdLst>
                                <a:gd name="T0" fmla="*/ 19 w 26"/>
                                <a:gd name="T1" fmla="*/ 0 h 1"/>
                                <a:gd name="T2" fmla="*/ 0 w 26"/>
                                <a:gd name="T3" fmla="*/ 0 h 1"/>
                                <a:gd name="T4" fmla="*/ 0 w 26"/>
                                <a:gd name="T5" fmla="*/ 0 h 1"/>
                                <a:gd name="T6" fmla="*/ 19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58" name="Freeform 462"/>
                            <p:cNvSpPr>
                              <a:spLocks/>
                            </p:cNvSpPr>
                            <p:nvPr/>
                          </p:nvSpPr>
                          <p:spPr bwMode="auto">
                            <a:xfrm>
                              <a:off x="708" y="1902"/>
                              <a:ext cx="22" cy="1"/>
                            </a:xfrm>
                            <a:custGeom>
                              <a:avLst/>
                              <a:gdLst>
                                <a:gd name="T0" fmla="*/ 19 w 24"/>
                                <a:gd name="T1" fmla="*/ 0 h 1"/>
                                <a:gd name="T2" fmla="*/ 0 w 24"/>
                                <a:gd name="T3" fmla="*/ 0 h 1"/>
                                <a:gd name="T4" fmla="*/ 1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1" y="0"/>
                                  </a:lnTo>
                                  <a:lnTo>
                                    <a:pt x="2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59" name="Freeform 463"/>
                            <p:cNvSpPr>
                              <a:spLocks/>
                            </p:cNvSpPr>
                            <p:nvPr/>
                          </p:nvSpPr>
                          <p:spPr bwMode="auto">
                            <a:xfrm>
                              <a:off x="606" y="1902"/>
                              <a:ext cx="23" cy="1"/>
                            </a:xfrm>
                            <a:custGeom>
                              <a:avLst/>
                              <a:gdLst>
                                <a:gd name="T0" fmla="*/ 19 w 26"/>
                                <a:gd name="T1" fmla="*/ 0 h 1"/>
                                <a:gd name="T2" fmla="*/ 0 w 26"/>
                                <a:gd name="T3" fmla="*/ 0 h 1"/>
                                <a:gd name="T4" fmla="*/ 0 w 26"/>
                                <a:gd name="T5" fmla="*/ 0 h 1"/>
                                <a:gd name="T6" fmla="*/ 19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60" name="Freeform 464"/>
                            <p:cNvSpPr>
                              <a:spLocks/>
                            </p:cNvSpPr>
                            <p:nvPr/>
                          </p:nvSpPr>
                          <p:spPr bwMode="auto">
                            <a:xfrm>
                              <a:off x="709" y="1902"/>
                              <a:ext cx="21" cy="1"/>
                            </a:xfrm>
                            <a:custGeom>
                              <a:avLst/>
                              <a:gdLst>
                                <a:gd name="T0" fmla="*/ 18 w 23"/>
                                <a:gd name="T1" fmla="*/ 0 h 1"/>
                                <a:gd name="T2" fmla="*/ 0 w 23"/>
                                <a:gd name="T3" fmla="*/ 0 h 1"/>
                                <a:gd name="T4" fmla="*/ 3 w 23"/>
                                <a:gd name="T5" fmla="*/ 0 h 1"/>
                                <a:gd name="T6" fmla="*/ 18 w 23"/>
                                <a:gd name="T7" fmla="*/ 0 h 1"/>
                                <a:gd name="T8" fmla="*/ 18 w 23"/>
                                <a:gd name="T9" fmla="*/ 0 h 1"/>
                                <a:gd name="T10" fmla="*/ 18 w 23"/>
                                <a:gd name="T11" fmla="*/ 0 h 1"/>
                                <a:gd name="T12" fmla="*/ 18 w 23"/>
                                <a:gd name="T13" fmla="*/ 0 h 1"/>
                                <a:gd name="T14" fmla="*/ 0 60000 65536"/>
                                <a:gd name="T15" fmla="*/ 0 60000 65536"/>
                                <a:gd name="T16" fmla="*/ 0 60000 65536"/>
                                <a:gd name="T17" fmla="*/ 0 60000 65536"/>
                                <a:gd name="T18" fmla="*/ 0 60000 65536"/>
                                <a:gd name="T19" fmla="*/ 0 60000 65536"/>
                                <a:gd name="T20" fmla="*/ 0 60000 65536"/>
                                <a:gd name="T21" fmla="*/ 0 w 23"/>
                                <a:gd name="T22" fmla="*/ 0 h 1"/>
                                <a:gd name="T23" fmla="*/ 23 w 2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
                                  <a:moveTo>
                                    <a:pt x="22" y="0"/>
                                  </a:moveTo>
                                  <a:lnTo>
                                    <a:pt x="0" y="0"/>
                                  </a:lnTo>
                                  <a:lnTo>
                                    <a:pt x="3" y="0"/>
                                  </a:lnTo>
                                  <a:lnTo>
                                    <a:pt x="22"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61" name="Freeform 465"/>
                            <p:cNvSpPr>
                              <a:spLocks/>
                            </p:cNvSpPr>
                            <p:nvPr/>
                          </p:nvSpPr>
                          <p:spPr bwMode="auto">
                            <a:xfrm>
                              <a:off x="606" y="1902"/>
                              <a:ext cx="23" cy="1"/>
                            </a:xfrm>
                            <a:custGeom>
                              <a:avLst/>
                              <a:gdLst>
                                <a:gd name="T0" fmla="*/ 19 w 26"/>
                                <a:gd name="T1" fmla="*/ 0 h 1"/>
                                <a:gd name="T2" fmla="*/ 0 w 26"/>
                                <a:gd name="T3" fmla="*/ 0 h 1"/>
                                <a:gd name="T4" fmla="*/ 0 w 26"/>
                                <a:gd name="T5" fmla="*/ 0 h 1"/>
                                <a:gd name="T6" fmla="*/ 19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62" name="Freeform 466"/>
                            <p:cNvSpPr>
                              <a:spLocks/>
                            </p:cNvSpPr>
                            <p:nvPr/>
                          </p:nvSpPr>
                          <p:spPr bwMode="auto">
                            <a:xfrm>
                              <a:off x="712" y="1900"/>
                              <a:ext cx="18" cy="3"/>
                            </a:xfrm>
                            <a:custGeom>
                              <a:avLst/>
                              <a:gdLst>
                                <a:gd name="T0" fmla="*/ 15 w 20"/>
                                <a:gd name="T1" fmla="*/ 2 h 3"/>
                                <a:gd name="T2" fmla="*/ 0 w 20"/>
                                <a:gd name="T3" fmla="*/ 2 h 3"/>
                                <a:gd name="T4" fmla="*/ 0 w 20"/>
                                <a:gd name="T5" fmla="*/ 0 h 3"/>
                                <a:gd name="T6" fmla="*/ 15 w 20"/>
                                <a:gd name="T7" fmla="*/ 0 h 3"/>
                                <a:gd name="T8" fmla="*/ 15 w 20"/>
                                <a:gd name="T9" fmla="*/ 2 h 3"/>
                                <a:gd name="T10" fmla="*/ 15 w 20"/>
                                <a:gd name="T11" fmla="*/ 2 h 3"/>
                                <a:gd name="T12" fmla="*/ 0 60000 65536"/>
                                <a:gd name="T13" fmla="*/ 0 60000 65536"/>
                                <a:gd name="T14" fmla="*/ 0 60000 65536"/>
                                <a:gd name="T15" fmla="*/ 0 60000 65536"/>
                                <a:gd name="T16" fmla="*/ 0 60000 65536"/>
                                <a:gd name="T17" fmla="*/ 0 60000 65536"/>
                                <a:gd name="T18" fmla="*/ 0 w 20"/>
                                <a:gd name="T19" fmla="*/ 0 h 3"/>
                                <a:gd name="T20" fmla="*/ 20 w 20"/>
                                <a:gd name="T21" fmla="*/ 3 h 3"/>
                              </a:gdLst>
                              <a:ahLst/>
                              <a:cxnLst>
                                <a:cxn ang="T12">
                                  <a:pos x="T0" y="T1"/>
                                </a:cxn>
                                <a:cxn ang="T13">
                                  <a:pos x="T2" y="T3"/>
                                </a:cxn>
                                <a:cxn ang="T14">
                                  <a:pos x="T4" y="T5"/>
                                </a:cxn>
                                <a:cxn ang="T15">
                                  <a:pos x="T6" y="T7"/>
                                </a:cxn>
                                <a:cxn ang="T16">
                                  <a:pos x="T8" y="T9"/>
                                </a:cxn>
                                <a:cxn ang="T17">
                                  <a:pos x="T10" y="T11"/>
                                </a:cxn>
                              </a:cxnLst>
                              <a:rect l="T18" t="T19" r="T20" b="T21"/>
                              <a:pathLst>
                                <a:path w="20" h="3">
                                  <a:moveTo>
                                    <a:pt x="19" y="2"/>
                                  </a:moveTo>
                                  <a:lnTo>
                                    <a:pt x="0" y="2"/>
                                  </a:lnTo>
                                  <a:lnTo>
                                    <a:pt x="0" y="0"/>
                                  </a:lnTo>
                                  <a:lnTo>
                                    <a:pt x="19" y="0"/>
                                  </a:lnTo>
                                  <a:lnTo>
                                    <a:pt x="19"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63" name="Freeform 467"/>
                            <p:cNvSpPr>
                              <a:spLocks/>
                            </p:cNvSpPr>
                            <p:nvPr/>
                          </p:nvSpPr>
                          <p:spPr bwMode="auto">
                            <a:xfrm>
                              <a:off x="606" y="1900"/>
                              <a:ext cx="26" cy="3"/>
                            </a:xfrm>
                            <a:custGeom>
                              <a:avLst/>
                              <a:gdLst>
                                <a:gd name="T0" fmla="*/ 20 w 29"/>
                                <a:gd name="T1" fmla="*/ 2 h 3"/>
                                <a:gd name="T2" fmla="*/ 0 w 29"/>
                                <a:gd name="T3" fmla="*/ 2 h 3"/>
                                <a:gd name="T4" fmla="*/ 0 w 29"/>
                                <a:gd name="T5" fmla="*/ 0 h 3"/>
                                <a:gd name="T6" fmla="*/ 22 w 29"/>
                                <a:gd name="T7" fmla="*/ 0 h 3"/>
                                <a:gd name="T8" fmla="*/ 20 w 29"/>
                                <a:gd name="T9" fmla="*/ 2 h 3"/>
                                <a:gd name="T10" fmla="*/ 20 w 29"/>
                                <a:gd name="T11" fmla="*/ 2 h 3"/>
                                <a:gd name="T12" fmla="*/ 0 60000 65536"/>
                                <a:gd name="T13" fmla="*/ 0 60000 65536"/>
                                <a:gd name="T14" fmla="*/ 0 60000 65536"/>
                                <a:gd name="T15" fmla="*/ 0 60000 65536"/>
                                <a:gd name="T16" fmla="*/ 0 60000 65536"/>
                                <a:gd name="T17" fmla="*/ 0 60000 65536"/>
                                <a:gd name="T18" fmla="*/ 0 w 29"/>
                                <a:gd name="T19" fmla="*/ 0 h 3"/>
                                <a:gd name="T20" fmla="*/ 29 w 2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9" h="3">
                                  <a:moveTo>
                                    <a:pt x="25" y="2"/>
                                  </a:moveTo>
                                  <a:lnTo>
                                    <a:pt x="0" y="2"/>
                                  </a:lnTo>
                                  <a:lnTo>
                                    <a:pt x="0" y="0"/>
                                  </a:lnTo>
                                  <a:lnTo>
                                    <a:pt x="28" y="0"/>
                                  </a:lnTo>
                                  <a:lnTo>
                                    <a:pt x="25"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64" name="Freeform 468"/>
                            <p:cNvSpPr>
                              <a:spLocks/>
                            </p:cNvSpPr>
                            <p:nvPr/>
                          </p:nvSpPr>
                          <p:spPr bwMode="auto">
                            <a:xfrm>
                              <a:off x="712" y="1900"/>
                              <a:ext cx="18" cy="1"/>
                            </a:xfrm>
                            <a:custGeom>
                              <a:avLst/>
                              <a:gdLst>
                                <a:gd name="T0" fmla="*/ 15 w 20"/>
                                <a:gd name="T1" fmla="*/ 0 h 1"/>
                                <a:gd name="T2" fmla="*/ 0 w 20"/>
                                <a:gd name="T3" fmla="*/ 0 h 1"/>
                                <a:gd name="T4" fmla="*/ 2 w 20"/>
                                <a:gd name="T5" fmla="*/ 0 h 1"/>
                                <a:gd name="T6" fmla="*/ 15 w 20"/>
                                <a:gd name="T7" fmla="*/ 0 h 1"/>
                                <a:gd name="T8" fmla="*/ 15 w 20"/>
                                <a:gd name="T9" fmla="*/ 0 h 1"/>
                                <a:gd name="T10" fmla="*/ 15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9" y="0"/>
                                  </a:moveTo>
                                  <a:lnTo>
                                    <a:pt x="0" y="0"/>
                                  </a:lnTo>
                                  <a:lnTo>
                                    <a:pt x="2" y="0"/>
                                  </a:lnTo>
                                  <a:lnTo>
                                    <a:pt x="1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65" name="Freeform 469"/>
                            <p:cNvSpPr>
                              <a:spLocks/>
                            </p:cNvSpPr>
                            <p:nvPr/>
                          </p:nvSpPr>
                          <p:spPr bwMode="auto">
                            <a:xfrm>
                              <a:off x="606" y="1900"/>
                              <a:ext cx="26" cy="1"/>
                            </a:xfrm>
                            <a:custGeom>
                              <a:avLst/>
                              <a:gdLst>
                                <a:gd name="T0" fmla="*/ 22 w 29"/>
                                <a:gd name="T1" fmla="*/ 0 h 1"/>
                                <a:gd name="T2" fmla="*/ 0 w 29"/>
                                <a:gd name="T3" fmla="*/ 0 h 1"/>
                                <a:gd name="T4" fmla="*/ 0 w 29"/>
                                <a:gd name="T5" fmla="*/ 0 h 1"/>
                                <a:gd name="T6" fmla="*/ 22 w 29"/>
                                <a:gd name="T7" fmla="*/ 0 h 1"/>
                                <a:gd name="T8" fmla="*/ 22 w 29"/>
                                <a:gd name="T9" fmla="*/ 0 h 1"/>
                                <a:gd name="T10" fmla="*/ 22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28" y="0"/>
                                  </a:moveTo>
                                  <a:lnTo>
                                    <a:pt x="0" y="0"/>
                                  </a:lnTo>
                                  <a:lnTo>
                                    <a:pt x="2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66" name="Freeform 470"/>
                            <p:cNvSpPr>
                              <a:spLocks/>
                            </p:cNvSpPr>
                            <p:nvPr/>
                          </p:nvSpPr>
                          <p:spPr bwMode="auto">
                            <a:xfrm>
                              <a:off x="714" y="1900"/>
                              <a:ext cx="16" cy="1"/>
                            </a:xfrm>
                            <a:custGeom>
                              <a:avLst/>
                              <a:gdLst>
                                <a:gd name="T0" fmla="*/ 13 w 18"/>
                                <a:gd name="T1" fmla="*/ 0 h 1"/>
                                <a:gd name="T2" fmla="*/ 0 w 18"/>
                                <a:gd name="T3" fmla="*/ 0 h 1"/>
                                <a:gd name="T4" fmla="*/ 2 w 18"/>
                                <a:gd name="T5" fmla="*/ 0 h 1"/>
                                <a:gd name="T6" fmla="*/ 13 w 18"/>
                                <a:gd name="T7" fmla="*/ 0 h 1"/>
                                <a:gd name="T8" fmla="*/ 13 w 18"/>
                                <a:gd name="T9" fmla="*/ 0 h 1"/>
                                <a:gd name="T10" fmla="*/ 13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17" y="0"/>
                                  </a:moveTo>
                                  <a:lnTo>
                                    <a:pt x="0" y="0"/>
                                  </a:lnTo>
                                  <a:lnTo>
                                    <a:pt x="2" y="0"/>
                                  </a:lnTo>
                                  <a:lnTo>
                                    <a:pt x="17"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67" name="Freeform 471"/>
                            <p:cNvSpPr>
                              <a:spLocks/>
                            </p:cNvSpPr>
                            <p:nvPr/>
                          </p:nvSpPr>
                          <p:spPr bwMode="auto">
                            <a:xfrm>
                              <a:off x="606" y="1900"/>
                              <a:ext cx="26" cy="1"/>
                            </a:xfrm>
                            <a:custGeom>
                              <a:avLst/>
                              <a:gdLst>
                                <a:gd name="T0" fmla="*/ 22 w 29"/>
                                <a:gd name="T1" fmla="*/ 0 h 1"/>
                                <a:gd name="T2" fmla="*/ 0 w 29"/>
                                <a:gd name="T3" fmla="*/ 0 h 1"/>
                                <a:gd name="T4" fmla="*/ 0 w 29"/>
                                <a:gd name="T5" fmla="*/ 0 h 1"/>
                                <a:gd name="T6" fmla="*/ 22 w 29"/>
                                <a:gd name="T7" fmla="*/ 0 h 1"/>
                                <a:gd name="T8" fmla="*/ 22 w 29"/>
                                <a:gd name="T9" fmla="*/ 0 h 1"/>
                                <a:gd name="T10" fmla="*/ 22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28" y="0"/>
                                  </a:moveTo>
                                  <a:lnTo>
                                    <a:pt x="0" y="0"/>
                                  </a:lnTo>
                                  <a:lnTo>
                                    <a:pt x="2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68" name="Freeform 472"/>
                            <p:cNvSpPr>
                              <a:spLocks/>
                            </p:cNvSpPr>
                            <p:nvPr/>
                          </p:nvSpPr>
                          <p:spPr bwMode="auto">
                            <a:xfrm>
                              <a:off x="716" y="1898"/>
                              <a:ext cx="14" cy="3"/>
                            </a:xfrm>
                            <a:custGeom>
                              <a:avLst/>
                              <a:gdLst>
                                <a:gd name="T0" fmla="*/ 11 w 16"/>
                                <a:gd name="T1" fmla="*/ 2 h 3"/>
                                <a:gd name="T2" fmla="*/ 0 w 16"/>
                                <a:gd name="T3" fmla="*/ 2 h 3"/>
                                <a:gd name="T4" fmla="*/ 2 w 16"/>
                                <a:gd name="T5" fmla="*/ 0 h 3"/>
                                <a:gd name="T6" fmla="*/ 11 w 16"/>
                                <a:gd name="T7" fmla="*/ 0 h 3"/>
                                <a:gd name="T8" fmla="*/ 11 w 16"/>
                                <a:gd name="T9" fmla="*/ 2 h 3"/>
                                <a:gd name="T10" fmla="*/ 11 w 16"/>
                                <a:gd name="T11" fmla="*/ 2 h 3"/>
                                <a:gd name="T12" fmla="*/ 0 60000 65536"/>
                                <a:gd name="T13" fmla="*/ 0 60000 65536"/>
                                <a:gd name="T14" fmla="*/ 0 60000 65536"/>
                                <a:gd name="T15" fmla="*/ 0 60000 65536"/>
                                <a:gd name="T16" fmla="*/ 0 60000 65536"/>
                                <a:gd name="T17" fmla="*/ 0 60000 65536"/>
                                <a:gd name="T18" fmla="*/ 0 w 16"/>
                                <a:gd name="T19" fmla="*/ 0 h 3"/>
                                <a:gd name="T20" fmla="*/ 16 w 1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6" h="3">
                                  <a:moveTo>
                                    <a:pt x="15" y="2"/>
                                  </a:moveTo>
                                  <a:lnTo>
                                    <a:pt x="0" y="2"/>
                                  </a:lnTo>
                                  <a:lnTo>
                                    <a:pt x="2" y="0"/>
                                  </a:lnTo>
                                  <a:lnTo>
                                    <a:pt x="15" y="0"/>
                                  </a:lnTo>
                                  <a:lnTo>
                                    <a:pt x="15"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69" name="Freeform 473"/>
                            <p:cNvSpPr>
                              <a:spLocks/>
                            </p:cNvSpPr>
                            <p:nvPr/>
                          </p:nvSpPr>
                          <p:spPr bwMode="auto">
                            <a:xfrm>
                              <a:off x="606" y="1898"/>
                              <a:ext cx="26" cy="3"/>
                            </a:xfrm>
                            <a:custGeom>
                              <a:avLst/>
                              <a:gdLst>
                                <a:gd name="T0" fmla="*/ 22 w 29"/>
                                <a:gd name="T1" fmla="*/ 2 h 3"/>
                                <a:gd name="T2" fmla="*/ 0 w 29"/>
                                <a:gd name="T3" fmla="*/ 2 h 3"/>
                                <a:gd name="T4" fmla="*/ 0 w 29"/>
                                <a:gd name="T5" fmla="*/ 0 h 3"/>
                                <a:gd name="T6" fmla="*/ 22 w 29"/>
                                <a:gd name="T7" fmla="*/ 0 h 3"/>
                                <a:gd name="T8" fmla="*/ 22 w 29"/>
                                <a:gd name="T9" fmla="*/ 2 h 3"/>
                                <a:gd name="T10" fmla="*/ 22 w 29"/>
                                <a:gd name="T11" fmla="*/ 2 h 3"/>
                                <a:gd name="T12" fmla="*/ 0 60000 65536"/>
                                <a:gd name="T13" fmla="*/ 0 60000 65536"/>
                                <a:gd name="T14" fmla="*/ 0 60000 65536"/>
                                <a:gd name="T15" fmla="*/ 0 60000 65536"/>
                                <a:gd name="T16" fmla="*/ 0 60000 65536"/>
                                <a:gd name="T17" fmla="*/ 0 60000 65536"/>
                                <a:gd name="T18" fmla="*/ 0 w 29"/>
                                <a:gd name="T19" fmla="*/ 0 h 3"/>
                                <a:gd name="T20" fmla="*/ 29 w 2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9" h="3">
                                  <a:moveTo>
                                    <a:pt x="28" y="2"/>
                                  </a:moveTo>
                                  <a:lnTo>
                                    <a:pt x="0" y="2"/>
                                  </a:lnTo>
                                  <a:lnTo>
                                    <a:pt x="0" y="0"/>
                                  </a:lnTo>
                                  <a:lnTo>
                                    <a:pt x="28" y="0"/>
                                  </a:lnTo>
                                  <a:lnTo>
                                    <a:pt x="28"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70" name="Freeform 474"/>
                            <p:cNvSpPr>
                              <a:spLocks/>
                            </p:cNvSpPr>
                            <p:nvPr/>
                          </p:nvSpPr>
                          <p:spPr bwMode="auto">
                            <a:xfrm>
                              <a:off x="718" y="1898"/>
                              <a:ext cx="12" cy="1"/>
                            </a:xfrm>
                            <a:custGeom>
                              <a:avLst/>
                              <a:gdLst>
                                <a:gd name="T0" fmla="*/ 9 w 14"/>
                                <a:gd name="T1" fmla="*/ 0 h 1"/>
                                <a:gd name="T2" fmla="*/ 0 w 14"/>
                                <a:gd name="T3" fmla="*/ 0 h 1"/>
                                <a:gd name="T4" fmla="*/ 2 w 14"/>
                                <a:gd name="T5" fmla="*/ 0 h 1"/>
                                <a:gd name="T6" fmla="*/ 9 w 14"/>
                                <a:gd name="T7" fmla="*/ 0 h 1"/>
                                <a:gd name="T8" fmla="*/ 9 w 14"/>
                                <a:gd name="T9" fmla="*/ 0 h 1"/>
                                <a:gd name="T10" fmla="*/ 9 w 14"/>
                                <a:gd name="T11" fmla="*/ 0 h 1"/>
                                <a:gd name="T12" fmla="*/ 0 60000 65536"/>
                                <a:gd name="T13" fmla="*/ 0 60000 65536"/>
                                <a:gd name="T14" fmla="*/ 0 60000 65536"/>
                                <a:gd name="T15" fmla="*/ 0 60000 65536"/>
                                <a:gd name="T16" fmla="*/ 0 60000 65536"/>
                                <a:gd name="T17" fmla="*/ 0 60000 65536"/>
                                <a:gd name="T18" fmla="*/ 0 w 14"/>
                                <a:gd name="T19" fmla="*/ 0 h 1"/>
                                <a:gd name="T20" fmla="*/ 14 w 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 h="1">
                                  <a:moveTo>
                                    <a:pt x="13" y="0"/>
                                  </a:moveTo>
                                  <a:lnTo>
                                    <a:pt x="0" y="0"/>
                                  </a:lnTo>
                                  <a:lnTo>
                                    <a:pt x="2" y="0"/>
                                  </a:lnTo>
                                  <a:lnTo>
                                    <a:pt x="1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71" name="Freeform 475"/>
                            <p:cNvSpPr>
                              <a:spLocks/>
                            </p:cNvSpPr>
                            <p:nvPr/>
                          </p:nvSpPr>
                          <p:spPr bwMode="auto">
                            <a:xfrm>
                              <a:off x="606" y="1898"/>
                              <a:ext cx="26" cy="1"/>
                            </a:xfrm>
                            <a:custGeom>
                              <a:avLst/>
                              <a:gdLst>
                                <a:gd name="T0" fmla="*/ 22 w 29"/>
                                <a:gd name="T1" fmla="*/ 0 h 1"/>
                                <a:gd name="T2" fmla="*/ 0 w 29"/>
                                <a:gd name="T3" fmla="*/ 0 h 1"/>
                                <a:gd name="T4" fmla="*/ 0 w 29"/>
                                <a:gd name="T5" fmla="*/ 0 h 1"/>
                                <a:gd name="T6" fmla="*/ 22 w 29"/>
                                <a:gd name="T7" fmla="*/ 0 h 1"/>
                                <a:gd name="T8" fmla="*/ 22 w 29"/>
                                <a:gd name="T9" fmla="*/ 0 h 1"/>
                                <a:gd name="T10" fmla="*/ 22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28" y="0"/>
                                  </a:moveTo>
                                  <a:lnTo>
                                    <a:pt x="0" y="0"/>
                                  </a:lnTo>
                                  <a:lnTo>
                                    <a:pt x="2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72" name="Freeform 476"/>
                            <p:cNvSpPr>
                              <a:spLocks/>
                            </p:cNvSpPr>
                            <p:nvPr/>
                          </p:nvSpPr>
                          <p:spPr bwMode="auto">
                            <a:xfrm>
                              <a:off x="719" y="1898"/>
                              <a:ext cx="11" cy="1"/>
                            </a:xfrm>
                            <a:custGeom>
                              <a:avLst/>
                              <a:gdLst>
                                <a:gd name="T0" fmla="*/ 9 w 12"/>
                                <a:gd name="T1" fmla="*/ 0 h 1"/>
                                <a:gd name="T2" fmla="*/ 0 w 12"/>
                                <a:gd name="T3" fmla="*/ 0 h 1"/>
                                <a:gd name="T4" fmla="*/ 0 w 12"/>
                                <a:gd name="T5" fmla="*/ 0 h 1"/>
                                <a:gd name="T6" fmla="*/ 9 w 12"/>
                                <a:gd name="T7" fmla="*/ 0 h 1"/>
                                <a:gd name="T8" fmla="*/ 9 w 12"/>
                                <a:gd name="T9" fmla="*/ 0 h 1"/>
                                <a:gd name="T10" fmla="*/ 9 w 12"/>
                                <a:gd name="T11" fmla="*/ 0 h 1"/>
                                <a:gd name="T12" fmla="*/ 0 60000 65536"/>
                                <a:gd name="T13" fmla="*/ 0 60000 65536"/>
                                <a:gd name="T14" fmla="*/ 0 60000 65536"/>
                                <a:gd name="T15" fmla="*/ 0 60000 65536"/>
                                <a:gd name="T16" fmla="*/ 0 60000 65536"/>
                                <a:gd name="T17" fmla="*/ 0 60000 65536"/>
                                <a:gd name="T18" fmla="*/ 0 w 12"/>
                                <a:gd name="T19" fmla="*/ 0 h 1"/>
                                <a:gd name="T20" fmla="*/ 12 w 1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 h="1">
                                  <a:moveTo>
                                    <a:pt x="11" y="0"/>
                                  </a:moveTo>
                                  <a:lnTo>
                                    <a:pt x="0" y="0"/>
                                  </a:lnTo>
                                  <a:lnTo>
                                    <a:pt x="1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73" name="Freeform 477"/>
                            <p:cNvSpPr>
                              <a:spLocks/>
                            </p:cNvSpPr>
                            <p:nvPr/>
                          </p:nvSpPr>
                          <p:spPr bwMode="auto">
                            <a:xfrm>
                              <a:off x="606" y="1898"/>
                              <a:ext cx="26" cy="1"/>
                            </a:xfrm>
                            <a:custGeom>
                              <a:avLst/>
                              <a:gdLst>
                                <a:gd name="T0" fmla="*/ 22 w 29"/>
                                <a:gd name="T1" fmla="*/ 0 h 1"/>
                                <a:gd name="T2" fmla="*/ 0 w 29"/>
                                <a:gd name="T3" fmla="*/ 0 h 1"/>
                                <a:gd name="T4" fmla="*/ 0 w 29"/>
                                <a:gd name="T5" fmla="*/ 0 h 1"/>
                                <a:gd name="T6" fmla="*/ 22 w 29"/>
                                <a:gd name="T7" fmla="*/ 0 h 1"/>
                                <a:gd name="T8" fmla="*/ 22 w 29"/>
                                <a:gd name="T9" fmla="*/ 0 h 1"/>
                                <a:gd name="T10" fmla="*/ 22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28" y="0"/>
                                  </a:moveTo>
                                  <a:lnTo>
                                    <a:pt x="0" y="0"/>
                                  </a:lnTo>
                                  <a:lnTo>
                                    <a:pt x="2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74" name="Freeform 478"/>
                            <p:cNvSpPr>
                              <a:spLocks/>
                            </p:cNvSpPr>
                            <p:nvPr/>
                          </p:nvSpPr>
                          <p:spPr bwMode="auto">
                            <a:xfrm>
                              <a:off x="719" y="1898"/>
                              <a:ext cx="11" cy="1"/>
                            </a:xfrm>
                            <a:custGeom>
                              <a:avLst/>
                              <a:gdLst>
                                <a:gd name="T0" fmla="*/ 9 w 12"/>
                                <a:gd name="T1" fmla="*/ 0 h 1"/>
                                <a:gd name="T2" fmla="*/ 0 w 12"/>
                                <a:gd name="T3" fmla="*/ 0 h 1"/>
                                <a:gd name="T4" fmla="*/ 2 w 12"/>
                                <a:gd name="T5" fmla="*/ 0 h 1"/>
                                <a:gd name="T6" fmla="*/ 9 w 12"/>
                                <a:gd name="T7" fmla="*/ 0 h 1"/>
                                <a:gd name="T8" fmla="*/ 9 w 12"/>
                                <a:gd name="T9" fmla="*/ 0 h 1"/>
                                <a:gd name="T10" fmla="*/ 9 w 12"/>
                                <a:gd name="T11" fmla="*/ 0 h 1"/>
                                <a:gd name="T12" fmla="*/ 0 60000 65536"/>
                                <a:gd name="T13" fmla="*/ 0 60000 65536"/>
                                <a:gd name="T14" fmla="*/ 0 60000 65536"/>
                                <a:gd name="T15" fmla="*/ 0 60000 65536"/>
                                <a:gd name="T16" fmla="*/ 0 60000 65536"/>
                                <a:gd name="T17" fmla="*/ 0 60000 65536"/>
                                <a:gd name="T18" fmla="*/ 0 w 12"/>
                                <a:gd name="T19" fmla="*/ 0 h 1"/>
                                <a:gd name="T20" fmla="*/ 12 w 1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 h="1">
                                  <a:moveTo>
                                    <a:pt x="11" y="0"/>
                                  </a:moveTo>
                                  <a:lnTo>
                                    <a:pt x="0" y="0"/>
                                  </a:lnTo>
                                  <a:lnTo>
                                    <a:pt x="2" y="0"/>
                                  </a:lnTo>
                                  <a:lnTo>
                                    <a:pt x="1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75" name="Freeform 479"/>
                            <p:cNvSpPr>
                              <a:spLocks/>
                            </p:cNvSpPr>
                            <p:nvPr/>
                          </p:nvSpPr>
                          <p:spPr bwMode="auto">
                            <a:xfrm>
                              <a:off x="606" y="1898"/>
                              <a:ext cx="26" cy="1"/>
                            </a:xfrm>
                            <a:custGeom>
                              <a:avLst/>
                              <a:gdLst>
                                <a:gd name="T0" fmla="*/ 22 w 29"/>
                                <a:gd name="T1" fmla="*/ 0 h 1"/>
                                <a:gd name="T2" fmla="*/ 0 w 29"/>
                                <a:gd name="T3" fmla="*/ 0 h 1"/>
                                <a:gd name="T4" fmla="*/ 0 w 29"/>
                                <a:gd name="T5" fmla="*/ 0 h 1"/>
                                <a:gd name="T6" fmla="*/ 22 w 29"/>
                                <a:gd name="T7" fmla="*/ 0 h 1"/>
                                <a:gd name="T8" fmla="*/ 22 w 29"/>
                                <a:gd name="T9" fmla="*/ 0 h 1"/>
                                <a:gd name="T10" fmla="*/ 22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28" y="0"/>
                                  </a:moveTo>
                                  <a:lnTo>
                                    <a:pt x="0" y="0"/>
                                  </a:lnTo>
                                  <a:lnTo>
                                    <a:pt x="2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76" name="Freeform 480"/>
                            <p:cNvSpPr>
                              <a:spLocks/>
                            </p:cNvSpPr>
                            <p:nvPr/>
                          </p:nvSpPr>
                          <p:spPr bwMode="auto">
                            <a:xfrm>
                              <a:off x="721" y="1898"/>
                              <a:ext cx="9" cy="1"/>
                            </a:xfrm>
                            <a:custGeom>
                              <a:avLst/>
                              <a:gdLst>
                                <a:gd name="T0" fmla="*/ 7 w 10"/>
                                <a:gd name="T1" fmla="*/ 0 h 1"/>
                                <a:gd name="T2" fmla="*/ 0 w 10"/>
                                <a:gd name="T3" fmla="*/ 0 h 1"/>
                                <a:gd name="T4" fmla="*/ 0 w 10"/>
                                <a:gd name="T5" fmla="*/ 0 h 1"/>
                                <a:gd name="T6" fmla="*/ 7 w 10"/>
                                <a:gd name="T7" fmla="*/ 0 h 1"/>
                                <a:gd name="T8" fmla="*/ 7 w 10"/>
                                <a:gd name="T9" fmla="*/ 0 h 1"/>
                                <a:gd name="T10" fmla="*/ 7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9" y="0"/>
                                  </a:moveTo>
                                  <a:lnTo>
                                    <a:pt x="0" y="0"/>
                                  </a:lnTo>
                                  <a:lnTo>
                                    <a:pt x="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77" name="Freeform 481"/>
                            <p:cNvSpPr>
                              <a:spLocks/>
                            </p:cNvSpPr>
                            <p:nvPr/>
                          </p:nvSpPr>
                          <p:spPr bwMode="auto">
                            <a:xfrm>
                              <a:off x="606" y="1896"/>
                              <a:ext cx="26" cy="3"/>
                            </a:xfrm>
                            <a:custGeom>
                              <a:avLst/>
                              <a:gdLst>
                                <a:gd name="T0" fmla="*/ 22 w 29"/>
                                <a:gd name="T1" fmla="*/ 2 h 3"/>
                                <a:gd name="T2" fmla="*/ 0 w 29"/>
                                <a:gd name="T3" fmla="*/ 2 h 3"/>
                                <a:gd name="T4" fmla="*/ 0 w 29"/>
                                <a:gd name="T5" fmla="*/ 0 h 3"/>
                                <a:gd name="T6" fmla="*/ 22 w 29"/>
                                <a:gd name="T7" fmla="*/ 0 h 3"/>
                                <a:gd name="T8" fmla="*/ 22 w 29"/>
                                <a:gd name="T9" fmla="*/ 2 h 3"/>
                                <a:gd name="T10" fmla="*/ 22 w 29"/>
                                <a:gd name="T11" fmla="*/ 2 h 3"/>
                                <a:gd name="T12" fmla="*/ 0 60000 65536"/>
                                <a:gd name="T13" fmla="*/ 0 60000 65536"/>
                                <a:gd name="T14" fmla="*/ 0 60000 65536"/>
                                <a:gd name="T15" fmla="*/ 0 60000 65536"/>
                                <a:gd name="T16" fmla="*/ 0 60000 65536"/>
                                <a:gd name="T17" fmla="*/ 0 60000 65536"/>
                                <a:gd name="T18" fmla="*/ 0 w 29"/>
                                <a:gd name="T19" fmla="*/ 0 h 3"/>
                                <a:gd name="T20" fmla="*/ 29 w 2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9" h="3">
                                  <a:moveTo>
                                    <a:pt x="28" y="2"/>
                                  </a:moveTo>
                                  <a:lnTo>
                                    <a:pt x="0" y="2"/>
                                  </a:lnTo>
                                  <a:lnTo>
                                    <a:pt x="0" y="0"/>
                                  </a:lnTo>
                                  <a:lnTo>
                                    <a:pt x="28" y="0"/>
                                  </a:lnTo>
                                  <a:lnTo>
                                    <a:pt x="28"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78" name="Freeform 482"/>
                            <p:cNvSpPr>
                              <a:spLocks/>
                            </p:cNvSpPr>
                            <p:nvPr/>
                          </p:nvSpPr>
                          <p:spPr bwMode="auto">
                            <a:xfrm>
                              <a:off x="606" y="1896"/>
                              <a:ext cx="26" cy="1"/>
                            </a:xfrm>
                            <a:custGeom>
                              <a:avLst/>
                              <a:gdLst>
                                <a:gd name="T0" fmla="*/ 22 w 29"/>
                                <a:gd name="T1" fmla="*/ 0 h 1"/>
                                <a:gd name="T2" fmla="*/ 0 w 29"/>
                                <a:gd name="T3" fmla="*/ 0 h 1"/>
                                <a:gd name="T4" fmla="*/ 0 w 29"/>
                                <a:gd name="T5" fmla="*/ 0 h 1"/>
                                <a:gd name="T6" fmla="*/ 22 w 29"/>
                                <a:gd name="T7" fmla="*/ 0 h 1"/>
                                <a:gd name="T8" fmla="*/ 22 w 29"/>
                                <a:gd name="T9" fmla="*/ 0 h 1"/>
                                <a:gd name="T10" fmla="*/ 22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28" y="0"/>
                                  </a:moveTo>
                                  <a:lnTo>
                                    <a:pt x="0" y="0"/>
                                  </a:lnTo>
                                  <a:lnTo>
                                    <a:pt x="2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79" name="Freeform 483"/>
                            <p:cNvSpPr>
                              <a:spLocks/>
                            </p:cNvSpPr>
                            <p:nvPr/>
                          </p:nvSpPr>
                          <p:spPr bwMode="auto">
                            <a:xfrm>
                              <a:off x="606" y="1896"/>
                              <a:ext cx="26" cy="1"/>
                            </a:xfrm>
                            <a:custGeom>
                              <a:avLst/>
                              <a:gdLst>
                                <a:gd name="T0" fmla="*/ 22 w 29"/>
                                <a:gd name="T1" fmla="*/ 0 h 1"/>
                                <a:gd name="T2" fmla="*/ 0 w 29"/>
                                <a:gd name="T3" fmla="*/ 0 h 1"/>
                                <a:gd name="T4" fmla="*/ 0 w 29"/>
                                <a:gd name="T5" fmla="*/ 0 h 1"/>
                                <a:gd name="T6" fmla="*/ 22 w 29"/>
                                <a:gd name="T7" fmla="*/ 0 h 1"/>
                                <a:gd name="T8" fmla="*/ 22 w 29"/>
                                <a:gd name="T9" fmla="*/ 0 h 1"/>
                                <a:gd name="T10" fmla="*/ 22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28" y="0"/>
                                  </a:moveTo>
                                  <a:lnTo>
                                    <a:pt x="0" y="0"/>
                                  </a:lnTo>
                                  <a:lnTo>
                                    <a:pt x="2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80" name="Freeform 484"/>
                            <p:cNvSpPr>
                              <a:spLocks/>
                            </p:cNvSpPr>
                            <p:nvPr/>
                          </p:nvSpPr>
                          <p:spPr bwMode="auto">
                            <a:xfrm>
                              <a:off x="606" y="1895"/>
                              <a:ext cx="26" cy="2"/>
                            </a:xfrm>
                            <a:custGeom>
                              <a:avLst/>
                              <a:gdLst>
                                <a:gd name="T0" fmla="*/ 22 w 29"/>
                                <a:gd name="T1" fmla="*/ 1 h 3"/>
                                <a:gd name="T2" fmla="*/ 0 w 29"/>
                                <a:gd name="T3" fmla="*/ 1 h 3"/>
                                <a:gd name="T4" fmla="*/ 0 w 29"/>
                                <a:gd name="T5" fmla="*/ 0 h 3"/>
                                <a:gd name="T6" fmla="*/ 22 w 29"/>
                                <a:gd name="T7" fmla="*/ 0 h 3"/>
                                <a:gd name="T8" fmla="*/ 22 w 29"/>
                                <a:gd name="T9" fmla="*/ 1 h 3"/>
                                <a:gd name="T10" fmla="*/ 22 w 29"/>
                                <a:gd name="T11" fmla="*/ 1 h 3"/>
                                <a:gd name="T12" fmla="*/ 0 60000 65536"/>
                                <a:gd name="T13" fmla="*/ 0 60000 65536"/>
                                <a:gd name="T14" fmla="*/ 0 60000 65536"/>
                                <a:gd name="T15" fmla="*/ 0 60000 65536"/>
                                <a:gd name="T16" fmla="*/ 0 60000 65536"/>
                                <a:gd name="T17" fmla="*/ 0 60000 65536"/>
                                <a:gd name="T18" fmla="*/ 0 w 29"/>
                                <a:gd name="T19" fmla="*/ 0 h 3"/>
                                <a:gd name="T20" fmla="*/ 29 w 2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9" h="3">
                                  <a:moveTo>
                                    <a:pt x="28" y="2"/>
                                  </a:moveTo>
                                  <a:lnTo>
                                    <a:pt x="0" y="2"/>
                                  </a:lnTo>
                                  <a:lnTo>
                                    <a:pt x="0" y="0"/>
                                  </a:lnTo>
                                  <a:lnTo>
                                    <a:pt x="28" y="0"/>
                                  </a:lnTo>
                                  <a:lnTo>
                                    <a:pt x="28"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81" name="Freeform 485"/>
                            <p:cNvSpPr>
                              <a:spLocks/>
                            </p:cNvSpPr>
                            <p:nvPr/>
                          </p:nvSpPr>
                          <p:spPr bwMode="auto">
                            <a:xfrm>
                              <a:off x="606" y="1895"/>
                              <a:ext cx="26" cy="0"/>
                            </a:xfrm>
                            <a:custGeom>
                              <a:avLst/>
                              <a:gdLst>
                                <a:gd name="T0" fmla="*/ 22 w 29"/>
                                <a:gd name="T1" fmla="*/ 0 h 1"/>
                                <a:gd name="T2" fmla="*/ 0 w 29"/>
                                <a:gd name="T3" fmla="*/ 0 h 1"/>
                                <a:gd name="T4" fmla="*/ 0 w 29"/>
                                <a:gd name="T5" fmla="*/ 0 h 1"/>
                                <a:gd name="T6" fmla="*/ 22 w 29"/>
                                <a:gd name="T7" fmla="*/ 0 h 1"/>
                                <a:gd name="T8" fmla="*/ 22 w 29"/>
                                <a:gd name="T9" fmla="*/ 0 h 1"/>
                                <a:gd name="T10" fmla="*/ 22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0 h 1"/>
                              </a:gdLst>
                              <a:ahLst/>
                              <a:cxnLst>
                                <a:cxn ang="T12">
                                  <a:pos x="T0" y="T1"/>
                                </a:cxn>
                                <a:cxn ang="T13">
                                  <a:pos x="T2" y="T3"/>
                                </a:cxn>
                                <a:cxn ang="T14">
                                  <a:pos x="T4" y="T5"/>
                                </a:cxn>
                                <a:cxn ang="T15">
                                  <a:pos x="T6" y="T7"/>
                                </a:cxn>
                                <a:cxn ang="T16">
                                  <a:pos x="T8" y="T9"/>
                                </a:cxn>
                                <a:cxn ang="T17">
                                  <a:pos x="T10" y="T11"/>
                                </a:cxn>
                              </a:cxnLst>
                              <a:rect l="T18" t="T19" r="T20" b="T21"/>
                              <a:pathLst>
                                <a:path w="29" h="1">
                                  <a:moveTo>
                                    <a:pt x="28" y="0"/>
                                  </a:moveTo>
                                  <a:lnTo>
                                    <a:pt x="0" y="0"/>
                                  </a:lnTo>
                                  <a:lnTo>
                                    <a:pt x="2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82" name="Freeform 486"/>
                            <p:cNvSpPr>
                              <a:spLocks/>
                            </p:cNvSpPr>
                            <p:nvPr/>
                          </p:nvSpPr>
                          <p:spPr bwMode="auto">
                            <a:xfrm>
                              <a:off x="606" y="1895"/>
                              <a:ext cx="27" cy="0"/>
                            </a:xfrm>
                            <a:custGeom>
                              <a:avLst/>
                              <a:gdLst>
                                <a:gd name="T0" fmla="*/ 23 w 30"/>
                                <a:gd name="T1" fmla="*/ 0 h 1"/>
                                <a:gd name="T2" fmla="*/ 0 w 30"/>
                                <a:gd name="T3" fmla="*/ 0 h 1"/>
                                <a:gd name="T4" fmla="*/ 0 w 30"/>
                                <a:gd name="T5" fmla="*/ 0 h 1"/>
                                <a:gd name="T6" fmla="*/ 23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0 h 1"/>
                              </a:gdLst>
                              <a:ahLst/>
                              <a:cxnLst>
                                <a:cxn ang="T12">
                                  <a:pos x="T0" y="T1"/>
                                </a:cxn>
                                <a:cxn ang="T13">
                                  <a:pos x="T2" y="T3"/>
                                </a:cxn>
                                <a:cxn ang="T14">
                                  <a:pos x="T4" y="T5"/>
                                </a:cxn>
                                <a:cxn ang="T15">
                                  <a:pos x="T6" y="T7"/>
                                </a:cxn>
                                <a:cxn ang="T16">
                                  <a:pos x="T8" y="T9"/>
                                </a:cxn>
                                <a:cxn ang="T17">
                                  <a:pos x="T10" y="T11"/>
                                </a:cxn>
                              </a:cxnLst>
                              <a:rect l="T18" t="T19" r="T20" b="T21"/>
                              <a:pathLst>
                                <a:path w="30" h="1">
                                  <a:moveTo>
                                    <a:pt x="28" y="0"/>
                                  </a:moveTo>
                                  <a:lnTo>
                                    <a:pt x="0" y="0"/>
                                  </a:lnTo>
                                  <a:lnTo>
                                    <a:pt x="29" y="0"/>
                                  </a:lnTo>
                                  <a:lnTo>
                                    <a:pt x="28"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83" name="Freeform 487"/>
                            <p:cNvSpPr>
                              <a:spLocks/>
                            </p:cNvSpPr>
                            <p:nvPr/>
                          </p:nvSpPr>
                          <p:spPr bwMode="auto">
                            <a:xfrm>
                              <a:off x="606" y="1895"/>
                              <a:ext cx="27" cy="0"/>
                            </a:xfrm>
                            <a:custGeom>
                              <a:avLst/>
                              <a:gdLst>
                                <a:gd name="T0" fmla="*/ 23 w 30"/>
                                <a:gd name="T1" fmla="*/ 0 h 1"/>
                                <a:gd name="T2" fmla="*/ 0 w 30"/>
                                <a:gd name="T3" fmla="*/ 0 h 1"/>
                                <a:gd name="T4" fmla="*/ 0 w 30"/>
                                <a:gd name="T5" fmla="*/ 0 h 1"/>
                                <a:gd name="T6" fmla="*/ 23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0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84" name="Freeform 488"/>
                            <p:cNvSpPr>
                              <a:spLocks/>
                            </p:cNvSpPr>
                            <p:nvPr/>
                          </p:nvSpPr>
                          <p:spPr bwMode="auto">
                            <a:xfrm>
                              <a:off x="606" y="1893"/>
                              <a:ext cx="27" cy="2"/>
                            </a:xfrm>
                            <a:custGeom>
                              <a:avLst/>
                              <a:gdLst>
                                <a:gd name="T0" fmla="*/ 23 w 30"/>
                                <a:gd name="T1" fmla="*/ 1 h 3"/>
                                <a:gd name="T2" fmla="*/ 0 w 30"/>
                                <a:gd name="T3" fmla="*/ 1 h 3"/>
                                <a:gd name="T4" fmla="*/ 0 w 30"/>
                                <a:gd name="T5" fmla="*/ 0 h 3"/>
                                <a:gd name="T6" fmla="*/ 23 w 30"/>
                                <a:gd name="T7" fmla="*/ 0 h 3"/>
                                <a:gd name="T8" fmla="*/ 23 w 30"/>
                                <a:gd name="T9" fmla="*/ 1 h 3"/>
                                <a:gd name="T10" fmla="*/ 23 w 30"/>
                                <a:gd name="T11" fmla="*/ 1 h 3"/>
                                <a:gd name="T12" fmla="*/ 0 60000 65536"/>
                                <a:gd name="T13" fmla="*/ 0 60000 65536"/>
                                <a:gd name="T14" fmla="*/ 0 60000 65536"/>
                                <a:gd name="T15" fmla="*/ 0 60000 65536"/>
                                <a:gd name="T16" fmla="*/ 0 60000 65536"/>
                                <a:gd name="T17" fmla="*/ 0 60000 65536"/>
                                <a:gd name="T18" fmla="*/ 0 w 30"/>
                                <a:gd name="T19" fmla="*/ 0 h 3"/>
                                <a:gd name="T20" fmla="*/ 30 w 30"/>
                                <a:gd name="T21" fmla="*/ 3 h 3"/>
                              </a:gdLst>
                              <a:ahLst/>
                              <a:cxnLst>
                                <a:cxn ang="T12">
                                  <a:pos x="T0" y="T1"/>
                                </a:cxn>
                                <a:cxn ang="T13">
                                  <a:pos x="T2" y="T3"/>
                                </a:cxn>
                                <a:cxn ang="T14">
                                  <a:pos x="T4" y="T5"/>
                                </a:cxn>
                                <a:cxn ang="T15">
                                  <a:pos x="T6" y="T7"/>
                                </a:cxn>
                                <a:cxn ang="T16">
                                  <a:pos x="T8" y="T9"/>
                                </a:cxn>
                                <a:cxn ang="T17">
                                  <a:pos x="T10" y="T11"/>
                                </a:cxn>
                              </a:cxnLst>
                              <a:rect l="T18" t="T19" r="T20" b="T21"/>
                              <a:pathLst>
                                <a:path w="30" h="3">
                                  <a:moveTo>
                                    <a:pt x="29" y="2"/>
                                  </a:moveTo>
                                  <a:lnTo>
                                    <a:pt x="0" y="2"/>
                                  </a:lnTo>
                                  <a:lnTo>
                                    <a:pt x="0" y="0"/>
                                  </a:lnTo>
                                  <a:lnTo>
                                    <a:pt x="29" y="0"/>
                                  </a:lnTo>
                                  <a:lnTo>
                                    <a:pt x="29"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85" name="Freeform 489"/>
                            <p:cNvSpPr>
                              <a:spLocks/>
                            </p:cNvSpPr>
                            <p:nvPr/>
                          </p:nvSpPr>
                          <p:spPr bwMode="auto">
                            <a:xfrm>
                              <a:off x="606" y="1893"/>
                              <a:ext cx="27" cy="1"/>
                            </a:xfrm>
                            <a:custGeom>
                              <a:avLst/>
                              <a:gdLst>
                                <a:gd name="T0" fmla="*/ 23 w 30"/>
                                <a:gd name="T1" fmla="*/ 0 h 1"/>
                                <a:gd name="T2" fmla="*/ 0 w 30"/>
                                <a:gd name="T3" fmla="*/ 0 h 1"/>
                                <a:gd name="T4" fmla="*/ 0 w 30"/>
                                <a:gd name="T5" fmla="*/ 0 h 1"/>
                                <a:gd name="T6" fmla="*/ 23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86" name="Freeform 490"/>
                            <p:cNvSpPr>
                              <a:spLocks/>
                            </p:cNvSpPr>
                            <p:nvPr/>
                          </p:nvSpPr>
                          <p:spPr bwMode="auto">
                            <a:xfrm>
                              <a:off x="606" y="1893"/>
                              <a:ext cx="27" cy="1"/>
                            </a:xfrm>
                            <a:custGeom>
                              <a:avLst/>
                              <a:gdLst>
                                <a:gd name="T0" fmla="*/ 23 w 30"/>
                                <a:gd name="T1" fmla="*/ 0 h 1"/>
                                <a:gd name="T2" fmla="*/ 0 w 30"/>
                                <a:gd name="T3" fmla="*/ 0 h 1"/>
                                <a:gd name="T4" fmla="*/ 0 w 30"/>
                                <a:gd name="T5" fmla="*/ 0 h 1"/>
                                <a:gd name="T6" fmla="*/ 23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87" name="Freeform 491"/>
                            <p:cNvSpPr>
                              <a:spLocks/>
                            </p:cNvSpPr>
                            <p:nvPr/>
                          </p:nvSpPr>
                          <p:spPr bwMode="auto">
                            <a:xfrm>
                              <a:off x="606" y="1893"/>
                              <a:ext cx="27" cy="1"/>
                            </a:xfrm>
                            <a:custGeom>
                              <a:avLst/>
                              <a:gdLst>
                                <a:gd name="T0" fmla="*/ 23 w 30"/>
                                <a:gd name="T1" fmla="*/ 0 h 1"/>
                                <a:gd name="T2" fmla="*/ 0 w 30"/>
                                <a:gd name="T3" fmla="*/ 0 h 1"/>
                                <a:gd name="T4" fmla="*/ 0 w 30"/>
                                <a:gd name="T5" fmla="*/ 0 h 1"/>
                                <a:gd name="T6" fmla="*/ 23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88" name="Freeform 492"/>
                            <p:cNvSpPr>
                              <a:spLocks/>
                            </p:cNvSpPr>
                            <p:nvPr/>
                          </p:nvSpPr>
                          <p:spPr bwMode="auto">
                            <a:xfrm>
                              <a:off x="606" y="1891"/>
                              <a:ext cx="27" cy="3"/>
                            </a:xfrm>
                            <a:custGeom>
                              <a:avLst/>
                              <a:gdLst>
                                <a:gd name="T0" fmla="*/ 23 w 30"/>
                                <a:gd name="T1" fmla="*/ 2 h 3"/>
                                <a:gd name="T2" fmla="*/ 0 w 30"/>
                                <a:gd name="T3" fmla="*/ 2 h 3"/>
                                <a:gd name="T4" fmla="*/ 0 w 30"/>
                                <a:gd name="T5" fmla="*/ 0 h 3"/>
                                <a:gd name="T6" fmla="*/ 23 w 30"/>
                                <a:gd name="T7" fmla="*/ 0 h 3"/>
                                <a:gd name="T8" fmla="*/ 23 w 30"/>
                                <a:gd name="T9" fmla="*/ 2 h 3"/>
                                <a:gd name="T10" fmla="*/ 23 w 30"/>
                                <a:gd name="T11" fmla="*/ 2 h 3"/>
                                <a:gd name="T12" fmla="*/ 0 60000 65536"/>
                                <a:gd name="T13" fmla="*/ 0 60000 65536"/>
                                <a:gd name="T14" fmla="*/ 0 60000 65536"/>
                                <a:gd name="T15" fmla="*/ 0 60000 65536"/>
                                <a:gd name="T16" fmla="*/ 0 60000 65536"/>
                                <a:gd name="T17" fmla="*/ 0 60000 65536"/>
                                <a:gd name="T18" fmla="*/ 0 w 30"/>
                                <a:gd name="T19" fmla="*/ 0 h 3"/>
                                <a:gd name="T20" fmla="*/ 30 w 30"/>
                                <a:gd name="T21" fmla="*/ 3 h 3"/>
                              </a:gdLst>
                              <a:ahLst/>
                              <a:cxnLst>
                                <a:cxn ang="T12">
                                  <a:pos x="T0" y="T1"/>
                                </a:cxn>
                                <a:cxn ang="T13">
                                  <a:pos x="T2" y="T3"/>
                                </a:cxn>
                                <a:cxn ang="T14">
                                  <a:pos x="T4" y="T5"/>
                                </a:cxn>
                                <a:cxn ang="T15">
                                  <a:pos x="T6" y="T7"/>
                                </a:cxn>
                                <a:cxn ang="T16">
                                  <a:pos x="T8" y="T9"/>
                                </a:cxn>
                                <a:cxn ang="T17">
                                  <a:pos x="T10" y="T11"/>
                                </a:cxn>
                              </a:cxnLst>
                              <a:rect l="T18" t="T19" r="T20" b="T21"/>
                              <a:pathLst>
                                <a:path w="30" h="3">
                                  <a:moveTo>
                                    <a:pt x="29" y="2"/>
                                  </a:moveTo>
                                  <a:lnTo>
                                    <a:pt x="0" y="2"/>
                                  </a:lnTo>
                                  <a:lnTo>
                                    <a:pt x="0" y="0"/>
                                  </a:lnTo>
                                  <a:lnTo>
                                    <a:pt x="29" y="0"/>
                                  </a:lnTo>
                                  <a:lnTo>
                                    <a:pt x="29"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89" name="Freeform 493"/>
                            <p:cNvSpPr>
                              <a:spLocks/>
                            </p:cNvSpPr>
                            <p:nvPr/>
                          </p:nvSpPr>
                          <p:spPr bwMode="auto">
                            <a:xfrm>
                              <a:off x="606" y="1891"/>
                              <a:ext cx="27" cy="1"/>
                            </a:xfrm>
                            <a:custGeom>
                              <a:avLst/>
                              <a:gdLst>
                                <a:gd name="T0" fmla="*/ 23 w 30"/>
                                <a:gd name="T1" fmla="*/ 0 h 1"/>
                                <a:gd name="T2" fmla="*/ 0 w 30"/>
                                <a:gd name="T3" fmla="*/ 0 h 1"/>
                                <a:gd name="T4" fmla="*/ 0 w 30"/>
                                <a:gd name="T5" fmla="*/ 0 h 1"/>
                                <a:gd name="T6" fmla="*/ 23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90" name="Freeform 494"/>
                            <p:cNvSpPr>
                              <a:spLocks/>
                            </p:cNvSpPr>
                            <p:nvPr/>
                          </p:nvSpPr>
                          <p:spPr bwMode="auto">
                            <a:xfrm>
                              <a:off x="606" y="1891"/>
                              <a:ext cx="27" cy="1"/>
                            </a:xfrm>
                            <a:custGeom>
                              <a:avLst/>
                              <a:gdLst>
                                <a:gd name="T0" fmla="*/ 23 w 30"/>
                                <a:gd name="T1" fmla="*/ 0 h 1"/>
                                <a:gd name="T2" fmla="*/ 0 w 30"/>
                                <a:gd name="T3" fmla="*/ 0 h 1"/>
                                <a:gd name="T4" fmla="*/ 0 w 30"/>
                                <a:gd name="T5" fmla="*/ 0 h 1"/>
                                <a:gd name="T6" fmla="*/ 23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91" name="Freeform 495"/>
                            <p:cNvSpPr>
                              <a:spLocks/>
                            </p:cNvSpPr>
                            <p:nvPr/>
                          </p:nvSpPr>
                          <p:spPr bwMode="auto">
                            <a:xfrm>
                              <a:off x="606" y="1889"/>
                              <a:ext cx="27" cy="3"/>
                            </a:xfrm>
                            <a:custGeom>
                              <a:avLst/>
                              <a:gdLst>
                                <a:gd name="T0" fmla="*/ 23 w 30"/>
                                <a:gd name="T1" fmla="*/ 2 h 3"/>
                                <a:gd name="T2" fmla="*/ 0 w 30"/>
                                <a:gd name="T3" fmla="*/ 2 h 3"/>
                                <a:gd name="T4" fmla="*/ 0 w 30"/>
                                <a:gd name="T5" fmla="*/ 0 h 3"/>
                                <a:gd name="T6" fmla="*/ 23 w 30"/>
                                <a:gd name="T7" fmla="*/ 0 h 3"/>
                                <a:gd name="T8" fmla="*/ 23 w 30"/>
                                <a:gd name="T9" fmla="*/ 2 h 3"/>
                                <a:gd name="T10" fmla="*/ 23 w 30"/>
                                <a:gd name="T11" fmla="*/ 2 h 3"/>
                                <a:gd name="T12" fmla="*/ 0 60000 65536"/>
                                <a:gd name="T13" fmla="*/ 0 60000 65536"/>
                                <a:gd name="T14" fmla="*/ 0 60000 65536"/>
                                <a:gd name="T15" fmla="*/ 0 60000 65536"/>
                                <a:gd name="T16" fmla="*/ 0 60000 65536"/>
                                <a:gd name="T17" fmla="*/ 0 60000 65536"/>
                                <a:gd name="T18" fmla="*/ 0 w 30"/>
                                <a:gd name="T19" fmla="*/ 0 h 3"/>
                                <a:gd name="T20" fmla="*/ 30 w 30"/>
                                <a:gd name="T21" fmla="*/ 3 h 3"/>
                              </a:gdLst>
                              <a:ahLst/>
                              <a:cxnLst>
                                <a:cxn ang="T12">
                                  <a:pos x="T0" y="T1"/>
                                </a:cxn>
                                <a:cxn ang="T13">
                                  <a:pos x="T2" y="T3"/>
                                </a:cxn>
                                <a:cxn ang="T14">
                                  <a:pos x="T4" y="T5"/>
                                </a:cxn>
                                <a:cxn ang="T15">
                                  <a:pos x="T6" y="T7"/>
                                </a:cxn>
                                <a:cxn ang="T16">
                                  <a:pos x="T8" y="T9"/>
                                </a:cxn>
                                <a:cxn ang="T17">
                                  <a:pos x="T10" y="T11"/>
                                </a:cxn>
                              </a:cxnLst>
                              <a:rect l="T18" t="T19" r="T20" b="T21"/>
                              <a:pathLst>
                                <a:path w="30" h="3">
                                  <a:moveTo>
                                    <a:pt x="29" y="2"/>
                                  </a:moveTo>
                                  <a:lnTo>
                                    <a:pt x="0" y="2"/>
                                  </a:lnTo>
                                  <a:lnTo>
                                    <a:pt x="0" y="0"/>
                                  </a:lnTo>
                                  <a:lnTo>
                                    <a:pt x="29" y="0"/>
                                  </a:lnTo>
                                  <a:lnTo>
                                    <a:pt x="29"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92" name="Freeform 496"/>
                            <p:cNvSpPr>
                              <a:spLocks/>
                            </p:cNvSpPr>
                            <p:nvPr/>
                          </p:nvSpPr>
                          <p:spPr bwMode="auto">
                            <a:xfrm>
                              <a:off x="606" y="1889"/>
                              <a:ext cx="27" cy="1"/>
                            </a:xfrm>
                            <a:custGeom>
                              <a:avLst/>
                              <a:gdLst>
                                <a:gd name="T0" fmla="*/ 23 w 30"/>
                                <a:gd name="T1" fmla="*/ 0 h 1"/>
                                <a:gd name="T2" fmla="*/ 0 w 30"/>
                                <a:gd name="T3" fmla="*/ 0 h 1"/>
                                <a:gd name="T4" fmla="*/ 0 w 30"/>
                                <a:gd name="T5" fmla="*/ 0 h 1"/>
                                <a:gd name="T6" fmla="*/ 23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93" name="Freeform 497"/>
                            <p:cNvSpPr>
                              <a:spLocks/>
                            </p:cNvSpPr>
                            <p:nvPr/>
                          </p:nvSpPr>
                          <p:spPr bwMode="auto">
                            <a:xfrm>
                              <a:off x="606" y="1889"/>
                              <a:ext cx="27" cy="1"/>
                            </a:xfrm>
                            <a:custGeom>
                              <a:avLst/>
                              <a:gdLst>
                                <a:gd name="T0" fmla="*/ 23 w 30"/>
                                <a:gd name="T1" fmla="*/ 0 h 1"/>
                                <a:gd name="T2" fmla="*/ 0 w 30"/>
                                <a:gd name="T3" fmla="*/ 0 h 1"/>
                                <a:gd name="T4" fmla="*/ 0 w 30"/>
                                <a:gd name="T5" fmla="*/ 0 h 1"/>
                                <a:gd name="T6" fmla="*/ 23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94" name="Freeform 498"/>
                            <p:cNvSpPr>
                              <a:spLocks/>
                            </p:cNvSpPr>
                            <p:nvPr/>
                          </p:nvSpPr>
                          <p:spPr bwMode="auto">
                            <a:xfrm>
                              <a:off x="606" y="1889"/>
                              <a:ext cx="29" cy="1"/>
                            </a:xfrm>
                            <a:custGeom>
                              <a:avLst/>
                              <a:gdLst>
                                <a:gd name="T0" fmla="*/ 24 w 32"/>
                                <a:gd name="T1" fmla="*/ 0 h 1"/>
                                <a:gd name="T2" fmla="*/ 0 w 32"/>
                                <a:gd name="T3" fmla="*/ 0 h 1"/>
                                <a:gd name="T4" fmla="*/ 0 w 32"/>
                                <a:gd name="T5" fmla="*/ 0 h 1"/>
                                <a:gd name="T6" fmla="*/ 25 w 32"/>
                                <a:gd name="T7" fmla="*/ 0 h 1"/>
                                <a:gd name="T8" fmla="*/ 24 w 32"/>
                                <a:gd name="T9" fmla="*/ 0 h 1"/>
                                <a:gd name="T10" fmla="*/ 24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29" y="0"/>
                                  </a:moveTo>
                                  <a:lnTo>
                                    <a:pt x="0" y="0"/>
                                  </a:lnTo>
                                  <a:lnTo>
                                    <a:pt x="31" y="0"/>
                                  </a:lnTo>
                                  <a:lnTo>
                                    <a:pt x="29"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95" name="Freeform 499"/>
                            <p:cNvSpPr>
                              <a:spLocks/>
                            </p:cNvSpPr>
                            <p:nvPr/>
                          </p:nvSpPr>
                          <p:spPr bwMode="auto">
                            <a:xfrm>
                              <a:off x="606" y="1888"/>
                              <a:ext cx="29" cy="2"/>
                            </a:xfrm>
                            <a:custGeom>
                              <a:avLst/>
                              <a:gdLst>
                                <a:gd name="T0" fmla="*/ 25 w 32"/>
                                <a:gd name="T1" fmla="*/ 1 h 3"/>
                                <a:gd name="T2" fmla="*/ 0 w 32"/>
                                <a:gd name="T3" fmla="*/ 1 h 3"/>
                                <a:gd name="T4" fmla="*/ 0 w 32"/>
                                <a:gd name="T5" fmla="*/ 0 h 3"/>
                                <a:gd name="T6" fmla="*/ 25 w 32"/>
                                <a:gd name="T7" fmla="*/ 0 h 3"/>
                                <a:gd name="T8" fmla="*/ 25 w 32"/>
                                <a:gd name="T9" fmla="*/ 1 h 3"/>
                                <a:gd name="T10" fmla="*/ 25 w 32"/>
                                <a:gd name="T11" fmla="*/ 1 h 3"/>
                                <a:gd name="T12" fmla="*/ 0 60000 65536"/>
                                <a:gd name="T13" fmla="*/ 0 60000 65536"/>
                                <a:gd name="T14" fmla="*/ 0 60000 65536"/>
                                <a:gd name="T15" fmla="*/ 0 60000 65536"/>
                                <a:gd name="T16" fmla="*/ 0 60000 65536"/>
                                <a:gd name="T17" fmla="*/ 0 60000 65536"/>
                                <a:gd name="T18" fmla="*/ 0 w 32"/>
                                <a:gd name="T19" fmla="*/ 0 h 3"/>
                                <a:gd name="T20" fmla="*/ 32 w 32"/>
                                <a:gd name="T21" fmla="*/ 3 h 3"/>
                              </a:gdLst>
                              <a:ahLst/>
                              <a:cxnLst>
                                <a:cxn ang="T12">
                                  <a:pos x="T0" y="T1"/>
                                </a:cxn>
                                <a:cxn ang="T13">
                                  <a:pos x="T2" y="T3"/>
                                </a:cxn>
                                <a:cxn ang="T14">
                                  <a:pos x="T4" y="T5"/>
                                </a:cxn>
                                <a:cxn ang="T15">
                                  <a:pos x="T6" y="T7"/>
                                </a:cxn>
                                <a:cxn ang="T16">
                                  <a:pos x="T8" y="T9"/>
                                </a:cxn>
                                <a:cxn ang="T17">
                                  <a:pos x="T10" y="T11"/>
                                </a:cxn>
                              </a:cxnLst>
                              <a:rect l="T18" t="T19" r="T20" b="T21"/>
                              <a:pathLst>
                                <a:path w="32" h="3">
                                  <a:moveTo>
                                    <a:pt x="31" y="2"/>
                                  </a:moveTo>
                                  <a:lnTo>
                                    <a:pt x="0" y="2"/>
                                  </a:lnTo>
                                  <a:lnTo>
                                    <a:pt x="0" y="0"/>
                                  </a:lnTo>
                                  <a:lnTo>
                                    <a:pt x="31" y="0"/>
                                  </a:lnTo>
                                  <a:lnTo>
                                    <a:pt x="31"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96" name="Freeform 500"/>
                            <p:cNvSpPr>
                              <a:spLocks/>
                            </p:cNvSpPr>
                            <p:nvPr/>
                          </p:nvSpPr>
                          <p:spPr bwMode="auto">
                            <a:xfrm>
                              <a:off x="606" y="1888"/>
                              <a:ext cx="29" cy="0"/>
                            </a:xfrm>
                            <a:custGeom>
                              <a:avLst/>
                              <a:gdLst>
                                <a:gd name="T0" fmla="*/ 25 w 32"/>
                                <a:gd name="T1" fmla="*/ 0 h 1"/>
                                <a:gd name="T2" fmla="*/ 0 w 32"/>
                                <a:gd name="T3" fmla="*/ 0 h 1"/>
                                <a:gd name="T4" fmla="*/ 0 w 32"/>
                                <a:gd name="T5" fmla="*/ 0 h 1"/>
                                <a:gd name="T6" fmla="*/ 25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0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3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97" name="Freeform 501"/>
                            <p:cNvSpPr>
                              <a:spLocks/>
                            </p:cNvSpPr>
                            <p:nvPr/>
                          </p:nvSpPr>
                          <p:spPr bwMode="auto">
                            <a:xfrm>
                              <a:off x="606" y="1888"/>
                              <a:ext cx="29" cy="0"/>
                            </a:xfrm>
                            <a:custGeom>
                              <a:avLst/>
                              <a:gdLst>
                                <a:gd name="T0" fmla="*/ 25 w 32"/>
                                <a:gd name="T1" fmla="*/ 0 h 1"/>
                                <a:gd name="T2" fmla="*/ 0 w 32"/>
                                <a:gd name="T3" fmla="*/ 0 h 1"/>
                                <a:gd name="T4" fmla="*/ 0 w 32"/>
                                <a:gd name="T5" fmla="*/ 0 h 1"/>
                                <a:gd name="T6" fmla="*/ 25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0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3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98" name="Freeform 502"/>
                            <p:cNvSpPr>
                              <a:spLocks/>
                            </p:cNvSpPr>
                            <p:nvPr/>
                          </p:nvSpPr>
                          <p:spPr bwMode="auto">
                            <a:xfrm>
                              <a:off x="606" y="1885"/>
                              <a:ext cx="29" cy="3"/>
                            </a:xfrm>
                            <a:custGeom>
                              <a:avLst/>
                              <a:gdLst>
                                <a:gd name="T0" fmla="*/ 25 w 32"/>
                                <a:gd name="T1" fmla="*/ 2 h 4"/>
                                <a:gd name="T2" fmla="*/ 0 w 32"/>
                                <a:gd name="T3" fmla="*/ 2 h 4"/>
                                <a:gd name="T4" fmla="*/ 0 w 32"/>
                                <a:gd name="T5" fmla="*/ 0 h 4"/>
                                <a:gd name="T6" fmla="*/ 25 w 32"/>
                                <a:gd name="T7" fmla="*/ 0 h 4"/>
                                <a:gd name="T8" fmla="*/ 25 w 32"/>
                                <a:gd name="T9" fmla="*/ 2 h 4"/>
                                <a:gd name="T10" fmla="*/ 25 w 32"/>
                                <a:gd name="T11" fmla="*/ 2 h 4"/>
                                <a:gd name="T12" fmla="*/ 0 60000 65536"/>
                                <a:gd name="T13" fmla="*/ 0 60000 65536"/>
                                <a:gd name="T14" fmla="*/ 0 60000 65536"/>
                                <a:gd name="T15" fmla="*/ 0 60000 65536"/>
                                <a:gd name="T16" fmla="*/ 0 60000 65536"/>
                                <a:gd name="T17" fmla="*/ 0 60000 65536"/>
                                <a:gd name="T18" fmla="*/ 0 w 32"/>
                                <a:gd name="T19" fmla="*/ 0 h 4"/>
                                <a:gd name="T20" fmla="*/ 32 w 32"/>
                                <a:gd name="T21" fmla="*/ 4 h 4"/>
                              </a:gdLst>
                              <a:ahLst/>
                              <a:cxnLst>
                                <a:cxn ang="T12">
                                  <a:pos x="T0" y="T1"/>
                                </a:cxn>
                                <a:cxn ang="T13">
                                  <a:pos x="T2" y="T3"/>
                                </a:cxn>
                                <a:cxn ang="T14">
                                  <a:pos x="T4" y="T5"/>
                                </a:cxn>
                                <a:cxn ang="T15">
                                  <a:pos x="T6" y="T7"/>
                                </a:cxn>
                                <a:cxn ang="T16">
                                  <a:pos x="T8" y="T9"/>
                                </a:cxn>
                                <a:cxn ang="T17">
                                  <a:pos x="T10" y="T11"/>
                                </a:cxn>
                              </a:cxnLst>
                              <a:rect l="T18" t="T19" r="T20" b="T21"/>
                              <a:pathLst>
                                <a:path w="32" h="4">
                                  <a:moveTo>
                                    <a:pt x="31" y="3"/>
                                  </a:moveTo>
                                  <a:lnTo>
                                    <a:pt x="0" y="3"/>
                                  </a:lnTo>
                                  <a:lnTo>
                                    <a:pt x="0" y="0"/>
                                  </a:lnTo>
                                  <a:lnTo>
                                    <a:pt x="31" y="0"/>
                                  </a:lnTo>
                                  <a:lnTo>
                                    <a:pt x="31" y="3"/>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799" name="Freeform 503"/>
                            <p:cNvSpPr>
                              <a:spLocks/>
                            </p:cNvSpPr>
                            <p:nvPr/>
                          </p:nvSpPr>
                          <p:spPr bwMode="auto">
                            <a:xfrm>
                              <a:off x="606" y="1885"/>
                              <a:ext cx="29" cy="1"/>
                            </a:xfrm>
                            <a:custGeom>
                              <a:avLst/>
                              <a:gdLst>
                                <a:gd name="T0" fmla="*/ 25 w 32"/>
                                <a:gd name="T1" fmla="*/ 0 h 1"/>
                                <a:gd name="T2" fmla="*/ 0 w 32"/>
                                <a:gd name="T3" fmla="*/ 0 h 1"/>
                                <a:gd name="T4" fmla="*/ 0 w 32"/>
                                <a:gd name="T5" fmla="*/ 0 h 1"/>
                                <a:gd name="T6" fmla="*/ 25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3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00" name="Freeform 504"/>
                            <p:cNvSpPr>
                              <a:spLocks/>
                            </p:cNvSpPr>
                            <p:nvPr/>
                          </p:nvSpPr>
                          <p:spPr bwMode="auto">
                            <a:xfrm>
                              <a:off x="606" y="1885"/>
                              <a:ext cx="29" cy="1"/>
                            </a:xfrm>
                            <a:custGeom>
                              <a:avLst/>
                              <a:gdLst>
                                <a:gd name="T0" fmla="*/ 25 w 32"/>
                                <a:gd name="T1" fmla="*/ 0 h 1"/>
                                <a:gd name="T2" fmla="*/ 0 w 32"/>
                                <a:gd name="T3" fmla="*/ 0 h 1"/>
                                <a:gd name="T4" fmla="*/ 0 w 32"/>
                                <a:gd name="T5" fmla="*/ 0 h 1"/>
                                <a:gd name="T6" fmla="*/ 25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3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01" name="Freeform 505"/>
                            <p:cNvSpPr>
                              <a:spLocks/>
                            </p:cNvSpPr>
                            <p:nvPr/>
                          </p:nvSpPr>
                          <p:spPr bwMode="auto">
                            <a:xfrm>
                              <a:off x="606" y="1885"/>
                              <a:ext cx="29" cy="1"/>
                            </a:xfrm>
                            <a:custGeom>
                              <a:avLst/>
                              <a:gdLst>
                                <a:gd name="T0" fmla="*/ 25 w 32"/>
                                <a:gd name="T1" fmla="*/ 0 h 1"/>
                                <a:gd name="T2" fmla="*/ 0 w 32"/>
                                <a:gd name="T3" fmla="*/ 0 h 1"/>
                                <a:gd name="T4" fmla="*/ 0 w 32"/>
                                <a:gd name="T5" fmla="*/ 0 h 1"/>
                                <a:gd name="T6" fmla="*/ 25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3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02" name="Freeform 506"/>
                            <p:cNvSpPr>
                              <a:spLocks/>
                            </p:cNvSpPr>
                            <p:nvPr/>
                          </p:nvSpPr>
                          <p:spPr bwMode="auto">
                            <a:xfrm>
                              <a:off x="606" y="1883"/>
                              <a:ext cx="29" cy="3"/>
                            </a:xfrm>
                            <a:custGeom>
                              <a:avLst/>
                              <a:gdLst>
                                <a:gd name="T0" fmla="*/ 25 w 32"/>
                                <a:gd name="T1" fmla="*/ 2 h 3"/>
                                <a:gd name="T2" fmla="*/ 0 w 32"/>
                                <a:gd name="T3" fmla="*/ 2 h 3"/>
                                <a:gd name="T4" fmla="*/ 0 w 32"/>
                                <a:gd name="T5" fmla="*/ 0 h 3"/>
                                <a:gd name="T6" fmla="*/ 25 w 32"/>
                                <a:gd name="T7" fmla="*/ 0 h 3"/>
                                <a:gd name="T8" fmla="*/ 25 w 32"/>
                                <a:gd name="T9" fmla="*/ 2 h 3"/>
                                <a:gd name="T10" fmla="*/ 25 w 32"/>
                                <a:gd name="T11" fmla="*/ 2 h 3"/>
                                <a:gd name="T12" fmla="*/ 0 60000 65536"/>
                                <a:gd name="T13" fmla="*/ 0 60000 65536"/>
                                <a:gd name="T14" fmla="*/ 0 60000 65536"/>
                                <a:gd name="T15" fmla="*/ 0 60000 65536"/>
                                <a:gd name="T16" fmla="*/ 0 60000 65536"/>
                                <a:gd name="T17" fmla="*/ 0 60000 65536"/>
                                <a:gd name="T18" fmla="*/ 0 w 32"/>
                                <a:gd name="T19" fmla="*/ 0 h 3"/>
                                <a:gd name="T20" fmla="*/ 32 w 32"/>
                                <a:gd name="T21" fmla="*/ 3 h 3"/>
                              </a:gdLst>
                              <a:ahLst/>
                              <a:cxnLst>
                                <a:cxn ang="T12">
                                  <a:pos x="T0" y="T1"/>
                                </a:cxn>
                                <a:cxn ang="T13">
                                  <a:pos x="T2" y="T3"/>
                                </a:cxn>
                                <a:cxn ang="T14">
                                  <a:pos x="T4" y="T5"/>
                                </a:cxn>
                                <a:cxn ang="T15">
                                  <a:pos x="T6" y="T7"/>
                                </a:cxn>
                                <a:cxn ang="T16">
                                  <a:pos x="T8" y="T9"/>
                                </a:cxn>
                                <a:cxn ang="T17">
                                  <a:pos x="T10" y="T11"/>
                                </a:cxn>
                              </a:cxnLst>
                              <a:rect l="T18" t="T19" r="T20" b="T21"/>
                              <a:pathLst>
                                <a:path w="32" h="3">
                                  <a:moveTo>
                                    <a:pt x="31" y="2"/>
                                  </a:moveTo>
                                  <a:lnTo>
                                    <a:pt x="0" y="2"/>
                                  </a:lnTo>
                                  <a:lnTo>
                                    <a:pt x="0" y="0"/>
                                  </a:lnTo>
                                  <a:lnTo>
                                    <a:pt x="31" y="0"/>
                                  </a:lnTo>
                                  <a:lnTo>
                                    <a:pt x="31"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03" name="Freeform 507"/>
                            <p:cNvSpPr>
                              <a:spLocks/>
                            </p:cNvSpPr>
                            <p:nvPr/>
                          </p:nvSpPr>
                          <p:spPr bwMode="auto">
                            <a:xfrm>
                              <a:off x="606" y="1883"/>
                              <a:ext cx="29" cy="1"/>
                            </a:xfrm>
                            <a:custGeom>
                              <a:avLst/>
                              <a:gdLst>
                                <a:gd name="T0" fmla="*/ 25 w 32"/>
                                <a:gd name="T1" fmla="*/ 0 h 1"/>
                                <a:gd name="T2" fmla="*/ 0 w 32"/>
                                <a:gd name="T3" fmla="*/ 0 h 1"/>
                                <a:gd name="T4" fmla="*/ 0 w 32"/>
                                <a:gd name="T5" fmla="*/ 0 h 1"/>
                                <a:gd name="T6" fmla="*/ 25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3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04" name="Freeform 508"/>
                            <p:cNvSpPr>
                              <a:spLocks/>
                            </p:cNvSpPr>
                            <p:nvPr/>
                          </p:nvSpPr>
                          <p:spPr bwMode="auto">
                            <a:xfrm>
                              <a:off x="606" y="1883"/>
                              <a:ext cx="29" cy="1"/>
                            </a:xfrm>
                            <a:custGeom>
                              <a:avLst/>
                              <a:gdLst>
                                <a:gd name="T0" fmla="*/ 25 w 32"/>
                                <a:gd name="T1" fmla="*/ 0 h 1"/>
                                <a:gd name="T2" fmla="*/ 0 w 32"/>
                                <a:gd name="T3" fmla="*/ 0 h 1"/>
                                <a:gd name="T4" fmla="*/ 0 w 32"/>
                                <a:gd name="T5" fmla="*/ 0 h 1"/>
                                <a:gd name="T6" fmla="*/ 25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3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05" name="Freeform 509"/>
                            <p:cNvSpPr>
                              <a:spLocks/>
                            </p:cNvSpPr>
                            <p:nvPr/>
                          </p:nvSpPr>
                          <p:spPr bwMode="auto">
                            <a:xfrm>
                              <a:off x="606" y="1881"/>
                              <a:ext cx="29" cy="3"/>
                            </a:xfrm>
                            <a:custGeom>
                              <a:avLst/>
                              <a:gdLst>
                                <a:gd name="T0" fmla="*/ 25 w 32"/>
                                <a:gd name="T1" fmla="*/ 2 h 3"/>
                                <a:gd name="T2" fmla="*/ 0 w 32"/>
                                <a:gd name="T3" fmla="*/ 2 h 3"/>
                                <a:gd name="T4" fmla="*/ 0 w 32"/>
                                <a:gd name="T5" fmla="*/ 0 h 3"/>
                                <a:gd name="T6" fmla="*/ 25 w 32"/>
                                <a:gd name="T7" fmla="*/ 0 h 3"/>
                                <a:gd name="T8" fmla="*/ 25 w 32"/>
                                <a:gd name="T9" fmla="*/ 2 h 3"/>
                                <a:gd name="T10" fmla="*/ 25 w 32"/>
                                <a:gd name="T11" fmla="*/ 2 h 3"/>
                                <a:gd name="T12" fmla="*/ 0 60000 65536"/>
                                <a:gd name="T13" fmla="*/ 0 60000 65536"/>
                                <a:gd name="T14" fmla="*/ 0 60000 65536"/>
                                <a:gd name="T15" fmla="*/ 0 60000 65536"/>
                                <a:gd name="T16" fmla="*/ 0 60000 65536"/>
                                <a:gd name="T17" fmla="*/ 0 60000 65536"/>
                                <a:gd name="T18" fmla="*/ 0 w 32"/>
                                <a:gd name="T19" fmla="*/ 0 h 3"/>
                                <a:gd name="T20" fmla="*/ 32 w 32"/>
                                <a:gd name="T21" fmla="*/ 3 h 3"/>
                              </a:gdLst>
                              <a:ahLst/>
                              <a:cxnLst>
                                <a:cxn ang="T12">
                                  <a:pos x="T0" y="T1"/>
                                </a:cxn>
                                <a:cxn ang="T13">
                                  <a:pos x="T2" y="T3"/>
                                </a:cxn>
                                <a:cxn ang="T14">
                                  <a:pos x="T4" y="T5"/>
                                </a:cxn>
                                <a:cxn ang="T15">
                                  <a:pos x="T6" y="T7"/>
                                </a:cxn>
                                <a:cxn ang="T16">
                                  <a:pos x="T8" y="T9"/>
                                </a:cxn>
                                <a:cxn ang="T17">
                                  <a:pos x="T10" y="T11"/>
                                </a:cxn>
                              </a:cxnLst>
                              <a:rect l="T18" t="T19" r="T20" b="T21"/>
                              <a:pathLst>
                                <a:path w="32" h="3">
                                  <a:moveTo>
                                    <a:pt x="31" y="2"/>
                                  </a:moveTo>
                                  <a:lnTo>
                                    <a:pt x="0" y="2"/>
                                  </a:lnTo>
                                  <a:lnTo>
                                    <a:pt x="0" y="0"/>
                                  </a:lnTo>
                                  <a:lnTo>
                                    <a:pt x="31" y="0"/>
                                  </a:lnTo>
                                  <a:lnTo>
                                    <a:pt x="31"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06" name="Freeform 510"/>
                            <p:cNvSpPr>
                              <a:spLocks/>
                            </p:cNvSpPr>
                            <p:nvPr/>
                          </p:nvSpPr>
                          <p:spPr bwMode="auto">
                            <a:xfrm>
                              <a:off x="606" y="1881"/>
                              <a:ext cx="31" cy="1"/>
                            </a:xfrm>
                            <a:custGeom>
                              <a:avLst/>
                              <a:gdLst>
                                <a:gd name="T0" fmla="*/ 26 w 34"/>
                                <a:gd name="T1" fmla="*/ 0 h 1"/>
                                <a:gd name="T2" fmla="*/ 0 w 34"/>
                                <a:gd name="T3" fmla="*/ 0 h 1"/>
                                <a:gd name="T4" fmla="*/ 0 w 34"/>
                                <a:gd name="T5" fmla="*/ 0 h 1"/>
                                <a:gd name="T6" fmla="*/ 27 w 34"/>
                                <a:gd name="T7" fmla="*/ 0 h 1"/>
                                <a:gd name="T8" fmla="*/ 26 w 34"/>
                                <a:gd name="T9" fmla="*/ 0 h 1"/>
                                <a:gd name="T10" fmla="*/ 26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1" y="0"/>
                                  </a:moveTo>
                                  <a:lnTo>
                                    <a:pt x="0" y="0"/>
                                  </a:lnTo>
                                  <a:lnTo>
                                    <a:pt x="33" y="0"/>
                                  </a:lnTo>
                                  <a:lnTo>
                                    <a:pt x="31"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07" name="Freeform 511"/>
                            <p:cNvSpPr>
                              <a:spLocks/>
                            </p:cNvSpPr>
                            <p:nvPr/>
                          </p:nvSpPr>
                          <p:spPr bwMode="auto">
                            <a:xfrm>
                              <a:off x="606" y="1881"/>
                              <a:ext cx="31" cy="1"/>
                            </a:xfrm>
                            <a:custGeom>
                              <a:avLst/>
                              <a:gdLst>
                                <a:gd name="T0" fmla="*/ 27 w 34"/>
                                <a:gd name="T1" fmla="*/ 0 h 1"/>
                                <a:gd name="T2" fmla="*/ 0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3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08" name="Freeform 512"/>
                            <p:cNvSpPr>
                              <a:spLocks/>
                            </p:cNvSpPr>
                            <p:nvPr/>
                          </p:nvSpPr>
                          <p:spPr bwMode="auto">
                            <a:xfrm>
                              <a:off x="606" y="1881"/>
                              <a:ext cx="31" cy="1"/>
                            </a:xfrm>
                            <a:custGeom>
                              <a:avLst/>
                              <a:gdLst>
                                <a:gd name="T0" fmla="*/ 27 w 34"/>
                                <a:gd name="T1" fmla="*/ 0 h 1"/>
                                <a:gd name="T2" fmla="*/ 0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3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09" name="Freeform 513"/>
                            <p:cNvSpPr>
                              <a:spLocks/>
                            </p:cNvSpPr>
                            <p:nvPr/>
                          </p:nvSpPr>
                          <p:spPr bwMode="auto">
                            <a:xfrm>
                              <a:off x="606" y="1880"/>
                              <a:ext cx="31" cy="2"/>
                            </a:xfrm>
                            <a:custGeom>
                              <a:avLst/>
                              <a:gdLst>
                                <a:gd name="T0" fmla="*/ 27 w 34"/>
                                <a:gd name="T1" fmla="*/ 1 h 3"/>
                                <a:gd name="T2" fmla="*/ 0 w 34"/>
                                <a:gd name="T3" fmla="*/ 1 h 3"/>
                                <a:gd name="T4" fmla="*/ 0 w 34"/>
                                <a:gd name="T5" fmla="*/ 0 h 3"/>
                                <a:gd name="T6" fmla="*/ 27 w 34"/>
                                <a:gd name="T7" fmla="*/ 0 h 3"/>
                                <a:gd name="T8" fmla="*/ 27 w 34"/>
                                <a:gd name="T9" fmla="*/ 1 h 3"/>
                                <a:gd name="T10" fmla="*/ 27 w 34"/>
                                <a:gd name="T11" fmla="*/ 1 h 3"/>
                                <a:gd name="T12" fmla="*/ 0 60000 65536"/>
                                <a:gd name="T13" fmla="*/ 0 60000 65536"/>
                                <a:gd name="T14" fmla="*/ 0 60000 65536"/>
                                <a:gd name="T15" fmla="*/ 0 60000 65536"/>
                                <a:gd name="T16" fmla="*/ 0 60000 65536"/>
                                <a:gd name="T17" fmla="*/ 0 60000 65536"/>
                                <a:gd name="T18" fmla="*/ 0 w 34"/>
                                <a:gd name="T19" fmla="*/ 0 h 3"/>
                                <a:gd name="T20" fmla="*/ 34 w 34"/>
                                <a:gd name="T21" fmla="*/ 3 h 3"/>
                              </a:gdLst>
                              <a:ahLst/>
                              <a:cxnLst>
                                <a:cxn ang="T12">
                                  <a:pos x="T0" y="T1"/>
                                </a:cxn>
                                <a:cxn ang="T13">
                                  <a:pos x="T2" y="T3"/>
                                </a:cxn>
                                <a:cxn ang="T14">
                                  <a:pos x="T4" y="T5"/>
                                </a:cxn>
                                <a:cxn ang="T15">
                                  <a:pos x="T6" y="T7"/>
                                </a:cxn>
                                <a:cxn ang="T16">
                                  <a:pos x="T8" y="T9"/>
                                </a:cxn>
                                <a:cxn ang="T17">
                                  <a:pos x="T10" y="T11"/>
                                </a:cxn>
                              </a:cxnLst>
                              <a:rect l="T18" t="T19" r="T20" b="T21"/>
                              <a:pathLst>
                                <a:path w="34" h="3">
                                  <a:moveTo>
                                    <a:pt x="33" y="2"/>
                                  </a:moveTo>
                                  <a:lnTo>
                                    <a:pt x="0" y="2"/>
                                  </a:lnTo>
                                  <a:lnTo>
                                    <a:pt x="0" y="0"/>
                                  </a:lnTo>
                                  <a:lnTo>
                                    <a:pt x="33" y="0"/>
                                  </a:lnTo>
                                  <a:lnTo>
                                    <a:pt x="33"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10" name="Freeform 514"/>
                            <p:cNvSpPr>
                              <a:spLocks/>
                            </p:cNvSpPr>
                            <p:nvPr/>
                          </p:nvSpPr>
                          <p:spPr bwMode="auto">
                            <a:xfrm>
                              <a:off x="606" y="1880"/>
                              <a:ext cx="31" cy="0"/>
                            </a:xfrm>
                            <a:custGeom>
                              <a:avLst/>
                              <a:gdLst>
                                <a:gd name="T0" fmla="*/ 27 w 34"/>
                                <a:gd name="T1" fmla="*/ 0 h 1"/>
                                <a:gd name="T2" fmla="*/ 0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0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3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11" name="Freeform 515"/>
                            <p:cNvSpPr>
                              <a:spLocks/>
                            </p:cNvSpPr>
                            <p:nvPr/>
                          </p:nvSpPr>
                          <p:spPr bwMode="auto">
                            <a:xfrm>
                              <a:off x="606" y="1880"/>
                              <a:ext cx="31" cy="0"/>
                            </a:xfrm>
                            <a:custGeom>
                              <a:avLst/>
                              <a:gdLst>
                                <a:gd name="T0" fmla="*/ 27 w 34"/>
                                <a:gd name="T1" fmla="*/ 0 h 1"/>
                                <a:gd name="T2" fmla="*/ 0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0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3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12" name="Freeform 516"/>
                            <p:cNvSpPr>
                              <a:spLocks/>
                            </p:cNvSpPr>
                            <p:nvPr/>
                          </p:nvSpPr>
                          <p:spPr bwMode="auto">
                            <a:xfrm>
                              <a:off x="606" y="1878"/>
                              <a:ext cx="31" cy="2"/>
                            </a:xfrm>
                            <a:custGeom>
                              <a:avLst/>
                              <a:gdLst>
                                <a:gd name="T0" fmla="*/ 27 w 34"/>
                                <a:gd name="T1" fmla="*/ 1 h 3"/>
                                <a:gd name="T2" fmla="*/ 0 w 34"/>
                                <a:gd name="T3" fmla="*/ 1 h 3"/>
                                <a:gd name="T4" fmla="*/ 0 w 34"/>
                                <a:gd name="T5" fmla="*/ 0 h 3"/>
                                <a:gd name="T6" fmla="*/ 27 w 34"/>
                                <a:gd name="T7" fmla="*/ 0 h 3"/>
                                <a:gd name="T8" fmla="*/ 27 w 34"/>
                                <a:gd name="T9" fmla="*/ 1 h 3"/>
                                <a:gd name="T10" fmla="*/ 27 w 34"/>
                                <a:gd name="T11" fmla="*/ 1 h 3"/>
                                <a:gd name="T12" fmla="*/ 0 60000 65536"/>
                                <a:gd name="T13" fmla="*/ 0 60000 65536"/>
                                <a:gd name="T14" fmla="*/ 0 60000 65536"/>
                                <a:gd name="T15" fmla="*/ 0 60000 65536"/>
                                <a:gd name="T16" fmla="*/ 0 60000 65536"/>
                                <a:gd name="T17" fmla="*/ 0 60000 65536"/>
                                <a:gd name="T18" fmla="*/ 0 w 34"/>
                                <a:gd name="T19" fmla="*/ 0 h 3"/>
                                <a:gd name="T20" fmla="*/ 34 w 34"/>
                                <a:gd name="T21" fmla="*/ 3 h 3"/>
                              </a:gdLst>
                              <a:ahLst/>
                              <a:cxnLst>
                                <a:cxn ang="T12">
                                  <a:pos x="T0" y="T1"/>
                                </a:cxn>
                                <a:cxn ang="T13">
                                  <a:pos x="T2" y="T3"/>
                                </a:cxn>
                                <a:cxn ang="T14">
                                  <a:pos x="T4" y="T5"/>
                                </a:cxn>
                                <a:cxn ang="T15">
                                  <a:pos x="T6" y="T7"/>
                                </a:cxn>
                                <a:cxn ang="T16">
                                  <a:pos x="T8" y="T9"/>
                                </a:cxn>
                                <a:cxn ang="T17">
                                  <a:pos x="T10" y="T11"/>
                                </a:cxn>
                              </a:cxnLst>
                              <a:rect l="T18" t="T19" r="T20" b="T21"/>
                              <a:pathLst>
                                <a:path w="34" h="3">
                                  <a:moveTo>
                                    <a:pt x="33" y="2"/>
                                  </a:moveTo>
                                  <a:lnTo>
                                    <a:pt x="0" y="2"/>
                                  </a:lnTo>
                                  <a:lnTo>
                                    <a:pt x="0" y="0"/>
                                  </a:lnTo>
                                  <a:lnTo>
                                    <a:pt x="33" y="0"/>
                                  </a:lnTo>
                                  <a:lnTo>
                                    <a:pt x="33" y="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13" name="Freeform 517"/>
                            <p:cNvSpPr>
                              <a:spLocks/>
                            </p:cNvSpPr>
                            <p:nvPr/>
                          </p:nvSpPr>
                          <p:spPr bwMode="auto">
                            <a:xfrm>
                              <a:off x="606" y="1878"/>
                              <a:ext cx="31" cy="1"/>
                            </a:xfrm>
                            <a:custGeom>
                              <a:avLst/>
                              <a:gdLst>
                                <a:gd name="T0" fmla="*/ 27 w 34"/>
                                <a:gd name="T1" fmla="*/ 0 h 1"/>
                                <a:gd name="T2" fmla="*/ 0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3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14" name="Freeform 518"/>
                            <p:cNvSpPr>
                              <a:spLocks/>
                            </p:cNvSpPr>
                            <p:nvPr/>
                          </p:nvSpPr>
                          <p:spPr bwMode="auto">
                            <a:xfrm>
                              <a:off x="606" y="1878"/>
                              <a:ext cx="31" cy="1"/>
                            </a:xfrm>
                            <a:custGeom>
                              <a:avLst/>
                              <a:gdLst>
                                <a:gd name="T0" fmla="*/ 27 w 34"/>
                                <a:gd name="T1" fmla="*/ 0 h 1"/>
                                <a:gd name="T2" fmla="*/ 0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33"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15" name="Freeform 519"/>
                            <p:cNvSpPr>
                              <a:spLocks/>
                            </p:cNvSpPr>
                            <p:nvPr/>
                          </p:nvSpPr>
                          <p:spPr bwMode="auto">
                            <a:xfrm>
                              <a:off x="606" y="1878"/>
                              <a:ext cx="31" cy="1"/>
                            </a:xfrm>
                            <a:custGeom>
                              <a:avLst/>
                              <a:gdLst>
                                <a:gd name="T0" fmla="*/ 27 w 34"/>
                                <a:gd name="T1" fmla="*/ 0 h 1"/>
                                <a:gd name="T2" fmla="*/ 0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33"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16" name="Freeform 520"/>
                            <p:cNvSpPr>
                              <a:spLocks/>
                            </p:cNvSpPr>
                            <p:nvPr/>
                          </p:nvSpPr>
                          <p:spPr bwMode="auto">
                            <a:xfrm>
                              <a:off x="606" y="1876"/>
                              <a:ext cx="31" cy="3"/>
                            </a:xfrm>
                            <a:custGeom>
                              <a:avLst/>
                              <a:gdLst>
                                <a:gd name="T0" fmla="*/ 27 w 34"/>
                                <a:gd name="T1" fmla="*/ 2 h 3"/>
                                <a:gd name="T2" fmla="*/ 0 w 34"/>
                                <a:gd name="T3" fmla="*/ 2 h 3"/>
                                <a:gd name="T4" fmla="*/ 0 w 34"/>
                                <a:gd name="T5" fmla="*/ 0 h 3"/>
                                <a:gd name="T6" fmla="*/ 27 w 34"/>
                                <a:gd name="T7" fmla="*/ 0 h 3"/>
                                <a:gd name="T8" fmla="*/ 27 w 34"/>
                                <a:gd name="T9" fmla="*/ 2 h 3"/>
                                <a:gd name="T10" fmla="*/ 27 w 34"/>
                                <a:gd name="T11" fmla="*/ 2 h 3"/>
                                <a:gd name="T12" fmla="*/ 0 60000 65536"/>
                                <a:gd name="T13" fmla="*/ 0 60000 65536"/>
                                <a:gd name="T14" fmla="*/ 0 60000 65536"/>
                                <a:gd name="T15" fmla="*/ 0 60000 65536"/>
                                <a:gd name="T16" fmla="*/ 0 60000 65536"/>
                                <a:gd name="T17" fmla="*/ 0 60000 65536"/>
                                <a:gd name="T18" fmla="*/ 0 w 34"/>
                                <a:gd name="T19" fmla="*/ 0 h 3"/>
                                <a:gd name="T20" fmla="*/ 34 w 34"/>
                                <a:gd name="T21" fmla="*/ 3 h 3"/>
                              </a:gdLst>
                              <a:ahLst/>
                              <a:cxnLst>
                                <a:cxn ang="T12">
                                  <a:pos x="T0" y="T1"/>
                                </a:cxn>
                                <a:cxn ang="T13">
                                  <a:pos x="T2" y="T3"/>
                                </a:cxn>
                                <a:cxn ang="T14">
                                  <a:pos x="T4" y="T5"/>
                                </a:cxn>
                                <a:cxn ang="T15">
                                  <a:pos x="T6" y="T7"/>
                                </a:cxn>
                                <a:cxn ang="T16">
                                  <a:pos x="T8" y="T9"/>
                                </a:cxn>
                                <a:cxn ang="T17">
                                  <a:pos x="T10" y="T11"/>
                                </a:cxn>
                              </a:cxnLst>
                              <a:rect l="T18" t="T19" r="T20" b="T21"/>
                              <a:pathLst>
                                <a:path w="34" h="3">
                                  <a:moveTo>
                                    <a:pt x="33" y="2"/>
                                  </a:moveTo>
                                  <a:lnTo>
                                    <a:pt x="0" y="2"/>
                                  </a:lnTo>
                                  <a:lnTo>
                                    <a:pt x="0" y="0"/>
                                  </a:lnTo>
                                  <a:lnTo>
                                    <a:pt x="33" y="0"/>
                                  </a:lnTo>
                                  <a:lnTo>
                                    <a:pt x="33"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17" name="Freeform 521"/>
                            <p:cNvSpPr>
                              <a:spLocks/>
                            </p:cNvSpPr>
                            <p:nvPr/>
                          </p:nvSpPr>
                          <p:spPr bwMode="auto">
                            <a:xfrm>
                              <a:off x="606" y="1876"/>
                              <a:ext cx="31" cy="1"/>
                            </a:xfrm>
                            <a:custGeom>
                              <a:avLst/>
                              <a:gdLst>
                                <a:gd name="T0" fmla="*/ 27 w 34"/>
                                <a:gd name="T1" fmla="*/ 0 h 1"/>
                                <a:gd name="T2" fmla="*/ 0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33"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18" name="Freeform 522"/>
                            <p:cNvSpPr>
                              <a:spLocks/>
                            </p:cNvSpPr>
                            <p:nvPr/>
                          </p:nvSpPr>
                          <p:spPr bwMode="auto">
                            <a:xfrm>
                              <a:off x="606" y="1876"/>
                              <a:ext cx="31" cy="1"/>
                            </a:xfrm>
                            <a:custGeom>
                              <a:avLst/>
                              <a:gdLst>
                                <a:gd name="T0" fmla="*/ 27 w 34"/>
                                <a:gd name="T1" fmla="*/ 0 h 1"/>
                                <a:gd name="T2" fmla="*/ 0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33"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19" name="Freeform 523"/>
                            <p:cNvSpPr>
                              <a:spLocks/>
                            </p:cNvSpPr>
                            <p:nvPr/>
                          </p:nvSpPr>
                          <p:spPr bwMode="auto">
                            <a:xfrm>
                              <a:off x="606" y="1876"/>
                              <a:ext cx="33" cy="1"/>
                            </a:xfrm>
                            <a:custGeom>
                              <a:avLst/>
                              <a:gdLst>
                                <a:gd name="T0" fmla="*/ 26 w 37"/>
                                <a:gd name="T1" fmla="*/ 0 h 1"/>
                                <a:gd name="T2" fmla="*/ 0 w 37"/>
                                <a:gd name="T3" fmla="*/ 0 h 1"/>
                                <a:gd name="T4" fmla="*/ 0 w 37"/>
                                <a:gd name="T5" fmla="*/ 0 h 1"/>
                                <a:gd name="T6" fmla="*/ 29 w 37"/>
                                <a:gd name="T7" fmla="*/ 0 h 1"/>
                                <a:gd name="T8" fmla="*/ 26 w 37"/>
                                <a:gd name="T9" fmla="*/ 0 h 1"/>
                                <a:gd name="T10" fmla="*/ 26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37" h="1">
                                  <a:moveTo>
                                    <a:pt x="33" y="0"/>
                                  </a:moveTo>
                                  <a:lnTo>
                                    <a:pt x="0" y="0"/>
                                  </a:lnTo>
                                  <a:lnTo>
                                    <a:pt x="36" y="0"/>
                                  </a:lnTo>
                                  <a:lnTo>
                                    <a:pt x="33"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20" name="Freeform 524"/>
                            <p:cNvSpPr>
                              <a:spLocks/>
                            </p:cNvSpPr>
                            <p:nvPr/>
                          </p:nvSpPr>
                          <p:spPr bwMode="auto">
                            <a:xfrm>
                              <a:off x="606" y="1874"/>
                              <a:ext cx="33" cy="3"/>
                            </a:xfrm>
                            <a:custGeom>
                              <a:avLst/>
                              <a:gdLst>
                                <a:gd name="T0" fmla="*/ 29 w 37"/>
                                <a:gd name="T1" fmla="*/ 2 h 3"/>
                                <a:gd name="T2" fmla="*/ 0 w 37"/>
                                <a:gd name="T3" fmla="*/ 2 h 3"/>
                                <a:gd name="T4" fmla="*/ 0 w 37"/>
                                <a:gd name="T5" fmla="*/ 0 h 3"/>
                                <a:gd name="T6" fmla="*/ 29 w 37"/>
                                <a:gd name="T7" fmla="*/ 0 h 3"/>
                                <a:gd name="T8" fmla="*/ 29 w 37"/>
                                <a:gd name="T9" fmla="*/ 2 h 3"/>
                                <a:gd name="T10" fmla="*/ 29 w 37"/>
                                <a:gd name="T11" fmla="*/ 2 h 3"/>
                                <a:gd name="T12" fmla="*/ 0 60000 65536"/>
                                <a:gd name="T13" fmla="*/ 0 60000 65536"/>
                                <a:gd name="T14" fmla="*/ 0 60000 65536"/>
                                <a:gd name="T15" fmla="*/ 0 60000 65536"/>
                                <a:gd name="T16" fmla="*/ 0 60000 65536"/>
                                <a:gd name="T17" fmla="*/ 0 60000 65536"/>
                                <a:gd name="T18" fmla="*/ 0 w 37"/>
                                <a:gd name="T19" fmla="*/ 0 h 3"/>
                                <a:gd name="T20" fmla="*/ 37 w 37"/>
                                <a:gd name="T21" fmla="*/ 3 h 3"/>
                              </a:gdLst>
                              <a:ahLst/>
                              <a:cxnLst>
                                <a:cxn ang="T12">
                                  <a:pos x="T0" y="T1"/>
                                </a:cxn>
                                <a:cxn ang="T13">
                                  <a:pos x="T2" y="T3"/>
                                </a:cxn>
                                <a:cxn ang="T14">
                                  <a:pos x="T4" y="T5"/>
                                </a:cxn>
                                <a:cxn ang="T15">
                                  <a:pos x="T6" y="T7"/>
                                </a:cxn>
                                <a:cxn ang="T16">
                                  <a:pos x="T8" y="T9"/>
                                </a:cxn>
                                <a:cxn ang="T17">
                                  <a:pos x="T10" y="T11"/>
                                </a:cxn>
                              </a:cxnLst>
                              <a:rect l="T18" t="T19" r="T20" b="T21"/>
                              <a:pathLst>
                                <a:path w="37" h="3">
                                  <a:moveTo>
                                    <a:pt x="36" y="2"/>
                                  </a:moveTo>
                                  <a:lnTo>
                                    <a:pt x="0" y="2"/>
                                  </a:lnTo>
                                  <a:lnTo>
                                    <a:pt x="0" y="0"/>
                                  </a:lnTo>
                                  <a:lnTo>
                                    <a:pt x="36" y="0"/>
                                  </a:lnTo>
                                  <a:lnTo>
                                    <a:pt x="36"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21" name="Freeform 525"/>
                            <p:cNvSpPr>
                              <a:spLocks/>
                            </p:cNvSpPr>
                            <p:nvPr/>
                          </p:nvSpPr>
                          <p:spPr bwMode="auto">
                            <a:xfrm>
                              <a:off x="606" y="1874"/>
                              <a:ext cx="33" cy="1"/>
                            </a:xfrm>
                            <a:custGeom>
                              <a:avLst/>
                              <a:gdLst>
                                <a:gd name="T0" fmla="*/ 29 w 37"/>
                                <a:gd name="T1" fmla="*/ 0 h 1"/>
                                <a:gd name="T2" fmla="*/ 0 w 37"/>
                                <a:gd name="T3" fmla="*/ 0 h 1"/>
                                <a:gd name="T4" fmla="*/ 0 w 37"/>
                                <a:gd name="T5" fmla="*/ 0 h 1"/>
                                <a:gd name="T6" fmla="*/ 29 w 37"/>
                                <a:gd name="T7" fmla="*/ 0 h 1"/>
                                <a:gd name="T8" fmla="*/ 29 w 37"/>
                                <a:gd name="T9" fmla="*/ 0 h 1"/>
                                <a:gd name="T10" fmla="*/ 29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37" h="1">
                                  <a:moveTo>
                                    <a:pt x="36" y="0"/>
                                  </a:moveTo>
                                  <a:lnTo>
                                    <a:pt x="0" y="0"/>
                                  </a:lnTo>
                                  <a:lnTo>
                                    <a:pt x="36"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22" name="Freeform 526"/>
                            <p:cNvSpPr>
                              <a:spLocks/>
                            </p:cNvSpPr>
                            <p:nvPr/>
                          </p:nvSpPr>
                          <p:spPr bwMode="auto">
                            <a:xfrm>
                              <a:off x="606" y="1874"/>
                              <a:ext cx="33" cy="1"/>
                            </a:xfrm>
                            <a:custGeom>
                              <a:avLst/>
                              <a:gdLst>
                                <a:gd name="T0" fmla="*/ 29 w 37"/>
                                <a:gd name="T1" fmla="*/ 0 h 1"/>
                                <a:gd name="T2" fmla="*/ 0 w 37"/>
                                <a:gd name="T3" fmla="*/ 0 h 1"/>
                                <a:gd name="T4" fmla="*/ 0 w 37"/>
                                <a:gd name="T5" fmla="*/ 0 h 1"/>
                                <a:gd name="T6" fmla="*/ 29 w 37"/>
                                <a:gd name="T7" fmla="*/ 0 h 1"/>
                                <a:gd name="T8" fmla="*/ 29 w 37"/>
                                <a:gd name="T9" fmla="*/ 0 h 1"/>
                                <a:gd name="T10" fmla="*/ 29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37" h="1">
                                  <a:moveTo>
                                    <a:pt x="36" y="0"/>
                                  </a:moveTo>
                                  <a:lnTo>
                                    <a:pt x="0" y="0"/>
                                  </a:lnTo>
                                  <a:lnTo>
                                    <a:pt x="36"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23" name="Freeform 527"/>
                            <p:cNvSpPr>
                              <a:spLocks/>
                            </p:cNvSpPr>
                            <p:nvPr/>
                          </p:nvSpPr>
                          <p:spPr bwMode="auto">
                            <a:xfrm>
                              <a:off x="606" y="1873"/>
                              <a:ext cx="33" cy="2"/>
                            </a:xfrm>
                            <a:custGeom>
                              <a:avLst/>
                              <a:gdLst>
                                <a:gd name="T0" fmla="*/ 29 w 37"/>
                                <a:gd name="T1" fmla="*/ 1 h 3"/>
                                <a:gd name="T2" fmla="*/ 0 w 37"/>
                                <a:gd name="T3" fmla="*/ 1 h 3"/>
                                <a:gd name="T4" fmla="*/ 0 w 37"/>
                                <a:gd name="T5" fmla="*/ 0 h 3"/>
                                <a:gd name="T6" fmla="*/ 29 w 37"/>
                                <a:gd name="T7" fmla="*/ 0 h 3"/>
                                <a:gd name="T8" fmla="*/ 29 w 37"/>
                                <a:gd name="T9" fmla="*/ 1 h 3"/>
                                <a:gd name="T10" fmla="*/ 29 w 37"/>
                                <a:gd name="T11" fmla="*/ 1 h 3"/>
                                <a:gd name="T12" fmla="*/ 0 60000 65536"/>
                                <a:gd name="T13" fmla="*/ 0 60000 65536"/>
                                <a:gd name="T14" fmla="*/ 0 60000 65536"/>
                                <a:gd name="T15" fmla="*/ 0 60000 65536"/>
                                <a:gd name="T16" fmla="*/ 0 60000 65536"/>
                                <a:gd name="T17" fmla="*/ 0 60000 65536"/>
                                <a:gd name="T18" fmla="*/ 0 w 37"/>
                                <a:gd name="T19" fmla="*/ 0 h 3"/>
                                <a:gd name="T20" fmla="*/ 37 w 37"/>
                                <a:gd name="T21" fmla="*/ 3 h 3"/>
                              </a:gdLst>
                              <a:ahLst/>
                              <a:cxnLst>
                                <a:cxn ang="T12">
                                  <a:pos x="T0" y="T1"/>
                                </a:cxn>
                                <a:cxn ang="T13">
                                  <a:pos x="T2" y="T3"/>
                                </a:cxn>
                                <a:cxn ang="T14">
                                  <a:pos x="T4" y="T5"/>
                                </a:cxn>
                                <a:cxn ang="T15">
                                  <a:pos x="T6" y="T7"/>
                                </a:cxn>
                                <a:cxn ang="T16">
                                  <a:pos x="T8" y="T9"/>
                                </a:cxn>
                                <a:cxn ang="T17">
                                  <a:pos x="T10" y="T11"/>
                                </a:cxn>
                              </a:cxnLst>
                              <a:rect l="T18" t="T19" r="T20" b="T21"/>
                              <a:pathLst>
                                <a:path w="37" h="3">
                                  <a:moveTo>
                                    <a:pt x="36" y="2"/>
                                  </a:moveTo>
                                  <a:lnTo>
                                    <a:pt x="0" y="2"/>
                                  </a:lnTo>
                                  <a:lnTo>
                                    <a:pt x="0" y="0"/>
                                  </a:lnTo>
                                  <a:lnTo>
                                    <a:pt x="36" y="0"/>
                                  </a:lnTo>
                                  <a:lnTo>
                                    <a:pt x="36"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24" name="Freeform 528"/>
                            <p:cNvSpPr>
                              <a:spLocks/>
                            </p:cNvSpPr>
                            <p:nvPr/>
                          </p:nvSpPr>
                          <p:spPr bwMode="auto">
                            <a:xfrm>
                              <a:off x="606" y="1873"/>
                              <a:ext cx="33" cy="0"/>
                            </a:xfrm>
                            <a:custGeom>
                              <a:avLst/>
                              <a:gdLst>
                                <a:gd name="T0" fmla="*/ 29 w 37"/>
                                <a:gd name="T1" fmla="*/ 0 h 1"/>
                                <a:gd name="T2" fmla="*/ 0 w 37"/>
                                <a:gd name="T3" fmla="*/ 0 h 1"/>
                                <a:gd name="T4" fmla="*/ 0 w 37"/>
                                <a:gd name="T5" fmla="*/ 0 h 1"/>
                                <a:gd name="T6" fmla="*/ 29 w 37"/>
                                <a:gd name="T7" fmla="*/ 0 h 1"/>
                                <a:gd name="T8" fmla="*/ 29 w 37"/>
                                <a:gd name="T9" fmla="*/ 0 h 1"/>
                                <a:gd name="T10" fmla="*/ 29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0 h 1"/>
                              </a:gdLst>
                              <a:ahLst/>
                              <a:cxnLst>
                                <a:cxn ang="T12">
                                  <a:pos x="T0" y="T1"/>
                                </a:cxn>
                                <a:cxn ang="T13">
                                  <a:pos x="T2" y="T3"/>
                                </a:cxn>
                                <a:cxn ang="T14">
                                  <a:pos x="T4" y="T5"/>
                                </a:cxn>
                                <a:cxn ang="T15">
                                  <a:pos x="T6" y="T7"/>
                                </a:cxn>
                                <a:cxn ang="T16">
                                  <a:pos x="T8" y="T9"/>
                                </a:cxn>
                                <a:cxn ang="T17">
                                  <a:pos x="T10" y="T11"/>
                                </a:cxn>
                              </a:cxnLst>
                              <a:rect l="T18" t="T19" r="T20" b="T21"/>
                              <a:pathLst>
                                <a:path w="37" h="1">
                                  <a:moveTo>
                                    <a:pt x="36" y="0"/>
                                  </a:moveTo>
                                  <a:lnTo>
                                    <a:pt x="0" y="0"/>
                                  </a:lnTo>
                                  <a:lnTo>
                                    <a:pt x="36"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25" name="Freeform 529"/>
                            <p:cNvSpPr>
                              <a:spLocks/>
                            </p:cNvSpPr>
                            <p:nvPr/>
                          </p:nvSpPr>
                          <p:spPr bwMode="auto">
                            <a:xfrm>
                              <a:off x="606" y="1873"/>
                              <a:ext cx="33" cy="0"/>
                            </a:xfrm>
                            <a:custGeom>
                              <a:avLst/>
                              <a:gdLst>
                                <a:gd name="T0" fmla="*/ 29 w 37"/>
                                <a:gd name="T1" fmla="*/ 0 h 1"/>
                                <a:gd name="T2" fmla="*/ 0 w 37"/>
                                <a:gd name="T3" fmla="*/ 0 h 1"/>
                                <a:gd name="T4" fmla="*/ 0 w 37"/>
                                <a:gd name="T5" fmla="*/ 0 h 1"/>
                                <a:gd name="T6" fmla="*/ 0 w 37"/>
                                <a:gd name="T7" fmla="*/ 0 h 1"/>
                                <a:gd name="T8" fmla="*/ 29 w 37"/>
                                <a:gd name="T9" fmla="*/ 0 h 1"/>
                                <a:gd name="T10" fmla="*/ 29 w 37"/>
                                <a:gd name="T11" fmla="*/ 0 h 1"/>
                                <a:gd name="T12" fmla="*/ 29 w 37"/>
                                <a:gd name="T13" fmla="*/ 0 h 1"/>
                                <a:gd name="T14" fmla="*/ 29 w 3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1"/>
                                <a:gd name="T26" fmla="*/ 37 w 37"/>
                                <a:gd name="T27" fmla="*/ 0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1">
                                  <a:moveTo>
                                    <a:pt x="36" y="0"/>
                                  </a:moveTo>
                                  <a:lnTo>
                                    <a:pt x="0" y="0"/>
                                  </a:lnTo>
                                  <a:lnTo>
                                    <a:pt x="36"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26" name="Freeform 530"/>
                            <p:cNvSpPr>
                              <a:spLocks/>
                            </p:cNvSpPr>
                            <p:nvPr/>
                          </p:nvSpPr>
                          <p:spPr bwMode="auto">
                            <a:xfrm>
                              <a:off x="606" y="1873"/>
                              <a:ext cx="33" cy="0"/>
                            </a:xfrm>
                            <a:custGeom>
                              <a:avLst/>
                              <a:gdLst>
                                <a:gd name="T0" fmla="*/ 29 w 37"/>
                                <a:gd name="T1" fmla="*/ 0 h 1"/>
                                <a:gd name="T2" fmla="*/ 0 w 37"/>
                                <a:gd name="T3" fmla="*/ 0 h 1"/>
                                <a:gd name="T4" fmla="*/ 0 w 37"/>
                                <a:gd name="T5" fmla="*/ 0 h 1"/>
                                <a:gd name="T6" fmla="*/ 29 w 37"/>
                                <a:gd name="T7" fmla="*/ 0 h 1"/>
                                <a:gd name="T8" fmla="*/ 29 w 37"/>
                                <a:gd name="T9" fmla="*/ 0 h 1"/>
                                <a:gd name="T10" fmla="*/ 29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0 h 1"/>
                              </a:gdLst>
                              <a:ahLst/>
                              <a:cxnLst>
                                <a:cxn ang="T12">
                                  <a:pos x="T0" y="T1"/>
                                </a:cxn>
                                <a:cxn ang="T13">
                                  <a:pos x="T2" y="T3"/>
                                </a:cxn>
                                <a:cxn ang="T14">
                                  <a:pos x="T4" y="T5"/>
                                </a:cxn>
                                <a:cxn ang="T15">
                                  <a:pos x="T6" y="T7"/>
                                </a:cxn>
                                <a:cxn ang="T16">
                                  <a:pos x="T8" y="T9"/>
                                </a:cxn>
                                <a:cxn ang="T17">
                                  <a:pos x="T10" y="T11"/>
                                </a:cxn>
                              </a:cxnLst>
                              <a:rect l="T18" t="T19" r="T20" b="T21"/>
                              <a:pathLst>
                                <a:path w="37" h="1">
                                  <a:moveTo>
                                    <a:pt x="36" y="0"/>
                                  </a:moveTo>
                                  <a:lnTo>
                                    <a:pt x="0" y="0"/>
                                  </a:lnTo>
                                  <a:lnTo>
                                    <a:pt x="36"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27" name="Freeform 531"/>
                            <p:cNvSpPr>
                              <a:spLocks/>
                            </p:cNvSpPr>
                            <p:nvPr/>
                          </p:nvSpPr>
                          <p:spPr bwMode="auto">
                            <a:xfrm>
                              <a:off x="606" y="1871"/>
                              <a:ext cx="33" cy="2"/>
                            </a:xfrm>
                            <a:custGeom>
                              <a:avLst/>
                              <a:gdLst>
                                <a:gd name="T0" fmla="*/ 29 w 37"/>
                                <a:gd name="T1" fmla="*/ 1 h 3"/>
                                <a:gd name="T2" fmla="*/ 0 w 37"/>
                                <a:gd name="T3" fmla="*/ 1 h 3"/>
                                <a:gd name="T4" fmla="*/ 0 w 37"/>
                                <a:gd name="T5" fmla="*/ 0 h 3"/>
                                <a:gd name="T6" fmla="*/ 29 w 37"/>
                                <a:gd name="T7" fmla="*/ 0 h 3"/>
                                <a:gd name="T8" fmla="*/ 29 w 37"/>
                                <a:gd name="T9" fmla="*/ 1 h 3"/>
                                <a:gd name="T10" fmla="*/ 29 w 37"/>
                                <a:gd name="T11" fmla="*/ 1 h 3"/>
                                <a:gd name="T12" fmla="*/ 0 60000 65536"/>
                                <a:gd name="T13" fmla="*/ 0 60000 65536"/>
                                <a:gd name="T14" fmla="*/ 0 60000 65536"/>
                                <a:gd name="T15" fmla="*/ 0 60000 65536"/>
                                <a:gd name="T16" fmla="*/ 0 60000 65536"/>
                                <a:gd name="T17" fmla="*/ 0 60000 65536"/>
                                <a:gd name="T18" fmla="*/ 0 w 37"/>
                                <a:gd name="T19" fmla="*/ 0 h 3"/>
                                <a:gd name="T20" fmla="*/ 37 w 37"/>
                                <a:gd name="T21" fmla="*/ 3 h 3"/>
                              </a:gdLst>
                              <a:ahLst/>
                              <a:cxnLst>
                                <a:cxn ang="T12">
                                  <a:pos x="T0" y="T1"/>
                                </a:cxn>
                                <a:cxn ang="T13">
                                  <a:pos x="T2" y="T3"/>
                                </a:cxn>
                                <a:cxn ang="T14">
                                  <a:pos x="T4" y="T5"/>
                                </a:cxn>
                                <a:cxn ang="T15">
                                  <a:pos x="T6" y="T7"/>
                                </a:cxn>
                                <a:cxn ang="T16">
                                  <a:pos x="T8" y="T9"/>
                                </a:cxn>
                                <a:cxn ang="T17">
                                  <a:pos x="T10" y="T11"/>
                                </a:cxn>
                              </a:cxnLst>
                              <a:rect l="T18" t="T19" r="T20" b="T21"/>
                              <a:pathLst>
                                <a:path w="37" h="3">
                                  <a:moveTo>
                                    <a:pt x="36" y="2"/>
                                  </a:moveTo>
                                  <a:lnTo>
                                    <a:pt x="0" y="2"/>
                                  </a:lnTo>
                                  <a:lnTo>
                                    <a:pt x="0" y="0"/>
                                  </a:lnTo>
                                  <a:lnTo>
                                    <a:pt x="36" y="0"/>
                                  </a:lnTo>
                                  <a:lnTo>
                                    <a:pt x="36"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28" name="Freeform 532"/>
                            <p:cNvSpPr>
                              <a:spLocks/>
                            </p:cNvSpPr>
                            <p:nvPr/>
                          </p:nvSpPr>
                          <p:spPr bwMode="auto">
                            <a:xfrm>
                              <a:off x="606" y="1871"/>
                              <a:ext cx="33" cy="1"/>
                            </a:xfrm>
                            <a:custGeom>
                              <a:avLst/>
                              <a:gdLst>
                                <a:gd name="T0" fmla="*/ 29 w 37"/>
                                <a:gd name="T1" fmla="*/ 0 h 1"/>
                                <a:gd name="T2" fmla="*/ 0 w 37"/>
                                <a:gd name="T3" fmla="*/ 0 h 1"/>
                                <a:gd name="T4" fmla="*/ 0 w 37"/>
                                <a:gd name="T5" fmla="*/ 0 h 1"/>
                                <a:gd name="T6" fmla="*/ 29 w 37"/>
                                <a:gd name="T7" fmla="*/ 0 h 1"/>
                                <a:gd name="T8" fmla="*/ 29 w 37"/>
                                <a:gd name="T9" fmla="*/ 0 h 1"/>
                                <a:gd name="T10" fmla="*/ 29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37" h="1">
                                  <a:moveTo>
                                    <a:pt x="36" y="0"/>
                                  </a:moveTo>
                                  <a:lnTo>
                                    <a:pt x="0" y="0"/>
                                  </a:lnTo>
                                  <a:lnTo>
                                    <a:pt x="36"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29" name="Freeform 533"/>
                            <p:cNvSpPr>
                              <a:spLocks/>
                            </p:cNvSpPr>
                            <p:nvPr/>
                          </p:nvSpPr>
                          <p:spPr bwMode="auto">
                            <a:xfrm>
                              <a:off x="606" y="1871"/>
                              <a:ext cx="33" cy="1"/>
                            </a:xfrm>
                            <a:custGeom>
                              <a:avLst/>
                              <a:gdLst>
                                <a:gd name="T0" fmla="*/ 29 w 37"/>
                                <a:gd name="T1" fmla="*/ 0 h 1"/>
                                <a:gd name="T2" fmla="*/ 0 w 37"/>
                                <a:gd name="T3" fmla="*/ 0 h 1"/>
                                <a:gd name="T4" fmla="*/ 0 w 37"/>
                                <a:gd name="T5" fmla="*/ 0 h 1"/>
                                <a:gd name="T6" fmla="*/ 29 w 37"/>
                                <a:gd name="T7" fmla="*/ 0 h 1"/>
                                <a:gd name="T8" fmla="*/ 29 w 37"/>
                                <a:gd name="T9" fmla="*/ 0 h 1"/>
                                <a:gd name="T10" fmla="*/ 29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37" h="1">
                                  <a:moveTo>
                                    <a:pt x="36" y="0"/>
                                  </a:moveTo>
                                  <a:lnTo>
                                    <a:pt x="0" y="0"/>
                                  </a:lnTo>
                                  <a:lnTo>
                                    <a:pt x="36"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30" name="Freeform 534"/>
                            <p:cNvSpPr>
                              <a:spLocks/>
                            </p:cNvSpPr>
                            <p:nvPr/>
                          </p:nvSpPr>
                          <p:spPr bwMode="auto">
                            <a:xfrm>
                              <a:off x="606" y="1869"/>
                              <a:ext cx="33" cy="3"/>
                            </a:xfrm>
                            <a:custGeom>
                              <a:avLst/>
                              <a:gdLst>
                                <a:gd name="T0" fmla="*/ 29 w 37"/>
                                <a:gd name="T1" fmla="*/ 2 h 3"/>
                                <a:gd name="T2" fmla="*/ 0 w 37"/>
                                <a:gd name="T3" fmla="*/ 2 h 3"/>
                                <a:gd name="T4" fmla="*/ 0 w 37"/>
                                <a:gd name="T5" fmla="*/ 0 h 3"/>
                                <a:gd name="T6" fmla="*/ 29 w 37"/>
                                <a:gd name="T7" fmla="*/ 0 h 3"/>
                                <a:gd name="T8" fmla="*/ 29 w 37"/>
                                <a:gd name="T9" fmla="*/ 2 h 3"/>
                                <a:gd name="T10" fmla="*/ 29 w 37"/>
                                <a:gd name="T11" fmla="*/ 2 h 3"/>
                                <a:gd name="T12" fmla="*/ 0 60000 65536"/>
                                <a:gd name="T13" fmla="*/ 0 60000 65536"/>
                                <a:gd name="T14" fmla="*/ 0 60000 65536"/>
                                <a:gd name="T15" fmla="*/ 0 60000 65536"/>
                                <a:gd name="T16" fmla="*/ 0 60000 65536"/>
                                <a:gd name="T17" fmla="*/ 0 60000 65536"/>
                                <a:gd name="T18" fmla="*/ 0 w 37"/>
                                <a:gd name="T19" fmla="*/ 0 h 3"/>
                                <a:gd name="T20" fmla="*/ 37 w 37"/>
                                <a:gd name="T21" fmla="*/ 3 h 3"/>
                              </a:gdLst>
                              <a:ahLst/>
                              <a:cxnLst>
                                <a:cxn ang="T12">
                                  <a:pos x="T0" y="T1"/>
                                </a:cxn>
                                <a:cxn ang="T13">
                                  <a:pos x="T2" y="T3"/>
                                </a:cxn>
                                <a:cxn ang="T14">
                                  <a:pos x="T4" y="T5"/>
                                </a:cxn>
                                <a:cxn ang="T15">
                                  <a:pos x="T6" y="T7"/>
                                </a:cxn>
                                <a:cxn ang="T16">
                                  <a:pos x="T8" y="T9"/>
                                </a:cxn>
                                <a:cxn ang="T17">
                                  <a:pos x="T10" y="T11"/>
                                </a:cxn>
                              </a:cxnLst>
                              <a:rect l="T18" t="T19" r="T20" b="T21"/>
                              <a:pathLst>
                                <a:path w="37" h="3">
                                  <a:moveTo>
                                    <a:pt x="36" y="2"/>
                                  </a:moveTo>
                                  <a:lnTo>
                                    <a:pt x="0" y="2"/>
                                  </a:lnTo>
                                  <a:lnTo>
                                    <a:pt x="0" y="0"/>
                                  </a:lnTo>
                                  <a:lnTo>
                                    <a:pt x="36" y="0"/>
                                  </a:lnTo>
                                  <a:lnTo>
                                    <a:pt x="36"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31" name="Freeform 535"/>
                            <p:cNvSpPr>
                              <a:spLocks/>
                            </p:cNvSpPr>
                            <p:nvPr/>
                          </p:nvSpPr>
                          <p:spPr bwMode="auto">
                            <a:xfrm>
                              <a:off x="606" y="1869"/>
                              <a:ext cx="33" cy="1"/>
                            </a:xfrm>
                            <a:custGeom>
                              <a:avLst/>
                              <a:gdLst>
                                <a:gd name="T0" fmla="*/ 29 w 37"/>
                                <a:gd name="T1" fmla="*/ 0 h 1"/>
                                <a:gd name="T2" fmla="*/ 0 w 37"/>
                                <a:gd name="T3" fmla="*/ 0 h 1"/>
                                <a:gd name="T4" fmla="*/ 0 w 37"/>
                                <a:gd name="T5" fmla="*/ 0 h 1"/>
                                <a:gd name="T6" fmla="*/ 29 w 37"/>
                                <a:gd name="T7" fmla="*/ 0 h 1"/>
                                <a:gd name="T8" fmla="*/ 29 w 37"/>
                                <a:gd name="T9" fmla="*/ 0 h 1"/>
                                <a:gd name="T10" fmla="*/ 29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37" h="1">
                                  <a:moveTo>
                                    <a:pt x="36" y="0"/>
                                  </a:moveTo>
                                  <a:lnTo>
                                    <a:pt x="0" y="0"/>
                                  </a:lnTo>
                                  <a:lnTo>
                                    <a:pt x="36"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32" name="Freeform 536"/>
                            <p:cNvSpPr>
                              <a:spLocks/>
                            </p:cNvSpPr>
                            <p:nvPr/>
                          </p:nvSpPr>
                          <p:spPr bwMode="auto">
                            <a:xfrm>
                              <a:off x="606" y="1869"/>
                              <a:ext cx="33" cy="1"/>
                            </a:xfrm>
                            <a:custGeom>
                              <a:avLst/>
                              <a:gdLst>
                                <a:gd name="T0" fmla="*/ 29 w 37"/>
                                <a:gd name="T1" fmla="*/ 0 h 1"/>
                                <a:gd name="T2" fmla="*/ 0 w 37"/>
                                <a:gd name="T3" fmla="*/ 0 h 1"/>
                                <a:gd name="T4" fmla="*/ 0 w 37"/>
                                <a:gd name="T5" fmla="*/ 0 h 1"/>
                                <a:gd name="T6" fmla="*/ 29 w 37"/>
                                <a:gd name="T7" fmla="*/ 0 h 1"/>
                                <a:gd name="T8" fmla="*/ 29 w 37"/>
                                <a:gd name="T9" fmla="*/ 0 h 1"/>
                                <a:gd name="T10" fmla="*/ 29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37" h="1">
                                  <a:moveTo>
                                    <a:pt x="36" y="0"/>
                                  </a:moveTo>
                                  <a:lnTo>
                                    <a:pt x="0" y="0"/>
                                  </a:lnTo>
                                  <a:lnTo>
                                    <a:pt x="36"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33" name="Freeform 537"/>
                            <p:cNvSpPr>
                              <a:spLocks/>
                            </p:cNvSpPr>
                            <p:nvPr/>
                          </p:nvSpPr>
                          <p:spPr bwMode="auto">
                            <a:xfrm>
                              <a:off x="606" y="1869"/>
                              <a:ext cx="33" cy="1"/>
                            </a:xfrm>
                            <a:custGeom>
                              <a:avLst/>
                              <a:gdLst>
                                <a:gd name="T0" fmla="*/ 29 w 37"/>
                                <a:gd name="T1" fmla="*/ 0 h 1"/>
                                <a:gd name="T2" fmla="*/ 0 w 37"/>
                                <a:gd name="T3" fmla="*/ 0 h 1"/>
                                <a:gd name="T4" fmla="*/ 0 w 37"/>
                                <a:gd name="T5" fmla="*/ 0 h 1"/>
                                <a:gd name="T6" fmla="*/ 29 w 37"/>
                                <a:gd name="T7" fmla="*/ 0 h 1"/>
                                <a:gd name="T8" fmla="*/ 29 w 37"/>
                                <a:gd name="T9" fmla="*/ 0 h 1"/>
                                <a:gd name="T10" fmla="*/ 29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37" h="1">
                                  <a:moveTo>
                                    <a:pt x="36" y="0"/>
                                  </a:moveTo>
                                  <a:lnTo>
                                    <a:pt x="0" y="0"/>
                                  </a:lnTo>
                                  <a:lnTo>
                                    <a:pt x="36"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34" name="Freeform 538"/>
                            <p:cNvSpPr>
                              <a:spLocks/>
                            </p:cNvSpPr>
                            <p:nvPr/>
                          </p:nvSpPr>
                          <p:spPr bwMode="auto">
                            <a:xfrm>
                              <a:off x="606" y="1866"/>
                              <a:ext cx="35" cy="4"/>
                            </a:xfrm>
                            <a:custGeom>
                              <a:avLst/>
                              <a:gdLst>
                                <a:gd name="T0" fmla="*/ 29 w 39"/>
                                <a:gd name="T1" fmla="*/ 3 h 4"/>
                                <a:gd name="T2" fmla="*/ 0 w 39"/>
                                <a:gd name="T3" fmla="*/ 3 h 4"/>
                                <a:gd name="T4" fmla="*/ 0 w 39"/>
                                <a:gd name="T5" fmla="*/ 0 h 4"/>
                                <a:gd name="T6" fmla="*/ 31 w 39"/>
                                <a:gd name="T7" fmla="*/ 0 h 4"/>
                                <a:gd name="T8" fmla="*/ 29 w 39"/>
                                <a:gd name="T9" fmla="*/ 3 h 4"/>
                                <a:gd name="T10" fmla="*/ 29 w 39"/>
                                <a:gd name="T11" fmla="*/ 3 h 4"/>
                                <a:gd name="T12" fmla="*/ 0 60000 65536"/>
                                <a:gd name="T13" fmla="*/ 0 60000 65536"/>
                                <a:gd name="T14" fmla="*/ 0 60000 65536"/>
                                <a:gd name="T15" fmla="*/ 0 60000 65536"/>
                                <a:gd name="T16" fmla="*/ 0 60000 65536"/>
                                <a:gd name="T17" fmla="*/ 0 60000 65536"/>
                                <a:gd name="T18" fmla="*/ 0 w 39"/>
                                <a:gd name="T19" fmla="*/ 0 h 4"/>
                                <a:gd name="T20" fmla="*/ 39 w 39"/>
                                <a:gd name="T21" fmla="*/ 4 h 4"/>
                              </a:gdLst>
                              <a:ahLst/>
                              <a:cxnLst>
                                <a:cxn ang="T12">
                                  <a:pos x="T0" y="T1"/>
                                </a:cxn>
                                <a:cxn ang="T13">
                                  <a:pos x="T2" y="T3"/>
                                </a:cxn>
                                <a:cxn ang="T14">
                                  <a:pos x="T4" y="T5"/>
                                </a:cxn>
                                <a:cxn ang="T15">
                                  <a:pos x="T6" y="T7"/>
                                </a:cxn>
                                <a:cxn ang="T16">
                                  <a:pos x="T8" y="T9"/>
                                </a:cxn>
                                <a:cxn ang="T17">
                                  <a:pos x="T10" y="T11"/>
                                </a:cxn>
                              </a:cxnLst>
                              <a:rect l="T18" t="T19" r="T20" b="T21"/>
                              <a:pathLst>
                                <a:path w="39" h="4">
                                  <a:moveTo>
                                    <a:pt x="36" y="3"/>
                                  </a:moveTo>
                                  <a:lnTo>
                                    <a:pt x="0" y="3"/>
                                  </a:lnTo>
                                  <a:lnTo>
                                    <a:pt x="0" y="0"/>
                                  </a:lnTo>
                                  <a:lnTo>
                                    <a:pt x="38" y="0"/>
                                  </a:lnTo>
                                  <a:lnTo>
                                    <a:pt x="36" y="3"/>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35" name="Freeform 539"/>
                            <p:cNvSpPr>
                              <a:spLocks/>
                            </p:cNvSpPr>
                            <p:nvPr/>
                          </p:nvSpPr>
                          <p:spPr bwMode="auto">
                            <a:xfrm>
                              <a:off x="606" y="1866"/>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36" name="Freeform 540"/>
                            <p:cNvSpPr>
                              <a:spLocks/>
                            </p:cNvSpPr>
                            <p:nvPr/>
                          </p:nvSpPr>
                          <p:spPr bwMode="auto">
                            <a:xfrm>
                              <a:off x="606" y="1866"/>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37" name="Freeform 541"/>
                            <p:cNvSpPr>
                              <a:spLocks/>
                            </p:cNvSpPr>
                            <p:nvPr/>
                          </p:nvSpPr>
                          <p:spPr bwMode="auto">
                            <a:xfrm>
                              <a:off x="606" y="1865"/>
                              <a:ext cx="35" cy="2"/>
                            </a:xfrm>
                            <a:custGeom>
                              <a:avLst/>
                              <a:gdLst>
                                <a:gd name="T0" fmla="*/ 31 w 39"/>
                                <a:gd name="T1" fmla="*/ 1 h 2"/>
                                <a:gd name="T2" fmla="*/ 0 w 39"/>
                                <a:gd name="T3" fmla="*/ 1 h 2"/>
                                <a:gd name="T4" fmla="*/ 0 w 39"/>
                                <a:gd name="T5" fmla="*/ 0 h 2"/>
                                <a:gd name="T6" fmla="*/ 31 w 39"/>
                                <a:gd name="T7" fmla="*/ 0 h 2"/>
                                <a:gd name="T8" fmla="*/ 31 w 39"/>
                                <a:gd name="T9" fmla="*/ 1 h 2"/>
                                <a:gd name="T10" fmla="*/ 31 w 39"/>
                                <a:gd name="T11" fmla="*/ 1 h 2"/>
                                <a:gd name="T12" fmla="*/ 0 60000 65536"/>
                                <a:gd name="T13" fmla="*/ 0 60000 65536"/>
                                <a:gd name="T14" fmla="*/ 0 60000 65536"/>
                                <a:gd name="T15" fmla="*/ 0 60000 65536"/>
                                <a:gd name="T16" fmla="*/ 0 60000 65536"/>
                                <a:gd name="T17" fmla="*/ 0 60000 65536"/>
                                <a:gd name="T18" fmla="*/ 0 w 39"/>
                                <a:gd name="T19" fmla="*/ 0 h 2"/>
                                <a:gd name="T20" fmla="*/ 39 w 39"/>
                                <a:gd name="T21" fmla="*/ 2 h 2"/>
                              </a:gdLst>
                              <a:ahLst/>
                              <a:cxnLst>
                                <a:cxn ang="T12">
                                  <a:pos x="T0" y="T1"/>
                                </a:cxn>
                                <a:cxn ang="T13">
                                  <a:pos x="T2" y="T3"/>
                                </a:cxn>
                                <a:cxn ang="T14">
                                  <a:pos x="T4" y="T5"/>
                                </a:cxn>
                                <a:cxn ang="T15">
                                  <a:pos x="T6" y="T7"/>
                                </a:cxn>
                                <a:cxn ang="T16">
                                  <a:pos x="T8" y="T9"/>
                                </a:cxn>
                                <a:cxn ang="T17">
                                  <a:pos x="T10" y="T11"/>
                                </a:cxn>
                              </a:cxnLst>
                              <a:rect l="T18" t="T19" r="T20" b="T21"/>
                              <a:pathLst>
                                <a:path w="39" h="2">
                                  <a:moveTo>
                                    <a:pt x="38" y="1"/>
                                  </a:moveTo>
                                  <a:lnTo>
                                    <a:pt x="0" y="1"/>
                                  </a:lnTo>
                                  <a:lnTo>
                                    <a:pt x="0" y="0"/>
                                  </a:lnTo>
                                  <a:lnTo>
                                    <a:pt x="38" y="0"/>
                                  </a:lnTo>
                                  <a:lnTo>
                                    <a:pt x="38" y="1"/>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38" name="Freeform 542"/>
                            <p:cNvSpPr>
                              <a:spLocks/>
                            </p:cNvSpPr>
                            <p:nvPr/>
                          </p:nvSpPr>
                          <p:spPr bwMode="auto">
                            <a:xfrm>
                              <a:off x="606" y="1865"/>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39" name="Freeform 543"/>
                            <p:cNvSpPr>
                              <a:spLocks/>
                            </p:cNvSpPr>
                            <p:nvPr/>
                          </p:nvSpPr>
                          <p:spPr bwMode="auto">
                            <a:xfrm>
                              <a:off x="606" y="1865"/>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40" name="Freeform 544"/>
                            <p:cNvSpPr>
                              <a:spLocks/>
                            </p:cNvSpPr>
                            <p:nvPr/>
                          </p:nvSpPr>
                          <p:spPr bwMode="auto">
                            <a:xfrm>
                              <a:off x="606" y="1865"/>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41" name="Freeform 545"/>
                            <p:cNvSpPr>
                              <a:spLocks/>
                            </p:cNvSpPr>
                            <p:nvPr/>
                          </p:nvSpPr>
                          <p:spPr bwMode="auto">
                            <a:xfrm>
                              <a:off x="606" y="1863"/>
                              <a:ext cx="35" cy="3"/>
                            </a:xfrm>
                            <a:custGeom>
                              <a:avLst/>
                              <a:gdLst>
                                <a:gd name="T0" fmla="*/ 31 w 39"/>
                                <a:gd name="T1" fmla="*/ 2 h 4"/>
                                <a:gd name="T2" fmla="*/ 0 w 39"/>
                                <a:gd name="T3" fmla="*/ 2 h 4"/>
                                <a:gd name="T4" fmla="*/ 0 w 39"/>
                                <a:gd name="T5" fmla="*/ 0 h 4"/>
                                <a:gd name="T6" fmla="*/ 31 w 39"/>
                                <a:gd name="T7" fmla="*/ 0 h 4"/>
                                <a:gd name="T8" fmla="*/ 31 w 39"/>
                                <a:gd name="T9" fmla="*/ 2 h 4"/>
                                <a:gd name="T10" fmla="*/ 31 w 39"/>
                                <a:gd name="T11" fmla="*/ 2 h 4"/>
                                <a:gd name="T12" fmla="*/ 0 60000 65536"/>
                                <a:gd name="T13" fmla="*/ 0 60000 65536"/>
                                <a:gd name="T14" fmla="*/ 0 60000 65536"/>
                                <a:gd name="T15" fmla="*/ 0 60000 65536"/>
                                <a:gd name="T16" fmla="*/ 0 60000 65536"/>
                                <a:gd name="T17" fmla="*/ 0 60000 65536"/>
                                <a:gd name="T18" fmla="*/ 0 w 39"/>
                                <a:gd name="T19" fmla="*/ 0 h 4"/>
                                <a:gd name="T20" fmla="*/ 39 w 39"/>
                                <a:gd name="T21" fmla="*/ 4 h 4"/>
                              </a:gdLst>
                              <a:ahLst/>
                              <a:cxnLst>
                                <a:cxn ang="T12">
                                  <a:pos x="T0" y="T1"/>
                                </a:cxn>
                                <a:cxn ang="T13">
                                  <a:pos x="T2" y="T3"/>
                                </a:cxn>
                                <a:cxn ang="T14">
                                  <a:pos x="T4" y="T5"/>
                                </a:cxn>
                                <a:cxn ang="T15">
                                  <a:pos x="T6" y="T7"/>
                                </a:cxn>
                                <a:cxn ang="T16">
                                  <a:pos x="T8" y="T9"/>
                                </a:cxn>
                                <a:cxn ang="T17">
                                  <a:pos x="T10" y="T11"/>
                                </a:cxn>
                              </a:cxnLst>
                              <a:rect l="T18" t="T19" r="T20" b="T21"/>
                              <a:pathLst>
                                <a:path w="39" h="4">
                                  <a:moveTo>
                                    <a:pt x="38" y="3"/>
                                  </a:moveTo>
                                  <a:lnTo>
                                    <a:pt x="0" y="3"/>
                                  </a:lnTo>
                                  <a:lnTo>
                                    <a:pt x="0" y="0"/>
                                  </a:lnTo>
                                  <a:lnTo>
                                    <a:pt x="38" y="0"/>
                                  </a:lnTo>
                                  <a:lnTo>
                                    <a:pt x="38" y="3"/>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42" name="Freeform 546"/>
                            <p:cNvSpPr>
                              <a:spLocks/>
                            </p:cNvSpPr>
                            <p:nvPr/>
                          </p:nvSpPr>
                          <p:spPr bwMode="auto">
                            <a:xfrm>
                              <a:off x="606" y="1863"/>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43" name="Freeform 547"/>
                            <p:cNvSpPr>
                              <a:spLocks/>
                            </p:cNvSpPr>
                            <p:nvPr/>
                          </p:nvSpPr>
                          <p:spPr bwMode="auto">
                            <a:xfrm>
                              <a:off x="606" y="1863"/>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44" name="Freeform 548"/>
                            <p:cNvSpPr>
                              <a:spLocks/>
                            </p:cNvSpPr>
                            <p:nvPr/>
                          </p:nvSpPr>
                          <p:spPr bwMode="auto">
                            <a:xfrm>
                              <a:off x="606" y="1863"/>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45" name="Freeform 549"/>
                            <p:cNvSpPr>
                              <a:spLocks/>
                            </p:cNvSpPr>
                            <p:nvPr/>
                          </p:nvSpPr>
                          <p:spPr bwMode="auto">
                            <a:xfrm>
                              <a:off x="606" y="1861"/>
                              <a:ext cx="35" cy="3"/>
                            </a:xfrm>
                            <a:custGeom>
                              <a:avLst/>
                              <a:gdLst>
                                <a:gd name="T0" fmla="*/ 31 w 39"/>
                                <a:gd name="T1" fmla="*/ 2 h 3"/>
                                <a:gd name="T2" fmla="*/ 0 w 39"/>
                                <a:gd name="T3" fmla="*/ 2 h 3"/>
                                <a:gd name="T4" fmla="*/ 0 w 39"/>
                                <a:gd name="T5" fmla="*/ 0 h 3"/>
                                <a:gd name="T6" fmla="*/ 31 w 39"/>
                                <a:gd name="T7" fmla="*/ 0 h 3"/>
                                <a:gd name="T8" fmla="*/ 31 w 39"/>
                                <a:gd name="T9" fmla="*/ 2 h 3"/>
                                <a:gd name="T10" fmla="*/ 31 w 39"/>
                                <a:gd name="T11" fmla="*/ 2 h 3"/>
                                <a:gd name="T12" fmla="*/ 0 60000 65536"/>
                                <a:gd name="T13" fmla="*/ 0 60000 65536"/>
                                <a:gd name="T14" fmla="*/ 0 60000 65536"/>
                                <a:gd name="T15" fmla="*/ 0 60000 65536"/>
                                <a:gd name="T16" fmla="*/ 0 60000 65536"/>
                                <a:gd name="T17" fmla="*/ 0 60000 65536"/>
                                <a:gd name="T18" fmla="*/ 0 w 39"/>
                                <a:gd name="T19" fmla="*/ 0 h 3"/>
                                <a:gd name="T20" fmla="*/ 39 w 39"/>
                                <a:gd name="T21" fmla="*/ 3 h 3"/>
                              </a:gdLst>
                              <a:ahLst/>
                              <a:cxnLst>
                                <a:cxn ang="T12">
                                  <a:pos x="T0" y="T1"/>
                                </a:cxn>
                                <a:cxn ang="T13">
                                  <a:pos x="T2" y="T3"/>
                                </a:cxn>
                                <a:cxn ang="T14">
                                  <a:pos x="T4" y="T5"/>
                                </a:cxn>
                                <a:cxn ang="T15">
                                  <a:pos x="T6" y="T7"/>
                                </a:cxn>
                                <a:cxn ang="T16">
                                  <a:pos x="T8" y="T9"/>
                                </a:cxn>
                                <a:cxn ang="T17">
                                  <a:pos x="T10" y="T11"/>
                                </a:cxn>
                              </a:cxnLst>
                              <a:rect l="T18" t="T19" r="T20" b="T21"/>
                              <a:pathLst>
                                <a:path w="39" h="3">
                                  <a:moveTo>
                                    <a:pt x="38" y="2"/>
                                  </a:moveTo>
                                  <a:lnTo>
                                    <a:pt x="0" y="2"/>
                                  </a:lnTo>
                                  <a:lnTo>
                                    <a:pt x="0" y="0"/>
                                  </a:lnTo>
                                  <a:lnTo>
                                    <a:pt x="38" y="0"/>
                                  </a:lnTo>
                                  <a:lnTo>
                                    <a:pt x="38"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46" name="Freeform 550"/>
                            <p:cNvSpPr>
                              <a:spLocks/>
                            </p:cNvSpPr>
                            <p:nvPr/>
                          </p:nvSpPr>
                          <p:spPr bwMode="auto">
                            <a:xfrm>
                              <a:off x="606" y="1861"/>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47" name="Freeform 551"/>
                            <p:cNvSpPr>
                              <a:spLocks/>
                            </p:cNvSpPr>
                            <p:nvPr/>
                          </p:nvSpPr>
                          <p:spPr bwMode="auto">
                            <a:xfrm>
                              <a:off x="606" y="1861"/>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48" name="Freeform 552"/>
                            <p:cNvSpPr>
                              <a:spLocks/>
                            </p:cNvSpPr>
                            <p:nvPr/>
                          </p:nvSpPr>
                          <p:spPr bwMode="auto">
                            <a:xfrm>
                              <a:off x="606" y="1859"/>
                              <a:ext cx="35" cy="3"/>
                            </a:xfrm>
                            <a:custGeom>
                              <a:avLst/>
                              <a:gdLst>
                                <a:gd name="T0" fmla="*/ 31 w 39"/>
                                <a:gd name="T1" fmla="*/ 2 h 3"/>
                                <a:gd name="T2" fmla="*/ 0 w 39"/>
                                <a:gd name="T3" fmla="*/ 2 h 3"/>
                                <a:gd name="T4" fmla="*/ 0 w 39"/>
                                <a:gd name="T5" fmla="*/ 0 h 3"/>
                                <a:gd name="T6" fmla="*/ 31 w 39"/>
                                <a:gd name="T7" fmla="*/ 0 h 3"/>
                                <a:gd name="T8" fmla="*/ 31 w 39"/>
                                <a:gd name="T9" fmla="*/ 2 h 3"/>
                                <a:gd name="T10" fmla="*/ 31 w 39"/>
                                <a:gd name="T11" fmla="*/ 2 h 3"/>
                                <a:gd name="T12" fmla="*/ 0 60000 65536"/>
                                <a:gd name="T13" fmla="*/ 0 60000 65536"/>
                                <a:gd name="T14" fmla="*/ 0 60000 65536"/>
                                <a:gd name="T15" fmla="*/ 0 60000 65536"/>
                                <a:gd name="T16" fmla="*/ 0 60000 65536"/>
                                <a:gd name="T17" fmla="*/ 0 60000 65536"/>
                                <a:gd name="T18" fmla="*/ 0 w 39"/>
                                <a:gd name="T19" fmla="*/ 0 h 3"/>
                                <a:gd name="T20" fmla="*/ 39 w 39"/>
                                <a:gd name="T21" fmla="*/ 3 h 3"/>
                              </a:gdLst>
                              <a:ahLst/>
                              <a:cxnLst>
                                <a:cxn ang="T12">
                                  <a:pos x="T0" y="T1"/>
                                </a:cxn>
                                <a:cxn ang="T13">
                                  <a:pos x="T2" y="T3"/>
                                </a:cxn>
                                <a:cxn ang="T14">
                                  <a:pos x="T4" y="T5"/>
                                </a:cxn>
                                <a:cxn ang="T15">
                                  <a:pos x="T6" y="T7"/>
                                </a:cxn>
                                <a:cxn ang="T16">
                                  <a:pos x="T8" y="T9"/>
                                </a:cxn>
                                <a:cxn ang="T17">
                                  <a:pos x="T10" y="T11"/>
                                </a:cxn>
                              </a:cxnLst>
                              <a:rect l="T18" t="T19" r="T20" b="T21"/>
                              <a:pathLst>
                                <a:path w="39" h="3">
                                  <a:moveTo>
                                    <a:pt x="38" y="2"/>
                                  </a:moveTo>
                                  <a:lnTo>
                                    <a:pt x="0" y="2"/>
                                  </a:lnTo>
                                  <a:lnTo>
                                    <a:pt x="0" y="0"/>
                                  </a:lnTo>
                                  <a:lnTo>
                                    <a:pt x="38" y="0"/>
                                  </a:lnTo>
                                  <a:lnTo>
                                    <a:pt x="38"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49" name="Freeform 553"/>
                            <p:cNvSpPr>
                              <a:spLocks/>
                            </p:cNvSpPr>
                            <p:nvPr/>
                          </p:nvSpPr>
                          <p:spPr bwMode="auto">
                            <a:xfrm>
                              <a:off x="606" y="1859"/>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50" name="Freeform 554"/>
                            <p:cNvSpPr>
                              <a:spLocks/>
                            </p:cNvSpPr>
                            <p:nvPr/>
                          </p:nvSpPr>
                          <p:spPr bwMode="auto">
                            <a:xfrm>
                              <a:off x="606" y="1859"/>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51" name="Freeform 555"/>
                            <p:cNvSpPr>
                              <a:spLocks/>
                            </p:cNvSpPr>
                            <p:nvPr/>
                          </p:nvSpPr>
                          <p:spPr bwMode="auto">
                            <a:xfrm>
                              <a:off x="606" y="1859"/>
                              <a:ext cx="35" cy="1"/>
                            </a:xfrm>
                            <a:custGeom>
                              <a:avLst/>
                              <a:gdLst>
                                <a:gd name="T0" fmla="*/ 31 w 39"/>
                                <a:gd name="T1" fmla="*/ 0 h 1"/>
                                <a:gd name="T2" fmla="*/ 0 w 39"/>
                                <a:gd name="T3" fmla="*/ 0 h 1"/>
                                <a:gd name="T4" fmla="*/ 0 w 39"/>
                                <a:gd name="T5" fmla="*/ 0 h 1"/>
                                <a:gd name="T6" fmla="*/ 31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52" name="Freeform 556"/>
                            <p:cNvSpPr>
                              <a:spLocks/>
                            </p:cNvSpPr>
                            <p:nvPr/>
                          </p:nvSpPr>
                          <p:spPr bwMode="auto">
                            <a:xfrm>
                              <a:off x="606" y="1858"/>
                              <a:ext cx="37" cy="2"/>
                            </a:xfrm>
                            <a:custGeom>
                              <a:avLst/>
                              <a:gdLst>
                                <a:gd name="T0" fmla="*/ 31 w 41"/>
                                <a:gd name="T1" fmla="*/ 1 h 3"/>
                                <a:gd name="T2" fmla="*/ 0 w 41"/>
                                <a:gd name="T3" fmla="*/ 1 h 3"/>
                                <a:gd name="T4" fmla="*/ 0 w 41"/>
                                <a:gd name="T5" fmla="*/ 0 h 3"/>
                                <a:gd name="T6" fmla="*/ 32 w 41"/>
                                <a:gd name="T7" fmla="*/ 0 h 3"/>
                                <a:gd name="T8" fmla="*/ 31 w 41"/>
                                <a:gd name="T9" fmla="*/ 1 h 3"/>
                                <a:gd name="T10" fmla="*/ 31 w 41"/>
                                <a:gd name="T11" fmla="*/ 1 h 3"/>
                                <a:gd name="T12" fmla="*/ 0 60000 65536"/>
                                <a:gd name="T13" fmla="*/ 0 60000 65536"/>
                                <a:gd name="T14" fmla="*/ 0 60000 65536"/>
                                <a:gd name="T15" fmla="*/ 0 60000 65536"/>
                                <a:gd name="T16" fmla="*/ 0 60000 65536"/>
                                <a:gd name="T17" fmla="*/ 0 60000 65536"/>
                                <a:gd name="T18" fmla="*/ 0 w 41"/>
                                <a:gd name="T19" fmla="*/ 0 h 3"/>
                                <a:gd name="T20" fmla="*/ 41 w 41"/>
                                <a:gd name="T21" fmla="*/ 3 h 3"/>
                              </a:gdLst>
                              <a:ahLst/>
                              <a:cxnLst>
                                <a:cxn ang="T12">
                                  <a:pos x="T0" y="T1"/>
                                </a:cxn>
                                <a:cxn ang="T13">
                                  <a:pos x="T2" y="T3"/>
                                </a:cxn>
                                <a:cxn ang="T14">
                                  <a:pos x="T4" y="T5"/>
                                </a:cxn>
                                <a:cxn ang="T15">
                                  <a:pos x="T6" y="T7"/>
                                </a:cxn>
                                <a:cxn ang="T16">
                                  <a:pos x="T8" y="T9"/>
                                </a:cxn>
                                <a:cxn ang="T17">
                                  <a:pos x="T10" y="T11"/>
                                </a:cxn>
                              </a:cxnLst>
                              <a:rect l="T18" t="T19" r="T20" b="T21"/>
                              <a:pathLst>
                                <a:path w="41" h="3">
                                  <a:moveTo>
                                    <a:pt x="38" y="2"/>
                                  </a:moveTo>
                                  <a:lnTo>
                                    <a:pt x="0" y="2"/>
                                  </a:lnTo>
                                  <a:lnTo>
                                    <a:pt x="0" y="0"/>
                                  </a:lnTo>
                                  <a:lnTo>
                                    <a:pt x="40" y="0"/>
                                  </a:lnTo>
                                  <a:lnTo>
                                    <a:pt x="38"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53" name="Freeform 557"/>
                            <p:cNvSpPr>
                              <a:spLocks/>
                            </p:cNvSpPr>
                            <p:nvPr/>
                          </p:nvSpPr>
                          <p:spPr bwMode="auto">
                            <a:xfrm>
                              <a:off x="606" y="1858"/>
                              <a:ext cx="37" cy="0"/>
                            </a:xfrm>
                            <a:custGeom>
                              <a:avLst/>
                              <a:gdLst>
                                <a:gd name="T0" fmla="*/ 32 w 41"/>
                                <a:gd name="T1" fmla="*/ 0 h 1"/>
                                <a:gd name="T2" fmla="*/ 0 w 41"/>
                                <a:gd name="T3" fmla="*/ 0 h 1"/>
                                <a:gd name="T4" fmla="*/ 0 w 41"/>
                                <a:gd name="T5" fmla="*/ 0 h 1"/>
                                <a:gd name="T6" fmla="*/ 32 w 41"/>
                                <a:gd name="T7" fmla="*/ 0 h 1"/>
                                <a:gd name="T8" fmla="*/ 32 w 41"/>
                                <a:gd name="T9" fmla="*/ 0 h 1"/>
                                <a:gd name="T10" fmla="*/ 32 w 41"/>
                                <a:gd name="T11" fmla="*/ 0 h 1"/>
                                <a:gd name="T12" fmla="*/ 0 60000 65536"/>
                                <a:gd name="T13" fmla="*/ 0 60000 65536"/>
                                <a:gd name="T14" fmla="*/ 0 60000 65536"/>
                                <a:gd name="T15" fmla="*/ 0 60000 65536"/>
                                <a:gd name="T16" fmla="*/ 0 60000 65536"/>
                                <a:gd name="T17" fmla="*/ 0 60000 65536"/>
                                <a:gd name="T18" fmla="*/ 0 w 41"/>
                                <a:gd name="T19" fmla="*/ 0 h 1"/>
                                <a:gd name="T20" fmla="*/ 41 w 41"/>
                                <a:gd name="T21" fmla="*/ 0 h 1"/>
                              </a:gdLst>
                              <a:ahLst/>
                              <a:cxnLst>
                                <a:cxn ang="T12">
                                  <a:pos x="T0" y="T1"/>
                                </a:cxn>
                                <a:cxn ang="T13">
                                  <a:pos x="T2" y="T3"/>
                                </a:cxn>
                                <a:cxn ang="T14">
                                  <a:pos x="T4" y="T5"/>
                                </a:cxn>
                                <a:cxn ang="T15">
                                  <a:pos x="T6" y="T7"/>
                                </a:cxn>
                                <a:cxn ang="T16">
                                  <a:pos x="T8" y="T9"/>
                                </a:cxn>
                                <a:cxn ang="T17">
                                  <a:pos x="T10" y="T11"/>
                                </a:cxn>
                              </a:cxnLst>
                              <a:rect l="T18" t="T19" r="T20" b="T21"/>
                              <a:pathLst>
                                <a:path w="41" h="1">
                                  <a:moveTo>
                                    <a:pt x="40" y="0"/>
                                  </a:moveTo>
                                  <a:lnTo>
                                    <a:pt x="0" y="0"/>
                                  </a:lnTo>
                                  <a:lnTo>
                                    <a:pt x="40"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54" name="Freeform 558"/>
                            <p:cNvSpPr>
                              <a:spLocks/>
                            </p:cNvSpPr>
                            <p:nvPr/>
                          </p:nvSpPr>
                          <p:spPr bwMode="auto">
                            <a:xfrm>
                              <a:off x="606" y="1858"/>
                              <a:ext cx="37" cy="0"/>
                            </a:xfrm>
                            <a:custGeom>
                              <a:avLst/>
                              <a:gdLst>
                                <a:gd name="T0" fmla="*/ 32 w 41"/>
                                <a:gd name="T1" fmla="*/ 0 h 1"/>
                                <a:gd name="T2" fmla="*/ 0 w 41"/>
                                <a:gd name="T3" fmla="*/ 0 h 1"/>
                                <a:gd name="T4" fmla="*/ 0 w 41"/>
                                <a:gd name="T5" fmla="*/ 0 h 1"/>
                                <a:gd name="T6" fmla="*/ 32 w 41"/>
                                <a:gd name="T7" fmla="*/ 0 h 1"/>
                                <a:gd name="T8" fmla="*/ 32 w 41"/>
                                <a:gd name="T9" fmla="*/ 0 h 1"/>
                                <a:gd name="T10" fmla="*/ 32 w 41"/>
                                <a:gd name="T11" fmla="*/ 0 h 1"/>
                                <a:gd name="T12" fmla="*/ 0 60000 65536"/>
                                <a:gd name="T13" fmla="*/ 0 60000 65536"/>
                                <a:gd name="T14" fmla="*/ 0 60000 65536"/>
                                <a:gd name="T15" fmla="*/ 0 60000 65536"/>
                                <a:gd name="T16" fmla="*/ 0 60000 65536"/>
                                <a:gd name="T17" fmla="*/ 0 60000 65536"/>
                                <a:gd name="T18" fmla="*/ 0 w 41"/>
                                <a:gd name="T19" fmla="*/ 0 h 1"/>
                                <a:gd name="T20" fmla="*/ 41 w 41"/>
                                <a:gd name="T21" fmla="*/ 0 h 1"/>
                              </a:gdLst>
                              <a:ahLst/>
                              <a:cxnLst>
                                <a:cxn ang="T12">
                                  <a:pos x="T0" y="T1"/>
                                </a:cxn>
                                <a:cxn ang="T13">
                                  <a:pos x="T2" y="T3"/>
                                </a:cxn>
                                <a:cxn ang="T14">
                                  <a:pos x="T4" y="T5"/>
                                </a:cxn>
                                <a:cxn ang="T15">
                                  <a:pos x="T6" y="T7"/>
                                </a:cxn>
                                <a:cxn ang="T16">
                                  <a:pos x="T8" y="T9"/>
                                </a:cxn>
                                <a:cxn ang="T17">
                                  <a:pos x="T10" y="T11"/>
                                </a:cxn>
                              </a:cxnLst>
                              <a:rect l="T18" t="T19" r="T20" b="T21"/>
                              <a:pathLst>
                                <a:path w="41" h="1">
                                  <a:moveTo>
                                    <a:pt x="40" y="0"/>
                                  </a:moveTo>
                                  <a:lnTo>
                                    <a:pt x="0" y="0"/>
                                  </a:lnTo>
                                  <a:lnTo>
                                    <a:pt x="40"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55" name="Freeform 559"/>
                            <p:cNvSpPr>
                              <a:spLocks/>
                            </p:cNvSpPr>
                            <p:nvPr/>
                          </p:nvSpPr>
                          <p:spPr bwMode="auto">
                            <a:xfrm>
                              <a:off x="606" y="1856"/>
                              <a:ext cx="37" cy="2"/>
                            </a:xfrm>
                            <a:custGeom>
                              <a:avLst/>
                              <a:gdLst>
                                <a:gd name="T0" fmla="*/ 32 w 41"/>
                                <a:gd name="T1" fmla="*/ 1 h 3"/>
                                <a:gd name="T2" fmla="*/ 0 w 41"/>
                                <a:gd name="T3" fmla="*/ 1 h 3"/>
                                <a:gd name="T4" fmla="*/ 0 w 41"/>
                                <a:gd name="T5" fmla="*/ 0 h 3"/>
                                <a:gd name="T6" fmla="*/ 32 w 41"/>
                                <a:gd name="T7" fmla="*/ 0 h 3"/>
                                <a:gd name="T8" fmla="*/ 32 w 41"/>
                                <a:gd name="T9" fmla="*/ 1 h 3"/>
                                <a:gd name="T10" fmla="*/ 32 w 41"/>
                                <a:gd name="T11" fmla="*/ 1 h 3"/>
                                <a:gd name="T12" fmla="*/ 0 60000 65536"/>
                                <a:gd name="T13" fmla="*/ 0 60000 65536"/>
                                <a:gd name="T14" fmla="*/ 0 60000 65536"/>
                                <a:gd name="T15" fmla="*/ 0 60000 65536"/>
                                <a:gd name="T16" fmla="*/ 0 60000 65536"/>
                                <a:gd name="T17" fmla="*/ 0 60000 65536"/>
                                <a:gd name="T18" fmla="*/ 0 w 41"/>
                                <a:gd name="T19" fmla="*/ 0 h 3"/>
                                <a:gd name="T20" fmla="*/ 41 w 41"/>
                                <a:gd name="T21" fmla="*/ 3 h 3"/>
                              </a:gdLst>
                              <a:ahLst/>
                              <a:cxnLst>
                                <a:cxn ang="T12">
                                  <a:pos x="T0" y="T1"/>
                                </a:cxn>
                                <a:cxn ang="T13">
                                  <a:pos x="T2" y="T3"/>
                                </a:cxn>
                                <a:cxn ang="T14">
                                  <a:pos x="T4" y="T5"/>
                                </a:cxn>
                                <a:cxn ang="T15">
                                  <a:pos x="T6" y="T7"/>
                                </a:cxn>
                                <a:cxn ang="T16">
                                  <a:pos x="T8" y="T9"/>
                                </a:cxn>
                                <a:cxn ang="T17">
                                  <a:pos x="T10" y="T11"/>
                                </a:cxn>
                              </a:cxnLst>
                              <a:rect l="T18" t="T19" r="T20" b="T21"/>
                              <a:pathLst>
                                <a:path w="41" h="3">
                                  <a:moveTo>
                                    <a:pt x="40" y="2"/>
                                  </a:moveTo>
                                  <a:lnTo>
                                    <a:pt x="0" y="2"/>
                                  </a:lnTo>
                                  <a:lnTo>
                                    <a:pt x="0" y="0"/>
                                  </a:lnTo>
                                  <a:lnTo>
                                    <a:pt x="40" y="0"/>
                                  </a:lnTo>
                                  <a:lnTo>
                                    <a:pt x="40"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56" name="Freeform 560"/>
                            <p:cNvSpPr>
                              <a:spLocks/>
                            </p:cNvSpPr>
                            <p:nvPr/>
                          </p:nvSpPr>
                          <p:spPr bwMode="auto">
                            <a:xfrm>
                              <a:off x="606" y="1856"/>
                              <a:ext cx="37" cy="1"/>
                            </a:xfrm>
                            <a:custGeom>
                              <a:avLst/>
                              <a:gdLst>
                                <a:gd name="T0" fmla="*/ 32 w 41"/>
                                <a:gd name="T1" fmla="*/ 0 h 1"/>
                                <a:gd name="T2" fmla="*/ 0 w 41"/>
                                <a:gd name="T3" fmla="*/ 0 h 1"/>
                                <a:gd name="T4" fmla="*/ 0 w 41"/>
                                <a:gd name="T5" fmla="*/ 0 h 1"/>
                                <a:gd name="T6" fmla="*/ 32 w 41"/>
                                <a:gd name="T7" fmla="*/ 0 h 1"/>
                                <a:gd name="T8" fmla="*/ 32 w 41"/>
                                <a:gd name="T9" fmla="*/ 0 h 1"/>
                                <a:gd name="T10" fmla="*/ 32 w 41"/>
                                <a:gd name="T11" fmla="*/ 0 h 1"/>
                                <a:gd name="T12" fmla="*/ 0 60000 65536"/>
                                <a:gd name="T13" fmla="*/ 0 60000 65536"/>
                                <a:gd name="T14" fmla="*/ 0 60000 65536"/>
                                <a:gd name="T15" fmla="*/ 0 60000 65536"/>
                                <a:gd name="T16" fmla="*/ 0 60000 65536"/>
                                <a:gd name="T17" fmla="*/ 0 60000 65536"/>
                                <a:gd name="T18" fmla="*/ 0 w 41"/>
                                <a:gd name="T19" fmla="*/ 0 h 1"/>
                                <a:gd name="T20" fmla="*/ 41 w 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1" h="1">
                                  <a:moveTo>
                                    <a:pt x="40" y="0"/>
                                  </a:moveTo>
                                  <a:lnTo>
                                    <a:pt x="0" y="0"/>
                                  </a:lnTo>
                                  <a:lnTo>
                                    <a:pt x="40"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57" name="Freeform 561"/>
                            <p:cNvSpPr>
                              <a:spLocks/>
                            </p:cNvSpPr>
                            <p:nvPr/>
                          </p:nvSpPr>
                          <p:spPr bwMode="auto">
                            <a:xfrm>
                              <a:off x="606" y="1856"/>
                              <a:ext cx="37" cy="1"/>
                            </a:xfrm>
                            <a:custGeom>
                              <a:avLst/>
                              <a:gdLst>
                                <a:gd name="T0" fmla="*/ 32 w 41"/>
                                <a:gd name="T1" fmla="*/ 0 h 1"/>
                                <a:gd name="T2" fmla="*/ 0 w 41"/>
                                <a:gd name="T3" fmla="*/ 0 h 1"/>
                                <a:gd name="T4" fmla="*/ 0 w 41"/>
                                <a:gd name="T5" fmla="*/ 0 h 1"/>
                                <a:gd name="T6" fmla="*/ 32 w 41"/>
                                <a:gd name="T7" fmla="*/ 0 h 1"/>
                                <a:gd name="T8" fmla="*/ 32 w 41"/>
                                <a:gd name="T9" fmla="*/ 0 h 1"/>
                                <a:gd name="T10" fmla="*/ 32 w 41"/>
                                <a:gd name="T11" fmla="*/ 0 h 1"/>
                                <a:gd name="T12" fmla="*/ 0 60000 65536"/>
                                <a:gd name="T13" fmla="*/ 0 60000 65536"/>
                                <a:gd name="T14" fmla="*/ 0 60000 65536"/>
                                <a:gd name="T15" fmla="*/ 0 60000 65536"/>
                                <a:gd name="T16" fmla="*/ 0 60000 65536"/>
                                <a:gd name="T17" fmla="*/ 0 60000 65536"/>
                                <a:gd name="T18" fmla="*/ 0 w 41"/>
                                <a:gd name="T19" fmla="*/ 0 h 1"/>
                                <a:gd name="T20" fmla="*/ 41 w 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1" h="1">
                                  <a:moveTo>
                                    <a:pt x="40" y="0"/>
                                  </a:moveTo>
                                  <a:lnTo>
                                    <a:pt x="0" y="0"/>
                                  </a:lnTo>
                                  <a:lnTo>
                                    <a:pt x="40"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58" name="Freeform 562"/>
                            <p:cNvSpPr>
                              <a:spLocks/>
                            </p:cNvSpPr>
                            <p:nvPr/>
                          </p:nvSpPr>
                          <p:spPr bwMode="auto">
                            <a:xfrm>
                              <a:off x="606" y="1856"/>
                              <a:ext cx="37" cy="1"/>
                            </a:xfrm>
                            <a:custGeom>
                              <a:avLst/>
                              <a:gdLst>
                                <a:gd name="T0" fmla="*/ 32 w 41"/>
                                <a:gd name="T1" fmla="*/ 0 h 1"/>
                                <a:gd name="T2" fmla="*/ 0 w 41"/>
                                <a:gd name="T3" fmla="*/ 0 h 1"/>
                                <a:gd name="T4" fmla="*/ 0 w 41"/>
                                <a:gd name="T5" fmla="*/ 0 h 1"/>
                                <a:gd name="T6" fmla="*/ 32 w 41"/>
                                <a:gd name="T7" fmla="*/ 0 h 1"/>
                                <a:gd name="T8" fmla="*/ 32 w 41"/>
                                <a:gd name="T9" fmla="*/ 0 h 1"/>
                                <a:gd name="T10" fmla="*/ 32 w 41"/>
                                <a:gd name="T11" fmla="*/ 0 h 1"/>
                                <a:gd name="T12" fmla="*/ 0 60000 65536"/>
                                <a:gd name="T13" fmla="*/ 0 60000 65536"/>
                                <a:gd name="T14" fmla="*/ 0 60000 65536"/>
                                <a:gd name="T15" fmla="*/ 0 60000 65536"/>
                                <a:gd name="T16" fmla="*/ 0 60000 65536"/>
                                <a:gd name="T17" fmla="*/ 0 60000 65536"/>
                                <a:gd name="T18" fmla="*/ 0 w 41"/>
                                <a:gd name="T19" fmla="*/ 0 h 1"/>
                                <a:gd name="T20" fmla="*/ 41 w 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1" h="1">
                                  <a:moveTo>
                                    <a:pt x="40" y="0"/>
                                  </a:moveTo>
                                  <a:lnTo>
                                    <a:pt x="0" y="0"/>
                                  </a:lnTo>
                                  <a:lnTo>
                                    <a:pt x="40"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59" name="Freeform 563"/>
                            <p:cNvSpPr>
                              <a:spLocks/>
                            </p:cNvSpPr>
                            <p:nvPr/>
                          </p:nvSpPr>
                          <p:spPr bwMode="auto">
                            <a:xfrm>
                              <a:off x="606" y="1854"/>
                              <a:ext cx="37" cy="3"/>
                            </a:xfrm>
                            <a:custGeom>
                              <a:avLst/>
                              <a:gdLst>
                                <a:gd name="T0" fmla="*/ 32 w 41"/>
                                <a:gd name="T1" fmla="*/ 2 h 3"/>
                                <a:gd name="T2" fmla="*/ 0 w 41"/>
                                <a:gd name="T3" fmla="*/ 2 h 3"/>
                                <a:gd name="T4" fmla="*/ 0 w 41"/>
                                <a:gd name="T5" fmla="*/ 0 h 3"/>
                                <a:gd name="T6" fmla="*/ 32 w 41"/>
                                <a:gd name="T7" fmla="*/ 0 h 3"/>
                                <a:gd name="T8" fmla="*/ 32 w 41"/>
                                <a:gd name="T9" fmla="*/ 2 h 3"/>
                                <a:gd name="T10" fmla="*/ 32 w 41"/>
                                <a:gd name="T11" fmla="*/ 2 h 3"/>
                                <a:gd name="T12" fmla="*/ 0 60000 65536"/>
                                <a:gd name="T13" fmla="*/ 0 60000 65536"/>
                                <a:gd name="T14" fmla="*/ 0 60000 65536"/>
                                <a:gd name="T15" fmla="*/ 0 60000 65536"/>
                                <a:gd name="T16" fmla="*/ 0 60000 65536"/>
                                <a:gd name="T17" fmla="*/ 0 60000 65536"/>
                                <a:gd name="T18" fmla="*/ 0 w 41"/>
                                <a:gd name="T19" fmla="*/ 0 h 3"/>
                                <a:gd name="T20" fmla="*/ 41 w 41"/>
                                <a:gd name="T21" fmla="*/ 3 h 3"/>
                              </a:gdLst>
                              <a:ahLst/>
                              <a:cxnLst>
                                <a:cxn ang="T12">
                                  <a:pos x="T0" y="T1"/>
                                </a:cxn>
                                <a:cxn ang="T13">
                                  <a:pos x="T2" y="T3"/>
                                </a:cxn>
                                <a:cxn ang="T14">
                                  <a:pos x="T4" y="T5"/>
                                </a:cxn>
                                <a:cxn ang="T15">
                                  <a:pos x="T6" y="T7"/>
                                </a:cxn>
                                <a:cxn ang="T16">
                                  <a:pos x="T8" y="T9"/>
                                </a:cxn>
                                <a:cxn ang="T17">
                                  <a:pos x="T10" y="T11"/>
                                </a:cxn>
                              </a:cxnLst>
                              <a:rect l="T18" t="T19" r="T20" b="T21"/>
                              <a:pathLst>
                                <a:path w="41" h="3">
                                  <a:moveTo>
                                    <a:pt x="40" y="2"/>
                                  </a:moveTo>
                                  <a:lnTo>
                                    <a:pt x="0" y="2"/>
                                  </a:lnTo>
                                  <a:lnTo>
                                    <a:pt x="0" y="0"/>
                                  </a:lnTo>
                                  <a:lnTo>
                                    <a:pt x="40" y="0"/>
                                  </a:lnTo>
                                  <a:lnTo>
                                    <a:pt x="40"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60" name="Freeform 564"/>
                            <p:cNvSpPr>
                              <a:spLocks/>
                            </p:cNvSpPr>
                            <p:nvPr/>
                          </p:nvSpPr>
                          <p:spPr bwMode="auto">
                            <a:xfrm>
                              <a:off x="606" y="1854"/>
                              <a:ext cx="37" cy="1"/>
                            </a:xfrm>
                            <a:custGeom>
                              <a:avLst/>
                              <a:gdLst>
                                <a:gd name="T0" fmla="*/ 32 w 41"/>
                                <a:gd name="T1" fmla="*/ 0 h 1"/>
                                <a:gd name="T2" fmla="*/ 0 w 41"/>
                                <a:gd name="T3" fmla="*/ 0 h 1"/>
                                <a:gd name="T4" fmla="*/ 0 w 41"/>
                                <a:gd name="T5" fmla="*/ 0 h 1"/>
                                <a:gd name="T6" fmla="*/ 32 w 41"/>
                                <a:gd name="T7" fmla="*/ 0 h 1"/>
                                <a:gd name="T8" fmla="*/ 32 w 41"/>
                                <a:gd name="T9" fmla="*/ 0 h 1"/>
                                <a:gd name="T10" fmla="*/ 32 w 41"/>
                                <a:gd name="T11" fmla="*/ 0 h 1"/>
                                <a:gd name="T12" fmla="*/ 0 60000 65536"/>
                                <a:gd name="T13" fmla="*/ 0 60000 65536"/>
                                <a:gd name="T14" fmla="*/ 0 60000 65536"/>
                                <a:gd name="T15" fmla="*/ 0 60000 65536"/>
                                <a:gd name="T16" fmla="*/ 0 60000 65536"/>
                                <a:gd name="T17" fmla="*/ 0 60000 65536"/>
                                <a:gd name="T18" fmla="*/ 0 w 41"/>
                                <a:gd name="T19" fmla="*/ 0 h 1"/>
                                <a:gd name="T20" fmla="*/ 41 w 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1" h="1">
                                  <a:moveTo>
                                    <a:pt x="40" y="0"/>
                                  </a:moveTo>
                                  <a:lnTo>
                                    <a:pt x="0" y="0"/>
                                  </a:lnTo>
                                  <a:lnTo>
                                    <a:pt x="40"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61" name="Freeform 565"/>
                            <p:cNvSpPr>
                              <a:spLocks/>
                            </p:cNvSpPr>
                            <p:nvPr/>
                          </p:nvSpPr>
                          <p:spPr bwMode="auto">
                            <a:xfrm>
                              <a:off x="606" y="1854"/>
                              <a:ext cx="37" cy="1"/>
                            </a:xfrm>
                            <a:custGeom>
                              <a:avLst/>
                              <a:gdLst>
                                <a:gd name="T0" fmla="*/ 32 w 41"/>
                                <a:gd name="T1" fmla="*/ 0 h 1"/>
                                <a:gd name="T2" fmla="*/ 0 w 41"/>
                                <a:gd name="T3" fmla="*/ 0 h 1"/>
                                <a:gd name="T4" fmla="*/ 0 w 41"/>
                                <a:gd name="T5" fmla="*/ 0 h 1"/>
                                <a:gd name="T6" fmla="*/ 32 w 41"/>
                                <a:gd name="T7" fmla="*/ 0 h 1"/>
                                <a:gd name="T8" fmla="*/ 32 w 41"/>
                                <a:gd name="T9" fmla="*/ 0 h 1"/>
                                <a:gd name="T10" fmla="*/ 32 w 41"/>
                                <a:gd name="T11" fmla="*/ 0 h 1"/>
                                <a:gd name="T12" fmla="*/ 0 60000 65536"/>
                                <a:gd name="T13" fmla="*/ 0 60000 65536"/>
                                <a:gd name="T14" fmla="*/ 0 60000 65536"/>
                                <a:gd name="T15" fmla="*/ 0 60000 65536"/>
                                <a:gd name="T16" fmla="*/ 0 60000 65536"/>
                                <a:gd name="T17" fmla="*/ 0 60000 65536"/>
                                <a:gd name="T18" fmla="*/ 0 w 41"/>
                                <a:gd name="T19" fmla="*/ 0 h 1"/>
                                <a:gd name="T20" fmla="*/ 41 w 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1" h="1">
                                  <a:moveTo>
                                    <a:pt x="40" y="0"/>
                                  </a:moveTo>
                                  <a:lnTo>
                                    <a:pt x="0" y="0"/>
                                  </a:lnTo>
                                  <a:lnTo>
                                    <a:pt x="40"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62" name="Freeform 566"/>
                            <p:cNvSpPr>
                              <a:spLocks/>
                            </p:cNvSpPr>
                            <p:nvPr/>
                          </p:nvSpPr>
                          <p:spPr bwMode="auto">
                            <a:xfrm>
                              <a:off x="606" y="1852"/>
                              <a:ext cx="37" cy="3"/>
                            </a:xfrm>
                            <a:custGeom>
                              <a:avLst/>
                              <a:gdLst>
                                <a:gd name="T0" fmla="*/ 32 w 41"/>
                                <a:gd name="T1" fmla="*/ 2 h 3"/>
                                <a:gd name="T2" fmla="*/ 0 w 41"/>
                                <a:gd name="T3" fmla="*/ 2 h 3"/>
                                <a:gd name="T4" fmla="*/ 0 w 41"/>
                                <a:gd name="T5" fmla="*/ 0 h 3"/>
                                <a:gd name="T6" fmla="*/ 32 w 41"/>
                                <a:gd name="T7" fmla="*/ 0 h 3"/>
                                <a:gd name="T8" fmla="*/ 32 w 41"/>
                                <a:gd name="T9" fmla="*/ 2 h 3"/>
                                <a:gd name="T10" fmla="*/ 32 w 41"/>
                                <a:gd name="T11" fmla="*/ 2 h 3"/>
                                <a:gd name="T12" fmla="*/ 0 60000 65536"/>
                                <a:gd name="T13" fmla="*/ 0 60000 65536"/>
                                <a:gd name="T14" fmla="*/ 0 60000 65536"/>
                                <a:gd name="T15" fmla="*/ 0 60000 65536"/>
                                <a:gd name="T16" fmla="*/ 0 60000 65536"/>
                                <a:gd name="T17" fmla="*/ 0 60000 65536"/>
                                <a:gd name="T18" fmla="*/ 0 w 41"/>
                                <a:gd name="T19" fmla="*/ 0 h 3"/>
                                <a:gd name="T20" fmla="*/ 41 w 41"/>
                                <a:gd name="T21" fmla="*/ 3 h 3"/>
                              </a:gdLst>
                              <a:ahLst/>
                              <a:cxnLst>
                                <a:cxn ang="T12">
                                  <a:pos x="T0" y="T1"/>
                                </a:cxn>
                                <a:cxn ang="T13">
                                  <a:pos x="T2" y="T3"/>
                                </a:cxn>
                                <a:cxn ang="T14">
                                  <a:pos x="T4" y="T5"/>
                                </a:cxn>
                                <a:cxn ang="T15">
                                  <a:pos x="T6" y="T7"/>
                                </a:cxn>
                                <a:cxn ang="T16">
                                  <a:pos x="T8" y="T9"/>
                                </a:cxn>
                                <a:cxn ang="T17">
                                  <a:pos x="T10" y="T11"/>
                                </a:cxn>
                              </a:cxnLst>
                              <a:rect l="T18" t="T19" r="T20" b="T21"/>
                              <a:pathLst>
                                <a:path w="41" h="3">
                                  <a:moveTo>
                                    <a:pt x="40" y="2"/>
                                  </a:moveTo>
                                  <a:lnTo>
                                    <a:pt x="0" y="2"/>
                                  </a:lnTo>
                                  <a:lnTo>
                                    <a:pt x="0" y="0"/>
                                  </a:lnTo>
                                  <a:lnTo>
                                    <a:pt x="40" y="0"/>
                                  </a:lnTo>
                                  <a:lnTo>
                                    <a:pt x="40"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63" name="Freeform 567"/>
                            <p:cNvSpPr>
                              <a:spLocks/>
                            </p:cNvSpPr>
                            <p:nvPr/>
                          </p:nvSpPr>
                          <p:spPr bwMode="auto">
                            <a:xfrm>
                              <a:off x="606" y="1852"/>
                              <a:ext cx="37" cy="1"/>
                            </a:xfrm>
                            <a:custGeom>
                              <a:avLst/>
                              <a:gdLst>
                                <a:gd name="T0" fmla="*/ 32 w 41"/>
                                <a:gd name="T1" fmla="*/ 0 h 1"/>
                                <a:gd name="T2" fmla="*/ 0 w 41"/>
                                <a:gd name="T3" fmla="*/ 0 h 1"/>
                                <a:gd name="T4" fmla="*/ 0 w 41"/>
                                <a:gd name="T5" fmla="*/ 0 h 1"/>
                                <a:gd name="T6" fmla="*/ 32 w 41"/>
                                <a:gd name="T7" fmla="*/ 0 h 1"/>
                                <a:gd name="T8" fmla="*/ 32 w 41"/>
                                <a:gd name="T9" fmla="*/ 0 h 1"/>
                                <a:gd name="T10" fmla="*/ 32 w 41"/>
                                <a:gd name="T11" fmla="*/ 0 h 1"/>
                                <a:gd name="T12" fmla="*/ 0 60000 65536"/>
                                <a:gd name="T13" fmla="*/ 0 60000 65536"/>
                                <a:gd name="T14" fmla="*/ 0 60000 65536"/>
                                <a:gd name="T15" fmla="*/ 0 60000 65536"/>
                                <a:gd name="T16" fmla="*/ 0 60000 65536"/>
                                <a:gd name="T17" fmla="*/ 0 60000 65536"/>
                                <a:gd name="T18" fmla="*/ 0 w 41"/>
                                <a:gd name="T19" fmla="*/ 0 h 1"/>
                                <a:gd name="T20" fmla="*/ 41 w 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1" h="1">
                                  <a:moveTo>
                                    <a:pt x="40" y="0"/>
                                  </a:moveTo>
                                  <a:lnTo>
                                    <a:pt x="0" y="0"/>
                                  </a:lnTo>
                                  <a:lnTo>
                                    <a:pt x="40"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64" name="Freeform 568"/>
                            <p:cNvSpPr>
                              <a:spLocks/>
                            </p:cNvSpPr>
                            <p:nvPr/>
                          </p:nvSpPr>
                          <p:spPr bwMode="auto">
                            <a:xfrm>
                              <a:off x="606" y="1852"/>
                              <a:ext cx="37" cy="1"/>
                            </a:xfrm>
                            <a:custGeom>
                              <a:avLst/>
                              <a:gdLst>
                                <a:gd name="T0" fmla="*/ 32 w 41"/>
                                <a:gd name="T1" fmla="*/ 0 h 1"/>
                                <a:gd name="T2" fmla="*/ 0 w 41"/>
                                <a:gd name="T3" fmla="*/ 0 h 1"/>
                                <a:gd name="T4" fmla="*/ 0 w 41"/>
                                <a:gd name="T5" fmla="*/ 0 h 1"/>
                                <a:gd name="T6" fmla="*/ 32 w 41"/>
                                <a:gd name="T7" fmla="*/ 0 h 1"/>
                                <a:gd name="T8" fmla="*/ 32 w 41"/>
                                <a:gd name="T9" fmla="*/ 0 h 1"/>
                                <a:gd name="T10" fmla="*/ 32 w 41"/>
                                <a:gd name="T11" fmla="*/ 0 h 1"/>
                                <a:gd name="T12" fmla="*/ 0 60000 65536"/>
                                <a:gd name="T13" fmla="*/ 0 60000 65536"/>
                                <a:gd name="T14" fmla="*/ 0 60000 65536"/>
                                <a:gd name="T15" fmla="*/ 0 60000 65536"/>
                                <a:gd name="T16" fmla="*/ 0 60000 65536"/>
                                <a:gd name="T17" fmla="*/ 0 60000 65536"/>
                                <a:gd name="T18" fmla="*/ 0 w 41"/>
                                <a:gd name="T19" fmla="*/ 0 h 1"/>
                                <a:gd name="T20" fmla="*/ 41 w 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1" h="1">
                                  <a:moveTo>
                                    <a:pt x="40" y="0"/>
                                  </a:moveTo>
                                  <a:lnTo>
                                    <a:pt x="0" y="0"/>
                                  </a:lnTo>
                                  <a:lnTo>
                                    <a:pt x="40"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65" name="Freeform 569"/>
                            <p:cNvSpPr>
                              <a:spLocks/>
                            </p:cNvSpPr>
                            <p:nvPr/>
                          </p:nvSpPr>
                          <p:spPr bwMode="auto">
                            <a:xfrm>
                              <a:off x="606" y="1852"/>
                              <a:ext cx="37" cy="1"/>
                            </a:xfrm>
                            <a:custGeom>
                              <a:avLst/>
                              <a:gdLst>
                                <a:gd name="T0" fmla="*/ 32 w 41"/>
                                <a:gd name="T1" fmla="*/ 0 h 1"/>
                                <a:gd name="T2" fmla="*/ 0 w 41"/>
                                <a:gd name="T3" fmla="*/ 0 h 1"/>
                                <a:gd name="T4" fmla="*/ 0 w 41"/>
                                <a:gd name="T5" fmla="*/ 0 h 1"/>
                                <a:gd name="T6" fmla="*/ 32 w 41"/>
                                <a:gd name="T7" fmla="*/ 0 h 1"/>
                                <a:gd name="T8" fmla="*/ 32 w 41"/>
                                <a:gd name="T9" fmla="*/ 0 h 1"/>
                                <a:gd name="T10" fmla="*/ 32 w 41"/>
                                <a:gd name="T11" fmla="*/ 0 h 1"/>
                                <a:gd name="T12" fmla="*/ 0 60000 65536"/>
                                <a:gd name="T13" fmla="*/ 0 60000 65536"/>
                                <a:gd name="T14" fmla="*/ 0 60000 65536"/>
                                <a:gd name="T15" fmla="*/ 0 60000 65536"/>
                                <a:gd name="T16" fmla="*/ 0 60000 65536"/>
                                <a:gd name="T17" fmla="*/ 0 60000 65536"/>
                                <a:gd name="T18" fmla="*/ 0 w 41"/>
                                <a:gd name="T19" fmla="*/ 0 h 1"/>
                                <a:gd name="T20" fmla="*/ 41 w 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1" h="1">
                                  <a:moveTo>
                                    <a:pt x="40" y="0"/>
                                  </a:moveTo>
                                  <a:lnTo>
                                    <a:pt x="0" y="0"/>
                                  </a:lnTo>
                                  <a:lnTo>
                                    <a:pt x="40"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66" name="Freeform 570"/>
                            <p:cNvSpPr>
                              <a:spLocks/>
                            </p:cNvSpPr>
                            <p:nvPr/>
                          </p:nvSpPr>
                          <p:spPr bwMode="auto">
                            <a:xfrm>
                              <a:off x="604" y="1850"/>
                              <a:ext cx="39" cy="3"/>
                            </a:xfrm>
                            <a:custGeom>
                              <a:avLst/>
                              <a:gdLst>
                                <a:gd name="T0" fmla="*/ 34 w 43"/>
                                <a:gd name="T1" fmla="*/ 2 h 3"/>
                                <a:gd name="T2" fmla="*/ 2 w 43"/>
                                <a:gd name="T3" fmla="*/ 2 h 3"/>
                                <a:gd name="T4" fmla="*/ 0 w 43"/>
                                <a:gd name="T5" fmla="*/ 0 h 3"/>
                                <a:gd name="T6" fmla="*/ 34 w 43"/>
                                <a:gd name="T7" fmla="*/ 0 h 3"/>
                                <a:gd name="T8" fmla="*/ 34 w 43"/>
                                <a:gd name="T9" fmla="*/ 2 h 3"/>
                                <a:gd name="T10" fmla="*/ 34 w 43"/>
                                <a:gd name="T11" fmla="*/ 2 h 3"/>
                                <a:gd name="T12" fmla="*/ 0 60000 65536"/>
                                <a:gd name="T13" fmla="*/ 0 60000 65536"/>
                                <a:gd name="T14" fmla="*/ 0 60000 65536"/>
                                <a:gd name="T15" fmla="*/ 0 60000 65536"/>
                                <a:gd name="T16" fmla="*/ 0 60000 65536"/>
                                <a:gd name="T17" fmla="*/ 0 60000 65536"/>
                                <a:gd name="T18" fmla="*/ 0 w 43"/>
                                <a:gd name="T19" fmla="*/ 0 h 3"/>
                                <a:gd name="T20" fmla="*/ 43 w 43"/>
                                <a:gd name="T21" fmla="*/ 3 h 3"/>
                              </a:gdLst>
                              <a:ahLst/>
                              <a:cxnLst>
                                <a:cxn ang="T12">
                                  <a:pos x="T0" y="T1"/>
                                </a:cxn>
                                <a:cxn ang="T13">
                                  <a:pos x="T2" y="T3"/>
                                </a:cxn>
                                <a:cxn ang="T14">
                                  <a:pos x="T4" y="T5"/>
                                </a:cxn>
                                <a:cxn ang="T15">
                                  <a:pos x="T6" y="T7"/>
                                </a:cxn>
                                <a:cxn ang="T16">
                                  <a:pos x="T8" y="T9"/>
                                </a:cxn>
                                <a:cxn ang="T17">
                                  <a:pos x="T10" y="T11"/>
                                </a:cxn>
                              </a:cxnLst>
                              <a:rect l="T18" t="T19" r="T20" b="T21"/>
                              <a:pathLst>
                                <a:path w="43" h="3">
                                  <a:moveTo>
                                    <a:pt x="42" y="2"/>
                                  </a:moveTo>
                                  <a:lnTo>
                                    <a:pt x="2" y="2"/>
                                  </a:lnTo>
                                  <a:lnTo>
                                    <a:pt x="0" y="0"/>
                                  </a:lnTo>
                                  <a:lnTo>
                                    <a:pt x="42" y="0"/>
                                  </a:lnTo>
                                  <a:lnTo>
                                    <a:pt x="42"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67" name="Freeform 571"/>
                            <p:cNvSpPr>
                              <a:spLocks/>
                            </p:cNvSpPr>
                            <p:nvPr/>
                          </p:nvSpPr>
                          <p:spPr bwMode="auto">
                            <a:xfrm>
                              <a:off x="604" y="1850"/>
                              <a:ext cx="39" cy="1"/>
                            </a:xfrm>
                            <a:custGeom>
                              <a:avLst/>
                              <a:gdLst>
                                <a:gd name="T0" fmla="*/ 34 w 43"/>
                                <a:gd name="T1" fmla="*/ 0 h 1"/>
                                <a:gd name="T2" fmla="*/ 0 w 43"/>
                                <a:gd name="T3" fmla="*/ 0 h 1"/>
                                <a:gd name="T4" fmla="*/ 0 w 43"/>
                                <a:gd name="T5" fmla="*/ 0 h 1"/>
                                <a:gd name="T6" fmla="*/ 34 w 43"/>
                                <a:gd name="T7" fmla="*/ 0 h 1"/>
                                <a:gd name="T8" fmla="*/ 34 w 43"/>
                                <a:gd name="T9" fmla="*/ 0 h 1"/>
                                <a:gd name="T10" fmla="*/ 34 w 43"/>
                                <a:gd name="T11" fmla="*/ 0 h 1"/>
                                <a:gd name="T12" fmla="*/ 0 60000 65536"/>
                                <a:gd name="T13" fmla="*/ 0 60000 65536"/>
                                <a:gd name="T14" fmla="*/ 0 60000 65536"/>
                                <a:gd name="T15" fmla="*/ 0 60000 65536"/>
                                <a:gd name="T16" fmla="*/ 0 60000 65536"/>
                                <a:gd name="T17" fmla="*/ 0 60000 65536"/>
                                <a:gd name="T18" fmla="*/ 0 w 43"/>
                                <a:gd name="T19" fmla="*/ 0 h 1"/>
                                <a:gd name="T20" fmla="*/ 43 w 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43" h="1">
                                  <a:moveTo>
                                    <a:pt x="42" y="0"/>
                                  </a:moveTo>
                                  <a:lnTo>
                                    <a:pt x="0" y="0"/>
                                  </a:lnTo>
                                  <a:lnTo>
                                    <a:pt x="42"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68" name="Freeform 572"/>
                            <p:cNvSpPr>
                              <a:spLocks/>
                            </p:cNvSpPr>
                            <p:nvPr/>
                          </p:nvSpPr>
                          <p:spPr bwMode="auto">
                            <a:xfrm>
                              <a:off x="604" y="1850"/>
                              <a:ext cx="39" cy="1"/>
                            </a:xfrm>
                            <a:custGeom>
                              <a:avLst/>
                              <a:gdLst>
                                <a:gd name="T0" fmla="*/ 34 w 43"/>
                                <a:gd name="T1" fmla="*/ 0 h 1"/>
                                <a:gd name="T2" fmla="*/ 0 w 43"/>
                                <a:gd name="T3" fmla="*/ 0 h 1"/>
                                <a:gd name="T4" fmla="*/ 0 w 43"/>
                                <a:gd name="T5" fmla="*/ 0 h 1"/>
                                <a:gd name="T6" fmla="*/ 34 w 43"/>
                                <a:gd name="T7" fmla="*/ 0 h 1"/>
                                <a:gd name="T8" fmla="*/ 34 w 43"/>
                                <a:gd name="T9" fmla="*/ 0 h 1"/>
                                <a:gd name="T10" fmla="*/ 34 w 43"/>
                                <a:gd name="T11" fmla="*/ 0 h 1"/>
                                <a:gd name="T12" fmla="*/ 0 60000 65536"/>
                                <a:gd name="T13" fmla="*/ 0 60000 65536"/>
                                <a:gd name="T14" fmla="*/ 0 60000 65536"/>
                                <a:gd name="T15" fmla="*/ 0 60000 65536"/>
                                <a:gd name="T16" fmla="*/ 0 60000 65536"/>
                                <a:gd name="T17" fmla="*/ 0 60000 65536"/>
                                <a:gd name="T18" fmla="*/ 0 w 43"/>
                                <a:gd name="T19" fmla="*/ 0 h 1"/>
                                <a:gd name="T20" fmla="*/ 43 w 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43" h="1">
                                  <a:moveTo>
                                    <a:pt x="42" y="0"/>
                                  </a:moveTo>
                                  <a:lnTo>
                                    <a:pt x="0" y="0"/>
                                  </a:lnTo>
                                  <a:lnTo>
                                    <a:pt x="42"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69" name="Freeform 573"/>
                            <p:cNvSpPr>
                              <a:spLocks/>
                            </p:cNvSpPr>
                            <p:nvPr/>
                          </p:nvSpPr>
                          <p:spPr bwMode="auto">
                            <a:xfrm>
                              <a:off x="604" y="1850"/>
                              <a:ext cx="39" cy="1"/>
                            </a:xfrm>
                            <a:custGeom>
                              <a:avLst/>
                              <a:gdLst>
                                <a:gd name="T0" fmla="*/ 34 w 43"/>
                                <a:gd name="T1" fmla="*/ 0 h 1"/>
                                <a:gd name="T2" fmla="*/ 0 w 43"/>
                                <a:gd name="T3" fmla="*/ 0 h 1"/>
                                <a:gd name="T4" fmla="*/ 0 w 43"/>
                                <a:gd name="T5" fmla="*/ 0 h 1"/>
                                <a:gd name="T6" fmla="*/ 34 w 43"/>
                                <a:gd name="T7" fmla="*/ 0 h 1"/>
                                <a:gd name="T8" fmla="*/ 34 w 43"/>
                                <a:gd name="T9" fmla="*/ 0 h 1"/>
                                <a:gd name="T10" fmla="*/ 34 w 43"/>
                                <a:gd name="T11" fmla="*/ 0 h 1"/>
                                <a:gd name="T12" fmla="*/ 0 60000 65536"/>
                                <a:gd name="T13" fmla="*/ 0 60000 65536"/>
                                <a:gd name="T14" fmla="*/ 0 60000 65536"/>
                                <a:gd name="T15" fmla="*/ 0 60000 65536"/>
                                <a:gd name="T16" fmla="*/ 0 60000 65536"/>
                                <a:gd name="T17" fmla="*/ 0 60000 65536"/>
                                <a:gd name="T18" fmla="*/ 0 w 43"/>
                                <a:gd name="T19" fmla="*/ 0 h 1"/>
                                <a:gd name="T20" fmla="*/ 43 w 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43" h="1">
                                  <a:moveTo>
                                    <a:pt x="42" y="0"/>
                                  </a:moveTo>
                                  <a:lnTo>
                                    <a:pt x="0" y="0"/>
                                  </a:lnTo>
                                  <a:lnTo>
                                    <a:pt x="42"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70" name="Freeform 574"/>
                            <p:cNvSpPr>
                              <a:spLocks/>
                            </p:cNvSpPr>
                            <p:nvPr/>
                          </p:nvSpPr>
                          <p:spPr bwMode="auto">
                            <a:xfrm>
                              <a:off x="604" y="1848"/>
                              <a:ext cx="41" cy="3"/>
                            </a:xfrm>
                            <a:custGeom>
                              <a:avLst/>
                              <a:gdLst>
                                <a:gd name="T0" fmla="*/ 35 w 45"/>
                                <a:gd name="T1" fmla="*/ 2 h 4"/>
                                <a:gd name="T2" fmla="*/ 0 w 45"/>
                                <a:gd name="T3" fmla="*/ 2 h 4"/>
                                <a:gd name="T4" fmla="*/ 0 w 45"/>
                                <a:gd name="T5" fmla="*/ 0 h 4"/>
                                <a:gd name="T6" fmla="*/ 36 w 45"/>
                                <a:gd name="T7" fmla="*/ 0 h 4"/>
                                <a:gd name="T8" fmla="*/ 35 w 45"/>
                                <a:gd name="T9" fmla="*/ 2 h 4"/>
                                <a:gd name="T10" fmla="*/ 35 w 45"/>
                                <a:gd name="T11" fmla="*/ 2 h 4"/>
                                <a:gd name="T12" fmla="*/ 0 60000 65536"/>
                                <a:gd name="T13" fmla="*/ 0 60000 65536"/>
                                <a:gd name="T14" fmla="*/ 0 60000 65536"/>
                                <a:gd name="T15" fmla="*/ 0 60000 65536"/>
                                <a:gd name="T16" fmla="*/ 0 60000 65536"/>
                                <a:gd name="T17" fmla="*/ 0 60000 65536"/>
                                <a:gd name="T18" fmla="*/ 0 w 45"/>
                                <a:gd name="T19" fmla="*/ 0 h 4"/>
                                <a:gd name="T20" fmla="*/ 45 w 45"/>
                                <a:gd name="T21" fmla="*/ 4 h 4"/>
                              </a:gdLst>
                              <a:ahLst/>
                              <a:cxnLst>
                                <a:cxn ang="T12">
                                  <a:pos x="T0" y="T1"/>
                                </a:cxn>
                                <a:cxn ang="T13">
                                  <a:pos x="T2" y="T3"/>
                                </a:cxn>
                                <a:cxn ang="T14">
                                  <a:pos x="T4" y="T5"/>
                                </a:cxn>
                                <a:cxn ang="T15">
                                  <a:pos x="T6" y="T7"/>
                                </a:cxn>
                                <a:cxn ang="T16">
                                  <a:pos x="T8" y="T9"/>
                                </a:cxn>
                                <a:cxn ang="T17">
                                  <a:pos x="T10" y="T11"/>
                                </a:cxn>
                              </a:cxnLst>
                              <a:rect l="T18" t="T19" r="T20" b="T21"/>
                              <a:pathLst>
                                <a:path w="45" h="4">
                                  <a:moveTo>
                                    <a:pt x="42" y="3"/>
                                  </a:moveTo>
                                  <a:lnTo>
                                    <a:pt x="0" y="3"/>
                                  </a:lnTo>
                                  <a:lnTo>
                                    <a:pt x="0" y="0"/>
                                  </a:lnTo>
                                  <a:lnTo>
                                    <a:pt x="44" y="0"/>
                                  </a:lnTo>
                                  <a:lnTo>
                                    <a:pt x="42" y="3"/>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71" name="Freeform 575"/>
                            <p:cNvSpPr>
                              <a:spLocks/>
                            </p:cNvSpPr>
                            <p:nvPr/>
                          </p:nvSpPr>
                          <p:spPr bwMode="auto">
                            <a:xfrm>
                              <a:off x="604" y="1848"/>
                              <a:ext cx="41" cy="1"/>
                            </a:xfrm>
                            <a:custGeom>
                              <a:avLst/>
                              <a:gdLst>
                                <a:gd name="T0" fmla="*/ 36 w 45"/>
                                <a:gd name="T1" fmla="*/ 0 h 1"/>
                                <a:gd name="T2" fmla="*/ 0 w 45"/>
                                <a:gd name="T3" fmla="*/ 0 h 1"/>
                                <a:gd name="T4" fmla="*/ 0 w 45"/>
                                <a:gd name="T5" fmla="*/ 0 h 1"/>
                                <a:gd name="T6" fmla="*/ 36 w 45"/>
                                <a:gd name="T7" fmla="*/ 0 h 1"/>
                                <a:gd name="T8" fmla="*/ 36 w 45"/>
                                <a:gd name="T9" fmla="*/ 0 h 1"/>
                                <a:gd name="T10" fmla="*/ 36 w 45"/>
                                <a:gd name="T11" fmla="*/ 0 h 1"/>
                                <a:gd name="T12" fmla="*/ 0 60000 65536"/>
                                <a:gd name="T13" fmla="*/ 0 60000 65536"/>
                                <a:gd name="T14" fmla="*/ 0 60000 65536"/>
                                <a:gd name="T15" fmla="*/ 0 60000 65536"/>
                                <a:gd name="T16" fmla="*/ 0 60000 65536"/>
                                <a:gd name="T17" fmla="*/ 0 60000 65536"/>
                                <a:gd name="T18" fmla="*/ 0 w 45"/>
                                <a:gd name="T19" fmla="*/ 0 h 1"/>
                                <a:gd name="T20" fmla="*/ 45 w 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5" h="1">
                                  <a:moveTo>
                                    <a:pt x="44" y="0"/>
                                  </a:moveTo>
                                  <a:lnTo>
                                    <a:pt x="0" y="0"/>
                                  </a:lnTo>
                                  <a:lnTo>
                                    <a:pt x="44"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72" name="Freeform 576"/>
                            <p:cNvSpPr>
                              <a:spLocks/>
                            </p:cNvSpPr>
                            <p:nvPr/>
                          </p:nvSpPr>
                          <p:spPr bwMode="auto">
                            <a:xfrm>
                              <a:off x="604" y="1848"/>
                              <a:ext cx="41" cy="1"/>
                            </a:xfrm>
                            <a:custGeom>
                              <a:avLst/>
                              <a:gdLst>
                                <a:gd name="T0" fmla="*/ 36 w 45"/>
                                <a:gd name="T1" fmla="*/ 0 h 1"/>
                                <a:gd name="T2" fmla="*/ 0 w 45"/>
                                <a:gd name="T3" fmla="*/ 0 h 1"/>
                                <a:gd name="T4" fmla="*/ 0 w 45"/>
                                <a:gd name="T5" fmla="*/ 0 h 1"/>
                                <a:gd name="T6" fmla="*/ 36 w 45"/>
                                <a:gd name="T7" fmla="*/ 0 h 1"/>
                                <a:gd name="T8" fmla="*/ 36 w 45"/>
                                <a:gd name="T9" fmla="*/ 0 h 1"/>
                                <a:gd name="T10" fmla="*/ 36 w 45"/>
                                <a:gd name="T11" fmla="*/ 0 h 1"/>
                                <a:gd name="T12" fmla="*/ 0 60000 65536"/>
                                <a:gd name="T13" fmla="*/ 0 60000 65536"/>
                                <a:gd name="T14" fmla="*/ 0 60000 65536"/>
                                <a:gd name="T15" fmla="*/ 0 60000 65536"/>
                                <a:gd name="T16" fmla="*/ 0 60000 65536"/>
                                <a:gd name="T17" fmla="*/ 0 60000 65536"/>
                                <a:gd name="T18" fmla="*/ 0 w 45"/>
                                <a:gd name="T19" fmla="*/ 0 h 1"/>
                                <a:gd name="T20" fmla="*/ 45 w 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5" h="1">
                                  <a:moveTo>
                                    <a:pt x="44" y="0"/>
                                  </a:moveTo>
                                  <a:lnTo>
                                    <a:pt x="0" y="0"/>
                                  </a:lnTo>
                                  <a:lnTo>
                                    <a:pt x="44"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73" name="Freeform 577"/>
                            <p:cNvSpPr>
                              <a:spLocks/>
                            </p:cNvSpPr>
                            <p:nvPr/>
                          </p:nvSpPr>
                          <p:spPr bwMode="auto">
                            <a:xfrm>
                              <a:off x="604" y="1846"/>
                              <a:ext cx="41" cy="3"/>
                            </a:xfrm>
                            <a:custGeom>
                              <a:avLst/>
                              <a:gdLst>
                                <a:gd name="T0" fmla="*/ 36 w 45"/>
                                <a:gd name="T1" fmla="*/ 2 h 3"/>
                                <a:gd name="T2" fmla="*/ 0 w 45"/>
                                <a:gd name="T3" fmla="*/ 2 h 3"/>
                                <a:gd name="T4" fmla="*/ 0 w 45"/>
                                <a:gd name="T5" fmla="*/ 0 h 3"/>
                                <a:gd name="T6" fmla="*/ 36 w 45"/>
                                <a:gd name="T7" fmla="*/ 0 h 3"/>
                                <a:gd name="T8" fmla="*/ 36 w 45"/>
                                <a:gd name="T9" fmla="*/ 2 h 3"/>
                                <a:gd name="T10" fmla="*/ 36 w 45"/>
                                <a:gd name="T11" fmla="*/ 2 h 3"/>
                                <a:gd name="T12" fmla="*/ 0 60000 65536"/>
                                <a:gd name="T13" fmla="*/ 0 60000 65536"/>
                                <a:gd name="T14" fmla="*/ 0 60000 65536"/>
                                <a:gd name="T15" fmla="*/ 0 60000 65536"/>
                                <a:gd name="T16" fmla="*/ 0 60000 65536"/>
                                <a:gd name="T17" fmla="*/ 0 60000 65536"/>
                                <a:gd name="T18" fmla="*/ 0 w 45"/>
                                <a:gd name="T19" fmla="*/ 0 h 3"/>
                                <a:gd name="T20" fmla="*/ 45 w 45"/>
                                <a:gd name="T21" fmla="*/ 3 h 3"/>
                              </a:gdLst>
                              <a:ahLst/>
                              <a:cxnLst>
                                <a:cxn ang="T12">
                                  <a:pos x="T0" y="T1"/>
                                </a:cxn>
                                <a:cxn ang="T13">
                                  <a:pos x="T2" y="T3"/>
                                </a:cxn>
                                <a:cxn ang="T14">
                                  <a:pos x="T4" y="T5"/>
                                </a:cxn>
                                <a:cxn ang="T15">
                                  <a:pos x="T6" y="T7"/>
                                </a:cxn>
                                <a:cxn ang="T16">
                                  <a:pos x="T8" y="T9"/>
                                </a:cxn>
                                <a:cxn ang="T17">
                                  <a:pos x="T10" y="T11"/>
                                </a:cxn>
                              </a:cxnLst>
                              <a:rect l="T18" t="T19" r="T20" b="T21"/>
                              <a:pathLst>
                                <a:path w="45" h="3">
                                  <a:moveTo>
                                    <a:pt x="44" y="2"/>
                                  </a:moveTo>
                                  <a:lnTo>
                                    <a:pt x="0" y="2"/>
                                  </a:lnTo>
                                  <a:lnTo>
                                    <a:pt x="0" y="0"/>
                                  </a:lnTo>
                                  <a:lnTo>
                                    <a:pt x="44" y="0"/>
                                  </a:lnTo>
                                  <a:lnTo>
                                    <a:pt x="44"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74" name="Freeform 578"/>
                            <p:cNvSpPr>
                              <a:spLocks/>
                            </p:cNvSpPr>
                            <p:nvPr/>
                          </p:nvSpPr>
                          <p:spPr bwMode="auto">
                            <a:xfrm>
                              <a:off x="604" y="1846"/>
                              <a:ext cx="41" cy="1"/>
                            </a:xfrm>
                            <a:custGeom>
                              <a:avLst/>
                              <a:gdLst>
                                <a:gd name="T0" fmla="*/ 36 w 45"/>
                                <a:gd name="T1" fmla="*/ 0 h 1"/>
                                <a:gd name="T2" fmla="*/ 0 w 45"/>
                                <a:gd name="T3" fmla="*/ 0 h 1"/>
                                <a:gd name="T4" fmla="*/ 0 w 45"/>
                                <a:gd name="T5" fmla="*/ 0 h 1"/>
                                <a:gd name="T6" fmla="*/ 36 w 45"/>
                                <a:gd name="T7" fmla="*/ 0 h 1"/>
                                <a:gd name="T8" fmla="*/ 36 w 45"/>
                                <a:gd name="T9" fmla="*/ 0 h 1"/>
                                <a:gd name="T10" fmla="*/ 36 w 45"/>
                                <a:gd name="T11" fmla="*/ 0 h 1"/>
                                <a:gd name="T12" fmla="*/ 0 60000 65536"/>
                                <a:gd name="T13" fmla="*/ 0 60000 65536"/>
                                <a:gd name="T14" fmla="*/ 0 60000 65536"/>
                                <a:gd name="T15" fmla="*/ 0 60000 65536"/>
                                <a:gd name="T16" fmla="*/ 0 60000 65536"/>
                                <a:gd name="T17" fmla="*/ 0 60000 65536"/>
                                <a:gd name="T18" fmla="*/ 0 w 45"/>
                                <a:gd name="T19" fmla="*/ 0 h 1"/>
                                <a:gd name="T20" fmla="*/ 45 w 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5" h="1">
                                  <a:moveTo>
                                    <a:pt x="44" y="0"/>
                                  </a:moveTo>
                                  <a:lnTo>
                                    <a:pt x="0" y="0"/>
                                  </a:lnTo>
                                  <a:lnTo>
                                    <a:pt x="44"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75" name="Freeform 579"/>
                            <p:cNvSpPr>
                              <a:spLocks/>
                            </p:cNvSpPr>
                            <p:nvPr/>
                          </p:nvSpPr>
                          <p:spPr bwMode="auto">
                            <a:xfrm>
                              <a:off x="604" y="1846"/>
                              <a:ext cx="41" cy="1"/>
                            </a:xfrm>
                            <a:custGeom>
                              <a:avLst/>
                              <a:gdLst>
                                <a:gd name="T0" fmla="*/ 36 w 45"/>
                                <a:gd name="T1" fmla="*/ 0 h 1"/>
                                <a:gd name="T2" fmla="*/ 0 w 45"/>
                                <a:gd name="T3" fmla="*/ 0 h 1"/>
                                <a:gd name="T4" fmla="*/ 0 w 45"/>
                                <a:gd name="T5" fmla="*/ 0 h 1"/>
                                <a:gd name="T6" fmla="*/ 36 w 45"/>
                                <a:gd name="T7" fmla="*/ 0 h 1"/>
                                <a:gd name="T8" fmla="*/ 36 w 45"/>
                                <a:gd name="T9" fmla="*/ 0 h 1"/>
                                <a:gd name="T10" fmla="*/ 36 w 45"/>
                                <a:gd name="T11" fmla="*/ 0 h 1"/>
                                <a:gd name="T12" fmla="*/ 0 60000 65536"/>
                                <a:gd name="T13" fmla="*/ 0 60000 65536"/>
                                <a:gd name="T14" fmla="*/ 0 60000 65536"/>
                                <a:gd name="T15" fmla="*/ 0 60000 65536"/>
                                <a:gd name="T16" fmla="*/ 0 60000 65536"/>
                                <a:gd name="T17" fmla="*/ 0 60000 65536"/>
                                <a:gd name="T18" fmla="*/ 0 w 45"/>
                                <a:gd name="T19" fmla="*/ 0 h 1"/>
                                <a:gd name="T20" fmla="*/ 45 w 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5" h="1">
                                  <a:moveTo>
                                    <a:pt x="44" y="0"/>
                                  </a:moveTo>
                                  <a:lnTo>
                                    <a:pt x="0" y="0"/>
                                  </a:lnTo>
                                  <a:lnTo>
                                    <a:pt x="44"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76" name="Freeform 580"/>
                            <p:cNvSpPr>
                              <a:spLocks/>
                            </p:cNvSpPr>
                            <p:nvPr/>
                          </p:nvSpPr>
                          <p:spPr bwMode="auto">
                            <a:xfrm>
                              <a:off x="604" y="1846"/>
                              <a:ext cx="41" cy="1"/>
                            </a:xfrm>
                            <a:custGeom>
                              <a:avLst/>
                              <a:gdLst>
                                <a:gd name="T0" fmla="*/ 36 w 45"/>
                                <a:gd name="T1" fmla="*/ 0 h 1"/>
                                <a:gd name="T2" fmla="*/ 0 w 45"/>
                                <a:gd name="T3" fmla="*/ 0 h 1"/>
                                <a:gd name="T4" fmla="*/ 0 w 45"/>
                                <a:gd name="T5" fmla="*/ 0 h 1"/>
                                <a:gd name="T6" fmla="*/ 36 w 45"/>
                                <a:gd name="T7" fmla="*/ 0 h 1"/>
                                <a:gd name="T8" fmla="*/ 36 w 45"/>
                                <a:gd name="T9" fmla="*/ 0 h 1"/>
                                <a:gd name="T10" fmla="*/ 36 w 45"/>
                                <a:gd name="T11" fmla="*/ 0 h 1"/>
                                <a:gd name="T12" fmla="*/ 0 60000 65536"/>
                                <a:gd name="T13" fmla="*/ 0 60000 65536"/>
                                <a:gd name="T14" fmla="*/ 0 60000 65536"/>
                                <a:gd name="T15" fmla="*/ 0 60000 65536"/>
                                <a:gd name="T16" fmla="*/ 0 60000 65536"/>
                                <a:gd name="T17" fmla="*/ 0 60000 65536"/>
                                <a:gd name="T18" fmla="*/ 0 w 45"/>
                                <a:gd name="T19" fmla="*/ 0 h 1"/>
                                <a:gd name="T20" fmla="*/ 45 w 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5" h="1">
                                  <a:moveTo>
                                    <a:pt x="44" y="0"/>
                                  </a:moveTo>
                                  <a:lnTo>
                                    <a:pt x="0" y="0"/>
                                  </a:lnTo>
                                  <a:lnTo>
                                    <a:pt x="44"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77" name="Freeform 581"/>
                            <p:cNvSpPr>
                              <a:spLocks/>
                            </p:cNvSpPr>
                            <p:nvPr/>
                          </p:nvSpPr>
                          <p:spPr bwMode="auto">
                            <a:xfrm>
                              <a:off x="604" y="1845"/>
                              <a:ext cx="41" cy="2"/>
                            </a:xfrm>
                            <a:custGeom>
                              <a:avLst/>
                              <a:gdLst>
                                <a:gd name="T0" fmla="*/ 36 w 45"/>
                                <a:gd name="T1" fmla="*/ 1 h 2"/>
                                <a:gd name="T2" fmla="*/ 0 w 45"/>
                                <a:gd name="T3" fmla="*/ 1 h 2"/>
                                <a:gd name="T4" fmla="*/ 0 w 45"/>
                                <a:gd name="T5" fmla="*/ 0 h 2"/>
                                <a:gd name="T6" fmla="*/ 36 w 45"/>
                                <a:gd name="T7" fmla="*/ 0 h 2"/>
                                <a:gd name="T8" fmla="*/ 36 w 45"/>
                                <a:gd name="T9" fmla="*/ 1 h 2"/>
                                <a:gd name="T10" fmla="*/ 36 w 45"/>
                                <a:gd name="T11" fmla="*/ 1 h 2"/>
                                <a:gd name="T12" fmla="*/ 0 60000 65536"/>
                                <a:gd name="T13" fmla="*/ 0 60000 65536"/>
                                <a:gd name="T14" fmla="*/ 0 60000 65536"/>
                                <a:gd name="T15" fmla="*/ 0 60000 65536"/>
                                <a:gd name="T16" fmla="*/ 0 60000 65536"/>
                                <a:gd name="T17" fmla="*/ 0 60000 65536"/>
                                <a:gd name="T18" fmla="*/ 0 w 45"/>
                                <a:gd name="T19" fmla="*/ 0 h 2"/>
                                <a:gd name="T20" fmla="*/ 45 w 45"/>
                                <a:gd name="T21" fmla="*/ 2 h 2"/>
                              </a:gdLst>
                              <a:ahLst/>
                              <a:cxnLst>
                                <a:cxn ang="T12">
                                  <a:pos x="T0" y="T1"/>
                                </a:cxn>
                                <a:cxn ang="T13">
                                  <a:pos x="T2" y="T3"/>
                                </a:cxn>
                                <a:cxn ang="T14">
                                  <a:pos x="T4" y="T5"/>
                                </a:cxn>
                                <a:cxn ang="T15">
                                  <a:pos x="T6" y="T7"/>
                                </a:cxn>
                                <a:cxn ang="T16">
                                  <a:pos x="T8" y="T9"/>
                                </a:cxn>
                                <a:cxn ang="T17">
                                  <a:pos x="T10" y="T11"/>
                                </a:cxn>
                              </a:cxnLst>
                              <a:rect l="T18" t="T19" r="T20" b="T21"/>
                              <a:pathLst>
                                <a:path w="45" h="2">
                                  <a:moveTo>
                                    <a:pt x="44" y="1"/>
                                  </a:moveTo>
                                  <a:lnTo>
                                    <a:pt x="0" y="1"/>
                                  </a:lnTo>
                                  <a:lnTo>
                                    <a:pt x="0" y="0"/>
                                  </a:lnTo>
                                  <a:lnTo>
                                    <a:pt x="44" y="0"/>
                                  </a:lnTo>
                                  <a:lnTo>
                                    <a:pt x="44" y="1"/>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78" name="Freeform 582"/>
                            <p:cNvSpPr>
                              <a:spLocks/>
                            </p:cNvSpPr>
                            <p:nvPr/>
                          </p:nvSpPr>
                          <p:spPr bwMode="auto">
                            <a:xfrm>
                              <a:off x="604" y="1845"/>
                              <a:ext cx="41" cy="1"/>
                            </a:xfrm>
                            <a:custGeom>
                              <a:avLst/>
                              <a:gdLst>
                                <a:gd name="T0" fmla="*/ 36 w 45"/>
                                <a:gd name="T1" fmla="*/ 0 h 1"/>
                                <a:gd name="T2" fmla="*/ 0 w 45"/>
                                <a:gd name="T3" fmla="*/ 0 h 1"/>
                                <a:gd name="T4" fmla="*/ 0 w 45"/>
                                <a:gd name="T5" fmla="*/ 0 h 1"/>
                                <a:gd name="T6" fmla="*/ 36 w 45"/>
                                <a:gd name="T7" fmla="*/ 0 h 1"/>
                                <a:gd name="T8" fmla="*/ 36 w 45"/>
                                <a:gd name="T9" fmla="*/ 0 h 1"/>
                                <a:gd name="T10" fmla="*/ 36 w 45"/>
                                <a:gd name="T11" fmla="*/ 0 h 1"/>
                                <a:gd name="T12" fmla="*/ 0 60000 65536"/>
                                <a:gd name="T13" fmla="*/ 0 60000 65536"/>
                                <a:gd name="T14" fmla="*/ 0 60000 65536"/>
                                <a:gd name="T15" fmla="*/ 0 60000 65536"/>
                                <a:gd name="T16" fmla="*/ 0 60000 65536"/>
                                <a:gd name="T17" fmla="*/ 0 60000 65536"/>
                                <a:gd name="T18" fmla="*/ 0 w 45"/>
                                <a:gd name="T19" fmla="*/ 0 h 1"/>
                                <a:gd name="T20" fmla="*/ 45 w 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5" h="1">
                                  <a:moveTo>
                                    <a:pt x="44" y="0"/>
                                  </a:moveTo>
                                  <a:lnTo>
                                    <a:pt x="0" y="0"/>
                                  </a:lnTo>
                                  <a:lnTo>
                                    <a:pt x="44"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79" name="Freeform 583"/>
                            <p:cNvSpPr>
                              <a:spLocks/>
                            </p:cNvSpPr>
                            <p:nvPr/>
                          </p:nvSpPr>
                          <p:spPr bwMode="auto">
                            <a:xfrm>
                              <a:off x="604" y="1845"/>
                              <a:ext cx="41" cy="1"/>
                            </a:xfrm>
                            <a:custGeom>
                              <a:avLst/>
                              <a:gdLst>
                                <a:gd name="T0" fmla="*/ 36 w 45"/>
                                <a:gd name="T1" fmla="*/ 0 h 1"/>
                                <a:gd name="T2" fmla="*/ 0 w 45"/>
                                <a:gd name="T3" fmla="*/ 0 h 1"/>
                                <a:gd name="T4" fmla="*/ 0 w 45"/>
                                <a:gd name="T5" fmla="*/ 0 h 1"/>
                                <a:gd name="T6" fmla="*/ 35 w 45"/>
                                <a:gd name="T7" fmla="*/ 0 h 1"/>
                                <a:gd name="T8" fmla="*/ 36 w 45"/>
                                <a:gd name="T9" fmla="*/ 0 h 1"/>
                                <a:gd name="T10" fmla="*/ 36 w 45"/>
                                <a:gd name="T11" fmla="*/ 0 h 1"/>
                                <a:gd name="T12" fmla="*/ 36 w 45"/>
                                <a:gd name="T13" fmla="*/ 0 h 1"/>
                                <a:gd name="T14" fmla="*/ 0 60000 65536"/>
                                <a:gd name="T15" fmla="*/ 0 60000 65536"/>
                                <a:gd name="T16" fmla="*/ 0 60000 65536"/>
                                <a:gd name="T17" fmla="*/ 0 60000 65536"/>
                                <a:gd name="T18" fmla="*/ 0 60000 65536"/>
                                <a:gd name="T19" fmla="*/ 0 60000 65536"/>
                                <a:gd name="T20" fmla="*/ 0 60000 65536"/>
                                <a:gd name="T21" fmla="*/ 0 w 45"/>
                                <a:gd name="T22" fmla="*/ 0 h 1"/>
                                <a:gd name="T23" fmla="*/ 45 w 4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
                                  <a:moveTo>
                                    <a:pt x="44" y="0"/>
                                  </a:moveTo>
                                  <a:lnTo>
                                    <a:pt x="0" y="0"/>
                                  </a:lnTo>
                                  <a:lnTo>
                                    <a:pt x="42" y="0"/>
                                  </a:lnTo>
                                  <a:lnTo>
                                    <a:pt x="44"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80" name="Freeform 584"/>
                            <p:cNvSpPr>
                              <a:spLocks/>
                            </p:cNvSpPr>
                            <p:nvPr/>
                          </p:nvSpPr>
                          <p:spPr bwMode="auto">
                            <a:xfrm>
                              <a:off x="604" y="1843"/>
                              <a:ext cx="39" cy="3"/>
                            </a:xfrm>
                            <a:custGeom>
                              <a:avLst/>
                              <a:gdLst>
                                <a:gd name="T0" fmla="*/ 34 w 43"/>
                                <a:gd name="T1" fmla="*/ 2 h 3"/>
                                <a:gd name="T2" fmla="*/ 0 w 43"/>
                                <a:gd name="T3" fmla="*/ 2 h 3"/>
                                <a:gd name="T4" fmla="*/ 0 w 43"/>
                                <a:gd name="T5" fmla="*/ 0 h 3"/>
                                <a:gd name="T6" fmla="*/ 33 w 43"/>
                                <a:gd name="T7" fmla="*/ 0 h 3"/>
                                <a:gd name="T8" fmla="*/ 34 w 43"/>
                                <a:gd name="T9" fmla="*/ 2 h 3"/>
                                <a:gd name="T10" fmla="*/ 34 w 43"/>
                                <a:gd name="T11" fmla="*/ 2 h 3"/>
                                <a:gd name="T12" fmla="*/ 0 60000 65536"/>
                                <a:gd name="T13" fmla="*/ 0 60000 65536"/>
                                <a:gd name="T14" fmla="*/ 0 60000 65536"/>
                                <a:gd name="T15" fmla="*/ 0 60000 65536"/>
                                <a:gd name="T16" fmla="*/ 0 60000 65536"/>
                                <a:gd name="T17" fmla="*/ 0 60000 65536"/>
                                <a:gd name="T18" fmla="*/ 0 w 43"/>
                                <a:gd name="T19" fmla="*/ 0 h 3"/>
                                <a:gd name="T20" fmla="*/ 43 w 43"/>
                                <a:gd name="T21" fmla="*/ 3 h 3"/>
                              </a:gdLst>
                              <a:ahLst/>
                              <a:cxnLst>
                                <a:cxn ang="T12">
                                  <a:pos x="T0" y="T1"/>
                                </a:cxn>
                                <a:cxn ang="T13">
                                  <a:pos x="T2" y="T3"/>
                                </a:cxn>
                                <a:cxn ang="T14">
                                  <a:pos x="T4" y="T5"/>
                                </a:cxn>
                                <a:cxn ang="T15">
                                  <a:pos x="T6" y="T7"/>
                                </a:cxn>
                                <a:cxn ang="T16">
                                  <a:pos x="T8" y="T9"/>
                                </a:cxn>
                                <a:cxn ang="T17">
                                  <a:pos x="T10" y="T11"/>
                                </a:cxn>
                              </a:cxnLst>
                              <a:rect l="T18" t="T19" r="T20" b="T21"/>
                              <a:pathLst>
                                <a:path w="43" h="3">
                                  <a:moveTo>
                                    <a:pt x="42" y="2"/>
                                  </a:moveTo>
                                  <a:lnTo>
                                    <a:pt x="0" y="2"/>
                                  </a:lnTo>
                                  <a:lnTo>
                                    <a:pt x="0" y="0"/>
                                  </a:lnTo>
                                  <a:lnTo>
                                    <a:pt x="40" y="0"/>
                                  </a:lnTo>
                                  <a:lnTo>
                                    <a:pt x="42"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81" name="Freeform 585"/>
                            <p:cNvSpPr>
                              <a:spLocks/>
                            </p:cNvSpPr>
                            <p:nvPr/>
                          </p:nvSpPr>
                          <p:spPr bwMode="auto">
                            <a:xfrm>
                              <a:off x="604" y="1843"/>
                              <a:ext cx="37" cy="1"/>
                            </a:xfrm>
                            <a:custGeom>
                              <a:avLst/>
                              <a:gdLst>
                                <a:gd name="T0" fmla="*/ 32 w 41"/>
                                <a:gd name="T1" fmla="*/ 0 h 1"/>
                                <a:gd name="T2" fmla="*/ 0 w 41"/>
                                <a:gd name="T3" fmla="*/ 0 h 1"/>
                                <a:gd name="T4" fmla="*/ 0 w 41"/>
                                <a:gd name="T5" fmla="*/ 0 h 1"/>
                                <a:gd name="T6" fmla="*/ 31 w 41"/>
                                <a:gd name="T7" fmla="*/ 0 h 1"/>
                                <a:gd name="T8" fmla="*/ 32 w 41"/>
                                <a:gd name="T9" fmla="*/ 0 h 1"/>
                                <a:gd name="T10" fmla="*/ 32 w 41"/>
                                <a:gd name="T11" fmla="*/ 0 h 1"/>
                                <a:gd name="T12" fmla="*/ 0 60000 65536"/>
                                <a:gd name="T13" fmla="*/ 0 60000 65536"/>
                                <a:gd name="T14" fmla="*/ 0 60000 65536"/>
                                <a:gd name="T15" fmla="*/ 0 60000 65536"/>
                                <a:gd name="T16" fmla="*/ 0 60000 65536"/>
                                <a:gd name="T17" fmla="*/ 0 60000 65536"/>
                                <a:gd name="T18" fmla="*/ 0 w 41"/>
                                <a:gd name="T19" fmla="*/ 0 h 1"/>
                                <a:gd name="T20" fmla="*/ 41 w 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1" h="1">
                                  <a:moveTo>
                                    <a:pt x="40" y="0"/>
                                  </a:moveTo>
                                  <a:lnTo>
                                    <a:pt x="0" y="0"/>
                                  </a:lnTo>
                                  <a:lnTo>
                                    <a:pt x="38" y="0"/>
                                  </a:lnTo>
                                  <a:lnTo>
                                    <a:pt x="40"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82" name="Freeform 586"/>
                            <p:cNvSpPr>
                              <a:spLocks/>
                            </p:cNvSpPr>
                            <p:nvPr/>
                          </p:nvSpPr>
                          <p:spPr bwMode="auto">
                            <a:xfrm>
                              <a:off x="604" y="1843"/>
                              <a:ext cx="35" cy="1"/>
                            </a:xfrm>
                            <a:custGeom>
                              <a:avLst/>
                              <a:gdLst>
                                <a:gd name="T0" fmla="*/ 31 w 39"/>
                                <a:gd name="T1" fmla="*/ 0 h 1"/>
                                <a:gd name="T2" fmla="*/ 0 w 39"/>
                                <a:gd name="T3" fmla="*/ 0 h 1"/>
                                <a:gd name="T4" fmla="*/ 0 w 39"/>
                                <a:gd name="T5" fmla="*/ 0 h 1"/>
                                <a:gd name="T6" fmla="*/ 28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5" y="0"/>
                                  </a:lnTo>
                                  <a:lnTo>
                                    <a:pt x="3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83" name="Freeform 587"/>
                            <p:cNvSpPr>
                              <a:spLocks/>
                            </p:cNvSpPr>
                            <p:nvPr/>
                          </p:nvSpPr>
                          <p:spPr bwMode="auto">
                            <a:xfrm>
                              <a:off x="604" y="1843"/>
                              <a:ext cx="33" cy="1"/>
                            </a:xfrm>
                            <a:custGeom>
                              <a:avLst/>
                              <a:gdLst>
                                <a:gd name="T0" fmla="*/ 29 w 36"/>
                                <a:gd name="T1" fmla="*/ 0 h 1"/>
                                <a:gd name="T2" fmla="*/ 0 w 36"/>
                                <a:gd name="T3" fmla="*/ 0 h 1"/>
                                <a:gd name="T4" fmla="*/ 0 w 36"/>
                                <a:gd name="T5" fmla="*/ 0 h 1"/>
                                <a:gd name="T6" fmla="*/ 27 w 36"/>
                                <a:gd name="T7" fmla="*/ 0 h 1"/>
                                <a:gd name="T8" fmla="*/ 29 w 36"/>
                                <a:gd name="T9" fmla="*/ 0 h 1"/>
                                <a:gd name="T10" fmla="*/ 29 w 36"/>
                                <a:gd name="T11" fmla="*/ 0 h 1"/>
                                <a:gd name="T12" fmla="*/ 0 60000 65536"/>
                                <a:gd name="T13" fmla="*/ 0 60000 65536"/>
                                <a:gd name="T14" fmla="*/ 0 60000 65536"/>
                                <a:gd name="T15" fmla="*/ 0 60000 65536"/>
                                <a:gd name="T16" fmla="*/ 0 60000 65536"/>
                                <a:gd name="T17" fmla="*/ 0 60000 65536"/>
                                <a:gd name="T18" fmla="*/ 0 w 36"/>
                                <a:gd name="T19" fmla="*/ 0 h 1"/>
                                <a:gd name="T20" fmla="*/ 36 w 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36" h="1">
                                  <a:moveTo>
                                    <a:pt x="35" y="0"/>
                                  </a:moveTo>
                                  <a:lnTo>
                                    <a:pt x="0" y="0"/>
                                  </a:lnTo>
                                  <a:lnTo>
                                    <a:pt x="33" y="0"/>
                                  </a:lnTo>
                                  <a:lnTo>
                                    <a:pt x="35"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84" name="Freeform 588"/>
                            <p:cNvSpPr>
                              <a:spLocks/>
                            </p:cNvSpPr>
                            <p:nvPr/>
                          </p:nvSpPr>
                          <p:spPr bwMode="auto">
                            <a:xfrm>
                              <a:off x="604" y="1841"/>
                              <a:ext cx="31" cy="3"/>
                            </a:xfrm>
                            <a:custGeom>
                              <a:avLst/>
                              <a:gdLst>
                                <a:gd name="T0" fmla="*/ 27 w 34"/>
                                <a:gd name="T1" fmla="*/ 2 h 4"/>
                                <a:gd name="T2" fmla="*/ 0 w 34"/>
                                <a:gd name="T3" fmla="*/ 2 h 4"/>
                                <a:gd name="T4" fmla="*/ 0 w 34"/>
                                <a:gd name="T5" fmla="*/ 0 h 4"/>
                                <a:gd name="T6" fmla="*/ 26 w 34"/>
                                <a:gd name="T7" fmla="*/ 0 h 4"/>
                                <a:gd name="T8" fmla="*/ 27 w 34"/>
                                <a:gd name="T9" fmla="*/ 2 h 4"/>
                                <a:gd name="T10" fmla="*/ 27 w 34"/>
                                <a:gd name="T11" fmla="*/ 2 h 4"/>
                                <a:gd name="T12" fmla="*/ 0 60000 65536"/>
                                <a:gd name="T13" fmla="*/ 0 60000 65536"/>
                                <a:gd name="T14" fmla="*/ 0 60000 65536"/>
                                <a:gd name="T15" fmla="*/ 0 60000 65536"/>
                                <a:gd name="T16" fmla="*/ 0 60000 65536"/>
                                <a:gd name="T17" fmla="*/ 0 60000 65536"/>
                                <a:gd name="T18" fmla="*/ 0 w 34"/>
                                <a:gd name="T19" fmla="*/ 0 h 4"/>
                                <a:gd name="T20" fmla="*/ 34 w 34"/>
                                <a:gd name="T21" fmla="*/ 4 h 4"/>
                              </a:gdLst>
                              <a:ahLst/>
                              <a:cxnLst>
                                <a:cxn ang="T12">
                                  <a:pos x="T0" y="T1"/>
                                </a:cxn>
                                <a:cxn ang="T13">
                                  <a:pos x="T2" y="T3"/>
                                </a:cxn>
                                <a:cxn ang="T14">
                                  <a:pos x="T4" y="T5"/>
                                </a:cxn>
                                <a:cxn ang="T15">
                                  <a:pos x="T6" y="T7"/>
                                </a:cxn>
                                <a:cxn ang="T16">
                                  <a:pos x="T8" y="T9"/>
                                </a:cxn>
                                <a:cxn ang="T17">
                                  <a:pos x="T10" y="T11"/>
                                </a:cxn>
                              </a:cxnLst>
                              <a:rect l="T18" t="T19" r="T20" b="T21"/>
                              <a:pathLst>
                                <a:path w="34" h="4">
                                  <a:moveTo>
                                    <a:pt x="33" y="3"/>
                                  </a:moveTo>
                                  <a:lnTo>
                                    <a:pt x="0" y="3"/>
                                  </a:lnTo>
                                  <a:lnTo>
                                    <a:pt x="0" y="0"/>
                                  </a:lnTo>
                                  <a:lnTo>
                                    <a:pt x="31" y="0"/>
                                  </a:lnTo>
                                  <a:lnTo>
                                    <a:pt x="33" y="3"/>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85" name="Freeform 589"/>
                            <p:cNvSpPr>
                              <a:spLocks/>
                            </p:cNvSpPr>
                            <p:nvPr/>
                          </p:nvSpPr>
                          <p:spPr bwMode="auto">
                            <a:xfrm>
                              <a:off x="604" y="1841"/>
                              <a:ext cx="29" cy="1"/>
                            </a:xfrm>
                            <a:custGeom>
                              <a:avLst/>
                              <a:gdLst>
                                <a:gd name="T0" fmla="*/ 25 w 32"/>
                                <a:gd name="T1" fmla="*/ 0 h 1"/>
                                <a:gd name="T2" fmla="*/ 0 w 32"/>
                                <a:gd name="T3" fmla="*/ 0 h 1"/>
                                <a:gd name="T4" fmla="*/ 0 w 32"/>
                                <a:gd name="T5" fmla="*/ 0 h 1"/>
                                <a:gd name="T6" fmla="*/ 24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30" y="0"/>
                                  </a:lnTo>
                                  <a:lnTo>
                                    <a:pt x="31"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86" name="Freeform 590"/>
                            <p:cNvSpPr>
                              <a:spLocks/>
                            </p:cNvSpPr>
                            <p:nvPr/>
                          </p:nvSpPr>
                          <p:spPr bwMode="auto">
                            <a:xfrm>
                              <a:off x="604" y="1841"/>
                              <a:ext cx="28" cy="1"/>
                            </a:xfrm>
                            <a:custGeom>
                              <a:avLst/>
                              <a:gdLst>
                                <a:gd name="T0" fmla="*/ 24 w 31"/>
                                <a:gd name="T1" fmla="*/ 0 h 1"/>
                                <a:gd name="T2" fmla="*/ 0 w 31"/>
                                <a:gd name="T3" fmla="*/ 0 h 1"/>
                                <a:gd name="T4" fmla="*/ 0 w 31"/>
                                <a:gd name="T5" fmla="*/ 0 h 1"/>
                                <a:gd name="T6" fmla="*/ 21 w 31"/>
                                <a:gd name="T7" fmla="*/ 0 h 1"/>
                                <a:gd name="T8" fmla="*/ 24 w 31"/>
                                <a:gd name="T9" fmla="*/ 0 h 1"/>
                                <a:gd name="T10" fmla="*/ 24 w 31"/>
                                <a:gd name="T11" fmla="*/ 0 h 1"/>
                                <a:gd name="T12" fmla="*/ 0 60000 65536"/>
                                <a:gd name="T13" fmla="*/ 0 60000 65536"/>
                                <a:gd name="T14" fmla="*/ 0 60000 65536"/>
                                <a:gd name="T15" fmla="*/ 0 60000 65536"/>
                                <a:gd name="T16" fmla="*/ 0 60000 65536"/>
                                <a:gd name="T17" fmla="*/ 0 60000 65536"/>
                                <a:gd name="T18" fmla="*/ 0 w 31"/>
                                <a:gd name="T19" fmla="*/ 0 h 1"/>
                                <a:gd name="T20" fmla="*/ 31 w 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31" h="1">
                                  <a:moveTo>
                                    <a:pt x="30" y="0"/>
                                  </a:moveTo>
                                  <a:lnTo>
                                    <a:pt x="0" y="0"/>
                                  </a:lnTo>
                                  <a:lnTo>
                                    <a:pt x="25" y="0"/>
                                  </a:lnTo>
                                  <a:lnTo>
                                    <a:pt x="30"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87" name="Freeform 591"/>
                            <p:cNvSpPr>
                              <a:spLocks/>
                            </p:cNvSpPr>
                            <p:nvPr/>
                          </p:nvSpPr>
                          <p:spPr bwMode="auto">
                            <a:xfrm>
                              <a:off x="604" y="1839"/>
                              <a:ext cx="24" cy="3"/>
                            </a:xfrm>
                            <a:custGeom>
                              <a:avLst/>
                              <a:gdLst>
                                <a:gd name="T0" fmla="*/ 21 w 26"/>
                                <a:gd name="T1" fmla="*/ 2 h 3"/>
                                <a:gd name="T2" fmla="*/ 0 w 26"/>
                                <a:gd name="T3" fmla="*/ 2 h 3"/>
                                <a:gd name="T4" fmla="*/ 0 w 26"/>
                                <a:gd name="T5" fmla="*/ 0 h 3"/>
                                <a:gd name="T6" fmla="*/ 19 w 26"/>
                                <a:gd name="T7" fmla="*/ 0 h 3"/>
                                <a:gd name="T8" fmla="*/ 21 w 26"/>
                                <a:gd name="T9" fmla="*/ 2 h 3"/>
                                <a:gd name="T10" fmla="*/ 21 w 26"/>
                                <a:gd name="T11" fmla="*/ 2 h 3"/>
                                <a:gd name="T12" fmla="*/ 0 60000 65536"/>
                                <a:gd name="T13" fmla="*/ 0 60000 65536"/>
                                <a:gd name="T14" fmla="*/ 0 60000 65536"/>
                                <a:gd name="T15" fmla="*/ 0 60000 65536"/>
                                <a:gd name="T16" fmla="*/ 0 60000 65536"/>
                                <a:gd name="T17" fmla="*/ 0 60000 65536"/>
                                <a:gd name="T18" fmla="*/ 0 w 26"/>
                                <a:gd name="T19" fmla="*/ 0 h 3"/>
                                <a:gd name="T20" fmla="*/ 26 w 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26" h="3">
                                  <a:moveTo>
                                    <a:pt x="25" y="2"/>
                                  </a:moveTo>
                                  <a:lnTo>
                                    <a:pt x="0" y="2"/>
                                  </a:lnTo>
                                  <a:lnTo>
                                    <a:pt x="0" y="0"/>
                                  </a:lnTo>
                                  <a:lnTo>
                                    <a:pt x="23" y="0"/>
                                  </a:lnTo>
                                  <a:lnTo>
                                    <a:pt x="25"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88" name="Freeform 592"/>
                            <p:cNvSpPr>
                              <a:spLocks/>
                            </p:cNvSpPr>
                            <p:nvPr/>
                          </p:nvSpPr>
                          <p:spPr bwMode="auto">
                            <a:xfrm>
                              <a:off x="604" y="1839"/>
                              <a:ext cx="22" cy="1"/>
                            </a:xfrm>
                            <a:custGeom>
                              <a:avLst/>
                              <a:gdLst>
                                <a:gd name="T0" fmla="*/ 19 w 24"/>
                                <a:gd name="T1" fmla="*/ 0 h 1"/>
                                <a:gd name="T2" fmla="*/ 0 w 24"/>
                                <a:gd name="T3" fmla="*/ 0 h 1"/>
                                <a:gd name="T4" fmla="*/ 0 w 24"/>
                                <a:gd name="T5" fmla="*/ 0 h 1"/>
                                <a:gd name="T6" fmla="*/ 17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1" y="0"/>
                                  </a:lnTo>
                                  <a:lnTo>
                                    <a:pt x="23"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89" name="Freeform 593"/>
                            <p:cNvSpPr>
                              <a:spLocks/>
                            </p:cNvSpPr>
                            <p:nvPr/>
                          </p:nvSpPr>
                          <p:spPr bwMode="auto">
                            <a:xfrm>
                              <a:off x="604" y="1839"/>
                              <a:ext cx="20" cy="1"/>
                            </a:xfrm>
                            <a:custGeom>
                              <a:avLst/>
                              <a:gdLst>
                                <a:gd name="T0" fmla="*/ 17 w 22"/>
                                <a:gd name="T1" fmla="*/ 0 h 1"/>
                                <a:gd name="T2" fmla="*/ 0 w 22"/>
                                <a:gd name="T3" fmla="*/ 0 h 1"/>
                                <a:gd name="T4" fmla="*/ 0 w 22"/>
                                <a:gd name="T5" fmla="*/ 0 h 1"/>
                                <a:gd name="T6" fmla="*/ 15 w 22"/>
                                <a:gd name="T7" fmla="*/ 0 h 1"/>
                                <a:gd name="T8" fmla="*/ 17 w 22"/>
                                <a:gd name="T9" fmla="*/ 0 h 1"/>
                                <a:gd name="T10" fmla="*/ 17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 h="1">
                                  <a:moveTo>
                                    <a:pt x="21" y="0"/>
                                  </a:moveTo>
                                  <a:lnTo>
                                    <a:pt x="0" y="0"/>
                                  </a:lnTo>
                                  <a:lnTo>
                                    <a:pt x="18" y="0"/>
                                  </a:lnTo>
                                  <a:lnTo>
                                    <a:pt x="21"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90" name="Freeform 594"/>
                            <p:cNvSpPr>
                              <a:spLocks/>
                            </p:cNvSpPr>
                            <p:nvPr/>
                          </p:nvSpPr>
                          <p:spPr bwMode="auto">
                            <a:xfrm>
                              <a:off x="604" y="1839"/>
                              <a:ext cx="17" cy="1"/>
                            </a:xfrm>
                            <a:custGeom>
                              <a:avLst/>
                              <a:gdLst>
                                <a:gd name="T0" fmla="*/ 14 w 19"/>
                                <a:gd name="T1" fmla="*/ 0 h 1"/>
                                <a:gd name="T2" fmla="*/ 0 w 19"/>
                                <a:gd name="T3" fmla="*/ 0 h 1"/>
                                <a:gd name="T4" fmla="*/ 0 w 19"/>
                                <a:gd name="T5" fmla="*/ 0 h 1"/>
                                <a:gd name="T6" fmla="*/ 13 w 19"/>
                                <a:gd name="T7" fmla="*/ 0 h 1"/>
                                <a:gd name="T8" fmla="*/ 14 w 19"/>
                                <a:gd name="T9" fmla="*/ 0 h 1"/>
                                <a:gd name="T10" fmla="*/ 14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18" y="0"/>
                                  </a:moveTo>
                                  <a:lnTo>
                                    <a:pt x="0" y="0"/>
                                  </a:lnTo>
                                  <a:lnTo>
                                    <a:pt x="17" y="0"/>
                                  </a:lnTo>
                                  <a:lnTo>
                                    <a:pt x="1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91" name="Freeform 595"/>
                            <p:cNvSpPr>
                              <a:spLocks/>
                            </p:cNvSpPr>
                            <p:nvPr/>
                          </p:nvSpPr>
                          <p:spPr bwMode="auto">
                            <a:xfrm>
                              <a:off x="604" y="1837"/>
                              <a:ext cx="16" cy="3"/>
                            </a:xfrm>
                            <a:custGeom>
                              <a:avLst/>
                              <a:gdLst>
                                <a:gd name="T0" fmla="*/ 13 w 18"/>
                                <a:gd name="T1" fmla="*/ 2 h 3"/>
                                <a:gd name="T2" fmla="*/ 0 w 18"/>
                                <a:gd name="T3" fmla="*/ 2 h 3"/>
                                <a:gd name="T4" fmla="*/ 0 w 18"/>
                                <a:gd name="T5" fmla="*/ 0 h 3"/>
                                <a:gd name="T6" fmla="*/ 12 w 18"/>
                                <a:gd name="T7" fmla="*/ 0 h 3"/>
                                <a:gd name="T8" fmla="*/ 13 w 18"/>
                                <a:gd name="T9" fmla="*/ 2 h 3"/>
                                <a:gd name="T10" fmla="*/ 13 w 18"/>
                                <a:gd name="T11" fmla="*/ 2 h 3"/>
                                <a:gd name="T12" fmla="*/ 0 60000 65536"/>
                                <a:gd name="T13" fmla="*/ 0 60000 65536"/>
                                <a:gd name="T14" fmla="*/ 0 60000 65536"/>
                                <a:gd name="T15" fmla="*/ 0 60000 65536"/>
                                <a:gd name="T16" fmla="*/ 0 60000 65536"/>
                                <a:gd name="T17" fmla="*/ 0 60000 65536"/>
                                <a:gd name="T18" fmla="*/ 0 w 18"/>
                                <a:gd name="T19" fmla="*/ 0 h 3"/>
                                <a:gd name="T20" fmla="*/ 18 w 1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8" h="3">
                                  <a:moveTo>
                                    <a:pt x="17" y="2"/>
                                  </a:moveTo>
                                  <a:lnTo>
                                    <a:pt x="0" y="2"/>
                                  </a:lnTo>
                                  <a:lnTo>
                                    <a:pt x="0" y="0"/>
                                  </a:lnTo>
                                  <a:lnTo>
                                    <a:pt x="15" y="0"/>
                                  </a:lnTo>
                                  <a:lnTo>
                                    <a:pt x="17"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92" name="Freeform 596"/>
                            <p:cNvSpPr>
                              <a:spLocks/>
                            </p:cNvSpPr>
                            <p:nvPr/>
                          </p:nvSpPr>
                          <p:spPr bwMode="auto">
                            <a:xfrm>
                              <a:off x="604" y="1837"/>
                              <a:ext cx="14" cy="1"/>
                            </a:xfrm>
                            <a:custGeom>
                              <a:avLst/>
                              <a:gdLst>
                                <a:gd name="T0" fmla="*/ 11 w 16"/>
                                <a:gd name="T1" fmla="*/ 0 h 1"/>
                                <a:gd name="T2" fmla="*/ 0 w 16"/>
                                <a:gd name="T3" fmla="*/ 0 h 1"/>
                                <a:gd name="T4" fmla="*/ 0 w 16"/>
                                <a:gd name="T5" fmla="*/ 0 h 1"/>
                                <a:gd name="T6" fmla="*/ 10 w 16"/>
                                <a:gd name="T7" fmla="*/ 0 h 1"/>
                                <a:gd name="T8" fmla="*/ 11 w 16"/>
                                <a:gd name="T9" fmla="*/ 0 h 1"/>
                                <a:gd name="T10" fmla="*/ 11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15" y="0"/>
                                  </a:moveTo>
                                  <a:lnTo>
                                    <a:pt x="0" y="0"/>
                                  </a:lnTo>
                                  <a:lnTo>
                                    <a:pt x="13" y="0"/>
                                  </a:lnTo>
                                  <a:lnTo>
                                    <a:pt x="15"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93" name="Freeform 597"/>
                            <p:cNvSpPr>
                              <a:spLocks/>
                            </p:cNvSpPr>
                            <p:nvPr/>
                          </p:nvSpPr>
                          <p:spPr bwMode="auto">
                            <a:xfrm>
                              <a:off x="604" y="1837"/>
                              <a:ext cx="13" cy="1"/>
                            </a:xfrm>
                            <a:custGeom>
                              <a:avLst/>
                              <a:gdLst>
                                <a:gd name="T0" fmla="*/ 11 w 14"/>
                                <a:gd name="T1" fmla="*/ 0 h 1"/>
                                <a:gd name="T2" fmla="*/ 0 w 14"/>
                                <a:gd name="T3" fmla="*/ 0 h 1"/>
                                <a:gd name="T4" fmla="*/ 0 w 14"/>
                                <a:gd name="T5" fmla="*/ 0 h 1"/>
                                <a:gd name="T6" fmla="*/ 7 w 14"/>
                                <a:gd name="T7" fmla="*/ 0 h 1"/>
                                <a:gd name="T8" fmla="*/ 11 w 14"/>
                                <a:gd name="T9" fmla="*/ 0 h 1"/>
                                <a:gd name="T10" fmla="*/ 11 w 14"/>
                                <a:gd name="T11" fmla="*/ 0 h 1"/>
                                <a:gd name="T12" fmla="*/ 0 60000 65536"/>
                                <a:gd name="T13" fmla="*/ 0 60000 65536"/>
                                <a:gd name="T14" fmla="*/ 0 60000 65536"/>
                                <a:gd name="T15" fmla="*/ 0 60000 65536"/>
                                <a:gd name="T16" fmla="*/ 0 60000 65536"/>
                                <a:gd name="T17" fmla="*/ 0 60000 65536"/>
                                <a:gd name="T18" fmla="*/ 0 w 14"/>
                                <a:gd name="T19" fmla="*/ 0 h 1"/>
                                <a:gd name="T20" fmla="*/ 14 w 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 h="1">
                                  <a:moveTo>
                                    <a:pt x="13" y="0"/>
                                  </a:moveTo>
                                  <a:lnTo>
                                    <a:pt x="0" y="0"/>
                                  </a:lnTo>
                                  <a:lnTo>
                                    <a:pt x="8" y="0"/>
                                  </a:lnTo>
                                  <a:lnTo>
                                    <a:pt x="13"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94" name="Freeform 598"/>
                            <p:cNvSpPr>
                              <a:spLocks/>
                            </p:cNvSpPr>
                            <p:nvPr/>
                          </p:nvSpPr>
                          <p:spPr bwMode="auto">
                            <a:xfrm>
                              <a:off x="604" y="1837"/>
                              <a:ext cx="8" cy="1"/>
                            </a:xfrm>
                            <a:custGeom>
                              <a:avLst/>
                              <a:gdLst>
                                <a:gd name="T0" fmla="*/ 6 w 9"/>
                                <a:gd name="T1" fmla="*/ 0 h 1"/>
                                <a:gd name="T2" fmla="*/ 0 w 9"/>
                                <a:gd name="T3" fmla="*/ 0 h 1"/>
                                <a:gd name="T4" fmla="*/ 0 w 9"/>
                                <a:gd name="T5" fmla="*/ 0 h 1"/>
                                <a:gd name="T6" fmla="*/ 4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6" y="0"/>
                                  </a:lnTo>
                                  <a:lnTo>
                                    <a:pt x="8"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95" name="Freeform 599"/>
                            <p:cNvSpPr>
                              <a:spLocks/>
                            </p:cNvSpPr>
                            <p:nvPr/>
                          </p:nvSpPr>
                          <p:spPr bwMode="auto">
                            <a:xfrm>
                              <a:off x="604" y="1835"/>
                              <a:ext cx="6" cy="3"/>
                            </a:xfrm>
                            <a:custGeom>
                              <a:avLst/>
                              <a:gdLst>
                                <a:gd name="T0" fmla="*/ 4 w 7"/>
                                <a:gd name="T1" fmla="*/ 2 h 3"/>
                                <a:gd name="T2" fmla="*/ 0 w 7"/>
                                <a:gd name="T3" fmla="*/ 2 h 3"/>
                                <a:gd name="T4" fmla="*/ 0 w 7"/>
                                <a:gd name="T5" fmla="*/ 0 h 3"/>
                                <a:gd name="T6" fmla="*/ 3 w 7"/>
                                <a:gd name="T7" fmla="*/ 0 h 3"/>
                                <a:gd name="T8" fmla="*/ 4 w 7"/>
                                <a:gd name="T9" fmla="*/ 2 h 3"/>
                                <a:gd name="T10" fmla="*/ 4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6" y="2"/>
                                  </a:moveTo>
                                  <a:lnTo>
                                    <a:pt x="0" y="2"/>
                                  </a:lnTo>
                                  <a:lnTo>
                                    <a:pt x="0" y="0"/>
                                  </a:lnTo>
                                  <a:lnTo>
                                    <a:pt x="4" y="0"/>
                                  </a:lnTo>
                                  <a:lnTo>
                                    <a:pt x="6" y="2"/>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96" name="Freeform 600"/>
                            <p:cNvSpPr>
                              <a:spLocks/>
                            </p:cNvSpPr>
                            <p:nvPr/>
                          </p:nvSpPr>
                          <p:spPr bwMode="auto">
                            <a:xfrm>
                              <a:off x="604" y="1835"/>
                              <a:ext cx="4" cy="1"/>
                            </a:xfrm>
                            <a:custGeom>
                              <a:avLst/>
                              <a:gdLst>
                                <a:gd name="T0" fmla="*/ 2 w 5"/>
                                <a:gd name="T1" fmla="*/ 0 h 1"/>
                                <a:gd name="T2" fmla="*/ 0 w 5"/>
                                <a:gd name="T3" fmla="*/ 0 h 1"/>
                                <a:gd name="T4" fmla="*/ 0 w 5"/>
                                <a:gd name="T5" fmla="*/ 0 h 1"/>
                                <a:gd name="T6" fmla="*/ 2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4" y="0"/>
                                  </a:moveTo>
                                  <a:lnTo>
                                    <a:pt x="0" y="0"/>
                                  </a:lnTo>
                                  <a:lnTo>
                                    <a:pt x="2" y="0"/>
                                  </a:lnTo>
                                  <a:lnTo>
                                    <a:pt x="4"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97" name="Freeform 601"/>
                            <p:cNvSpPr>
                              <a:spLocks/>
                            </p:cNvSpPr>
                            <p:nvPr/>
                          </p:nvSpPr>
                          <p:spPr bwMode="auto">
                            <a:xfrm>
                              <a:off x="604" y="1835"/>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lnTo>
                                    <a:pt x="0" y="0"/>
                                  </a:lnTo>
                                  <a:lnTo>
                                    <a:pt x="2" y="0"/>
                                  </a:lnTo>
                                </a:path>
                              </a:pathLst>
                            </a:custGeom>
                            <a:solidFill>
                              <a:srgbClr val="FF814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898" name="Freeform 602"/>
                            <p:cNvSpPr>
                              <a:spLocks/>
                            </p:cNvSpPr>
                            <p:nvPr/>
                          </p:nvSpPr>
                          <p:spPr bwMode="auto">
                            <a:xfrm>
                              <a:off x="577" y="1835"/>
                              <a:ext cx="220" cy="133"/>
                            </a:xfrm>
                            <a:custGeom>
                              <a:avLst/>
                              <a:gdLst>
                                <a:gd name="T0" fmla="*/ 25 w 242"/>
                                <a:gd name="T1" fmla="*/ 0 h 150"/>
                                <a:gd name="T2" fmla="*/ 26 w 242"/>
                                <a:gd name="T3" fmla="*/ 33 h 150"/>
                                <a:gd name="T4" fmla="*/ 26 w 242"/>
                                <a:gd name="T5" fmla="*/ 67 h 150"/>
                                <a:gd name="T6" fmla="*/ 16 w 242"/>
                                <a:gd name="T7" fmla="*/ 90 h 150"/>
                                <a:gd name="T8" fmla="*/ 5 w 242"/>
                                <a:gd name="T9" fmla="*/ 102 h 150"/>
                                <a:gd name="T10" fmla="*/ 0 w 242"/>
                                <a:gd name="T11" fmla="*/ 112 h 150"/>
                                <a:gd name="T12" fmla="*/ 13 w 242"/>
                                <a:gd name="T13" fmla="*/ 113 h 150"/>
                                <a:gd name="T14" fmla="*/ 25 w 242"/>
                                <a:gd name="T15" fmla="*/ 102 h 150"/>
                                <a:gd name="T16" fmla="*/ 32 w 242"/>
                                <a:gd name="T17" fmla="*/ 112 h 150"/>
                                <a:gd name="T18" fmla="*/ 44 w 242"/>
                                <a:gd name="T19" fmla="*/ 117 h 150"/>
                                <a:gd name="T20" fmla="*/ 84 w 242"/>
                                <a:gd name="T21" fmla="*/ 117 h 150"/>
                                <a:gd name="T22" fmla="*/ 176 w 242"/>
                                <a:gd name="T23" fmla="*/ 117 h 150"/>
                                <a:gd name="T24" fmla="*/ 180 w 242"/>
                                <a:gd name="T25" fmla="*/ 112 h 150"/>
                                <a:gd name="T26" fmla="*/ 175 w 242"/>
                                <a:gd name="T27" fmla="*/ 107 h 150"/>
                                <a:gd name="T28" fmla="*/ 163 w 242"/>
                                <a:gd name="T29" fmla="*/ 100 h 150"/>
                                <a:gd name="T30" fmla="*/ 161 w 242"/>
                                <a:gd name="T31" fmla="*/ 93 h 150"/>
                                <a:gd name="T32" fmla="*/ 172 w 242"/>
                                <a:gd name="T33" fmla="*/ 87 h 150"/>
                                <a:gd name="T34" fmla="*/ 186 w 242"/>
                                <a:gd name="T35" fmla="*/ 81 h 150"/>
                                <a:gd name="T36" fmla="*/ 199 w 242"/>
                                <a:gd name="T37" fmla="*/ 75 h 150"/>
                                <a:gd name="T38" fmla="*/ 199 w 242"/>
                                <a:gd name="T39" fmla="*/ 71 h 150"/>
                                <a:gd name="T40" fmla="*/ 168 w 242"/>
                                <a:gd name="T41" fmla="*/ 73 h 150"/>
                                <a:gd name="T42" fmla="*/ 155 w 242"/>
                                <a:gd name="T43" fmla="*/ 74 h 150"/>
                                <a:gd name="T44" fmla="*/ 137 w 242"/>
                                <a:gd name="T45" fmla="*/ 71 h 150"/>
                                <a:gd name="T46" fmla="*/ 132 w 242"/>
                                <a:gd name="T47" fmla="*/ 64 h 150"/>
                                <a:gd name="T48" fmla="*/ 139 w 242"/>
                                <a:gd name="T49" fmla="*/ 59 h 150"/>
                                <a:gd name="T50" fmla="*/ 139 w 242"/>
                                <a:gd name="T51" fmla="*/ 56 h 150"/>
                                <a:gd name="T52" fmla="*/ 132 w 242"/>
                                <a:gd name="T53" fmla="*/ 56 h 150"/>
                                <a:gd name="T54" fmla="*/ 44 w 242"/>
                                <a:gd name="T55" fmla="*/ 84 h 150"/>
                                <a:gd name="T56" fmla="*/ 45 w 242"/>
                                <a:gd name="T57" fmla="*/ 69 h 150"/>
                                <a:gd name="T58" fmla="*/ 56 w 242"/>
                                <a:gd name="T59" fmla="*/ 33 h 150"/>
                                <a:gd name="T60" fmla="*/ 61 w 242"/>
                                <a:gd name="T61" fmla="*/ 9 h 150"/>
                                <a:gd name="T62" fmla="*/ 25 w 242"/>
                                <a:gd name="T63" fmla="*/ 0 h 1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2"/>
                                <a:gd name="T97" fmla="*/ 0 h 150"/>
                                <a:gd name="T98" fmla="*/ 242 w 242"/>
                                <a:gd name="T99" fmla="*/ 150 h 1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2" h="150">
                                  <a:moveTo>
                                    <a:pt x="30" y="0"/>
                                  </a:moveTo>
                                  <a:lnTo>
                                    <a:pt x="32" y="42"/>
                                  </a:lnTo>
                                  <a:lnTo>
                                    <a:pt x="32" y="86"/>
                                  </a:lnTo>
                                  <a:lnTo>
                                    <a:pt x="20" y="115"/>
                                  </a:lnTo>
                                  <a:lnTo>
                                    <a:pt x="5" y="130"/>
                                  </a:lnTo>
                                  <a:lnTo>
                                    <a:pt x="0" y="142"/>
                                  </a:lnTo>
                                  <a:lnTo>
                                    <a:pt x="15" y="144"/>
                                  </a:lnTo>
                                  <a:lnTo>
                                    <a:pt x="30" y="130"/>
                                  </a:lnTo>
                                  <a:lnTo>
                                    <a:pt x="38" y="142"/>
                                  </a:lnTo>
                                  <a:lnTo>
                                    <a:pt x="53" y="149"/>
                                  </a:lnTo>
                                  <a:lnTo>
                                    <a:pt x="101" y="149"/>
                                  </a:lnTo>
                                  <a:lnTo>
                                    <a:pt x="213" y="149"/>
                                  </a:lnTo>
                                  <a:lnTo>
                                    <a:pt x="218" y="142"/>
                                  </a:lnTo>
                                  <a:lnTo>
                                    <a:pt x="211" y="136"/>
                                  </a:lnTo>
                                  <a:lnTo>
                                    <a:pt x="197" y="128"/>
                                  </a:lnTo>
                                  <a:lnTo>
                                    <a:pt x="195" y="118"/>
                                  </a:lnTo>
                                  <a:lnTo>
                                    <a:pt x="208" y="111"/>
                                  </a:lnTo>
                                  <a:lnTo>
                                    <a:pt x="226" y="103"/>
                                  </a:lnTo>
                                  <a:lnTo>
                                    <a:pt x="241" y="96"/>
                                  </a:lnTo>
                                  <a:lnTo>
                                    <a:pt x="241" y="90"/>
                                  </a:lnTo>
                                  <a:lnTo>
                                    <a:pt x="203" y="92"/>
                                  </a:lnTo>
                                  <a:lnTo>
                                    <a:pt x="188" y="94"/>
                                  </a:lnTo>
                                  <a:lnTo>
                                    <a:pt x="166" y="90"/>
                                  </a:lnTo>
                                  <a:lnTo>
                                    <a:pt x="159" y="81"/>
                                  </a:lnTo>
                                  <a:lnTo>
                                    <a:pt x="168" y="75"/>
                                  </a:lnTo>
                                  <a:lnTo>
                                    <a:pt x="168" y="71"/>
                                  </a:lnTo>
                                  <a:lnTo>
                                    <a:pt x="159" y="71"/>
                                  </a:lnTo>
                                  <a:lnTo>
                                    <a:pt x="53" y="107"/>
                                  </a:lnTo>
                                  <a:lnTo>
                                    <a:pt x="55" y="88"/>
                                  </a:lnTo>
                                  <a:lnTo>
                                    <a:pt x="68" y="42"/>
                                  </a:lnTo>
                                  <a:lnTo>
                                    <a:pt x="74" y="11"/>
                                  </a:lnTo>
                                  <a:lnTo>
                                    <a:pt x="3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899" name="Freeform 603"/>
                            <p:cNvSpPr>
                              <a:spLocks/>
                            </p:cNvSpPr>
                            <p:nvPr/>
                          </p:nvSpPr>
                          <p:spPr bwMode="auto">
                            <a:xfrm>
                              <a:off x="627" y="1933"/>
                              <a:ext cx="46" cy="5"/>
                            </a:xfrm>
                            <a:custGeom>
                              <a:avLst/>
                              <a:gdLst>
                                <a:gd name="T0" fmla="*/ 0 w 51"/>
                                <a:gd name="T1" fmla="*/ 0 h 5"/>
                                <a:gd name="T2" fmla="*/ 5 w 51"/>
                                <a:gd name="T3" fmla="*/ 4 h 5"/>
                                <a:gd name="T4" fmla="*/ 13 w 51"/>
                                <a:gd name="T5" fmla="*/ 4 h 5"/>
                                <a:gd name="T6" fmla="*/ 41 w 51"/>
                                <a:gd name="T7" fmla="*/ 0 h 5"/>
                                <a:gd name="T8" fmla="*/ 0 60000 65536"/>
                                <a:gd name="T9" fmla="*/ 0 60000 65536"/>
                                <a:gd name="T10" fmla="*/ 0 60000 65536"/>
                                <a:gd name="T11" fmla="*/ 0 60000 65536"/>
                                <a:gd name="T12" fmla="*/ 0 w 51"/>
                                <a:gd name="T13" fmla="*/ 0 h 5"/>
                                <a:gd name="T14" fmla="*/ 51 w 51"/>
                                <a:gd name="T15" fmla="*/ 5 h 5"/>
                              </a:gdLst>
                              <a:ahLst/>
                              <a:cxnLst>
                                <a:cxn ang="T8">
                                  <a:pos x="T0" y="T1"/>
                                </a:cxn>
                                <a:cxn ang="T9">
                                  <a:pos x="T2" y="T3"/>
                                </a:cxn>
                                <a:cxn ang="T10">
                                  <a:pos x="T4" y="T5"/>
                                </a:cxn>
                                <a:cxn ang="T11">
                                  <a:pos x="T6" y="T7"/>
                                </a:cxn>
                              </a:cxnLst>
                              <a:rect l="T12" t="T13" r="T14" b="T15"/>
                              <a:pathLst>
                                <a:path w="51" h="5">
                                  <a:moveTo>
                                    <a:pt x="0" y="0"/>
                                  </a:moveTo>
                                  <a:lnTo>
                                    <a:pt x="5" y="4"/>
                                  </a:lnTo>
                                  <a:lnTo>
                                    <a:pt x="15" y="4"/>
                                  </a:lnTo>
                                  <a:lnTo>
                                    <a:pt x="5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900" name="Freeform 604"/>
                            <p:cNvSpPr>
                              <a:spLocks/>
                            </p:cNvSpPr>
                            <p:nvPr/>
                          </p:nvSpPr>
                          <p:spPr bwMode="auto">
                            <a:xfrm>
                              <a:off x="620" y="1940"/>
                              <a:ext cx="49" cy="13"/>
                            </a:xfrm>
                            <a:custGeom>
                              <a:avLst/>
                              <a:gdLst>
                                <a:gd name="T0" fmla="*/ 0 w 54"/>
                                <a:gd name="T1" fmla="*/ 0 h 14"/>
                                <a:gd name="T2" fmla="*/ 7 w 54"/>
                                <a:gd name="T3" fmla="*/ 7 h 14"/>
                                <a:gd name="T4" fmla="*/ 16 w 54"/>
                                <a:gd name="T5" fmla="*/ 9 h 14"/>
                                <a:gd name="T6" fmla="*/ 44 w 54"/>
                                <a:gd name="T7" fmla="*/ 11 h 14"/>
                                <a:gd name="T8" fmla="*/ 0 60000 65536"/>
                                <a:gd name="T9" fmla="*/ 0 60000 65536"/>
                                <a:gd name="T10" fmla="*/ 0 60000 65536"/>
                                <a:gd name="T11" fmla="*/ 0 60000 65536"/>
                                <a:gd name="T12" fmla="*/ 0 w 54"/>
                                <a:gd name="T13" fmla="*/ 0 h 14"/>
                                <a:gd name="T14" fmla="*/ 54 w 54"/>
                                <a:gd name="T15" fmla="*/ 14 h 14"/>
                              </a:gdLst>
                              <a:ahLst/>
                              <a:cxnLst>
                                <a:cxn ang="T8">
                                  <a:pos x="T0" y="T1"/>
                                </a:cxn>
                                <a:cxn ang="T9">
                                  <a:pos x="T2" y="T3"/>
                                </a:cxn>
                                <a:cxn ang="T10">
                                  <a:pos x="T4" y="T5"/>
                                </a:cxn>
                                <a:cxn ang="T11">
                                  <a:pos x="T6" y="T7"/>
                                </a:cxn>
                              </a:cxnLst>
                              <a:rect l="T12" t="T13" r="T14" b="T15"/>
                              <a:pathLst>
                                <a:path w="54" h="14">
                                  <a:moveTo>
                                    <a:pt x="0" y="0"/>
                                  </a:moveTo>
                                  <a:lnTo>
                                    <a:pt x="9" y="9"/>
                                  </a:lnTo>
                                  <a:lnTo>
                                    <a:pt x="20" y="11"/>
                                  </a:lnTo>
                                  <a:lnTo>
                                    <a:pt x="53" y="1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901" name="Freeform 605"/>
                            <p:cNvSpPr>
                              <a:spLocks/>
                            </p:cNvSpPr>
                            <p:nvPr/>
                          </p:nvSpPr>
                          <p:spPr bwMode="auto">
                            <a:xfrm>
                              <a:off x="620" y="1866"/>
                              <a:ext cx="19" cy="6"/>
                            </a:xfrm>
                            <a:custGeom>
                              <a:avLst/>
                              <a:gdLst>
                                <a:gd name="T0" fmla="*/ 16 w 21"/>
                                <a:gd name="T1" fmla="*/ 0 h 6"/>
                                <a:gd name="T2" fmla="*/ 11 w 21"/>
                                <a:gd name="T3" fmla="*/ 5 h 6"/>
                                <a:gd name="T4" fmla="*/ 0 w 21"/>
                                <a:gd name="T5" fmla="*/ 5 h 6"/>
                                <a:gd name="T6" fmla="*/ 0 60000 65536"/>
                                <a:gd name="T7" fmla="*/ 0 60000 65536"/>
                                <a:gd name="T8" fmla="*/ 0 60000 65536"/>
                                <a:gd name="T9" fmla="*/ 0 w 21"/>
                                <a:gd name="T10" fmla="*/ 0 h 6"/>
                                <a:gd name="T11" fmla="*/ 21 w 21"/>
                                <a:gd name="T12" fmla="*/ 6 h 6"/>
                              </a:gdLst>
                              <a:ahLst/>
                              <a:cxnLst>
                                <a:cxn ang="T6">
                                  <a:pos x="T0" y="T1"/>
                                </a:cxn>
                                <a:cxn ang="T7">
                                  <a:pos x="T2" y="T3"/>
                                </a:cxn>
                                <a:cxn ang="T8">
                                  <a:pos x="T4" y="T5"/>
                                </a:cxn>
                              </a:cxnLst>
                              <a:rect l="T9" t="T10" r="T11" b="T12"/>
                              <a:pathLst>
                                <a:path w="21" h="6">
                                  <a:moveTo>
                                    <a:pt x="20" y="0"/>
                                  </a:moveTo>
                                  <a:lnTo>
                                    <a:pt x="13" y="5"/>
                                  </a:lnTo>
                                  <a:lnTo>
                                    <a:pt x="0" y="5"/>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902" name="Freeform 606"/>
                            <p:cNvSpPr>
                              <a:spLocks/>
                            </p:cNvSpPr>
                            <p:nvPr/>
                          </p:nvSpPr>
                          <p:spPr bwMode="auto">
                            <a:xfrm>
                              <a:off x="618" y="1881"/>
                              <a:ext cx="15" cy="3"/>
                            </a:xfrm>
                            <a:custGeom>
                              <a:avLst/>
                              <a:gdLst>
                                <a:gd name="T0" fmla="*/ 12 w 17"/>
                                <a:gd name="T1" fmla="*/ 2 h 3"/>
                                <a:gd name="T2" fmla="*/ 8 w 17"/>
                                <a:gd name="T3" fmla="*/ 2 h 3"/>
                                <a:gd name="T4" fmla="*/ 0 w 17"/>
                                <a:gd name="T5" fmla="*/ 0 h 3"/>
                                <a:gd name="T6" fmla="*/ 0 60000 65536"/>
                                <a:gd name="T7" fmla="*/ 0 60000 65536"/>
                                <a:gd name="T8" fmla="*/ 0 60000 65536"/>
                                <a:gd name="T9" fmla="*/ 0 w 17"/>
                                <a:gd name="T10" fmla="*/ 0 h 3"/>
                                <a:gd name="T11" fmla="*/ 17 w 17"/>
                                <a:gd name="T12" fmla="*/ 3 h 3"/>
                              </a:gdLst>
                              <a:ahLst/>
                              <a:cxnLst>
                                <a:cxn ang="T6">
                                  <a:pos x="T0" y="T1"/>
                                </a:cxn>
                                <a:cxn ang="T7">
                                  <a:pos x="T2" y="T3"/>
                                </a:cxn>
                                <a:cxn ang="T8">
                                  <a:pos x="T4" y="T5"/>
                                </a:cxn>
                              </a:cxnLst>
                              <a:rect l="T9" t="T10" r="T11" b="T12"/>
                              <a:pathLst>
                                <a:path w="17" h="3">
                                  <a:moveTo>
                                    <a:pt x="16" y="2"/>
                                  </a:moveTo>
                                  <a:lnTo>
                                    <a:pt x="10" y="2"/>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903" name="Freeform 607"/>
                            <p:cNvSpPr>
                              <a:spLocks/>
                            </p:cNvSpPr>
                            <p:nvPr/>
                          </p:nvSpPr>
                          <p:spPr bwMode="auto">
                            <a:xfrm>
                              <a:off x="659" y="1854"/>
                              <a:ext cx="39" cy="3"/>
                            </a:xfrm>
                            <a:custGeom>
                              <a:avLst/>
                              <a:gdLst>
                                <a:gd name="T0" fmla="*/ 0 w 42"/>
                                <a:gd name="T1" fmla="*/ 0 h 3"/>
                                <a:gd name="T2" fmla="*/ 35 w 42"/>
                                <a:gd name="T3" fmla="*/ 0 h 3"/>
                                <a:gd name="T4" fmla="*/ 10 w 42"/>
                                <a:gd name="T5" fmla="*/ 2 h 3"/>
                                <a:gd name="T6" fmla="*/ 0 w 42"/>
                                <a:gd name="T7" fmla="*/ 0 h 3"/>
                                <a:gd name="T8" fmla="*/ 0 w 42"/>
                                <a:gd name="T9" fmla="*/ 0 h 3"/>
                                <a:gd name="T10" fmla="*/ 0 60000 65536"/>
                                <a:gd name="T11" fmla="*/ 0 60000 65536"/>
                                <a:gd name="T12" fmla="*/ 0 60000 65536"/>
                                <a:gd name="T13" fmla="*/ 0 60000 65536"/>
                                <a:gd name="T14" fmla="*/ 0 60000 65536"/>
                                <a:gd name="T15" fmla="*/ 0 w 42"/>
                                <a:gd name="T16" fmla="*/ 0 h 3"/>
                                <a:gd name="T17" fmla="*/ 42 w 42"/>
                                <a:gd name="T18" fmla="*/ 3 h 3"/>
                              </a:gdLst>
                              <a:ahLst/>
                              <a:cxnLst>
                                <a:cxn ang="T10">
                                  <a:pos x="T0" y="T1"/>
                                </a:cxn>
                                <a:cxn ang="T11">
                                  <a:pos x="T2" y="T3"/>
                                </a:cxn>
                                <a:cxn ang="T12">
                                  <a:pos x="T4" y="T5"/>
                                </a:cxn>
                                <a:cxn ang="T13">
                                  <a:pos x="T6" y="T7"/>
                                </a:cxn>
                                <a:cxn ang="T14">
                                  <a:pos x="T8" y="T9"/>
                                </a:cxn>
                              </a:cxnLst>
                              <a:rect l="T15" t="T16" r="T17" b="T18"/>
                              <a:pathLst>
                                <a:path w="42" h="3">
                                  <a:moveTo>
                                    <a:pt x="0" y="0"/>
                                  </a:moveTo>
                                  <a:lnTo>
                                    <a:pt x="41" y="0"/>
                                  </a:lnTo>
                                  <a:lnTo>
                                    <a:pt x="12" y="2"/>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04" name="Freeform 608"/>
                            <p:cNvSpPr>
                              <a:spLocks/>
                            </p:cNvSpPr>
                            <p:nvPr/>
                          </p:nvSpPr>
                          <p:spPr bwMode="auto">
                            <a:xfrm>
                              <a:off x="646" y="1852"/>
                              <a:ext cx="74" cy="3"/>
                            </a:xfrm>
                            <a:custGeom>
                              <a:avLst/>
                              <a:gdLst>
                                <a:gd name="T0" fmla="*/ 46 w 82"/>
                                <a:gd name="T1" fmla="*/ 2 h 3"/>
                                <a:gd name="T2" fmla="*/ 13 w 82"/>
                                <a:gd name="T3" fmla="*/ 2 h 3"/>
                                <a:gd name="T4" fmla="*/ 0 w 82"/>
                                <a:gd name="T5" fmla="*/ 0 h 3"/>
                                <a:gd name="T6" fmla="*/ 66 w 82"/>
                                <a:gd name="T7" fmla="*/ 0 h 3"/>
                                <a:gd name="T8" fmla="*/ 66 w 82"/>
                                <a:gd name="T9" fmla="*/ 0 h 3"/>
                                <a:gd name="T10" fmla="*/ 46 w 82"/>
                                <a:gd name="T11" fmla="*/ 2 h 3"/>
                                <a:gd name="T12" fmla="*/ 46 w 82"/>
                                <a:gd name="T13" fmla="*/ 2 h 3"/>
                                <a:gd name="T14" fmla="*/ 0 60000 65536"/>
                                <a:gd name="T15" fmla="*/ 0 60000 65536"/>
                                <a:gd name="T16" fmla="*/ 0 60000 65536"/>
                                <a:gd name="T17" fmla="*/ 0 60000 65536"/>
                                <a:gd name="T18" fmla="*/ 0 60000 65536"/>
                                <a:gd name="T19" fmla="*/ 0 60000 65536"/>
                                <a:gd name="T20" fmla="*/ 0 60000 65536"/>
                                <a:gd name="T21" fmla="*/ 0 w 82"/>
                                <a:gd name="T22" fmla="*/ 0 h 3"/>
                                <a:gd name="T23" fmla="*/ 82 w 8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3">
                                  <a:moveTo>
                                    <a:pt x="56" y="2"/>
                                  </a:moveTo>
                                  <a:lnTo>
                                    <a:pt x="15" y="2"/>
                                  </a:lnTo>
                                  <a:lnTo>
                                    <a:pt x="0" y="0"/>
                                  </a:lnTo>
                                  <a:lnTo>
                                    <a:pt x="81" y="0"/>
                                  </a:lnTo>
                                  <a:lnTo>
                                    <a:pt x="5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05" name="Freeform 609"/>
                            <p:cNvSpPr>
                              <a:spLocks/>
                            </p:cNvSpPr>
                            <p:nvPr/>
                          </p:nvSpPr>
                          <p:spPr bwMode="auto">
                            <a:xfrm>
                              <a:off x="632" y="1852"/>
                              <a:ext cx="94" cy="1"/>
                            </a:xfrm>
                            <a:custGeom>
                              <a:avLst/>
                              <a:gdLst>
                                <a:gd name="T0" fmla="*/ 80 w 103"/>
                                <a:gd name="T1" fmla="*/ 0 h 1"/>
                                <a:gd name="T2" fmla="*/ 13 w 103"/>
                                <a:gd name="T3" fmla="*/ 0 h 1"/>
                                <a:gd name="T4" fmla="*/ 0 w 103"/>
                                <a:gd name="T5" fmla="*/ 0 h 1"/>
                                <a:gd name="T6" fmla="*/ 85 w 103"/>
                                <a:gd name="T7" fmla="*/ 0 h 1"/>
                                <a:gd name="T8" fmla="*/ 80 w 103"/>
                                <a:gd name="T9" fmla="*/ 0 h 1"/>
                                <a:gd name="T10" fmla="*/ 80 w 103"/>
                                <a:gd name="T11" fmla="*/ 0 h 1"/>
                                <a:gd name="T12" fmla="*/ 0 60000 65536"/>
                                <a:gd name="T13" fmla="*/ 0 60000 65536"/>
                                <a:gd name="T14" fmla="*/ 0 60000 65536"/>
                                <a:gd name="T15" fmla="*/ 0 60000 65536"/>
                                <a:gd name="T16" fmla="*/ 0 60000 65536"/>
                                <a:gd name="T17" fmla="*/ 0 60000 65536"/>
                                <a:gd name="T18" fmla="*/ 0 w 103"/>
                                <a:gd name="T19" fmla="*/ 0 h 1"/>
                                <a:gd name="T20" fmla="*/ 103 w 1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3" h="1">
                                  <a:moveTo>
                                    <a:pt x="96" y="0"/>
                                  </a:moveTo>
                                  <a:lnTo>
                                    <a:pt x="15" y="0"/>
                                  </a:lnTo>
                                  <a:lnTo>
                                    <a:pt x="0" y="0"/>
                                  </a:lnTo>
                                  <a:lnTo>
                                    <a:pt x="102" y="0"/>
                                  </a:lnTo>
                                  <a:lnTo>
                                    <a:pt x="9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06" name="Freeform 610"/>
                            <p:cNvSpPr>
                              <a:spLocks/>
                            </p:cNvSpPr>
                            <p:nvPr/>
                          </p:nvSpPr>
                          <p:spPr bwMode="auto">
                            <a:xfrm>
                              <a:off x="620" y="1850"/>
                              <a:ext cx="110" cy="3"/>
                            </a:xfrm>
                            <a:custGeom>
                              <a:avLst/>
                              <a:gdLst>
                                <a:gd name="T0" fmla="*/ 95 w 121"/>
                                <a:gd name="T1" fmla="*/ 2 h 3"/>
                                <a:gd name="T2" fmla="*/ 11 w 121"/>
                                <a:gd name="T3" fmla="*/ 2 h 3"/>
                                <a:gd name="T4" fmla="*/ 0 w 121"/>
                                <a:gd name="T5" fmla="*/ 0 h 3"/>
                                <a:gd name="T6" fmla="*/ 99 w 121"/>
                                <a:gd name="T7" fmla="*/ 0 h 3"/>
                                <a:gd name="T8" fmla="*/ 95 w 121"/>
                                <a:gd name="T9" fmla="*/ 2 h 3"/>
                                <a:gd name="T10" fmla="*/ 95 w 121"/>
                                <a:gd name="T11" fmla="*/ 2 h 3"/>
                                <a:gd name="T12" fmla="*/ 0 60000 65536"/>
                                <a:gd name="T13" fmla="*/ 0 60000 65536"/>
                                <a:gd name="T14" fmla="*/ 0 60000 65536"/>
                                <a:gd name="T15" fmla="*/ 0 60000 65536"/>
                                <a:gd name="T16" fmla="*/ 0 60000 65536"/>
                                <a:gd name="T17" fmla="*/ 0 60000 65536"/>
                                <a:gd name="T18" fmla="*/ 0 w 121"/>
                                <a:gd name="T19" fmla="*/ 0 h 3"/>
                                <a:gd name="T20" fmla="*/ 121 w 12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21" h="3">
                                  <a:moveTo>
                                    <a:pt x="115" y="2"/>
                                  </a:moveTo>
                                  <a:lnTo>
                                    <a:pt x="13" y="2"/>
                                  </a:lnTo>
                                  <a:lnTo>
                                    <a:pt x="0" y="0"/>
                                  </a:lnTo>
                                  <a:lnTo>
                                    <a:pt x="120" y="0"/>
                                  </a:lnTo>
                                  <a:lnTo>
                                    <a:pt x="11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07" name="Freeform 611"/>
                            <p:cNvSpPr>
                              <a:spLocks/>
                            </p:cNvSpPr>
                            <p:nvPr/>
                          </p:nvSpPr>
                          <p:spPr bwMode="auto">
                            <a:xfrm>
                              <a:off x="611" y="1848"/>
                              <a:ext cx="125" cy="3"/>
                            </a:xfrm>
                            <a:custGeom>
                              <a:avLst/>
                              <a:gdLst>
                                <a:gd name="T0" fmla="*/ 109 w 137"/>
                                <a:gd name="T1" fmla="*/ 2 h 4"/>
                                <a:gd name="T2" fmla="*/ 8 w 137"/>
                                <a:gd name="T3" fmla="*/ 2 h 4"/>
                                <a:gd name="T4" fmla="*/ 2 w 137"/>
                                <a:gd name="T5" fmla="*/ 2 h 4"/>
                                <a:gd name="T6" fmla="*/ 0 w 137"/>
                                <a:gd name="T7" fmla="*/ 0 h 4"/>
                                <a:gd name="T8" fmla="*/ 113 w 137"/>
                                <a:gd name="T9" fmla="*/ 0 h 4"/>
                                <a:gd name="T10" fmla="*/ 109 w 137"/>
                                <a:gd name="T11" fmla="*/ 2 h 4"/>
                                <a:gd name="T12" fmla="*/ 109 w 137"/>
                                <a:gd name="T13" fmla="*/ 2 h 4"/>
                                <a:gd name="T14" fmla="*/ 0 60000 65536"/>
                                <a:gd name="T15" fmla="*/ 0 60000 65536"/>
                                <a:gd name="T16" fmla="*/ 0 60000 65536"/>
                                <a:gd name="T17" fmla="*/ 0 60000 65536"/>
                                <a:gd name="T18" fmla="*/ 0 60000 65536"/>
                                <a:gd name="T19" fmla="*/ 0 60000 65536"/>
                                <a:gd name="T20" fmla="*/ 0 60000 65536"/>
                                <a:gd name="T21" fmla="*/ 0 w 137"/>
                                <a:gd name="T22" fmla="*/ 0 h 4"/>
                                <a:gd name="T23" fmla="*/ 137 w 13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4">
                                  <a:moveTo>
                                    <a:pt x="130" y="3"/>
                                  </a:moveTo>
                                  <a:lnTo>
                                    <a:pt x="10" y="3"/>
                                  </a:lnTo>
                                  <a:lnTo>
                                    <a:pt x="2" y="3"/>
                                  </a:lnTo>
                                  <a:lnTo>
                                    <a:pt x="0" y="0"/>
                                  </a:lnTo>
                                  <a:lnTo>
                                    <a:pt x="136" y="0"/>
                                  </a:lnTo>
                                  <a:lnTo>
                                    <a:pt x="130"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08" name="Freeform 612"/>
                            <p:cNvSpPr>
                              <a:spLocks/>
                            </p:cNvSpPr>
                            <p:nvPr/>
                          </p:nvSpPr>
                          <p:spPr bwMode="auto">
                            <a:xfrm>
                              <a:off x="606" y="1848"/>
                              <a:ext cx="133" cy="1"/>
                            </a:xfrm>
                            <a:custGeom>
                              <a:avLst/>
                              <a:gdLst>
                                <a:gd name="T0" fmla="*/ 116 w 147"/>
                                <a:gd name="T1" fmla="*/ 0 h 1"/>
                                <a:gd name="T2" fmla="*/ 5 w 147"/>
                                <a:gd name="T3" fmla="*/ 0 h 1"/>
                                <a:gd name="T4" fmla="*/ 0 w 147"/>
                                <a:gd name="T5" fmla="*/ 0 h 1"/>
                                <a:gd name="T6" fmla="*/ 119 w 147"/>
                                <a:gd name="T7" fmla="*/ 0 h 1"/>
                                <a:gd name="T8" fmla="*/ 116 w 147"/>
                                <a:gd name="T9" fmla="*/ 0 h 1"/>
                                <a:gd name="T10" fmla="*/ 116 w 147"/>
                                <a:gd name="T11" fmla="*/ 0 h 1"/>
                                <a:gd name="T12" fmla="*/ 0 60000 65536"/>
                                <a:gd name="T13" fmla="*/ 0 60000 65536"/>
                                <a:gd name="T14" fmla="*/ 0 60000 65536"/>
                                <a:gd name="T15" fmla="*/ 0 60000 65536"/>
                                <a:gd name="T16" fmla="*/ 0 60000 65536"/>
                                <a:gd name="T17" fmla="*/ 0 60000 65536"/>
                                <a:gd name="T18" fmla="*/ 0 w 147"/>
                                <a:gd name="T19" fmla="*/ 0 h 1"/>
                                <a:gd name="T20" fmla="*/ 147 w 14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7" h="1">
                                  <a:moveTo>
                                    <a:pt x="142" y="0"/>
                                  </a:moveTo>
                                  <a:lnTo>
                                    <a:pt x="6" y="0"/>
                                  </a:lnTo>
                                  <a:lnTo>
                                    <a:pt x="0" y="0"/>
                                  </a:lnTo>
                                  <a:lnTo>
                                    <a:pt x="146" y="0"/>
                                  </a:lnTo>
                                  <a:lnTo>
                                    <a:pt x="14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09" name="Freeform 613"/>
                            <p:cNvSpPr>
                              <a:spLocks/>
                            </p:cNvSpPr>
                            <p:nvPr/>
                          </p:nvSpPr>
                          <p:spPr bwMode="auto">
                            <a:xfrm>
                              <a:off x="600" y="1846"/>
                              <a:ext cx="144" cy="3"/>
                            </a:xfrm>
                            <a:custGeom>
                              <a:avLst/>
                              <a:gdLst>
                                <a:gd name="T0" fmla="*/ 127 w 158"/>
                                <a:gd name="T1" fmla="*/ 2 h 3"/>
                                <a:gd name="T2" fmla="*/ 5 w 158"/>
                                <a:gd name="T3" fmla="*/ 2 h 3"/>
                                <a:gd name="T4" fmla="*/ 0 w 158"/>
                                <a:gd name="T5" fmla="*/ 0 h 3"/>
                                <a:gd name="T6" fmla="*/ 130 w 158"/>
                                <a:gd name="T7" fmla="*/ 0 h 3"/>
                                <a:gd name="T8" fmla="*/ 127 w 158"/>
                                <a:gd name="T9" fmla="*/ 2 h 3"/>
                                <a:gd name="T10" fmla="*/ 127 w 158"/>
                                <a:gd name="T11" fmla="*/ 2 h 3"/>
                                <a:gd name="T12" fmla="*/ 0 60000 65536"/>
                                <a:gd name="T13" fmla="*/ 0 60000 65536"/>
                                <a:gd name="T14" fmla="*/ 0 60000 65536"/>
                                <a:gd name="T15" fmla="*/ 0 60000 65536"/>
                                <a:gd name="T16" fmla="*/ 0 60000 65536"/>
                                <a:gd name="T17" fmla="*/ 0 60000 65536"/>
                                <a:gd name="T18" fmla="*/ 0 w 158"/>
                                <a:gd name="T19" fmla="*/ 0 h 3"/>
                                <a:gd name="T20" fmla="*/ 158 w 15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58" h="3">
                                  <a:moveTo>
                                    <a:pt x="152" y="2"/>
                                  </a:moveTo>
                                  <a:lnTo>
                                    <a:pt x="6" y="2"/>
                                  </a:lnTo>
                                  <a:lnTo>
                                    <a:pt x="0" y="0"/>
                                  </a:lnTo>
                                  <a:lnTo>
                                    <a:pt x="157" y="0"/>
                                  </a:lnTo>
                                  <a:lnTo>
                                    <a:pt x="15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10" name="Freeform 614"/>
                            <p:cNvSpPr>
                              <a:spLocks/>
                            </p:cNvSpPr>
                            <p:nvPr/>
                          </p:nvSpPr>
                          <p:spPr bwMode="auto">
                            <a:xfrm>
                              <a:off x="597" y="1846"/>
                              <a:ext cx="152" cy="1"/>
                            </a:xfrm>
                            <a:custGeom>
                              <a:avLst/>
                              <a:gdLst>
                                <a:gd name="T0" fmla="*/ 134 w 167"/>
                                <a:gd name="T1" fmla="*/ 0 h 1"/>
                                <a:gd name="T2" fmla="*/ 4 w 167"/>
                                <a:gd name="T3" fmla="*/ 0 h 1"/>
                                <a:gd name="T4" fmla="*/ 0 w 167"/>
                                <a:gd name="T5" fmla="*/ 0 h 1"/>
                                <a:gd name="T6" fmla="*/ 137 w 167"/>
                                <a:gd name="T7" fmla="*/ 0 h 1"/>
                                <a:gd name="T8" fmla="*/ 134 w 167"/>
                                <a:gd name="T9" fmla="*/ 0 h 1"/>
                                <a:gd name="T10" fmla="*/ 134 w 167"/>
                                <a:gd name="T11" fmla="*/ 0 h 1"/>
                                <a:gd name="T12" fmla="*/ 0 60000 65536"/>
                                <a:gd name="T13" fmla="*/ 0 60000 65536"/>
                                <a:gd name="T14" fmla="*/ 0 60000 65536"/>
                                <a:gd name="T15" fmla="*/ 0 60000 65536"/>
                                <a:gd name="T16" fmla="*/ 0 60000 65536"/>
                                <a:gd name="T17" fmla="*/ 0 60000 65536"/>
                                <a:gd name="T18" fmla="*/ 0 w 167"/>
                                <a:gd name="T19" fmla="*/ 0 h 1"/>
                                <a:gd name="T20" fmla="*/ 167 w 16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7" h="1">
                                  <a:moveTo>
                                    <a:pt x="161" y="0"/>
                                  </a:moveTo>
                                  <a:lnTo>
                                    <a:pt x="4" y="0"/>
                                  </a:lnTo>
                                  <a:lnTo>
                                    <a:pt x="0" y="0"/>
                                  </a:lnTo>
                                  <a:lnTo>
                                    <a:pt x="166" y="0"/>
                                  </a:lnTo>
                                  <a:lnTo>
                                    <a:pt x="16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11" name="Freeform 615"/>
                            <p:cNvSpPr>
                              <a:spLocks/>
                            </p:cNvSpPr>
                            <p:nvPr/>
                          </p:nvSpPr>
                          <p:spPr bwMode="auto">
                            <a:xfrm>
                              <a:off x="590" y="1845"/>
                              <a:ext cx="163" cy="2"/>
                            </a:xfrm>
                            <a:custGeom>
                              <a:avLst/>
                              <a:gdLst>
                                <a:gd name="T0" fmla="*/ 144 w 179"/>
                                <a:gd name="T1" fmla="*/ 1 h 2"/>
                                <a:gd name="T2" fmla="*/ 5 w 179"/>
                                <a:gd name="T3" fmla="*/ 1 h 2"/>
                                <a:gd name="T4" fmla="*/ 0 w 179"/>
                                <a:gd name="T5" fmla="*/ 0 h 2"/>
                                <a:gd name="T6" fmla="*/ 148 w 179"/>
                                <a:gd name="T7" fmla="*/ 0 h 2"/>
                                <a:gd name="T8" fmla="*/ 144 w 179"/>
                                <a:gd name="T9" fmla="*/ 1 h 2"/>
                                <a:gd name="T10" fmla="*/ 144 w 179"/>
                                <a:gd name="T11" fmla="*/ 1 h 2"/>
                                <a:gd name="T12" fmla="*/ 0 60000 65536"/>
                                <a:gd name="T13" fmla="*/ 0 60000 65536"/>
                                <a:gd name="T14" fmla="*/ 0 60000 65536"/>
                                <a:gd name="T15" fmla="*/ 0 60000 65536"/>
                                <a:gd name="T16" fmla="*/ 0 60000 65536"/>
                                <a:gd name="T17" fmla="*/ 0 60000 65536"/>
                                <a:gd name="T18" fmla="*/ 0 w 179"/>
                                <a:gd name="T19" fmla="*/ 0 h 2"/>
                                <a:gd name="T20" fmla="*/ 179 w 179"/>
                                <a:gd name="T21" fmla="*/ 2 h 2"/>
                              </a:gdLst>
                              <a:ahLst/>
                              <a:cxnLst>
                                <a:cxn ang="T12">
                                  <a:pos x="T0" y="T1"/>
                                </a:cxn>
                                <a:cxn ang="T13">
                                  <a:pos x="T2" y="T3"/>
                                </a:cxn>
                                <a:cxn ang="T14">
                                  <a:pos x="T4" y="T5"/>
                                </a:cxn>
                                <a:cxn ang="T15">
                                  <a:pos x="T6" y="T7"/>
                                </a:cxn>
                                <a:cxn ang="T16">
                                  <a:pos x="T8" y="T9"/>
                                </a:cxn>
                                <a:cxn ang="T17">
                                  <a:pos x="T10" y="T11"/>
                                </a:cxn>
                              </a:cxnLst>
                              <a:rect l="T18" t="T19" r="T20" b="T21"/>
                              <a:pathLst>
                                <a:path w="179" h="2">
                                  <a:moveTo>
                                    <a:pt x="173" y="1"/>
                                  </a:moveTo>
                                  <a:lnTo>
                                    <a:pt x="7" y="1"/>
                                  </a:lnTo>
                                  <a:lnTo>
                                    <a:pt x="0" y="0"/>
                                  </a:lnTo>
                                  <a:lnTo>
                                    <a:pt x="178" y="0"/>
                                  </a:lnTo>
                                  <a:lnTo>
                                    <a:pt x="173"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12" name="Freeform 616"/>
                            <p:cNvSpPr>
                              <a:spLocks/>
                            </p:cNvSpPr>
                            <p:nvPr/>
                          </p:nvSpPr>
                          <p:spPr bwMode="auto">
                            <a:xfrm>
                              <a:off x="585" y="1843"/>
                              <a:ext cx="174" cy="3"/>
                            </a:xfrm>
                            <a:custGeom>
                              <a:avLst/>
                              <a:gdLst>
                                <a:gd name="T0" fmla="*/ 153 w 191"/>
                                <a:gd name="T1" fmla="*/ 2 h 3"/>
                                <a:gd name="T2" fmla="*/ 5 w 191"/>
                                <a:gd name="T3" fmla="*/ 2 h 3"/>
                                <a:gd name="T4" fmla="*/ 0 w 191"/>
                                <a:gd name="T5" fmla="*/ 0 h 3"/>
                                <a:gd name="T6" fmla="*/ 158 w 191"/>
                                <a:gd name="T7" fmla="*/ 0 h 3"/>
                                <a:gd name="T8" fmla="*/ 153 w 191"/>
                                <a:gd name="T9" fmla="*/ 2 h 3"/>
                                <a:gd name="T10" fmla="*/ 153 w 191"/>
                                <a:gd name="T11" fmla="*/ 2 h 3"/>
                                <a:gd name="T12" fmla="*/ 0 60000 65536"/>
                                <a:gd name="T13" fmla="*/ 0 60000 65536"/>
                                <a:gd name="T14" fmla="*/ 0 60000 65536"/>
                                <a:gd name="T15" fmla="*/ 0 60000 65536"/>
                                <a:gd name="T16" fmla="*/ 0 60000 65536"/>
                                <a:gd name="T17" fmla="*/ 0 60000 65536"/>
                                <a:gd name="T18" fmla="*/ 0 w 191"/>
                                <a:gd name="T19" fmla="*/ 0 h 3"/>
                                <a:gd name="T20" fmla="*/ 191 w 19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91" h="3">
                                  <a:moveTo>
                                    <a:pt x="184" y="2"/>
                                  </a:moveTo>
                                  <a:lnTo>
                                    <a:pt x="6" y="2"/>
                                  </a:lnTo>
                                  <a:lnTo>
                                    <a:pt x="0" y="0"/>
                                  </a:lnTo>
                                  <a:lnTo>
                                    <a:pt x="190" y="0"/>
                                  </a:lnTo>
                                  <a:lnTo>
                                    <a:pt x="184"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13" name="Freeform 617"/>
                            <p:cNvSpPr>
                              <a:spLocks/>
                            </p:cNvSpPr>
                            <p:nvPr/>
                          </p:nvSpPr>
                          <p:spPr bwMode="auto">
                            <a:xfrm>
                              <a:off x="579" y="1843"/>
                              <a:ext cx="183" cy="1"/>
                            </a:xfrm>
                            <a:custGeom>
                              <a:avLst/>
                              <a:gdLst>
                                <a:gd name="T0" fmla="*/ 162 w 201"/>
                                <a:gd name="T1" fmla="*/ 0 h 1"/>
                                <a:gd name="T2" fmla="*/ 5 w 201"/>
                                <a:gd name="T3" fmla="*/ 0 h 1"/>
                                <a:gd name="T4" fmla="*/ 0 w 201"/>
                                <a:gd name="T5" fmla="*/ 0 h 1"/>
                                <a:gd name="T6" fmla="*/ 166 w 201"/>
                                <a:gd name="T7" fmla="*/ 0 h 1"/>
                                <a:gd name="T8" fmla="*/ 162 w 201"/>
                                <a:gd name="T9" fmla="*/ 0 h 1"/>
                                <a:gd name="T10" fmla="*/ 162 w 201"/>
                                <a:gd name="T11" fmla="*/ 0 h 1"/>
                                <a:gd name="T12" fmla="*/ 0 60000 65536"/>
                                <a:gd name="T13" fmla="*/ 0 60000 65536"/>
                                <a:gd name="T14" fmla="*/ 0 60000 65536"/>
                                <a:gd name="T15" fmla="*/ 0 60000 65536"/>
                                <a:gd name="T16" fmla="*/ 0 60000 65536"/>
                                <a:gd name="T17" fmla="*/ 0 60000 65536"/>
                                <a:gd name="T18" fmla="*/ 0 w 201"/>
                                <a:gd name="T19" fmla="*/ 0 h 1"/>
                                <a:gd name="T20" fmla="*/ 201 w 20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1" h="1">
                                  <a:moveTo>
                                    <a:pt x="196" y="0"/>
                                  </a:moveTo>
                                  <a:lnTo>
                                    <a:pt x="6" y="0"/>
                                  </a:lnTo>
                                  <a:lnTo>
                                    <a:pt x="0" y="0"/>
                                  </a:lnTo>
                                  <a:lnTo>
                                    <a:pt x="200" y="0"/>
                                  </a:lnTo>
                                  <a:lnTo>
                                    <a:pt x="19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14" name="Freeform 618"/>
                            <p:cNvSpPr>
                              <a:spLocks/>
                            </p:cNvSpPr>
                            <p:nvPr/>
                          </p:nvSpPr>
                          <p:spPr bwMode="auto">
                            <a:xfrm>
                              <a:off x="576" y="1841"/>
                              <a:ext cx="191" cy="3"/>
                            </a:xfrm>
                            <a:custGeom>
                              <a:avLst/>
                              <a:gdLst>
                                <a:gd name="T0" fmla="*/ 169 w 210"/>
                                <a:gd name="T1" fmla="*/ 2 h 4"/>
                                <a:gd name="T2" fmla="*/ 4 w 210"/>
                                <a:gd name="T3" fmla="*/ 2 h 4"/>
                                <a:gd name="T4" fmla="*/ 0 w 210"/>
                                <a:gd name="T5" fmla="*/ 0 h 4"/>
                                <a:gd name="T6" fmla="*/ 173 w 210"/>
                                <a:gd name="T7" fmla="*/ 0 h 4"/>
                                <a:gd name="T8" fmla="*/ 169 w 210"/>
                                <a:gd name="T9" fmla="*/ 2 h 4"/>
                                <a:gd name="T10" fmla="*/ 169 w 210"/>
                                <a:gd name="T11" fmla="*/ 2 h 4"/>
                                <a:gd name="T12" fmla="*/ 0 60000 65536"/>
                                <a:gd name="T13" fmla="*/ 0 60000 65536"/>
                                <a:gd name="T14" fmla="*/ 0 60000 65536"/>
                                <a:gd name="T15" fmla="*/ 0 60000 65536"/>
                                <a:gd name="T16" fmla="*/ 0 60000 65536"/>
                                <a:gd name="T17" fmla="*/ 0 60000 65536"/>
                                <a:gd name="T18" fmla="*/ 0 w 210"/>
                                <a:gd name="T19" fmla="*/ 0 h 4"/>
                                <a:gd name="T20" fmla="*/ 210 w 210"/>
                                <a:gd name="T21" fmla="*/ 4 h 4"/>
                              </a:gdLst>
                              <a:ahLst/>
                              <a:cxnLst>
                                <a:cxn ang="T12">
                                  <a:pos x="T0" y="T1"/>
                                </a:cxn>
                                <a:cxn ang="T13">
                                  <a:pos x="T2" y="T3"/>
                                </a:cxn>
                                <a:cxn ang="T14">
                                  <a:pos x="T4" y="T5"/>
                                </a:cxn>
                                <a:cxn ang="T15">
                                  <a:pos x="T6" y="T7"/>
                                </a:cxn>
                                <a:cxn ang="T16">
                                  <a:pos x="T8" y="T9"/>
                                </a:cxn>
                                <a:cxn ang="T17">
                                  <a:pos x="T10" y="T11"/>
                                </a:cxn>
                              </a:cxnLst>
                              <a:rect l="T18" t="T19" r="T20" b="T21"/>
                              <a:pathLst>
                                <a:path w="210" h="4">
                                  <a:moveTo>
                                    <a:pt x="204" y="3"/>
                                  </a:moveTo>
                                  <a:lnTo>
                                    <a:pt x="4" y="3"/>
                                  </a:lnTo>
                                  <a:lnTo>
                                    <a:pt x="0" y="0"/>
                                  </a:lnTo>
                                  <a:lnTo>
                                    <a:pt x="209" y="0"/>
                                  </a:lnTo>
                                  <a:lnTo>
                                    <a:pt x="204"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15" name="Freeform 619"/>
                            <p:cNvSpPr>
                              <a:spLocks/>
                            </p:cNvSpPr>
                            <p:nvPr/>
                          </p:nvSpPr>
                          <p:spPr bwMode="auto">
                            <a:xfrm>
                              <a:off x="569" y="1839"/>
                              <a:ext cx="202" cy="3"/>
                            </a:xfrm>
                            <a:custGeom>
                              <a:avLst/>
                              <a:gdLst>
                                <a:gd name="T0" fmla="*/ 179 w 222"/>
                                <a:gd name="T1" fmla="*/ 2 h 3"/>
                                <a:gd name="T2" fmla="*/ 5 w 222"/>
                                <a:gd name="T3" fmla="*/ 2 h 3"/>
                                <a:gd name="T4" fmla="*/ 0 w 222"/>
                                <a:gd name="T5" fmla="*/ 0 h 3"/>
                                <a:gd name="T6" fmla="*/ 183 w 222"/>
                                <a:gd name="T7" fmla="*/ 0 h 3"/>
                                <a:gd name="T8" fmla="*/ 179 w 222"/>
                                <a:gd name="T9" fmla="*/ 2 h 3"/>
                                <a:gd name="T10" fmla="*/ 179 w 222"/>
                                <a:gd name="T11" fmla="*/ 2 h 3"/>
                                <a:gd name="T12" fmla="*/ 0 60000 65536"/>
                                <a:gd name="T13" fmla="*/ 0 60000 65536"/>
                                <a:gd name="T14" fmla="*/ 0 60000 65536"/>
                                <a:gd name="T15" fmla="*/ 0 60000 65536"/>
                                <a:gd name="T16" fmla="*/ 0 60000 65536"/>
                                <a:gd name="T17" fmla="*/ 0 60000 65536"/>
                                <a:gd name="T18" fmla="*/ 0 w 222"/>
                                <a:gd name="T19" fmla="*/ 0 h 3"/>
                                <a:gd name="T20" fmla="*/ 222 w 22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22" h="3">
                                  <a:moveTo>
                                    <a:pt x="216" y="2"/>
                                  </a:moveTo>
                                  <a:lnTo>
                                    <a:pt x="7" y="2"/>
                                  </a:lnTo>
                                  <a:lnTo>
                                    <a:pt x="0" y="0"/>
                                  </a:lnTo>
                                  <a:lnTo>
                                    <a:pt x="221" y="0"/>
                                  </a:lnTo>
                                  <a:lnTo>
                                    <a:pt x="21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16" name="Freeform 620"/>
                            <p:cNvSpPr>
                              <a:spLocks/>
                            </p:cNvSpPr>
                            <p:nvPr/>
                          </p:nvSpPr>
                          <p:spPr bwMode="auto">
                            <a:xfrm>
                              <a:off x="564" y="1839"/>
                              <a:ext cx="212" cy="1"/>
                            </a:xfrm>
                            <a:custGeom>
                              <a:avLst/>
                              <a:gdLst>
                                <a:gd name="T0" fmla="*/ 188 w 233"/>
                                <a:gd name="T1" fmla="*/ 0 h 1"/>
                                <a:gd name="T2" fmla="*/ 5 w 233"/>
                                <a:gd name="T3" fmla="*/ 0 h 1"/>
                                <a:gd name="T4" fmla="*/ 0 w 233"/>
                                <a:gd name="T5" fmla="*/ 0 h 1"/>
                                <a:gd name="T6" fmla="*/ 192 w 233"/>
                                <a:gd name="T7" fmla="*/ 0 h 1"/>
                                <a:gd name="T8" fmla="*/ 190 w 233"/>
                                <a:gd name="T9" fmla="*/ 0 h 1"/>
                                <a:gd name="T10" fmla="*/ 188 w 233"/>
                                <a:gd name="T11" fmla="*/ 0 h 1"/>
                                <a:gd name="T12" fmla="*/ 188 w 233"/>
                                <a:gd name="T13" fmla="*/ 0 h 1"/>
                                <a:gd name="T14" fmla="*/ 0 60000 65536"/>
                                <a:gd name="T15" fmla="*/ 0 60000 65536"/>
                                <a:gd name="T16" fmla="*/ 0 60000 65536"/>
                                <a:gd name="T17" fmla="*/ 0 60000 65536"/>
                                <a:gd name="T18" fmla="*/ 0 60000 65536"/>
                                <a:gd name="T19" fmla="*/ 0 60000 65536"/>
                                <a:gd name="T20" fmla="*/ 0 60000 65536"/>
                                <a:gd name="T21" fmla="*/ 0 w 233"/>
                                <a:gd name="T22" fmla="*/ 0 h 1"/>
                                <a:gd name="T23" fmla="*/ 233 w 23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1">
                                  <a:moveTo>
                                    <a:pt x="227" y="0"/>
                                  </a:moveTo>
                                  <a:lnTo>
                                    <a:pt x="6" y="0"/>
                                  </a:lnTo>
                                  <a:lnTo>
                                    <a:pt x="0" y="0"/>
                                  </a:lnTo>
                                  <a:lnTo>
                                    <a:pt x="232" y="0"/>
                                  </a:lnTo>
                                  <a:lnTo>
                                    <a:pt x="230" y="0"/>
                                  </a:lnTo>
                                  <a:lnTo>
                                    <a:pt x="22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17" name="Freeform 621"/>
                            <p:cNvSpPr>
                              <a:spLocks/>
                            </p:cNvSpPr>
                            <p:nvPr/>
                          </p:nvSpPr>
                          <p:spPr bwMode="auto">
                            <a:xfrm>
                              <a:off x="560" y="1837"/>
                              <a:ext cx="219" cy="3"/>
                            </a:xfrm>
                            <a:custGeom>
                              <a:avLst/>
                              <a:gdLst>
                                <a:gd name="T0" fmla="*/ 194 w 241"/>
                                <a:gd name="T1" fmla="*/ 2 h 3"/>
                                <a:gd name="T2" fmla="*/ 4 w 241"/>
                                <a:gd name="T3" fmla="*/ 2 h 3"/>
                                <a:gd name="T4" fmla="*/ 0 w 241"/>
                                <a:gd name="T5" fmla="*/ 0 h 3"/>
                                <a:gd name="T6" fmla="*/ 0 w 241"/>
                                <a:gd name="T7" fmla="*/ 0 h 3"/>
                                <a:gd name="T8" fmla="*/ 198 w 241"/>
                                <a:gd name="T9" fmla="*/ 0 h 3"/>
                                <a:gd name="T10" fmla="*/ 194 w 241"/>
                                <a:gd name="T11" fmla="*/ 2 h 3"/>
                                <a:gd name="T12" fmla="*/ 194 w 241"/>
                                <a:gd name="T13" fmla="*/ 2 h 3"/>
                                <a:gd name="T14" fmla="*/ 0 60000 65536"/>
                                <a:gd name="T15" fmla="*/ 0 60000 65536"/>
                                <a:gd name="T16" fmla="*/ 0 60000 65536"/>
                                <a:gd name="T17" fmla="*/ 0 60000 65536"/>
                                <a:gd name="T18" fmla="*/ 0 60000 65536"/>
                                <a:gd name="T19" fmla="*/ 0 60000 65536"/>
                                <a:gd name="T20" fmla="*/ 0 60000 65536"/>
                                <a:gd name="T21" fmla="*/ 0 w 241"/>
                                <a:gd name="T22" fmla="*/ 0 h 3"/>
                                <a:gd name="T23" fmla="*/ 241 w 24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 h="3">
                                  <a:moveTo>
                                    <a:pt x="236" y="2"/>
                                  </a:moveTo>
                                  <a:lnTo>
                                    <a:pt x="4" y="2"/>
                                  </a:lnTo>
                                  <a:lnTo>
                                    <a:pt x="0" y="0"/>
                                  </a:lnTo>
                                  <a:lnTo>
                                    <a:pt x="240" y="0"/>
                                  </a:lnTo>
                                  <a:lnTo>
                                    <a:pt x="23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18" name="Freeform 622"/>
                            <p:cNvSpPr>
                              <a:spLocks/>
                            </p:cNvSpPr>
                            <p:nvPr/>
                          </p:nvSpPr>
                          <p:spPr bwMode="auto">
                            <a:xfrm>
                              <a:off x="558" y="1837"/>
                              <a:ext cx="223" cy="1"/>
                            </a:xfrm>
                            <a:custGeom>
                              <a:avLst/>
                              <a:gdLst>
                                <a:gd name="T0" fmla="*/ 200 w 245"/>
                                <a:gd name="T1" fmla="*/ 0 h 1"/>
                                <a:gd name="T2" fmla="*/ 2 w 245"/>
                                <a:gd name="T3" fmla="*/ 0 h 1"/>
                                <a:gd name="T4" fmla="*/ 0 w 245"/>
                                <a:gd name="T5" fmla="*/ 0 h 1"/>
                                <a:gd name="T6" fmla="*/ 202 w 245"/>
                                <a:gd name="T7" fmla="*/ 0 h 1"/>
                                <a:gd name="T8" fmla="*/ 200 w 245"/>
                                <a:gd name="T9" fmla="*/ 0 h 1"/>
                                <a:gd name="T10" fmla="*/ 200 w 245"/>
                                <a:gd name="T11" fmla="*/ 0 h 1"/>
                                <a:gd name="T12" fmla="*/ 0 60000 65536"/>
                                <a:gd name="T13" fmla="*/ 0 60000 65536"/>
                                <a:gd name="T14" fmla="*/ 0 60000 65536"/>
                                <a:gd name="T15" fmla="*/ 0 60000 65536"/>
                                <a:gd name="T16" fmla="*/ 0 60000 65536"/>
                                <a:gd name="T17" fmla="*/ 0 60000 65536"/>
                                <a:gd name="T18" fmla="*/ 0 w 245"/>
                                <a:gd name="T19" fmla="*/ 0 h 1"/>
                                <a:gd name="T20" fmla="*/ 245 w 2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5" h="1">
                                  <a:moveTo>
                                    <a:pt x="242" y="0"/>
                                  </a:moveTo>
                                  <a:lnTo>
                                    <a:pt x="2" y="0"/>
                                  </a:lnTo>
                                  <a:lnTo>
                                    <a:pt x="0" y="0"/>
                                  </a:lnTo>
                                  <a:lnTo>
                                    <a:pt x="244" y="0"/>
                                  </a:lnTo>
                                  <a:lnTo>
                                    <a:pt x="24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19" name="Freeform 623"/>
                            <p:cNvSpPr>
                              <a:spLocks/>
                            </p:cNvSpPr>
                            <p:nvPr/>
                          </p:nvSpPr>
                          <p:spPr bwMode="auto">
                            <a:xfrm>
                              <a:off x="557" y="1835"/>
                              <a:ext cx="228" cy="3"/>
                            </a:xfrm>
                            <a:custGeom>
                              <a:avLst/>
                              <a:gdLst>
                                <a:gd name="T0" fmla="*/ 203 w 251"/>
                                <a:gd name="T1" fmla="*/ 2 h 3"/>
                                <a:gd name="T2" fmla="*/ 2 w 251"/>
                                <a:gd name="T3" fmla="*/ 2 h 3"/>
                                <a:gd name="T4" fmla="*/ 0 w 251"/>
                                <a:gd name="T5" fmla="*/ 0 h 3"/>
                                <a:gd name="T6" fmla="*/ 206 w 251"/>
                                <a:gd name="T7" fmla="*/ 0 h 3"/>
                                <a:gd name="T8" fmla="*/ 203 w 251"/>
                                <a:gd name="T9" fmla="*/ 2 h 3"/>
                                <a:gd name="T10" fmla="*/ 203 w 251"/>
                                <a:gd name="T11" fmla="*/ 2 h 3"/>
                                <a:gd name="T12" fmla="*/ 0 60000 65536"/>
                                <a:gd name="T13" fmla="*/ 0 60000 65536"/>
                                <a:gd name="T14" fmla="*/ 0 60000 65536"/>
                                <a:gd name="T15" fmla="*/ 0 60000 65536"/>
                                <a:gd name="T16" fmla="*/ 0 60000 65536"/>
                                <a:gd name="T17" fmla="*/ 0 60000 65536"/>
                                <a:gd name="T18" fmla="*/ 0 w 251"/>
                                <a:gd name="T19" fmla="*/ 0 h 3"/>
                                <a:gd name="T20" fmla="*/ 251 w 25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51" h="3">
                                  <a:moveTo>
                                    <a:pt x="246" y="2"/>
                                  </a:moveTo>
                                  <a:lnTo>
                                    <a:pt x="2" y="2"/>
                                  </a:lnTo>
                                  <a:lnTo>
                                    <a:pt x="0" y="0"/>
                                  </a:lnTo>
                                  <a:lnTo>
                                    <a:pt x="250" y="0"/>
                                  </a:lnTo>
                                  <a:lnTo>
                                    <a:pt x="24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20" name="Freeform 624"/>
                            <p:cNvSpPr>
                              <a:spLocks/>
                            </p:cNvSpPr>
                            <p:nvPr/>
                          </p:nvSpPr>
                          <p:spPr bwMode="auto">
                            <a:xfrm>
                              <a:off x="554" y="1833"/>
                              <a:ext cx="235" cy="3"/>
                            </a:xfrm>
                            <a:custGeom>
                              <a:avLst/>
                              <a:gdLst>
                                <a:gd name="T0" fmla="*/ 209 w 258"/>
                                <a:gd name="T1" fmla="*/ 2 h 4"/>
                                <a:gd name="T2" fmla="*/ 3 w 258"/>
                                <a:gd name="T3" fmla="*/ 2 h 4"/>
                                <a:gd name="T4" fmla="*/ 0 w 258"/>
                                <a:gd name="T5" fmla="*/ 0 h 4"/>
                                <a:gd name="T6" fmla="*/ 213 w 258"/>
                                <a:gd name="T7" fmla="*/ 0 h 4"/>
                                <a:gd name="T8" fmla="*/ 209 w 258"/>
                                <a:gd name="T9" fmla="*/ 2 h 4"/>
                                <a:gd name="T10" fmla="*/ 209 w 258"/>
                                <a:gd name="T11" fmla="*/ 2 h 4"/>
                                <a:gd name="T12" fmla="*/ 0 60000 65536"/>
                                <a:gd name="T13" fmla="*/ 0 60000 65536"/>
                                <a:gd name="T14" fmla="*/ 0 60000 65536"/>
                                <a:gd name="T15" fmla="*/ 0 60000 65536"/>
                                <a:gd name="T16" fmla="*/ 0 60000 65536"/>
                                <a:gd name="T17" fmla="*/ 0 60000 65536"/>
                                <a:gd name="T18" fmla="*/ 0 w 258"/>
                                <a:gd name="T19" fmla="*/ 0 h 4"/>
                                <a:gd name="T20" fmla="*/ 258 w 258"/>
                                <a:gd name="T21" fmla="*/ 4 h 4"/>
                              </a:gdLst>
                              <a:ahLst/>
                              <a:cxnLst>
                                <a:cxn ang="T12">
                                  <a:pos x="T0" y="T1"/>
                                </a:cxn>
                                <a:cxn ang="T13">
                                  <a:pos x="T2" y="T3"/>
                                </a:cxn>
                                <a:cxn ang="T14">
                                  <a:pos x="T4" y="T5"/>
                                </a:cxn>
                                <a:cxn ang="T15">
                                  <a:pos x="T6" y="T7"/>
                                </a:cxn>
                                <a:cxn ang="T16">
                                  <a:pos x="T8" y="T9"/>
                                </a:cxn>
                                <a:cxn ang="T17">
                                  <a:pos x="T10" y="T11"/>
                                </a:cxn>
                              </a:cxnLst>
                              <a:rect l="T18" t="T19" r="T20" b="T21"/>
                              <a:pathLst>
                                <a:path w="258" h="4">
                                  <a:moveTo>
                                    <a:pt x="253" y="3"/>
                                  </a:moveTo>
                                  <a:lnTo>
                                    <a:pt x="3" y="3"/>
                                  </a:lnTo>
                                  <a:lnTo>
                                    <a:pt x="0" y="0"/>
                                  </a:lnTo>
                                  <a:lnTo>
                                    <a:pt x="257" y="0"/>
                                  </a:lnTo>
                                  <a:lnTo>
                                    <a:pt x="253"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21" name="Freeform 625"/>
                            <p:cNvSpPr>
                              <a:spLocks/>
                            </p:cNvSpPr>
                            <p:nvPr/>
                          </p:nvSpPr>
                          <p:spPr bwMode="auto">
                            <a:xfrm>
                              <a:off x="464" y="1833"/>
                              <a:ext cx="21" cy="3"/>
                            </a:xfrm>
                            <a:custGeom>
                              <a:avLst/>
                              <a:gdLst>
                                <a:gd name="T0" fmla="*/ 0 w 23"/>
                                <a:gd name="T1" fmla="*/ 0 h 4"/>
                                <a:gd name="T2" fmla="*/ 18 w 23"/>
                                <a:gd name="T3" fmla="*/ 0 h 4"/>
                                <a:gd name="T4" fmla="*/ 0 w 23"/>
                                <a:gd name="T5" fmla="*/ 2 h 4"/>
                                <a:gd name="T6" fmla="*/ 0 w 23"/>
                                <a:gd name="T7" fmla="*/ 0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lnTo>
                                    <a:pt x="22" y="0"/>
                                  </a:lnTo>
                                  <a:lnTo>
                                    <a:pt x="0" y="3"/>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22" name="Freeform 626"/>
                            <p:cNvSpPr>
                              <a:spLocks/>
                            </p:cNvSpPr>
                            <p:nvPr/>
                          </p:nvSpPr>
                          <p:spPr bwMode="auto">
                            <a:xfrm>
                              <a:off x="550" y="1833"/>
                              <a:ext cx="243" cy="1"/>
                            </a:xfrm>
                            <a:custGeom>
                              <a:avLst/>
                              <a:gdLst>
                                <a:gd name="T0" fmla="*/ 217 w 267"/>
                                <a:gd name="T1" fmla="*/ 0 h 1"/>
                                <a:gd name="T2" fmla="*/ 4 w 267"/>
                                <a:gd name="T3" fmla="*/ 0 h 1"/>
                                <a:gd name="T4" fmla="*/ 0 w 267"/>
                                <a:gd name="T5" fmla="*/ 0 h 1"/>
                                <a:gd name="T6" fmla="*/ 220 w 267"/>
                                <a:gd name="T7" fmla="*/ 0 h 1"/>
                                <a:gd name="T8" fmla="*/ 217 w 267"/>
                                <a:gd name="T9" fmla="*/ 0 h 1"/>
                                <a:gd name="T10" fmla="*/ 217 w 267"/>
                                <a:gd name="T11" fmla="*/ 0 h 1"/>
                                <a:gd name="T12" fmla="*/ 0 60000 65536"/>
                                <a:gd name="T13" fmla="*/ 0 60000 65536"/>
                                <a:gd name="T14" fmla="*/ 0 60000 65536"/>
                                <a:gd name="T15" fmla="*/ 0 60000 65536"/>
                                <a:gd name="T16" fmla="*/ 0 60000 65536"/>
                                <a:gd name="T17" fmla="*/ 0 60000 65536"/>
                                <a:gd name="T18" fmla="*/ 0 w 267"/>
                                <a:gd name="T19" fmla="*/ 0 h 1"/>
                                <a:gd name="T20" fmla="*/ 267 w 26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7" h="1">
                                  <a:moveTo>
                                    <a:pt x="261" y="0"/>
                                  </a:moveTo>
                                  <a:lnTo>
                                    <a:pt x="4" y="0"/>
                                  </a:lnTo>
                                  <a:lnTo>
                                    <a:pt x="0" y="0"/>
                                  </a:lnTo>
                                  <a:lnTo>
                                    <a:pt x="266" y="0"/>
                                  </a:lnTo>
                                  <a:lnTo>
                                    <a:pt x="26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23" name="Freeform 627"/>
                            <p:cNvSpPr>
                              <a:spLocks/>
                            </p:cNvSpPr>
                            <p:nvPr/>
                          </p:nvSpPr>
                          <p:spPr bwMode="auto">
                            <a:xfrm>
                              <a:off x="464" y="1833"/>
                              <a:ext cx="40" cy="1"/>
                            </a:xfrm>
                            <a:custGeom>
                              <a:avLst/>
                              <a:gdLst>
                                <a:gd name="T0" fmla="*/ 18 w 44"/>
                                <a:gd name="T1" fmla="*/ 0 h 1"/>
                                <a:gd name="T2" fmla="*/ 0 w 44"/>
                                <a:gd name="T3" fmla="*/ 0 h 1"/>
                                <a:gd name="T4" fmla="*/ 0 w 44"/>
                                <a:gd name="T5" fmla="*/ 0 h 1"/>
                                <a:gd name="T6" fmla="*/ 35 w 44"/>
                                <a:gd name="T7" fmla="*/ 0 h 1"/>
                                <a:gd name="T8" fmla="*/ 33 w 44"/>
                                <a:gd name="T9" fmla="*/ 0 h 1"/>
                                <a:gd name="T10" fmla="*/ 18 w 44"/>
                                <a:gd name="T11" fmla="*/ 0 h 1"/>
                                <a:gd name="T12" fmla="*/ 18 w 44"/>
                                <a:gd name="T13" fmla="*/ 0 h 1"/>
                                <a:gd name="T14" fmla="*/ 0 60000 65536"/>
                                <a:gd name="T15" fmla="*/ 0 60000 65536"/>
                                <a:gd name="T16" fmla="*/ 0 60000 65536"/>
                                <a:gd name="T17" fmla="*/ 0 60000 65536"/>
                                <a:gd name="T18" fmla="*/ 0 60000 65536"/>
                                <a:gd name="T19" fmla="*/ 0 60000 65536"/>
                                <a:gd name="T20" fmla="*/ 0 60000 65536"/>
                                <a:gd name="T21" fmla="*/ 0 w 44"/>
                                <a:gd name="T22" fmla="*/ 0 h 1"/>
                                <a:gd name="T23" fmla="*/ 44 w 4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
                                  <a:moveTo>
                                    <a:pt x="22" y="0"/>
                                  </a:moveTo>
                                  <a:lnTo>
                                    <a:pt x="0" y="0"/>
                                  </a:lnTo>
                                  <a:lnTo>
                                    <a:pt x="43" y="0"/>
                                  </a:lnTo>
                                  <a:lnTo>
                                    <a:pt x="40" y="0"/>
                                  </a:lnTo>
                                  <a:lnTo>
                                    <a:pt x="2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24" name="Freeform 628"/>
                            <p:cNvSpPr>
                              <a:spLocks/>
                            </p:cNvSpPr>
                            <p:nvPr/>
                          </p:nvSpPr>
                          <p:spPr bwMode="auto">
                            <a:xfrm>
                              <a:off x="548" y="1832"/>
                              <a:ext cx="247" cy="2"/>
                            </a:xfrm>
                            <a:custGeom>
                              <a:avLst/>
                              <a:gdLst>
                                <a:gd name="T0" fmla="*/ 222 w 271"/>
                                <a:gd name="T1" fmla="*/ 1 h 2"/>
                                <a:gd name="T2" fmla="*/ 2 w 271"/>
                                <a:gd name="T3" fmla="*/ 1 h 2"/>
                                <a:gd name="T4" fmla="*/ 0 w 271"/>
                                <a:gd name="T5" fmla="*/ 0 h 2"/>
                                <a:gd name="T6" fmla="*/ 224 w 271"/>
                                <a:gd name="T7" fmla="*/ 0 h 2"/>
                                <a:gd name="T8" fmla="*/ 222 w 271"/>
                                <a:gd name="T9" fmla="*/ 1 h 2"/>
                                <a:gd name="T10" fmla="*/ 222 w 271"/>
                                <a:gd name="T11" fmla="*/ 1 h 2"/>
                                <a:gd name="T12" fmla="*/ 0 60000 65536"/>
                                <a:gd name="T13" fmla="*/ 0 60000 65536"/>
                                <a:gd name="T14" fmla="*/ 0 60000 65536"/>
                                <a:gd name="T15" fmla="*/ 0 60000 65536"/>
                                <a:gd name="T16" fmla="*/ 0 60000 65536"/>
                                <a:gd name="T17" fmla="*/ 0 60000 65536"/>
                                <a:gd name="T18" fmla="*/ 0 w 271"/>
                                <a:gd name="T19" fmla="*/ 0 h 2"/>
                                <a:gd name="T20" fmla="*/ 271 w 271"/>
                                <a:gd name="T21" fmla="*/ 2 h 2"/>
                              </a:gdLst>
                              <a:ahLst/>
                              <a:cxnLst>
                                <a:cxn ang="T12">
                                  <a:pos x="T0" y="T1"/>
                                </a:cxn>
                                <a:cxn ang="T13">
                                  <a:pos x="T2" y="T3"/>
                                </a:cxn>
                                <a:cxn ang="T14">
                                  <a:pos x="T4" y="T5"/>
                                </a:cxn>
                                <a:cxn ang="T15">
                                  <a:pos x="T6" y="T7"/>
                                </a:cxn>
                                <a:cxn ang="T16">
                                  <a:pos x="T8" y="T9"/>
                                </a:cxn>
                                <a:cxn ang="T17">
                                  <a:pos x="T10" y="T11"/>
                                </a:cxn>
                              </a:cxnLst>
                              <a:rect l="T18" t="T19" r="T20" b="T21"/>
                              <a:pathLst>
                                <a:path w="271" h="2">
                                  <a:moveTo>
                                    <a:pt x="268" y="1"/>
                                  </a:moveTo>
                                  <a:lnTo>
                                    <a:pt x="2" y="1"/>
                                  </a:lnTo>
                                  <a:lnTo>
                                    <a:pt x="0" y="0"/>
                                  </a:lnTo>
                                  <a:lnTo>
                                    <a:pt x="270" y="0"/>
                                  </a:lnTo>
                                  <a:lnTo>
                                    <a:pt x="268"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25" name="Freeform 629"/>
                            <p:cNvSpPr>
                              <a:spLocks/>
                            </p:cNvSpPr>
                            <p:nvPr/>
                          </p:nvSpPr>
                          <p:spPr bwMode="auto">
                            <a:xfrm>
                              <a:off x="464" y="1832"/>
                              <a:ext cx="45" cy="2"/>
                            </a:xfrm>
                            <a:custGeom>
                              <a:avLst/>
                              <a:gdLst>
                                <a:gd name="T0" fmla="*/ 35 w 50"/>
                                <a:gd name="T1" fmla="*/ 1 h 2"/>
                                <a:gd name="T2" fmla="*/ 0 w 50"/>
                                <a:gd name="T3" fmla="*/ 1 h 2"/>
                                <a:gd name="T4" fmla="*/ 0 w 50"/>
                                <a:gd name="T5" fmla="*/ 0 h 2"/>
                                <a:gd name="T6" fmla="*/ 40 w 50"/>
                                <a:gd name="T7" fmla="*/ 0 h 2"/>
                                <a:gd name="T8" fmla="*/ 35 w 50"/>
                                <a:gd name="T9" fmla="*/ 1 h 2"/>
                                <a:gd name="T10" fmla="*/ 35 w 50"/>
                                <a:gd name="T11" fmla="*/ 1 h 2"/>
                                <a:gd name="T12" fmla="*/ 0 60000 65536"/>
                                <a:gd name="T13" fmla="*/ 0 60000 65536"/>
                                <a:gd name="T14" fmla="*/ 0 60000 65536"/>
                                <a:gd name="T15" fmla="*/ 0 60000 65536"/>
                                <a:gd name="T16" fmla="*/ 0 60000 65536"/>
                                <a:gd name="T17" fmla="*/ 0 60000 65536"/>
                                <a:gd name="T18" fmla="*/ 0 w 50"/>
                                <a:gd name="T19" fmla="*/ 0 h 2"/>
                                <a:gd name="T20" fmla="*/ 50 w 50"/>
                                <a:gd name="T21" fmla="*/ 2 h 2"/>
                              </a:gdLst>
                              <a:ahLst/>
                              <a:cxnLst>
                                <a:cxn ang="T12">
                                  <a:pos x="T0" y="T1"/>
                                </a:cxn>
                                <a:cxn ang="T13">
                                  <a:pos x="T2" y="T3"/>
                                </a:cxn>
                                <a:cxn ang="T14">
                                  <a:pos x="T4" y="T5"/>
                                </a:cxn>
                                <a:cxn ang="T15">
                                  <a:pos x="T6" y="T7"/>
                                </a:cxn>
                                <a:cxn ang="T16">
                                  <a:pos x="T8" y="T9"/>
                                </a:cxn>
                                <a:cxn ang="T17">
                                  <a:pos x="T10" y="T11"/>
                                </a:cxn>
                              </a:cxnLst>
                              <a:rect l="T18" t="T19" r="T20" b="T21"/>
                              <a:pathLst>
                                <a:path w="50" h="2">
                                  <a:moveTo>
                                    <a:pt x="43" y="1"/>
                                  </a:moveTo>
                                  <a:lnTo>
                                    <a:pt x="0" y="1"/>
                                  </a:lnTo>
                                  <a:lnTo>
                                    <a:pt x="0" y="0"/>
                                  </a:lnTo>
                                  <a:lnTo>
                                    <a:pt x="49" y="0"/>
                                  </a:lnTo>
                                  <a:lnTo>
                                    <a:pt x="43"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26" name="Freeform 630"/>
                            <p:cNvSpPr>
                              <a:spLocks/>
                            </p:cNvSpPr>
                            <p:nvPr/>
                          </p:nvSpPr>
                          <p:spPr bwMode="auto">
                            <a:xfrm>
                              <a:off x="547" y="1830"/>
                              <a:ext cx="252" cy="3"/>
                            </a:xfrm>
                            <a:custGeom>
                              <a:avLst/>
                              <a:gdLst>
                                <a:gd name="T0" fmla="*/ 225 w 277"/>
                                <a:gd name="T1" fmla="*/ 2 h 3"/>
                                <a:gd name="T2" fmla="*/ 2 w 277"/>
                                <a:gd name="T3" fmla="*/ 2 h 3"/>
                                <a:gd name="T4" fmla="*/ 0 w 277"/>
                                <a:gd name="T5" fmla="*/ 0 h 3"/>
                                <a:gd name="T6" fmla="*/ 228 w 277"/>
                                <a:gd name="T7" fmla="*/ 0 h 3"/>
                                <a:gd name="T8" fmla="*/ 225 w 277"/>
                                <a:gd name="T9" fmla="*/ 2 h 3"/>
                                <a:gd name="T10" fmla="*/ 225 w 277"/>
                                <a:gd name="T11" fmla="*/ 2 h 3"/>
                                <a:gd name="T12" fmla="*/ 0 60000 65536"/>
                                <a:gd name="T13" fmla="*/ 0 60000 65536"/>
                                <a:gd name="T14" fmla="*/ 0 60000 65536"/>
                                <a:gd name="T15" fmla="*/ 0 60000 65536"/>
                                <a:gd name="T16" fmla="*/ 0 60000 65536"/>
                                <a:gd name="T17" fmla="*/ 0 60000 65536"/>
                                <a:gd name="T18" fmla="*/ 0 w 277"/>
                                <a:gd name="T19" fmla="*/ 0 h 3"/>
                                <a:gd name="T20" fmla="*/ 277 w 277"/>
                                <a:gd name="T21" fmla="*/ 3 h 3"/>
                              </a:gdLst>
                              <a:ahLst/>
                              <a:cxnLst>
                                <a:cxn ang="T12">
                                  <a:pos x="T0" y="T1"/>
                                </a:cxn>
                                <a:cxn ang="T13">
                                  <a:pos x="T2" y="T3"/>
                                </a:cxn>
                                <a:cxn ang="T14">
                                  <a:pos x="T4" y="T5"/>
                                </a:cxn>
                                <a:cxn ang="T15">
                                  <a:pos x="T6" y="T7"/>
                                </a:cxn>
                                <a:cxn ang="T16">
                                  <a:pos x="T8" y="T9"/>
                                </a:cxn>
                                <a:cxn ang="T17">
                                  <a:pos x="T10" y="T11"/>
                                </a:cxn>
                              </a:cxnLst>
                              <a:rect l="T18" t="T19" r="T20" b="T21"/>
                              <a:pathLst>
                                <a:path w="277" h="3">
                                  <a:moveTo>
                                    <a:pt x="272" y="2"/>
                                  </a:moveTo>
                                  <a:lnTo>
                                    <a:pt x="2" y="2"/>
                                  </a:lnTo>
                                  <a:lnTo>
                                    <a:pt x="0" y="0"/>
                                  </a:lnTo>
                                  <a:lnTo>
                                    <a:pt x="276" y="0"/>
                                  </a:lnTo>
                                  <a:lnTo>
                                    <a:pt x="27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27" name="Freeform 631"/>
                            <p:cNvSpPr>
                              <a:spLocks/>
                            </p:cNvSpPr>
                            <p:nvPr/>
                          </p:nvSpPr>
                          <p:spPr bwMode="auto">
                            <a:xfrm>
                              <a:off x="464" y="1830"/>
                              <a:ext cx="50" cy="3"/>
                            </a:xfrm>
                            <a:custGeom>
                              <a:avLst/>
                              <a:gdLst>
                                <a:gd name="T0" fmla="*/ 41 w 55"/>
                                <a:gd name="T1" fmla="*/ 2 h 3"/>
                                <a:gd name="T2" fmla="*/ 0 w 55"/>
                                <a:gd name="T3" fmla="*/ 2 h 3"/>
                                <a:gd name="T4" fmla="*/ 0 w 55"/>
                                <a:gd name="T5" fmla="*/ 0 h 3"/>
                                <a:gd name="T6" fmla="*/ 45 w 55"/>
                                <a:gd name="T7" fmla="*/ 0 h 3"/>
                                <a:gd name="T8" fmla="*/ 41 w 55"/>
                                <a:gd name="T9" fmla="*/ 2 h 3"/>
                                <a:gd name="T10" fmla="*/ 41 w 55"/>
                                <a:gd name="T11" fmla="*/ 2 h 3"/>
                                <a:gd name="T12" fmla="*/ 0 60000 65536"/>
                                <a:gd name="T13" fmla="*/ 0 60000 65536"/>
                                <a:gd name="T14" fmla="*/ 0 60000 65536"/>
                                <a:gd name="T15" fmla="*/ 0 60000 65536"/>
                                <a:gd name="T16" fmla="*/ 0 60000 65536"/>
                                <a:gd name="T17" fmla="*/ 0 60000 65536"/>
                                <a:gd name="T18" fmla="*/ 0 w 55"/>
                                <a:gd name="T19" fmla="*/ 0 h 3"/>
                                <a:gd name="T20" fmla="*/ 55 w 5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5" h="3">
                                  <a:moveTo>
                                    <a:pt x="49" y="2"/>
                                  </a:moveTo>
                                  <a:lnTo>
                                    <a:pt x="0" y="2"/>
                                  </a:lnTo>
                                  <a:lnTo>
                                    <a:pt x="0" y="0"/>
                                  </a:lnTo>
                                  <a:lnTo>
                                    <a:pt x="54" y="0"/>
                                  </a:lnTo>
                                  <a:lnTo>
                                    <a:pt x="4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28" name="Freeform 632"/>
                            <p:cNvSpPr>
                              <a:spLocks/>
                            </p:cNvSpPr>
                            <p:nvPr/>
                          </p:nvSpPr>
                          <p:spPr bwMode="auto">
                            <a:xfrm>
                              <a:off x="545" y="1830"/>
                              <a:ext cx="257" cy="1"/>
                            </a:xfrm>
                            <a:custGeom>
                              <a:avLst/>
                              <a:gdLst>
                                <a:gd name="T0" fmla="*/ 229 w 283"/>
                                <a:gd name="T1" fmla="*/ 0 h 1"/>
                                <a:gd name="T2" fmla="*/ 2 w 283"/>
                                <a:gd name="T3" fmla="*/ 0 h 1"/>
                                <a:gd name="T4" fmla="*/ 0 w 283"/>
                                <a:gd name="T5" fmla="*/ 0 h 1"/>
                                <a:gd name="T6" fmla="*/ 232 w 283"/>
                                <a:gd name="T7" fmla="*/ 0 h 1"/>
                                <a:gd name="T8" fmla="*/ 229 w 283"/>
                                <a:gd name="T9" fmla="*/ 0 h 1"/>
                                <a:gd name="T10" fmla="*/ 229 w 283"/>
                                <a:gd name="T11" fmla="*/ 0 h 1"/>
                                <a:gd name="T12" fmla="*/ 0 60000 65536"/>
                                <a:gd name="T13" fmla="*/ 0 60000 65536"/>
                                <a:gd name="T14" fmla="*/ 0 60000 65536"/>
                                <a:gd name="T15" fmla="*/ 0 60000 65536"/>
                                <a:gd name="T16" fmla="*/ 0 60000 65536"/>
                                <a:gd name="T17" fmla="*/ 0 60000 65536"/>
                                <a:gd name="T18" fmla="*/ 0 w 283"/>
                                <a:gd name="T19" fmla="*/ 0 h 1"/>
                                <a:gd name="T20" fmla="*/ 283 w 2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3" h="1">
                                  <a:moveTo>
                                    <a:pt x="278" y="0"/>
                                  </a:moveTo>
                                  <a:lnTo>
                                    <a:pt x="2" y="0"/>
                                  </a:lnTo>
                                  <a:lnTo>
                                    <a:pt x="0" y="0"/>
                                  </a:lnTo>
                                  <a:lnTo>
                                    <a:pt x="282" y="0"/>
                                  </a:lnTo>
                                  <a:lnTo>
                                    <a:pt x="27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29" name="Freeform 633"/>
                            <p:cNvSpPr>
                              <a:spLocks/>
                            </p:cNvSpPr>
                            <p:nvPr/>
                          </p:nvSpPr>
                          <p:spPr bwMode="auto">
                            <a:xfrm>
                              <a:off x="464" y="1830"/>
                              <a:ext cx="55" cy="1"/>
                            </a:xfrm>
                            <a:custGeom>
                              <a:avLst/>
                              <a:gdLst>
                                <a:gd name="T0" fmla="*/ 44 w 61"/>
                                <a:gd name="T1" fmla="*/ 0 h 1"/>
                                <a:gd name="T2" fmla="*/ 0 w 61"/>
                                <a:gd name="T3" fmla="*/ 0 h 1"/>
                                <a:gd name="T4" fmla="*/ 0 w 61"/>
                                <a:gd name="T5" fmla="*/ 0 h 1"/>
                                <a:gd name="T6" fmla="*/ 49 w 61"/>
                                <a:gd name="T7" fmla="*/ 0 h 1"/>
                                <a:gd name="T8" fmla="*/ 44 w 61"/>
                                <a:gd name="T9" fmla="*/ 0 h 1"/>
                                <a:gd name="T10" fmla="*/ 44 w 61"/>
                                <a:gd name="T11" fmla="*/ 0 h 1"/>
                                <a:gd name="T12" fmla="*/ 0 60000 65536"/>
                                <a:gd name="T13" fmla="*/ 0 60000 65536"/>
                                <a:gd name="T14" fmla="*/ 0 60000 65536"/>
                                <a:gd name="T15" fmla="*/ 0 60000 65536"/>
                                <a:gd name="T16" fmla="*/ 0 60000 65536"/>
                                <a:gd name="T17" fmla="*/ 0 60000 65536"/>
                                <a:gd name="T18" fmla="*/ 0 w 61"/>
                                <a:gd name="T19" fmla="*/ 0 h 1"/>
                                <a:gd name="T20" fmla="*/ 61 w 61"/>
                                <a:gd name="T21" fmla="*/ 1 h 1"/>
                              </a:gdLst>
                              <a:ahLst/>
                              <a:cxnLst>
                                <a:cxn ang="T12">
                                  <a:pos x="T0" y="T1"/>
                                </a:cxn>
                                <a:cxn ang="T13">
                                  <a:pos x="T2" y="T3"/>
                                </a:cxn>
                                <a:cxn ang="T14">
                                  <a:pos x="T4" y="T5"/>
                                </a:cxn>
                                <a:cxn ang="T15">
                                  <a:pos x="T6" y="T7"/>
                                </a:cxn>
                                <a:cxn ang="T16">
                                  <a:pos x="T8" y="T9"/>
                                </a:cxn>
                                <a:cxn ang="T17">
                                  <a:pos x="T10" y="T11"/>
                                </a:cxn>
                              </a:cxnLst>
                              <a:rect l="T18" t="T19" r="T20" b="T21"/>
                              <a:pathLst>
                                <a:path w="61" h="1">
                                  <a:moveTo>
                                    <a:pt x="54" y="0"/>
                                  </a:moveTo>
                                  <a:lnTo>
                                    <a:pt x="0" y="0"/>
                                  </a:lnTo>
                                  <a:lnTo>
                                    <a:pt x="60" y="0"/>
                                  </a:lnTo>
                                  <a:lnTo>
                                    <a:pt x="5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30" name="Freeform 634"/>
                            <p:cNvSpPr>
                              <a:spLocks/>
                            </p:cNvSpPr>
                            <p:nvPr/>
                          </p:nvSpPr>
                          <p:spPr bwMode="auto">
                            <a:xfrm>
                              <a:off x="543" y="1828"/>
                              <a:ext cx="263" cy="3"/>
                            </a:xfrm>
                            <a:custGeom>
                              <a:avLst/>
                              <a:gdLst>
                                <a:gd name="T0" fmla="*/ 235 w 289"/>
                                <a:gd name="T1" fmla="*/ 2 h 3"/>
                                <a:gd name="T2" fmla="*/ 2 w 289"/>
                                <a:gd name="T3" fmla="*/ 2 h 3"/>
                                <a:gd name="T4" fmla="*/ 0 w 289"/>
                                <a:gd name="T5" fmla="*/ 0 h 3"/>
                                <a:gd name="T6" fmla="*/ 238 w 289"/>
                                <a:gd name="T7" fmla="*/ 0 h 3"/>
                                <a:gd name="T8" fmla="*/ 235 w 289"/>
                                <a:gd name="T9" fmla="*/ 2 h 3"/>
                                <a:gd name="T10" fmla="*/ 235 w 289"/>
                                <a:gd name="T11" fmla="*/ 2 h 3"/>
                                <a:gd name="T12" fmla="*/ 0 60000 65536"/>
                                <a:gd name="T13" fmla="*/ 0 60000 65536"/>
                                <a:gd name="T14" fmla="*/ 0 60000 65536"/>
                                <a:gd name="T15" fmla="*/ 0 60000 65536"/>
                                <a:gd name="T16" fmla="*/ 0 60000 65536"/>
                                <a:gd name="T17" fmla="*/ 0 60000 65536"/>
                                <a:gd name="T18" fmla="*/ 0 w 289"/>
                                <a:gd name="T19" fmla="*/ 0 h 3"/>
                                <a:gd name="T20" fmla="*/ 289 w 28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9" h="3">
                                  <a:moveTo>
                                    <a:pt x="284" y="2"/>
                                  </a:moveTo>
                                  <a:lnTo>
                                    <a:pt x="2" y="2"/>
                                  </a:lnTo>
                                  <a:lnTo>
                                    <a:pt x="0" y="0"/>
                                  </a:lnTo>
                                  <a:lnTo>
                                    <a:pt x="288" y="0"/>
                                  </a:lnTo>
                                  <a:lnTo>
                                    <a:pt x="284"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31" name="Freeform 635"/>
                            <p:cNvSpPr>
                              <a:spLocks/>
                            </p:cNvSpPr>
                            <p:nvPr/>
                          </p:nvSpPr>
                          <p:spPr bwMode="auto">
                            <a:xfrm>
                              <a:off x="464" y="1828"/>
                              <a:ext cx="59" cy="3"/>
                            </a:xfrm>
                            <a:custGeom>
                              <a:avLst/>
                              <a:gdLst>
                                <a:gd name="T0" fmla="*/ 49 w 65"/>
                                <a:gd name="T1" fmla="*/ 2 h 3"/>
                                <a:gd name="T2" fmla="*/ 0 w 65"/>
                                <a:gd name="T3" fmla="*/ 2 h 3"/>
                                <a:gd name="T4" fmla="*/ 0 w 65"/>
                                <a:gd name="T5" fmla="*/ 0 h 3"/>
                                <a:gd name="T6" fmla="*/ 53 w 65"/>
                                <a:gd name="T7" fmla="*/ 0 h 3"/>
                                <a:gd name="T8" fmla="*/ 49 w 65"/>
                                <a:gd name="T9" fmla="*/ 2 h 3"/>
                                <a:gd name="T10" fmla="*/ 49 w 65"/>
                                <a:gd name="T11" fmla="*/ 2 h 3"/>
                                <a:gd name="T12" fmla="*/ 0 60000 65536"/>
                                <a:gd name="T13" fmla="*/ 0 60000 65536"/>
                                <a:gd name="T14" fmla="*/ 0 60000 65536"/>
                                <a:gd name="T15" fmla="*/ 0 60000 65536"/>
                                <a:gd name="T16" fmla="*/ 0 60000 65536"/>
                                <a:gd name="T17" fmla="*/ 0 60000 65536"/>
                                <a:gd name="T18" fmla="*/ 0 w 65"/>
                                <a:gd name="T19" fmla="*/ 0 h 3"/>
                                <a:gd name="T20" fmla="*/ 65 w 65"/>
                                <a:gd name="T21" fmla="*/ 3 h 3"/>
                              </a:gdLst>
                              <a:ahLst/>
                              <a:cxnLst>
                                <a:cxn ang="T12">
                                  <a:pos x="T0" y="T1"/>
                                </a:cxn>
                                <a:cxn ang="T13">
                                  <a:pos x="T2" y="T3"/>
                                </a:cxn>
                                <a:cxn ang="T14">
                                  <a:pos x="T4" y="T5"/>
                                </a:cxn>
                                <a:cxn ang="T15">
                                  <a:pos x="T6" y="T7"/>
                                </a:cxn>
                                <a:cxn ang="T16">
                                  <a:pos x="T8" y="T9"/>
                                </a:cxn>
                                <a:cxn ang="T17">
                                  <a:pos x="T10" y="T11"/>
                                </a:cxn>
                              </a:cxnLst>
                              <a:rect l="T18" t="T19" r="T20" b="T21"/>
                              <a:pathLst>
                                <a:path w="65" h="3">
                                  <a:moveTo>
                                    <a:pt x="60" y="2"/>
                                  </a:moveTo>
                                  <a:lnTo>
                                    <a:pt x="0" y="2"/>
                                  </a:lnTo>
                                  <a:lnTo>
                                    <a:pt x="0" y="0"/>
                                  </a:lnTo>
                                  <a:lnTo>
                                    <a:pt x="64" y="0"/>
                                  </a:lnTo>
                                  <a:lnTo>
                                    <a:pt x="6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32" name="Freeform 636"/>
                            <p:cNvSpPr>
                              <a:spLocks/>
                            </p:cNvSpPr>
                            <p:nvPr/>
                          </p:nvSpPr>
                          <p:spPr bwMode="auto">
                            <a:xfrm>
                              <a:off x="539" y="1828"/>
                              <a:ext cx="269" cy="1"/>
                            </a:xfrm>
                            <a:custGeom>
                              <a:avLst/>
                              <a:gdLst>
                                <a:gd name="T0" fmla="*/ 243 w 295"/>
                                <a:gd name="T1" fmla="*/ 0 h 1"/>
                                <a:gd name="T2" fmla="*/ 4 w 295"/>
                                <a:gd name="T3" fmla="*/ 0 h 1"/>
                                <a:gd name="T4" fmla="*/ 0 w 295"/>
                                <a:gd name="T5" fmla="*/ 0 h 1"/>
                                <a:gd name="T6" fmla="*/ 244 w 295"/>
                                <a:gd name="T7" fmla="*/ 0 h 1"/>
                                <a:gd name="T8" fmla="*/ 243 w 295"/>
                                <a:gd name="T9" fmla="*/ 0 h 1"/>
                                <a:gd name="T10" fmla="*/ 243 w 295"/>
                                <a:gd name="T11" fmla="*/ 0 h 1"/>
                                <a:gd name="T12" fmla="*/ 0 60000 65536"/>
                                <a:gd name="T13" fmla="*/ 0 60000 65536"/>
                                <a:gd name="T14" fmla="*/ 0 60000 65536"/>
                                <a:gd name="T15" fmla="*/ 0 60000 65536"/>
                                <a:gd name="T16" fmla="*/ 0 60000 65536"/>
                                <a:gd name="T17" fmla="*/ 0 60000 65536"/>
                                <a:gd name="T18" fmla="*/ 0 w 295"/>
                                <a:gd name="T19" fmla="*/ 0 h 1"/>
                                <a:gd name="T20" fmla="*/ 295 w 2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5" h="1">
                                  <a:moveTo>
                                    <a:pt x="292" y="0"/>
                                  </a:moveTo>
                                  <a:lnTo>
                                    <a:pt x="4" y="0"/>
                                  </a:lnTo>
                                  <a:lnTo>
                                    <a:pt x="0" y="0"/>
                                  </a:lnTo>
                                  <a:lnTo>
                                    <a:pt x="294" y="0"/>
                                  </a:lnTo>
                                  <a:lnTo>
                                    <a:pt x="29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33" name="Freeform 637"/>
                            <p:cNvSpPr>
                              <a:spLocks/>
                            </p:cNvSpPr>
                            <p:nvPr/>
                          </p:nvSpPr>
                          <p:spPr bwMode="auto">
                            <a:xfrm>
                              <a:off x="464" y="1828"/>
                              <a:ext cx="64" cy="1"/>
                            </a:xfrm>
                            <a:custGeom>
                              <a:avLst/>
                              <a:gdLst>
                                <a:gd name="T0" fmla="*/ 52 w 71"/>
                                <a:gd name="T1" fmla="*/ 0 h 1"/>
                                <a:gd name="T2" fmla="*/ 0 w 71"/>
                                <a:gd name="T3" fmla="*/ 0 h 1"/>
                                <a:gd name="T4" fmla="*/ 0 w 71"/>
                                <a:gd name="T5" fmla="*/ 0 h 1"/>
                                <a:gd name="T6" fmla="*/ 57 w 71"/>
                                <a:gd name="T7" fmla="*/ 0 h 1"/>
                                <a:gd name="T8" fmla="*/ 52 w 71"/>
                                <a:gd name="T9" fmla="*/ 0 h 1"/>
                                <a:gd name="T10" fmla="*/ 52 w 71"/>
                                <a:gd name="T11" fmla="*/ 0 h 1"/>
                                <a:gd name="T12" fmla="*/ 0 60000 65536"/>
                                <a:gd name="T13" fmla="*/ 0 60000 65536"/>
                                <a:gd name="T14" fmla="*/ 0 60000 65536"/>
                                <a:gd name="T15" fmla="*/ 0 60000 65536"/>
                                <a:gd name="T16" fmla="*/ 0 60000 65536"/>
                                <a:gd name="T17" fmla="*/ 0 60000 65536"/>
                                <a:gd name="T18" fmla="*/ 0 w 71"/>
                                <a:gd name="T19" fmla="*/ 0 h 1"/>
                                <a:gd name="T20" fmla="*/ 71 w 71"/>
                                <a:gd name="T21" fmla="*/ 1 h 1"/>
                              </a:gdLst>
                              <a:ahLst/>
                              <a:cxnLst>
                                <a:cxn ang="T12">
                                  <a:pos x="T0" y="T1"/>
                                </a:cxn>
                                <a:cxn ang="T13">
                                  <a:pos x="T2" y="T3"/>
                                </a:cxn>
                                <a:cxn ang="T14">
                                  <a:pos x="T4" y="T5"/>
                                </a:cxn>
                                <a:cxn ang="T15">
                                  <a:pos x="T6" y="T7"/>
                                </a:cxn>
                                <a:cxn ang="T16">
                                  <a:pos x="T8" y="T9"/>
                                </a:cxn>
                                <a:cxn ang="T17">
                                  <a:pos x="T10" y="T11"/>
                                </a:cxn>
                              </a:cxnLst>
                              <a:rect l="T18" t="T19" r="T20" b="T21"/>
                              <a:pathLst>
                                <a:path w="71" h="1">
                                  <a:moveTo>
                                    <a:pt x="64" y="0"/>
                                  </a:moveTo>
                                  <a:lnTo>
                                    <a:pt x="0" y="0"/>
                                  </a:lnTo>
                                  <a:lnTo>
                                    <a:pt x="70" y="0"/>
                                  </a:lnTo>
                                  <a:lnTo>
                                    <a:pt x="6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34" name="Freeform 638"/>
                            <p:cNvSpPr>
                              <a:spLocks/>
                            </p:cNvSpPr>
                            <p:nvPr/>
                          </p:nvSpPr>
                          <p:spPr bwMode="auto">
                            <a:xfrm>
                              <a:off x="537" y="1826"/>
                              <a:ext cx="275" cy="3"/>
                            </a:xfrm>
                            <a:custGeom>
                              <a:avLst/>
                              <a:gdLst>
                                <a:gd name="T0" fmla="*/ 245 w 303"/>
                                <a:gd name="T1" fmla="*/ 2 h 4"/>
                                <a:gd name="T2" fmla="*/ 3 w 303"/>
                                <a:gd name="T3" fmla="*/ 2 h 4"/>
                                <a:gd name="T4" fmla="*/ 0 w 303"/>
                                <a:gd name="T5" fmla="*/ 0 h 4"/>
                                <a:gd name="T6" fmla="*/ 249 w 303"/>
                                <a:gd name="T7" fmla="*/ 0 h 4"/>
                                <a:gd name="T8" fmla="*/ 245 w 303"/>
                                <a:gd name="T9" fmla="*/ 2 h 4"/>
                                <a:gd name="T10" fmla="*/ 245 w 303"/>
                                <a:gd name="T11" fmla="*/ 2 h 4"/>
                                <a:gd name="T12" fmla="*/ 0 60000 65536"/>
                                <a:gd name="T13" fmla="*/ 0 60000 65536"/>
                                <a:gd name="T14" fmla="*/ 0 60000 65536"/>
                                <a:gd name="T15" fmla="*/ 0 60000 65536"/>
                                <a:gd name="T16" fmla="*/ 0 60000 65536"/>
                                <a:gd name="T17" fmla="*/ 0 60000 65536"/>
                                <a:gd name="T18" fmla="*/ 0 w 303"/>
                                <a:gd name="T19" fmla="*/ 0 h 4"/>
                                <a:gd name="T20" fmla="*/ 303 w 30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03" h="4">
                                  <a:moveTo>
                                    <a:pt x="297" y="3"/>
                                  </a:moveTo>
                                  <a:lnTo>
                                    <a:pt x="3" y="3"/>
                                  </a:lnTo>
                                  <a:lnTo>
                                    <a:pt x="0" y="0"/>
                                  </a:lnTo>
                                  <a:lnTo>
                                    <a:pt x="302" y="0"/>
                                  </a:lnTo>
                                  <a:lnTo>
                                    <a:pt x="297"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35" name="Freeform 639"/>
                            <p:cNvSpPr>
                              <a:spLocks/>
                            </p:cNvSpPr>
                            <p:nvPr/>
                          </p:nvSpPr>
                          <p:spPr bwMode="auto">
                            <a:xfrm>
                              <a:off x="464" y="1826"/>
                              <a:ext cx="68" cy="3"/>
                            </a:xfrm>
                            <a:custGeom>
                              <a:avLst/>
                              <a:gdLst>
                                <a:gd name="T0" fmla="*/ 57 w 75"/>
                                <a:gd name="T1" fmla="*/ 2 h 4"/>
                                <a:gd name="T2" fmla="*/ 0 w 75"/>
                                <a:gd name="T3" fmla="*/ 2 h 4"/>
                                <a:gd name="T4" fmla="*/ 1 w 75"/>
                                <a:gd name="T5" fmla="*/ 0 h 4"/>
                                <a:gd name="T6" fmla="*/ 61 w 75"/>
                                <a:gd name="T7" fmla="*/ 0 h 4"/>
                                <a:gd name="T8" fmla="*/ 57 w 75"/>
                                <a:gd name="T9" fmla="*/ 2 h 4"/>
                                <a:gd name="T10" fmla="*/ 57 w 75"/>
                                <a:gd name="T11" fmla="*/ 2 h 4"/>
                                <a:gd name="T12" fmla="*/ 0 60000 65536"/>
                                <a:gd name="T13" fmla="*/ 0 60000 65536"/>
                                <a:gd name="T14" fmla="*/ 0 60000 65536"/>
                                <a:gd name="T15" fmla="*/ 0 60000 65536"/>
                                <a:gd name="T16" fmla="*/ 0 60000 65536"/>
                                <a:gd name="T17" fmla="*/ 0 60000 65536"/>
                                <a:gd name="T18" fmla="*/ 0 w 75"/>
                                <a:gd name="T19" fmla="*/ 0 h 4"/>
                                <a:gd name="T20" fmla="*/ 75 w 75"/>
                                <a:gd name="T21" fmla="*/ 4 h 4"/>
                              </a:gdLst>
                              <a:ahLst/>
                              <a:cxnLst>
                                <a:cxn ang="T12">
                                  <a:pos x="T0" y="T1"/>
                                </a:cxn>
                                <a:cxn ang="T13">
                                  <a:pos x="T2" y="T3"/>
                                </a:cxn>
                                <a:cxn ang="T14">
                                  <a:pos x="T4" y="T5"/>
                                </a:cxn>
                                <a:cxn ang="T15">
                                  <a:pos x="T6" y="T7"/>
                                </a:cxn>
                                <a:cxn ang="T16">
                                  <a:pos x="T8" y="T9"/>
                                </a:cxn>
                                <a:cxn ang="T17">
                                  <a:pos x="T10" y="T11"/>
                                </a:cxn>
                              </a:cxnLst>
                              <a:rect l="T18" t="T19" r="T20" b="T21"/>
                              <a:pathLst>
                                <a:path w="75" h="4">
                                  <a:moveTo>
                                    <a:pt x="70" y="3"/>
                                  </a:moveTo>
                                  <a:lnTo>
                                    <a:pt x="0" y="3"/>
                                  </a:lnTo>
                                  <a:lnTo>
                                    <a:pt x="1" y="0"/>
                                  </a:lnTo>
                                  <a:lnTo>
                                    <a:pt x="74" y="0"/>
                                  </a:lnTo>
                                  <a:lnTo>
                                    <a:pt x="70"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36" name="Freeform 640"/>
                            <p:cNvSpPr>
                              <a:spLocks/>
                            </p:cNvSpPr>
                            <p:nvPr/>
                          </p:nvSpPr>
                          <p:spPr bwMode="auto">
                            <a:xfrm>
                              <a:off x="465" y="1824"/>
                              <a:ext cx="351" cy="3"/>
                            </a:xfrm>
                            <a:custGeom>
                              <a:avLst/>
                              <a:gdLst>
                                <a:gd name="T0" fmla="*/ 315 w 386"/>
                                <a:gd name="T1" fmla="*/ 2 h 3"/>
                                <a:gd name="T2" fmla="*/ 65 w 386"/>
                                <a:gd name="T3" fmla="*/ 2 h 3"/>
                                <a:gd name="T4" fmla="*/ 65 w 386"/>
                                <a:gd name="T5" fmla="*/ 0 h 3"/>
                                <a:gd name="T6" fmla="*/ 60 w 386"/>
                                <a:gd name="T7" fmla="*/ 2 h 3"/>
                                <a:gd name="T8" fmla="*/ 0 w 386"/>
                                <a:gd name="T9" fmla="*/ 2 h 3"/>
                                <a:gd name="T10" fmla="*/ 0 w 386"/>
                                <a:gd name="T11" fmla="*/ 0 h 3"/>
                                <a:gd name="T12" fmla="*/ 318 w 386"/>
                                <a:gd name="T13" fmla="*/ 0 h 3"/>
                                <a:gd name="T14" fmla="*/ 315 w 386"/>
                                <a:gd name="T15" fmla="*/ 2 h 3"/>
                                <a:gd name="T16" fmla="*/ 315 w 386"/>
                                <a:gd name="T17" fmla="*/ 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3"/>
                                <a:gd name="T29" fmla="*/ 386 w 38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3">
                                  <a:moveTo>
                                    <a:pt x="381" y="2"/>
                                  </a:moveTo>
                                  <a:lnTo>
                                    <a:pt x="79" y="2"/>
                                  </a:lnTo>
                                  <a:lnTo>
                                    <a:pt x="78" y="0"/>
                                  </a:lnTo>
                                  <a:lnTo>
                                    <a:pt x="73" y="2"/>
                                  </a:lnTo>
                                  <a:lnTo>
                                    <a:pt x="0" y="2"/>
                                  </a:lnTo>
                                  <a:lnTo>
                                    <a:pt x="0" y="0"/>
                                  </a:lnTo>
                                  <a:lnTo>
                                    <a:pt x="385" y="0"/>
                                  </a:lnTo>
                                  <a:lnTo>
                                    <a:pt x="38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37" name="Freeform 641"/>
                            <p:cNvSpPr>
                              <a:spLocks/>
                            </p:cNvSpPr>
                            <p:nvPr/>
                          </p:nvSpPr>
                          <p:spPr bwMode="auto">
                            <a:xfrm>
                              <a:off x="465" y="1824"/>
                              <a:ext cx="354" cy="1"/>
                            </a:xfrm>
                            <a:custGeom>
                              <a:avLst/>
                              <a:gdLst>
                                <a:gd name="T0" fmla="*/ 317 w 390"/>
                                <a:gd name="T1" fmla="*/ 0 h 1"/>
                                <a:gd name="T2" fmla="*/ 0 w 390"/>
                                <a:gd name="T3" fmla="*/ 0 h 1"/>
                                <a:gd name="T4" fmla="*/ 0 w 390"/>
                                <a:gd name="T5" fmla="*/ 0 h 1"/>
                                <a:gd name="T6" fmla="*/ 320 w 390"/>
                                <a:gd name="T7" fmla="*/ 0 h 1"/>
                                <a:gd name="T8" fmla="*/ 317 w 390"/>
                                <a:gd name="T9" fmla="*/ 0 h 1"/>
                                <a:gd name="T10" fmla="*/ 317 w 390"/>
                                <a:gd name="T11" fmla="*/ 0 h 1"/>
                                <a:gd name="T12" fmla="*/ 0 60000 65536"/>
                                <a:gd name="T13" fmla="*/ 0 60000 65536"/>
                                <a:gd name="T14" fmla="*/ 0 60000 65536"/>
                                <a:gd name="T15" fmla="*/ 0 60000 65536"/>
                                <a:gd name="T16" fmla="*/ 0 60000 65536"/>
                                <a:gd name="T17" fmla="*/ 0 60000 65536"/>
                                <a:gd name="T18" fmla="*/ 0 w 390"/>
                                <a:gd name="T19" fmla="*/ 0 h 1"/>
                                <a:gd name="T20" fmla="*/ 390 w 39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90" h="1">
                                  <a:moveTo>
                                    <a:pt x="385" y="0"/>
                                  </a:moveTo>
                                  <a:lnTo>
                                    <a:pt x="0" y="0"/>
                                  </a:lnTo>
                                  <a:lnTo>
                                    <a:pt x="389" y="0"/>
                                  </a:lnTo>
                                  <a:lnTo>
                                    <a:pt x="38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38" name="Freeform 642"/>
                            <p:cNvSpPr>
                              <a:spLocks/>
                            </p:cNvSpPr>
                            <p:nvPr/>
                          </p:nvSpPr>
                          <p:spPr bwMode="auto">
                            <a:xfrm>
                              <a:off x="465" y="1823"/>
                              <a:ext cx="358" cy="2"/>
                            </a:xfrm>
                            <a:custGeom>
                              <a:avLst/>
                              <a:gdLst>
                                <a:gd name="T0" fmla="*/ 321 w 394"/>
                                <a:gd name="T1" fmla="*/ 1 h 2"/>
                                <a:gd name="T2" fmla="*/ 0 w 394"/>
                                <a:gd name="T3" fmla="*/ 1 h 2"/>
                                <a:gd name="T4" fmla="*/ 0 w 394"/>
                                <a:gd name="T5" fmla="*/ 0 h 2"/>
                                <a:gd name="T6" fmla="*/ 324 w 394"/>
                                <a:gd name="T7" fmla="*/ 0 h 2"/>
                                <a:gd name="T8" fmla="*/ 321 w 394"/>
                                <a:gd name="T9" fmla="*/ 1 h 2"/>
                                <a:gd name="T10" fmla="*/ 321 w 394"/>
                                <a:gd name="T11" fmla="*/ 1 h 2"/>
                                <a:gd name="T12" fmla="*/ 0 60000 65536"/>
                                <a:gd name="T13" fmla="*/ 0 60000 65536"/>
                                <a:gd name="T14" fmla="*/ 0 60000 65536"/>
                                <a:gd name="T15" fmla="*/ 0 60000 65536"/>
                                <a:gd name="T16" fmla="*/ 0 60000 65536"/>
                                <a:gd name="T17" fmla="*/ 0 60000 65536"/>
                                <a:gd name="T18" fmla="*/ 0 w 394"/>
                                <a:gd name="T19" fmla="*/ 0 h 2"/>
                                <a:gd name="T20" fmla="*/ 394 w 394"/>
                                <a:gd name="T21" fmla="*/ 2 h 2"/>
                              </a:gdLst>
                              <a:ahLst/>
                              <a:cxnLst>
                                <a:cxn ang="T12">
                                  <a:pos x="T0" y="T1"/>
                                </a:cxn>
                                <a:cxn ang="T13">
                                  <a:pos x="T2" y="T3"/>
                                </a:cxn>
                                <a:cxn ang="T14">
                                  <a:pos x="T4" y="T5"/>
                                </a:cxn>
                                <a:cxn ang="T15">
                                  <a:pos x="T6" y="T7"/>
                                </a:cxn>
                                <a:cxn ang="T16">
                                  <a:pos x="T8" y="T9"/>
                                </a:cxn>
                                <a:cxn ang="T17">
                                  <a:pos x="T10" y="T11"/>
                                </a:cxn>
                              </a:cxnLst>
                              <a:rect l="T18" t="T19" r="T20" b="T21"/>
                              <a:pathLst>
                                <a:path w="394" h="2">
                                  <a:moveTo>
                                    <a:pt x="389" y="1"/>
                                  </a:moveTo>
                                  <a:lnTo>
                                    <a:pt x="0" y="1"/>
                                  </a:lnTo>
                                  <a:lnTo>
                                    <a:pt x="0" y="0"/>
                                  </a:lnTo>
                                  <a:lnTo>
                                    <a:pt x="393" y="0"/>
                                  </a:lnTo>
                                  <a:lnTo>
                                    <a:pt x="389"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39" name="Freeform 643"/>
                            <p:cNvSpPr>
                              <a:spLocks/>
                            </p:cNvSpPr>
                            <p:nvPr/>
                          </p:nvSpPr>
                          <p:spPr bwMode="auto">
                            <a:xfrm>
                              <a:off x="465" y="1820"/>
                              <a:ext cx="360" cy="4"/>
                            </a:xfrm>
                            <a:custGeom>
                              <a:avLst/>
                              <a:gdLst>
                                <a:gd name="T0" fmla="*/ 325 w 396"/>
                                <a:gd name="T1" fmla="*/ 3 h 4"/>
                                <a:gd name="T2" fmla="*/ 0 w 396"/>
                                <a:gd name="T3" fmla="*/ 3 h 4"/>
                                <a:gd name="T4" fmla="*/ 0 w 396"/>
                                <a:gd name="T5" fmla="*/ 0 h 4"/>
                                <a:gd name="T6" fmla="*/ 326 w 396"/>
                                <a:gd name="T7" fmla="*/ 0 h 4"/>
                                <a:gd name="T8" fmla="*/ 325 w 396"/>
                                <a:gd name="T9" fmla="*/ 3 h 4"/>
                                <a:gd name="T10" fmla="*/ 325 w 396"/>
                                <a:gd name="T11" fmla="*/ 3 h 4"/>
                                <a:gd name="T12" fmla="*/ 0 60000 65536"/>
                                <a:gd name="T13" fmla="*/ 0 60000 65536"/>
                                <a:gd name="T14" fmla="*/ 0 60000 65536"/>
                                <a:gd name="T15" fmla="*/ 0 60000 65536"/>
                                <a:gd name="T16" fmla="*/ 0 60000 65536"/>
                                <a:gd name="T17" fmla="*/ 0 60000 65536"/>
                                <a:gd name="T18" fmla="*/ 0 w 396"/>
                                <a:gd name="T19" fmla="*/ 0 h 4"/>
                                <a:gd name="T20" fmla="*/ 396 w 396"/>
                                <a:gd name="T21" fmla="*/ 4 h 4"/>
                              </a:gdLst>
                              <a:ahLst/>
                              <a:cxnLst>
                                <a:cxn ang="T12">
                                  <a:pos x="T0" y="T1"/>
                                </a:cxn>
                                <a:cxn ang="T13">
                                  <a:pos x="T2" y="T3"/>
                                </a:cxn>
                                <a:cxn ang="T14">
                                  <a:pos x="T4" y="T5"/>
                                </a:cxn>
                                <a:cxn ang="T15">
                                  <a:pos x="T6" y="T7"/>
                                </a:cxn>
                                <a:cxn ang="T16">
                                  <a:pos x="T8" y="T9"/>
                                </a:cxn>
                                <a:cxn ang="T17">
                                  <a:pos x="T10" y="T11"/>
                                </a:cxn>
                              </a:cxnLst>
                              <a:rect l="T18" t="T19" r="T20" b="T21"/>
                              <a:pathLst>
                                <a:path w="396" h="4">
                                  <a:moveTo>
                                    <a:pt x="393" y="3"/>
                                  </a:moveTo>
                                  <a:lnTo>
                                    <a:pt x="0" y="3"/>
                                  </a:lnTo>
                                  <a:lnTo>
                                    <a:pt x="0" y="0"/>
                                  </a:lnTo>
                                  <a:lnTo>
                                    <a:pt x="395" y="0"/>
                                  </a:lnTo>
                                  <a:lnTo>
                                    <a:pt x="393"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40" name="Freeform 644"/>
                            <p:cNvSpPr>
                              <a:spLocks/>
                            </p:cNvSpPr>
                            <p:nvPr/>
                          </p:nvSpPr>
                          <p:spPr bwMode="auto">
                            <a:xfrm>
                              <a:off x="465" y="1820"/>
                              <a:ext cx="364" cy="1"/>
                            </a:xfrm>
                            <a:custGeom>
                              <a:avLst/>
                              <a:gdLst>
                                <a:gd name="T0" fmla="*/ 326 w 401"/>
                                <a:gd name="T1" fmla="*/ 0 h 1"/>
                                <a:gd name="T2" fmla="*/ 0 w 401"/>
                                <a:gd name="T3" fmla="*/ 0 h 1"/>
                                <a:gd name="T4" fmla="*/ 0 w 401"/>
                                <a:gd name="T5" fmla="*/ 0 h 1"/>
                                <a:gd name="T6" fmla="*/ 330 w 401"/>
                                <a:gd name="T7" fmla="*/ 0 h 1"/>
                                <a:gd name="T8" fmla="*/ 326 w 401"/>
                                <a:gd name="T9" fmla="*/ 0 h 1"/>
                                <a:gd name="T10" fmla="*/ 326 w 401"/>
                                <a:gd name="T11" fmla="*/ 0 h 1"/>
                                <a:gd name="T12" fmla="*/ 0 60000 65536"/>
                                <a:gd name="T13" fmla="*/ 0 60000 65536"/>
                                <a:gd name="T14" fmla="*/ 0 60000 65536"/>
                                <a:gd name="T15" fmla="*/ 0 60000 65536"/>
                                <a:gd name="T16" fmla="*/ 0 60000 65536"/>
                                <a:gd name="T17" fmla="*/ 0 60000 65536"/>
                                <a:gd name="T18" fmla="*/ 0 w 401"/>
                                <a:gd name="T19" fmla="*/ 0 h 1"/>
                                <a:gd name="T20" fmla="*/ 401 w 40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01" h="1">
                                  <a:moveTo>
                                    <a:pt x="395" y="0"/>
                                  </a:moveTo>
                                  <a:lnTo>
                                    <a:pt x="0" y="0"/>
                                  </a:lnTo>
                                  <a:lnTo>
                                    <a:pt x="400" y="0"/>
                                  </a:lnTo>
                                  <a:lnTo>
                                    <a:pt x="39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41" name="Freeform 645"/>
                            <p:cNvSpPr>
                              <a:spLocks/>
                            </p:cNvSpPr>
                            <p:nvPr/>
                          </p:nvSpPr>
                          <p:spPr bwMode="auto">
                            <a:xfrm>
                              <a:off x="465" y="1819"/>
                              <a:ext cx="365" cy="2"/>
                            </a:xfrm>
                            <a:custGeom>
                              <a:avLst/>
                              <a:gdLst>
                                <a:gd name="T0" fmla="*/ 330 w 402"/>
                                <a:gd name="T1" fmla="*/ 1 h 3"/>
                                <a:gd name="T2" fmla="*/ 0 w 402"/>
                                <a:gd name="T3" fmla="*/ 1 h 3"/>
                                <a:gd name="T4" fmla="*/ 0 w 402"/>
                                <a:gd name="T5" fmla="*/ 0 h 3"/>
                                <a:gd name="T6" fmla="*/ 330 w 402"/>
                                <a:gd name="T7" fmla="*/ 0 h 3"/>
                                <a:gd name="T8" fmla="*/ 330 w 402"/>
                                <a:gd name="T9" fmla="*/ 1 h 3"/>
                                <a:gd name="T10" fmla="*/ 330 w 402"/>
                                <a:gd name="T11" fmla="*/ 1 h 3"/>
                                <a:gd name="T12" fmla="*/ 330 w 402"/>
                                <a:gd name="T13" fmla="*/ 1 h 3"/>
                                <a:gd name="T14" fmla="*/ 0 60000 65536"/>
                                <a:gd name="T15" fmla="*/ 0 60000 65536"/>
                                <a:gd name="T16" fmla="*/ 0 60000 65536"/>
                                <a:gd name="T17" fmla="*/ 0 60000 65536"/>
                                <a:gd name="T18" fmla="*/ 0 60000 65536"/>
                                <a:gd name="T19" fmla="*/ 0 60000 65536"/>
                                <a:gd name="T20" fmla="*/ 0 60000 65536"/>
                                <a:gd name="T21" fmla="*/ 0 w 402"/>
                                <a:gd name="T22" fmla="*/ 0 h 3"/>
                                <a:gd name="T23" fmla="*/ 402 w 4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2" h="3">
                                  <a:moveTo>
                                    <a:pt x="400" y="2"/>
                                  </a:moveTo>
                                  <a:lnTo>
                                    <a:pt x="0" y="2"/>
                                  </a:lnTo>
                                  <a:lnTo>
                                    <a:pt x="0" y="0"/>
                                  </a:lnTo>
                                  <a:lnTo>
                                    <a:pt x="401" y="0"/>
                                  </a:lnTo>
                                  <a:lnTo>
                                    <a:pt x="40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42" name="Freeform 646"/>
                            <p:cNvSpPr>
                              <a:spLocks/>
                            </p:cNvSpPr>
                            <p:nvPr/>
                          </p:nvSpPr>
                          <p:spPr bwMode="auto">
                            <a:xfrm>
                              <a:off x="465" y="1819"/>
                              <a:ext cx="368" cy="1"/>
                            </a:xfrm>
                            <a:custGeom>
                              <a:avLst/>
                              <a:gdLst>
                                <a:gd name="T0" fmla="*/ 331 w 405"/>
                                <a:gd name="T1" fmla="*/ 0 h 1"/>
                                <a:gd name="T2" fmla="*/ 0 w 405"/>
                                <a:gd name="T3" fmla="*/ 0 h 1"/>
                                <a:gd name="T4" fmla="*/ 0 w 405"/>
                                <a:gd name="T5" fmla="*/ 0 h 1"/>
                                <a:gd name="T6" fmla="*/ 333 w 405"/>
                                <a:gd name="T7" fmla="*/ 0 h 1"/>
                                <a:gd name="T8" fmla="*/ 331 w 405"/>
                                <a:gd name="T9" fmla="*/ 0 h 1"/>
                                <a:gd name="T10" fmla="*/ 331 w 405"/>
                                <a:gd name="T11" fmla="*/ 0 h 1"/>
                                <a:gd name="T12" fmla="*/ 0 60000 65536"/>
                                <a:gd name="T13" fmla="*/ 0 60000 65536"/>
                                <a:gd name="T14" fmla="*/ 0 60000 65536"/>
                                <a:gd name="T15" fmla="*/ 0 60000 65536"/>
                                <a:gd name="T16" fmla="*/ 0 60000 65536"/>
                                <a:gd name="T17" fmla="*/ 0 60000 65536"/>
                                <a:gd name="T18" fmla="*/ 0 w 405"/>
                                <a:gd name="T19" fmla="*/ 0 h 1"/>
                                <a:gd name="T20" fmla="*/ 405 w 40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05" h="1">
                                  <a:moveTo>
                                    <a:pt x="401" y="0"/>
                                  </a:moveTo>
                                  <a:lnTo>
                                    <a:pt x="0" y="0"/>
                                  </a:lnTo>
                                  <a:lnTo>
                                    <a:pt x="404" y="0"/>
                                  </a:lnTo>
                                  <a:lnTo>
                                    <a:pt x="40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43" name="Freeform 647"/>
                            <p:cNvSpPr>
                              <a:spLocks/>
                            </p:cNvSpPr>
                            <p:nvPr/>
                          </p:nvSpPr>
                          <p:spPr bwMode="auto">
                            <a:xfrm>
                              <a:off x="465" y="1817"/>
                              <a:ext cx="370" cy="3"/>
                            </a:xfrm>
                            <a:custGeom>
                              <a:avLst/>
                              <a:gdLst>
                                <a:gd name="T0" fmla="*/ 334 w 407"/>
                                <a:gd name="T1" fmla="*/ 2 h 3"/>
                                <a:gd name="T2" fmla="*/ 0 w 407"/>
                                <a:gd name="T3" fmla="*/ 2 h 3"/>
                                <a:gd name="T4" fmla="*/ 0 w 407"/>
                                <a:gd name="T5" fmla="*/ 0 h 3"/>
                                <a:gd name="T6" fmla="*/ 335 w 407"/>
                                <a:gd name="T7" fmla="*/ 0 h 3"/>
                                <a:gd name="T8" fmla="*/ 334 w 407"/>
                                <a:gd name="T9" fmla="*/ 2 h 3"/>
                                <a:gd name="T10" fmla="*/ 334 w 407"/>
                                <a:gd name="T11" fmla="*/ 2 h 3"/>
                                <a:gd name="T12" fmla="*/ 0 60000 65536"/>
                                <a:gd name="T13" fmla="*/ 0 60000 65536"/>
                                <a:gd name="T14" fmla="*/ 0 60000 65536"/>
                                <a:gd name="T15" fmla="*/ 0 60000 65536"/>
                                <a:gd name="T16" fmla="*/ 0 60000 65536"/>
                                <a:gd name="T17" fmla="*/ 0 60000 65536"/>
                                <a:gd name="T18" fmla="*/ 0 w 407"/>
                                <a:gd name="T19" fmla="*/ 0 h 3"/>
                                <a:gd name="T20" fmla="*/ 407 w 407"/>
                                <a:gd name="T21" fmla="*/ 3 h 3"/>
                              </a:gdLst>
                              <a:ahLst/>
                              <a:cxnLst>
                                <a:cxn ang="T12">
                                  <a:pos x="T0" y="T1"/>
                                </a:cxn>
                                <a:cxn ang="T13">
                                  <a:pos x="T2" y="T3"/>
                                </a:cxn>
                                <a:cxn ang="T14">
                                  <a:pos x="T4" y="T5"/>
                                </a:cxn>
                                <a:cxn ang="T15">
                                  <a:pos x="T6" y="T7"/>
                                </a:cxn>
                                <a:cxn ang="T16">
                                  <a:pos x="T8" y="T9"/>
                                </a:cxn>
                                <a:cxn ang="T17">
                                  <a:pos x="T10" y="T11"/>
                                </a:cxn>
                              </a:cxnLst>
                              <a:rect l="T18" t="T19" r="T20" b="T21"/>
                              <a:pathLst>
                                <a:path w="407" h="3">
                                  <a:moveTo>
                                    <a:pt x="404" y="2"/>
                                  </a:moveTo>
                                  <a:lnTo>
                                    <a:pt x="0" y="2"/>
                                  </a:lnTo>
                                  <a:lnTo>
                                    <a:pt x="0" y="0"/>
                                  </a:lnTo>
                                  <a:lnTo>
                                    <a:pt x="406" y="0"/>
                                  </a:lnTo>
                                  <a:lnTo>
                                    <a:pt x="404"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44" name="Freeform 648"/>
                            <p:cNvSpPr>
                              <a:spLocks/>
                            </p:cNvSpPr>
                            <p:nvPr/>
                          </p:nvSpPr>
                          <p:spPr bwMode="auto">
                            <a:xfrm>
                              <a:off x="465" y="1815"/>
                              <a:ext cx="372" cy="3"/>
                            </a:xfrm>
                            <a:custGeom>
                              <a:avLst/>
                              <a:gdLst>
                                <a:gd name="T0" fmla="*/ 336 w 409"/>
                                <a:gd name="T1" fmla="*/ 2 h 3"/>
                                <a:gd name="T2" fmla="*/ 0 w 409"/>
                                <a:gd name="T3" fmla="*/ 2 h 3"/>
                                <a:gd name="T4" fmla="*/ 0 w 409"/>
                                <a:gd name="T5" fmla="*/ 0 h 3"/>
                                <a:gd name="T6" fmla="*/ 337 w 409"/>
                                <a:gd name="T7" fmla="*/ 0 h 3"/>
                                <a:gd name="T8" fmla="*/ 336 w 409"/>
                                <a:gd name="T9" fmla="*/ 2 h 3"/>
                                <a:gd name="T10" fmla="*/ 336 w 409"/>
                                <a:gd name="T11" fmla="*/ 2 h 3"/>
                                <a:gd name="T12" fmla="*/ 0 60000 65536"/>
                                <a:gd name="T13" fmla="*/ 0 60000 65536"/>
                                <a:gd name="T14" fmla="*/ 0 60000 65536"/>
                                <a:gd name="T15" fmla="*/ 0 60000 65536"/>
                                <a:gd name="T16" fmla="*/ 0 60000 65536"/>
                                <a:gd name="T17" fmla="*/ 0 60000 65536"/>
                                <a:gd name="T18" fmla="*/ 0 w 409"/>
                                <a:gd name="T19" fmla="*/ 0 h 3"/>
                                <a:gd name="T20" fmla="*/ 409 w 409"/>
                                <a:gd name="T21" fmla="*/ 3 h 3"/>
                              </a:gdLst>
                              <a:ahLst/>
                              <a:cxnLst>
                                <a:cxn ang="T12">
                                  <a:pos x="T0" y="T1"/>
                                </a:cxn>
                                <a:cxn ang="T13">
                                  <a:pos x="T2" y="T3"/>
                                </a:cxn>
                                <a:cxn ang="T14">
                                  <a:pos x="T4" y="T5"/>
                                </a:cxn>
                                <a:cxn ang="T15">
                                  <a:pos x="T6" y="T7"/>
                                </a:cxn>
                                <a:cxn ang="T16">
                                  <a:pos x="T8" y="T9"/>
                                </a:cxn>
                                <a:cxn ang="T17">
                                  <a:pos x="T10" y="T11"/>
                                </a:cxn>
                              </a:cxnLst>
                              <a:rect l="T18" t="T19" r="T20" b="T21"/>
                              <a:pathLst>
                                <a:path w="409" h="3">
                                  <a:moveTo>
                                    <a:pt x="406" y="2"/>
                                  </a:moveTo>
                                  <a:lnTo>
                                    <a:pt x="0" y="2"/>
                                  </a:lnTo>
                                  <a:lnTo>
                                    <a:pt x="0" y="0"/>
                                  </a:lnTo>
                                  <a:lnTo>
                                    <a:pt x="408" y="0"/>
                                  </a:lnTo>
                                  <a:lnTo>
                                    <a:pt x="40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45" name="Freeform 649"/>
                            <p:cNvSpPr>
                              <a:spLocks/>
                            </p:cNvSpPr>
                            <p:nvPr/>
                          </p:nvSpPr>
                          <p:spPr bwMode="auto">
                            <a:xfrm>
                              <a:off x="465" y="1815"/>
                              <a:ext cx="374" cy="1"/>
                            </a:xfrm>
                            <a:custGeom>
                              <a:avLst/>
                              <a:gdLst>
                                <a:gd name="T0" fmla="*/ 338 w 411"/>
                                <a:gd name="T1" fmla="*/ 0 h 1"/>
                                <a:gd name="T2" fmla="*/ 0 w 411"/>
                                <a:gd name="T3" fmla="*/ 0 h 1"/>
                                <a:gd name="T4" fmla="*/ 3 w 411"/>
                                <a:gd name="T5" fmla="*/ 0 h 1"/>
                                <a:gd name="T6" fmla="*/ 339 w 411"/>
                                <a:gd name="T7" fmla="*/ 0 h 1"/>
                                <a:gd name="T8" fmla="*/ 338 w 411"/>
                                <a:gd name="T9" fmla="*/ 0 h 1"/>
                                <a:gd name="T10" fmla="*/ 338 w 411"/>
                                <a:gd name="T11" fmla="*/ 0 h 1"/>
                                <a:gd name="T12" fmla="*/ 0 60000 65536"/>
                                <a:gd name="T13" fmla="*/ 0 60000 65536"/>
                                <a:gd name="T14" fmla="*/ 0 60000 65536"/>
                                <a:gd name="T15" fmla="*/ 0 60000 65536"/>
                                <a:gd name="T16" fmla="*/ 0 60000 65536"/>
                                <a:gd name="T17" fmla="*/ 0 60000 65536"/>
                                <a:gd name="T18" fmla="*/ 0 w 411"/>
                                <a:gd name="T19" fmla="*/ 0 h 1"/>
                                <a:gd name="T20" fmla="*/ 411 w 41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11" h="1">
                                  <a:moveTo>
                                    <a:pt x="408" y="0"/>
                                  </a:moveTo>
                                  <a:lnTo>
                                    <a:pt x="0" y="0"/>
                                  </a:lnTo>
                                  <a:lnTo>
                                    <a:pt x="3" y="0"/>
                                  </a:lnTo>
                                  <a:lnTo>
                                    <a:pt x="410" y="0"/>
                                  </a:lnTo>
                                  <a:lnTo>
                                    <a:pt x="40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46" name="Freeform 650"/>
                            <p:cNvSpPr>
                              <a:spLocks/>
                            </p:cNvSpPr>
                            <p:nvPr/>
                          </p:nvSpPr>
                          <p:spPr bwMode="auto">
                            <a:xfrm>
                              <a:off x="468" y="1813"/>
                              <a:ext cx="372" cy="3"/>
                            </a:xfrm>
                            <a:custGeom>
                              <a:avLst/>
                              <a:gdLst>
                                <a:gd name="T0" fmla="*/ 335 w 410"/>
                                <a:gd name="T1" fmla="*/ 2 h 3"/>
                                <a:gd name="T2" fmla="*/ 0 w 410"/>
                                <a:gd name="T3" fmla="*/ 2 h 3"/>
                                <a:gd name="T4" fmla="*/ 0 w 410"/>
                                <a:gd name="T5" fmla="*/ 0 h 3"/>
                                <a:gd name="T6" fmla="*/ 337 w 410"/>
                                <a:gd name="T7" fmla="*/ 0 h 3"/>
                                <a:gd name="T8" fmla="*/ 335 w 410"/>
                                <a:gd name="T9" fmla="*/ 2 h 3"/>
                                <a:gd name="T10" fmla="*/ 335 w 410"/>
                                <a:gd name="T11" fmla="*/ 2 h 3"/>
                                <a:gd name="T12" fmla="*/ 0 60000 65536"/>
                                <a:gd name="T13" fmla="*/ 0 60000 65536"/>
                                <a:gd name="T14" fmla="*/ 0 60000 65536"/>
                                <a:gd name="T15" fmla="*/ 0 60000 65536"/>
                                <a:gd name="T16" fmla="*/ 0 60000 65536"/>
                                <a:gd name="T17" fmla="*/ 0 60000 65536"/>
                                <a:gd name="T18" fmla="*/ 0 w 410"/>
                                <a:gd name="T19" fmla="*/ 0 h 3"/>
                                <a:gd name="T20" fmla="*/ 410 w 410"/>
                                <a:gd name="T21" fmla="*/ 3 h 3"/>
                              </a:gdLst>
                              <a:ahLst/>
                              <a:cxnLst>
                                <a:cxn ang="T12">
                                  <a:pos x="T0" y="T1"/>
                                </a:cxn>
                                <a:cxn ang="T13">
                                  <a:pos x="T2" y="T3"/>
                                </a:cxn>
                                <a:cxn ang="T14">
                                  <a:pos x="T4" y="T5"/>
                                </a:cxn>
                                <a:cxn ang="T15">
                                  <a:pos x="T6" y="T7"/>
                                </a:cxn>
                                <a:cxn ang="T16">
                                  <a:pos x="T8" y="T9"/>
                                </a:cxn>
                                <a:cxn ang="T17">
                                  <a:pos x="T10" y="T11"/>
                                </a:cxn>
                              </a:cxnLst>
                              <a:rect l="T18" t="T19" r="T20" b="T21"/>
                              <a:pathLst>
                                <a:path w="410" h="3">
                                  <a:moveTo>
                                    <a:pt x="407" y="2"/>
                                  </a:moveTo>
                                  <a:lnTo>
                                    <a:pt x="0" y="2"/>
                                  </a:lnTo>
                                  <a:lnTo>
                                    <a:pt x="0" y="0"/>
                                  </a:lnTo>
                                  <a:lnTo>
                                    <a:pt x="409" y="0"/>
                                  </a:lnTo>
                                  <a:lnTo>
                                    <a:pt x="407"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47" name="Freeform 651"/>
                            <p:cNvSpPr>
                              <a:spLocks/>
                            </p:cNvSpPr>
                            <p:nvPr/>
                          </p:nvSpPr>
                          <p:spPr bwMode="auto">
                            <a:xfrm>
                              <a:off x="468" y="1812"/>
                              <a:ext cx="374" cy="2"/>
                            </a:xfrm>
                            <a:custGeom>
                              <a:avLst/>
                              <a:gdLst>
                                <a:gd name="T0" fmla="*/ 337 w 412"/>
                                <a:gd name="T1" fmla="*/ 1 h 3"/>
                                <a:gd name="T2" fmla="*/ 0 w 412"/>
                                <a:gd name="T3" fmla="*/ 1 h 3"/>
                                <a:gd name="T4" fmla="*/ 0 w 412"/>
                                <a:gd name="T5" fmla="*/ 0 h 3"/>
                                <a:gd name="T6" fmla="*/ 339 w 412"/>
                                <a:gd name="T7" fmla="*/ 0 h 3"/>
                                <a:gd name="T8" fmla="*/ 337 w 412"/>
                                <a:gd name="T9" fmla="*/ 1 h 3"/>
                                <a:gd name="T10" fmla="*/ 337 w 412"/>
                                <a:gd name="T11" fmla="*/ 1 h 3"/>
                                <a:gd name="T12" fmla="*/ 0 60000 65536"/>
                                <a:gd name="T13" fmla="*/ 0 60000 65536"/>
                                <a:gd name="T14" fmla="*/ 0 60000 65536"/>
                                <a:gd name="T15" fmla="*/ 0 60000 65536"/>
                                <a:gd name="T16" fmla="*/ 0 60000 65536"/>
                                <a:gd name="T17" fmla="*/ 0 60000 65536"/>
                                <a:gd name="T18" fmla="*/ 0 w 412"/>
                                <a:gd name="T19" fmla="*/ 0 h 3"/>
                                <a:gd name="T20" fmla="*/ 412 w 412"/>
                                <a:gd name="T21" fmla="*/ 3 h 3"/>
                              </a:gdLst>
                              <a:ahLst/>
                              <a:cxnLst>
                                <a:cxn ang="T12">
                                  <a:pos x="T0" y="T1"/>
                                </a:cxn>
                                <a:cxn ang="T13">
                                  <a:pos x="T2" y="T3"/>
                                </a:cxn>
                                <a:cxn ang="T14">
                                  <a:pos x="T4" y="T5"/>
                                </a:cxn>
                                <a:cxn ang="T15">
                                  <a:pos x="T6" y="T7"/>
                                </a:cxn>
                                <a:cxn ang="T16">
                                  <a:pos x="T8" y="T9"/>
                                </a:cxn>
                                <a:cxn ang="T17">
                                  <a:pos x="T10" y="T11"/>
                                </a:cxn>
                              </a:cxnLst>
                              <a:rect l="T18" t="T19" r="T20" b="T21"/>
                              <a:pathLst>
                                <a:path w="412" h="3">
                                  <a:moveTo>
                                    <a:pt x="409" y="2"/>
                                  </a:moveTo>
                                  <a:lnTo>
                                    <a:pt x="0" y="2"/>
                                  </a:lnTo>
                                  <a:lnTo>
                                    <a:pt x="0" y="0"/>
                                  </a:lnTo>
                                  <a:lnTo>
                                    <a:pt x="411" y="0"/>
                                  </a:lnTo>
                                  <a:lnTo>
                                    <a:pt x="40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48" name="Freeform 652"/>
                            <p:cNvSpPr>
                              <a:spLocks/>
                            </p:cNvSpPr>
                            <p:nvPr/>
                          </p:nvSpPr>
                          <p:spPr bwMode="auto">
                            <a:xfrm>
                              <a:off x="468" y="1812"/>
                              <a:ext cx="376" cy="1"/>
                            </a:xfrm>
                            <a:custGeom>
                              <a:avLst/>
                              <a:gdLst>
                                <a:gd name="T0" fmla="*/ 339 w 414"/>
                                <a:gd name="T1" fmla="*/ 0 h 1"/>
                                <a:gd name="T2" fmla="*/ 0 w 414"/>
                                <a:gd name="T3" fmla="*/ 0 h 1"/>
                                <a:gd name="T4" fmla="*/ 0 w 414"/>
                                <a:gd name="T5" fmla="*/ 0 h 1"/>
                                <a:gd name="T6" fmla="*/ 341 w 414"/>
                                <a:gd name="T7" fmla="*/ 0 h 1"/>
                                <a:gd name="T8" fmla="*/ 339 w 414"/>
                                <a:gd name="T9" fmla="*/ 0 h 1"/>
                                <a:gd name="T10" fmla="*/ 339 w 414"/>
                                <a:gd name="T11" fmla="*/ 0 h 1"/>
                                <a:gd name="T12" fmla="*/ 0 60000 65536"/>
                                <a:gd name="T13" fmla="*/ 0 60000 65536"/>
                                <a:gd name="T14" fmla="*/ 0 60000 65536"/>
                                <a:gd name="T15" fmla="*/ 0 60000 65536"/>
                                <a:gd name="T16" fmla="*/ 0 60000 65536"/>
                                <a:gd name="T17" fmla="*/ 0 60000 65536"/>
                                <a:gd name="T18" fmla="*/ 0 w 414"/>
                                <a:gd name="T19" fmla="*/ 0 h 1"/>
                                <a:gd name="T20" fmla="*/ 414 w 4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14" h="1">
                                  <a:moveTo>
                                    <a:pt x="411" y="0"/>
                                  </a:moveTo>
                                  <a:lnTo>
                                    <a:pt x="0" y="0"/>
                                  </a:lnTo>
                                  <a:lnTo>
                                    <a:pt x="413" y="0"/>
                                  </a:lnTo>
                                  <a:lnTo>
                                    <a:pt x="41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49" name="Freeform 653"/>
                            <p:cNvSpPr>
                              <a:spLocks/>
                            </p:cNvSpPr>
                            <p:nvPr/>
                          </p:nvSpPr>
                          <p:spPr bwMode="auto">
                            <a:xfrm>
                              <a:off x="468" y="1810"/>
                              <a:ext cx="381" cy="3"/>
                            </a:xfrm>
                            <a:custGeom>
                              <a:avLst/>
                              <a:gdLst>
                                <a:gd name="T0" fmla="*/ 342 w 419"/>
                                <a:gd name="T1" fmla="*/ 2 h 3"/>
                                <a:gd name="T2" fmla="*/ 0 w 419"/>
                                <a:gd name="T3" fmla="*/ 2 h 3"/>
                                <a:gd name="T4" fmla="*/ 0 w 419"/>
                                <a:gd name="T5" fmla="*/ 0 h 3"/>
                                <a:gd name="T6" fmla="*/ 346 w 419"/>
                                <a:gd name="T7" fmla="*/ 0 h 3"/>
                                <a:gd name="T8" fmla="*/ 342 w 419"/>
                                <a:gd name="T9" fmla="*/ 2 h 3"/>
                                <a:gd name="T10" fmla="*/ 342 w 419"/>
                                <a:gd name="T11" fmla="*/ 2 h 3"/>
                                <a:gd name="T12" fmla="*/ 0 60000 65536"/>
                                <a:gd name="T13" fmla="*/ 0 60000 65536"/>
                                <a:gd name="T14" fmla="*/ 0 60000 65536"/>
                                <a:gd name="T15" fmla="*/ 0 60000 65536"/>
                                <a:gd name="T16" fmla="*/ 0 60000 65536"/>
                                <a:gd name="T17" fmla="*/ 0 60000 65536"/>
                                <a:gd name="T18" fmla="*/ 0 w 419"/>
                                <a:gd name="T19" fmla="*/ 0 h 3"/>
                                <a:gd name="T20" fmla="*/ 419 w 419"/>
                                <a:gd name="T21" fmla="*/ 3 h 3"/>
                              </a:gdLst>
                              <a:ahLst/>
                              <a:cxnLst>
                                <a:cxn ang="T12">
                                  <a:pos x="T0" y="T1"/>
                                </a:cxn>
                                <a:cxn ang="T13">
                                  <a:pos x="T2" y="T3"/>
                                </a:cxn>
                                <a:cxn ang="T14">
                                  <a:pos x="T4" y="T5"/>
                                </a:cxn>
                                <a:cxn ang="T15">
                                  <a:pos x="T6" y="T7"/>
                                </a:cxn>
                                <a:cxn ang="T16">
                                  <a:pos x="T8" y="T9"/>
                                </a:cxn>
                                <a:cxn ang="T17">
                                  <a:pos x="T10" y="T11"/>
                                </a:cxn>
                              </a:cxnLst>
                              <a:rect l="T18" t="T19" r="T20" b="T21"/>
                              <a:pathLst>
                                <a:path w="419" h="3">
                                  <a:moveTo>
                                    <a:pt x="413" y="2"/>
                                  </a:moveTo>
                                  <a:lnTo>
                                    <a:pt x="0" y="2"/>
                                  </a:lnTo>
                                  <a:lnTo>
                                    <a:pt x="0" y="0"/>
                                  </a:lnTo>
                                  <a:lnTo>
                                    <a:pt x="418" y="0"/>
                                  </a:lnTo>
                                  <a:lnTo>
                                    <a:pt x="41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50" name="Freeform 654"/>
                            <p:cNvSpPr>
                              <a:spLocks/>
                            </p:cNvSpPr>
                            <p:nvPr/>
                          </p:nvSpPr>
                          <p:spPr bwMode="auto">
                            <a:xfrm>
                              <a:off x="468" y="1810"/>
                              <a:ext cx="381" cy="1"/>
                            </a:xfrm>
                            <a:custGeom>
                              <a:avLst/>
                              <a:gdLst>
                                <a:gd name="T0" fmla="*/ 344 w 420"/>
                                <a:gd name="T1" fmla="*/ 0 h 1"/>
                                <a:gd name="T2" fmla="*/ 0 w 420"/>
                                <a:gd name="T3" fmla="*/ 0 h 1"/>
                                <a:gd name="T4" fmla="*/ 0 w 420"/>
                                <a:gd name="T5" fmla="*/ 0 h 1"/>
                                <a:gd name="T6" fmla="*/ 345 w 420"/>
                                <a:gd name="T7" fmla="*/ 0 h 1"/>
                                <a:gd name="T8" fmla="*/ 344 w 420"/>
                                <a:gd name="T9" fmla="*/ 0 h 1"/>
                                <a:gd name="T10" fmla="*/ 344 w 420"/>
                                <a:gd name="T11" fmla="*/ 0 h 1"/>
                                <a:gd name="T12" fmla="*/ 0 60000 65536"/>
                                <a:gd name="T13" fmla="*/ 0 60000 65536"/>
                                <a:gd name="T14" fmla="*/ 0 60000 65536"/>
                                <a:gd name="T15" fmla="*/ 0 60000 65536"/>
                                <a:gd name="T16" fmla="*/ 0 60000 65536"/>
                                <a:gd name="T17" fmla="*/ 0 60000 65536"/>
                                <a:gd name="T18" fmla="*/ 0 w 420"/>
                                <a:gd name="T19" fmla="*/ 0 h 1"/>
                                <a:gd name="T20" fmla="*/ 420 w 4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420" h="1">
                                  <a:moveTo>
                                    <a:pt x="418" y="0"/>
                                  </a:moveTo>
                                  <a:lnTo>
                                    <a:pt x="0" y="0"/>
                                  </a:lnTo>
                                  <a:lnTo>
                                    <a:pt x="419" y="0"/>
                                  </a:lnTo>
                                  <a:lnTo>
                                    <a:pt x="41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51" name="Freeform 655"/>
                            <p:cNvSpPr>
                              <a:spLocks/>
                            </p:cNvSpPr>
                            <p:nvPr/>
                          </p:nvSpPr>
                          <p:spPr bwMode="auto">
                            <a:xfrm>
                              <a:off x="468" y="1808"/>
                              <a:ext cx="383" cy="3"/>
                            </a:xfrm>
                            <a:custGeom>
                              <a:avLst/>
                              <a:gdLst>
                                <a:gd name="T0" fmla="*/ 345 w 422"/>
                                <a:gd name="T1" fmla="*/ 2 h 3"/>
                                <a:gd name="T2" fmla="*/ 0 w 422"/>
                                <a:gd name="T3" fmla="*/ 2 h 3"/>
                                <a:gd name="T4" fmla="*/ 0 w 422"/>
                                <a:gd name="T5" fmla="*/ 0 h 3"/>
                                <a:gd name="T6" fmla="*/ 347 w 422"/>
                                <a:gd name="T7" fmla="*/ 0 h 3"/>
                                <a:gd name="T8" fmla="*/ 345 w 422"/>
                                <a:gd name="T9" fmla="*/ 2 h 3"/>
                                <a:gd name="T10" fmla="*/ 345 w 422"/>
                                <a:gd name="T11" fmla="*/ 2 h 3"/>
                                <a:gd name="T12" fmla="*/ 0 60000 65536"/>
                                <a:gd name="T13" fmla="*/ 0 60000 65536"/>
                                <a:gd name="T14" fmla="*/ 0 60000 65536"/>
                                <a:gd name="T15" fmla="*/ 0 60000 65536"/>
                                <a:gd name="T16" fmla="*/ 0 60000 65536"/>
                                <a:gd name="T17" fmla="*/ 0 60000 65536"/>
                                <a:gd name="T18" fmla="*/ 0 w 422"/>
                                <a:gd name="T19" fmla="*/ 0 h 3"/>
                                <a:gd name="T20" fmla="*/ 422 w 422"/>
                                <a:gd name="T21" fmla="*/ 3 h 3"/>
                              </a:gdLst>
                              <a:ahLst/>
                              <a:cxnLst>
                                <a:cxn ang="T12">
                                  <a:pos x="T0" y="T1"/>
                                </a:cxn>
                                <a:cxn ang="T13">
                                  <a:pos x="T2" y="T3"/>
                                </a:cxn>
                                <a:cxn ang="T14">
                                  <a:pos x="T4" y="T5"/>
                                </a:cxn>
                                <a:cxn ang="T15">
                                  <a:pos x="T6" y="T7"/>
                                </a:cxn>
                                <a:cxn ang="T16">
                                  <a:pos x="T8" y="T9"/>
                                </a:cxn>
                                <a:cxn ang="T17">
                                  <a:pos x="T10" y="T11"/>
                                </a:cxn>
                              </a:cxnLst>
                              <a:rect l="T18" t="T19" r="T20" b="T21"/>
                              <a:pathLst>
                                <a:path w="422" h="3">
                                  <a:moveTo>
                                    <a:pt x="419" y="2"/>
                                  </a:moveTo>
                                  <a:lnTo>
                                    <a:pt x="0" y="2"/>
                                  </a:lnTo>
                                  <a:lnTo>
                                    <a:pt x="0" y="0"/>
                                  </a:lnTo>
                                  <a:lnTo>
                                    <a:pt x="421" y="0"/>
                                  </a:lnTo>
                                  <a:lnTo>
                                    <a:pt x="41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52" name="Freeform 656"/>
                            <p:cNvSpPr>
                              <a:spLocks/>
                            </p:cNvSpPr>
                            <p:nvPr/>
                          </p:nvSpPr>
                          <p:spPr bwMode="auto">
                            <a:xfrm>
                              <a:off x="468" y="1806"/>
                              <a:ext cx="385" cy="3"/>
                            </a:xfrm>
                            <a:custGeom>
                              <a:avLst/>
                              <a:gdLst>
                                <a:gd name="T0" fmla="*/ 347 w 424"/>
                                <a:gd name="T1" fmla="*/ 2 h 3"/>
                                <a:gd name="T2" fmla="*/ 0 w 424"/>
                                <a:gd name="T3" fmla="*/ 2 h 3"/>
                                <a:gd name="T4" fmla="*/ 0 w 424"/>
                                <a:gd name="T5" fmla="*/ 0 h 3"/>
                                <a:gd name="T6" fmla="*/ 349 w 424"/>
                                <a:gd name="T7" fmla="*/ 0 h 3"/>
                                <a:gd name="T8" fmla="*/ 347 w 424"/>
                                <a:gd name="T9" fmla="*/ 2 h 3"/>
                                <a:gd name="T10" fmla="*/ 347 w 424"/>
                                <a:gd name="T11" fmla="*/ 2 h 3"/>
                                <a:gd name="T12" fmla="*/ 0 60000 65536"/>
                                <a:gd name="T13" fmla="*/ 0 60000 65536"/>
                                <a:gd name="T14" fmla="*/ 0 60000 65536"/>
                                <a:gd name="T15" fmla="*/ 0 60000 65536"/>
                                <a:gd name="T16" fmla="*/ 0 60000 65536"/>
                                <a:gd name="T17" fmla="*/ 0 60000 65536"/>
                                <a:gd name="T18" fmla="*/ 0 w 424"/>
                                <a:gd name="T19" fmla="*/ 0 h 3"/>
                                <a:gd name="T20" fmla="*/ 424 w 42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24" h="3">
                                  <a:moveTo>
                                    <a:pt x="421" y="2"/>
                                  </a:moveTo>
                                  <a:lnTo>
                                    <a:pt x="0" y="2"/>
                                  </a:lnTo>
                                  <a:lnTo>
                                    <a:pt x="0" y="0"/>
                                  </a:lnTo>
                                  <a:lnTo>
                                    <a:pt x="423" y="0"/>
                                  </a:lnTo>
                                  <a:lnTo>
                                    <a:pt x="42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53" name="Freeform 657"/>
                            <p:cNvSpPr>
                              <a:spLocks/>
                            </p:cNvSpPr>
                            <p:nvPr/>
                          </p:nvSpPr>
                          <p:spPr bwMode="auto">
                            <a:xfrm>
                              <a:off x="468" y="1806"/>
                              <a:ext cx="388" cy="1"/>
                            </a:xfrm>
                            <a:custGeom>
                              <a:avLst/>
                              <a:gdLst>
                                <a:gd name="T0" fmla="*/ 349 w 427"/>
                                <a:gd name="T1" fmla="*/ 0 h 1"/>
                                <a:gd name="T2" fmla="*/ 0 w 427"/>
                                <a:gd name="T3" fmla="*/ 0 h 1"/>
                                <a:gd name="T4" fmla="*/ 0 w 427"/>
                                <a:gd name="T5" fmla="*/ 0 h 1"/>
                                <a:gd name="T6" fmla="*/ 352 w 427"/>
                                <a:gd name="T7" fmla="*/ 0 h 1"/>
                                <a:gd name="T8" fmla="*/ 349 w 427"/>
                                <a:gd name="T9" fmla="*/ 0 h 1"/>
                                <a:gd name="T10" fmla="*/ 349 w 427"/>
                                <a:gd name="T11" fmla="*/ 0 h 1"/>
                                <a:gd name="T12" fmla="*/ 0 60000 65536"/>
                                <a:gd name="T13" fmla="*/ 0 60000 65536"/>
                                <a:gd name="T14" fmla="*/ 0 60000 65536"/>
                                <a:gd name="T15" fmla="*/ 0 60000 65536"/>
                                <a:gd name="T16" fmla="*/ 0 60000 65536"/>
                                <a:gd name="T17" fmla="*/ 0 60000 65536"/>
                                <a:gd name="T18" fmla="*/ 0 w 427"/>
                                <a:gd name="T19" fmla="*/ 0 h 1"/>
                                <a:gd name="T20" fmla="*/ 427 w 427"/>
                                <a:gd name="T21" fmla="*/ 1 h 1"/>
                              </a:gdLst>
                              <a:ahLst/>
                              <a:cxnLst>
                                <a:cxn ang="T12">
                                  <a:pos x="T0" y="T1"/>
                                </a:cxn>
                                <a:cxn ang="T13">
                                  <a:pos x="T2" y="T3"/>
                                </a:cxn>
                                <a:cxn ang="T14">
                                  <a:pos x="T4" y="T5"/>
                                </a:cxn>
                                <a:cxn ang="T15">
                                  <a:pos x="T6" y="T7"/>
                                </a:cxn>
                                <a:cxn ang="T16">
                                  <a:pos x="T8" y="T9"/>
                                </a:cxn>
                                <a:cxn ang="T17">
                                  <a:pos x="T10" y="T11"/>
                                </a:cxn>
                              </a:cxnLst>
                              <a:rect l="T18" t="T19" r="T20" b="T21"/>
                              <a:pathLst>
                                <a:path w="427" h="1">
                                  <a:moveTo>
                                    <a:pt x="423" y="0"/>
                                  </a:moveTo>
                                  <a:lnTo>
                                    <a:pt x="0" y="0"/>
                                  </a:lnTo>
                                  <a:lnTo>
                                    <a:pt x="426" y="0"/>
                                  </a:lnTo>
                                  <a:lnTo>
                                    <a:pt x="42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54" name="Freeform 658"/>
                            <p:cNvSpPr>
                              <a:spLocks/>
                            </p:cNvSpPr>
                            <p:nvPr/>
                          </p:nvSpPr>
                          <p:spPr bwMode="auto">
                            <a:xfrm>
                              <a:off x="468" y="1805"/>
                              <a:ext cx="389" cy="2"/>
                            </a:xfrm>
                            <a:custGeom>
                              <a:avLst/>
                              <a:gdLst>
                                <a:gd name="T0" fmla="*/ 352 w 428"/>
                                <a:gd name="T1" fmla="*/ 1 h 3"/>
                                <a:gd name="T2" fmla="*/ 0 w 428"/>
                                <a:gd name="T3" fmla="*/ 1 h 3"/>
                                <a:gd name="T4" fmla="*/ 0 w 428"/>
                                <a:gd name="T5" fmla="*/ 0 h 3"/>
                                <a:gd name="T6" fmla="*/ 353 w 428"/>
                                <a:gd name="T7" fmla="*/ 0 h 3"/>
                                <a:gd name="T8" fmla="*/ 352 w 428"/>
                                <a:gd name="T9" fmla="*/ 1 h 3"/>
                                <a:gd name="T10" fmla="*/ 352 w 428"/>
                                <a:gd name="T11" fmla="*/ 1 h 3"/>
                                <a:gd name="T12" fmla="*/ 0 60000 65536"/>
                                <a:gd name="T13" fmla="*/ 0 60000 65536"/>
                                <a:gd name="T14" fmla="*/ 0 60000 65536"/>
                                <a:gd name="T15" fmla="*/ 0 60000 65536"/>
                                <a:gd name="T16" fmla="*/ 0 60000 65536"/>
                                <a:gd name="T17" fmla="*/ 0 60000 65536"/>
                                <a:gd name="T18" fmla="*/ 0 w 428"/>
                                <a:gd name="T19" fmla="*/ 0 h 3"/>
                                <a:gd name="T20" fmla="*/ 428 w 428"/>
                                <a:gd name="T21" fmla="*/ 3 h 3"/>
                              </a:gdLst>
                              <a:ahLst/>
                              <a:cxnLst>
                                <a:cxn ang="T12">
                                  <a:pos x="T0" y="T1"/>
                                </a:cxn>
                                <a:cxn ang="T13">
                                  <a:pos x="T2" y="T3"/>
                                </a:cxn>
                                <a:cxn ang="T14">
                                  <a:pos x="T4" y="T5"/>
                                </a:cxn>
                                <a:cxn ang="T15">
                                  <a:pos x="T6" y="T7"/>
                                </a:cxn>
                                <a:cxn ang="T16">
                                  <a:pos x="T8" y="T9"/>
                                </a:cxn>
                                <a:cxn ang="T17">
                                  <a:pos x="T10" y="T11"/>
                                </a:cxn>
                              </a:cxnLst>
                              <a:rect l="T18" t="T19" r="T20" b="T21"/>
                              <a:pathLst>
                                <a:path w="428" h="3">
                                  <a:moveTo>
                                    <a:pt x="426" y="2"/>
                                  </a:moveTo>
                                  <a:lnTo>
                                    <a:pt x="0" y="2"/>
                                  </a:lnTo>
                                  <a:lnTo>
                                    <a:pt x="0" y="0"/>
                                  </a:lnTo>
                                  <a:lnTo>
                                    <a:pt x="427" y="0"/>
                                  </a:lnTo>
                                  <a:lnTo>
                                    <a:pt x="42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55" name="Freeform 659"/>
                            <p:cNvSpPr>
                              <a:spLocks/>
                            </p:cNvSpPr>
                            <p:nvPr/>
                          </p:nvSpPr>
                          <p:spPr bwMode="auto">
                            <a:xfrm>
                              <a:off x="468" y="1803"/>
                              <a:ext cx="391" cy="2"/>
                            </a:xfrm>
                            <a:custGeom>
                              <a:avLst/>
                              <a:gdLst>
                                <a:gd name="T0" fmla="*/ 353 w 430"/>
                                <a:gd name="T1" fmla="*/ 1 h 3"/>
                                <a:gd name="T2" fmla="*/ 0 w 430"/>
                                <a:gd name="T3" fmla="*/ 1 h 3"/>
                                <a:gd name="T4" fmla="*/ 2 w 430"/>
                                <a:gd name="T5" fmla="*/ 0 h 3"/>
                                <a:gd name="T6" fmla="*/ 355 w 430"/>
                                <a:gd name="T7" fmla="*/ 0 h 3"/>
                                <a:gd name="T8" fmla="*/ 353 w 430"/>
                                <a:gd name="T9" fmla="*/ 1 h 3"/>
                                <a:gd name="T10" fmla="*/ 353 w 430"/>
                                <a:gd name="T11" fmla="*/ 1 h 3"/>
                                <a:gd name="T12" fmla="*/ 0 60000 65536"/>
                                <a:gd name="T13" fmla="*/ 0 60000 65536"/>
                                <a:gd name="T14" fmla="*/ 0 60000 65536"/>
                                <a:gd name="T15" fmla="*/ 0 60000 65536"/>
                                <a:gd name="T16" fmla="*/ 0 60000 65536"/>
                                <a:gd name="T17" fmla="*/ 0 60000 65536"/>
                                <a:gd name="T18" fmla="*/ 0 w 430"/>
                                <a:gd name="T19" fmla="*/ 0 h 3"/>
                                <a:gd name="T20" fmla="*/ 430 w 430"/>
                                <a:gd name="T21" fmla="*/ 3 h 3"/>
                              </a:gdLst>
                              <a:ahLst/>
                              <a:cxnLst>
                                <a:cxn ang="T12">
                                  <a:pos x="T0" y="T1"/>
                                </a:cxn>
                                <a:cxn ang="T13">
                                  <a:pos x="T2" y="T3"/>
                                </a:cxn>
                                <a:cxn ang="T14">
                                  <a:pos x="T4" y="T5"/>
                                </a:cxn>
                                <a:cxn ang="T15">
                                  <a:pos x="T6" y="T7"/>
                                </a:cxn>
                                <a:cxn ang="T16">
                                  <a:pos x="T8" y="T9"/>
                                </a:cxn>
                                <a:cxn ang="T17">
                                  <a:pos x="T10" y="T11"/>
                                </a:cxn>
                              </a:cxnLst>
                              <a:rect l="T18" t="T19" r="T20" b="T21"/>
                              <a:pathLst>
                                <a:path w="430" h="3">
                                  <a:moveTo>
                                    <a:pt x="427" y="2"/>
                                  </a:moveTo>
                                  <a:lnTo>
                                    <a:pt x="0" y="2"/>
                                  </a:lnTo>
                                  <a:lnTo>
                                    <a:pt x="2" y="0"/>
                                  </a:lnTo>
                                  <a:lnTo>
                                    <a:pt x="429" y="0"/>
                                  </a:lnTo>
                                  <a:lnTo>
                                    <a:pt x="427"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56" name="Freeform 660"/>
                            <p:cNvSpPr>
                              <a:spLocks/>
                            </p:cNvSpPr>
                            <p:nvPr/>
                          </p:nvSpPr>
                          <p:spPr bwMode="auto">
                            <a:xfrm>
                              <a:off x="469" y="1803"/>
                              <a:ext cx="391" cy="1"/>
                            </a:xfrm>
                            <a:custGeom>
                              <a:avLst/>
                              <a:gdLst>
                                <a:gd name="T0" fmla="*/ 353 w 430"/>
                                <a:gd name="T1" fmla="*/ 0 h 1"/>
                                <a:gd name="T2" fmla="*/ 0 w 430"/>
                                <a:gd name="T3" fmla="*/ 0 h 1"/>
                                <a:gd name="T4" fmla="*/ 0 w 430"/>
                                <a:gd name="T5" fmla="*/ 0 h 1"/>
                                <a:gd name="T6" fmla="*/ 355 w 430"/>
                                <a:gd name="T7" fmla="*/ 0 h 1"/>
                                <a:gd name="T8" fmla="*/ 353 w 430"/>
                                <a:gd name="T9" fmla="*/ 0 h 1"/>
                                <a:gd name="T10" fmla="*/ 353 w 430"/>
                                <a:gd name="T11" fmla="*/ 0 h 1"/>
                                <a:gd name="T12" fmla="*/ 0 60000 65536"/>
                                <a:gd name="T13" fmla="*/ 0 60000 65536"/>
                                <a:gd name="T14" fmla="*/ 0 60000 65536"/>
                                <a:gd name="T15" fmla="*/ 0 60000 65536"/>
                                <a:gd name="T16" fmla="*/ 0 60000 65536"/>
                                <a:gd name="T17" fmla="*/ 0 60000 65536"/>
                                <a:gd name="T18" fmla="*/ 0 w 430"/>
                                <a:gd name="T19" fmla="*/ 0 h 1"/>
                                <a:gd name="T20" fmla="*/ 430 w 4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430" h="1">
                                  <a:moveTo>
                                    <a:pt x="427" y="0"/>
                                  </a:moveTo>
                                  <a:lnTo>
                                    <a:pt x="0" y="0"/>
                                  </a:lnTo>
                                  <a:lnTo>
                                    <a:pt x="429" y="0"/>
                                  </a:lnTo>
                                  <a:lnTo>
                                    <a:pt x="42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57" name="Freeform 661"/>
                            <p:cNvSpPr>
                              <a:spLocks/>
                            </p:cNvSpPr>
                            <p:nvPr/>
                          </p:nvSpPr>
                          <p:spPr bwMode="auto">
                            <a:xfrm>
                              <a:off x="469" y="1801"/>
                              <a:ext cx="394" cy="3"/>
                            </a:xfrm>
                            <a:custGeom>
                              <a:avLst/>
                              <a:gdLst>
                                <a:gd name="T0" fmla="*/ 355 w 433"/>
                                <a:gd name="T1" fmla="*/ 2 h 3"/>
                                <a:gd name="T2" fmla="*/ 0 w 433"/>
                                <a:gd name="T3" fmla="*/ 2 h 3"/>
                                <a:gd name="T4" fmla="*/ 0 w 433"/>
                                <a:gd name="T5" fmla="*/ 0 h 3"/>
                                <a:gd name="T6" fmla="*/ 358 w 433"/>
                                <a:gd name="T7" fmla="*/ 0 h 3"/>
                                <a:gd name="T8" fmla="*/ 355 w 433"/>
                                <a:gd name="T9" fmla="*/ 2 h 3"/>
                                <a:gd name="T10" fmla="*/ 355 w 433"/>
                                <a:gd name="T11" fmla="*/ 2 h 3"/>
                                <a:gd name="T12" fmla="*/ 0 60000 65536"/>
                                <a:gd name="T13" fmla="*/ 0 60000 65536"/>
                                <a:gd name="T14" fmla="*/ 0 60000 65536"/>
                                <a:gd name="T15" fmla="*/ 0 60000 65536"/>
                                <a:gd name="T16" fmla="*/ 0 60000 65536"/>
                                <a:gd name="T17" fmla="*/ 0 60000 65536"/>
                                <a:gd name="T18" fmla="*/ 0 w 433"/>
                                <a:gd name="T19" fmla="*/ 0 h 3"/>
                                <a:gd name="T20" fmla="*/ 433 w 433"/>
                                <a:gd name="T21" fmla="*/ 3 h 3"/>
                              </a:gdLst>
                              <a:ahLst/>
                              <a:cxnLst>
                                <a:cxn ang="T12">
                                  <a:pos x="T0" y="T1"/>
                                </a:cxn>
                                <a:cxn ang="T13">
                                  <a:pos x="T2" y="T3"/>
                                </a:cxn>
                                <a:cxn ang="T14">
                                  <a:pos x="T4" y="T5"/>
                                </a:cxn>
                                <a:cxn ang="T15">
                                  <a:pos x="T6" y="T7"/>
                                </a:cxn>
                                <a:cxn ang="T16">
                                  <a:pos x="T8" y="T9"/>
                                </a:cxn>
                                <a:cxn ang="T17">
                                  <a:pos x="T10" y="T11"/>
                                </a:cxn>
                              </a:cxnLst>
                              <a:rect l="T18" t="T19" r="T20" b="T21"/>
                              <a:pathLst>
                                <a:path w="433" h="3">
                                  <a:moveTo>
                                    <a:pt x="429" y="2"/>
                                  </a:moveTo>
                                  <a:lnTo>
                                    <a:pt x="0" y="2"/>
                                  </a:lnTo>
                                  <a:lnTo>
                                    <a:pt x="0" y="0"/>
                                  </a:lnTo>
                                  <a:lnTo>
                                    <a:pt x="432" y="0"/>
                                  </a:lnTo>
                                  <a:lnTo>
                                    <a:pt x="42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58" name="Freeform 662"/>
                            <p:cNvSpPr>
                              <a:spLocks/>
                            </p:cNvSpPr>
                            <p:nvPr/>
                          </p:nvSpPr>
                          <p:spPr bwMode="auto">
                            <a:xfrm>
                              <a:off x="469" y="1798"/>
                              <a:ext cx="396" cy="4"/>
                            </a:xfrm>
                            <a:custGeom>
                              <a:avLst/>
                              <a:gdLst>
                                <a:gd name="T0" fmla="*/ 358 w 435"/>
                                <a:gd name="T1" fmla="*/ 3 h 4"/>
                                <a:gd name="T2" fmla="*/ 0 w 435"/>
                                <a:gd name="T3" fmla="*/ 3 h 4"/>
                                <a:gd name="T4" fmla="*/ 0 w 435"/>
                                <a:gd name="T5" fmla="*/ 0 h 4"/>
                                <a:gd name="T6" fmla="*/ 360 w 435"/>
                                <a:gd name="T7" fmla="*/ 0 h 4"/>
                                <a:gd name="T8" fmla="*/ 358 w 435"/>
                                <a:gd name="T9" fmla="*/ 3 h 4"/>
                                <a:gd name="T10" fmla="*/ 358 w 435"/>
                                <a:gd name="T11" fmla="*/ 3 h 4"/>
                                <a:gd name="T12" fmla="*/ 0 60000 65536"/>
                                <a:gd name="T13" fmla="*/ 0 60000 65536"/>
                                <a:gd name="T14" fmla="*/ 0 60000 65536"/>
                                <a:gd name="T15" fmla="*/ 0 60000 65536"/>
                                <a:gd name="T16" fmla="*/ 0 60000 65536"/>
                                <a:gd name="T17" fmla="*/ 0 60000 65536"/>
                                <a:gd name="T18" fmla="*/ 0 w 435"/>
                                <a:gd name="T19" fmla="*/ 0 h 4"/>
                                <a:gd name="T20" fmla="*/ 435 w 435"/>
                                <a:gd name="T21" fmla="*/ 4 h 4"/>
                              </a:gdLst>
                              <a:ahLst/>
                              <a:cxnLst>
                                <a:cxn ang="T12">
                                  <a:pos x="T0" y="T1"/>
                                </a:cxn>
                                <a:cxn ang="T13">
                                  <a:pos x="T2" y="T3"/>
                                </a:cxn>
                                <a:cxn ang="T14">
                                  <a:pos x="T4" y="T5"/>
                                </a:cxn>
                                <a:cxn ang="T15">
                                  <a:pos x="T6" y="T7"/>
                                </a:cxn>
                                <a:cxn ang="T16">
                                  <a:pos x="T8" y="T9"/>
                                </a:cxn>
                                <a:cxn ang="T17">
                                  <a:pos x="T10" y="T11"/>
                                </a:cxn>
                              </a:cxnLst>
                              <a:rect l="T18" t="T19" r="T20" b="T21"/>
                              <a:pathLst>
                                <a:path w="435" h="4">
                                  <a:moveTo>
                                    <a:pt x="432" y="3"/>
                                  </a:moveTo>
                                  <a:lnTo>
                                    <a:pt x="0" y="3"/>
                                  </a:lnTo>
                                  <a:lnTo>
                                    <a:pt x="0" y="0"/>
                                  </a:lnTo>
                                  <a:lnTo>
                                    <a:pt x="434" y="0"/>
                                  </a:lnTo>
                                  <a:lnTo>
                                    <a:pt x="432"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59" name="Freeform 663"/>
                            <p:cNvSpPr>
                              <a:spLocks/>
                            </p:cNvSpPr>
                            <p:nvPr/>
                          </p:nvSpPr>
                          <p:spPr bwMode="auto">
                            <a:xfrm>
                              <a:off x="469" y="1798"/>
                              <a:ext cx="397" cy="1"/>
                            </a:xfrm>
                            <a:custGeom>
                              <a:avLst/>
                              <a:gdLst>
                                <a:gd name="T0" fmla="*/ 360 w 436"/>
                                <a:gd name="T1" fmla="*/ 0 h 1"/>
                                <a:gd name="T2" fmla="*/ 0 w 436"/>
                                <a:gd name="T3" fmla="*/ 0 h 1"/>
                                <a:gd name="T4" fmla="*/ 0 w 436"/>
                                <a:gd name="T5" fmla="*/ 0 h 1"/>
                                <a:gd name="T6" fmla="*/ 361 w 436"/>
                                <a:gd name="T7" fmla="*/ 0 h 1"/>
                                <a:gd name="T8" fmla="*/ 360 w 436"/>
                                <a:gd name="T9" fmla="*/ 0 h 1"/>
                                <a:gd name="T10" fmla="*/ 360 w 436"/>
                                <a:gd name="T11" fmla="*/ 0 h 1"/>
                                <a:gd name="T12" fmla="*/ 0 60000 65536"/>
                                <a:gd name="T13" fmla="*/ 0 60000 65536"/>
                                <a:gd name="T14" fmla="*/ 0 60000 65536"/>
                                <a:gd name="T15" fmla="*/ 0 60000 65536"/>
                                <a:gd name="T16" fmla="*/ 0 60000 65536"/>
                                <a:gd name="T17" fmla="*/ 0 60000 65536"/>
                                <a:gd name="T18" fmla="*/ 0 w 436"/>
                                <a:gd name="T19" fmla="*/ 0 h 1"/>
                                <a:gd name="T20" fmla="*/ 436 w 4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436" h="1">
                                  <a:moveTo>
                                    <a:pt x="434" y="0"/>
                                  </a:moveTo>
                                  <a:lnTo>
                                    <a:pt x="0" y="0"/>
                                  </a:lnTo>
                                  <a:lnTo>
                                    <a:pt x="435" y="0"/>
                                  </a:lnTo>
                                  <a:lnTo>
                                    <a:pt x="43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60" name="Freeform 664"/>
                            <p:cNvSpPr>
                              <a:spLocks/>
                            </p:cNvSpPr>
                            <p:nvPr/>
                          </p:nvSpPr>
                          <p:spPr bwMode="auto">
                            <a:xfrm>
                              <a:off x="469" y="1797"/>
                              <a:ext cx="400" cy="2"/>
                            </a:xfrm>
                            <a:custGeom>
                              <a:avLst/>
                              <a:gdLst>
                                <a:gd name="T0" fmla="*/ 361 w 439"/>
                                <a:gd name="T1" fmla="*/ 1 h 2"/>
                                <a:gd name="T2" fmla="*/ 0 w 439"/>
                                <a:gd name="T3" fmla="*/ 1 h 2"/>
                                <a:gd name="T4" fmla="*/ 0 w 439"/>
                                <a:gd name="T5" fmla="*/ 0 h 2"/>
                                <a:gd name="T6" fmla="*/ 364 w 439"/>
                                <a:gd name="T7" fmla="*/ 0 h 2"/>
                                <a:gd name="T8" fmla="*/ 361 w 439"/>
                                <a:gd name="T9" fmla="*/ 1 h 2"/>
                                <a:gd name="T10" fmla="*/ 361 w 439"/>
                                <a:gd name="T11" fmla="*/ 1 h 2"/>
                                <a:gd name="T12" fmla="*/ 0 60000 65536"/>
                                <a:gd name="T13" fmla="*/ 0 60000 65536"/>
                                <a:gd name="T14" fmla="*/ 0 60000 65536"/>
                                <a:gd name="T15" fmla="*/ 0 60000 65536"/>
                                <a:gd name="T16" fmla="*/ 0 60000 65536"/>
                                <a:gd name="T17" fmla="*/ 0 60000 65536"/>
                                <a:gd name="T18" fmla="*/ 0 w 439"/>
                                <a:gd name="T19" fmla="*/ 0 h 2"/>
                                <a:gd name="T20" fmla="*/ 439 w 439"/>
                                <a:gd name="T21" fmla="*/ 2 h 2"/>
                              </a:gdLst>
                              <a:ahLst/>
                              <a:cxnLst>
                                <a:cxn ang="T12">
                                  <a:pos x="T0" y="T1"/>
                                </a:cxn>
                                <a:cxn ang="T13">
                                  <a:pos x="T2" y="T3"/>
                                </a:cxn>
                                <a:cxn ang="T14">
                                  <a:pos x="T4" y="T5"/>
                                </a:cxn>
                                <a:cxn ang="T15">
                                  <a:pos x="T6" y="T7"/>
                                </a:cxn>
                                <a:cxn ang="T16">
                                  <a:pos x="T8" y="T9"/>
                                </a:cxn>
                                <a:cxn ang="T17">
                                  <a:pos x="T10" y="T11"/>
                                </a:cxn>
                              </a:cxnLst>
                              <a:rect l="T18" t="T19" r="T20" b="T21"/>
                              <a:pathLst>
                                <a:path w="439" h="2">
                                  <a:moveTo>
                                    <a:pt x="435" y="1"/>
                                  </a:moveTo>
                                  <a:lnTo>
                                    <a:pt x="0" y="1"/>
                                  </a:lnTo>
                                  <a:lnTo>
                                    <a:pt x="0" y="0"/>
                                  </a:lnTo>
                                  <a:lnTo>
                                    <a:pt x="438" y="0"/>
                                  </a:lnTo>
                                  <a:lnTo>
                                    <a:pt x="435"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61" name="Freeform 665"/>
                            <p:cNvSpPr>
                              <a:spLocks/>
                            </p:cNvSpPr>
                            <p:nvPr/>
                          </p:nvSpPr>
                          <p:spPr bwMode="auto">
                            <a:xfrm>
                              <a:off x="469" y="1797"/>
                              <a:ext cx="401" cy="1"/>
                            </a:xfrm>
                            <a:custGeom>
                              <a:avLst/>
                              <a:gdLst>
                                <a:gd name="T0" fmla="*/ 362 w 441"/>
                                <a:gd name="T1" fmla="*/ 0 h 1"/>
                                <a:gd name="T2" fmla="*/ 0 w 441"/>
                                <a:gd name="T3" fmla="*/ 0 h 1"/>
                                <a:gd name="T4" fmla="*/ 0 w 441"/>
                                <a:gd name="T5" fmla="*/ 0 h 1"/>
                                <a:gd name="T6" fmla="*/ 364 w 441"/>
                                <a:gd name="T7" fmla="*/ 0 h 1"/>
                                <a:gd name="T8" fmla="*/ 362 w 441"/>
                                <a:gd name="T9" fmla="*/ 0 h 1"/>
                                <a:gd name="T10" fmla="*/ 362 w 441"/>
                                <a:gd name="T11" fmla="*/ 0 h 1"/>
                                <a:gd name="T12" fmla="*/ 0 60000 65536"/>
                                <a:gd name="T13" fmla="*/ 0 60000 65536"/>
                                <a:gd name="T14" fmla="*/ 0 60000 65536"/>
                                <a:gd name="T15" fmla="*/ 0 60000 65536"/>
                                <a:gd name="T16" fmla="*/ 0 60000 65536"/>
                                <a:gd name="T17" fmla="*/ 0 60000 65536"/>
                                <a:gd name="T18" fmla="*/ 0 w 441"/>
                                <a:gd name="T19" fmla="*/ 0 h 1"/>
                                <a:gd name="T20" fmla="*/ 441 w 4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41" h="1">
                                  <a:moveTo>
                                    <a:pt x="438" y="0"/>
                                  </a:moveTo>
                                  <a:lnTo>
                                    <a:pt x="0" y="0"/>
                                  </a:lnTo>
                                  <a:lnTo>
                                    <a:pt x="440" y="0"/>
                                  </a:lnTo>
                                  <a:lnTo>
                                    <a:pt x="43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62" name="Freeform 666"/>
                            <p:cNvSpPr>
                              <a:spLocks/>
                            </p:cNvSpPr>
                            <p:nvPr/>
                          </p:nvSpPr>
                          <p:spPr bwMode="auto">
                            <a:xfrm>
                              <a:off x="469" y="1796"/>
                              <a:ext cx="403" cy="2"/>
                            </a:xfrm>
                            <a:custGeom>
                              <a:avLst/>
                              <a:gdLst>
                                <a:gd name="T0" fmla="*/ 364 w 443"/>
                                <a:gd name="T1" fmla="*/ 1 h 3"/>
                                <a:gd name="T2" fmla="*/ 0 w 443"/>
                                <a:gd name="T3" fmla="*/ 1 h 3"/>
                                <a:gd name="T4" fmla="*/ 0 w 443"/>
                                <a:gd name="T5" fmla="*/ 0 h 3"/>
                                <a:gd name="T6" fmla="*/ 366 w 443"/>
                                <a:gd name="T7" fmla="*/ 0 h 3"/>
                                <a:gd name="T8" fmla="*/ 364 w 443"/>
                                <a:gd name="T9" fmla="*/ 1 h 3"/>
                                <a:gd name="T10" fmla="*/ 364 w 443"/>
                                <a:gd name="T11" fmla="*/ 1 h 3"/>
                                <a:gd name="T12" fmla="*/ 0 60000 65536"/>
                                <a:gd name="T13" fmla="*/ 0 60000 65536"/>
                                <a:gd name="T14" fmla="*/ 0 60000 65536"/>
                                <a:gd name="T15" fmla="*/ 0 60000 65536"/>
                                <a:gd name="T16" fmla="*/ 0 60000 65536"/>
                                <a:gd name="T17" fmla="*/ 0 60000 65536"/>
                                <a:gd name="T18" fmla="*/ 0 w 443"/>
                                <a:gd name="T19" fmla="*/ 0 h 3"/>
                                <a:gd name="T20" fmla="*/ 443 w 443"/>
                                <a:gd name="T21" fmla="*/ 3 h 3"/>
                              </a:gdLst>
                              <a:ahLst/>
                              <a:cxnLst>
                                <a:cxn ang="T12">
                                  <a:pos x="T0" y="T1"/>
                                </a:cxn>
                                <a:cxn ang="T13">
                                  <a:pos x="T2" y="T3"/>
                                </a:cxn>
                                <a:cxn ang="T14">
                                  <a:pos x="T4" y="T5"/>
                                </a:cxn>
                                <a:cxn ang="T15">
                                  <a:pos x="T6" y="T7"/>
                                </a:cxn>
                                <a:cxn ang="T16">
                                  <a:pos x="T8" y="T9"/>
                                </a:cxn>
                                <a:cxn ang="T17">
                                  <a:pos x="T10" y="T11"/>
                                </a:cxn>
                              </a:cxnLst>
                              <a:rect l="T18" t="T19" r="T20" b="T21"/>
                              <a:pathLst>
                                <a:path w="443" h="3">
                                  <a:moveTo>
                                    <a:pt x="440" y="2"/>
                                  </a:moveTo>
                                  <a:lnTo>
                                    <a:pt x="0" y="2"/>
                                  </a:lnTo>
                                  <a:lnTo>
                                    <a:pt x="0" y="0"/>
                                  </a:lnTo>
                                  <a:lnTo>
                                    <a:pt x="442" y="0"/>
                                  </a:lnTo>
                                  <a:lnTo>
                                    <a:pt x="44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63" name="Freeform 667"/>
                            <p:cNvSpPr>
                              <a:spLocks/>
                            </p:cNvSpPr>
                            <p:nvPr/>
                          </p:nvSpPr>
                          <p:spPr bwMode="auto">
                            <a:xfrm>
                              <a:off x="469" y="1794"/>
                              <a:ext cx="405" cy="3"/>
                            </a:xfrm>
                            <a:custGeom>
                              <a:avLst/>
                              <a:gdLst>
                                <a:gd name="T0" fmla="*/ 366 w 445"/>
                                <a:gd name="T1" fmla="*/ 2 h 3"/>
                                <a:gd name="T2" fmla="*/ 0 w 445"/>
                                <a:gd name="T3" fmla="*/ 2 h 3"/>
                                <a:gd name="T4" fmla="*/ 0 w 445"/>
                                <a:gd name="T5" fmla="*/ 0 h 3"/>
                                <a:gd name="T6" fmla="*/ 368 w 445"/>
                                <a:gd name="T7" fmla="*/ 0 h 3"/>
                                <a:gd name="T8" fmla="*/ 366 w 445"/>
                                <a:gd name="T9" fmla="*/ 2 h 3"/>
                                <a:gd name="T10" fmla="*/ 366 w 445"/>
                                <a:gd name="T11" fmla="*/ 2 h 3"/>
                                <a:gd name="T12" fmla="*/ 0 60000 65536"/>
                                <a:gd name="T13" fmla="*/ 0 60000 65536"/>
                                <a:gd name="T14" fmla="*/ 0 60000 65536"/>
                                <a:gd name="T15" fmla="*/ 0 60000 65536"/>
                                <a:gd name="T16" fmla="*/ 0 60000 65536"/>
                                <a:gd name="T17" fmla="*/ 0 60000 65536"/>
                                <a:gd name="T18" fmla="*/ 0 w 445"/>
                                <a:gd name="T19" fmla="*/ 0 h 3"/>
                                <a:gd name="T20" fmla="*/ 445 w 445"/>
                                <a:gd name="T21" fmla="*/ 3 h 3"/>
                              </a:gdLst>
                              <a:ahLst/>
                              <a:cxnLst>
                                <a:cxn ang="T12">
                                  <a:pos x="T0" y="T1"/>
                                </a:cxn>
                                <a:cxn ang="T13">
                                  <a:pos x="T2" y="T3"/>
                                </a:cxn>
                                <a:cxn ang="T14">
                                  <a:pos x="T4" y="T5"/>
                                </a:cxn>
                                <a:cxn ang="T15">
                                  <a:pos x="T6" y="T7"/>
                                </a:cxn>
                                <a:cxn ang="T16">
                                  <a:pos x="T8" y="T9"/>
                                </a:cxn>
                                <a:cxn ang="T17">
                                  <a:pos x="T10" y="T11"/>
                                </a:cxn>
                              </a:cxnLst>
                              <a:rect l="T18" t="T19" r="T20" b="T21"/>
                              <a:pathLst>
                                <a:path w="445" h="3">
                                  <a:moveTo>
                                    <a:pt x="442" y="2"/>
                                  </a:moveTo>
                                  <a:lnTo>
                                    <a:pt x="0" y="2"/>
                                  </a:lnTo>
                                  <a:lnTo>
                                    <a:pt x="0" y="0"/>
                                  </a:lnTo>
                                  <a:lnTo>
                                    <a:pt x="444" y="0"/>
                                  </a:lnTo>
                                  <a:lnTo>
                                    <a:pt x="44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64" name="Freeform 668"/>
                            <p:cNvSpPr>
                              <a:spLocks/>
                            </p:cNvSpPr>
                            <p:nvPr/>
                          </p:nvSpPr>
                          <p:spPr bwMode="auto">
                            <a:xfrm>
                              <a:off x="469" y="1794"/>
                              <a:ext cx="407" cy="1"/>
                            </a:xfrm>
                            <a:custGeom>
                              <a:avLst/>
                              <a:gdLst>
                                <a:gd name="T0" fmla="*/ 368 w 447"/>
                                <a:gd name="T1" fmla="*/ 0 h 1"/>
                                <a:gd name="T2" fmla="*/ 0 w 447"/>
                                <a:gd name="T3" fmla="*/ 0 h 1"/>
                                <a:gd name="T4" fmla="*/ 0 w 447"/>
                                <a:gd name="T5" fmla="*/ 0 h 1"/>
                                <a:gd name="T6" fmla="*/ 370 w 447"/>
                                <a:gd name="T7" fmla="*/ 0 h 1"/>
                                <a:gd name="T8" fmla="*/ 368 w 447"/>
                                <a:gd name="T9" fmla="*/ 0 h 1"/>
                                <a:gd name="T10" fmla="*/ 368 w 447"/>
                                <a:gd name="T11" fmla="*/ 0 h 1"/>
                                <a:gd name="T12" fmla="*/ 0 60000 65536"/>
                                <a:gd name="T13" fmla="*/ 0 60000 65536"/>
                                <a:gd name="T14" fmla="*/ 0 60000 65536"/>
                                <a:gd name="T15" fmla="*/ 0 60000 65536"/>
                                <a:gd name="T16" fmla="*/ 0 60000 65536"/>
                                <a:gd name="T17" fmla="*/ 0 60000 65536"/>
                                <a:gd name="T18" fmla="*/ 0 w 447"/>
                                <a:gd name="T19" fmla="*/ 0 h 1"/>
                                <a:gd name="T20" fmla="*/ 447 w 447"/>
                                <a:gd name="T21" fmla="*/ 1 h 1"/>
                              </a:gdLst>
                              <a:ahLst/>
                              <a:cxnLst>
                                <a:cxn ang="T12">
                                  <a:pos x="T0" y="T1"/>
                                </a:cxn>
                                <a:cxn ang="T13">
                                  <a:pos x="T2" y="T3"/>
                                </a:cxn>
                                <a:cxn ang="T14">
                                  <a:pos x="T4" y="T5"/>
                                </a:cxn>
                                <a:cxn ang="T15">
                                  <a:pos x="T6" y="T7"/>
                                </a:cxn>
                                <a:cxn ang="T16">
                                  <a:pos x="T8" y="T9"/>
                                </a:cxn>
                                <a:cxn ang="T17">
                                  <a:pos x="T10" y="T11"/>
                                </a:cxn>
                              </a:cxnLst>
                              <a:rect l="T18" t="T19" r="T20" b="T21"/>
                              <a:pathLst>
                                <a:path w="447" h="1">
                                  <a:moveTo>
                                    <a:pt x="444" y="0"/>
                                  </a:moveTo>
                                  <a:lnTo>
                                    <a:pt x="0" y="0"/>
                                  </a:lnTo>
                                  <a:lnTo>
                                    <a:pt x="446" y="0"/>
                                  </a:lnTo>
                                  <a:lnTo>
                                    <a:pt x="44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65" name="Freeform 669"/>
                            <p:cNvSpPr>
                              <a:spLocks/>
                            </p:cNvSpPr>
                            <p:nvPr/>
                          </p:nvSpPr>
                          <p:spPr bwMode="auto">
                            <a:xfrm>
                              <a:off x="469" y="1791"/>
                              <a:ext cx="410" cy="4"/>
                            </a:xfrm>
                            <a:custGeom>
                              <a:avLst/>
                              <a:gdLst>
                                <a:gd name="T0" fmla="*/ 370 w 450"/>
                                <a:gd name="T1" fmla="*/ 3 h 4"/>
                                <a:gd name="T2" fmla="*/ 0 w 450"/>
                                <a:gd name="T3" fmla="*/ 3 h 4"/>
                                <a:gd name="T4" fmla="*/ 2 w 450"/>
                                <a:gd name="T5" fmla="*/ 0 h 4"/>
                                <a:gd name="T6" fmla="*/ 373 w 450"/>
                                <a:gd name="T7" fmla="*/ 0 h 4"/>
                                <a:gd name="T8" fmla="*/ 370 w 450"/>
                                <a:gd name="T9" fmla="*/ 3 h 4"/>
                                <a:gd name="T10" fmla="*/ 370 w 450"/>
                                <a:gd name="T11" fmla="*/ 3 h 4"/>
                                <a:gd name="T12" fmla="*/ 0 60000 65536"/>
                                <a:gd name="T13" fmla="*/ 0 60000 65536"/>
                                <a:gd name="T14" fmla="*/ 0 60000 65536"/>
                                <a:gd name="T15" fmla="*/ 0 60000 65536"/>
                                <a:gd name="T16" fmla="*/ 0 60000 65536"/>
                                <a:gd name="T17" fmla="*/ 0 60000 65536"/>
                                <a:gd name="T18" fmla="*/ 0 w 450"/>
                                <a:gd name="T19" fmla="*/ 0 h 4"/>
                                <a:gd name="T20" fmla="*/ 450 w 450"/>
                                <a:gd name="T21" fmla="*/ 4 h 4"/>
                              </a:gdLst>
                              <a:ahLst/>
                              <a:cxnLst>
                                <a:cxn ang="T12">
                                  <a:pos x="T0" y="T1"/>
                                </a:cxn>
                                <a:cxn ang="T13">
                                  <a:pos x="T2" y="T3"/>
                                </a:cxn>
                                <a:cxn ang="T14">
                                  <a:pos x="T4" y="T5"/>
                                </a:cxn>
                                <a:cxn ang="T15">
                                  <a:pos x="T6" y="T7"/>
                                </a:cxn>
                                <a:cxn ang="T16">
                                  <a:pos x="T8" y="T9"/>
                                </a:cxn>
                                <a:cxn ang="T17">
                                  <a:pos x="T10" y="T11"/>
                                </a:cxn>
                              </a:cxnLst>
                              <a:rect l="T18" t="T19" r="T20" b="T21"/>
                              <a:pathLst>
                                <a:path w="450" h="4">
                                  <a:moveTo>
                                    <a:pt x="446" y="3"/>
                                  </a:moveTo>
                                  <a:lnTo>
                                    <a:pt x="0" y="3"/>
                                  </a:lnTo>
                                  <a:lnTo>
                                    <a:pt x="2" y="0"/>
                                  </a:lnTo>
                                  <a:lnTo>
                                    <a:pt x="449" y="0"/>
                                  </a:lnTo>
                                  <a:lnTo>
                                    <a:pt x="446"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66" name="Freeform 670"/>
                            <p:cNvSpPr>
                              <a:spLocks/>
                            </p:cNvSpPr>
                            <p:nvPr/>
                          </p:nvSpPr>
                          <p:spPr bwMode="auto">
                            <a:xfrm>
                              <a:off x="471" y="1790"/>
                              <a:ext cx="408" cy="2"/>
                            </a:xfrm>
                            <a:custGeom>
                              <a:avLst/>
                              <a:gdLst>
                                <a:gd name="T0" fmla="*/ 369 w 449"/>
                                <a:gd name="T1" fmla="*/ 1 h 3"/>
                                <a:gd name="T2" fmla="*/ 0 w 449"/>
                                <a:gd name="T3" fmla="*/ 1 h 3"/>
                                <a:gd name="T4" fmla="*/ 0 w 449"/>
                                <a:gd name="T5" fmla="*/ 0 h 3"/>
                                <a:gd name="T6" fmla="*/ 370 w 449"/>
                                <a:gd name="T7" fmla="*/ 0 h 3"/>
                                <a:gd name="T8" fmla="*/ 369 w 449"/>
                                <a:gd name="T9" fmla="*/ 1 h 3"/>
                                <a:gd name="T10" fmla="*/ 369 w 449"/>
                                <a:gd name="T11" fmla="*/ 1 h 3"/>
                                <a:gd name="T12" fmla="*/ 0 60000 65536"/>
                                <a:gd name="T13" fmla="*/ 0 60000 65536"/>
                                <a:gd name="T14" fmla="*/ 0 60000 65536"/>
                                <a:gd name="T15" fmla="*/ 0 60000 65536"/>
                                <a:gd name="T16" fmla="*/ 0 60000 65536"/>
                                <a:gd name="T17" fmla="*/ 0 60000 65536"/>
                                <a:gd name="T18" fmla="*/ 0 w 449"/>
                                <a:gd name="T19" fmla="*/ 0 h 3"/>
                                <a:gd name="T20" fmla="*/ 449 w 449"/>
                                <a:gd name="T21" fmla="*/ 3 h 3"/>
                              </a:gdLst>
                              <a:ahLst/>
                              <a:cxnLst>
                                <a:cxn ang="T12">
                                  <a:pos x="T0" y="T1"/>
                                </a:cxn>
                                <a:cxn ang="T13">
                                  <a:pos x="T2" y="T3"/>
                                </a:cxn>
                                <a:cxn ang="T14">
                                  <a:pos x="T4" y="T5"/>
                                </a:cxn>
                                <a:cxn ang="T15">
                                  <a:pos x="T6" y="T7"/>
                                </a:cxn>
                                <a:cxn ang="T16">
                                  <a:pos x="T8" y="T9"/>
                                </a:cxn>
                                <a:cxn ang="T17">
                                  <a:pos x="T10" y="T11"/>
                                </a:cxn>
                              </a:cxnLst>
                              <a:rect l="T18" t="T19" r="T20" b="T21"/>
                              <a:pathLst>
                                <a:path w="449" h="3">
                                  <a:moveTo>
                                    <a:pt x="447" y="2"/>
                                  </a:moveTo>
                                  <a:lnTo>
                                    <a:pt x="0" y="2"/>
                                  </a:lnTo>
                                  <a:lnTo>
                                    <a:pt x="0" y="0"/>
                                  </a:lnTo>
                                  <a:lnTo>
                                    <a:pt x="448" y="0"/>
                                  </a:lnTo>
                                  <a:lnTo>
                                    <a:pt x="447"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67" name="Freeform 671"/>
                            <p:cNvSpPr>
                              <a:spLocks/>
                            </p:cNvSpPr>
                            <p:nvPr/>
                          </p:nvSpPr>
                          <p:spPr bwMode="auto">
                            <a:xfrm>
                              <a:off x="471" y="1790"/>
                              <a:ext cx="413" cy="0"/>
                            </a:xfrm>
                            <a:custGeom>
                              <a:avLst/>
                              <a:gdLst>
                                <a:gd name="T0" fmla="*/ 371 w 454"/>
                                <a:gd name="T1" fmla="*/ 0 h 1"/>
                                <a:gd name="T2" fmla="*/ 0 w 454"/>
                                <a:gd name="T3" fmla="*/ 0 h 1"/>
                                <a:gd name="T4" fmla="*/ 0 w 454"/>
                                <a:gd name="T5" fmla="*/ 0 h 1"/>
                                <a:gd name="T6" fmla="*/ 375 w 454"/>
                                <a:gd name="T7" fmla="*/ 0 h 1"/>
                                <a:gd name="T8" fmla="*/ 371 w 454"/>
                                <a:gd name="T9" fmla="*/ 0 h 1"/>
                                <a:gd name="T10" fmla="*/ 371 w 454"/>
                                <a:gd name="T11" fmla="*/ 0 h 1"/>
                                <a:gd name="T12" fmla="*/ 0 60000 65536"/>
                                <a:gd name="T13" fmla="*/ 0 60000 65536"/>
                                <a:gd name="T14" fmla="*/ 0 60000 65536"/>
                                <a:gd name="T15" fmla="*/ 0 60000 65536"/>
                                <a:gd name="T16" fmla="*/ 0 60000 65536"/>
                                <a:gd name="T17" fmla="*/ 0 60000 65536"/>
                                <a:gd name="T18" fmla="*/ 0 w 454"/>
                                <a:gd name="T19" fmla="*/ 0 h 1"/>
                                <a:gd name="T20" fmla="*/ 454 w 454"/>
                                <a:gd name="T21" fmla="*/ 0 h 1"/>
                              </a:gdLst>
                              <a:ahLst/>
                              <a:cxnLst>
                                <a:cxn ang="T12">
                                  <a:pos x="T0" y="T1"/>
                                </a:cxn>
                                <a:cxn ang="T13">
                                  <a:pos x="T2" y="T3"/>
                                </a:cxn>
                                <a:cxn ang="T14">
                                  <a:pos x="T4" y="T5"/>
                                </a:cxn>
                                <a:cxn ang="T15">
                                  <a:pos x="T6" y="T7"/>
                                </a:cxn>
                                <a:cxn ang="T16">
                                  <a:pos x="T8" y="T9"/>
                                </a:cxn>
                                <a:cxn ang="T17">
                                  <a:pos x="T10" y="T11"/>
                                </a:cxn>
                              </a:cxnLst>
                              <a:rect l="T18" t="T19" r="T20" b="T21"/>
                              <a:pathLst>
                                <a:path w="454" h="1">
                                  <a:moveTo>
                                    <a:pt x="448" y="0"/>
                                  </a:moveTo>
                                  <a:lnTo>
                                    <a:pt x="0" y="0"/>
                                  </a:lnTo>
                                  <a:lnTo>
                                    <a:pt x="453" y="0"/>
                                  </a:lnTo>
                                  <a:lnTo>
                                    <a:pt x="44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68" name="Freeform 672"/>
                            <p:cNvSpPr>
                              <a:spLocks/>
                            </p:cNvSpPr>
                            <p:nvPr/>
                          </p:nvSpPr>
                          <p:spPr bwMode="auto">
                            <a:xfrm>
                              <a:off x="471" y="1788"/>
                              <a:ext cx="415" cy="2"/>
                            </a:xfrm>
                            <a:custGeom>
                              <a:avLst/>
                              <a:gdLst>
                                <a:gd name="T0" fmla="*/ 375 w 456"/>
                                <a:gd name="T1" fmla="*/ 1 h 3"/>
                                <a:gd name="T2" fmla="*/ 0 w 456"/>
                                <a:gd name="T3" fmla="*/ 1 h 3"/>
                                <a:gd name="T4" fmla="*/ 0 w 456"/>
                                <a:gd name="T5" fmla="*/ 0 h 3"/>
                                <a:gd name="T6" fmla="*/ 377 w 456"/>
                                <a:gd name="T7" fmla="*/ 0 h 3"/>
                                <a:gd name="T8" fmla="*/ 375 w 456"/>
                                <a:gd name="T9" fmla="*/ 1 h 3"/>
                                <a:gd name="T10" fmla="*/ 375 w 456"/>
                                <a:gd name="T11" fmla="*/ 1 h 3"/>
                                <a:gd name="T12" fmla="*/ 0 60000 65536"/>
                                <a:gd name="T13" fmla="*/ 0 60000 65536"/>
                                <a:gd name="T14" fmla="*/ 0 60000 65536"/>
                                <a:gd name="T15" fmla="*/ 0 60000 65536"/>
                                <a:gd name="T16" fmla="*/ 0 60000 65536"/>
                                <a:gd name="T17" fmla="*/ 0 60000 65536"/>
                                <a:gd name="T18" fmla="*/ 0 w 456"/>
                                <a:gd name="T19" fmla="*/ 0 h 3"/>
                                <a:gd name="T20" fmla="*/ 456 w 456"/>
                                <a:gd name="T21" fmla="*/ 3 h 3"/>
                              </a:gdLst>
                              <a:ahLst/>
                              <a:cxnLst>
                                <a:cxn ang="T12">
                                  <a:pos x="T0" y="T1"/>
                                </a:cxn>
                                <a:cxn ang="T13">
                                  <a:pos x="T2" y="T3"/>
                                </a:cxn>
                                <a:cxn ang="T14">
                                  <a:pos x="T4" y="T5"/>
                                </a:cxn>
                                <a:cxn ang="T15">
                                  <a:pos x="T6" y="T7"/>
                                </a:cxn>
                                <a:cxn ang="T16">
                                  <a:pos x="T8" y="T9"/>
                                </a:cxn>
                                <a:cxn ang="T17">
                                  <a:pos x="T10" y="T11"/>
                                </a:cxn>
                              </a:cxnLst>
                              <a:rect l="T18" t="T19" r="T20" b="T21"/>
                              <a:pathLst>
                                <a:path w="456" h="3">
                                  <a:moveTo>
                                    <a:pt x="453" y="2"/>
                                  </a:moveTo>
                                  <a:lnTo>
                                    <a:pt x="0" y="2"/>
                                  </a:lnTo>
                                  <a:lnTo>
                                    <a:pt x="0" y="0"/>
                                  </a:lnTo>
                                  <a:lnTo>
                                    <a:pt x="455" y="0"/>
                                  </a:lnTo>
                                  <a:lnTo>
                                    <a:pt x="45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69" name="Freeform 673"/>
                            <p:cNvSpPr>
                              <a:spLocks/>
                            </p:cNvSpPr>
                            <p:nvPr/>
                          </p:nvSpPr>
                          <p:spPr bwMode="auto">
                            <a:xfrm>
                              <a:off x="471" y="1788"/>
                              <a:ext cx="417" cy="1"/>
                            </a:xfrm>
                            <a:custGeom>
                              <a:avLst/>
                              <a:gdLst>
                                <a:gd name="T0" fmla="*/ 377 w 458"/>
                                <a:gd name="T1" fmla="*/ 0 h 1"/>
                                <a:gd name="T2" fmla="*/ 0 w 458"/>
                                <a:gd name="T3" fmla="*/ 0 h 1"/>
                                <a:gd name="T4" fmla="*/ 0 w 458"/>
                                <a:gd name="T5" fmla="*/ 0 h 1"/>
                                <a:gd name="T6" fmla="*/ 379 w 458"/>
                                <a:gd name="T7" fmla="*/ 0 h 1"/>
                                <a:gd name="T8" fmla="*/ 377 w 458"/>
                                <a:gd name="T9" fmla="*/ 0 h 1"/>
                                <a:gd name="T10" fmla="*/ 377 w 458"/>
                                <a:gd name="T11" fmla="*/ 0 h 1"/>
                                <a:gd name="T12" fmla="*/ 0 60000 65536"/>
                                <a:gd name="T13" fmla="*/ 0 60000 65536"/>
                                <a:gd name="T14" fmla="*/ 0 60000 65536"/>
                                <a:gd name="T15" fmla="*/ 0 60000 65536"/>
                                <a:gd name="T16" fmla="*/ 0 60000 65536"/>
                                <a:gd name="T17" fmla="*/ 0 60000 65536"/>
                                <a:gd name="T18" fmla="*/ 0 w 458"/>
                                <a:gd name="T19" fmla="*/ 0 h 1"/>
                                <a:gd name="T20" fmla="*/ 458 w 458"/>
                                <a:gd name="T21" fmla="*/ 1 h 1"/>
                              </a:gdLst>
                              <a:ahLst/>
                              <a:cxnLst>
                                <a:cxn ang="T12">
                                  <a:pos x="T0" y="T1"/>
                                </a:cxn>
                                <a:cxn ang="T13">
                                  <a:pos x="T2" y="T3"/>
                                </a:cxn>
                                <a:cxn ang="T14">
                                  <a:pos x="T4" y="T5"/>
                                </a:cxn>
                                <a:cxn ang="T15">
                                  <a:pos x="T6" y="T7"/>
                                </a:cxn>
                                <a:cxn ang="T16">
                                  <a:pos x="T8" y="T9"/>
                                </a:cxn>
                                <a:cxn ang="T17">
                                  <a:pos x="T10" y="T11"/>
                                </a:cxn>
                              </a:cxnLst>
                              <a:rect l="T18" t="T19" r="T20" b="T21"/>
                              <a:pathLst>
                                <a:path w="458" h="1">
                                  <a:moveTo>
                                    <a:pt x="455" y="0"/>
                                  </a:moveTo>
                                  <a:lnTo>
                                    <a:pt x="0" y="0"/>
                                  </a:lnTo>
                                  <a:lnTo>
                                    <a:pt x="457" y="0"/>
                                  </a:lnTo>
                                  <a:lnTo>
                                    <a:pt x="45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70" name="Freeform 674"/>
                            <p:cNvSpPr>
                              <a:spLocks/>
                            </p:cNvSpPr>
                            <p:nvPr/>
                          </p:nvSpPr>
                          <p:spPr bwMode="auto">
                            <a:xfrm>
                              <a:off x="471" y="1786"/>
                              <a:ext cx="418" cy="3"/>
                            </a:xfrm>
                            <a:custGeom>
                              <a:avLst/>
                              <a:gdLst>
                                <a:gd name="T0" fmla="*/ 377 w 460"/>
                                <a:gd name="T1" fmla="*/ 2 h 3"/>
                                <a:gd name="T2" fmla="*/ 0 w 460"/>
                                <a:gd name="T3" fmla="*/ 2 h 3"/>
                                <a:gd name="T4" fmla="*/ 0 w 460"/>
                                <a:gd name="T5" fmla="*/ 0 h 3"/>
                                <a:gd name="T6" fmla="*/ 379 w 460"/>
                                <a:gd name="T7" fmla="*/ 0 h 3"/>
                                <a:gd name="T8" fmla="*/ 377 w 460"/>
                                <a:gd name="T9" fmla="*/ 2 h 3"/>
                                <a:gd name="T10" fmla="*/ 377 w 460"/>
                                <a:gd name="T11" fmla="*/ 2 h 3"/>
                                <a:gd name="T12" fmla="*/ 0 60000 65536"/>
                                <a:gd name="T13" fmla="*/ 0 60000 65536"/>
                                <a:gd name="T14" fmla="*/ 0 60000 65536"/>
                                <a:gd name="T15" fmla="*/ 0 60000 65536"/>
                                <a:gd name="T16" fmla="*/ 0 60000 65536"/>
                                <a:gd name="T17" fmla="*/ 0 60000 65536"/>
                                <a:gd name="T18" fmla="*/ 0 w 460"/>
                                <a:gd name="T19" fmla="*/ 0 h 3"/>
                                <a:gd name="T20" fmla="*/ 460 w 460"/>
                                <a:gd name="T21" fmla="*/ 3 h 3"/>
                              </a:gdLst>
                              <a:ahLst/>
                              <a:cxnLst>
                                <a:cxn ang="T12">
                                  <a:pos x="T0" y="T1"/>
                                </a:cxn>
                                <a:cxn ang="T13">
                                  <a:pos x="T2" y="T3"/>
                                </a:cxn>
                                <a:cxn ang="T14">
                                  <a:pos x="T4" y="T5"/>
                                </a:cxn>
                                <a:cxn ang="T15">
                                  <a:pos x="T6" y="T7"/>
                                </a:cxn>
                                <a:cxn ang="T16">
                                  <a:pos x="T8" y="T9"/>
                                </a:cxn>
                                <a:cxn ang="T17">
                                  <a:pos x="T10" y="T11"/>
                                </a:cxn>
                              </a:cxnLst>
                              <a:rect l="T18" t="T19" r="T20" b="T21"/>
                              <a:pathLst>
                                <a:path w="460" h="3">
                                  <a:moveTo>
                                    <a:pt x="457" y="2"/>
                                  </a:moveTo>
                                  <a:lnTo>
                                    <a:pt x="0" y="2"/>
                                  </a:lnTo>
                                  <a:lnTo>
                                    <a:pt x="0" y="0"/>
                                  </a:lnTo>
                                  <a:lnTo>
                                    <a:pt x="459" y="0"/>
                                  </a:lnTo>
                                  <a:lnTo>
                                    <a:pt x="457"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71" name="Freeform 675"/>
                            <p:cNvSpPr>
                              <a:spLocks/>
                            </p:cNvSpPr>
                            <p:nvPr/>
                          </p:nvSpPr>
                          <p:spPr bwMode="auto">
                            <a:xfrm>
                              <a:off x="471" y="1784"/>
                              <a:ext cx="420" cy="3"/>
                            </a:xfrm>
                            <a:custGeom>
                              <a:avLst/>
                              <a:gdLst>
                                <a:gd name="T0" fmla="*/ 379 w 462"/>
                                <a:gd name="T1" fmla="*/ 2 h 3"/>
                                <a:gd name="T2" fmla="*/ 0 w 462"/>
                                <a:gd name="T3" fmla="*/ 2 h 3"/>
                                <a:gd name="T4" fmla="*/ 0 w 462"/>
                                <a:gd name="T5" fmla="*/ 0 h 3"/>
                                <a:gd name="T6" fmla="*/ 381 w 462"/>
                                <a:gd name="T7" fmla="*/ 0 h 3"/>
                                <a:gd name="T8" fmla="*/ 379 w 462"/>
                                <a:gd name="T9" fmla="*/ 2 h 3"/>
                                <a:gd name="T10" fmla="*/ 379 w 462"/>
                                <a:gd name="T11" fmla="*/ 2 h 3"/>
                                <a:gd name="T12" fmla="*/ 0 60000 65536"/>
                                <a:gd name="T13" fmla="*/ 0 60000 65536"/>
                                <a:gd name="T14" fmla="*/ 0 60000 65536"/>
                                <a:gd name="T15" fmla="*/ 0 60000 65536"/>
                                <a:gd name="T16" fmla="*/ 0 60000 65536"/>
                                <a:gd name="T17" fmla="*/ 0 60000 65536"/>
                                <a:gd name="T18" fmla="*/ 0 w 462"/>
                                <a:gd name="T19" fmla="*/ 0 h 3"/>
                                <a:gd name="T20" fmla="*/ 462 w 462"/>
                                <a:gd name="T21" fmla="*/ 3 h 3"/>
                              </a:gdLst>
                              <a:ahLst/>
                              <a:cxnLst>
                                <a:cxn ang="T12">
                                  <a:pos x="T0" y="T1"/>
                                </a:cxn>
                                <a:cxn ang="T13">
                                  <a:pos x="T2" y="T3"/>
                                </a:cxn>
                                <a:cxn ang="T14">
                                  <a:pos x="T4" y="T5"/>
                                </a:cxn>
                                <a:cxn ang="T15">
                                  <a:pos x="T6" y="T7"/>
                                </a:cxn>
                                <a:cxn ang="T16">
                                  <a:pos x="T8" y="T9"/>
                                </a:cxn>
                                <a:cxn ang="T17">
                                  <a:pos x="T10" y="T11"/>
                                </a:cxn>
                              </a:cxnLst>
                              <a:rect l="T18" t="T19" r="T20" b="T21"/>
                              <a:pathLst>
                                <a:path w="462" h="3">
                                  <a:moveTo>
                                    <a:pt x="459" y="2"/>
                                  </a:moveTo>
                                  <a:lnTo>
                                    <a:pt x="0" y="2"/>
                                  </a:lnTo>
                                  <a:lnTo>
                                    <a:pt x="0" y="0"/>
                                  </a:lnTo>
                                  <a:lnTo>
                                    <a:pt x="461" y="0"/>
                                  </a:lnTo>
                                  <a:lnTo>
                                    <a:pt x="45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72" name="Freeform 676"/>
                            <p:cNvSpPr>
                              <a:spLocks/>
                            </p:cNvSpPr>
                            <p:nvPr/>
                          </p:nvSpPr>
                          <p:spPr bwMode="auto">
                            <a:xfrm>
                              <a:off x="471" y="1784"/>
                              <a:ext cx="422" cy="1"/>
                            </a:xfrm>
                            <a:custGeom>
                              <a:avLst/>
                              <a:gdLst>
                                <a:gd name="T0" fmla="*/ 381 w 464"/>
                                <a:gd name="T1" fmla="*/ 0 h 1"/>
                                <a:gd name="T2" fmla="*/ 0 w 464"/>
                                <a:gd name="T3" fmla="*/ 0 h 1"/>
                                <a:gd name="T4" fmla="*/ 0 w 464"/>
                                <a:gd name="T5" fmla="*/ 0 h 1"/>
                                <a:gd name="T6" fmla="*/ 383 w 464"/>
                                <a:gd name="T7" fmla="*/ 0 h 1"/>
                                <a:gd name="T8" fmla="*/ 381 w 464"/>
                                <a:gd name="T9" fmla="*/ 0 h 1"/>
                                <a:gd name="T10" fmla="*/ 381 w 464"/>
                                <a:gd name="T11" fmla="*/ 0 h 1"/>
                                <a:gd name="T12" fmla="*/ 0 60000 65536"/>
                                <a:gd name="T13" fmla="*/ 0 60000 65536"/>
                                <a:gd name="T14" fmla="*/ 0 60000 65536"/>
                                <a:gd name="T15" fmla="*/ 0 60000 65536"/>
                                <a:gd name="T16" fmla="*/ 0 60000 65536"/>
                                <a:gd name="T17" fmla="*/ 0 60000 65536"/>
                                <a:gd name="T18" fmla="*/ 0 w 464"/>
                                <a:gd name="T19" fmla="*/ 0 h 1"/>
                                <a:gd name="T20" fmla="*/ 464 w 46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64" h="1">
                                  <a:moveTo>
                                    <a:pt x="461" y="0"/>
                                  </a:moveTo>
                                  <a:lnTo>
                                    <a:pt x="0" y="0"/>
                                  </a:lnTo>
                                  <a:lnTo>
                                    <a:pt x="463" y="0"/>
                                  </a:lnTo>
                                  <a:lnTo>
                                    <a:pt x="46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73" name="Freeform 677"/>
                            <p:cNvSpPr>
                              <a:spLocks/>
                            </p:cNvSpPr>
                            <p:nvPr/>
                          </p:nvSpPr>
                          <p:spPr bwMode="auto">
                            <a:xfrm>
                              <a:off x="471" y="1782"/>
                              <a:ext cx="424" cy="3"/>
                            </a:xfrm>
                            <a:custGeom>
                              <a:avLst/>
                              <a:gdLst>
                                <a:gd name="T0" fmla="*/ 383 w 466"/>
                                <a:gd name="T1" fmla="*/ 2 h 3"/>
                                <a:gd name="T2" fmla="*/ 0 w 466"/>
                                <a:gd name="T3" fmla="*/ 2 h 3"/>
                                <a:gd name="T4" fmla="*/ 0 w 466"/>
                                <a:gd name="T5" fmla="*/ 0 h 3"/>
                                <a:gd name="T6" fmla="*/ 385 w 466"/>
                                <a:gd name="T7" fmla="*/ 0 h 3"/>
                                <a:gd name="T8" fmla="*/ 383 w 466"/>
                                <a:gd name="T9" fmla="*/ 2 h 3"/>
                                <a:gd name="T10" fmla="*/ 383 w 466"/>
                                <a:gd name="T11" fmla="*/ 2 h 3"/>
                                <a:gd name="T12" fmla="*/ 383 w 466"/>
                                <a:gd name="T13" fmla="*/ 2 h 3"/>
                                <a:gd name="T14" fmla="*/ 0 60000 65536"/>
                                <a:gd name="T15" fmla="*/ 0 60000 65536"/>
                                <a:gd name="T16" fmla="*/ 0 60000 65536"/>
                                <a:gd name="T17" fmla="*/ 0 60000 65536"/>
                                <a:gd name="T18" fmla="*/ 0 60000 65536"/>
                                <a:gd name="T19" fmla="*/ 0 60000 65536"/>
                                <a:gd name="T20" fmla="*/ 0 60000 65536"/>
                                <a:gd name="T21" fmla="*/ 0 w 466"/>
                                <a:gd name="T22" fmla="*/ 0 h 3"/>
                                <a:gd name="T23" fmla="*/ 466 w 46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3">
                                  <a:moveTo>
                                    <a:pt x="463" y="2"/>
                                  </a:moveTo>
                                  <a:lnTo>
                                    <a:pt x="0" y="2"/>
                                  </a:lnTo>
                                  <a:lnTo>
                                    <a:pt x="0" y="0"/>
                                  </a:lnTo>
                                  <a:lnTo>
                                    <a:pt x="465" y="0"/>
                                  </a:lnTo>
                                  <a:lnTo>
                                    <a:pt x="46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74" name="Freeform 678"/>
                            <p:cNvSpPr>
                              <a:spLocks/>
                            </p:cNvSpPr>
                            <p:nvPr/>
                          </p:nvSpPr>
                          <p:spPr bwMode="auto">
                            <a:xfrm>
                              <a:off x="471" y="1781"/>
                              <a:ext cx="424" cy="2"/>
                            </a:xfrm>
                            <a:custGeom>
                              <a:avLst/>
                              <a:gdLst>
                                <a:gd name="T0" fmla="*/ 385 w 466"/>
                                <a:gd name="T1" fmla="*/ 1 h 3"/>
                                <a:gd name="T2" fmla="*/ 0 w 466"/>
                                <a:gd name="T3" fmla="*/ 1 h 3"/>
                                <a:gd name="T4" fmla="*/ 0 w 466"/>
                                <a:gd name="T5" fmla="*/ 0 h 3"/>
                                <a:gd name="T6" fmla="*/ 385 w 466"/>
                                <a:gd name="T7" fmla="*/ 0 h 3"/>
                                <a:gd name="T8" fmla="*/ 385 w 466"/>
                                <a:gd name="T9" fmla="*/ 1 h 3"/>
                                <a:gd name="T10" fmla="*/ 385 w 466"/>
                                <a:gd name="T11" fmla="*/ 1 h 3"/>
                                <a:gd name="T12" fmla="*/ 0 60000 65536"/>
                                <a:gd name="T13" fmla="*/ 0 60000 65536"/>
                                <a:gd name="T14" fmla="*/ 0 60000 65536"/>
                                <a:gd name="T15" fmla="*/ 0 60000 65536"/>
                                <a:gd name="T16" fmla="*/ 0 60000 65536"/>
                                <a:gd name="T17" fmla="*/ 0 60000 65536"/>
                                <a:gd name="T18" fmla="*/ 0 w 466"/>
                                <a:gd name="T19" fmla="*/ 0 h 3"/>
                                <a:gd name="T20" fmla="*/ 466 w 466"/>
                                <a:gd name="T21" fmla="*/ 3 h 3"/>
                              </a:gdLst>
                              <a:ahLst/>
                              <a:cxnLst>
                                <a:cxn ang="T12">
                                  <a:pos x="T0" y="T1"/>
                                </a:cxn>
                                <a:cxn ang="T13">
                                  <a:pos x="T2" y="T3"/>
                                </a:cxn>
                                <a:cxn ang="T14">
                                  <a:pos x="T4" y="T5"/>
                                </a:cxn>
                                <a:cxn ang="T15">
                                  <a:pos x="T6" y="T7"/>
                                </a:cxn>
                                <a:cxn ang="T16">
                                  <a:pos x="T8" y="T9"/>
                                </a:cxn>
                                <a:cxn ang="T17">
                                  <a:pos x="T10" y="T11"/>
                                </a:cxn>
                              </a:cxnLst>
                              <a:rect l="T18" t="T19" r="T20" b="T21"/>
                              <a:pathLst>
                                <a:path w="466" h="3">
                                  <a:moveTo>
                                    <a:pt x="465" y="2"/>
                                  </a:moveTo>
                                  <a:lnTo>
                                    <a:pt x="0" y="2"/>
                                  </a:lnTo>
                                  <a:lnTo>
                                    <a:pt x="0" y="0"/>
                                  </a:lnTo>
                                  <a:lnTo>
                                    <a:pt x="465" y="0"/>
                                  </a:lnTo>
                                  <a:lnTo>
                                    <a:pt x="46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75" name="Freeform 679"/>
                            <p:cNvSpPr>
                              <a:spLocks/>
                            </p:cNvSpPr>
                            <p:nvPr/>
                          </p:nvSpPr>
                          <p:spPr bwMode="auto">
                            <a:xfrm>
                              <a:off x="471" y="1781"/>
                              <a:ext cx="426" cy="1"/>
                            </a:xfrm>
                            <a:custGeom>
                              <a:avLst/>
                              <a:gdLst>
                                <a:gd name="T0" fmla="*/ 385 w 468"/>
                                <a:gd name="T1" fmla="*/ 0 h 1"/>
                                <a:gd name="T2" fmla="*/ 0 w 468"/>
                                <a:gd name="T3" fmla="*/ 0 h 1"/>
                                <a:gd name="T4" fmla="*/ 2 w 468"/>
                                <a:gd name="T5" fmla="*/ 0 h 1"/>
                                <a:gd name="T6" fmla="*/ 387 w 468"/>
                                <a:gd name="T7" fmla="*/ 0 h 1"/>
                                <a:gd name="T8" fmla="*/ 385 w 468"/>
                                <a:gd name="T9" fmla="*/ 0 h 1"/>
                                <a:gd name="T10" fmla="*/ 385 w 468"/>
                                <a:gd name="T11" fmla="*/ 0 h 1"/>
                                <a:gd name="T12" fmla="*/ 0 60000 65536"/>
                                <a:gd name="T13" fmla="*/ 0 60000 65536"/>
                                <a:gd name="T14" fmla="*/ 0 60000 65536"/>
                                <a:gd name="T15" fmla="*/ 0 60000 65536"/>
                                <a:gd name="T16" fmla="*/ 0 60000 65536"/>
                                <a:gd name="T17" fmla="*/ 0 60000 65536"/>
                                <a:gd name="T18" fmla="*/ 0 w 468"/>
                                <a:gd name="T19" fmla="*/ 0 h 1"/>
                                <a:gd name="T20" fmla="*/ 468 w 468"/>
                                <a:gd name="T21" fmla="*/ 1 h 1"/>
                              </a:gdLst>
                              <a:ahLst/>
                              <a:cxnLst>
                                <a:cxn ang="T12">
                                  <a:pos x="T0" y="T1"/>
                                </a:cxn>
                                <a:cxn ang="T13">
                                  <a:pos x="T2" y="T3"/>
                                </a:cxn>
                                <a:cxn ang="T14">
                                  <a:pos x="T4" y="T5"/>
                                </a:cxn>
                                <a:cxn ang="T15">
                                  <a:pos x="T6" y="T7"/>
                                </a:cxn>
                                <a:cxn ang="T16">
                                  <a:pos x="T8" y="T9"/>
                                </a:cxn>
                                <a:cxn ang="T17">
                                  <a:pos x="T10" y="T11"/>
                                </a:cxn>
                              </a:cxnLst>
                              <a:rect l="T18" t="T19" r="T20" b="T21"/>
                              <a:pathLst>
                                <a:path w="468" h="1">
                                  <a:moveTo>
                                    <a:pt x="465" y="0"/>
                                  </a:moveTo>
                                  <a:lnTo>
                                    <a:pt x="0" y="0"/>
                                  </a:lnTo>
                                  <a:lnTo>
                                    <a:pt x="2" y="0"/>
                                  </a:lnTo>
                                  <a:lnTo>
                                    <a:pt x="467" y="0"/>
                                  </a:lnTo>
                                  <a:lnTo>
                                    <a:pt x="46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76" name="Freeform 680"/>
                            <p:cNvSpPr>
                              <a:spLocks/>
                            </p:cNvSpPr>
                            <p:nvPr/>
                          </p:nvSpPr>
                          <p:spPr bwMode="auto">
                            <a:xfrm>
                              <a:off x="473" y="1779"/>
                              <a:ext cx="426" cy="3"/>
                            </a:xfrm>
                            <a:custGeom>
                              <a:avLst/>
                              <a:gdLst>
                                <a:gd name="T0" fmla="*/ 383 w 469"/>
                                <a:gd name="T1" fmla="*/ 2 h 3"/>
                                <a:gd name="T2" fmla="*/ 0 w 469"/>
                                <a:gd name="T3" fmla="*/ 2 h 3"/>
                                <a:gd name="T4" fmla="*/ 0 w 469"/>
                                <a:gd name="T5" fmla="*/ 0 h 3"/>
                                <a:gd name="T6" fmla="*/ 386 w 469"/>
                                <a:gd name="T7" fmla="*/ 0 h 3"/>
                                <a:gd name="T8" fmla="*/ 383 w 469"/>
                                <a:gd name="T9" fmla="*/ 2 h 3"/>
                                <a:gd name="T10" fmla="*/ 383 w 469"/>
                                <a:gd name="T11" fmla="*/ 2 h 3"/>
                                <a:gd name="T12" fmla="*/ 0 60000 65536"/>
                                <a:gd name="T13" fmla="*/ 0 60000 65536"/>
                                <a:gd name="T14" fmla="*/ 0 60000 65536"/>
                                <a:gd name="T15" fmla="*/ 0 60000 65536"/>
                                <a:gd name="T16" fmla="*/ 0 60000 65536"/>
                                <a:gd name="T17" fmla="*/ 0 60000 65536"/>
                                <a:gd name="T18" fmla="*/ 0 w 469"/>
                                <a:gd name="T19" fmla="*/ 0 h 3"/>
                                <a:gd name="T20" fmla="*/ 469 w 469"/>
                                <a:gd name="T21" fmla="*/ 3 h 3"/>
                              </a:gdLst>
                              <a:ahLst/>
                              <a:cxnLst>
                                <a:cxn ang="T12">
                                  <a:pos x="T0" y="T1"/>
                                </a:cxn>
                                <a:cxn ang="T13">
                                  <a:pos x="T2" y="T3"/>
                                </a:cxn>
                                <a:cxn ang="T14">
                                  <a:pos x="T4" y="T5"/>
                                </a:cxn>
                                <a:cxn ang="T15">
                                  <a:pos x="T6" y="T7"/>
                                </a:cxn>
                                <a:cxn ang="T16">
                                  <a:pos x="T8" y="T9"/>
                                </a:cxn>
                                <a:cxn ang="T17">
                                  <a:pos x="T10" y="T11"/>
                                </a:cxn>
                              </a:cxnLst>
                              <a:rect l="T18" t="T19" r="T20" b="T21"/>
                              <a:pathLst>
                                <a:path w="469" h="3">
                                  <a:moveTo>
                                    <a:pt x="465" y="2"/>
                                  </a:moveTo>
                                  <a:lnTo>
                                    <a:pt x="0" y="2"/>
                                  </a:lnTo>
                                  <a:lnTo>
                                    <a:pt x="0" y="0"/>
                                  </a:lnTo>
                                  <a:lnTo>
                                    <a:pt x="468" y="0"/>
                                  </a:lnTo>
                                  <a:lnTo>
                                    <a:pt x="46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77" name="Freeform 681"/>
                            <p:cNvSpPr>
                              <a:spLocks/>
                            </p:cNvSpPr>
                            <p:nvPr/>
                          </p:nvSpPr>
                          <p:spPr bwMode="auto">
                            <a:xfrm>
                              <a:off x="473" y="1779"/>
                              <a:ext cx="427" cy="1"/>
                            </a:xfrm>
                            <a:custGeom>
                              <a:avLst/>
                              <a:gdLst>
                                <a:gd name="T0" fmla="*/ 386 w 470"/>
                                <a:gd name="T1" fmla="*/ 0 h 1"/>
                                <a:gd name="T2" fmla="*/ 0 w 470"/>
                                <a:gd name="T3" fmla="*/ 0 h 1"/>
                                <a:gd name="T4" fmla="*/ 0 w 470"/>
                                <a:gd name="T5" fmla="*/ 0 h 1"/>
                                <a:gd name="T6" fmla="*/ 387 w 470"/>
                                <a:gd name="T7" fmla="*/ 0 h 1"/>
                                <a:gd name="T8" fmla="*/ 386 w 470"/>
                                <a:gd name="T9" fmla="*/ 0 h 1"/>
                                <a:gd name="T10" fmla="*/ 386 w 470"/>
                                <a:gd name="T11" fmla="*/ 0 h 1"/>
                                <a:gd name="T12" fmla="*/ 0 60000 65536"/>
                                <a:gd name="T13" fmla="*/ 0 60000 65536"/>
                                <a:gd name="T14" fmla="*/ 0 60000 65536"/>
                                <a:gd name="T15" fmla="*/ 0 60000 65536"/>
                                <a:gd name="T16" fmla="*/ 0 60000 65536"/>
                                <a:gd name="T17" fmla="*/ 0 60000 65536"/>
                                <a:gd name="T18" fmla="*/ 0 w 470"/>
                                <a:gd name="T19" fmla="*/ 0 h 1"/>
                                <a:gd name="T20" fmla="*/ 470 w 470"/>
                                <a:gd name="T21" fmla="*/ 1 h 1"/>
                              </a:gdLst>
                              <a:ahLst/>
                              <a:cxnLst>
                                <a:cxn ang="T12">
                                  <a:pos x="T0" y="T1"/>
                                </a:cxn>
                                <a:cxn ang="T13">
                                  <a:pos x="T2" y="T3"/>
                                </a:cxn>
                                <a:cxn ang="T14">
                                  <a:pos x="T4" y="T5"/>
                                </a:cxn>
                                <a:cxn ang="T15">
                                  <a:pos x="T6" y="T7"/>
                                </a:cxn>
                                <a:cxn ang="T16">
                                  <a:pos x="T8" y="T9"/>
                                </a:cxn>
                                <a:cxn ang="T17">
                                  <a:pos x="T10" y="T11"/>
                                </a:cxn>
                              </a:cxnLst>
                              <a:rect l="T18" t="T19" r="T20" b="T21"/>
                              <a:pathLst>
                                <a:path w="470" h="1">
                                  <a:moveTo>
                                    <a:pt x="468" y="0"/>
                                  </a:moveTo>
                                  <a:lnTo>
                                    <a:pt x="0" y="0"/>
                                  </a:lnTo>
                                  <a:lnTo>
                                    <a:pt x="469" y="0"/>
                                  </a:lnTo>
                                  <a:lnTo>
                                    <a:pt x="46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78" name="Freeform 682"/>
                            <p:cNvSpPr>
                              <a:spLocks/>
                            </p:cNvSpPr>
                            <p:nvPr/>
                          </p:nvSpPr>
                          <p:spPr bwMode="auto">
                            <a:xfrm>
                              <a:off x="473" y="1776"/>
                              <a:ext cx="429" cy="4"/>
                            </a:xfrm>
                            <a:custGeom>
                              <a:avLst/>
                              <a:gdLst>
                                <a:gd name="T0" fmla="*/ 387 w 472"/>
                                <a:gd name="T1" fmla="*/ 3 h 4"/>
                                <a:gd name="T2" fmla="*/ 0 w 472"/>
                                <a:gd name="T3" fmla="*/ 3 h 4"/>
                                <a:gd name="T4" fmla="*/ 0 w 472"/>
                                <a:gd name="T5" fmla="*/ 0 h 4"/>
                                <a:gd name="T6" fmla="*/ 389 w 472"/>
                                <a:gd name="T7" fmla="*/ 0 h 4"/>
                                <a:gd name="T8" fmla="*/ 387 w 472"/>
                                <a:gd name="T9" fmla="*/ 3 h 4"/>
                                <a:gd name="T10" fmla="*/ 387 w 472"/>
                                <a:gd name="T11" fmla="*/ 3 h 4"/>
                                <a:gd name="T12" fmla="*/ 0 60000 65536"/>
                                <a:gd name="T13" fmla="*/ 0 60000 65536"/>
                                <a:gd name="T14" fmla="*/ 0 60000 65536"/>
                                <a:gd name="T15" fmla="*/ 0 60000 65536"/>
                                <a:gd name="T16" fmla="*/ 0 60000 65536"/>
                                <a:gd name="T17" fmla="*/ 0 60000 65536"/>
                                <a:gd name="T18" fmla="*/ 0 w 472"/>
                                <a:gd name="T19" fmla="*/ 0 h 4"/>
                                <a:gd name="T20" fmla="*/ 472 w 472"/>
                                <a:gd name="T21" fmla="*/ 4 h 4"/>
                              </a:gdLst>
                              <a:ahLst/>
                              <a:cxnLst>
                                <a:cxn ang="T12">
                                  <a:pos x="T0" y="T1"/>
                                </a:cxn>
                                <a:cxn ang="T13">
                                  <a:pos x="T2" y="T3"/>
                                </a:cxn>
                                <a:cxn ang="T14">
                                  <a:pos x="T4" y="T5"/>
                                </a:cxn>
                                <a:cxn ang="T15">
                                  <a:pos x="T6" y="T7"/>
                                </a:cxn>
                                <a:cxn ang="T16">
                                  <a:pos x="T8" y="T9"/>
                                </a:cxn>
                                <a:cxn ang="T17">
                                  <a:pos x="T10" y="T11"/>
                                </a:cxn>
                              </a:cxnLst>
                              <a:rect l="T18" t="T19" r="T20" b="T21"/>
                              <a:pathLst>
                                <a:path w="472" h="4">
                                  <a:moveTo>
                                    <a:pt x="469" y="3"/>
                                  </a:moveTo>
                                  <a:lnTo>
                                    <a:pt x="0" y="3"/>
                                  </a:lnTo>
                                  <a:lnTo>
                                    <a:pt x="0" y="0"/>
                                  </a:lnTo>
                                  <a:lnTo>
                                    <a:pt x="471" y="0"/>
                                  </a:lnTo>
                                  <a:lnTo>
                                    <a:pt x="469"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79" name="Freeform 683"/>
                            <p:cNvSpPr>
                              <a:spLocks/>
                            </p:cNvSpPr>
                            <p:nvPr/>
                          </p:nvSpPr>
                          <p:spPr bwMode="auto">
                            <a:xfrm>
                              <a:off x="473" y="1775"/>
                              <a:ext cx="429" cy="2"/>
                            </a:xfrm>
                            <a:custGeom>
                              <a:avLst/>
                              <a:gdLst>
                                <a:gd name="T0" fmla="*/ 389 w 472"/>
                                <a:gd name="T1" fmla="*/ 1 h 3"/>
                                <a:gd name="T2" fmla="*/ 0 w 472"/>
                                <a:gd name="T3" fmla="*/ 1 h 3"/>
                                <a:gd name="T4" fmla="*/ 0 w 472"/>
                                <a:gd name="T5" fmla="*/ 0 h 3"/>
                                <a:gd name="T6" fmla="*/ 389 w 472"/>
                                <a:gd name="T7" fmla="*/ 0 h 3"/>
                                <a:gd name="T8" fmla="*/ 389 w 472"/>
                                <a:gd name="T9" fmla="*/ 1 h 3"/>
                                <a:gd name="T10" fmla="*/ 389 w 472"/>
                                <a:gd name="T11" fmla="*/ 1 h 3"/>
                                <a:gd name="T12" fmla="*/ 0 60000 65536"/>
                                <a:gd name="T13" fmla="*/ 0 60000 65536"/>
                                <a:gd name="T14" fmla="*/ 0 60000 65536"/>
                                <a:gd name="T15" fmla="*/ 0 60000 65536"/>
                                <a:gd name="T16" fmla="*/ 0 60000 65536"/>
                                <a:gd name="T17" fmla="*/ 0 60000 65536"/>
                                <a:gd name="T18" fmla="*/ 0 w 472"/>
                                <a:gd name="T19" fmla="*/ 0 h 3"/>
                                <a:gd name="T20" fmla="*/ 472 w 472"/>
                                <a:gd name="T21" fmla="*/ 3 h 3"/>
                              </a:gdLst>
                              <a:ahLst/>
                              <a:cxnLst>
                                <a:cxn ang="T12">
                                  <a:pos x="T0" y="T1"/>
                                </a:cxn>
                                <a:cxn ang="T13">
                                  <a:pos x="T2" y="T3"/>
                                </a:cxn>
                                <a:cxn ang="T14">
                                  <a:pos x="T4" y="T5"/>
                                </a:cxn>
                                <a:cxn ang="T15">
                                  <a:pos x="T6" y="T7"/>
                                </a:cxn>
                                <a:cxn ang="T16">
                                  <a:pos x="T8" y="T9"/>
                                </a:cxn>
                                <a:cxn ang="T17">
                                  <a:pos x="T10" y="T11"/>
                                </a:cxn>
                              </a:cxnLst>
                              <a:rect l="T18" t="T19" r="T20" b="T21"/>
                              <a:pathLst>
                                <a:path w="472" h="3">
                                  <a:moveTo>
                                    <a:pt x="471" y="2"/>
                                  </a:moveTo>
                                  <a:lnTo>
                                    <a:pt x="0" y="2"/>
                                  </a:lnTo>
                                  <a:lnTo>
                                    <a:pt x="0" y="0"/>
                                  </a:lnTo>
                                  <a:lnTo>
                                    <a:pt x="471" y="0"/>
                                  </a:lnTo>
                                  <a:lnTo>
                                    <a:pt x="47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80" name="Freeform 684"/>
                            <p:cNvSpPr>
                              <a:spLocks/>
                            </p:cNvSpPr>
                            <p:nvPr/>
                          </p:nvSpPr>
                          <p:spPr bwMode="auto">
                            <a:xfrm>
                              <a:off x="473" y="1775"/>
                              <a:ext cx="432" cy="0"/>
                            </a:xfrm>
                            <a:custGeom>
                              <a:avLst/>
                              <a:gdLst>
                                <a:gd name="T0" fmla="*/ 389 w 475"/>
                                <a:gd name="T1" fmla="*/ 0 h 1"/>
                                <a:gd name="T2" fmla="*/ 0 w 475"/>
                                <a:gd name="T3" fmla="*/ 0 h 1"/>
                                <a:gd name="T4" fmla="*/ 0 w 475"/>
                                <a:gd name="T5" fmla="*/ 0 h 1"/>
                                <a:gd name="T6" fmla="*/ 392 w 475"/>
                                <a:gd name="T7" fmla="*/ 0 h 1"/>
                                <a:gd name="T8" fmla="*/ 389 w 475"/>
                                <a:gd name="T9" fmla="*/ 0 h 1"/>
                                <a:gd name="T10" fmla="*/ 389 w 475"/>
                                <a:gd name="T11" fmla="*/ 0 h 1"/>
                                <a:gd name="T12" fmla="*/ 0 60000 65536"/>
                                <a:gd name="T13" fmla="*/ 0 60000 65536"/>
                                <a:gd name="T14" fmla="*/ 0 60000 65536"/>
                                <a:gd name="T15" fmla="*/ 0 60000 65536"/>
                                <a:gd name="T16" fmla="*/ 0 60000 65536"/>
                                <a:gd name="T17" fmla="*/ 0 60000 65536"/>
                                <a:gd name="T18" fmla="*/ 0 w 475"/>
                                <a:gd name="T19" fmla="*/ 0 h 1"/>
                                <a:gd name="T20" fmla="*/ 475 w 475"/>
                                <a:gd name="T21" fmla="*/ 0 h 1"/>
                              </a:gdLst>
                              <a:ahLst/>
                              <a:cxnLst>
                                <a:cxn ang="T12">
                                  <a:pos x="T0" y="T1"/>
                                </a:cxn>
                                <a:cxn ang="T13">
                                  <a:pos x="T2" y="T3"/>
                                </a:cxn>
                                <a:cxn ang="T14">
                                  <a:pos x="T4" y="T5"/>
                                </a:cxn>
                                <a:cxn ang="T15">
                                  <a:pos x="T6" y="T7"/>
                                </a:cxn>
                                <a:cxn ang="T16">
                                  <a:pos x="T8" y="T9"/>
                                </a:cxn>
                                <a:cxn ang="T17">
                                  <a:pos x="T10" y="T11"/>
                                </a:cxn>
                              </a:cxnLst>
                              <a:rect l="T18" t="T19" r="T20" b="T21"/>
                              <a:pathLst>
                                <a:path w="475" h="1">
                                  <a:moveTo>
                                    <a:pt x="471" y="0"/>
                                  </a:moveTo>
                                  <a:lnTo>
                                    <a:pt x="0" y="0"/>
                                  </a:lnTo>
                                  <a:lnTo>
                                    <a:pt x="474" y="0"/>
                                  </a:lnTo>
                                  <a:lnTo>
                                    <a:pt x="47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81" name="Freeform 685"/>
                            <p:cNvSpPr>
                              <a:spLocks/>
                            </p:cNvSpPr>
                            <p:nvPr/>
                          </p:nvSpPr>
                          <p:spPr bwMode="auto">
                            <a:xfrm>
                              <a:off x="473" y="1773"/>
                              <a:ext cx="434" cy="2"/>
                            </a:xfrm>
                            <a:custGeom>
                              <a:avLst/>
                              <a:gdLst>
                                <a:gd name="T0" fmla="*/ 392 w 477"/>
                                <a:gd name="T1" fmla="*/ 1 h 3"/>
                                <a:gd name="T2" fmla="*/ 0 w 477"/>
                                <a:gd name="T3" fmla="*/ 1 h 3"/>
                                <a:gd name="T4" fmla="*/ 0 w 477"/>
                                <a:gd name="T5" fmla="*/ 0 h 3"/>
                                <a:gd name="T6" fmla="*/ 394 w 477"/>
                                <a:gd name="T7" fmla="*/ 0 h 3"/>
                                <a:gd name="T8" fmla="*/ 392 w 477"/>
                                <a:gd name="T9" fmla="*/ 1 h 3"/>
                                <a:gd name="T10" fmla="*/ 392 w 477"/>
                                <a:gd name="T11" fmla="*/ 1 h 3"/>
                                <a:gd name="T12" fmla="*/ 0 60000 65536"/>
                                <a:gd name="T13" fmla="*/ 0 60000 65536"/>
                                <a:gd name="T14" fmla="*/ 0 60000 65536"/>
                                <a:gd name="T15" fmla="*/ 0 60000 65536"/>
                                <a:gd name="T16" fmla="*/ 0 60000 65536"/>
                                <a:gd name="T17" fmla="*/ 0 60000 65536"/>
                                <a:gd name="T18" fmla="*/ 0 w 477"/>
                                <a:gd name="T19" fmla="*/ 0 h 3"/>
                                <a:gd name="T20" fmla="*/ 477 w 477"/>
                                <a:gd name="T21" fmla="*/ 3 h 3"/>
                              </a:gdLst>
                              <a:ahLst/>
                              <a:cxnLst>
                                <a:cxn ang="T12">
                                  <a:pos x="T0" y="T1"/>
                                </a:cxn>
                                <a:cxn ang="T13">
                                  <a:pos x="T2" y="T3"/>
                                </a:cxn>
                                <a:cxn ang="T14">
                                  <a:pos x="T4" y="T5"/>
                                </a:cxn>
                                <a:cxn ang="T15">
                                  <a:pos x="T6" y="T7"/>
                                </a:cxn>
                                <a:cxn ang="T16">
                                  <a:pos x="T8" y="T9"/>
                                </a:cxn>
                                <a:cxn ang="T17">
                                  <a:pos x="T10" y="T11"/>
                                </a:cxn>
                              </a:cxnLst>
                              <a:rect l="T18" t="T19" r="T20" b="T21"/>
                              <a:pathLst>
                                <a:path w="477" h="3">
                                  <a:moveTo>
                                    <a:pt x="474" y="2"/>
                                  </a:moveTo>
                                  <a:lnTo>
                                    <a:pt x="0" y="2"/>
                                  </a:lnTo>
                                  <a:lnTo>
                                    <a:pt x="0" y="0"/>
                                  </a:lnTo>
                                  <a:lnTo>
                                    <a:pt x="476" y="0"/>
                                  </a:lnTo>
                                  <a:lnTo>
                                    <a:pt x="474"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82" name="Freeform 686"/>
                            <p:cNvSpPr>
                              <a:spLocks/>
                            </p:cNvSpPr>
                            <p:nvPr/>
                          </p:nvSpPr>
                          <p:spPr bwMode="auto">
                            <a:xfrm>
                              <a:off x="473" y="1771"/>
                              <a:ext cx="436" cy="3"/>
                            </a:xfrm>
                            <a:custGeom>
                              <a:avLst/>
                              <a:gdLst>
                                <a:gd name="T0" fmla="*/ 394 w 479"/>
                                <a:gd name="T1" fmla="*/ 2 h 3"/>
                                <a:gd name="T2" fmla="*/ 0 w 479"/>
                                <a:gd name="T3" fmla="*/ 2 h 3"/>
                                <a:gd name="T4" fmla="*/ 0 w 479"/>
                                <a:gd name="T5" fmla="*/ 0 h 3"/>
                                <a:gd name="T6" fmla="*/ 396 w 479"/>
                                <a:gd name="T7" fmla="*/ 0 h 3"/>
                                <a:gd name="T8" fmla="*/ 394 w 479"/>
                                <a:gd name="T9" fmla="*/ 2 h 3"/>
                                <a:gd name="T10" fmla="*/ 394 w 479"/>
                                <a:gd name="T11" fmla="*/ 2 h 3"/>
                                <a:gd name="T12" fmla="*/ 0 60000 65536"/>
                                <a:gd name="T13" fmla="*/ 0 60000 65536"/>
                                <a:gd name="T14" fmla="*/ 0 60000 65536"/>
                                <a:gd name="T15" fmla="*/ 0 60000 65536"/>
                                <a:gd name="T16" fmla="*/ 0 60000 65536"/>
                                <a:gd name="T17" fmla="*/ 0 60000 65536"/>
                                <a:gd name="T18" fmla="*/ 0 w 479"/>
                                <a:gd name="T19" fmla="*/ 0 h 3"/>
                                <a:gd name="T20" fmla="*/ 479 w 479"/>
                                <a:gd name="T21" fmla="*/ 3 h 3"/>
                              </a:gdLst>
                              <a:ahLst/>
                              <a:cxnLst>
                                <a:cxn ang="T12">
                                  <a:pos x="T0" y="T1"/>
                                </a:cxn>
                                <a:cxn ang="T13">
                                  <a:pos x="T2" y="T3"/>
                                </a:cxn>
                                <a:cxn ang="T14">
                                  <a:pos x="T4" y="T5"/>
                                </a:cxn>
                                <a:cxn ang="T15">
                                  <a:pos x="T6" y="T7"/>
                                </a:cxn>
                                <a:cxn ang="T16">
                                  <a:pos x="T8" y="T9"/>
                                </a:cxn>
                                <a:cxn ang="T17">
                                  <a:pos x="T10" y="T11"/>
                                </a:cxn>
                              </a:cxnLst>
                              <a:rect l="T18" t="T19" r="T20" b="T21"/>
                              <a:pathLst>
                                <a:path w="479" h="3">
                                  <a:moveTo>
                                    <a:pt x="476" y="2"/>
                                  </a:moveTo>
                                  <a:lnTo>
                                    <a:pt x="0" y="2"/>
                                  </a:lnTo>
                                  <a:lnTo>
                                    <a:pt x="0" y="0"/>
                                  </a:lnTo>
                                  <a:lnTo>
                                    <a:pt x="478" y="0"/>
                                  </a:lnTo>
                                  <a:lnTo>
                                    <a:pt x="47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83" name="Freeform 687"/>
                            <p:cNvSpPr>
                              <a:spLocks/>
                            </p:cNvSpPr>
                            <p:nvPr/>
                          </p:nvSpPr>
                          <p:spPr bwMode="auto">
                            <a:xfrm>
                              <a:off x="473" y="1771"/>
                              <a:ext cx="437" cy="1"/>
                            </a:xfrm>
                            <a:custGeom>
                              <a:avLst/>
                              <a:gdLst>
                                <a:gd name="T0" fmla="*/ 394 w 481"/>
                                <a:gd name="T1" fmla="*/ 0 h 1"/>
                                <a:gd name="T2" fmla="*/ 0 w 481"/>
                                <a:gd name="T3" fmla="*/ 0 h 1"/>
                                <a:gd name="T4" fmla="*/ 0 w 481"/>
                                <a:gd name="T5" fmla="*/ 0 h 1"/>
                                <a:gd name="T6" fmla="*/ 396 w 481"/>
                                <a:gd name="T7" fmla="*/ 0 h 1"/>
                                <a:gd name="T8" fmla="*/ 394 w 481"/>
                                <a:gd name="T9" fmla="*/ 0 h 1"/>
                                <a:gd name="T10" fmla="*/ 394 w 481"/>
                                <a:gd name="T11" fmla="*/ 0 h 1"/>
                                <a:gd name="T12" fmla="*/ 0 60000 65536"/>
                                <a:gd name="T13" fmla="*/ 0 60000 65536"/>
                                <a:gd name="T14" fmla="*/ 0 60000 65536"/>
                                <a:gd name="T15" fmla="*/ 0 60000 65536"/>
                                <a:gd name="T16" fmla="*/ 0 60000 65536"/>
                                <a:gd name="T17" fmla="*/ 0 60000 65536"/>
                                <a:gd name="T18" fmla="*/ 0 w 481"/>
                                <a:gd name="T19" fmla="*/ 0 h 1"/>
                                <a:gd name="T20" fmla="*/ 481 w 4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81" h="1">
                                  <a:moveTo>
                                    <a:pt x="478" y="0"/>
                                  </a:moveTo>
                                  <a:lnTo>
                                    <a:pt x="0" y="0"/>
                                  </a:lnTo>
                                  <a:lnTo>
                                    <a:pt x="480" y="0"/>
                                  </a:lnTo>
                                  <a:lnTo>
                                    <a:pt x="47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84" name="Freeform 688"/>
                            <p:cNvSpPr>
                              <a:spLocks/>
                            </p:cNvSpPr>
                            <p:nvPr/>
                          </p:nvSpPr>
                          <p:spPr bwMode="auto">
                            <a:xfrm>
                              <a:off x="473" y="1769"/>
                              <a:ext cx="437" cy="3"/>
                            </a:xfrm>
                            <a:custGeom>
                              <a:avLst/>
                              <a:gdLst>
                                <a:gd name="T0" fmla="*/ 396 w 481"/>
                                <a:gd name="T1" fmla="*/ 2 h 3"/>
                                <a:gd name="T2" fmla="*/ 0 w 481"/>
                                <a:gd name="T3" fmla="*/ 2 h 3"/>
                                <a:gd name="T4" fmla="*/ 0 w 481"/>
                                <a:gd name="T5" fmla="*/ 0 h 3"/>
                                <a:gd name="T6" fmla="*/ 396 w 481"/>
                                <a:gd name="T7" fmla="*/ 0 h 3"/>
                                <a:gd name="T8" fmla="*/ 396 w 481"/>
                                <a:gd name="T9" fmla="*/ 2 h 3"/>
                                <a:gd name="T10" fmla="*/ 396 w 481"/>
                                <a:gd name="T11" fmla="*/ 2 h 3"/>
                                <a:gd name="T12" fmla="*/ 0 60000 65536"/>
                                <a:gd name="T13" fmla="*/ 0 60000 65536"/>
                                <a:gd name="T14" fmla="*/ 0 60000 65536"/>
                                <a:gd name="T15" fmla="*/ 0 60000 65536"/>
                                <a:gd name="T16" fmla="*/ 0 60000 65536"/>
                                <a:gd name="T17" fmla="*/ 0 60000 65536"/>
                                <a:gd name="T18" fmla="*/ 0 w 481"/>
                                <a:gd name="T19" fmla="*/ 0 h 3"/>
                                <a:gd name="T20" fmla="*/ 481 w 481"/>
                                <a:gd name="T21" fmla="*/ 3 h 3"/>
                              </a:gdLst>
                              <a:ahLst/>
                              <a:cxnLst>
                                <a:cxn ang="T12">
                                  <a:pos x="T0" y="T1"/>
                                </a:cxn>
                                <a:cxn ang="T13">
                                  <a:pos x="T2" y="T3"/>
                                </a:cxn>
                                <a:cxn ang="T14">
                                  <a:pos x="T4" y="T5"/>
                                </a:cxn>
                                <a:cxn ang="T15">
                                  <a:pos x="T6" y="T7"/>
                                </a:cxn>
                                <a:cxn ang="T16">
                                  <a:pos x="T8" y="T9"/>
                                </a:cxn>
                                <a:cxn ang="T17">
                                  <a:pos x="T10" y="T11"/>
                                </a:cxn>
                              </a:cxnLst>
                              <a:rect l="T18" t="T19" r="T20" b="T21"/>
                              <a:pathLst>
                                <a:path w="481" h="3">
                                  <a:moveTo>
                                    <a:pt x="480" y="2"/>
                                  </a:moveTo>
                                  <a:lnTo>
                                    <a:pt x="0" y="2"/>
                                  </a:lnTo>
                                  <a:lnTo>
                                    <a:pt x="0" y="0"/>
                                  </a:lnTo>
                                  <a:lnTo>
                                    <a:pt x="480" y="0"/>
                                  </a:lnTo>
                                  <a:lnTo>
                                    <a:pt x="48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85" name="Freeform 689"/>
                            <p:cNvSpPr>
                              <a:spLocks/>
                            </p:cNvSpPr>
                            <p:nvPr/>
                          </p:nvSpPr>
                          <p:spPr bwMode="auto">
                            <a:xfrm>
                              <a:off x="473" y="1769"/>
                              <a:ext cx="439" cy="1"/>
                            </a:xfrm>
                            <a:custGeom>
                              <a:avLst/>
                              <a:gdLst>
                                <a:gd name="T0" fmla="*/ 396 w 483"/>
                                <a:gd name="T1" fmla="*/ 0 h 1"/>
                                <a:gd name="T2" fmla="*/ 0 w 483"/>
                                <a:gd name="T3" fmla="*/ 0 h 1"/>
                                <a:gd name="T4" fmla="*/ 2 w 483"/>
                                <a:gd name="T5" fmla="*/ 0 h 1"/>
                                <a:gd name="T6" fmla="*/ 398 w 483"/>
                                <a:gd name="T7" fmla="*/ 0 h 1"/>
                                <a:gd name="T8" fmla="*/ 396 w 483"/>
                                <a:gd name="T9" fmla="*/ 0 h 1"/>
                                <a:gd name="T10" fmla="*/ 396 w 483"/>
                                <a:gd name="T11" fmla="*/ 0 h 1"/>
                                <a:gd name="T12" fmla="*/ 0 60000 65536"/>
                                <a:gd name="T13" fmla="*/ 0 60000 65536"/>
                                <a:gd name="T14" fmla="*/ 0 60000 65536"/>
                                <a:gd name="T15" fmla="*/ 0 60000 65536"/>
                                <a:gd name="T16" fmla="*/ 0 60000 65536"/>
                                <a:gd name="T17" fmla="*/ 0 60000 65536"/>
                                <a:gd name="T18" fmla="*/ 0 w 483"/>
                                <a:gd name="T19" fmla="*/ 0 h 1"/>
                                <a:gd name="T20" fmla="*/ 483 w 4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483" h="1">
                                  <a:moveTo>
                                    <a:pt x="480" y="0"/>
                                  </a:moveTo>
                                  <a:lnTo>
                                    <a:pt x="0" y="0"/>
                                  </a:lnTo>
                                  <a:lnTo>
                                    <a:pt x="2" y="0"/>
                                  </a:lnTo>
                                  <a:lnTo>
                                    <a:pt x="482" y="0"/>
                                  </a:lnTo>
                                  <a:lnTo>
                                    <a:pt x="48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86" name="Freeform 690"/>
                            <p:cNvSpPr>
                              <a:spLocks/>
                            </p:cNvSpPr>
                            <p:nvPr/>
                          </p:nvSpPr>
                          <p:spPr bwMode="auto">
                            <a:xfrm>
                              <a:off x="475" y="1767"/>
                              <a:ext cx="439" cy="3"/>
                            </a:xfrm>
                            <a:custGeom>
                              <a:avLst/>
                              <a:gdLst>
                                <a:gd name="T0" fmla="*/ 396 w 483"/>
                                <a:gd name="T1" fmla="*/ 2 h 3"/>
                                <a:gd name="T2" fmla="*/ 0 w 483"/>
                                <a:gd name="T3" fmla="*/ 2 h 3"/>
                                <a:gd name="T4" fmla="*/ 0 w 483"/>
                                <a:gd name="T5" fmla="*/ 0 h 3"/>
                                <a:gd name="T6" fmla="*/ 398 w 483"/>
                                <a:gd name="T7" fmla="*/ 0 h 3"/>
                                <a:gd name="T8" fmla="*/ 396 w 483"/>
                                <a:gd name="T9" fmla="*/ 2 h 3"/>
                                <a:gd name="T10" fmla="*/ 396 w 483"/>
                                <a:gd name="T11" fmla="*/ 2 h 3"/>
                                <a:gd name="T12" fmla="*/ 0 60000 65536"/>
                                <a:gd name="T13" fmla="*/ 0 60000 65536"/>
                                <a:gd name="T14" fmla="*/ 0 60000 65536"/>
                                <a:gd name="T15" fmla="*/ 0 60000 65536"/>
                                <a:gd name="T16" fmla="*/ 0 60000 65536"/>
                                <a:gd name="T17" fmla="*/ 0 60000 65536"/>
                                <a:gd name="T18" fmla="*/ 0 w 483"/>
                                <a:gd name="T19" fmla="*/ 0 h 3"/>
                                <a:gd name="T20" fmla="*/ 483 w 483"/>
                                <a:gd name="T21" fmla="*/ 3 h 3"/>
                              </a:gdLst>
                              <a:ahLst/>
                              <a:cxnLst>
                                <a:cxn ang="T12">
                                  <a:pos x="T0" y="T1"/>
                                </a:cxn>
                                <a:cxn ang="T13">
                                  <a:pos x="T2" y="T3"/>
                                </a:cxn>
                                <a:cxn ang="T14">
                                  <a:pos x="T4" y="T5"/>
                                </a:cxn>
                                <a:cxn ang="T15">
                                  <a:pos x="T6" y="T7"/>
                                </a:cxn>
                                <a:cxn ang="T16">
                                  <a:pos x="T8" y="T9"/>
                                </a:cxn>
                                <a:cxn ang="T17">
                                  <a:pos x="T10" y="T11"/>
                                </a:cxn>
                              </a:cxnLst>
                              <a:rect l="T18" t="T19" r="T20" b="T21"/>
                              <a:pathLst>
                                <a:path w="483" h="3">
                                  <a:moveTo>
                                    <a:pt x="480" y="2"/>
                                  </a:moveTo>
                                  <a:lnTo>
                                    <a:pt x="0" y="2"/>
                                  </a:lnTo>
                                  <a:lnTo>
                                    <a:pt x="0" y="0"/>
                                  </a:lnTo>
                                  <a:lnTo>
                                    <a:pt x="482" y="0"/>
                                  </a:lnTo>
                                  <a:lnTo>
                                    <a:pt x="48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87" name="Freeform 691"/>
                            <p:cNvSpPr>
                              <a:spLocks/>
                            </p:cNvSpPr>
                            <p:nvPr/>
                          </p:nvSpPr>
                          <p:spPr bwMode="auto">
                            <a:xfrm>
                              <a:off x="475" y="1766"/>
                              <a:ext cx="441" cy="2"/>
                            </a:xfrm>
                            <a:custGeom>
                              <a:avLst/>
                              <a:gdLst>
                                <a:gd name="T0" fmla="*/ 398 w 485"/>
                                <a:gd name="T1" fmla="*/ 1 h 3"/>
                                <a:gd name="T2" fmla="*/ 0 w 485"/>
                                <a:gd name="T3" fmla="*/ 1 h 3"/>
                                <a:gd name="T4" fmla="*/ 0 w 485"/>
                                <a:gd name="T5" fmla="*/ 0 h 3"/>
                                <a:gd name="T6" fmla="*/ 400 w 485"/>
                                <a:gd name="T7" fmla="*/ 0 h 3"/>
                                <a:gd name="T8" fmla="*/ 398 w 485"/>
                                <a:gd name="T9" fmla="*/ 1 h 3"/>
                                <a:gd name="T10" fmla="*/ 398 w 485"/>
                                <a:gd name="T11" fmla="*/ 1 h 3"/>
                                <a:gd name="T12" fmla="*/ 0 60000 65536"/>
                                <a:gd name="T13" fmla="*/ 0 60000 65536"/>
                                <a:gd name="T14" fmla="*/ 0 60000 65536"/>
                                <a:gd name="T15" fmla="*/ 0 60000 65536"/>
                                <a:gd name="T16" fmla="*/ 0 60000 65536"/>
                                <a:gd name="T17" fmla="*/ 0 60000 65536"/>
                                <a:gd name="T18" fmla="*/ 0 w 485"/>
                                <a:gd name="T19" fmla="*/ 0 h 3"/>
                                <a:gd name="T20" fmla="*/ 485 w 485"/>
                                <a:gd name="T21" fmla="*/ 3 h 3"/>
                              </a:gdLst>
                              <a:ahLst/>
                              <a:cxnLst>
                                <a:cxn ang="T12">
                                  <a:pos x="T0" y="T1"/>
                                </a:cxn>
                                <a:cxn ang="T13">
                                  <a:pos x="T2" y="T3"/>
                                </a:cxn>
                                <a:cxn ang="T14">
                                  <a:pos x="T4" y="T5"/>
                                </a:cxn>
                                <a:cxn ang="T15">
                                  <a:pos x="T6" y="T7"/>
                                </a:cxn>
                                <a:cxn ang="T16">
                                  <a:pos x="T8" y="T9"/>
                                </a:cxn>
                                <a:cxn ang="T17">
                                  <a:pos x="T10" y="T11"/>
                                </a:cxn>
                              </a:cxnLst>
                              <a:rect l="T18" t="T19" r="T20" b="T21"/>
                              <a:pathLst>
                                <a:path w="485" h="3">
                                  <a:moveTo>
                                    <a:pt x="482" y="2"/>
                                  </a:moveTo>
                                  <a:lnTo>
                                    <a:pt x="0" y="2"/>
                                  </a:lnTo>
                                  <a:lnTo>
                                    <a:pt x="0" y="0"/>
                                  </a:lnTo>
                                  <a:lnTo>
                                    <a:pt x="484" y="0"/>
                                  </a:lnTo>
                                  <a:lnTo>
                                    <a:pt x="48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88" name="Freeform 692"/>
                            <p:cNvSpPr>
                              <a:spLocks/>
                            </p:cNvSpPr>
                            <p:nvPr/>
                          </p:nvSpPr>
                          <p:spPr bwMode="auto">
                            <a:xfrm>
                              <a:off x="475" y="1766"/>
                              <a:ext cx="443" cy="1"/>
                            </a:xfrm>
                            <a:custGeom>
                              <a:avLst/>
                              <a:gdLst>
                                <a:gd name="T0" fmla="*/ 400 w 487"/>
                                <a:gd name="T1" fmla="*/ 0 h 1"/>
                                <a:gd name="T2" fmla="*/ 0 w 487"/>
                                <a:gd name="T3" fmla="*/ 0 h 1"/>
                                <a:gd name="T4" fmla="*/ 0 w 487"/>
                                <a:gd name="T5" fmla="*/ 0 h 1"/>
                                <a:gd name="T6" fmla="*/ 402 w 487"/>
                                <a:gd name="T7" fmla="*/ 0 h 1"/>
                                <a:gd name="T8" fmla="*/ 400 w 487"/>
                                <a:gd name="T9" fmla="*/ 0 h 1"/>
                                <a:gd name="T10" fmla="*/ 400 w 487"/>
                                <a:gd name="T11" fmla="*/ 0 h 1"/>
                                <a:gd name="T12" fmla="*/ 0 60000 65536"/>
                                <a:gd name="T13" fmla="*/ 0 60000 65536"/>
                                <a:gd name="T14" fmla="*/ 0 60000 65536"/>
                                <a:gd name="T15" fmla="*/ 0 60000 65536"/>
                                <a:gd name="T16" fmla="*/ 0 60000 65536"/>
                                <a:gd name="T17" fmla="*/ 0 60000 65536"/>
                                <a:gd name="T18" fmla="*/ 0 w 487"/>
                                <a:gd name="T19" fmla="*/ 0 h 1"/>
                                <a:gd name="T20" fmla="*/ 487 w 487"/>
                                <a:gd name="T21" fmla="*/ 1 h 1"/>
                              </a:gdLst>
                              <a:ahLst/>
                              <a:cxnLst>
                                <a:cxn ang="T12">
                                  <a:pos x="T0" y="T1"/>
                                </a:cxn>
                                <a:cxn ang="T13">
                                  <a:pos x="T2" y="T3"/>
                                </a:cxn>
                                <a:cxn ang="T14">
                                  <a:pos x="T4" y="T5"/>
                                </a:cxn>
                                <a:cxn ang="T15">
                                  <a:pos x="T6" y="T7"/>
                                </a:cxn>
                                <a:cxn ang="T16">
                                  <a:pos x="T8" y="T9"/>
                                </a:cxn>
                                <a:cxn ang="T17">
                                  <a:pos x="T10" y="T11"/>
                                </a:cxn>
                              </a:cxnLst>
                              <a:rect l="T18" t="T19" r="T20" b="T21"/>
                              <a:pathLst>
                                <a:path w="487" h="1">
                                  <a:moveTo>
                                    <a:pt x="484" y="0"/>
                                  </a:moveTo>
                                  <a:lnTo>
                                    <a:pt x="0" y="0"/>
                                  </a:lnTo>
                                  <a:lnTo>
                                    <a:pt x="486" y="0"/>
                                  </a:lnTo>
                                  <a:lnTo>
                                    <a:pt x="48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89" name="Freeform 693"/>
                            <p:cNvSpPr>
                              <a:spLocks/>
                            </p:cNvSpPr>
                            <p:nvPr/>
                          </p:nvSpPr>
                          <p:spPr bwMode="auto">
                            <a:xfrm>
                              <a:off x="475" y="1764"/>
                              <a:ext cx="443" cy="3"/>
                            </a:xfrm>
                            <a:custGeom>
                              <a:avLst/>
                              <a:gdLst>
                                <a:gd name="T0" fmla="*/ 402 w 487"/>
                                <a:gd name="T1" fmla="*/ 2 h 3"/>
                                <a:gd name="T2" fmla="*/ 0 w 487"/>
                                <a:gd name="T3" fmla="*/ 2 h 3"/>
                                <a:gd name="T4" fmla="*/ 0 w 487"/>
                                <a:gd name="T5" fmla="*/ 0 h 3"/>
                                <a:gd name="T6" fmla="*/ 402 w 487"/>
                                <a:gd name="T7" fmla="*/ 0 h 3"/>
                                <a:gd name="T8" fmla="*/ 402 w 487"/>
                                <a:gd name="T9" fmla="*/ 2 h 3"/>
                                <a:gd name="T10" fmla="*/ 402 w 487"/>
                                <a:gd name="T11" fmla="*/ 2 h 3"/>
                                <a:gd name="T12" fmla="*/ 0 60000 65536"/>
                                <a:gd name="T13" fmla="*/ 0 60000 65536"/>
                                <a:gd name="T14" fmla="*/ 0 60000 65536"/>
                                <a:gd name="T15" fmla="*/ 0 60000 65536"/>
                                <a:gd name="T16" fmla="*/ 0 60000 65536"/>
                                <a:gd name="T17" fmla="*/ 0 60000 65536"/>
                                <a:gd name="T18" fmla="*/ 0 w 487"/>
                                <a:gd name="T19" fmla="*/ 0 h 3"/>
                                <a:gd name="T20" fmla="*/ 487 w 487"/>
                                <a:gd name="T21" fmla="*/ 3 h 3"/>
                              </a:gdLst>
                              <a:ahLst/>
                              <a:cxnLst>
                                <a:cxn ang="T12">
                                  <a:pos x="T0" y="T1"/>
                                </a:cxn>
                                <a:cxn ang="T13">
                                  <a:pos x="T2" y="T3"/>
                                </a:cxn>
                                <a:cxn ang="T14">
                                  <a:pos x="T4" y="T5"/>
                                </a:cxn>
                                <a:cxn ang="T15">
                                  <a:pos x="T6" y="T7"/>
                                </a:cxn>
                                <a:cxn ang="T16">
                                  <a:pos x="T8" y="T9"/>
                                </a:cxn>
                                <a:cxn ang="T17">
                                  <a:pos x="T10" y="T11"/>
                                </a:cxn>
                              </a:cxnLst>
                              <a:rect l="T18" t="T19" r="T20" b="T21"/>
                              <a:pathLst>
                                <a:path w="487" h="3">
                                  <a:moveTo>
                                    <a:pt x="486" y="2"/>
                                  </a:moveTo>
                                  <a:lnTo>
                                    <a:pt x="0" y="2"/>
                                  </a:lnTo>
                                  <a:lnTo>
                                    <a:pt x="0" y="0"/>
                                  </a:lnTo>
                                  <a:lnTo>
                                    <a:pt x="486" y="0"/>
                                  </a:lnTo>
                                  <a:lnTo>
                                    <a:pt x="48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90" name="Freeform 694"/>
                            <p:cNvSpPr>
                              <a:spLocks/>
                            </p:cNvSpPr>
                            <p:nvPr/>
                          </p:nvSpPr>
                          <p:spPr bwMode="auto">
                            <a:xfrm>
                              <a:off x="475" y="1762"/>
                              <a:ext cx="444" cy="3"/>
                            </a:xfrm>
                            <a:custGeom>
                              <a:avLst/>
                              <a:gdLst>
                                <a:gd name="T0" fmla="*/ 400 w 489"/>
                                <a:gd name="T1" fmla="*/ 2 h 3"/>
                                <a:gd name="T2" fmla="*/ 0 w 489"/>
                                <a:gd name="T3" fmla="*/ 2 h 3"/>
                                <a:gd name="T4" fmla="*/ 0 w 489"/>
                                <a:gd name="T5" fmla="*/ 0 h 3"/>
                                <a:gd name="T6" fmla="*/ 402 w 489"/>
                                <a:gd name="T7" fmla="*/ 0 h 3"/>
                                <a:gd name="T8" fmla="*/ 400 w 489"/>
                                <a:gd name="T9" fmla="*/ 2 h 3"/>
                                <a:gd name="T10" fmla="*/ 400 w 489"/>
                                <a:gd name="T11" fmla="*/ 2 h 3"/>
                                <a:gd name="T12" fmla="*/ 0 60000 65536"/>
                                <a:gd name="T13" fmla="*/ 0 60000 65536"/>
                                <a:gd name="T14" fmla="*/ 0 60000 65536"/>
                                <a:gd name="T15" fmla="*/ 0 60000 65536"/>
                                <a:gd name="T16" fmla="*/ 0 60000 65536"/>
                                <a:gd name="T17" fmla="*/ 0 60000 65536"/>
                                <a:gd name="T18" fmla="*/ 0 w 489"/>
                                <a:gd name="T19" fmla="*/ 0 h 3"/>
                                <a:gd name="T20" fmla="*/ 489 w 489"/>
                                <a:gd name="T21" fmla="*/ 3 h 3"/>
                              </a:gdLst>
                              <a:ahLst/>
                              <a:cxnLst>
                                <a:cxn ang="T12">
                                  <a:pos x="T0" y="T1"/>
                                </a:cxn>
                                <a:cxn ang="T13">
                                  <a:pos x="T2" y="T3"/>
                                </a:cxn>
                                <a:cxn ang="T14">
                                  <a:pos x="T4" y="T5"/>
                                </a:cxn>
                                <a:cxn ang="T15">
                                  <a:pos x="T6" y="T7"/>
                                </a:cxn>
                                <a:cxn ang="T16">
                                  <a:pos x="T8" y="T9"/>
                                </a:cxn>
                                <a:cxn ang="T17">
                                  <a:pos x="T10" y="T11"/>
                                </a:cxn>
                              </a:cxnLst>
                              <a:rect l="T18" t="T19" r="T20" b="T21"/>
                              <a:pathLst>
                                <a:path w="489" h="3">
                                  <a:moveTo>
                                    <a:pt x="486" y="2"/>
                                  </a:moveTo>
                                  <a:lnTo>
                                    <a:pt x="0" y="2"/>
                                  </a:lnTo>
                                  <a:lnTo>
                                    <a:pt x="0" y="0"/>
                                  </a:lnTo>
                                  <a:lnTo>
                                    <a:pt x="488" y="0"/>
                                  </a:lnTo>
                                  <a:lnTo>
                                    <a:pt x="48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91" name="Freeform 695"/>
                            <p:cNvSpPr>
                              <a:spLocks/>
                            </p:cNvSpPr>
                            <p:nvPr/>
                          </p:nvSpPr>
                          <p:spPr bwMode="auto">
                            <a:xfrm>
                              <a:off x="475" y="1762"/>
                              <a:ext cx="447" cy="1"/>
                            </a:xfrm>
                            <a:custGeom>
                              <a:avLst/>
                              <a:gdLst>
                                <a:gd name="T0" fmla="*/ 402 w 492"/>
                                <a:gd name="T1" fmla="*/ 0 h 1"/>
                                <a:gd name="T2" fmla="*/ 0 w 492"/>
                                <a:gd name="T3" fmla="*/ 0 h 1"/>
                                <a:gd name="T4" fmla="*/ 0 w 492"/>
                                <a:gd name="T5" fmla="*/ 0 h 1"/>
                                <a:gd name="T6" fmla="*/ 405 w 492"/>
                                <a:gd name="T7" fmla="*/ 0 h 1"/>
                                <a:gd name="T8" fmla="*/ 402 w 492"/>
                                <a:gd name="T9" fmla="*/ 0 h 1"/>
                                <a:gd name="T10" fmla="*/ 402 w 492"/>
                                <a:gd name="T11" fmla="*/ 0 h 1"/>
                                <a:gd name="T12" fmla="*/ 0 60000 65536"/>
                                <a:gd name="T13" fmla="*/ 0 60000 65536"/>
                                <a:gd name="T14" fmla="*/ 0 60000 65536"/>
                                <a:gd name="T15" fmla="*/ 0 60000 65536"/>
                                <a:gd name="T16" fmla="*/ 0 60000 65536"/>
                                <a:gd name="T17" fmla="*/ 0 60000 65536"/>
                                <a:gd name="T18" fmla="*/ 0 w 492"/>
                                <a:gd name="T19" fmla="*/ 0 h 1"/>
                                <a:gd name="T20" fmla="*/ 492 w 492"/>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2" h="1">
                                  <a:moveTo>
                                    <a:pt x="488" y="0"/>
                                  </a:moveTo>
                                  <a:lnTo>
                                    <a:pt x="0" y="0"/>
                                  </a:lnTo>
                                  <a:lnTo>
                                    <a:pt x="491" y="0"/>
                                  </a:lnTo>
                                  <a:lnTo>
                                    <a:pt x="48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92" name="Freeform 696"/>
                            <p:cNvSpPr>
                              <a:spLocks/>
                            </p:cNvSpPr>
                            <p:nvPr/>
                          </p:nvSpPr>
                          <p:spPr bwMode="auto">
                            <a:xfrm>
                              <a:off x="475" y="1760"/>
                              <a:ext cx="449" cy="3"/>
                            </a:xfrm>
                            <a:custGeom>
                              <a:avLst/>
                              <a:gdLst>
                                <a:gd name="T0" fmla="*/ 405 w 494"/>
                                <a:gd name="T1" fmla="*/ 2 h 3"/>
                                <a:gd name="T2" fmla="*/ 0 w 494"/>
                                <a:gd name="T3" fmla="*/ 2 h 3"/>
                                <a:gd name="T4" fmla="*/ 0 w 494"/>
                                <a:gd name="T5" fmla="*/ 0 h 3"/>
                                <a:gd name="T6" fmla="*/ 407 w 494"/>
                                <a:gd name="T7" fmla="*/ 0 h 3"/>
                                <a:gd name="T8" fmla="*/ 405 w 494"/>
                                <a:gd name="T9" fmla="*/ 2 h 3"/>
                                <a:gd name="T10" fmla="*/ 405 w 494"/>
                                <a:gd name="T11" fmla="*/ 2 h 3"/>
                                <a:gd name="T12" fmla="*/ 0 60000 65536"/>
                                <a:gd name="T13" fmla="*/ 0 60000 65536"/>
                                <a:gd name="T14" fmla="*/ 0 60000 65536"/>
                                <a:gd name="T15" fmla="*/ 0 60000 65536"/>
                                <a:gd name="T16" fmla="*/ 0 60000 65536"/>
                                <a:gd name="T17" fmla="*/ 0 60000 65536"/>
                                <a:gd name="T18" fmla="*/ 0 w 494"/>
                                <a:gd name="T19" fmla="*/ 0 h 3"/>
                                <a:gd name="T20" fmla="*/ 494 w 49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94" h="3">
                                  <a:moveTo>
                                    <a:pt x="491" y="2"/>
                                  </a:moveTo>
                                  <a:lnTo>
                                    <a:pt x="0" y="2"/>
                                  </a:lnTo>
                                  <a:lnTo>
                                    <a:pt x="0" y="0"/>
                                  </a:lnTo>
                                  <a:lnTo>
                                    <a:pt x="493" y="0"/>
                                  </a:lnTo>
                                  <a:lnTo>
                                    <a:pt x="49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93" name="Freeform 697"/>
                            <p:cNvSpPr>
                              <a:spLocks/>
                            </p:cNvSpPr>
                            <p:nvPr/>
                          </p:nvSpPr>
                          <p:spPr bwMode="auto">
                            <a:xfrm>
                              <a:off x="475" y="1760"/>
                              <a:ext cx="449" cy="1"/>
                            </a:xfrm>
                            <a:custGeom>
                              <a:avLst/>
                              <a:gdLst>
                                <a:gd name="T0" fmla="*/ 407 w 494"/>
                                <a:gd name="T1" fmla="*/ 0 h 1"/>
                                <a:gd name="T2" fmla="*/ 0 w 494"/>
                                <a:gd name="T3" fmla="*/ 0 h 1"/>
                                <a:gd name="T4" fmla="*/ 0 w 494"/>
                                <a:gd name="T5" fmla="*/ 0 h 1"/>
                                <a:gd name="T6" fmla="*/ 407 w 494"/>
                                <a:gd name="T7" fmla="*/ 0 h 1"/>
                                <a:gd name="T8" fmla="*/ 407 w 494"/>
                                <a:gd name="T9" fmla="*/ 0 h 1"/>
                                <a:gd name="T10" fmla="*/ 407 w 494"/>
                                <a:gd name="T11" fmla="*/ 0 h 1"/>
                                <a:gd name="T12" fmla="*/ 0 60000 65536"/>
                                <a:gd name="T13" fmla="*/ 0 60000 65536"/>
                                <a:gd name="T14" fmla="*/ 0 60000 65536"/>
                                <a:gd name="T15" fmla="*/ 0 60000 65536"/>
                                <a:gd name="T16" fmla="*/ 0 60000 65536"/>
                                <a:gd name="T17" fmla="*/ 0 60000 65536"/>
                                <a:gd name="T18" fmla="*/ 0 w 494"/>
                                <a:gd name="T19" fmla="*/ 0 h 1"/>
                                <a:gd name="T20" fmla="*/ 494 w 49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4" h="1">
                                  <a:moveTo>
                                    <a:pt x="493" y="0"/>
                                  </a:moveTo>
                                  <a:lnTo>
                                    <a:pt x="0" y="0"/>
                                  </a:lnTo>
                                  <a:lnTo>
                                    <a:pt x="49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94" name="Freeform 698"/>
                            <p:cNvSpPr>
                              <a:spLocks/>
                            </p:cNvSpPr>
                            <p:nvPr/>
                          </p:nvSpPr>
                          <p:spPr bwMode="auto">
                            <a:xfrm>
                              <a:off x="475" y="1758"/>
                              <a:ext cx="451" cy="3"/>
                            </a:xfrm>
                            <a:custGeom>
                              <a:avLst/>
                              <a:gdLst>
                                <a:gd name="T0" fmla="*/ 407 w 496"/>
                                <a:gd name="T1" fmla="*/ 2 h 4"/>
                                <a:gd name="T2" fmla="*/ 0 w 496"/>
                                <a:gd name="T3" fmla="*/ 2 h 4"/>
                                <a:gd name="T4" fmla="*/ 0 w 496"/>
                                <a:gd name="T5" fmla="*/ 0 h 4"/>
                                <a:gd name="T6" fmla="*/ 409 w 496"/>
                                <a:gd name="T7" fmla="*/ 0 h 4"/>
                                <a:gd name="T8" fmla="*/ 407 w 496"/>
                                <a:gd name="T9" fmla="*/ 2 h 4"/>
                                <a:gd name="T10" fmla="*/ 407 w 496"/>
                                <a:gd name="T11" fmla="*/ 2 h 4"/>
                                <a:gd name="T12" fmla="*/ 0 60000 65536"/>
                                <a:gd name="T13" fmla="*/ 0 60000 65536"/>
                                <a:gd name="T14" fmla="*/ 0 60000 65536"/>
                                <a:gd name="T15" fmla="*/ 0 60000 65536"/>
                                <a:gd name="T16" fmla="*/ 0 60000 65536"/>
                                <a:gd name="T17" fmla="*/ 0 60000 65536"/>
                                <a:gd name="T18" fmla="*/ 0 w 496"/>
                                <a:gd name="T19" fmla="*/ 0 h 4"/>
                                <a:gd name="T20" fmla="*/ 496 w 496"/>
                                <a:gd name="T21" fmla="*/ 4 h 4"/>
                              </a:gdLst>
                              <a:ahLst/>
                              <a:cxnLst>
                                <a:cxn ang="T12">
                                  <a:pos x="T0" y="T1"/>
                                </a:cxn>
                                <a:cxn ang="T13">
                                  <a:pos x="T2" y="T3"/>
                                </a:cxn>
                                <a:cxn ang="T14">
                                  <a:pos x="T4" y="T5"/>
                                </a:cxn>
                                <a:cxn ang="T15">
                                  <a:pos x="T6" y="T7"/>
                                </a:cxn>
                                <a:cxn ang="T16">
                                  <a:pos x="T8" y="T9"/>
                                </a:cxn>
                                <a:cxn ang="T17">
                                  <a:pos x="T10" y="T11"/>
                                </a:cxn>
                              </a:cxnLst>
                              <a:rect l="T18" t="T19" r="T20" b="T21"/>
                              <a:pathLst>
                                <a:path w="496" h="4">
                                  <a:moveTo>
                                    <a:pt x="493" y="3"/>
                                  </a:moveTo>
                                  <a:lnTo>
                                    <a:pt x="0" y="3"/>
                                  </a:lnTo>
                                  <a:lnTo>
                                    <a:pt x="0" y="0"/>
                                  </a:lnTo>
                                  <a:lnTo>
                                    <a:pt x="495" y="0"/>
                                  </a:lnTo>
                                  <a:lnTo>
                                    <a:pt x="493"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95" name="Freeform 699"/>
                            <p:cNvSpPr>
                              <a:spLocks/>
                            </p:cNvSpPr>
                            <p:nvPr/>
                          </p:nvSpPr>
                          <p:spPr bwMode="auto">
                            <a:xfrm>
                              <a:off x="475" y="1757"/>
                              <a:ext cx="453" cy="2"/>
                            </a:xfrm>
                            <a:custGeom>
                              <a:avLst/>
                              <a:gdLst>
                                <a:gd name="T0" fmla="*/ 409 w 498"/>
                                <a:gd name="T1" fmla="*/ 1 h 2"/>
                                <a:gd name="T2" fmla="*/ 0 w 498"/>
                                <a:gd name="T3" fmla="*/ 1 h 2"/>
                                <a:gd name="T4" fmla="*/ 2 w 498"/>
                                <a:gd name="T5" fmla="*/ 0 h 2"/>
                                <a:gd name="T6" fmla="*/ 411 w 498"/>
                                <a:gd name="T7" fmla="*/ 0 h 2"/>
                                <a:gd name="T8" fmla="*/ 409 w 498"/>
                                <a:gd name="T9" fmla="*/ 1 h 2"/>
                                <a:gd name="T10" fmla="*/ 409 w 498"/>
                                <a:gd name="T11" fmla="*/ 1 h 2"/>
                                <a:gd name="T12" fmla="*/ 0 60000 65536"/>
                                <a:gd name="T13" fmla="*/ 0 60000 65536"/>
                                <a:gd name="T14" fmla="*/ 0 60000 65536"/>
                                <a:gd name="T15" fmla="*/ 0 60000 65536"/>
                                <a:gd name="T16" fmla="*/ 0 60000 65536"/>
                                <a:gd name="T17" fmla="*/ 0 60000 65536"/>
                                <a:gd name="T18" fmla="*/ 0 w 498"/>
                                <a:gd name="T19" fmla="*/ 0 h 2"/>
                                <a:gd name="T20" fmla="*/ 498 w 498"/>
                                <a:gd name="T21" fmla="*/ 2 h 2"/>
                              </a:gdLst>
                              <a:ahLst/>
                              <a:cxnLst>
                                <a:cxn ang="T12">
                                  <a:pos x="T0" y="T1"/>
                                </a:cxn>
                                <a:cxn ang="T13">
                                  <a:pos x="T2" y="T3"/>
                                </a:cxn>
                                <a:cxn ang="T14">
                                  <a:pos x="T4" y="T5"/>
                                </a:cxn>
                                <a:cxn ang="T15">
                                  <a:pos x="T6" y="T7"/>
                                </a:cxn>
                                <a:cxn ang="T16">
                                  <a:pos x="T8" y="T9"/>
                                </a:cxn>
                                <a:cxn ang="T17">
                                  <a:pos x="T10" y="T11"/>
                                </a:cxn>
                              </a:cxnLst>
                              <a:rect l="T18" t="T19" r="T20" b="T21"/>
                              <a:pathLst>
                                <a:path w="498" h="2">
                                  <a:moveTo>
                                    <a:pt x="495" y="1"/>
                                  </a:moveTo>
                                  <a:lnTo>
                                    <a:pt x="0" y="1"/>
                                  </a:lnTo>
                                  <a:lnTo>
                                    <a:pt x="2" y="0"/>
                                  </a:lnTo>
                                  <a:lnTo>
                                    <a:pt x="497" y="0"/>
                                  </a:lnTo>
                                  <a:lnTo>
                                    <a:pt x="495"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96" name="Freeform 700"/>
                            <p:cNvSpPr>
                              <a:spLocks/>
                            </p:cNvSpPr>
                            <p:nvPr/>
                          </p:nvSpPr>
                          <p:spPr bwMode="auto">
                            <a:xfrm>
                              <a:off x="477" y="1757"/>
                              <a:ext cx="452" cy="1"/>
                            </a:xfrm>
                            <a:custGeom>
                              <a:avLst/>
                              <a:gdLst>
                                <a:gd name="T0" fmla="*/ 408 w 498"/>
                                <a:gd name="T1" fmla="*/ 0 h 1"/>
                                <a:gd name="T2" fmla="*/ 0 w 498"/>
                                <a:gd name="T3" fmla="*/ 0 h 1"/>
                                <a:gd name="T4" fmla="*/ 0 w 498"/>
                                <a:gd name="T5" fmla="*/ 0 h 1"/>
                                <a:gd name="T6" fmla="*/ 409 w 498"/>
                                <a:gd name="T7" fmla="*/ 0 h 1"/>
                                <a:gd name="T8" fmla="*/ 408 w 498"/>
                                <a:gd name="T9" fmla="*/ 0 h 1"/>
                                <a:gd name="T10" fmla="*/ 408 w 498"/>
                                <a:gd name="T11" fmla="*/ 0 h 1"/>
                                <a:gd name="T12" fmla="*/ 0 60000 65536"/>
                                <a:gd name="T13" fmla="*/ 0 60000 65536"/>
                                <a:gd name="T14" fmla="*/ 0 60000 65536"/>
                                <a:gd name="T15" fmla="*/ 0 60000 65536"/>
                                <a:gd name="T16" fmla="*/ 0 60000 65536"/>
                                <a:gd name="T17" fmla="*/ 0 60000 65536"/>
                                <a:gd name="T18" fmla="*/ 0 w 498"/>
                                <a:gd name="T19" fmla="*/ 0 h 1"/>
                                <a:gd name="T20" fmla="*/ 498 w 498"/>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8" h="1">
                                  <a:moveTo>
                                    <a:pt x="495" y="0"/>
                                  </a:moveTo>
                                  <a:lnTo>
                                    <a:pt x="0" y="0"/>
                                  </a:lnTo>
                                  <a:lnTo>
                                    <a:pt x="497" y="0"/>
                                  </a:lnTo>
                                  <a:lnTo>
                                    <a:pt x="49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97" name="Freeform 701"/>
                            <p:cNvSpPr>
                              <a:spLocks/>
                            </p:cNvSpPr>
                            <p:nvPr/>
                          </p:nvSpPr>
                          <p:spPr bwMode="auto">
                            <a:xfrm>
                              <a:off x="477" y="1754"/>
                              <a:ext cx="454" cy="4"/>
                            </a:xfrm>
                            <a:custGeom>
                              <a:avLst/>
                              <a:gdLst>
                                <a:gd name="T0" fmla="*/ 410 w 500"/>
                                <a:gd name="T1" fmla="*/ 3 h 4"/>
                                <a:gd name="T2" fmla="*/ 0 w 500"/>
                                <a:gd name="T3" fmla="*/ 3 h 4"/>
                                <a:gd name="T4" fmla="*/ 0 w 500"/>
                                <a:gd name="T5" fmla="*/ 0 h 4"/>
                                <a:gd name="T6" fmla="*/ 411 w 500"/>
                                <a:gd name="T7" fmla="*/ 0 h 4"/>
                                <a:gd name="T8" fmla="*/ 410 w 500"/>
                                <a:gd name="T9" fmla="*/ 3 h 4"/>
                                <a:gd name="T10" fmla="*/ 410 w 500"/>
                                <a:gd name="T11" fmla="*/ 3 h 4"/>
                                <a:gd name="T12" fmla="*/ 0 60000 65536"/>
                                <a:gd name="T13" fmla="*/ 0 60000 65536"/>
                                <a:gd name="T14" fmla="*/ 0 60000 65536"/>
                                <a:gd name="T15" fmla="*/ 0 60000 65536"/>
                                <a:gd name="T16" fmla="*/ 0 60000 65536"/>
                                <a:gd name="T17" fmla="*/ 0 60000 65536"/>
                                <a:gd name="T18" fmla="*/ 0 w 500"/>
                                <a:gd name="T19" fmla="*/ 0 h 4"/>
                                <a:gd name="T20" fmla="*/ 500 w 500"/>
                                <a:gd name="T21" fmla="*/ 4 h 4"/>
                              </a:gdLst>
                              <a:ahLst/>
                              <a:cxnLst>
                                <a:cxn ang="T12">
                                  <a:pos x="T0" y="T1"/>
                                </a:cxn>
                                <a:cxn ang="T13">
                                  <a:pos x="T2" y="T3"/>
                                </a:cxn>
                                <a:cxn ang="T14">
                                  <a:pos x="T4" y="T5"/>
                                </a:cxn>
                                <a:cxn ang="T15">
                                  <a:pos x="T6" y="T7"/>
                                </a:cxn>
                                <a:cxn ang="T16">
                                  <a:pos x="T8" y="T9"/>
                                </a:cxn>
                                <a:cxn ang="T17">
                                  <a:pos x="T10" y="T11"/>
                                </a:cxn>
                              </a:cxnLst>
                              <a:rect l="T18" t="T19" r="T20" b="T21"/>
                              <a:pathLst>
                                <a:path w="500" h="4">
                                  <a:moveTo>
                                    <a:pt x="497" y="3"/>
                                  </a:moveTo>
                                  <a:lnTo>
                                    <a:pt x="0" y="3"/>
                                  </a:lnTo>
                                  <a:lnTo>
                                    <a:pt x="0" y="0"/>
                                  </a:lnTo>
                                  <a:lnTo>
                                    <a:pt x="499" y="0"/>
                                  </a:lnTo>
                                  <a:lnTo>
                                    <a:pt x="497"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98" name="Freeform 702"/>
                            <p:cNvSpPr>
                              <a:spLocks/>
                            </p:cNvSpPr>
                            <p:nvPr/>
                          </p:nvSpPr>
                          <p:spPr bwMode="auto">
                            <a:xfrm>
                              <a:off x="477" y="1752"/>
                              <a:ext cx="454" cy="3"/>
                            </a:xfrm>
                            <a:custGeom>
                              <a:avLst/>
                              <a:gdLst>
                                <a:gd name="T0" fmla="*/ 411 w 500"/>
                                <a:gd name="T1" fmla="*/ 2 h 3"/>
                                <a:gd name="T2" fmla="*/ 0 w 500"/>
                                <a:gd name="T3" fmla="*/ 2 h 3"/>
                                <a:gd name="T4" fmla="*/ 0 w 500"/>
                                <a:gd name="T5" fmla="*/ 0 h 3"/>
                                <a:gd name="T6" fmla="*/ 411 w 500"/>
                                <a:gd name="T7" fmla="*/ 0 h 3"/>
                                <a:gd name="T8" fmla="*/ 411 w 500"/>
                                <a:gd name="T9" fmla="*/ 2 h 3"/>
                                <a:gd name="T10" fmla="*/ 411 w 500"/>
                                <a:gd name="T11" fmla="*/ 2 h 3"/>
                                <a:gd name="T12" fmla="*/ 0 60000 65536"/>
                                <a:gd name="T13" fmla="*/ 0 60000 65536"/>
                                <a:gd name="T14" fmla="*/ 0 60000 65536"/>
                                <a:gd name="T15" fmla="*/ 0 60000 65536"/>
                                <a:gd name="T16" fmla="*/ 0 60000 65536"/>
                                <a:gd name="T17" fmla="*/ 0 60000 65536"/>
                                <a:gd name="T18" fmla="*/ 0 w 500"/>
                                <a:gd name="T19" fmla="*/ 0 h 3"/>
                                <a:gd name="T20" fmla="*/ 500 w 500"/>
                                <a:gd name="T21" fmla="*/ 3 h 3"/>
                              </a:gdLst>
                              <a:ahLst/>
                              <a:cxnLst>
                                <a:cxn ang="T12">
                                  <a:pos x="T0" y="T1"/>
                                </a:cxn>
                                <a:cxn ang="T13">
                                  <a:pos x="T2" y="T3"/>
                                </a:cxn>
                                <a:cxn ang="T14">
                                  <a:pos x="T4" y="T5"/>
                                </a:cxn>
                                <a:cxn ang="T15">
                                  <a:pos x="T6" y="T7"/>
                                </a:cxn>
                                <a:cxn ang="T16">
                                  <a:pos x="T8" y="T9"/>
                                </a:cxn>
                                <a:cxn ang="T17">
                                  <a:pos x="T10" y="T11"/>
                                </a:cxn>
                              </a:cxnLst>
                              <a:rect l="T18" t="T19" r="T20" b="T21"/>
                              <a:pathLst>
                                <a:path w="500" h="3">
                                  <a:moveTo>
                                    <a:pt x="499" y="2"/>
                                  </a:moveTo>
                                  <a:lnTo>
                                    <a:pt x="0" y="2"/>
                                  </a:lnTo>
                                  <a:lnTo>
                                    <a:pt x="0" y="0"/>
                                  </a:lnTo>
                                  <a:lnTo>
                                    <a:pt x="499" y="0"/>
                                  </a:lnTo>
                                  <a:lnTo>
                                    <a:pt x="49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999" name="Freeform 703"/>
                            <p:cNvSpPr>
                              <a:spLocks/>
                            </p:cNvSpPr>
                            <p:nvPr/>
                          </p:nvSpPr>
                          <p:spPr bwMode="auto">
                            <a:xfrm>
                              <a:off x="477" y="1752"/>
                              <a:ext cx="456" cy="1"/>
                            </a:xfrm>
                            <a:custGeom>
                              <a:avLst/>
                              <a:gdLst>
                                <a:gd name="T0" fmla="*/ 411 w 502"/>
                                <a:gd name="T1" fmla="*/ 0 h 1"/>
                                <a:gd name="T2" fmla="*/ 0 w 502"/>
                                <a:gd name="T3" fmla="*/ 0 h 1"/>
                                <a:gd name="T4" fmla="*/ 0 w 502"/>
                                <a:gd name="T5" fmla="*/ 0 h 1"/>
                                <a:gd name="T6" fmla="*/ 413 w 502"/>
                                <a:gd name="T7" fmla="*/ 0 h 1"/>
                                <a:gd name="T8" fmla="*/ 411 w 502"/>
                                <a:gd name="T9" fmla="*/ 0 h 1"/>
                                <a:gd name="T10" fmla="*/ 411 w 502"/>
                                <a:gd name="T11" fmla="*/ 0 h 1"/>
                                <a:gd name="T12" fmla="*/ 0 60000 65536"/>
                                <a:gd name="T13" fmla="*/ 0 60000 65536"/>
                                <a:gd name="T14" fmla="*/ 0 60000 65536"/>
                                <a:gd name="T15" fmla="*/ 0 60000 65536"/>
                                <a:gd name="T16" fmla="*/ 0 60000 65536"/>
                                <a:gd name="T17" fmla="*/ 0 60000 65536"/>
                                <a:gd name="T18" fmla="*/ 0 w 502"/>
                                <a:gd name="T19" fmla="*/ 0 h 1"/>
                                <a:gd name="T20" fmla="*/ 502 w 502"/>
                                <a:gd name="T21" fmla="*/ 1 h 1"/>
                              </a:gdLst>
                              <a:ahLst/>
                              <a:cxnLst>
                                <a:cxn ang="T12">
                                  <a:pos x="T0" y="T1"/>
                                </a:cxn>
                                <a:cxn ang="T13">
                                  <a:pos x="T2" y="T3"/>
                                </a:cxn>
                                <a:cxn ang="T14">
                                  <a:pos x="T4" y="T5"/>
                                </a:cxn>
                                <a:cxn ang="T15">
                                  <a:pos x="T6" y="T7"/>
                                </a:cxn>
                                <a:cxn ang="T16">
                                  <a:pos x="T8" y="T9"/>
                                </a:cxn>
                                <a:cxn ang="T17">
                                  <a:pos x="T10" y="T11"/>
                                </a:cxn>
                              </a:cxnLst>
                              <a:rect l="T18" t="T19" r="T20" b="T21"/>
                              <a:pathLst>
                                <a:path w="502" h="1">
                                  <a:moveTo>
                                    <a:pt x="499" y="0"/>
                                  </a:moveTo>
                                  <a:lnTo>
                                    <a:pt x="0" y="0"/>
                                  </a:lnTo>
                                  <a:lnTo>
                                    <a:pt x="501" y="0"/>
                                  </a:lnTo>
                                  <a:lnTo>
                                    <a:pt x="49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00" name="Freeform 704"/>
                            <p:cNvSpPr>
                              <a:spLocks/>
                            </p:cNvSpPr>
                            <p:nvPr/>
                          </p:nvSpPr>
                          <p:spPr bwMode="auto">
                            <a:xfrm>
                              <a:off x="477" y="1751"/>
                              <a:ext cx="458" cy="2"/>
                            </a:xfrm>
                            <a:custGeom>
                              <a:avLst/>
                              <a:gdLst>
                                <a:gd name="T0" fmla="*/ 413 w 504"/>
                                <a:gd name="T1" fmla="*/ 1 h 3"/>
                                <a:gd name="T2" fmla="*/ 0 w 504"/>
                                <a:gd name="T3" fmla="*/ 1 h 3"/>
                                <a:gd name="T4" fmla="*/ 0 w 504"/>
                                <a:gd name="T5" fmla="*/ 0 h 3"/>
                                <a:gd name="T6" fmla="*/ 415 w 504"/>
                                <a:gd name="T7" fmla="*/ 0 h 3"/>
                                <a:gd name="T8" fmla="*/ 413 w 504"/>
                                <a:gd name="T9" fmla="*/ 1 h 3"/>
                                <a:gd name="T10" fmla="*/ 413 w 504"/>
                                <a:gd name="T11" fmla="*/ 1 h 3"/>
                                <a:gd name="T12" fmla="*/ 0 60000 65536"/>
                                <a:gd name="T13" fmla="*/ 0 60000 65536"/>
                                <a:gd name="T14" fmla="*/ 0 60000 65536"/>
                                <a:gd name="T15" fmla="*/ 0 60000 65536"/>
                                <a:gd name="T16" fmla="*/ 0 60000 65536"/>
                                <a:gd name="T17" fmla="*/ 0 60000 65536"/>
                                <a:gd name="T18" fmla="*/ 0 w 504"/>
                                <a:gd name="T19" fmla="*/ 0 h 3"/>
                                <a:gd name="T20" fmla="*/ 504 w 504"/>
                                <a:gd name="T21" fmla="*/ 3 h 3"/>
                              </a:gdLst>
                              <a:ahLst/>
                              <a:cxnLst>
                                <a:cxn ang="T12">
                                  <a:pos x="T0" y="T1"/>
                                </a:cxn>
                                <a:cxn ang="T13">
                                  <a:pos x="T2" y="T3"/>
                                </a:cxn>
                                <a:cxn ang="T14">
                                  <a:pos x="T4" y="T5"/>
                                </a:cxn>
                                <a:cxn ang="T15">
                                  <a:pos x="T6" y="T7"/>
                                </a:cxn>
                                <a:cxn ang="T16">
                                  <a:pos x="T8" y="T9"/>
                                </a:cxn>
                                <a:cxn ang="T17">
                                  <a:pos x="T10" y="T11"/>
                                </a:cxn>
                              </a:cxnLst>
                              <a:rect l="T18" t="T19" r="T20" b="T21"/>
                              <a:pathLst>
                                <a:path w="504" h="3">
                                  <a:moveTo>
                                    <a:pt x="501" y="2"/>
                                  </a:moveTo>
                                  <a:lnTo>
                                    <a:pt x="0" y="2"/>
                                  </a:lnTo>
                                  <a:lnTo>
                                    <a:pt x="0" y="0"/>
                                  </a:lnTo>
                                  <a:lnTo>
                                    <a:pt x="503" y="0"/>
                                  </a:lnTo>
                                  <a:lnTo>
                                    <a:pt x="50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01" name="Freeform 705"/>
                            <p:cNvSpPr>
                              <a:spLocks/>
                            </p:cNvSpPr>
                            <p:nvPr/>
                          </p:nvSpPr>
                          <p:spPr bwMode="auto">
                            <a:xfrm>
                              <a:off x="477" y="1750"/>
                              <a:ext cx="460" cy="2"/>
                            </a:xfrm>
                            <a:custGeom>
                              <a:avLst/>
                              <a:gdLst>
                                <a:gd name="T0" fmla="*/ 415 w 506"/>
                                <a:gd name="T1" fmla="*/ 1 h 2"/>
                                <a:gd name="T2" fmla="*/ 0 w 506"/>
                                <a:gd name="T3" fmla="*/ 1 h 2"/>
                                <a:gd name="T4" fmla="*/ 0 w 506"/>
                                <a:gd name="T5" fmla="*/ 0 h 2"/>
                                <a:gd name="T6" fmla="*/ 417 w 506"/>
                                <a:gd name="T7" fmla="*/ 0 h 2"/>
                                <a:gd name="T8" fmla="*/ 415 w 506"/>
                                <a:gd name="T9" fmla="*/ 1 h 2"/>
                                <a:gd name="T10" fmla="*/ 415 w 506"/>
                                <a:gd name="T11" fmla="*/ 1 h 2"/>
                                <a:gd name="T12" fmla="*/ 0 60000 65536"/>
                                <a:gd name="T13" fmla="*/ 0 60000 65536"/>
                                <a:gd name="T14" fmla="*/ 0 60000 65536"/>
                                <a:gd name="T15" fmla="*/ 0 60000 65536"/>
                                <a:gd name="T16" fmla="*/ 0 60000 65536"/>
                                <a:gd name="T17" fmla="*/ 0 60000 65536"/>
                                <a:gd name="T18" fmla="*/ 0 w 506"/>
                                <a:gd name="T19" fmla="*/ 0 h 2"/>
                                <a:gd name="T20" fmla="*/ 506 w 506"/>
                                <a:gd name="T21" fmla="*/ 2 h 2"/>
                              </a:gdLst>
                              <a:ahLst/>
                              <a:cxnLst>
                                <a:cxn ang="T12">
                                  <a:pos x="T0" y="T1"/>
                                </a:cxn>
                                <a:cxn ang="T13">
                                  <a:pos x="T2" y="T3"/>
                                </a:cxn>
                                <a:cxn ang="T14">
                                  <a:pos x="T4" y="T5"/>
                                </a:cxn>
                                <a:cxn ang="T15">
                                  <a:pos x="T6" y="T7"/>
                                </a:cxn>
                                <a:cxn ang="T16">
                                  <a:pos x="T8" y="T9"/>
                                </a:cxn>
                                <a:cxn ang="T17">
                                  <a:pos x="T10" y="T11"/>
                                </a:cxn>
                              </a:cxnLst>
                              <a:rect l="T18" t="T19" r="T20" b="T21"/>
                              <a:pathLst>
                                <a:path w="506" h="2">
                                  <a:moveTo>
                                    <a:pt x="503" y="1"/>
                                  </a:moveTo>
                                  <a:lnTo>
                                    <a:pt x="0" y="1"/>
                                  </a:lnTo>
                                  <a:lnTo>
                                    <a:pt x="0" y="0"/>
                                  </a:lnTo>
                                  <a:lnTo>
                                    <a:pt x="505" y="0"/>
                                  </a:lnTo>
                                  <a:lnTo>
                                    <a:pt x="503"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02" name="Freeform 706"/>
                            <p:cNvSpPr>
                              <a:spLocks/>
                            </p:cNvSpPr>
                            <p:nvPr/>
                          </p:nvSpPr>
                          <p:spPr bwMode="auto">
                            <a:xfrm>
                              <a:off x="477" y="1750"/>
                              <a:ext cx="462" cy="1"/>
                            </a:xfrm>
                            <a:custGeom>
                              <a:avLst/>
                              <a:gdLst>
                                <a:gd name="T0" fmla="*/ 416 w 509"/>
                                <a:gd name="T1" fmla="*/ 0 h 1"/>
                                <a:gd name="T2" fmla="*/ 0 w 509"/>
                                <a:gd name="T3" fmla="*/ 0 h 1"/>
                                <a:gd name="T4" fmla="*/ 0 w 509"/>
                                <a:gd name="T5" fmla="*/ 0 h 1"/>
                                <a:gd name="T6" fmla="*/ 418 w 509"/>
                                <a:gd name="T7" fmla="*/ 0 h 1"/>
                                <a:gd name="T8" fmla="*/ 416 w 509"/>
                                <a:gd name="T9" fmla="*/ 0 h 1"/>
                                <a:gd name="T10" fmla="*/ 416 w 509"/>
                                <a:gd name="T11" fmla="*/ 0 h 1"/>
                                <a:gd name="T12" fmla="*/ 0 60000 65536"/>
                                <a:gd name="T13" fmla="*/ 0 60000 65536"/>
                                <a:gd name="T14" fmla="*/ 0 60000 65536"/>
                                <a:gd name="T15" fmla="*/ 0 60000 65536"/>
                                <a:gd name="T16" fmla="*/ 0 60000 65536"/>
                                <a:gd name="T17" fmla="*/ 0 60000 65536"/>
                                <a:gd name="T18" fmla="*/ 0 w 509"/>
                                <a:gd name="T19" fmla="*/ 0 h 1"/>
                                <a:gd name="T20" fmla="*/ 509 w 509"/>
                                <a:gd name="T21" fmla="*/ 1 h 1"/>
                              </a:gdLst>
                              <a:ahLst/>
                              <a:cxnLst>
                                <a:cxn ang="T12">
                                  <a:pos x="T0" y="T1"/>
                                </a:cxn>
                                <a:cxn ang="T13">
                                  <a:pos x="T2" y="T3"/>
                                </a:cxn>
                                <a:cxn ang="T14">
                                  <a:pos x="T4" y="T5"/>
                                </a:cxn>
                                <a:cxn ang="T15">
                                  <a:pos x="T6" y="T7"/>
                                </a:cxn>
                                <a:cxn ang="T16">
                                  <a:pos x="T8" y="T9"/>
                                </a:cxn>
                                <a:cxn ang="T17">
                                  <a:pos x="T10" y="T11"/>
                                </a:cxn>
                              </a:cxnLst>
                              <a:rect l="T18" t="T19" r="T20" b="T21"/>
                              <a:pathLst>
                                <a:path w="509" h="1">
                                  <a:moveTo>
                                    <a:pt x="505" y="0"/>
                                  </a:moveTo>
                                  <a:lnTo>
                                    <a:pt x="0" y="0"/>
                                  </a:lnTo>
                                  <a:lnTo>
                                    <a:pt x="508" y="0"/>
                                  </a:lnTo>
                                  <a:lnTo>
                                    <a:pt x="50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03" name="Freeform 707"/>
                            <p:cNvSpPr>
                              <a:spLocks/>
                            </p:cNvSpPr>
                            <p:nvPr/>
                          </p:nvSpPr>
                          <p:spPr bwMode="auto">
                            <a:xfrm>
                              <a:off x="477" y="1747"/>
                              <a:ext cx="462" cy="4"/>
                            </a:xfrm>
                            <a:custGeom>
                              <a:avLst/>
                              <a:gdLst>
                                <a:gd name="T0" fmla="*/ 418 w 509"/>
                                <a:gd name="T1" fmla="*/ 3 h 4"/>
                                <a:gd name="T2" fmla="*/ 0 w 509"/>
                                <a:gd name="T3" fmla="*/ 3 h 4"/>
                                <a:gd name="T4" fmla="*/ 0 w 509"/>
                                <a:gd name="T5" fmla="*/ 0 h 4"/>
                                <a:gd name="T6" fmla="*/ 418 w 509"/>
                                <a:gd name="T7" fmla="*/ 0 h 4"/>
                                <a:gd name="T8" fmla="*/ 418 w 509"/>
                                <a:gd name="T9" fmla="*/ 3 h 4"/>
                                <a:gd name="T10" fmla="*/ 418 w 509"/>
                                <a:gd name="T11" fmla="*/ 3 h 4"/>
                                <a:gd name="T12" fmla="*/ 418 w 509"/>
                                <a:gd name="T13" fmla="*/ 3 h 4"/>
                                <a:gd name="T14" fmla="*/ 0 60000 65536"/>
                                <a:gd name="T15" fmla="*/ 0 60000 65536"/>
                                <a:gd name="T16" fmla="*/ 0 60000 65536"/>
                                <a:gd name="T17" fmla="*/ 0 60000 65536"/>
                                <a:gd name="T18" fmla="*/ 0 60000 65536"/>
                                <a:gd name="T19" fmla="*/ 0 60000 65536"/>
                                <a:gd name="T20" fmla="*/ 0 60000 65536"/>
                                <a:gd name="T21" fmla="*/ 0 w 509"/>
                                <a:gd name="T22" fmla="*/ 0 h 4"/>
                                <a:gd name="T23" fmla="*/ 509 w 50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9" h="4">
                                  <a:moveTo>
                                    <a:pt x="508" y="3"/>
                                  </a:moveTo>
                                  <a:lnTo>
                                    <a:pt x="0" y="3"/>
                                  </a:lnTo>
                                  <a:lnTo>
                                    <a:pt x="0" y="0"/>
                                  </a:lnTo>
                                  <a:lnTo>
                                    <a:pt x="508" y="0"/>
                                  </a:lnTo>
                                  <a:lnTo>
                                    <a:pt x="508"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04" name="Freeform 708"/>
                            <p:cNvSpPr>
                              <a:spLocks/>
                            </p:cNvSpPr>
                            <p:nvPr/>
                          </p:nvSpPr>
                          <p:spPr bwMode="auto">
                            <a:xfrm>
                              <a:off x="477" y="1747"/>
                              <a:ext cx="463" cy="1"/>
                            </a:xfrm>
                            <a:custGeom>
                              <a:avLst/>
                              <a:gdLst>
                                <a:gd name="T0" fmla="*/ 419 w 510"/>
                                <a:gd name="T1" fmla="*/ 0 h 1"/>
                                <a:gd name="T2" fmla="*/ 0 w 510"/>
                                <a:gd name="T3" fmla="*/ 0 h 1"/>
                                <a:gd name="T4" fmla="*/ 2 w 510"/>
                                <a:gd name="T5" fmla="*/ 0 h 1"/>
                                <a:gd name="T6" fmla="*/ 419 w 510"/>
                                <a:gd name="T7" fmla="*/ 0 h 1"/>
                                <a:gd name="T8" fmla="*/ 419 w 510"/>
                                <a:gd name="T9" fmla="*/ 0 h 1"/>
                                <a:gd name="T10" fmla="*/ 419 w 510"/>
                                <a:gd name="T11" fmla="*/ 0 h 1"/>
                                <a:gd name="T12" fmla="*/ 0 60000 65536"/>
                                <a:gd name="T13" fmla="*/ 0 60000 65536"/>
                                <a:gd name="T14" fmla="*/ 0 60000 65536"/>
                                <a:gd name="T15" fmla="*/ 0 60000 65536"/>
                                <a:gd name="T16" fmla="*/ 0 60000 65536"/>
                                <a:gd name="T17" fmla="*/ 0 60000 65536"/>
                                <a:gd name="T18" fmla="*/ 0 w 510"/>
                                <a:gd name="T19" fmla="*/ 0 h 1"/>
                                <a:gd name="T20" fmla="*/ 510 w 5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510" h="1">
                                  <a:moveTo>
                                    <a:pt x="508" y="0"/>
                                  </a:moveTo>
                                  <a:lnTo>
                                    <a:pt x="0" y="0"/>
                                  </a:lnTo>
                                  <a:lnTo>
                                    <a:pt x="2" y="0"/>
                                  </a:lnTo>
                                  <a:lnTo>
                                    <a:pt x="509" y="0"/>
                                  </a:lnTo>
                                  <a:lnTo>
                                    <a:pt x="50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05" name="Freeform 709"/>
                            <p:cNvSpPr>
                              <a:spLocks/>
                            </p:cNvSpPr>
                            <p:nvPr/>
                          </p:nvSpPr>
                          <p:spPr bwMode="auto">
                            <a:xfrm>
                              <a:off x="478" y="1745"/>
                              <a:ext cx="464" cy="3"/>
                            </a:xfrm>
                            <a:custGeom>
                              <a:avLst/>
                              <a:gdLst>
                                <a:gd name="T0" fmla="*/ 419 w 510"/>
                                <a:gd name="T1" fmla="*/ 2 h 3"/>
                                <a:gd name="T2" fmla="*/ 0 w 510"/>
                                <a:gd name="T3" fmla="*/ 2 h 3"/>
                                <a:gd name="T4" fmla="*/ 0 w 510"/>
                                <a:gd name="T5" fmla="*/ 0 h 3"/>
                                <a:gd name="T6" fmla="*/ 421 w 510"/>
                                <a:gd name="T7" fmla="*/ 0 h 3"/>
                                <a:gd name="T8" fmla="*/ 419 w 510"/>
                                <a:gd name="T9" fmla="*/ 2 h 3"/>
                                <a:gd name="T10" fmla="*/ 419 w 510"/>
                                <a:gd name="T11" fmla="*/ 2 h 3"/>
                                <a:gd name="T12" fmla="*/ 0 60000 65536"/>
                                <a:gd name="T13" fmla="*/ 0 60000 65536"/>
                                <a:gd name="T14" fmla="*/ 0 60000 65536"/>
                                <a:gd name="T15" fmla="*/ 0 60000 65536"/>
                                <a:gd name="T16" fmla="*/ 0 60000 65536"/>
                                <a:gd name="T17" fmla="*/ 0 60000 65536"/>
                                <a:gd name="T18" fmla="*/ 0 w 510"/>
                                <a:gd name="T19" fmla="*/ 0 h 3"/>
                                <a:gd name="T20" fmla="*/ 510 w 510"/>
                                <a:gd name="T21" fmla="*/ 3 h 3"/>
                              </a:gdLst>
                              <a:ahLst/>
                              <a:cxnLst>
                                <a:cxn ang="T12">
                                  <a:pos x="T0" y="T1"/>
                                </a:cxn>
                                <a:cxn ang="T13">
                                  <a:pos x="T2" y="T3"/>
                                </a:cxn>
                                <a:cxn ang="T14">
                                  <a:pos x="T4" y="T5"/>
                                </a:cxn>
                                <a:cxn ang="T15">
                                  <a:pos x="T6" y="T7"/>
                                </a:cxn>
                                <a:cxn ang="T16">
                                  <a:pos x="T8" y="T9"/>
                                </a:cxn>
                                <a:cxn ang="T17">
                                  <a:pos x="T10" y="T11"/>
                                </a:cxn>
                              </a:cxnLst>
                              <a:rect l="T18" t="T19" r="T20" b="T21"/>
                              <a:pathLst>
                                <a:path w="510" h="3">
                                  <a:moveTo>
                                    <a:pt x="507" y="2"/>
                                  </a:moveTo>
                                  <a:lnTo>
                                    <a:pt x="0" y="2"/>
                                  </a:lnTo>
                                  <a:lnTo>
                                    <a:pt x="0" y="0"/>
                                  </a:lnTo>
                                  <a:lnTo>
                                    <a:pt x="509" y="0"/>
                                  </a:lnTo>
                                  <a:lnTo>
                                    <a:pt x="507"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06" name="Freeform 710"/>
                            <p:cNvSpPr>
                              <a:spLocks/>
                            </p:cNvSpPr>
                            <p:nvPr/>
                          </p:nvSpPr>
                          <p:spPr bwMode="auto">
                            <a:xfrm>
                              <a:off x="478" y="1744"/>
                              <a:ext cx="464" cy="2"/>
                            </a:xfrm>
                            <a:custGeom>
                              <a:avLst/>
                              <a:gdLst>
                                <a:gd name="T0" fmla="*/ 421 w 510"/>
                                <a:gd name="T1" fmla="*/ 1 h 3"/>
                                <a:gd name="T2" fmla="*/ 0 w 510"/>
                                <a:gd name="T3" fmla="*/ 1 h 3"/>
                                <a:gd name="T4" fmla="*/ 0 w 510"/>
                                <a:gd name="T5" fmla="*/ 0 h 3"/>
                                <a:gd name="T6" fmla="*/ 421 w 510"/>
                                <a:gd name="T7" fmla="*/ 0 h 3"/>
                                <a:gd name="T8" fmla="*/ 421 w 510"/>
                                <a:gd name="T9" fmla="*/ 1 h 3"/>
                                <a:gd name="T10" fmla="*/ 421 w 510"/>
                                <a:gd name="T11" fmla="*/ 1 h 3"/>
                                <a:gd name="T12" fmla="*/ 0 60000 65536"/>
                                <a:gd name="T13" fmla="*/ 0 60000 65536"/>
                                <a:gd name="T14" fmla="*/ 0 60000 65536"/>
                                <a:gd name="T15" fmla="*/ 0 60000 65536"/>
                                <a:gd name="T16" fmla="*/ 0 60000 65536"/>
                                <a:gd name="T17" fmla="*/ 0 60000 65536"/>
                                <a:gd name="T18" fmla="*/ 0 w 510"/>
                                <a:gd name="T19" fmla="*/ 0 h 3"/>
                                <a:gd name="T20" fmla="*/ 510 w 510"/>
                                <a:gd name="T21" fmla="*/ 3 h 3"/>
                              </a:gdLst>
                              <a:ahLst/>
                              <a:cxnLst>
                                <a:cxn ang="T12">
                                  <a:pos x="T0" y="T1"/>
                                </a:cxn>
                                <a:cxn ang="T13">
                                  <a:pos x="T2" y="T3"/>
                                </a:cxn>
                                <a:cxn ang="T14">
                                  <a:pos x="T4" y="T5"/>
                                </a:cxn>
                                <a:cxn ang="T15">
                                  <a:pos x="T6" y="T7"/>
                                </a:cxn>
                                <a:cxn ang="T16">
                                  <a:pos x="T8" y="T9"/>
                                </a:cxn>
                                <a:cxn ang="T17">
                                  <a:pos x="T10" y="T11"/>
                                </a:cxn>
                              </a:cxnLst>
                              <a:rect l="T18" t="T19" r="T20" b="T21"/>
                              <a:pathLst>
                                <a:path w="510" h="3">
                                  <a:moveTo>
                                    <a:pt x="509" y="2"/>
                                  </a:moveTo>
                                  <a:lnTo>
                                    <a:pt x="0" y="2"/>
                                  </a:lnTo>
                                  <a:lnTo>
                                    <a:pt x="0" y="0"/>
                                  </a:lnTo>
                                  <a:lnTo>
                                    <a:pt x="509" y="0"/>
                                  </a:lnTo>
                                  <a:lnTo>
                                    <a:pt x="50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07" name="Freeform 711"/>
                            <p:cNvSpPr>
                              <a:spLocks/>
                            </p:cNvSpPr>
                            <p:nvPr/>
                          </p:nvSpPr>
                          <p:spPr bwMode="auto">
                            <a:xfrm>
                              <a:off x="478" y="1744"/>
                              <a:ext cx="467" cy="1"/>
                            </a:xfrm>
                            <a:custGeom>
                              <a:avLst/>
                              <a:gdLst>
                                <a:gd name="T0" fmla="*/ 421 w 513"/>
                                <a:gd name="T1" fmla="*/ 0 h 1"/>
                                <a:gd name="T2" fmla="*/ 0 w 513"/>
                                <a:gd name="T3" fmla="*/ 0 h 1"/>
                                <a:gd name="T4" fmla="*/ 0 w 513"/>
                                <a:gd name="T5" fmla="*/ 0 h 1"/>
                                <a:gd name="T6" fmla="*/ 424 w 513"/>
                                <a:gd name="T7" fmla="*/ 0 h 1"/>
                                <a:gd name="T8" fmla="*/ 421 w 513"/>
                                <a:gd name="T9" fmla="*/ 0 h 1"/>
                                <a:gd name="T10" fmla="*/ 421 w 513"/>
                                <a:gd name="T11" fmla="*/ 0 h 1"/>
                                <a:gd name="T12" fmla="*/ 0 60000 65536"/>
                                <a:gd name="T13" fmla="*/ 0 60000 65536"/>
                                <a:gd name="T14" fmla="*/ 0 60000 65536"/>
                                <a:gd name="T15" fmla="*/ 0 60000 65536"/>
                                <a:gd name="T16" fmla="*/ 0 60000 65536"/>
                                <a:gd name="T17" fmla="*/ 0 60000 65536"/>
                                <a:gd name="T18" fmla="*/ 0 w 513"/>
                                <a:gd name="T19" fmla="*/ 0 h 1"/>
                                <a:gd name="T20" fmla="*/ 513 w 5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513" h="1">
                                  <a:moveTo>
                                    <a:pt x="509" y="0"/>
                                  </a:moveTo>
                                  <a:lnTo>
                                    <a:pt x="0" y="0"/>
                                  </a:lnTo>
                                  <a:lnTo>
                                    <a:pt x="512" y="0"/>
                                  </a:lnTo>
                                  <a:lnTo>
                                    <a:pt x="50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08" name="Freeform 712"/>
                            <p:cNvSpPr>
                              <a:spLocks/>
                            </p:cNvSpPr>
                            <p:nvPr/>
                          </p:nvSpPr>
                          <p:spPr bwMode="auto">
                            <a:xfrm>
                              <a:off x="478" y="1742"/>
                              <a:ext cx="467" cy="3"/>
                            </a:xfrm>
                            <a:custGeom>
                              <a:avLst/>
                              <a:gdLst>
                                <a:gd name="T0" fmla="*/ 424 w 513"/>
                                <a:gd name="T1" fmla="*/ 2 h 3"/>
                                <a:gd name="T2" fmla="*/ 0 w 513"/>
                                <a:gd name="T3" fmla="*/ 2 h 3"/>
                                <a:gd name="T4" fmla="*/ 0 w 513"/>
                                <a:gd name="T5" fmla="*/ 0 h 3"/>
                                <a:gd name="T6" fmla="*/ 424 w 513"/>
                                <a:gd name="T7" fmla="*/ 0 h 3"/>
                                <a:gd name="T8" fmla="*/ 424 w 513"/>
                                <a:gd name="T9" fmla="*/ 2 h 3"/>
                                <a:gd name="T10" fmla="*/ 424 w 513"/>
                                <a:gd name="T11" fmla="*/ 2 h 3"/>
                                <a:gd name="T12" fmla="*/ 0 60000 65536"/>
                                <a:gd name="T13" fmla="*/ 0 60000 65536"/>
                                <a:gd name="T14" fmla="*/ 0 60000 65536"/>
                                <a:gd name="T15" fmla="*/ 0 60000 65536"/>
                                <a:gd name="T16" fmla="*/ 0 60000 65536"/>
                                <a:gd name="T17" fmla="*/ 0 60000 65536"/>
                                <a:gd name="T18" fmla="*/ 0 w 513"/>
                                <a:gd name="T19" fmla="*/ 0 h 3"/>
                                <a:gd name="T20" fmla="*/ 513 w 5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513" h="3">
                                  <a:moveTo>
                                    <a:pt x="512" y="2"/>
                                  </a:moveTo>
                                  <a:lnTo>
                                    <a:pt x="0" y="2"/>
                                  </a:lnTo>
                                  <a:lnTo>
                                    <a:pt x="0" y="0"/>
                                  </a:lnTo>
                                  <a:lnTo>
                                    <a:pt x="512" y="0"/>
                                  </a:lnTo>
                                  <a:lnTo>
                                    <a:pt x="51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09" name="Freeform 713"/>
                            <p:cNvSpPr>
                              <a:spLocks/>
                            </p:cNvSpPr>
                            <p:nvPr/>
                          </p:nvSpPr>
                          <p:spPr bwMode="auto">
                            <a:xfrm>
                              <a:off x="478" y="1739"/>
                              <a:ext cx="469" cy="4"/>
                            </a:xfrm>
                            <a:custGeom>
                              <a:avLst/>
                              <a:gdLst>
                                <a:gd name="T0" fmla="*/ 424 w 515"/>
                                <a:gd name="T1" fmla="*/ 3 h 4"/>
                                <a:gd name="T2" fmla="*/ 0 w 515"/>
                                <a:gd name="T3" fmla="*/ 3 h 4"/>
                                <a:gd name="T4" fmla="*/ 0 w 515"/>
                                <a:gd name="T5" fmla="*/ 0 h 4"/>
                                <a:gd name="T6" fmla="*/ 426 w 515"/>
                                <a:gd name="T7" fmla="*/ 0 h 4"/>
                                <a:gd name="T8" fmla="*/ 424 w 515"/>
                                <a:gd name="T9" fmla="*/ 3 h 4"/>
                                <a:gd name="T10" fmla="*/ 424 w 515"/>
                                <a:gd name="T11" fmla="*/ 3 h 4"/>
                                <a:gd name="T12" fmla="*/ 0 60000 65536"/>
                                <a:gd name="T13" fmla="*/ 0 60000 65536"/>
                                <a:gd name="T14" fmla="*/ 0 60000 65536"/>
                                <a:gd name="T15" fmla="*/ 0 60000 65536"/>
                                <a:gd name="T16" fmla="*/ 0 60000 65536"/>
                                <a:gd name="T17" fmla="*/ 0 60000 65536"/>
                                <a:gd name="T18" fmla="*/ 0 w 515"/>
                                <a:gd name="T19" fmla="*/ 0 h 4"/>
                                <a:gd name="T20" fmla="*/ 515 w 51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15" h="4">
                                  <a:moveTo>
                                    <a:pt x="512" y="3"/>
                                  </a:moveTo>
                                  <a:lnTo>
                                    <a:pt x="0" y="3"/>
                                  </a:lnTo>
                                  <a:lnTo>
                                    <a:pt x="0" y="0"/>
                                  </a:lnTo>
                                  <a:lnTo>
                                    <a:pt x="514" y="0"/>
                                  </a:lnTo>
                                  <a:lnTo>
                                    <a:pt x="512"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10" name="Freeform 714"/>
                            <p:cNvSpPr>
                              <a:spLocks/>
                            </p:cNvSpPr>
                            <p:nvPr/>
                          </p:nvSpPr>
                          <p:spPr bwMode="auto">
                            <a:xfrm>
                              <a:off x="478" y="1739"/>
                              <a:ext cx="471" cy="1"/>
                            </a:xfrm>
                            <a:custGeom>
                              <a:avLst/>
                              <a:gdLst>
                                <a:gd name="T0" fmla="*/ 426 w 517"/>
                                <a:gd name="T1" fmla="*/ 0 h 1"/>
                                <a:gd name="T2" fmla="*/ 0 w 517"/>
                                <a:gd name="T3" fmla="*/ 0 h 1"/>
                                <a:gd name="T4" fmla="*/ 0 w 517"/>
                                <a:gd name="T5" fmla="*/ 0 h 1"/>
                                <a:gd name="T6" fmla="*/ 428 w 517"/>
                                <a:gd name="T7" fmla="*/ 0 h 1"/>
                                <a:gd name="T8" fmla="*/ 426 w 517"/>
                                <a:gd name="T9" fmla="*/ 0 h 1"/>
                                <a:gd name="T10" fmla="*/ 426 w 517"/>
                                <a:gd name="T11" fmla="*/ 0 h 1"/>
                                <a:gd name="T12" fmla="*/ 0 60000 65536"/>
                                <a:gd name="T13" fmla="*/ 0 60000 65536"/>
                                <a:gd name="T14" fmla="*/ 0 60000 65536"/>
                                <a:gd name="T15" fmla="*/ 0 60000 65536"/>
                                <a:gd name="T16" fmla="*/ 0 60000 65536"/>
                                <a:gd name="T17" fmla="*/ 0 60000 65536"/>
                                <a:gd name="T18" fmla="*/ 0 w 517"/>
                                <a:gd name="T19" fmla="*/ 0 h 1"/>
                                <a:gd name="T20" fmla="*/ 517 w 517"/>
                                <a:gd name="T21" fmla="*/ 1 h 1"/>
                              </a:gdLst>
                              <a:ahLst/>
                              <a:cxnLst>
                                <a:cxn ang="T12">
                                  <a:pos x="T0" y="T1"/>
                                </a:cxn>
                                <a:cxn ang="T13">
                                  <a:pos x="T2" y="T3"/>
                                </a:cxn>
                                <a:cxn ang="T14">
                                  <a:pos x="T4" y="T5"/>
                                </a:cxn>
                                <a:cxn ang="T15">
                                  <a:pos x="T6" y="T7"/>
                                </a:cxn>
                                <a:cxn ang="T16">
                                  <a:pos x="T8" y="T9"/>
                                </a:cxn>
                                <a:cxn ang="T17">
                                  <a:pos x="T10" y="T11"/>
                                </a:cxn>
                              </a:cxnLst>
                              <a:rect l="T18" t="T19" r="T20" b="T21"/>
                              <a:pathLst>
                                <a:path w="517" h="1">
                                  <a:moveTo>
                                    <a:pt x="514" y="0"/>
                                  </a:moveTo>
                                  <a:lnTo>
                                    <a:pt x="0" y="0"/>
                                  </a:lnTo>
                                  <a:lnTo>
                                    <a:pt x="516" y="0"/>
                                  </a:lnTo>
                                  <a:lnTo>
                                    <a:pt x="51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11" name="Freeform 715"/>
                            <p:cNvSpPr>
                              <a:spLocks/>
                            </p:cNvSpPr>
                            <p:nvPr/>
                          </p:nvSpPr>
                          <p:spPr bwMode="auto">
                            <a:xfrm>
                              <a:off x="478" y="1737"/>
                              <a:ext cx="471" cy="3"/>
                            </a:xfrm>
                            <a:custGeom>
                              <a:avLst/>
                              <a:gdLst>
                                <a:gd name="T0" fmla="*/ 428 w 517"/>
                                <a:gd name="T1" fmla="*/ 2 h 3"/>
                                <a:gd name="T2" fmla="*/ 0 w 517"/>
                                <a:gd name="T3" fmla="*/ 2 h 3"/>
                                <a:gd name="T4" fmla="*/ 0 w 517"/>
                                <a:gd name="T5" fmla="*/ 0 h 3"/>
                                <a:gd name="T6" fmla="*/ 428 w 517"/>
                                <a:gd name="T7" fmla="*/ 0 h 3"/>
                                <a:gd name="T8" fmla="*/ 428 w 517"/>
                                <a:gd name="T9" fmla="*/ 2 h 3"/>
                                <a:gd name="T10" fmla="*/ 428 w 517"/>
                                <a:gd name="T11" fmla="*/ 2 h 3"/>
                                <a:gd name="T12" fmla="*/ 0 60000 65536"/>
                                <a:gd name="T13" fmla="*/ 0 60000 65536"/>
                                <a:gd name="T14" fmla="*/ 0 60000 65536"/>
                                <a:gd name="T15" fmla="*/ 0 60000 65536"/>
                                <a:gd name="T16" fmla="*/ 0 60000 65536"/>
                                <a:gd name="T17" fmla="*/ 0 60000 65536"/>
                                <a:gd name="T18" fmla="*/ 0 w 517"/>
                                <a:gd name="T19" fmla="*/ 0 h 3"/>
                                <a:gd name="T20" fmla="*/ 517 w 517"/>
                                <a:gd name="T21" fmla="*/ 3 h 3"/>
                              </a:gdLst>
                              <a:ahLst/>
                              <a:cxnLst>
                                <a:cxn ang="T12">
                                  <a:pos x="T0" y="T1"/>
                                </a:cxn>
                                <a:cxn ang="T13">
                                  <a:pos x="T2" y="T3"/>
                                </a:cxn>
                                <a:cxn ang="T14">
                                  <a:pos x="T4" y="T5"/>
                                </a:cxn>
                                <a:cxn ang="T15">
                                  <a:pos x="T6" y="T7"/>
                                </a:cxn>
                                <a:cxn ang="T16">
                                  <a:pos x="T8" y="T9"/>
                                </a:cxn>
                                <a:cxn ang="T17">
                                  <a:pos x="T10" y="T11"/>
                                </a:cxn>
                              </a:cxnLst>
                              <a:rect l="T18" t="T19" r="T20" b="T21"/>
                              <a:pathLst>
                                <a:path w="517" h="3">
                                  <a:moveTo>
                                    <a:pt x="516" y="2"/>
                                  </a:moveTo>
                                  <a:lnTo>
                                    <a:pt x="0" y="2"/>
                                  </a:lnTo>
                                  <a:lnTo>
                                    <a:pt x="0" y="0"/>
                                  </a:lnTo>
                                  <a:lnTo>
                                    <a:pt x="516" y="0"/>
                                  </a:lnTo>
                                  <a:lnTo>
                                    <a:pt x="51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12" name="Freeform 716"/>
                            <p:cNvSpPr>
                              <a:spLocks/>
                            </p:cNvSpPr>
                            <p:nvPr/>
                          </p:nvSpPr>
                          <p:spPr bwMode="auto">
                            <a:xfrm>
                              <a:off x="478" y="1737"/>
                              <a:ext cx="471" cy="1"/>
                            </a:xfrm>
                            <a:custGeom>
                              <a:avLst/>
                              <a:gdLst>
                                <a:gd name="T0" fmla="*/ 426 w 518"/>
                                <a:gd name="T1" fmla="*/ 0 h 1"/>
                                <a:gd name="T2" fmla="*/ 0 w 518"/>
                                <a:gd name="T3" fmla="*/ 0 h 1"/>
                                <a:gd name="T4" fmla="*/ 0 w 518"/>
                                <a:gd name="T5" fmla="*/ 0 h 1"/>
                                <a:gd name="T6" fmla="*/ 427 w 518"/>
                                <a:gd name="T7" fmla="*/ 0 h 1"/>
                                <a:gd name="T8" fmla="*/ 426 w 518"/>
                                <a:gd name="T9" fmla="*/ 0 h 1"/>
                                <a:gd name="T10" fmla="*/ 426 w 518"/>
                                <a:gd name="T11" fmla="*/ 0 h 1"/>
                                <a:gd name="T12" fmla="*/ 0 60000 65536"/>
                                <a:gd name="T13" fmla="*/ 0 60000 65536"/>
                                <a:gd name="T14" fmla="*/ 0 60000 65536"/>
                                <a:gd name="T15" fmla="*/ 0 60000 65536"/>
                                <a:gd name="T16" fmla="*/ 0 60000 65536"/>
                                <a:gd name="T17" fmla="*/ 0 60000 65536"/>
                                <a:gd name="T18" fmla="*/ 0 w 518"/>
                                <a:gd name="T19" fmla="*/ 0 h 1"/>
                                <a:gd name="T20" fmla="*/ 518 w 5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518" h="1">
                                  <a:moveTo>
                                    <a:pt x="516" y="0"/>
                                  </a:moveTo>
                                  <a:lnTo>
                                    <a:pt x="0" y="0"/>
                                  </a:lnTo>
                                  <a:lnTo>
                                    <a:pt x="517" y="0"/>
                                  </a:lnTo>
                                  <a:lnTo>
                                    <a:pt x="51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13" name="Freeform 717"/>
                            <p:cNvSpPr>
                              <a:spLocks/>
                            </p:cNvSpPr>
                            <p:nvPr/>
                          </p:nvSpPr>
                          <p:spPr bwMode="auto">
                            <a:xfrm>
                              <a:off x="478" y="1737"/>
                              <a:ext cx="471" cy="1"/>
                            </a:xfrm>
                            <a:custGeom>
                              <a:avLst/>
                              <a:gdLst>
                                <a:gd name="T0" fmla="*/ 427 w 518"/>
                                <a:gd name="T1" fmla="*/ 1 h 2"/>
                                <a:gd name="T2" fmla="*/ 0 w 518"/>
                                <a:gd name="T3" fmla="*/ 1 h 2"/>
                                <a:gd name="T4" fmla="*/ 0 w 518"/>
                                <a:gd name="T5" fmla="*/ 0 h 2"/>
                                <a:gd name="T6" fmla="*/ 427 w 518"/>
                                <a:gd name="T7" fmla="*/ 0 h 2"/>
                                <a:gd name="T8" fmla="*/ 427 w 518"/>
                                <a:gd name="T9" fmla="*/ 1 h 2"/>
                                <a:gd name="T10" fmla="*/ 427 w 518"/>
                                <a:gd name="T11" fmla="*/ 1 h 2"/>
                                <a:gd name="T12" fmla="*/ 0 60000 65536"/>
                                <a:gd name="T13" fmla="*/ 0 60000 65536"/>
                                <a:gd name="T14" fmla="*/ 0 60000 65536"/>
                                <a:gd name="T15" fmla="*/ 0 60000 65536"/>
                                <a:gd name="T16" fmla="*/ 0 60000 65536"/>
                                <a:gd name="T17" fmla="*/ 0 60000 65536"/>
                                <a:gd name="T18" fmla="*/ 0 w 518"/>
                                <a:gd name="T19" fmla="*/ 0 h 2"/>
                                <a:gd name="T20" fmla="*/ 518 w 518"/>
                                <a:gd name="T21" fmla="*/ 2 h 2"/>
                              </a:gdLst>
                              <a:ahLst/>
                              <a:cxnLst>
                                <a:cxn ang="T12">
                                  <a:pos x="T0" y="T1"/>
                                </a:cxn>
                                <a:cxn ang="T13">
                                  <a:pos x="T2" y="T3"/>
                                </a:cxn>
                                <a:cxn ang="T14">
                                  <a:pos x="T4" y="T5"/>
                                </a:cxn>
                                <a:cxn ang="T15">
                                  <a:pos x="T6" y="T7"/>
                                </a:cxn>
                                <a:cxn ang="T16">
                                  <a:pos x="T8" y="T9"/>
                                </a:cxn>
                                <a:cxn ang="T17">
                                  <a:pos x="T10" y="T11"/>
                                </a:cxn>
                              </a:cxnLst>
                              <a:rect l="T18" t="T19" r="T20" b="T21"/>
                              <a:pathLst>
                                <a:path w="518" h="2">
                                  <a:moveTo>
                                    <a:pt x="517" y="1"/>
                                  </a:moveTo>
                                  <a:lnTo>
                                    <a:pt x="0" y="1"/>
                                  </a:lnTo>
                                  <a:lnTo>
                                    <a:pt x="0" y="0"/>
                                  </a:lnTo>
                                  <a:lnTo>
                                    <a:pt x="517" y="0"/>
                                  </a:lnTo>
                                  <a:lnTo>
                                    <a:pt x="517"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14" name="Freeform 718"/>
                            <p:cNvSpPr>
                              <a:spLocks/>
                            </p:cNvSpPr>
                            <p:nvPr/>
                          </p:nvSpPr>
                          <p:spPr bwMode="auto">
                            <a:xfrm>
                              <a:off x="478" y="1735"/>
                              <a:ext cx="474" cy="2"/>
                            </a:xfrm>
                            <a:custGeom>
                              <a:avLst/>
                              <a:gdLst>
                                <a:gd name="T0" fmla="*/ 428 w 521"/>
                                <a:gd name="T1" fmla="*/ 1 h 3"/>
                                <a:gd name="T2" fmla="*/ 0 w 521"/>
                                <a:gd name="T3" fmla="*/ 1 h 3"/>
                                <a:gd name="T4" fmla="*/ 1 w 521"/>
                                <a:gd name="T5" fmla="*/ 0 h 3"/>
                                <a:gd name="T6" fmla="*/ 430 w 521"/>
                                <a:gd name="T7" fmla="*/ 0 h 3"/>
                                <a:gd name="T8" fmla="*/ 428 w 521"/>
                                <a:gd name="T9" fmla="*/ 1 h 3"/>
                                <a:gd name="T10" fmla="*/ 428 w 521"/>
                                <a:gd name="T11" fmla="*/ 1 h 3"/>
                                <a:gd name="T12" fmla="*/ 0 60000 65536"/>
                                <a:gd name="T13" fmla="*/ 0 60000 65536"/>
                                <a:gd name="T14" fmla="*/ 0 60000 65536"/>
                                <a:gd name="T15" fmla="*/ 0 60000 65536"/>
                                <a:gd name="T16" fmla="*/ 0 60000 65536"/>
                                <a:gd name="T17" fmla="*/ 0 60000 65536"/>
                                <a:gd name="T18" fmla="*/ 0 w 521"/>
                                <a:gd name="T19" fmla="*/ 0 h 3"/>
                                <a:gd name="T20" fmla="*/ 521 w 521"/>
                                <a:gd name="T21" fmla="*/ 3 h 3"/>
                              </a:gdLst>
                              <a:ahLst/>
                              <a:cxnLst>
                                <a:cxn ang="T12">
                                  <a:pos x="T0" y="T1"/>
                                </a:cxn>
                                <a:cxn ang="T13">
                                  <a:pos x="T2" y="T3"/>
                                </a:cxn>
                                <a:cxn ang="T14">
                                  <a:pos x="T4" y="T5"/>
                                </a:cxn>
                                <a:cxn ang="T15">
                                  <a:pos x="T6" y="T7"/>
                                </a:cxn>
                                <a:cxn ang="T16">
                                  <a:pos x="T8" y="T9"/>
                                </a:cxn>
                                <a:cxn ang="T17">
                                  <a:pos x="T10" y="T11"/>
                                </a:cxn>
                              </a:cxnLst>
                              <a:rect l="T18" t="T19" r="T20" b="T21"/>
                              <a:pathLst>
                                <a:path w="521" h="3">
                                  <a:moveTo>
                                    <a:pt x="517" y="2"/>
                                  </a:moveTo>
                                  <a:lnTo>
                                    <a:pt x="0" y="2"/>
                                  </a:lnTo>
                                  <a:lnTo>
                                    <a:pt x="1" y="0"/>
                                  </a:lnTo>
                                  <a:lnTo>
                                    <a:pt x="520" y="0"/>
                                  </a:lnTo>
                                  <a:lnTo>
                                    <a:pt x="517"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15" name="Freeform 719"/>
                            <p:cNvSpPr>
                              <a:spLocks/>
                            </p:cNvSpPr>
                            <p:nvPr/>
                          </p:nvSpPr>
                          <p:spPr bwMode="auto">
                            <a:xfrm>
                              <a:off x="479" y="1735"/>
                              <a:ext cx="475" cy="1"/>
                            </a:xfrm>
                            <a:custGeom>
                              <a:avLst/>
                              <a:gdLst>
                                <a:gd name="T0" fmla="*/ 430 w 522"/>
                                <a:gd name="T1" fmla="*/ 0 h 1"/>
                                <a:gd name="T2" fmla="*/ 0 w 522"/>
                                <a:gd name="T3" fmla="*/ 0 h 1"/>
                                <a:gd name="T4" fmla="*/ 0 w 522"/>
                                <a:gd name="T5" fmla="*/ 0 h 1"/>
                                <a:gd name="T6" fmla="*/ 431 w 522"/>
                                <a:gd name="T7" fmla="*/ 0 h 1"/>
                                <a:gd name="T8" fmla="*/ 430 w 522"/>
                                <a:gd name="T9" fmla="*/ 0 h 1"/>
                                <a:gd name="T10" fmla="*/ 430 w 522"/>
                                <a:gd name="T11" fmla="*/ 0 h 1"/>
                                <a:gd name="T12" fmla="*/ 0 60000 65536"/>
                                <a:gd name="T13" fmla="*/ 0 60000 65536"/>
                                <a:gd name="T14" fmla="*/ 0 60000 65536"/>
                                <a:gd name="T15" fmla="*/ 0 60000 65536"/>
                                <a:gd name="T16" fmla="*/ 0 60000 65536"/>
                                <a:gd name="T17" fmla="*/ 0 60000 65536"/>
                                <a:gd name="T18" fmla="*/ 0 w 522"/>
                                <a:gd name="T19" fmla="*/ 0 h 1"/>
                                <a:gd name="T20" fmla="*/ 522 w 5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522" h="1">
                                  <a:moveTo>
                                    <a:pt x="519" y="0"/>
                                  </a:moveTo>
                                  <a:lnTo>
                                    <a:pt x="0" y="0"/>
                                  </a:lnTo>
                                  <a:lnTo>
                                    <a:pt x="521" y="0"/>
                                  </a:lnTo>
                                  <a:lnTo>
                                    <a:pt x="51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16" name="Freeform 720"/>
                            <p:cNvSpPr>
                              <a:spLocks/>
                            </p:cNvSpPr>
                            <p:nvPr/>
                          </p:nvSpPr>
                          <p:spPr bwMode="auto">
                            <a:xfrm>
                              <a:off x="479" y="1732"/>
                              <a:ext cx="475" cy="4"/>
                            </a:xfrm>
                            <a:custGeom>
                              <a:avLst/>
                              <a:gdLst>
                                <a:gd name="T0" fmla="*/ 431 w 522"/>
                                <a:gd name="T1" fmla="*/ 3 h 4"/>
                                <a:gd name="T2" fmla="*/ 0 w 522"/>
                                <a:gd name="T3" fmla="*/ 3 h 4"/>
                                <a:gd name="T4" fmla="*/ 0 w 522"/>
                                <a:gd name="T5" fmla="*/ 0 h 4"/>
                                <a:gd name="T6" fmla="*/ 431 w 522"/>
                                <a:gd name="T7" fmla="*/ 0 h 4"/>
                                <a:gd name="T8" fmla="*/ 431 w 522"/>
                                <a:gd name="T9" fmla="*/ 3 h 4"/>
                                <a:gd name="T10" fmla="*/ 431 w 522"/>
                                <a:gd name="T11" fmla="*/ 3 h 4"/>
                                <a:gd name="T12" fmla="*/ 0 60000 65536"/>
                                <a:gd name="T13" fmla="*/ 0 60000 65536"/>
                                <a:gd name="T14" fmla="*/ 0 60000 65536"/>
                                <a:gd name="T15" fmla="*/ 0 60000 65536"/>
                                <a:gd name="T16" fmla="*/ 0 60000 65536"/>
                                <a:gd name="T17" fmla="*/ 0 60000 65536"/>
                                <a:gd name="T18" fmla="*/ 0 w 522"/>
                                <a:gd name="T19" fmla="*/ 0 h 4"/>
                                <a:gd name="T20" fmla="*/ 522 w 522"/>
                                <a:gd name="T21" fmla="*/ 4 h 4"/>
                              </a:gdLst>
                              <a:ahLst/>
                              <a:cxnLst>
                                <a:cxn ang="T12">
                                  <a:pos x="T0" y="T1"/>
                                </a:cxn>
                                <a:cxn ang="T13">
                                  <a:pos x="T2" y="T3"/>
                                </a:cxn>
                                <a:cxn ang="T14">
                                  <a:pos x="T4" y="T5"/>
                                </a:cxn>
                                <a:cxn ang="T15">
                                  <a:pos x="T6" y="T7"/>
                                </a:cxn>
                                <a:cxn ang="T16">
                                  <a:pos x="T8" y="T9"/>
                                </a:cxn>
                                <a:cxn ang="T17">
                                  <a:pos x="T10" y="T11"/>
                                </a:cxn>
                              </a:cxnLst>
                              <a:rect l="T18" t="T19" r="T20" b="T21"/>
                              <a:pathLst>
                                <a:path w="522" h="4">
                                  <a:moveTo>
                                    <a:pt x="521" y="3"/>
                                  </a:moveTo>
                                  <a:lnTo>
                                    <a:pt x="0" y="3"/>
                                  </a:lnTo>
                                  <a:lnTo>
                                    <a:pt x="0" y="0"/>
                                  </a:lnTo>
                                  <a:lnTo>
                                    <a:pt x="521" y="0"/>
                                  </a:lnTo>
                                  <a:lnTo>
                                    <a:pt x="521"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17" name="Freeform 721"/>
                            <p:cNvSpPr>
                              <a:spLocks/>
                            </p:cNvSpPr>
                            <p:nvPr/>
                          </p:nvSpPr>
                          <p:spPr bwMode="auto">
                            <a:xfrm>
                              <a:off x="479" y="1730"/>
                              <a:ext cx="477" cy="3"/>
                            </a:xfrm>
                            <a:custGeom>
                              <a:avLst/>
                              <a:gdLst>
                                <a:gd name="T0" fmla="*/ 431 w 524"/>
                                <a:gd name="T1" fmla="*/ 2 h 3"/>
                                <a:gd name="T2" fmla="*/ 0 w 524"/>
                                <a:gd name="T3" fmla="*/ 2 h 3"/>
                                <a:gd name="T4" fmla="*/ 0 w 524"/>
                                <a:gd name="T5" fmla="*/ 0 h 3"/>
                                <a:gd name="T6" fmla="*/ 433 w 524"/>
                                <a:gd name="T7" fmla="*/ 0 h 3"/>
                                <a:gd name="T8" fmla="*/ 431 w 524"/>
                                <a:gd name="T9" fmla="*/ 2 h 3"/>
                                <a:gd name="T10" fmla="*/ 431 w 524"/>
                                <a:gd name="T11" fmla="*/ 2 h 3"/>
                                <a:gd name="T12" fmla="*/ 0 60000 65536"/>
                                <a:gd name="T13" fmla="*/ 0 60000 65536"/>
                                <a:gd name="T14" fmla="*/ 0 60000 65536"/>
                                <a:gd name="T15" fmla="*/ 0 60000 65536"/>
                                <a:gd name="T16" fmla="*/ 0 60000 65536"/>
                                <a:gd name="T17" fmla="*/ 0 60000 65536"/>
                                <a:gd name="T18" fmla="*/ 0 w 524"/>
                                <a:gd name="T19" fmla="*/ 0 h 3"/>
                                <a:gd name="T20" fmla="*/ 524 w 524"/>
                                <a:gd name="T21" fmla="*/ 3 h 3"/>
                              </a:gdLst>
                              <a:ahLst/>
                              <a:cxnLst>
                                <a:cxn ang="T12">
                                  <a:pos x="T0" y="T1"/>
                                </a:cxn>
                                <a:cxn ang="T13">
                                  <a:pos x="T2" y="T3"/>
                                </a:cxn>
                                <a:cxn ang="T14">
                                  <a:pos x="T4" y="T5"/>
                                </a:cxn>
                                <a:cxn ang="T15">
                                  <a:pos x="T6" y="T7"/>
                                </a:cxn>
                                <a:cxn ang="T16">
                                  <a:pos x="T8" y="T9"/>
                                </a:cxn>
                                <a:cxn ang="T17">
                                  <a:pos x="T10" y="T11"/>
                                </a:cxn>
                              </a:cxnLst>
                              <a:rect l="T18" t="T19" r="T20" b="T21"/>
                              <a:pathLst>
                                <a:path w="524" h="3">
                                  <a:moveTo>
                                    <a:pt x="521" y="2"/>
                                  </a:moveTo>
                                  <a:lnTo>
                                    <a:pt x="0" y="2"/>
                                  </a:lnTo>
                                  <a:lnTo>
                                    <a:pt x="0" y="0"/>
                                  </a:lnTo>
                                  <a:lnTo>
                                    <a:pt x="523" y="0"/>
                                  </a:lnTo>
                                  <a:lnTo>
                                    <a:pt x="52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18" name="Freeform 722"/>
                            <p:cNvSpPr>
                              <a:spLocks/>
                            </p:cNvSpPr>
                            <p:nvPr/>
                          </p:nvSpPr>
                          <p:spPr bwMode="auto">
                            <a:xfrm>
                              <a:off x="479" y="1730"/>
                              <a:ext cx="479" cy="1"/>
                            </a:xfrm>
                            <a:custGeom>
                              <a:avLst/>
                              <a:gdLst>
                                <a:gd name="T0" fmla="*/ 433 w 526"/>
                                <a:gd name="T1" fmla="*/ 0 h 1"/>
                                <a:gd name="T2" fmla="*/ 0 w 526"/>
                                <a:gd name="T3" fmla="*/ 0 h 1"/>
                                <a:gd name="T4" fmla="*/ 0 w 526"/>
                                <a:gd name="T5" fmla="*/ 0 h 1"/>
                                <a:gd name="T6" fmla="*/ 435 w 526"/>
                                <a:gd name="T7" fmla="*/ 0 h 1"/>
                                <a:gd name="T8" fmla="*/ 433 w 526"/>
                                <a:gd name="T9" fmla="*/ 0 h 1"/>
                                <a:gd name="T10" fmla="*/ 433 w 526"/>
                                <a:gd name="T11" fmla="*/ 0 h 1"/>
                                <a:gd name="T12" fmla="*/ 0 60000 65536"/>
                                <a:gd name="T13" fmla="*/ 0 60000 65536"/>
                                <a:gd name="T14" fmla="*/ 0 60000 65536"/>
                                <a:gd name="T15" fmla="*/ 0 60000 65536"/>
                                <a:gd name="T16" fmla="*/ 0 60000 65536"/>
                                <a:gd name="T17" fmla="*/ 0 60000 65536"/>
                                <a:gd name="T18" fmla="*/ 0 w 526"/>
                                <a:gd name="T19" fmla="*/ 0 h 1"/>
                                <a:gd name="T20" fmla="*/ 526 w 5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526" h="1">
                                  <a:moveTo>
                                    <a:pt x="523" y="0"/>
                                  </a:moveTo>
                                  <a:lnTo>
                                    <a:pt x="0" y="0"/>
                                  </a:lnTo>
                                  <a:lnTo>
                                    <a:pt x="525" y="0"/>
                                  </a:lnTo>
                                  <a:lnTo>
                                    <a:pt x="52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19" name="Freeform 723"/>
                            <p:cNvSpPr>
                              <a:spLocks/>
                            </p:cNvSpPr>
                            <p:nvPr/>
                          </p:nvSpPr>
                          <p:spPr bwMode="auto">
                            <a:xfrm>
                              <a:off x="479" y="1729"/>
                              <a:ext cx="479" cy="2"/>
                            </a:xfrm>
                            <a:custGeom>
                              <a:avLst/>
                              <a:gdLst>
                                <a:gd name="T0" fmla="*/ 435 w 526"/>
                                <a:gd name="T1" fmla="*/ 1 h 3"/>
                                <a:gd name="T2" fmla="*/ 0 w 526"/>
                                <a:gd name="T3" fmla="*/ 1 h 3"/>
                                <a:gd name="T4" fmla="*/ 0 w 526"/>
                                <a:gd name="T5" fmla="*/ 0 h 3"/>
                                <a:gd name="T6" fmla="*/ 435 w 526"/>
                                <a:gd name="T7" fmla="*/ 0 h 3"/>
                                <a:gd name="T8" fmla="*/ 435 w 526"/>
                                <a:gd name="T9" fmla="*/ 1 h 3"/>
                                <a:gd name="T10" fmla="*/ 435 w 526"/>
                                <a:gd name="T11" fmla="*/ 1 h 3"/>
                                <a:gd name="T12" fmla="*/ 0 60000 65536"/>
                                <a:gd name="T13" fmla="*/ 0 60000 65536"/>
                                <a:gd name="T14" fmla="*/ 0 60000 65536"/>
                                <a:gd name="T15" fmla="*/ 0 60000 65536"/>
                                <a:gd name="T16" fmla="*/ 0 60000 65536"/>
                                <a:gd name="T17" fmla="*/ 0 60000 65536"/>
                                <a:gd name="T18" fmla="*/ 0 w 526"/>
                                <a:gd name="T19" fmla="*/ 0 h 3"/>
                                <a:gd name="T20" fmla="*/ 526 w 5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526" h="3">
                                  <a:moveTo>
                                    <a:pt x="525" y="2"/>
                                  </a:moveTo>
                                  <a:lnTo>
                                    <a:pt x="0" y="2"/>
                                  </a:lnTo>
                                  <a:lnTo>
                                    <a:pt x="0" y="0"/>
                                  </a:lnTo>
                                  <a:lnTo>
                                    <a:pt x="525" y="0"/>
                                  </a:lnTo>
                                  <a:lnTo>
                                    <a:pt x="52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20" name="Freeform 724"/>
                            <p:cNvSpPr>
                              <a:spLocks/>
                            </p:cNvSpPr>
                            <p:nvPr/>
                          </p:nvSpPr>
                          <p:spPr bwMode="auto">
                            <a:xfrm>
                              <a:off x="479" y="1729"/>
                              <a:ext cx="481" cy="1"/>
                            </a:xfrm>
                            <a:custGeom>
                              <a:avLst/>
                              <a:gdLst>
                                <a:gd name="T0" fmla="*/ 434 w 529"/>
                                <a:gd name="T1" fmla="*/ 0 h 1"/>
                                <a:gd name="T2" fmla="*/ 0 w 529"/>
                                <a:gd name="T3" fmla="*/ 0 h 1"/>
                                <a:gd name="T4" fmla="*/ 0 w 529"/>
                                <a:gd name="T5" fmla="*/ 0 h 1"/>
                                <a:gd name="T6" fmla="*/ 436 w 529"/>
                                <a:gd name="T7" fmla="*/ 0 h 1"/>
                                <a:gd name="T8" fmla="*/ 434 w 529"/>
                                <a:gd name="T9" fmla="*/ 0 h 1"/>
                                <a:gd name="T10" fmla="*/ 434 w 529"/>
                                <a:gd name="T11" fmla="*/ 0 h 1"/>
                                <a:gd name="T12" fmla="*/ 0 60000 65536"/>
                                <a:gd name="T13" fmla="*/ 0 60000 65536"/>
                                <a:gd name="T14" fmla="*/ 0 60000 65536"/>
                                <a:gd name="T15" fmla="*/ 0 60000 65536"/>
                                <a:gd name="T16" fmla="*/ 0 60000 65536"/>
                                <a:gd name="T17" fmla="*/ 0 60000 65536"/>
                                <a:gd name="T18" fmla="*/ 0 w 529"/>
                                <a:gd name="T19" fmla="*/ 0 h 1"/>
                                <a:gd name="T20" fmla="*/ 529 w 5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529" h="1">
                                  <a:moveTo>
                                    <a:pt x="525" y="0"/>
                                  </a:moveTo>
                                  <a:lnTo>
                                    <a:pt x="0" y="0"/>
                                  </a:lnTo>
                                  <a:lnTo>
                                    <a:pt x="528" y="0"/>
                                  </a:lnTo>
                                  <a:lnTo>
                                    <a:pt x="52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21" name="Freeform 725"/>
                            <p:cNvSpPr>
                              <a:spLocks/>
                            </p:cNvSpPr>
                            <p:nvPr/>
                          </p:nvSpPr>
                          <p:spPr bwMode="auto">
                            <a:xfrm>
                              <a:off x="479" y="1727"/>
                              <a:ext cx="481" cy="3"/>
                            </a:xfrm>
                            <a:custGeom>
                              <a:avLst/>
                              <a:gdLst>
                                <a:gd name="T0" fmla="*/ 436 w 529"/>
                                <a:gd name="T1" fmla="*/ 2 h 3"/>
                                <a:gd name="T2" fmla="*/ 0 w 529"/>
                                <a:gd name="T3" fmla="*/ 2 h 3"/>
                                <a:gd name="T4" fmla="*/ 0 w 529"/>
                                <a:gd name="T5" fmla="*/ 0 h 3"/>
                                <a:gd name="T6" fmla="*/ 436 w 529"/>
                                <a:gd name="T7" fmla="*/ 0 h 3"/>
                                <a:gd name="T8" fmla="*/ 436 w 529"/>
                                <a:gd name="T9" fmla="*/ 2 h 3"/>
                                <a:gd name="T10" fmla="*/ 436 w 529"/>
                                <a:gd name="T11" fmla="*/ 2 h 3"/>
                                <a:gd name="T12" fmla="*/ 0 60000 65536"/>
                                <a:gd name="T13" fmla="*/ 0 60000 65536"/>
                                <a:gd name="T14" fmla="*/ 0 60000 65536"/>
                                <a:gd name="T15" fmla="*/ 0 60000 65536"/>
                                <a:gd name="T16" fmla="*/ 0 60000 65536"/>
                                <a:gd name="T17" fmla="*/ 0 60000 65536"/>
                                <a:gd name="T18" fmla="*/ 0 w 529"/>
                                <a:gd name="T19" fmla="*/ 0 h 3"/>
                                <a:gd name="T20" fmla="*/ 529 w 529"/>
                                <a:gd name="T21" fmla="*/ 3 h 3"/>
                              </a:gdLst>
                              <a:ahLst/>
                              <a:cxnLst>
                                <a:cxn ang="T12">
                                  <a:pos x="T0" y="T1"/>
                                </a:cxn>
                                <a:cxn ang="T13">
                                  <a:pos x="T2" y="T3"/>
                                </a:cxn>
                                <a:cxn ang="T14">
                                  <a:pos x="T4" y="T5"/>
                                </a:cxn>
                                <a:cxn ang="T15">
                                  <a:pos x="T6" y="T7"/>
                                </a:cxn>
                                <a:cxn ang="T16">
                                  <a:pos x="T8" y="T9"/>
                                </a:cxn>
                                <a:cxn ang="T17">
                                  <a:pos x="T10" y="T11"/>
                                </a:cxn>
                              </a:cxnLst>
                              <a:rect l="T18" t="T19" r="T20" b="T21"/>
                              <a:pathLst>
                                <a:path w="529" h="3">
                                  <a:moveTo>
                                    <a:pt x="528" y="2"/>
                                  </a:moveTo>
                                  <a:lnTo>
                                    <a:pt x="0" y="2"/>
                                  </a:lnTo>
                                  <a:lnTo>
                                    <a:pt x="0" y="0"/>
                                  </a:lnTo>
                                  <a:lnTo>
                                    <a:pt x="528" y="0"/>
                                  </a:lnTo>
                                  <a:lnTo>
                                    <a:pt x="52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22" name="Freeform 726"/>
                            <p:cNvSpPr>
                              <a:spLocks/>
                            </p:cNvSpPr>
                            <p:nvPr/>
                          </p:nvSpPr>
                          <p:spPr bwMode="auto">
                            <a:xfrm>
                              <a:off x="479" y="1725"/>
                              <a:ext cx="483" cy="3"/>
                            </a:xfrm>
                            <a:custGeom>
                              <a:avLst/>
                              <a:gdLst>
                                <a:gd name="T0" fmla="*/ 437 w 531"/>
                                <a:gd name="T1" fmla="*/ 2 h 3"/>
                                <a:gd name="T2" fmla="*/ 0 w 531"/>
                                <a:gd name="T3" fmla="*/ 2 h 3"/>
                                <a:gd name="T4" fmla="*/ 0 w 531"/>
                                <a:gd name="T5" fmla="*/ 0 h 3"/>
                                <a:gd name="T6" fmla="*/ 438 w 531"/>
                                <a:gd name="T7" fmla="*/ 0 h 3"/>
                                <a:gd name="T8" fmla="*/ 437 w 531"/>
                                <a:gd name="T9" fmla="*/ 2 h 3"/>
                                <a:gd name="T10" fmla="*/ 437 w 531"/>
                                <a:gd name="T11" fmla="*/ 2 h 3"/>
                                <a:gd name="T12" fmla="*/ 0 60000 65536"/>
                                <a:gd name="T13" fmla="*/ 0 60000 65536"/>
                                <a:gd name="T14" fmla="*/ 0 60000 65536"/>
                                <a:gd name="T15" fmla="*/ 0 60000 65536"/>
                                <a:gd name="T16" fmla="*/ 0 60000 65536"/>
                                <a:gd name="T17" fmla="*/ 0 60000 65536"/>
                                <a:gd name="T18" fmla="*/ 0 w 531"/>
                                <a:gd name="T19" fmla="*/ 0 h 3"/>
                                <a:gd name="T20" fmla="*/ 531 w 531"/>
                                <a:gd name="T21" fmla="*/ 3 h 3"/>
                              </a:gdLst>
                              <a:ahLst/>
                              <a:cxnLst>
                                <a:cxn ang="T12">
                                  <a:pos x="T0" y="T1"/>
                                </a:cxn>
                                <a:cxn ang="T13">
                                  <a:pos x="T2" y="T3"/>
                                </a:cxn>
                                <a:cxn ang="T14">
                                  <a:pos x="T4" y="T5"/>
                                </a:cxn>
                                <a:cxn ang="T15">
                                  <a:pos x="T6" y="T7"/>
                                </a:cxn>
                                <a:cxn ang="T16">
                                  <a:pos x="T8" y="T9"/>
                                </a:cxn>
                                <a:cxn ang="T17">
                                  <a:pos x="T10" y="T11"/>
                                </a:cxn>
                              </a:cxnLst>
                              <a:rect l="T18" t="T19" r="T20" b="T21"/>
                              <a:pathLst>
                                <a:path w="531" h="3">
                                  <a:moveTo>
                                    <a:pt x="528" y="2"/>
                                  </a:moveTo>
                                  <a:lnTo>
                                    <a:pt x="0" y="2"/>
                                  </a:lnTo>
                                  <a:lnTo>
                                    <a:pt x="0" y="0"/>
                                  </a:lnTo>
                                  <a:lnTo>
                                    <a:pt x="530" y="0"/>
                                  </a:lnTo>
                                  <a:lnTo>
                                    <a:pt x="52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23" name="Freeform 727"/>
                            <p:cNvSpPr>
                              <a:spLocks/>
                            </p:cNvSpPr>
                            <p:nvPr/>
                          </p:nvSpPr>
                          <p:spPr bwMode="auto">
                            <a:xfrm>
                              <a:off x="479" y="1725"/>
                              <a:ext cx="484" cy="1"/>
                            </a:xfrm>
                            <a:custGeom>
                              <a:avLst/>
                              <a:gdLst>
                                <a:gd name="T0" fmla="*/ 439 w 532"/>
                                <a:gd name="T1" fmla="*/ 0 h 1"/>
                                <a:gd name="T2" fmla="*/ 0 w 532"/>
                                <a:gd name="T3" fmla="*/ 0 h 1"/>
                                <a:gd name="T4" fmla="*/ 0 w 532"/>
                                <a:gd name="T5" fmla="*/ 0 h 1"/>
                                <a:gd name="T6" fmla="*/ 439 w 532"/>
                                <a:gd name="T7" fmla="*/ 0 h 1"/>
                                <a:gd name="T8" fmla="*/ 439 w 532"/>
                                <a:gd name="T9" fmla="*/ 0 h 1"/>
                                <a:gd name="T10" fmla="*/ 439 w 532"/>
                                <a:gd name="T11" fmla="*/ 0 h 1"/>
                                <a:gd name="T12" fmla="*/ 0 60000 65536"/>
                                <a:gd name="T13" fmla="*/ 0 60000 65536"/>
                                <a:gd name="T14" fmla="*/ 0 60000 65536"/>
                                <a:gd name="T15" fmla="*/ 0 60000 65536"/>
                                <a:gd name="T16" fmla="*/ 0 60000 65536"/>
                                <a:gd name="T17" fmla="*/ 0 60000 65536"/>
                                <a:gd name="T18" fmla="*/ 0 w 532"/>
                                <a:gd name="T19" fmla="*/ 0 h 1"/>
                                <a:gd name="T20" fmla="*/ 532 w 5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532" h="1">
                                  <a:moveTo>
                                    <a:pt x="530" y="0"/>
                                  </a:moveTo>
                                  <a:lnTo>
                                    <a:pt x="0" y="0"/>
                                  </a:lnTo>
                                  <a:lnTo>
                                    <a:pt x="531" y="0"/>
                                  </a:lnTo>
                                  <a:lnTo>
                                    <a:pt x="53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24" name="Freeform 728"/>
                            <p:cNvSpPr>
                              <a:spLocks/>
                            </p:cNvSpPr>
                            <p:nvPr/>
                          </p:nvSpPr>
                          <p:spPr bwMode="auto">
                            <a:xfrm>
                              <a:off x="479" y="1723"/>
                              <a:ext cx="484" cy="3"/>
                            </a:xfrm>
                            <a:custGeom>
                              <a:avLst/>
                              <a:gdLst>
                                <a:gd name="T0" fmla="*/ 439 w 532"/>
                                <a:gd name="T1" fmla="*/ 2 h 3"/>
                                <a:gd name="T2" fmla="*/ 0 w 532"/>
                                <a:gd name="T3" fmla="*/ 2 h 3"/>
                                <a:gd name="T4" fmla="*/ 3 w 532"/>
                                <a:gd name="T5" fmla="*/ 0 h 3"/>
                                <a:gd name="T6" fmla="*/ 439 w 532"/>
                                <a:gd name="T7" fmla="*/ 0 h 3"/>
                                <a:gd name="T8" fmla="*/ 439 w 532"/>
                                <a:gd name="T9" fmla="*/ 2 h 3"/>
                                <a:gd name="T10" fmla="*/ 439 w 532"/>
                                <a:gd name="T11" fmla="*/ 2 h 3"/>
                                <a:gd name="T12" fmla="*/ 0 60000 65536"/>
                                <a:gd name="T13" fmla="*/ 0 60000 65536"/>
                                <a:gd name="T14" fmla="*/ 0 60000 65536"/>
                                <a:gd name="T15" fmla="*/ 0 60000 65536"/>
                                <a:gd name="T16" fmla="*/ 0 60000 65536"/>
                                <a:gd name="T17" fmla="*/ 0 60000 65536"/>
                                <a:gd name="T18" fmla="*/ 0 w 532"/>
                                <a:gd name="T19" fmla="*/ 0 h 3"/>
                                <a:gd name="T20" fmla="*/ 532 w 532"/>
                                <a:gd name="T21" fmla="*/ 3 h 3"/>
                              </a:gdLst>
                              <a:ahLst/>
                              <a:cxnLst>
                                <a:cxn ang="T12">
                                  <a:pos x="T0" y="T1"/>
                                </a:cxn>
                                <a:cxn ang="T13">
                                  <a:pos x="T2" y="T3"/>
                                </a:cxn>
                                <a:cxn ang="T14">
                                  <a:pos x="T4" y="T5"/>
                                </a:cxn>
                                <a:cxn ang="T15">
                                  <a:pos x="T6" y="T7"/>
                                </a:cxn>
                                <a:cxn ang="T16">
                                  <a:pos x="T8" y="T9"/>
                                </a:cxn>
                                <a:cxn ang="T17">
                                  <a:pos x="T10" y="T11"/>
                                </a:cxn>
                              </a:cxnLst>
                              <a:rect l="T18" t="T19" r="T20" b="T21"/>
                              <a:pathLst>
                                <a:path w="532" h="3">
                                  <a:moveTo>
                                    <a:pt x="531" y="2"/>
                                  </a:moveTo>
                                  <a:lnTo>
                                    <a:pt x="0" y="2"/>
                                  </a:lnTo>
                                  <a:lnTo>
                                    <a:pt x="3" y="0"/>
                                  </a:lnTo>
                                  <a:lnTo>
                                    <a:pt x="531" y="0"/>
                                  </a:lnTo>
                                  <a:lnTo>
                                    <a:pt x="53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25" name="Freeform 729"/>
                            <p:cNvSpPr>
                              <a:spLocks/>
                            </p:cNvSpPr>
                            <p:nvPr/>
                          </p:nvSpPr>
                          <p:spPr bwMode="auto">
                            <a:xfrm>
                              <a:off x="482" y="1722"/>
                              <a:ext cx="483" cy="2"/>
                            </a:xfrm>
                            <a:custGeom>
                              <a:avLst/>
                              <a:gdLst>
                                <a:gd name="T0" fmla="*/ 437 w 531"/>
                                <a:gd name="T1" fmla="*/ 1 h 3"/>
                                <a:gd name="T2" fmla="*/ 0 w 531"/>
                                <a:gd name="T3" fmla="*/ 1 h 3"/>
                                <a:gd name="T4" fmla="*/ 0 w 531"/>
                                <a:gd name="T5" fmla="*/ 0 h 3"/>
                                <a:gd name="T6" fmla="*/ 438 w 531"/>
                                <a:gd name="T7" fmla="*/ 0 h 3"/>
                                <a:gd name="T8" fmla="*/ 437 w 531"/>
                                <a:gd name="T9" fmla="*/ 1 h 3"/>
                                <a:gd name="T10" fmla="*/ 437 w 531"/>
                                <a:gd name="T11" fmla="*/ 1 h 3"/>
                                <a:gd name="T12" fmla="*/ 0 60000 65536"/>
                                <a:gd name="T13" fmla="*/ 0 60000 65536"/>
                                <a:gd name="T14" fmla="*/ 0 60000 65536"/>
                                <a:gd name="T15" fmla="*/ 0 60000 65536"/>
                                <a:gd name="T16" fmla="*/ 0 60000 65536"/>
                                <a:gd name="T17" fmla="*/ 0 60000 65536"/>
                                <a:gd name="T18" fmla="*/ 0 w 531"/>
                                <a:gd name="T19" fmla="*/ 0 h 3"/>
                                <a:gd name="T20" fmla="*/ 531 w 531"/>
                                <a:gd name="T21" fmla="*/ 3 h 3"/>
                              </a:gdLst>
                              <a:ahLst/>
                              <a:cxnLst>
                                <a:cxn ang="T12">
                                  <a:pos x="T0" y="T1"/>
                                </a:cxn>
                                <a:cxn ang="T13">
                                  <a:pos x="T2" y="T3"/>
                                </a:cxn>
                                <a:cxn ang="T14">
                                  <a:pos x="T4" y="T5"/>
                                </a:cxn>
                                <a:cxn ang="T15">
                                  <a:pos x="T6" y="T7"/>
                                </a:cxn>
                                <a:cxn ang="T16">
                                  <a:pos x="T8" y="T9"/>
                                </a:cxn>
                                <a:cxn ang="T17">
                                  <a:pos x="T10" y="T11"/>
                                </a:cxn>
                              </a:cxnLst>
                              <a:rect l="T18" t="T19" r="T20" b="T21"/>
                              <a:pathLst>
                                <a:path w="531" h="3">
                                  <a:moveTo>
                                    <a:pt x="528" y="2"/>
                                  </a:moveTo>
                                  <a:lnTo>
                                    <a:pt x="0" y="2"/>
                                  </a:lnTo>
                                  <a:lnTo>
                                    <a:pt x="0" y="0"/>
                                  </a:lnTo>
                                  <a:lnTo>
                                    <a:pt x="530" y="0"/>
                                  </a:lnTo>
                                  <a:lnTo>
                                    <a:pt x="52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26" name="Freeform 730"/>
                            <p:cNvSpPr>
                              <a:spLocks/>
                            </p:cNvSpPr>
                            <p:nvPr/>
                          </p:nvSpPr>
                          <p:spPr bwMode="auto">
                            <a:xfrm>
                              <a:off x="482" y="1722"/>
                              <a:ext cx="483" cy="0"/>
                            </a:xfrm>
                            <a:custGeom>
                              <a:avLst/>
                              <a:gdLst>
                                <a:gd name="T0" fmla="*/ 438 w 531"/>
                                <a:gd name="T1" fmla="*/ 0 h 1"/>
                                <a:gd name="T2" fmla="*/ 0 w 531"/>
                                <a:gd name="T3" fmla="*/ 0 h 1"/>
                                <a:gd name="T4" fmla="*/ 0 w 531"/>
                                <a:gd name="T5" fmla="*/ 0 h 1"/>
                                <a:gd name="T6" fmla="*/ 438 w 531"/>
                                <a:gd name="T7" fmla="*/ 0 h 1"/>
                                <a:gd name="T8" fmla="*/ 438 w 531"/>
                                <a:gd name="T9" fmla="*/ 0 h 1"/>
                                <a:gd name="T10" fmla="*/ 438 w 531"/>
                                <a:gd name="T11" fmla="*/ 0 h 1"/>
                                <a:gd name="T12" fmla="*/ 0 60000 65536"/>
                                <a:gd name="T13" fmla="*/ 0 60000 65536"/>
                                <a:gd name="T14" fmla="*/ 0 60000 65536"/>
                                <a:gd name="T15" fmla="*/ 0 60000 65536"/>
                                <a:gd name="T16" fmla="*/ 0 60000 65536"/>
                                <a:gd name="T17" fmla="*/ 0 60000 65536"/>
                                <a:gd name="T18" fmla="*/ 0 w 531"/>
                                <a:gd name="T19" fmla="*/ 0 h 1"/>
                                <a:gd name="T20" fmla="*/ 531 w 531"/>
                                <a:gd name="T21" fmla="*/ 0 h 1"/>
                              </a:gdLst>
                              <a:ahLst/>
                              <a:cxnLst>
                                <a:cxn ang="T12">
                                  <a:pos x="T0" y="T1"/>
                                </a:cxn>
                                <a:cxn ang="T13">
                                  <a:pos x="T2" y="T3"/>
                                </a:cxn>
                                <a:cxn ang="T14">
                                  <a:pos x="T4" y="T5"/>
                                </a:cxn>
                                <a:cxn ang="T15">
                                  <a:pos x="T6" y="T7"/>
                                </a:cxn>
                                <a:cxn ang="T16">
                                  <a:pos x="T8" y="T9"/>
                                </a:cxn>
                                <a:cxn ang="T17">
                                  <a:pos x="T10" y="T11"/>
                                </a:cxn>
                              </a:cxnLst>
                              <a:rect l="T18" t="T19" r="T20" b="T21"/>
                              <a:pathLst>
                                <a:path w="531" h="1">
                                  <a:moveTo>
                                    <a:pt x="530" y="0"/>
                                  </a:moveTo>
                                  <a:lnTo>
                                    <a:pt x="0" y="0"/>
                                  </a:lnTo>
                                  <a:lnTo>
                                    <a:pt x="53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27" name="Freeform 731"/>
                            <p:cNvSpPr>
                              <a:spLocks/>
                            </p:cNvSpPr>
                            <p:nvPr/>
                          </p:nvSpPr>
                          <p:spPr bwMode="auto">
                            <a:xfrm>
                              <a:off x="482" y="1720"/>
                              <a:ext cx="486" cy="2"/>
                            </a:xfrm>
                            <a:custGeom>
                              <a:avLst/>
                              <a:gdLst>
                                <a:gd name="T0" fmla="*/ 439 w 534"/>
                                <a:gd name="T1" fmla="*/ 1 h 3"/>
                                <a:gd name="T2" fmla="*/ 0 w 534"/>
                                <a:gd name="T3" fmla="*/ 1 h 3"/>
                                <a:gd name="T4" fmla="*/ 0 w 534"/>
                                <a:gd name="T5" fmla="*/ 0 h 3"/>
                                <a:gd name="T6" fmla="*/ 441 w 534"/>
                                <a:gd name="T7" fmla="*/ 0 h 3"/>
                                <a:gd name="T8" fmla="*/ 439 w 534"/>
                                <a:gd name="T9" fmla="*/ 1 h 3"/>
                                <a:gd name="T10" fmla="*/ 439 w 534"/>
                                <a:gd name="T11" fmla="*/ 1 h 3"/>
                                <a:gd name="T12" fmla="*/ 0 60000 65536"/>
                                <a:gd name="T13" fmla="*/ 0 60000 65536"/>
                                <a:gd name="T14" fmla="*/ 0 60000 65536"/>
                                <a:gd name="T15" fmla="*/ 0 60000 65536"/>
                                <a:gd name="T16" fmla="*/ 0 60000 65536"/>
                                <a:gd name="T17" fmla="*/ 0 60000 65536"/>
                                <a:gd name="T18" fmla="*/ 0 w 534"/>
                                <a:gd name="T19" fmla="*/ 0 h 3"/>
                                <a:gd name="T20" fmla="*/ 534 w 534"/>
                                <a:gd name="T21" fmla="*/ 3 h 3"/>
                              </a:gdLst>
                              <a:ahLst/>
                              <a:cxnLst>
                                <a:cxn ang="T12">
                                  <a:pos x="T0" y="T1"/>
                                </a:cxn>
                                <a:cxn ang="T13">
                                  <a:pos x="T2" y="T3"/>
                                </a:cxn>
                                <a:cxn ang="T14">
                                  <a:pos x="T4" y="T5"/>
                                </a:cxn>
                                <a:cxn ang="T15">
                                  <a:pos x="T6" y="T7"/>
                                </a:cxn>
                                <a:cxn ang="T16">
                                  <a:pos x="T8" y="T9"/>
                                </a:cxn>
                                <a:cxn ang="T17">
                                  <a:pos x="T10" y="T11"/>
                                </a:cxn>
                              </a:cxnLst>
                              <a:rect l="T18" t="T19" r="T20" b="T21"/>
                              <a:pathLst>
                                <a:path w="534" h="3">
                                  <a:moveTo>
                                    <a:pt x="530" y="2"/>
                                  </a:moveTo>
                                  <a:lnTo>
                                    <a:pt x="0" y="2"/>
                                  </a:lnTo>
                                  <a:lnTo>
                                    <a:pt x="0" y="0"/>
                                  </a:lnTo>
                                  <a:lnTo>
                                    <a:pt x="533" y="0"/>
                                  </a:lnTo>
                                  <a:lnTo>
                                    <a:pt x="53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28" name="Freeform 732"/>
                            <p:cNvSpPr>
                              <a:spLocks/>
                            </p:cNvSpPr>
                            <p:nvPr/>
                          </p:nvSpPr>
                          <p:spPr bwMode="auto">
                            <a:xfrm>
                              <a:off x="482" y="1720"/>
                              <a:ext cx="487" cy="1"/>
                            </a:xfrm>
                            <a:custGeom>
                              <a:avLst/>
                              <a:gdLst>
                                <a:gd name="T0" fmla="*/ 440 w 536"/>
                                <a:gd name="T1" fmla="*/ 0 h 1"/>
                                <a:gd name="T2" fmla="*/ 0 w 536"/>
                                <a:gd name="T3" fmla="*/ 0 h 1"/>
                                <a:gd name="T4" fmla="*/ 0 w 536"/>
                                <a:gd name="T5" fmla="*/ 0 h 1"/>
                                <a:gd name="T6" fmla="*/ 442 w 536"/>
                                <a:gd name="T7" fmla="*/ 0 h 1"/>
                                <a:gd name="T8" fmla="*/ 440 w 536"/>
                                <a:gd name="T9" fmla="*/ 0 h 1"/>
                                <a:gd name="T10" fmla="*/ 440 w 536"/>
                                <a:gd name="T11" fmla="*/ 0 h 1"/>
                                <a:gd name="T12" fmla="*/ 0 60000 65536"/>
                                <a:gd name="T13" fmla="*/ 0 60000 65536"/>
                                <a:gd name="T14" fmla="*/ 0 60000 65536"/>
                                <a:gd name="T15" fmla="*/ 0 60000 65536"/>
                                <a:gd name="T16" fmla="*/ 0 60000 65536"/>
                                <a:gd name="T17" fmla="*/ 0 60000 65536"/>
                                <a:gd name="T18" fmla="*/ 0 w 536"/>
                                <a:gd name="T19" fmla="*/ 0 h 1"/>
                                <a:gd name="T20" fmla="*/ 536 w 5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536" h="1">
                                  <a:moveTo>
                                    <a:pt x="533" y="0"/>
                                  </a:moveTo>
                                  <a:lnTo>
                                    <a:pt x="0" y="0"/>
                                  </a:lnTo>
                                  <a:lnTo>
                                    <a:pt x="535" y="0"/>
                                  </a:lnTo>
                                  <a:lnTo>
                                    <a:pt x="53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29" name="Freeform 733"/>
                            <p:cNvSpPr>
                              <a:spLocks/>
                            </p:cNvSpPr>
                            <p:nvPr/>
                          </p:nvSpPr>
                          <p:spPr bwMode="auto">
                            <a:xfrm>
                              <a:off x="482" y="1717"/>
                              <a:ext cx="487" cy="4"/>
                            </a:xfrm>
                            <a:custGeom>
                              <a:avLst/>
                              <a:gdLst>
                                <a:gd name="T0" fmla="*/ 442 w 536"/>
                                <a:gd name="T1" fmla="*/ 3 h 4"/>
                                <a:gd name="T2" fmla="*/ 0 w 536"/>
                                <a:gd name="T3" fmla="*/ 3 h 4"/>
                                <a:gd name="T4" fmla="*/ 0 w 536"/>
                                <a:gd name="T5" fmla="*/ 0 h 4"/>
                                <a:gd name="T6" fmla="*/ 442 w 536"/>
                                <a:gd name="T7" fmla="*/ 0 h 4"/>
                                <a:gd name="T8" fmla="*/ 442 w 536"/>
                                <a:gd name="T9" fmla="*/ 3 h 4"/>
                                <a:gd name="T10" fmla="*/ 442 w 536"/>
                                <a:gd name="T11" fmla="*/ 3 h 4"/>
                                <a:gd name="T12" fmla="*/ 0 60000 65536"/>
                                <a:gd name="T13" fmla="*/ 0 60000 65536"/>
                                <a:gd name="T14" fmla="*/ 0 60000 65536"/>
                                <a:gd name="T15" fmla="*/ 0 60000 65536"/>
                                <a:gd name="T16" fmla="*/ 0 60000 65536"/>
                                <a:gd name="T17" fmla="*/ 0 60000 65536"/>
                                <a:gd name="T18" fmla="*/ 0 w 536"/>
                                <a:gd name="T19" fmla="*/ 0 h 4"/>
                                <a:gd name="T20" fmla="*/ 536 w 536"/>
                                <a:gd name="T21" fmla="*/ 4 h 4"/>
                              </a:gdLst>
                              <a:ahLst/>
                              <a:cxnLst>
                                <a:cxn ang="T12">
                                  <a:pos x="T0" y="T1"/>
                                </a:cxn>
                                <a:cxn ang="T13">
                                  <a:pos x="T2" y="T3"/>
                                </a:cxn>
                                <a:cxn ang="T14">
                                  <a:pos x="T4" y="T5"/>
                                </a:cxn>
                                <a:cxn ang="T15">
                                  <a:pos x="T6" y="T7"/>
                                </a:cxn>
                                <a:cxn ang="T16">
                                  <a:pos x="T8" y="T9"/>
                                </a:cxn>
                                <a:cxn ang="T17">
                                  <a:pos x="T10" y="T11"/>
                                </a:cxn>
                              </a:cxnLst>
                              <a:rect l="T18" t="T19" r="T20" b="T21"/>
                              <a:pathLst>
                                <a:path w="536" h="4">
                                  <a:moveTo>
                                    <a:pt x="535" y="3"/>
                                  </a:moveTo>
                                  <a:lnTo>
                                    <a:pt x="0" y="3"/>
                                  </a:lnTo>
                                  <a:lnTo>
                                    <a:pt x="0" y="0"/>
                                  </a:lnTo>
                                  <a:lnTo>
                                    <a:pt x="535" y="0"/>
                                  </a:lnTo>
                                  <a:lnTo>
                                    <a:pt x="535"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30" name="Freeform 734"/>
                            <p:cNvSpPr>
                              <a:spLocks/>
                            </p:cNvSpPr>
                            <p:nvPr/>
                          </p:nvSpPr>
                          <p:spPr bwMode="auto">
                            <a:xfrm>
                              <a:off x="482" y="1715"/>
                              <a:ext cx="489" cy="3"/>
                            </a:xfrm>
                            <a:custGeom>
                              <a:avLst/>
                              <a:gdLst>
                                <a:gd name="T0" fmla="*/ 442 w 538"/>
                                <a:gd name="T1" fmla="*/ 2 h 3"/>
                                <a:gd name="T2" fmla="*/ 0 w 538"/>
                                <a:gd name="T3" fmla="*/ 2 h 3"/>
                                <a:gd name="T4" fmla="*/ 0 w 538"/>
                                <a:gd name="T5" fmla="*/ 0 h 3"/>
                                <a:gd name="T6" fmla="*/ 444 w 538"/>
                                <a:gd name="T7" fmla="*/ 0 h 3"/>
                                <a:gd name="T8" fmla="*/ 442 w 538"/>
                                <a:gd name="T9" fmla="*/ 2 h 3"/>
                                <a:gd name="T10" fmla="*/ 442 w 538"/>
                                <a:gd name="T11" fmla="*/ 2 h 3"/>
                                <a:gd name="T12" fmla="*/ 0 60000 65536"/>
                                <a:gd name="T13" fmla="*/ 0 60000 65536"/>
                                <a:gd name="T14" fmla="*/ 0 60000 65536"/>
                                <a:gd name="T15" fmla="*/ 0 60000 65536"/>
                                <a:gd name="T16" fmla="*/ 0 60000 65536"/>
                                <a:gd name="T17" fmla="*/ 0 60000 65536"/>
                                <a:gd name="T18" fmla="*/ 0 w 538"/>
                                <a:gd name="T19" fmla="*/ 0 h 3"/>
                                <a:gd name="T20" fmla="*/ 538 w 538"/>
                                <a:gd name="T21" fmla="*/ 3 h 3"/>
                              </a:gdLst>
                              <a:ahLst/>
                              <a:cxnLst>
                                <a:cxn ang="T12">
                                  <a:pos x="T0" y="T1"/>
                                </a:cxn>
                                <a:cxn ang="T13">
                                  <a:pos x="T2" y="T3"/>
                                </a:cxn>
                                <a:cxn ang="T14">
                                  <a:pos x="T4" y="T5"/>
                                </a:cxn>
                                <a:cxn ang="T15">
                                  <a:pos x="T6" y="T7"/>
                                </a:cxn>
                                <a:cxn ang="T16">
                                  <a:pos x="T8" y="T9"/>
                                </a:cxn>
                                <a:cxn ang="T17">
                                  <a:pos x="T10" y="T11"/>
                                </a:cxn>
                              </a:cxnLst>
                              <a:rect l="T18" t="T19" r="T20" b="T21"/>
                              <a:pathLst>
                                <a:path w="538" h="3">
                                  <a:moveTo>
                                    <a:pt x="535" y="2"/>
                                  </a:moveTo>
                                  <a:lnTo>
                                    <a:pt x="0" y="2"/>
                                  </a:lnTo>
                                  <a:lnTo>
                                    <a:pt x="0" y="0"/>
                                  </a:lnTo>
                                  <a:lnTo>
                                    <a:pt x="537" y="0"/>
                                  </a:lnTo>
                                  <a:lnTo>
                                    <a:pt x="53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31" name="Freeform 735"/>
                            <p:cNvSpPr>
                              <a:spLocks/>
                            </p:cNvSpPr>
                            <p:nvPr/>
                          </p:nvSpPr>
                          <p:spPr bwMode="auto">
                            <a:xfrm>
                              <a:off x="482" y="1715"/>
                              <a:ext cx="489" cy="1"/>
                            </a:xfrm>
                            <a:custGeom>
                              <a:avLst/>
                              <a:gdLst>
                                <a:gd name="T0" fmla="*/ 444 w 538"/>
                                <a:gd name="T1" fmla="*/ 0 h 1"/>
                                <a:gd name="T2" fmla="*/ 0 w 538"/>
                                <a:gd name="T3" fmla="*/ 0 h 1"/>
                                <a:gd name="T4" fmla="*/ 0 w 538"/>
                                <a:gd name="T5" fmla="*/ 0 h 1"/>
                                <a:gd name="T6" fmla="*/ 444 w 538"/>
                                <a:gd name="T7" fmla="*/ 0 h 1"/>
                                <a:gd name="T8" fmla="*/ 444 w 538"/>
                                <a:gd name="T9" fmla="*/ 0 h 1"/>
                                <a:gd name="T10" fmla="*/ 444 w 538"/>
                                <a:gd name="T11" fmla="*/ 0 h 1"/>
                                <a:gd name="T12" fmla="*/ 0 60000 65536"/>
                                <a:gd name="T13" fmla="*/ 0 60000 65536"/>
                                <a:gd name="T14" fmla="*/ 0 60000 65536"/>
                                <a:gd name="T15" fmla="*/ 0 60000 65536"/>
                                <a:gd name="T16" fmla="*/ 0 60000 65536"/>
                                <a:gd name="T17" fmla="*/ 0 60000 65536"/>
                                <a:gd name="T18" fmla="*/ 0 w 538"/>
                                <a:gd name="T19" fmla="*/ 0 h 1"/>
                                <a:gd name="T20" fmla="*/ 538 w 538"/>
                                <a:gd name="T21" fmla="*/ 1 h 1"/>
                              </a:gdLst>
                              <a:ahLst/>
                              <a:cxnLst>
                                <a:cxn ang="T12">
                                  <a:pos x="T0" y="T1"/>
                                </a:cxn>
                                <a:cxn ang="T13">
                                  <a:pos x="T2" y="T3"/>
                                </a:cxn>
                                <a:cxn ang="T14">
                                  <a:pos x="T4" y="T5"/>
                                </a:cxn>
                                <a:cxn ang="T15">
                                  <a:pos x="T6" y="T7"/>
                                </a:cxn>
                                <a:cxn ang="T16">
                                  <a:pos x="T8" y="T9"/>
                                </a:cxn>
                                <a:cxn ang="T17">
                                  <a:pos x="T10" y="T11"/>
                                </a:cxn>
                              </a:cxnLst>
                              <a:rect l="T18" t="T19" r="T20" b="T21"/>
                              <a:pathLst>
                                <a:path w="538" h="1">
                                  <a:moveTo>
                                    <a:pt x="537" y="0"/>
                                  </a:moveTo>
                                  <a:lnTo>
                                    <a:pt x="0" y="0"/>
                                  </a:lnTo>
                                  <a:lnTo>
                                    <a:pt x="53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32" name="Freeform 736"/>
                            <p:cNvSpPr>
                              <a:spLocks/>
                            </p:cNvSpPr>
                            <p:nvPr/>
                          </p:nvSpPr>
                          <p:spPr bwMode="auto">
                            <a:xfrm>
                              <a:off x="482" y="1715"/>
                              <a:ext cx="491" cy="1"/>
                            </a:xfrm>
                            <a:custGeom>
                              <a:avLst/>
                              <a:gdLst>
                                <a:gd name="T0" fmla="*/ 444 w 540"/>
                                <a:gd name="T1" fmla="*/ 1 h 2"/>
                                <a:gd name="T2" fmla="*/ 0 w 540"/>
                                <a:gd name="T3" fmla="*/ 1 h 2"/>
                                <a:gd name="T4" fmla="*/ 0 w 540"/>
                                <a:gd name="T5" fmla="*/ 0 h 2"/>
                                <a:gd name="T6" fmla="*/ 446 w 540"/>
                                <a:gd name="T7" fmla="*/ 0 h 2"/>
                                <a:gd name="T8" fmla="*/ 444 w 540"/>
                                <a:gd name="T9" fmla="*/ 1 h 2"/>
                                <a:gd name="T10" fmla="*/ 444 w 540"/>
                                <a:gd name="T11" fmla="*/ 1 h 2"/>
                                <a:gd name="T12" fmla="*/ 0 60000 65536"/>
                                <a:gd name="T13" fmla="*/ 0 60000 65536"/>
                                <a:gd name="T14" fmla="*/ 0 60000 65536"/>
                                <a:gd name="T15" fmla="*/ 0 60000 65536"/>
                                <a:gd name="T16" fmla="*/ 0 60000 65536"/>
                                <a:gd name="T17" fmla="*/ 0 60000 65536"/>
                                <a:gd name="T18" fmla="*/ 0 w 540"/>
                                <a:gd name="T19" fmla="*/ 0 h 2"/>
                                <a:gd name="T20" fmla="*/ 540 w 540"/>
                                <a:gd name="T21" fmla="*/ 2 h 2"/>
                              </a:gdLst>
                              <a:ahLst/>
                              <a:cxnLst>
                                <a:cxn ang="T12">
                                  <a:pos x="T0" y="T1"/>
                                </a:cxn>
                                <a:cxn ang="T13">
                                  <a:pos x="T2" y="T3"/>
                                </a:cxn>
                                <a:cxn ang="T14">
                                  <a:pos x="T4" y="T5"/>
                                </a:cxn>
                                <a:cxn ang="T15">
                                  <a:pos x="T6" y="T7"/>
                                </a:cxn>
                                <a:cxn ang="T16">
                                  <a:pos x="T8" y="T9"/>
                                </a:cxn>
                                <a:cxn ang="T17">
                                  <a:pos x="T10" y="T11"/>
                                </a:cxn>
                              </a:cxnLst>
                              <a:rect l="T18" t="T19" r="T20" b="T21"/>
                              <a:pathLst>
                                <a:path w="540" h="2">
                                  <a:moveTo>
                                    <a:pt x="537" y="1"/>
                                  </a:moveTo>
                                  <a:lnTo>
                                    <a:pt x="0" y="1"/>
                                  </a:lnTo>
                                  <a:lnTo>
                                    <a:pt x="0" y="0"/>
                                  </a:lnTo>
                                  <a:lnTo>
                                    <a:pt x="539" y="0"/>
                                  </a:lnTo>
                                  <a:lnTo>
                                    <a:pt x="537"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33" name="Freeform 737"/>
                            <p:cNvSpPr>
                              <a:spLocks/>
                            </p:cNvSpPr>
                            <p:nvPr/>
                          </p:nvSpPr>
                          <p:spPr bwMode="auto">
                            <a:xfrm>
                              <a:off x="482" y="1712"/>
                              <a:ext cx="494" cy="3"/>
                            </a:xfrm>
                            <a:custGeom>
                              <a:avLst/>
                              <a:gdLst>
                                <a:gd name="T0" fmla="*/ 446 w 543"/>
                                <a:gd name="T1" fmla="*/ 2 h 4"/>
                                <a:gd name="T2" fmla="*/ 0 w 543"/>
                                <a:gd name="T3" fmla="*/ 2 h 4"/>
                                <a:gd name="T4" fmla="*/ 0 w 543"/>
                                <a:gd name="T5" fmla="*/ 0 h 4"/>
                                <a:gd name="T6" fmla="*/ 449 w 543"/>
                                <a:gd name="T7" fmla="*/ 0 h 4"/>
                                <a:gd name="T8" fmla="*/ 446 w 543"/>
                                <a:gd name="T9" fmla="*/ 2 h 4"/>
                                <a:gd name="T10" fmla="*/ 446 w 543"/>
                                <a:gd name="T11" fmla="*/ 2 h 4"/>
                                <a:gd name="T12" fmla="*/ 0 60000 65536"/>
                                <a:gd name="T13" fmla="*/ 0 60000 65536"/>
                                <a:gd name="T14" fmla="*/ 0 60000 65536"/>
                                <a:gd name="T15" fmla="*/ 0 60000 65536"/>
                                <a:gd name="T16" fmla="*/ 0 60000 65536"/>
                                <a:gd name="T17" fmla="*/ 0 60000 65536"/>
                                <a:gd name="T18" fmla="*/ 0 w 543"/>
                                <a:gd name="T19" fmla="*/ 0 h 4"/>
                                <a:gd name="T20" fmla="*/ 543 w 543"/>
                                <a:gd name="T21" fmla="*/ 4 h 4"/>
                              </a:gdLst>
                              <a:ahLst/>
                              <a:cxnLst>
                                <a:cxn ang="T12">
                                  <a:pos x="T0" y="T1"/>
                                </a:cxn>
                                <a:cxn ang="T13">
                                  <a:pos x="T2" y="T3"/>
                                </a:cxn>
                                <a:cxn ang="T14">
                                  <a:pos x="T4" y="T5"/>
                                </a:cxn>
                                <a:cxn ang="T15">
                                  <a:pos x="T6" y="T7"/>
                                </a:cxn>
                                <a:cxn ang="T16">
                                  <a:pos x="T8" y="T9"/>
                                </a:cxn>
                                <a:cxn ang="T17">
                                  <a:pos x="T10" y="T11"/>
                                </a:cxn>
                              </a:cxnLst>
                              <a:rect l="T18" t="T19" r="T20" b="T21"/>
                              <a:pathLst>
                                <a:path w="543" h="4">
                                  <a:moveTo>
                                    <a:pt x="539" y="3"/>
                                  </a:moveTo>
                                  <a:lnTo>
                                    <a:pt x="0" y="3"/>
                                  </a:lnTo>
                                  <a:lnTo>
                                    <a:pt x="0" y="0"/>
                                  </a:lnTo>
                                  <a:lnTo>
                                    <a:pt x="542" y="0"/>
                                  </a:lnTo>
                                  <a:lnTo>
                                    <a:pt x="539"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34" name="Freeform 738"/>
                            <p:cNvSpPr>
                              <a:spLocks/>
                            </p:cNvSpPr>
                            <p:nvPr/>
                          </p:nvSpPr>
                          <p:spPr bwMode="auto">
                            <a:xfrm>
                              <a:off x="482" y="1712"/>
                              <a:ext cx="494" cy="1"/>
                            </a:xfrm>
                            <a:custGeom>
                              <a:avLst/>
                              <a:gdLst>
                                <a:gd name="T0" fmla="*/ 449 w 543"/>
                                <a:gd name="T1" fmla="*/ 0 h 1"/>
                                <a:gd name="T2" fmla="*/ 0 w 543"/>
                                <a:gd name="T3" fmla="*/ 0 h 1"/>
                                <a:gd name="T4" fmla="*/ 2 w 543"/>
                                <a:gd name="T5" fmla="*/ 0 h 1"/>
                                <a:gd name="T6" fmla="*/ 449 w 543"/>
                                <a:gd name="T7" fmla="*/ 0 h 1"/>
                                <a:gd name="T8" fmla="*/ 449 w 543"/>
                                <a:gd name="T9" fmla="*/ 0 h 1"/>
                                <a:gd name="T10" fmla="*/ 449 w 543"/>
                                <a:gd name="T11" fmla="*/ 0 h 1"/>
                                <a:gd name="T12" fmla="*/ 0 60000 65536"/>
                                <a:gd name="T13" fmla="*/ 0 60000 65536"/>
                                <a:gd name="T14" fmla="*/ 0 60000 65536"/>
                                <a:gd name="T15" fmla="*/ 0 60000 65536"/>
                                <a:gd name="T16" fmla="*/ 0 60000 65536"/>
                                <a:gd name="T17" fmla="*/ 0 60000 65536"/>
                                <a:gd name="T18" fmla="*/ 0 w 543"/>
                                <a:gd name="T19" fmla="*/ 0 h 1"/>
                                <a:gd name="T20" fmla="*/ 543 w 5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543" h="1">
                                  <a:moveTo>
                                    <a:pt x="542" y="0"/>
                                  </a:moveTo>
                                  <a:lnTo>
                                    <a:pt x="0" y="0"/>
                                  </a:lnTo>
                                  <a:lnTo>
                                    <a:pt x="2" y="0"/>
                                  </a:lnTo>
                                  <a:lnTo>
                                    <a:pt x="54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35" name="Freeform 739"/>
                            <p:cNvSpPr>
                              <a:spLocks/>
                            </p:cNvSpPr>
                            <p:nvPr/>
                          </p:nvSpPr>
                          <p:spPr bwMode="auto">
                            <a:xfrm>
                              <a:off x="484" y="1710"/>
                              <a:ext cx="493" cy="3"/>
                            </a:xfrm>
                            <a:custGeom>
                              <a:avLst/>
                              <a:gdLst>
                                <a:gd name="T0" fmla="*/ 447 w 542"/>
                                <a:gd name="T1" fmla="*/ 2 h 3"/>
                                <a:gd name="T2" fmla="*/ 0 w 542"/>
                                <a:gd name="T3" fmla="*/ 2 h 3"/>
                                <a:gd name="T4" fmla="*/ 0 w 542"/>
                                <a:gd name="T5" fmla="*/ 0 h 3"/>
                                <a:gd name="T6" fmla="*/ 448 w 542"/>
                                <a:gd name="T7" fmla="*/ 0 h 3"/>
                                <a:gd name="T8" fmla="*/ 447 w 542"/>
                                <a:gd name="T9" fmla="*/ 2 h 3"/>
                                <a:gd name="T10" fmla="*/ 447 w 542"/>
                                <a:gd name="T11" fmla="*/ 2 h 3"/>
                                <a:gd name="T12" fmla="*/ 0 60000 65536"/>
                                <a:gd name="T13" fmla="*/ 0 60000 65536"/>
                                <a:gd name="T14" fmla="*/ 0 60000 65536"/>
                                <a:gd name="T15" fmla="*/ 0 60000 65536"/>
                                <a:gd name="T16" fmla="*/ 0 60000 65536"/>
                                <a:gd name="T17" fmla="*/ 0 60000 65536"/>
                                <a:gd name="T18" fmla="*/ 0 w 542"/>
                                <a:gd name="T19" fmla="*/ 0 h 3"/>
                                <a:gd name="T20" fmla="*/ 542 w 542"/>
                                <a:gd name="T21" fmla="*/ 3 h 3"/>
                              </a:gdLst>
                              <a:ahLst/>
                              <a:cxnLst>
                                <a:cxn ang="T12">
                                  <a:pos x="T0" y="T1"/>
                                </a:cxn>
                                <a:cxn ang="T13">
                                  <a:pos x="T2" y="T3"/>
                                </a:cxn>
                                <a:cxn ang="T14">
                                  <a:pos x="T4" y="T5"/>
                                </a:cxn>
                                <a:cxn ang="T15">
                                  <a:pos x="T6" y="T7"/>
                                </a:cxn>
                                <a:cxn ang="T16">
                                  <a:pos x="T8" y="T9"/>
                                </a:cxn>
                                <a:cxn ang="T17">
                                  <a:pos x="T10" y="T11"/>
                                </a:cxn>
                              </a:cxnLst>
                              <a:rect l="T18" t="T19" r="T20" b="T21"/>
                              <a:pathLst>
                                <a:path w="542" h="3">
                                  <a:moveTo>
                                    <a:pt x="540" y="2"/>
                                  </a:moveTo>
                                  <a:lnTo>
                                    <a:pt x="0" y="2"/>
                                  </a:lnTo>
                                  <a:lnTo>
                                    <a:pt x="0" y="0"/>
                                  </a:lnTo>
                                  <a:lnTo>
                                    <a:pt x="541" y="0"/>
                                  </a:lnTo>
                                  <a:lnTo>
                                    <a:pt x="54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36" name="Freeform 740"/>
                            <p:cNvSpPr>
                              <a:spLocks/>
                            </p:cNvSpPr>
                            <p:nvPr/>
                          </p:nvSpPr>
                          <p:spPr bwMode="auto">
                            <a:xfrm>
                              <a:off x="484" y="1710"/>
                              <a:ext cx="495" cy="1"/>
                            </a:xfrm>
                            <a:custGeom>
                              <a:avLst/>
                              <a:gdLst>
                                <a:gd name="T0" fmla="*/ 448 w 544"/>
                                <a:gd name="T1" fmla="*/ 0 h 1"/>
                                <a:gd name="T2" fmla="*/ 0 w 544"/>
                                <a:gd name="T3" fmla="*/ 0 h 1"/>
                                <a:gd name="T4" fmla="*/ 0 w 544"/>
                                <a:gd name="T5" fmla="*/ 0 h 1"/>
                                <a:gd name="T6" fmla="*/ 450 w 544"/>
                                <a:gd name="T7" fmla="*/ 0 h 1"/>
                                <a:gd name="T8" fmla="*/ 448 w 544"/>
                                <a:gd name="T9" fmla="*/ 0 h 1"/>
                                <a:gd name="T10" fmla="*/ 448 w 544"/>
                                <a:gd name="T11" fmla="*/ 0 h 1"/>
                                <a:gd name="T12" fmla="*/ 0 60000 65536"/>
                                <a:gd name="T13" fmla="*/ 0 60000 65536"/>
                                <a:gd name="T14" fmla="*/ 0 60000 65536"/>
                                <a:gd name="T15" fmla="*/ 0 60000 65536"/>
                                <a:gd name="T16" fmla="*/ 0 60000 65536"/>
                                <a:gd name="T17" fmla="*/ 0 60000 65536"/>
                                <a:gd name="T18" fmla="*/ 0 w 544"/>
                                <a:gd name="T19" fmla="*/ 0 h 1"/>
                                <a:gd name="T20" fmla="*/ 544 w 544"/>
                                <a:gd name="T21" fmla="*/ 1 h 1"/>
                              </a:gdLst>
                              <a:ahLst/>
                              <a:cxnLst>
                                <a:cxn ang="T12">
                                  <a:pos x="T0" y="T1"/>
                                </a:cxn>
                                <a:cxn ang="T13">
                                  <a:pos x="T2" y="T3"/>
                                </a:cxn>
                                <a:cxn ang="T14">
                                  <a:pos x="T4" y="T5"/>
                                </a:cxn>
                                <a:cxn ang="T15">
                                  <a:pos x="T6" y="T7"/>
                                </a:cxn>
                                <a:cxn ang="T16">
                                  <a:pos x="T8" y="T9"/>
                                </a:cxn>
                                <a:cxn ang="T17">
                                  <a:pos x="T10" y="T11"/>
                                </a:cxn>
                              </a:cxnLst>
                              <a:rect l="T18" t="T19" r="T20" b="T21"/>
                              <a:pathLst>
                                <a:path w="544" h="1">
                                  <a:moveTo>
                                    <a:pt x="541" y="0"/>
                                  </a:moveTo>
                                  <a:lnTo>
                                    <a:pt x="0" y="0"/>
                                  </a:lnTo>
                                  <a:lnTo>
                                    <a:pt x="543" y="0"/>
                                  </a:lnTo>
                                  <a:lnTo>
                                    <a:pt x="54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37" name="Freeform 741"/>
                            <p:cNvSpPr>
                              <a:spLocks/>
                            </p:cNvSpPr>
                            <p:nvPr/>
                          </p:nvSpPr>
                          <p:spPr bwMode="auto">
                            <a:xfrm>
                              <a:off x="484" y="1708"/>
                              <a:ext cx="495" cy="3"/>
                            </a:xfrm>
                            <a:custGeom>
                              <a:avLst/>
                              <a:gdLst>
                                <a:gd name="T0" fmla="*/ 450 w 544"/>
                                <a:gd name="T1" fmla="*/ 2 h 3"/>
                                <a:gd name="T2" fmla="*/ 0 w 544"/>
                                <a:gd name="T3" fmla="*/ 2 h 3"/>
                                <a:gd name="T4" fmla="*/ 0 w 544"/>
                                <a:gd name="T5" fmla="*/ 0 h 3"/>
                                <a:gd name="T6" fmla="*/ 2 w 544"/>
                                <a:gd name="T7" fmla="*/ 0 h 3"/>
                                <a:gd name="T8" fmla="*/ 450 w 544"/>
                                <a:gd name="T9" fmla="*/ 0 h 3"/>
                                <a:gd name="T10" fmla="*/ 450 w 544"/>
                                <a:gd name="T11" fmla="*/ 2 h 3"/>
                                <a:gd name="T12" fmla="*/ 450 w 544"/>
                                <a:gd name="T13" fmla="*/ 2 h 3"/>
                                <a:gd name="T14" fmla="*/ 0 60000 65536"/>
                                <a:gd name="T15" fmla="*/ 0 60000 65536"/>
                                <a:gd name="T16" fmla="*/ 0 60000 65536"/>
                                <a:gd name="T17" fmla="*/ 0 60000 65536"/>
                                <a:gd name="T18" fmla="*/ 0 60000 65536"/>
                                <a:gd name="T19" fmla="*/ 0 60000 65536"/>
                                <a:gd name="T20" fmla="*/ 0 60000 65536"/>
                                <a:gd name="T21" fmla="*/ 0 w 544"/>
                                <a:gd name="T22" fmla="*/ 0 h 3"/>
                                <a:gd name="T23" fmla="*/ 544 w 54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3">
                                  <a:moveTo>
                                    <a:pt x="543" y="2"/>
                                  </a:moveTo>
                                  <a:lnTo>
                                    <a:pt x="0" y="2"/>
                                  </a:lnTo>
                                  <a:lnTo>
                                    <a:pt x="0" y="0"/>
                                  </a:lnTo>
                                  <a:lnTo>
                                    <a:pt x="2" y="0"/>
                                  </a:lnTo>
                                  <a:lnTo>
                                    <a:pt x="543" y="0"/>
                                  </a:lnTo>
                                  <a:lnTo>
                                    <a:pt x="54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38" name="Freeform 742"/>
                            <p:cNvSpPr>
                              <a:spLocks/>
                            </p:cNvSpPr>
                            <p:nvPr/>
                          </p:nvSpPr>
                          <p:spPr bwMode="auto">
                            <a:xfrm>
                              <a:off x="486" y="1707"/>
                              <a:ext cx="495" cy="2"/>
                            </a:xfrm>
                            <a:custGeom>
                              <a:avLst/>
                              <a:gdLst>
                                <a:gd name="T0" fmla="*/ 446 w 545"/>
                                <a:gd name="T1" fmla="*/ 1 h 3"/>
                                <a:gd name="T2" fmla="*/ 0 w 545"/>
                                <a:gd name="T3" fmla="*/ 1 h 3"/>
                                <a:gd name="T4" fmla="*/ 2 w 545"/>
                                <a:gd name="T5" fmla="*/ 0 h 3"/>
                                <a:gd name="T6" fmla="*/ 449 w 545"/>
                                <a:gd name="T7" fmla="*/ 0 h 3"/>
                                <a:gd name="T8" fmla="*/ 446 w 545"/>
                                <a:gd name="T9" fmla="*/ 1 h 3"/>
                                <a:gd name="T10" fmla="*/ 446 w 545"/>
                                <a:gd name="T11" fmla="*/ 1 h 3"/>
                                <a:gd name="T12" fmla="*/ 0 60000 65536"/>
                                <a:gd name="T13" fmla="*/ 0 60000 65536"/>
                                <a:gd name="T14" fmla="*/ 0 60000 65536"/>
                                <a:gd name="T15" fmla="*/ 0 60000 65536"/>
                                <a:gd name="T16" fmla="*/ 0 60000 65536"/>
                                <a:gd name="T17" fmla="*/ 0 60000 65536"/>
                                <a:gd name="T18" fmla="*/ 0 w 545"/>
                                <a:gd name="T19" fmla="*/ 0 h 3"/>
                                <a:gd name="T20" fmla="*/ 545 w 54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45" h="3">
                                  <a:moveTo>
                                    <a:pt x="541" y="2"/>
                                  </a:moveTo>
                                  <a:lnTo>
                                    <a:pt x="0" y="2"/>
                                  </a:lnTo>
                                  <a:lnTo>
                                    <a:pt x="2" y="0"/>
                                  </a:lnTo>
                                  <a:lnTo>
                                    <a:pt x="544" y="0"/>
                                  </a:lnTo>
                                  <a:lnTo>
                                    <a:pt x="54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39" name="Freeform 743"/>
                            <p:cNvSpPr>
                              <a:spLocks/>
                            </p:cNvSpPr>
                            <p:nvPr/>
                          </p:nvSpPr>
                          <p:spPr bwMode="auto">
                            <a:xfrm>
                              <a:off x="488" y="1707"/>
                              <a:ext cx="493" cy="0"/>
                            </a:xfrm>
                            <a:custGeom>
                              <a:avLst/>
                              <a:gdLst>
                                <a:gd name="T0" fmla="*/ 447 w 543"/>
                                <a:gd name="T1" fmla="*/ 0 h 1"/>
                                <a:gd name="T2" fmla="*/ 0 w 543"/>
                                <a:gd name="T3" fmla="*/ 0 h 1"/>
                                <a:gd name="T4" fmla="*/ 5 w 543"/>
                                <a:gd name="T5" fmla="*/ 0 h 1"/>
                                <a:gd name="T6" fmla="*/ 447 w 543"/>
                                <a:gd name="T7" fmla="*/ 0 h 1"/>
                                <a:gd name="T8" fmla="*/ 447 w 543"/>
                                <a:gd name="T9" fmla="*/ 0 h 1"/>
                                <a:gd name="T10" fmla="*/ 447 w 543"/>
                                <a:gd name="T11" fmla="*/ 0 h 1"/>
                                <a:gd name="T12" fmla="*/ 0 60000 65536"/>
                                <a:gd name="T13" fmla="*/ 0 60000 65536"/>
                                <a:gd name="T14" fmla="*/ 0 60000 65536"/>
                                <a:gd name="T15" fmla="*/ 0 60000 65536"/>
                                <a:gd name="T16" fmla="*/ 0 60000 65536"/>
                                <a:gd name="T17" fmla="*/ 0 60000 65536"/>
                                <a:gd name="T18" fmla="*/ 0 w 543"/>
                                <a:gd name="T19" fmla="*/ 0 h 1"/>
                                <a:gd name="T20" fmla="*/ 543 w 543"/>
                                <a:gd name="T21" fmla="*/ 0 h 1"/>
                              </a:gdLst>
                              <a:ahLst/>
                              <a:cxnLst>
                                <a:cxn ang="T12">
                                  <a:pos x="T0" y="T1"/>
                                </a:cxn>
                                <a:cxn ang="T13">
                                  <a:pos x="T2" y="T3"/>
                                </a:cxn>
                                <a:cxn ang="T14">
                                  <a:pos x="T4" y="T5"/>
                                </a:cxn>
                                <a:cxn ang="T15">
                                  <a:pos x="T6" y="T7"/>
                                </a:cxn>
                                <a:cxn ang="T16">
                                  <a:pos x="T8" y="T9"/>
                                </a:cxn>
                                <a:cxn ang="T17">
                                  <a:pos x="T10" y="T11"/>
                                </a:cxn>
                              </a:cxnLst>
                              <a:rect l="T18" t="T19" r="T20" b="T21"/>
                              <a:pathLst>
                                <a:path w="543" h="1">
                                  <a:moveTo>
                                    <a:pt x="542" y="0"/>
                                  </a:moveTo>
                                  <a:lnTo>
                                    <a:pt x="0" y="0"/>
                                  </a:lnTo>
                                  <a:lnTo>
                                    <a:pt x="5" y="0"/>
                                  </a:lnTo>
                                  <a:lnTo>
                                    <a:pt x="54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40" name="Freeform 744"/>
                            <p:cNvSpPr>
                              <a:spLocks/>
                            </p:cNvSpPr>
                            <p:nvPr/>
                          </p:nvSpPr>
                          <p:spPr bwMode="auto">
                            <a:xfrm>
                              <a:off x="492" y="1705"/>
                              <a:ext cx="491" cy="2"/>
                            </a:xfrm>
                            <a:custGeom>
                              <a:avLst/>
                              <a:gdLst>
                                <a:gd name="T0" fmla="*/ 444 w 540"/>
                                <a:gd name="T1" fmla="*/ 1 h 3"/>
                                <a:gd name="T2" fmla="*/ 0 w 540"/>
                                <a:gd name="T3" fmla="*/ 1 h 3"/>
                                <a:gd name="T4" fmla="*/ 1 w 540"/>
                                <a:gd name="T5" fmla="*/ 0 h 3"/>
                                <a:gd name="T6" fmla="*/ 446 w 540"/>
                                <a:gd name="T7" fmla="*/ 0 h 3"/>
                                <a:gd name="T8" fmla="*/ 444 w 540"/>
                                <a:gd name="T9" fmla="*/ 1 h 3"/>
                                <a:gd name="T10" fmla="*/ 444 w 540"/>
                                <a:gd name="T11" fmla="*/ 1 h 3"/>
                                <a:gd name="T12" fmla="*/ 0 60000 65536"/>
                                <a:gd name="T13" fmla="*/ 0 60000 65536"/>
                                <a:gd name="T14" fmla="*/ 0 60000 65536"/>
                                <a:gd name="T15" fmla="*/ 0 60000 65536"/>
                                <a:gd name="T16" fmla="*/ 0 60000 65536"/>
                                <a:gd name="T17" fmla="*/ 0 60000 65536"/>
                                <a:gd name="T18" fmla="*/ 0 w 540"/>
                                <a:gd name="T19" fmla="*/ 0 h 3"/>
                                <a:gd name="T20" fmla="*/ 540 w 540"/>
                                <a:gd name="T21" fmla="*/ 3 h 3"/>
                              </a:gdLst>
                              <a:ahLst/>
                              <a:cxnLst>
                                <a:cxn ang="T12">
                                  <a:pos x="T0" y="T1"/>
                                </a:cxn>
                                <a:cxn ang="T13">
                                  <a:pos x="T2" y="T3"/>
                                </a:cxn>
                                <a:cxn ang="T14">
                                  <a:pos x="T4" y="T5"/>
                                </a:cxn>
                                <a:cxn ang="T15">
                                  <a:pos x="T6" y="T7"/>
                                </a:cxn>
                                <a:cxn ang="T16">
                                  <a:pos x="T8" y="T9"/>
                                </a:cxn>
                                <a:cxn ang="T17">
                                  <a:pos x="T10" y="T11"/>
                                </a:cxn>
                              </a:cxnLst>
                              <a:rect l="T18" t="T19" r="T20" b="T21"/>
                              <a:pathLst>
                                <a:path w="540" h="3">
                                  <a:moveTo>
                                    <a:pt x="537" y="2"/>
                                  </a:moveTo>
                                  <a:lnTo>
                                    <a:pt x="0" y="2"/>
                                  </a:lnTo>
                                  <a:lnTo>
                                    <a:pt x="1" y="0"/>
                                  </a:lnTo>
                                  <a:lnTo>
                                    <a:pt x="539" y="0"/>
                                  </a:lnTo>
                                  <a:lnTo>
                                    <a:pt x="537"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41" name="Freeform 745"/>
                            <p:cNvSpPr>
                              <a:spLocks/>
                            </p:cNvSpPr>
                            <p:nvPr/>
                          </p:nvSpPr>
                          <p:spPr bwMode="auto">
                            <a:xfrm>
                              <a:off x="493" y="1703"/>
                              <a:ext cx="491" cy="3"/>
                            </a:xfrm>
                            <a:custGeom>
                              <a:avLst/>
                              <a:gdLst>
                                <a:gd name="T0" fmla="*/ 445 w 540"/>
                                <a:gd name="T1" fmla="*/ 2 h 3"/>
                                <a:gd name="T2" fmla="*/ 0 w 540"/>
                                <a:gd name="T3" fmla="*/ 2 h 3"/>
                                <a:gd name="T4" fmla="*/ 5 w 540"/>
                                <a:gd name="T5" fmla="*/ 0 h 3"/>
                                <a:gd name="T6" fmla="*/ 446 w 540"/>
                                <a:gd name="T7" fmla="*/ 0 h 3"/>
                                <a:gd name="T8" fmla="*/ 445 w 540"/>
                                <a:gd name="T9" fmla="*/ 2 h 3"/>
                                <a:gd name="T10" fmla="*/ 445 w 540"/>
                                <a:gd name="T11" fmla="*/ 2 h 3"/>
                                <a:gd name="T12" fmla="*/ 0 60000 65536"/>
                                <a:gd name="T13" fmla="*/ 0 60000 65536"/>
                                <a:gd name="T14" fmla="*/ 0 60000 65536"/>
                                <a:gd name="T15" fmla="*/ 0 60000 65536"/>
                                <a:gd name="T16" fmla="*/ 0 60000 65536"/>
                                <a:gd name="T17" fmla="*/ 0 60000 65536"/>
                                <a:gd name="T18" fmla="*/ 0 w 540"/>
                                <a:gd name="T19" fmla="*/ 0 h 3"/>
                                <a:gd name="T20" fmla="*/ 540 w 540"/>
                                <a:gd name="T21" fmla="*/ 3 h 3"/>
                              </a:gdLst>
                              <a:ahLst/>
                              <a:cxnLst>
                                <a:cxn ang="T12">
                                  <a:pos x="T0" y="T1"/>
                                </a:cxn>
                                <a:cxn ang="T13">
                                  <a:pos x="T2" y="T3"/>
                                </a:cxn>
                                <a:cxn ang="T14">
                                  <a:pos x="T4" y="T5"/>
                                </a:cxn>
                                <a:cxn ang="T15">
                                  <a:pos x="T6" y="T7"/>
                                </a:cxn>
                                <a:cxn ang="T16">
                                  <a:pos x="T8" y="T9"/>
                                </a:cxn>
                                <a:cxn ang="T17">
                                  <a:pos x="T10" y="T11"/>
                                </a:cxn>
                              </a:cxnLst>
                              <a:rect l="T18" t="T19" r="T20" b="T21"/>
                              <a:pathLst>
                                <a:path w="540" h="3">
                                  <a:moveTo>
                                    <a:pt x="538" y="2"/>
                                  </a:moveTo>
                                  <a:lnTo>
                                    <a:pt x="0" y="2"/>
                                  </a:lnTo>
                                  <a:lnTo>
                                    <a:pt x="5" y="0"/>
                                  </a:lnTo>
                                  <a:lnTo>
                                    <a:pt x="539" y="0"/>
                                  </a:lnTo>
                                  <a:lnTo>
                                    <a:pt x="53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42" name="Freeform 746"/>
                            <p:cNvSpPr>
                              <a:spLocks/>
                            </p:cNvSpPr>
                            <p:nvPr/>
                          </p:nvSpPr>
                          <p:spPr bwMode="auto">
                            <a:xfrm>
                              <a:off x="498" y="1703"/>
                              <a:ext cx="486" cy="1"/>
                            </a:xfrm>
                            <a:custGeom>
                              <a:avLst/>
                              <a:gdLst>
                                <a:gd name="T0" fmla="*/ 441 w 535"/>
                                <a:gd name="T1" fmla="*/ 0 h 1"/>
                                <a:gd name="T2" fmla="*/ 0 w 535"/>
                                <a:gd name="T3" fmla="*/ 0 h 1"/>
                                <a:gd name="T4" fmla="*/ 3 w 535"/>
                                <a:gd name="T5" fmla="*/ 0 h 1"/>
                                <a:gd name="T6" fmla="*/ 441 w 535"/>
                                <a:gd name="T7" fmla="*/ 0 h 1"/>
                                <a:gd name="T8" fmla="*/ 441 w 535"/>
                                <a:gd name="T9" fmla="*/ 0 h 1"/>
                                <a:gd name="T10" fmla="*/ 441 w 535"/>
                                <a:gd name="T11" fmla="*/ 0 h 1"/>
                                <a:gd name="T12" fmla="*/ 0 60000 65536"/>
                                <a:gd name="T13" fmla="*/ 0 60000 65536"/>
                                <a:gd name="T14" fmla="*/ 0 60000 65536"/>
                                <a:gd name="T15" fmla="*/ 0 60000 65536"/>
                                <a:gd name="T16" fmla="*/ 0 60000 65536"/>
                                <a:gd name="T17" fmla="*/ 0 60000 65536"/>
                                <a:gd name="T18" fmla="*/ 0 w 535"/>
                                <a:gd name="T19" fmla="*/ 0 h 1"/>
                                <a:gd name="T20" fmla="*/ 535 w 53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35" h="1">
                                  <a:moveTo>
                                    <a:pt x="534" y="0"/>
                                  </a:moveTo>
                                  <a:lnTo>
                                    <a:pt x="0" y="0"/>
                                  </a:lnTo>
                                  <a:lnTo>
                                    <a:pt x="3" y="0"/>
                                  </a:lnTo>
                                  <a:lnTo>
                                    <a:pt x="53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43" name="Freeform 747"/>
                            <p:cNvSpPr>
                              <a:spLocks/>
                            </p:cNvSpPr>
                            <p:nvPr/>
                          </p:nvSpPr>
                          <p:spPr bwMode="auto">
                            <a:xfrm>
                              <a:off x="500" y="1701"/>
                              <a:ext cx="487" cy="3"/>
                            </a:xfrm>
                            <a:custGeom>
                              <a:avLst/>
                              <a:gdLst>
                                <a:gd name="T0" fmla="*/ 440 w 535"/>
                                <a:gd name="T1" fmla="*/ 2 h 3"/>
                                <a:gd name="T2" fmla="*/ 0 w 535"/>
                                <a:gd name="T3" fmla="*/ 2 h 3"/>
                                <a:gd name="T4" fmla="*/ 3 w 535"/>
                                <a:gd name="T5" fmla="*/ 0 h 3"/>
                                <a:gd name="T6" fmla="*/ 442 w 535"/>
                                <a:gd name="T7" fmla="*/ 0 h 3"/>
                                <a:gd name="T8" fmla="*/ 440 w 535"/>
                                <a:gd name="T9" fmla="*/ 2 h 3"/>
                                <a:gd name="T10" fmla="*/ 440 w 535"/>
                                <a:gd name="T11" fmla="*/ 2 h 3"/>
                                <a:gd name="T12" fmla="*/ 0 60000 65536"/>
                                <a:gd name="T13" fmla="*/ 0 60000 65536"/>
                                <a:gd name="T14" fmla="*/ 0 60000 65536"/>
                                <a:gd name="T15" fmla="*/ 0 60000 65536"/>
                                <a:gd name="T16" fmla="*/ 0 60000 65536"/>
                                <a:gd name="T17" fmla="*/ 0 60000 65536"/>
                                <a:gd name="T18" fmla="*/ 0 w 535"/>
                                <a:gd name="T19" fmla="*/ 0 h 3"/>
                                <a:gd name="T20" fmla="*/ 535 w 53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35" h="3">
                                  <a:moveTo>
                                    <a:pt x="531" y="2"/>
                                  </a:moveTo>
                                  <a:lnTo>
                                    <a:pt x="0" y="2"/>
                                  </a:lnTo>
                                  <a:lnTo>
                                    <a:pt x="3" y="0"/>
                                  </a:lnTo>
                                  <a:lnTo>
                                    <a:pt x="534" y="0"/>
                                  </a:lnTo>
                                  <a:lnTo>
                                    <a:pt x="53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44" name="Freeform 748"/>
                            <p:cNvSpPr>
                              <a:spLocks/>
                            </p:cNvSpPr>
                            <p:nvPr/>
                          </p:nvSpPr>
                          <p:spPr bwMode="auto">
                            <a:xfrm>
                              <a:off x="503" y="1700"/>
                              <a:ext cx="484" cy="2"/>
                            </a:xfrm>
                            <a:custGeom>
                              <a:avLst/>
                              <a:gdLst>
                                <a:gd name="T0" fmla="*/ 439 w 532"/>
                                <a:gd name="T1" fmla="*/ 1 h 3"/>
                                <a:gd name="T2" fmla="*/ 0 w 532"/>
                                <a:gd name="T3" fmla="*/ 1 h 3"/>
                                <a:gd name="T4" fmla="*/ 4 w 532"/>
                                <a:gd name="T5" fmla="*/ 0 h 3"/>
                                <a:gd name="T6" fmla="*/ 439 w 532"/>
                                <a:gd name="T7" fmla="*/ 0 h 3"/>
                                <a:gd name="T8" fmla="*/ 439 w 532"/>
                                <a:gd name="T9" fmla="*/ 1 h 3"/>
                                <a:gd name="T10" fmla="*/ 439 w 532"/>
                                <a:gd name="T11" fmla="*/ 1 h 3"/>
                                <a:gd name="T12" fmla="*/ 439 w 532"/>
                                <a:gd name="T13" fmla="*/ 1 h 3"/>
                                <a:gd name="T14" fmla="*/ 0 60000 65536"/>
                                <a:gd name="T15" fmla="*/ 0 60000 65536"/>
                                <a:gd name="T16" fmla="*/ 0 60000 65536"/>
                                <a:gd name="T17" fmla="*/ 0 60000 65536"/>
                                <a:gd name="T18" fmla="*/ 0 60000 65536"/>
                                <a:gd name="T19" fmla="*/ 0 60000 65536"/>
                                <a:gd name="T20" fmla="*/ 0 60000 65536"/>
                                <a:gd name="T21" fmla="*/ 0 w 532"/>
                                <a:gd name="T22" fmla="*/ 0 h 3"/>
                                <a:gd name="T23" fmla="*/ 532 w 53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2" h="3">
                                  <a:moveTo>
                                    <a:pt x="531" y="2"/>
                                  </a:moveTo>
                                  <a:lnTo>
                                    <a:pt x="0" y="2"/>
                                  </a:lnTo>
                                  <a:lnTo>
                                    <a:pt x="4" y="0"/>
                                  </a:lnTo>
                                  <a:lnTo>
                                    <a:pt x="531" y="0"/>
                                  </a:lnTo>
                                  <a:lnTo>
                                    <a:pt x="53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45" name="Freeform 749"/>
                            <p:cNvSpPr>
                              <a:spLocks/>
                            </p:cNvSpPr>
                            <p:nvPr/>
                          </p:nvSpPr>
                          <p:spPr bwMode="auto">
                            <a:xfrm>
                              <a:off x="507" y="1700"/>
                              <a:ext cx="480" cy="0"/>
                            </a:xfrm>
                            <a:custGeom>
                              <a:avLst/>
                              <a:gdLst>
                                <a:gd name="T0" fmla="*/ 435 w 528"/>
                                <a:gd name="T1" fmla="*/ 0 h 1"/>
                                <a:gd name="T2" fmla="*/ 0 w 528"/>
                                <a:gd name="T3" fmla="*/ 0 h 1"/>
                                <a:gd name="T4" fmla="*/ 2 w 528"/>
                                <a:gd name="T5" fmla="*/ 0 h 1"/>
                                <a:gd name="T6" fmla="*/ 433 w 528"/>
                                <a:gd name="T7" fmla="*/ 0 h 1"/>
                                <a:gd name="T8" fmla="*/ 435 w 528"/>
                                <a:gd name="T9" fmla="*/ 0 h 1"/>
                                <a:gd name="T10" fmla="*/ 435 w 528"/>
                                <a:gd name="T11" fmla="*/ 0 h 1"/>
                                <a:gd name="T12" fmla="*/ 0 60000 65536"/>
                                <a:gd name="T13" fmla="*/ 0 60000 65536"/>
                                <a:gd name="T14" fmla="*/ 0 60000 65536"/>
                                <a:gd name="T15" fmla="*/ 0 60000 65536"/>
                                <a:gd name="T16" fmla="*/ 0 60000 65536"/>
                                <a:gd name="T17" fmla="*/ 0 60000 65536"/>
                                <a:gd name="T18" fmla="*/ 0 w 528"/>
                                <a:gd name="T19" fmla="*/ 0 h 1"/>
                                <a:gd name="T20" fmla="*/ 528 w 528"/>
                                <a:gd name="T21" fmla="*/ 0 h 1"/>
                              </a:gdLst>
                              <a:ahLst/>
                              <a:cxnLst>
                                <a:cxn ang="T12">
                                  <a:pos x="T0" y="T1"/>
                                </a:cxn>
                                <a:cxn ang="T13">
                                  <a:pos x="T2" y="T3"/>
                                </a:cxn>
                                <a:cxn ang="T14">
                                  <a:pos x="T4" y="T5"/>
                                </a:cxn>
                                <a:cxn ang="T15">
                                  <a:pos x="T6" y="T7"/>
                                </a:cxn>
                                <a:cxn ang="T16">
                                  <a:pos x="T8" y="T9"/>
                                </a:cxn>
                                <a:cxn ang="T17">
                                  <a:pos x="T10" y="T11"/>
                                </a:cxn>
                              </a:cxnLst>
                              <a:rect l="T18" t="T19" r="T20" b="T21"/>
                              <a:pathLst>
                                <a:path w="528" h="1">
                                  <a:moveTo>
                                    <a:pt x="527" y="0"/>
                                  </a:moveTo>
                                  <a:lnTo>
                                    <a:pt x="0" y="0"/>
                                  </a:lnTo>
                                  <a:lnTo>
                                    <a:pt x="2" y="0"/>
                                  </a:lnTo>
                                  <a:lnTo>
                                    <a:pt x="524" y="0"/>
                                  </a:lnTo>
                                  <a:lnTo>
                                    <a:pt x="52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46" name="Freeform 750"/>
                            <p:cNvSpPr>
                              <a:spLocks/>
                            </p:cNvSpPr>
                            <p:nvPr/>
                          </p:nvSpPr>
                          <p:spPr bwMode="auto">
                            <a:xfrm>
                              <a:off x="508" y="1697"/>
                              <a:ext cx="476" cy="3"/>
                            </a:xfrm>
                            <a:custGeom>
                              <a:avLst/>
                              <a:gdLst>
                                <a:gd name="T0" fmla="*/ 432 w 523"/>
                                <a:gd name="T1" fmla="*/ 2 h 4"/>
                                <a:gd name="T2" fmla="*/ 0 w 523"/>
                                <a:gd name="T3" fmla="*/ 2 h 4"/>
                                <a:gd name="T4" fmla="*/ 5 w 523"/>
                                <a:gd name="T5" fmla="*/ 0 h 4"/>
                                <a:gd name="T6" fmla="*/ 432 w 523"/>
                                <a:gd name="T7" fmla="*/ 0 h 4"/>
                                <a:gd name="T8" fmla="*/ 432 w 523"/>
                                <a:gd name="T9" fmla="*/ 2 h 4"/>
                                <a:gd name="T10" fmla="*/ 432 w 523"/>
                                <a:gd name="T11" fmla="*/ 2 h 4"/>
                                <a:gd name="T12" fmla="*/ 0 60000 65536"/>
                                <a:gd name="T13" fmla="*/ 0 60000 65536"/>
                                <a:gd name="T14" fmla="*/ 0 60000 65536"/>
                                <a:gd name="T15" fmla="*/ 0 60000 65536"/>
                                <a:gd name="T16" fmla="*/ 0 60000 65536"/>
                                <a:gd name="T17" fmla="*/ 0 60000 65536"/>
                                <a:gd name="T18" fmla="*/ 0 w 523"/>
                                <a:gd name="T19" fmla="*/ 0 h 4"/>
                                <a:gd name="T20" fmla="*/ 523 w 523"/>
                                <a:gd name="T21" fmla="*/ 4 h 4"/>
                              </a:gdLst>
                              <a:ahLst/>
                              <a:cxnLst>
                                <a:cxn ang="T12">
                                  <a:pos x="T0" y="T1"/>
                                </a:cxn>
                                <a:cxn ang="T13">
                                  <a:pos x="T2" y="T3"/>
                                </a:cxn>
                                <a:cxn ang="T14">
                                  <a:pos x="T4" y="T5"/>
                                </a:cxn>
                                <a:cxn ang="T15">
                                  <a:pos x="T6" y="T7"/>
                                </a:cxn>
                                <a:cxn ang="T16">
                                  <a:pos x="T8" y="T9"/>
                                </a:cxn>
                                <a:cxn ang="T17">
                                  <a:pos x="T10" y="T11"/>
                                </a:cxn>
                              </a:cxnLst>
                              <a:rect l="T18" t="T19" r="T20" b="T21"/>
                              <a:pathLst>
                                <a:path w="523" h="4">
                                  <a:moveTo>
                                    <a:pt x="522" y="3"/>
                                  </a:moveTo>
                                  <a:lnTo>
                                    <a:pt x="0" y="3"/>
                                  </a:lnTo>
                                  <a:lnTo>
                                    <a:pt x="5" y="0"/>
                                  </a:lnTo>
                                  <a:lnTo>
                                    <a:pt x="522" y="0"/>
                                  </a:lnTo>
                                  <a:lnTo>
                                    <a:pt x="522"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47" name="Freeform 751"/>
                            <p:cNvSpPr>
                              <a:spLocks/>
                            </p:cNvSpPr>
                            <p:nvPr/>
                          </p:nvSpPr>
                          <p:spPr bwMode="auto">
                            <a:xfrm>
                              <a:off x="513" y="1697"/>
                              <a:ext cx="471" cy="1"/>
                            </a:xfrm>
                            <a:custGeom>
                              <a:avLst/>
                              <a:gdLst>
                                <a:gd name="T0" fmla="*/ 427 w 518"/>
                                <a:gd name="T1" fmla="*/ 0 h 1"/>
                                <a:gd name="T2" fmla="*/ 0 w 518"/>
                                <a:gd name="T3" fmla="*/ 0 h 1"/>
                                <a:gd name="T4" fmla="*/ 1 w 518"/>
                                <a:gd name="T5" fmla="*/ 0 h 1"/>
                                <a:gd name="T6" fmla="*/ 426 w 518"/>
                                <a:gd name="T7" fmla="*/ 0 h 1"/>
                                <a:gd name="T8" fmla="*/ 427 w 518"/>
                                <a:gd name="T9" fmla="*/ 0 h 1"/>
                                <a:gd name="T10" fmla="*/ 427 w 518"/>
                                <a:gd name="T11" fmla="*/ 0 h 1"/>
                                <a:gd name="T12" fmla="*/ 0 60000 65536"/>
                                <a:gd name="T13" fmla="*/ 0 60000 65536"/>
                                <a:gd name="T14" fmla="*/ 0 60000 65536"/>
                                <a:gd name="T15" fmla="*/ 0 60000 65536"/>
                                <a:gd name="T16" fmla="*/ 0 60000 65536"/>
                                <a:gd name="T17" fmla="*/ 0 60000 65536"/>
                                <a:gd name="T18" fmla="*/ 0 w 518"/>
                                <a:gd name="T19" fmla="*/ 0 h 1"/>
                                <a:gd name="T20" fmla="*/ 518 w 5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518" h="1">
                                  <a:moveTo>
                                    <a:pt x="517" y="0"/>
                                  </a:moveTo>
                                  <a:lnTo>
                                    <a:pt x="0" y="0"/>
                                  </a:lnTo>
                                  <a:lnTo>
                                    <a:pt x="1" y="0"/>
                                  </a:lnTo>
                                  <a:lnTo>
                                    <a:pt x="516" y="0"/>
                                  </a:lnTo>
                                  <a:lnTo>
                                    <a:pt x="51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48" name="Freeform 752"/>
                            <p:cNvSpPr>
                              <a:spLocks/>
                            </p:cNvSpPr>
                            <p:nvPr/>
                          </p:nvSpPr>
                          <p:spPr bwMode="auto">
                            <a:xfrm>
                              <a:off x="514" y="1695"/>
                              <a:ext cx="469" cy="3"/>
                            </a:xfrm>
                            <a:custGeom>
                              <a:avLst/>
                              <a:gdLst>
                                <a:gd name="T0" fmla="*/ 425 w 516"/>
                                <a:gd name="T1" fmla="*/ 2 h 3"/>
                                <a:gd name="T2" fmla="*/ 0 w 516"/>
                                <a:gd name="T3" fmla="*/ 2 h 3"/>
                                <a:gd name="T4" fmla="*/ 5 w 516"/>
                                <a:gd name="T5" fmla="*/ 0 h 3"/>
                                <a:gd name="T6" fmla="*/ 425 w 516"/>
                                <a:gd name="T7" fmla="*/ 0 h 3"/>
                                <a:gd name="T8" fmla="*/ 425 w 516"/>
                                <a:gd name="T9" fmla="*/ 2 h 3"/>
                                <a:gd name="T10" fmla="*/ 425 w 516"/>
                                <a:gd name="T11" fmla="*/ 2 h 3"/>
                                <a:gd name="T12" fmla="*/ 0 60000 65536"/>
                                <a:gd name="T13" fmla="*/ 0 60000 65536"/>
                                <a:gd name="T14" fmla="*/ 0 60000 65536"/>
                                <a:gd name="T15" fmla="*/ 0 60000 65536"/>
                                <a:gd name="T16" fmla="*/ 0 60000 65536"/>
                                <a:gd name="T17" fmla="*/ 0 60000 65536"/>
                                <a:gd name="T18" fmla="*/ 0 w 516"/>
                                <a:gd name="T19" fmla="*/ 0 h 3"/>
                                <a:gd name="T20" fmla="*/ 516 w 516"/>
                                <a:gd name="T21" fmla="*/ 3 h 3"/>
                              </a:gdLst>
                              <a:ahLst/>
                              <a:cxnLst>
                                <a:cxn ang="T12">
                                  <a:pos x="T0" y="T1"/>
                                </a:cxn>
                                <a:cxn ang="T13">
                                  <a:pos x="T2" y="T3"/>
                                </a:cxn>
                                <a:cxn ang="T14">
                                  <a:pos x="T4" y="T5"/>
                                </a:cxn>
                                <a:cxn ang="T15">
                                  <a:pos x="T6" y="T7"/>
                                </a:cxn>
                                <a:cxn ang="T16">
                                  <a:pos x="T8" y="T9"/>
                                </a:cxn>
                                <a:cxn ang="T17">
                                  <a:pos x="T10" y="T11"/>
                                </a:cxn>
                              </a:cxnLst>
                              <a:rect l="T18" t="T19" r="T20" b="T21"/>
                              <a:pathLst>
                                <a:path w="516" h="3">
                                  <a:moveTo>
                                    <a:pt x="515" y="2"/>
                                  </a:moveTo>
                                  <a:lnTo>
                                    <a:pt x="0" y="2"/>
                                  </a:lnTo>
                                  <a:lnTo>
                                    <a:pt x="5" y="0"/>
                                  </a:lnTo>
                                  <a:lnTo>
                                    <a:pt x="515" y="0"/>
                                  </a:lnTo>
                                  <a:lnTo>
                                    <a:pt x="51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49" name="Freeform 753"/>
                            <p:cNvSpPr>
                              <a:spLocks/>
                            </p:cNvSpPr>
                            <p:nvPr/>
                          </p:nvSpPr>
                          <p:spPr bwMode="auto">
                            <a:xfrm>
                              <a:off x="518" y="1693"/>
                              <a:ext cx="465" cy="3"/>
                            </a:xfrm>
                            <a:custGeom>
                              <a:avLst/>
                              <a:gdLst>
                                <a:gd name="T0" fmla="*/ 422 w 511"/>
                                <a:gd name="T1" fmla="*/ 2 h 3"/>
                                <a:gd name="T2" fmla="*/ 0 w 511"/>
                                <a:gd name="T3" fmla="*/ 2 h 3"/>
                                <a:gd name="T4" fmla="*/ 4 w 511"/>
                                <a:gd name="T5" fmla="*/ 0 h 3"/>
                                <a:gd name="T6" fmla="*/ 420 w 511"/>
                                <a:gd name="T7" fmla="*/ 0 h 3"/>
                                <a:gd name="T8" fmla="*/ 422 w 511"/>
                                <a:gd name="T9" fmla="*/ 2 h 3"/>
                                <a:gd name="T10" fmla="*/ 422 w 511"/>
                                <a:gd name="T11" fmla="*/ 2 h 3"/>
                                <a:gd name="T12" fmla="*/ 0 60000 65536"/>
                                <a:gd name="T13" fmla="*/ 0 60000 65536"/>
                                <a:gd name="T14" fmla="*/ 0 60000 65536"/>
                                <a:gd name="T15" fmla="*/ 0 60000 65536"/>
                                <a:gd name="T16" fmla="*/ 0 60000 65536"/>
                                <a:gd name="T17" fmla="*/ 0 60000 65536"/>
                                <a:gd name="T18" fmla="*/ 0 w 511"/>
                                <a:gd name="T19" fmla="*/ 0 h 3"/>
                                <a:gd name="T20" fmla="*/ 511 w 5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511" h="3">
                                  <a:moveTo>
                                    <a:pt x="510" y="2"/>
                                  </a:moveTo>
                                  <a:lnTo>
                                    <a:pt x="0" y="2"/>
                                  </a:lnTo>
                                  <a:lnTo>
                                    <a:pt x="4" y="0"/>
                                  </a:lnTo>
                                  <a:lnTo>
                                    <a:pt x="508" y="0"/>
                                  </a:lnTo>
                                  <a:lnTo>
                                    <a:pt x="51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50" name="Freeform 754"/>
                            <p:cNvSpPr>
                              <a:spLocks/>
                            </p:cNvSpPr>
                            <p:nvPr/>
                          </p:nvSpPr>
                          <p:spPr bwMode="auto">
                            <a:xfrm>
                              <a:off x="522" y="1693"/>
                              <a:ext cx="459" cy="1"/>
                            </a:xfrm>
                            <a:custGeom>
                              <a:avLst/>
                              <a:gdLst>
                                <a:gd name="T0" fmla="*/ 416 w 505"/>
                                <a:gd name="T1" fmla="*/ 0 h 1"/>
                                <a:gd name="T2" fmla="*/ 0 w 505"/>
                                <a:gd name="T3" fmla="*/ 0 h 1"/>
                                <a:gd name="T4" fmla="*/ 2 w 505"/>
                                <a:gd name="T5" fmla="*/ 0 h 1"/>
                                <a:gd name="T6" fmla="*/ 416 w 505"/>
                                <a:gd name="T7" fmla="*/ 0 h 1"/>
                                <a:gd name="T8" fmla="*/ 416 w 505"/>
                                <a:gd name="T9" fmla="*/ 0 h 1"/>
                                <a:gd name="T10" fmla="*/ 416 w 505"/>
                                <a:gd name="T11" fmla="*/ 0 h 1"/>
                                <a:gd name="T12" fmla="*/ 0 60000 65536"/>
                                <a:gd name="T13" fmla="*/ 0 60000 65536"/>
                                <a:gd name="T14" fmla="*/ 0 60000 65536"/>
                                <a:gd name="T15" fmla="*/ 0 60000 65536"/>
                                <a:gd name="T16" fmla="*/ 0 60000 65536"/>
                                <a:gd name="T17" fmla="*/ 0 60000 65536"/>
                                <a:gd name="T18" fmla="*/ 0 w 505"/>
                                <a:gd name="T19" fmla="*/ 0 h 1"/>
                                <a:gd name="T20" fmla="*/ 505 w 50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05" h="1">
                                  <a:moveTo>
                                    <a:pt x="504" y="0"/>
                                  </a:moveTo>
                                  <a:lnTo>
                                    <a:pt x="0" y="0"/>
                                  </a:lnTo>
                                  <a:lnTo>
                                    <a:pt x="2" y="0"/>
                                  </a:lnTo>
                                  <a:lnTo>
                                    <a:pt x="50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51" name="Freeform 755"/>
                            <p:cNvSpPr>
                              <a:spLocks/>
                            </p:cNvSpPr>
                            <p:nvPr/>
                          </p:nvSpPr>
                          <p:spPr bwMode="auto">
                            <a:xfrm>
                              <a:off x="524" y="1692"/>
                              <a:ext cx="457" cy="2"/>
                            </a:xfrm>
                            <a:custGeom>
                              <a:avLst/>
                              <a:gdLst>
                                <a:gd name="T0" fmla="*/ 414 w 503"/>
                                <a:gd name="T1" fmla="*/ 1 h 3"/>
                                <a:gd name="T2" fmla="*/ 0 w 503"/>
                                <a:gd name="T3" fmla="*/ 1 h 3"/>
                                <a:gd name="T4" fmla="*/ 4 w 503"/>
                                <a:gd name="T5" fmla="*/ 0 h 3"/>
                                <a:gd name="T6" fmla="*/ 412 w 503"/>
                                <a:gd name="T7" fmla="*/ 0 h 3"/>
                                <a:gd name="T8" fmla="*/ 414 w 503"/>
                                <a:gd name="T9" fmla="*/ 1 h 3"/>
                                <a:gd name="T10" fmla="*/ 414 w 503"/>
                                <a:gd name="T11" fmla="*/ 1 h 3"/>
                                <a:gd name="T12" fmla="*/ 0 60000 65536"/>
                                <a:gd name="T13" fmla="*/ 0 60000 65536"/>
                                <a:gd name="T14" fmla="*/ 0 60000 65536"/>
                                <a:gd name="T15" fmla="*/ 0 60000 65536"/>
                                <a:gd name="T16" fmla="*/ 0 60000 65536"/>
                                <a:gd name="T17" fmla="*/ 0 60000 65536"/>
                                <a:gd name="T18" fmla="*/ 0 w 503"/>
                                <a:gd name="T19" fmla="*/ 0 h 3"/>
                                <a:gd name="T20" fmla="*/ 503 w 503"/>
                                <a:gd name="T21" fmla="*/ 3 h 3"/>
                              </a:gdLst>
                              <a:ahLst/>
                              <a:cxnLst>
                                <a:cxn ang="T12">
                                  <a:pos x="T0" y="T1"/>
                                </a:cxn>
                                <a:cxn ang="T13">
                                  <a:pos x="T2" y="T3"/>
                                </a:cxn>
                                <a:cxn ang="T14">
                                  <a:pos x="T4" y="T5"/>
                                </a:cxn>
                                <a:cxn ang="T15">
                                  <a:pos x="T6" y="T7"/>
                                </a:cxn>
                                <a:cxn ang="T16">
                                  <a:pos x="T8" y="T9"/>
                                </a:cxn>
                                <a:cxn ang="T17">
                                  <a:pos x="T10" y="T11"/>
                                </a:cxn>
                              </a:cxnLst>
                              <a:rect l="T18" t="T19" r="T20" b="T21"/>
                              <a:pathLst>
                                <a:path w="503" h="3">
                                  <a:moveTo>
                                    <a:pt x="502" y="2"/>
                                  </a:moveTo>
                                  <a:lnTo>
                                    <a:pt x="0" y="2"/>
                                  </a:lnTo>
                                  <a:lnTo>
                                    <a:pt x="4" y="0"/>
                                  </a:lnTo>
                                  <a:lnTo>
                                    <a:pt x="499" y="0"/>
                                  </a:lnTo>
                                  <a:lnTo>
                                    <a:pt x="50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52" name="Freeform 756"/>
                            <p:cNvSpPr>
                              <a:spLocks/>
                            </p:cNvSpPr>
                            <p:nvPr/>
                          </p:nvSpPr>
                          <p:spPr bwMode="auto">
                            <a:xfrm>
                              <a:off x="528" y="1690"/>
                              <a:ext cx="451" cy="2"/>
                            </a:xfrm>
                            <a:custGeom>
                              <a:avLst/>
                              <a:gdLst>
                                <a:gd name="T0" fmla="*/ 409 w 496"/>
                                <a:gd name="T1" fmla="*/ 1 h 3"/>
                                <a:gd name="T2" fmla="*/ 0 w 496"/>
                                <a:gd name="T3" fmla="*/ 1 h 3"/>
                                <a:gd name="T4" fmla="*/ 2 w 496"/>
                                <a:gd name="T5" fmla="*/ 0 h 3"/>
                                <a:gd name="T6" fmla="*/ 409 w 496"/>
                                <a:gd name="T7" fmla="*/ 0 h 3"/>
                                <a:gd name="T8" fmla="*/ 409 w 496"/>
                                <a:gd name="T9" fmla="*/ 1 h 3"/>
                                <a:gd name="T10" fmla="*/ 409 w 496"/>
                                <a:gd name="T11" fmla="*/ 1 h 3"/>
                                <a:gd name="T12" fmla="*/ 0 60000 65536"/>
                                <a:gd name="T13" fmla="*/ 0 60000 65536"/>
                                <a:gd name="T14" fmla="*/ 0 60000 65536"/>
                                <a:gd name="T15" fmla="*/ 0 60000 65536"/>
                                <a:gd name="T16" fmla="*/ 0 60000 65536"/>
                                <a:gd name="T17" fmla="*/ 0 60000 65536"/>
                                <a:gd name="T18" fmla="*/ 0 w 496"/>
                                <a:gd name="T19" fmla="*/ 0 h 3"/>
                                <a:gd name="T20" fmla="*/ 496 w 496"/>
                                <a:gd name="T21" fmla="*/ 3 h 3"/>
                              </a:gdLst>
                              <a:ahLst/>
                              <a:cxnLst>
                                <a:cxn ang="T12">
                                  <a:pos x="T0" y="T1"/>
                                </a:cxn>
                                <a:cxn ang="T13">
                                  <a:pos x="T2" y="T3"/>
                                </a:cxn>
                                <a:cxn ang="T14">
                                  <a:pos x="T4" y="T5"/>
                                </a:cxn>
                                <a:cxn ang="T15">
                                  <a:pos x="T6" y="T7"/>
                                </a:cxn>
                                <a:cxn ang="T16">
                                  <a:pos x="T8" y="T9"/>
                                </a:cxn>
                                <a:cxn ang="T17">
                                  <a:pos x="T10" y="T11"/>
                                </a:cxn>
                              </a:cxnLst>
                              <a:rect l="T18" t="T19" r="T20" b="T21"/>
                              <a:pathLst>
                                <a:path w="496" h="3">
                                  <a:moveTo>
                                    <a:pt x="495" y="2"/>
                                  </a:moveTo>
                                  <a:lnTo>
                                    <a:pt x="0" y="2"/>
                                  </a:lnTo>
                                  <a:lnTo>
                                    <a:pt x="2" y="0"/>
                                  </a:lnTo>
                                  <a:lnTo>
                                    <a:pt x="495" y="0"/>
                                  </a:lnTo>
                                  <a:lnTo>
                                    <a:pt x="49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53" name="Freeform 757"/>
                            <p:cNvSpPr>
                              <a:spLocks/>
                            </p:cNvSpPr>
                            <p:nvPr/>
                          </p:nvSpPr>
                          <p:spPr bwMode="auto">
                            <a:xfrm>
                              <a:off x="529" y="1690"/>
                              <a:ext cx="450" cy="1"/>
                            </a:xfrm>
                            <a:custGeom>
                              <a:avLst/>
                              <a:gdLst>
                                <a:gd name="T0" fmla="*/ 409 w 494"/>
                                <a:gd name="T1" fmla="*/ 0 h 1"/>
                                <a:gd name="T2" fmla="*/ 0 w 494"/>
                                <a:gd name="T3" fmla="*/ 0 h 1"/>
                                <a:gd name="T4" fmla="*/ 5 w 494"/>
                                <a:gd name="T5" fmla="*/ 0 h 1"/>
                                <a:gd name="T6" fmla="*/ 407 w 494"/>
                                <a:gd name="T7" fmla="*/ 0 h 1"/>
                                <a:gd name="T8" fmla="*/ 409 w 494"/>
                                <a:gd name="T9" fmla="*/ 0 h 1"/>
                                <a:gd name="T10" fmla="*/ 409 w 494"/>
                                <a:gd name="T11" fmla="*/ 0 h 1"/>
                                <a:gd name="T12" fmla="*/ 0 60000 65536"/>
                                <a:gd name="T13" fmla="*/ 0 60000 65536"/>
                                <a:gd name="T14" fmla="*/ 0 60000 65536"/>
                                <a:gd name="T15" fmla="*/ 0 60000 65536"/>
                                <a:gd name="T16" fmla="*/ 0 60000 65536"/>
                                <a:gd name="T17" fmla="*/ 0 60000 65536"/>
                                <a:gd name="T18" fmla="*/ 0 w 494"/>
                                <a:gd name="T19" fmla="*/ 0 h 1"/>
                                <a:gd name="T20" fmla="*/ 494 w 49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4" h="1">
                                  <a:moveTo>
                                    <a:pt x="493" y="0"/>
                                  </a:moveTo>
                                  <a:lnTo>
                                    <a:pt x="0" y="0"/>
                                  </a:lnTo>
                                  <a:lnTo>
                                    <a:pt x="5" y="0"/>
                                  </a:lnTo>
                                  <a:lnTo>
                                    <a:pt x="491" y="0"/>
                                  </a:lnTo>
                                  <a:lnTo>
                                    <a:pt x="49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54" name="Freeform 758"/>
                            <p:cNvSpPr>
                              <a:spLocks/>
                            </p:cNvSpPr>
                            <p:nvPr/>
                          </p:nvSpPr>
                          <p:spPr bwMode="auto">
                            <a:xfrm>
                              <a:off x="534" y="1688"/>
                              <a:ext cx="443" cy="3"/>
                            </a:xfrm>
                            <a:custGeom>
                              <a:avLst/>
                              <a:gdLst>
                                <a:gd name="T0" fmla="*/ 402 w 487"/>
                                <a:gd name="T1" fmla="*/ 2 h 3"/>
                                <a:gd name="T2" fmla="*/ 0 w 487"/>
                                <a:gd name="T3" fmla="*/ 2 h 3"/>
                                <a:gd name="T4" fmla="*/ 2 w 487"/>
                                <a:gd name="T5" fmla="*/ 0 h 3"/>
                                <a:gd name="T6" fmla="*/ 402 w 487"/>
                                <a:gd name="T7" fmla="*/ 0 h 3"/>
                                <a:gd name="T8" fmla="*/ 402 w 487"/>
                                <a:gd name="T9" fmla="*/ 2 h 3"/>
                                <a:gd name="T10" fmla="*/ 402 w 487"/>
                                <a:gd name="T11" fmla="*/ 2 h 3"/>
                                <a:gd name="T12" fmla="*/ 0 60000 65536"/>
                                <a:gd name="T13" fmla="*/ 0 60000 65536"/>
                                <a:gd name="T14" fmla="*/ 0 60000 65536"/>
                                <a:gd name="T15" fmla="*/ 0 60000 65536"/>
                                <a:gd name="T16" fmla="*/ 0 60000 65536"/>
                                <a:gd name="T17" fmla="*/ 0 60000 65536"/>
                                <a:gd name="T18" fmla="*/ 0 w 487"/>
                                <a:gd name="T19" fmla="*/ 0 h 3"/>
                                <a:gd name="T20" fmla="*/ 487 w 487"/>
                                <a:gd name="T21" fmla="*/ 3 h 3"/>
                              </a:gdLst>
                              <a:ahLst/>
                              <a:cxnLst>
                                <a:cxn ang="T12">
                                  <a:pos x="T0" y="T1"/>
                                </a:cxn>
                                <a:cxn ang="T13">
                                  <a:pos x="T2" y="T3"/>
                                </a:cxn>
                                <a:cxn ang="T14">
                                  <a:pos x="T4" y="T5"/>
                                </a:cxn>
                                <a:cxn ang="T15">
                                  <a:pos x="T6" y="T7"/>
                                </a:cxn>
                                <a:cxn ang="T16">
                                  <a:pos x="T8" y="T9"/>
                                </a:cxn>
                                <a:cxn ang="T17">
                                  <a:pos x="T10" y="T11"/>
                                </a:cxn>
                              </a:cxnLst>
                              <a:rect l="T18" t="T19" r="T20" b="T21"/>
                              <a:pathLst>
                                <a:path w="487" h="3">
                                  <a:moveTo>
                                    <a:pt x="486" y="2"/>
                                  </a:moveTo>
                                  <a:lnTo>
                                    <a:pt x="0" y="2"/>
                                  </a:lnTo>
                                  <a:lnTo>
                                    <a:pt x="2" y="0"/>
                                  </a:lnTo>
                                  <a:lnTo>
                                    <a:pt x="486" y="0"/>
                                  </a:lnTo>
                                  <a:lnTo>
                                    <a:pt x="48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55" name="Freeform 759"/>
                            <p:cNvSpPr>
                              <a:spLocks/>
                            </p:cNvSpPr>
                            <p:nvPr/>
                          </p:nvSpPr>
                          <p:spPr bwMode="auto">
                            <a:xfrm>
                              <a:off x="536" y="1688"/>
                              <a:ext cx="441" cy="1"/>
                            </a:xfrm>
                            <a:custGeom>
                              <a:avLst/>
                              <a:gdLst>
                                <a:gd name="T0" fmla="*/ 400 w 485"/>
                                <a:gd name="T1" fmla="*/ 0 h 1"/>
                                <a:gd name="T2" fmla="*/ 0 w 485"/>
                                <a:gd name="T3" fmla="*/ 0 h 1"/>
                                <a:gd name="T4" fmla="*/ 4 w 485"/>
                                <a:gd name="T5" fmla="*/ 0 h 1"/>
                                <a:gd name="T6" fmla="*/ 399 w 485"/>
                                <a:gd name="T7" fmla="*/ 0 h 1"/>
                                <a:gd name="T8" fmla="*/ 400 w 485"/>
                                <a:gd name="T9" fmla="*/ 0 h 1"/>
                                <a:gd name="T10" fmla="*/ 400 w 485"/>
                                <a:gd name="T11" fmla="*/ 0 h 1"/>
                                <a:gd name="T12" fmla="*/ 0 60000 65536"/>
                                <a:gd name="T13" fmla="*/ 0 60000 65536"/>
                                <a:gd name="T14" fmla="*/ 0 60000 65536"/>
                                <a:gd name="T15" fmla="*/ 0 60000 65536"/>
                                <a:gd name="T16" fmla="*/ 0 60000 65536"/>
                                <a:gd name="T17" fmla="*/ 0 60000 65536"/>
                                <a:gd name="T18" fmla="*/ 0 w 485"/>
                                <a:gd name="T19" fmla="*/ 0 h 1"/>
                                <a:gd name="T20" fmla="*/ 485 w 4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85" h="1">
                                  <a:moveTo>
                                    <a:pt x="484" y="0"/>
                                  </a:moveTo>
                                  <a:lnTo>
                                    <a:pt x="0" y="0"/>
                                  </a:lnTo>
                                  <a:lnTo>
                                    <a:pt x="4" y="0"/>
                                  </a:lnTo>
                                  <a:lnTo>
                                    <a:pt x="483" y="0"/>
                                  </a:lnTo>
                                  <a:lnTo>
                                    <a:pt x="48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56" name="Freeform 760"/>
                            <p:cNvSpPr>
                              <a:spLocks/>
                            </p:cNvSpPr>
                            <p:nvPr/>
                          </p:nvSpPr>
                          <p:spPr bwMode="auto">
                            <a:xfrm>
                              <a:off x="539" y="1686"/>
                              <a:ext cx="437" cy="3"/>
                            </a:xfrm>
                            <a:custGeom>
                              <a:avLst/>
                              <a:gdLst>
                                <a:gd name="T0" fmla="*/ 397 w 480"/>
                                <a:gd name="T1" fmla="*/ 2 h 3"/>
                                <a:gd name="T2" fmla="*/ 0 w 480"/>
                                <a:gd name="T3" fmla="*/ 2 h 3"/>
                                <a:gd name="T4" fmla="*/ 4 w 480"/>
                                <a:gd name="T5" fmla="*/ 0 h 3"/>
                                <a:gd name="T6" fmla="*/ 397 w 480"/>
                                <a:gd name="T7" fmla="*/ 0 h 3"/>
                                <a:gd name="T8" fmla="*/ 397 w 480"/>
                                <a:gd name="T9" fmla="*/ 2 h 3"/>
                                <a:gd name="T10" fmla="*/ 397 w 480"/>
                                <a:gd name="T11" fmla="*/ 2 h 3"/>
                                <a:gd name="T12" fmla="*/ 0 60000 65536"/>
                                <a:gd name="T13" fmla="*/ 0 60000 65536"/>
                                <a:gd name="T14" fmla="*/ 0 60000 65536"/>
                                <a:gd name="T15" fmla="*/ 0 60000 65536"/>
                                <a:gd name="T16" fmla="*/ 0 60000 65536"/>
                                <a:gd name="T17" fmla="*/ 0 60000 65536"/>
                                <a:gd name="T18" fmla="*/ 0 w 480"/>
                                <a:gd name="T19" fmla="*/ 0 h 3"/>
                                <a:gd name="T20" fmla="*/ 480 w 480"/>
                                <a:gd name="T21" fmla="*/ 3 h 3"/>
                              </a:gdLst>
                              <a:ahLst/>
                              <a:cxnLst>
                                <a:cxn ang="T12">
                                  <a:pos x="T0" y="T1"/>
                                </a:cxn>
                                <a:cxn ang="T13">
                                  <a:pos x="T2" y="T3"/>
                                </a:cxn>
                                <a:cxn ang="T14">
                                  <a:pos x="T4" y="T5"/>
                                </a:cxn>
                                <a:cxn ang="T15">
                                  <a:pos x="T6" y="T7"/>
                                </a:cxn>
                                <a:cxn ang="T16">
                                  <a:pos x="T8" y="T9"/>
                                </a:cxn>
                                <a:cxn ang="T17">
                                  <a:pos x="T10" y="T11"/>
                                </a:cxn>
                              </a:cxnLst>
                              <a:rect l="T18" t="T19" r="T20" b="T21"/>
                              <a:pathLst>
                                <a:path w="480" h="3">
                                  <a:moveTo>
                                    <a:pt x="479" y="2"/>
                                  </a:moveTo>
                                  <a:lnTo>
                                    <a:pt x="0" y="2"/>
                                  </a:lnTo>
                                  <a:lnTo>
                                    <a:pt x="4" y="0"/>
                                  </a:lnTo>
                                  <a:lnTo>
                                    <a:pt x="479" y="0"/>
                                  </a:lnTo>
                                  <a:lnTo>
                                    <a:pt x="47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57" name="Freeform 761"/>
                            <p:cNvSpPr>
                              <a:spLocks/>
                            </p:cNvSpPr>
                            <p:nvPr/>
                          </p:nvSpPr>
                          <p:spPr bwMode="auto">
                            <a:xfrm>
                              <a:off x="543" y="1685"/>
                              <a:ext cx="433" cy="2"/>
                            </a:xfrm>
                            <a:custGeom>
                              <a:avLst/>
                              <a:gdLst>
                                <a:gd name="T0" fmla="*/ 393 w 476"/>
                                <a:gd name="T1" fmla="*/ 1 h 3"/>
                                <a:gd name="T2" fmla="*/ 0 w 476"/>
                                <a:gd name="T3" fmla="*/ 1 h 3"/>
                                <a:gd name="T4" fmla="*/ 2 w 476"/>
                                <a:gd name="T5" fmla="*/ 0 h 3"/>
                                <a:gd name="T6" fmla="*/ 390 w 476"/>
                                <a:gd name="T7" fmla="*/ 0 h 3"/>
                                <a:gd name="T8" fmla="*/ 393 w 476"/>
                                <a:gd name="T9" fmla="*/ 1 h 3"/>
                                <a:gd name="T10" fmla="*/ 393 w 476"/>
                                <a:gd name="T11" fmla="*/ 1 h 3"/>
                                <a:gd name="T12" fmla="*/ 0 60000 65536"/>
                                <a:gd name="T13" fmla="*/ 0 60000 65536"/>
                                <a:gd name="T14" fmla="*/ 0 60000 65536"/>
                                <a:gd name="T15" fmla="*/ 0 60000 65536"/>
                                <a:gd name="T16" fmla="*/ 0 60000 65536"/>
                                <a:gd name="T17" fmla="*/ 0 60000 65536"/>
                                <a:gd name="T18" fmla="*/ 0 w 476"/>
                                <a:gd name="T19" fmla="*/ 0 h 3"/>
                                <a:gd name="T20" fmla="*/ 476 w 476"/>
                                <a:gd name="T21" fmla="*/ 3 h 3"/>
                              </a:gdLst>
                              <a:ahLst/>
                              <a:cxnLst>
                                <a:cxn ang="T12">
                                  <a:pos x="T0" y="T1"/>
                                </a:cxn>
                                <a:cxn ang="T13">
                                  <a:pos x="T2" y="T3"/>
                                </a:cxn>
                                <a:cxn ang="T14">
                                  <a:pos x="T4" y="T5"/>
                                </a:cxn>
                                <a:cxn ang="T15">
                                  <a:pos x="T6" y="T7"/>
                                </a:cxn>
                                <a:cxn ang="T16">
                                  <a:pos x="T8" y="T9"/>
                                </a:cxn>
                                <a:cxn ang="T17">
                                  <a:pos x="T10" y="T11"/>
                                </a:cxn>
                              </a:cxnLst>
                              <a:rect l="T18" t="T19" r="T20" b="T21"/>
                              <a:pathLst>
                                <a:path w="476" h="3">
                                  <a:moveTo>
                                    <a:pt x="475" y="2"/>
                                  </a:moveTo>
                                  <a:lnTo>
                                    <a:pt x="0" y="2"/>
                                  </a:lnTo>
                                  <a:lnTo>
                                    <a:pt x="2" y="0"/>
                                  </a:lnTo>
                                  <a:lnTo>
                                    <a:pt x="472" y="0"/>
                                  </a:lnTo>
                                  <a:lnTo>
                                    <a:pt x="47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58" name="Freeform 762"/>
                            <p:cNvSpPr>
                              <a:spLocks/>
                            </p:cNvSpPr>
                            <p:nvPr/>
                          </p:nvSpPr>
                          <p:spPr bwMode="auto">
                            <a:xfrm>
                              <a:off x="545" y="1685"/>
                              <a:ext cx="428" cy="0"/>
                            </a:xfrm>
                            <a:custGeom>
                              <a:avLst/>
                              <a:gdLst>
                                <a:gd name="T0" fmla="*/ 388 w 471"/>
                                <a:gd name="T1" fmla="*/ 0 h 1"/>
                                <a:gd name="T2" fmla="*/ 0 w 471"/>
                                <a:gd name="T3" fmla="*/ 0 h 1"/>
                                <a:gd name="T4" fmla="*/ 4 w 471"/>
                                <a:gd name="T5" fmla="*/ 0 h 1"/>
                                <a:gd name="T6" fmla="*/ 388 w 471"/>
                                <a:gd name="T7" fmla="*/ 0 h 1"/>
                                <a:gd name="T8" fmla="*/ 388 w 471"/>
                                <a:gd name="T9" fmla="*/ 0 h 1"/>
                                <a:gd name="T10" fmla="*/ 388 w 471"/>
                                <a:gd name="T11" fmla="*/ 0 h 1"/>
                                <a:gd name="T12" fmla="*/ 0 60000 65536"/>
                                <a:gd name="T13" fmla="*/ 0 60000 65536"/>
                                <a:gd name="T14" fmla="*/ 0 60000 65536"/>
                                <a:gd name="T15" fmla="*/ 0 60000 65536"/>
                                <a:gd name="T16" fmla="*/ 0 60000 65536"/>
                                <a:gd name="T17" fmla="*/ 0 60000 65536"/>
                                <a:gd name="T18" fmla="*/ 0 w 471"/>
                                <a:gd name="T19" fmla="*/ 0 h 1"/>
                                <a:gd name="T20" fmla="*/ 471 w 471"/>
                                <a:gd name="T21" fmla="*/ 0 h 1"/>
                              </a:gdLst>
                              <a:ahLst/>
                              <a:cxnLst>
                                <a:cxn ang="T12">
                                  <a:pos x="T0" y="T1"/>
                                </a:cxn>
                                <a:cxn ang="T13">
                                  <a:pos x="T2" y="T3"/>
                                </a:cxn>
                                <a:cxn ang="T14">
                                  <a:pos x="T4" y="T5"/>
                                </a:cxn>
                                <a:cxn ang="T15">
                                  <a:pos x="T6" y="T7"/>
                                </a:cxn>
                                <a:cxn ang="T16">
                                  <a:pos x="T8" y="T9"/>
                                </a:cxn>
                                <a:cxn ang="T17">
                                  <a:pos x="T10" y="T11"/>
                                </a:cxn>
                              </a:cxnLst>
                              <a:rect l="T18" t="T19" r="T20" b="T21"/>
                              <a:pathLst>
                                <a:path w="471" h="1">
                                  <a:moveTo>
                                    <a:pt x="470" y="0"/>
                                  </a:moveTo>
                                  <a:lnTo>
                                    <a:pt x="0" y="0"/>
                                  </a:lnTo>
                                  <a:lnTo>
                                    <a:pt x="4" y="0"/>
                                  </a:lnTo>
                                  <a:lnTo>
                                    <a:pt x="47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59" name="Freeform 763"/>
                            <p:cNvSpPr>
                              <a:spLocks/>
                            </p:cNvSpPr>
                            <p:nvPr/>
                          </p:nvSpPr>
                          <p:spPr bwMode="auto">
                            <a:xfrm>
                              <a:off x="548" y="1682"/>
                              <a:ext cx="425" cy="3"/>
                            </a:xfrm>
                            <a:custGeom>
                              <a:avLst/>
                              <a:gdLst>
                                <a:gd name="T0" fmla="*/ 386 w 467"/>
                                <a:gd name="T1" fmla="*/ 2 h 4"/>
                                <a:gd name="T2" fmla="*/ 0 w 467"/>
                                <a:gd name="T3" fmla="*/ 2 h 4"/>
                                <a:gd name="T4" fmla="*/ 2 w 467"/>
                                <a:gd name="T5" fmla="*/ 0 h 4"/>
                                <a:gd name="T6" fmla="*/ 384 w 467"/>
                                <a:gd name="T7" fmla="*/ 0 h 4"/>
                                <a:gd name="T8" fmla="*/ 386 w 467"/>
                                <a:gd name="T9" fmla="*/ 2 h 4"/>
                                <a:gd name="T10" fmla="*/ 386 w 467"/>
                                <a:gd name="T11" fmla="*/ 2 h 4"/>
                                <a:gd name="T12" fmla="*/ 0 60000 65536"/>
                                <a:gd name="T13" fmla="*/ 0 60000 65536"/>
                                <a:gd name="T14" fmla="*/ 0 60000 65536"/>
                                <a:gd name="T15" fmla="*/ 0 60000 65536"/>
                                <a:gd name="T16" fmla="*/ 0 60000 65536"/>
                                <a:gd name="T17" fmla="*/ 0 60000 65536"/>
                                <a:gd name="T18" fmla="*/ 0 w 467"/>
                                <a:gd name="T19" fmla="*/ 0 h 4"/>
                                <a:gd name="T20" fmla="*/ 467 w 467"/>
                                <a:gd name="T21" fmla="*/ 4 h 4"/>
                              </a:gdLst>
                              <a:ahLst/>
                              <a:cxnLst>
                                <a:cxn ang="T12">
                                  <a:pos x="T0" y="T1"/>
                                </a:cxn>
                                <a:cxn ang="T13">
                                  <a:pos x="T2" y="T3"/>
                                </a:cxn>
                                <a:cxn ang="T14">
                                  <a:pos x="T4" y="T5"/>
                                </a:cxn>
                                <a:cxn ang="T15">
                                  <a:pos x="T6" y="T7"/>
                                </a:cxn>
                                <a:cxn ang="T16">
                                  <a:pos x="T8" y="T9"/>
                                </a:cxn>
                                <a:cxn ang="T17">
                                  <a:pos x="T10" y="T11"/>
                                </a:cxn>
                              </a:cxnLst>
                              <a:rect l="T18" t="T19" r="T20" b="T21"/>
                              <a:pathLst>
                                <a:path w="467" h="4">
                                  <a:moveTo>
                                    <a:pt x="466" y="3"/>
                                  </a:moveTo>
                                  <a:lnTo>
                                    <a:pt x="0" y="3"/>
                                  </a:lnTo>
                                  <a:lnTo>
                                    <a:pt x="2" y="0"/>
                                  </a:lnTo>
                                  <a:lnTo>
                                    <a:pt x="464" y="0"/>
                                  </a:lnTo>
                                  <a:lnTo>
                                    <a:pt x="466"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60" name="Freeform 764"/>
                            <p:cNvSpPr>
                              <a:spLocks/>
                            </p:cNvSpPr>
                            <p:nvPr/>
                          </p:nvSpPr>
                          <p:spPr bwMode="auto">
                            <a:xfrm>
                              <a:off x="550" y="1681"/>
                              <a:ext cx="421" cy="2"/>
                            </a:xfrm>
                            <a:custGeom>
                              <a:avLst/>
                              <a:gdLst>
                                <a:gd name="T0" fmla="*/ 382 w 463"/>
                                <a:gd name="T1" fmla="*/ 1 h 2"/>
                                <a:gd name="T2" fmla="*/ 0 w 463"/>
                                <a:gd name="T3" fmla="*/ 1 h 2"/>
                                <a:gd name="T4" fmla="*/ 4 w 463"/>
                                <a:gd name="T5" fmla="*/ 0 h 2"/>
                                <a:gd name="T6" fmla="*/ 382 w 463"/>
                                <a:gd name="T7" fmla="*/ 0 h 2"/>
                                <a:gd name="T8" fmla="*/ 382 w 463"/>
                                <a:gd name="T9" fmla="*/ 1 h 2"/>
                                <a:gd name="T10" fmla="*/ 382 w 463"/>
                                <a:gd name="T11" fmla="*/ 1 h 2"/>
                                <a:gd name="T12" fmla="*/ 0 60000 65536"/>
                                <a:gd name="T13" fmla="*/ 0 60000 65536"/>
                                <a:gd name="T14" fmla="*/ 0 60000 65536"/>
                                <a:gd name="T15" fmla="*/ 0 60000 65536"/>
                                <a:gd name="T16" fmla="*/ 0 60000 65536"/>
                                <a:gd name="T17" fmla="*/ 0 60000 65536"/>
                                <a:gd name="T18" fmla="*/ 0 w 463"/>
                                <a:gd name="T19" fmla="*/ 0 h 2"/>
                                <a:gd name="T20" fmla="*/ 463 w 463"/>
                                <a:gd name="T21" fmla="*/ 2 h 2"/>
                              </a:gdLst>
                              <a:ahLst/>
                              <a:cxnLst>
                                <a:cxn ang="T12">
                                  <a:pos x="T0" y="T1"/>
                                </a:cxn>
                                <a:cxn ang="T13">
                                  <a:pos x="T2" y="T3"/>
                                </a:cxn>
                                <a:cxn ang="T14">
                                  <a:pos x="T4" y="T5"/>
                                </a:cxn>
                                <a:cxn ang="T15">
                                  <a:pos x="T6" y="T7"/>
                                </a:cxn>
                                <a:cxn ang="T16">
                                  <a:pos x="T8" y="T9"/>
                                </a:cxn>
                                <a:cxn ang="T17">
                                  <a:pos x="T10" y="T11"/>
                                </a:cxn>
                              </a:cxnLst>
                              <a:rect l="T18" t="T19" r="T20" b="T21"/>
                              <a:pathLst>
                                <a:path w="463" h="2">
                                  <a:moveTo>
                                    <a:pt x="462" y="1"/>
                                  </a:moveTo>
                                  <a:lnTo>
                                    <a:pt x="0" y="1"/>
                                  </a:lnTo>
                                  <a:lnTo>
                                    <a:pt x="4" y="0"/>
                                  </a:lnTo>
                                  <a:lnTo>
                                    <a:pt x="462" y="0"/>
                                  </a:lnTo>
                                  <a:lnTo>
                                    <a:pt x="462"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61" name="Freeform 765"/>
                            <p:cNvSpPr>
                              <a:spLocks/>
                            </p:cNvSpPr>
                            <p:nvPr/>
                          </p:nvSpPr>
                          <p:spPr bwMode="auto">
                            <a:xfrm>
                              <a:off x="554" y="1681"/>
                              <a:ext cx="417" cy="1"/>
                            </a:xfrm>
                            <a:custGeom>
                              <a:avLst/>
                              <a:gdLst>
                                <a:gd name="T0" fmla="*/ 378 w 459"/>
                                <a:gd name="T1" fmla="*/ 0 h 1"/>
                                <a:gd name="T2" fmla="*/ 0 w 459"/>
                                <a:gd name="T3" fmla="*/ 0 h 1"/>
                                <a:gd name="T4" fmla="*/ 3 w 459"/>
                                <a:gd name="T5" fmla="*/ 0 h 1"/>
                                <a:gd name="T6" fmla="*/ 376 w 459"/>
                                <a:gd name="T7" fmla="*/ 0 h 1"/>
                                <a:gd name="T8" fmla="*/ 378 w 459"/>
                                <a:gd name="T9" fmla="*/ 0 h 1"/>
                                <a:gd name="T10" fmla="*/ 378 w 459"/>
                                <a:gd name="T11" fmla="*/ 0 h 1"/>
                                <a:gd name="T12" fmla="*/ 0 60000 65536"/>
                                <a:gd name="T13" fmla="*/ 0 60000 65536"/>
                                <a:gd name="T14" fmla="*/ 0 60000 65536"/>
                                <a:gd name="T15" fmla="*/ 0 60000 65536"/>
                                <a:gd name="T16" fmla="*/ 0 60000 65536"/>
                                <a:gd name="T17" fmla="*/ 0 60000 65536"/>
                                <a:gd name="T18" fmla="*/ 0 w 459"/>
                                <a:gd name="T19" fmla="*/ 0 h 1"/>
                                <a:gd name="T20" fmla="*/ 459 w 45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59" h="1">
                                  <a:moveTo>
                                    <a:pt x="458" y="0"/>
                                  </a:moveTo>
                                  <a:lnTo>
                                    <a:pt x="0" y="0"/>
                                  </a:lnTo>
                                  <a:lnTo>
                                    <a:pt x="3" y="0"/>
                                  </a:lnTo>
                                  <a:lnTo>
                                    <a:pt x="456" y="0"/>
                                  </a:lnTo>
                                  <a:lnTo>
                                    <a:pt x="45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62" name="Freeform 766"/>
                            <p:cNvSpPr>
                              <a:spLocks/>
                            </p:cNvSpPr>
                            <p:nvPr/>
                          </p:nvSpPr>
                          <p:spPr bwMode="auto">
                            <a:xfrm>
                              <a:off x="557" y="1679"/>
                              <a:ext cx="412" cy="3"/>
                            </a:xfrm>
                            <a:custGeom>
                              <a:avLst/>
                              <a:gdLst>
                                <a:gd name="T0" fmla="*/ 373 w 454"/>
                                <a:gd name="T1" fmla="*/ 2 h 3"/>
                                <a:gd name="T2" fmla="*/ 0 w 454"/>
                                <a:gd name="T3" fmla="*/ 2 h 3"/>
                                <a:gd name="T4" fmla="*/ 4 w 454"/>
                                <a:gd name="T5" fmla="*/ 0 h 3"/>
                                <a:gd name="T6" fmla="*/ 373 w 454"/>
                                <a:gd name="T7" fmla="*/ 0 h 3"/>
                                <a:gd name="T8" fmla="*/ 373 w 454"/>
                                <a:gd name="T9" fmla="*/ 2 h 3"/>
                                <a:gd name="T10" fmla="*/ 373 w 454"/>
                                <a:gd name="T11" fmla="*/ 2 h 3"/>
                                <a:gd name="T12" fmla="*/ 0 60000 65536"/>
                                <a:gd name="T13" fmla="*/ 0 60000 65536"/>
                                <a:gd name="T14" fmla="*/ 0 60000 65536"/>
                                <a:gd name="T15" fmla="*/ 0 60000 65536"/>
                                <a:gd name="T16" fmla="*/ 0 60000 65536"/>
                                <a:gd name="T17" fmla="*/ 0 60000 65536"/>
                                <a:gd name="T18" fmla="*/ 0 w 454"/>
                                <a:gd name="T19" fmla="*/ 0 h 3"/>
                                <a:gd name="T20" fmla="*/ 454 w 45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54" h="3">
                                  <a:moveTo>
                                    <a:pt x="453" y="2"/>
                                  </a:moveTo>
                                  <a:lnTo>
                                    <a:pt x="0" y="2"/>
                                  </a:lnTo>
                                  <a:lnTo>
                                    <a:pt x="4" y="0"/>
                                  </a:lnTo>
                                  <a:lnTo>
                                    <a:pt x="453" y="0"/>
                                  </a:lnTo>
                                  <a:lnTo>
                                    <a:pt x="45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63" name="Freeform 767"/>
                            <p:cNvSpPr>
                              <a:spLocks/>
                            </p:cNvSpPr>
                            <p:nvPr/>
                          </p:nvSpPr>
                          <p:spPr bwMode="auto">
                            <a:xfrm>
                              <a:off x="560" y="1679"/>
                              <a:ext cx="409" cy="1"/>
                            </a:xfrm>
                            <a:custGeom>
                              <a:avLst/>
                              <a:gdLst>
                                <a:gd name="T0" fmla="*/ 371 w 450"/>
                                <a:gd name="T1" fmla="*/ 0 h 1"/>
                                <a:gd name="T2" fmla="*/ 0 w 450"/>
                                <a:gd name="T3" fmla="*/ 0 h 1"/>
                                <a:gd name="T4" fmla="*/ 4 w 450"/>
                                <a:gd name="T5" fmla="*/ 0 h 1"/>
                                <a:gd name="T6" fmla="*/ 369 w 450"/>
                                <a:gd name="T7" fmla="*/ 0 h 1"/>
                                <a:gd name="T8" fmla="*/ 371 w 450"/>
                                <a:gd name="T9" fmla="*/ 0 h 1"/>
                                <a:gd name="T10" fmla="*/ 371 w 450"/>
                                <a:gd name="T11" fmla="*/ 0 h 1"/>
                                <a:gd name="T12" fmla="*/ 0 60000 65536"/>
                                <a:gd name="T13" fmla="*/ 0 60000 65536"/>
                                <a:gd name="T14" fmla="*/ 0 60000 65536"/>
                                <a:gd name="T15" fmla="*/ 0 60000 65536"/>
                                <a:gd name="T16" fmla="*/ 0 60000 65536"/>
                                <a:gd name="T17" fmla="*/ 0 60000 65536"/>
                                <a:gd name="T18" fmla="*/ 0 w 450"/>
                                <a:gd name="T19" fmla="*/ 0 h 1"/>
                                <a:gd name="T20" fmla="*/ 450 w 450"/>
                                <a:gd name="T21" fmla="*/ 1 h 1"/>
                              </a:gdLst>
                              <a:ahLst/>
                              <a:cxnLst>
                                <a:cxn ang="T12">
                                  <a:pos x="T0" y="T1"/>
                                </a:cxn>
                                <a:cxn ang="T13">
                                  <a:pos x="T2" y="T3"/>
                                </a:cxn>
                                <a:cxn ang="T14">
                                  <a:pos x="T4" y="T5"/>
                                </a:cxn>
                                <a:cxn ang="T15">
                                  <a:pos x="T6" y="T7"/>
                                </a:cxn>
                                <a:cxn ang="T16">
                                  <a:pos x="T8" y="T9"/>
                                </a:cxn>
                                <a:cxn ang="T17">
                                  <a:pos x="T10" y="T11"/>
                                </a:cxn>
                              </a:cxnLst>
                              <a:rect l="T18" t="T19" r="T20" b="T21"/>
                              <a:pathLst>
                                <a:path w="450" h="1">
                                  <a:moveTo>
                                    <a:pt x="449" y="0"/>
                                  </a:moveTo>
                                  <a:lnTo>
                                    <a:pt x="0" y="0"/>
                                  </a:lnTo>
                                  <a:lnTo>
                                    <a:pt x="4" y="0"/>
                                  </a:lnTo>
                                  <a:lnTo>
                                    <a:pt x="447" y="0"/>
                                  </a:lnTo>
                                  <a:lnTo>
                                    <a:pt x="44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64" name="Freeform 768"/>
                            <p:cNvSpPr>
                              <a:spLocks/>
                            </p:cNvSpPr>
                            <p:nvPr/>
                          </p:nvSpPr>
                          <p:spPr bwMode="auto">
                            <a:xfrm>
                              <a:off x="564" y="1677"/>
                              <a:ext cx="404" cy="3"/>
                            </a:xfrm>
                            <a:custGeom>
                              <a:avLst/>
                              <a:gdLst>
                                <a:gd name="T0" fmla="*/ 367 w 444"/>
                                <a:gd name="T1" fmla="*/ 2 h 4"/>
                                <a:gd name="T2" fmla="*/ 0 w 444"/>
                                <a:gd name="T3" fmla="*/ 2 h 4"/>
                                <a:gd name="T4" fmla="*/ 2 w 444"/>
                                <a:gd name="T5" fmla="*/ 0 h 4"/>
                                <a:gd name="T6" fmla="*/ 367 w 444"/>
                                <a:gd name="T7" fmla="*/ 0 h 4"/>
                                <a:gd name="T8" fmla="*/ 367 w 444"/>
                                <a:gd name="T9" fmla="*/ 2 h 4"/>
                                <a:gd name="T10" fmla="*/ 367 w 444"/>
                                <a:gd name="T11" fmla="*/ 2 h 4"/>
                                <a:gd name="T12" fmla="*/ 0 60000 65536"/>
                                <a:gd name="T13" fmla="*/ 0 60000 65536"/>
                                <a:gd name="T14" fmla="*/ 0 60000 65536"/>
                                <a:gd name="T15" fmla="*/ 0 60000 65536"/>
                                <a:gd name="T16" fmla="*/ 0 60000 65536"/>
                                <a:gd name="T17" fmla="*/ 0 60000 65536"/>
                                <a:gd name="T18" fmla="*/ 0 w 444"/>
                                <a:gd name="T19" fmla="*/ 0 h 4"/>
                                <a:gd name="T20" fmla="*/ 444 w 44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44" h="4">
                                  <a:moveTo>
                                    <a:pt x="443" y="3"/>
                                  </a:moveTo>
                                  <a:lnTo>
                                    <a:pt x="0" y="3"/>
                                  </a:lnTo>
                                  <a:lnTo>
                                    <a:pt x="2" y="0"/>
                                  </a:lnTo>
                                  <a:lnTo>
                                    <a:pt x="443" y="0"/>
                                  </a:lnTo>
                                  <a:lnTo>
                                    <a:pt x="443"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65" name="Freeform 769"/>
                            <p:cNvSpPr>
                              <a:spLocks/>
                            </p:cNvSpPr>
                            <p:nvPr/>
                          </p:nvSpPr>
                          <p:spPr bwMode="auto">
                            <a:xfrm>
                              <a:off x="566" y="1675"/>
                              <a:ext cx="402" cy="2"/>
                            </a:xfrm>
                            <a:custGeom>
                              <a:avLst/>
                              <a:gdLst>
                                <a:gd name="T0" fmla="*/ 365 w 442"/>
                                <a:gd name="T1" fmla="*/ 1 h 3"/>
                                <a:gd name="T2" fmla="*/ 0 w 442"/>
                                <a:gd name="T3" fmla="*/ 1 h 3"/>
                                <a:gd name="T4" fmla="*/ 4 w 442"/>
                                <a:gd name="T5" fmla="*/ 0 h 3"/>
                                <a:gd name="T6" fmla="*/ 362 w 442"/>
                                <a:gd name="T7" fmla="*/ 0 h 3"/>
                                <a:gd name="T8" fmla="*/ 365 w 442"/>
                                <a:gd name="T9" fmla="*/ 1 h 3"/>
                                <a:gd name="T10" fmla="*/ 365 w 442"/>
                                <a:gd name="T11" fmla="*/ 1 h 3"/>
                                <a:gd name="T12" fmla="*/ 0 60000 65536"/>
                                <a:gd name="T13" fmla="*/ 0 60000 65536"/>
                                <a:gd name="T14" fmla="*/ 0 60000 65536"/>
                                <a:gd name="T15" fmla="*/ 0 60000 65536"/>
                                <a:gd name="T16" fmla="*/ 0 60000 65536"/>
                                <a:gd name="T17" fmla="*/ 0 60000 65536"/>
                                <a:gd name="T18" fmla="*/ 0 w 442"/>
                                <a:gd name="T19" fmla="*/ 0 h 3"/>
                                <a:gd name="T20" fmla="*/ 442 w 442"/>
                                <a:gd name="T21" fmla="*/ 3 h 3"/>
                              </a:gdLst>
                              <a:ahLst/>
                              <a:cxnLst>
                                <a:cxn ang="T12">
                                  <a:pos x="T0" y="T1"/>
                                </a:cxn>
                                <a:cxn ang="T13">
                                  <a:pos x="T2" y="T3"/>
                                </a:cxn>
                                <a:cxn ang="T14">
                                  <a:pos x="T4" y="T5"/>
                                </a:cxn>
                                <a:cxn ang="T15">
                                  <a:pos x="T6" y="T7"/>
                                </a:cxn>
                                <a:cxn ang="T16">
                                  <a:pos x="T8" y="T9"/>
                                </a:cxn>
                                <a:cxn ang="T17">
                                  <a:pos x="T10" y="T11"/>
                                </a:cxn>
                              </a:cxnLst>
                              <a:rect l="T18" t="T19" r="T20" b="T21"/>
                              <a:pathLst>
                                <a:path w="442" h="3">
                                  <a:moveTo>
                                    <a:pt x="441" y="2"/>
                                  </a:moveTo>
                                  <a:lnTo>
                                    <a:pt x="0" y="2"/>
                                  </a:lnTo>
                                  <a:lnTo>
                                    <a:pt x="4" y="0"/>
                                  </a:lnTo>
                                  <a:lnTo>
                                    <a:pt x="438" y="0"/>
                                  </a:lnTo>
                                  <a:lnTo>
                                    <a:pt x="44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66" name="Freeform 770"/>
                            <p:cNvSpPr>
                              <a:spLocks/>
                            </p:cNvSpPr>
                            <p:nvPr/>
                          </p:nvSpPr>
                          <p:spPr bwMode="auto">
                            <a:xfrm>
                              <a:off x="569" y="1675"/>
                              <a:ext cx="396" cy="1"/>
                            </a:xfrm>
                            <a:custGeom>
                              <a:avLst/>
                              <a:gdLst>
                                <a:gd name="T0" fmla="*/ 360 w 435"/>
                                <a:gd name="T1" fmla="*/ 0 h 1"/>
                                <a:gd name="T2" fmla="*/ 0 w 435"/>
                                <a:gd name="T3" fmla="*/ 0 h 1"/>
                                <a:gd name="T4" fmla="*/ 2 w 435"/>
                                <a:gd name="T5" fmla="*/ 0 h 1"/>
                                <a:gd name="T6" fmla="*/ 360 w 435"/>
                                <a:gd name="T7" fmla="*/ 0 h 1"/>
                                <a:gd name="T8" fmla="*/ 360 w 435"/>
                                <a:gd name="T9" fmla="*/ 0 h 1"/>
                                <a:gd name="T10" fmla="*/ 360 w 435"/>
                                <a:gd name="T11" fmla="*/ 0 h 1"/>
                                <a:gd name="T12" fmla="*/ 0 60000 65536"/>
                                <a:gd name="T13" fmla="*/ 0 60000 65536"/>
                                <a:gd name="T14" fmla="*/ 0 60000 65536"/>
                                <a:gd name="T15" fmla="*/ 0 60000 65536"/>
                                <a:gd name="T16" fmla="*/ 0 60000 65536"/>
                                <a:gd name="T17" fmla="*/ 0 60000 65536"/>
                                <a:gd name="T18" fmla="*/ 0 w 435"/>
                                <a:gd name="T19" fmla="*/ 0 h 1"/>
                                <a:gd name="T20" fmla="*/ 435 w 43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35" h="1">
                                  <a:moveTo>
                                    <a:pt x="434" y="0"/>
                                  </a:moveTo>
                                  <a:lnTo>
                                    <a:pt x="0" y="0"/>
                                  </a:lnTo>
                                  <a:lnTo>
                                    <a:pt x="2" y="0"/>
                                  </a:lnTo>
                                  <a:lnTo>
                                    <a:pt x="43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67" name="Freeform 771"/>
                            <p:cNvSpPr>
                              <a:spLocks/>
                            </p:cNvSpPr>
                            <p:nvPr/>
                          </p:nvSpPr>
                          <p:spPr bwMode="auto">
                            <a:xfrm>
                              <a:off x="571" y="1673"/>
                              <a:ext cx="394" cy="3"/>
                            </a:xfrm>
                            <a:custGeom>
                              <a:avLst/>
                              <a:gdLst>
                                <a:gd name="T0" fmla="*/ 358 w 433"/>
                                <a:gd name="T1" fmla="*/ 2 h 3"/>
                                <a:gd name="T2" fmla="*/ 0 w 433"/>
                                <a:gd name="T3" fmla="*/ 2 h 3"/>
                                <a:gd name="T4" fmla="*/ 5 w 433"/>
                                <a:gd name="T5" fmla="*/ 0 h 3"/>
                                <a:gd name="T6" fmla="*/ 356 w 433"/>
                                <a:gd name="T7" fmla="*/ 0 h 3"/>
                                <a:gd name="T8" fmla="*/ 358 w 433"/>
                                <a:gd name="T9" fmla="*/ 2 h 3"/>
                                <a:gd name="T10" fmla="*/ 358 w 433"/>
                                <a:gd name="T11" fmla="*/ 2 h 3"/>
                                <a:gd name="T12" fmla="*/ 0 60000 65536"/>
                                <a:gd name="T13" fmla="*/ 0 60000 65536"/>
                                <a:gd name="T14" fmla="*/ 0 60000 65536"/>
                                <a:gd name="T15" fmla="*/ 0 60000 65536"/>
                                <a:gd name="T16" fmla="*/ 0 60000 65536"/>
                                <a:gd name="T17" fmla="*/ 0 60000 65536"/>
                                <a:gd name="T18" fmla="*/ 0 w 433"/>
                                <a:gd name="T19" fmla="*/ 0 h 3"/>
                                <a:gd name="T20" fmla="*/ 433 w 433"/>
                                <a:gd name="T21" fmla="*/ 3 h 3"/>
                              </a:gdLst>
                              <a:ahLst/>
                              <a:cxnLst>
                                <a:cxn ang="T12">
                                  <a:pos x="T0" y="T1"/>
                                </a:cxn>
                                <a:cxn ang="T13">
                                  <a:pos x="T2" y="T3"/>
                                </a:cxn>
                                <a:cxn ang="T14">
                                  <a:pos x="T4" y="T5"/>
                                </a:cxn>
                                <a:cxn ang="T15">
                                  <a:pos x="T6" y="T7"/>
                                </a:cxn>
                                <a:cxn ang="T16">
                                  <a:pos x="T8" y="T9"/>
                                </a:cxn>
                                <a:cxn ang="T17">
                                  <a:pos x="T10" y="T11"/>
                                </a:cxn>
                              </a:cxnLst>
                              <a:rect l="T18" t="T19" r="T20" b="T21"/>
                              <a:pathLst>
                                <a:path w="433" h="3">
                                  <a:moveTo>
                                    <a:pt x="432" y="2"/>
                                  </a:moveTo>
                                  <a:lnTo>
                                    <a:pt x="0" y="2"/>
                                  </a:lnTo>
                                  <a:lnTo>
                                    <a:pt x="5" y="0"/>
                                  </a:lnTo>
                                  <a:lnTo>
                                    <a:pt x="430" y="0"/>
                                  </a:lnTo>
                                  <a:lnTo>
                                    <a:pt x="43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68" name="Freeform 772"/>
                            <p:cNvSpPr>
                              <a:spLocks/>
                            </p:cNvSpPr>
                            <p:nvPr/>
                          </p:nvSpPr>
                          <p:spPr bwMode="auto">
                            <a:xfrm>
                              <a:off x="576" y="1671"/>
                              <a:ext cx="387" cy="3"/>
                            </a:xfrm>
                            <a:custGeom>
                              <a:avLst/>
                              <a:gdLst>
                                <a:gd name="T0" fmla="*/ 351 w 426"/>
                                <a:gd name="T1" fmla="*/ 2 h 3"/>
                                <a:gd name="T2" fmla="*/ 0 w 426"/>
                                <a:gd name="T3" fmla="*/ 2 h 3"/>
                                <a:gd name="T4" fmla="*/ 1 w 426"/>
                                <a:gd name="T5" fmla="*/ 0 h 3"/>
                                <a:gd name="T6" fmla="*/ 351 w 426"/>
                                <a:gd name="T7" fmla="*/ 0 h 3"/>
                                <a:gd name="T8" fmla="*/ 351 w 426"/>
                                <a:gd name="T9" fmla="*/ 2 h 3"/>
                                <a:gd name="T10" fmla="*/ 351 w 426"/>
                                <a:gd name="T11" fmla="*/ 2 h 3"/>
                                <a:gd name="T12" fmla="*/ 0 60000 65536"/>
                                <a:gd name="T13" fmla="*/ 0 60000 65536"/>
                                <a:gd name="T14" fmla="*/ 0 60000 65536"/>
                                <a:gd name="T15" fmla="*/ 0 60000 65536"/>
                                <a:gd name="T16" fmla="*/ 0 60000 65536"/>
                                <a:gd name="T17" fmla="*/ 0 60000 65536"/>
                                <a:gd name="T18" fmla="*/ 0 w 426"/>
                                <a:gd name="T19" fmla="*/ 0 h 3"/>
                                <a:gd name="T20" fmla="*/ 426 w 4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426" h="3">
                                  <a:moveTo>
                                    <a:pt x="425" y="2"/>
                                  </a:moveTo>
                                  <a:lnTo>
                                    <a:pt x="0" y="2"/>
                                  </a:lnTo>
                                  <a:lnTo>
                                    <a:pt x="1" y="0"/>
                                  </a:lnTo>
                                  <a:lnTo>
                                    <a:pt x="425" y="0"/>
                                  </a:lnTo>
                                  <a:lnTo>
                                    <a:pt x="42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69" name="Freeform 773"/>
                            <p:cNvSpPr>
                              <a:spLocks/>
                            </p:cNvSpPr>
                            <p:nvPr/>
                          </p:nvSpPr>
                          <p:spPr bwMode="auto">
                            <a:xfrm>
                              <a:off x="577" y="1671"/>
                              <a:ext cx="386" cy="1"/>
                            </a:xfrm>
                            <a:custGeom>
                              <a:avLst/>
                              <a:gdLst>
                                <a:gd name="T0" fmla="*/ 350 w 425"/>
                                <a:gd name="T1" fmla="*/ 0 h 1"/>
                                <a:gd name="T2" fmla="*/ 0 w 425"/>
                                <a:gd name="T3" fmla="*/ 0 h 1"/>
                                <a:gd name="T4" fmla="*/ 5 w 425"/>
                                <a:gd name="T5" fmla="*/ 0 h 1"/>
                                <a:gd name="T6" fmla="*/ 349 w 425"/>
                                <a:gd name="T7" fmla="*/ 0 h 1"/>
                                <a:gd name="T8" fmla="*/ 350 w 425"/>
                                <a:gd name="T9" fmla="*/ 0 h 1"/>
                                <a:gd name="T10" fmla="*/ 350 w 425"/>
                                <a:gd name="T11" fmla="*/ 0 h 1"/>
                                <a:gd name="T12" fmla="*/ 0 60000 65536"/>
                                <a:gd name="T13" fmla="*/ 0 60000 65536"/>
                                <a:gd name="T14" fmla="*/ 0 60000 65536"/>
                                <a:gd name="T15" fmla="*/ 0 60000 65536"/>
                                <a:gd name="T16" fmla="*/ 0 60000 65536"/>
                                <a:gd name="T17" fmla="*/ 0 60000 65536"/>
                                <a:gd name="T18" fmla="*/ 0 w 425"/>
                                <a:gd name="T19" fmla="*/ 0 h 1"/>
                                <a:gd name="T20" fmla="*/ 425 w 42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25" h="1">
                                  <a:moveTo>
                                    <a:pt x="424" y="0"/>
                                  </a:moveTo>
                                  <a:lnTo>
                                    <a:pt x="0" y="0"/>
                                  </a:lnTo>
                                  <a:lnTo>
                                    <a:pt x="5" y="0"/>
                                  </a:lnTo>
                                  <a:lnTo>
                                    <a:pt x="423" y="0"/>
                                  </a:lnTo>
                                  <a:lnTo>
                                    <a:pt x="42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70" name="Freeform 774"/>
                            <p:cNvSpPr>
                              <a:spLocks/>
                            </p:cNvSpPr>
                            <p:nvPr/>
                          </p:nvSpPr>
                          <p:spPr bwMode="auto">
                            <a:xfrm>
                              <a:off x="581" y="1670"/>
                              <a:ext cx="381" cy="2"/>
                            </a:xfrm>
                            <a:custGeom>
                              <a:avLst/>
                              <a:gdLst>
                                <a:gd name="T0" fmla="*/ 346 w 419"/>
                                <a:gd name="T1" fmla="*/ 1 h 3"/>
                                <a:gd name="T2" fmla="*/ 0 w 419"/>
                                <a:gd name="T3" fmla="*/ 1 h 3"/>
                                <a:gd name="T4" fmla="*/ 2 w 419"/>
                                <a:gd name="T5" fmla="*/ 0 h 3"/>
                                <a:gd name="T6" fmla="*/ 346 w 419"/>
                                <a:gd name="T7" fmla="*/ 0 h 3"/>
                                <a:gd name="T8" fmla="*/ 346 w 419"/>
                                <a:gd name="T9" fmla="*/ 1 h 3"/>
                                <a:gd name="T10" fmla="*/ 346 w 419"/>
                                <a:gd name="T11" fmla="*/ 1 h 3"/>
                                <a:gd name="T12" fmla="*/ 0 60000 65536"/>
                                <a:gd name="T13" fmla="*/ 0 60000 65536"/>
                                <a:gd name="T14" fmla="*/ 0 60000 65536"/>
                                <a:gd name="T15" fmla="*/ 0 60000 65536"/>
                                <a:gd name="T16" fmla="*/ 0 60000 65536"/>
                                <a:gd name="T17" fmla="*/ 0 60000 65536"/>
                                <a:gd name="T18" fmla="*/ 0 w 419"/>
                                <a:gd name="T19" fmla="*/ 0 h 3"/>
                                <a:gd name="T20" fmla="*/ 419 w 419"/>
                                <a:gd name="T21" fmla="*/ 3 h 3"/>
                              </a:gdLst>
                              <a:ahLst/>
                              <a:cxnLst>
                                <a:cxn ang="T12">
                                  <a:pos x="T0" y="T1"/>
                                </a:cxn>
                                <a:cxn ang="T13">
                                  <a:pos x="T2" y="T3"/>
                                </a:cxn>
                                <a:cxn ang="T14">
                                  <a:pos x="T4" y="T5"/>
                                </a:cxn>
                                <a:cxn ang="T15">
                                  <a:pos x="T6" y="T7"/>
                                </a:cxn>
                                <a:cxn ang="T16">
                                  <a:pos x="T8" y="T9"/>
                                </a:cxn>
                                <a:cxn ang="T17">
                                  <a:pos x="T10" y="T11"/>
                                </a:cxn>
                              </a:cxnLst>
                              <a:rect l="T18" t="T19" r="T20" b="T21"/>
                              <a:pathLst>
                                <a:path w="419" h="3">
                                  <a:moveTo>
                                    <a:pt x="418" y="2"/>
                                  </a:moveTo>
                                  <a:lnTo>
                                    <a:pt x="0" y="2"/>
                                  </a:lnTo>
                                  <a:lnTo>
                                    <a:pt x="2" y="0"/>
                                  </a:lnTo>
                                  <a:lnTo>
                                    <a:pt x="418" y="0"/>
                                  </a:lnTo>
                                  <a:lnTo>
                                    <a:pt x="41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71" name="Freeform 775"/>
                            <p:cNvSpPr>
                              <a:spLocks/>
                            </p:cNvSpPr>
                            <p:nvPr/>
                          </p:nvSpPr>
                          <p:spPr bwMode="auto">
                            <a:xfrm>
                              <a:off x="583" y="1670"/>
                              <a:ext cx="379" cy="0"/>
                            </a:xfrm>
                            <a:custGeom>
                              <a:avLst/>
                              <a:gdLst>
                                <a:gd name="T0" fmla="*/ 344 w 417"/>
                                <a:gd name="T1" fmla="*/ 0 h 1"/>
                                <a:gd name="T2" fmla="*/ 0 w 417"/>
                                <a:gd name="T3" fmla="*/ 0 h 1"/>
                                <a:gd name="T4" fmla="*/ 4 w 417"/>
                                <a:gd name="T5" fmla="*/ 0 h 1"/>
                                <a:gd name="T6" fmla="*/ 342 w 417"/>
                                <a:gd name="T7" fmla="*/ 0 h 1"/>
                                <a:gd name="T8" fmla="*/ 344 w 417"/>
                                <a:gd name="T9" fmla="*/ 0 h 1"/>
                                <a:gd name="T10" fmla="*/ 344 w 417"/>
                                <a:gd name="T11" fmla="*/ 0 h 1"/>
                                <a:gd name="T12" fmla="*/ 0 60000 65536"/>
                                <a:gd name="T13" fmla="*/ 0 60000 65536"/>
                                <a:gd name="T14" fmla="*/ 0 60000 65536"/>
                                <a:gd name="T15" fmla="*/ 0 60000 65536"/>
                                <a:gd name="T16" fmla="*/ 0 60000 65536"/>
                                <a:gd name="T17" fmla="*/ 0 60000 65536"/>
                                <a:gd name="T18" fmla="*/ 0 w 417"/>
                                <a:gd name="T19" fmla="*/ 0 h 1"/>
                                <a:gd name="T20" fmla="*/ 417 w 417"/>
                                <a:gd name="T21" fmla="*/ 0 h 1"/>
                              </a:gdLst>
                              <a:ahLst/>
                              <a:cxnLst>
                                <a:cxn ang="T12">
                                  <a:pos x="T0" y="T1"/>
                                </a:cxn>
                                <a:cxn ang="T13">
                                  <a:pos x="T2" y="T3"/>
                                </a:cxn>
                                <a:cxn ang="T14">
                                  <a:pos x="T4" y="T5"/>
                                </a:cxn>
                                <a:cxn ang="T15">
                                  <a:pos x="T6" y="T7"/>
                                </a:cxn>
                                <a:cxn ang="T16">
                                  <a:pos x="T8" y="T9"/>
                                </a:cxn>
                                <a:cxn ang="T17">
                                  <a:pos x="T10" y="T11"/>
                                </a:cxn>
                              </a:cxnLst>
                              <a:rect l="T18" t="T19" r="T20" b="T21"/>
                              <a:pathLst>
                                <a:path w="417" h="1">
                                  <a:moveTo>
                                    <a:pt x="416" y="0"/>
                                  </a:moveTo>
                                  <a:lnTo>
                                    <a:pt x="0" y="0"/>
                                  </a:lnTo>
                                  <a:lnTo>
                                    <a:pt x="4" y="0"/>
                                  </a:lnTo>
                                  <a:lnTo>
                                    <a:pt x="414" y="0"/>
                                  </a:lnTo>
                                  <a:lnTo>
                                    <a:pt x="41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72" name="Freeform 776"/>
                            <p:cNvSpPr>
                              <a:spLocks/>
                            </p:cNvSpPr>
                            <p:nvPr/>
                          </p:nvSpPr>
                          <p:spPr bwMode="auto">
                            <a:xfrm>
                              <a:off x="587" y="1668"/>
                              <a:ext cx="373" cy="2"/>
                            </a:xfrm>
                            <a:custGeom>
                              <a:avLst/>
                              <a:gdLst>
                                <a:gd name="T0" fmla="*/ 338 w 411"/>
                                <a:gd name="T1" fmla="*/ 1 h 3"/>
                                <a:gd name="T2" fmla="*/ 0 w 411"/>
                                <a:gd name="T3" fmla="*/ 1 h 3"/>
                                <a:gd name="T4" fmla="*/ 4 w 411"/>
                                <a:gd name="T5" fmla="*/ 0 h 3"/>
                                <a:gd name="T6" fmla="*/ 338 w 411"/>
                                <a:gd name="T7" fmla="*/ 0 h 3"/>
                                <a:gd name="T8" fmla="*/ 338 w 411"/>
                                <a:gd name="T9" fmla="*/ 1 h 3"/>
                                <a:gd name="T10" fmla="*/ 338 w 411"/>
                                <a:gd name="T11" fmla="*/ 1 h 3"/>
                                <a:gd name="T12" fmla="*/ 0 60000 65536"/>
                                <a:gd name="T13" fmla="*/ 0 60000 65536"/>
                                <a:gd name="T14" fmla="*/ 0 60000 65536"/>
                                <a:gd name="T15" fmla="*/ 0 60000 65536"/>
                                <a:gd name="T16" fmla="*/ 0 60000 65536"/>
                                <a:gd name="T17" fmla="*/ 0 60000 65536"/>
                                <a:gd name="T18" fmla="*/ 0 w 411"/>
                                <a:gd name="T19" fmla="*/ 0 h 3"/>
                                <a:gd name="T20" fmla="*/ 411 w 4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411" h="3">
                                  <a:moveTo>
                                    <a:pt x="410" y="2"/>
                                  </a:moveTo>
                                  <a:lnTo>
                                    <a:pt x="0" y="2"/>
                                  </a:lnTo>
                                  <a:lnTo>
                                    <a:pt x="4" y="0"/>
                                  </a:lnTo>
                                  <a:lnTo>
                                    <a:pt x="410" y="0"/>
                                  </a:lnTo>
                                  <a:lnTo>
                                    <a:pt x="41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73" name="Freeform 777"/>
                            <p:cNvSpPr>
                              <a:spLocks/>
                            </p:cNvSpPr>
                            <p:nvPr/>
                          </p:nvSpPr>
                          <p:spPr bwMode="auto">
                            <a:xfrm>
                              <a:off x="590" y="1666"/>
                              <a:ext cx="370" cy="3"/>
                            </a:xfrm>
                            <a:custGeom>
                              <a:avLst/>
                              <a:gdLst>
                                <a:gd name="T0" fmla="*/ 335 w 407"/>
                                <a:gd name="T1" fmla="*/ 2 h 3"/>
                                <a:gd name="T2" fmla="*/ 0 w 407"/>
                                <a:gd name="T3" fmla="*/ 2 h 3"/>
                                <a:gd name="T4" fmla="*/ 2 w 407"/>
                                <a:gd name="T5" fmla="*/ 0 h 3"/>
                                <a:gd name="T6" fmla="*/ 333 w 407"/>
                                <a:gd name="T7" fmla="*/ 0 h 3"/>
                                <a:gd name="T8" fmla="*/ 335 w 407"/>
                                <a:gd name="T9" fmla="*/ 2 h 3"/>
                                <a:gd name="T10" fmla="*/ 335 w 407"/>
                                <a:gd name="T11" fmla="*/ 2 h 3"/>
                                <a:gd name="T12" fmla="*/ 0 60000 65536"/>
                                <a:gd name="T13" fmla="*/ 0 60000 65536"/>
                                <a:gd name="T14" fmla="*/ 0 60000 65536"/>
                                <a:gd name="T15" fmla="*/ 0 60000 65536"/>
                                <a:gd name="T16" fmla="*/ 0 60000 65536"/>
                                <a:gd name="T17" fmla="*/ 0 60000 65536"/>
                                <a:gd name="T18" fmla="*/ 0 w 407"/>
                                <a:gd name="T19" fmla="*/ 0 h 3"/>
                                <a:gd name="T20" fmla="*/ 407 w 407"/>
                                <a:gd name="T21" fmla="*/ 3 h 3"/>
                              </a:gdLst>
                              <a:ahLst/>
                              <a:cxnLst>
                                <a:cxn ang="T12">
                                  <a:pos x="T0" y="T1"/>
                                </a:cxn>
                                <a:cxn ang="T13">
                                  <a:pos x="T2" y="T3"/>
                                </a:cxn>
                                <a:cxn ang="T14">
                                  <a:pos x="T4" y="T5"/>
                                </a:cxn>
                                <a:cxn ang="T15">
                                  <a:pos x="T6" y="T7"/>
                                </a:cxn>
                                <a:cxn ang="T16">
                                  <a:pos x="T8" y="T9"/>
                                </a:cxn>
                                <a:cxn ang="T17">
                                  <a:pos x="T10" y="T11"/>
                                </a:cxn>
                              </a:cxnLst>
                              <a:rect l="T18" t="T19" r="T20" b="T21"/>
                              <a:pathLst>
                                <a:path w="407" h="3">
                                  <a:moveTo>
                                    <a:pt x="406" y="2"/>
                                  </a:moveTo>
                                  <a:lnTo>
                                    <a:pt x="0" y="2"/>
                                  </a:lnTo>
                                  <a:lnTo>
                                    <a:pt x="2" y="0"/>
                                  </a:lnTo>
                                  <a:lnTo>
                                    <a:pt x="403" y="0"/>
                                  </a:lnTo>
                                  <a:lnTo>
                                    <a:pt x="40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74" name="Freeform 778"/>
                            <p:cNvSpPr>
                              <a:spLocks/>
                            </p:cNvSpPr>
                            <p:nvPr/>
                          </p:nvSpPr>
                          <p:spPr bwMode="auto">
                            <a:xfrm>
                              <a:off x="592" y="1666"/>
                              <a:ext cx="366" cy="1"/>
                            </a:xfrm>
                            <a:custGeom>
                              <a:avLst/>
                              <a:gdLst>
                                <a:gd name="T0" fmla="*/ 332 w 402"/>
                                <a:gd name="T1" fmla="*/ 0 h 1"/>
                                <a:gd name="T2" fmla="*/ 0 w 402"/>
                                <a:gd name="T3" fmla="*/ 0 h 1"/>
                                <a:gd name="T4" fmla="*/ 5 w 402"/>
                                <a:gd name="T5" fmla="*/ 0 h 1"/>
                                <a:gd name="T6" fmla="*/ 332 w 402"/>
                                <a:gd name="T7" fmla="*/ 0 h 1"/>
                                <a:gd name="T8" fmla="*/ 332 w 402"/>
                                <a:gd name="T9" fmla="*/ 0 h 1"/>
                                <a:gd name="T10" fmla="*/ 332 w 402"/>
                                <a:gd name="T11" fmla="*/ 0 h 1"/>
                                <a:gd name="T12" fmla="*/ 0 60000 65536"/>
                                <a:gd name="T13" fmla="*/ 0 60000 65536"/>
                                <a:gd name="T14" fmla="*/ 0 60000 65536"/>
                                <a:gd name="T15" fmla="*/ 0 60000 65536"/>
                                <a:gd name="T16" fmla="*/ 0 60000 65536"/>
                                <a:gd name="T17" fmla="*/ 0 60000 65536"/>
                                <a:gd name="T18" fmla="*/ 0 w 402"/>
                                <a:gd name="T19" fmla="*/ 0 h 1"/>
                                <a:gd name="T20" fmla="*/ 402 w 402"/>
                                <a:gd name="T21" fmla="*/ 1 h 1"/>
                              </a:gdLst>
                              <a:ahLst/>
                              <a:cxnLst>
                                <a:cxn ang="T12">
                                  <a:pos x="T0" y="T1"/>
                                </a:cxn>
                                <a:cxn ang="T13">
                                  <a:pos x="T2" y="T3"/>
                                </a:cxn>
                                <a:cxn ang="T14">
                                  <a:pos x="T4" y="T5"/>
                                </a:cxn>
                                <a:cxn ang="T15">
                                  <a:pos x="T6" y="T7"/>
                                </a:cxn>
                                <a:cxn ang="T16">
                                  <a:pos x="T8" y="T9"/>
                                </a:cxn>
                                <a:cxn ang="T17">
                                  <a:pos x="T10" y="T11"/>
                                </a:cxn>
                              </a:cxnLst>
                              <a:rect l="T18" t="T19" r="T20" b="T21"/>
                              <a:pathLst>
                                <a:path w="402" h="1">
                                  <a:moveTo>
                                    <a:pt x="401" y="0"/>
                                  </a:moveTo>
                                  <a:lnTo>
                                    <a:pt x="0" y="0"/>
                                  </a:lnTo>
                                  <a:lnTo>
                                    <a:pt x="5" y="0"/>
                                  </a:lnTo>
                                  <a:lnTo>
                                    <a:pt x="40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75" name="Freeform 779"/>
                            <p:cNvSpPr>
                              <a:spLocks/>
                            </p:cNvSpPr>
                            <p:nvPr/>
                          </p:nvSpPr>
                          <p:spPr bwMode="auto">
                            <a:xfrm>
                              <a:off x="597" y="1664"/>
                              <a:ext cx="361" cy="3"/>
                            </a:xfrm>
                            <a:custGeom>
                              <a:avLst/>
                              <a:gdLst>
                                <a:gd name="T0" fmla="*/ 327 w 397"/>
                                <a:gd name="T1" fmla="*/ 2 h 3"/>
                                <a:gd name="T2" fmla="*/ 0 w 397"/>
                                <a:gd name="T3" fmla="*/ 2 h 3"/>
                                <a:gd name="T4" fmla="*/ 1 w 397"/>
                                <a:gd name="T5" fmla="*/ 0 h 3"/>
                                <a:gd name="T6" fmla="*/ 326 w 397"/>
                                <a:gd name="T7" fmla="*/ 0 h 3"/>
                                <a:gd name="T8" fmla="*/ 327 w 397"/>
                                <a:gd name="T9" fmla="*/ 2 h 3"/>
                                <a:gd name="T10" fmla="*/ 327 w 397"/>
                                <a:gd name="T11" fmla="*/ 2 h 3"/>
                                <a:gd name="T12" fmla="*/ 0 60000 65536"/>
                                <a:gd name="T13" fmla="*/ 0 60000 65536"/>
                                <a:gd name="T14" fmla="*/ 0 60000 65536"/>
                                <a:gd name="T15" fmla="*/ 0 60000 65536"/>
                                <a:gd name="T16" fmla="*/ 0 60000 65536"/>
                                <a:gd name="T17" fmla="*/ 0 60000 65536"/>
                                <a:gd name="T18" fmla="*/ 0 w 397"/>
                                <a:gd name="T19" fmla="*/ 0 h 3"/>
                                <a:gd name="T20" fmla="*/ 397 w 397"/>
                                <a:gd name="T21" fmla="*/ 3 h 3"/>
                              </a:gdLst>
                              <a:ahLst/>
                              <a:cxnLst>
                                <a:cxn ang="T12">
                                  <a:pos x="T0" y="T1"/>
                                </a:cxn>
                                <a:cxn ang="T13">
                                  <a:pos x="T2" y="T3"/>
                                </a:cxn>
                                <a:cxn ang="T14">
                                  <a:pos x="T4" y="T5"/>
                                </a:cxn>
                                <a:cxn ang="T15">
                                  <a:pos x="T6" y="T7"/>
                                </a:cxn>
                                <a:cxn ang="T16">
                                  <a:pos x="T8" y="T9"/>
                                </a:cxn>
                                <a:cxn ang="T17">
                                  <a:pos x="T10" y="T11"/>
                                </a:cxn>
                              </a:cxnLst>
                              <a:rect l="T18" t="T19" r="T20" b="T21"/>
                              <a:pathLst>
                                <a:path w="397" h="3">
                                  <a:moveTo>
                                    <a:pt x="396" y="2"/>
                                  </a:moveTo>
                                  <a:lnTo>
                                    <a:pt x="0" y="2"/>
                                  </a:lnTo>
                                  <a:lnTo>
                                    <a:pt x="1" y="0"/>
                                  </a:lnTo>
                                  <a:lnTo>
                                    <a:pt x="394" y="0"/>
                                  </a:lnTo>
                                  <a:lnTo>
                                    <a:pt x="39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76" name="Freeform 780"/>
                            <p:cNvSpPr>
                              <a:spLocks/>
                            </p:cNvSpPr>
                            <p:nvPr/>
                          </p:nvSpPr>
                          <p:spPr bwMode="auto">
                            <a:xfrm>
                              <a:off x="598" y="1662"/>
                              <a:ext cx="358" cy="3"/>
                            </a:xfrm>
                            <a:custGeom>
                              <a:avLst/>
                              <a:gdLst>
                                <a:gd name="T0" fmla="*/ 324 w 394"/>
                                <a:gd name="T1" fmla="*/ 2 h 3"/>
                                <a:gd name="T2" fmla="*/ 0 w 394"/>
                                <a:gd name="T3" fmla="*/ 2 h 3"/>
                                <a:gd name="T4" fmla="*/ 5 w 394"/>
                                <a:gd name="T5" fmla="*/ 0 h 3"/>
                                <a:gd name="T6" fmla="*/ 324 w 394"/>
                                <a:gd name="T7" fmla="*/ 0 h 3"/>
                                <a:gd name="T8" fmla="*/ 324 w 394"/>
                                <a:gd name="T9" fmla="*/ 2 h 3"/>
                                <a:gd name="T10" fmla="*/ 324 w 394"/>
                                <a:gd name="T11" fmla="*/ 2 h 3"/>
                                <a:gd name="T12" fmla="*/ 0 60000 65536"/>
                                <a:gd name="T13" fmla="*/ 0 60000 65536"/>
                                <a:gd name="T14" fmla="*/ 0 60000 65536"/>
                                <a:gd name="T15" fmla="*/ 0 60000 65536"/>
                                <a:gd name="T16" fmla="*/ 0 60000 65536"/>
                                <a:gd name="T17" fmla="*/ 0 60000 65536"/>
                                <a:gd name="T18" fmla="*/ 0 w 394"/>
                                <a:gd name="T19" fmla="*/ 0 h 3"/>
                                <a:gd name="T20" fmla="*/ 394 w 394"/>
                                <a:gd name="T21" fmla="*/ 3 h 3"/>
                              </a:gdLst>
                              <a:ahLst/>
                              <a:cxnLst>
                                <a:cxn ang="T12">
                                  <a:pos x="T0" y="T1"/>
                                </a:cxn>
                                <a:cxn ang="T13">
                                  <a:pos x="T2" y="T3"/>
                                </a:cxn>
                                <a:cxn ang="T14">
                                  <a:pos x="T4" y="T5"/>
                                </a:cxn>
                                <a:cxn ang="T15">
                                  <a:pos x="T6" y="T7"/>
                                </a:cxn>
                                <a:cxn ang="T16">
                                  <a:pos x="T8" y="T9"/>
                                </a:cxn>
                                <a:cxn ang="T17">
                                  <a:pos x="T10" y="T11"/>
                                </a:cxn>
                              </a:cxnLst>
                              <a:rect l="T18" t="T19" r="T20" b="T21"/>
                              <a:pathLst>
                                <a:path w="394" h="3">
                                  <a:moveTo>
                                    <a:pt x="393" y="2"/>
                                  </a:moveTo>
                                  <a:lnTo>
                                    <a:pt x="0" y="2"/>
                                  </a:lnTo>
                                  <a:lnTo>
                                    <a:pt x="5" y="0"/>
                                  </a:lnTo>
                                  <a:lnTo>
                                    <a:pt x="393" y="0"/>
                                  </a:lnTo>
                                  <a:lnTo>
                                    <a:pt x="39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77" name="Freeform 781"/>
                            <p:cNvSpPr>
                              <a:spLocks/>
                            </p:cNvSpPr>
                            <p:nvPr/>
                          </p:nvSpPr>
                          <p:spPr bwMode="auto">
                            <a:xfrm>
                              <a:off x="602" y="1662"/>
                              <a:ext cx="354" cy="1"/>
                            </a:xfrm>
                            <a:custGeom>
                              <a:avLst/>
                              <a:gdLst>
                                <a:gd name="T0" fmla="*/ 321 w 389"/>
                                <a:gd name="T1" fmla="*/ 0 h 1"/>
                                <a:gd name="T2" fmla="*/ 0 w 389"/>
                                <a:gd name="T3" fmla="*/ 0 h 1"/>
                                <a:gd name="T4" fmla="*/ 2 w 389"/>
                                <a:gd name="T5" fmla="*/ 0 h 1"/>
                                <a:gd name="T6" fmla="*/ 319 w 389"/>
                                <a:gd name="T7" fmla="*/ 0 h 1"/>
                                <a:gd name="T8" fmla="*/ 321 w 389"/>
                                <a:gd name="T9" fmla="*/ 0 h 1"/>
                                <a:gd name="T10" fmla="*/ 321 w 389"/>
                                <a:gd name="T11" fmla="*/ 0 h 1"/>
                                <a:gd name="T12" fmla="*/ 0 60000 65536"/>
                                <a:gd name="T13" fmla="*/ 0 60000 65536"/>
                                <a:gd name="T14" fmla="*/ 0 60000 65536"/>
                                <a:gd name="T15" fmla="*/ 0 60000 65536"/>
                                <a:gd name="T16" fmla="*/ 0 60000 65536"/>
                                <a:gd name="T17" fmla="*/ 0 60000 65536"/>
                                <a:gd name="T18" fmla="*/ 0 w 389"/>
                                <a:gd name="T19" fmla="*/ 0 h 1"/>
                                <a:gd name="T20" fmla="*/ 389 w 389"/>
                                <a:gd name="T21" fmla="*/ 1 h 1"/>
                              </a:gdLst>
                              <a:ahLst/>
                              <a:cxnLst>
                                <a:cxn ang="T12">
                                  <a:pos x="T0" y="T1"/>
                                </a:cxn>
                                <a:cxn ang="T13">
                                  <a:pos x="T2" y="T3"/>
                                </a:cxn>
                                <a:cxn ang="T14">
                                  <a:pos x="T4" y="T5"/>
                                </a:cxn>
                                <a:cxn ang="T15">
                                  <a:pos x="T6" y="T7"/>
                                </a:cxn>
                                <a:cxn ang="T16">
                                  <a:pos x="T8" y="T9"/>
                                </a:cxn>
                                <a:cxn ang="T17">
                                  <a:pos x="T10" y="T11"/>
                                </a:cxn>
                              </a:cxnLst>
                              <a:rect l="T18" t="T19" r="T20" b="T21"/>
                              <a:pathLst>
                                <a:path w="389" h="1">
                                  <a:moveTo>
                                    <a:pt x="388" y="0"/>
                                  </a:moveTo>
                                  <a:lnTo>
                                    <a:pt x="0" y="0"/>
                                  </a:lnTo>
                                  <a:lnTo>
                                    <a:pt x="2" y="0"/>
                                  </a:lnTo>
                                  <a:lnTo>
                                    <a:pt x="386" y="0"/>
                                  </a:lnTo>
                                  <a:lnTo>
                                    <a:pt x="38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78" name="Freeform 782"/>
                            <p:cNvSpPr>
                              <a:spLocks/>
                            </p:cNvSpPr>
                            <p:nvPr/>
                          </p:nvSpPr>
                          <p:spPr bwMode="auto">
                            <a:xfrm>
                              <a:off x="604" y="1660"/>
                              <a:ext cx="350" cy="3"/>
                            </a:xfrm>
                            <a:custGeom>
                              <a:avLst/>
                              <a:gdLst>
                                <a:gd name="T0" fmla="*/ 317 w 385"/>
                                <a:gd name="T1" fmla="*/ 2 h 4"/>
                                <a:gd name="T2" fmla="*/ 0 w 385"/>
                                <a:gd name="T3" fmla="*/ 2 h 4"/>
                                <a:gd name="T4" fmla="*/ 4 w 385"/>
                                <a:gd name="T5" fmla="*/ 0 h 4"/>
                                <a:gd name="T6" fmla="*/ 317 w 385"/>
                                <a:gd name="T7" fmla="*/ 0 h 4"/>
                                <a:gd name="T8" fmla="*/ 317 w 385"/>
                                <a:gd name="T9" fmla="*/ 2 h 4"/>
                                <a:gd name="T10" fmla="*/ 317 w 385"/>
                                <a:gd name="T11" fmla="*/ 2 h 4"/>
                                <a:gd name="T12" fmla="*/ 0 60000 65536"/>
                                <a:gd name="T13" fmla="*/ 0 60000 65536"/>
                                <a:gd name="T14" fmla="*/ 0 60000 65536"/>
                                <a:gd name="T15" fmla="*/ 0 60000 65536"/>
                                <a:gd name="T16" fmla="*/ 0 60000 65536"/>
                                <a:gd name="T17" fmla="*/ 0 60000 65536"/>
                                <a:gd name="T18" fmla="*/ 0 w 385"/>
                                <a:gd name="T19" fmla="*/ 0 h 4"/>
                                <a:gd name="T20" fmla="*/ 385 w 385"/>
                                <a:gd name="T21" fmla="*/ 4 h 4"/>
                              </a:gdLst>
                              <a:ahLst/>
                              <a:cxnLst>
                                <a:cxn ang="T12">
                                  <a:pos x="T0" y="T1"/>
                                </a:cxn>
                                <a:cxn ang="T13">
                                  <a:pos x="T2" y="T3"/>
                                </a:cxn>
                                <a:cxn ang="T14">
                                  <a:pos x="T4" y="T5"/>
                                </a:cxn>
                                <a:cxn ang="T15">
                                  <a:pos x="T6" y="T7"/>
                                </a:cxn>
                                <a:cxn ang="T16">
                                  <a:pos x="T8" y="T9"/>
                                </a:cxn>
                                <a:cxn ang="T17">
                                  <a:pos x="T10" y="T11"/>
                                </a:cxn>
                              </a:cxnLst>
                              <a:rect l="T18" t="T19" r="T20" b="T21"/>
                              <a:pathLst>
                                <a:path w="385" h="4">
                                  <a:moveTo>
                                    <a:pt x="384" y="3"/>
                                  </a:moveTo>
                                  <a:lnTo>
                                    <a:pt x="0" y="3"/>
                                  </a:lnTo>
                                  <a:lnTo>
                                    <a:pt x="4" y="0"/>
                                  </a:lnTo>
                                  <a:lnTo>
                                    <a:pt x="384" y="0"/>
                                  </a:lnTo>
                                  <a:lnTo>
                                    <a:pt x="384"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79" name="Freeform 783"/>
                            <p:cNvSpPr>
                              <a:spLocks/>
                            </p:cNvSpPr>
                            <p:nvPr/>
                          </p:nvSpPr>
                          <p:spPr bwMode="auto">
                            <a:xfrm>
                              <a:off x="608" y="1660"/>
                              <a:ext cx="346" cy="1"/>
                            </a:xfrm>
                            <a:custGeom>
                              <a:avLst/>
                              <a:gdLst>
                                <a:gd name="T0" fmla="*/ 313 w 381"/>
                                <a:gd name="T1" fmla="*/ 0 h 1"/>
                                <a:gd name="T2" fmla="*/ 0 w 381"/>
                                <a:gd name="T3" fmla="*/ 0 h 1"/>
                                <a:gd name="T4" fmla="*/ 4 w 381"/>
                                <a:gd name="T5" fmla="*/ 0 h 1"/>
                                <a:gd name="T6" fmla="*/ 311 w 381"/>
                                <a:gd name="T7" fmla="*/ 0 h 1"/>
                                <a:gd name="T8" fmla="*/ 313 w 381"/>
                                <a:gd name="T9" fmla="*/ 0 h 1"/>
                                <a:gd name="T10" fmla="*/ 313 w 381"/>
                                <a:gd name="T11" fmla="*/ 0 h 1"/>
                                <a:gd name="T12" fmla="*/ 0 60000 65536"/>
                                <a:gd name="T13" fmla="*/ 0 60000 65536"/>
                                <a:gd name="T14" fmla="*/ 0 60000 65536"/>
                                <a:gd name="T15" fmla="*/ 0 60000 65536"/>
                                <a:gd name="T16" fmla="*/ 0 60000 65536"/>
                                <a:gd name="T17" fmla="*/ 0 60000 65536"/>
                                <a:gd name="T18" fmla="*/ 0 w 381"/>
                                <a:gd name="T19" fmla="*/ 0 h 1"/>
                                <a:gd name="T20" fmla="*/ 381 w 3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381" h="1">
                                  <a:moveTo>
                                    <a:pt x="380" y="0"/>
                                  </a:moveTo>
                                  <a:lnTo>
                                    <a:pt x="0" y="0"/>
                                  </a:lnTo>
                                  <a:lnTo>
                                    <a:pt x="4" y="0"/>
                                  </a:lnTo>
                                  <a:lnTo>
                                    <a:pt x="378" y="0"/>
                                  </a:lnTo>
                                  <a:lnTo>
                                    <a:pt x="38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80" name="Freeform 784"/>
                            <p:cNvSpPr>
                              <a:spLocks/>
                            </p:cNvSpPr>
                            <p:nvPr/>
                          </p:nvSpPr>
                          <p:spPr bwMode="auto">
                            <a:xfrm>
                              <a:off x="611" y="1658"/>
                              <a:ext cx="341" cy="3"/>
                            </a:xfrm>
                            <a:custGeom>
                              <a:avLst/>
                              <a:gdLst>
                                <a:gd name="T0" fmla="*/ 309 w 375"/>
                                <a:gd name="T1" fmla="*/ 2 h 3"/>
                                <a:gd name="T2" fmla="*/ 0 w 375"/>
                                <a:gd name="T3" fmla="*/ 2 h 3"/>
                                <a:gd name="T4" fmla="*/ 2 w 375"/>
                                <a:gd name="T5" fmla="*/ 0 h 3"/>
                                <a:gd name="T6" fmla="*/ 309 w 375"/>
                                <a:gd name="T7" fmla="*/ 0 h 3"/>
                                <a:gd name="T8" fmla="*/ 309 w 375"/>
                                <a:gd name="T9" fmla="*/ 2 h 3"/>
                                <a:gd name="T10" fmla="*/ 309 w 375"/>
                                <a:gd name="T11" fmla="*/ 2 h 3"/>
                                <a:gd name="T12" fmla="*/ 0 60000 65536"/>
                                <a:gd name="T13" fmla="*/ 0 60000 65536"/>
                                <a:gd name="T14" fmla="*/ 0 60000 65536"/>
                                <a:gd name="T15" fmla="*/ 0 60000 65536"/>
                                <a:gd name="T16" fmla="*/ 0 60000 65536"/>
                                <a:gd name="T17" fmla="*/ 0 60000 65536"/>
                                <a:gd name="T18" fmla="*/ 0 w 375"/>
                                <a:gd name="T19" fmla="*/ 0 h 3"/>
                                <a:gd name="T20" fmla="*/ 375 w 375"/>
                                <a:gd name="T21" fmla="*/ 3 h 3"/>
                              </a:gdLst>
                              <a:ahLst/>
                              <a:cxnLst>
                                <a:cxn ang="T12">
                                  <a:pos x="T0" y="T1"/>
                                </a:cxn>
                                <a:cxn ang="T13">
                                  <a:pos x="T2" y="T3"/>
                                </a:cxn>
                                <a:cxn ang="T14">
                                  <a:pos x="T4" y="T5"/>
                                </a:cxn>
                                <a:cxn ang="T15">
                                  <a:pos x="T6" y="T7"/>
                                </a:cxn>
                                <a:cxn ang="T16">
                                  <a:pos x="T8" y="T9"/>
                                </a:cxn>
                                <a:cxn ang="T17">
                                  <a:pos x="T10" y="T11"/>
                                </a:cxn>
                              </a:cxnLst>
                              <a:rect l="T18" t="T19" r="T20" b="T21"/>
                              <a:pathLst>
                                <a:path w="375" h="3">
                                  <a:moveTo>
                                    <a:pt x="374" y="2"/>
                                  </a:moveTo>
                                  <a:lnTo>
                                    <a:pt x="0" y="2"/>
                                  </a:lnTo>
                                  <a:lnTo>
                                    <a:pt x="2" y="0"/>
                                  </a:lnTo>
                                  <a:lnTo>
                                    <a:pt x="374" y="0"/>
                                  </a:lnTo>
                                  <a:lnTo>
                                    <a:pt x="374"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81" name="Freeform 785"/>
                            <p:cNvSpPr>
                              <a:spLocks/>
                            </p:cNvSpPr>
                            <p:nvPr/>
                          </p:nvSpPr>
                          <p:spPr bwMode="auto">
                            <a:xfrm>
                              <a:off x="613" y="1656"/>
                              <a:ext cx="339" cy="3"/>
                            </a:xfrm>
                            <a:custGeom>
                              <a:avLst/>
                              <a:gdLst>
                                <a:gd name="T0" fmla="*/ 307 w 373"/>
                                <a:gd name="T1" fmla="*/ 2 h 3"/>
                                <a:gd name="T2" fmla="*/ 0 w 373"/>
                                <a:gd name="T3" fmla="*/ 2 h 3"/>
                                <a:gd name="T4" fmla="*/ 5 w 373"/>
                                <a:gd name="T5" fmla="*/ 0 h 3"/>
                                <a:gd name="T6" fmla="*/ 304 w 373"/>
                                <a:gd name="T7" fmla="*/ 0 h 3"/>
                                <a:gd name="T8" fmla="*/ 307 w 373"/>
                                <a:gd name="T9" fmla="*/ 2 h 3"/>
                                <a:gd name="T10" fmla="*/ 307 w 373"/>
                                <a:gd name="T11" fmla="*/ 2 h 3"/>
                                <a:gd name="T12" fmla="*/ 0 60000 65536"/>
                                <a:gd name="T13" fmla="*/ 0 60000 65536"/>
                                <a:gd name="T14" fmla="*/ 0 60000 65536"/>
                                <a:gd name="T15" fmla="*/ 0 60000 65536"/>
                                <a:gd name="T16" fmla="*/ 0 60000 65536"/>
                                <a:gd name="T17" fmla="*/ 0 60000 65536"/>
                                <a:gd name="T18" fmla="*/ 0 w 373"/>
                                <a:gd name="T19" fmla="*/ 0 h 3"/>
                                <a:gd name="T20" fmla="*/ 373 w 37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73" h="3">
                                  <a:moveTo>
                                    <a:pt x="372" y="2"/>
                                  </a:moveTo>
                                  <a:lnTo>
                                    <a:pt x="0" y="2"/>
                                  </a:lnTo>
                                  <a:lnTo>
                                    <a:pt x="5" y="0"/>
                                  </a:lnTo>
                                  <a:lnTo>
                                    <a:pt x="369" y="0"/>
                                  </a:lnTo>
                                  <a:lnTo>
                                    <a:pt x="37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82" name="Freeform 786"/>
                            <p:cNvSpPr>
                              <a:spLocks/>
                            </p:cNvSpPr>
                            <p:nvPr/>
                          </p:nvSpPr>
                          <p:spPr bwMode="auto">
                            <a:xfrm>
                              <a:off x="618" y="1656"/>
                              <a:ext cx="331" cy="1"/>
                            </a:xfrm>
                            <a:custGeom>
                              <a:avLst/>
                              <a:gdLst>
                                <a:gd name="T0" fmla="*/ 299 w 365"/>
                                <a:gd name="T1" fmla="*/ 0 h 1"/>
                                <a:gd name="T2" fmla="*/ 0 w 365"/>
                                <a:gd name="T3" fmla="*/ 0 h 1"/>
                                <a:gd name="T4" fmla="*/ 2 w 365"/>
                                <a:gd name="T5" fmla="*/ 0 h 1"/>
                                <a:gd name="T6" fmla="*/ 299 w 365"/>
                                <a:gd name="T7" fmla="*/ 0 h 1"/>
                                <a:gd name="T8" fmla="*/ 299 w 365"/>
                                <a:gd name="T9" fmla="*/ 0 h 1"/>
                                <a:gd name="T10" fmla="*/ 299 w 365"/>
                                <a:gd name="T11" fmla="*/ 0 h 1"/>
                                <a:gd name="T12" fmla="*/ 0 60000 65536"/>
                                <a:gd name="T13" fmla="*/ 0 60000 65536"/>
                                <a:gd name="T14" fmla="*/ 0 60000 65536"/>
                                <a:gd name="T15" fmla="*/ 0 60000 65536"/>
                                <a:gd name="T16" fmla="*/ 0 60000 65536"/>
                                <a:gd name="T17" fmla="*/ 0 60000 65536"/>
                                <a:gd name="T18" fmla="*/ 0 w 365"/>
                                <a:gd name="T19" fmla="*/ 0 h 1"/>
                                <a:gd name="T20" fmla="*/ 365 w 365"/>
                                <a:gd name="T21" fmla="*/ 1 h 1"/>
                              </a:gdLst>
                              <a:ahLst/>
                              <a:cxnLst>
                                <a:cxn ang="T12">
                                  <a:pos x="T0" y="T1"/>
                                </a:cxn>
                                <a:cxn ang="T13">
                                  <a:pos x="T2" y="T3"/>
                                </a:cxn>
                                <a:cxn ang="T14">
                                  <a:pos x="T4" y="T5"/>
                                </a:cxn>
                                <a:cxn ang="T15">
                                  <a:pos x="T6" y="T7"/>
                                </a:cxn>
                                <a:cxn ang="T16">
                                  <a:pos x="T8" y="T9"/>
                                </a:cxn>
                                <a:cxn ang="T17">
                                  <a:pos x="T10" y="T11"/>
                                </a:cxn>
                              </a:cxnLst>
                              <a:rect l="T18" t="T19" r="T20" b="T21"/>
                              <a:pathLst>
                                <a:path w="365" h="1">
                                  <a:moveTo>
                                    <a:pt x="364" y="0"/>
                                  </a:moveTo>
                                  <a:lnTo>
                                    <a:pt x="0" y="0"/>
                                  </a:lnTo>
                                  <a:lnTo>
                                    <a:pt x="2" y="0"/>
                                  </a:lnTo>
                                  <a:lnTo>
                                    <a:pt x="36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83" name="Freeform 787"/>
                            <p:cNvSpPr>
                              <a:spLocks/>
                            </p:cNvSpPr>
                            <p:nvPr/>
                          </p:nvSpPr>
                          <p:spPr bwMode="auto">
                            <a:xfrm>
                              <a:off x="619" y="1655"/>
                              <a:ext cx="330" cy="2"/>
                            </a:xfrm>
                            <a:custGeom>
                              <a:avLst/>
                              <a:gdLst>
                                <a:gd name="T0" fmla="*/ 299 w 363"/>
                                <a:gd name="T1" fmla="*/ 1 h 2"/>
                                <a:gd name="T2" fmla="*/ 0 w 363"/>
                                <a:gd name="T3" fmla="*/ 1 h 2"/>
                                <a:gd name="T4" fmla="*/ 4 w 363"/>
                                <a:gd name="T5" fmla="*/ 0 h 2"/>
                                <a:gd name="T6" fmla="*/ 298 w 363"/>
                                <a:gd name="T7" fmla="*/ 0 h 2"/>
                                <a:gd name="T8" fmla="*/ 299 w 363"/>
                                <a:gd name="T9" fmla="*/ 1 h 2"/>
                                <a:gd name="T10" fmla="*/ 299 w 363"/>
                                <a:gd name="T11" fmla="*/ 1 h 2"/>
                                <a:gd name="T12" fmla="*/ 0 60000 65536"/>
                                <a:gd name="T13" fmla="*/ 0 60000 65536"/>
                                <a:gd name="T14" fmla="*/ 0 60000 65536"/>
                                <a:gd name="T15" fmla="*/ 0 60000 65536"/>
                                <a:gd name="T16" fmla="*/ 0 60000 65536"/>
                                <a:gd name="T17" fmla="*/ 0 60000 65536"/>
                                <a:gd name="T18" fmla="*/ 0 w 363"/>
                                <a:gd name="T19" fmla="*/ 0 h 2"/>
                                <a:gd name="T20" fmla="*/ 363 w 36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63" h="2">
                                  <a:moveTo>
                                    <a:pt x="362" y="1"/>
                                  </a:moveTo>
                                  <a:lnTo>
                                    <a:pt x="0" y="1"/>
                                  </a:lnTo>
                                  <a:lnTo>
                                    <a:pt x="4" y="0"/>
                                  </a:lnTo>
                                  <a:lnTo>
                                    <a:pt x="361" y="0"/>
                                  </a:lnTo>
                                  <a:lnTo>
                                    <a:pt x="362"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84" name="Freeform 788"/>
                            <p:cNvSpPr>
                              <a:spLocks/>
                            </p:cNvSpPr>
                            <p:nvPr/>
                          </p:nvSpPr>
                          <p:spPr bwMode="auto">
                            <a:xfrm>
                              <a:off x="623" y="1653"/>
                              <a:ext cx="326" cy="3"/>
                            </a:xfrm>
                            <a:custGeom>
                              <a:avLst/>
                              <a:gdLst>
                                <a:gd name="T0" fmla="*/ 296 w 358"/>
                                <a:gd name="T1" fmla="*/ 2 h 4"/>
                                <a:gd name="T2" fmla="*/ 0 w 358"/>
                                <a:gd name="T3" fmla="*/ 2 h 4"/>
                                <a:gd name="T4" fmla="*/ 2 w 358"/>
                                <a:gd name="T5" fmla="*/ 0 h 4"/>
                                <a:gd name="T6" fmla="*/ 296 w 358"/>
                                <a:gd name="T7" fmla="*/ 0 h 4"/>
                                <a:gd name="T8" fmla="*/ 296 w 358"/>
                                <a:gd name="T9" fmla="*/ 2 h 4"/>
                                <a:gd name="T10" fmla="*/ 296 w 358"/>
                                <a:gd name="T11" fmla="*/ 2 h 4"/>
                                <a:gd name="T12" fmla="*/ 0 60000 65536"/>
                                <a:gd name="T13" fmla="*/ 0 60000 65536"/>
                                <a:gd name="T14" fmla="*/ 0 60000 65536"/>
                                <a:gd name="T15" fmla="*/ 0 60000 65536"/>
                                <a:gd name="T16" fmla="*/ 0 60000 65536"/>
                                <a:gd name="T17" fmla="*/ 0 60000 65536"/>
                                <a:gd name="T18" fmla="*/ 0 w 358"/>
                                <a:gd name="T19" fmla="*/ 0 h 4"/>
                                <a:gd name="T20" fmla="*/ 358 w 358"/>
                                <a:gd name="T21" fmla="*/ 4 h 4"/>
                              </a:gdLst>
                              <a:ahLst/>
                              <a:cxnLst>
                                <a:cxn ang="T12">
                                  <a:pos x="T0" y="T1"/>
                                </a:cxn>
                                <a:cxn ang="T13">
                                  <a:pos x="T2" y="T3"/>
                                </a:cxn>
                                <a:cxn ang="T14">
                                  <a:pos x="T4" y="T5"/>
                                </a:cxn>
                                <a:cxn ang="T15">
                                  <a:pos x="T6" y="T7"/>
                                </a:cxn>
                                <a:cxn ang="T16">
                                  <a:pos x="T8" y="T9"/>
                                </a:cxn>
                                <a:cxn ang="T17">
                                  <a:pos x="T10" y="T11"/>
                                </a:cxn>
                              </a:cxnLst>
                              <a:rect l="T18" t="T19" r="T20" b="T21"/>
                              <a:pathLst>
                                <a:path w="358" h="4">
                                  <a:moveTo>
                                    <a:pt x="357" y="3"/>
                                  </a:moveTo>
                                  <a:lnTo>
                                    <a:pt x="0" y="3"/>
                                  </a:lnTo>
                                  <a:lnTo>
                                    <a:pt x="2" y="0"/>
                                  </a:lnTo>
                                  <a:lnTo>
                                    <a:pt x="357" y="0"/>
                                  </a:lnTo>
                                  <a:lnTo>
                                    <a:pt x="357"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85" name="Freeform 789"/>
                            <p:cNvSpPr>
                              <a:spLocks/>
                            </p:cNvSpPr>
                            <p:nvPr/>
                          </p:nvSpPr>
                          <p:spPr bwMode="auto">
                            <a:xfrm>
                              <a:off x="625" y="1653"/>
                              <a:ext cx="324" cy="1"/>
                            </a:xfrm>
                            <a:custGeom>
                              <a:avLst/>
                              <a:gdLst>
                                <a:gd name="T0" fmla="*/ 294 w 356"/>
                                <a:gd name="T1" fmla="*/ 0 h 1"/>
                                <a:gd name="T2" fmla="*/ 0 w 356"/>
                                <a:gd name="T3" fmla="*/ 0 h 1"/>
                                <a:gd name="T4" fmla="*/ 4 w 356"/>
                                <a:gd name="T5" fmla="*/ 0 h 1"/>
                                <a:gd name="T6" fmla="*/ 292 w 356"/>
                                <a:gd name="T7" fmla="*/ 0 h 1"/>
                                <a:gd name="T8" fmla="*/ 294 w 356"/>
                                <a:gd name="T9" fmla="*/ 0 h 1"/>
                                <a:gd name="T10" fmla="*/ 294 w 356"/>
                                <a:gd name="T11" fmla="*/ 0 h 1"/>
                                <a:gd name="T12" fmla="*/ 0 60000 65536"/>
                                <a:gd name="T13" fmla="*/ 0 60000 65536"/>
                                <a:gd name="T14" fmla="*/ 0 60000 65536"/>
                                <a:gd name="T15" fmla="*/ 0 60000 65536"/>
                                <a:gd name="T16" fmla="*/ 0 60000 65536"/>
                                <a:gd name="T17" fmla="*/ 0 60000 65536"/>
                                <a:gd name="T18" fmla="*/ 0 w 356"/>
                                <a:gd name="T19" fmla="*/ 0 h 1"/>
                                <a:gd name="T20" fmla="*/ 356 w 356"/>
                                <a:gd name="T21" fmla="*/ 1 h 1"/>
                              </a:gdLst>
                              <a:ahLst/>
                              <a:cxnLst>
                                <a:cxn ang="T12">
                                  <a:pos x="T0" y="T1"/>
                                </a:cxn>
                                <a:cxn ang="T13">
                                  <a:pos x="T2" y="T3"/>
                                </a:cxn>
                                <a:cxn ang="T14">
                                  <a:pos x="T4" y="T5"/>
                                </a:cxn>
                                <a:cxn ang="T15">
                                  <a:pos x="T6" y="T7"/>
                                </a:cxn>
                                <a:cxn ang="T16">
                                  <a:pos x="T8" y="T9"/>
                                </a:cxn>
                                <a:cxn ang="T17">
                                  <a:pos x="T10" y="T11"/>
                                </a:cxn>
                              </a:cxnLst>
                              <a:rect l="T18" t="T19" r="T20" b="T21"/>
                              <a:pathLst>
                                <a:path w="356" h="1">
                                  <a:moveTo>
                                    <a:pt x="355" y="0"/>
                                  </a:moveTo>
                                  <a:lnTo>
                                    <a:pt x="0" y="0"/>
                                  </a:lnTo>
                                  <a:lnTo>
                                    <a:pt x="4" y="0"/>
                                  </a:lnTo>
                                  <a:lnTo>
                                    <a:pt x="353" y="0"/>
                                  </a:lnTo>
                                  <a:lnTo>
                                    <a:pt x="35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86" name="Freeform 790"/>
                            <p:cNvSpPr>
                              <a:spLocks/>
                            </p:cNvSpPr>
                            <p:nvPr/>
                          </p:nvSpPr>
                          <p:spPr bwMode="auto">
                            <a:xfrm>
                              <a:off x="628" y="1651"/>
                              <a:ext cx="319" cy="3"/>
                            </a:xfrm>
                            <a:custGeom>
                              <a:avLst/>
                              <a:gdLst>
                                <a:gd name="T0" fmla="*/ 290 w 350"/>
                                <a:gd name="T1" fmla="*/ 2 h 3"/>
                                <a:gd name="T2" fmla="*/ 0 w 350"/>
                                <a:gd name="T3" fmla="*/ 2 h 3"/>
                                <a:gd name="T4" fmla="*/ 4 w 350"/>
                                <a:gd name="T5" fmla="*/ 0 h 3"/>
                                <a:gd name="T6" fmla="*/ 290 w 350"/>
                                <a:gd name="T7" fmla="*/ 0 h 3"/>
                                <a:gd name="T8" fmla="*/ 290 w 350"/>
                                <a:gd name="T9" fmla="*/ 2 h 3"/>
                                <a:gd name="T10" fmla="*/ 290 w 350"/>
                                <a:gd name="T11" fmla="*/ 2 h 3"/>
                                <a:gd name="T12" fmla="*/ 0 60000 65536"/>
                                <a:gd name="T13" fmla="*/ 0 60000 65536"/>
                                <a:gd name="T14" fmla="*/ 0 60000 65536"/>
                                <a:gd name="T15" fmla="*/ 0 60000 65536"/>
                                <a:gd name="T16" fmla="*/ 0 60000 65536"/>
                                <a:gd name="T17" fmla="*/ 0 60000 65536"/>
                                <a:gd name="T18" fmla="*/ 0 w 350"/>
                                <a:gd name="T19" fmla="*/ 0 h 3"/>
                                <a:gd name="T20" fmla="*/ 350 w 350"/>
                                <a:gd name="T21" fmla="*/ 3 h 3"/>
                              </a:gdLst>
                              <a:ahLst/>
                              <a:cxnLst>
                                <a:cxn ang="T12">
                                  <a:pos x="T0" y="T1"/>
                                </a:cxn>
                                <a:cxn ang="T13">
                                  <a:pos x="T2" y="T3"/>
                                </a:cxn>
                                <a:cxn ang="T14">
                                  <a:pos x="T4" y="T5"/>
                                </a:cxn>
                                <a:cxn ang="T15">
                                  <a:pos x="T6" y="T7"/>
                                </a:cxn>
                                <a:cxn ang="T16">
                                  <a:pos x="T8" y="T9"/>
                                </a:cxn>
                                <a:cxn ang="T17">
                                  <a:pos x="T10" y="T11"/>
                                </a:cxn>
                              </a:cxnLst>
                              <a:rect l="T18" t="T19" r="T20" b="T21"/>
                              <a:pathLst>
                                <a:path w="350" h="3">
                                  <a:moveTo>
                                    <a:pt x="349" y="2"/>
                                  </a:moveTo>
                                  <a:lnTo>
                                    <a:pt x="0" y="2"/>
                                  </a:lnTo>
                                  <a:lnTo>
                                    <a:pt x="4" y="0"/>
                                  </a:lnTo>
                                  <a:lnTo>
                                    <a:pt x="349" y="0"/>
                                  </a:lnTo>
                                  <a:lnTo>
                                    <a:pt x="34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87" name="Freeform 791"/>
                            <p:cNvSpPr>
                              <a:spLocks/>
                            </p:cNvSpPr>
                            <p:nvPr/>
                          </p:nvSpPr>
                          <p:spPr bwMode="auto">
                            <a:xfrm>
                              <a:off x="632" y="1649"/>
                              <a:ext cx="315" cy="3"/>
                            </a:xfrm>
                            <a:custGeom>
                              <a:avLst/>
                              <a:gdLst>
                                <a:gd name="T0" fmla="*/ 286 w 346"/>
                                <a:gd name="T1" fmla="*/ 2 h 3"/>
                                <a:gd name="T2" fmla="*/ 0 w 346"/>
                                <a:gd name="T3" fmla="*/ 2 h 3"/>
                                <a:gd name="T4" fmla="*/ 2 w 346"/>
                                <a:gd name="T5" fmla="*/ 0 h 3"/>
                                <a:gd name="T6" fmla="*/ 284 w 346"/>
                                <a:gd name="T7" fmla="*/ 0 h 3"/>
                                <a:gd name="T8" fmla="*/ 286 w 346"/>
                                <a:gd name="T9" fmla="*/ 2 h 3"/>
                                <a:gd name="T10" fmla="*/ 286 w 346"/>
                                <a:gd name="T11" fmla="*/ 2 h 3"/>
                                <a:gd name="T12" fmla="*/ 0 60000 65536"/>
                                <a:gd name="T13" fmla="*/ 0 60000 65536"/>
                                <a:gd name="T14" fmla="*/ 0 60000 65536"/>
                                <a:gd name="T15" fmla="*/ 0 60000 65536"/>
                                <a:gd name="T16" fmla="*/ 0 60000 65536"/>
                                <a:gd name="T17" fmla="*/ 0 60000 65536"/>
                                <a:gd name="T18" fmla="*/ 0 w 346"/>
                                <a:gd name="T19" fmla="*/ 0 h 3"/>
                                <a:gd name="T20" fmla="*/ 346 w 346"/>
                                <a:gd name="T21" fmla="*/ 3 h 3"/>
                              </a:gdLst>
                              <a:ahLst/>
                              <a:cxnLst>
                                <a:cxn ang="T12">
                                  <a:pos x="T0" y="T1"/>
                                </a:cxn>
                                <a:cxn ang="T13">
                                  <a:pos x="T2" y="T3"/>
                                </a:cxn>
                                <a:cxn ang="T14">
                                  <a:pos x="T4" y="T5"/>
                                </a:cxn>
                                <a:cxn ang="T15">
                                  <a:pos x="T6" y="T7"/>
                                </a:cxn>
                                <a:cxn ang="T16">
                                  <a:pos x="T8" y="T9"/>
                                </a:cxn>
                                <a:cxn ang="T17">
                                  <a:pos x="T10" y="T11"/>
                                </a:cxn>
                              </a:cxnLst>
                              <a:rect l="T18" t="T19" r="T20" b="T21"/>
                              <a:pathLst>
                                <a:path w="346" h="3">
                                  <a:moveTo>
                                    <a:pt x="345" y="2"/>
                                  </a:moveTo>
                                  <a:lnTo>
                                    <a:pt x="0" y="2"/>
                                  </a:lnTo>
                                  <a:lnTo>
                                    <a:pt x="2" y="0"/>
                                  </a:lnTo>
                                  <a:lnTo>
                                    <a:pt x="343" y="0"/>
                                  </a:lnTo>
                                  <a:lnTo>
                                    <a:pt x="34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88" name="Freeform 792"/>
                            <p:cNvSpPr>
                              <a:spLocks/>
                            </p:cNvSpPr>
                            <p:nvPr/>
                          </p:nvSpPr>
                          <p:spPr bwMode="auto">
                            <a:xfrm>
                              <a:off x="634" y="1649"/>
                              <a:ext cx="311" cy="1"/>
                            </a:xfrm>
                            <a:custGeom>
                              <a:avLst/>
                              <a:gdLst>
                                <a:gd name="T0" fmla="*/ 282 w 342"/>
                                <a:gd name="T1" fmla="*/ 0 h 1"/>
                                <a:gd name="T2" fmla="*/ 0 w 342"/>
                                <a:gd name="T3" fmla="*/ 0 h 1"/>
                                <a:gd name="T4" fmla="*/ 5 w 342"/>
                                <a:gd name="T5" fmla="*/ 0 h 1"/>
                                <a:gd name="T6" fmla="*/ 282 w 342"/>
                                <a:gd name="T7" fmla="*/ 0 h 1"/>
                                <a:gd name="T8" fmla="*/ 282 w 342"/>
                                <a:gd name="T9" fmla="*/ 0 h 1"/>
                                <a:gd name="T10" fmla="*/ 282 w 342"/>
                                <a:gd name="T11" fmla="*/ 0 h 1"/>
                                <a:gd name="T12" fmla="*/ 0 60000 65536"/>
                                <a:gd name="T13" fmla="*/ 0 60000 65536"/>
                                <a:gd name="T14" fmla="*/ 0 60000 65536"/>
                                <a:gd name="T15" fmla="*/ 0 60000 65536"/>
                                <a:gd name="T16" fmla="*/ 0 60000 65536"/>
                                <a:gd name="T17" fmla="*/ 0 60000 65536"/>
                                <a:gd name="T18" fmla="*/ 0 w 342"/>
                                <a:gd name="T19" fmla="*/ 0 h 1"/>
                                <a:gd name="T20" fmla="*/ 342 w 34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2" h="1">
                                  <a:moveTo>
                                    <a:pt x="341" y="0"/>
                                  </a:moveTo>
                                  <a:lnTo>
                                    <a:pt x="0" y="0"/>
                                  </a:lnTo>
                                  <a:lnTo>
                                    <a:pt x="5" y="0"/>
                                  </a:lnTo>
                                  <a:lnTo>
                                    <a:pt x="34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89" name="Freeform 793"/>
                            <p:cNvSpPr>
                              <a:spLocks/>
                            </p:cNvSpPr>
                            <p:nvPr/>
                          </p:nvSpPr>
                          <p:spPr bwMode="auto">
                            <a:xfrm>
                              <a:off x="638" y="1647"/>
                              <a:ext cx="307" cy="3"/>
                            </a:xfrm>
                            <a:custGeom>
                              <a:avLst/>
                              <a:gdLst>
                                <a:gd name="T0" fmla="*/ 279 w 337"/>
                                <a:gd name="T1" fmla="*/ 2 h 3"/>
                                <a:gd name="T2" fmla="*/ 0 w 337"/>
                                <a:gd name="T3" fmla="*/ 2 h 3"/>
                                <a:gd name="T4" fmla="*/ 2 w 337"/>
                                <a:gd name="T5" fmla="*/ 0 h 3"/>
                                <a:gd name="T6" fmla="*/ 276 w 337"/>
                                <a:gd name="T7" fmla="*/ 0 h 3"/>
                                <a:gd name="T8" fmla="*/ 279 w 337"/>
                                <a:gd name="T9" fmla="*/ 2 h 3"/>
                                <a:gd name="T10" fmla="*/ 279 w 337"/>
                                <a:gd name="T11" fmla="*/ 2 h 3"/>
                                <a:gd name="T12" fmla="*/ 0 60000 65536"/>
                                <a:gd name="T13" fmla="*/ 0 60000 65536"/>
                                <a:gd name="T14" fmla="*/ 0 60000 65536"/>
                                <a:gd name="T15" fmla="*/ 0 60000 65536"/>
                                <a:gd name="T16" fmla="*/ 0 60000 65536"/>
                                <a:gd name="T17" fmla="*/ 0 60000 65536"/>
                                <a:gd name="T18" fmla="*/ 0 w 337"/>
                                <a:gd name="T19" fmla="*/ 0 h 3"/>
                                <a:gd name="T20" fmla="*/ 337 w 337"/>
                                <a:gd name="T21" fmla="*/ 3 h 3"/>
                              </a:gdLst>
                              <a:ahLst/>
                              <a:cxnLst>
                                <a:cxn ang="T12">
                                  <a:pos x="T0" y="T1"/>
                                </a:cxn>
                                <a:cxn ang="T13">
                                  <a:pos x="T2" y="T3"/>
                                </a:cxn>
                                <a:cxn ang="T14">
                                  <a:pos x="T4" y="T5"/>
                                </a:cxn>
                                <a:cxn ang="T15">
                                  <a:pos x="T6" y="T7"/>
                                </a:cxn>
                                <a:cxn ang="T16">
                                  <a:pos x="T8" y="T9"/>
                                </a:cxn>
                                <a:cxn ang="T17">
                                  <a:pos x="T10" y="T11"/>
                                </a:cxn>
                              </a:cxnLst>
                              <a:rect l="T18" t="T19" r="T20" b="T21"/>
                              <a:pathLst>
                                <a:path w="337" h="3">
                                  <a:moveTo>
                                    <a:pt x="336" y="2"/>
                                  </a:moveTo>
                                  <a:lnTo>
                                    <a:pt x="0" y="2"/>
                                  </a:lnTo>
                                  <a:lnTo>
                                    <a:pt x="2" y="0"/>
                                  </a:lnTo>
                                  <a:lnTo>
                                    <a:pt x="333" y="0"/>
                                  </a:lnTo>
                                  <a:lnTo>
                                    <a:pt x="33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90" name="Freeform 794"/>
                            <p:cNvSpPr>
                              <a:spLocks/>
                            </p:cNvSpPr>
                            <p:nvPr/>
                          </p:nvSpPr>
                          <p:spPr bwMode="auto">
                            <a:xfrm>
                              <a:off x="640" y="1647"/>
                              <a:ext cx="302" cy="1"/>
                            </a:xfrm>
                            <a:custGeom>
                              <a:avLst/>
                              <a:gdLst>
                                <a:gd name="T0" fmla="*/ 274 w 332"/>
                                <a:gd name="T1" fmla="*/ 0 h 1"/>
                                <a:gd name="T2" fmla="*/ 0 w 332"/>
                                <a:gd name="T3" fmla="*/ 0 h 1"/>
                                <a:gd name="T4" fmla="*/ 4 w 332"/>
                                <a:gd name="T5" fmla="*/ 0 h 1"/>
                                <a:gd name="T6" fmla="*/ 274 w 332"/>
                                <a:gd name="T7" fmla="*/ 0 h 1"/>
                                <a:gd name="T8" fmla="*/ 274 w 332"/>
                                <a:gd name="T9" fmla="*/ 0 h 1"/>
                                <a:gd name="T10" fmla="*/ 274 w 332"/>
                                <a:gd name="T11" fmla="*/ 0 h 1"/>
                                <a:gd name="T12" fmla="*/ 0 60000 65536"/>
                                <a:gd name="T13" fmla="*/ 0 60000 65536"/>
                                <a:gd name="T14" fmla="*/ 0 60000 65536"/>
                                <a:gd name="T15" fmla="*/ 0 60000 65536"/>
                                <a:gd name="T16" fmla="*/ 0 60000 65536"/>
                                <a:gd name="T17" fmla="*/ 0 60000 65536"/>
                                <a:gd name="T18" fmla="*/ 0 w 332"/>
                                <a:gd name="T19" fmla="*/ 0 h 1"/>
                                <a:gd name="T20" fmla="*/ 332 w 3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32" h="1">
                                  <a:moveTo>
                                    <a:pt x="331" y="0"/>
                                  </a:moveTo>
                                  <a:lnTo>
                                    <a:pt x="0" y="0"/>
                                  </a:lnTo>
                                  <a:lnTo>
                                    <a:pt x="4" y="0"/>
                                  </a:lnTo>
                                  <a:lnTo>
                                    <a:pt x="33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91" name="Freeform 795"/>
                            <p:cNvSpPr>
                              <a:spLocks/>
                            </p:cNvSpPr>
                            <p:nvPr/>
                          </p:nvSpPr>
                          <p:spPr bwMode="auto">
                            <a:xfrm>
                              <a:off x="644" y="1646"/>
                              <a:ext cx="298" cy="2"/>
                            </a:xfrm>
                            <a:custGeom>
                              <a:avLst/>
                              <a:gdLst>
                                <a:gd name="T0" fmla="*/ 270 w 328"/>
                                <a:gd name="T1" fmla="*/ 1 h 3"/>
                                <a:gd name="T2" fmla="*/ 0 w 328"/>
                                <a:gd name="T3" fmla="*/ 1 h 3"/>
                                <a:gd name="T4" fmla="*/ 2 w 328"/>
                                <a:gd name="T5" fmla="*/ 0 h 3"/>
                                <a:gd name="T6" fmla="*/ 268 w 328"/>
                                <a:gd name="T7" fmla="*/ 0 h 3"/>
                                <a:gd name="T8" fmla="*/ 270 w 328"/>
                                <a:gd name="T9" fmla="*/ 1 h 3"/>
                                <a:gd name="T10" fmla="*/ 270 w 328"/>
                                <a:gd name="T11" fmla="*/ 1 h 3"/>
                                <a:gd name="T12" fmla="*/ 0 60000 65536"/>
                                <a:gd name="T13" fmla="*/ 0 60000 65536"/>
                                <a:gd name="T14" fmla="*/ 0 60000 65536"/>
                                <a:gd name="T15" fmla="*/ 0 60000 65536"/>
                                <a:gd name="T16" fmla="*/ 0 60000 65536"/>
                                <a:gd name="T17" fmla="*/ 0 60000 65536"/>
                                <a:gd name="T18" fmla="*/ 0 w 328"/>
                                <a:gd name="T19" fmla="*/ 0 h 3"/>
                                <a:gd name="T20" fmla="*/ 328 w 328"/>
                                <a:gd name="T21" fmla="*/ 3 h 3"/>
                              </a:gdLst>
                              <a:ahLst/>
                              <a:cxnLst>
                                <a:cxn ang="T12">
                                  <a:pos x="T0" y="T1"/>
                                </a:cxn>
                                <a:cxn ang="T13">
                                  <a:pos x="T2" y="T3"/>
                                </a:cxn>
                                <a:cxn ang="T14">
                                  <a:pos x="T4" y="T5"/>
                                </a:cxn>
                                <a:cxn ang="T15">
                                  <a:pos x="T6" y="T7"/>
                                </a:cxn>
                                <a:cxn ang="T16">
                                  <a:pos x="T8" y="T9"/>
                                </a:cxn>
                                <a:cxn ang="T17">
                                  <a:pos x="T10" y="T11"/>
                                </a:cxn>
                              </a:cxnLst>
                              <a:rect l="T18" t="T19" r="T20" b="T21"/>
                              <a:pathLst>
                                <a:path w="328" h="3">
                                  <a:moveTo>
                                    <a:pt x="327" y="2"/>
                                  </a:moveTo>
                                  <a:lnTo>
                                    <a:pt x="0" y="2"/>
                                  </a:lnTo>
                                  <a:lnTo>
                                    <a:pt x="2" y="0"/>
                                  </a:lnTo>
                                  <a:lnTo>
                                    <a:pt x="325" y="0"/>
                                  </a:lnTo>
                                  <a:lnTo>
                                    <a:pt x="327"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92" name="Freeform 796"/>
                            <p:cNvSpPr>
                              <a:spLocks/>
                            </p:cNvSpPr>
                            <p:nvPr/>
                          </p:nvSpPr>
                          <p:spPr bwMode="auto">
                            <a:xfrm>
                              <a:off x="646" y="1644"/>
                              <a:ext cx="294" cy="3"/>
                            </a:xfrm>
                            <a:custGeom>
                              <a:avLst/>
                              <a:gdLst>
                                <a:gd name="T0" fmla="*/ 266 w 324"/>
                                <a:gd name="T1" fmla="*/ 2 h 3"/>
                                <a:gd name="T2" fmla="*/ 0 w 324"/>
                                <a:gd name="T3" fmla="*/ 2 h 3"/>
                                <a:gd name="T4" fmla="*/ 4 w 324"/>
                                <a:gd name="T5" fmla="*/ 0 h 3"/>
                                <a:gd name="T6" fmla="*/ 266 w 324"/>
                                <a:gd name="T7" fmla="*/ 0 h 3"/>
                                <a:gd name="T8" fmla="*/ 266 w 324"/>
                                <a:gd name="T9" fmla="*/ 2 h 3"/>
                                <a:gd name="T10" fmla="*/ 266 w 324"/>
                                <a:gd name="T11" fmla="*/ 2 h 3"/>
                                <a:gd name="T12" fmla="*/ 0 60000 65536"/>
                                <a:gd name="T13" fmla="*/ 0 60000 65536"/>
                                <a:gd name="T14" fmla="*/ 0 60000 65536"/>
                                <a:gd name="T15" fmla="*/ 0 60000 65536"/>
                                <a:gd name="T16" fmla="*/ 0 60000 65536"/>
                                <a:gd name="T17" fmla="*/ 0 60000 65536"/>
                                <a:gd name="T18" fmla="*/ 0 w 324"/>
                                <a:gd name="T19" fmla="*/ 0 h 3"/>
                                <a:gd name="T20" fmla="*/ 324 w 324"/>
                                <a:gd name="T21" fmla="*/ 3 h 3"/>
                              </a:gdLst>
                              <a:ahLst/>
                              <a:cxnLst>
                                <a:cxn ang="T12">
                                  <a:pos x="T0" y="T1"/>
                                </a:cxn>
                                <a:cxn ang="T13">
                                  <a:pos x="T2" y="T3"/>
                                </a:cxn>
                                <a:cxn ang="T14">
                                  <a:pos x="T4" y="T5"/>
                                </a:cxn>
                                <a:cxn ang="T15">
                                  <a:pos x="T6" y="T7"/>
                                </a:cxn>
                                <a:cxn ang="T16">
                                  <a:pos x="T8" y="T9"/>
                                </a:cxn>
                                <a:cxn ang="T17">
                                  <a:pos x="T10" y="T11"/>
                                </a:cxn>
                              </a:cxnLst>
                              <a:rect l="T18" t="T19" r="T20" b="T21"/>
                              <a:pathLst>
                                <a:path w="324" h="3">
                                  <a:moveTo>
                                    <a:pt x="323" y="2"/>
                                  </a:moveTo>
                                  <a:lnTo>
                                    <a:pt x="0" y="2"/>
                                  </a:lnTo>
                                  <a:lnTo>
                                    <a:pt x="4" y="0"/>
                                  </a:lnTo>
                                  <a:lnTo>
                                    <a:pt x="323" y="0"/>
                                  </a:lnTo>
                                  <a:lnTo>
                                    <a:pt x="32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93" name="Freeform 797"/>
                            <p:cNvSpPr>
                              <a:spLocks/>
                            </p:cNvSpPr>
                            <p:nvPr/>
                          </p:nvSpPr>
                          <p:spPr bwMode="auto">
                            <a:xfrm>
                              <a:off x="649" y="1644"/>
                              <a:ext cx="291" cy="1"/>
                            </a:xfrm>
                            <a:custGeom>
                              <a:avLst/>
                              <a:gdLst>
                                <a:gd name="T0" fmla="*/ 264 w 320"/>
                                <a:gd name="T1" fmla="*/ 0 h 1"/>
                                <a:gd name="T2" fmla="*/ 0 w 320"/>
                                <a:gd name="T3" fmla="*/ 0 h 1"/>
                                <a:gd name="T4" fmla="*/ 5 w 320"/>
                                <a:gd name="T5" fmla="*/ 0 h 1"/>
                                <a:gd name="T6" fmla="*/ 263 w 320"/>
                                <a:gd name="T7" fmla="*/ 0 h 1"/>
                                <a:gd name="T8" fmla="*/ 264 w 320"/>
                                <a:gd name="T9" fmla="*/ 0 h 1"/>
                                <a:gd name="T10" fmla="*/ 264 w 320"/>
                                <a:gd name="T11" fmla="*/ 0 h 1"/>
                                <a:gd name="T12" fmla="*/ 0 60000 65536"/>
                                <a:gd name="T13" fmla="*/ 0 60000 65536"/>
                                <a:gd name="T14" fmla="*/ 0 60000 65536"/>
                                <a:gd name="T15" fmla="*/ 0 60000 65536"/>
                                <a:gd name="T16" fmla="*/ 0 60000 65536"/>
                                <a:gd name="T17" fmla="*/ 0 60000 65536"/>
                                <a:gd name="T18" fmla="*/ 0 w 320"/>
                                <a:gd name="T19" fmla="*/ 0 h 1"/>
                                <a:gd name="T20" fmla="*/ 320 w 3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0" h="1">
                                  <a:moveTo>
                                    <a:pt x="319" y="0"/>
                                  </a:moveTo>
                                  <a:lnTo>
                                    <a:pt x="0" y="0"/>
                                  </a:lnTo>
                                  <a:lnTo>
                                    <a:pt x="5" y="0"/>
                                  </a:lnTo>
                                  <a:lnTo>
                                    <a:pt x="318" y="0"/>
                                  </a:lnTo>
                                  <a:lnTo>
                                    <a:pt x="31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94" name="Freeform 798"/>
                            <p:cNvSpPr>
                              <a:spLocks/>
                            </p:cNvSpPr>
                            <p:nvPr/>
                          </p:nvSpPr>
                          <p:spPr bwMode="auto">
                            <a:xfrm>
                              <a:off x="654" y="1642"/>
                              <a:ext cx="285" cy="3"/>
                            </a:xfrm>
                            <a:custGeom>
                              <a:avLst/>
                              <a:gdLst>
                                <a:gd name="T0" fmla="*/ 258 w 314"/>
                                <a:gd name="T1" fmla="*/ 2 h 3"/>
                                <a:gd name="T2" fmla="*/ 0 w 314"/>
                                <a:gd name="T3" fmla="*/ 2 h 3"/>
                                <a:gd name="T4" fmla="*/ 1 w 314"/>
                                <a:gd name="T5" fmla="*/ 0 h 3"/>
                                <a:gd name="T6" fmla="*/ 258 w 314"/>
                                <a:gd name="T7" fmla="*/ 0 h 3"/>
                                <a:gd name="T8" fmla="*/ 258 w 314"/>
                                <a:gd name="T9" fmla="*/ 2 h 3"/>
                                <a:gd name="T10" fmla="*/ 258 w 314"/>
                                <a:gd name="T11" fmla="*/ 2 h 3"/>
                                <a:gd name="T12" fmla="*/ 0 60000 65536"/>
                                <a:gd name="T13" fmla="*/ 0 60000 65536"/>
                                <a:gd name="T14" fmla="*/ 0 60000 65536"/>
                                <a:gd name="T15" fmla="*/ 0 60000 65536"/>
                                <a:gd name="T16" fmla="*/ 0 60000 65536"/>
                                <a:gd name="T17" fmla="*/ 0 60000 65536"/>
                                <a:gd name="T18" fmla="*/ 0 w 314"/>
                                <a:gd name="T19" fmla="*/ 0 h 3"/>
                                <a:gd name="T20" fmla="*/ 314 w 314"/>
                                <a:gd name="T21" fmla="*/ 3 h 3"/>
                              </a:gdLst>
                              <a:ahLst/>
                              <a:cxnLst>
                                <a:cxn ang="T12">
                                  <a:pos x="T0" y="T1"/>
                                </a:cxn>
                                <a:cxn ang="T13">
                                  <a:pos x="T2" y="T3"/>
                                </a:cxn>
                                <a:cxn ang="T14">
                                  <a:pos x="T4" y="T5"/>
                                </a:cxn>
                                <a:cxn ang="T15">
                                  <a:pos x="T6" y="T7"/>
                                </a:cxn>
                                <a:cxn ang="T16">
                                  <a:pos x="T8" y="T9"/>
                                </a:cxn>
                                <a:cxn ang="T17">
                                  <a:pos x="T10" y="T11"/>
                                </a:cxn>
                              </a:cxnLst>
                              <a:rect l="T18" t="T19" r="T20" b="T21"/>
                              <a:pathLst>
                                <a:path w="314" h="3">
                                  <a:moveTo>
                                    <a:pt x="313" y="2"/>
                                  </a:moveTo>
                                  <a:lnTo>
                                    <a:pt x="0" y="2"/>
                                  </a:lnTo>
                                  <a:lnTo>
                                    <a:pt x="1" y="0"/>
                                  </a:lnTo>
                                  <a:lnTo>
                                    <a:pt x="313" y="0"/>
                                  </a:lnTo>
                                  <a:lnTo>
                                    <a:pt x="31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95" name="Freeform 799"/>
                            <p:cNvSpPr>
                              <a:spLocks/>
                            </p:cNvSpPr>
                            <p:nvPr/>
                          </p:nvSpPr>
                          <p:spPr bwMode="auto">
                            <a:xfrm>
                              <a:off x="655" y="1640"/>
                              <a:ext cx="284" cy="3"/>
                            </a:xfrm>
                            <a:custGeom>
                              <a:avLst/>
                              <a:gdLst>
                                <a:gd name="T0" fmla="*/ 257 w 313"/>
                                <a:gd name="T1" fmla="*/ 2 h 3"/>
                                <a:gd name="T2" fmla="*/ 0 w 313"/>
                                <a:gd name="T3" fmla="*/ 2 h 3"/>
                                <a:gd name="T4" fmla="*/ 5 w 313"/>
                                <a:gd name="T5" fmla="*/ 0 h 3"/>
                                <a:gd name="T6" fmla="*/ 254 w 313"/>
                                <a:gd name="T7" fmla="*/ 0 h 3"/>
                                <a:gd name="T8" fmla="*/ 257 w 313"/>
                                <a:gd name="T9" fmla="*/ 2 h 3"/>
                                <a:gd name="T10" fmla="*/ 257 w 313"/>
                                <a:gd name="T11" fmla="*/ 2 h 3"/>
                                <a:gd name="T12" fmla="*/ 0 60000 65536"/>
                                <a:gd name="T13" fmla="*/ 0 60000 65536"/>
                                <a:gd name="T14" fmla="*/ 0 60000 65536"/>
                                <a:gd name="T15" fmla="*/ 0 60000 65536"/>
                                <a:gd name="T16" fmla="*/ 0 60000 65536"/>
                                <a:gd name="T17" fmla="*/ 0 60000 65536"/>
                                <a:gd name="T18" fmla="*/ 0 w 313"/>
                                <a:gd name="T19" fmla="*/ 0 h 3"/>
                                <a:gd name="T20" fmla="*/ 313 w 3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13" h="3">
                                  <a:moveTo>
                                    <a:pt x="312" y="2"/>
                                  </a:moveTo>
                                  <a:lnTo>
                                    <a:pt x="0" y="2"/>
                                  </a:lnTo>
                                  <a:lnTo>
                                    <a:pt x="5" y="0"/>
                                  </a:lnTo>
                                  <a:lnTo>
                                    <a:pt x="309" y="0"/>
                                  </a:lnTo>
                                  <a:lnTo>
                                    <a:pt x="31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96" name="Freeform 800"/>
                            <p:cNvSpPr>
                              <a:spLocks/>
                            </p:cNvSpPr>
                            <p:nvPr/>
                          </p:nvSpPr>
                          <p:spPr bwMode="auto">
                            <a:xfrm>
                              <a:off x="659" y="1640"/>
                              <a:ext cx="278" cy="1"/>
                            </a:xfrm>
                            <a:custGeom>
                              <a:avLst/>
                              <a:gdLst>
                                <a:gd name="T0" fmla="*/ 252 w 305"/>
                                <a:gd name="T1" fmla="*/ 0 h 1"/>
                                <a:gd name="T2" fmla="*/ 0 w 305"/>
                                <a:gd name="T3" fmla="*/ 0 h 1"/>
                                <a:gd name="T4" fmla="*/ 1 w 305"/>
                                <a:gd name="T5" fmla="*/ 0 h 1"/>
                                <a:gd name="T6" fmla="*/ 252 w 305"/>
                                <a:gd name="T7" fmla="*/ 0 h 1"/>
                                <a:gd name="T8" fmla="*/ 252 w 305"/>
                                <a:gd name="T9" fmla="*/ 0 h 1"/>
                                <a:gd name="T10" fmla="*/ 252 w 305"/>
                                <a:gd name="T11" fmla="*/ 0 h 1"/>
                                <a:gd name="T12" fmla="*/ 0 60000 65536"/>
                                <a:gd name="T13" fmla="*/ 0 60000 65536"/>
                                <a:gd name="T14" fmla="*/ 0 60000 65536"/>
                                <a:gd name="T15" fmla="*/ 0 60000 65536"/>
                                <a:gd name="T16" fmla="*/ 0 60000 65536"/>
                                <a:gd name="T17" fmla="*/ 0 60000 65536"/>
                                <a:gd name="T18" fmla="*/ 0 w 305"/>
                                <a:gd name="T19" fmla="*/ 0 h 1"/>
                                <a:gd name="T20" fmla="*/ 305 w 305"/>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5" h="1">
                                  <a:moveTo>
                                    <a:pt x="304" y="0"/>
                                  </a:moveTo>
                                  <a:lnTo>
                                    <a:pt x="0" y="0"/>
                                  </a:lnTo>
                                  <a:lnTo>
                                    <a:pt x="1" y="0"/>
                                  </a:lnTo>
                                  <a:lnTo>
                                    <a:pt x="30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97" name="Freeform 801"/>
                            <p:cNvSpPr>
                              <a:spLocks/>
                            </p:cNvSpPr>
                            <p:nvPr/>
                          </p:nvSpPr>
                          <p:spPr bwMode="auto">
                            <a:xfrm>
                              <a:off x="660" y="1638"/>
                              <a:ext cx="277" cy="3"/>
                            </a:xfrm>
                            <a:custGeom>
                              <a:avLst/>
                              <a:gdLst>
                                <a:gd name="T0" fmla="*/ 251 w 304"/>
                                <a:gd name="T1" fmla="*/ 2 h 4"/>
                                <a:gd name="T2" fmla="*/ 0 w 304"/>
                                <a:gd name="T3" fmla="*/ 2 h 4"/>
                                <a:gd name="T4" fmla="*/ 4 w 304"/>
                                <a:gd name="T5" fmla="*/ 0 h 4"/>
                                <a:gd name="T6" fmla="*/ 250 w 304"/>
                                <a:gd name="T7" fmla="*/ 0 h 4"/>
                                <a:gd name="T8" fmla="*/ 251 w 304"/>
                                <a:gd name="T9" fmla="*/ 2 h 4"/>
                                <a:gd name="T10" fmla="*/ 251 w 304"/>
                                <a:gd name="T11" fmla="*/ 2 h 4"/>
                                <a:gd name="T12" fmla="*/ 0 60000 65536"/>
                                <a:gd name="T13" fmla="*/ 0 60000 65536"/>
                                <a:gd name="T14" fmla="*/ 0 60000 65536"/>
                                <a:gd name="T15" fmla="*/ 0 60000 65536"/>
                                <a:gd name="T16" fmla="*/ 0 60000 65536"/>
                                <a:gd name="T17" fmla="*/ 0 60000 65536"/>
                                <a:gd name="T18" fmla="*/ 0 w 304"/>
                                <a:gd name="T19" fmla="*/ 0 h 4"/>
                                <a:gd name="T20" fmla="*/ 304 w 304"/>
                                <a:gd name="T21" fmla="*/ 4 h 4"/>
                              </a:gdLst>
                              <a:ahLst/>
                              <a:cxnLst>
                                <a:cxn ang="T12">
                                  <a:pos x="T0" y="T1"/>
                                </a:cxn>
                                <a:cxn ang="T13">
                                  <a:pos x="T2" y="T3"/>
                                </a:cxn>
                                <a:cxn ang="T14">
                                  <a:pos x="T4" y="T5"/>
                                </a:cxn>
                                <a:cxn ang="T15">
                                  <a:pos x="T6" y="T7"/>
                                </a:cxn>
                                <a:cxn ang="T16">
                                  <a:pos x="T8" y="T9"/>
                                </a:cxn>
                                <a:cxn ang="T17">
                                  <a:pos x="T10" y="T11"/>
                                </a:cxn>
                              </a:cxnLst>
                              <a:rect l="T18" t="T19" r="T20" b="T21"/>
                              <a:pathLst>
                                <a:path w="304" h="4">
                                  <a:moveTo>
                                    <a:pt x="303" y="3"/>
                                  </a:moveTo>
                                  <a:lnTo>
                                    <a:pt x="0" y="3"/>
                                  </a:lnTo>
                                  <a:lnTo>
                                    <a:pt x="4" y="0"/>
                                  </a:lnTo>
                                  <a:lnTo>
                                    <a:pt x="301" y="0"/>
                                  </a:lnTo>
                                  <a:lnTo>
                                    <a:pt x="303"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98" name="Freeform 802"/>
                            <p:cNvSpPr>
                              <a:spLocks/>
                            </p:cNvSpPr>
                            <p:nvPr/>
                          </p:nvSpPr>
                          <p:spPr bwMode="auto">
                            <a:xfrm>
                              <a:off x="664" y="1638"/>
                              <a:ext cx="271" cy="1"/>
                            </a:xfrm>
                            <a:custGeom>
                              <a:avLst/>
                              <a:gdLst>
                                <a:gd name="T0" fmla="*/ 246 w 298"/>
                                <a:gd name="T1" fmla="*/ 0 h 1"/>
                                <a:gd name="T2" fmla="*/ 0 w 298"/>
                                <a:gd name="T3" fmla="*/ 0 h 1"/>
                                <a:gd name="T4" fmla="*/ 2 w 298"/>
                                <a:gd name="T5" fmla="*/ 0 h 1"/>
                                <a:gd name="T6" fmla="*/ 246 w 298"/>
                                <a:gd name="T7" fmla="*/ 0 h 1"/>
                                <a:gd name="T8" fmla="*/ 246 w 298"/>
                                <a:gd name="T9" fmla="*/ 0 h 1"/>
                                <a:gd name="T10" fmla="*/ 246 w 298"/>
                                <a:gd name="T11" fmla="*/ 0 h 1"/>
                                <a:gd name="T12" fmla="*/ 0 60000 65536"/>
                                <a:gd name="T13" fmla="*/ 0 60000 65536"/>
                                <a:gd name="T14" fmla="*/ 0 60000 65536"/>
                                <a:gd name="T15" fmla="*/ 0 60000 65536"/>
                                <a:gd name="T16" fmla="*/ 0 60000 65536"/>
                                <a:gd name="T17" fmla="*/ 0 60000 65536"/>
                                <a:gd name="T18" fmla="*/ 0 w 298"/>
                                <a:gd name="T19" fmla="*/ 0 h 1"/>
                                <a:gd name="T20" fmla="*/ 298 w 29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8" h="1">
                                  <a:moveTo>
                                    <a:pt x="297" y="0"/>
                                  </a:moveTo>
                                  <a:lnTo>
                                    <a:pt x="0" y="0"/>
                                  </a:lnTo>
                                  <a:lnTo>
                                    <a:pt x="2" y="0"/>
                                  </a:lnTo>
                                  <a:lnTo>
                                    <a:pt x="29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099" name="Freeform 803"/>
                            <p:cNvSpPr>
                              <a:spLocks/>
                            </p:cNvSpPr>
                            <p:nvPr/>
                          </p:nvSpPr>
                          <p:spPr bwMode="auto">
                            <a:xfrm>
                              <a:off x="666" y="1637"/>
                              <a:ext cx="269" cy="2"/>
                            </a:xfrm>
                            <a:custGeom>
                              <a:avLst/>
                              <a:gdLst>
                                <a:gd name="T0" fmla="*/ 244 w 296"/>
                                <a:gd name="T1" fmla="*/ 1 h 2"/>
                                <a:gd name="T2" fmla="*/ 0 w 296"/>
                                <a:gd name="T3" fmla="*/ 1 h 2"/>
                                <a:gd name="T4" fmla="*/ 5 w 296"/>
                                <a:gd name="T5" fmla="*/ 0 h 2"/>
                                <a:gd name="T6" fmla="*/ 242 w 296"/>
                                <a:gd name="T7" fmla="*/ 0 h 2"/>
                                <a:gd name="T8" fmla="*/ 244 w 296"/>
                                <a:gd name="T9" fmla="*/ 1 h 2"/>
                                <a:gd name="T10" fmla="*/ 244 w 296"/>
                                <a:gd name="T11" fmla="*/ 1 h 2"/>
                                <a:gd name="T12" fmla="*/ 0 60000 65536"/>
                                <a:gd name="T13" fmla="*/ 0 60000 65536"/>
                                <a:gd name="T14" fmla="*/ 0 60000 65536"/>
                                <a:gd name="T15" fmla="*/ 0 60000 65536"/>
                                <a:gd name="T16" fmla="*/ 0 60000 65536"/>
                                <a:gd name="T17" fmla="*/ 0 60000 65536"/>
                                <a:gd name="T18" fmla="*/ 0 w 296"/>
                                <a:gd name="T19" fmla="*/ 0 h 2"/>
                                <a:gd name="T20" fmla="*/ 296 w 296"/>
                                <a:gd name="T21" fmla="*/ 2 h 2"/>
                              </a:gdLst>
                              <a:ahLst/>
                              <a:cxnLst>
                                <a:cxn ang="T12">
                                  <a:pos x="T0" y="T1"/>
                                </a:cxn>
                                <a:cxn ang="T13">
                                  <a:pos x="T2" y="T3"/>
                                </a:cxn>
                                <a:cxn ang="T14">
                                  <a:pos x="T4" y="T5"/>
                                </a:cxn>
                                <a:cxn ang="T15">
                                  <a:pos x="T6" y="T7"/>
                                </a:cxn>
                                <a:cxn ang="T16">
                                  <a:pos x="T8" y="T9"/>
                                </a:cxn>
                                <a:cxn ang="T17">
                                  <a:pos x="T10" y="T11"/>
                                </a:cxn>
                              </a:cxnLst>
                              <a:rect l="T18" t="T19" r="T20" b="T21"/>
                              <a:pathLst>
                                <a:path w="296" h="2">
                                  <a:moveTo>
                                    <a:pt x="295" y="1"/>
                                  </a:moveTo>
                                  <a:lnTo>
                                    <a:pt x="0" y="1"/>
                                  </a:lnTo>
                                  <a:lnTo>
                                    <a:pt x="5" y="0"/>
                                  </a:lnTo>
                                  <a:lnTo>
                                    <a:pt x="293" y="0"/>
                                  </a:lnTo>
                                  <a:lnTo>
                                    <a:pt x="295"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00" name="Freeform 804"/>
                            <p:cNvSpPr>
                              <a:spLocks/>
                            </p:cNvSpPr>
                            <p:nvPr/>
                          </p:nvSpPr>
                          <p:spPr bwMode="auto">
                            <a:xfrm>
                              <a:off x="670" y="1635"/>
                              <a:ext cx="263" cy="3"/>
                            </a:xfrm>
                            <a:custGeom>
                              <a:avLst/>
                              <a:gdLst>
                                <a:gd name="T0" fmla="*/ 238 w 289"/>
                                <a:gd name="T1" fmla="*/ 2 h 3"/>
                                <a:gd name="T2" fmla="*/ 0 w 289"/>
                                <a:gd name="T3" fmla="*/ 2 h 3"/>
                                <a:gd name="T4" fmla="*/ 2 w 289"/>
                                <a:gd name="T5" fmla="*/ 0 h 3"/>
                                <a:gd name="T6" fmla="*/ 238 w 289"/>
                                <a:gd name="T7" fmla="*/ 0 h 3"/>
                                <a:gd name="T8" fmla="*/ 238 w 289"/>
                                <a:gd name="T9" fmla="*/ 2 h 3"/>
                                <a:gd name="T10" fmla="*/ 238 w 289"/>
                                <a:gd name="T11" fmla="*/ 2 h 3"/>
                                <a:gd name="T12" fmla="*/ 0 60000 65536"/>
                                <a:gd name="T13" fmla="*/ 0 60000 65536"/>
                                <a:gd name="T14" fmla="*/ 0 60000 65536"/>
                                <a:gd name="T15" fmla="*/ 0 60000 65536"/>
                                <a:gd name="T16" fmla="*/ 0 60000 65536"/>
                                <a:gd name="T17" fmla="*/ 0 60000 65536"/>
                                <a:gd name="T18" fmla="*/ 0 w 289"/>
                                <a:gd name="T19" fmla="*/ 0 h 3"/>
                                <a:gd name="T20" fmla="*/ 289 w 28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9" h="3">
                                  <a:moveTo>
                                    <a:pt x="288" y="2"/>
                                  </a:moveTo>
                                  <a:lnTo>
                                    <a:pt x="0" y="2"/>
                                  </a:lnTo>
                                  <a:lnTo>
                                    <a:pt x="2" y="0"/>
                                  </a:lnTo>
                                  <a:lnTo>
                                    <a:pt x="288" y="0"/>
                                  </a:lnTo>
                                  <a:lnTo>
                                    <a:pt x="28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01" name="Freeform 805"/>
                            <p:cNvSpPr>
                              <a:spLocks/>
                            </p:cNvSpPr>
                            <p:nvPr/>
                          </p:nvSpPr>
                          <p:spPr bwMode="auto">
                            <a:xfrm>
                              <a:off x="672" y="1635"/>
                              <a:ext cx="261" cy="1"/>
                            </a:xfrm>
                            <a:custGeom>
                              <a:avLst/>
                              <a:gdLst>
                                <a:gd name="T0" fmla="*/ 236 w 287"/>
                                <a:gd name="T1" fmla="*/ 0 h 1"/>
                                <a:gd name="T2" fmla="*/ 0 w 287"/>
                                <a:gd name="T3" fmla="*/ 0 h 1"/>
                                <a:gd name="T4" fmla="*/ 4 w 287"/>
                                <a:gd name="T5" fmla="*/ 0 h 1"/>
                                <a:gd name="T6" fmla="*/ 235 w 287"/>
                                <a:gd name="T7" fmla="*/ 0 h 1"/>
                                <a:gd name="T8" fmla="*/ 236 w 287"/>
                                <a:gd name="T9" fmla="*/ 0 h 1"/>
                                <a:gd name="T10" fmla="*/ 236 w 287"/>
                                <a:gd name="T11" fmla="*/ 0 h 1"/>
                                <a:gd name="T12" fmla="*/ 0 60000 65536"/>
                                <a:gd name="T13" fmla="*/ 0 60000 65536"/>
                                <a:gd name="T14" fmla="*/ 0 60000 65536"/>
                                <a:gd name="T15" fmla="*/ 0 60000 65536"/>
                                <a:gd name="T16" fmla="*/ 0 60000 65536"/>
                                <a:gd name="T17" fmla="*/ 0 60000 65536"/>
                                <a:gd name="T18" fmla="*/ 0 w 287"/>
                                <a:gd name="T19" fmla="*/ 0 h 1"/>
                                <a:gd name="T20" fmla="*/ 287 w 28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7" h="1">
                                  <a:moveTo>
                                    <a:pt x="286" y="0"/>
                                  </a:moveTo>
                                  <a:lnTo>
                                    <a:pt x="0" y="0"/>
                                  </a:lnTo>
                                  <a:lnTo>
                                    <a:pt x="4" y="0"/>
                                  </a:lnTo>
                                  <a:lnTo>
                                    <a:pt x="284" y="0"/>
                                  </a:lnTo>
                                  <a:lnTo>
                                    <a:pt x="28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02" name="Freeform 806"/>
                            <p:cNvSpPr>
                              <a:spLocks/>
                            </p:cNvSpPr>
                            <p:nvPr/>
                          </p:nvSpPr>
                          <p:spPr bwMode="auto">
                            <a:xfrm>
                              <a:off x="676" y="1633"/>
                              <a:ext cx="255" cy="3"/>
                            </a:xfrm>
                            <a:custGeom>
                              <a:avLst/>
                              <a:gdLst>
                                <a:gd name="T0" fmla="*/ 230 w 281"/>
                                <a:gd name="T1" fmla="*/ 2 h 3"/>
                                <a:gd name="T2" fmla="*/ 0 w 281"/>
                                <a:gd name="T3" fmla="*/ 2 h 3"/>
                                <a:gd name="T4" fmla="*/ 4 w 281"/>
                                <a:gd name="T5" fmla="*/ 0 h 3"/>
                                <a:gd name="T6" fmla="*/ 230 w 281"/>
                                <a:gd name="T7" fmla="*/ 0 h 3"/>
                                <a:gd name="T8" fmla="*/ 230 w 281"/>
                                <a:gd name="T9" fmla="*/ 2 h 3"/>
                                <a:gd name="T10" fmla="*/ 230 w 281"/>
                                <a:gd name="T11" fmla="*/ 2 h 3"/>
                                <a:gd name="T12" fmla="*/ 0 60000 65536"/>
                                <a:gd name="T13" fmla="*/ 0 60000 65536"/>
                                <a:gd name="T14" fmla="*/ 0 60000 65536"/>
                                <a:gd name="T15" fmla="*/ 0 60000 65536"/>
                                <a:gd name="T16" fmla="*/ 0 60000 65536"/>
                                <a:gd name="T17" fmla="*/ 0 60000 65536"/>
                                <a:gd name="T18" fmla="*/ 0 w 281"/>
                                <a:gd name="T19" fmla="*/ 0 h 3"/>
                                <a:gd name="T20" fmla="*/ 281 w 28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1" h="3">
                                  <a:moveTo>
                                    <a:pt x="280" y="2"/>
                                  </a:moveTo>
                                  <a:lnTo>
                                    <a:pt x="0" y="2"/>
                                  </a:lnTo>
                                  <a:lnTo>
                                    <a:pt x="4" y="0"/>
                                  </a:lnTo>
                                  <a:lnTo>
                                    <a:pt x="280" y="0"/>
                                  </a:lnTo>
                                  <a:lnTo>
                                    <a:pt x="28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03" name="Freeform 807"/>
                            <p:cNvSpPr>
                              <a:spLocks/>
                            </p:cNvSpPr>
                            <p:nvPr/>
                          </p:nvSpPr>
                          <p:spPr bwMode="auto">
                            <a:xfrm>
                              <a:off x="679" y="1631"/>
                              <a:ext cx="252" cy="3"/>
                            </a:xfrm>
                            <a:custGeom>
                              <a:avLst/>
                              <a:gdLst>
                                <a:gd name="T0" fmla="*/ 228 w 277"/>
                                <a:gd name="T1" fmla="*/ 2 h 4"/>
                                <a:gd name="T2" fmla="*/ 0 w 277"/>
                                <a:gd name="T3" fmla="*/ 2 h 4"/>
                                <a:gd name="T4" fmla="*/ 2 w 277"/>
                                <a:gd name="T5" fmla="*/ 0 h 4"/>
                                <a:gd name="T6" fmla="*/ 227 w 277"/>
                                <a:gd name="T7" fmla="*/ 0 h 4"/>
                                <a:gd name="T8" fmla="*/ 228 w 277"/>
                                <a:gd name="T9" fmla="*/ 2 h 4"/>
                                <a:gd name="T10" fmla="*/ 228 w 277"/>
                                <a:gd name="T11" fmla="*/ 2 h 4"/>
                                <a:gd name="T12" fmla="*/ 0 60000 65536"/>
                                <a:gd name="T13" fmla="*/ 0 60000 65536"/>
                                <a:gd name="T14" fmla="*/ 0 60000 65536"/>
                                <a:gd name="T15" fmla="*/ 0 60000 65536"/>
                                <a:gd name="T16" fmla="*/ 0 60000 65536"/>
                                <a:gd name="T17" fmla="*/ 0 60000 65536"/>
                                <a:gd name="T18" fmla="*/ 0 w 277"/>
                                <a:gd name="T19" fmla="*/ 0 h 4"/>
                                <a:gd name="T20" fmla="*/ 277 w 277"/>
                                <a:gd name="T21" fmla="*/ 4 h 4"/>
                              </a:gdLst>
                              <a:ahLst/>
                              <a:cxnLst>
                                <a:cxn ang="T12">
                                  <a:pos x="T0" y="T1"/>
                                </a:cxn>
                                <a:cxn ang="T13">
                                  <a:pos x="T2" y="T3"/>
                                </a:cxn>
                                <a:cxn ang="T14">
                                  <a:pos x="T4" y="T5"/>
                                </a:cxn>
                                <a:cxn ang="T15">
                                  <a:pos x="T6" y="T7"/>
                                </a:cxn>
                                <a:cxn ang="T16">
                                  <a:pos x="T8" y="T9"/>
                                </a:cxn>
                                <a:cxn ang="T17">
                                  <a:pos x="T10" y="T11"/>
                                </a:cxn>
                              </a:cxnLst>
                              <a:rect l="T18" t="T19" r="T20" b="T21"/>
                              <a:pathLst>
                                <a:path w="277" h="4">
                                  <a:moveTo>
                                    <a:pt x="276" y="3"/>
                                  </a:moveTo>
                                  <a:lnTo>
                                    <a:pt x="0" y="3"/>
                                  </a:lnTo>
                                  <a:lnTo>
                                    <a:pt x="2" y="0"/>
                                  </a:lnTo>
                                  <a:lnTo>
                                    <a:pt x="274" y="0"/>
                                  </a:lnTo>
                                  <a:lnTo>
                                    <a:pt x="276"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04" name="Freeform 808"/>
                            <p:cNvSpPr>
                              <a:spLocks/>
                            </p:cNvSpPr>
                            <p:nvPr/>
                          </p:nvSpPr>
                          <p:spPr bwMode="auto">
                            <a:xfrm>
                              <a:off x="681" y="1631"/>
                              <a:ext cx="248" cy="1"/>
                            </a:xfrm>
                            <a:custGeom>
                              <a:avLst/>
                              <a:gdLst>
                                <a:gd name="T0" fmla="*/ 224 w 273"/>
                                <a:gd name="T1" fmla="*/ 0 h 1"/>
                                <a:gd name="T2" fmla="*/ 0 w 273"/>
                                <a:gd name="T3" fmla="*/ 0 h 1"/>
                                <a:gd name="T4" fmla="*/ 4 w 273"/>
                                <a:gd name="T5" fmla="*/ 0 h 1"/>
                                <a:gd name="T6" fmla="*/ 224 w 273"/>
                                <a:gd name="T7" fmla="*/ 0 h 1"/>
                                <a:gd name="T8" fmla="*/ 224 w 273"/>
                                <a:gd name="T9" fmla="*/ 0 h 1"/>
                                <a:gd name="T10" fmla="*/ 224 w 273"/>
                                <a:gd name="T11" fmla="*/ 0 h 1"/>
                                <a:gd name="T12" fmla="*/ 0 60000 65536"/>
                                <a:gd name="T13" fmla="*/ 0 60000 65536"/>
                                <a:gd name="T14" fmla="*/ 0 60000 65536"/>
                                <a:gd name="T15" fmla="*/ 0 60000 65536"/>
                                <a:gd name="T16" fmla="*/ 0 60000 65536"/>
                                <a:gd name="T17" fmla="*/ 0 60000 65536"/>
                                <a:gd name="T18" fmla="*/ 0 w 273"/>
                                <a:gd name="T19" fmla="*/ 0 h 1"/>
                                <a:gd name="T20" fmla="*/ 273 w 27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3" h="1">
                                  <a:moveTo>
                                    <a:pt x="272" y="0"/>
                                  </a:moveTo>
                                  <a:lnTo>
                                    <a:pt x="0" y="0"/>
                                  </a:lnTo>
                                  <a:lnTo>
                                    <a:pt x="4" y="0"/>
                                  </a:lnTo>
                                  <a:lnTo>
                                    <a:pt x="27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05" name="Freeform 809"/>
                            <p:cNvSpPr>
                              <a:spLocks/>
                            </p:cNvSpPr>
                            <p:nvPr/>
                          </p:nvSpPr>
                          <p:spPr bwMode="auto">
                            <a:xfrm>
                              <a:off x="685" y="1629"/>
                              <a:ext cx="244" cy="3"/>
                            </a:xfrm>
                            <a:custGeom>
                              <a:avLst/>
                              <a:gdLst>
                                <a:gd name="T0" fmla="*/ 220 w 269"/>
                                <a:gd name="T1" fmla="*/ 2 h 3"/>
                                <a:gd name="T2" fmla="*/ 0 w 269"/>
                                <a:gd name="T3" fmla="*/ 2 h 3"/>
                                <a:gd name="T4" fmla="*/ 2 w 269"/>
                                <a:gd name="T5" fmla="*/ 0 h 3"/>
                                <a:gd name="T6" fmla="*/ 219 w 269"/>
                                <a:gd name="T7" fmla="*/ 0 h 3"/>
                                <a:gd name="T8" fmla="*/ 220 w 269"/>
                                <a:gd name="T9" fmla="*/ 2 h 3"/>
                                <a:gd name="T10" fmla="*/ 220 w 269"/>
                                <a:gd name="T11" fmla="*/ 2 h 3"/>
                                <a:gd name="T12" fmla="*/ 0 60000 65536"/>
                                <a:gd name="T13" fmla="*/ 0 60000 65536"/>
                                <a:gd name="T14" fmla="*/ 0 60000 65536"/>
                                <a:gd name="T15" fmla="*/ 0 60000 65536"/>
                                <a:gd name="T16" fmla="*/ 0 60000 65536"/>
                                <a:gd name="T17" fmla="*/ 0 60000 65536"/>
                                <a:gd name="T18" fmla="*/ 0 w 269"/>
                                <a:gd name="T19" fmla="*/ 0 h 3"/>
                                <a:gd name="T20" fmla="*/ 269 w 26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69" h="3">
                                  <a:moveTo>
                                    <a:pt x="268" y="2"/>
                                  </a:moveTo>
                                  <a:lnTo>
                                    <a:pt x="0" y="2"/>
                                  </a:lnTo>
                                  <a:lnTo>
                                    <a:pt x="2" y="0"/>
                                  </a:lnTo>
                                  <a:lnTo>
                                    <a:pt x="266" y="0"/>
                                  </a:lnTo>
                                  <a:lnTo>
                                    <a:pt x="26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06" name="Freeform 810"/>
                            <p:cNvSpPr>
                              <a:spLocks/>
                            </p:cNvSpPr>
                            <p:nvPr/>
                          </p:nvSpPr>
                          <p:spPr bwMode="auto">
                            <a:xfrm>
                              <a:off x="687" y="1629"/>
                              <a:ext cx="241" cy="1"/>
                            </a:xfrm>
                            <a:custGeom>
                              <a:avLst/>
                              <a:gdLst>
                                <a:gd name="T0" fmla="*/ 218 w 265"/>
                                <a:gd name="T1" fmla="*/ 0 h 1"/>
                                <a:gd name="T2" fmla="*/ 0 w 265"/>
                                <a:gd name="T3" fmla="*/ 0 h 1"/>
                                <a:gd name="T4" fmla="*/ 5 w 265"/>
                                <a:gd name="T5" fmla="*/ 0 h 1"/>
                                <a:gd name="T6" fmla="*/ 218 w 265"/>
                                <a:gd name="T7" fmla="*/ 0 h 1"/>
                                <a:gd name="T8" fmla="*/ 218 w 265"/>
                                <a:gd name="T9" fmla="*/ 0 h 1"/>
                                <a:gd name="T10" fmla="*/ 218 w 265"/>
                                <a:gd name="T11" fmla="*/ 0 h 1"/>
                                <a:gd name="T12" fmla="*/ 0 60000 65536"/>
                                <a:gd name="T13" fmla="*/ 0 60000 65536"/>
                                <a:gd name="T14" fmla="*/ 0 60000 65536"/>
                                <a:gd name="T15" fmla="*/ 0 60000 65536"/>
                                <a:gd name="T16" fmla="*/ 0 60000 65536"/>
                                <a:gd name="T17" fmla="*/ 0 60000 65536"/>
                                <a:gd name="T18" fmla="*/ 0 w 265"/>
                                <a:gd name="T19" fmla="*/ 0 h 1"/>
                                <a:gd name="T20" fmla="*/ 265 w 26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5" h="1">
                                  <a:moveTo>
                                    <a:pt x="264" y="0"/>
                                  </a:moveTo>
                                  <a:lnTo>
                                    <a:pt x="0" y="0"/>
                                  </a:lnTo>
                                  <a:lnTo>
                                    <a:pt x="5" y="0"/>
                                  </a:lnTo>
                                  <a:lnTo>
                                    <a:pt x="26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07" name="Freeform 811"/>
                            <p:cNvSpPr>
                              <a:spLocks/>
                            </p:cNvSpPr>
                            <p:nvPr/>
                          </p:nvSpPr>
                          <p:spPr bwMode="auto">
                            <a:xfrm>
                              <a:off x="691" y="1628"/>
                              <a:ext cx="237" cy="2"/>
                            </a:xfrm>
                            <a:custGeom>
                              <a:avLst/>
                              <a:gdLst>
                                <a:gd name="T0" fmla="*/ 215 w 260"/>
                                <a:gd name="T1" fmla="*/ 1 h 2"/>
                                <a:gd name="T2" fmla="*/ 0 w 260"/>
                                <a:gd name="T3" fmla="*/ 1 h 2"/>
                                <a:gd name="T4" fmla="*/ 2 w 260"/>
                                <a:gd name="T5" fmla="*/ 0 h 2"/>
                                <a:gd name="T6" fmla="*/ 213 w 260"/>
                                <a:gd name="T7" fmla="*/ 0 h 2"/>
                                <a:gd name="T8" fmla="*/ 215 w 260"/>
                                <a:gd name="T9" fmla="*/ 1 h 2"/>
                                <a:gd name="T10" fmla="*/ 215 w 260"/>
                                <a:gd name="T11" fmla="*/ 1 h 2"/>
                                <a:gd name="T12" fmla="*/ 0 60000 65536"/>
                                <a:gd name="T13" fmla="*/ 0 60000 65536"/>
                                <a:gd name="T14" fmla="*/ 0 60000 65536"/>
                                <a:gd name="T15" fmla="*/ 0 60000 65536"/>
                                <a:gd name="T16" fmla="*/ 0 60000 65536"/>
                                <a:gd name="T17" fmla="*/ 0 60000 65536"/>
                                <a:gd name="T18" fmla="*/ 0 w 260"/>
                                <a:gd name="T19" fmla="*/ 0 h 2"/>
                                <a:gd name="T20" fmla="*/ 260 w 260"/>
                                <a:gd name="T21" fmla="*/ 2 h 2"/>
                              </a:gdLst>
                              <a:ahLst/>
                              <a:cxnLst>
                                <a:cxn ang="T12">
                                  <a:pos x="T0" y="T1"/>
                                </a:cxn>
                                <a:cxn ang="T13">
                                  <a:pos x="T2" y="T3"/>
                                </a:cxn>
                                <a:cxn ang="T14">
                                  <a:pos x="T4" y="T5"/>
                                </a:cxn>
                                <a:cxn ang="T15">
                                  <a:pos x="T6" y="T7"/>
                                </a:cxn>
                                <a:cxn ang="T16">
                                  <a:pos x="T8" y="T9"/>
                                </a:cxn>
                                <a:cxn ang="T17">
                                  <a:pos x="T10" y="T11"/>
                                </a:cxn>
                              </a:cxnLst>
                              <a:rect l="T18" t="T19" r="T20" b="T21"/>
                              <a:pathLst>
                                <a:path w="260" h="2">
                                  <a:moveTo>
                                    <a:pt x="259" y="1"/>
                                  </a:moveTo>
                                  <a:lnTo>
                                    <a:pt x="0" y="1"/>
                                  </a:lnTo>
                                  <a:lnTo>
                                    <a:pt x="2" y="0"/>
                                  </a:lnTo>
                                  <a:lnTo>
                                    <a:pt x="257" y="0"/>
                                  </a:lnTo>
                                  <a:lnTo>
                                    <a:pt x="259"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08" name="Freeform 812"/>
                            <p:cNvSpPr>
                              <a:spLocks/>
                            </p:cNvSpPr>
                            <p:nvPr/>
                          </p:nvSpPr>
                          <p:spPr bwMode="auto">
                            <a:xfrm>
                              <a:off x="693" y="1626"/>
                              <a:ext cx="233" cy="3"/>
                            </a:xfrm>
                            <a:custGeom>
                              <a:avLst/>
                              <a:gdLst>
                                <a:gd name="T0" fmla="*/ 211 w 256"/>
                                <a:gd name="T1" fmla="*/ 2 h 3"/>
                                <a:gd name="T2" fmla="*/ 0 w 256"/>
                                <a:gd name="T3" fmla="*/ 2 h 3"/>
                                <a:gd name="T4" fmla="*/ 4 w 256"/>
                                <a:gd name="T5" fmla="*/ 0 h 3"/>
                                <a:gd name="T6" fmla="*/ 211 w 256"/>
                                <a:gd name="T7" fmla="*/ 0 h 3"/>
                                <a:gd name="T8" fmla="*/ 211 w 256"/>
                                <a:gd name="T9" fmla="*/ 2 h 3"/>
                                <a:gd name="T10" fmla="*/ 211 w 256"/>
                                <a:gd name="T11" fmla="*/ 2 h 3"/>
                                <a:gd name="T12" fmla="*/ 0 60000 65536"/>
                                <a:gd name="T13" fmla="*/ 0 60000 65536"/>
                                <a:gd name="T14" fmla="*/ 0 60000 65536"/>
                                <a:gd name="T15" fmla="*/ 0 60000 65536"/>
                                <a:gd name="T16" fmla="*/ 0 60000 65536"/>
                                <a:gd name="T17" fmla="*/ 0 60000 65536"/>
                                <a:gd name="T18" fmla="*/ 0 w 256"/>
                                <a:gd name="T19" fmla="*/ 0 h 3"/>
                                <a:gd name="T20" fmla="*/ 256 w 256"/>
                                <a:gd name="T21" fmla="*/ 3 h 3"/>
                              </a:gdLst>
                              <a:ahLst/>
                              <a:cxnLst>
                                <a:cxn ang="T12">
                                  <a:pos x="T0" y="T1"/>
                                </a:cxn>
                                <a:cxn ang="T13">
                                  <a:pos x="T2" y="T3"/>
                                </a:cxn>
                                <a:cxn ang="T14">
                                  <a:pos x="T4" y="T5"/>
                                </a:cxn>
                                <a:cxn ang="T15">
                                  <a:pos x="T6" y="T7"/>
                                </a:cxn>
                                <a:cxn ang="T16">
                                  <a:pos x="T8" y="T9"/>
                                </a:cxn>
                                <a:cxn ang="T17">
                                  <a:pos x="T10" y="T11"/>
                                </a:cxn>
                              </a:cxnLst>
                              <a:rect l="T18" t="T19" r="T20" b="T21"/>
                              <a:pathLst>
                                <a:path w="256" h="3">
                                  <a:moveTo>
                                    <a:pt x="255" y="2"/>
                                  </a:moveTo>
                                  <a:lnTo>
                                    <a:pt x="0" y="2"/>
                                  </a:lnTo>
                                  <a:lnTo>
                                    <a:pt x="4" y="0"/>
                                  </a:lnTo>
                                  <a:lnTo>
                                    <a:pt x="255" y="0"/>
                                  </a:lnTo>
                                  <a:lnTo>
                                    <a:pt x="25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09" name="Freeform 813"/>
                            <p:cNvSpPr>
                              <a:spLocks/>
                            </p:cNvSpPr>
                            <p:nvPr/>
                          </p:nvSpPr>
                          <p:spPr bwMode="auto">
                            <a:xfrm>
                              <a:off x="697" y="1626"/>
                              <a:ext cx="229" cy="1"/>
                            </a:xfrm>
                            <a:custGeom>
                              <a:avLst/>
                              <a:gdLst>
                                <a:gd name="T0" fmla="*/ 207 w 252"/>
                                <a:gd name="T1" fmla="*/ 0 h 1"/>
                                <a:gd name="T2" fmla="*/ 0 w 252"/>
                                <a:gd name="T3" fmla="*/ 0 h 1"/>
                                <a:gd name="T4" fmla="*/ 4 w 252"/>
                                <a:gd name="T5" fmla="*/ 0 h 1"/>
                                <a:gd name="T6" fmla="*/ 205 w 252"/>
                                <a:gd name="T7" fmla="*/ 0 h 1"/>
                                <a:gd name="T8" fmla="*/ 207 w 252"/>
                                <a:gd name="T9" fmla="*/ 0 h 1"/>
                                <a:gd name="T10" fmla="*/ 207 w 252"/>
                                <a:gd name="T11" fmla="*/ 0 h 1"/>
                                <a:gd name="T12" fmla="*/ 0 60000 65536"/>
                                <a:gd name="T13" fmla="*/ 0 60000 65536"/>
                                <a:gd name="T14" fmla="*/ 0 60000 65536"/>
                                <a:gd name="T15" fmla="*/ 0 60000 65536"/>
                                <a:gd name="T16" fmla="*/ 0 60000 65536"/>
                                <a:gd name="T17" fmla="*/ 0 60000 65536"/>
                                <a:gd name="T18" fmla="*/ 0 w 252"/>
                                <a:gd name="T19" fmla="*/ 0 h 1"/>
                                <a:gd name="T20" fmla="*/ 252 w 25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52" h="1">
                                  <a:moveTo>
                                    <a:pt x="251" y="0"/>
                                  </a:moveTo>
                                  <a:lnTo>
                                    <a:pt x="0" y="0"/>
                                  </a:lnTo>
                                  <a:lnTo>
                                    <a:pt x="4" y="0"/>
                                  </a:lnTo>
                                  <a:lnTo>
                                    <a:pt x="249" y="0"/>
                                  </a:lnTo>
                                  <a:lnTo>
                                    <a:pt x="25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10" name="Freeform 814"/>
                            <p:cNvSpPr>
                              <a:spLocks/>
                            </p:cNvSpPr>
                            <p:nvPr/>
                          </p:nvSpPr>
                          <p:spPr bwMode="auto">
                            <a:xfrm>
                              <a:off x="700" y="1624"/>
                              <a:ext cx="224" cy="3"/>
                            </a:xfrm>
                            <a:custGeom>
                              <a:avLst/>
                              <a:gdLst>
                                <a:gd name="T0" fmla="*/ 203 w 246"/>
                                <a:gd name="T1" fmla="*/ 2 h 4"/>
                                <a:gd name="T2" fmla="*/ 0 w 246"/>
                                <a:gd name="T3" fmla="*/ 2 h 4"/>
                                <a:gd name="T4" fmla="*/ 2 w 246"/>
                                <a:gd name="T5" fmla="*/ 0 h 4"/>
                                <a:gd name="T6" fmla="*/ 203 w 246"/>
                                <a:gd name="T7" fmla="*/ 0 h 4"/>
                                <a:gd name="T8" fmla="*/ 203 w 246"/>
                                <a:gd name="T9" fmla="*/ 2 h 4"/>
                                <a:gd name="T10" fmla="*/ 203 w 246"/>
                                <a:gd name="T11" fmla="*/ 2 h 4"/>
                                <a:gd name="T12" fmla="*/ 0 60000 65536"/>
                                <a:gd name="T13" fmla="*/ 0 60000 65536"/>
                                <a:gd name="T14" fmla="*/ 0 60000 65536"/>
                                <a:gd name="T15" fmla="*/ 0 60000 65536"/>
                                <a:gd name="T16" fmla="*/ 0 60000 65536"/>
                                <a:gd name="T17" fmla="*/ 0 60000 65536"/>
                                <a:gd name="T18" fmla="*/ 0 w 246"/>
                                <a:gd name="T19" fmla="*/ 0 h 4"/>
                                <a:gd name="T20" fmla="*/ 246 w 246"/>
                                <a:gd name="T21" fmla="*/ 4 h 4"/>
                              </a:gdLst>
                              <a:ahLst/>
                              <a:cxnLst>
                                <a:cxn ang="T12">
                                  <a:pos x="T0" y="T1"/>
                                </a:cxn>
                                <a:cxn ang="T13">
                                  <a:pos x="T2" y="T3"/>
                                </a:cxn>
                                <a:cxn ang="T14">
                                  <a:pos x="T4" y="T5"/>
                                </a:cxn>
                                <a:cxn ang="T15">
                                  <a:pos x="T6" y="T7"/>
                                </a:cxn>
                                <a:cxn ang="T16">
                                  <a:pos x="T8" y="T9"/>
                                </a:cxn>
                                <a:cxn ang="T17">
                                  <a:pos x="T10" y="T11"/>
                                </a:cxn>
                              </a:cxnLst>
                              <a:rect l="T18" t="T19" r="T20" b="T21"/>
                              <a:pathLst>
                                <a:path w="246" h="4">
                                  <a:moveTo>
                                    <a:pt x="245" y="3"/>
                                  </a:moveTo>
                                  <a:lnTo>
                                    <a:pt x="0" y="3"/>
                                  </a:lnTo>
                                  <a:lnTo>
                                    <a:pt x="2" y="0"/>
                                  </a:lnTo>
                                  <a:lnTo>
                                    <a:pt x="245" y="0"/>
                                  </a:lnTo>
                                  <a:lnTo>
                                    <a:pt x="245"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11" name="Freeform 815"/>
                            <p:cNvSpPr>
                              <a:spLocks/>
                            </p:cNvSpPr>
                            <p:nvPr/>
                          </p:nvSpPr>
                          <p:spPr bwMode="auto">
                            <a:xfrm>
                              <a:off x="702" y="1622"/>
                              <a:ext cx="222" cy="3"/>
                            </a:xfrm>
                            <a:custGeom>
                              <a:avLst/>
                              <a:gdLst>
                                <a:gd name="T0" fmla="*/ 201 w 244"/>
                                <a:gd name="T1" fmla="*/ 2 h 3"/>
                                <a:gd name="T2" fmla="*/ 0 w 244"/>
                                <a:gd name="T3" fmla="*/ 2 h 3"/>
                                <a:gd name="T4" fmla="*/ 5 w 244"/>
                                <a:gd name="T5" fmla="*/ 0 h 3"/>
                                <a:gd name="T6" fmla="*/ 199 w 244"/>
                                <a:gd name="T7" fmla="*/ 0 h 3"/>
                                <a:gd name="T8" fmla="*/ 201 w 244"/>
                                <a:gd name="T9" fmla="*/ 2 h 3"/>
                                <a:gd name="T10" fmla="*/ 201 w 244"/>
                                <a:gd name="T11" fmla="*/ 2 h 3"/>
                                <a:gd name="T12" fmla="*/ 0 60000 65536"/>
                                <a:gd name="T13" fmla="*/ 0 60000 65536"/>
                                <a:gd name="T14" fmla="*/ 0 60000 65536"/>
                                <a:gd name="T15" fmla="*/ 0 60000 65536"/>
                                <a:gd name="T16" fmla="*/ 0 60000 65536"/>
                                <a:gd name="T17" fmla="*/ 0 60000 65536"/>
                                <a:gd name="T18" fmla="*/ 0 w 244"/>
                                <a:gd name="T19" fmla="*/ 0 h 3"/>
                                <a:gd name="T20" fmla="*/ 244 w 244"/>
                                <a:gd name="T21" fmla="*/ 3 h 3"/>
                              </a:gdLst>
                              <a:ahLst/>
                              <a:cxnLst>
                                <a:cxn ang="T12">
                                  <a:pos x="T0" y="T1"/>
                                </a:cxn>
                                <a:cxn ang="T13">
                                  <a:pos x="T2" y="T3"/>
                                </a:cxn>
                                <a:cxn ang="T14">
                                  <a:pos x="T4" y="T5"/>
                                </a:cxn>
                                <a:cxn ang="T15">
                                  <a:pos x="T6" y="T7"/>
                                </a:cxn>
                                <a:cxn ang="T16">
                                  <a:pos x="T8" y="T9"/>
                                </a:cxn>
                                <a:cxn ang="T17">
                                  <a:pos x="T10" y="T11"/>
                                </a:cxn>
                              </a:cxnLst>
                              <a:rect l="T18" t="T19" r="T20" b="T21"/>
                              <a:pathLst>
                                <a:path w="244" h="3">
                                  <a:moveTo>
                                    <a:pt x="243" y="2"/>
                                  </a:moveTo>
                                  <a:lnTo>
                                    <a:pt x="0" y="2"/>
                                  </a:lnTo>
                                  <a:lnTo>
                                    <a:pt x="5" y="0"/>
                                  </a:lnTo>
                                  <a:lnTo>
                                    <a:pt x="241" y="0"/>
                                  </a:lnTo>
                                  <a:lnTo>
                                    <a:pt x="24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12" name="Freeform 816"/>
                            <p:cNvSpPr>
                              <a:spLocks/>
                            </p:cNvSpPr>
                            <p:nvPr/>
                          </p:nvSpPr>
                          <p:spPr bwMode="auto">
                            <a:xfrm>
                              <a:off x="707" y="1622"/>
                              <a:ext cx="215" cy="1"/>
                            </a:xfrm>
                            <a:custGeom>
                              <a:avLst/>
                              <a:gdLst>
                                <a:gd name="T0" fmla="*/ 194 w 237"/>
                                <a:gd name="T1" fmla="*/ 0 h 1"/>
                                <a:gd name="T2" fmla="*/ 0 w 237"/>
                                <a:gd name="T3" fmla="*/ 0 h 1"/>
                                <a:gd name="T4" fmla="*/ 2 w 237"/>
                                <a:gd name="T5" fmla="*/ 0 h 1"/>
                                <a:gd name="T6" fmla="*/ 194 w 237"/>
                                <a:gd name="T7" fmla="*/ 0 h 1"/>
                                <a:gd name="T8" fmla="*/ 194 w 237"/>
                                <a:gd name="T9" fmla="*/ 0 h 1"/>
                                <a:gd name="T10" fmla="*/ 194 w 237"/>
                                <a:gd name="T11" fmla="*/ 0 h 1"/>
                                <a:gd name="T12" fmla="*/ 0 60000 65536"/>
                                <a:gd name="T13" fmla="*/ 0 60000 65536"/>
                                <a:gd name="T14" fmla="*/ 0 60000 65536"/>
                                <a:gd name="T15" fmla="*/ 0 60000 65536"/>
                                <a:gd name="T16" fmla="*/ 0 60000 65536"/>
                                <a:gd name="T17" fmla="*/ 0 60000 65536"/>
                                <a:gd name="T18" fmla="*/ 0 w 237"/>
                                <a:gd name="T19" fmla="*/ 0 h 1"/>
                                <a:gd name="T20" fmla="*/ 237 w 2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7" h="1">
                                  <a:moveTo>
                                    <a:pt x="236" y="0"/>
                                  </a:moveTo>
                                  <a:lnTo>
                                    <a:pt x="0" y="0"/>
                                  </a:lnTo>
                                  <a:lnTo>
                                    <a:pt x="2" y="0"/>
                                  </a:lnTo>
                                  <a:lnTo>
                                    <a:pt x="23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13" name="Freeform 817"/>
                            <p:cNvSpPr>
                              <a:spLocks/>
                            </p:cNvSpPr>
                            <p:nvPr/>
                          </p:nvSpPr>
                          <p:spPr bwMode="auto">
                            <a:xfrm>
                              <a:off x="708" y="1620"/>
                              <a:ext cx="214" cy="3"/>
                            </a:xfrm>
                            <a:custGeom>
                              <a:avLst/>
                              <a:gdLst>
                                <a:gd name="T0" fmla="*/ 194 w 235"/>
                                <a:gd name="T1" fmla="*/ 2 h 3"/>
                                <a:gd name="T2" fmla="*/ 0 w 235"/>
                                <a:gd name="T3" fmla="*/ 2 h 3"/>
                                <a:gd name="T4" fmla="*/ 4 w 235"/>
                                <a:gd name="T5" fmla="*/ 0 h 3"/>
                                <a:gd name="T6" fmla="*/ 191 w 235"/>
                                <a:gd name="T7" fmla="*/ 0 h 3"/>
                                <a:gd name="T8" fmla="*/ 194 w 235"/>
                                <a:gd name="T9" fmla="*/ 2 h 3"/>
                                <a:gd name="T10" fmla="*/ 194 w 235"/>
                                <a:gd name="T11" fmla="*/ 2 h 3"/>
                                <a:gd name="T12" fmla="*/ 0 60000 65536"/>
                                <a:gd name="T13" fmla="*/ 0 60000 65536"/>
                                <a:gd name="T14" fmla="*/ 0 60000 65536"/>
                                <a:gd name="T15" fmla="*/ 0 60000 65536"/>
                                <a:gd name="T16" fmla="*/ 0 60000 65536"/>
                                <a:gd name="T17" fmla="*/ 0 60000 65536"/>
                                <a:gd name="T18" fmla="*/ 0 w 235"/>
                                <a:gd name="T19" fmla="*/ 0 h 3"/>
                                <a:gd name="T20" fmla="*/ 235 w 235"/>
                                <a:gd name="T21" fmla="*/ 3 h 3"/>
                              </a:gdLst>
                              <a:ahLst/>
                              <a:cxnLst>
                                <a:cxn ang="T12">
                                  <a:pos x="T0" y="T1"/>
                                </a:cxn>
                                <a:cxn ang="T13">
                                  <a:pos x="T2" y="T3"/>
                                </a:cxn>
                                <a:cxn ang="T14">
                                  <a:pos x="T4" y="T5"/>
                                </a:cxn>
                                <a:cxn ang="T15">
                                  <a:pos x="T6" y="T7"/>
                                </a:cxn>
                                <a:cxn ang="T16">
                                  <a:pos x="T8" y="T9"/>
                                </a:cxn>
                                <a:cxn ang="T17">
                                  <a:pos x="T10" y="T11"/>
                                </a:cxn>
                              </a:cxnLst>
                              <a:rect l="T18" t="T19" r="T20" b="T21"/>
                              <a:pathLst>
                                <a:path w="235" h="3">
                                  <a:moveTo>
                                    <a:pt x="234" y="2"/>
                                  </a:moveTo>
                                  <a:lnTo>
                                    <a:pt x="0" y="2"/>
                                  </a:lnTo>
                                  <a:lnTo>
                                    <a:pt x="4" y="0"/>
                                  </a:lnTo>
                                  <a:lnTo>
                                    <a:pt x="231" y="0"/>
                                  </a:lnTo>
                                  <a:lnTo>
                                    <a:pt x="234"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14" name="Freeform 818"/>
                            <p:cNvSpPr>
                              <a:spLocks/>
                            </p:cNvSpPr>
                            <p:nvPr/>
                          </p:nvSpPr>
                          <p:spPr bwMode="auto">
                            <a:xfrm>
                              <a:off x="712" y="1620"/>
                              <a:ext cx="207" cy="1"/>
                            </a:xfrm>
                            <a:custGeom>
                              <a:avLst/>
                              <a:gdLst>
                                <a:gd name="T0" fmla="*/ 187 w 228"/>
                                <a:gd name="T1" fmla="*/ 0 h 1"/>
                                <a:gd name="T2" fmla="*/ 0 w 228"/>
                                <a:gd name="T3" fmla="*/ 0 h 1"/>
                                <a:gd name="T4" fmla="*/ 2 w 228"/>
                                <a:gd name="T5" fmla="*/ 0 h 1"/>
                                <a:gd name="T6" fmla="*/ 187 w 228"/>
                                <a:gd name="T7" fmla="*/ 0 h 1"/>
                                <a:gd name="T8" fmla="*/ 187 w 228"/>
                                <a:gd name="T9" fmla="*/ 0 h 1"/>
                                <a:gd name="T10" fmla="*/ 187 w 228"/>
                                <a:gd name="T11" fmla="*/ 0 h 1"/>
                                <a:gd name="T12" fmla="*/ 0 60000 65536"/>
                                <a:gd name="T13" fmla="*/ 0 60000 65536"/>
                                <a:gd name="T14" fmla="*/ 0 60000 65536"/>
                                <a:gd name="T15" fmla="*/ 0 60000 65536"/>
                                <a:gd name="T16" fmla="*/ 0 60000 65536"/>
                                <a:gd name="T17" fmla="*/ 0 60000 65536"/>
                                <a:gd name="T18" fmla="*/ 0 w 228"/>
                                <a:gd name="T19" fmla="*/ 0 h 1"/>
                                <a:gd name="T20" fmla="*/ 228 w 2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8" h="1">
                                  <a:moveTo>
                                    <a:pt x="227" y="0"/>
                                  </a:moveTo>
                                  <a:lnTo>
                                    <a:pt x="0" y="0"/>
                                  </a:lnTo>
                                  <a:lnTo>
                                    <a:pt x="2" y="0"/>
                                  </a:lnTo>
                                  <a:lnTo>
                                    <a:pt x="22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15" name="Freeform 819"/>
                            <p:cNvSpPr>
                              <a:spLocks/>
                            </p:cNvSpPr>
                            <p:nvPr/>
                          </p:nvSpPr>
                          <p:spPr bwMode="auto">
                            <a:xfrm>
                              <a:off x="714" y="1618"/>
                              <a:ext cx="205" cy="3"/>
                            </a:xfrm>
                            <a:custGeom>
                              <a:avLst/>
                              <a:gdLst>
                                <a:gd name="T0" fmla="*/ 185 w 226"/>
                                <a:gd name="T1" fmla="*/ 2 h 3"/>
                                <a:gd name="T2" fmla="*/ 0 w 226"/>
                                <a:gd name="T3" fmla="*/ 2 h 3"/>
                                <a:gd name="T4" fmla="*/ 4 w 226"/>
                                <a:gd name="T5" fmla="*/ 0 h 3"/>
                                <a:gd name="T6" fmla="*/ 183 w 226"/>
                                <a:gd name="T7" fmla="*/ 0 h 3"/>
                                <a:gd name="T8" fmla="*/ 185 w 226"/>
                                <a:gd name="T9" fmla="*/ 2 h 3"/>
                                <a:gd name="T10" fmla="*/ 185 w 226"/>
                                <a:gd name="T11" fmla="*/ 2 h 3"/>
                                <a:gd name="T12" fmla="*/ 0 60000 65536"/>
                                <a:gd name="T13" fmla="*/ 0 60000 65536"/>
                                <a:gd name="T14" fmla="*/ 0 60000 65536"/>
                                <a:gd name="T15" fmla="*/ 0 60000 65536"/>
                                <a:gd name="T16" fmla="*/ 0 60000 65536"/>
                                <a:gd name="T17" fmla="*/ 0 60000 65536"/>
                                <a:gd name="T18" fmla="*/ 0 w 226"/>
                                <a:gd name="T19" fmla="*/ 0 h 3"/>
                                <a:gd name="T20" fmla="*/ 226 w 2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226" h="3">
                                  <a:moveTo>
                                    <a:pt x="225" y="2"/>
                                  </a:moveTo>
                                  <a:lnTo>
                                    <a:pt x="0" y="2"/>
                                  </a:lnTo>
                                  <a:lnTo>
                                    <a:pt x="4" y="0"/>
                                  </a:lnTo>
                                  <a:lnTo>
                                    <a:pt x="223" y="0"/>
                                  </a:lnTo>
                                  <a:lnTo>
                                    <a:pt x="22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16" name="Freeform 820"/>
                            <p:cNvSpPr>
                              <a:spLocks/>
                            </p:cNvSpPr>
                            <p:nvPr/>
                          </p:nvSpPr>
                          <p:spPr bwMode="auto">
                            <a:xfrm>
                              <a:off x="718" y="1617"/>
                              <a:ext cx="200" cy="2"/>
                            </a:xfrm>
                            <a:custGeom>
                              <a:avLst/>
                              <a:gdLst>
                                <a:gd name="T0" fmla="*/ 181 w 220"/>
                                <a:gd name="T1" fmla="*/ 1 h 3"/>
                                <a:gd name="T2" fmla="*/ 0 w 220"/>
                                <a:gd name="T3" fmla="*/ 1 h 3"/>
                                <a:gd name="T4" fmla="*/ 4 w 220"/>
                                <a:gd name="T5" fmla="*/ 0 h 3"/>
                                <a:gd name="T6" fmla="*/ 181 w 220"/>
                                <a:gd name="T7" fmla="*/ 0 h 3"/>
                                <a:gd name="T8" fmla="*/ 181 w 220"/>
                                <a:gd name="T9" fmla="*/ 1 h 3"/>
                                <a:gd name="T10" fmla="*/ 181 w 220"/>
                                <a:gd name="T11" fmla="*/ 1 h 3"/>
                                <a:gd name="T12" fmla="*/ 0 60000 65536"/>
                                <a:gd name="T13" fmla="*/ 0 60000 65536"/>
                                <a:gd name="T14" fmla="*/ 0 60000 65536"/>
                                <a:gd name="T15" fmla="*/ 0 60000 65536"/>
                                <a:gd name="T16" fmla="*/ 0 60000 65536"/>
                                <a:gd name="T17" fmla="*/ 0 60000 65536"/>
                                <a:gd name="T18" fmla="*/ 0 w 220"/>
                                <a:gd name="T19" fmla="*/ 0 h 3"/>
                                <a:gd name="T20" fmla="*/ 220 w 220"/>
                                <a:gd name="T21" fmla="*/ 3 h 3"/>
                              </a:gdLst>
                              <a:ahLst/>
                              <a:cxnLst>
                                <a:cxn ang="T12">
                                  <a:pos x="T0" y="T1"/>
                                </a:cxn>
                                <a:cxn ang="T13">
                                  <a:pos x="T2" y="T3"/>
                                </a:cxn>
                                <a:cxn ang="T14">
                                  <a:pos x="T4" y="T5"/>
                                </a:cxn>
                                <a:cxn ang="T15">
                                  <a:pos x="T6" y="T7"/>
                                </a:cxn>
                                <a:cxn ang="T16">
                                  <a:pos x="T8" y="T9"/>
                                </a:cxn>
                                <a:cxn ang="T17">
                                  <a:pos x="T10" y="T11"/>
                                </a:cxn>
                              </a:cxnLst>
                              <a:rect l="T18" t="T19" r="T20" b="T21"/>
                              <a:pathLst>
                                <a:path w="220" h="3">
                                  <a:moveTo>
                                    <a:pt x="219" y="2"/>
                                  </a:moveTo>
                                  <a:lnTo>
                                    <a:pt x="0" y="2"/>
                                  </a:lnTo>
                                  <a:lnTo>
                                    <a:pt x="4" y="0"/>
                                  </a:lnTo>
                                  <a:lnTo>
                                    <a:pt x="219" y="0"/>
                                  </a:lnTo>
                                  <a:lnTo>
                                    <a:pt x="21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17" name="Freeform 821"/>
                            <p:cNvSpPr>
                              <a:spLocks/>
                            </p:cNvSpPr>
                            <p:nvPr/>
                          </p:nvSpPr>
                          <p:spPr bwMode="auto">
                            <a:xfrm>
                              <a:off x="721" y="1617"/>
                              <a:ext cx="197" cy="0"/>
                            </a:xfrm>
                            <a:custGeom>
                              <a:avLst/>
                              <a:gdLst>
                                <a:gd name="T0" fmla="*/ 179 w 216"/>
                                <a:gd name="T1" fmla="*/ 0 h 1"/>
                                <a:gd name="T2" fmla="*/ 0 w 216"/>
                                <a:gd name="T3" fmla="*/ 0 h 1"/>
                                <a:gd name="T4" fmla="*/ 2 w 216"/>
                                <a:gd name="T5" fmla="*/ 0 h 1"/>
                                <a:gd name="T6" fmla="*/ 177 w 216"/>
                                <a:gd name="T7" fmla="*/ 0 h 1"/>
                                <a:gd name="T8" fmla="*/ 179 w 216"/>
                                <a:gd name="T9" fmla="*/ 0 h 1"/>
                                <a:gd name="T10" fmla="*/ 179 w 216"/>
                                <a:gd name="T11" fmla="*/ 0 h 1"/>
                                <a:gd name="T12" fmla="*/ 0 60000 65536"/>
                                <a:gd name="T13" fmla="*/ 0 60000 65536"/>
                                <a:gd name="T14" fmla="*/ 0 60000 65536"/>
                                <a:gd name="T15" fmla="*/ 0 60000 65536"/>
                                <a:gd name="T16" fmla="*/ 0 60000 65536"/>
                                <a:gd name="T17" fmla="*/ 0 60000 65536"/>
                                <a:gd name="T18" fmla="*/ 0 w 216"/>
                                <a:gd name="T19" fmla="*/ 0 h 1"/>
                                <a:gd name="T20" fmla="*/ 216 w 216"/>
                                <a:gd name="T21" fmla="*/ 0 h 1"/>
                              </a:gdLst>
                              <a:ahLst/>
                              <a:cxnLst>
                                <a:cxn ang="T12">
                                  <a:pos x="T0" y="T1"/>
                                </a:cxn>
                                <a:cxn ang="T13">
                                  <a:pos x="T2" y="T3"/>
                                </a:cxn>
                                <a:cxn ang="T14">
                                  <a:pos x="T4" y="T5"/>
                                </a:cxn>
                                <a:cxn ang="T15">
                                  <a:pos x="T6" y="T7"/>
                                </a:cxn>
                                <a:cxn ang="T16">
                                  <a:pos x="T8" y="T9"/>
                                </a:cxn>
                                <a:cxn ang="T17">
                                  <a:pos x="T10" y="T11"/>
                                </a:cxn>
                              </a:cxnLst>
                              <a:rect l="T18" t="T19" r="T20" b="T21"/>
                              <a:pathLst>
                                <a:path w="216" h="1">
                                  <a:moveTo>
                                    <a:pt x="215" y="0"/>
                                  </a:moveTo>
                                  <a:lnTo>
                                    <a:pt x="0" y="0"/>
                                  </a:lnTo>
                                  <a:lnTo>
                                    <a:pt x="2" y="0"/>
                                  </a:lnTo>
                                  <a:lnTo>
                                    <a:pt x="213" y="0"/>
                                  </a:lnTo>
                                  <a:lnTo>
                                    <a:pt x="21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18" name="Freeform 822"/>
                            <p:cNvSpPr>
                              <a:spLocks/>
                            </p:cNvSpPr>
                            <p:nvPr/>
                          </p:nvSpPr>
                          <p:spPr bwMode="auto">
                            <a:xfrm>
                              <a:off x="723" y="1615"/>
                              <a:ext cx="193" cy="2"/>
                            </a:xfrm>
                            <a:custGeom>
                              <a:avLst/>
                              <a:gdLst>
                                <a:gd name="T0" fmla="*/ 175 w 212"/>
                                <a:gd name="T1" fmla="*/ 1 h 3"/>
                                <a:gd name="T2" fmla="*/ 0 w 212"/>
                                <a:gd name="T3" fmla="*/ 1 h 3"/>
                                <a:gd name="T4" fmla="*/ 5 w 212"/>
                                <a:gd name="T5" fmla="*/ 0 h 3"/>
                                <a:gd name="T6" fmla="*/ 175 w 212"/>
                                <a:gd name="T7" fmla="*/ 0 h 3"/>
                                <a:gd name="T8" fmla="*/ 175 w 212"/>
                                <a:gd name="T9" fmla="*/ 1 h 3"/>
                                <a:gd name="T10" fmla="*/ 175 w 212"/>
                                <a:gd name="T11" fmla="*/ 1 h 3"/>
                                <a:gd name="T12" fmla="*/ 0 60000 65536"/>
                                <a:gd name="T13" fmla="*/ 0 60000 65536"/>
                                <a:gd name="T14" fmla="*/ 0 60000 65536"/>
                                <a:gd name="T15" fmla="*/ 0 60000 65536"/>
                                <a:gd name="T16" fmla="*/ 0 60000 65536"/>
                                <a:gd name="T17" fmla="*/ 0 60000 65536"/>
                                <a:gd name="T18" fmla="*/ 0 w 212"/>
                                <a:gd name="T19" fmla="*/ 0 h 3"/>
                                <a:gd name="T20" fmla="*/ 212 w 21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12" h="3">
                                  <a:moveTo>
                                    <a:pt x="211" y="2"/>
                                  </a:moveTo>
                                  <a:lnTo>
                                    <a:pt x="0" y="2"/>
                                  </a:lnTo>
                                  <a:lnTo>
                                    <a:pt x="5" y="0"/>
                                  </a:lnTo>
                                  <a:lnTo>
                                    <a:pt x="211" y="0"/>
                                  </a:lnTo>
                                  <a:lnTo>
                                    <a:pt x="21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19" name="Freeform 823"/>
                            <p:cNvSpPr>
                              <a:spLocks/>
                            </p:cNvSpPr>
                            <p:nvPr/>
                          </p:nvSpPr>
                          <p:spPr bwMode="auto">
                            <a:xfrm>
                              <a:off x="728" y="1613"/>
                              <a:ext cx="188" cy="3"/>
                            </a:xfrm>
                            <a:custGeom>
                              <a:avLst/>
                              <a:gdLst>
                                <a:gd name="T0" fmla="*/ 170 w 207"/>
                                <a:gd name="T1" fmla="*/ 2 h 3"/>
                                <a:gd name="T2" fmla="*/ 0 w 207"/>
                                <a:gd name="T3" fmla="*/ 2 h 3"/>
                                <a:gd name="T4" fmla="*/ 2 w 207"/>
                                <a:gd name="T5" fmla="*/ 0 h 3"/>
                                <a:gd name="T6" fmla="*/ 168 w 207"/>
                                <a:gd name="T7" fmla="*/ 0 h 3"/>
                                <a:gd name="T8" fmla="*/ 170 w 207"/>
                                <a:gd name="T9" fmla="*/ 2 h 3"/>
                                <a:gd name="T10" fmla="*/ 170 w 207"/>
                                <a:gd name="T11" fmla="*/ 2 h 3"/>
                                <a:gd name="T12" fmla="*/ 0 60000 65536"/>
                                <a:gd name="T13" fmla="*/ 0 60000 65536"/>
                                <a:gd name="T14" fmla="*/ 0 60000 65536"/>
                                <a:gd name="T15" fmla="*/ 0 60000 65536"/>
                                <a:gd name="T16" fmla="*/ 0 60000 65536"/>
                                <a:gd name="T17" fmla="*/ 0 60000 65536"/>
                                <a:gd name="T18" fmla="*/ 0 w 207"/>
                                <a:gd name="T19" fmla="*/ 0 h 3"/>
                                <a:gd name="T20" fmla="*/ 207 w 207"/>
                                <a:gd name="T21" fmla="*/ 3 h 3"/>
                              </a:gdLst>
                              <a:ahLst/>
                              <a:cxnLst>
                                <a:cxn ang="T12">
                                  <a:pos x="T0" y="T1"/>
                                </a:cxn>
                                <a:cxn ang="T13">
                                  <a:pos x="T2" y="T3"/>
                                </a:cxn>
                                <a:cxn ang="T14">
                                  <a:pos x="T4" y="T5"/>
                                </a:cxn>
                                <a:cxn ang="T15">
                                  <a:pos x="T6" y="T7"/>
                                </a:cxn>
                                <a:cxn ang="T16">
                                  <a:pos x="T8" y="T9"/>
                                </a:cxn>
                                <a:cxn ang="T17">
                                  <a:pos x="T10" y="T11"/>
                                </a:cxn>
                              </a:cxnLst>
                              <a:rect l="T18" t="T19" r="T20" b="T21"/>
                              <a:pathLst>
                                <a:path w="207" h="3">
                                  <a:moveTo>
                                    <a:pt x="206" y="2"/>
                                  </a:moveTo>
                                  <a:lnTo>
                                    <a:pt x="0" y="2"/>
                                  </a:lnTo>
                                  <a:lnTo>
                                    <a:pt x="2" y="0"/>
                                  </a:lnTo>
                                  <a:lnTo>
                                    <a:pt x="204" y="0"/>
                                  </a:lnTo>
                                  <a:lnTo>
                                    <a:pt x="20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20" name="Freeform 824"/>
                            <p:cNvSpPr>
                              <a:spLocks/>
                            </p:cNvSpPr>
                            <p:nvPr/>
                          </p:nvSpPr>
                          <p:spPr bwMode="auto">
                            <a:xfrm>
                              <a:off x="729" y="1613"/>
                              <a:ext cx="185" cy="1"/>
                            </a:xfrm>
                            <a:custGeom>
                              <a:avLst/>
                              <a:gdLst>
                                <a:gd name="T0" fmla="*/ 168 w 203"/>
                                <a:gd name="T1" fmla="*/ 0 h 1"/>
                                <a:gd name="T2" fmla="*/ 0 w 203"/>
                                <a:gd name="T3" fmla="*/ 0 h 1"/>
                                <a:gd name="T4" fmla="*/ 3 w 203"/>
                                <a:gd name="T5" fmla="*/ 0 h 1"/>
                                <a:gd name="T6" fmla="*/ 168 w 203"/>
                                <a:gd name="T7" fmla="*/ 0 h 1"/>
                                <a:gd name="T8" fmla="*/ 168 w 203"/>
                                <a:gd name="T9" fmla="*/ 0 h 1"/>
                                <a:gd name="T10" fmla="*/ 168 w 203"/>
                                <a:gd name="T11" fmla="*/ 0 h 1"/>
                                <a:gd name="T12" fmla="*/ 0 60000 65536"/>
                                <a:gd name="T13" fmla="*/ 0 60000 65536"/>
                                <a:gd name="T14" fmla="*/ 0 60000 65536"/>
                                <a:gd name="T15" fmla="*/ 0 60000 65536"/>
                                <a:gd name="T16" fmla="*/ 0 60000 65536"/>
                                <a:gd name="T17" fmla="*/ 0 60000 65536"/>
                                <a:gd name="T18" fmla="*/ 0 w 203"/>
                                <a:gd name="T19" fmla="*/ 0 h 1"/>
                                <a:gd name="T20" fmla="*/ 203 w 2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3" h="1">
                                  <a:moveTo>
                                    <a:pt x="202" y="0"/>
                                  </a:moveTo>
                                  <a:lnTo>
                                    <a:pt x="0" y="0"/>
                                  </a:lnTo>
                                  <a:lnTo>
                                    <a:pt x="3" y="0"/>
                                  </a:lnTo>
                                  <a:lnTo>
                                    <a:pt x="20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21" name="Freeform 825"/>
                            <p:cNvSpPr>
                              <a:spLocks/>
                            </p:cNvSpPr>
                            <p:nvPr/>
                          </p:nvSpPr>
                          <p:spPr bwMode="auto">
                            <a:xfrm>
                              <a:off x="732" y="1611"/>
                              <a:ext cx="182" cy="3"/>
                            </a:xfrm>
                            <a:custGeom>
                              <a:avLst/>
                              <a:gdLst>
                                <a:gd name="T0" fmla="*/ 165 w 200"/>
                                <a:gd name="T1" fmla="*/ 2 h 3"/>
                                <a:gd name="T2" fmla="*/ 0 w 200"/>
                                <a:gd name="T3" fmla="*/ 2 h 3"/>
                                <a:gd name="T4" fmla="*/ 3 w 200"/>
                                <a:gd name="T5" fmla="*/ 0 h 3"/>
                                <a:gd name="T6" fmla="*/ 163 w 200"/>
                                <a:gd name="T7" fmla="*/ 0 h 3"/>
                                <a:gd name="T8" fmla="*/ 165 w 200"/>
                                <a:gd name="T9" fmla="*/ 2 h 3"/>
                                <a:gd name="T10" fmla="*/ 165 w 200"/>
                                <a:gd name="T11" fmla="*/ 2 h 3"/>
                                <a:gd name="T12" fmla="*/ 0 60000 65536"/>
                                <a:gd name="T13" fmla="*/ 0 60000 65536"/>
                                <a:gd name="T14" fmla="*/ 0 60000 65536"/>
                                <a:gd name="T15" fmla="*/ 0 60000 65536"/>
                                <a:gd name="T16" fmla="*/ 0 60000 65536"/>
                                <a:gd name="T17" fmla="*/ 0 60000 65536"/>
                                <a:gd name="T18" fmla="*/ 0 w 200"/>
                                <a:gd name="T19" fmla="*/ 0 h 3"/>
                                <a:gd name="T20" fmla="*/ 200 w 200"/>
                                <a:gd name="T21" fmla="*/ 3 h 3"/>
                              </a:gdLst>
                              <a:ahLst/>
                              <a:cxnLst>
                                <a:cxn ang="T12">
                                  <a:pos x="T0" y="T1"/>
                                </a:cxn>
                                <a:cxn ang="T13">
                                  <a:pos x="T2" y="T3"/>
                                </a:cxn>
                                <a:cxn ang="T14">
                                  <a:pos x="T4" y="T5"/>
                                </a:cxn>
                                <a:cxn ang="T15">
                                  <a:pos x="T6" y="T7"/>
                                </a:cxn>
                                <a:cxn ang="T16">
                                  <a:pos x="T8" y="T9"/>
                                </a:cxn>
                                <a:cxn ang="T17">
                                  <a:pos x="T10" y="T11"/>
                                </a:cxn>
                              </a:cxnLst>
                              <a:rect l="T18" t="T19" r="T20" b="T21"/>
                              <a:pathLst>
                                <a:path w="200" h="3">
                                  <a:moveTo>
                                    <a:pt x="199" y="2"/>
                                  </a:moveTo>
                                  <a:lnTo>
                                    <a:pt x="0" y="2"/>
                                  </a:lnTo>
                                  <a:lnTo>
                                    <a:pt x="3" y="0"/>
                                  </a:lnTo>
                                  <a:lnTo>
                                    <a:pt x="197" y="0"/>
                                  </a:lnTo>
                                  <a:lnTo>
                                    <a:pt x="19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22" name="Freeform 826"/>
                            <p:cNvSpPr>
                              <a:spLocks/>
                            </p:cNvSpPr>
                            <p:nvPr/>
                          </p:nvSpPr>
                          <p:spPr bwMode="auto">
                            <a:xfrm>
                              <a:off x="735" y="1611"/>
                              <a:ext cx="177" cy="1"/>
                            </a:xfrm>
                            <a:custGeom>
                              <a:avLst/>
                              <a:gdLst>
                                <a:gd name="T0" fmla="*/ 160 w 195"/>
                                <a:gd name="T1" fmla="*/ 0 h 1"/>
                                <a:gd name="T2" fmla="*/ 0 w 195"/>
                                <a:gd name="T3" fmla="*/ 0 h 1"/>
                                <a:gd name="T4" fmla="*/ 4 w 195"/>
                                <a:gd name="T5" fmla="*/ 0 h 1"/>
                                <a:gd name="T6" fmla="*/ 160 w 195"/>
                                <a:gd name="T7" fmla="*/ 0 h 1"/>
                                <a:gd name="T8" fmla="*/ 160 w 195"/>
                                <a:gd name="T9" fmla="*/ 0 h 1"/>
                                <a:gd name="T10" fmla="*/ 160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0" y="0"/>
                                  </a:lnTo>
                                  <a:lnTo>
                                    <a:pt x="4" y="0"/>
                                  </a:lnTo>
                                  <a:lnTo>
                                    <a:pt x="19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23" name="Freeform 827"/>
                            <p:cNvSpPr>
                              <a:spLocks/>
                            </p:cNvSpPr>
                            <p:nvPr/>
                          </p:nvSpPr>
                          <p:spPr bwMode="auto">
                            <a:xfrm>
                              <a:off x="739" y="1609"/>
                              <a:ext cx="173" cy="3"/>
                            </a:xfrm>
                            <a:custGeom>
                              <a:avLst/>
                              <a:gdLst>
                                <a:gd name="T0" fmla="*/ 156 w 191"/>
                                <a:gd name="T1" fmla="*/ 2 h 4"/>
                                <a:gd name="T2" fmla="*/ 0 w 191"/>
                                <a:gd name="T3" fmla="*/ 2 h 4"/>
                                <a:gd name="T4" fmla="*/ 5 w 191"/>
                                <a:gd name="T5" fmla="*/ 0 h 4"/>
                                <a:gd name="T6" fmla="*/ 154 w 191"/>
                                <a:gd name="T7" fmla="*/ 0 h 4"/>
                                <a:gd name="T8" fmla="*/ 156 w 191"/>
                                <a:gd name="T9" fmla="*/ 2 h 4"/>
                                <a:gd name="T10" fmla="*/ 156 w 191"/>
                                <a:gd name="T11" fmla="*/ 2 h 4"/>
                                <a:gd name="T12" fmla="*/ 0 60000 65536"/>
                                <a:gd name="T13" fmla="*/ 0 60000 65536"/>
                                <a:gd name="T14" fmla="*/ 0 60000 65536"/>
                                <a:gd name="T15" fmla="*/ 0 60000 65536"/>
                                <a:gd name="T16" fmla="*/ 0 60000 65536"/>
                                <a:gd name="T17" fmla="*/ 0 60000 65536"/>
                                <a:gd name="T18" fmla="*/ 0 w 191"/>
                                <a:gd name="T19" fmla="*/ 0 h 4"/>
                                <a:gd name="T20" fmla="*/ 191 w 19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91" h="4">
                                  <a:moveTo>
                                    <a:pt x="190" y="3"/>
                                  </a:moveTo>
                                  <a:lnTo>
                                    <a:pt x="0" y="3"/>
                                  </a:lnTo>
                                  <a:lnTo>
                                    <a:pt x="5" y="0"/>
                                  </a:lnTo>
                                  <a:lnTo>
                                    <a:pt x="188" y="0"/>
                                  </a:lnTo>
                                  <a:lnTo>
                                    <a:pt x="190"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24" name="Freeform 828"/>
                            <p:cNvSpPr>
                              <a:spLocks/>
                            </p:cNvSpPr>
                            <p:nvPr/>
                          </p:nvSpPr>
                          <p:spPr bwMode="auto">
                            <a:xfrm>
                              <a:off x="743" y="1608"/>
                              <a:ext cx="167" cy="2"/>
                            </a:xfrm>
                            <a:custGeom>
                              <a:avLst/>
                              <a:gdLst>
                                <a:gd name="T0" fmla="*/ 151 w 184"/>
                                <a:gd name="T1" fmla="*/ 1 h 2"/>
                                <a:gd name="T2" fmla="*/ 0 w 184"/>
                                <a:gd name="T3" fmla="*/ 1 h 2"/>
                                <a:gd name="T4" fmla="*/ 1 w 184"/>
                                <a:gd name="T5" fmla="*/ 0 h 2"/>
                                <a:gd name="T6" fmla="*/ 151 w 184"/>
                                <a:gd name="T7" fmla="*/ 0 h 2"/>
                                <a:gd name="T8" fmla="*/ 151 w 184"/>
                                <a:gd name="T9" fmla="*/ 1 h 2"/>
                                <a:gd name="T10" fmla="*/ 151 w 184"/>
                                <a:gd name="T11" fmla="*/ 1 h 2"/>
                                <a:gd name="T12" fmla="*/ 0 60000 65536"/>
                                <a:gd name="T13" fmla="*/ 0 60000 65536"/>
                                <a:gd name="T14" fmla="*/ 0 60000 65536"/>
                                <a:gd name="T15" fmla="*/ 0 60000 65536"/>
                                <a:gd name="T16" fmla="*/ 0 60000 65536"/>
                                <a:gd name="T17" fmla="*/ 0 60000 65536"/>
                                <a:gd name="T18" fmla="*/ 0 w 184"/>
                                <a:gd name="T19" fmla="*/ 0 h 2"/>
                                <a:gd name="T20" fmla="*/ 184 w 184"/>
                                <a:gd name="T21" fmla="*/ 2 h 2"/>
                              </a:gdLst>
                              <a:ahLst/>
                              <a:cxnLst>
                                <a:cxn ang="T12">
                                  <a:pos x="T0" y="T1"/>
                                </a:cxn>
                                <a:cxn ang="T13">
                                  <a:pos x="T2" y="T3"/>
                                </a:cxn>
                                <a:cxn ang="T14">
                                  <a:pos x="T4" y="T5"/>
                                </a:cxn>
                                <a:cxn ang="T15">
                                  <a:pos x="T6" y="T7"/>
                                </a:cxn>
                                <a:cxn ang="T16">
                                  <a:pos x="T8" y="T9"/>
                                </a:cxn>
                                <a:cxn ang="T17">
                                  <a:pos x="T10" y="T11"/>
                                </a:cxn>
                              </a:cxnLst>
                              <a:rect l="T18" t="T19" r="T20" b="T21"/>
                              <a:pathLst>
                                <a:path w="184" h="2">
                                  <a:moveTo>
                                    <a:pt x="183" y="1"/>
                                  </a:moveTo>
                                  <a:lnTo>
                                    <a:pt x="0" y="1"/>
                                  </a:lnTo>
                                  <a:lnTo>
                                    <a:pt x="1" y="0"/>
                                  </a:lnTo>
                                  <a:lnTo>
                                    <a:pt x="183" y="0"/>
                                  </a:lnTo>
                                  <a:lnTo>
                                    <a:pt x="183"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25" name="Freeform 829"/>
                            <p:cNvSpPr>
                              <a:spLocks/>
                            </p:cNvSpPr>
                            <p:nvPr/>
                          </p:nvSpPr>
                          <p:spPr bwMode="auto">
                            <a:xfrm>
                              <a:off x="744" y="1608"/>
                              <a:ext cx="166" cy="1"/>
                            </a:xfrm>
                            <a:custGeom>
                              <a:avLst/>
                              <a:gdLst>
                                <a:gd name="T0" fmla="*/ 150 w 183"/>
                                <a:gd name="T1" fmla="*/ 0 h 1"/>
                                <a:gd name="T2" fmla="*/ 0 w 183"/>
                                <a:gd name="T3" fmla="*/ 0 h 1"/>
                                <a:gd name="T4" fmla="*/ 4 w 183"/>
                                <a:gd name="T5" fmla="*/ 0 h 1"/>
                                <a:gd name="T6" fmla="*/ 148 w 183"/>
                                <a:gd name="T7" fmla="*/ 0 h 1"/>
                                <a:gd name="T8" fmla="*/ 150 w 183"/>
                                <a:gd name="T9" fmla="*/ 0 h 1"/>
                                <a:gd name="T10" fmla="*/ 150 w 183"/>
                                <a:gd name="T11" fmla="*/ 0 h 1"/>
                                <a:gd name="T12" fmla="*/ 0 60000 65536"/>
                                <a:gd name="T13" fmla="*/ 0 60000 65536"/>
                                <a:gd name="T14" fmla="*/ 0 60000 65536"/>
                                <a:gd name="T15" fmla="*/ 0 60000 65536"/>
                                <a:gd name="T16" fmla="*/ 0 60000 65536"/>
                                <a:gd name="T17" fmla="*/ 0 60000 65536"/>
                                <a:gd name="T18" fmla="*/ 0 w 183"/>
                                <a:gd name="T19" fmla="*/ 0 h 1"/>
                                <a:gd name="T20" fmla="*/ 183 w 1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3" h="1">
                                  <a:moveTo>
                                    <a:pt x="182" y="0"/>
                                  </a:moveTo>
                                  <a:lnTo>
                                    <a:pt x="0" y="0"/>
                                  </a:lnTo>
                                  <a:lnTo>
                                    <a:pt x="4" y="0"/>
                                  </a:lnTo>
                                  <a:lnTo>
                                    <a:pt x="180" y="0"/>
                                  </a:lnTo>
                                  <a:lnTo>
                                    <a:pt x="18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26" name="Freeform 830"/>
                            <p:cNvSpPr>
                              <a:spLocks/>
                            </p:cNvSpPr>
                            <p:nvPr/>
                          </p:nvSpPr>
                          <p:spPr bwMode="auto">
                            <a:xfrm>
                              <a:off x="748" y="1606"/>
                              <a:ext cx="161" cy="3"/>
                            </a:xfrm>
                            <a:custGeom>
                              <a:avLst/>
                              <a:gdLst>
                                <a:gd name="T0" fmla="*/ 146 w 177"/>
                                <a:gd name="T1" fmla="*/ 2 h 3"/>
                                <a:gd name="T2" fmla="*/ 0 w 177"/>
                                <a:gd name="T3" fmla="*/ 2 h 3"/>
                                <a:gd name="T4" fmla="*/ 3 w 177"/>
                                <a:gd name="T5" fmla="*/ 0 h 3"/>
                                <a:gd name="T6" fmla="*/ 146 w 177"/>
                                <a:gd name="T7" fmla="*/ 0 h 3"/>
                                <a:gd name="T8" fmla="*/ 146 w 177"/>
                                <a:gd name="T9" fmla="*/ 2 h 3"/>
                                <a:gd name="T10" fmla="*/ 146 w 177"/>
                                <a:gd name="T11" fmla="*/ 2 h 3"/>
                                <a:gd name="T12" fmla="*/ 0 60000 65536"/>
                                <a:gd name="T13" fmla="*/ 0 60000 65536"/>
                                <a:gd name="T14" fmla="*/ 0 60000 65536"/>
                                <a:gd name="T15" fmla="*/ 0 60000 65536"/>
                                <a:gd name="T16" fmla="*/ 0 60000 65536"/>
                                <a:gd name="T17" fmla="*/ 0 60000 65536"/>
                                <a:gd name="T18" fmla="*/ 0 w 177"/>
                                <a:gd name="T19" fmla="*/ 0 h 3"/>
                                <a:gd name="T20" fmla="*/ 177 w 177"/>
                                <a:gd name="T21" fmla="*/ 3 h 3"/>
                              </a:gdLst>
                              <a:ahLst/>
                              <a:cxnLst>
                                <a:cxn ang="T12">
                                  <a:pos x="T0" y="T1"/>
                                </a:cxn>
                                <a:cxn ang="T13">
                                  <a:pos x="T2" y="T3"/>
                                </a:cxn>
                                <a:cxn ang="T14">
                                  <a:pos x="T4" y="T5"/>
                                </a:cxn>
                                <a:cxn ang="T15">
                                  <a:pos x="T6" y="T7"/>
                                </a:cxn>
                                <a:cxn ang="T16">
                                  <a:pos x="T8" y="T9"/>
                                </a:cxn>
                                <a:cxn ang="T17">
                                  <a:pos x="T10" y="T11"/>
                                </a:cxn>
                              </a:cxnLst>
                              <a:rect l="T18" t="T19" r="T20" b="T21"/>
                              <a:pathLst>
                                <a:path w="177" h="3">
                                  <a:moveTo>
                                    <a:pt x="176" y="2"/>
                                  </a:moveTo>
                                  <a:lnTo>
                                    <a:pt x="0" y="2"/>
                                  </a:lnTo>
                                  <a:lnTo>
                                    <a:pt x="3" y="0"/>
                                  </a:lnTo>
                                  <a:lnTo>
                                    <a:pt x="176" y="0"/>
                                  </a:lnTo>
                                  <a:lnTo>
                                    <a:pt x="17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27" name="Freeform 831"/>
                            <p:cNvSpPr>
                              <a:spLocks/>
                            </p:cNvSpPr>
                            <p:nvPr/>
                          </p:nvSpPr>
                          <p:spPr bwMode="auto">
                            <a:xfrm>
                              <a:off x="750" y="1604"/>
                              <a:ext cx="159" cy="3"/>
                            </a:xfrm>
                            <a:custGeom>
                              <a:avLst/>
                              <a:gdLst>
                                <a:gd name="T0" fmla="*/ 144 w 174"/>
                                <a:gd name="T1" fmla="*/ 2 h 3"/>
                                <a:gd name="T2" fmla="*/ 0 w 174"/>
                                <a:gd name="T3" fmla="*/ 2 h 3"/>
                                <a:gd name="T4" fmla="*/ 4 w 174"/>
                                <a:gd name="T5" fmla="*/ 0 h 3"/>
                                <a:gd name="T6" fmla="*/ 143 w 174"/>
                                <a:gd name="T7" fmla="*/ 0 h 3"/>
                                <a:gd name="T8" fmla="*/ 144 w 174"/>
                                <a:gd name="T9" fmla="*/ 2 h 3"/>
                                <a:gd name="T10" fmla="*/ 144 w 174"/>
                                <a:gd name="T11" fmla="*/ 2 h 3"/>
                                <a:gd name="T12" fmla="*/ 0 60000 65536"/>
                                <a:gd name="T13" fmla="*/ 0 60000 65536"/>
                                <a:gd name="T14" fmla="*/ 0 60000 65536"/>
                                <a:gd name="T15" fmla="*/ 0 60000 65536"/>
                                <a:gd name="T16" fmla="*/ 0 60000 65536"/>
                                <a:gd name="T17" fmla="*/ 0 60000 65536"/>
                                <a:gd name="T18" fmla="*/ 0 w 174"/>
                                <a:gd name="T19" fmla="*/ 0 h 3"/>
                                <a:gd name="T20" fmla="*/ 174 w 17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74" h="3">
                                  <a:moveTo>
                                    <a:pt x="173" y="2"/>
                                  </a:moveTo>
                                  <a:lnTo>
                                    <a:pt x="0" y="2"/>
                                  </a:lnTo>
                                  <a:lnTo>
                                    <a:pt x="4" y="0"/>
                                  </a:lnTo>
                                  <a:lnTo>
                                    <a:pt x="171" y="0"/>
                                  </a:lnTo>
                                  <a:lnTo>
                                    <a:pt x="17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28" name="Freeform 832"/>
                            <p:cNvSpPr>
                              <a:spLocks/>
                            </p:cNvSpPr>
                            <p:nvPr/>
                          </p:nvSpPr>
                          <p:spPr bwMode="auto">
                            <a:xfrm>
                              <a:off x="754" y="1604"/>
                              <a:ext cx="153" cy="1"/>
                            </a:xfrm>
                            <a:custGeom>
                              <a:avLst/>
                              <a:gdLst>
                                <a:gd name="T0" fmla="*/ 138 w 168"/>
                                <a:gd name="T1" fmla="*/ 0 h 1"/>
                                <a:gd name="T2" fmla="*/ 0 w 168"/>
                                <a:gd name="T3" fmla="*/ 0 h 1"/>
                                <a:gd name="T4" fmla="*/ 2 w 168"/>
                                <a:gd name="T5" fmla="*/ 0 h 1"/>
                                <a:gd name="T6" fmla="*/ 138 w 168"/>
                                <a:gd name="T7" fmla="*/ 0 h 1"/>
                                <a:gd name="T8" fmla="*/ 138 w 168"/>
                                <a:gd name="T9" fmla="*/ 0 h 1"/>
                                <a:gd name="T10" fmla="*/ 138 w 168"/>
                                <a:gd name="T11" fmla="*/ 0 h 1"/>
                                <a:gd name="T12" fmla="*/ 0 60000 65536"/>
                                <a:gd name="T13" fmla="*/ 0 60000 65536"/>
                                <a:gd name="T14" fmla="*/ 0 60000 65536"/>
                                <a:gd name="T15" fmla="*/ 0 60000 65536"/>
                                <a:gd name="T16" fmla="*/ 0 60000 65536"/>
                                <a:gd name="T17" fmla="*/ 0 60000 65536"/>
                                <a:gd name="T18" fmla="*/ 0 w 168"/>
                                <a:gd name="T19" fmla="*/ 0 h 1"/>
                                <a:gd name="T20" fmla="*/ 168 w 16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8" h="1">
                                  <a:moveTo>
                                    <a:pt x="167" y="0"/>
                                  </a:moveTo>
                                  <a:lnTo>
                                    <a:pt x="0" y="0"/>
                                  </a:lnTo>
                                  <a:lnTo>
                                    <a:pt x="2" y="0"/>
                                  </a:lnTo>
                                  <a:lnTo>
                                    <a:pt x="16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29" name="Freeform 833"/>
                            <p:cNvSpPr>
                              <a:spLocks/>
                            </p:cNvSpPr>
                            <p:nvPr/>
                          </p:nvSpPr>
                          <p:spPr bwMode="auto">
                            <a:xfrm>
                              <a:off x="756" y="1602"/>
                              <a:ext cx="151" cy="3"/>
                            </a:xfrm>
                            <a:custGeom>
                              <a:avLst/>
                              <a:gdLst>
                                <a:gd name="T0" fmla="*/ 136 w 166"/>
                                <a:gd name="T1" fmla="*/ 2 h 4"/>
                                <a:gd name="T2" fmla="*/ 0 w 166"/>
                                <a:gd name="T3" fmla="*/ 2 h 4"/>
                                <a:gd name="T4" fmla="*/ 4 w 166"/>
                                <a:gd name="T5" fmla="*/ 0 h 4"/>
                                <a:gd name="T6" fmla="*/ 135 w 166"/>
                                <a:gd name="T7" fmla="*/ 0 h 4"/>
                                <a:gd name="T8" fmla="*/ 136 w 166"/>
                                <a:gd name="T9" fmla="*/ 2 h 4"/>
                                <a:gd name="T10" fmla="*/ 136 w 166"/>
                                <a:gd name="T11" fmla="*/ 2 h 4"/>
                                <a:gd name="T12" fmla="*/ 0 60000 65536"/>
                                <a:gd name="T13" fmla="*/ 0 60000 65536"/>
                                <a:gd name="T14" fmla="*/ 0 60000 65536"/>
                                <a:gd name="T15" fmla="*/ 0 60000 65536"/>
                                <a:gd name="T16" fmla="*/ 0 60000 65536"/>
                                <a:gd name="T17" fmla="*/ 0 60000 65536"/>
                                <a:gd name="T18" fmla="*/ 0 w 166"/>
                                <a:gd name="T19" fmla="*/ 0 h 4"/>
                                <a:gd name="T20" fmla="*/ 166 w 166"/>
                                <a:gd name="T21" fmla="*/ 4 h 4"/>
                              </a:gdLst>
                              <a:ahLst/>
                              <a:cxnLst>
                                <a:cxn ang="T12">
                                  <a:pos x="T0" y="T1"/>
                                </a:cxn>
                                <a:cxn ang="T13">
                                  <a:pos x="T2" y="T3"/>
                                </a:cxn>
                                <a:cxn ang="T14">
                                  <a:pos x="T4" y="T5"/>
                                </a:cxn>
                                <a:cxn ang="T15">
                                  <a:pos x="T6" y="T7"/>
                                </a:cxn>
                                <a:cxn ang="T16">
                                  <a:pos x="T8" y="T9"/>
                                </a:cxn>
                                <a:cxn ang="T17">
                                  <a:pos x="T10" y="T11"/>
                                </a:cxn>
                              </a:cxnLst>
                              <a:rect l="T18" t="T19" r="T20" b="T21"/>
                              <a:pathLst>
                                <a:path w="166" h="4">
                                  <a:moveTo>
                                    <a:pt x="165" y="3"/>
                                  </a:moveTo>
                                  <a:lnTo>
                                    <a:pt x="0" y="3"/>
                                  </a:lnTo>
                                  <a:lnTo>
                                    <a:pt x="4" y="0"/>
                                  </a:lnTo>
                                  <a:lnTo>
                                    <a:pt x="163" y="0"/>
                                  </a:lnTo>
                                  <a:lnTo>
                                    <a:pt x="165"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30" name="Freeform 834"/>
                            <p:cNvSpPr>
                              <a:spLocks/>
                            </p:cNvSpPr>
                            <p:nvPr/>
                          </p:nvSpPr>
                          <p:spPr bwMode="auto">
                            <a:xfrm>
                              <a:off x="759" y="1602"/>
                              <a:ext cx="146" cy="0"/>
                            </a:xfrm>
                            <a:custGeom>
                              <a:avLst/>
                              <a:gdLst>
                                <a:gd name="T0" fmla="*/ 132 w 160"/>
                                <a:gd name="T1" fmla="*/ 0 h 1"/>
                                <a:gd name="T2" fmla="*/ 0 w 160"/>
                                <a:gd name="T3" fmla="*/ 0 h 1"/>
                                <a:gd name="T4" fmla="*/ 2 w 160"/>
                                <a:gd name="T5" fmla="*/ 0 h 1"/>
                                <a:gd name="T6" fmla="*/ 132 w 160"/>
                                <a:gd name="T7" fmla="*/ 0 h 1"/>
                                <a:gd name="T8" fmla="*/ 132 w 160"/>
                                <a:gd name="T9" fmla="*/ 0 h 1"/>
                                <a:gd name="T10" fmla="*/ 132 w 160"/>
                                <a:gd name="T11" fmla="*/ 0 h 1"/>
                                <a:gd name="T12" fmla="*/ 0 60000 65536"/>
                                <a:gd name="T13" fmla="*/ 0 60000 65536"/>
                                <a:gd name="T14" fmla="*/ 0 60000 65536"/>
                                <a:gd name="T15" fmla="*/ 0 60000 65536"/>
                                <a:gd name="T16" fmla="*/ 0 60000 65536"/>
                                <a:gd name="T17" fmla="*/ 0 60000 65536"/>
                                <a:gd name="T18" fmla="*/ 0 w 160"/>
                                <a:gd name="T19" fmla="*/ 0 h 1"/>
                                <a:gd name="T20" fmla="*/ 160 w 160"/>
                                <a:gd name="T21" fmla="*/ 0 h 1"/>
                              </a:gdLst>
                              <a:ahLst/>
                              <a:cxnLst>
                                <a:cxn ang="T12">
                                  <a:pos x="T0" y="T1"/>
                                </a:cxn>
                                <a:cxn ang="T13">
                                  <a:pos x="T2" y="T3"/>
                                </a:cxn>
                                <a:cxn ang="T14">
                                  <a:pos x="T4" y="T5"/>
                                </a:cxn>
                                <a:cxn ang="T15">
                                  <a:pos x="T6" y="T7"/>
                                </a:cxn>
                                <a:cxn ang="T16">
                                  <a:pos x="T8" y="T9"/>
                                </a:cxn>
                                <a:cxn ang="T17">
                                  <a:pos x="T10" y="T11"/>
                                </a:cxn>
                              </a:cxnLst>
                              <a:rect l="T18" t="T19" r="T20" b="T21"/>
                              <a:pathLst>
                                <a:path w="160" h="1">
                                  <a:moveTo>
                                    <a:pt x="159" y="0"/>
                                  </a:moveTo>
                                  <a:lnTo>
                                    <a:pt x="0" y="0"/>
                                  </a:lnTo>
                                  <a:lnTo>
                                    <a:pt x="2" y="0"/>
                                  </a:lnTo>
                                  <a:lnTo>
                                    <a:pt x="15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31" name="Freeform 835"/>
                            <p:cNvSpPr>
                              <a:spLocks/>
                            </p:cNvSpPr>
                            <p:nvPr/>
                          </p:nvSpPr>
                          <p:spPr bwMode="auto">
                            <a:xfrm>
                              <a:off x="761" y="1600"/>
                              <a:ext cx="144" cy="2"/>
                            </a:xfrm>
                            <a:custGeom>
                              <a:avLst/>
                              <a:gdLst>
                                <a:gd name="T0" fmla="*/ 130 w 158"/>
                                <a:gd name="T1" fmla="*/ 1 h 3"/>
                                <a:gd name="T2" fmla="*/ 0 w 158"/>
                                <a:gd name="T3" fmla="*/ 1 h 3"/>
                                <a:gd name="T4" fmla="*/ 5 w 158"/>
                                <a:gd name="T5" fmla="*/ 0 h 3"/>
                                <a:gd name="T6" fmla="*/ 128 w 158"/>
                                <a:gd name="T7" fmla="*/ 0 h 3"/>
                                <a:gd name="T8" fmla="*/ 130 w 158"/>
                                <a:gd name="T9" fmla="*/ 1 h 3"/>
                                <a:gd name="T10" fmla="*/ 130 w 158"/>
                                <a:gd name="T11" fmla="*/ 1 h 3"/>
                                <a:gd name="T12" fmla="*/ 0 60000 65536"/>
                                <a:gd name="T13" fmla="*/ 0 60000 65536"/>
                                <a:gd name="T14" fmla="*/ 0 60000 65536"/>
                                <a:gd name="T15" fmla="*/ 0 60000 65536"/>
                                <a:gd name="T16" fmla="*/ 0 60000 65536"/>
                                <a:gd name="T17" fmla="*/ 0 60000 65536"/>
                                <a:gd name="T18" fmla="*/ 0 w 158"/>
                                <a:gd name="T19" fmla="*/ 0 h 3"/>
                                <a:gd name="T20" fmla="*/ 158 w 15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58" h="3">
                                  <a:moveTo>
                                    <a:pt x="157" y="2"/>
                                  </a:moveTo>
                                  <a:lnTo>
                                    <a:pt x="0" y="2"/>
                                  </a:lnTo>
                                  <a:lnTo>
                                    <a:pt x="5" y="0"/>
                                  </a:lnTo>
                                  <a:lnTo>
                                    <a:pt x="154" y="0"/>
                                  </a:lnTo>
                                  <a:lnTo>
                                    <a:pt x="157"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32" name="Freeform 836"/>
                            <p:cNvSpPr>
                              <a:spLocks/>
                            </p:cNvSpPr>
                            <p:nvPr/>
                          </p:nvSpPr>
                          <p:spPr bwMode="auto">
                            <a:xfrm>
                              <a:off x="766" y="1598"/>
                              <a:ext cx="136" cy="3"/>
                            </a:xfrm>
                            <a:custGeom>
                              <a:avLst/>
                              <a:gdLst>
                                <a:gd name="T0" fmla="*/ 122 w 150"/>
                                <a:gd name="T1" fmla="*/ 2 h 3"/>
                                <a:gd name="T2" fmla="*/ 0 w 150"/>
                                <a:gd name="T3" fmla="*/ 2 h 3"/>
                                <a:gd name="T4" fmla="*/ 3 w 150"/>
                                <a:gd name="T5" fmla="*/ 0 h 3"/>
                                <a:gd name="T6" fmla="*/ 122 w 150"/>
                                <a:gd name="T7" fmla="*/ 0 h 3"/>
                                <a:gd name="T8" fmla="*/ 122 w 150"/>
                                <a:gd name="T9" fmla="*/ 2 h 3"/>
                                <a:gd name="T10" fmla="*/ 122 w 150"/>
                                <a:gd name="T11" fmla="*/ 2 h 3"/>
                                <a:gd name="T12" fmla="*/ 0 60000 65536"/>
                                <a:gd name="T13" fmla="*/ 0 60000 65536"/>
                                <a:gd name="T14" fmla="*/ 0 60000 65536"/>
                                <a:gd name="T15" fmla="*/ 0 60000 65536"/>
                                <a:gd name="T16" fmla="*/ 0 60000 65536"/>
                                <a:gd name="T17" fmla="*/ 0 60000 65536"/>
                                <a:gd name="T18" fmla="*/ 0 w 150"/>
                                <a:gd name="T19" fmla="*/ 0 h 3"/>
                                <a:gd name="T20" fmla="*/ 150 w 150"/>
                                <a:gd name="T21" fmla="*/ 3 h 3"/>
                              </a:gdLst>
                              <a:ahLst/>
                              <a:cxnLst>
                                <a:cxn ang="T12">
                                  <a:pos x="T0" y="T1"/>
                                </a:cxn>
                                <a:cxn ang="T13">
                                  <a:pos x="T2" y="T3"/>
                                </a:cxn>
                                <a:cxn ang="T14">
                                  <a:pos x="T4" y="T5"/>
                                </a:cxn>
                                <a:cxn ang="T15">
                                  <a:pos x="T6" y="T7"/>
                                </a:cxn>
                                <a:cxn ang="T16">
                                  <a:pos x="T8" y="T9"/>
                                </a:cxn>
                                <a:cxn ang="T17">
                                  <a:pos x="T10" y="T11"/>
                                </a:cxn>
                              </a:cxnLst>
                              <a:rect l="T18" t="T19" r="T20" b="T21"/>
                              <a:pathLst>
                                <a:path w="150" h="3">
                                  <a:moveTo>
                                    <a:pt x="149" y="2"/>
                                  </a:moveTo>
                                  <a:lnTo>
                                    <a:pt x="0" y="2"/>
                                  </a:lnTo>
                                  <a:lnTo>
                                    <a:pt x="3" y="0"/>
                                  </a:lnTo>
                                  <a:lnTo>
                                    <a:pt x="149" y="0"/>
                                  </a:lnTo>
                                  <a:lnTo>
                                    <a:pt x="14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33" name="Freeform 837"/>
                            <p:cNvSpPr>
                              <a:spLocks/>
                            </p:cNvSpPr>
                            <p:nvPr/>
                          </p:nvSpPr>
                          <p:spPr bwMode="auto">
                            <a:xfrm>
                              <a:off x="769" y="1598"/>
                              <a:ext cx="133" cy="1"/>
                            </a:xfrm>
                            <a:custGeom>
                              <a:avLst/>
                              <a:gdLst>
                                <a:gd name="T0" fmla="*/ 119 w 147"/>
                                <a:gd name="T1" fmla="*/ 0 h 1"/>
                                <a:gd name="T2" fmla="*/ 0 w 147"/>
                                <a:gd name="T3" fmla="*/ 0 h 1"/>
                                <a:gd name="T4" fmla="*/ 2 w 147"/>
                                <a:gd name="T5" fmla="*/ 0 h 1"/>
                                <a:gd name="T6" fmla="*/ 118 w 147"/>
                                <a:gd name="T7" fmla="*/ 0 h 1"/>
                                <a:gd name="T8" fmla="*/ 119 w 147"/>
                                <a:gd name="T9" fmla="*/ 0 h 1"/>
                                <a:gd name="T10" fmla="*/ 119 w 147"/>
                                <a:gd name="T11" fmla="*/ 0 h 1"/>
                                <a:gd name="T12" fmla="*/ 0 60000 65536"/>
                                <a:gd name="T13" fmla="*/ 0 60000 65536"/>
                                <a:gd name="T14" fmla="*/ 0 60000 65536"/>
                                <a:gd name="T15" fmla="*/ 0 60000 65536"/>
                                <a:gd name="T16" fmla="*/ 0 60000 65536"/>
                                <a:gd name="T17" fmla="*/ 0 60000 65536"/>
                                <a:gd name="T18" fmla="*/ 0 w 147"/>
                                <a:gd name="T19" fmla="*/ 0 h 1"/>
                                <a:gd name="T20" fmla="*/ 147 w 14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7" h="1">
                                  <a:moveTo>
                                    <a:pt x="146" y="0"/>
                                  </a:moveTo>
                                  <a:lnTo>
                                    <a:pt x="0" y="0"/>
                                  </a:lnTo>
                                  <a:lnTo>
                                    <a:pt x="2" y="0"/>
                                  </a:lnTo>
                                  <a:lnTo>
                                    <a:pt x="144" y="0"/>
                                  </a:lnTo>
                                  <a:lnTo>
                                    <a:pt x="14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34" name="Freeform 838"/>
                            <p:cNvSpPr>
                              <a:spLocks/>
                            </p:cNvSpPr>
                            <p:nvPr/>
                          </p:nvSpPr>
                          <p:spPr bwMode="auto">
                            <a:xfrm>
                              <a:off x="770" y="1596"/>
                              <a:ext cx="130" cy="3"/>
                            </a:xfrm>
                            <a:custGeom>
                              <a:avLst/>
                              <a:gdLst>
                                <a:gd name="T0" fmla="*/ 117 w 143"/>
                                <a:gd name="T1" fmla="*/ 2 h 3"/>
                                <a:gd name="T2" fmla="*/ 0 w 143"/>
                                <a:gd name="T3" fmla="*/ 2 h 3"/>
                                <a:gd name="T4" fmla="*/ 5 w 143"/>
                                <a:gd name="T5" fmla="*/ 0 h 3"/>
                                <a:gd name="T6" fmla="*/ 117 w 143"/>
                                <a:gd name="T7" fmla="*/ 0 h 3"/>
                                <a:gd name="T8" fmla="*/ 117 w 143"/>
                                <a:gd name="T9" fmla="*/ 2 h 3"/>
                                <a:gd name="T10" fmla="*/ 117 w 143"/>
                                <a:gd name="T11" fmla="*/ 2 h 3"/>
                                <a:gd name="T12" fmla="*/ 0 60000 65536"/>
                                <a:gd name="T13" fmla="*/ 0 60000 65536"/>
                                <a:gd name="T14" fmla="*/ 0 60000 65536"/>
                                <a:gd name="T15" fmla="*/ 0 60000 65536"/>
                                <a:gd name="T16" fmla="*/ 0 60000 65536"/>
                                <a:gd name="T17" fmla="*/ 0 60000 65536"/>
                                <a:gd name="T18" fmla="*/ 0 w 143"/>
                                <a:gd name="T19" fmla="*/ 0 h 3"/>
                                <a:gd name="T20" fmla="*/ 143 w 14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43" h="3">
                                  <a:moveTo>
                                    <a:pt x="142" y="2"/>
                                  </a:moveTo>
                                  <a:lnTo>
                                    <a:pt x="0" y="2"/>
                                  </a:lnTo>
                                  <a:lnTo>
                                    <a:pt x="5" y="0"/>
                                  </a:lnTo>
                                  <a:lnTo>
                                    <a:pt x="142" y="0"/>
                                  </a:lnTo>
                                  <a:lnTo>
                                    <a:pt x="14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35" name="Freeform 839"/>
                            <p:cNvSpPr>
                              <a:spLocks/>
                            </p:cNvSpPr>
                            <p:nvPr/>
                          </p:nvSpPr>
                          <p:spPr bwMode="auto">
                            <a:xfrm>
                              <a:off x="775" y="1594"/>
                              <a:ext cx="125" cy="3"/>
                            </a:xfrm>
                            <a:custGeom>
                              <a:avLst/>
                              <a:gdLst>
                                <a:gd name="T0" fmla="*/ 112 w 138"/>
                                <a:gd name="T1" fmla="*/ 2 h 3"/>
                                <a:gd name="T2" fmla="*/ 0 w 138"/>
                                <a:gd name="T3" fmla="*/ 2 h 3"/>
                                <a:gd name="T4" fmla="*/ 2 w 138"/>
                                <a:gd name="T5" fmla="*/ 0 h 3"/>
                                <a:gd name="T6" fmla="*/ 111 w 138"/>
                                <a:gd name="T7" fmla="*/ 0 h 3"/>
                                <a:gd name="T8" fmla="*/ 112 w 138"/>
                                <a:gd name="T9" fmla="*/ 2 h 3"/>
                                <a:gd name="T10" fmla="*/ 112 w 138"/>
                                <a:gd name="T11" fmla="*/ 2 h 3"/>
                                <a:gd name="T12" fmla="*/ 0 60000 65536"/>
                                <a:gd name="T13" fmla="*/ 0 60000 65536"/>
                                <a:gd name="T14" fmla="*/ 0 60000 65536"/>
                                <a:gd name="T15" fmla="*/ 0 60000 65536"/>
                                <a:gd name="T16" fmla="*/ 0 60000 65536"/>
                                <a:gd name="T17" fmla="*/ 0 60000 65536"/>
                                <a:gd name="T18" fmla="*/ 0 w 138"/>
                                <a:gd name="T19" fmla="*/ 0 h 3"/>
                                <a:gd name="T20" fmla="*/ 138 w 13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8" h="3">
                                  <a:moveTo>
                                    <a:pt x="137" y="2"/>
                                  </a:moveTo>
                                  <a:lnTo>
                                    <a:pt x="0" y="2"/>
                                  </a:lnTo>
                                  <a:lnTo>
                                    <a:pt x="2" y="0"/>
                                  </a:lnTo>
                                  <a:lnTo>
                                    <a:pt x="136" y="0"/>
                                  </a:lnTo>
                                  <a:lnTo>
                                    <a:pt x="137"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36" name="Freeform 840"/>
                            <p:cNvSpPr>
                              <a:spLocks/>
                            </p:cNvSpPr>
                            <p:nvPr/>
                          </p:nvSpPr>
                          <p:spPr bwMode="auto">
                            <a:xfrm>
                              <a:off x="777" y="1594"/>
                              <a:ext cx="122" cy="1"/>
                            </a:xfrm>
                            <a:custGeom>
                              <a:avLst/>
                              <a:gdLst>
                                <a:gd name="T0" fmla="*/ 109 w 135"/>
                                <a:gd name="T1" fmla="*/ 0 h 1"/>
                                <a:gd name="T2" fmla="*/ 0 w 135"/>
                                <a:gd name="T3" fmla="*/ 0 h 1"/>
                                <a:gd name="T4" fmla="*/ 4 w 135"/>
                                <a:gd name="T5" fmla="*/ 0 h 1"/>
                                <a:gd name="T6" fmla="*/ 109 w 135"/>
                                <a:gd name="T7" fmla="*/ 0 h 1"/>
                                <a:gd name="T8" fmla="*/ 109 w 135"/>
                                <a:gd name="T9" fmla="*/ 0 h 1"/>
                                <a:gd name="T10" fmla="*/ 109 w 135"/>
                                <a:gd name="T11" fmla="*/ 0 h 1"/>
                                <a:gd name="T12" fmla="*/ 0 60000 65536"/>
                                <a:gd name="T13" fmla="*/ 0 60000 65536"/>
                                <a:gd name="T14" fmla="*/ 0 60000 65536"/>
                                <a:gd name="T15" fmla="*/ 0 60000 65536"/>
                                <a:gd name="T16" fmla="*/ 0 60000 65536"/>
                                <a:gd name="T17" fmla="*/ 0 60000 65536"/>
                                <a:gd name="T18" fmla="*/ 0 w 135"/>
                                <a:gd name="T19" fmla="*/ 0 h 1"/>
                                <a:gd name="T20" fmla="*/ 135 w 13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5" h="1">
                                  <a:moveTo>
                                    <a:pt x="134" y="0"/>
                                  </a:moveTo>
                                  <a:lnTo>
                                    <a:pt x="0" y="0"/>
                                  </a:lnTo>
                                  <a:lnTo>
                                    <a:pt x="4" y="0"/>
                                  </a:lnTo>
                                  <a:lnTo>
                                    <a:pt x="13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37" name="Freeform 841"/>
                            <p:cNvSpPr>
                              <a:spLocks/>
                            </p:cNvSpPr>
                            <p:nvPr/>
                          </p:nvSpPr>
                          <p:spPr bwMode="auto">
                            <a:xfrm>
                              <a:off x="780" y="1593"/>
                              <a:ext cx="119" cy="2"/>
                            </a:xfrm>
                            <a:custGeom>
                              <a:avLst/>
                              <a:gdLst>
                                <a:gd name="T0" fmla="*/ 107 w 131"/>
                                <a:gd name="T1" fmla="*/ 1 h 3"/>
                                <a:gd name="T2" fmla="*/ 0 w 131"/>
                                <a:gd name="T3" fmla="*/ 1 h 3"/>
                                <a:gd name="T4" fmla="*/ 2 w 131"/>
                                <a:gd name="T5" fmla="*/ 0 h 3"/>
                                <a:gd name="T6" fmla="*/ 104 w 131"/>
                                <a:gd name="T7" fmla="*/ 0 h 3"/>
                                <a:gd name="T8" fmla="*/ 107 w 131"/>
                                <a:gd name="T9" fmla="*/ 1 h 3"/>
                                <a:gd name="T10" fmla="*/ 107 w 131"/>
                                <a:gd name="T11" fmla="*/ 1 h 3"/>
                                <a:gd name="T12" fmla="*/ 0 60000 65536"/>
                                <a:gd name="T13" fmla="*/ 0 60000 65536"/>
                                <a:gd name="T14" fmla="*/ 0 60000 65536"/>
                                <a:gd name="T15" fmla="*/ 0 60000 65536"/>
                                <a:gd name="T16" fmla="*/ 0 60000 65536"/>
                                <a:gd name="T17" fmla="*/ 0 60000 65536"/>
                                <a:gd name="T18" fmla="*/ 0 w 131"/>
                                <a:gd name="T19" fmla="*/ 0 h 3"/>
                                <a:gd name="T20" fmla="*/ 131 w 13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1" h="3">
                                  <a:moveTo>
                                    <a:pt x="130" y="2"/>
                                  </a:moveTo>
                                  <a:lnTo>
                                    <a:pt x="0" y="2"/>
                                  </a:lnTo>
                                  <a:lnTo>
                                    <a:pt x="2" y="0"/>
                                  </a:lnTo>
                                  <a:lnTo>
                                    <a:pt x="127" y="0"/>
                                  </a:lnTo>
                                  <a:lnTo>
                                    <a:pt x="13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38" name="Freeform 842"/>
                            <p:cNvSpPr>
                              <a:spLocks/>
                            </p:cNvSpPr>
                            <p:nvPr/>
                          </p:nvSpPr>
                          <p:spPr bwMode="auto">
                            <a:xfrm>
                              <a:off x="782" y="1591"/>
                              <a:ext cx="115" cy="3"/>
                            </a:xfrm>
                            <a:custGeom>
                              <a:avLst/>
                              <a:gdLst>
                                <a:gd name="T0" fmla="*/ 104 w 126"/>
                                <a:gd name="T1" fmla="*/ 2 h 3"/>
                                <a:gd name="T2" fmla="*/ 0 w 126"/>
                                <a:gd name="T3" fmla="*/ 2 h 3"/>
                                <a:gd name="T4" fmla="*/ 5 w 126"/>
                                <a:gd name="T5" fmla="*/ 0 h 3"/>
                                <a:gd name="T6" fmla="*/ 104 w 126"/>
                                <a:gd name="T7" fmla="*/ 0 h 3"/>
                                <a:gd name="T8" fmla="*/ 104 w 126"/>
                                <a:gd name="T9" fmla="*/ 2 h 3"/>
                                <a:gd name="T10" fmla="*/ 104 w 126"/>
                                <a:gd name="T11" fmla="*/ 2 h 3"/>
                                <a:gd name="T12" fmla="*/ 0 60000 65536"/>
                                <a:gd name="T13" fmla="*/ 0 60000 65536"/>
                                <a:gd name="T14" fmla="*/ 0 60000 65536"/>
                                <a:gd name="T15" fmla="*/ 0 60000 65536"/>
                                <a:gd name="T16" fmla="*/ 0 60000 65536"/>
                                <a:gd name="T17" fmla="*/ 0 60000 65536"/>
                                <a:gd name="T18" fmla="*/ 0 w 126"/>
                                <a:gd name="T19" fmla="*/ 0 h 3"/>
                                <a:gd name="T20" fmla="*/ 126 w 1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26" h="3">
                                  <a:moveTo>
                                    <a:pt x="125" y="2"/>
                                  </a:moveTo>
                                  <a:lnTo>
                                    <a:pt x="0" y="2"/>
                                  </a:lnTo>
                                  <a:lnTo>
                                    <a:pt x="5" y="0"/>
                                  </a:lnTo>
                                  <a:lnTo>
                                    <a:pt x="125" y="0"/>
                                  </a:lnTo>
                                  <a:lnTo>
                                    <a:pt x="12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39" name="Freeform 843"/>
                            <p:cNvSpPr>
                              <a:spLocks/>
                            </p:cNvSpPr>
                            <p:nvPr/>
                          </p:nvSpPr>
                          <p:spPr bwMode="auto">
                            <a:xfrm>
                              <a:off x="787" y="1591"/>
                              <a:ext cx="110" cy="1"/>
                            </a:xfrm>
                            <a:custGeom>
                              <a:avLst/>
                              <a:gdLst>
                                <a:gd name="T0" fmla="*/ 99 w 121"/>
                                <a:gd name="T1" fmla="*/ 0 h 1"/>
                                <a:gd name="T2" fmla="*/ 0 w 121"/>
                                <a:gd name="T3" fmla="*/ 0 h 1"/>
                                <a:gd name="T4" fmla="*/ 4 w 121"/>
                                <a:gd name="T5" fmla="*/ 0 h 1"/>
                                <a:gd name="T6" fmla="*/ 97 w 121"/>
                                <a:gd name="T7" fmla="*/ 0 h 1"/>
                                <a:gd name="T8" fmla="*/ 99 w 121"/>
                                <a:gd name="T9" fmla="*/ 0 h 1"/>
                                <a:gd name="T10" fmla="*/ 99 w 121"/>
                                <a:gd name="T11" fmla="*/ 0 h 1"/>
                                <a:gd name="T12" fmla="*/ 0 60000 65536"/>
                                <a:gd name="T13" fmla="*/ 0 60000 65536"/>
                                <a:gd name="T14" fmla="*/ 0 60000 65536"/>
                                <a:gd name="T15" fmla="*/ 0 60000 65536"/>
                                <a:gd name="T16" fmla="*/ 0 60000 65536"/>
                                <a:gd name="T17" fmla="*/ 0 60000 65536"/>
                                <a:gd name="T18" fmla="*/ 0 w 121"/>
                                <a:gd name="T19" fmla="*/ 0 h 1"/>
                                <a:gd name="T20" fmla="*/ 121 w 12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1" h="1">
                                  <a:moveTo>
                                    <a:pt x="120" y="0"/>
                                  </a:moveTo>
                                  <a:lnTo>
                                    <a:pt x="0" y="0"/>
                                  </a:lnTo>
                                  <a:lnTo>
                                    <a:pt x="4" y="0"/>
                                  </a:lnTo>
                                  <a:lnTo>
                                    <a:pt x="118" y="0"/>
                                  </a:lnTo>
                                  <a:lnTo>
                                    <a:pt x="12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40" name="Freeform 844"/>
                            <p:cNvSpPr>
                              <a:spLocks/>
                            </p:cNvSpPr>
                            <p:nvPr/>
                          </p:nvSpPr>
                          <p:spPr bwMode="auto">
                            <a:xfrm>
                              <a:off x="790" y="1588"/>
                              <a:ext cx="105" cy="4"/>
                            </a:xfrm>
                            <a:custGeom>
                              <a:avLst/>
                              <a:gdLst>
                                <a:gd name="T0" fmla="*/ 95 w 115"/>
                                <a:gd name="T1" fmla="*/ 3 h 4"/>
                                <a:gd name="T2" fmla="*/ 0 w 115"/>
                                <a:gd name="T3" fmla="*/ 3 h 4"/>
                                <a:gd name="T4" fmla="*/ 2 w 115"/>
                                <a:gd name="T5" fmla="*/ 0 h 4"/>
                                <a:gd name="T6" fmla="*/ 95 w 115"/>
                                <a:gd name="T7" fmla="*/ 0 h 4"/>
                                <a:gd name="T8" fmla="*/ 95 w 115"/>
                                <a:gd name="T9" fmla="*/ 3 h 4"/>
                                <a:gd name="T10" fmla="*/ 95 w 115"/>
                                <a:gd name="T11" fmla="*/ 3 h 4"/>
                                <a:gd name="T12" fmla="*/ 0 60000 65536"/>
                                <a:gd name="T13" fmla="*/ 0 60000 65536"/>
                                <a:gd name="T14" fmla="*/ 0 60000 65536"/>
                                <a:gd name="T15" fmla="*/ 0 60000 65536"/>
                                <a:gd name="T16" fmla="*/ 0 60000 65536"/>
                                <a:gd name="T17" fmla="*/ 0 60000 65536"/>
                                <a:gd name="T18" fmla="*/ 0 w 115"/>
                                <a:gd name="T19" fmla="*/ 0 h 4"/>
                                <a:gd name="T20" fmla="*/ 115 w 115"/>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5" h="4">
                                  <a:moveTo>
                                    <a:pt x="114" y="3"/>
                                  </a:moveTo>
                                  <a:lnTo>
                                    <a:pt x="0" y="3"/>
                                  </a:lnTo>
                                  <a:lnTo>
                                    <a:pt x="2" y="0"/>
                                  </a:lnTo>
                                  <a:lnTo>
                                    <a:pt x="114" y="0"/>
                                  </a:lnTo>
                                  <a:lnTo>
                                    <a:pt x="114"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41" name="Freeform 845"/>
                            <p:cNvSpPr>
                              <a:spLocks/>
                            </p:cNvSpPr>
                            <p:nvPr/>
                          </p:nvSpPr>
                          <p:spPr bwMode="auto">
                            <a:xfrm>
                              <a:off x="792" y="1588"/>
                              <a:ext cx="103" cy="1"/>
                            </a:xfrm>
                            <a:custGeom>
                              <a:avLst/>
                              <a:gdLst>
                                <a:gd name="T0" fmla="*/ 93 w 113"/>
                                <a:gd name="T1" fmla="*/ 0 h 1"/>
                                <a:gd name="T2" fmla="*/ 0 w 113"/>
                                <a:gd name="T3" fmla="*/ 0 h 1"/>
                                <a:gd name="T4" fmla="*/ 4 w 113"/>
                                <a:gd name="T5" fmla="*/ 0 h 1"/>
                                <a:gd name="T6" fmla="*/ 91 w 113"/>
                                <a:gd name="T7" fmla="*/ 0 h 1"/>
                                <a:gd name="T8" fmla="*/ 93 w 113"/>
                                <a:gd name="T9" fmla="*/ 0 h 1"/>
                                <a:gd name="T10" fmla="*/ 93 w 113"/>
                                <a:gd name="T11" fmla="*/ 0 h 1"/>
                                <a:gd name="T12" fmla="*/ 0 60000 65536"/>
                                <a:gd name="T13" fmla="*/ 0 60000 65536"/>
                                <a:gd name="T14" fmla="*/ 0 60000 65536"/>
                                <a:gd name="T15" fmla="*/ 0 60000 65536"/>
                                <a:gd name="T16" fmla="*/ 0 60000 65536"/>
                                <a:gd name="T17" fmla="*/ 0 60000 65536"/>
                                <a:gd name="T18" fmla="*/ 0 w 113"/>
                                <a:gd name="T19" fmla="*/ 0 h 1"/>
                                <a:gd name="T20" fmla="*/ 113 w 1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3" h="1">
                                  <a:moveTo>
                                    <a:pt x="112" y="0"/>
                                  </a:moveTo>
                                  <a:lnTo>
                                    <a:pt x="0" y="0"/>
                                  </a:lnTo>
                                  <a:lnTo>
                                    <a:pt x="4" y="0"/>
                                  </a:lnTo>
                                  <a:lnTo>
                                    <a:pt x="110" y="0"/>
                                  </a:lnTo>
                                  <a:lnTo>
                                    <a:pt x="11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42" name="Freeform 846"/>
                            <p:cNvSpPr>
                              <a:spLocks/>
                            </p:cNvSpPr>
                            <p:nvPr/>
                          </p:nvSpPr>
                          <p:spPr bwMode="auto">
                            <a:xfrm>
                              <a:off x="796" y="1587"/>
                              <a:ext cx="97" cy="2"/>
                            </a:xfrm>
                            <a:custGeom>
                              <a:avLst/>
                              <a:gdLst>
                                <a:gd name="T0" fmla="*/ 87 w 107"/>
                                <a:gd name="T1" fmla="*/ 1 h 3"/>
                                <a:gd name="T2" fmla="*/ 0 w 107"/>
                                <a:gd name="T3" fmla="*/ 1 h 3"/>
                                <a:gd name="T4" fmla="*/ 2 w 107"/>
                                <a:gd name="T5" fmla="*/ 0 h 3"/>
                                <a:gd name="T6" fmla="*/ 87 w 107"/>
                                <a:gd name="T7" fmla="*/ 0 h 3"/>
                                <a:gd name="T8" fmla="*/ 87 w 107"/>
                                <a:gd name="T9" fmla="*/ 1 h 3"/>
                                <a:gd name="T10" fmla="*/ 87 w 107"/>
                                <a:gd name="T11" fmla="*/ 1 h 3"/>
                                <a:gd name="T12" fmla="*/ 0 60000 65536"/>
                                <a:gd name="T13" fmla="*/ 0 60000 65536"/>
                                <a:gd name="T14" fmla="*/ 0 60000 65536"/>
                                <a:gd name="T15" fmla="*/ 0 60000 65536"/>
                                <a:gd name="T16" fmla="*/ 0 60000 65536"/>
                                <a:gd name="T17" fmla="*/ 0 60000 65536"/>
                                <a:gd name="T18" fmla="*/ 0 w 107"/>
                                <a:gd name="T19" fmla="*/ 0 h 3"/>
                                <a:gd name="T20" fmla="*/ 107 w 107"/>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7" h="3">
                                  <a:moveTo>
                                    <a:pt x="106" y="2"/>
                                  </a:moveTo>
                                  <a:lnTo>
                                    <a:pt x="0" y="2"/>
                                  </a:lnTo>
                                  <a:lnTo>
                                    <a:pt x="2" y="0"/>
                                  </a:lnTo>
                                  <a:lnTo>
                                    <a:pt x="106" y="0"/>
                                  </a:lnTo>
                                  <a:lnTo>
                                    <a:pt x="10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43" name="Freeform 847"/>
                            <p:cNvSpPr>
                              <a:spLocks/>
                            </p:cNvSpPr>
                            <p:nvPr/>
                          </p:nvSpPr>
                          <p:spPr bwMode="auto">
                            <a:xfrm>
                              <a:off x="798" y="1585"/>
                              <a:ext cx="95" cy="2"/>
                            </a:xfrm>
                            <a:custGeom>
                              <a:avLst/>
                              <a:gdLst>
                                <a:gd name="T0" fmla="*/ 85 w 105"/>
                                <a:gd name="T1" fmla="*/ 1 h 3"/>
                                <a:gd name="T2" fmla="*/ 0 w 105"/>
                                <a:gd name="T3" fmla="*/ 1 h 3"/>
                                <a:gd name="T4" fmla="*/ 4 w 105"/>
                                <a:gd name="T5" fmla="*/ 0 h 3"/>
                                <a:gd name="T6" fmla="*/ 83 w 105"/>
                                <a:gd name="T7" fmla="*/ 0 h 3"/>
                                <a:gd name="T8" fmla="*/ 85 w 105"/>
                                <a:gd name="T9" fmla="*/ 1 h 3"/>
                                <a:gd name="T10" fmla="*/ 85 w 105"/>
                                <a:gd name="T11" fmla="*/ 1 h 3"/>
                                <a:gd name="T12" fmla="*/ 0 60000 65536"/>
                                <a:gd name="T13" fmla="*/ 0 60000 65536"/>
                                <a:gd name="T14" fmla="*/ 0 60000 65536"/>
                                <a:gd name="T15" fmla="*/ 0 60000 65536"/>
                                <a:gd name="T16" fmla="*/ 0 60000 65536"/>
                                <a:gd name="T17" fmla="*/ 0 60000 65536"/>
                                <a:gd name="T18" fmla="*/ 0 w 105"/>
                                <a:gd name="T19" fmla="*/ 0 h 3"/>
                                <a:gd name="T20" fmla="*/ 105 w 105"/>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5" h="3">
                                  <a:moveTo>
                                    <a:pt x="104" y="2"/>
                                  </a:moveTo>
                                  <a:lnTo>
                                    <a:pt x="0" y="2"/>
                                  </a:lnTo>
                                  <a:lnTo>
                                    <a:pt x="4" y="0"/>
                                  </a:lnTo>
                                  <a:lnTo>
                                    <a:pt x="102" y="0"/>
                                  </a:lnTo>
                                  <a:lnTo>
                                    <a:pt x="104"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44" name="Freeform 848"/>
                            <p:cNvSpPr>
                              <a:spLocks/>
                            </p:cNvSpPr>
                            <p:nvPr/>
                          </p:nvSpPr>
                          <p:spPr bwMode="auto">
                            <a:xfrm>
                              <a:off x="801" y="1585"/>
                              <a:ext cx="90" cy="1"/>
                            </a:xfrm>
                            <a:custGeom>
                              <a:avLst/>
                              <a:gdLst>
                                <a:gd name="T0" fmla="*/ 81 w 99"/>
                                <a:gd name="T1" fmla="*/ 0 h 1"/>
                                <a:gd name="T2" fmla="*/ 0 w 99"/>
                                <a:gd name="T3" fmla="*/ 0 h 1"/>
                                <a:gd name="T4" fmla="*/ 2 w 99"/>
                                <a:gd name="T5" fmla="*/ 0 h 1"/>
                                <a:gd name="T6" fmla="*/ 81 w 99"/>
                                <a:gd name="T7" fmla="*/ 0 h 1"/>
                                <a:gd name="T8" fmla="*/ 81 w 99"/>
                                <a:gd name="T9" fmla="*/ 0 h 1"/>
                                <a:gd name="T10" fmla="*/ 81 w 99"/>
                                <a:gd name="T11" fmla="*/ 0 h 1"/>
                                <a:gd name="T12" fmla="*/ 0 60000 65536"/>
                                <a:gd name="T13" fmla="*/ 0 60000 65536"/>
                                <a:gd name="T14" fmla="*/ 0 60000 65536"/>
                                <a:gd name="T15" fmla="*/ 0 60000 65536"/>
                                <a:gd name="T16" fmla="*/ 0 60000 65536"/>
                                <a:gd name="T17" fmla="*/ 0 60000 65536"/>
                                <a:gd name="T18" fmla="*/ 0 w 99"/>
                                <a:gd name="T19" fmla="*/ 0 h 1"/>
                                <a:gd name="T20" fmla="*/ 99 w 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9" h="1">
                                  <a:moveTo>
                                    <a:pt x="98" y="0"/>
                                  </a:moveTo>
                                  <a:lnTo>
                                    <a:pt x="0" y="0"/>
                                  </a:lnTo>
                                  <a:lnTo>
                                    <a:pt x="2" y="0"/>
                                  </a:lnTo>
                                  <a:lnTo>
                                    <a:pt x="9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45" name="Freeform 849"/>
                            <p:cNvSpPr>
                              <a:spLocks/>
                            </p:cNvSpPr>
                            <p:nvPr/>
                          </p:nvSpPr>
                          <p:spPr bwMode="auto">
                            <a:xfrm>
                              <a:off x="803" y="1583"/>
                              <a:ext cx="88" cy="3"/>
                            </a:xfrm>
                            <a:custGeom>
                              <a:avLst/>
                              <a:gdLst>
                                <a:gd name="T0" fmla="*/ 79 w 97"/>
                                <a:gd name="T1" fmla="*/ 2 h 3"/>
                                <a:gd name="T2" fmla="*/ 0 w 97"/>
                                <a:gd name="T3" fmla="*/ 2 h 3"/>
                                <a:gd name="T4" fmla="*/ 4 w 97"/>
                                <a:gd name="T5" fmla="*/ 0 h 3"/>
                                <a:gd name="T6" fmla="*/ 77 w 97"/>
                                <a:gd name="T7" fmla="*/ 0 h 3"/>
                                <a:gd name="T8" fmla="*/ 79 w 97"/>
                                <a:gd name="T9" fmla="*/ 2 h 3"/>
                                <a:gd name="T10" fmla="*/ 79 w 97"/>
                                <a:gd name="T11" fmla="*/ 2 h 3"/>
                                <a:gd name="T12" fmla="*/ 0 60000 65536"/>
                                <a:gd name="T13" fmla="*/ 0 60000 65536"/>
                                <a:gd name="T14" fmla="*/ 0 60000 65536"/>
                                <a:gd name="T15" fmla="*/ 0 60000 65536"/>
                                <a:gd name="T16" fmla="*/ 0 60000 65536"/>
                                <a:gd name="T17" fmla="*/ 0 60000 65536"/>
                                <a:gd name="T18" fmla="*/ 0 w 97"/>
                                <a:gd name="T19" fmla="*/ 0 h 3"/>
                                <a:gd name="T20" fmla="*/ 97 w 97"/>
                                <a:gd name="T21" fmla="*/ 3 h 3"/>
                              </a:gdLst>
                              <a:ahLst/>
                              <a:cxnLst>
                                <a:cxn ang="T12">
                                  <a:pos x="T0" y="T1"/>
                                </a:cxn>
                                <a:cxn ang="T13">
                                  <a:pos x="T2" y="T3"/>
                                </a:cxn>
                                <a:cxn ang="T14">
                                  <a:pos x="T4" y="T5"/>
                                </a:cxn>
                                <a:cxn ang="T15">
                                  <a:pos x="T6" y="T7"/>
                                </a:cxn>
                                <a:cxn ang="T16">
                                  <a:pos x="T8" y="T9"/>
                                </a:cxn>
                                <a:cxn ang="T17">
                                  <a:pos x="T10" y="T11"/>
                                </a:cxn>
                              </a:cxnLst>
                              <a:rect l="T18" t="T19" r="T20" b="T21"/>
                              <a:pathLst>
                                <a:path w="97" h="3">
                                  <a:moveTo>
                                    <a:pt x="96" y="2"/>
                                  </a:moveTo>
                                  <a:lnTo>
                                    <a:pt x="0" y="2"/>
                                  </a:lnTo>
                                  <a:lnTo>
                                    <a:pt x="4" y="0"/>
                                  </a:lnTo>
                                  <a:lnTo>
                                    <a:pt x="94" y="0"/>
                                  </a:lnTo>
                                  <a:lnTo>
                                    <a:pt x="9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46" name="Freeform 850"/>
                            <p:cNvSpPr>
                              <a:spLocks/>
                            </p:cNvSpPr>
                            <p:nvPr/>
                          </p:nvSpPr>
                          <p:spPr bwMode="auto">
                            <a:xfrm>
                              <a:off x="807" y="1581"/>
                              <a:ext cx="82" cy="3"/>
                            </a:xfrm>
                            <a:custGeom>
                              <a:avLst/>
                              <a:gdLst>
                                <a:gd name="T0" fmla="*/ 73 w 91"/>
                                <a:gd name="T1" fmla="*/ 2 h 3"/>
                                <a:gd name="T2" fmla="*/ 0 w 91"/>
                                <a:gd name="T3" fmla="*/ 2 h 3"/>
                                <a:gd name="T4" fmla="*/ 5 w 91"/>
                                <a:gd name="T5" fmla="*/ 0 h 3"/>
                                <a:gd name="T6" fmla="*/ 73 w 91"/>
                                <a:gd name="T7" fmla="*/ 0 h 3"/>
                                <a:gd name="T8" fmla="*/ 73 w 91"/>
                                <a:gd name="T9" fmla="*/ 2 h 3"/>
                                <a:gd name="T10" fmla="*/ 73 w 91"/>
                                <a:gd name="T11" fmla="*/ 2 h 3"/>
                                <a:gd name="T12" fmla="*/ 0 60000 65536"/>
                                <a:gd name="T13" fmla="*/ 0 60000 65536"/>
                                <a:gd name="T14" fmla="*/ 0 60000 65536"/>
                                <a:gd name="T15" fmla="*/ 0 60000 65536"/>
                                <a:gd name="T16" fmla="*/ 0 60000 65536"/>
                                <a:gd name="T17" fmla="*/ 0 60000 65536"/>
                                <a:gd name="T18" fmla="*/ 0 w 91"/>
                                <a:gd name="T19" fmla="*/ 0 h 3"/>
                                <a:gd name="T20" fmla="*/ 91 w 91"/>
                                <a:gd name="T21" fmla="*/ 3 h 3"/>
                              </a:gdLst>
                              <a:ahLst/>
                              <a:cxnLst>
                                <a:cxn ang="T12">
                                  <a:pos x="T0" y="T1"/>
                                </a:cxn>
                                <a:cxn ang="T13">
                                  <a:pos x="T2" y="T3"/>
                                </a:cxn>
                                <a:cxn ang="T14">
                                  <a:pos x="T4" y="T5"/>
                                </a:cxn>
                                <a:cxn ang="T15">
                                  <a:pos x="T6" y="T7"/>
                                </a:cxn>
                                <a:cxn ang="T16">
                                  <a:pos x="T8" y="T9"/>
                                </a:cxn>
                                <a:cxn ang="T17">
                                  <a:pos x="T10" y="T11"/>
                                </a:cxn>
                              </a:cxnLst>
                              <a:rect l="T18" t="T19" r="T20" b="T21"/>
                              <a:pathLst>
                                <a:path w="91" h="3">
                                  <a:moveTo>
                                    <a:pt x="90" y="2"/>
                                  </a:moveTo>
                                  <a:lnTo>
                                    <a:pt x="0" y="2"/>
                                  </a:lnTo>
                                  <a:lnTo>
                                    <a:pt x="5" y="0"/>
                                  </a:lnTo>
                                  <a:lnTo>
                                    <a:pt x="90" y="0"/>
                                  </a:lnTo>
                                  <a:lnTo>
                                    <a:pt x="9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47" name="Freeform 851"/>
                            <p:cNvSpPr>
                              <a:spLocks/>
                            </p:cNvSpPr>
                            <p:nvPr/>
                          </p:nvSpPr>
                          <p:spPr bwMode="auto">
                            <a:xfrm>
                              <a:off x="811" y="1581"/>
                              <a:ext cx="78" cy="1"/>
                            </a:xfrm>
                            <a:custGeom>
                              <a:avLst/>
                              <a:gdLst>
                                <a:gd name="T0" fmla="*/ 70 w 86"/>
                                <a:gd name="T1" fmla="*/ 0 h 1"/>
                                <a:gd name="T2" fmla="*/ 0 w 86"/>
                                <a:gd name="T3" fmla="*/ 0 h 1"/>
                                <a:gd name="T4" fmla="*/ 2 w 86"/>
                                <a:gd name="T5" fmla="*/ 0 h 1"/>
                                <a:gd name="T6" fmla="*/ 68 w 86"/>
                                <a:gd name="T7" fmla="*/ 0 h 1"/>
                                <a:gd name="T8" fmla="*/ 70 w 86"/>
                                <a:gd name="T9" fmla="*/ 0 h 1"/>
                                <a:gd name="T10" fmla="*/ 70 w 86"/>
                                <a:gd name="T11" fmla="*/ 0 h 1"/>
                                <a:gd name="T12" fmla="*/ 0 60000 65536"/>
                                <a:gd name="T13" fmla="*/ 0 60000 65536"/>
                                <a:gd name="T14" fmla="*/ 0 60000 65536"/>
                                <a:gd name="T15" fmla="*/ 0 60000 65536"/>
                                <a:gd name="T16" fmla="*/ 0 60000 65536"/>
                                <a:gd name="T17" fmla="*/ 0 60000 65536"/>
                                <a:gd name="T18" fmla="*/ 0 w 86"/>
                                <a:gd name="T19" fmla="*/ 0 h 1"/>
                                <a:gd name="T20" fmla="*/ 86 w 86"/>
                                <a:gd name="T21" fmla="*/ 1 h 1"/>
                              </a:gdLst>
                              <a:ahLst/>
                              <a:cxnLst>
                                <a:cxn ang="T12">
                                  <a:pos x="T0" y="T1"/>
                                </a:cxn>
                                <a:cxn ang="T13">
                                  <a:pos x="T2" y="T3"/>
                                </a:cxn>
                                <a:cxn ang="T14">
                                  <a:pos x="T4" y="T5"/>
                                </a:cxn>
                                <a:cxn ang="T15">
                                  <a:pos x="T6" y="T7"/>
                                </a:cxn>
                                <a:cxn ang="T16">
                                  <a:pos x="T8" y="T9"/>
                                </a:cxn>
                                <a:cxn ang="T17">
                                  <a:pos x="T10" y="T11"/>
                                </a:cxn>
                              </a:cxnLst>
                              <a:rect l="T18" t="T19" r="T20" b="T21"/>
                              <a:pathLst>
                                <a:path w="86" h="1">
                                  <a:moveTo>
                                    <a:pt x="85" y="0"/>
                                  </a:moveTo>
                                  <a:lnTo>
                                    <a:pt x="0" y="0"/>
                                  </a:lnTo>
                                  <a:lnTo>
                                    <a:pt x="2" y="0"/>
                                  </a:lnTo>
                                  <a:lnTo>
                                    <a:pt x="83" y="0"/>
                                  </a:lnTo>
                                  <a:lnTo>
                                    <a:pt x="8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48" name="Freeform 852"/>
                            <p:cNvSpPr>
                              <a:spLocks/>
                            </p:cNvSpPr>
                            <p:nvPr/>
                          </p:nvSpPr>
                          <p:spPr bwMode="auto">
                            <a:xfrm>
                              <a:off x="813" y="1579"/>
                              <a:ext cx="75" cy="3"/>
                            </a:xfrm>
                            <a:custGeom>
                              <a:avLst/>
                              <a:gdLst>
                                <a:gd name="T0" fmla="*/ 68 w 82"/>
                                <a:gd name="T1" fmla="*/ 2 h 3"/>
                                <a:gd name="T2" fmla="*/ 0 w 82"/>
                                <a:gd name="T3" fmla="*/ 2 h 3"/>
                                <a:gd name="T4" fmla="*/ 4 w 82"/>
                                <a:gd name="T5" fmla="*/ 0 h 3"/>
                                <a:gd name="T6" fmla="*/ 68 w 82"/>
                                <a:gd name="T7" fmla="*/ 0 h 3"/>
                                <a:gd name="T8" fmla="*/ 68 w 82"/>
                                <a:gd name="T9" fmla="*/ 2 h 3"/>
                                <a:gd name="T10" fmla="*/ 68 w 82"/>
                                <a:gd name="T11" fmla="*/ 2 h 3"/>
                                <a:gd name="T12" fmla="*/ 0 60000 65536"/>
                                <a:gd name="T13" fmla="*/ 0 60000 65536"/>
                                <a:gd name="T14" fmla="*/ 0 60000 65536"/>
                                <a:gd name="T15" fmla="*/ 0 60000 65536"/>
                                <a:gd name="T16" fmla="*/ 0 60000 65536"/>
                                <a:gd name="T17" fmla="*/ 0 60000 65536"/>
                                <a:gd name="T18" fmla="*/ 0 w 82"/>
                                <a:gd name="T19" fmla="*/ 0 h 3"/>
                                <a:gd name="T20" fmla="*/ 82 w 82"/>
                                <a:gd name="T21" fmla="*/ 3 h 3"/>
                              </a:gdLst>
                              <a:ahLst/>
                              <a:cxnLst>
                                <a:cxn ang="T12">
                                  <a:pos x="T0" y="T1"/>
                                </a:cxn>
                                <a:cxn ang="T13">
                                  <a:pos x="T2" y="T3"/>
                                </a:cxn>
                                <a:cxn ang="T14">
                                  <a:pos x="T4" y="T5"/>
                                </a:cxn>
                                <a:cxn ang="T15">
                                  <a:pos x="T6" y="T7"/>
                                </a:cxn>
                                <a:cxn ang="T16">
                                  <a:pos x="T8" y="T9"/>
                                </a:cxn>
                                <a:cxn ang="T17">
                                  <a:pos x="T10" y="T11"/>
                                </a:cxn>
                              </a:cxnLst>
                              <a:rect l="T18" t="T19" r="T20" b="T21"/>
                              <a:pathLst>
                                <a:path w="82" h="3">
                                  <a:moveTo>
                                    <a:pt x="81" y="2"/>
                                  </a:moveTo>
                                  <a:lnTo>
                                    <a:pt x="0" y="2"/>
                                  </a:lnTo>
                                  <a:lnTo>
                                    <a:pt x="4" y="0"/>
                                  </a:lnTo>
                                  <a:lnTo>
                                    <a:pt x="81" y="0"/>
                                  </a:lnTo>
                                  <a:lnTo>
                                    <a:pt x="8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49" name="Freeform 853"/>
                            <p:cNvSpPr>
                              <a:spLocks/>
                            </p:cNvSpPr>
                            <p:nvPr/>
                          </p:nvSpPr>
                          <p:spPr bwMode="auto">
                            <a:xfrm>
                              <a:off x="817" y="1579"/>
                              <a:ext cx="71" cy="1"/>
                            </a:xfrm>
                            <a:custGeom>
                              <a:avLst/>
                              <a:gdLst>
                                <a:gd name="T0" fmla="*/ 64 w 78"/>
                                <a:gd name="T1" fmla="*/ 0 h 1"/>
                                <a:gd name="T2" fmla="*/ 0 w 78"/>
                                <a:gd name="T3" fmla="*/ 0 h 1"/>
                                <a:gd name="T4" fmla="*/ 2 w 78"/>
                                <a:gd name="T5" fmla="*/ 0 h 1"/>
                                <a:gd name="T6" fmla="*/ 62 w 78"/>
                                <a:gd name="T7" fmla="*/ 0 h 1"/>
                                <a:gd name="T8" fmla="*/ 64 w 78"/>
                                <a:gd name="T9" fmla="*/ 0 h 1"/>
                                <a:gd name="T10" fmla="*/ 64 w 78"/>
                                <a:gd name="T11" fmla="*/ 0 h 1"/>
                                <a:gd name="T12" fmla="*/ 0 60000 65536"/>
                                <a:gd name="T13" fmla="*/ 0 60000 65536"/>
                                <a:gd name="T14" fmla="*/ 0 60000 65536"/>
                                <a:gd name="T15" fmla="*/ 0 60000 65536"/>
                                <a:gd name="T16" fmla="*/ 0 60000 65536"/>
                                <a:gd name="T17" fmla="*/ 0 60000 65536"/>
                                <a:gd name="T18" fmla="*/ 0 w 78"/>
                                <a:gd name="T19" fmla="*/ 0 h 1"/>
                                <a:gd name="T20" fmla="*/ 78 w 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78" h="1">
                                  <a:moveTo>
                                    <a:pt x="77" y="0"/>
                                  </a:moveTo>
                                  <a:lnTo>
                                    <a:pt x="0" y="0"/>
                                  </a:lnTo>
                                  <a:lnTo>
                                    <a:pt x="2" y="0"/>
                                  </a:lnTo>
                                  <a:lnTo>
                                    <a:pt x="75" y="0"/>
                                  </a:lnTo>
                                  <a:lnTo>
                                    <a:pt x="7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50" name="Freeform 854"/>
                            <p:cNvSpPr>
                              <a:spLocks/>
                            </p:cNvSpPr>
                            <p:nvPr/>
                          </p:nvSpPr>
                          <p:spPr bwMode="auto">
                            <a:xfrm>
                              <a:off x="819" y="1578"/>
                              <a:ext cx="67" cy="2"/>
                            </a:xfrm>
                            <a:custGeom>
                              <a:avLst/>
                              <a:gdLst>
                                <a:gd name="T0" fmla="*/ 60 w 74"/>
                                <a:gd name="T1" fmla="*/ 1 h 3"/>
                                <a:gd name="T2" fmla="*/ 0 w 74"/>
                                <a:gd name="T3" fmla="*/ 1 h 3"/>
                                <a:gd name="T4" fmla="*/ 4 w 74"/>
                                <a:gd name="T5" fmla="*/ 0 h 3"/>
                                <a:gd name="T6" fmla="*/ 60 w 74"/>
                                <a:gd name="T7" fmla="*/ 0 h 3"/>
                                <a:gd name="T8" fmla="*/ 60 w 74"/>
                                <a:gd name="T9" fmla="*/ 1 h 3"/>
                                <a:gd name="T10" fmla="*/ 60 w 74"/>
                                <a:gd name="T11" fmla="*/ 1 h 3"/>
                                <a:gd name="T12" fmla="*/ 0 60000 65536"/>
                                <a:gd name="T13" fmla="*/ 0 60000 65536"/>
                                <a:gd name="T14" fmla="*/ 0 60000 65536"/>
                                <a:gd name="T15" fmla="*/ 0 60000 65536"/>
                                <a:gd name="T16" fmla="*/ 0 60000 65536"/>
                                <a:gd name="T17" fmla="*/ 0 60000 65536"/>
                                <a:gd name="T18" fmla="*/ 0 w 74"/>
                                <a:gd name="T19" fmla="*/ 0 h 3"/>
                                <a:gd name="T20" fmla="*/ 74 w 74"/>
                                <a:gd name="T21" fmla="*/ 3 h 3"/>
                              </a:gdLst>
                              <a:ahLst/>
                              <a:cxnLst>
                                <a:cxn ang="T12">
                                  <a:pos x="T0" y="T1"/>
                                </a:cxn>
                                <a:cxn ang="T13">
                                  <a:pos x="T2" y="T3"/>
                                </a:cxn>
                                <a:cxn ang="T14">
                                  <a:pos x="T4" y="T5"/>
                                </a:cxn>
                                <a:cxn ang="T15">
                                  <a:pos x="T6" y="T7"/>
                                </a:cxn>
                                <a:cxn ang="T16">
                                  <a:pos x="T8" y="T9"/>
                                </a:cxn>
                                <a:cxn ang="T17">
                                  <a:pos x="T10" y="T11"/>
                                </a:cxn>
                              </a:cxnLst>
                              <a:rect l="T18" t="T19" r="T20" b="T21"/>
                              <a:pathLst>
                                <a:path w="74" h="3">
                                  <a:moveTo>
                                    <a:pt x="73" y="2"/>
                                  </a:moveTo>
                                  <a:lnTo>
                                    <a:pt x="0" y="2"/>
                                  </a:lnTo>
                                  <a:lnTo>
                                    <a:pt x="4" y="0"/>
                                  </a:lnTo>
                                  <a:lnTo>
                                    <a:pt x="73" y="0"/>
                                  </a:lnTo>
                                  <a:lnTo>
                                    <a:pt x="7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51" name="Freeform 855"/>
                            <p:cNvSpPr>
                              <a:spLocks/>
                            </p:cNvSpPr>
                            <p:nvPr/>
                          </p:nvSpPr>
                          <p:spPr bwMode="auto">
                            <a:xfrm>
                              <a:off x="822" y="1576"/>
                              <a:ext cx="64" cy="3"/>
                            </a:xfrm>
                            <a:custGeom>
                              <a:avLst/>
                              <a:gdLst>
                                <a:gd name="T0" fmla="*/ 58 w 70"/>
                                <a:gd name="T1" fmla="*/ 2 h 3"/>
                                <a:gd name="T2" fmla="*/ 0 w 70"/>
                                <a:gd name="T3" fmla="*/ 2 h 3"/>
                                <a:gd name="T4" fmla="*/ 2 w 70"/>
                                <a:gd name="T5" fmla="*/ 0 h 3"/>
                                <a:gd name="T6" fmla="*/ 56 w 70"/>
                                <a:gd name="T7" fmla="*/ 0 h 3"/>
                                <a:gd name="T8" fmla="*/ 58 w 70"/>
                                <a:gd name="T9" fmla="*/ 2 h 3"/>
                                <a:gd name="T10" fmla="*/ 58 w 70"/>
                                <a:gd name="T11" fmla="*/ 2 h 3"/>
                                <a:gd name="T12" fmla="*/ 0 60000 65536"/>
                                <a:gd name="T13" fmla="*/ 0 60000 65536"/>
                                <a:gd name="T14" fmla="*/ 0 60000 65536"/>
                                <a:gd name="T15" fmla="*/ 0 60000 65536"/>
                                <a:gd name="T16" fmla="*/ 0 60000 65536"/>
                                <a:gd name="T17" fmla="*/ 0 60000 65536"/>
                                <a:gd name="T18" fmla="*/ 0 w 70"/>
                                <a:gd name="T19" fmla="*/ 0 h 3"/>
                                <a:gd name="T20" fmla="*/ 70 w 70"/>
                                <a:gd name="T21" fmla="*/ 3 h 3"/>
                              </a:gdLst>
                              <a:ahLst/>
                              <a:cxnLst>
                                <a:cxn ang="T12">
                                  <a:pos x="T0" y="T1"/>
                                </a:cxn>
                                <a:cxn ang="T13">
                                  <a:pos x="T2" y="T3"/>
                                </a:cxn>
                                <a:cxn ang="T14">
                                  <a:pos x="T4" y="T5"/>
                                </a:cxn>
                                <a:cxn ang="T15">
                                  <a:pos x="T6" y="T7"/>
                                </a:cxn>
                                <a:cxn ang="T16">
                                  <a:pos x="T8" y="T9"/>
                                </a:cxn>
                                <a:cxn ang="T17">
                                  <a:pos x="T10" y="T11"/>
                                </a:cxn>
                              </a:cxnLst>
                              <a:rect l="T18" t="T19" r="T20" b="T21"/>
                              <a:pathLst>
                                <a:path w="70" h="3">
                                  <a:moveTo>
                                    <a:pt x="69" y="2"/>
                                  </a:moveTo>
                                  <a:lnTo>
                                    <a:pt x="0" y="2"/>
                                  </a:lnTo>
                                  <a:lnTo>
                                    <a:pt x="2" y="0"/>
                                  </a:lnTo>
                                  <a:lnTo>
                                    <a:pt x="67" y="0"/>
                                  </a:lnTo>
                                  <a:lnTo>
                                    <a:pt x="6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52" name="Freeform 856"/>
                            <p:cNvSpPr>
                              <a:spLocks/>
                            </p:cNvSpPr>
                            <p:nvPr/>
                          </p:nvSpPr>
                          <p:spPr bwMode="auto">
                            <a:xfrm>
                              <a:off x="824" y="1576"/>
                              <a:ext cx="60" cy="1"/>
                            </a:xfrm>
                            <a:custGeom>
                              <a:avLst/>
                              <a:gdLst>
                                <a:gd name="T0" fmla="*/ 54 w 66"/>
                                <a:gd name="T1" fmla="*/ 0 h 1"/>
                                <a:gd name="T2" fmla="*/ 0 w 66"/>
                                <a:gd name="T3" fmla="*/ 0 h 1"/>
                                <a:gd name="T4" fmla="*/ 5 w 66"/>
                                <a:gd name="T5" fmla="*/ 0 h 1"/>
                                <a:gd name="T6" fmla="*/ 54 w 66"/>
                                <a:gd name="T7" fmla="*/ 0 h 1"/>
                                <a:gd name="T8" fmla="*/ 54 w 66"/>
                                <a:gd name="T9" fmla="*/ 0 h 1"/>
                                <a:gd name="T10" fmla="*/ 54 w 66"/>
                                <a:gd name="T11" fmla="*/ 0 h 1"/>
                                <a:gd name="T12" fmla="*/ 0 60000 65536"/>
                                <a:gd name="T13" fmla="*/ 0 60000 65536"/>
                                <a:gd name="T14" fmla="*/ 0 60000 65536"/>
                                <a:gd name="T15" fmla="*/ 0 60000 65536"/>
                                <a:gd name="T16" fmla="*/ 0 60000 65536"/>
                                <a:gd name="T17" fmla="*/ 0 60000 65536"/>
                                <a:gd name="T18" fmla="*/ 0 w 66"/>
                                <a:gd name="T19" fmla="*/ 0 h 1"/>
                                <a:gd name="T20" fmla="*/ 66 w 6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6" h="1">
                                  <a:moveTo>
                                    <a:pt x="65" y="0"/>
                                  </a:moveTo>
                                  <a:lnTo>
                                    <a:pt x="0" y="0"/>
                                  </a:lnTo>
                                  <a:lnTo>
                                    <a:pt x="5" y="0"/>
                                  </a:lnTo>
                                  <a:lnTo>
                                    <a:pt x="6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53" name="Freeform 857"/>
                            <p:cNvSpPr>
                              <a:spLocks/>
                            </p:cNvSpPr>
                            <p:nvPr/>
                          </p:nvSpPr>
                          <p:spPr bwMode="auto">
                            <a:xfrm>
                              <a:off x="829" y="1573"/>
                              <a:ext cx="55" cy="4"/>
                            </a:xfrm>
                            <a:custGeom>
                              <a:avLst/>
                              <a:gdLst>
                                <a:gd name="T0" fmla="*/ 49 w 61"/>
                                <a:gd name="T1" fmla="*/ 3 h 4"/>
                                <a:gd name="T2" fmla="*/ 0 w 61"/>
                                <a:gd name="T3" fmla="*/ 3 h 4"/>
                                <a:gd name="T4" fmla="*/ 4 w 61"/>
                                <a:gd name="T5" fmla="*/ 0 h 4"/>
                                <a:gd name="T6" fmla="*/ 46 w 61"/>
                                <a:gd name="T7" fmla="*/ 0 h 4"/>
                                <a:gd name="T8" fmla="*/ 49 w 61"/>
                                <a:gd name="T9" fmla="*/ 3 h 4"/>
                                <a:gd name="T10" fmla="*/ 49 w 61"/>
                                <a:gd name="T11" fmla="*/ 3 h 4"/>
                                <a:gd name="T12" fmla="*/ 0 60000 65536"/>
                                <a:gd name="T13" fmla="*/ 0 60000 65536"/>
                                <a:gd name="T14" fmla="*/ 0 60000 65536"/>
                                <a:gd name="T15" fmla="*/ 0 60000 65536"/>
                                <a:gd name="T16" fmla="*/ 0 60000 65536"/>
                                <a:gd name="T17" fmla="*/ 0 60000 65536"/>
                                <a:gd name="T18" fmla="*/ 0 w 61"/>
                                <a:gd name="T19" fmla="*/ 0 h 4"/>
                                <a:gd name="T20" fmla="*/ 61 w 61"/>
                                <a:gd name="T21" fmla="*/ 4 h 4"/>
                              </a:gdLst>
                              <a:ahLst/>
                              <a:cxnLst>
                                <a:cxn ang="T12">
                                  <a:pos x="T0" y="T1"/>
                                </a:cxn>
                                <a:cxn ang="T13">
                                  <a:pos x="T2" y="T3"/>
                                </a:cxn>
                                <a:cxn ang="T14">
                                  <a:pos x="T4" y="T5"/>
                                </a:cxn>
                                <a:cxn ang="T15">
                                  <a:pos x="T6" y="T7"/>
                                </a:cxn>
                                <a:cxn ang="T16">
                                  <a:pos x="T8" y="T9"/>
                                </a:cxn>
                                <a:cxn ang="T17">
                                  <a:pos x="T10" y="T11"/>
                                </a:cxn>
                              </a:cxnLst>
                              <a:rect l="T18" t="T19" r="T20" b="T21"/>
                              <a:pathLst>
                                <a:path w="61" h="4">
                                  <a:moveTo>
                                    <a:pt x="60" y="3"/>
                                  </a:moveTo>
                                  <a:lnTo>
                                    <a:pt x="0" y="3"/>
                                  </a:lnTo>
                                  <a:lnTo>
                                    <a:pt x="4" y="0"/>
                                  </a:lnTo>
                                  <a:lnTo>
                                    <a:pt x="57" y="0"/>
                                  </a:lnTo>
                                  <a:lnTo>
                                    <a:pt x="60"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54" name="Freeform 858"/>
                            <p:cNvSpPr>
                              <a:spLocks/>
                            </p:cNvSpPr>
                            <p:nvPr/>
                          </p:nvSpPr>
                          <p:spPr bwMode="auto">
                            <a:xfrm>
                              <a:off x="832" y="1572"/>
                              <a:ext cx="49" cy="2"/>
                            </a:xfrm>
                            <a:custGeom>
                              <a:avLst/>
                              <a:gdLst>
                                <a:gd name="T0" fmla="*/ 44 w 54"/>
                                <a:gd name="T1" fmla="*/ 1 h 2"/>
                                <a:gd name="T2" fmla="*/ 0 w 54"/>
                                <a:gd name="T3" fmla="*/ 1 h 2"/>
                                <a:gd name="T4" fmla="*/ 2 w 54"/>
                                <a:gd name="T5" fmla="*/ 0 h 2"/>
                                <a:gd name="T6" fmla="*/ 44 w 54"/>
                                <a:gd name="T7" fmla="*/ 0 h 2"/>
                                <a:gd name="T8" fmla="*/ 44 w 54"/>
                                <a:gd name="T9" fmla="*/ 1 h 2"/>
                                <a:gd name="T10" fmla="*/ 44 w 54"/>
                                <a:gd name="T11" fmla="*/ 1 h 2"/>
                                <a:gd name="T12" fmla="*/ 0 60000 65536"/>
                                <a:gd name="T13" fmla="*/ 0 60000 65536"/>
                                <a:gd name="T14" fmla="*/ 0 60000 65536"/>
                                <a:gd name="T15" fmla="*/ 0 60000 65536"/>
                                <a:gd name="T16" fmla="*/ 0 60000 65536"/>
                                <a:gd name="T17" fmla="*/ 0 60000 65536"/>
                                <a:gd name="T18" fmla="*/ 0 w 54"/>
                                <a:gd name="T19" fmla="*/ 0 h 2"/>
                                <a:gd name="T20" fmla="*/ 54 w 54"/>
                                <a:gd name="T21" fmla="*/ 2 h 2"/>
                              </a:gdLst>
                              <a:ahLst/>
                              <a:cxnLst>
                                <a:cxn ang="T12">
                                  <a:pos x="T0" y="T1"/>
                                </a:cxn>
                                <a:cxn ang="T13">
                                  <a:pos x="T2" y="T3"/>
                                </a:cxn>
                                <a:cxn ang="T14">
                                  <a:pos x="T4" y="T5"/>
                                </a:cxn>
                                <a:cxn ang="T15">
                                  <a:pos x="T6" y="T7"/>
                                </a:cxn>
                                <a:cxn ang="T16">
                                  <a:pos x="T8" y="T9"/>
                                </a:cxn>
                                <a:cxn ang="T17">
                                  <a:pos x="T10" y="T11"/>
                                </a:cxn>
                              </a:cxnLst>
                              <a:rect l="T18" t="T19" r="T20" b="T21"/>
                              <a:pathLst>
                                <a:path w="54" h="2">
                                  <a:moveTo>
                                    <a:pt x="53" y="1"/>
                                  </a:moveTo>
                                  <a:lnTo>
                                    <a:pt x="0" y="1"/>
                                  </a:lnTo>
                                  <a:lnTo>
                                    <a:pt x="2" y="0"/>
                                  </a:lnTo>
                                  <a:lnTo>
                                    <a:pt x="53" y="0"/>
                                  </a:lnTo>
                                  <a:lnTo>
                                    <a:pt x="53"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55" name="Freeform 859"/>
                            <p:cNvSpPr>
                              <a:spLocks/>
                            </p:cNvSpPr>
                            <p:nvPr/>
                          </p:nvSpPr>
                          <p:spPr bwMode="auto">
                            <a:xfrm>
                              <a:off x="834" y="1572"/>
                              <a:ext cx="47" cy="1"/>
                            </a:xfrm>
                            <a:custGeom>
                              <a:avLst/>
                              <a:gdLst>
                                <a:gd name="T0" fmla="*/ 42 w 52"/>
                                <a:gd name="T1" fmla="*/ 0 h 1"/>
                                <a:gd name="T2" fmla="*/ 0 w 52"/>
                                <a:gd name="T3" fmla="*/ 0 h 1"/>
                                <a:gd name="T4" fmla="*/ 4 w 52"/>
                                <a:gd name="T5" fmla="*/ 0 h 1"/>
                                <a:gd name="T6" fmla="*/ 40 w 52"/>
                                <a:gd name="T7" fmla="*/ 0 h 1"/>
                                <a:gd name="T8" fmla="*/ 42 w 52"/>
                                <a:gd name="T9" fmla="*/ 0 h 1"/>
                                <a:gd name="T10" fmla="*/ 42 w 52"/>
                                <a:gd name="T11" fmla="*/ 0 h 1"/>
                                <a:gd name="T12" fmla="*/ 0 60000 65536"/>
                                <a:gd name="T13" fmla="*/ 0 60000 65536"/>
                                <a:gd name="T14" fmla="*/ 0 60000 65536"/>
                                <a:gd name="T15" fmla="*/ 0 60000 65536"/>
                                <a:gd name="T16" fmla="*/ 0 60000 65536"/>
                                <a:gd name="T17" fmla="*/ 0 60000 65536"/>
                                <a:gd name="T18" fmla="*/ 0 w 52"/>
                                <a:gd name="T19" fmla="*/ 0 h 1"/>
                                <a:gd name="T20" fmla="*/ 52 w 52"/>
                                <a:gd name="T21" fmla="*/ 1 h 1"/>
                              </a:gdLst>
                              <a:ahLst/>
                              <a:cxnLst>
                                <a:cxn ang="T12">
                                  <a:pos x="T0" y="T1"/>
                                </a:cxn>
                                <a:cxn ang="T13">
                                  <a:pos x="T2" y="T3"/>
                                </a:cxn>
                                <a:cxn ang="T14">
                                  <a:pos x="T4" y="T5"/>
                                </a:cxn>
                                <a:cxn ang="T15">
                                  <a:pos x="T6" y="T7"/>
                                </a:cxn>
                                <a:cxn ang="T16">
                                  <a:pos x="T8" y="T9"/>
                                </a:cxn>
                                <a:cxn ang="T17">
                                  <a:pos x="T10" y="T11"/>
                                </a:cxn>
                              </a:cxnLst>
                              <a:rect l="T18" t="T19" r="T20" b="T21"/>
                              <a:pathLst>
                                <a:path w="52" h="1">
                                  <a:moveTo>
                                    <a:pt x="51" y="0"/>
                                  </a:moveTo>
                                  <a:lnTo>
                                    <a:pt x="0" y="0"/>
                                  </a:lnTo>
                                  <a:lnTo>
                                    <a:pt x="4" y="0"/>
                                  </a:lnTo>
                                  <a:lnTo>
                                    <a:pt x="49" y="0"/>
                                  </a:lnTo>
                                  <a:lnTo>
                                    <a:pt x="5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56" name="Freeform 860"/>
                            <p:cNvSpPr>
                              <a:spLocks/>
                            </p:cNvSpPr>
                            <p:nvPr/>
                          </p:nvSpPr>
                          <p:spPr bwMode="auto">
                            <a:xfrm>
                              <a:off x="838" y="1571"/>
                              <a:ext cx="41" cy="2"/>
                            </a:xfrm>
                            <a:custGeom>
                              <a:avLst/>
                              <a:gdLst>
                                <a:gd name="T0" fmla="*/ 36 w 46"/>
                                <a:gd name="T1" fmla="*/ 1 h 3"/>
                                <a:gd name="T2" fmla="*/ 0 w 46"/>
                                <a:gd name="T3" fmla="*/ 1 h 3"/>
                                <a:gd name="T4" fmla="*/ 2 w 46"/>
                                <a:gd name="T5" fmla="*/ 0 h 3"/>
                                <a:gd name="T6" fmla="*/ 36 w 46"/>
                                <a:gd name="T7" fmla="*/ 0 h 3"/>
                                <a:gd name="T8" fmla="*/ 36 w 46"/>
                                <a:gd name="T9" fmla="*/ 1 h 3"/>
                                <a:gd name="T10" fmla="*/ 36 w 46"/>
                                <a:gd name="T11" fmla="*/ 1 h 3"/>
                                <a:gd name="T12" fmla="*/ 0 60000 65536"/>
                                <a:gd name="T13" fmla="*/ 0 60000 65536"/>
                                <a:gd name="T14" fmla="*/ 0 60000 65536"/>
                                <a:gd name="T15" fmla="*/ 0 60000 65536"/>
                                <a:gd name="T16" fmla="*/ 0 60000 65536"/>
                                <a:gd name="T17" fmla="*/ 0 60000 65536"/>
                                <a:gd name="T18" fmla="*/ 0 w 46"/>
                                <a:gd name="T19" fmla="*/ 0 h 3"/>
                                <a:gd name="T20" fmla="*/ 46 w 46"/>
                                <a:gd name="T21" fmla="*/ 3 h 3"/>
                              </a:gdLst>
                              <a:ahLst/>
                              <a:cxnLst>
                                <a:cxn ang="T12">
                                  <a:pos x="T0" y="T1"/>
                                </a:cxn>
                                <a:cxn ang="T13">
                                  <a:pos x="T2" y="T3"/>
                                </a:cxn>
                                <a:cxn ang="T14">
                                  <a:pos x="T4" y="T5"/>
                                </a:cxn>
                                <a:cxn ang="T15">
                                  <a:pos x="T6" y="T7"/>
                                </a:cxn>
                                <a:cxn ang="T16">
                                  <a:pos x="T8" y="T9"/>
                                </a:cxn>
                                <a:cxn ang="T17">
                                  <a:pos x="T10" y="T11"/>
                                </a:cxn>
                              </a:cxnLst>
                              <a:rect l="T18" t="T19" r="T20" b="T21"/>
                              <a:pathLst>
                                <a:path w="46" h="3">
                                  <a:moveTo>
                                    <a:pt x="45" y="2"/>
                                  </a:moveTo>
                                  <a:lnTo>
                                    <a:pt x="0" y="2"/>
                                  </a:lnTo>
                                  <a:lnTo>
                                    <a:pt x="2" y="0"/>
                                  </a:lnTo>
                                  <a:lnTo>
                                    <a:pt x="45" y="0"/>
                                  </a:lnTo>
                                  <a:lnTo>
                                    <a:pt x="4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57" name="Freeform 861"/>
                            <p:cNvSpPr>
                              <a:spLocks/>
                            </p:cNvSpPr>
                            <p:nvPr/>
                          </p:nvSpPr>
                          <p:spPr bwMode="auto">
                            <a:xfrm>
                              <a:off x="839" y="1571"/>
                              <a:ext cx="40" cy="1"/>
                            </a:xfrm>
                            <a:custGeom>
                              <a:avLst/>
                              <a:gdLst>
                                <a:gd name="T0" fmla="*/ 35 w 44"/>
                                <a:gd name="T1" fmla="*/ 0 h 1"/>
                                <a:gd name="T2" fmla="*/ 0 w 44"/>
                                <a:gd name="T3" fmla="*/ 0 h 1"/>
                                <a:gd name="T4" fmla="*/ 4 w 44"/>
                                <a:gd name="T5" fmla="*/ 0 h 1"/>
                                <a:gd name="T6" fmla="*/ 35 w 44"/>
                                <a:gd name="T7" fmla="*/ 0 h 1"/>
                                <a:gd name="T8" fmla="*/ 35 w 44"/>
                                <a:gd name="T9" fmla="*/ 0 h 1"/>
                                <a:gd name="T10" fmla="*/ 35 w 44"/>
                                <a:gd name="T11" fmla="*/ 0 h 1"/>
                                <a:gd name="T12" fmla="*/ 0 60000 65536"/>
                                <a:gd name="T13" fmla="*/ 0 60000 65536"/>
                                <a:gd name="T14" fmla="*/ 0 60000 65536"/>
                                <a:gd name="T15" fmla="*/ 0 60000 65536"/>
                                <a:gd name="T16" fmla="*/ 0 60000 65536"/>
                                <a:gd name="T17" fmla="*/ 0 60000 65536"/>
                                <a:gd name="T18" fmla="*/ 0 w 44"/>
                                <a:gd name="T19" fmla="*/ 0 h 1"/>
                                <a:gd name="T20" fmla="*/ 44 w 4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4" h="1">
                                  <a:moveTo>
                                    <a:pt x="43" y="0"/>
                                  </a:moveTo>
                                  <a:lnTo>
                                    <a:pt x="0" y="0"/>
                                  </a:lnTo>
                                  <a:lnTo>
                                    <a:pt x="4" y="0"/>
                                  </a:lnTo>
                                  <a:lnTo>
                                    <a:pt x="42" y="0"/>
                                  </a:lnTo>
                                  <a:lnTo>
                                    <a:pt x="4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58" name="Freeform 862"/>
                            <p:cNvSpPr>
                              <a:spLocks/>
                            </p:cNvSpPr>
                            <p:nvPr/>
                          </p:nvSpPr>
                          <p:spPr bwMode="auto">
                            <a:xfrm>
                              <a:off x="843" y="1569"/>
                              <a:ext cx="36" cy="3"/>
                            </a:xfrm>
                            <a:custGeom>
                              <a:avLst/>
                              <a:gdLst>
                                <a:gd name="T0" fmla="*/ 32 w 39"/>
                                <a:gd name="T1" fmla="*/ 2 h 3"/>
                                <a:gd name="T2" fmla="*/ 0 w 39"/>
                                <a:gd name="T3" fmla="*/ 2 h 3"/>
                                <a:gd name="T4" fmla="*/ 2 w 39"/>
                                <a:gd name="T5" fmla="*/ 0 h 3"/>
                                <a:gd name="T6" fmla="*/ 32 w 39"/>
                                <a:gd name="T7" fmla="*/ 0 h 3"/>
                                <a:gd name="T8" fmla="*/ 32 w 39"/>
                                <a:gd name="T9" fmla="*/ 2 h 3"/>
                                <a:gd name="T10" fmla="*/ 32 w 39"/>
                                <a:gd name="T11" fmla="*/ 2 h 3"/>
                                <a:gd name="T12" fmla="*/ 0 60000 65536"/>
                                <a:gd name="T13" fmla="*/ 0 60000 65536"/>
                                <a:gd name="T14" fmla="*/ 0 60000 65536"/>
                                <a:gd name="T15" fmla="*/ 0 60000 65536"/>
                                <a:gd name="T16" fmla="*/ 0 60000 65536"/>
                                <a:gd name="T17" fmla="*/ 0 60000 65536"/>
                                <a:gd name="T18" fmla="*/ 0 w 39"/>
                                <a:gd name="T19" fmla="*/ 0 h 3"/>
                                <a:gd name="T20" fmla="*/ 39 w 39"/>
                                <a:gd name="T21" fmla="*/ 3 h 3"/>
                              </a:gdLst>
                              <a:ahLst/>
                              <a:cxnLst>
                                <a:cxn ang="T12">
                                  <a:pos x="T0" y="T1"/>
                                </a:cxn>
                                <a:cxn ang="T13">
                                  <a:pos x="T2" y="T3"/>
                                </a:cxn>
                                <a:cxn ang="T14">
                                  <a:pos x="T4" y="T5"/>
                                </a:cxn>
                                <a:cxn ang="T15">
                                  <a:pos x="T6" y="T7"/>
                                </a:cxn>
                                <a:cxn ang="T16">
                                  <a:pos x="T8" y="T9"/>
                                </a:cxn>
                                <a:cxn ang="T17">
                                  <a:pos x="T10" y="T11"/>
                                </a:cxn>
                              </a:cxnLst>
                              <a:rect l="T18" t="T19" r="T20" b="T21"/>
                              <a:pathLst>
                                <a:path w="39" h="3">
                                  <a:moveTo>
                                    <a:pt x="38" y="2"/>
                                  </a:moveTo>
                                  <a:lnTo>
                                    <a:pt x="0" y="2"/>
                                  </a:lnTo>
                                  <a:lnTo>
                                    <a:pt x="2" y="0"/>
                                  </a:lnTo>
                                  <a:lnTo>
                                    <a:pt x="38" y="0"/>
                                  </a:lnTo>
                                  <a:lnTo>
                                    <a:pt x="3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59" name="Freeform 863"/>
                            <p:cNvSpPr>
                              <a:spLocks/>
                            </p:cNvSpPr>
                            <p:nvPr/>
                          </p:nvSpPr>
                          <p:spPr bwMode="auto">
                            <a:xfrm>
                              <a:off x="845" y="1566"/>
                              <a:ext cx="34" cy="4"/>
                            </a:xfrm>
                            <a:custGeom>
                              <a:avLst/>
                              <a:gdLst>
                                <a:gd name="T0" fmla="*/ 30 w 37"/>
                                <a:gd name="T1" fmla="*/ 3 h 4"/>
                                <a:gd name="T2" fmla="*/ 0 w 37"/>
                                <a:gd name="T3" fmla="*/ 3 h 4"/>
                                <a:gd name="T4" fmla="*/ 4 w 37"/>
                                <a:gd name="T5" fmla="*/ 0 h 4"/>
                                <a:gd name="T6" fmla="*/ 28 w 37"/>
                                <a:gd name="T7" fmla="*/ 0 h 4"/>
                                <a:gd name="T8" fmla="*/ 30 w 37"/>
                                <a:gd name="T9" fmla="*/ 3 h 4"/>
                                <a:gd name="T10" fmla="*/ 30 w 37"/>
                                <a:gd name="T11" fmla="*/ 3 h 4"/>
                                <a:gd name="T12" fmla="*/ 0 60000 65536"/>
                                <a:gd name="T13" fmla="*/ 0 60000 65536"/>
                                <a:gd name="T14" fmla="*/ 0 60000 65536"/>
                                <a:gd name="T15" fmla="*/ 0 60000 65536"/>
                                <a:gd name="T16" fmla="*/ 0 60000 65536"/>
                                <a:gd name="T17" fmla="*/ 0 60000 65536"/>
                                <a:gd name="T18" fmla="*/ 0 w 37"/>
                                <a:gd name="T19" fmla="*/ 0 h 4"/>
                                <a:gd name="T20" fmla="*/ 37 w 37"/>
                                <a:gd name="T21" fmla="*/ 4 h 4"/>
                              </a:gdLst>
                              <a:ahLst/>
                              <a:cxnLst>
                                <a:cxn ang="T12">
                                  <a:pos x="T0" y="T1"/>
                                </a:cxn>
                                <a:cxn ang="T13">
                                  <a:pos x="T2" y="T3"/>
                                </a:cxn>
                                <a:cxn ang="T14">
                                  <a:pos x="T4" y="T5"/>
                                </a:cxn>
                                <a:cxn ang="T15">
                                  <a:pos x="T6" y="T7"/>
                                </a:cxn>
                                <a:cxn ang="T16">
                                  <a:pos x="T8" y="T9"/>
                                </a:cxn>
                                <a:cxn ang="T17">
                                  <a:pos x="T10" y="T11"/>
                                </a:cxn>
                              </a:cxnLst>
                              <a:rect l="T18" t="T19" r="T20" b="T21"/>
                              <a:pathLst>
                                <a:path w="37" h="4">
                                  <a:moveTo>
                                    <a:pt x="36" y="3"/>
                                  </a:moveTo>
                                  <a:lnTo>
                                    <a:pt x="0" y="3"/>
                                  </a:lnTo>
                                  <a:lnTo>
                                    <a:pt x="4" y="0"/>
                                  </a:lnTo>
                                  <a:lnTo>
                                    <a:pt x="33" y="0"/>
                                  </a:lnTo>
                                  <a:lnTo>
                                    <a:pt x="36"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60" name="Freeform 864"/>
                            <p:cNvSpPr>
                              <a:spLocks/>
                            </p:cNvSpPr>
                            <p:nvPr/>
                          </p:nvSpPr>
                          <p:spPr bwMode="auto">
                            <a:xfrm>
                              <a:off x="849" y="1566"/>
                              <a:ext cx="27" cy="1"/>
                            </a:xfrm>
                            <a:custGeom>
                              <a:avLst/>
                              <a:gdLst>
                                <a:gd name="T0" fmla="*/ 23 w 30"/>
                                <a:gd name="T1" fmla="*/ 0 h 1"/>
                                <a:gd name="T2" fmla="*/ 0 w 30"/>
                                <a:gd name="T3" fmla="*/ 0 h 1"/>
                                <a:gd name="T4" fmla="*/ 2 w 30"/>
                                <a:gd name="T5" fmla="*/ 0 h 1"/>
                                <a:gd name="T6" fmla="*/ 23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 y="0"/>
                                  </a:lnTo>
                                  <a:lnTo>
                                    <a:pt x="2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61" name="Freeform 865"/>
                            <p:cNvSpPr>
                              <a:spLocks/>
                            </p:cNvSpPr>
                            <p:nvPr/>
                          </p:nvSpPr>
                          <p:spPr bwMode="auto">
                            <a:xfrm>
                              <a:off x="850" y="1564"/>
                              <a:ext cx="26" cy="3"/>
                            </a:xfrm>
                            <a:custGeom>
                              <a:avLst/>
                              <a:gdLst>
                                <a:gd name="T0" fmla="*/ 23 w 28"/>
                                <a:gd name="T1" fmla="*/ 2 h 3"/>
                                <a:gd name="T2" fmla="*/ 0 w 28"/>
                                <a:gd name="T3" fmla="*/ 2 h 3"/>
                                <a:gd name="T4" fmla="*/ 5 w 28"/>
                                <a:gd name="T5" fmla="*/ 0 h 3"/>
                                <a:gd name="T6" fmla="*/ 21 w 28"/>
                                <a:gd name="T7" fmla="*/ 0 h 3"/>
                                <a:gd name="T8" fmla="*/ 23 w 28"/>
                                <a:gd name="T9" fmla="*/ 2 h 3"/>
                                <a:gd name="T10" fmla="*/ 23 w 28"/>
                                <a:gd name="T11" fmla="*/ 2 h 3"/>
                                <a:gd name="T12" fmla="*/ 0 60000 65536"/>
                                <a:gd name="T13" fmla="*/ 0 60000 65536"/>
                                <a:gd name="T14" fmla="*/ 0 60000 65536"/>
                                <a:gd name="T15" fmla="*/ 0 60000 65536"/>
                                <a:gd name="T16" fmla="*/ 0 60000 65536"/>
                                <a:gd name="T17" fmla="*/ 0 60000 65536"/>
                                <a:gd name="T18" fmla="*/ 0 w 28"/>
                                <a:gd name="T19" fmla="*/ 0 h 3"/>
                                <a:gd name="T20" fmla="*/ 28 w 28"/>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 h="3">
                                  <a:moveTo>
                                    <a:pt x="27" y="2"/>
                                  </a:moveTo>
                                  <a:lnTo>
                                    <a:pt x="0" y="2"/>
                                  </a:lnTo>
                                  <a:lnTo>
                                    <a:pt x="5" y="0"/>
                                  </a:lnTo>
                                  <a:lnTo>
                                    <a:pt x="25" y="0"/>
                                  </a:lnTo>
                                  <a:lnTo>
                                    <a:pt x="27"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62" name="Freeform 866"/>
                            <p:cNvSpPr>
                              <a:spLocks/>
                            </p:cNvSpPr>
                            <p:nvPr/>
                          </p:nvSpPr>
                          <p:spPr bwMode="auto">
                            <a:xfrm>
                              <a:off x="855" y="1563"/>
                              <a:ext cx="19" cy="2"/>
                            </a:xfrm>
                            <a:custGeom>
                              <a:avLst/>
                              <a:gdLst>
                                <a:gd name="T0" fmla="*/ 16 w 21"/>
                                <a:gd name="T1" fmla="*/ 1 h 3"/>
                                <a:gd name="T2" fmla="*/ 0 w 21"/>
                                <a:gd name="T3" fmla="*/ 1 h 3"/>
                                <a:gd name="T4" fmla="*/ 3 w 21"/>
                                <a:gd name="T5" fmla="*/ 0 h 3"/>
                                <a:gd name="T6" fmla="*/ 16 w 21"/>
                                <a:gd name="T7" fmla="*/ 0 h 3"/>
                                <a:gd name="T8" fmla="*/ 16 w 21"/>
                                <a:gd name="T9" fmla="*/ 1 h 3"/>
                                <a:gd name="T10" fmla="*/ 16 w 21"/>
                                <a:gd name="T11" fmla="*/ 1 h 3"/>
                                <a:gd name="T12" fmla="*/ 0 60000 65536"/>
                                <a:gd name="T13" fmla="*/ 0 60000 65536"/>
                                <a:gd name="T14" fmla="*/ 0 60000 65536"/>
                                <a:gd name="T15" fmla="*/ 0 60000 65536"/>
                                <a:gd name="T16" fmla="*/ 0 60000 65536"/>
                                <a:gd name="T17" fmla="*/ 0 60000 65536"/>
                                <a:gd name="T18" fmla="*/ 0 w 21"/>
                                <a:gd name="T19" fmla="*/ 0 h 3"/>
                                <a:gd name="T20" fmla="*/ 21 w 2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1" h="3">
                                  <a:moveTo>
                                    <a:pt x="20" y="2"/>
                                  </a:moveTo>
                                  <a:lnTo>
                                    <a:pt x="0" y="2"/>
                                  </a:lnTo>
                                  <a:lnTo>
                                    <a:pt x="3" y="0"/>
                                  </a:lnTo>
                                  <a:lnTo>
                                    <a:pt x="20" y="0"/>
                                  </a:lnTo>
                                  <a:lnTo>
                                    <a:pt x="2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63" name="Freeform 867"/>
                            <p:cNvSpPr>
                              <a:spLocks/>
                            </p:cNvSpPr>
                            <p:nvPr/>
                          </p:nvSpPr>
                          <p:spPr bwMode="auto">
                            <a:xfrm>
                              <a:off x="858" y="1563"/>
                              <a:ext cx="16" cy="1"/>
                            </a:xfrm>
                            <a:custGeom>
                              <a:avLst/>
                              <a:gdLst>
                                <a:gd name="T0" fmla="*/ 13 w 18"/>
                                <a:gd name="T1" fmla="*/ 0 h 1"/>
                                <a:gd name="T2" fmla="*/ 0 w 18"/>
                                <a:gd name="T3" fmla="*/ 0 h 1"/>
                                <a:gd name="T4" fmla="*/ 2 w 18"/>
                                <a:gd name="T5" fmla="*/ 0 h 1"/>
                                <a:gd name="T6" fmla="*/ 12 w 18"/>
                                <a:gd name="T7" fmla="*/ 0 h 1"/>
                                <a:gd name="T8" fmla="*/ 13 w 18"/>
                                <a:gd name="T9" fmla="*/ 0 h 1"/>
                                <a:gd name="T10" fmla="*/ 13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17" y="0"/>
                                  </a:moveTo>
                                  <a:lnTo>
                                    <a:pt x="0" y="0"/>
                                  </a:lnTo>
                                  <a:lnTo>
                                    <a:pt x="2" y="0"/>
                                  </a:lnTo>
                                  <a:lnTo>
                                    <a:pt x="15" y="0"/>
                                  </a:lnTo>
                                  <a:lnTo>
                                    <a:pt x="1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64" name="Freeform 868"/>
                            <p:cNvSpPr>
                              <a:spLocks/>
                            </p:cNvSpPr>
                            <p:nvPr/>
                          </p:nvSpPr>
                          <p:spPr bwMode="auto">
                            <a:xfrm>
                              <a:off x="859" y="1561"/>
                              <a:ext cx="13" cy="3"/>
                            </a:xfrm>
                            <a:custGeom>
                              <a:avLst/>
                              <a:gdLst>
                                <a:gd name="T0" fmla="*/ 11 w 14"/>
                                <a:gd name="T1" fmla="*/ 2 h 3"/>
                                <a:gd name="T2" fmla="*/ 0 w 14"/>
                                <a:gd name="T3" fmla="*/ 2 h 3"/>
                                <a:gd name="T4" fmla="*/ 5 w 14"/>
                                <a:gd name="T5" fmla="*/ 0 h 3"/>
                                <a:gd name="T6" fmla="*/ 11 w 14"/>
                                <a:gd name="T7" fmla="*/ 0 h 3"/>
                                <a:gd name="T8" fmla="*/ 11 w 14"/>
                                <a:gd name="T9" fmla="*/ 2 h 3"/>
                                <a:gd name="T10" fmla="*/ 11 w 14"/>
                                <a:gd name="T11" fmla="*/ 2 h 3"/>
                                <a:gd name="T12" fmla="*/ 0 60000 65536"/>
                                <a:gd name="T13" fmla="*/ 0 60000 65536"/>
                                <a:gd name="T14" fmla="*/ 0 60000 65536"/>
                                <a:gd name="T15" fmla="*/ 0 60000 65536"/>
                                <a:gd name="T16" fmla="*/ 0 60000 65536"/>
                                <a:gd name="T17" fmla="*/ 0 60000 65536"/>
                                <a:gd name="T18" fmla="*/ 0 w 14"/>
                                <a:gd name="T19" fmla="*/ 0 h 3"/>
                                <a:gd name="T20" fmla="*/ 14 w 1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4" h="3">
                                  <a:moveTo>
                                    <a:pt x="13" y="2"/>
                                  </a:moveTo>
                                  <a:lnTo>
                                    <a:pt x="0" y="2"/>
                                  </a:lnTo>
                                  <a:lnTo>
                                    <a:pt x="5" y="0"/>
                                  </a:lnTo>
                                  <a:lnTo>
                                    <a:pt x="13" y="0"/>
                                  </a:lnTo>
                                  <a:lnTo>
                                    <a:pt x="1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65" name="Freeform 869"/>
                            <p:cNvSpPr>
                              <a:spLocks/>
                            </p:cNvSpPr>
                            <p:nvPr/>
                          </p:nvSpPr>
                          <p:spPr bwMode="auto">
                            <a:xfrm>
                              <a:off x="864" y="1561"/>
                              <a:ext cx="8" cy="1"/>
                            </a:xfrm>
                            <a:custGeom>
                              <a:avLst/>
                              <a:gdLst>
                                <a:gd name="T0" fmla="*/ 6 w 9"/>
                                <a:gd name="T1" fmla="*/ 0 h 1"/>
                                <a:gd name="T2" fmla="*/ 0 w 9"/>
                                <a:gd name="T3" fmla="*/ 0 h 1"/>
                                <a:gd name="T4" fmla="*/ 1 w 9"/>
                                <a:gd name="T5" fmla="*/ 0 h 1"/>
                                <a:gd name="T6" fmla="*/ 4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1" y="0"/>
                                  </a:lnTo>
                                  <a:lnTo>
                                    <a:pt x="6" y="0"/>
                                  </a:lnTo>
                                  <a:lnTo>
                                    <a:pt x="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66" name="Freeform 870"/>
                            <p:cNvSpPr>
                              <a:spLocks/>
                            </p:cNvSpPr>
                            <p:nvPr/>
                          </p:nvSpPr>
                          <p:spPr bwMode="auto">
                            <a:xfrm>
                              <a:off x="865" y="1559"/>
                              <a:ext cx="5" cy="3"/>
                            </a:xfrm>
                            <a:custGeom>
                              <a:avLst/>
                              <a:gdLst>
                                <a:gd name="T0" fmla="*/ 3 w 6"/>
                                <a:gd name="T1" fmla="*/ 2 h 3"/>
                                <a:gd name="T2" fmla="*/ 0 w 6"/>
                                <a:gd name="T3" fmla="*/ 2 h 3"/>
                                <a:gd name="T4" fmla="*/ 3 w 6"/>
                                <a:gd name="T5" fmla="*/ 0 h 3"/>
                                <a:gd name="T6" fmla="*/ 3 w 6"/>
                                <a:gd name="T7" fmla="*/ 2 h 3"/>
                                <a:gd name="T8" fmla="*/ 3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5" y="2"/>
                                  </a:moveTo>
                                  <a:lnTo>
                                    <a:pt x="0" y="2"/>
                                  </a:lnTo>
                                  <a:lnTo>
                                    <a:pt x="5" y="0"/>
                                  </a:lnTo>
                                  <a:lnTo>
                                    <a:pt x="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67" name="Freeform 871"/>
                            <p:cNvSpPr>
                              <a:spLocks/>
                            </p:cNvSpPr>
                            <p:nvPr/>
                          </p:nvSpPr>
                          <p:spPr bwMode="auto">
                            <a:xfrm>
                              <a:off x="464" y="1559"/>
                              <a:ext cx="523" cy="298"/>
                            </a:xfrm>
                            <a:custGeom>
                              <a:avLst/>
                              <a:gdLst>
                                <a:gd name="T0" fmla="*/ 0 w 575"/>
                                <a:gd name="T1" fmla="*/ 245 h 337"/>
                                <a:gd name="T2" fmla="*/ 33 w 575"/>
                                <a:gd name="T3" fmla="*/ 242 h 337"/>
                                <a:gd name="T4" fmla="*/ 65 w 575"/>
                                <a:gd name="T5" fmla="*/ 234 h 337"/>
                                <a:gd name="T6" fmla="*/ 87 w 575"/>
                                <a:gd name="T7" fmla="*/ 247 h 337"/>
                                <a:gd name="T8" fmla="*/ 136 w 575"/>
                                <a:gd name="T9" fmla="*/ 258 h 337"/>
                                <a:gd name="T10" fmla="*/ 187 w 575"/>
                                <a:gd name="T11" fmla="*/ 263 h 337"/>
                                <a:gd name="T12" fmla="*/ 233 w 575"/>
                                <a:gd name="T13" fmla="*/ 260 h 337"/>
                                <a:gd name="T14" fmla="*/ 281 w 575"/>
                                <a:gd name="T15" fmla="*/ 248 h 337"/>
                                <a:gd name="T16" fmla="*/ 332 w 575"/>
                                <a:gd name="T17" fmla="*/ 232 h 337"/>
                                <a:gd name="T18" fmla="*/ 389 w 575"/>
                                <a:gd name="T19" fmla="*/ 199 h 337"/>
                                <a:gd name="T20" fmla="*/ 432 w 575"/>
                                <a:gd name="T21" fmla="*/ 169 h 337"/>
                                <a:gd name="T22" fmla="*/ 475 w 575"/>
                                <a:gd name="T23" fmla="*/ 126 h 337"/>
                                <a:gd name="T24" fmla="*/ 369 w 575"/>
                                <a:gd name="T25" fmla="*/ 0 h 337"/>
                                <a:gd name="T26" fmla="*/ 18 w 575"/>
                                <a:gd name="T27" fmla="*/ 132 h 337"/>
                                <a:gd name="T28" fmla="*/ 0 w 575"/>
                                <a:gd name="T29" fmla="*/ 245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5"/>
                                <a:gd name="T46" fmla="*/ 0 h 337"/>
                                <a:gd name="T47" fmla="*/ 575 w 575"/>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5" h="337">
                                  <a:moveTo>
                                    <a:pt x="0" y="313"/>
                                  </a:moveTo>
                                  <a:lnTo>
                                    <a:pt x="40" y="310"/>
                                  </a:lnTo>
                                  <a:lnTo>
                                    <a:pt x="79" y="300"/>
                                  </a:lnTo>
                                  <a:lnTo>
                                    <a:pt x="106" y="315"/>
                                  </a:lnTo>
                                  <a:lnTo>
                                    <a:pt x="164" y="330"/>
                                  </a:lnTo>
                                  <a:lnTo>
                                    <a:pt x="227" y="336"/>
                                  </a:lnTo>
                                  <a:lnTo>
                                    <a:pt x="281" y="332"/>
                                  </a:lnTo>
                                  <a:lnTo>
                                    <a:pt x="340" y="317"/>
                                  </a:lnTo>
                                  <a:lnTo>
                                    <a:pt x="401" y="296"/>
                                  </a:lnTo>
                                  <a:lnTo>
                                    <a:pt x="471" y="255"/>
                                  </a:lnTo>
                                  <a:lnTo>
                                    <a:pt x="522" y="216"/>
                                  </a:lnTo>
                                  <a:lnTo>
                                    <a:pt x="574" y="161"/>
                                  </a:lnTo>
                                  <a:lnTo>
                                    <a:pt x="446" y="0"/>
                                  </a:lnTo>
                                  <a:lnTo>
                                    <a:pt x="22" y="169"/>
                                  </a:lnTo>
                                  <a:lnTo>
                                    <a:pt x="0" y="31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8168" name="Freeform 872"/>
                            <p:cNvSpPr>
                              <a:spLocks/>
                            </p:cNvSpPr>
                            <p:nvPr/>
                          </p:nvSpPr>
                          <p:spPr bwMode="auto">
                            <a:xfrm>
                              <a:off x="473" y="1835"/>
                              <a:ext cx="5" cy="1"/>
                            </a:xfrm>
                            <a:custGeom>
                              <a:avLst/>
                              <a:gdLst>
                                <a:gd name="T0" fmla="*/ 0 w 5"/>
                                <a:gd name="T1" fmla="*/ 0 h 1"/>
                                <a:gd name="T2" fmla="*/ 4 w 5"/>
                                <a:gd name="T3" fmla="*/ 0 h 1"/>
                                <a:gd name="T4" fmla="*/ 4 w 5"/>
                                <a:gd name="T5" fmla="*/ 0 h 1"/>
                                <a:gd name="T6" fmla="*/ 0 w 5"/>
                                <a:gd name="T7" fmla="*/ 0 h 1"/>
                                <a:gd name="T8" fmla="*/ 0 w 5"/>
                                <a:gd name="T9" fmla="*/ 0 h 1"/>
                                <a:gd name="T10" fmla="*/ 0 60000 65536"/>
                                <a:gd name="T11" fmla="*/ 0 60000 65536"/>
                                <a:gd name="T12" fmla="*/ 0 60000 65536"/>
                                <a:gd name="T13" fmla="*/ 0 60000 65536"/>
                                <a:gd name="T14" fmla="*/ 0 60000 65536"/>
                                <a:gd name="T15" fmla="*/ 0 w 5"/>
                                <a:gd name="T16" fmla="*/ 0 h 1"/>
                                <a:gd name="T17" fmla="*/ 5 w 5"/>
                                <a:gd name="T18" fmla="*/ 1 h 1"/>
                              </a:gdLst>
                              <a:ahLst/>
                              <a:cxnLst>
                                <a:cxn ang="T10">
                                  <a:pos x="T0" y="T1"/>
                                </a:cxn>
                                <a:cxn ang="T11">
                                  <a:pos x="T2" y="T3"/>
                                </a:cxn>
                                <a:cxn ang="T12">
                                  <a:pos x="T4" y="T5"/>
                                </a:cxn>
                                <a:cxn ang="T13">
                                  <a:pos x="T6" y="T7"/>
                                </a:cxn>
                                <a:cxn ang="T14">
                                  <a:pos x="T8" y="T9"/>
                                </a:cxn>
                              </a:cxnLst>
                              <a:rect l="T15" t="T16" r="T17" b="T18"/>
                              <a:pathLst>
                                <a:path w="5" h="1">
                                  <a:moveTo>
                                    <a:pt x="0" y="0"/>
                                  </a:moveTo>
                                  <a:lnTo>
                                    <a:pt x="4"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69" name="Freeform 873"/>
                            <p:cNvSpPr>
                              <a:spLocks/>
                            </p:cNvSpPr>
                            <p:nvPr/>
                          </p:nvSpPr>
                          <p:spPr bwMode="auto">
                            <a:xfrm>
                              <a:off x="469" y="1835"/>
                              <a:ext cx="9" cy="1"/>
                            </a:xfrm>
                            <a:custGeom>
                              <a:avLst/>
                              <a:gdLst>
                                <a:gd name="T0" fmla="*/ 8 w 9"/>
                                <a:gd name="T1" fmla="*/ 0 h 1"/>
                                <a:gd name="T2" fmla="*/ 4 w 9"/>
                                <a:gd name="T3" fmla="*/ 0 h 1"/>
                                <a:gd name="T4" fmla="*/ 0 w 9"/>
                                <a:gd name="T5" fmla="*/ 0 h 1"/>
                                <a:gd name="T6" fmla="*/ 8 w 9"/>
                                <a:gd name="T7" fmla="*/ 0 h 1"/>
                                <a:gd name="T8" fmla="*/ 8 w 9"/>
                                <a:gd name="T9" fmla="*/ 0 h 1"/>
                                <a:gd name="T10" fmla="*/ 8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4" y="0"/>
                                  </a:lnTo>
                                  <a:lnTo>
                                    <a:pt x="0"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70" name="Freeform 874"/>
                            <p:cNvSpPr>
                              <a:spLocks/>
                            </p:cNvSpPr>
                            <p:nvPr/>
                          </p:nvSpPr>
                          <p:spPr bwMode="auto">
                            <a:xfrm>
                              <a:off x="468" y="1835"/>
                              <a:ext cx="10" cy="1"/>
                            </a:xfrm>
                            <a:custGeom>
                              <a:avLst/>
                              <a:gdLst>
                                <a:gd name="T0" fmla="*/ 8 w 11"/>
                                <a:gd name="T1" fmla="*/ 0 h 1"/>
                                <a:gd name="T2" fmla="*/ 2 w 11"/>
                                <a:gd name="T3" fmla="*/ 0 h 1"/>
                                <a:gd name="T4" fmla="*/ 0 w 11"/>
                                <a:gd name="T5" fmla="*/ 0 h 1"/>
                                <a:gd name="T6" fmla="*/ 8 w 11"/>
                                <a:gd name="T7" fmla="*/ 0 h 1"/>
                                <a:gd name="T8" fmla="*/ 8 w 11"/>
                                <a:gd name="T9" fmla="*/ 0 h 1"/>
                                <a:gd name="T10" fmla="*/ 8 w 11"/>
                                <a:gd name="T11" fmla="*/ 0 h 1"/>
                                <a:gd name="T12" fmla="*/ 0 60000 65536"/>
                                <a:gd name="T13" fmla="*/ 0 60000 65536"/>
                                <a:gd name="T14" fmla="*/ 0 60000 65536"/>
                                <a:gd name="T15" fmla="*/ 0 60000 65536"/>
                                <a:gd name="T16" fmla="*/ 0 60000 65536"/>
                                <a:gd name="T17" fmla="*/ 0 60000 65536"/>
                                <a:gd name="T18" fmla="*/ 0 w 11"/>
                                <a:gd name="T19" fmla="*/ 0 h 1"/>
                                <a:gd name="T20" fmla="*/ 11 w 1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 h="1">
                                  <a:moveTo>
                                    <a:pt x="10" y="0"/>
                                  </a:moveTo>
                                  <a:lnTo>
                                    <a:pt x="2" y="0"/>
                                  </a:lnTo>
                                  <a:lnTo>
                                    <a:pt x="0" y="0"/>
                                  </a:lnTo>
                                  <a:lnTo>
                                    <a:pt x="1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71" name="Freeform 875"/>
                            <p:cNvSpPr>
                              <a:spLocks/>
                            </p:cNvSpPr>
                            <p:nvPr/>
                          </p:nvSpPr>
                          <p:spPr bwMode="auto">
                            <a:xfrm>
                              <a:off x="464" y="1833"/>
                              <a:ext cx="14" cy="3"/>
                            </a:xfrm>
                            <a:custGeom>
                              <a:avLst/>
                              <a:gdLst>
                                <a:gd name="T0" fmla="*/ 12 w 15"/>
                                <a:gd name="T1" fmla="*/ 2 h 4"/>
                                <a:gd name="T2" fmla="*/ 4 w 15"/>
                                <a:gd name="T3" fmla="*/ 2 h 4"/>
                                <a:gd name="T4" fmla="*/ 0 w 15"/>
                                <a:gd name="T5" fmla="*/ 0 h 4"/>
                                <a:gd name="T6" fmla="*/ 12 w 15"/>
                                <a:gd name="T7" fmla="*/ 0 h 4"/>
                                <a:gd name="T8" fmla="*/ 12 w 15"/>
                                <a:gd name="T9" fmla="*/ 2 h 4"/>
                                <a:gd name="T10" fmla="*/ 12 w 15"/>
                                <a:gd name="T11" fmla="*/ 2 h 4"/>
                                <a:gd name="T12" fmla="*/ 0 60000 65536"/>
                                <a:gd name="T13" fmla="*/ 0 60000 65536"/>
                                <a:gd name="T14" fmla="*/ 0 60000 65536"/>
                                <a:gd name="T15" fmla="*/ 0 60000 65536"/>
                                <a:gd name="T16" fmla="*/ 0 60000 65536"/>
                                <a:gd name="T17" fmla="*/ 0 60000 65536"/>
                                <a:gd name="T18" fmla="*/ 0 w 15"/>
                                <a:gd name="T19" fmla="*/ 0 h 4"/>
                                <a:gd name="T20" fmla="*/ 15 w 15"/>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 h="4">
                                  <a:moveTo>
                                    <a:pt x="14" y="3"/>
                                  </a:moveTo>
                                  <a:lnTo>
                                    <a:pt x="4" y="3"/>
                                  </a:lnTo>
                                  <a:lnTo>
                                    <a:pt x="0" y="0"/>
                                  </a:lnTo>
                                  <a:lnTo>
                                    <a:pt x="14" y="0"/>
                                  </a:lnTo>
                                  <a:lnTo>
                                    <a:pt x="14"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72" name="Freeform 876"/>
                            <p:cNvSpPr>
                              <a:spLocks/>
                            </p:cNvSpPr>
                            <p:nvPr/>
                          </p:nvSpPr>
                          <p:spPr bwMode="auto">
                            <a:xfrm>
                              <a:off x="459" y="1833"/>
                              <a:ext cx="19" cy="1"/>
                            </a:xfrm>
                            <a:custGeom>
                              <a:avLst/>
                              <a:gdLst>
                                <a:gd name="T0" fmla="*/ 17 w 20"/>
                                <a:gd name="T1" fmla="*/ 0 h 1"/>
                                <a:gd name="T2" fmla="*/ 5 w 20"/>
                                <a:gd name="T3" fmla="*/ 0 h 1"/>
                                <a:gd name="T4" fmla="*/ 0 w 20"/>
                                <a:gd name="T5" fmla="*/ 0 h 1"/>
                                <a:gd name="T6" fmla="*/ 17 w 20"/>
                                <a:gd name="T7" fmla="*/ 0 h 1"/>
                                <a:gd name="T8" fmla="*/ 17 w 20"/>
                                <a:gd name="T9" fmla="*/ 0 h 1"/>
                                <a:gd name="T10" fmla="*/ 17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9" y="0"/>
                                  </a:moveTo>
                                  <a:lnTo>
                                    <a:pt x="5" y="0"/>
                                  </a:lnTo>
                                  <a:lnTo>
                                    <a:pt x="0" y="0"/>
                                  </a:lnTo>
                                  <a:lnTo>
                                    <a:pt x="1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73" name="Freeform 877"/>
                            <p:cNvSpPr>
                              <a:spLocks/>
                            </p:cNvSpPr>
                            <p:nvPr/>
                          </p:nvSpPr>
                          <p:spPr bwMode="auto">
                            <a:xfrm>
                              <a:off x="458" y="1833"/>
                              <a:ext cx="20" cy="1"/>
                            </a:xfrm>
                            <a:custGeom>
                              <a:avLst/>
                              <a:gdLst>
                                <a:gd name="T0" fmla="*/ 17 w 22"/>
                                <a:gd name="T1" fmla="*/ 0 h 1"/>
                                <a:gd name="T2" fmla="*/ 2 w 22"/>
                                <a:gd name="T3" fmla="*/ 0 h 1"/>
                                <a:gd name="T4" fmla="*/ 0 w 22"/>
                                <a:gd name="T5" fmla="*/ 0 h 1"/>
                                <a:gd name="T6" fmla="*/ 17 w 22"/>
                                <a:gd name="T7" fmla="*/ 0 h 1"/>
                                <a:gd name="T8" fmla="*/ 17 w 22"/>
                                <a:gd name="T9" fmla="*/ 0 h 1"/>
                                <a:gd name="T10" fmla="*/ 17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 h="1">
                                  <a:moveTo>
                                    <a:pt x="21" y="0"/>
                                  </a:moveTo>
                                  <a:lnTo>
                                    <a:pt x="2" y="0"/>
                                  </a:lnTo>
                                  <a:lnTo>
                                    <a:pt x="0" y="0"/>
                                  </a:lnTo>
                                  <a:lnTo>
                                    <a:pt x="2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74" name="Freeform 878"/>
                            <p:cNvSpPr>
                              <a:spLocks/>
                            </p:cNvSpPr>
                            <p:nvPr/>
                          </p:nvSpPr>
                          <p:spPr bwMode="auto">
                            <a:xfrm>
                              <a:off x="454" y="1833"/>
                              <a:ext cx="24" cy="1"/>
                            </a:xfrm>
                            <a:custGeom>
                              <a:avLst/>
                              <a:gdLst>
                                <a:gd name="T0" fmla="*/ 21 w 26"/>
                                <a:gd name="T1" fmla="*/ 0 h 1"/>
                                <a:gd name="T2" fmla="*/ 4 w 26"/>
                                <a:gd name="T3" fmla="*/ 0 h 1"/>
                                <a:gd name="T4" fmla="*/ 0 w 26"/>
                                <a:gd name="T5" fmla="*/ 0 h 1"/>
                                <a:gd name="T6" fmla="*/ 21 w 26"/>
                                <a:gd name="T7" fmla="*/ 0 h 1"/>
                                <a:gd name="T8" fmla="*/ 21 w 26"/>
                                <a:gd name="T9" fmla="*/ 0 h 1"/>
                                <a:gd name="T10" fmla="*/ 21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4" y="0"/>
                                  </a:lnTo>
                                  <a:lnTo>
                                    <a:pt x="0" y="0"/>
                                  </a:lnTo>
                                  <a:lnTo>
                                    <a:pt x="2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75" name="Freeform 879"/>
                            <p:cNvSpPr>
                              <a:spLocks/>
                            </p:cNvSpPr>
                            <p:nvPr/>
                          </p:nvSpPr>
                          <p:spPr bwMode="auto">
                            <a:xfrm>
                              <a:off x="450" y="1832"/>
                              <a:ext cx="28" cy="2"/>
                            </a:xfrm>
                            <a:custGeom>
                              <a:avLst/>
                              <a:gdLst>
                                <a:gd name="T0" fmla="*/ 25 w 30"/>
                                <a:gd name="T1" fmla="*/ 1 h 2"/>
                                <a:gd name="T2" fmla="*/ 4 w 30"/>
                                <a:gd name="T3" fmla="*/ 1 h 2"/>
                                <a:gd name="T4" fmla="*/ 0 w 30"/>
                                <a:gd name="T5" fmla="*/ 0 h 2"/>
                                <a:gd name="T6" fmla="*/ 25 w 30"/>
                                <a:gd name="T7" fmla="*/ 0 h 2"/>
                                <a:gd name="T8" fmla="*/ 25 w 30"/>
                                <a:gd name="T9" fmla="*/ 1 h 2"/>
                                <a:gd name="T10" fmla="*/ 25 w 30"/>
                                <a:gd name="T11" fmla="*/ 1 h 2"/>
                                <a:gd name="T12" fmla="*/ 0 60000 65536"/>
                                <a:gd name="T13" fmla="*/ 0 60000 65536"/>
                                <a:gd name="T14" fmla="*/ 0 60000 65536"/>
                                <a:gd name="T15" fmla="*/ 0 60000 65536"/>
                                <a:gd name="T16" fmla="*/ 0 60000 65536"/>
                                <a:gd name="T17" fmla="*/ 0 60000 65536"/>
                                <a:gd name="T18" fmla="*/ 0 w 30"/>
                                <a:gd name="T19" fmla="*/ 0 h 2"/>
                                <a:gd name="T20" fmla="*/ 30 w 30"/>
                                <a:gd name="T21" fmla="*/ 2 h 2"/>
                              </a:gdLst>
                              <a:ahLst/>
                              <a:cxnLst>
                                <a:cxn ang="T12">
                                  <a:pos x="T0" y="T1"/>
                                </a:cxn>
                                <a:cxn ang="T13">
                                  <a:pos x="T2" y="T3"/>
                                </a:cxn>
                                <a:cxn ang="T14">
                                  <a:pos x="T4" y="T5"/>
                                </a:cxn>
                                <a:cxn ang="T15">
                                  <a:pos x="T6" y="T7"/>
                                </a:cxn>
                                <a:cxn ang="T16">
                                  <a:pos x="T8" y="T9"/>
                                </a:cxn>
                                <a:cxn ang="T17">
                                  <a:pos x="T10" y="T11"/>
                                </a:cxn>
                              </a:cxnLst>
                              <a:rect l="T18" t="T19" r="T20" b="T21"/>
                              <a:pathLst>
                                <a:path w="30" h="2">
                                  <a:moveTo>
                                    <a:pt x="29" y="1"/>
                                  </a:moveTo>
                                  <a:lnTo>
                                    <a:pt x="4" y="1"/>
                                  </a:lnTo>
                                  <a:lnTo>
                                    <a:pt x="0" y="0"/>
                                  </a:lnTo>
                                  <a:lnTo>
                                    <a:pt x="29" y="0"/>
                                  </a:lnTo>
                                  <a:lnTo>
                                    <a:pt x="29" y="1"/>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76" name="Freeform 880"/>
                            <p:cNvSpPr>
                              <a:spLocks/>
                            </p:cNvSpPr>
                            <p:nvPr/>
                          </p:nvSpPr>
                          <p:spPr bwMode="auto">
                            <a:xfrm>
                              <a:off x="448" y="1832"/>
                              <a:ext cx="30" cy="1"/>
                            </a:xfrm>
                            <a:custGeom>
                              <a:avLst/>
                              <a:gdLst>
                                <a:gd name="T0" fmla="*/ 27 w 32"/>
                                <a:gd name="T1" fmla="*/ 0 h 1"/>
                                <a:gd name="T2" fmla="*/ 2 w 32"/>
                                <a:gd name="T3" fmla="*/ 0 h 1"/>
                                <a:gd name="T4" fmla="*/ 0 w 32"/>
                                <a:gd name="T5" fmla="*/ 0 h 1"/>
                                <a:gd name="T6" fmla="*/ 27 w 32"/>
                                <a:gd name="T7" fmla="*/ 0 h 1"/>
                                <a:gd name="T8" fmla="*/ 27 w 32"/>
                                <a:gd name="T9" fmla="*/ 0 h 1"/>
                                <a:gd name="T10" fmla="*/ 27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2" y="0"/>
                                  </a:lnTo>
                                  <a:lnTo>
                                    <a:pt x="0" y="0"/>
                                  </a:lnTo>
                                  <a:lnTo>
                                    <a:pt x="3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77" name="Freeform 881"/>
                            <p:cNvSpPr>
                              <a:spLocks/>
                            </p:cNvSpPr>
                            <p:nvPr/>
                          </p:nvSpPr>
                          <p:spPr bwMode="auto">
                            <a:xfrm>
                              <a:off x="445" y="1832"/>
                              <a:ext cx="33" cy="1"/>
                            </a:xfrm>
                            <a:custGeom>
                              <a:avLst/>
                              <a:gdLst>
                                <a:gd name="T0" fmla="*/ 29 w 36"/>
                                <a:gd name="T1" fmla="*/ 0 h 1"/>
                                <a:gd name="T2" fmla="*/ 4 w 36"/>
                                <a:gd name="T3" fmla="*/ 0 h 1"/>
                                <a:gd name="T4" fmla="*/ 0 w 36"/>
                                <a:gd name="T5" fmla="*/ 0 h 1"/>
                                <a:gd name="T6" fmla="*/ 29 w 36"/>
                                <a:gd name="T7" fmla="*/ 0 h 1"/>
                                <a:gd name="T8" fmla="*/ 29 w 36"/>
                                <a:gd name="T9" fmla="*/ 0 h 1"/>
                                <a:gd name="T10" fmla="*/ 29 w 36"/>
                                <a:gd name="T11" fmla="*/ 0 h 1"/>
                                <a:gd name="T12" fmla="*/ 0 60000 65536"/>
                                <a:gd name="T13" fmla="*/ 0 60000 65536"/>
                                <a:gd name="T14" fmla="*/ 0 60000 65536"/>
                                <a:gd name="T15" fmla="*/ 0 60000 65536"/>
                                <a:gd name="T16" fmla="*/ 0 60000 65536"/>
                                <a:gd name="T17" fmla="*/ 0 60000 65536"/>
                                <a:gd name="T18" fmla="*/ 0 w 36"/>
                                <a:gd name="T19" fmla="*/ 0 h 1"/>
                                <a:gd name="T20" fmla="*/ 36 w 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36" h="1">
                                  <a:moveTo>
                                    <a:pt x="35" y="0"/>
                                  </a:moveTo>
                                  <a:lnTo>
                                    <a:pt x="4" y="0"/>
                                  </a:lnTo>
                                  <a:lnTo>
                                    <a:pt x="0" y="0"/>
                                  </a:lnTo>
                                  <a:lnTo>
                                    <a:pt x="3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78" name="Freeform 882"/>
                            <p:cNvSpPr>
                              <a:spLocks/>
                            </p:cNvSpPr>
                            <p:nvPr/>
                          </p:nvSpPr>
                          <p:spPr bwMode="auto">
                            <a:xfrm>
                              <a:off x="442" y="1832"/>
                              <a:ext cx="36" cy="1"/>
                            </a:xfrm>
                            <a:custGeom>
                              <a:avLst/>
                              <a:gdLst>
                                <a:gd name="T0" fmla="*/ 32 w 39"/>
                                <a:gd name="T1" fmla="*/ 0 h 1"/>
                                <a:gd name="T2" fmla="*/ 3 w 39"/>
                                <a:gd name="T3" fmla="*/ 0 h 1"/>
                                <a:gd name="T4" fmla="*/ 3 w 39"/>
                                <a:gd name="T5" fmla="*/ 0 h 1"/>
                                <a:gd name="T6" fmla="*/ 0 w 39"/>
                                <a:gd name="T7" fmla="*/ 0 h 1"/>
                                <a:gd name="T8" fmla="*/ 32 w 39"/>
                                <a:gd name="T9" fmla="*/ 0 h 1"/>
                                <a:gd name="T10" fmla="*/ 32 w 39"/>
                                <a:gd name="T11" fmla="*/ 0 h 1"/>
                                <a:gd name="T12" fmla="*/ 32 w 39"/>
                                <a:gd name="T13" fmla="*/ 0 h 1"/>
                                <a:gd name="T14" fmla="*/ 0 60000 65536"/>
                                <a:gd name="T15" fmla="*/ 0 60000 65536"/>
                                <a:gd name="T16" fmla="*/ 0 60000 65536"/>
                                <a:gd name="T17" fmla="*/ 0 60000 65536"/>
                                <a:gd name="T18" fmla="*/ 0 60000 65536"/>
                                <a:gd name="T19" fmla="*/ 0 60000 65536"/>
                                <a:gd name="T20" fmla="*/ 0 60000 65536"/>
                                <a:gd name="T21" fmla="*/ 0 w 39"/>
                                <a:gd name="T22" fmla="*/ 0 h 1"/>
                                <a:gd name="T23" fmla="*/ 39 w 39"/>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
                                  <a:moveTo>
                                    <a:pt x="38" y="0"/>
                                  </a:moveTo>
                                  <a:lnTo>
                                    <a:pt x="3" y="0"/>
                                  </a:lnTo>
                                  <a:lnTo>
                                    <a:pt x="0" y="0"/>
                                  </a:lnTo>
                                  <a:lnTo>
                                    <a:pt x="3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79" name="Freeform 883"/>
                            <p:cNvSpPr>
                              <a:spLocks/>
                            </p:cNvSpPr>
                            <p:nvPr/>
                          </p:nvSpPr>
                          <p:spPr bwMode="auto">
                            <a:xfrm>
                              <a:off x="440" y="1832"/>
                              <a:ext cx="38" cy="1"/>
                            </a:xfrm>
                            <a:custGeom>
                              <a:avLst/>
                              <a:gdLst>
                                <a:gd name="T0" fmla="*/ 34 w 41"/>
                                <a:gd name="T1" fmla="*/ 0 h 1"/>
                                <a:gd name="T2" fmla="*/ 2 w 41"/>
                                <a:gd name="T3" fmla="*/ 0 h 1"/>
                                <a:gd name="T4" fmla="*/ 0 w 41"/>
                                <a:gd name="T5" fmla="*/ 0 h 1"/>
                                <a:gd name="T6" fmla="*/ 34 w 41"/>
                                <a:gd name="T7" fmla="*/ 0 h 1"/>
                                <a:gd name="T8" fmla="*/ 34 w 41"/>
                                <a:gd name="T9" fmla="*/ 0 h 1"/>
                                <a:gd name="T10" fmla="*/ 34 w 41"/>
                                <a:gd name="T11" fmla="*/ 0 h 1"/>
                                <a:gd name="T12" fmla="*/ 0 60000 65536"/>
                                <a:gd name="T13" fmla="*/ 0 60000 65536"/>
                                <a:gd name="T14" fmla="*/ 0 60000 65536"/>
                                <a:gd name="T15" fmla="*/ 0 60000 65536"/>
                                <a:gd name="T16" fmla="*/ 0 60000 65536"/>
                                <a:gd name="T17" fmla="*/ 0 60000 65536"/>
                                <a:gd name="T18" fmla="*/ 0 w 41"/>
                                <a:gd name="T19" fmla="*/ 0 h 1"/>
                                <a:gd name="T20" fmla="*/ 41 w 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41" h="1">
                                  <a:moveTo>
                                    <a:pt x="40" y="0"/>
                                  </a:moveTo>
                                  <a:lnTo>
                                    <a:pt x="2" y="0"/>
                                  </a:lnTo>
                                  <a:lnTo>
                                    <a:pt x="0" y="0"/>
                                  </a:lnTo>
                                  <a:lnTo>
                                    <a:pt x="4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80" name="Freeform 884"/>
                            <p:cNvSpPr>
                              <a:spLocks/>
                            </p:cNvSpPr>
                            <p:nvPr/>
                          </p:nvSpPr>
                          <p:spPr bwMode="auto">
                            <a:xfrm>
                              <a:off x="438" y="1830"/>
                              <a:ext cx="40" cy="3"/>
                            </a:xfrm>
                            <a:custGeom>
                              <a:avLst/>
                              <a:gdLst>
                                <a:gd name="T0" fmla="*/ 36 w 43"/>
                                <a:gd name="T1" fmla="*/ 2 h 3"/>
                                <a:gd name="T2" fmla="*/ 2 w 43"/>
                                <a:gd name="T3" fmla="*/ 2 h 3"/>
                                <a:gd name="T4" fmla="*/ 0 w 43"/>
                                <a:gd name="T5" fmla="*/ 0 h 3"/>
                                <a:gd name="T6" fmla="*/ 36 w 43"/>
                                <a:gd name="T7" fmla="*/ 0 h 3"/>
                                <a:gd name="T8" fmla="*/ 36 w 43"/>
                                <a:gd name="T9" fmla="*/ 2 h 3"/>
                                <a:gd name="T10" fmla="*/ 36 w 43"/>
                                <a:gd name="T11" fmla="*/ 2 h 3"/>
                                <a:gd name="T12" fmla="*/ 0 60000 65536"/>
                                <a:gd name="T13" fmla="*/ 0 60000 65536"/>
                                <a:gd name="T14" fmla="*/ 0 60000 65536"/>
                                <a:gd name="T15" fmla="*/ 0 60000 65536"/>
                                <a:gd name="T16" fmla="*/ 0 60000 65536"/>
                                <a:gd name="T17" fmla="*/ 0 60000 65536"/>
                                <a:gd name="T18" fmla="*/ 0 w 43"/>
                                <a:gd name="T19" fmla="*/ 0 h 3"/>
                                <a:gd name="T20" fmla="*/ 43 w 43"/>
                                <a:gd name="T21" fmla="*/ 3 h 3"/>
                              </a:gdLst>
                              <a:ahLst/>
                              <a:cxnLst>
                                <a:cxn ang="T12">
                                  <a:pos x="T0" y="T1"/>
                                </a:cxn>
                                <a:cxn ang="T13">
                                  <a:pos x="T2" y="T3"/>
                                </a:cxn>
                                <a:cxn ang="T14">
                                  <a:pos x="T4" y="T5"/>
                                </a:cxn>
                                <a:cxn ang="T15">
                                  <a:pos x="T6" y="T7"/>
                                </a:cxn>
                                <a:cxn ang="T16">
                                  <a:pos x="T8" y="T9"/>
                                </a:cxn>
                                <a:cxn ang="T17">
                                  <a:pos x="T10" y="T11"/>
                                </a:cxn>
                              </a:cxnLst>
                              <a:rect l="T18" t="T19" r="T20" b="T21"/>
                              <a:pathLst>
                                <a:path w="43" h="3">
                                  <a:moveTo>
                                    <a:pt x="42" y="2"/>
                                  </a:moveTo>
                                  <a:lnTo>
                                    <a:pt x="2" y="2"/>
                                  </a:lnTo>
                                  <a:lnTo>
                                    <a:pt x="0" y="0"/>
                                  </a:lnTo>
                                  <a:lnTo>
                                    <a:pt x="42" y="0"/>
                                  </a:lnTo>
                                  <a:lnTo>
                                    <a:pt x="42"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81" name="Freeform 885"/>
                            <p:cNvSpPr>
                              <a:spLocks/>
                            </p:cNvSpPr>
                            <p:nvPr/>
                          </p:nvSpPr>
                          <p:spPr bwMode="auto">
                            <a:xfrm>
                              <a:off x="437" y="1830"/>
                              <a:ext cx="41" cy="1"/>
                            </a:xfrm>
                            <a:custGeom>
                              <a:avLst/>
                              <a:gdLst>
                                <a:gd name="T0" fmla="*/ 36 w 45"/>
                                <a:gd name="T1" fmla="*/ 0 h 1"/>
                                <a:gd name="T2" fmla="*/ 2 w 45"/>
                                <a:gd name="T3" fmla="*/ 0 h 1"/>
                                <a:gd name="T4" fmla="*/ 0 w 45"/>
                                <a:gd name="T5" fmla="*/ 0 h 1"/>
                                <a:gd name="T6" fmla="*/ 36 w 45"/>
                                <a:gd name="T7" fmla="*/ 0 h 1"/>
                                <a:gd name="T8" fmla="*/ 36 w 45"/>
                                <a:gd name="T9" fmla="*/ 0 h 1"/>
                                <a:gd name="T10" fmla="*/ 36 w 45"/>
                                <a:gd name="T11" fmla="*/ 0 h 1"/>
                                <a:gd name="T12" fmla="*/ 0 60000 65536"/>
                                <a:gd name="T13" fmla="*/ 0 60000 65536"/>
                                <a:gd name="T14" fmla="*/ 0 60000 65536"/>
                                <a:gd name="T15" fmla="*/ 0 60000 65536"/>
                                <a:gd name="T16" fmla="*/ 0 60000 65536"/>
                                <a:gd name="T17" fmla="*/ 0 60000 65536"/>
                                <a:gd name="T18" fmla="*/ 0 w 45"/>
                                <a:gd name="T19" fmla="*/ 0 h 1"/>
                                <a:gd name="T20" fmla="*/ 45 w 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5" h="1">
                                  <a:moveTo>
                                    <a:pt x="44" y="0"/>
                                  </a:moveTo>
                                  <a:lnTo>
                                    <a:pt x="2" y="0"/>
                                  </a:lnTo>
                                  <a:lnTo>
                                    <a:pt x="0" y="0"/>
                                  </a:lnTo>
                                  <a:lnTo>
                                    <a:pt x="4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82" name="Freeform 886"/>
                            <p:cNvSpPr>
                              <a:spLocks/>
                            </p:cNvSpPr>
                            <p:nvPr/>
                          </p:nvSpPr>
                          <p:spPr bwMode="auto">
                            <a:xfrm>
                              <a:off x="435" y="1830"/>
                              <a:ext cx="43" cy="1"/>
                            </a:xfrm>
                            <a:custGeom>
                              <a:avLst/>
                              <a:gdLst>
                                <a:gd name="T0" fmla="*/ 38 w 47"/>
                                <a:gd name="T1" fmla="*/ 0 h 1"/>
                                <a:gd name="T2" fmla="*/ 2 w 47"/>
                                <a:gd name="T3" fmla="*/ 0 h 1"/>
                                <a:gd name="T4" fmla="*/ 0 w 47"/>
                                <a:gd name="T5" fmla="*/ 0 h 1"/>
                                <a:gd name="T6" fmla="*/ 38 w 47"/>
                                <a:gd name="T7" fmla="*/ 0 h 1"/>
                                <a:gd name="T8" fmla="*/ 38 w 47"/>
                                <a:gd name="T9" fmla="*/ 0 h 1"/>
                                <a:gd name="T10" fmla="*/ 38 w 47"/>
                                <a:gd name="T11" fmla="*/ 0 h 1"/>
                                <a:gd name="T12" fmla="*/ 0 60000 65536"/>
                                <a:gd name="T13" fmla="*/ 0 60000 65536"/>
                                <a:gd name="T14" fmla="*/ 0 60000 65536"/>
                                <a:gd name="T15" fmla="*/ 0 60000 65536"/>
                                <a:gd name="T16" fmla="*/ 0 60000 65536"/>
                                <a:gd name="T17" fmla="*/ 0 60000 65536"/>
                                <a:gd name="T18" fmla="*/ 0 w 47"/>
                                <a:gd name="T19" fmla="*/ 0 h 1"/>
                                <a:gd name="T20" fmla="*/ 47 w 47"/>
                                <a:gd name="T21" fmla="*/ 1 h 1"/>
                              </a:gdLst>
                              <a:ahLst/>
                              <a:cxnLst>
                                <a:cxn ang="T12">
                                  <a:pos x="T0" y="T1"/>
                                </a:cxn>
                                <a:cxn ang="T13">
                                  <a:pos x="T2" y="T3"/>
                                </a:cxn>
                                <a:cxn ang="T14">
                                  <a:pos x="T4" y="T5"/>
                                </a:cxn>
                                <a:cxn ang="T15">
                                  <a:pos x="T6" y="T7"/>
                                </a:cxn>
                                <a:cxn ang="T16">
                                  <a:pos x="T8" y="T9"/>
                                </a:cxn>
                                <a:cxn ang="T17">
                                  <a:pos x="T10" y="T11"/>
                                </a:cxn>
                              </a:cxnLst>
                              <a:rect l="T18" t="T19" r="T20" b="T21"/>
                              <a:pathLst>
                                <a:path w="47" h="1">
                                  <a:moveTo>
                                    <a:pt x="46" y="0"/>
                                  </a:moveTo>
                                  <a:lnTo>
                                    <a:pt x="2" y="0"/>
                                  </a:lnTo>
                                  <a:lnTo>
                                    <a:pt x="0" y="0"/>
                                  </a:lnTo>
                                  <a:lnTo>
                                    <a:pt x="4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83" name="Freeform 887"/>
                            <p:cNvSpPr>
                              <a:spLocks/>
                            </p:cNvSpPr>
                            <p:nvPr/>
                          </p:nvSpPr>
                          <p:spPr bwMode="auto">
                            <a:xfrm>
                              <a:off x="433" y="1830"/>
                              <a:ext cx="45" cy="1"/>
                            </a:xfrm>
                            <a:custGeom>
                              <a:avLst/>
                              <a:gdLst>
                                <a:gd name="T0" fmla="*/ 40 w 49"/>
                                <a:gd name="T1" fmla="*/ 0 h 1"/>
                                <a:gd name="T2" fmla="*/ 2 w 49"/>
                                <a:gd name="T3" fmla="*/ 0 h 1"/>
                                <a:gd name="T4" fmla="*/ 0 w 49"/>
                                <a:gd name="T5" fmla="*/ 0 h 1"/>
                                <a:gd name="T6" fmla="*/ 40 w 49"/>
                                <a:gd name="T7" fmla="*/ 0 h 1"/>
                                <a:gd name="T8" fmla="*/ 40 w 49"/>
                                <a:gd name="T9" fmla="*/ 0 h 1"/>
                                <a:gd name="T10" fmla="*/ 40 w 49"/>
                                <a:gd name="T11" fmla="*/ 0 h 1"/>
                                <a:gd name="T12" fmla="*/ 0 60000 65536"/>
                                <a:gd name="T13" fmla="*/ 0 60000 65536"/>
                                <a:gd name="T14" fmla="*/ 0 60000 65536"/>
                                <a:gd name="T15" fmla="*/ 0 60000 65536"/>
                                <a:gd name="T16" fmla="*/ 0 60000 65536"/>
                                <a:gd name="T17" fmla="*/ 0 60000 65536"/>
                                <a:gd name="T18" fmla="*/ 0 w 49"/>
                                <a:gd name="T19" fmla="*/ 0 h 1"/>
                                <a:gd name="T20" fmla="*/ 49 w 4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 h="1">
                                  <a:moveTo>
                                    <a:pt x="48" y="0"/>
                                  </a:moveTo>
                                  <a:lnTo>
                                    <a:pt x="2" y="0"/>
                                  </a:lnTo>
                                  <a:lnTo>
                                    <a:pt x="0" y="0"/>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84" name="Freeform 888"/>
                            <p:cNvSpPr>
                              <a:spLocks/>
                            </p:cNvSpPr>
                            <p:nvPr/>
                          </p:nvSpPr>
                          <p:spPr bwMode="auto">
                            <a:xfrm>
                              <a:off x="431" y="1828"/>
                              <a:ext cx="47" cy="3"/>
                            </a:xfrm>
                            <a:custGeom>
                              <a:avLst/>
                              <a:gdLst>
                                <a:gd name="T0" fmla="*/ 42 w 51"/>
                                <a:gd name="T1" fmla="*/ 2 h 3"/>
                                <a:gd name="T2" fmla="*/ 2 w 51"/>
                                <a:gd name="T3" fmla="*/ 2 h 3"/>
                                <a:gd name="T4" fmla="*/ 0 w 51"/>
                                <a:gd name="T5" fmla="*/ 0 h 3"/>
                                <a:gd name="T6" fmla="*/ 42 w 51"/>
                                <a:gd name="T7" fmla="*/ 0 h 3"/>
                                <a:gd name="T8" fmla="*/ 42 w 51"/>
                                <a:gd name="T9" fmla="*/ 2 h 3"/>
                                <a:gd name="T10" fmla="*/ 42 w 51"/>
                                <a:gd name="T11" fmla="*/ 2 h 3"/>
                                <a:gd name="T12" fmla="*/ 0 60000 65536"/>
                                <a:gd name="T13" fmla="*/ 0 60000 65536"/>
                                <a:gd name="T14" fmla="*/ 0 60000 65536"/>
                                <a:gd name="T15" fmla="*/ 0 60000 65536"/>
                                <a:gd name="T16" fmla="*/ 0 60000 65536"/>
                                <a:gd name="T17" fmla="*/ 0 60000 65536"/>
                                <a:gd name="T18" fmla="*/ 0 w 51"/>
                                <a:gd name="T19" fmla="*/ 0 h 3"/>
                                <a:gd name="T20" fmla="*/ 51 w 51"/>
                                <a:gd name="T21" fmla="*/ 3 h 3"/>
                              </a:gdLst>
                              <a:ahLst/>
                              <a:cxnLst>
                                <a:cxn ang="T12">
                                  <a:pos x="T0" y="T1"/>
                                </a:cxn>
                                <a:cxn ang="T13">
                                  <a:pos x="T2" y="T3"/>
                                </a:cxn>
                                <a:cxn ang="T14">
                                  <a:pos x="T4" y="T5"/>
                                </a:cxn>
                                <a:cxn ang="T15">
                                  <a:pos x="T6" y="T7"/>
                                </a:cxn>
                                <a:cxn ang="T16">
                                  <a:pos x="T8" y="T9"/>
                                </a:cxn>
                                <a:cxn ang="T17">
                                  <a:pos x="T10" y="T11"/>
                                </a:cxn>
                              </a:cxnLst>
                              <a:rect l="T18" t="T19" r="T20" b="T21"/>
                              <a:pathLst>
                                <a:path w="51" h="3">
                                  <a:moveTo>
                                    <a:pt x="50" y="2"/>
                                  </a:moveTo>
                                  <a:lnTo>
                                    <a:pt x="2" y="2"/>
                                  </a:lnTo>
                                  <a:lnTo>
                                    <a:pt x="0" y="0"/>
                                  </a:lnTo>
                                  <a:lnTo>
                                    <a:pt x="50" y="0"/>
                                  </a:lnTo>
                                  <a:lnTo>
                                    <a:pt x="50"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85" name="Freeform 889"/>
                            <p:cNvSpPr>
                              <a:spLocks/>
                            </p:cNvSpPr>
                            <p:nvPr/>
                          </p:nvSpPr>
                          <p:spPr bwMode="auto">
                            <a:xfrm>
                              <a:off x="429" y="1828"/>
                              <a:ext cx="49" cy="1"/>
                            </a:xfrm>
                            <a:custGeom>
                              <a:avLst/>
                              <a:gdLst>
                                <a:gd name="T0" fmla="*/ 44 w 53"/>
                                <a:gd name="T1" fmla="*/ 0 h 1"/>
                                <a:gd name="T2" fmla="*/ 2 w 53"/>
                                <a:gd name="T3" fmla="*/ 0 h 1"/>
                                <a:gd name="T4" fmla="*/ 0 w 53"/>
                                <a:gd name="T5" fmla="*/ 0 h 1"/>
                                <a:gd name="T6" fmla="*/ 44 w 53"/>
                                <a:gd name="T7" fmla="*/ 0 h 1"/>
                                <a:gd name="T8" fmla="*/ 44 w 53"/>
                                <a:gd name="T9" fmla="*/ 0 h 1"/>
                                <a:gd name="T10" fmla="*/ 44 w 53"/>
                                <a:gd name="T11" fmla="*/ 0 h 1"/>
                                <a:gd name="T12" fmla="*/ 0 60000 65536"/>
                                <a:gd name="T13" fmla="*/ 0 60000 65536"/>
                                <a:gd name="T14" fmla="*/ 0 60000 65536"/>
                                <a:gd name="T15" fmla="*/ 0 60000 65536"/>
                                <a:gd name="T16" fmla="*/ 0 60000 65536"/>
                                <a:gd name="T17" fmla="*/ 0 60000 65536"/>
                                <a:gd name="T18" fmla="*/ 0 w 53"/>
                                <a:gd name="T19" fmla="*/ 0 h 1"/>
                                <a:gd name="T20" fmla="*/ 53 w 53"/>
                                <a:gd name="T21" fmla="*/ 1 h 1"/>
                              </a:gdLst>
                              <a:ahLst/>
                              <a:cxnLst>
                                <a:cxn ang="T12">
                                  <a:pos x="T0" y="T1"/>
                                </a:cxn>
                                <a:cxn ang="T13">
                                  <a:pos x="T2" y="T3"/>
                                </a:cxn>
                                <a:cxn ang="T14">
                                  <a:pos x="T4" y="T5"/>
                                </a:cxn>
                                <a:cxn ang="T15">
                                  <a:pos x="T6" y="T7"/>
                                </a:cxn>
                                <a:cxn ang="T16">
                                  <a:pos x="T8" y="T9"/>
                                </a:cxn>
                                <a:cxn ang="T17">
                                  <a:pos x="T10" y="T11"/>
                                </a:cxn>
                              </a:cxnLst>
                              <a:rect l="T18" t="T19" r="T20" b="T21"/>
                              <a:pathLst>
                                <a:path w="53" h="1">
                                  <a:moveTo>
                                    <a:pt x="52" y="0"/>
                                  </a:moveTo>
                                  <a:lnTo>
                                    <a:pt x="2" y="0"/>
                                  </a:lnTo>
                                  <a:lnTo>
                                    <a:pt x="0" y="0"/>
                                  </a:lnTo>
                                  <a:lnTo>
                                    <a:pt x="5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86" name="Freeform 890"/>
                            <p:cNvSpPr>
                              <a:spLocks/>
                            </p:cNvSpPr>
                            <p:nvPr/>
                          </p:nvSpPr>
                          <p:spPr bwMode="auto">
                            <a:xfrm>
                              <a:off x="425" y="1828"/>
                              <a:ext cx="53" cy="1"/>
                            </a:xfrm>
                            <a:custGeom>
                              <a:avLst/>
                              <a:gdLst>
                                <a:gd name="T0" fmla="*/ 48 w 58"/>
                                <a:gd name="T1" fmla="*/ 0 h 1"/>
                                <a:gd name="T2" fmla="*/ 5 w 58"/>
                                <a:gd name="T3" fmla="*/ 0 h 1"/>
                                <a:gd name="T4" fmla="*/ 0 w 58"/>
                                <a:gd name="T5" fmla="*/ 0 h 1"/>
                                <a:gd name="T6" fmla="*/ 48 w 58"/>
                                <a:gd name="T7" fmla="*/ 0 h 1"/>
                                <a:gd name="T8" fmla="*/ 48 w 58"/>
                                <a:gd name="T9" fmla="*/ 0 h 1"/>
                                <a:gd name="T10" fmla="*/ 48 w 58"/>
                                <a:gd name="T11" fmla="*/ 0 h 1"/>
                                <a:gd name="T12" fmla="*/ 0 60000 65536"/>
                                <a:gd name="T13" fmla="*/ 0 60000 65536"/>
                                <a:gd name="T14" fmla="*/ 0 60000 65536"/>
                                <a:gd name="T15" fmla="*/ 0 60000 65536"/>
                                <a:gd name="T16" fmla="*/ 0 60000 65536"/>
                                <a:gd name="T17" fmla="*/ 0 60000 65536"/>
                                <a:gd name="T18" fmla="*/ 0 w 58"/>
                                <a:gd name="T19" fmla="*/ 0 h 1"/>
                                <a:gd name="T20" fmla="*/ 58 w 58"/>
                                <a:gd name="T21" fmla="*/ 1 h 1"/>
                              </a:gdLst>
                              <a:ahLst/>
                              <a:cxnLst>
                                <a:cxn ang="T12">
                                  <a:pos x="T0" y="T1"/>
                                </a:cxn>
                                <a:cxn ang="T13">
                                  <a:pos x="T2" y="T3"/>
                                </a:cxn>
                                <a:cxn ang="T14">
                                  <a:pos x="T4" y="T5"/>
                                </a:cxn>
                                <a:cxn ang="T15">
                                  <a:pos x="T6" y="T7"/>
                                </a:cxn>
                                <a:cxn ang="T16">
                                  <a:pos x="T8" y="T9"/>
                                </a:cxn>
                                <a:cxn ang="T17">
                                  <a:pos x="T10" y="T11"/>
                                </a:cxn>
                              </a:cxnLst>
                              <a:rect l="T18" t="T19" r="T20" b="T21"/>
                              <a:pathLst>
                                <a:path w="58" h="1">
                                  <a:moveTo>
                                    <a:pt x="57" y="0"/>
                                  </a:moveTo>
                                  <a:lnTo>
                                    <a:pt x="5" y="0"/>
                                  </a:lnTo>
                                  <a:lnTo>
                                    <a:pt x="0" y="0"/>
                                  </a:lnTo>
                                  <a:lnTo>
                                    <a:pt x="5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87" name="Freeform 891"/>
                            <p:cNvSpPr>
                              <a:spLocks/>
                            </p:cNvSpPr>
                            <p:nvPr/>
                          </p:nvSpPr>
                          <p:spPr bwMode="auto">
                            <a:xfrm>
                              <a:off x="424" y="1828"/>
                              <a:ext cx="54" cy="1"/>
                            </a:xfrm>
                            <a:custGeom>
                              <a:avLst/>
                              <a:gdLst>
                                <a:gd name="T0" fmla="*/ 49 w 59"/>
                                <a:gd name="T1" fmla="*/ 0 h 1"/>
                                <a:gd name="T2" fmla="*/ 1 w 59"/>
                                <a:gd name="T3" fmla="*/ 0 h 1"/>
                                <a:gd name="T4" fmla="*/ 0 w 59"/>
                                <a:gd name="T5" fmla="*/ 0 h 1"/>
                                <a:gd name="T6" fmla="*/ 49 w 59"/>
                                <a:gd name="T7" fmla="*/ 0 h 1"/>
                                <a:gd name="T8" fmla="*/ 49 w 59"/>
                                <a:gd name="T9" fmla="*/ 0 h 1"/>
                                <a:gd name="T10" fmla="*/ 49 w 59"/>
                                <a:gd name="T11" fmla="*/ 0 h 1"/>
                                <a:gd name="T12" fmla="*/ 0 60000 65536"/>
                                <a:gd name="T13" fmla="*/ 0 60000 65536"/>
                                <a:gd name="T14" fmla="*/ 0 60000 65536"/>
                                <a:gd name="T15" fmla="*/ 0 60000 65536"/>
                                <a:gd name="T16" fmla="*/ 0 60000 65536"/>
                                <a:gd name="T17" fmla="*/ 0 60000 65536"/>
                                <a:gd name="T18" fmla="*/ 0 w 59"/>
                                <a:gd name="T19" fmla="*/ 0 h 1"/>
                                <a:gd name="T20" fmla="*/ 59 w 59"/>
                                <a:gd name="T21" fmla="*/ 1 h 1"/>
                              </a:gdLst>
                              <a:ahLst/>
                              <a:cxnLst>
                                <a:cxn ang="T12">
                                  <a:pos x="T0" y="T1"/>
                                </a:cxn>
                                <a:cxn ang="T13">
                                  <a:pos x="T2" y="T3"/>
                                </a:cxn>
                                <a:cxn ang="T14">
                                  <a:pos x="T4" y="T5"/>
                                </a:cxn>
                                <a:cxn ang="T15">
                                  <a:pos x="T6" y="T7"/>
                                </a:cxn>
                                <a:cxn ang="T16">
                                  <a:pos x="T8" y="T9"/>
                                </a:cxn>
                                <a:cxn ang="T17">
                                  <a:pos x="T10" y="T11"/>
                                </a:cxn>
                              </a:cxnLst>
                              <a:rect l="T18" t="T19" r="T20" b="T21"/>
                              <a:pathLst>
                                <a:path w="59" h="1">
                                  <a:moveTo>
                                    <a:pt x="58" y="0"/>
                                  </a:moveTo>
                                  <a:lnTo>
                                    <a:pt x="1" y="0"/>
                                  </a:lnTo>
                                  <a:lnTo>
                                    <a:pt x="0" y="0"/>
                                  </a:lnTo>
                                  <a:lnTo>
                                    <a:pt x="5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88" name="Freeform 892"/>
                            <p:cNvSpPr>
                              <a:spLocks/>
                            </p:cNvSpPr>
                            <p:nvPr/>
                          </p:nvSpPr>
                          <p:spPr bwMode="auto">
                            <a:xfrm>
                              <a:off x="422" y="1828"/>
                              <a:ext cx="56" cy="1"/>
                            </a:xfrm>
                            <a:custGeom>
                              <a:avLst/>
                              <a:gdLst>
                                <a:gd name="T0" fmla="*/ 50 w 61"/>
                                <a:gd name="T1" fmla="*/ 0 h 1"/>
                                <a:gd name="T2" fmla="*/ 2 w 61"/>
                                <a:gd name="T3" fmla="*/ 0 h 1"/>
                                <a:gd name="T4" fmla="*/ 0 w 61"/>
                                <a:gd name="T5" fmla="*/ 0 h 1"/>
                                <a:gd name="T6" fmla="*/ 50 w 61"/>
                                <a:gd name="T7" fmla="*/ 0 h 1"/>
                                <a:gd name="T8" fmla="*/ 50 w 61"/>
                                <a:gd name="T9" fmla="*/ 0 h 1"/>
                                <a:gd name="T10" fmla="*/ 50 w 61"/>
                                <a:gd name="T11" fmla="*/ 0 h 1"/>
                                <a:gd name="T12" fmla="*/ 0 60000 65536"/>
                                <a:gd name="T13" fmla="*/ 0 60000 65536"/>
                                <a:gd name="T14" fmla="*/ 0 60000 65536"/>
                                <a:gd name="T15" fmla="*/ 0 60000 65536"/>
                                <a:gd name="T16" fmla="*/ 0 60000 65536"/>
                                <a:gd name="T17" fmla="*/ 0 60000 65536"/>
                                <a:gd name="T18" fmla="*/ 0 w 61"/>
                                <a:gd name="T19" fmla="*/ 0 h 1"/>
                                <a:gd name="T20" fmla="*/ 61 w 61"/>
                                <a:gd name="T21" fmla="*/ 1 h 1"/>
                              </a:gdLst>
                              <a:ahLst/>
                              <a:cxnLst>
                                <a:cxn ang="T12">
                                  <a:pos x="T0" y="T1"/>
                                </a:cxn>
                                <a:cxn ang="T13">
                                  <a:pos x="T2" y="T3"/>
                                </a:cxn>
                                <a:cxn ang="T14">
                                  <a:pos x="T4" y="T5"/>
                                </a:cxn>
                                <a:cxn ang="T15">
                                  <a:pos x="T6" y="T7"/>
                                </a:cxn>
                                <a:cxn ang="T16">
                                  <a:pos x="T8" y="T9"/>
                                </a:cxn>
                                <a:cxn ang="T17">
                                  <a:pos x="T10" y="T11"/>
                                </a:cxn>
                              </a:cxnLst>
                              <a:rect l="T18" t="T19" r="T20" b="T21"/>
                              <a:pathLst>
                                <a:path w="61" h="1">
                                  <a:moveTo>
                                    <a:pt x="60" y="0"/>
                                  </a:moveTo>
                                  <a:lnTo>
                                    <a:pt x="2" y="0"/>
                                  </a:lnTo>
                                  <a:lnTo>
                                    <a:pt x="0" y="0"/>
                                  </a:lnTo>
                                  <a:lnTo>
                                    <a:pt x="6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89" name="Freeform 893"/>
                            <p:cNvSpPr>
                              <a:spLocks/>
                            </p:cNvSpPr>
                            <p:nvPr/>
                          </p:nvSpPr>
                          <p:spPr bwMode="auto">
                            <a:xfrm>
                              <a:off x="419" y="1826"/>
                              <a:ext cx="59" cy="3"/>
                            </a:xfrm>
                            <a:custGeom>
                              <a:avLst/>
                              <a:gdLst>
                                <a:gd name="T0" fmla="*/ 53 w 64"/>
                                <a:gd name="T1" fmla="*/ 2 h 4"/>
                                <a:gd name="T2" fmla="*/ 3 w 64"/>
                                <a:gd name="T3" fmla="*/ 2 h 4"/>
                                <a:gd name="T4" fmla="*/ 0 w 64"/>
                                <a:gd name="T5" fmla="*/ 0 h 4"/>
                                <a:gd name="T6" fmla="*/ 53 w 64"/>
                                <a:gd name="T7" fmla="*/ 0 h 4"/>
                                <a:gd name="T8" fmla="*/ 53 w 64"/>
                                <a:gd name="T9" fmla="*/ 2 h 4"/>
                                <a:gd name="T10" fmla="*/ 53 w 64"/>
                                <a:gd name="T11" fmla="*/ 2 h 4"/>
                                <a:gd name="T12" fmla="*/ 0 60000 65536"/>
                                <a:gd name="T13" fmla="*/ 0 60000 65536"/>
                                <a:gd name="T14" fmla="*/ 0 60000 65536"/>
                                <a:gd name="T15" fmla="*/ 0 60000 65536"/>
                                <a:gd name="T16" fmla="*/ 0 60000 65536"/>
                                <a:gd name="T17" fmla="*/ 0 60000 65536"/>
                                <a:gd name="T18" fmla="*/ 0 w 64"/>
                                <a:gd name="T19" fmla="*/ 0 h 4"/>
                                <a:gd name="T20" fmla="*/ 64 w 64"/>
                                <a:gd name="T21" fmla="*/ 4 h 4"/>
                              </a:gdLst>
                              <a:ahLst/>
                              <a:cxnLst>
                                <a:cxn ang="T12">
                                  <a:pos x="T0" y="T1"/>
                                </a:cxn>
                                <a:cxn ang="T13">
                                  <a:pos x="T2" y="T3"/>
                                </a:cxn>
                                <a:cxn ang="T14">
                                  <a:pos x="T4" y="T5"/>
                                </a:cxn>
                                <a:cxn ang="T15">
                                  <a:pos x="T6" y="T7"/>
                                </a:cxn>
                                <a:cxn ang="T16">
                                  <a:pos x="T8" y="T9"/>
                                </a:cxn>
                                <a:cxn ang="T17">
                                  <a:pos x="T10" y="T11"/>
                                </a:cxn>
                              </a:cxnLst>
                              <a:rect l="T18" t="T19" r="T20" b="T21"/>
                              <a:pathLst>
                                <a:path w="64" h="4">
                                  <a:moveTo>
                                    <a:pt x="63" y="3"/>
                                  </a:moveTo>
                                  <a:lnTo>
                                    <a:pt x="3" y="3"/>
                                  </a:lnTo>
                                  <a:lnTo>
                                    <a:pt x="0" y="0"/>
                                  </a:lnTo>
                                  <a:lnTo>
                                    <a:pt x="63" y="0"/>
                                  </a:lnTo>
                                  <a:lnTo>
                                    <a:pt x="63"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90" name="Freeform 894"/>
                            <p:cNvSpPr>
                              <a:spLocks/>
                            </p:cNvSpPr>
                            <p:nvPr/>
                          </p:nvSpPr>
                          <p:spPr bwMode="auto">
                            <a:xfrm>
                              <a:off x="418" y="1826"/>
                              <a:ext cx="60" cy="1"/>
                            </a:xfrm>
                            <a:custGeom>
                              <a:avLst/>
                              <a:gdLst>
                                <a:gd name="T0" fmla="*/ 54 w 66"/>
                                <a:gd name="T1" fmla="*/ 0 h 1"/>
                                <a:gd name="T2" fmla="*/ 2 w 66"/>
                                <a:gd name="T3" fmla="*/ 0 h 1"/>
                                <a:gd name="T4" fmla="*/ 0 w 66"/>
                                <a:gd name="T5" fmla="*/ 0 h 1"/>
                                <a:gd name="T6" fmla="*/ 54 w 66"/>
                                <a:gd name="T7" fmla="*/ 0 h 1"/>
                                <a:gd name="T8" fmla="*/ 54 w 66"/>
                                <a:gd name="T9" fmla="*/ 0 h 1"/>
                                <a:gd name="T10" fmla="*/ 54 w 66"/>
                                <a:gd name="T11" fmla="*/ 0 h 1"/>
                                <a:gd name="T12" fmla="*/ 0 60000 65536"/>
                                <a:gd name="T13" fmla="*/ 0 60000 65536"/>
                                <a:gd name="T14" fmla="*/ 0 60000 65536"/>
                                <a:gd name="T15" fmla="*/ 0 60000 65536"/>
                                <a:gd name="T16" fmla="*/ 0 60000 65536"/>
                                <a:gd name="T17" fmla="*/ 0 60000 65536"/>
                                <a:gd name="T18" fmla="*/ 0 w 66"/>
                                <a:gd name="T19" fmla="*/ 0 h 1"/>
                                <a:gd name="T20" fmla="*/ 66 w 6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6" h="1">
                                  <a:moveTo>
                                    <a:pt x="65" y="0"/>
                                  </a:moveTo>
                                  <a:lnTo>
                                    <a:pt x="2" y="0"/>
                                  </a:lnTo>
                                  <a:lnTo>
                                    <a:pt x="0" y="0"/>
                                  </a:lnTo>
                                  <a:lnTo>
                                    <a:pt x="6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91" name="Freeform 895"/>
                            <p:cNvSpPr>
                              <a:spLocks/>
                            </p:cNvSpPr>
                            <p:nvPr/>
                          </p:nvSpPr>
                          <p:spPr bwMode="auto">
                            <a:xfrm>
                              <a:off x="416" y="1826"/>
                              <a:ext cx="62" cy="1"/>
                            </a:xfrm>
                            <a:custGeom>
                              <a:avLst/>
                              <a:gdLst>
                                <a:gd name="T0" fmla="*/ 56 w 68"/>
                                <a:gd name="T1" fmla="*/ 0 h 1"/>
                                <a:gd name="T2" fmla="*/ 2 w 68"/>
                                <a:gd name="T3" fmla="*/ 0 h 1"/>
                                <a:gd name="T4" fmla="*/ 0 w 68"/>
                                <a:gd name="T5" fmla="*/ 0 h 1"/>
                                <a:gd name="T6" fmla="*/ 56 w 68"/>
                                <a:gd name="T7" fmla="*/ 0 h 1"/>
                                <a:gd name="T8" fmla="*/ 56 w 68"/>
                                <a:gd name="T9" fmla="*/ 0 h 1"/>
                                <a:gd name="T10" fmla="*/ 56 w 68"/>
                                <a:gd name="T11" fmla="*/ 0 h 1"/>
                                <a:gd name="T12" fmla="*/ 0 60000 65536"/>
                                <a:gd name="T13" fmla="*/ 0 60000 65536"/>
                                <a:gd name="T14" fmla="*/ 0 60000 65536"/>
                                <a:gd name="T15" fmla="*/ 0 60000 65536"/>
                                <a:gd name="T16" fmla="*/ 0 60000 65536"/>
                                <a:gd name="T17" fmla="*/ 0 60000 65536"/>
                                <a:gd name="T18" fmla="*/ 0 w 68"/>
                                <a:gd name="T19" fmla="*/ 0 h 1"/>
                                <a:gd name="T20" fmla="*/ 68 w 68"/>
                                <a:gd name="T21" fmla="*/ 1 h 1"/>
                              </a:gdLst>
                              <a:ahLst/>
                              <a:cxnLst>
                                <a:cxn ang="T12">
                                  <a:pos x="T0" y="T1"/>
                                </a:cxn>
                                <a:cxn ang="T13">
                                  <a:pos x="T2" y="T3"/>
                                </a:cxn>
                                <a:cxn ang="T14">
                                  <a:pos x="T4" y="T5"/>
                                </a:cxn>
                                <a:cxn ang="T15">
                                  <a:pos x="T6" y="T7"/>
                                </a:cxn>
                                <a:cxn ang="T16">
                                  <a:pos x="T8" y="T9"/>
                                </a:cxn>
                                <a:cxn ang="T17">
                                  <a:pos x="T10" y="T11"/>
                                </a:cxn>
                              </a:cxnLst>
                              <a:rect l="T18" t="T19" r="T20" b="T21"/>
                              <a:pathLst>
                                <a:path w="68" h="1">
                                  <a:moveTo>
                                    <a:pt x="67" y="0"/>
                                  </a:moveTo>
                                  <a:lnTo>
                                    <a:pt x="2" y="0"/>
                                  </a:lnTo>
                                  <a:lnTo>
                                    <a:pt x="0" y="0"/>
                                  </a:lnTo>
                                  <a:lnTo>
                                    <a:pt x="6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92" name="Freeform 896"/>
                            <p:cNvSpPr>
                              <a:spLocks/>
                            </p:cNvSpPr>
                            <p:nvPr/>
                          </p:nvSpPr>
                          <p:spPr bwMode="auto">
                            <a:xfrm>
                              <a:off x="415" y="1826"/>
                              <a:ext cx="63" cy="1"/>
                            </a:xfrm>
                            <a:custGeom>
                              <a:avLst/>
                              <a:gdLst>
                                <a:gd name="T0" fmla="*/ 57 w 69"/>
                                <a:gd name="T1" fmla="*/ 0 h 1"/>
                                <a:gd name="T2" fmla="*/ 1 w 69"/>
                                <a:gd name="T3" fmla="*/ 0 h 1"/>
                                <a:gd name="T4" fmla="*/ 0 w 69"/>
                                <a:gd name="T5" fmla="*/ 0 h 1"/>
                                <a:gd name="T6" fmla="*/ 57 w 69"/>
                                <a:gd name="T7" fmla="*/ 0 h 1"/>
                                <a:gd name="T8" fmla="*/ 57 w 69"/>
                                <a:gd name="T9" fmla="*/ 0 h 1"/>
                                <a:gd name="T10" fmla="*/ 57 w 69"/>
                                <a:gd name="T11" fmla="*/ 0 h 1"/>
                                <a:gd name="T12" fmla="*/ 0 60000 65536"/>
                                <a:gd name="T13" fmla="*/ 0 60000 65536"/>
                                <a:gd name="T14" fmla="*/ 0 60000 65536"/>
                                <a:gd name="T15" fmla="*/ 0 60000 65536"/>
                                <a:gd name="T16" fmla="*/ 0 60000 65536"/>
                                <a:gd name="T17" fmla="*/ 0 60000 65536"/>
                                <a:gd name="T18" fmla="*/ 0 w 69"/>
                                <a:gd name="T19" fmla="*/ 0 h 1"/>
                                <a:gd name="T20" fmla="*/ 69 w 69"/>
                                <a:gd name="T21" fmla="*/ 1 h 1"/>
                              </a:gdLst>
                              <a:ahLst/>
                              <a:cxnLst>
                                <a:cxn ang="T12">
                                  <a:pos x="T0" y="T1"/>
                                </a:cxn>
                                <a:cxn ang="T13">
                                  <a:pos x="T2" y="T3"/>
                                </a:cxn>
                                <a:cxn ang="T14">
                                  <a:pos x="T4" y="T5"/>
                                </a:cxn>
                                <a:cxn ang="T15">
                                  <a:pos x="T6" y="T7"/>
                                </a:cxn>
                                <a:cxn ang="T16">
                                  <a:pos x="T8" y="T9"/>
                                </a:cxn>
                                <a:cxn ang="T17">
                                  <a:pos x="T10" y="T11"/>
                                </a:cxn>
                              </a:cxnLst>
                              <a:rect l="T18" t="T19" r="T20" b="T21"/>
                              <a:pathLst>
                                <a:path w="69" h="1">
                                  <a:moveTo>
                                    <a:pt x="68" y="0"/>
                                  </a:moveTo>
                                  <a:lnTo>
                                    <a:pt x="1" y="0"/>
                                  </a:lnTo>
                                  <a:lnTo>
                                    <a:pt x="0" y="0"/>
                                  </a:lnTo>
                                  <a:lnTo>
                                    <a:pt x="6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93" name="Freeform 897"/>
                            <p:cNvSpPr>
                              <a:spLocks/>
                            </p:cNvSpPr>
                            <p:nvPr/>
                          </p:nvSpPr>
                          <p:spPr bwMode="auto">
                            <a:xfrm>
                              <a:off x="412" y="1824"/>
                              <a:ext cx="66" cy="3"/>
                            </a:xfrm>
                            <a:custGeom>
                              <a:avLst/>
                              <a:gdLst>
                                <a:gd name="T0" fmla="*/ 60 w 72"/>
                                <a:gd name="T1" fmla="*/ 2 h 3"/>
                                <a:gd name="T2" fmla="*/ 3 w 72"/>
                                <a:gd name="T3" fmla="*/ 2 h 3"/>
                                <a:gd name="T4" fmla="*/ 0 w 72"/>
                                <a:gd name="T5" fmla="*/ 0 h 3"/>
                                <a:gd name="T6" fmla="*/ 60 w 72"/>
                                <a:gd name="T7" fmla="*/ 0 h 3"/>
                                <a:gd name="T8" fmla="*/ 60 w 72"/>
                                <a:gd name="T9" fmla="*/ 2 h 3"/>
                                <a:gd name="T10" fmla="*/ 60 w 72"/>
                                <a:gd name="T11" fmla="*/ 2 h 3"/>
                                <a:gd name="T12" fmla="*/ 0 60000 65536"/>
                                <a:gd name="T13" fmla="*/ 0 60000 65536"/>
                                <a:gd name="T14" fmla="*/ 0 60000 65536"/>
                                <a:gd name="T15" fmla="*/ 0 60000 65536"/>
                                <a:gd name="T16" fmla="*/ 0 60000 65536"/>
                                <a:gd name="T17" fmla="*/ 0 60000 65536"/>
                                <a:gd name="T18" fmla="*/ 0 w 72"/>
                                <a:gd name="T19" fmla="*/ 0 h 3"/>
                                <a:gd name="T20" fmla="*/ 72 w 72"/>
                                <a:gd name="T21" fmla="*/ 3 h 3"/>
                              </a:gdLst>
                              <a:ahLst/>
                              <a:cxnLst>
                                <a:cxn ang="T12">
                                  <a:pos x="T0" y="T1"/>
                                </a:cxn>
                                <a:cxn ang="T13">
                                  <a:pos x="T2" y="T3"/>
                                </a:cxn>
                                <a:cxn ang="T14">
                                  <a:pos x="T4" y="T5"/>
                                </a:cxn>
                                <a:cxn ang="T15">
                                  <a:pos x="T6" y="T7"/>
                                </a:cxn>
                                <a:cxn ang="T16">
                                  <a:pos x="T8" y="T9"/>
                                </a:cxn>
                                <a:cxn ang="T17">
                                  <a:pos x="T10" y="T11"/>
                                </a:cxn>
                              </a:cxnLst>
                              <a:rect l="T18" t="T19" r="T20" b="T21"/>
                              <a:pathLst>
                                <a:path w="72" h="3">
                                  <a:moveTo>
                                    <a:pt x="71" y="2"/>
                                  </a:moveTo>
                                  <a:lnTo>
                                    <a:pt x="3" y="2"/>
                                  </a:lnTo>
                                  <a:lnTo>
                                    <a:pt x="0" y="0"/>
                                  </a:lnTo>
                                  <a:lnTo>
                                    <a:pt x="71" y="0"/>
                                  </a:lnTo>
                                  <a:lnTo>
                                    <a:pt x="71"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94" name="Freeform 898"/>
                            <p:cNvSpPr>
                              <a:spLocks/>
                            </p:cNvSpPr>
                            <p:nvPr/>
                          </p:nvSpPr>
                          <p:spPr bwMode="auto">
                            <a:xfrm>
                              <a:off x="410" y="1824"/>
                              <a:ext cx="68" cy="1"/>
                            </a:xfrm>
                            <a:custGeom>
                              <a:avLst/>
                              <a:gdLst>
                                <a:gd name="T0" fmla="*/ 62 w 74"/>
                                <a:gd name="T1" fmla="*/ 0 h 1"/>
                                <a:gd name="T2" fmla="*/ 2 w 74"/>
                                <a:gd name="T3" fmla="*/ 0 h 1"/>
                                <a:gd name="T4" fmla="*/ 0 w 74"/>
                                <a:gd name="T5" fmla="*/ 0 h 1"/>
                                <a:gd name="T6" fmla="*/ 62 w 74"/>
                                <a:gd name="T7" fmla="*/ 0 h 1"/>
                                <a:gd name="T8" fmla="*/ 62 w 74"/>
                                <a:gd name="T9" fmla="*/ 0 h 1"/>
                                <a:gd name="T10" fmla="*/ 62 w 74"/>
                                <a:gd name="T11" fmla="*/ 0 h 1"/>
                                <a:gd name="T12" fmla="*/ 0 60000 65536"/>
                                <a:gd name="T13" fmla="*/ 0 60000 65536"/>
                                <a:gd name="T14" fmla="*/ 0 60000 65536"/>
                                <a:gd name="T15" fmla="*/ 0 60000 65536"/>
                                <a:gd name="T16" fmla="*/ 0 60000 65536"/>
                                <a:gd name="T17" fmla="*/ 0 60000 65536"/>
                                <a:gd name="T18" fmla="*/ 0 w 74"/>
                                <a:gd name="T19" fmla="*/ 0 h 1"/>
                                <a:gd name="T20" fmla="*/ 74 w 74"/>
                                <a:gd name="T21" fmla="*/ 1 h 1"/>
                              </a:gdLst>
                              <a:ahLst/>
                              <a:cxnLst>
                                <a:cxn ang="T12">
                                  <a:pos x="T0" y="T1"/>
                                </a:cxn>
                                <a:cxn ang="T13">
                                  <a:pos x="T2" y="T3"/>
                                </a:cxn>
                                <a:cxn ang="T14">
                                  <a:pos x="T4" y="T5"/>
                                </a:cxn>
                                <a:cxn ang="T15">
                                  <a:pos x="T6" y="T7"/>
                                </a:cxn>
                                <a:cxn ang="T16">
                                  <a:pos x="T8" y="T9"/>
                                </a:cxn>
                                <a:cxn ang="T17">
                                  <a:pos x="T10" y="T11"/>
                                </a:cxn>
                              </a:cxnLst>
                              <a:rect l="T18" t="T19" r="T20" b="T21"/>
                              <a:pathLst>
                                <a:path w="74" h="1">
                                  <a:moveTo>
                                    <a:pt x="73" y="0"/>
                                  </a:moveTo>
                                  <a:lnTo>
                                    <a:pt x="2" y="0"/>
                                  </a:lnTo>
                                  <a:lnTo>
                                    <a:pt x="0" y="0"/>
                                  </a:lnTo>
                                  <a:lnTo>
                                    <a:pt x="7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95" name="Freeform 899"/>
                            <p:cNvSpPr>
                              <a:spLocks/>
                            </p:cNvSpPr>
                            <p:nvPr/>
                          </p:nvSpPr>
                          <p:spPr bwMode="auto">
                            <a:xfrm>
                              <a:off x="408" y="1824"/>
                              <a:ext cx="70" cy="1"/>
                            </a:xfrm>
                            <a:custGeom>
                              <a:avLst/>
                              <a:gdLst>
                                <a:gd name="T0" fmla="*/ 64 w 76"/>
                                <a:gd name="T1" fmla="*/ 0 h 1"/>
                                <a:gd name="T2" fmla="*/ 2 w 76"/>
                                <a:gd name="T3" fmla="*/ 0 h 1"/>
                                <a:gd name="T4" fmla="*/ 0 w 76"/>
                                <a:gd name="T5" fmla="*/ 0 h 1"/>
                                <a:gd name="T6" fmla="*/ 64 w 76"/>
                                <a:gd name="T7" fmla="*/ 0 h 1"/>
                                <a:gd name="T8" fmla="*/ 64 w 76"/>
                                <a:gd name="T9" fmla="*/ 0 h 1"/>
                                <a:gd name="T10" fmla="*/ 64 w 76"/>
                                <a:gd name="T11" fmla="*/ 0 h 1"/>
                                <a:gd name="T12" fmla="*/ 0 60000 65536"/>
                                <a:gd name="T13" fmla="*/ 0 60000 65536"/>
                                <a:gd name="T14" fmla="*/ 0 60000 65536"/>
                                <a:gd name="T15" fmla="*/ 0 60000 65536"/>
                                <a:gd name="T16" fmla="*/ 0 60000 65536"/>
                                <a:gd name="T17" fmla="*/ 0 60000 65536"/>
                                <a:gd name="T18" fmla="*/ 0 w 76"/>
                                <a:gd name="T19" fmla="*/ 0 h 1"/>
                                <a:gd name="T20" fmla="*/ 76 w 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76" h="1">
                                  <a:moveTo>
                                    <a:pt x="75" y="0"/>
                                  </a:moveTo>
                                  <a:lnTo>
                                    <a:pt x="2" y="0"/>
                                  </a:lnTo>
                                  <a:lnTo>
                                    <a:pt x="0" y="0"/>
                                  </a:lnTo>
                                  <a:lnTo>
                                    <a:pt x="7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96" name="Freeform 900"/>
                            <p:cNvSpPr>
                              <a:spLocks/>
                            </p:cNvSpPr>
                            <p:nvPr/>
                          </p:nvSpPr>
                          <p:spPr bwMode="auto">
                            <a:xfrm>
                              <a:off x="407" y="1824"/>
                              <a:ext cx="71" cy="1"/>
                            </a:xfrm>
                            <a:custGeom>
                              <a:avLst/>
                              <a:gdLst>
                                <a:gd name="T0" fmla="*/ 64 w 78"/>
                                <a:gd name="T1" fmla="*/ 0 h 1"/>
                                <a:gd name="T2" fmla="*/ 2 w 78"/>
                                <a:gd name="T3" fmla="*/ 0 h 1"/>
                                <a:gd name="T4" fmla="*/ 0 w 78"/>
                                <a:gd name="T5" fmla="*/ 0 h 1"/>
                                <a:gd name="T6" fmla="*/ 64 w 78"/>
                                <a:gd name="T7" fmla="*/ 0 h 1"/>
                                <a:gd name="T8" fmla="*/ 64 w 78"/>
                                <a:gd name="T9" fmla="*/ 0 h 1"/>
                                <a:gd name="T10" fmla="*/ 64 w 78"/>
                                <a:gd name="T11" fmla="*/ 0 h 1"/>
                                <a:gd name="T12" fmla="*/ 0 60000 65536"/>
                                <a:gd name="T13" fmla="*/ 0 60000 65536"/>
                                <a:gd name="T14" fmla="*/ 0 60000 65536"/>
                                <a:gd name="T15" fmla="*/ 0 60000 65536"/>
                                <a:gd name="T16" fmla="*/ 0 60000 65536"/>
                                <a:gd name="T17" fmla="*/ 0 60000 65536"/>
                                <a:gd name="T18" fmla="*/ 0 w 78"/>
                                <a:gd name="T19" fmla="*/ 0 h 1"/>
                                <a:gd name="T20" fmla="*/ 78 w 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78" h="1">
                                  <a:moveTo>
                                    <a:pt x="77" y="0"/>
                                  </a:moveTo>
                                  <a:lnTo>
                                    <a:pt x="2" y="0"/>
                                  </a:lnTo>
                                  <a:lnTo>
                                    <a:pt x="0" y="0"/>
                                  </a:lnTo>
                                  <a:lnTo>
                                    <a:pt x="7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97" name="Freeform 901"/>
                            <p:cNvSpPr>
                              <a:spLocks/>
                            </p:cNvSpPr>
                            <p:nvPr/>
                          </p:nvSpPr>
                          <p:spPr bwMode="auto">
                            <a:xfrm>
                              <a:off x="404" y="1824"/>
                              <a:ext cx="74" cy="1"/>
                            </a:xfrm>
                            <a:custGeom>
                              <a:avLst/>
                              <a:gdLst>
                                <a:gd name="T0" fmla="*/ 67 w 81"/>
                                <a:gd name="T1" fmla="*/ 0 h 1"/>
                                <a:gd name="T2" fmla="*/ 3 w 81"/>
                                <a:gd name="T3" fmla="*/ 0 h 1"/>
                                <a:gd name="T4" fmla="*/ 3 w 81"/>
                                <a:gd name="T5" fmla="*/ 0 h 1"/>
                                <a:gd name="T6" fmla="*/ 0 w 81"/>
                                <a:gd name="T7" fmla="*/ 0 h 1"/>
                                <a:gd name="T8" fmla="*/ 67 w 81"/>
                                <a:gd name="T9" fmla="*/ 0 h 1"/>
                                <a:gd name="T10" fmla="*/ 67 w 81"/>
                                <a:gd name="T11" fmla="*/ 0 h 1"/>
                                <a:gd name="T12" fmla="*/ 67 w 81"/>
                                <a:gd name="T13" fmla="*/ 0 h 1"/>
                                <a:gd name="T14" fmla="*/ 0 60000 65536"/>
                                <a:gd name="T15" fmla="*/ 0 60000 65536"/>
                                <a:gd name="T16" fmla="*/ 0 60000 65536"/>
                                <a:gd name="T17" fmla="*/ 0 60000 65536"/>
                                <a:gd name="T18" fmla="*/ 0 60000 65536"/>
                                <a:gd name="T19" fmla="*/ 0 60000 65536"/>
                                <a:gd name="T20" fmla="*/ 0 60000 65536"/>
                                <a:gd name="T21" fmla="*/ 0 w 81"/>
                                <a:gd name="T22" fmla="*/ 0 h 1"/>
                                <a:gd name="T23" fmla="*/ 81 w 8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1">
                                  <a:moveTo>
                                    <a:pt x="80" y="0"/>
                                  </a:moveTo>
                                  <a:lnTo>
                                    <a:pt x="3" y="0"/>
                                  </a:lnTo>
                                  <a:lnTo>
                                    <a:pt x="0" y="0"/>
                                  </a:lnTo>
                                  <a:lnTo>
                                    <a:pt x="8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98" name="Freeform 902"/>
                            <p:cNvSpPr>
                              <a:spLocks/>
                            </p:cNvSpPr>
                            <p:nvPr/>
                          </p:nvSpPr>
                          <p:spPr bwMode="auto">
                            <a:xfrm>
                              <a:off x="404" y="1823"/>
                              <a:ext cx="74" cy="2"/>
                            </a:xfrm>
                            <a:custGeom>
                              <a:avLst/>
                              <a:gdLst>
                                <a:gd name="T0" fmla="*/ 67 w 81"/>
                                <a:gd name="T1" fmla="*/ 1 h 2"/>
                                <a:gd name="T2" fmla="*/ 0 w 81"/>
                                <a:gd name="T3" fmla="*/ 1 h 2"/>
                                <a:gd name="T4" fmla="*/ 0 w 81"/>
                                <a:gd name="T5" fmla="*/ 0 h 2"/>
                                <a:gd name="T6" fmla="*/ 67 w 81"/>
                                <a:gd name="T7" fmla="*/ 0 h 2"/>
                                <a:gd name="T8" fmla="*/ 67 w 81"/>
                                <a:gd name="T9" fmla="*/ 1 h 2"/>
                                <a:gd name="T10" fmla="*/ 67 w 81"/>
                                <a:gd name="T11" fmla="*/ 1 h 2"/>
                                <a:gd name="T12" fmla="*/ 0 60000 65536"/>
                                <a:gd name="T13" fmla="*/ 0 60000 65536"/>
                                <a:gd name="T14" fmla="*/ 0 60000 65536"/>
                                <a:gd name="T15" fmla="*/ 0 60000 65536"/>
                                <a:gd name="T16" fmla="*/ 0 60000 65536"/>
                                <a:gd name="T17" fmla="*/ 0 60000 65536"/>
                                <a:gd name="T18" fmla="*/ 0 w 81"/>
                                <a:gd name="T19" fmla="*/ 0 h 2"/>
                                <a:gd name="T20" fmla="*/ 81 w 81"/>
                                <a:gd name="T21" fmla="*/ 2 h 2"/>
                              </a:gdLst>
                              <a:ahLst/>
                              <a:cxnLst>
                                <a:cxn ang="T12">
                                  <a:pos x="T0" y="T1"/>
                                </a:cxn>
                                <a:cxn ang="T13">
                                  <a:pos x="T2" y="T3"/>
                                </a:cxn>
                                <a:cxn ang="T14">
                                  <a:pos x="T4" y="T5"/>
                                </a:cxn>
                                <a:cxn ang="T15">
                                  <a:pos x="T6" y="T7"/>
                                </a:cxn>
                                <a:cxn ang="T16">
                                  <a:pos x="T8" y="T9"/>
                                </a:cxn>
                                <a:cxn ang="T17">
                                  <a:pos x="T10" y="T11"/>
                                </a:cxn>
                              </a:cxnLst>
                              <a:rect l="T18" t="T19" r="T20" b="T21"/>
                              <a:pathLst>
                                <a:path w="81" h="2">
                                  <a:moveTo>
                                    <a:pt x="80" y="1"/>
                                  </a:moveTo>
                                  <a:lnTo>
                                    <a:pt x="0" y="1"/>
                                  </a:lnTo>
                                  <a:lnTo>
                                    <a:pt x="0" y="0"/>
                                  </a:lnTo>
                                  <a:lnTo>
                                    <a:pt x="80" y="0"/>
                                  </a:lnTo>
                                  <a:lnTo>
                                    <a:pt x="80" y="1"/>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199" name="Freeform 903"/>
                            <p:cNvSpPr>
                              <a:spLocks/>
                            </p:cNvSpPr>
                            <p:nvPr/>
                          </p:nvSpPr>
                          <p:spPr bwMode="auto">
                            <a:xfrm>
                              <a:off x="402" y="1823"/>
                              <a:ext cx="76" cy="1"/>
                            </a:xfrm>
                            <a:custGeom>
                              <a:avLst/>
                              <a:gdLst>
                                <a:gd name="T0" fmla="*/ 69 w 83"/>
                                <a:gd name="T1" fmla="*/ 0 h 1"/>
                                <a:gd name="T2" fmla="*/ 2 w 83"/>
                                <a:gd name="T3" fmla="*/ 0 h 1"/>
                                <a:gd name="T4" fmla="*/ 0 w 83"/>
                                <a:gd name="T5" fmla="*/ 0 h 1"/>
                                <a:gd name="T6" fmla="*/ 69 w 83"/>
                                <a:gd name="T7" fmla="*/ 0 h 1"/>
                                <a:gd name="T8" fmla="*/ 69 w 83"/>
                                <a:gd name="T9" fmla="*/ 0 h 1"/>
                                <a:gd name="T10" fmla="*/ 69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2" y="0"/>
                                  </a:moveTo>
                                  <a:lnTo>
                                    <a:pt x="2" y="0"/>
                                  </a:lnTo>
                                  <a:lnTo>
                                    <a:pt x="0" y="0"/>
                                  </a:lnTo>
                                  <a:lnTo>
                                    <a:pt x="8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00" name="Freeform 904"/>
                            <p:cNvSpPr>
                              <a:spLocks/>
                            </p:cNvSpPr>
                            <p:nvPr/>
                          </p:nvSpPr>
                          <p:spPr bwMode="auto">
                            <a:xfrm>
                              <a:off x="402" y="1823"/>
                              <a:ext cx="76" cy="1"/>
                            </a:xfrm>
                            <a:custGeom>
                              <a:avLst/>
                              <a:gdLst>
                                <a:gd name="T0" fmla="*/ 69 w 83"/>
                                <a:gd name="T1" fmla="*/ 0 h 1"/>
                                <a:gd name="T2" fmla="*/ 0 w 83"/>
                                <a:gd name="T3" fmla="*/ 0 h 1"/>
                                <a:gd name="T4" fmla="*/ 0 w 83"/>
                                <a:gd name="T5" fmla="*/ 0 h 1"/>
                                <a:gd name="T6" fmla="*/ 69 w 83"/>
                                <a:gd name="T7" fmla="*/ 0 h 1"/>
                                <a:gd name="T8" fmla="*/ 69 w 83"/>
                                <a:gd name="T9" fmla="*/ 0 h 1"/>
                                <a:gd name="T10" fmla="*/ 69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2" y="0"/>
                                  </a:moveTo>
                                  <a:lnTo>
                                    <a:pt x="0" y="0"/>
                                  </a:lnTo>
                                  <a:lnTo>
                                    <a:pt x="8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01" name="Freeform 905"/>
                            <p:cNvSpPr>
                              <a:spLocks/>
                            </p:cNvSpPr>
                            <p:nvPr/>
                          </p:nvSpPr>
                          <p:spPr bwMode="auto">
                            <a:xfrm>
                              <a:off x="401" y="1823"/>
                              <a:ext cx="77" cy="1"/>
                            </a:xfrm>
                            <a:custGeom>
                              <a:avLst/>
                              <a:gdLst>
                                <a:gd name="T0" fmla="*/ 70 w 84"/>
                                <a:gd name="T1" fmla="*/ 0 h 1"/>
                                <a:gd name="T2" fmla="*/ 1 w 84"/>
                                <a:gd name="T3" fmla="*/ 0 h 1"/>
                                <a:gd name="T4" fmla="*/ 0 w 84"/>
                                <a:gd name="T5" fmla="*/ 0 h 1"/>
                                <a:gd name="T6" fmla="*/ 70 w 84"/>
                                <a:gd name="T7" fmla="*/ 0 h 1"/>
                                <a:gd name="T8" fmla="*/ 70 w 84"/>
                                <a:gd name="T9" fmla="*/ 0 h 1"/>
                                <a:gd name="T10" fmla="*/ 70 w 84"/>
                                <a:gd name="T11" fmla="*/ 0 h 1"/>
                                <a:gd name="T12" fmla="*/ 0 60000 65536"/>
                                <a:gd name="T13" fmla="*/ 0 60000 65536"/>
                                <a:gd name="T14" fmla="*/ 0 60000 65536"/>
                                <a:gd name="T15" fmla="*/ 0 60000 65536"/>
                                <a:gd name="T16" fmla="*/ 0 60000 65536"/>
                                <a:gd name="T17" fmla="*/ 0 60000 65536"/>
                                <a:gd name="T18" fmla="*/ 0 w 84"/>
                                <a:gd name="T19" fmla="*/ 0 h 1"/>
                                <a:gd name="T20" fmla="*/ 84 w 84"/>
                                <a:gd name="T21" fmla="*/ 1 h 1"/>
                              </a:gdLst>
                              <a:ahLst/>
                              <a:cxnLst>
                                <a:cxn ang="T12">
                                  <a:pos x="T0" y="T1"/>
                                </a:cxn>
                                <a:cxn ang="T13">
                                  <a:pos x="T2" y="T3"/>
                                </a:cxn>
                                <a:cxn ang="T14">
                                  <a:pos x="T4" y="T5"/>
                                </a:cxn>
                                <a:cxn ang="T15">
                                  <a:pos x="T6" y="T7"/>
                                </a:cxn>
                                <a:cxn ang="T16">
                                  <a:pos x="T8" y="T9"/>
                                </a:cxn>
                                <a:cxn ang="T17">
                                  <a:pos x="T10" y="T11"/>
                                </a:cxn>
                              </a:cxnLst>
                              <a:rect l="T18" t="T19" r="T20" b="T21"/>
                              <a:pathLst>
                                <a:path w="84" h="1">
                                  <a:moveTo>
                                    <a:pt x="83" y="0"/>
                                  </a:moveTo>
                                  <a:lnTo>
                                    <a:pt x="1" y="0"/>
                                  </a:lnTo>
                                  <a:lnTo>
                                    <a:pt x="0" y="0"/>
                                  </a:lnTo>
                                  <a:lnTo>
                                    <a:pt x="8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02" name="Freeform 906"/>
                            <p:cNvSpPr>
                              <a:spLocks/>
                            </p:cNvSpPr>
                            <p:nvPr/>
                          </p:nvSpPr>
                          <p:spPr bwMode="auto">
                            <a:xfrm>
                              <a:off x="398" y="1823"/>
                              <a:ext cx="80" cy="1"/>
                            </a:xfrm>
                            <a:custGeom>
                              <a:avLst/>
                              <a:gdLst>
                                <a:gd name="T0" fmla="*/ 73 w 87"/>
                                <a:gd name="T1" fmla="*/ 0 h 1"/>
                                <a:gd name="T2" fmla="*/ 3 w 87"/>
                                <a:gd name="T3" fmla="*/ 0 h 1"/>
                                <a:gd name="T4" fmla="*/ 0 w 87"/>
                                <a:gd name="T5" fmla="*/ 0 h 1"/>
                                <a:gd name="T6" fmla="*/ 73 w 87"/>
                                <a:gd name="T7" fmla="*/ 0 h 1"/>
                                <a:gd name="T8" fmla="*/ 73 w 87"/>
                                <a:gd name="T9" fmla="*/ 0 h 1"/>
                                <a:gd name="T10" fmla="*/ 73 w 87"/>
                                <a:gd name="T11" fmla="*/ 0 h 1"/>
                                <a:gd name="T12" fmla="*/ 0 60000 65536"/>
                                <a:gd name="T13" fmla="*/ 0 60000 65536"/>
                                <a:gd name="T14" fmla="*/ 0 60000 65536"/>
                                <a:gd name="T15" fmla="*/ 0 60000 65536"/>
                                <a:gd name="T16" fmla="*/ 0 60000 65536"/>
                                <a:gd name="T17" fmla="*/ 0 60000 65536"/>
                                <a:gd name="T18" fmla="*/ 0 w 87"/>
                                <a:gd name="T19" fmla="*/ 0 h 1"/>
                                <a:gd name="T20" fmla="*/ 87 w 87"/>
                                <a:gd name="T21" fmla="*/ 1 h 1"/>
                              </a:gdLst>
                              <a:ahLst/>
                              <a:cxnLst>
                                <a:cxn ang="T12">
                                  <a:pos x="T0" y="T1"/>
                                </a:cxn>
                                <a:cxn ang="T13">
                                  <a:pos x="T2" y="T3"/>
                                </a:cxn>
                                <a:cxn ang="T14">
                                  <a:pos x="T4" y="T5"/>
                                </a:cxn>
                                <a:cxn ang="T15">
                                  <a:pos x="T6" y="T7"/>
                                </a:cxn>
                                <a:cxn ang="T16">
                                  <a:pos x="T8" y="T9"/>
                                </a:cxn>
                                <a:cxn ang="T17">
                                  <a:pos x="T10" y="T11"/>
                                </a:cxn>
                              </a:cxnLst>
                              <a:rect l="T18" t="T19" r="T20" b="T21"/>
                              <a:pathLst>
                                <a:path w="87" h="1">
                                  <a:moveTo>
                                    <a:pt x="86" y="0"/>
                                  </a:moveTo>
                                  <a:lnTo>
                                    <a:pt x="3" y="0"/>
                                  </a:lnTo>
                                  <a:lnTo>
                                    <a:pt x="0" y="0"/>
                                  </a:lnTo>
                                  <a:lnTo>
                                    <a:pt x="8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03" name="Freeform 907"/>
                            <p:cNvSpPr>
                              <a:spLocks/>
                            </p:cNvSpPr>
                            <p:nvPr/>
                          </p:nvSpPr>
                          <p:spPr bwMode="auto">
                            <a:xfrm>
                              <a:off x="398" y="1820"/>
                              <a:ext cx="80" cy="4"/>
                            </a:xfrm>
                            <a:custGeom>
                              <a:avLst/>
                              <a:gdLst>
                                <a:gd name="T0" fmla="*/ 73 w 87"/>
                                <a:gd name="T1" fmla="*/ 3 h 4"/>
                                <a:gd name="T2" fmla="*/ 0 w 87"/>
                                <a:gd name="T3" fmla="*/ 3 h 4"/>
                                <a:gd name="T4" fmla="*/ 0 w 87"/>
                                <a:gd name="T5" fmla="*/ 0 h 4"/>
                                <a:gd name="T6" fmla="*/ 73 w 87"/>
                                <a:gd name="T7" fmla="*/ 0 h 4"/>
                                <a:gd name="T8" fmla="*/ 73 w 87"/>
                                <a:gd name="T9" fmla="*/ 3 h 4"/>
                                <a:gd name="T10" fmla="*/ 73 w 87"/>
                                <a:gd name="T11" fmla="*/ 3 h 4"/>
                                <a:gd name="T12" fmla="*/ 0 60000 65536"/>
                                <a:gd name="T13" fmla="*/ 0 60000 65536"/>
                                <a:gd name="T14" fmla="*/ 0 60000 65536"/>
                                <a:gd name="T15" fmla="*/ 0 60000 65536"/>
                                <a:gd name="T16" fmla="*/ 0 60000 65536"/>
                                <a:gd name="T17" fmla="*/ 0 60000 65536"/>
                                <a:gd name="T18" fmla="*/ 0 w 87"/>
                                <a:gd name="T19" fmla="*/ 0 h 4"/>
                                <a:gd name="T20" fmla="*/ 87 w 87"/>
                                <a:gd name="T21" fmla="*/ 4 h 4"/>
                              </a:gdLst>
                              <a:ahLst/>
                              <a:cxnLst>
                                <a:cxn ang="T12">
                                  <a:pos x="T0" y="T1"/>
                                </a:cxn>
                                <a:cxn ang="T13">
                                  <a:pos x="T2" y="T3"/>
                                </a:cxn>
                                <a:cxn ang="T14">
                                  <a:pos x="T4" y="T5"/>
                                </a:cxn>
                                <a:cxn ang="T15">
                                  <a:pos x="T6" y="T7"/>
                                </a:cxn>
                                <a:cxn ang="T16">
                                  <a:pos x="T8" y="T9"/>
                                </a:cxn>
                                <a:cxn ang="T17">
                                  <a:pos x="T10" y="T11"/>
                                </a:cxn>
                              </a:cxnLst>
                              <a:rect l="T18" t="T19" r="T20" b="T21"/>
                              <a:pathLst>
                                <a:path w="87" h="4">
                                  <a:moveTo>
                                    <a:pt x="86" y="3"/>
                                  </a:moveTo>
                                  <a:lnTo>
                                    <a:pt x="0" y="3"/>
                                  </a:lnTo>
                                  <a:lnTo>
                                    <a:pt x="0" y="0"/>
                                  </a:lnTo>
                                  <a:lnTo>
                                    <a:pt x="86" y="0"/>
                                  </a:lnTo>
                                  <a:lnTo>
                                    <a:pt x="86"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04" name="Freeform 908"/>
                            <p:cNvSpPr>
                              <a:spLocks/>
                            </p:cNvSpPr>
                            <p:nvPr/>
                          </p:nvSpPr>
                          <p:spPr bwMode="auto">
                            <a:xfrm>
                              <a:off x="397" y="1820"/>
                              <a:ext cx="81" cy="1"/>
                            </a:xfrm>
                            <a:custGeom>
                              <a:avLst/>
                              <a:gdLst>
                                <a:gd name="T0" fmla="*/ 73 w 89"/>
                                <a:gd name="T1" fmla="*/ 0 h 1"/>
                                <a:gd name="T2" fmla="*/ 2 w 89"/>
                                <a:gd name="T3" fmla="*/ 0 h 1"/>
                                <a:gd name="T4" fmla="*/ 0 w 89"/>
                                <a:gd name="T5" fmla="*/ 0 h 1"/>
                                <a:gd name="T6" fmla="*/ 73 w 89"/>
                                <a:gd name="T7" fmla="*/ 0 h 1"/>
                                <a:gd name="T8" fmla="*/ 73 w 89"/>
                                <a:gd name="T9" fmla="*/ 0 h 1"/>
                                <a:gd name="T10" fmla="*/ 73 w 89"/>
                                <a:gd name="T11" fmla="*/ 0 h 1"/>
                                <a:gd name="T12" fmla="*/ 0 60000 65536"/>
                                <a:gd name="T13" fmla="*/ 0 60000 65536"/>
                                <a:gd name="T14" fmla="*/ 0 60000 65536"/>
                                <a:gd name="T15" fmla="*/ 0 60000 65536"/>
                                <a:gd name="T16" fmla="*/ 0 60000 65536"/>
                                <a:gd name="T17" fmla="*/ 0 60000 65536"/>
                                <a:gd name="T18" fmla="*/ 0 w 89"/>
                                <a:gd name="T19" fmla="*/ 0 h 1"/>
                                <a:gd name="T20" fmla="*/ 89 w 89"/>
                                <a:gd name="T21" fmla="*/ 1 h 1"/>
                              </a:gdLst>
                              <a:ahLst/>
                              <a:cxnLst>
                                <a:cxn ang="T12">
                                  <a:pos x="T0" y="T1"/>
                                </a:cxn>
                                <a:cxn ang="T13">
                                  <a:pos x="T2" y="T3"/>
                                </a:cxn>
                                <a:cxn ang="T14">
                                  <a:pos x="T4" y="T5"/>
                                </a:cxn>
                                <a:cxn ang="T15">
                                  <a:pos x="T6" y="T7"/>
                                </a:cxn>
                                <a:cxn ang="T16">
                                  <a:pos x="T8" y="T9"/>
                                </a:cxn>
                                <a:cxn ang="T17">
                                  <a:pos x="T10" y="T11"/>
                                </a:cxn>
                              </a:cxnLst>
                              <a:rect l="T18" t="T19" r="T20" b="T21"/>
                              <a:pathLst>
                                <a:path w="89" h="1">
                                  <a:moveTo>
                                    <a:pt x="88" y="0"/>
                                  </a:moveTo>
                                  <a:lnTo>
                                    <a:pt x="2" y="0"/>
                                  </a:lnTo>
                                  <a:lnTo>
                                    <a:pt x="0" y="0"/>
                                  </a:lnTo>
                                  <a:lnTo>
                                    <a:pt x="8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05" name="Freeform 909"/>
                            <p:cNvSpPr>
                              <a:spLocks/>
                            </p:cNvSpPr>
                            <p:nvPr/>
                          </p:nvSpPr>
                          <p:spPr bwMode="auto">
                            <a:xfrm>
                              <a:off x="395" y="1820"/>
                              <a:ext cx="83" cy="1"/>
                            </a:xfrm>
                            <a:custGeom>
                              <a:avLst/>
                              <a:gdLst>
                                <a:gd name="T0" fmla="*/ 75 w 91"/>
                                <a:gd name="T1" fmla="*/ 0 h 1"/>
                                <a:gd name="T2" fmla="*/ 2 w 91"/>
                                <a:gd name="T3" fmla="*/ 0 h 1"/>
                                <a:gd name="T4" fmla="*/ 0 w 91"/>
                                <a:gd name="T5" fmla="*/ 0 h 1"/>
                                <a:gd name="T6" fmla="*/ 75 w 91"/>
                                <a:gd name="T7" fmla="*/ 0 h 1"/>
                                <a:gd name="T8" fmla="*/ 75 w 91"/>
                                <a:gd name="T9" fmla="*/ 0 h 1"/>
                                <a:gd name="T10" fmla="*/ 75 w 91"/>
                                <a:gd name="T11" fmla="*/ 0 h 1"/>
                                <a:gd name="T12" fmla="*/ 0 60000 65536"/>
                                <a:gd name="T13" fmla="*/ 0 60000 65536"/>
                                <a:gd name="T14" fmla="*/ 0 60000 65536"/>
                                <a:gd name="T15" fmla="*/ 0 60000 65536"/>
                                <a:gd name="T16" fmla="*/ 0 60000 65536"/>
                                <a:gd name="T17" fmla="*/ 0 60000 65536"/>
                                <a:gd name="T18" fmla="*/ 0 w 91"/>
                                <a:gd name="T19" fmla="*/ 0 h 1"/>
                                <a:gd name="T20" fmla="*/ 91 w 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91" h="1">
                                  <a:moveTo>
                                    <a:pt x="90" y="0"/>
                                  </a:moveTo>
                                  <a:lnTo>
                                    <a:pt x="2" y="0"/>
                                  </a:lnTo>
                                  <a:lnTo>
                                    <a:pt x="0" y="0"/>
                                  </a:lnTo>
                                  <a:lnTo>
                                    <a:pt x="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06" name="Freeform 910"/>
                            <p:cNvSpPr>
                              <a:spLocks/>
                            </p:cNvSpPr>
                            <p:nvPr/>
                          </p:nvSpPr>
                          <p:spPr bwMode="auto">
                            <a:xfrm>
                              <a:off x="395" y="1820"/>
                              <a:ext cx="83" cy="1"/>
                            </a:xfrm>
                            <a:custGeom>
                              <a:avLst/>
                              <a:gdLst>
                                <a:gd name="T0" fmla="*/ 75 w 91"/>
                                <a:gd name="T1" fmla="*/ 0 h 1"/>
                                <a:gd name="T2" fmla="*/ 0 w 91"/>
                                <a:gd name="T3" fmla="*/ 0 h 1"/>
                                <a:gd name="T4" fmla="*/ 0 w 91"/>
                                <a:gd name="T5" fmla="*/ 0 h 1"/>
                                <a:gd name="T6" fmla="*/ 75 w 91"/>
                                <a:gd name="T7" fmla="*/ 0 h 1"/>
                                <a:gd name="T8" fmla="*/ 75 w 91"/>
                                <a:gd name="T9" fmla="*/ 0 h 1"/>
                                <a:gd name="T10" fmla="*/ 75 w 91"/>
                                <a:gd name="T11" fmla="*/ 0 h 1"/>
                                <a:gd name="T12" fmla="*/ 0 60000 65536"/>
                                <a:gd name="T13" fmla="*/ 0 60000 65536"/>
                                <a:gd name="T14" fmla="*/ 0 60000 65536"/>
                                <a:gd name="T15" fmla="*/ 0 60000 65536"/>
                                <a:gd name="T16" fmla="*/ 0 60000 65536"/>
                                <a:gd name="T17" fmla="*/ 0 60000 65536"/>
                                <a:gd name="T18" fmla="*/ 0 w 91"/>
                                <a:gd name="T19" fmla="*/ 0 h 1"/>
                                <a:gd name="T20" fmla="*/ 91 w 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91" h="1">
                                  <a:moveTo>
                                    <a:pt x="90" y="0"/>
                                  </a:moveTo>
                                  <a:lnTo>
                                    <a:pt x="0" y="0"/>
                                  </a:lnTo>
                                  <a:lnTo>
                                    <a:pt x="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07" name="Freeform 911"/>
                            <p:cNvSpPr>
                              <a:spLocks/>
                            </p:cNvSpPr>
                            <p:nvPr/>
                          </p:nvSpPr>
                          <p:spPr bwMode="auto">
                            <a:xfrm>
                              <a:off x="393" y="1819"/>
                              <a:ext cx="85" cy="2"/>
                            </a:xfrm>
                            <a:custGeom>
                              <a:avLst/>
                              <a:gdLst>
                                <a:gd name="T0" fmla="*/ 77 w 93"/>
                                <a:gd name="T1" fmla="*/ 1 h 3"/>
                                <a:gd name="T2" fmla="*/ 2 w 93"/>
                                <a:gd name="T3" fmla="*/ 1 h 3"/>
                                <a:gd name="T4" fmla="*/ 0 w 93"/>
                                <a:gd name="T5" fmla="*/ 0 h 3"/>
                                <a:gd name="T6" fmla="*/ 77 w 93"/>
                                <a:gd name="T7" fmla="*/ 0 h 3"/>
                                <a:gd name="T8" fmla="*/ 77 w 93"/>
                                <a:gd name="T9" fmla="*/ 1 h 3"/>
                                <a:gd name="T10" fmla="*/ 77 w 93"/>
                                <a:gd name="T11" fmla="*/ 1 h 3"/>
                                <a:gd name="T12" fmla="*/ 0 60000 65536"/>
                                <a:gd name="T13" fmla="*/ 0 60000 65536"/>
                                <a:gd name="T14" fmla="*/ 0 60000 65536"/>
                                <a:gd name="T15" fmla="*/ 0 60000 65536"/>
                                <a:gd name="T16" fmla="*/ 0 60000 65536"/>
                                <a:gd name="T17" fmla="*/ 0 60000 65536"/>
                                <a:gd name="T18" fmla="*/ 0 w 93"/>
                                <a:gd name="T19" fmla="*/ 0 h 3"/>
                                <a:gd name="T20" fmla="*/ 93 w 93"/>
                                <a:gd name="T21" fmla="*/ 3 h 3"/>
                              </a:gdLst>
                              <a:ahLst/>
                              <a:cxnLst>
                                <a:cxn ang="T12">
                                  <a:pos x="T0" y="T1"/>
                                </a:cxn>
                                <a:cxn ang="T13">
                                  <a:pos x="T2" y="T3"/>
                                </a:cxn>
                                <a:cxn ang="T14">
                                  <a:pos x="T4" y="T5"/>
                                </a:cxn>
                                <a:cxn ang="T15">
                                  <a:pos x="T6" y="T7"/>
                                </a:cxn>
                                <a:cxn ang="T16">
                                  <a:pos x="T8" y="T9"/>
                                </a:cxn>
                                <a:cxn ang="T17">
                                  <a:pos x="T10" y="T11"/>
                                </a:cxn>
                              </a:cxnLst>
                              <a:rect l="T18" t="T19" r="T20" b="T21"/>
                              <a:pathLst>
                                <a:path w="93" h="3">
                                  <a:moveTo>
                                    <a:pt x="92" y="2"/>
                                  </a:moveTo>
                                  <a:lnTo>
                                    <a:pt x="2" y="2"/>
                                  </a:lnTo>
                                  <a:lnTo>
                                    <a:pt x="0" y="0"/>
                                  </a:lnTo>
                                  <a:lnTo>
                                    <a:pt x="92" y="0"/>
                                  </a:lnTo>
                                  <a:lnTo>
                                    <a:pt x="92"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08" name="Freeform 912"/>
                            <p:cNvSpPr>
                              <a:spLocks/>
                            </p:cNvSpPr>
                            <p:nvPr/>
                          </p:nvSpPr>
                          <p:spPr bwMode="auto">
                            <a:xfrm>
                              <a:off x="391" y="1819"/>
                              <a:ext cx="87" cy="1"/>
                            </a:xfrm>
                            <a:custGeom>
                              <a:avLst/>
                              <a:gdLst>
                                <a:gd name="T0" fmla="*/ 79 w 95"/>
                                <a:gd name="T1" fmla="*/ 0 h 1"/>
                                <a:gd name="T2" fmla="*/ 2 w 95"/>
                                <a:gd name="T3" fmla="*/ 0 h 1"/>
                                <a:gd name="T4" fmla="*/ 0 w 95"/>
                                <a:gd name="T5" fmla="*/ 0 h 1"/>
                                <a:gd name="T6" fmla="*/ 79 w 95"/>
                                <a:gd name="T7" fmla="*/ 0 h 1"/>
                                <a:gd name="T8" fmla="*/ 79 w 95"/>
                                <a:gd name="T9" fmla="*/ 0 h 1"/>
                                <a:gd name="T10" fmla="*/ 79 w 95"/>
                                <a:gd name="T11" fmla="*/ 0 h 1"/>
                                <a:gd name="T12" fmla="*/ 0 60000 65536"/>
                                <a:gd name="T13" fmla="*/ 0 60000 65536"/>
                                <a:gd name="T14" fmla="*/ 0 60000 65536"/>
                                <a:gd name="T15" fmla="*/ 0 60000 65536"/>
                                <a:gd name="T16" fmla="*/ 0 60000 65536"/>
                                <a:gd name="T17" fmla="*/ 0 60000 65536"/>
                                <a:gd name="T18" fmla="*/ 0 w 95"/>
                                <a:gd name="T19" fmla="*/ 0 h 1"/>
                                <a:gd name="T20" fmla="*/ 95 w 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95" h="1">
                                  <a:moveTo>
                                    <a:pt x="94" y="0"/>
                                  </a:moveTo>
                                  <a:lnTo>
                                    <a:pt x="2" y="0"/>
                                  </a:lnTo>
                                  <a:lnTo>
                                    <a:pt x="0" y="0"/>
                                  </a:lnTo>
                                  <a:lnTo>
                                    <a:pt x="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09" name="Freeform 913"/>
                            <p:cNvSpPr>
                              <a:spLocks/>
                            </p:cNvSpPr>
                            <p:nvPr/>
                          </p:nvSpPr>
                          <p:spPr bwMode="auto">
                            <a:xfrm>
                              <a:off x="391" y="1819"/>
                              <a:ext cx="87" cy="1"/>
                            </a:xfrm>
                            <a:custGeom>
                              <a:avLst/>
                              <a:gdLst>
                                <a:gd name="T0" fmla="*/ 79 w 95"/>
                                <a:gd name="T1" fmla="*/ 0 h 1"/>
                                <a:gd name="T2" fmla="*/ 0 w 95"/>
                                <a:gd name="T3" fmla="*/ 0 h 1"/>
                                <a:gd name="T4" fmla="*/ 0 w 95"/>
                                <a:gd name="T5" fmla="*/ 0 h 1"/>
                                <a:gd name="T6" fmla="*/ 79 w 95"/>
                                <a:gd name="T7" fmla="*/ 0 h 1"/>
                                <a:gd name="T8" fmla="*/ 79 w 95"/>
                                <a:gd name="T9" fmla="*/ 0 h 1"/>
                                <a:gd name="T10" fmla="*/ 79 w 95"/>
                                <a:gd name="T11" fmla="*/ 0 h 1"/>
                                <a:gd name="T12" fmla="*/ 0 60000 65536"/>
                                <a:gd name="T13" fmla="*/ 0 60000 65536"/>
                                <a:gd name="T14" fmla="*/ 0 60000 65536"/>
                                <a:gd name="T15" fmla="*/ 0 60000 65536"/>
                                <a:gd name="T16" fmla="*/ 0 60000 65536"/>
                                <a:gd name="T17" fmla="*/ 0 60000 65536"/>
                                <a:gd name="T18" fmla="*/ 0 w 95"/>
                                <a:gd name="T19" fmla="*/ 0 h 1"/>
                                <a:gd name="T20" fmla="*/ 95 w 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95" h="1">
                                  <a:moveTo>
                                    <a:pt x="94" y="0"/>
                                  </a:moveTo>
                                  <a:lnTo>
                                    <a:pt x="0" y="0"/>
                                  </a:lnTo>
                                  <a:lnTo>
                                    <a:pt x="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10" name="Freeform 914"/>
                            <p:cNvSpPr>
                              <a:spLocks/>
                            </p:cNvSpPr>
                            <p:nvPr/>
                          </p:nvSpPr>
                          <p:spPr bwMode="auto">
                            <a:xfrm>
                              <a:off x="389" y="1819"/>
                              <a:ext cx="89" cy="1"/>
                            </a:xfrm>
                            <a:custGeom>
                              <a:avLst/>
                              <a:gdLst>
                                <a:gd name="T0" fmla="*/ 81 w 97"/>
                                <a:gd name="T1" fmla="*/ 0 h 1"/>
                                <a:gd name="T2" fmla="*/ 2 w 97"/>
                                <a:gd name="T3" fmla="*/ 0 h 1"/>
                                <a:gd name="T4" fmla="*/ 0 w 97"/>
                                <a:gd name="T5" fmla="*/ 0 h 1"/>
                                <a:gd name="T6" fmla="*/ 81 w 97"/>
                                <a:gd name="T7" fmla="*/ 0 h 1"/>
                                <a:gd name="T8" fmla="*/ 81 w 97"/>
                                <a:gd name="T9" fmla="*/ 0 h 1"/>
                                <a:gd name="T10" fmla="*/ 81 w 97"/>
                                <a:gd name="T11" fmla="*/ 0 h 1"/>
                                <a:gd name="T12" fmla="*/ 81 w 97"/>
                                <a:gd name="T13" fmla="*/ 0 h 1"/>
                                <a:gd name="T14" fmla="*/ 0 60000 65536"/>
                                <a:gd name="T15" fmla="*/ 0 60000 65536"/>
                                <a:gd name="T16" fmla="*/ 0 60000 65536"/>
                                <a:gd name="T17" fmla="*/ 0 60000 65536"/>
                                <a:gd name="T18" fmla="*/ 0 60000 65536"/>
                                <a:gd name="T19" fmla="*/ 0 60000 65536"/>
                                <a:gd name="T20" fmla="*/ 0 60000 65536"/>
                                <a:gd name="T21" fmla="*/ 0 w 97"/>
                                <a:gd name="T22" fmla="*/ 0 h 1"/>
                                <a:gd name="T23" fmla="*/ 97 w 9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
                                  <a:moveTo>
                                    <a:pt x="96" y="0"/>
                                  </a:moveTo>
                                  <a:lnTo>
                                    <a:pt x="2" y="0"/>
                                  </a:lnTo>
                                  <a:lnTo>
                                    <a:pt x="0" y="0"/>
                                  </a:lnTo>
                                  <a:lnTo>
                                    <a:pt x="9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11" name="Freeform 915"/>
                            <p:cNvSpPr>
                              <a:spLocks/>
                            </p:cNvSpPr>
                            <p:nvPr/>
                          </p:nvSpPr>
                          <p:spPr bwMode="auto">
                            <a:xfrm>
                              <a:off x="389" y="1819"/>
                              <a:ext cx="89" cy="1"/>
                            </a:xfrm>
                            <a:custGeom>
                              <a:avLst/>
                              <a:gdLst>
                                <a:gd name="T0" fmla="*/ 81 w 97"/>
                                <a:gd name="T1" fmla="*/ 0 h 1"/>
                                <a:gd name="T2" fmla="*/ 0 w 97"/>
                                <a:gd name="T3" fmla="*/ 0 h 1"/>
                                <a:gd name="T4" fmla="*/ 0 w 97"/>
                                <a:gd name="T5" fmla="*/ 0 h 1"/>
                                <a:gd name="T6" fmla="*/ 81 w 97"/>
                                <a:gd name="T7" fmla="*/ 0 h 1"/>
                                <a:gd name="T8" fmla="*/ 81 w 97"/>
                                <a:gd name="T9" fmla="*/ 0 h 1"/>
                                <a:gd name="T10" fmla="*/ 81 w 97"/>
                                <a:gd name="T11" fmla="*/ 0 h 1"/>
                                <a:gd name="T12" fmla="*/ 0 60000 65536"/>
                                <a:gd name="T13" fmla="*/ 0 60000 65536"/>
                                <a:gd name="T14" fmla="*/ 0 60000 65536"/>
                                <a:gd name="T15" fmla="*/ 0 60000 65536"/>
                                <a:gd name="T16" fmla="*/ 0 60000 65536"/>
                                <a:gd name="T17" fmla="*/ 0 60000 65536"/>
                                <a:gd name="T18" fmla="*/ 0 w 97"/>
                                <a:gd name="T19" fmla="*/ 0 h 1"/>
                                <a:gd name="T20" fmla="*/ 97 w 97"/>
                                <a:gd name="T21" fmla="*/ 1 h 1"/>
                              </a:gdLst>
                              <a:ahLst/>
                              <a:cxnLst>
                                <a:cxn ang="T12">
                                  <a:pos x="T0" y="T1"/>
                                </a:cxn>
                                <a:cxn ang="T13">
                                  <a:pos x="T2" y="T3"/>
                                </a:cxn>
                                <a:cxn ang="T14">
                                  <a:pos x="T4" y="T5"/>
                                </a:cxn>
                                <a:cxn ang="T15">
                                  <a:pos x="T6" y="T7"/>
                                </a:cxn>
                                <a:cxn ang="T16">
                                  <a:pos x="T8" y="T9"/>
                                </a:cxn>
                                <a:cxn ang="T17">
                                  <a:pos x="T10" y="T11"/>
                                </a:cxn>
                              </a:cxnLst>
                              <a:rect l="T18" t="T19" r="T20" b="T21"/>
                              <a:pathLst>
                                <a:path w="97" h="1">
                                  <a:moveTo>
                                    <a:pt x="96" y="0"/>
                                  </a:moveTo>
                                  <a:lnTo>
                                    <a:pt x="0" y="0"/>
                                  </a:lnTo>
                                  <a:lnTo>
                                    <a:pt x="9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12" name="Freeform 916"/>
                            <p:cNvSpPr>
                              <a:spLocks/>
                            </p:cNvSpPr>
                            <p:nvPr/>
                          </p:nvSpPr>
                          <p:spPr bwMode="auto">
                            <a:xfrm>
                              <a:off x="388" y="1817"/>
                              <a:ext cx="90" cy="3"/>
                            </a:xfrm>
                            <a:custGeom>
                              <a:avLst/>
                              <a:gdLst>
                                <a:gd name="T0" fmla="*/ 81 w 99"/>
                                <a:gd name="T1" fmla="*/ 2 h 3"/>
                                <a:gd name="T2" fmla="*/ 2 w 99"/>
                                <a:gd name="T3" fmla="*/ 2 h 3"/>
                                <a:gd name="T4" fmla="*/ 0 w 99"/>
                                <a:gd name="T5" fmla="*/ 0 h 3"/>
                                <a:gd name="T6" fmla="*/ 81 w 99"/>
                                <a:gd name="T7" fmla="*/ 0 h 3"/>
                                <a:gd name="T8" fmla="*/ 81 w 99"/>
                                <a:gd name="T9" fmla="*/ 2 h 3"/>
                                <a:gd name="T10" fmla="*/ 81 w 99"/>
                                <a:gd name="T11" fmla="*/ 2 h 3"/>
                                <a:gd name="T12" fmla="*/ 0 60000 65536"/>
                                <a:gd name="T13" fmla="*/ 0 60000 65536"/>
                                <a:gd name="T14" fmla="*/ 0 60000 65536"/>
                                <a:gd name="T15" fmla="*/ 0 60000 65536"/>
                                <a:gd name="T16" fmla="*/ 0 60000 65536"/>
                                <a:gd name="T17" fmla="*/ 0 60000 65536"/>
                                <a:gd name="T18" fmla="*/ 0 w 99"/>
                                <a:gd name="T19" fmla="*/ 0 h 3"/>
                                <a:gd name="T20" fmla="*/ 99 w 99"/>
                                <a:gd name="T21" fmla="*/ 3 h 3"/>
                              </a:gdLst>
                              <a:ahLst/>
                              <a:cxnLst>
                                <a:cxn ang="T12">
                                  <a:pos x="T0" y="T1"/>
                                </a:cxn>
                                <a:cxn ang="T13">
                                  <a:pos x="T2" y="T3"/>
                                </a:cxn>
                                <a:cxn ang="T14">
                                  <a:pos x="T4" y="T5"/>
                                </a:cxn>
                                <a:cxn ang="T15">
                                  <a:pos x="T6" y="T7"/>
                                </a:cxn>
                                <a:cxn ang="T16">
                                  <a:pos x="T8" y="T9"/>
                                </a:cxn>
                                <a:cxn ang="T17">
                                  <a:pos x="T10" y="T11"/>
                                </a:cxn>
                              </a:cxnLst>
                              <a:rect l="T18" t="T19" r="T20" b="T21"/>
                              <a:pathLst>
                                <a:path w="99" h="3">
                                  <a:moveTo>
                                    <a:pt x="98" y="2"/>
                                  </a:moveTo>
                                  <a:lnTo>
                                    <a:pt x="2" y="2"/>
                                  </a:lnTo>
                                  <a:lnTo>
                                    <a:pt x="0" y="0"/>
                                  </a:lnTo>
                                  <a:lnTo>
                                    <a:pt x="98" y="0"/>
                                  </a:lnTo>
                                  <a:lnTo>
                                    <a:pt x="98"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13" name="Freeform 917"/>
                            <p:cNvSpPr>
                              <a:spLocks/>
                            </p:cNvSpPr>
                            <p:nvPr/>
                          </p:nvSpPr>
                          <p:spPr bwMode="auto">
                            <a:xfrm>
                              <a:off x="386" y="1817"/>
                              <a:ext cx="92" cy="1"/>
                            </a:xfrm>
                            <a:custGeom>
                              <a:avLst/>
                              <a:gdLst>
                                <a:gd name="T0" fmla="*/ 83 w 101"/>
                                <a:gd name="T1" fmla="*/ 0 h 1"/>
                                <a:gd name="T2" fmla="*/ 2 w 101"/>
                                <a:gd name="T3" fmla="*/ 0 h 1"/>
                                <a:gd name="T4" fmla="*/ 0 w 101"/>
                                <a:gd name="T5" fmla="*/ 0 h 1"/>
                                <a:gd name="T6" fmla="*/ 83 w 101"/>
                                <a:gd name="T7" fmla="*/ 0 h 1"/>
                                <a:gd name="T8" fmla="*/ 83 w 101"/>
                                <a:gd name="T9" fmla="*/ 0 h 1"/>
                                <a:gd name="T10" fmla="*/ 83 w 101"/>
                                <a:gd name="T11" fmla="*/ 0 h 1"/>
                                <a:gd name="T12" fmla="*/ 0 60000 65536"/>
                                <a:gd name="T13" fmla="*/ 0 60000 65536"/>
                                <a:gd name="T14" fmla="*/ 0 60000 65536"/>
                                <a:gd name="T15" fmla="*/ 0 60000 65536"/>
                                <a:gd name="T16" fmla="*/ 0 60000 65536"/>
                                <a:gd name="T17" fmla="*/ 0 60000 65536"/>
                                <a:gd name="T18" fmla="*/ 0 w 101"/>
                                <a:gd name="T19" fmla="*/ 0 h 1"/>
                                <a:gd name="T20" fmla="*/ 101 w 10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1" h="1">
                                  <a:moveTo>
                                    <a:pt x="100" y="0"/>
                                  </a:moveTo>
                                  <a:lnTo>
                                    <a:pt x="2" y="0"/>
                                  </a:lnTo>
                                  <a:lnTo>
                                    <a:pt x="0" y="0"/>
                                  </a:lnTo>
                                  <a:lnTo>
                                    <a:pt x="10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14" name="Freeform 918"/>
                            <p:cNvSpPr>
                              <a:spLocks/>
                            </p:cNvSpPr>
                            <p:nvPr/>
                          </p:nvSpPr>
                          <p:spPr bwMode="auto">
                            <a:xfrm>
                              <a:off x="386" y="1817"/>
                              <a:ext cx="92" cy="1"/>
                            </a:xfrm>
                            <a:custGeom>
                              <a:avLst/>
                              <a:gdLst>
                                <a:gd name="T0" fmla="*/ 83 w 101"/>
                                <a:gd name="T1" fmla="*/ 0 h 1"/>
                                <a:gd name="T2" fmla="*/ 0 w 101"/>
                                <a:gd name="T3" fmla="*/ 0 h 1"/>
                                <a:gd name="T4" fmla="*/ 0 w 101"/>
                                <a:gd name="T5" fmla="*/ 0 h 1"/>
                                <a:gd name="T6" fmla="*/ 83 w 101"/>
                                <a:gd name="T7" fmla="*/ 0 h 1"/>
                                <a:gd name="T8" fmla="*/ 83 w 101"/>
                                <a:gd name="T9" fmla="*/ 0 h 1"/>
                                <a:gd name="T10" fmla="*/ 83 w 101"/>
                                <a:gd name="T11" fmla="*/ 0 h 1"/>
                                <a:gd name="T12" fmla="*/ 0 60000 65536"/>
                                <a:gd name="T13" fmla="*/ 0 60000 65536"/>
                                <a:gd name="T14" fmla="*/ 0 60000 65536"/>
                                <a:gd name="T15" fmla="*/ 0 60000 65536"/>
                                <a:gd name="T16" fmla="*/ 0 60000 65536"/>
                                <a:gd name="T17" fmla="*/ 0 60000 65536"/>
                                <a:gd name="T18" fmla="*/ 0 w 101"/>
                                <a:gd name="T19" fmla="*/ 0 h 1"/>
                                <a:gd name="T20" fmla="*/ 101 w 10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1" h="1">
                                  <a:moveTo>
                                    <a:pt x="100" y="0"/>
                                  </a:moveTo>
                                  <a:lnTo>
                                    <a:pt x="0" y="0"/>
                                  </a:lnTo>
                                  <a:lnTo>
                                    <a:pt x="10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15" name="Freeform 919"/>
                            <p:cNvSpPr>
                              <a:spLocks/>
                            </p:cNvSpPr>
                            <p:nvPr/>
                          </p:nvSpPr>
                          <p:spPr bwMode="auto">
                            <a:xfrm>
                              <a:off x="383" y="1817"/>
                              <a:ext cx="95" cy="1"/>
                            </a:xfrm>
                            <a:custGeom>
                              <a:avLst/>
                              <a:gdLst>
                                <a:gd name="T0" fmla="*/ 86 w 104"/>
                                <a:gd name="T1" fmla="*/ 0 h 1"/>
                                <a:gd name="T2" fmla="*/ 3 w 104"/>
                                <a:gd name="T3" fmla="*/ 0 h 1"/>
                                <a:gd name="T4" fmla="*/ 0 w 104"/>
                                <a:gd name="T5" fmla="*/ 0 h 1"/>
                                <a:gd name="T6" fmla="*/ 86 w 104"/>
                                <a:gd name="T7" fmla="*/ 0 h 1"/>
                                <a:gd name="T8" fmla="*/ 86 w 104"/>
                                <a:gd name="T9" fmla="*/ 0 h 1"/>
                                <a:gd name="T10" fmla="*/ 86 w 104"/>
                                <a:gd name="T11" fmla="*/ 0 h 1"/>
                                <a:gd name="T12" fmla="*/ 0 60000 65536"/>
                                <a:gd name="T13" fmla="*/ 0 60000 65536"/>
                                <a:gd name="T14" fmla="*/ 0 60000 65536"/>
                                <a:gd name="T15" fmla="*/ 0 60000 65536"/>
                                <a:gd name="T16" fmla="*/ 0 60000 65536"/>
                                <a:gd name="T17" fmla="*/ 0 60000 65536"/>
                                <a:gd name="T18" fmla="*/ 0 w 104"/>
                                <a:gd name="T19" fmla="*/ 0 h 1"/>
                                <a:gd name="T20" fmla="*/ 104 w 10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4" h="1">
                                  <a:moveTo>
                                    <a:pt x="103" y="0"/>
                                  </a:moveTo>
                                  <a:lnTo>
                                    <a:pt x="3" y="0"/>
                                  </a:lnTo>
                                  <a:lnTo>
                                    <a:pt x="0" y="0"/>
                                  </a:lnTo>
                                  <a:lnTo>
                                    <a:pt x="10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16" name="Freeform 920"/>
                            <p:cNvSpPr>
                              <a:spLocks/>
                            </p:cNvSpPr>
                            <p:nvPr/>
                          </p:nvSpPr>
                          <p:spPr bwMode="auto">
                            <a:xfrm>
                              <a:off x="381" y="1815"/>
                              <a:ext cx="97" cy="3"/>
                            </a:xfrm>
                            <a:custGeom>
                              <a:avLst/>
                              <a:gdLst>
                                <a:gd name="T0" fmla="*/ 88 w 106"/>
                                <a:gd name="T1" fmla="*/ 2 h 3"/>
                                <a:gd name="T2" fmla="*/ 2 w 106"/>
                                <a:gd name="T3" fmla="*/ 2 h 3"/>
                                <a:gd name="T4" fmla="*/ 0 w 106"/>
                                <a:gd name="T5" fmla="*/ 0 h 3"/>
                                <a:gd name="T6" fmla="*/ 88 w 106"/>
                                <a:gd name="T7" fmla="*/ 0 h 3"/>
                                <a:gd name="T8" fmla="*/ 88 w 106"/>
                                <a:gd name="T9" fmla="*/ 2 h 3"/>
                                <a:gd name="T10" fmla="*/ 88 w 106"/>
                                <a:gd name="T11" fmla="*/ 2 h 3"/>
                                <a:gd name="T12" fmla="*/ 0 60000 65536"/>
                                <a:gd name="T13" fmla="*/ 0 60000 65536"/>
                                <a:gd name="T14" fmla="*/ 0 60000 65536"/>
                                <a:gd name="T15" fmla="*/ 0 60000 65536"/>
                                <a:gd name="T16" fmla="*/ 0 60000 65536"/>
                                <a:gd name="T17" fmla="*/ 0 60000 65536"/>
                                <a:gd name="T18" fmla="*/ 0 w 106"/>
                                <a:gd name="T19" fmla="*/ 0 h 3"/>
                                <a:gd name="T20" fmla="*/ 106 w 10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6" h="3">
                                  <a:moveTo>
                                    <a:pt x="105" y="2"/>
                                  </a:moveTo>
                                  <a:lnTo>
                                    <a:pt x="2" y="2"/>
                                  </a:lnTo>
                                  <a:lnTo>
                                    <a:pt x="0" y="0"/>
                                  </a:lnTo>
                                  <a:lnTo>
                                    <a:pt x="105" y="0"/>
                                  </a:lnTo>
                                  <a:lnTo>
                                    <a:pt x="105"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17" name="Freeform 921"/>
                            <p:cNvSpPr>
                              <a:spLocks/>
                            </p:cNvSpPr>
                            <p:nvPr/>
                          </p:nvSpPr>
                          <p:spPr bwMode="auto">
                            <a:xfrm>
                              <a:off x="381" y="1815"/>
                              <a:ext cx="97" cy="1"/>
                            </a:xfrm>
                            <a:custGeom>
                              <a:avLst/>
                              <a:gdLst>
                                <a:gd name="T0" fmla="*/ 88 w 106"/>
                                <a:gd name="T1" fmla="*/ 0 h 1"/>
                                <a:gd name="T2" fmla="*/ 0 w 106"/>
                                <a:gd name="T3" fmla="*/ 0 h 1"/>
                                <a:gd name="T4" fmla="*/ 0 w 106"/>
                                <a:gd name="T5" fmla="*/ 0 h 1"/>
                                <a:gd name="T6" fmla="*/ 88 w 106"/>
                                <a:gd name="T7" fmla="*/ 0 h 1"/>
                                <a:gd name="T8" fmla="*/ 88 w 106"/>
                                <a:gd name="T9" fmla="*/ 0 h 1"/>
                                <a:gd name="T10" fmla="*/ 88 w 106"/>
                                <a:gd name="T11" fmla="*/ 0 h 1"/>
                                <a:gd name="T12" fmla="*/ 0 60000 65536"/>
                                <a:gd name="T13" fmla="*/ 0 60000 65536"/>
                                <a:gd name="T14" fmla="*/ 0 60000 65536"/>
                                <a:gd name="T15" fmla="*/ 0 60000 65536"/>
                                <a:gd name="T16" fmla="*/ 0 60000 65536"/>
                                <a:gd name="T17" fmla="*/ 0 60000 65536"/>
                                <a:gd name="T18" fmla="*/ 0 w 106"/>
                                <a:gd name="T19" fmla="*/ 0 h 1"/>
                                <a:gd name="T20" fmla="*/ 106 w 10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6" h="1">
                                  <a:moveTo>
                                    <a:pt x="105" y="0"/>
                                  </a:moveTo>
                                  <a:lnTo>
                                    <a:pt x="0" y="0"/>
                                  </a:lnTo>
                                  <a:lnTo>
                                    <a:pt x="10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18" name="Freeform 922"/>
                            <p:cNvSpPr>
                              <a:spLocks/>
                            </p:cNvSpPr>
                            <p:nvPr/>
                          </p:nvSpPr>
                          <p:spPr bwMode="auto">
                            <a:xfrm>
                              <a:off x="380" y="1815"/>
                              <a:ext cx="98" cy="1"/>
                            </a:xfrm>
                            <a:custGeom>
                              <a:avLst/>
                              <a:gdLst>
                                <a:gd name="T0" fmla="*/ 89 w 107"/>
                                <a:gd name="T1" fmla="*/ 0 h 1"/>
                                <a:gd name="T2" fmla="*/ 1 w 107"/>
                                <a:gd name="T3" fmla="*/ 0 h 1"/>
                                <a:gd name="T4" fmla="*/ 0 w 107"/>
                                <a:gd name="T5" fmla="*/ 0 h 1"/>
                                <a:gd name="T6" fmla="*/ 89 w 107"/>
                                <a:gd name="T7" fmla="*/ 0 h 1"/>
                                <a:gd name="T8" fmla="*/ 89 w 107"/>
                                <a:gd name="T9" fmla="*/ 0 h 1"/>
                                <a:gd name="T10" fmla="*/ 89 w 107"/>
                                <a:gd name="T11" fmla="*/ 0 h 1"/>
                                <a:gd name="T12" fmla="*/ 0 60000 65536"/>
                                <a:gd name="T13" fmla="*/ 0 60000 65536"/>
                                <a:gd name="T14" fmla="*/ 0 60000 65536"/>
                                <a:gd name="T15" fmla="*/ 0 60000 65536"/>
                                <a:gd name="T16" fmla="*/ 0 60000 65536"/>
                                <a:gd name="T17" fmla="*/ 0 60000 65536"/>
                                <a:gd name="T18" fmla="*/ 0 w 107"/>
                                <a:gd name="T19" fmla="*/ 0 h 1"/>
                                <a:gd name="T20" fmla="*/ 107 w 10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7" h="1">
                                  <a:moveTo>
                                    <a:pt x="106" y="0"/>
                                  </a:moveTo>
                                  <a:lnTo>
                                    <a:pt x="1" y="0"/>
                                  </a:lnTo>
                                  <a:lnTo>
                                    <a:pt x="0" y="0"/>
                                  </a:lnTo>
                                  <a:lnTo>
                                    <a:pt x="10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19" name="Freeform 923"/>
                            <p:cNvSpPr>
                              <a:spLocks/>
                            </p:cNvSpPr>
                            <p:nvPr/>
                          </p:nvSpPr>
                          <p:spPr bwMode="auto">
                            <a:xfrm>
                              <a:off x="378" y="1815"/>
                              <a:ext cx="100" cy="1"/>
                            </a:xfrm>
                            <a:custGeom>
                              <a:avLst/>
                              <a:gdLst>
                                <a:gd name="T0" fmla="*/ 90 w 110"/>
                                <a:gd name="T1" fmla="*/ 0 h 1"/>
                                <a:gd name="T2" fmla="*/ 3 w 110"/>
                                <a:gd name="T3" fmla="*/ 0 h 1"/>
                                <a:gd name="T4" fmla="*/ 0 w 110"/>
                                <a:gd name="T5" fmla="*/ 0 h 1"/>
                                <a:gd name="T6" fmla="*/ 90 w 110"/>
                                <a:gd name="T7" fmla="*/ 0 h 1"/>
                                <a:gd name="T8" fmla="*/ 90 w 110"/>
                                <a:gd name="T9" fmla="*/ 0 h 1"/>
                                <a:gd name="T10" fmla="*/ 90 w 110"/>
                                <a:gd name="T11" fmla="*/ 0 h 1"/>
                                <a:gd name="T12" fmla="*/ 0 60000 65536"/>
                                <a:gd name="T13" fmla="*/ 0 60000 65536"/>
                                <a:gd name="T14" fmla="*/ 0 60000 65536"/>
                                <a:gd name="T15" fmla="*/ 0 60000 65536"/>
                                <a:gd name="T16" fmla="*/ 0 60000 65536"/>
                                <a:gd name="T17" fmla="*/ 0 60000 65536"/>
                                <a:gd name="T18" fmla="*/ 0 w 110"/>
                                <a:gd name="T19" fmla="*/ 0 h 1"/>
                                <a:gd name="T20" fmla="*/ 110 w 1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0" h="1">
                                  <a:moveTo>
                                    <a:pt x="109" y="0"/>
                                  </a:moveTo>
                                  <a:lnTo>
                                    <a:pt x="3" y="0"/>
                                  </a:lnTo>
                                  <a:lnTo>
                                    <a:pt x="0" y="0"/>
                                  </a:lnTo>
                                  <a:lnTo>
                                    <a:pt x="10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20" name="Freeform 924"/>
                            <p:cNvSpPr>
                              <a:spLocks/>
                            </p:cNvSpPr>
                            <p:nvPr/>
                          </p:nvSpPr>
                          <p:spPr bwMode="auto">
                            <a:xfrm>
                              <a:off x="378" y="1815"/>
                              <a:ext cx="100" cy="1"/>
                            </a:xfrm>
                            <a:custGeom>
                              <a:avLst/>
                              <a:gdLst>
                                <a:gd name="T0" fmla="*/ 90 w 110"/>
                                <a:gd name="T1" fmla="*/ 0 h 1"/>
                                <a:gd name="T2" fmla="*/ 0 w 110"/>
                                <a:gd name="T3" fmla="*/ 0 h 1"/>
                                <a:gd name="T4" fmla="*/ 0 w 110"/>
                                <a:gd name="T5" fmla="*/ 0 h 1"/>
                                <a:gd name="T6" fmla="*/ 90 w 110"/>
                                <a:gd name="T7" fmla="*/ 0 h 1"/>
                                <a:gd name="T8" fmla="*/ 90 w 110"/>
                                <a:gd name="T9" fmla="*/ 0 h 1"/>
                                <a:gd name="T10" fmla="*/ 90 w 110"/>
                                <a:gd name="T11" fmla="*/ 0 h 1"/>
                                <a:gd name="T12" fmla="*/ 0 60000 65536"/>
                                <a:gd name="T13" fmla="*/ 0 60000 65536"/>
                                <a:gd name="T14" fmla="*/ 0 60000 65536"/>
                                <a:gd name="T15" fmla="*/ 0 60000 65536"/>
                                <a:gd name="T16" fmla="*/ 0 60000 65536"/>
                                <a:gd name="T17" fmla="*/ 0 60000 65536"/>
                                <a:gd name="T18" fmla="*/ 0 w 110"/>
                                <a:gd name="T19" fmla="*/ 0 h 1"/>
                                <a:gd name="T20" fmla="*/ 110 w 1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0" h="1">
                                  <a:moveTo>
                                    <a:pt x="109" y="0"/>
                                  </a:moveTo>
                                  <a:lnTo>
                                    <a:pt x="0" y="0"/>
                                  </a:lnTo>
                                  <a:lnTo>
                                    <a:pt x="10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21" name="Freeform 925"/>
                            <p:cNvSpPr>
                              <a:spLocks/>
                            </p:cNvSpPr>
                            <p:nvPr/>
                          </p:nvSpPr>
                          <p:spPr bwMode="auto">
                            <a:xfrm>
                              <a:off x="376" y="1813"/>
                              <a:ext cx="102" cy="3"/>
                            </a:xfrm>
                            <a:custGeom>
                              <a:avLst/>
                              <a:gdLst>
                                <a:gd name="T0" fmla="*/ 92 w 112"/>
                                <a:gd name="T1" fmla="*/ 2 h 3"/>
                                <a:gd name="T2" fmla="*/ 2 w 112"/>
                                <a:gd name="T3" fmla="*/ 2 h 3"/>
                                <a:gd name="T4" fmla="*/ 0 w 112"/>
                                <a:gd name="T5" fmla="*/ 0 h 3"/>
                                <a:gd name="T6" fmla="*/ 92 w 112"/>
                                <a:gd name="T7" fmla="*/ 0 h 3"/>
                                <a:gd name="T8" fmla="*/ 92 w 112"/>
                                <a:gd name="T9" fmla="*/ 2 h 3"/>
                                <a:gd name="T10" fmla="*/ 92 w 112"/>
                                <a:gd name="T11" fmla="*/ 2 h 3"/>
                                <a:gd name="T12" fmla="*/ 0 60000 65536"/>
                                <a:gd name="T13" fmla="*/ 0 60000 65536"/>
                                <a:gd name="T14" fmla="*/ 0 60000 65536"/>
                                <a:gd name="T15" fmla="*/ 0 60000 65536"/>
                                <a:gd name="T16" fmla="*/ 0 60000 65536"/>
                                <a:gd name="T17" fmla="*/ 0 60000 65536"/>
                                <a:gd name="T18" fmla="*/ 0 w 112"/>
                                <a:gd name="T19" fmla="*/ 0 h 3"/>
                                <a:gd name="T20" fmla="*/ 112 w 112"/>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2" h="3">
                                  <a:moveTo>
                                    <a:pt x="111" y="2"/>
                                  </a:moveTo>
                                  <a:lnTo>
                                    <a:pt x="2" y="2"/>
                                  </a:lnTo>
                                  <a:lnTo>
                                    <a:pt x="0" y="0"/>
                                  </a:lnTo>
                                  <a:lnTo>
                                    <a:pt x="111" y="0"/>
                                  </a:lnTo>
                                  <a:lnTo>
                                    <a:pt x="111"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22" name="Freeform 926"/>
                            <p:cNvSpPr>
                              <a:spLocks/>
                            </p:cNvSpPr>
                            <p:nvPr/>
                          </p:nvSpPr>
                          <p:spPr bwMode="auto">
                            <a:xfrm>
                              <a:off x="376" y="1813"/>
                              <a:ext cx="103" cy="1"/>
                            </a:xfrm>
                            <a:custGeom>
                              <a:avLst/>
                              <a:gdLst>
                                <a:gd name="T0" fmla="*/ 90 w 114"/>
                                <a:gd name="T1" fmla="*/ 0 h 1"/>
                                <a:gd name="T2" fmla="*/ 0 w 114"/>
                                <a:gd name="T3" fmla="*/ 0 h 1"/>
                                <a:gd name="T4" fmla="*/ 0 w 114"/>
                                <a:gd name="T5" fmla="*/ 0 h 1"/>
                                <a:gd name="T6" fmla="*/ 92 w 114"/>
                                <a:gd name="T7" fmla="*/ 0 h 1"/>
                                <a:gd name="T8" fmla="*/ 90 w 114"/>
                                <a:gd name="T9" fmla="*/ 0 h 1"/>
                                <a:gd name="T10" fmla="*/ 90 w 114"/>
                                <a:gd name="T11" fmla="*/ 0 h 1"/>
                                <a:gd name="T12" fmla="*/ 0 60000 65536"/>
                                <a:gd name="T13" fmla="*/ 0 60000 65536"/>
                                <a:gd name="T14" fmla="*/ 0 60000 65536"/>
                                <a:gd name="T15" fmla="*/ 0 60000 65536"/>
                                <a:gd name="T16" fmla="*/ 0 60000 65536"/>
                                <a:gd name="T17" fmla="*/ 0 60000 65536"/>
                                <a:gd name="T18" fmla="*/ 0 w 114"/>
                                <a:gd name="T19" fmla="*/ 0 h 1"/>
                                <a:gd name="T20" fmla="*/ 114 w 1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4" h="1">
                                  <a:moveTo>
                                    <a:pt x="111" y="0"/>
                                  </a:moveTo>
                                  <a:lnTo>
                                    <a:pt x="0" y="0"/>
                                  </a:lnTo>
                                  <a:lnTo>
                                    <a:pt x="113" y="0"/>
                                  </a:lnTo>
                                  <a:lnTo>
                                    <a:pt x="11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23" name="Freeform 927"/>
                            <p:cNvSpPr>
                              <a:spLocks/>
                            </p:cNvSpPr>
                            <p:nvPr/>
                          </p:nvSpPr>
                          <p:spPr bwMode="auto">
                            <a:xfrm>
                              <a:off x="374" y="1813"/>
                              <a:ext cx="105" cy="1"/>
                            </a:xfrm>
                            <a:custGeom>
                              <a:avLst/>
                              <a:gdLst>
                                <a:gd name="T0" fmla="*/ 94 w 116"/>
                                <a:gd name="T1" fmla="*/ 0 h 1"/>
                                <a:gd name="T2" fmla="*/ 2 w 116"/>
                                <a:gd name="T3" fmla="*/ 0 h 1"/>
                                <a:gd name="T4" fmla="*/ 0 w 116"/>
                                <a:gd name="T5" fmla="*/ 0 h 1"/>
                                <a:gd name="T6" fmla="*/ 94 w 116"/>
                                <a:gd name="T7" fmla="*/ 0 h 1"/>
                                <a:gd name="T8" fmla="*/ 94 w 116"/>
                                <a:gd name="T9" fmla="*/ 0 h 1"/>
                                <a:gd name="T10" fmla="*/ 94 w 116"/>
                                <a:gd name="T11" fmla="*/ 0 h 1"/>
                                <a:gd name="T12" fmla="*/ 0 60000 65536"/>
                                <a:gd name="T13" fmla="*/ 0 60000 65536"/>
                                <a:gd name="T14" fmla="*/ 0 60000 65536"/>
                                <a:gd name="T15" fmla="*/ 0 60000 65536"/>
                                <a:gd name="T16" fmla="*/ 0 60000 65536"/>
                                <a:gd name="T17" fmla="*/ 0 60000 65536"/>
                                <a:gd name="T18" fmla="*/ 0 w 116"/>
                                <a:gd name="T19" fmla="*/ 0 h 1"/>
                                <a:gd name="T20" fmla="*/ 116 w 1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6" h="1">
                                  <a:moveTo>
                                    <a:pt x="115" y="0"/>
                                  </a:moveTo>
                                  <a:lnTo>
                                    <a:pt x="2" y="0"/>
                                  </a:lnTo>
                                  <a:lnTo>
                                    <a:pt x="0" y="0"/>
                                  </a:lnTo>
                                  <a:lnTo>
                                    <a:pt x="11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24" name="Freeform 928"/>
                            <p:cNvSpPr>
                              <a:spLocks/>
                            </p:cNvSpPr>
                            <p:nvPr/>
                          </p:nvSpPr>
                          <p:spPr bwMode="auto">
                            <a:xfrm>
                              <a:off x="372" y="1813"/>
                              <a:ext cx="107" cy="1"/>
                            </a:xfrm>
                            <a:custGeom>
                              <a:avLst/>
                              <a:gdLst>
                                <a:gd name="T0" fmla="*/ 96 w 118"/>
                                <a:gd name="T1" fmla="*/ 0 h 1"/>
                                <a:gd name="T2" fmla="*/ 2 w 118"/>
                                <a:gd name="T3" fmla="*/ 0 h 1"/>
                                <a:gd name="T4" fmla="*/ 0 w 118"/>
                                <a:gd name="T5" fmla="*/ 0 h 1"/>
                                <a:gd name="T6" fmla="*/ 96 w 118"/>
                                <a:gd name="T7" fmla="*/ 0 h 1"/>
                                <a:gd name="T8" fmla="*/ 96 w 118"/>
                                <a:gd name="T9" fmla="*/ 0 h 1"/>
                                <a:gd name="T10" fmla="*/ 96 w 118"/>
                                <a:gd name="T11" fmla="*/ 0 h 1"/>
                                <a:gd name="T12" fmla="*/ 0 60000 65536"/>
                                <a:gd name="T13" fmla="*/ 0 60000 65536"/>
                                <a:gd name="T14" fmla="*/ 0 60000 65536"/>
                                <a:gd name="T15" fmla="*/ 0 60000 65536"/>
                                <a:gd name="T16" fmla="*/ 0 60000 65536"/>
                                <a:gd name="T17" fmla="*/ 0 60000 65536"/>
                                <a:gd name="T18" fmla="*/ 0 w 118"/>
                                <a:gd name="T19" fmla="*/ 0 h 1"/>
                                <a:gd name="T20" fmla="*/ 118 w 1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8" h="1">
                                  <a:moveTo>
                                    <a:pt x="117" y="0"/>
                                  </a:moveTo>
                                  <a:lnTo>
                                    <a:pt x="2" y="0"/>
                                  </a:lnTo>
                                  <a:lnTo>
                                    <a:pt x="0" y="0"/>
                                  </a:lnTo>
                                  <a:lnTo>
                                    <a:pt x="11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25" name="Freeform 929"/>
                            <p:cNvSpPr>
                              <a:spLocks/>
                            </p:cNvSpPr>
                            <p:nvPr/>
                          </p:nvSpPr>
                          <p:spPr bwMode="auto">
                            <a:xfrm>
                              <a:off x="372" y="1812"/>
                              <a:ext cx="107" cy="2"/>
                            </a:xfrm>
                            <a:custGeom>
                              <a:avLst/>
                              <a:gdLst>
                                <a:gd name="T0" fmla="*/ 96 w 118"/>
                                <a:gd name="T1" fmla="*/ 1 h 3"/>
                                <a:gd name="T2" fmla="*/ 0 w 118"/>
                                <a:gd name="T3" fmla="*/ 1 h 3"/>
                                <a:gd name="T4" fmla="*/ 0 w 118"/>
                                <a:gd name="T5" fmla="*/ 0 h 3"/>
                                <a:gd name="T6" fmla="*/ 96 w 118"/>
                                <a:gd name="T7" fmla="*/ 0 h 3"/>
                                <a:gd name="T8" fmla="*/ 96 w 118"/>
                                <a:gd name="T9" fmla="*/ 1 h 3"/>
                                <a:gd name="T10" fmla="*/ 96 w 118"/>
                                <a:gd name="T11" fmla="*/ 1 h 3"/>
                                <a:gd name="T12" fmla="*/ 0 60000 65536"/>
                                <a:gd name="T13" fmla="*/ 0 60000 65536"/>
                                <a:gd name="T14" fmla="*/ 0 60000 65536"/>
                                <a:gd name="T15" fmla="*/ 0 60000 65536"/>
                                <a:gd name="T16" fmla="*/ 0 60000 65536"/>
                                <a:gd name="T17" fmla="*/ 0 60000 65536"/>
                                <a:gd name="T18" fmla="*/ 0 w 118"/>
                                <a:gd name="T19" fmla="*/ 0 h 3"/>
                                <a:gd name="T20" fmla="*/ 118 w 11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8" h="3">
                                  <a:moveTo>
                                    <a:pt x="117" y="2"/>
                                  </a:moveTo>
                                  <a:lnTo>
                                    <a:pt x="0" y="2"/>
                                  </a:lnTo>
                                  <a:lnTo>
                                    <a:pt x="0" y="0"/>
                                  </a:lnTo>
                                  <a:lnTo>
                                    <a:pt x="117" y="0"/>
                                  </a:lnTo>
                                  <a:lnTo>
                                    <a:pt x="117"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26" name="Freeform 930"/>
                            <p:cNvSpPr>
                              <a:spLocks/>
                            </p:cNvSpPr>
                            <p:nvPr/>
                          </p:nvSpPr>
                          <p:spPr bwMode="auto">
                            <a:xfrm>
                              <a:off x="370" y="1812"/>
                              <a:ext cx="109" cy="1"/>
                            </a:xfrm>
                            <a:custGeom>
                              <a:avLst/>
                              <a:gdLst>
                                <a:gd name="T0" fmla="*/ 98 w 120"/>
                                <a:gd name="T1" fmla="*/ 0 h 1"/>
                                <a:gd name="T2" fmla="*/ 2 w 120"/>
                                <a:gd name="T3" fmla="*/ 0 h 1"/>
                                <a:gd name="T4" fmla="*/ 0 w 120"/>
                                <a:gd name="T5" fmla="*/ 0 h 1"/>
                                <a:gd name="T6" fmla="*/ 98 w 120"/>
                                <a:gd name="T7" fmla="*/ 0 h 1"/>
                                <a:gd name="T8" fmla="*/ 98 w 120"/>
                                <a:gd name="T9" fmla="*/ 0 h 1"/>
                                <a:gd name="T10" fmla="*/ 98 w 120"/>
                                <a:gd name="T11" fmla="*/ 0 h 1"/>
                                <a:gd name="T12" fmla="*/ 0 60000 65536"/>
                                <a:gd name="T13" fmla="*/ 0 60000 65536"/>
                                <a:gd name="T14" fmla="*/ 0 60000 65536"/>
                                <a:gd name="T15" fmla="*/ 0 60000 65536"/>
                                <a:gd name="T16" fmla="*/ 0 60000 65536"/>
                                <a:gd name="T17" fmla="*/ 0 60000 65536"/>
                                <a:gd name="T18" fmla="*/ 0 w 120"/>
                                <a:gd name="T19" fmla="*/ 0 h 1"/>
                                <a:gd name="T20" fmla="*/ 120 w 1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0" h="1">
                                  <a:moveTo>
                                    <a:pt x="119" y="0"/>
                                  </a:moveTo>
                                  <a:lnTo>
                                    <a:pt x="2" y="0"/>
                                  </a:lnTo>
                                  <a:lnTo>
                                    <a:pt x="0" y="0"/>
                                  </a:lnTo>
                                  <a:lnTo>
                                    <a:pt x="11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27" name="Freeform 931"/>
                            <p:cNvSpPr>
                              <a:spLocks/>
                            </p:cNvSpPr>
                            <p:nvPr/>
                          </p:nvSpPr>
                          <p:spPr bwMode="auto">
                            <a:xfrm>
                              <a:off x="368" y="1812"/>
                              <a:ext cx="111" cy="1"/>
                            </a:xfrm>
                            <a:custGeom>
                              <a:avLst/>
                              <a:gdLst>
                                <a:gd name="T0" fmla="*/ 99 w 123"/>
                                <a:gd name="T1" fmla="*/ 0 h 1"/>
                                <a:gd name="T2" fmla="*/ 3 w 123"/>
                                <a:gd name="T3" fmla="*/ 0 h 1"/>
                                <a:gd name="T4" fmla="*/ 0 w 123"/>
                                <a:gd name="T5" fmla="*/ 0 h 1"/>
                                <a:gd name="T6" fmla="*/ 99 w 123"/>
                                <a:gd name="T7" fmla="*/ 0 h 1"/>
                                <a:gd name="T8" fmla="*/ 99 w 123"/>
                                <a:gd name="T9" fmla="*/ 0 h 1"/>
                                <a:gd name="T10" fmla="*/ 99 w 123"/>
                                <a:gd name="T11" fmla="*/ 0 h 1"/>
                                <a:gd name="T12" fmla="*/ 0 60000 65536"/>
                                <a:gd name="T13" fmla="*/ 0 60000 65536"/>
                                <a:gd name="T14" fmla="*/ 0 60000 65536"/>
                                <a:gd name="T15" fmla="*/ 0 60000 65536"/>
                                <a:gd name="T16" fmla="*/ 0 60000 65536"/>
                                <a:gd name="T17" fmla="*/ 0 60000 65536"/>
                                <a:gd name="T18" fmla="*/ 0 w 123"/>
                                <a:gd name="T19" fmla="*/ 0 h 1"/>
                                <a:gd name="T20" fmla="*/ 123 w 12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3" h="1">
                                  <a:moveTo>
                                    <a:pt x="122" y="0"/>
                                  </a:moveTo>
                                  <a:lnTo>
                                    <a:pt x="3" y="0"/>
                                  </a:lnTo>
                                  <a:lnTo>
                                    <a:pt x="0" y="0"/>
                                  </a:lnTo>
                                  <a:lnTo>
                                    <a:pt x="12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28" name="Freeform 932"/>
                            <p:cNvSpPr>
                              <a:spLocks/>
                            </p:cNvSpPr>
                            <p:nvPr/>
                          </p:nvSpPr>
                          <p:spPr bwMode="auto">
                            <a:xfrm>
                              <a:off x="368" y="1812"/>
                              <a:ext cx="111" cy="1"/>
                            </a:xfrm>
                            <a:custGeom>
                              <a:avLst/>
                              <a:gdLst>
                                <a:gd name="T0" fmla="*/ 99 w 123"/>
                                <a:gd name="T1" fmla="*/ 0 h 1"/>
                                <a:gd name="T2" fmla="*/ 0 w 123"/>
                                <a:gd name="T3" fmla="*/ 0 h 1"/>
                                <a:gd name="T4" fmla="*/ 0 w 123"/>
                                <a:gd name="T5" fmla="*/ 0 h 1"/>
                                <a:gd name="T6" fmla="*/ 99 w 123"/>
                                <a:gd name="T7" fmla="*/ 0 h 1"/>
                                <a:gd name="T8" fmla="*/ 99 w 123"/>
                                <a:gd name="T9" fmla="*/ 0 h 1"/>
                                <a:gd name="T10" fmla="*/ 99 w 123"/>
                                <a:gd name="T11" fmla="*/ 0 h 1"/>
                                <a:gd name="T12" fmla="*/ 0 60000 65536"/>
                                <a:gd name="T13" fmla="*/ 0 60000 65536"/>
                                <a:gd name="T14" fmla="*/ 0 60000 65536"/>
                                <a:gd name="T15" fmla="*/ 0 60000 65536"/>
                                <a:gd name="T16" fmla="*/ 0 60000 65536"/>
                                <a:gd name="T17" fmla="*/ 0 60000 65536"/>
                                <a:gd name="T18" fmla="*/ 0 w 123"/>
                                <a:gd name="T19" fmla="*/ 0 h 1"/>
                                <a:gd name="T20" fmla="*/ 123 w 12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3" h="1">
                                  <a:moveTo>
                                    <a:pt x="122" y="0"/>
                                  </a:moveTo>
                                  <a:lnTo>
                                    <a:pt x="0" y="0"/>
                                  </a:lnTo>
                                  <a:lnTo>
                                    <a:pt x="12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29" name="Freeform 933"/>
                            <p:cNvSpPr>
                              <a:spLocks/>
                            </p:cNvSpPr>
                            <p:nvPr/>
                          </p:nvSpPr>
                          <p:spPr bwMode="auto">
                            <a:xfrm>
                              <a:off x="367" y="1812"/>
                              <a:ext cx="112" cy="1"/>
                            </a:xfrm>
                            <a:custGeom>
                              <a:avLst/>
                              <a:gdLst>
                                <a:gd name="T0" fmla="*/ 100 w 124"/>
                                <a:gd name="T1" fmla="*/ 0 h 1"/>
                                <a:gd name="T2" fmla="*/ 1 w 124"/>
                                <a:gd name="T3" fmla="*/ 0 h 1"/>
                                <a:gd name="T4" fmla="*/ 0 w 124"/>
                                <a:gd name="T5" fmla="*/ 0 h 1"/>
                                <a:gd name="T6" fmla="*/ 100 w 124"/>
                                <a:gd name="T7" fmla="*/ 0 h 1"/>
                                <a:gd name="T8" fmla="*/ 100 w 124"/>
                                <a:gd name="T9" fmla="*/ 0 h 1"/>
                                <a:gd name="T10" fmla="*/ 100 w 124"/>
                                <a:gd name="T11" fmla="*/ 0 h 1"/>
                                <a:gd name="T12" fmla="*/ 0 60000 65536"/>
                                <a:gd name="T13" fmla="*/ 0 60000 65536"/>
                                <a:gd name="T14" fmla="*/ 0 60000 65536"/>
                                <a:gd name="T15" fmla="*/ 0 60000 65536"/>
                                <a:gd name="T16" fmla="*/ 0 60000 65536"/>
                                <a:gd name="T17" fmla="*/ 0 60000 65536"/>
                                <a:gd name="T18" fmla="*/ 0 w 124"/>
                                <a:gd name="T19" fmla="*/ 0 h 1"/>
                                <a:gd name="T20" fmla="*/ 124 w 1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4" h="1">
                                  <a:moveTo>
                                    <a:pt x="123" y="0"/>
                                  </a:moveTo>
                                  <a:lnTo>
                                    <a:pt x="1" y="0"/>
                                  </a:lnTo>
                                  <a:lnTo>
                                    <a:pt x="0" y="0"/>
                                  </a:lnTo>
                                  <a:lnTo>
                                    <a:pt x="12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30" name="Freeform 934"/>
                            <p:cNvSpPr>
                              <a:spLocks/>
                            </p:cNvSpPr>
                            <p:nvPr/>
                          </p:nvSpPr>
                          <p:spPr bwMode="auto">
                            <a:xfrm>
                              <a:off x="365" y="1810"/>
                              <a:ext cx="114" cy="3"/>
                            </a:xfrm>
                            <a:custGeom>
                              <a:avLst/>
                              <a:gdLst>
                                <a:gd name="T0" fmla="*/ 102 w 126"/>
                                <a:gd name="T1" fmla="*/ 2 h 3"/>
                                <a:gd name="T2" fmla="*/ 2 w 126"/>
                                <a:gd name="T3" fmla="*/ 2 h 3"/>
                                <a:gd name="T4" fmla="*/ 0 w 126"/>
                                <a:gd name="T5" fmla="*/ 0 h 3"/>
                                <a:gd name="T6" fmla="*/ 102 w 126"/>
                                <a:gd name="T7" fmla="*/ 0 h 3"/>
                                <a:gd name="T8" fmla="*/ 102 w 126"/>
                                <a:gd name="T9" fmla="*/ 2 h 3"/>
                                <a:gd name="T10" fmla="*/ 102 w 126"/>
                                <a:gd name="T11" fmla="*/ 2 h 3"/>
                                <a:gd name="T12" fmla="*/ 0 60000 65536"/>
                                <a:gd name="T13" fmla="*/ 0 60000 65536"/>
                                <a:gd name="T14" fmla="*/ 0 60000 65536"/>
                                <a:gd name="T15" fmla="*/ 0 60000 65536"/>
                                <a:gd name="T16" fmla="*/ 0 60000 65536"/>
                                <a:gd name="T17" fmla="*/ 0 60000 65536"/>
                                <a:gd name="T18" fmla="*/ 0 w 126"/>
                                <a:gd name="T19" fmla="*/ 0 h 3"/>
                                <a:gd name="T20" fmla="*/ 126 w 1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26" h="3">
                                  <a:moveTo>
                                    <a:pt x="125" y="2"/>
                                  </a:moveTo>
                                  <a:lnTo>
                                    <a:pt x="2" y="2"/>
                                  </a:lnTo>
                                  <a:lnTo>
                                    <a:pt x="0" y="0"/>
                                  </a:lnTo>
                                  <a:lnTo>
                                    <a:pt x="125" y="0"/>
                                  </a:lnTo>
                                  <a:lnTo>
                                    <a:pt x="125"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31" name="Freeform 935"/>
                            <p:cNvSpPr>
                              <a:spLocks/>
                            </p:cNvSpPr>
                            <p:nvPr/>
                          </p:nvSpPr>
                          <p:spPr bwMode="auto">
                            <a:xfrm>
                              <a:off x="365" y="1810"/>
                              <a:ext cx="114" cy="1"/>
                            </a:xfrm>
                            <a:custGeom>
                              <a:avLst/>
                              <a:gdLst>
                                <a:gd name="T0" fmla="*/ 102 w 126"/>
                                <a:gd name="T1" fmla="*/ 0 h 1"/>
                                <a:gd name="T2" fmla="*/ 0 w 126"/>
                                <a:gd name="T3" fmla="*/ 0 h 1"/>
                                <a:gd name="T4" fmla="*/ 0 w 126"/>
                                <a:gd name="T5" fmla="*/ 0 h 1"/>
                                <a:gd name="T6" fmla="*/ 102 w 126"/>
                                <a:gd name="T7" fmla="*/ 0 h 1"/>
                                <a:gd name="T8" fmla="*/ 102 w 126"/>
                                <a:gd name="T9" fmla="*/ 0 h 1"/>
                                <a:gd name="T10" fmla="*/ 102 w 126"/>
                                <a:gd name="T11" fmla="*/ 0 h 1"/>
                                <a:gd name="T12" fmla="*/ 0 60000 65536"/>
                                <a:gd name="T13" fmla="*/ 0 60000 65536"/>
                                <a:gd name="T14" fmla="*/ 0 60000 65536"/>
                                <a:gd name="T15" fmla="*/ 0 60000 65536"/>
                                <a:gd name="T16" fmla="*/ 0 60000 65536"/>
                                <a:gd name="T17" fmla="*/ 0 60000 65536"/>
                                <a:gd name="T18" fmla="*/ 0 w 126"/>
                                <a:gd name="T19" fmla="*/ 0 h 1"/>
                                <a:gd name="T20" fmla="*/ 126 w 1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6" h="1">
                                  <a:moveTo>
                                    <a:pt x="125" y="0"/>
                                  </a:moveTo>
                                  <a:lnTo>
                                    <a:pt x="0" y="0"/>
                                  </a:lnTo>
                                  <a:lnTo>
                                    <a:pt x="12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32" name="Freeform 936"/>
                            <p:cNvSpPr>
                              <a:spLocks/>
                            </p:cNvSpPr>
                            <p:nvPr/>
                          </p:nvSpPr>
                          <p:spPr bwMode="auto">
                            <a:xfrm>
                              <a:off x="363" y="1810"/>
                              <a:ext cx="116" cy="1"/>
                            </a:xfrm>
                            <a:custGeom>
                              <a:avLst/>
                              <a:gdLst>
                                <a:gd name="T0" fmla="*/ 104 w 128"/>
                                <a:gd name="T1" fmla="*/ 0 h 1"/>
                                <a:gd name="T2" fmla="*/ 2 w 128"/>
                                <a:gd name="T3" fmla="*/ 0 h 1"/>
                                <a:gd name="T4" fmla="*/ 0 w 128"/>
                                <a:gd name="T5" fmla="*/ 0 h 1"/>
                                <a:gd name="T6" fmla="*/ 104 w 128"/>
                                <a:gd name="T7" fmla="*/ 0 h 1"/>
                                <a:gd name="T8" fmla="*/ 104 w 128"/>
                                <a:gd name="T9" fmla="*/ 0 h 1"/>
                                <a:gd name="T10" fmla="*/ 104 w 128"/>
                                <a:gd name="T11" fmla="*/ 0 h 1"/>
                                <a:gd name="T12" fmla="*/ 0 60000 65536"/>
                                <a:gd name="T13" fmla="*/ 0 60000 65536"/>
                                <a:gd name="T14" fmla="*/ 0 60000 65536"/>
                                <a:gd name="T15" fmla="*/ 0 60000 65536"/>
                                <a:gd name="T16" fmla="*/ 0 60000 65536"/>
                                <a:gd name="T17" fmla="*/ 0 60000 65536"/>
                                <a:gd name="T18" fmla="*/ 0 w 128"/>
                                <a:gd name="T19" fmla="*/ 0 h 1"/>
                                <a:gd name="T20" fmla="*/ 128 w 1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8" h="1">
                                  <a:moveTo>
                                    <a:pt x="127" y="0"/>
                                  </a:moveTo>
                                  <a:lnTo>
                                    <a:pt x="2" y="0"/>
                                  </a:lnTo>
                                  <a:lnTo>
                                    <a:pt x="0" y="0"/>
                                  </a:lnTo>
                                  <a:lnTo>
                                    <a:pt x="12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33" name="Freeform 937"/>
                            <p:cNvSpPr>
                              <a:spLocks/>
                            </p:cNvSpPr>
                            <p:nvPr/>
                          </p:nvSpPr>
                          <p:spPr bwMode="auto">
                            <a:xfrm>
                              <a:off x="363" y="1810"/>
                              <a:ext cx="116" cy="1"/>
                            </a:xfrm>
                            <a:custGeom>
                              <a:avLst/>
                              <a:gdLst>
                                <a:gd name="T0" fmla="*/ 104 w 128"/>
                                <a:gd name="T1" fmla="*/ 0 h 1"/>
                                <a:gd name="T2" fmla="*/ 0 w 128"/>
                                <a:gd name="T3" fmla="*/ 0 h 1"/>
                                <a:gd name="T4" fmla="*/ 0 w 128"/>
                                <a:gd name="T5" fmla="*/ 0 h 1"/>
                                <a:gd name="T6" fmla="*/ 104 w 128"/>
                                <a:gd name="T7" fmla="*/ 0 h 1"/>
                                <a:gd name="T8" fmla="*/ 104 w 128"/>
                                <a:gd name="T9" fmla="*/ 0 h 1"/>
                                <a:gd name="T10" fmla="*/ 104 w 128"/>
                                <a:gd name="T11" fmla="*/ 0 h 1"/>
                                <a:gd name="T12" fmla="*/ 0 60000 65536"/>
                                <a:gd name="T13" fmla="*/ 0 60000 65536"/>
                                <a:gd name="T14" fmla="*/ 0 60000 65536"/>
                                <a:gd name="T15" fmla="*/ 0 60000 65536"/>
                                <a:gd name="T16" fmla="*/ 0 60000 65536"/>
                                <a:gd name="T17" fmla="*/ 0 60000 65536"/>
                                <a:gd name="T18" fmla="*/ 0 w 128"/>
                                <a:gd name="T19" fmla="*/ 0 h 1"/>
                                <a:gd name="T20" fmla="*/ 128 w 1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8" h="1">
                                  <a:moveTo>
                                    <a:pt x="127" y="0"/>
                                  </a:moveTo>
                                  <a:lnTo>
                                    <a:pt x="0" y="0"/>
                                  </a:lnTo>
                                  <a:lnTo>
                                    <a:pt x="12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34" name="Freeform 938"/>
                            <p:cNvSpPr>
                              <a:spLocks/>
                            </p:cNvSpPr>
                            <p:nvPr/>
                          </p:nvSpPr>
                          <p:spPr bwMode="auto">
                            <a:xfrm>
                              <a:off x="360" y="1808"/>
                              <a:ext cx="119" cy="3"/>
                            </a:xfrm>
                            <a:custGeom>
                              <a:avLst/>
                              <a:gdLst>
                                <a:gd name="T0" fmla="*/ 107 w 131"/>
                                <a:gd name="T1" fmla="*/ 2 h 3"/>
                                <a:gd name="T2" fmla="*/ 3 w 131"/>
                                <a:gd name="T3" fmla="*/ 2 h 3"/>
                                <a:gd name="T4" fmla="*/ 0 w 131"/>
                                <a:gd name="T5" fmla="*/ 0 h 3"/>
                                <a:gd name="T6" fmla="*/ 107 w 131"/>
                                <a:gd name="T7" fmla="*/ 0 h 3"/>
                                <a:gd name="T8" fmla="*/ 107 w 131"/>
                                <a:gd name="T9" fmla="*/ 2 h 3"/>
                                <a:gd name="T10" fmla="*/ 107 w 131"/>
                                <a:gd name="T11" fmla="*/ 2 h 3"/>
                                <a:gd name="T12" fmla="*/ 0 60000 65536"/>
                                <a:gd name="T13" fmla="*/ 0 60000 65536"/>
                                <a:gd name="T14" fmla="*/ 0 60000 65536"/>
                                <a:gd name="T15" fmla="*/ 0 60000 65536"/>
                                <a:gd name="T16" fmla="*/ 0 60000 65536"/>
                                <a:gd name="T17" fmla="*/ 0 60000 65536"/>
                                <a:gd name="T18" fmla="*/ 0 w 131"/>
                                <a:gd name="T19" fmla="*/ 0 h 3"/>
                                <a:gd name="T20" fmla="*/ 131 w 13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1" h="3">
                                  <a:moveTo>
                                    <a:pt x="130" y="2"/>
                                  </a:moveTo>
                                  <a:lnTo>
                                    <a:pt x="3" y="2"/>
                                  </a:lnTo>
                                  <a:lnTo>
                                    <a:pt x="0" y="0"/>
                                  </a:lnTo>
                                  <a:lnTo>
                                    <a:pt x="130" y="0"/>
                                  </a:lnTo>
                                  <a:lnTo>
                                    <a:pt x="130"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35" name="Freeform 939"/>
                            <p:cNvSpPr>
                              <a:spLocks/>
                            </p:cNvSpPr>
                            <p:nvPr/>
                          </p:nvSpPr>
                          <p:spPr bwMode="auto">
                            <a:xfrm>
                              <a:off x="358" y="1808"/>
                              <a:ext cx="121" cy="1"/>
                            </a:xfrm>
                            <a:custGeom>
                              <a:avLst/>
                              <a:gdLst>
                                <a:gd name="T0" fmla="*/ 109 w 133"/>
                                <a:gd name="T1" fmla="*/ 0 h 1"/>
                                <a:gd name="T2" fmla="*/ 2 w 133"/>
                                <a:gd name="T3" fmla="*/ 0 h 1"/>
                                <a:gd name="T4" fmla="*/ 0 w 133"/>
                                <a:gd name="T5" fmla="*/ 0 h 1"/>
                                <a:gd name="T6" fmla="*/ 109 w 133"/>
                                <a:gd name="T7" fmla="*/ 0 h 1"/>
                                <a:gd name="T8" fmla="*/ 109 w 133"/>
                                <a:gd name="T9" fmla="*/ 0 h 1"/>
                                <a:gd name="T10" fmla="*/ 109 w 133"/>
                                <a:gd name="T11" fmla="*/ 0 h 1"/>
                                <a:gd name="T12" fmla="*/ 0 60000 65536"/>
                                <a:gd name="T13" fmla="*/ 0 60000 65536"/>
                                <a:gd name="T14" fmla="*/ 0 60000 65536"/>
                                <a:gd name="T15" fmla="*/ 0 60000 65536"/>
                                <a:gd name="T16" fmla="*/ 0 60000 65536"/>
                                <a:gd name="T17" fmla="*/ 0 60000 65536"/>
                                <a:gd name="T18" fmla="*/ 0 w 133"/>
                                <a:gd name="T19" fmla="*/ 0 h 1"/>
                                <a:gd name="T20" fmla="*/ 133 w 13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3" h="1">
                                  <a:moveTo>
                                    <a:pt x="132" y="0"/>
                                  </a:moveTo>
                                  <a:lnTo>
                                    <a:pt x="2" y="0"/>
                                  </a:lnTo>
                                  <a:lnTo>
                                    <a:pt x="0" y="0"/>
                                  </a:lnTo>
                                  <a:lnTo>
                                    <a:pt x="13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36" name="Freeform 940"/>
                            <p:cNvSpPr>
                              <a:spLocks/>
                            </p:cNvSpPr>
                            <p:nvPr/>
                          </p:nvSpPr>
                          <p:spPr bwMode="auto">
                            <a:xfrm>
                              <a:off x="358" y="1808"/>
                              <a:ext cx="121" cy="1"/>
                            </a:xfrm>
                            <a:custGeom>
                              <a:avLst/>
                              <a:gdLst>
                                <a:gd name="T0" fmla="*/ 109 w 133"/>
                                <a:gd name="T1" fmla="*/ 0 h 1"/>
                                <a:gd name="T2" fmla="*/ 0 w 133"/>
                                <a:gd name="T3" fmla="*/ 0 h 1"/>
                                <a:gd name="T4" fmla="*/ 0 w 133"/>
                                <a:gd name="T5" fmla="*/ 0 h 1"/>
                                <a:gd name="T6" fmla="*/ 109 w 133"/>
                                <a:gd name="T7" fmla="*/ 0 h 1"/>
                                <a:gd name="T8" fmla="*/ 109 w 133"/>
                                <a:gd name="T9" fmla="*/ 0 h 1"/>
                                <a:gd name="T10" fmla="*/ 109 w 133"/>
                                <a:gd name="T11" fmla="*/ 0 h 1"/>
                                <a:gd name="T12" fmla="*/ 0 60000 65536"/>
                                <a:gd name="T13" fmla="*/ 0 60000 65536"/>
                                <a:gd name="T14" fmla="*/ 0 60000 65536"/>
                                <a:gd name="T15" fmla="*/ 0 60000 65536"/>
                                <a:gd name="T16" fmla="*/ 0 60000 65536"/>
                                <a:gd name="T17" fmla="*/ 0 60000 65536"/>
                                <a:gd name="T18" fmla="*/ 0 w 133"/>
                                <a:gd name="T19" fmla="*/ 0 h 1"/>
                                <a:gd name="T20" fmla="*/ 133 w 13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3" h="1">
                                  <a:moveTo>
                                    <a:pt x="132" y="0"/>
                                  </a:moveTo>
                                  <a:lnTo>
                                    <a:pt x="0" y="0"/>
                                  </a:lnTo>
                                  <a:lnTo>
                                    <a:pt x="13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37" name="Freeform 941"/>
                            <p:cNvSpPr>
                              <a:spLocks/>
                            </p:cNvSpPr>
                            <p:nvPr/>
                          </p:nvSpPr>
                          <p:spPr bwMode="auto">
                            <a:xfrm>
                              <a:off x="357" y="1808"/>
                              <a:ext cx="123" cy="1"/>
                            </a:xfrm>
                            <a:custGeom>
                              <a:avLst/>
                              <a:gdLst>
                                <a:gd name="T0" fmla="*/ 109 w 136"/>
                                <a:gd name="T1" fmla="*/ 0 h 1"/>
                                <a:gd name="T2" fmla="*/ 2 w 136"/>
                                <a:gd name="T3" fmla="*/ 0 h 1"/>
                                <a:gd name="T4" fmla="*/ 0 w 136"/>
                                <a:gd name="T5" fmla="*/ 0 h 1"/>
                                <a:gd name="T6" fmla="*/ 110 w 136"/>
                                <a:gd name="T7" fmla="*/ 0 h 1"/>
                                <a:gd name="T8" fmla="*/ 109 w 136"/>
                                <a:gd name="T9" fmla="*/ 0 h 1"/>
                                <a:gd name="T10" fmla="*/ 109 w 136"/>
                                <a:gd name="T11" fmla="*/ 0 h 1"/>
                                <a:gd name="T12" fmla="*/ 0 60000 65536"/>
                                <a:gd name="T13" fmla="*/ 0 60000 65536"/>
                                <a:gd name="T14" fmla="*/ 0 60000 65536"/>
                                <a:gd name="T15" fmla="*/ 0 60000 65536"/>
                                <a:gd name="T16" fmla="*/ 0 60000 65536"/>
                                <a:gd name="T17" fmla="*/ 0 60000 65536"/>
                                <a:gd name="T18" fmla="*/ 0 w 136"/>
                                <a:gd name="T19" fmla="*/ 0 h 1"/>
                                <a:gd name="T20" fmla="*/ 136 w 1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6" h="1">
                                  <a:moveTo>
                                    <a:pt x="134" y="0"/>
                                  </a:moveTo>
                                  <a:lnTo>
                                    <a:pt x="2" y="0"/>
                                  </a:lnTo>
                                  <a:lnTo>
                                    <a:pt x="0" y="0"/>
                                  </a:lnTo>
                                  <a:lnTo>
                                    <a:pt x="135" y="0"/>
                                  </a:lnTo>
                                  <a:lnTo>
                                    <a:pt x="13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38" name="Freeform 942"/>
                            <p:cNvSpPr>
                              <a:spLocks/>
                            </p:cNvSpPr>
                            <p:nvPr/>
                          </p:nvSpPr>
                          <p:spPr bwMode="auto">
                            <a:xfrm>
                              <a:off x="355" y="1808"/>
                              <a:ext cx="125" cy="1"/>
                            </a:xfrm>
                            <a:custGeom>
                              <a:avLst/>
                              <a:gdLst>
                                <a:gd name="T0" fmla="*/ 112 w 138"/>
                                <a:gd name="T1" fmla="*/ 0 h 1"/>
                                <a:gd name="T2" fmla="*/ 2 w 138"/>
                                <a:gd name="T3" fmla="*/ 0 h 1"/>
                                <a:gd name="T4" fmla="*/ 0 w 138"/>
                                <a:gd name="T5" fmla="*/ 0 h 1"/>
                                <a:gd name="T6" fmla="*/ 112 w 138"/>
                                <a:gd name="T7" fmla="*/ 0 h 1"/>
                                <a:gd name="T8" fmla="*/ 112 w 138"/>
                                <a:gd name="T9" fmla="*/ 0 h 1"/>
                                <a:gd name="T10" fmla="*/ 112 w 138"/>
                                <a:gd name="T11" fmla="*/ 0 h 1"/>
                                <a:gd name="T12" fmla="*/ 0 60000 65536"/>
                                <a:gd name="T13" fmla="*/ 0 60000 65536"/>
                                <a:gd name="T14" fmla="*/ 0 60000 65536"/>
                                <a:gd name="T15" fmla="*/ 0 60000 65536"/>
                                <a:gd name="T16" fmla="*/ 0 60000 65536"/>
                                <a:gd name="T17" fmla="*/ 0 60000 65536"/>
                                <a:gd name="T18" fmla="*/ 0 w 138"/>
                                <a:gd name="T19" fmla="*/ 0 h 1"/>
                                <a:gd name="T20" fmla="*/ 138 w 13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8" h="1">
                                  <a:moveTo>
                                    <a:pt x="137" y="0"/>
                                  </a:moveTo>
                                  <a:lnTo>
                                    <a:pt x="2" y="0"/>
                                  </a:lnTo>
                                  <a:lnTo>
                                    <a:pt x="0" y="0"/>
                                  </a:lnTo>
                                  <a:lnTo>
                                    <a:pt x="13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39" name="Freeform 943"/>
                            <p:cNvSpPr>
                              <a:spLocks/>
                            </p:cNvSpPr>
                            <p:nvPr/>
                          </p:nvSpPr>
                          <p:spPr bwMode="auto">
                            <a:xfrm>
                              <a:off x="355" y="1806"/>
                              <a:ext cx="125" cy="3"/>
                            </a:xfrm>
                            <a:custGeom>
                              <a:avLst/>
                              <a:gdLst>
                                <a:gd name="T0" fmla="*/ 112 w 138"/>
                                <a:gd name="T1" fmla="*/ 2 h 3"/>
                                <a:gd name="T2" fmla="*/ 0 w 138"/>
                                <a:gd name="T3" fmla="*/ 2 h 3"/>
                                <a:gd name="T4" fmla="*/ 0 w 138"/>
                                <a:gd name="T5" fmla="*/ 0 h 3"/>
                                <a:gd name="T6" fmla="*/ 112 w 138"/>
                                <a:gd name="T7" fmla="*/ 0 h 3"/>
                                <a:gd name="T8" fmla="*/ 112 w 138"/>
                                <a:gd name="T9" fmla="*/ 2 h 3"/>
                                <a:gd name="T10" fmla="*/ 112 w 138"/>
                                <a:gd name="T11" fmla="*/ 2 h 3"/>
                                <a:gd name="T12" fmla="*/ 0 60000 65536"/>
                                <a:gd name="T13" fmla="*/ 0 60000 65536"/>
                                <a:gd name="T14" fmla="*/ 0 60000 65536"/>
                                <a:gd name="T15" fmla="*/ 0 60000 65536"/>
                                <a:gd name="T16" fmla="*/ 0 60000 65536"/>
                                <a:gd name="T17" fmla="*/ 0 60000 65536"/>
                                <a:gd name="T18" fmla="*/ 0 w 138"/>
                                <a:gd name="T19" fmla="*/ 0 h 3"/>
                                <a:gd name="T20" fmla="*/ 138 w 13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8" h="3">
                                  <a:moveTo>
                                    <a:pt x="137" y="2"/>
                                  </a:moveTo>
                                  <a:lnTo>
                                    <a:pt x="0" y="2"/>
                                  </a:lnTo>
                                  <a:lnTo>
                                    <a:pt x="0" y="0"/>
                                  </a:lnTo>
                                  <a:lnTo>
                                    <a:pt x="137" y="0"/>
                                  </a:lnTo>
                                  <a:lnTo>
                                    <a:pt x="137"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40" name="Freeform 944"/>
                            <p:cNvSpPr>
                              <a:spLocks/>
                            </p:cNvSpPr>
                            <p:nvPr/>
                          </p:nvSpPr>
                          <p:spPr bwMode="auto">
                            <a:xfrm>
                              <a:off x="353" y="1806"/>
                              <a:ext cx="127" cy="1"/>
                            </a:xfrm>
                            <a:custGeom>
                              <a:avLst/>
                              <a:gdLst>
                                <a:gd name="T0" fmla="*/ 114 w 140"/>
                                <a:gd name="T1" fmla="*/ 0 h 1"/>
                                <a:gd name="T2" fmla="*/ 2 w 140"/>
                                <a:gd name="T3" fmla="*/ 0 h 1"/>
                                <a:gd name="T4" fmla="*/ 0 w 140"/>
                                <a:gd name="T5" fmla="*/ 0 h 1"/>
                                <a:gd name="T6" fmla="*/ 0 w 140"/>
                                <a:gd name="T7" fmla="*/ 0 h 1"/>
                                <a:gd name="T8" fmla="*/ 114 w 140"/>
                                <a:gd name="T9" fmla="*/ 0 h 1"/>
                                <a:gd name="T10" fmla="*/ 114 w 140"/>
                                <a:gd name="T11" fmla="*/ 0 h 1"/>
                                <a:gd name="T12" fmla="*/ 114 w 140"/>
                                <a:gd name="T13" fmla="*/ 0 h 1"/>
                                <a:gd name="T14" fmla="*/ 0 60000 65536"/>
                                <a:gd name="T15" fmla="*/ 0 60000 65536"/>
                                <a:gd name="T16" fmla="*/ 0 60000 65536"/>
                                <a:gd name="T17" fmla="*/ 0 60000 65536"/>
                                <a:gd name="T18" fmla="*/ 0 60000 65536"/>
                                <a:gd name="T19" fmla="*/ 0 60000 65536"/>
                                <a:gd name="T20" fmla="*/ 0 60000 65536"/>
                                <a:gd name="T21" fmla="*/ 0 w 140"/>
                                <a:gd name="T22" fmla="*/ 0 h 1"/>
                                <a:gd name="T23" fmla="*/ 140 w 14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
                                  <a:moveTo>
                                    <a:pt x="139" y="0"/>
                                  </a:moveTo>
                                  <a:lnTo>
                                    <a:pt x="2" y="0"/>
                                  </a:lnTo>
                                  <a:lnTo>
                                    <a:pt x="0" y="0"/>
                                  </a:lnTo>
                                  <a:lnTo>
                                    <a:pt x="13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41" name="Freeform 945"/>
                            <p:cNvSpPr>
                              <a:spLocks/>
                            </p:cNvSpPr>
                            <p:nvPr/>
                          </p:nvSpPr>
                          <p:spPr bwMode="auto">
                            <a:xfrm>
                              <a:off x="353" y="1806"/>
                              <a:ext cx="127" cy="1"/>
                            </a:xfrm>
                            <a:custGeom>
                              <a:avLst/>
                              <a:gdLst>
                                <a:gd name="T0" fmla="*/ 114 w 140"/>
                                <a:gd name="T1" fmla="*/ 0 h 1"/>
                                <a:gd name="T2" fmla="*/ 0 w 140"/>
                                <a:gd name="T3" fmla="*/ 0 h 1"/>
                                <a:gd name="T4" fmla="*/ 2 w 140"/>
                                <a:gd name="T5" fmla="*/ 0 h 1"/>
                                <a:gd name="T6" fmla="*/ 114 w 140"/>
                                <a:gd name="T7" fmla="*/ 0 h 1"/>
                                <a:gd name="T8" fmla="*/ 114 w 140"/>
                                <a:gd name="T9" fmla="*/ 0 h 1"/>
                                <a:gd name="T10" fmla="*/ 114 w 140"/>
                                <a:gd name="T11" fmla="*/ 0 h 1"/>
                                <a:gd name="T12" fmla="*/ 0 60000 65536"/>
                                <a:gd name="T13" fmla="*/ 0 60000 65536"/>
                                <a:gd name="T14" fmla="*/ 0 60000 65536"/>
                                <a:gd name="T15" fmla="*/ 0 60000 65536"/>
                                <a:gd name="T16" fmla="*/ 0 60000 65536"/>
                                <a:gd name="T17" fmla="*/ 0 60000 65536"/>
                                <a:gd name="T18" fmla="*/ 0 w 140"/>
                                <a:gd name="T19" fmla="*/ 0 h 1"/>
                                <a:gd name="T20" fmla="*/ 140 w 14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0" h="1">
                                  <a:moveTo>
                                    <a:pt x="139" y="0"/>
                                  </a:moveTo>
                                  <a:lnTo>
                                    <a:pt x="0" y="0"/>
                                  </a:lnTo>
                                  <a:lnTo>
                                    <a:pt x="2" y="0"/>
                                  </a:lnTo>
                                  <a:lnTo>
                                    <a:pt x="13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42" name="Freeform 946"/>
                            <p:cNvSpPr>
                              <a:spLocks/>
                            </p:cNvSpPr>
                            <p:nvPr/>
                          </p:nvSpPr>
                          <p:spPr bwMode="auto">
                            <a:xfrm>
                              <a:off x="355" y="1806"/>
                              <a:ext cx="125" cy="1"/>
                            </a:xfrm>
                            <a:custGeom>
                              <a:avLst/>
                              <a:gdLst>
                                <a:gd name="T0" fmla="*/ 112 w 138"/>
                                <a:gd name="T1" fmla="*/ 0 h 1"/>
                                <a:gd name="T2" fmla="*/ 0 w 138"/>
                                <a:gd name="T3" fmla="*/ 0 h 1"/>
                                <a:gd name="T4" fmla="*/ 0 w 138"/>
                                <a:gd name="T5" fmla="*/ 0 h 1"/>
                                <a:gd name="T6" fmla="*/ 112 w 138"/>
                                <a:gd name="T7" fmla="*/ 0 h 1"/>
                                <a:gd name="T8" fmla="*/ 112 w 138"/>
                                <a:gd name="T9" fmla="*/ 0 h 1"/>
                                <a:gd name="T10" fmla="*/ 112 w 138"/>
                                <a:gd name="T11" fmla="*/ 0 h 1"/>
                                <a:gd name="T12" fmla="*/ 0 60000 65536"/>
                                <a:gd name="T13" fmla="*/ 0 60000 65536"/>
                                <a:gd name="T14" fmla="*/ 0 60000 65536"/>
                                <a:gd name="T15" fmla="*/ 0 60000 65536"/>
                                <a:gd name="T16" fmla="*/ 0 60000 65536"/>
                                <a:gd name="T17" fmla="*/ 0 60000 65536"/>
                                <a:gd name="T18" fmla="*/ 0 w 138"/>
                                <a:gd name="T19" fmla="*/ 0 h 1"/>
                                <a:gd name="T20" fmla="*/ 138 w 13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8" h="1">
                                  <a:moveTo>
                                    <a:pt x="137" y="0"/>
                                  </a:moveTo>
                                  <a:lnTo>
                                    <a:pt x="0" y="0"/>
                                  </a:lnTo>
                                  <a:lnTo>
                                    <a:pt x="13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43" name="Freeform 947"/>
                            <p:cNvSpPr>
                              <a:spLocks/>
                            </p:cNvSpPr>
                            <p:nvPr/>
                          </p:nvSpPr>
                          <p:spPr bwMode="auto">
                            <a:xfrm>
                              <a:off x="355" y="1806"/>
                              <a:ext cx="125" cy="1"/>
                            </a:xfrm>
                            <a:custGeom>
                              <a:avLst/>
                              <a:gdLst>
                                <a:gd name="T0" fmla="*/ 112 w 138"/>
                                <a:gd name="T1" fmla="*/ 0 h 1"/>
                                <a:gd name="T2" fmla="*/ 0 w 138"/>
                                <a:gd name="T3" fmla="*/ 0 h 1"/>
                                <a:gd name="T4" fmla="*/ 0 w 138"/>
                                <a:gd name="T5" fmla="*/ 0 h 1"/>
                                <a:gd name="T6" fmla="*/ 112 w 138"/>
                                <a:gd name="T7" fmla="*/ 0 h 1"/>
                                <a:gd name="T8" fmla="*/ 112 w 138"/>
                                <a:gd name="T9" fmla="*/ 0 h 1"/>
                                <a:gd name="T10" fmla="*/ 112 w 138"/>
                                <a:gd name="T11" fmla="*/ 0 h 1"/>
                                <a:gd name="T12" fmla="*/ 0 60000 65536"/>
                                <a:gd name="T13" fmla="*/ 0 60000 65536"/>
                                <a:gd name="T14" fmla="*/ 0 60000 65536"/>
                                <a:gd name="T15" fmla="*/ 0 60000 65536"/>
                                <a:gd name="T16" fmla="*/ 0 60000 65536"/>
                                <a:gd name="T17" fmla="*/ 0 60000 65536"/>
                                <a:gd name="T18" fmla="*/ 0 w 138"/>
                                <a:gd name="T19" fmla="*/ 0 h 1"/>
                                <a:gd name="T20" fmla="*/ 138 w 13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8" h="1">
                                  <a:moveTo>
                                    <a:pt x="137" y="0"/>
                                  </a:moveTo>
                                  <a:lnTo>
                                    <a:pt x="0" y="0"/>
                                  </a:lnTo>
                                  <a:lnTo>
                                    <a:pt x="13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44" name="Freeform 948"/>
                            <p:cNvSpPr>
                              <a:spLocks/>
                            </p:cNvSpPr>
                            <p:nvPr/>
                          </p:nvSpPr>
                          <p:spPr bwMode="auto">
                            <a:xfrm>
                              <a:off x="355" y="1805"/>
                              <a:ext cx="125" cy="2"/>
                            </a:xfrm>
                            <a:custGeom>
                              <a:avLst/>
                              <a:gdLst>
                                <a:gd name="T0" fmla="*/ 112 w 138"/>
                                <a:gd name="T1" fmla="*/ 1 h 3"/>
                                <a:gd name="T2" fmla="*/ 0 w 138"/>
                                <a:gd name="T3" fmla="*/ 1 h 3"/>
                                <a:gd name="T4" fmla="*/ 2 w 138"/>
                                <a:gd name="T5" fmla="*/ 0 h 3"/>
                                <a:gd name="T6" fmla="*/ 112 w 138"/>
                                <a:gd name="T7" fmla="*/ 0 h 3"/>
                                <a:gd name="T8" fmla="*/ 112 w 138"/>
                                <a:gd name="T9" fmla="*/ 1 h 3"/>
                                <a:gd name="T10" fmla="*/ 112 w 138"/>
                                <a:gd name="T11" fmla="*/ 1 h 3"/>
                                <a:gd name="T12" fmla="*/ 0 60000 65536"/>
                                <a:gd name="T13" fmla="*/ 0 60000 65536"/>
                                <a:gd name="T14" fmla="*/ 0 60000 65536"/>
                                <a:gd name="T15" fmla="*/ 0 60000 65536"/>
                                <a:gd name="T16" fmla="*/ 0 60000 65536"/>
                                <a:gd name="T17" fmla="*/ 0 60000 65536"/>
                                <a:gd name="T18" fmla="*/ 0 w 138"/>
                                <a:gd name="T19" fmla="*/ 0 h 3"/>
                                <a:gd name="T20" fmla="*/ 138 w 13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8" h="3">
                                  <a:moveTo>
                                    <a:pt x="137" y="2"/>
                                  </a:moveTo>
                                  <a:lnTo>
                                    <a:pt x="0" y="2"/>
                                  </a:lnTo>
                                  <a:lnTo>
                                    <a:pt x="2" y="0"/>
                                  </a:lnTo>
                                  <a:lnTo>
                                    <a:pt x="137" y="0"/>
                                  </a:lnTo>
                                  <a:lnTo>
                                    <a:pt x="137"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45" name="Freeform 949"/>
                            <p:cNvSpPr>
                              <a:spLocks/>
                            </p:cNvSpPr>
                            <p:nvPr/>
                          </p:nvSpPr>
                          <p:spPr bwMode="auto">
                            <a:xfrm>
                              <a:off x="357" y="1805"/>
                              <a:ext cx="123" cy="0"/>
                            </a:xfrm>
                            <a:custGeom>
                              <a:avLst/>
                              <a:gdLst>
                                <a:gd name="T0" fmla="*/ 110 w 136"/>
                                <a:gd name="T1" fmla="*/ 0 h 1"/>
                                <a:gd name="T2" fmla="*/ 0 w 136"/>
                                <a:gd name="T3" fmla="*/ 0 h 1"/>
                                <a:gd name="T4" fmla="*/ 0 w 136"/>
                                <a:gd name="T5" fmla="*/ 0 h 1"/>
                                <a:gd name="T6" fmla="*/ 110 w 136"/>
                                <a:gd name="T7" fmla="*/ 0 h 1"/>
                                <a:gd name="T8" fmla="*/ 110 w 136"/>
                                <a:gd name="T9" fmla="*/ 0 h 1"/>
                                <a:gd name="T10" fmla="*/ 110 w 136"/>
                                <a:gd name="T11" fmla="*/ 0 h 1"/>
                                <a:gd name="T12" fmla="*/ 0 60000 65536"/>
                                <a:gd name="T13" fmla="*/ 0 60000 65536"/>
                                <a:gd name="T14" fmla="*/ 0 60000 65536"/>
                                <a:gd name="T15" fmla="*/ 0 60000 65536"/>
                                <a:gd name="T16" fmla="*/ 0 60000 65536"/>
                                <a:gd name="T17" fmla="*/ 0 60000 65536"/>
                                <a:gd name="T18" fmla="*/ 0 w 136"/>
                                <a:gd name="T19" fmla="*/ 0 h 1"/>
                                <a:gd name="T20" fmla="*/ 136 w 136"/>
                                <a:gd name="T21" fmla="*/ 0 h 1"/>
                              </a:gdLst>
                              <a:ahLst/>
                              <a:cxnLst>
                                <a:cxn ang="T12">
                                  <a:pos x="T0" y="T1"/>
                                </a:cxn>
                                <a:cxn ang="T13">
                                  <a:pos x="T2" y="T3"/>
                                </a:cxn>
                                <a:cxn ang="T14">
                                  <a:pos x="T4" y="T5"/>
                                </a:cxn>
                                <a:cxn ang="T15">
                                  <a:pos x="T6" y="T7"/>
                                </a:cxn>
                                <a:cxn ang="T16">
                                  <a:pos x="T8" y="T9"/>
                                </a:cxn>
                                <a:cxn ang="T17">
                                  <a:pos x="T10" y="T11"/>
                                </a:cxn>
                              </a:cxnLst>
                              <a:rect l="T18" t="T19" r="T20" b="T21"/>
                              <a:pathLst>
                                <a:path w="136" h="1">
                                  <a:moveTo>
                                    <a:pt x="135" y="0"/>
                                  </a:moveTo>
                                  <a:lnTo>
                                    <a:pt x="0" y="0"/>
                                  </a:lnTo>
                                  <a:lnTo>
                                    <a:pt x="13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46" name="Freeform 950"/>
                            <p:cNvSpPr>
                              <a:spLocks/>
                            </p:cNvSpPr>
                            <p:nvPr/>
                          </p:nvSpPr>
                          <p:spPr bwMode="auto">
                            <a:xfrm>
                              <a:off x="357" y="1805"/>
                              <a:ext cx="123" cy="0"/>
                            </a:xfrm>
                            <a:custGeom>
                              <a:avLst/>
                              <a:gdLst>
                                <a:gd name="T0" fmla="*/ 110 w 136"/>
                                <a:gd name="T1" fmla="*/ 0 h 1"/>
                                <a:gd name="T2" fmla="*/ 0 w 136"/>
                                <a:gd name="T3" fmla="*/ 0 h 1"/>
                                <a:gd name="T4" fmla="*/ 2 w 136"/>
                                <a:gd name="T5" fmla="*/ 0 h 1"/>
                                <a:gd name="T6" fmla="*/ 110 w 136"/>
                                <a:gd name="T7" fmla="*/ 0 h 1"/>
                                <a:gd name="T8" fmla="*/ 110 w 136"/>
                                <a:gd name="T9" fmla="*/ 0 h 1"/>
                                <a:gd name="T10" fmla="*/ 110 w 136"/>
                                <a:gd name="T11" fmla="*/ 0 h 1"/>
                                <a:gd name="T12" fmla="*/ 0 60000 65536"/>
                                <a:gd name="T13" fmla="*/ 0 60000 65536"/>
                                <a:gd name="T14" fmla="*/ 0 60000 65536"/>
                                <a:gd name="T15" fmla="*/ 0 60000 65536"/>
                                <a:gd name="T16" fmla="*/ 0 60000 65536"/>
                                <a:gd name="T17" fmla="*/ 0 60000 65536"/>
                                <a:gd name="T18" fmla="*/ 0 w 136"/>
                                <a:gd name="T19" fmla="*/ 0 h 1"/>
                                <a:gd name="T20" fmla="*/ 136 w 136"/>
                                <a:gd name="T21" fmla="*/ 0 h 1"/>
                              </a:gdLst>
                              <a:ahLst/>
                              <a:cxnLst>
                                <a:cxn ang="T12">
                                  <a:pos x="T0" y="T1"/>
                                </a:cxn>
                                <a:cxn ang="T13">
                                  <a:pos x="T2" y="T3"/>
                                </a:cxn>
                                <a:cxn ang="T14">
                                  <a:pos x="T4" y="T5"/>
                                </a:cxn>
                                <a:cxn ang="T15">
                                  <a:pos x="T6" y="T7"/>
                                </a:cxn>
                                <a:cxn ang="T16">
                                  <a:pos x="T8" y="T9"/>
                                </a:cxn>
                                <a:cxn ang="T17">
                                  <a:pos x="T10" y="T11"/>
                                </a:cxn>
                              </a:cxnLst>
                              <a:rect l="T18" t="T19" r="T20" b="T21"/>
                              <a:pathLst>
                                <a:path w="136" h="1">
                                  <a:moveTo>
                                    <a:pt x="135" y="0"/>
                                  </a:moveTo>
                                  <a:lnTo>
                                    <a:pt x="0" y="0"/>
                                  </a:lnTo>
                                  <a:lnTo>
                                    <a:pt x="2" y="0"/>
                                  </a:lnTo>
                                  <a:lnTo>
                                    <a:pt x="13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47" name="Freeform 951"/>
                            <p:cNvSpPr>
                              <a:spLocks/>
                            </p:cNvSpPr>
                            <p:nvPr/>
                          </p:nvSpPr>
                          <p:spPr bwMode="auto">
                            <a:xfrm>
                              <a:off x="358" y="1805"/>
                              <a:ext cx="122" cy="0"/>
                            </a:xfrm>
                            <a:custGeom>
                              <a:avLst/>
                              <a:gdLst>
                                <a:gd name="T0" fmla="*/ 110 w 134"/>
                                <a:gd name="T1" fmla="*/ 0 h 1"/>
                                <a:gd name="T2" fmla="*/ 0 w 134"/>
                                <a:gd name="T3" fmla="*/ 0 h 1"/>
                                <a:gd name="T4" fmla="*/ 0 w 134"/>
                                <a:gd name="T5" fmla="*/ 0 h 1"/>
                                <a:gd name="T6" fmla="*/ 110 w 134"/>
                                <a:gd name="T7" fmla="*/ 0 h 1"/>
                                <a:gd name="T8" fmla="*/ 110 w 134"/>
                                <a:gd name="T9" fmla="*/ 0 h 1"/>
                                <a:gd name="T10" fmla="*/ 110 w 134"/>
                                <a:gd name="T11" fmla="*/ 0 h 1"/>
                                <a:gd name="T12" fmla="*/ 0 60000 65536"/>
                                <a:gd name="T13" fmla="*/ 0 60000 65536"/>
                                <a:gd name="T14" fmla="*/ 0 60000 65536"/>
                                <a:gd name="T15" fmla="*/ 0 60000 65536"/>
                                <a:gd name="T16" fmla="*/ 0 60000 65536"/>
                                <a:gd name="T17" fmla="*/ 0 60000 65536"/>
                                <a:gd name="T18" fmla="*/ 0 w 134"/>
                                <a:gd name="T19" fmla="*/ 0 h 1"/>
                                <a:gd name="T20" fmla="*/ 134 w 134"/>
                                <a:gd name="T21" fmla="*/ 0 h 1"/>
                              </a:gdLst>
                              <a:ahLst/>
                              <a:cxnLst>
                                <a:cxn ang="T12">
                                  <a:pos x="T0" y="T1"/>
                                </a:cxn>
                                <a:cxn ang="T13">
                                  <a:pos x="T2" y="T3"/>
                                </a:cxn>
                                <a:cxn ang="T14">
                                  <a:pos x="T4" y="T5"/>
                                </a:cxn>
                                <a:cxn ang="T15">
                                  <a:pos x="T6" y="T7"/>
                                </a:cxn>
                                <a:cxn ang="T16">
                                  <a:pos x="T8" y="T9"/>
                                </a:cxn>
                                <a:cxn ang="T17">
                                  <a:pos x="T10" y="T11"/>
                                </a:cxn>
                              </a:cxnLst>
                              <a:rect l="T18" t="T19" r="T20" b="T21"/>
                              <a:pathLst>
                                <a:path w="134" h="1">
                                  <a:moveTo>
                                    <a:pt x="133" y="0"/>
                                  </a:moveTo>
                                  <a:lnTo>
                                    <a:pt x="0" y="0"/>
                                  </a:lnTo>
                                  <a:lnTo>
                                    <a:pt x="13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48" name="Freeform 952"/>
                            <p:cNvSpPr>
                              <a:spLocks/>
                            </p:cNvSpPr>
                            <p:nvPr/>
                          </p:nvSpPr>
                          <p:spPr bwMode="auto">
                            <a:xfrm>
                              <a:off x="358" y="1803"/>
                              <a:ext cx="122" cy="2"/>
                            </a:xfrm>
                            <a:custGeom>
                              <a:avLst/>
                              <a:gdLst>
                                <a:gd name="T0" fmla="*/ 110 w 134"/>
                                <a:gd name="T1" fmla="*/ 1 h 3"/>
                                <a:gd name="T2" fmla="*/ 0 w 134"/>
                                <a:gd name="T3" fmla="*/ 1 h 3"/>
                                <a:gd name="T4" fmla="*/ 0 w 134"/>
                                <a:gd name="T5" fmla="*/ 0 h 3"/>
                                <a:gd name="T6" fmla="*/ 110 w 134"/>
                                <a:gd name="T7" fmla="*/ 0 h 3"/>
                                <a:gd name="T8" fmla="*/ 110 w 134"/>
                                <a:gd name="T9" fmla="*/ 1 h 3"/>
                                <a:gd name="T10" fmla="*/ 110 w 134"/>
                                <a:gd name="T11" fmla="*/ 1 h 3"/>
                                <a:gd name="T12" fmla="*/ 0 60000 65536"/>
                                <a:gd name="T13" fmla="*/ 0 60000 65536"/>
                                <a:gd name="T14" fmla="*/ 0 60000 65536"/>
                                <a:gd name="T15" fmla="*/ 0 60000 65536"/>
                                <a:gd name="T16" fmla="*/ 0 60000 65536"/>
                                <a:gd name="T17" fmla="*/ 0 60000 65536"/>
                                <a:gd name="T18" fmla="*/ 0 w 134"/>
                                <a:gd name="T19" fmla="*/ 0 h 3"/>
                                <a:gd name="T20" fmla="*/ 134 w 13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4" h="3">
                                  <a:moveTo>
                                    <a:pt x="133" y="2"/>
                                  </a:moveTo>
                                  <a:lnTo>
                                    <a:pt x="0" y="2"/>
                                  </a:lnTo>
                                  <a:lnTo>
                                    <a:pt x="0" y="0"/>
                                  </a:lnTo>
                                  <a:lnTo>
                                    <a:pt x="133" y="0"/>
                                  </a:lnTo>
                                  <a:lnTo>
                                    <a:pt x="133"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49" name="Freeform 953"/>
                            <p:cNvSpPr>
                              <a:spLocks/>
                            </p:cNvSpPr>
                            <p:nvPr/>
                          </p:nvSpPr>
                          <p:spPr bwMode="auto">
                            <a:xfrm>
                              <a:off x="358" y="1803"/>
                              <a:ext cx="122" cy="1"/>
                            </a:xfrm>
                            <a:custGeom>
                              <a:avLst/>
                              <a:gdLst>
                                <a:gd name="T0" fmla="*/ 110 w 134"/>
                                <a:gd name="T1" fmla="*/ 0 h 1"/>
                                <a:gd name="T2" fmla="*/ 0 w 134"/>
                                <a:gd name="T3" fmla="*/ 0 h 1"/>
                                <a:gd name="T4" fmla="*/ 2 w 134"/>
                                <a:gd name="T5" fmla="*/ 0 h 1"/>
                                <a:gd name="T6" fmla="*/ 110 w 134"/>
                                <a:gd name="T7" fmla="*/ 0 h 1"/>
                                <a:gd name="T8" fmla="*/ 110 w 134"/>
                                <a:gd name="T9" fmla="*/ 0 h 1"/>
                                <a:gd name="T10" fmla="*/ 110 w 134"/>
                                <a:gd name="T11" fmla="*/ 0 h 1"/>
                                <a:gd name="T12" fmla="*/ 0 60000 65536"/>
                                <a:gd name="T13" fmla="*/ 0 60000 65536"/>
                                <a:gd name="T14" fmla="*/ 0 60000 65536"/>
                                <a:gd name="T15" fmla="*/ 0 60000 65536"/>
                                <a:gd name="T16" fmla="*/ 0 60000 65536"/>
                                <a:gd name="T17" fmla="*/ 0 60000 65536"/>
                                <a:gd name="T18" fmla="*/ 0 w 134"/>
                                <a:gd name="T19" fmla="*/ 0 h 1"/>
                                <a:gd name="T20" fmla="*/ 134 w 1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4" h="1">
                                  <a:moveTo>
                                    <a:pt x="133" y="0"/>
                                  </a:moveTo>
                                  <a:lnTo>
                                    <a:pt x="0" y="0"/>
                                  </a:lnTo>
                                  <a:lnTo>
                                    <a:pt x="2" y="0"/>
                                  </a:lnTo>
                                  <a:lnTo>
                                    <a:pt x="13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50" name="Freeform 954"/>
                            <p:cNvSpPr>
                              <a:spLocks/>
                            </p:cNvSpPr>
                            <p:nvPr/>
                          </p:nvSpPr>
                          <p:spPr bwMode="auto">
                            <a:xfrm>
                              <a:off x="360" y="1803"/>
                              <a:ext cx="120" cy="1"/>
                            </a:xfrm>
                            <a:custGeom>
                              <a:avLst/>
                              <a:gdLst>
                                <a:gd name="T0" fmla="*/ 108 w 132"/>
                                <a:gd name="T1" fmla="*/ 0 h 1"/>
                                <a:gd name="T2" fmla="*/ 0 w 132"/>
                                <a:gd name="T3" fmla="*/ 0 h 1"/>
                                <a:gd name="T4" fmla="*/ 0 w 132"/>
                                <a:gd name="T5" fmla="*/ 0 h 1"/>
                                <a:gd name="T6" fmla="*/ 108 w 132"/>
                                <a:gd name="T7" fmla="*/ 0 h 1"/>
                                <a:gd name="T8" fmla="*/ 108 w 132"/>
                                <a:gd name="T9" fmla="*/ 0 h 1"/>
                                <a:gd name="T10" fmla="*/ 108 w 132"/>
                                <a:gd name="T11" fmla="*/ 0 h 1"/>
                                <a:gd name="T12" fmla="*/ 0 60000 65536"/>
                                <a:gd name="T13" fmla="*/ 0 60000 65536"/>
                                <a:gd name="T14" fmla="*/ 0 60000 65536"/>
                                <a:gd name="T15" fmla="*/ 0 60000 65536"/>
                                <a:gd name="T16" fmla="*/ 0 60000 65536"/>
                                <a:gd name="T17" fmla="*/ 0 60000 65536"/>
                                <a:gd name="T18" fmla="*/ 0 w 132"/>
                                <a:gd name="T19" fmla="*/ 0 h 1"/>
                                <a:gd name="T20" fmla="*/ 132 w 1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2" h="1">
                                  <a:moveTo>
                                    <a:pt x="131" y="0"/>
                                  </a:moveTo>
                                  <a:lnTo>
                                    <a:pt x="0" y="0"/>
                                  </a:lnTo>
                                  <a:lnTo>
                                    <a:pt x="13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51" name="Freeform 955"/>
                            <p:cNvSpPr>
                              <a:spLocks/>
                            </p:cNvSpPr>
                            <p:nvPr/>
                          </p:nvSpPr>
                          <p:spPr bwMode="auto">
                            <a:xfrm>
                              <a:off x="360" y="1803"/>
                              <a:ext cx="120" cy="1"/>
                            </a:xfrm>
                            <a:custGeom>
                              <a:avLst/>
                              <a:gdLst>
                                <a:gd name="T0" fmla="*/ 108 w 132"/>
                                <a:gd name="T1" fmla="*/ 0 h 1"/>
                                <a:gd name="T2" fmla="*/ 0 w 132"/>
                                <a:gd name="T3" fmla="*/ 0 h 1"/>
                                <a:gd name="T4" fmla="*/ 3 w 132"/>
                                <a:gd name="T5" fmla="*/ 0 h 1"/>
                                <a:gd name="T6" fmla="*/ 108 w 132"/>
                                <a:gd name="T7" fmla="*/ 0 h 1"/>
                                <a:gd name="T8" fmla="*/ 108 w 132"/>
                                <a:gd name="T9" fmla="*/ 0 h 1"/>
                                <a:gd name="T10" fmla="*/ 108 w 132"/>
                                <a:gd name="T11" fmla="*/ 0 h 1"/>
                                <a:gd name="T12" fmla="*/ 0 60000 65536"/>
                                <a:gd name="T13" fmla="*/ 0 60000 65536"/>
                                <a:gd name="T14" fmla="*/ 0 60000 65536"/>
                                <a:gd name="T15" fmla="*/ 0 60000 65536"/>
                                <a:gd name="T16" fmla="*/ 0 60000 65536"/>
                                <a:gd name="T17" fmla="*/ 0 60000 65536"/>
                                <a:gd name="T18" fmla="*/ 0 w 132"/>
                                <a:gd name="T19" fmla="*/ 0 h 1"/>
                                <a:gd name="T20" fmla="*/ 132 w 1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2" h="1">
                                  <a:moveTo>
                                    <a:pt x="131" y="0"/>
                                  </a:moveTo>
                                  <a:lnTo>
                                    <a:pt x="0" y="0"/>
                                  </a:lnTo>
                                  <a:lnTo>
                                    <a:pt x="3" y="0"/>
                                  </a:lnTo>
                                  <a:lnTo>
                                    <a:pt x="13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52" name="Freeform 956"/>
                            <p:cNvSpPr>
                              <a:spLocks/>
                            </p:cNvSpPr>
                            <p:nvPr/>
                          </p:nvSpPr>
                          <p:spPr bwMode="auto">
                            <a:xfrm>
                              <a:off x="363" y="1803"/>
                              <a:ext cx="117" cy="1"/>
                            </a:xfrm>
                            <a:custGeom>
                              <a:avLst/>
                              <a:gdLst>
                                <a:gd name="T0" fmla="*/ 105 w 129"/>
                                <a:gd name="T1" fmla="*/ 0 h 1"/>
                                <a:gd name="T2" fmla="*/ 0 w 129"/>
                                <a:gd name="T3" fmla="*/ 0 h 1"/>
                                <a:gd name="T4" fmla="*/ 0 w 129"/>
                                <a:gd name="T5" fmla="*/ 0 h 1"/>
                                <a:gd name="T6" fmla="*/ 105 w 129"/>
                                <a:gd name="T7" fmla="*/ 0 h 1"/>
                                <a:gd name="T8" fmla="*/ 105 w 129"/>
                                <a:gd name="T9" fmla="*/ 0 h 1"/>
                                <a:gd name="T10" fmla="*/ 105 w 129"/>
                                <a:gd name="T11" fmla="*/ 0 h 1"/>
                                <a:gd name="T12" fmla="*/ 0 60000 65536"/>
                                <a:gd name="T13" fmla="*/ 0 60000 65536"/>
                                <a:gd name="T14" fmla="*/ 0 60000 65536"/>
                                <a:gd name="T15" fmla="*/ 0 60000 65536"/>
                                <a:gd name="T16" fmla="*/ 0 60000 65536"/>
                                <a:gd name="T17" fmla="*/ 0 60000 65536"/>
                                <a:gd name="T18" fmla="*/ 0 w 129"/>
                                <a:gd name="T19" fmla="*/ 0 h 1"/>
                                <a:gd name="T20" fmla="*/ 129 w 1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9" h="1">
                                  <a:moveTo>
                                    <a:pt x="128" y="0"/>
                                  </a:moveTo>
                                  <a:lnTo>
                                    <a:pt x="0" y="0"/>
                                  </a:lnTo>
                                  <a:lnTo>
                                    <a:pt x="12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53" name="Freeform 957"/>
                            <p:cNvSpPr>
                              <a:spLocks/>
                            </p:cNvSpPr>
                            <p:nvPr/>
                          </p:nvSpPr>
                          <p:spPr bwMode="auto">
                            <a:xfrm>
                              <a:off x="363" y="1801"/>
                              <a:ext cx="120" cy="3"/>
                            </a:xfrm>
                            <a:custGeom>
                              <a:avLst/>
                              <a:gdLst>
                                <a:gd name="T0" fmla="*/ 105 w 132"/>
                                <a:gd name="T1" fmla="*/ 2 h 3"/>
                                <a:gd name="T2" fmla="*/ 0 w 132"/>
                                <a:gd name="T3" fmla="*/ 2 h 3"/>
                                <a:gd name="T4" fmla="*/ 2 w 132"/>
                                <a:gd name="T5" fmla="*/ 0 h 3"/>
                                <a:gd name="T6" fmla="*/ 108 w 132"/>
                                <a:gd name="T7" fmla="*/ 0 h 3"/>
                                <a:gd name="T8" fmla="*/ 105 w 132"/>
                                <a:gd name="T9" fmla="*/ 2 h 3"/>
                                <a:gd name="T10" fmla="*/ 105 w 132"/>
                                <a:gd name="T11" fmla="*/ 2 h 3"/>
                                <a:gd name="T12" fmla="*/ 0 60000 65536"/>
                                <a:gd name="T13" fmla="*/ 0 60000 65536"/>
                                <a:gd name="T14" fmla="*/ 0 60000 65536"/>
                                <a:gd name="T15" fmla="*/ 0 60000 65536"/>
                                <a:gd name="T16" fmla="*/ 0 60000 65536"/>
                                <a:gd name="T17" fmla="*/ 0 60000 65536"/>
                                <a:gd name="T18" fmla="*/ 0 w 132"/>
                                <a:gd name="T19" fmla="*/ 0 h 3"/>
                                <a:gd name="T20" fmla="*/ 132 w 132"/>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2" h="3">
                                  <a:moveTo>
                                    <a:pt x="128" y="2"/>
                                  </a:moveTo>
                                  <a:lnTo>
                                    <a:pt x="0" y="2"/>
                                  </a:lnTo>
                                  <a:lnTo>
                                    <a:pt x="2" y="0"/>
                                  </a:lnTo>
                                  <a:lnTo>
                                    <a:pt x="131" y="0"/>
                                  </a:lnTo>
                                  <a:lnTo>
                                    <a:pt x="128"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54" name="Freeform 958"/>
                            <p:cNvSpPr>
                              <a:spLocks/>
                            </p:cNvSpPr>
                            <p:nvPr/>
                          </p:nvSpPr>
                          <p:spPr bwMode="auto">
                            <a:xfrm>
                              <a:off x="365" y="1801"/>
                              <a:ext cx="118" cy="1"/>
                            </a:xfrm>
                            <a:custGeom>
                              <a:avLst/>
                              <a:gdLst>
                                <a:gd name="T0" fmla="*/ 106 w 130"/>
                                <a:gd name="T1" fmla="*/ 0 h 1"/>
                                <a:gd name="T2" fmla="*/ 0 w 130"/>
                                <a:gd name="T3" fmla="*/ 0 h 1"/>
                                <a:gd name="T4" fmla="*/ 0 w 130"/>
                                <a:gd name="T5" fmla="*/ 0 h 1"/>
                                <a:gd name="T6" fmla="*/ 106 w 130"/>
                                <a:gd name="T7" fmla="*/ 0 h 1"/>
                                <a:gd name="T8" fmla="*/ 106 w 130"/>
                                <a:gd name="T9" fmla="*/ 0 h 1"/>
                                <a:gd name="T10" fmla="*/ 106 w 130"/>
                                <a:gd name="T11" fmla="*/ 0 h 1"/>
                                <a:gd name="T12" fmla="*/ 0 60000 65536"/>
                                <a:gd name="T13" fmla="*/ 0 60000 65536"/>
                                <a:gd name="T14" fmla="*/ 0 60000 65536"/>
                                <a:gd name="T15" fmla="*/ 0 60000 65536"/>
                                <a:gd name="T16" fmla="*/ 0 60000 65536"/>
                                <a:gd name="T17" fmla="*/ 0 60000 65536"/>
                                <a:gd name="T18" fmla="*/ 0 w 130"/>
                                <a:gd name="T19" fmla="*/ 0 h 1"/>
                                <a:gd name="T20" fmla="*/ 130 w 1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0" h="1">
                                  <a:moveTo>
                                    <a:pt x="129" y="0"/>
                                  </a:moveTo>
                                  <a:lnTo>
                                    <a:pt x="0" y="0"/>
                                  </a:lnTo>
                                  <a:lnTo>
                                    <a:pt x="12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55" name="Freeform 959"/>
                            <p:cNvSpPr>
                              <a:spLocks/>
                            </p:cNvSpPr>
                            <p:nvPr/>
                          </p:nvSpPr>
                          <p:spPr bwMode="auto">
                            <a:xfrm>
                              <a:off x="365" y="1801"/>
                              <a:ext cx="118" cy="1"/>
                            </a:xfrm>
                            <a:custGeom>
                              <a:avLst/>
                              <a:gdLst>
                                <a:gd name="T0" fmla="*/ 106 w 130"/>
                                <a:gd name="T1" fmla="*/ 0 h 1"/>
                                <a:gd name="T2" fmla="*/ 0 w 130"/>
                                <a:gd name="T3" fmla="*/ 0 h 1"/>
                                <a:gd name="T4" fmla="*/ 0 w 130"/>
                                <a:gd name="T5" fmla="*/ 0 h 1"/>
                                <a:gd name="T6" fmla="*/ 106 w 130"/>
                                <a:gd name="T7" fmla="*/ 0 h 1"/>
                                <a:gd name="T8" fmla="*/ 106 w 130"/>
                                <a:gd name="T9" fmla="*/ 0 h 1"/>
                                <a:gd name="T10" fmla="*/ 106 w 130"/>
                                <a:gd name="T11" fmla="*/ 0 h 1"/>
                                <a:gd name="T12" fmla="*/ 0 60000 65536"/>
                                <a:gd name="T13" fmla="*/ 0 60000 65536"/>
                                <a:gd name="T14" fmla="*/ 0 60000 65536"/>
                                <a:gd name="T15" fmla="*/ 0 60000 65536"/>
                                <a:gd name="T16" fmla="*/ 0 60000 65536"/>
                                <a:gd name="T17" fmla="*/ 0 60000 65536"/>
                                <a:gd name="T18" fmla="*/ 0 w 130"/>
                                <a:gd name="T19" fmla="*/ 0 h 1"/>
                                <a:gd name="T20" fmla="*/ 130 w 1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0" h="1">
                                  <a:moveTo>
                                    <a:pt x="129" y="0"/>
                                  </a:moveTo>
                                  <a:lnTo>
                                    <a:pt x="0" y="0"/>
                                  </a:lnTo>
                                  <a:lnTo>
                                    <a:pt x="12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56" name="Freeform 960"/>
                            <p:cNvSpPr>
                              <a:spLocks/>
                            </p:cNvSpPr>
                            <p:nvPr/>
                          </p:nvSpPr>
                          <p:spPr bwMode="auto">
                            <a:xfrm>
                              <a:off x="365" y="1801"/>
                              <a:ext cx="118" cy="1"/>
                            </a:xfrm>
                            <a:custGeom>
                              <a:avLst/>
                              <a:gdLst>
                                <a:gd name="T0" fmla="*/ 106 w 130"/>
                                <a:gd name="T1" fmla="*/ 0 h 1"/>
                                <a:gd name="T2" fmla="*/ 0 w 130"/>
                                <a:gd name="T3" fmla="*/ 0 h 1"/>
                                <a:gd name="T4" fmla="*/ 2 w 130"/>
                                <a:gd name="T5" fmla="*/ 0 h 1"/>
                                <a:gd name="T6" fmla="*/ 106 w 130"/>
                                <a:gd name="T7" fmla="*/ 0 h 1"/>
                                <a:gd name="T8" fmla="*/ 106 w 130"/>
                                <a:gd name="T9" fmla="*/ 0 h 1"/>
                                <a:gd name="T10" fmla="*/ 106 w 130"/>
                                <a:gd name="T11" fmla="*/ 0 h 1"/>
                                <a:gd name="T12" fmla="*/ 0 60000 65536"/>
                                <a:gd name="T13" fmla="*/ 0 60000 65536"/>
                                <a:gd name="T14" fmla="*/ 0 60000 65536"/>
                                <a:gd name="T15" fmla="*/ 0 60000 65536"/>
                                <a:gd name="T16" fmla="*/ 0 60000 65536"/>
                                <a:gd name="T17" fmla="*/ 0 60000 65536"/>
                                <a:gd name="T18" fmla="*/ 0 w 130"/>
                                <a:gd name="T19" fmla="*/ 0 h 1"/>
                                <a:gd name="T20" fmla="*/ 130 w 1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0" h="1">
                                  <a:moveTo>
                                    <a:pt x="129" y="0"/>
                                  </a:moveTo>
                                  <a:lnTo>
                                    <a:pt x="0" y="0"/>
                                  </a:lnTo>
                                  <a:lnTo>
                                    <a:pt x="2" y="0"/>
                                  </a:lnTo>
                                  <a:lnTo>
                                    <a:pt x="12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57" name="Freeform 961"/>
                            <p:cNvSpPr>
                              <a:spLocks/>
                            </p:cNvSpPr>
                            <p:nvPr/>
                          </p:nvSpPr>
                          <p:spPr bwMode="auto">
                            <a:xfrm>
                              <a:off x="367" y="1798"/>
                              <a:ext cx="116" cy="4"/>
                            </a:xfrm>
                            <a:custGeom>
                              <a:avLst/>
                              <a:gdLst>
                                <a:gd name="T0" fmla="*/ 104 w 128"/>
                                <a:gd name="T1" fmla="*/ 3 h 4"/>
                                <a:gd name="T2" fmla="*/ 0 w 128"/>
                                <a:gd name="T3" fmla="*/ 3 h 4"/>
                                <a:gd name="T4" fmla="*/ 0 w 128"/>
                                <a:gd name="T5" fmla="*/ 0 h 4"/>
                                <a:gd name="T6" fmla="*/ 104 w 128"/>
                                <a:gd name="T7" fmla="*/ 0 h 4"/>
                                <a:gd name="T8" fmla="*/ 104 w 128"/>
                                <a:gd name="T9" fmla="*/ 3 h 4"/>
                                <a:gd name="T10" fmla="*/ 104 w 128"/>
                                <a:gd name="T11" fmla="*/ 3 h 4"/>
                                <a:gd name="T12" fmla="*/ 0 60000 65536"/>
                                <a:gd name="T13" fmla="*/ 0 60000 65536"/>
                                <a:gd name="T14" fmla="*/ 0 60000 65536"/>
                                <a:gd name="T15" fmla="*/ 0 60000 65536"/>
                                <a:gd name="T16" fmla="*/ 0 60000 65536"/>
                                <a:gd name="T17" fmla="*/ 0 60000 65536"/>
                                <a:gd name="T18" fmla="*/ 0 w 128"/>
                                <a:gd name="T19" fmla="*/ 0 h 4"/>
                                <a:gd name="T20" fmla="*/ 128 w 1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8" h="4">
                                  <a:moveTo>
                                    <a:pt x="127" y="3"/>
                                  </a:moveTo>
                                  <a:lnTo>
                                    <a:pt x="0" y="3"/>
                                  </a:lnTo>
                                  <a:lnTo>
                                    <a:pt x="0" y="0"/>
                                  </a:lnTo>
                                  <a:lnTo>
                                    <a:pt x="127" y="0"/>
                                  </a:lnTo>
                                  <a:lnTo>
                                    <a:pt x="127"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58" name="Freeform 962"/>
                            <p:cNvSpPr>
                              <a:spLocks/>
                            </p:cNvSpPr>
                            <p:nvPr/>
                          </p:nvSpPr>
                          <p:spPr bwMode="auto">
                            <a:xfrm>
                              <a:off x="367" y="1798"/>
                              <a:ext cx="116" cy="1"/>
                            </a:xfrm>
                            <a:custGeom>
                              <a:avLst/>
                              <a:gdLst>
                                <a:gd name="T0" fmla="*/ 104 w 128"/>
                                <a:gd name="T1" fmla="*/ 0 h 1"/>
                                <a:gd name="T2" fmla="*/ 0 w 128"/>
                                <a:gd name="T3" fmla="*/ 0 h 1"/>
                                <a:gd name="T4" fmla="*/ 1 w 128"/>
                                <a:gd name="T5" fmla="*/ 0 h 1"/>
                                <a:gd name="T6" fmla="*/ 104 w 128"/>
                                <a:gd name="T7" fmla="*/ 0 h 1"/>
                                <a:gd name="T8" fmla="*/ 104 w 128"/>
                                <a:gd name="T9" fmla="*/ 0 h 1"/>
                                <a:gd name="T10" fmla="*/ 104 w 128"/>
                                <a:gd name="T11" fmla="*/ 0 h 1"/>
                                <a:gd name="T12" fmla="*/ 0 60000 65536"/>
                                <a:gd name="T13" fmla="*/ 0 60000 65536"/>
                                <a:gd name="T14" fmla="*/ 0 60000 65536"/>
                                <a:gd name="T15" fmla="*/ 0 60000 65536"/>
                                <a:gd name="T16" fmla="*/ 0 60000 65536"/>
                                <a:gd name="T17" fmla="*/ 0 60000 65536"/>
                                <a:gd name="T18" fmla="*/ 0 w 128"/>
                                <a:gd name="T19" fmla="*/ 0 h 1"/>
                                <a:gd name="T20" fmla="*/ 128 w 1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8" h="1">
                                  <a:moveTo>
                                    <a:pt x="127" y="0"/>
                                  </a:moveTo>
                                  <a:lnTo>
                                    <a:pt x="0" y="0"/>
                                  </a:lnTo>
                                  <a:lnTo>
                                    <a:pt x="1" y="0"/>
                                  </a:lnTo>
                                  <a:lnTo>
                                    <a:pt x="12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59" name="Freeform 963"/>
                            <p:cNvSpPr>
                              <a:spLocks/>
                            </p:cNvSpPr>
                            <p:nvPr/>
                          </p:nvSpPr>
                          <p:spPr bwMode="auto">
                            <a:xfrm>
                              <a:off x="368" y="1798"/>
                              <a:ext cx="115" cy="1"/>
                            </a:xfrm>
                            <a:custGeom>
                              <a:avLst/>
                              <a:gdLst>
                                <a:gd name="T0" fmla="*/ 103 w 127"/>
                                <a:gd name="T1" fmla="*/ 0 h 1"/>
                                <a:gd name="T2" fmla="*/ 0 w 127"/>
                                <a:gd name="T3" fmla="*/ 0 h 1"/>
                                <a:gd name="T4" fmla="*/ 0 w 127"/>
                                <a:gd name="T5" fmla="*/ 0 h 1"/>
                                <a:gd name="T6" fmla="*/ 103 w 127"/>
                                <a:gd name="T7" fmla="*/ 0 h 1"/>
                                <a:gd name="T8" fmla="*/ 103 w 127"/>
                                <a:gd name="T9" fmla="*/ 0 h 1"/>
                                <a:gd name="T10" fmla="*/ 103 w 127"/>
                                <a:gd name="T11" fmla="*/ 0 h 1"/>
                                <a:gd name="T12" fmla="*/ 0 60000 65536"/>
                                <a:gd name="T13" fmla="*/ 0 60000 65536"/>
                                <a:gd name="T14" fmla="*/ 0 60000 65536"/>
                                <a:gd name="T15" fmla="*/ 0 60000 65536"/>
                                <a:gd name="T16" fmla="*/ 0 60000 65536"/>
                                <a:gd name="T17" fmla="*/ 0 60000 65536"/>
                                <a:gd name="T18" fmla="*/ 0 w 127"/>
                                <a:gd name="T19" fmla="*/ 0 h 1"/>
                                <a:gd name="T20" fmla="*/ 127 w 12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7" h="1">
                                  <a:moveTo>
                                    <a:pt x="126" y="0"/>
                                  </a:moveTo>
                                  <a:lnTo>
                                    <a:pt x="0" y="0"/>
                                  </a:lnTo>
                                  <a:lnTo>
                                    <a:pt x="12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60" name="Freeform 964"/>
                            <p:cNvSpPr>
                              <a:spLocks/>
                            </p:cNvSpPr>
                            <p:nvPr/>
                          </p:nvSpPr>
                          <p:spPr bwMode="auto">
                            <a:xfrm>
                              <a:off x="368" y="1798"/>
                              <a:ext cx="115" cy="1"/>
                            </a:xfrm>
                            <a:custGeom>
                              <a:avLst/>
                              <a:gdLst>
                                <a:gd name="T0" fmla="*/ 103 w 127"/>
                                <a:gd name="T1" fmla="*/ 0 h 1"/>
                                <a:gd name="T2" fmla="*/ 0 w 127"/>
                                <a:gd name="T3" fmla="*/ 0 h 1"/>
                                <a:gd name="T4" fmla="*/ 3 w 127"/>
                                <a:gd name="T5" fmla="*/ 0 h 1"/>
                                <a:gd name="T6" fmla="*/ 103 w 127"/>
                                <a:gd name="T7" fmla="*/ 0 h 1"/>
                                <a:gd name="T8" fmla="*/ 103 w 127"/>
                                <a:gd name="T9" fmla="*/ 0 h 1"/>
                                <a:gd name="T10" fmla="*/ 103 w 127"/>
                                <a:gd name="T11" fmla="*/ 0 h 1"/>
                                <a:gd name="T12" fmla="*/ 0 60000 65536"/>
                                <a:gd name="T13" fmla="*/ 0 60000 65536"/>
                                <a:gd name="T14" fmla="*/ 0 60000 65536"/>
                                <a:gd name="T15" fmla="*/ 0 60000 65536"/>
                                <a:gd name="T16" fmla="*/ 0 60000 65536"/>
                                <a:gd name="T17" fmla="*/ 0 60000 65536"/>
                                <a:gd name="T18" fmla="*/ 0 w 127"/>
                                <a:gd name="T19" fmla="*/ 0 h 1"/>
                                <a:gd name="T20" fmla="*/ 127 w 12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7" h="1">
                                  <a:moveTo>
                                    <a:pt x="126" y="0"/>
                                  </a:moveTo>
                                  <a:lnTo>
                                    <a:pt x="0" y="0"/>
                                  </a:lnTo>
                                  <a:lnTo>
                                    <a:pt x="3" y="0"/>
                                  </a:lnTo>
                                  <a:lnTo>
                                    <a:pt x="12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61" name="Freeform 965"/>
                            <p:cNvSpPr>
                              <a:spLocks/>
                            </p:cNvSpPr>
                            <p:nvPr/>
                          </p:nvSpPr>
                          <p:spPr bwMode="auto">
                            <a:xfrm>
                              <a:off x="370" y="1798"/>
                              <a:ext cx="113" cy="1"/>
                            </a:xfrm>
                            <a:custGeom>
                              <a:avLst/>
                              <a:gdLst>
                                <a:gd name="T0" fmla="*/ 102 w 124"/>
                                <a:gd name="T1" fmla="*/ 0 h 1"/>
                                <a:gd name="T2" fmla="*/ 0 w 124"/>
                                <a:gd name="T3" fmla="*/ 0 h 1"/>
                                <a:gd name="T4" fmla="*/ 0 w 124"/>
                                <a:gd name="T5" fmla="*/ 0 h 1"/>
                                <a:gd name="T6" fmla="*/ 102 w 124"/>
                                <a:gd name="T7" fmla="*/ 0 h 1"/>
                                <a:gd name="T8" fmla="*/ 102 w 124"/>
                                <a:gd name="T9" fmla="*/ 0 h 1"/>
                                <a:gd name="T10" fmla="*/ 102 w 124"/>
                                <a:gd name="T11" fmla="*/ 0 h 1"/>
                                <a:gd name="T12" fmla="*/ 102 w 124"/>
                                <a:gd name="T13" fmla="*/ 0 h 1"/>
                                <a:gd name="T14" fmla="*/ 0 60000 65536"/>
                                <a:gd name="T15" fmla="*/ 0 60000 65536"/>
                                <a:gd name="T16" fmla="*/ 0 60000 65536"/>
                                <a:gd name="T17" fmla="*/ 0 60000 65536"/>
                                <a:gd name="T18" fmla="*/ 0 60000 65536"/>
                                <a:gd name="T19" fmla="*/ 0 60000 65536"/>
                                <a:gd name="T20" fmla="*/ 0 60000 65536"/>
                                <a:gd name="T21" fmla="*/ 0 w 124"/>
                                <a:gd name="T22" fmla="*/ 0 h 1"/>
                                <a:gd name="T23" fmla="*/ 124 w 12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
                                  <a:moveTo>
                                    <a:pt x="123" y="0"/>
                                  </a:moveTo>
                                  <a:lnTo>
                                    <a:pt x="0" y="0"/>
                                  </a:lnTo>
                                  <a:lnTo>
                                    <a:pt x="12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62" name="Freeform 966"/>
                            <p:cNvSpPr>
                              <a:spLocks/>
                            </p:cNvSpPr>
                            <p:nvPr/>
                          </p:nvSpPr>
                          <p:spPr bwMode="auto">
                            <a:xfrm>
                              <a:off x="370" y="1797"/>
                              <a:ext cx="113" cy="2"/>
                            </a:xfrm>
                            <a:custGeom>
                              <a:avLst/>
                              <a:gdLst>
                                <a:gd name="T0" fmla="*/ 102 w 124"/>
                                <a:gd name="T1" fmla="*/ 1 h 2"/>
                                <a:gd name="T2" fmla="*/ 0 w 124"/>
                                <a:gd name="T3" fmla="*/ 1 h 2"/>
                                <a:gd name="T4" fmla="*/ 0 w 124"/>
                                <a:gd name="T5" fmla="*/ 0 h 2"/>
                                <a:gd name="T6" fmla="*/ 102 w 124"/>
                                <a:gd name="T7" fmla="*/ 0 h 2"/>
                                <a:gd name="T8" fmla="*/ 102 w 124"/>
                                <a:gd name="T9" fmla="*/ 1 h 2"/>
                                <a:gd name="T10" fmla="*/ 102 w 124"/>
                                <a:gd name="T11" fmla="*/ 1 h 2"/>
                                <a:gd name="T12" fmla="*/ 0 60000 65536"/>
                                <a:gd name="T13" fmla="*/ 0 60000 65536"/>
                                <a:gd name="T14" fmla="*/ 0 60000 65536"/>
                                <a:gd name="T15" fmla="*/ 0 60000 65536"/>
                                <a:gd name="T16" fmla="*/ 0 60000 65536"/>
                                <a:gd name="T17" fmla="*/ 0 60000 65536"/>
                                <a:gd name="T18" fmla="*/ 0 w 124"/>
                                <a:gd name="T19" fmla="*/ 0 h 2"/>
                                <a:gd name="T20" fmla="*/ 124 w 124"/>
                                <a:gd name="T21" fmla="*/ 2 h 2"/>
                              </a:gdLst>
                              <a:ahLst/>
                              <a:cxnLst>
                                <a:cxn ang="T12">
                                  <a:pos x="T0" y="T1"/>
                                </a:cxn>
                                <a:cxn ang="T13">
                                  <a:pos x="T2" y="T3"/>
                                </a:cxn>
                                <a:cxn ang="T14">
                                  <a:pos x="T4" y="T5"/>
                                </a:cxn>
                                <a:cxn ang="T15">
                                  <a:pos x="T6" y="T7"/>
                                </a:cxn>
                                <a:cxn ang="T16">
                                  <a:pos x="T8" y="T9"/>
                                </a:cxn>
                                <a:cxn ang="T17">
                                  <a:pos x="T10" y="T11"/>
                                </a:cxn>
                              </a:cxnLst>
                              <a:rect l="T18" t="T19" r="T20" b="T21"/>
                              <a:pathLst>
                                <a:path w="124" h="2">
                                  <a:moveTo>
                                    <a:pt x="123" y="1"/>
                                  </a:moveTo>
                                  <a:lnTo>
                                    <a:pt x="0" y="1"/>
                                  </a:lnTo>
                                  <a:lnTo>
                                    <a:pt x="0" y="0"/>
                                  </a:lnTo>
                                  <a:lnTo>
                                    <a:pt x="123" y="0"/>
                                  </a:lnTo>
                                  <a:lnTo>
                                    <a:pt x="123" y="1"/>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63" name="Freeform 967"/>
                            <p:cNvSpPr>
                              <a:spLocks/>
                            </p:cNvSpPr>
                            <p:nvPr/>
                          </p:nvSpPr>
                          <p:spPr bwMode="auto">
                            <a:xfrm>
                              <a:off x="370" y="1797"/>
                              <a:ext cx="113" cy="1"/>
                            </a:xfrm>
                            <a:custGeom>
                              <a:avLst/>
                              <a:gdLst>
                                <a:gd name="T0" fmla="*/ 102 w 124"/>
                                <a:gd name="T1" fmla="*/ 0 h 1"/>
                                <a:gd name="T2" fmla="*/ 0 w 124"/>
                                <a:gd name="T3" fmla="*/ 0 h 1"/>
                                <a:gd name="T4" fmla="*/ 2 w 124"/>
                                <a:gd name="T5" fmla="*/ 0 h 1"/>
                                <a:gd name="T6" fmla="*/ 102 w 124"/>
                                <a:gd name="T7" fmla="*/ 0 h 1"/>
                                <a:gd name="T8" fmla="*/ 102 w 124"/>
                                <a:gd name="T9" fmla="*/ 0 h 1"/>
                                <a:gd name="T10" fmla="*/ 102 w 124"/>
                                <a:gd name="T11" fmla="*/ 0 h 1"/>
                                <a:gd name="T12" fmla="*/ 0 60000 65536"/>
                                <a:gd name="T13" fmla="*/ 0 60000 65536"/>
                                <a:gd name="T14" fmla="*/ 0 60000 65536"/>
                                <a:gd name="T15" fmla="*/ 0 60000 65536"/>
                                <a:gd name="T16" fmla="*/ 0 60000 65536"/>
                                <a:gd name="T17" fmla="*/ 0 60000 65536"/>
                                <a:gd name="T18" fmla="*/ 0 w 124"/>
                                <a:gd name="T19" fmla="*/ 0 h 1"/>
                                <a:gd name="T20" fmla="*/ 124 w 1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4" h="1">
                                  <a:moveTo>
                                    <a:pt x="123" y="0"/>
                                  </a:moveTo>
                                  <a:lnTo>
                                    <a:pt x="0" y="0"/>
                                  </a:lnTo>
                                  <a:lnTo>
                                    <a:pt x="2" y="0"/>
                                  </a:lnTo>
                                  <a:lnTo>
                                    <a:pt x="12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64" name="Freeform 968"/>
                            <p:cNvSpPr>
                              <a:spLocks/>
                            </p:cNvSpPr>
                            <p:nvPr/>
                          </p:nvSpPr>
                          <p:spPr bwMode="auto">
                            <a:xfrm>
                              <a:off x="372" y="1797"/>
                              <a:ext cx="111" cy="1"/>
                            </a:xfrm>
                            <a:custGeom>
                              <a:avLst/>
                              <a:gdLst>
                                <a:gd name="T0" fmla="*/ 100 w 122"/>
                                <a:gd name="T1" fmla="*/ 0 h 1"/>
                                <a:gd name="T2" fmla="*/ 0 w 122"/>
                                <a:gd name="T3" fmla="*/ 0 h 1"/>
                                <a:gd name="T4" fmla="*/ 0 w 122"/>
                                <a:gd name="T5" fmla="*/ 0 h 1"/>
                                <a:gd name="T6" fmla="*/ 100 w 122"/>
                                <a:gd name="T7" fmla="*/ 0 h 1"/>
                                <a:gd name="T8" fmla="*/ 100 w 122"/>
                                <a:gd name="T9" fmla="*/ 0 h 1"/>
                                <a:gd name="T10" fmla="*/ 100 w 122"/>
                                <a:gd name="T11" fmla="*/ 0 h 1"/>
                                <a:gd name="T12" fmla="*/ 0 60000 65536"/>
                                <a:gd name="T13" fmla="*/ 0 60000 65536"/>
                                <a:gd name="T14" fmla="*/ 0 60000 65536"/>
                                <a:gd name="T15" fmla="*/ 0 60000 65536"/>
                                <a:gd name="T16" fmla="*/ 0 60000 65536"/>
                                <a:gd name="T17" fmla="*/ 0 60000 65536"/>
                                <a:gd name="T18" fmla="*/ 0 w 122"/>
                                <a:gd name="T19" fmla="*/ 0 h 1"/>
                                <a:gd name="T20" fmla="*/ 122 w 1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2" h="1">
                                  <a:moveTo>
                                    <a:pt x="121" y="0"/>
                                  </a:moveTo>
                                  <a:lnTo>
                                    <a:pt x="0" y="0"/>
                                  </a:lnTo>
                                  <a:lnTo>
                                    <a:pt x="12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65" name="Freeform 969"/>
                            <p:cNvSpPr>
                              <a:spLocks/>
                            </p:cNvSpPr>
                            <p:nvPr/>
                          </p:nvSpPr>
                          <p:spPr bwMode="auto">
                            <a:xfrm>
                              <a:off x="372" y="1797"/>
                              <a:ext cx="113" cy="1"/>
                            </a:xfrm>
                            <a:custGeom>
                              <a:avLst/>
                              <a:gdLst>
                                <a:gd name="T0" fmla="*/ 100 w 124"/>
                                <a:gd name="T1" fmla="*/ 0 h 1"/>
                                <a:gd name="T2" fmla="*/ 0 w 124"/>
                                <a:gd name="T3" fmla="*/ 0 h 1"/>
                                <a:gd name="T4" fmla="*/ 2 w 124"/>
                                <a:gd name="T5" fmla="*/ 0 h 1"/>
                                <a:gd name="T6" fmla="*/ 102 w 124"/>
                                <a:gd name="T7" fmla="*/ 0 h 1"/>
                                <a:gd name="T8" fmla="*/ 100 w 124"/>
                                <a:gd name="T9" fmla="*/ 0 h 1"/>
                                <a:gd name="T10" fmla="*/ 100 w 124"/>
                                <a:gd name="T11" fmla="*/ 0 h 1"/>
                                <a:gd name="T12" fmla="*/ 0 60000 65536"/>
                                <a:gd name="T13" fmla="*/ 0 60000 65536"/>
                                <a:gd name="T14" fmla="*/ 0 60000 65536"/>
                                <a:gd name="T15" fmla="*/ 0 60000 65536"/>
                                <a:gd name="T16" fmla="*/ 0 60000 65536"/>
                                <a:gd name="T17" fmla="*/ 0 60000 65536"/>
                                <a:gd name="T18" fmla="*/ 0 w 124"/>
                                <a:gd name="T19" fmla="*/ 0 h 1"/>
                                <a:gd name="T20" fmla="*/ 124 w 1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4" h="1">
                                  <a:moveTo>
                                    <a:pt x="121" y="0"/>
                                  </a:moveTo>
                                  <a:lnTo>
                                    <a:pt x="0" y="0"/>
                                  </a:lnTo>
                                  <a:lnTo>
                                    <a:pt x="2" y="0"/>
                                  </a:lnTo>
                                  <a:lnTo>
                                    <a:pt x="123" y="0"/>
                                  </a:lnTo>
                                  <a:lnTo>
                                    <a:pt x="12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66" name="Freeform 970"/>
                            <p:cNvSpPr>
                              <a:spLocks/>
                            </p:cNvSpPr>
                            <p:nvPr/>
                          </p:nvSpPr>
                          <p:spPr bwMode="auto">
                            <a:xfrm>
                              <a:off x="374" y="1796"/>
                              <a:ext cx="111" cy="2"/>
                            </a:xfrm>
                            <a:custGeom>
                              <a:avLst/>
                              <a:gdLst>
                                <a:gd name="T0" fmla="*/ 100 w 122"/>
                                <a:gd name="T1" fmla="*/ 1 h 3"/>
                                <a:gd name="T2" fmla="*/ 0 w 122"/>
                                <a:gd name="T3" fmla="*/ 1 h 3"/>
                                <a:gd name="T4" fmla="*/ 0 w 122"/>
                                <a:gd name="T5" fmla="*/ 0 h 3"/>
                                <a:gd name="T6" fmla="*/ 100 w 122"/>
                                <a:gd name="T7" fmla="*/ 0 h 3"/>
                                <a:gd name="T8" fmla="*/ 100 w 122"/>
                                <a:gd name="T9" fmla="*/ 1 h 3"/>
                                <a:gd name="T10" fmla="*/ 100 w 122"/>
                                <a:gd name="T11" fmla="*/ 1 h 3"/>
                                <a:gd name="T12" fmla="*/ 0 60000 65536"/>
                                <a:gd name="T13" fmla="*/ 0 60000 65536"/>
                                <a:gd name="T14" fmla="*/ 0 60000 65536"/>
                                <a:gd name="T15" fmla="*/ 0 60000 65536"/>
                                <a:gd name="T16" fmla="*/ 0 60000 65536"/>
                                <a:gd name="T17" fmla="*/ 0 60000 65536"/>
                                <a:gd name="T18" fmla="*/ 0 w 122"/>
                                <a:gd name="T19" fmla="*/ 0 h 3"/>
                                <a:gd name="T20" fmla="*/ 122 w 122"/>
                                <a:gd name="T21" fmla="*/ 3 h 3"/>
                              </a:gdLst>
                              <a:ahLst/>
                              <a:cxnLst>
                                <a:cxn ang="T12">
                                  <a:pos x="T0" y="T1"/>
                                </a:cxn>
                                <a:cxn ang="T13">
                                  <a:pos x="T2" y="T3"/>
                                </a:cxn>
                                <a:cxn ang="T14">
                                  <a:pos x="T4" y="T5"/>
                                </a:cxn>
                                <a:cxn ang="T15">
                                  <a:pos x="T6" y="T7"/>
                                </a:cxn>
                                <a:cxn ang="T16">
                                  <a:pos x="T8" y="T9"/>
                                </a:cxn>
                                <a:cxn ang="T17">
                                  <a:pos x="T10" y="T11"/>
                                </a:cxn>
                              </a:cxnLst>
                              <a:rect l="T18" t="T19" r="T20" b="T21"/>
                              <a:pathLst>
                                <a:path w="122" h="3">
                                  <a:moveTo>
                                    <a:pt x="121" y="2"/>
                                  </a:moveTo>
                                  <a:lnTo>
                                    <a:pt x="0" y="2"/>
                                  </a:lnTo>
                                  <a:lnTo>
                                    <a:pt x="0" y="0"/>
                                  </a:lnTo>
                                  <a:lnTo>
                                    <a:pt x="121" y="0"/>
                                  </a:lnTo>
                                  <a:lnTo>
                                    <a:pt x="121"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67" name="Freeform 971"/>
                            <p:cNvSpPr>
                              <a:spLocks/>
                            </p:cNvSpPr>
                            <p:nvPr/>
                          </p:nvSpPr>
                          <p:spPr bwMode="auto">
                            <a:xfrm>
                              <a:off x="374" y="1796"/>
                              <a:ext cx="111" cy="1"/>
                            </a:xfrm>
                            <a:custGeom>
                              <a:avLst/>
                              <a:gdLst>
                                <a:gd name="T0" fmla="*/ 100 w 122"/>
                                <a:gd name="T1" fmla="*/ 0 h 1"/>
                                <a:gd name="T2" fmla="*/ 0 w 122"/>
                                <a:gd name="T3" fmla="*/ 0 h 1"/>
                                <a:gd name="T4" fmla="*/ 0 w 122"/>
                                <a:gd name="T5" fmla="*/ 0 h 1"/>
                                <a:gd name="T6" fmla="*/ 100 w 122"/>
                                <a:gd name="T7" fmla="*/ 0 h 1"/>
                                <a:gd name="T8" fmla="*/ 100 w 122"/>
                                <a:gd name="T9" fmla="*/ 0 h 1"/>
                                <a:gd name="T10" fmla="*/ 100 w 122"/>
                                <a:gd name="T11" fmla="*/ 0 h 1"/>
                                <a:gd name="T12" fmla="*/ 0 60000 65536"/>
                                <a:gd name="T13" fmla="*/ 0 60000 65536"/>
                                <a:gd name="T14" fmla="*/ 0 60000 65536"/>
                                <a:gd name="T15" fmla="*/ 0 60000 65536"/>
                                <a:gd name="T16" fmla="*/ 0 60000 65536"/>
                                <a:gd name="T17" fmla="*/ 0 60000 65536"/>
                                <a:gd name="T18" fmla="*/ 0 w 122"/>
                                <a:gd name="T19" fmla="*/ 0 h 1"/>
                                <a:gd name="T20" fmla="*/ 122 w 1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2" h="1">
                                  <a:moveTo>
                                    <a:pt x="121" y="0"/>
                                  </a:moveTo>
                                  <a:lnTo>
                                    <a:pt x="0" y="0"/>
                                  </a:lnTo>
                                  <a:lnTo>
                                    <a:pt x="12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68" name="Freeform 972"/>
                            <p:cNvSpPr>
                              <a:spLocks/>
                            </p:cNvSpPr>
                            <p:nvPr/>
                          </p:nvSpPr>
                          <p:spPr bwMode="auto">
                            <a:xfrm>
                              <a:off x="374" y="1796"/>
                              <a:ext cx="111" cy="1"/>
                            </a:xfrm>
                            <a:custGeom>
                              <a:avLst/>
                              <a:gdLst>
                                <a:gd name="T0" fmla="*/ 100 w 122"/>
                                <a:gd name="T1" fmla="*/ 0 h 1"/>
                                <a:gd name="T2" fmla="*/ 0 w 122"/>
                                <a:gd name="T3" fmla="*/ 0 h 1"/>
                                <a:gd name="T4" fmla="*/ 2 w 122"/>
                                <a:gd name="T5" fmla="*/ 0 h 1"/>
                                <a:gd name="T6" fmla="*/ 100 w 122"/>
                                <a:gd name="T7" fmla="*/ 0 h 1"/>
                                <a:gd name="T8" fmla="*/ 100 w 122"/>
                                <a:gd name="T9" fmla="*/ 0 h 1"/>
                                <a:gd name="T10" fmla="*/ 100 w 122"/>
                                <a:gd name="T11" fmla="*/ 0 h 1"/>
                                <a:gd name="T12" fmla="*/ 0 60000 65536"/>
                                <a:gd name="T13" fmla="*/ 0 60000 65536"/>
                                <a:gd name="T14" fmla="*/ 0 60000 65536"/>
                                <a:gd name="T15" fmla="*/ 0 60000 65536"/>
                                <a:gd name="T16" fmla="*/ 0 60000 65536"/>
                                <a:gd name="T17" fmla="*/ 0 60000 65536"/>
                                <a:gd name="T18" fmla="*/ 0 w 122"/>
                                <a:gd name="T19" fmla="*/ 0 h 1"/>
                                <a:gd name="T20" fmla="*/ 122 w 1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2" h="1">
                                  <a:moveTo>
                                    <a:pt x="121" y="0"/>
                                  </a:moveTo>
                                  <a:lnTo>
                                    <a:pt x="0" y="0"/>
                                  </a:lnTo>
                                  <a:lnTo>
                                    <a:pt x="2" y="0"/>
                                  </a:lnTo>
                                  <a:lnTo>
                                    <a:pt x="12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69" name="Freeform 973"/>
                            <p:cNvSpPr>
                              <a:spLocks/>
                            </p:cNvSpPr>
                            <p:nvPr/>
                          </p:nvSpPr>
                          <p:spPr bwMode="auto">
                            <a:xfrm>
                              <a:off x="376" y="1796"/>
                              <a:ext cx="109" cy="1"/>
                            </a:xfrm>
                            <a:custGeom>
                              <a:avLst/>
                              <a:gdLst>
                                <a:gd name="T0" fmla="*/ 98 w 120"/>
                                <a:gd name="T1" fmla="*/ 0 h 1"/>
                                <a:gd name="T2" fmla="*/ 0 w 120"/>
                                <a:gd name="T3" fmla="*/ 0 h 1"/>
                                <a:gd name="T4" fmla="*/ 0 w 120"/>
                                <a:gd name="T5" fmla="*/ 0 h 1"/>
                                <a:gd name="T6" fmla="*/ 98 w 120"/>
                                <a:gd name="T7" fmla="*/ 0 h 1"/>
                                <a:gd name="T8" fmla="*/ 98 w 120"/>
                                <a:gd name="T9" fmla="*/ 0 h 1"/>
                                <a:gd name="T10" fmla="*/ 98 w 120"/>
                                <a:gd name="T11" fmla="*/ 0 h 1"/>
                                <a:gd name="T12" fmla="*/ 0 60000 65536"/>
                                <a:gd name="T13" fmla="*/ 0 60000 65536"/>
                                <a:gd name="T14" fmla="*/ 0 60000 65536"/>
                                <a:gd name="T15" fmla="*/ 0 60000 65536"/>
                                <a:gd name="T16" fmla="*/ 0 60000 65536"/>
                                <a:gd name="T17" fmla="*/ 0 60000 65536"/>
                                <a:gd name="T18" fmla="*/ 0 w 120"/>
                                <a:gd name="T19" fmla="*/ 0 h 1"/>
                                <a:gd name="T20" fmla="*/ 120 w 1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0" h="1">
                                  <a:moveTo>
                                    <a:pt x="119" y="0"/>
                                  </a:moveTo>
                                  <a:lnTo>
                                    <a:pt x="0" y="0"/>
                                  </a:lnTo>
                                  <a:lnTo>
                                    <a:pt x="11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70" name="Freeform 974"/>
                            <p:cNvSpPr>
                              <a:spLocks/>
                            </p:cNvSpPr>
                            <p:nvPr/>
                          </p:nvSpPr>
                          <p:spPr bwMode="auto">
                            <a:xfrm>
                              <a:off x="376" y="1796"/>
                              <a:ext cx="109" cy="1"/>
                            </a:xfrm>
                            <a:custGeom>
                              <a:avLst/>
                              <a:gdLst>
                                <a:gd name="T0" fmla="*/ 98 w 120"/>
                                <a:gd name="T1" fmla="*/ 0 h 1"/>
                                <a:gd name="T2" fmla="*/ 0 w 120"/>
                                <a:gd name="T3" fmla="*/ 0 h 1"/>
                                <a:gd name="T4" fmla="*/ 2 w 120"/>
                                <a:gd name="T5" fmla="*/ 0 h 1"/>
                                <a:gd name="T6" fmla="*/ 98 w 120"/>
                                <a:gd name="T7" fmla="*/ 0 h 1"/>
                                <a:gd name="T8" fmla="*/ 98 w 120"/>
                                <a:gd name="T9" fmla="*/ 0 h 1"/>
                                <a:gd name="T10" fmla="*/ 98 w 120"/>
                                <a:gd name="T11" fmla="*/ 0 h 1"/>
                                <a:gd name="T12" fmla="*/ 0 60000 65536"/>
                                <a:gd name="T13" fmla="*/ 0 60000 65536"/>
                                <a:gd name="T14" fmla="*/ 0 60000 65536"/>
                                <a:gd name="T15" fmla="*/ 0 60000 65536"/>
                                <a:gd name="T16" fmla="*/ 0 60000 65536"/>
                                <a:gd name="T17" fmla="*/ 0 60000 65536"/>
                                <a:gd name="T18" fmla="*/ 0 w 120"/>
                                <a:gd name="T19" fmla="*/ 0 h 1"/>
                                <a:gd name="T20" fmla="*/ 120 w 1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0" h="1">
                                  <a:moveTo>
                                    <a:pt x="119" y="0"/>
                                  </a:moveTo>
                                  <a:lnTo>
                                    <a:pt x="0" y="0"/>
                                  </a:lnTo>
                                  <a:lnTo>
                                    <a:pt x="2" y="0"/>
                                  </a:lnTo>
                                  <a:lnTo>
                                    <a:pt x="11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71" name="Freeform 975"/>
                            <p:cNvSpPr>
                              <a:spLocks/>
                            </p:cNvSpPr>
                            <p:nvPr/>
                          </p:nvSpPr>
                          <p:spPr bwMode="auto">
                            <a:xfrm>
                              <a:off x="378" y="1794"/>
                              <a:ext cx="107" cy="3"/>
                            </a:xfrm>
                            <a:custGeom>
                              <a:avLst/>
                              <a:gdLst>
                                <a:gd name="T0" fmla="*/ 96 w 118"/>
                                <a:gd name="T1" fmla="*/ 2 h 3"/>
                                <a:gd name="T2" fmla="*/ 0 w 118"/>
                                <a:gd name="T3" fmla="*/ 2 h 3"/>
                                <a:gd name="T4" fmla="*/ 0 w 118"/>
                                <a:gd name="T5" fmla="*/ 0 h 3"/>
                                <a:gd name="T6" fmla="*/ 96 w 118"/>
                                <a:gd name="T7" fmla="*/ 0 h 3"/>
                                <a:gd name="T8" fmla="*/ 96 w 118"/>
                                <a:gd name="T9" fmla="*/ 2 h 3"/>
                                <a:gd name="T10" fmla="*/ 96 w 118"/>
                                <a:gd name="T11" fmla="*/ 2 h 3"/>
                                <a:gd name="T12" fmla="*/ 0 60000 65536"/>
                                <a:gd name="T13" fmla="*/ 0 60000 65536"/>
                                <a:gd name="T14" fmla="*/ 0 60000 65536"/>
                                <a:gd name="T15" fmla="*/ 0 60000 65536"/>
                                <a:gd name="T16" fmla="*/ 0 60000 65536"/>
                                <a:gd name="T17" fmla="*/ 0 60000 65536"/>
                                <a:gd name="T18" fmla="*/ 0 w 118"/>
                                <a:gd name="T19" fmla="*/ 0 h 3"/>
                                <a:gd name="T20" fmla="*/ 118 w 11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8" h="3">
                                  <a:moveTo>
                                    <a:pt x="117" y="2"/>
                                  </a:moveTo>
                                  <a:lnTo>
                                    <a:pt x="0" y="2"/>
                                  </a:lnTo>
                                  <a:lnTo>
                                    <a:pt x="0" y="0"/>
                                  </a:lnTo>
                                  <a:lnTo>
                                    <a:pt x="117" y="0"/>
                                  </a:lnTo>
                                  <a:lnTo>
                                    <a:pt x="117"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72" name="Freeform 976"/>
                            <p:cNvSpPr>
                              <a:spLocks/>
                            </p:cNvSpPr>
                            <p:nvPr/>
                          </p:nvSpPr>
                          <p:spPr bwMode="auto">
                            <a:xfrm>
                              <a:off x="378" y="1794"/>
                              <a:ext cx="107" cy="1"/>
                            </a:xfrm>
                            <a:custGeom>
                              <a:avLst/>
                              <a:gdLst>
                                <a:gd name="T0" fmla="*/ 96 w 118"/>
                                <a:gd name="T1" fmla="*/ 0 h 1"/>
                                <a:gd name="T2" fmla="*/ 0 w 118"/>
                                <a:gd name="T3" fmla="*/ 0 h 1"/>
                                <a:gd name="T4" fmla="*/ 3 w 118"/>
                                <a:gd name="T5" fmla="*/ 0 h 1"/>
                                <a:gd name="T6" fmla="*/ 96 w 118"/>
                                <a:gd name="T7" fmla="*/ 0 h 1"/>
                                <a:gd name="T8" fmla="*/ 96 w 118"/>
                                <a:gd name="T9" fmla="*/ 0 h 1"/>
                                <a:gd name="T10" fmla="*/ 96 w 118"/>
                                <a:gd name="T11" fmla="*/ 0 h 1"/>
                                <a:gd name="T12" fmla="*/ 0 60000 65536"/>
                                <a:gd name="T13" fmla="*/ 0 60000 65536"/>
                                <a:gd name="T14" fmla="*/ 0 60000 65536"/>
                                <a:gd name="T15" fmla="*/ 0 60000 65536"/>
                                <a:gd name="T16" fmla="*/ 0 60000 65536"/>
                                <a:gd name="T17" fmla="*/ 0 60000 65536"/>
                                <a:gd name="T18" fmla="*/ 0 w 118"/>
                                <a:gd name="T19" fmla="*/ 0 h 1"/>
                                <a:gd name="T20" fmla="*/ 118 w 1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8" h="1">
                                  <a:moveTo>
                                    <a:pt x="117" y="0"/>
                                  </a:moveTo>
                                  <a:lnTo>
                                    <a:pt x="0" y="0"/>
                                  </a:lnTo>
                                  <a:lnTo>
                                    <a:pt x="3" y="0"/>
                                  </a:lnTo>
                                  <a:lnTo>
                                    <a:pt x="11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73" name="Freeform 977"/>
                            <p:cNvSpPr>
                              <a:spLocks/>
                            </p:cNvSpPr>
                            <p:nvPr/>
                          </p:nvSpPr>
                          <p:spPr bwMode="auto">
                            <a:xfrm>
                              <a:off x="380" y="1794"/>
                              <a:ext cx="105" cy="1"/>
                            </a:xfrm>
                            <a:custGeom>
                              <a:avLst/>
                              <a:gdLst>
                                <a:gd name="T0" fmla="*/ 95 w 115"/>
                                <a:gd name="T1" fmla="*/ 0 h 1"/>
                                <a:gd name="T2" fmla="*/ 0 w 115"/>
                                <a:gd name="T3" fmla="*/ 0 h 1"/>
                                <a:gd name="T4" fmla="*/ 0 w 115"/>
                                <a:gd name="T5" fmla="*/ 0 h 1"/>
                                <a:gd name="T6" fmla="*/ 95 w 115"/>
                                <a:gd name="T7" fmla="*/ 0 h 1"/>
                                <a:gd name="T8" fmla="*/ 95 w 115"/>
                                <a:gd name="T9" fmla="*/ 0 h 1"/>
                                <a:gd name="T10" fmla="*/ 95 w 115"/>
                                <a:gd name="T11" fmla="*/ 0 h 1"/>
                                <a:gd name="T12" fmla="*/ 0 60000 65536"/>
                                <a:gd name="T13" fmla="*/ 0 60000 65536"/>
                                <a:gd name="T14" fmla="*/ 0 60000 65536"/>
                                <a:gd name="T15" fmla="*/ 0 60000 65536"/>
                                <a:gd name="T16" fmla="*/ 0 60000 65536"/>
                                <a:gd name="T17" fmla="*/ 0 60000 65536"/>
                                <a:gd name="T18" fmla="*/ 0 w 115"/>
                                <a:gd name="T19" fmla="*/ 0 h 1"/>
                                <a:gd name="T20" fmla="*/ 115 w 11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5" h="1">
                                  <a:moveTo>
                                    <a:pt x="114" y="0"/>
                                  </a:moveTo>
                                  <a:lnTo>
                                    <a:pt x="0" y="0"/>
                                  </a:lnTo>
                                  <a:lnTo>
                                    <a:pt x="11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74" name="Freeform 978"/>
                            <p:cNvSpPr>
                              <a:spLocks/>
                            </p:cNvSpPr>
                            <p:nvPr/>
                          </p:nvSpPr>
                          <p:spPr bwMode="auto">
                            <a:xfrm>
                              <a:off x="380" y="1794"/>
                              <a:ext cx="105" cy="1"/>
                            </a:xfrm>
                            <a:custGeom>
                              <a:avLst/>
                              <a:gdLst>
                                <a:gd name="T0" fmla="*/ 95 w 115"/>
                                <a:gd name="T1" fmla="*/ 0 h 1"/>
                                <a:gd name="T2" fmla="*/ 0 w 115"/>
                                <a:gd name="T3" fmla="*/ 0 h 1"/>
                                <a:gd name="T4" fmla="*/ 0 w 115"/>
                                <a:gd name="T5" fmla="*/ 0 h 1"/>
                                <a:gd name="T6" fmla="*/ 95 w 115"/>
                                <a:gd name="T7" fmla="*/ 0 h 1"/>
                                <a:gd name="T8" fmla="*/ 95 w 115"/>
                                <a:gd name="T9" fmla="*/ 0 h 1"/>
                                <a:gd name="T10" fmla="*/ 95 w 115"/>
                                <a:gd name="T11" fmla="*/ 0 h 1"/>
                                <a:gd name="T12" fmla="*/ 0 60000 65536"/>
                                <a:gd name="T13" fmla="*/ 0 60000 65536"/>
                                <a:gd name="T14" fmla="*/ 0 60000 65536"/>
                                <a:gd name="T15" fmla="*/ 0 60000 65536"/>
                                <a:gd name="T16" fmla="*/ 0 60000 65536"/>
                                <a:gd name="T17" fmla="*/ 0 60000 65536"/>
                                <a:gd name="T18" fmla="*/ 0 w 115"/>
                                <a:gd name="T19" fmla="*/ 0 h 1"/>
                                <a:gd name="T20" fmla="*/ 115 w 11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5" h="1">
                                  <a:moveTo>
                                    <a:pt x="114" y="0"/>
                                  </a:moveTo>
                                  <a:lnTo>
                                    <a:pt x="0" y="0"/>
                                  </a:lnTo>
                                  <a:lnTo>
                                    <a:pt x="11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75" name="Freeform 979"/>
                            <p:cNvSpPr>
                              <a:spLocks/>
                            </p:cNvSpPr>
                            <p:nvPr/>
                          </p:nvSpPr>
                          <p:spPr bwMode="auto">
                            <a:xfrm>
                              <a:off x="380" y="1791"/>
                              <a:ext cx="107" cy="4"/>
                            </a:xfrm>
                            <a:custGeom>
                              <a:avLst/>
                              <a:gdLst>
                                <a:gd name="T0" fmla="*/ 95 w 117"/>
                                <a:gd name="T1" fmla="*/ 3 h 4"/>
                                <a:gd name="T2" fmla="*/ 0 w 117"/>
                                <a:gd name="T3" fmla="*/ 3 h 4"/>
                                <a:gd name="T4" fmla="*/ 1 w 117"/>
                                <a:gd name="T5" fmla="*/ 0 h 4"/>
                                <a:gd name="T6" fmla="*/ 97 w 117"/>
                                <a:gd name="T7" fmla="*/ 0 h 4"/>
                                <a:gd name="T8" fmla="*/ 95 w 117"/>
                                <a:gd name="T9" fmla="*/ 3 h 4"/>
                                <a:gd name="T10" fmla="*/ 95 w 117"/>
                                <a:gd name="T11" fmla="*/ 3 h 4"/>
                                <a:gd name="T12" fmla="*/ 0 60000 65536"/>
                                <a:gd name="T13" fmla="*/ 0 60000 65536"/>
                                <a:gd name="T14" fmla="*/ 0 60000 65536"/>
                                <a:gd name="T15" fmla="*/ 0 60000 65536"/>
                                <a:gd name="T16" fmla="*/ 0 60000 65536"/>
                                <a:gd name="T17" fmla="*/ 0 60000 65536"/>
                                <a:gd name="T18" fmla="*/ 0 w 117"/>
                                <a:gd name="T19" fmla="*/ 0 h 4"/>
                                <a:gd name="T20" fmla="*/ 117 w 117"/>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7" h="4">
                                  <a:moveTo>
                                    <a:pt x="114" y="3"/>
                                  </a:moveTo>
                                  <a:lnTo>
                                    <a:pt x="0" y="3"/>
                                  </a:lnTo>
                                  <a:lnTo>
                                    <a:pt x="1" y="0"/>
                                  </a:lnTo>
                                  <a:lnTo>
                                    <a:pt x="116" y="0"/>
                                  </a:lnTo>
                                  <a:lnTo>
                                    <a:pt x="114"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76" name="Freeform 980"/>
                            <p:cNvSpPr>
                              <a:spLocks/>
                            </p:cNvSpPr>
                            <p:nvPr/>
                          </p:nvSpPr>
                          <p:spPr bwMode="auto">
                            <a:xfrm>
                              <a:off x="381" y="1791"/>
                              <a:ext cx="106" cy="1"/>
                            </a:xfrm>
                            <a:custGeom>
                              <a:avLst/>
                              <a:gdLst>
                                <a:gd name="T0" fmla="*/ 96 w 116"/>
                                <a:gd name="T1" fmla="*/ 0 h 1"/>
                                <a:gd name="T2" fmla="*/ 0 w 116"/>
                                <a:gd name="T3" fmla="*/ 0 h 1"/>
                                <a:gd name="T4" fmla="*/ 0 w 116"/>
                                <a:gd name="T5" fmla="*/ 0 h 1"/>
                                <a:gd name="T6" fmla="*/ 96 w 116"/>
                                <a:gd name="T7" fmla="*/ 0 h 1"/>
                                <a:gd name="T8" fmla="*/ 96 w 116"/>
                                <a:gd name="T9" fmla="*/ 0 h 1"/>
                                <a:gd name="T10" fmla="*/ 96 w 116"/>
                                <a:gd name="T11" fmla="*/ 0 h 1"/>
                                <a:gd name="T12" fmla="*/ 0 60000 65536"/>
                                <a:gd name="T13" fmla="*/ 0 60000 65536"/>
                                <a:gd name="T14" fmla="*/ 0 60000 65536"/>
                                <a:gd name="T15" fmla="*/ 0 60000 65536"/>
                                <a:gd name="T16" fmla="*/ 0 60000 65536"/>
                                <a:gd name="T17" fmla="*/ 0 60000 65536"/>
                                <a:gd name="T18" fmla="*/ 0 w 116"/>
                                <a:gd name="T19" fmla="*/ 0 h 1"/>
                                <a:gd name="T20" fmla="*/ 116 w 1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6" h="1">
                                  <a:moveTo>
                                    <a:pt x="115" y="0"/>
                                  </a:moveTo>
                                  <a:lnTo>
                                    <a:pt x="0" y="0"/>
                                  </a:lnTo>
                                  <a:lnTo>
                                    <a:pt x="11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77" name="Freeform 981"/>
                            <p:cNvSpPr>
                              <a:spLocks/>
                            </p:cNvSpPr>
                            <p:nvPr/>
                          </p:nvSpPr>
                          <p:spPr bwMode="auto">
                            <a:xfrm>
                              <a:off x="381" y="1791"/>
                              <a:ext cx="106" cy="1"/>
                            </a:xfrm>
                            <a:custGeom>
                              <a:avLst/>
                              <a:gdLst>
                                <a:gd name="T0" fmla="*/ 96 w 116"/>
                                <a:gd name="T1" fmla="*/ 0 h 1"/>
                                <a:gd name="T2" fmla="*/ 0 w 116"/>
                                <a:gd name="T3" fmla="*/ 0 h 1"/>
                                <a:gd name="T4" fmla="*/ 2 w 116"/>
                                <a:gd name="T5" fmla="*/ 0 h 1"/>
                                <a:gd name="T6" fmla="*/ 96 w 116"/>
                                <a:gd name="T7" fmla="*/ 0 h 1"/>
                                <a:gd name="T8" fmla="*/ 96 w 116"/>
                                <a:gd name="T9" fmla="*/ 0 h 1"/>
                                <a:gd name="T10" fmla="*/ 96 w 116"/>
                                <a:gd name="T11" fmla="*/ 0 h 1"/>
                                <a:gd name="T12" fmla="*/ 0 60000 65536"/>
                                <a:gd name="T13" fmla="*/ 0 60000 65536"/>
                                <a:gd name="T14" fmla="*/ 0 60000 65536"/>
                                <a:gd name="T15" fmla="*/ 0 60000 65536"/>
                                <a:gd name="T16" fmla="*/ 0 60000 65536"/>
                                <a:gd name="T17" fmla="*/ 0 60000 65536"/>
                                <a:gd name="T18" fmla="*/ 0 w 116"/>
                                <a:gd name="T19" fmla="*/ 0 h 1"/>
                                <a:gd name="T20" fmla="*/ 116 w 1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6" h="1">
                                  <a:moveTo>
                                    <a:pt x="115" y="0"/>
                                  </a:moveTo>
                                  <a:lnTo>
                                    <a:pt x="0" y="0"/>
                                  </a:lnTo>
                                  <a:lnTo>
                                    <a:pt x="2" y="0"/>
                                  </a:lnTo>
                                  <a:lnTo>
                                    <a:pt x="11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78" name="Freeform 982"/>
                            <p:cNvSpPr>
                              <a:spLocks/>
                            </p:cNvSpPr>
                            <p:nvPr/>
                          </p:nvSpPr>
                          <p:spPr bwMode="auto">
                            <a:xfrm>
                              <a:off x="383" y="1791"/>
                              <a:ext cx="104" cy="1"/>
                            </a:xfrm>
                            <a:custGeom>
                              <a:avLst/>
                              <a:gdLst>
                                <a:gd name="T0" fmla="*/ 94 w 114"/>
                                <a:gd name="T1" fmla="*/ 0 h 1"/>
                                <a:gd name="T2" fmla="*/ 0 w 114"/>
                                <a:gd name="T3" fmla="*/ 0 h 1"/>
                                <a:gd name="T4" fmla="*/ 0 w 114"/>
                                <a:gd name="T5" fmla="*/ 0 h 1"/>
                                <a:gd name="T6" fmla="*/ 94 w 114"/>
                                <a:gd name="T7" fmla="*/ 0 h 1"/>
                                <a:gd name="T8" fmla="*/ 94 w 114"/>
                                <a:gd name="T9" fmla="*/ 0 h 1"/>
                                <a:gd name="T10" fmla="*/ 94 w 114"/>
                                <a:gd name="T11" fmla="*/ 0 h 1"/>
                                <a:gd name="T12" fmla="*/ 0 60000 65536"/>
                                <a:gd name="T13" fmla="*/ 0 60000 65536"/>
                                <a:gd name="T14" fmla="*/ 0 60000 65536"/>
                                <a:gd name="T15" fmla="*/ 0 60000 65536"/>
                                <a:gd name="T16" fmla="*/ 0 60000 65536"/>
                                <a:gd name="T17" fmla="*/ 0 60000 65536"/>
                                <a:gd name="T18" fmla="*/ 0 w 114"/>
                                <a:gd name="T19" fmla="*/ 0 h 1"/>
                                <a:gd name="T20" fmla="*/ 114 w 1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4" h="1">
                                  <a:moveTo>
                                    <a:pt x="113" y="0"/>
                                  </a:moveTo>
                                  <a:lnTo>
                                    <a:pt x="0" y="0"/>
                                  </a:lnTo>
                                  <a:lnTo>
                                    <a:pt x="11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79" name="Freeform 983"/>
                            <p:cNvSpPr>
                              <a:spLocks/>
                            </p:cNvSpPr>
                            <p:nvPr/>
                          </p:nvSpPr>
                          <p:spPr bwMode="auto">
                            <a:xfrm>
                              <a:off x="383" y="1791"/>
                              <a:ext cx="104" cy="1"/>
                            </a:xfrm>
                            <a:custGeom>
                              <a:avLst/>
                              <a:gdLst>
                                <a:gd name="T0" fmla="*/ 94 w 114"/>
                                <a:gd name="T1" fmla="*/ 0 h 1"/>
                                <a:gd name="T2" fmla="*/ 0 w 114"/>
                                <a:gd name="T3" fmla="*/ 0 h 1"/>
                                <a:gd name="T4" fmla="*/ 0 w 114"/>
                                <a:gd name="T5" fmla="*/ 0 h 1"/>
                                <a:gd name="T6" fmla="*/ 94 w 114"/>
                                <a:gd name="T7" fmla="*/ 0 h 1"/>
                                <a:gd name="T8" fmla="*/ 94 w 114"/>
                                <a:gd name="T9" fmla="*/ 0 h 1"/>
                                <a:gd name="T10" fmla="*/ 94 w 114"/>
                                <a:gd name="T11" fmla="*/ 0 h 1"/>
                                <a:gd name="T12" fmla="*/ 0 60000 65536"/>
                                <a:gd name="T13" fmla="*/ 0 60000 65536"/>
                                <a:gd name="T14" fmla="*/ 0 60000 65536"/>
                                <a:gd name="T15" fmla="*/ 0 60000 65536"/>
                                <a:gd name="T16" fmla="*/ 0 60000 65536"/>
                                <a:gd name="T17" fmla="*/ 0 60000 65536"/>
                                <a:gd name="T18" fmla="*/ 0 w 114"/>
                                <a:gd name="T19" fmla="*/ 0 h 1"/>
                                <a:gd name="T20" fmla="*/ 114 w 1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4" h="1">
                                  <a:moveTo>
                                    <a:pt x="113" y="0"/>
                                  </a:moveTo>
                                  <a:lnTo>
                                    <a:pt x="0" y="0"/>
                                  </a:lnTo>
                                  <a:lnTo>
                                    <a:pt x="11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80" name="Freeform 984"/>
                            <p:cNvSpPr>
                              <a:spLocks/>
                            </p:cNvSpPr>
                            <p:nvPr/>
                          </p:nvSpPr>
                          <p:spPr bwMode="auto">
                            <a:xfrm>
                              <a:off x="383" y="1790"/>
                              <a:ext cx="104" cy="2"/>
                            </a:xfrm>
                            <a:custGeom>
                              <a:avLst/>
                              <a:gdLst>
                                <a:gd name="T0" fmla="*/ 94 w 114"/>
                                <a:gd name="T1" fmla="*/ 1 h 3"/>
                                <a:gd name="T2" fmla="*/ 0 w 114"/>
                                <a:gd name="T3" fmla="*/ 1 h 3"/>
                                <a:gd name="T4" fmla="*/ 3 w 114"/>
                                <a:gd name="T5" fmla="*/ 0 h 3"/>
                                <a:gd name="T6" fmla="*/ 94 w 114"/>
                                <a:gd name="T7" fmla="*/ 0 h 3"/>
                                <a:gd name="T8" fmla="*/ 94 w 114"/>
                                <a:gd name="T9" fmla="*/ 1 h 3"/>
                                <a:gd name="T10" fmla="*/ 94 w 114"/>
                                <a:gd name="T11" fmla="*/ 1 h 3"/>
                                <a:gd name="T12" fmla="*/ 0 60000 65536"/>
                                <a:gd name="T13" fmla="*/ 0 60000 65536"/>
                                <a:gd name="T14" fmla="*/ 0 60000 65536"/>
                                <a:gd name="T15" fmla="*/ 0 60000 65536"/>
                                <a:gd name="T16" fmla="*/ 0 60000 65536"/>
                                <a:gd name="T17" fmla="*/ 0 60000 65536"/>
                                <a:gd name="T18" fmla="*/ 0 w 114"/>
                                <a:gd name="T19" fmla="*/ 0 h 3"/>
                                <a:gd name="T20" fmla="*/ 114 w 11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4" h="3">
                                  <a:moveTo>
                                    <a:pt x="113" y="2"/>
                                  </a:moveTo>
                                  <a:lnTo>
                                    <a:pt x="0" y="2"/>
                                  </a:lnTo>
                                  <a:lnTo>
                                    <a:pt x="3" y="0"/>
                                  </a:lnTo>
                                  <a:lnTo>
                                    <a:pt x="113" y="0"/>
                                  </a:lnTo>
                                  <a:lnTo>
                                    <a:pt x="113"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81" name="Freeform 985"/>
                            <p:cNvSpPr>
                              <a:spLocks/>
                            </p:cNvSpPr>
                            <p:nvPr/>
                          </p:nvSpPr>
                          <p:spPr bwMode="auto">
                            <a:xfrm>
                              <a:off x="386" y="1790"/>
                              <a:ext cx="101" cy="0"/>
                            </a:xfrm>
                            <a:custGeom>
                              <a:avLst/>
                              <a:gdLst>
                                <a:gd name="T0" fmla="*/ 91 w 111"/>
                                <a:gd name="T1" fmla="*/ 0 h 1"/>
                                <a:gd name="T2" fmla="*/ 0 w 111"/>
                                <a:gd name="T3" fmla="*/ 0 h 1"/>
                                <a:gd name="T4" fmla="*/ 0 w 111"/>
                                <a:gd name="T5" fmla="*/ 0 h 1"/>
                                <a:gd name="T6" fmla="*/ 91 w 111"/>
                                <a:gd name="T7" fmla="*/ 0 h 1"/>
                                <a:gd name="T8" fmla="*/ 91 w 111"/>
                                <a:gd name="T9" fmla="*/ 0 h 1"/>
                                <a:gd name="T10" fmla="*/ 91 w 111"/>
                                <a:gd name="T11" fmla="*/ 0 h 1"/>
                                <a:gd name="T12" fmla="*/ 0 60000 65536"/>
                                <a:gd name="T13" fmla="*/ 0 60000 65536"/>
                                <a:gd name="T14" fmla="*/ 0 60000 65536"/>
                                <a:gd name="T15" fmla="*/ 0 60000 65536"/>
                                <a:gd name="T16" fmla="*/ 0 60000 65536"/>
                                <a:gd name="T17" fmla="*/ 0 60000 65536"/>
                                <a:gd name="T18" fmla="*/ 0 w 111"/>
                                <a:gd name="T19" fmla="*/ 0 h 1"/>
                                <a:gd name="T20" fmla="*/ 111 w 111"/>
                                <a:gd name="T21" fmla="*/ 0 h 1"/>
                              </a:gdLst>
                              <a:ahLst/>
                              <a:cxnLst>
                                <a:cxn ang="T12">
                                  <a:pos x="T0" y="T1"/>
                                </a:cxn>
                                <a:cxn ang="T13">
                                  <a:pos x="T2" y="T3"/>
                                </a:cxn>
                                <a:cxn ang="T14">
                                  <a:pos x="T4" y="T5"/>
                                </a:cxn>
                                <a:cxn ang="T15">
                                  <a:pos x="T6" y="T7"/>
                                </a:cxn>
                                <a:cxn ang="T16">
                                  <a:pos x="T8" y="T9"/>
                                </a:cxn>
                                <a:cxn ang="T17">
                                  <a:pos x="T10" y="T11"/>
                                </a:cxn>
                              </a:cxnLst>
                              <a:rect l="T18" t="T19" r="T20" b="T21"/>
                              <a:pathLst>
                                <a:path w="111" h="1">
                                  <a:moveTo>
                                    <a:pt x="110" y="0"/>
                                  </a:moveTo>
                                  <a:lnTo>
                                    <a:pt x="0" y="0"/>
                                  </a:lnTo>
                                  <a:lnTo>
                                    <a:pt x="11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82" name="Freeform 986"/>
                            <p:cNvSpPr>
                              <a:spLocks/>
                            </p:cNvSpPr>
                            <p:nvPr/>
                          </p:nvSpPr>
                          <p:spPr bwMode="auto">
                            <a:xfrm>
                              <a:off x="386" y="1790"/>
                              <a:ext cx="101" cy="0"/>
                            </a:xfrm>
                            <a:custGeom>
                              <a:avLst/>
                              <a:gdLst>
                                <a:gd name="T0" fmla="*/ 91 w 111"/>
                                <a:gd name="T1" fmla="*/ 0 h 1"/>
                                <a:gd name="T2" fmla="*/ 0 w 111"/>
                                <a:gd name="T3" fmla="*/ 0 h 1"/>
                                <a:gd name="T4" fmla="*/ 2 w 111"/>
                                <a:gd name="T5" fmla="*/ 0 h 1"/>
                                <a:gd name="T6" fmla="*/ 91 w 111"/>
                                <a:gd name="T7" fmla="*/ 0 h 1"/>
                                <a:gd name="T8" fmla="*/ 91 w 111"/>
                                <a:gd name="T9" fmla="*/ 0 h 1"/>
                                <a:gd name="T10" fmla="*/ 91 w 111"/>
                                <a:gd name="T11" fmla="*/ 0 h 1"/>
                                <a:gd name="T12" fmla="*/ 0 60000 65536"/>
                                <a:gd name="T13" fmla="*/ 0 60000 65536"/>
                                <a:gd name="T14" fmla="*/ 0 60000 65536"/>
                                <a:gd name="T15" fmla="*/ 0 60000 65536"/>
                                <a:gd name="T16" fmla="*/ 0 60000 65536"/>
                                <a:gd name="T17" fmla="*/ 0 60000 65536"/>
                                <a:gd name="T18" fmla="*/ 0 w 111"/>
                                <a:gd name="T19" fmla="*/ 0 h 1"/>
                                <a:gd name="T20" fmla="*/ 111 w 111"/>
                                <a:gd name="T21" fmla="*/ 0 h 1"/>
                              </a:gdLst>
                              <a:ahLst/>
                              <a:cxnLst>
                                <a:cxn ang="T12">
                                  <a:pos x="T0" y="T1"/>
                                </a:cxn>
                                <a:cxn ang="T13">
                                  <a:pos x="T2" y="T3"/>
                                </a:cxn>
                                <a:cxn ang="T14">
                                  <a:pos x="T4" y="T5"/>
                                </a:cxn>
                                <a:cxn ang="T15">
                                  <a:pos x="T6" y="T7"/>
                                </a:cxn>
                                <a:cxn ang="T16">
                                  <a:pos x="T8" y="T9"/>
                                </a:cxn>
                                <a:cxn ang="T17">
                                  <a:pos x="T10" y="T11"/>
                                </a:cxn>
                              </a:cxnLst>
                              <a:rect l="T18" t="T19" r="T20" b="T21"/>
                              <a:pathLst>
                                <a:path w="111" h="1">
                                  <a:moveTo>
                                    <a:pt x="110" y="0"/>
                                  </a:moveTo>
                                  <a:lnTo>
                                    <a:pt x="0" y="0"/>
                                  </a:lnTo>
                                  <a:lnTo>
                                    <a:pt x="2" y="0"/>
                                  </a:lnTo>
                                  <a:lnTo>
                                    <a:pt x="11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83" name="Freeform 987"/>
                            <p:cNvSpPr>
                              <a:spLocks/>
                            </p:cNvSpPr>
                            <p:nvPr/>
                          </p:nvSpPr>
                          <p:spPr bwMode="auto">
                            <a:xfrm>
                              <a:off x="388" y="1790"/>
                              <a:ext cx="99" cy="0"/>
                            </a:xfrm>
                            <a:custGeom>
                              <a:avLst/>
                              <a:gdLst>
                                <a:gd name="T0" fmla="*/ 89 w 109"/>
                                <a:gd name="T1" fmla="*/ 0 h 1"/>
                                <a:gd name="T2" fmla="*/ 0 w 109"/>
                                <a:gd name="T3" fmla="*/ 0 h 1"/>
                                <a:gd name="T4" fmla="*/ 0 w 109"/>
                                <a:gd name="T5" fmla="*/ 0 h 1"/>
                                <a:gd name="T6" fmla="*/ 89 w 109"/>
                                <a:gd name="T7" fmla="*/ 0 h 1"/>
                                <a:gd name="T8" fmla="*/ 89 w 109"/>
                                <a:gd name="T9" fmla="*/ 0 h 1"/>
                                <a:gd name="T10" fmla="*/ 89 w 109"/>
                                <a:gd name="T11" fmla="*/ 0 h 1"/>
                                <a:gd name="T12" fmla="*/ 0 60000 65536"/>
                                <a:gd name="T13" fmla="*/ 0 60000 65536"/>
                                <a:gd name="T14" fmla="*/ 0 60000 65536"/>
                                <a:gd name="T15" fmla="*/ 0 60000 65536"/>
                                <a:gd name="T16" fmla="*/ 0 60000 65536"/>
                                <a:gd name="T17" fmla="*/ 0 60000 65536"/>
                                <a:gd name="T18" fmla="*/ 0 w 109"/>
                                <a:gd name="T19" fmla="*/ 0 h 1"/>
                                <a:gd name="T20" fmla="*/ 109 w 109"/>
                                <a:gd name="T21" fmla="*/ 0 h 1"/>
                              </a:gdLst>
                              <a:ahLst/>
                              <a:cxnLst>
                                <a:cxn ang="T12">
                                  <a:pos x="T0" y="T1"/>
                                </a:cxn>
                                <a:cxn ang="T13">
                                  <a:pos x="T2" y="T3"/>
                                </a:cxn>
                                <a:cxn ang="T14">
                                  <a:pos x="T4" y="T5"/>
                                </a:cxn>
                                <a:cxn ang="T15">
                                  <a:pos x="T6" y="T7"/>
                                </a:cxn>
                                <a:cxn ang="T16">
                                  <a:pos x="T8" y="T9"/>
                                </a:cxn>
                                <a:cxn ang="T17">
                                  <a:pos x="T10" y="T11"/>
                                </a:cxn>
                              </a:cxnLst>
                              <a:rect l="T18" t="T19" r="T20" b="T21"/>
                              <a:pathLst>
                                <a:path w="109" h="1">
                                  <a:moveTo>
                                    <a:pt x="108" y="0"/>
                                  </a:moveTo>
                                  <a:lnTo>
                                    <a:pt x="0" y="0"/>
                                  </a:lnTo>
                                  <a:lnTo>
                                    <a:pt x="10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84" name="Freeform 988"/>
                            <p:cNvSpPr>
                              <a:spLocks/>
                            </p:cNvSpPr>
                            <p:nvPr/>
                          </p:nvSpPr>
                          <p:spPr bwMode="auto">
                            <a:xfrm>
                              <a:off x="388" y="1788"/>
                              <a:ext cx="99" cy="2"/>
                            </a:xfrm>
                            <a:custGeom>
                              <a:avLst/>
                              <a:gdLst>
                                <a:gd name="T0" fmla="*/ 89 w 109"/>
                                <a:gd name="T1" fmla="*/ 1 h 3"/>
                                <a:gd name="T2" fmla="*/ 0 w 109"/>
                                <a:gd name="T3" fmla="*/ 1 h 3"/>
                                <a:gd name="T4" fmla="*/ 2 w 109"/>
                                <a:gd name="T5" fmla="*/ 0 h 3"/>
                                <a:gd name="T6" fmla="*/ 89 w 109"/>
                                <a:gd name="T7" fmla="*/ 0 h 3"/>
                                <a:gd name="T8" fmla="*/ 89 w 109"/>
                                <a:gd name="T9" fmla="*/ 1 h 3"/>
                                <a:gd name="T10" fmla="*/ 89 w 109"/>
                                <a:gd name="T11" fmla="*/ 1 h 3"/>
                                <a:gd name="T12" fmla="*/ 0 60000 65536"/>
                                <a:gd name="T13" fmla="*/ 0 60000 65536"/>
                                <a:gd name="T14" fmla="*/ 0 60000 65536"/>
                                <a:gd name="T15" fmla="*/ 0 60000 65536"/>
                                <a:gd name="T16" fmla="*/ 0 60000 65536"/>
                                <a:gd name="T17" fmla="*/ 0 60000 65536"/>
                                <a:gd name="T18" fmla="*/ 0 w 109"/>
                                <a:gd name="T19" fmla="*/ 0 h 3"/>
                                <a:gd name="T20" fmla="*/ 109 w 109"/>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9" h="3">
                                  <a:moveTo>
                                    <a:pt x="108" y="2"/>
                                  </a:moveTo>
                                  <a:lnTo>
                                    <a:pt x="0" y="2"/>
                                  </a:lnTo>
                                  <a:lnTo>
                                    <a:pt x="2" y="0"/>
                                  </a:lnTo>
                                  <a:lnTo>
                                    <a:pt x="108" y="0"/>
                                  </a:lnTo>
                                  <a:lnTo>
                                    <a:pt x="108"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85" name="Freeform 989"/>
                            <p:cNvSpPr>
                              <a:spLocks/>
                            </p:cNvSpPr>
                            <p:nvPr/>
                          </p:nvSpPr>
                          <p:spPr bwMode="auto">
                            <a:xfrm>
                              <a:off x="389" y="1788"/>
                              <a:ext cx="99" cy="1"/>
                            </a:xfrm>
                            <a:custGeom>
                              <a:avLst/>
                              <a:gdLst>
                                <a:gd name="T0" fmla="*/ 87 w 109"/>
                                <a:gd name="T1" fmla="*/ 0 h 1"/>
                                <a:gd name="T2" fmla="*/ 0 w 109"/>
                                <a:gd name="T3" fmla="*/ 0 h 1"/>
                                <a:gd name="T4" fmla="*/ 0 w 109"/>
                                <a:gd name="T5" fmla="*/ 0 h 1"/>
                                <a:gd name="T6" fmla="*/ 89 w 109"/>
                                <a:gd name="T7" fmla="*/ 0 h 1"/>
                                <a:gd name="T8" fmla="*/ 87 w 109"/>
                                <a:gd name="T9" fmla="*/ 0 h 1"/>
                                <a:gd name="T10" fmla="*/ 87 w 109"/>
                                <a:gd name="T11" fmla="*/ 0 h 1"/>
                                <a:gd name="T12" fmla="*/ 0 60000 65536"/>
                                <a:gd name="T13" fmla="*/ 0 60000 65536"/>
                                <a:gd name="T14" fmla="*/ 0 60000 65536"/>
                                <a:gd name="T15" fmla="*/ 0 60000 65536"/>
                                <a:gd name="T16" fmla="*/ 0 60000 65536"/>
                                <a:gd name="T17" fmla="*/ 0 60000 65536"/>
                                <a:gd name="T18" fmla="*/ 0 w 109"/>
                                <a:gd name="T19" fmla="*/ 0 h 1"/>
                                <a:gd name="T20" fmla="*/ 109 w 10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9" h="1">
                                  <a:moveTo>
                                    <a:pt x="106" y="0"/>
                                  </a:moveTo>
                                  <a:lnTo>
                                    <a:pt x="0" y="0"/>
                                  </a:lnTo>
                                  <a:lnTo>
                                    <a:pt x="108" y="0"/>
                                  </a:lnTo>
                                  <a:lnTo>
                                    <a:pt x="10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86" name="Freeform 990"/>
                            <p:cNvSpPr>
                              <a:spLocks/>
                            </p:cNvSpPr>
                            <p:nvPr/>
                          </p:nvSpPr>
                          <p:spPr bwMode="auto">
                            <a:xfrm>
                              <a:off x="389" y="1788"/>
                              <a:ext cx="99" cy="1"/>
                            </a:xfrm>
                            <a:custGeom>
                              <a:avLst/>
                              <a:gdLst>
                                <a:gd name="T0" fmla="*/ 89 w 109"/>
                                <a:gd name="T1" fmla="*/ 0 h 1"/>
                                <a:gd name="T2" fmla="*/ 0 w 109"/>
                                <a:gd name="T3" fmla="*/ 0 h 1"/>
                                <a:gd name="T4" fmla="*/ 0 w 109"/>
                                <a:gd name="T5" fmla="*/ 0 h 1"/>
                                <a:gd name="T6" fmla="*/ 89 w 109"/>
                                <a:gd name="T7" fmla="*/ 0 h 1"/>
                                <a:gd name="T8" fmla="*/ 89 w 109"/>
                                <a:gd name="T9" fmla="*/ 0 h 1"/>
                                <a:gd name="T10" fmla="*/ 89 w 109"/>
                                <a:gd name="T11" fmla="*/ 0 h 1"/>
                                <a:gd name="T12" fmla="*/ 0 60000 65536"/>
                                <a:gd name="T13" fmla="*/ 0 60000 65536"/>
                                <a:gd name="T14" fmla="*/ 0 60000 65536"/>
                                <a:gd name="T15" fmla="*/ 0 60000 65536"/>
                                <a:gd name="T16" fmla="*/ 0 60000 65536"/>
                                <a:gd name="T17" fmla="*/ 0 60000 65536"/>
                                <a:gd name="T18" fmla="*/ 0 w 109"/>
                                <a:gd name="T19" fmla="*/ 0 h 1"/>
                                <a:gd name="T20" fmla="*/ 109 w 10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9" h="1">
                                  <a:moveTo>
                                    <a:pt x="108" y="0"/>
                                  </a:moveTo>
                                  <a:lnTo>
                                    <a:pt x="0" y="0"/>
                                  </a:lnTo>
                                  <a:lnTo>
                                    <a:pt x="10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87" name="Freeform 991"/>
                            <p:cNvSpPr>
                              <a:spLocks/>
                            </p:cNvSpPr>
                            <p:nvPr/>
                          </p:nvSpPr>
                          <p:spPr bwMode="auto">
                            <a:xfrm>
                              <a:off x="389" y="1788"/>
                              <a:ext cx="99" cy="1"/>
                            </a:xfrm>
                            <a:custGeom>
                              <a:avLst/>
                              <a:gdLst>
                                <a:gd name="T0" fmla="*/ 89 w 109"/>
                                <a:gd name="T1" fmla="*/ 0 h 1"/>
                                <a:gd name="T2" fmla="*/ 0 w 109"/>
                                <a:gd name="T3" fmla="*/ 0 h 1"/>
                                <a:gd name="T4" fmla="*/ 2 w 109"/>
                                <a:gd name="T5" fmla="*/ 0 h 1"/>
                                <a:gd name="T6" fmla="*/ 89 w 109"/>
                                <a:gd name="T7" fmla="*/ 0 h 1"/>
                                <a:gd name="T8" fmla="*/ 89 w 109"/>
                                <a:gd name="T9" fmla="*/ 0 h 1"/>
                                <a:gd name="T10" fmla="*/ 89 w 109"/>
                                <a:gd name="T11" fmla="*/ 0 h 1"/>
                                <a:gd name="T12" fmla="*/ 0 60000 65536"/>
                                <a:gd name="T13" fmla="*/ 0 60000 65536"/>
                                <a:gd name="T14" fmla="*/ 0 60000 65536"/>
                                <a:gd name="T15" fmla="*/ 0 60000 65536"/>
                                <a:gd name="T16" fmla="*/ 0 60000 65536"/>
                                <a:gd name="T17" fmla="*/ 0 60000 65536"/>
                                <a:gd name="T18" fmla="*/ 0 w 109"/>
                                <a:gd name="T19" fmla="*/ 0 h 1"/>
                                <a:gd name="T20" fmla="*/ 109 w 10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9" h="1">
                                  <a:moveTo>
                                    <a:pt x="108" y="0"/>
                                  </a:moveTo>
                                  <a:lnTo>
                                    <a:pt x="0" y="0"/>
                                  </a:lnTo>
                                  <a:lnTo>
                                    <a:pt x="2" y="0"/>
                                  </a:lnTo>
                                  <a:lnTo>
                                    <a:pt x="10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88" name="Freeform 992"/>
                            <p:cNvSpPr>
                              <a:spLocks/>
                            </p:cNvSpPr>
                            <p:nvPr/>
                          </p:nvSpPr>
                          <p:spPr bwMode="auto">
                            <a:xfrm>
                              <a:off x="391" y="1788"/>
                              <a:ext cx="97" cy="1"/>
                            </a:xfrm>
                            <a:custGeom>
                              <a:avLst/>
                              <a:gdLst>
                                <a:gd name="T0" fmla="*/ 87 w 107"/>
                                <a:gd name="T1" fmla="*/ 0 h 1"/>
                                <a:gd name="T2" fmla="*/ 0 w 107"/>
                                <a:gd name="T3" fmla="*/ 0 h 1"/>
                                <a:gd name="T4" fmla="*/ 0 w 107"/>
                                <a:gd name="T5" fmla="*/ 0 h 1"/>
                                <a:gd name="T6" fmla="*/ 87 w 107"/>
                                <a:gd name="T7" fmla="*/ 0 h 1"/>
                                <a:gd name="T8" fmla="*/ 87 w 107"/>
                                <a:gd name="T9" fmla="*/ 0 h 1"/>
                                <a:gd name="T10" fmla="*/ 87 w 107"/>
                                <a:gd name="T11" fmla="*/ 0 h 1"/>
                                <a:gd name="T12" fmla="*/ 0 60000 65536"/>
                                <a:gd name="T13" fmla="*/ 0 60000 65536"/>
                                <a:gd name="T14" fmla="*/ 0 60000 65536"/>
                                <a:gd name="T15" fmla="*/ 0 60000 65536"/>
                                <a:gd name="T16" fmla="*/ 0 60000 65536"/>
                                <a:gd name="T17" fmla="*/ 0 60000 65536"/>
                                <a:gd name="T18" fmla="*/ 0 w 107"/>
                                <a:gd name="T19" fmla="*/ 0 h 1"/>
                                <a:gd name="T20" fmla="*/ 107 w 10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7" h="1">
                                  <a:moveTo>
                                    <a:pt x="106" y="0"/>
                                  </a:moveTo>
                                  <a:lnTo>
                                    <a:pt x="0" y="0"/>
                                  </a:lnTo>
                                  <a:lnTo>
                                    <a:pt x="10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89" name="Freeform 993"/>
                            <p:cNvSpPr>
                              <a:spLocks/>
                            </p:cNvSpPr>
                            <p:nvPr/>
                          </p:nvSpPr>
                          <p:spPr bwMode="auto">
                            <a:xfrm>
                              <a:off x="391" y="1786"/>
                              <a:ext cx="97" cy="3"/>
                            </a:xfrm>
                            <a:custGeom>
                              <a:avLst/>
                              <a:gdLst>
                                <a:gd name="T0" fmla="*/ 87 w 107"/>
                                <a:gd name="T1" fmla="*/ 2 h 3"/>
                                <a:gd name="T2" fmla="*/ 0 w 107"/>
                                <a:gd name="T3" fmla="*/ 2 h 3"/>
                                <a:gd name="T4" fmla="*/ 2 w 107"/>
                                <a:gd name="T5" fmla="*/ 0 h 3"/>
                                <a:gd name="T6" fmla="*/ 87 w 107"/>
                                <a:gd name="T7" fmla="*/ 0 h 3"/>
                                <a:gd name="T8" fmla="*/ 87 w 107"/>
                                <a:gd name="T9" fmla="*/ 2 h 3"/>
                                <a:gd name="T10" fmla="*/ 87 w 107"/>
                                <a:gd name="T11" fmla="*/ 2 h 3"/>
                                <a:gd name="T12" fmla="*/ 0 60000 65536"/>
                                <a:gd name="T13" fmla="*/ 0 60000 65536"/>
                                <a:gd name="T14" fmla="*/ 0 60000 65536"/>
                                <a:gd name="T15" fmla="*/ 0 60000 65536"/>
                                <a:gd name="T16" fmla="*/ 0 60000 65536"/>
                                <a:gd name="T17" fmla="*/ 0 60000 65536"/>
                                <a:gd name="T18" fmla="*/ 0 w 107"/>
                                <a:gd name="T19" fmla="*/ 0 h 3"/>
                                <a:gd name="T20" fmla="*/ 107 w 107"/>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7" h="3">
                                  <a:moveTo>
                                    <a:pt x="106" y="2"/>
                                  </a:moveTo>
                                  <a:lnTo>
                                    <a:pt x="0" y="2"/>
                                  </a:lnTo>
                                  <a:lnTo>
                                    <a:pt x="2" y="0"/>
                                  </a:lnTo>
                                  <a:lnTo>
                                    <a:pt x="106" y="0"/>
                                  </a:lnTo>
                                  <a:lnTo>
                                    <a:pt x="106"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90" name="Freeform 994"/>
                            <p:cNvSpPr>
                              <a:spLocks/>
                            </p:cNvSpPr>
                            <p:nvPr/>
                          </p:nvSpPr>
                          <p:spPr bwMode="auto">
                            <a:xfrm>
                              <a:off x="393" y="1786"/>
                              <a:ext cx="95" cy="1"/>
                            </a:xfrm>
                            <a:custGeom>
                              <a:avLst/>
                              <a:gdLst>
                                <a:gd name="T0" fmla="*/ 85 w 105"/>
                                <a:gd name="T1" fmla="*/ 0 h 1"/>
                                <a:gd name="T2" fmla="*/ 0 w 105"/>
                                <a:gd name="T3" fmla="*/ 0 h 1"/>
                                <a:gd name="T4" fmla="*/ 0 w 105"/>
                                <a:gd name="T5" fmla="*/ 0 h 1"/>
                                <a:gd name="T6" fmla="*/ 85 w 105"/>
                                <a:gd name="T7" fmla="*/ 0 h 1"/>
                                <a:gd name="T8" fmla="*/ 85 w 105"/>
                                <a:gd name="T9" fmla="*/ 0 h 1"/>
                                <a:gd name="T10" fmla="*/ 85 w 105"/>
                                <a:gd name="T11" fmla="*/ 0 h 1"/>
                                <a:gd name="T12" fmla="*/ 0 60000 65536"/>
                                <a:gd name="T13" fmla="*/ 0 60000 65536"/>
                                <a:gd name="T14" fmla="*/ 0 60000 65536"/>
                                <a:gd name="T15" fmla="*/ 0 60000 65536"/>
                                <a:gd name="T16" fmla="*/ 0 60000 65536"/>
                                <a:gd name="T17" fmla="*/ 0 60000 65536"/>
                                <a:gd name="T18" fmla="*/ 0 w 105"/>
                                <a:gd name="T19" fmla="*/ 0 h 1"/>
                                <a:gd name="T20" fmla="*/ 105 w 10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5" h="1">
                                  <a:moveTo>
                                    <a:pt x="104" y="0"/>
                                  </a:moveTo>
                                  <a:lnTo>
                                    <a:pt x="0" y="0"/>
                                  </a:lnTo>
                                  <a:lnTo>
                                    <a:pt x="10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91" name="Freeform 995"/>
                            <p:cNvSpPr>
                              <a:spLocks/>
                            </p:cNvSpPr>
                            <p:nvPr/>
                          </p:nvSpPr>
                          <p:spPr bwMode="auto">
                            <a:xfrm>
                              <a:off x="393" y="1786"/>
                              <a:ext cx="95" cy="1"/>
                            </a:xfrm>
                            <a:custGeom>
                              <a:avLst/>
                              <a:gdLst>
                                <a:gd name="T0" fmla="*/ 85 w 105"/>
                                <a:gd name="T1" fmla="*/ 0 h 1"/>
                                <a:gd name="T2" fmla="*/ 0 w 105"/>
                                <a:gd name="T3" fmla="*/ 0 h 1"/>
                                <a:gd name="T4" fmla="*/ 2 w 105"/>
                                <a:gd name="T5" fmla="*/ 0 h 1"/>
                                <a:gd name="T6" fmla="*/ 85 w 105"/>
                                <a:gd name="T7" fmla="*/ 0 h 1"/>
                                <a:gd name="T8" fmla="*/ 85 w 105"/>
                                <a:gd name="T9" fmla="*/ 0 h 1"/>
                                <a:gd name="T10" fmla="*/ 85 w 105"/>
                                <a:gd name="T11" fmla="*/ 0 h 1"/>
                                <a:gd name="T12" fmla="*/ 0 60000 65536"/>
                                <a:gd name="T13" fmla="*/ 0 60000 65536"/>
                                <a:gd name="T14" fmla="*/ 0 60000 65536"/>
                                <a:gd name="T15" fmla="*/ 0 60000 65536"/>
                                <a:gd name="T16" fmla="*/ 0 60000 65536"/>
                                <a:gd name="T17" fmla="*/ 0 60000 65536"/>
                                <a:gd name="T18" fmla="*/ 0 w 105"/>
                                <a:gd name="T19" fmla="*/ 0 h 1"/>
                                <a:gd name="T20" fmla="*/ 105 w 10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5" h="1">
                                  <a:moveTo>
                                    <a:pt x="104" y="0"/>
                                  </a:moveTo>
                                  <a:lnTo>
                                    <a:pt x="0" y="0"/>
                                  </a:lnTo>
                                  <a:lnTo>
                                    <a:pt x="2" y="0"/>
                                  </a:lnTo>
                                  <a:lnTo>
                                    <a:pt x="10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92" name="Freeform 996"/>
                            <p:cNvSpPr>
                              <a:spLocks/>
                            </p:cNvSpPr>
                            <p:nvPr/>
                          </p:nvSpPr>
                          <p:spPr bwMode="auto">
                            <a:xfrm>
                              <a:off x="395" y="1786"/>
                              <a:ext cx="93" cy="1"/>
                            </a:xfrm>
                            <a:custGeom>
                              <a:avLst/>
                              <a:gdLst>
                                <a:gd name="T0" fmla="*/ 83 w 103"/>
                                <a:gd name="T1" fmla="*/ 0 h 1"/>
                                <a:gd name="T2" fmla="*/ 0 w 103"/>
                                <a:gd name="T3" fmla="*/ 0 h 1"/>
                                <a:gd name="T4" fmla="*/ 0 w 103"/>
                                <a:gd name="T5" fmla="*/ 0 h 1"/>
                                <a:gd name="T6" fmla="*/ 83 w 103"/>
                                <a:gd name="T7" fmla="*/ 0 h 1"/>
                                <a:gd name="T8" fmla="*/ 83 w 103"/>
                                <a:gd name="T9" fmla="*/ 0 h 1"/>
                                <a:gd name="T10" fmla="*/ 83 w 103"/>
                                <a:gd name="T11" fmla="*/ 0 h 1"/>
                                <a:gd name="T12" fmla="*/ 0 60000 65536"/>
                                <a:gd name="T13" fmla="*/ 0 60000 65536"/>
                                <a:gd name="T14" fmla="*/ 0 60000 65536"/>
                                <a:gd name="T15" fmla="*/ 0 60000 65536"/>
                                <a:gd name="T16" fmla="*/ 0 60000 65536"/>
                                <a:gd name="T17" fmla="*/ 0 60000 65536"/>
                                <a:gd name="T18" fmla="*/ 0 w 103"/>
                                <a:gd name="T19" fmla="*/ 0 h 1"/>
                                <a:gd name="T20" fmla="*/ 103 w 1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3" h="1">
                                  <a:moveTo>
                                    <a:pt x="102" y="0"/>
                                  </a:moveTo>
                                  <a:lnTo>
                                    <a:pt x="0" y="0"/>
                                  </a:lnTo>
                                  <a:lnTo>
                                    <a:pt x="10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93" name="Freeform 997"/>
                            <p:cNvSpPr>
                              <a:spLocks/>
                            </p:cNvSpPr>
                            <p:nvPr/>
                          </p:nvSpPr>
                          <p:spPr bwMode="auto">
                            <a:xfrm>
                              <a:off x="395" y="1786"/>
                              <a:ext cx="93" cy="1"/>
                            </a:xfrm>
                            <a:custGeom>
                              <a:avLst/>
                              <a:gdLst>
                                <a:gd name="T0" fmla="*/ 83 w 103"/>
                                <a:gd name="T1" fmla="*/ 0 h 1"/>
                                <a:gd name="T2" fmla="*/ 0 w 103"/>
                                <a:gd name="T3" fmla="*/ 0 h 1"/>
                                <a:gd name="T4" fmla="*/ 0 w 103"/>
                                <a:gd name="T5" fmla="*/ 0 h 1"/>
                                <a:gd name="T6" fmla="*/ 83 w 103"/>
                                <a:gd name="T7" fmla="*/ 0 h 1"/>
                                <a:gd name="T8" fmla="*/ 83 w 103"/>
                                <a:gd name="T9" fmla="*/ 0 h 1"/>
                                <a:gd name="T10" fmla="*/ 83 w 103"/>
                                <a:gd name="T11" fmla="*/ 0 h 1"/>
                                <a:gd name="T12" fmla="*/ 0 60000 65536"/>
                                <a:gd name="T13" fmla="*/ 0 60000 65536"/>
                                <a:gd name="T14" fmla="*/ 0 60000 65536"/>
                                <a:gd name="T15" fmla="*/ 0 60000 65536"/>
                                <a:gd name="T16" fmla="*/ 0 60000 65536"/>
                                <a:gd name="T17" fmla="*/ 0 60000 65536"/>
                                <a:gd name="T18" fmla="*/ 0 w 103"/>
                                <a:gd name="T19" fmla="*/ 0 h 1"/>
                                <a:gd name="T20" fmla="*/ 103 w 1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3" h="1">
                                  <a:moveTo>
                                    <a:pt x="102" y="0"/>
                                  </a:moveTo>
                                  <a:lnTo>
                                    <a:pt x="0" y="0"/>
                                  </a:lnTo>
                                  <a:lnTo>
                                    <a:pt x="10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94" name="Freeform 998"/>
                            <p:cNvSpPr>
                              <a:spLocks/>
                            </p:cNvSpPr>
                            <p:nvPr/>
                          </p:nvSpPr>
                          <p:spPr bwMode="auto">
                            <a:xfrm>
                              <a:off x="395" y="1784"/>
                              <a:ext cx="95" cy="3"/>
                            </a:xfrm>
                            <a:custGeom>
                              <a:avLst/>
                              <a:gdLst>
                                <a:gd name="T0" fmla="*/ 83 w 105"/>
                                <a:gd name="T1" fmla="*/ 2 h 3"/>
                                <a:gd name="T2" fmla="*/ 0 w 105"/>
                                <a:gd name="T3" fmla="*/ 2 h 3"/>
                                <a:gd name="T4" fmla="*/ 2 w 105"/>
                                <a:gd name="T5" fmla="*/ 0 h 3"/>
                                <a:gd name="T6" fmla="*/ 85 w 105"/>
                                <a:gd name="T7" fmla="*/ 0 h 3"/>
                                <a:gd name="T8" fmla="*/ 83 w 105"/>
                                <a:gd name="T9" fmla="*/ 2 h 3"/>
                                <a:gd name="T10" fmla="*/ 83 w 105"/>
                                <a:gd name="T11" fmla="*/ 2 h 3"/>
                                <a:gd name="T12" fmla="*/ 0 60000 65536"/>
                                <a:gd name="T13" fmla="*/ 0 60000 65536"/>
                                <a:gd name="T14" fmla="*/ 0 60000 65536"/>
                                <a:gd name="T15" fmla="*/ 0 60000 65536"/>
                                <a:gd name="T16" fmla="*/ 0 60000 65536"/>
                                <a:gd name="T17" fmla="*/ 0 60000 65536"/>
                                <a:gd name="T18" fmla="*/ 0 w 105"/>
                                <a:gd name="T19" fmla="*/ 0 h 3"/>
                                <a:gd name="T20" fmla="*/ 105 w 105"/>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5" h="3">
                                  <a:moveTo>
                                    <a:pt x="102" y="2"/>
                                  </a:moveTo>
                                  <a:lnTo>
                                    <a:pt x="0" y="2"/>
                                  </a:lnTo>
                                  <a:lnTo>
                                    <a:pt x="2" y="0"/>
                                  </a:lnTo>
                                  <a:lnTo>
                                    <a:pt x="104" y="0"/>
                                  </a:lnTo>
                                  <a:lnTo>
                                    <a:pt x="102"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95" name="Freeform 999"/>
                            <p:cNvSpPr>
                              <a:spLocks/>
                            </p:cNvSpPr>
                            <p:nvPr/>
                          </p:nvSpPr>
                          <p:spPr bwMode="auto">
                            <a:xfrm>
                              <a:off x="397" y="1784"/>
                              <a:ext cx="93" cy="1"/>
                            </a:xfrm>
                            <a:custGeom>
                              <a:avLst/>
                              <a:gdLst>
                                <a:gd name="T0" fmla="*/ 83 w 103"/>
                                <a:gd name="T1" fmla="*/ 0 h 1"/>
                                <a:gd name="T2" fmla="*/ 0 w 103"/>
                                <a:gd name="T3" fmla="*/ 0 h 1"/>
                                <a:gd name="T4" fmla="*/ 0 w 103"/>
                                <a:gd name="T5" fmla="*/ 0 h 1"/>
                                <a:gd name="T6" fmla="*/ 83 w 103"/>
                                <a:gd name="T7" fmla="*/ 0 h 1"/>
                                <a:gd name="T8" fmla="*/ 83 w 103"/>
                                <a:gd name="T9" fmla="*/ 0 h 1"/>
                                <a:gd name="T10" fmla="*/ 83 w 103"/>
                                <a:gd name="T11" fmla="*/ 0 h 1"/>
                                <a:gd name="T12" fmla="*/ 0 60000 65536"/>
                                <a:gd name="T13" fmla="*/ 0 60000 65536"/>
                                <a:gd name="T14" fmla="*/ 0 60000 65536"/>
                                <a:gd name="T15" fmla="*/ 0 60000 65536"/>
                                <a:gd name="T16" fmla="*/ 0 60000 65536"/>
                                <a:gd name="T17" fmla="*/ 0 60000 65536"/>
                                <a:gd name="T18" fmla="*/ 0 w 103"/>
                                <a:gd name="T19" fmla="*/ 0 h 1"/>
                                <a:gd name="T20" fmla="*/ 103 w 1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3" h="1">
                                  <a:moveTo>
                                    <a:pt x="102" y="0"/>
                                  </a:moveTo>
                                  <a:lnTo>
                                    <a:pt x="0" y="0"/>
                                  </a:lnTo>
                                  <a:lnTo>
                                    <a:pt x="10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96" name="Freeform 1000"/>
                            <p:cNvSpPr>
                              <a:spLocks/>
                            </p:cNvSpPr>
                            <p:nvPr/>
                          </p:nvSpPr>
                          <p:spPr bwMode="auto">
                            <a:xfrm>
                              <a:off x="397" y="1784"/>
                              <a:ext cx="93" cy="1"/>
                            </a:xfrm>
                            <a:custGeom>
                              <a:avLst/>
                              <a:gdLst>
                                <a:gd name="T0" fmla="*/ 83 w 103"/>
                                <a:gd name="T1" fmla="*/ 0 h 1"/>
                                <a:gd name="T2" fmla="*/ 0 w 103"/>
                                <a:gd name="T3" fmla="*/ 0 h 1"/>
                                <a:gd name="T4" fmla="*/ 2 w 103"/>
                                <a:gd name="T5" fmla="*/ 0 h 1"/>
                                <a:gd name="T6" fmla="*/ 83 w 103"/>
                                <a:gd name="T7" fmla="*/ 0 h 1"/>
                                <a:gd name="T8" fmla="*/ 83 w 103"/>
                                <a:gd name="T9" fmla="*/ 0 h 1"/>
                                <a:gd name="T10" fmla="*/ 83 w 103"/>
                                <a:gd name="T11" fmla="*/ 0 h 1"/>
                                <a:gd name="T12" fmla="*/ 0 60000 65536"/>
                                <a:gd name="T13" fmla="*/ 0 60000 65536"/>
                                <a:gd name="T14" fmla="*/ 0 60000 65536"/>
                                <a:gd name="T15" fmla="*/ 0 60000 65536"/>
                                <a:gd name="T16" fmla="*/ 0 60000 65536"/>
                                <a:gd name="T17" fmla="*/ 0 60000 65536"/>
                                <a:gd name="T18" fmla="*/ 0 w 103"/>
                                <a:gd name="T19" fmla="*/ 0 h 1"/>
                                <a:gd name="T20" fmla="*/ 103 w 1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3" h="1">
                                  <a:moveTo>
                                    <a:pt x="102" y="0"/>
                                  </a:moveTo>
                                  <a:lnTo>
                                    <a:pt x="0" y="0"/>
                                  </a:lnTo>
                                  <a:lnTo>
                                    <a:pt x="2" y="0"/>
                                  </a:lnTo>
                                  <a:lnTo>
                                    <a:pt x="10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97" name="Freeform 1001"/>
                            <p:cNvSpPr>
                              <a:spLocks/>
                            </p:cNvSpPr>
                            <p:nvPr/>
                          </p:nvSpPr>
                          <p:spPr bwMode="auto">
                            <a:xfrm>
                              <a:off x="398" y="1784"/>
                              <a:ext cx="92" cy="1"/>
                            </a:xfrm>
                            <a:custGeom>
                              <a:avLst/>
                              <a:gdLst>
                                <a:gd name="T0" fmla="*/ 83 w 101"/>
                                <a:gd name="T1" fmla="*/ 0 h 1"/>
                                <a:gd name="T2" fmla="*/ 0 w 101"/>
                                <a:gd name="T3" fmla="*/ 0 h 1"/>
                                <a:gd name="T4" fmla="*/ 0 w 101"/>
                                <a:gd name="T5" fmla="*/ 0 h 1"/>
                                <a:gd name="T6" fmla="*/ 83 w 101"/>
                                <a:gd name="T7" fmla="*/ 0 h 1"/>
                                <a:gd name="T8" fmla="*/ 83 w 101"/>
                                <a:gd name="T9" fmla="*/ 0 h 1"/>
                                <a:gd name="T10" fmla="*/ 83 w 101"/>
                                <a:gd name="T11" fmla="*/ 0 h 1"/>
                                <a:gd name="T12" fmla="*/ 0 60000 65536"/>
                                <a:gd name="T13" fmla="*/ 0 60000 65536"/>
                                <a:gd name="T14" fmla="*/ 0 60000 65536"/>
                                <a:gd name="T15" fmla="*/ 0 60000 65536"/>
                                <a:gd name="T16" fmla="*/ 0 60000 65536"/>
                                <a:gd name="T17" fmla="*/ 0 60000 65536"/>
                                <a:gd name="T18" fmla="*/ 0 w 101"/>
                                <a:gd name="T19" fmla="*/ 0 h 1"/>
                                <a:gd name="T20" fmla="*/ 101 w 10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1" h="1">
                                  <a:moveTo>
                                    <a:pt x="100" y="0"/>
                                  </a:moveTo>
                                  <a:lnTo>
                                    <a:pt x="0" y="0"/>
                                  </a:lnTo>
                                  <a:lnTo>
                                    <a:pt x="10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98" name="Freeform 1002"/>
                            <p:cNvSpPr>
                              <a:spLocks/>
                            </p:cNvSpPr>
                            <p:nvPr/>
                          </p:nvSpPr>
                          <p:spPr bwMode="auto">
                            <a:xfrm>
                              <a:off x="398" y="1782"/>
                              <a:ext cx="92" cy="3"/>
                            </a:xfrm>
                            <a:custGeom>
                              <a:avLst/>
                              <a:gdLst>
                                <a:gd name="T0" fmla="*/ 83 w 101"/>
                                <a:gd name="T1" fmla="*/ 2 h 3"/>
                                <a:gd name="T2" fmla="*/ 0 w 101"/>
                                <a:gd name="T3" fmla="*/ 2 h 3"/>
                                <a:gd name="T4" fmla="*/ 0 w 101"/>
                                <a:gd name="T5" fmla="*/ 0 h 3"/>
                                <a:gd name="T6" fmla="*/ 83 w 101"/>
                                <a:gd name="T7" fmla="*/ 0 h 3"/>
                                <a:gd name="T8" fmla="*/ 83 w 101"/>
                                <a:gd name="T9" fmla="*/ 2 h 3"/>
                                <a:gd name="T10" fmla="*/ 83 w 101"/>
                                <a:gd name="T11" fmla="*/ 2 h 3"/>
                                <a:gd name="T12" fmla="*/ 0 60000 65536"/>
                                <a:gd name="T13" fmla="*/ 0 60000 65536"/>
                                <a:gd name="T14" fmla="*/ 0 60000 65536"/>
                                <a:gd name="T15" fmla="*/ 0 60000 65536"/>
                                <a:gd name="T16" fmla="*/ 0 60000 65536"/>
                                <a:gd name="T17" fmla="*/ 0 60000 65536"/>
                                <a:gd name="T18" fmla="*/ 0 w 101"/>
                                <a:gd name="T19" fmla="*/ 0 h 3"/>
                                <a:gd name="T20" fmla="*/ 101 w 10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1" h="3">
                                  <a:moveTo>
                                    <a:pt x="100" y="2"/>
                                  </a:moveTo>
                                  <a:lnTo>
                                    <a:pt x="0" y="2"/>
                                  </a:lnTo>
                                  <a:lnTo>
                                    <a:pt x="0" y="0"/>
                                  </a:lnTo>
                                  <a:lnTo>
                                    <a:pt x="100" y="0"/>
                                  </a:lnTo>
                                  <a:lnTo>
                                    <a:pt x="100"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299" name="Freeform 1003"/>
                            <p:cNvSpPr>
                              <a:spLocks/>
                            </p:cNvSpPr>
                            <p:nvPr/>
                          </p:nvSpPr>
                          <p:spPr bwMode="auto">
                            <a:xfrm>
                              <a:off x="398" y="1782"/>
                              <a:ext cx="92" cy="1"/>
                            </a:xfrm>
                            <a:custGeom>
                              <a:avLst/>
                              <a:gdLst>
                                <a:gd name="T0" fmla="*/ 83 w 101"/>
                                <a:gd name="T1" fmla="*/ 0 h 1"/>
                                <a:gd name="T2" fmla="*/ 0 w 101"/>
                                <a:gd name="T3" fmla="*/ 0 h 1"/>
                                <a:gd name="T4" fmla="*/ 3 w 101"/>
                                <a:gd name="T5" fmla="*/ 0 h 1"/>
                                <a:gd name="T6" fmla="*/ 83 w 101"/>
                                <a:gd name="T7" fmla="*/ 0 h 1"/>
                                <a:gd name="T8" fmla="*/ 83 w 101"/>
                                <a:gd name="T9" fmla="*/ 0 h 1"/>
                                <a:gd name="T10" fmla="*/ 83 w 101"/>
                                <a:gd name="T11" fmla="*/ 0 h 1"/>
                                <a:gd name="T12" fmla="*/ 0 60000 65536"/>
                                <a:gd name="T13" fmla="*/ 0 60000 65536"/>
                                <a:gd name="T14" fmla="*/ 0 60000 65536"/>
                                <a:gd name="T15" fmla="*/ 0 60000 65536"/>
                                <a:gd name="T16" fmla="*/ 0 60000 65536"/>
                                <a:gd name="T17" fmla="*/ 0 60000 65536"/>
                                <a:gd name="T18" fmla="*/ 0 w 101"/>
                                <a:gd name="T19" fmla="*/ 0 h 1"/>
                                <a:gd name="T20" fmla="*/ 101 w 10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1" h="1">
                                  <a:moveTo>
                                    <a:pt x="100" y="0"/>
                                  </a:moveTo>
                                  <a:lnTo>
                                    <a:pt x="0" y="0"/>
                                  </a:lnTo>
                                  <a:lnTo>
                                    <a:pt x="3" y="0"/>
                                  </a:lnTo>
                                  <a:lnTo>
                                    <a:pt x="10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00" name="Freeform 1004"/>
                            <p:cNvSpPr>
                              <a:spLocks/>
                            </p:cNvSpPr>
                            <p:nvPr/>
                          </p:nvSpPr>
                          <p:spPr bwMode="auto">
                            <a:xfrm>
                              <a:off x="401" y="1782"/>
                              <a:ext cx="89" cy="1"/>
                            </a:xfrm>
                            <a:custGeom>
                              <a:avLst/>
                              <a:gdLst>
                                <a:gd name="T0" fmla="*/ 80 w 98"/>
                                <a:gd name="T1" fmla="*/ 0 h 1"/>
                                <a:gd name="T2" fmla="*/ 0 w 98"/>
                                <a:gd name="T3" fmla="*/ 0 h 1"/>
                                <a:gd name="T4" fmla="*/ 0 w 98"/>
                                <a:gd name="T5" fmla="*/ 0 h 1"/>
                                <a:gd name="T6" fmla="*/ 80 w 98"/>
                                <a:gd name="T7" fmla="*/ 0 h 1"/>
                                <a:gd name="T8" fmla="*/ 80 w 98"/>
                                <a:gd name="T9" fmla="*/ 0 h 1"/>
                                <a:gd name="T10" fmla="*/ 80 w 98"/>
                                <a:gd name="T11" fmla="*/ 0 h 1"/>
                                <a:gd name="T12" fmla="*/ 0 60000 65536"/>
                                <a:gd name="T13" fmla="*/ 0 60000 65536"/>
                                <a:gd name="T14" fmla="*/ 0 60000 65536"/>
                                <a:gd name="T15" fmla="*/ 0 60000 65536"/>
                                <a:gd name="T16" fmla="*/ 0 60000 65536"/>
                                <a:gd name="T17" fmla="*/ 0 60000 65536"/>
                                <a:gd name="T18" fmla="*/ 0 w 98"/>
                                <a:gd name="T19" fmla="*/ 0 h 1"/>
                                <a:gd name="T20" fmla="*/ 98 w 98"/>
                                <a:gd name="T21" fmla="*/ 1 h 1"/>
                              </a:gdLst>
                              <a:ahLst/>
                              <a:cxnLst>
                                <a:cxn ang="T12">
                                  <a:pos x="T0" y="T1"/>
                                </a:cxn>
                                <a:cxn ang="T13">
                                  <a:pos x="T2" y="T3"/>
                                </a:cxn>
                                <a:cxn ang="T14">
                                  <a:pos x="T4" y="T5"/>
                                </a:cxn>
                                <a:cxn ang="T15">
                                  <a:pos x="T6" y="T7"/>
                                </a:cxn>
                                <a:cxn ang="T16">
                                  <a:pos x="T8" y="T9"/>
                                </a:cxn>
                                <a:cxn ang="T17">
                                  <a:pos x="T10" y="T11"/>
                                </a:cxn>
                              </a:cxnLst>
                              <a:rect l="T18" t="T19" r="T20" b="T21"/>
                              <a:pathLst>
                                <a:path w="98" h="1">
                                  <a:moveTo>
                                    <a:pt x="97" y="0"/>
                                  </a:moveTo>
                                  <a:lnTo>
                                    <a:pt x="0" y="0"/>
                                  </a:lnTo>
                                  <a:lnTo>
                                    <a:pt x="9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01" name="Freeform 1005"/>
                            <p:cNvSpPr>
                              <a:spLocks/>
                            </p:cNvSpPr>
                            <p:nvPr/>
                          </p:nvSpPr>
                          <p:spPr bwMode="auto">
                            <a:xfrm>
                              <a:off x="401" y="1782"/>
                              <a:ext cx="89" cy="1"/>
                            </a:xfrm>
                            <a:custGeom>
                              <a:avLst/>
                              <a:gdLst>
                                <a:gd name="T0" fmla="*/ 80 w 98"/>
                                <a:gd name="T1" fmla="*/ 0 h 1"/>
                                <a:gd name="T2" fmla="*/ 0 w 98"/>
                                <a:gd name="T3" fmla="*/ 0 h 1"/>
                                <a:gd name="T4" fmla="*/ 1 w 98"/>
                                <a:gd name="T5" fmla="*/ 0 h 1"/>
                                <a:gd name="T6" fmla="*/ 80 w 98"/>
                                <a:gd name="T7" fmla="*/ 0 h 1"/>
                                <a:gd name="T8" fmla="*/ 80 w 98"/>
                                <a:gd name="T9" fmla="*/ 0 h 1"/>
                                <a:gd name="T10" fmla="*/ 80 w 98"/>
                                <a:gd name="T11" fmla="*/ 0 h 1"/>
                                <a:gd name="T12" fmla="*/ 0 60000 65536"/>
                                <a:gd name="T13" fmla="*/ 0 60000 65536"/>
                                <a:gd name="T14" fmla="*/ 0 60000 65536"/>
                                <a:gd name="T15" fmla="*/ 0 60000 65536"/>
                                <a:gd name="T16" fmla="*/ 0 60000 65536"/>
                                <a:gd name="T17" fmla="*/ 0 60000 65536"/>
                                <a:gd name="T18" fmla="*/ 0 w 98"/>
                                <a:gd name="T19" fmla="*/ 0 h 1"/>
                                <a:gd name="T20" fmla="*/ 98 w 98"/>
                                <a:gd name="T21" fmla="*/ 1 h 1"/>
                              </a:gdLst>
                              <a:ahLst/>
                              <a:cxnLst>
                                <a:cxn ang="T12">
                                  <a:pos x="T0" y="T1"/>
                                </a:cxn>
                                <a:cxn ang="T13">
                                  <a:pos x="T2" y="T3"/>
                                </a:cxn>
                                <a:cxn ang="T14">
                                  <a:pos x="T4" y="T5"/>
                                </a:cxn>
                                <a:cxn ang="T15">
                                  <a:pos x="T6" y="T7"/>
                                </a:cxn>
                                <a:cxn ang="T16">
                                  <a:pos x="T8" y="T9"/>
                                </a:cxn>
                                <a:cxn ang="T17">
                                  <a:pos x="T10" y="T11"/>
                                </a:cxn>
                              </a:cxnLst>
                              <a:rect l="T18" t="T19" r="T20" b="T21"/>
                              <a:pathLst>
                                <a:path w="98" h="1">
                                  <a:moveTo>
                                    <a:pt x="97" y="0"/>
                                  </a:moveTo>
                                  <a:lnTo>
                                    <a:pt x="0" y="0"/>
                                  </a:lnTo>
                                  <a:lnTo>
                                    <a:pt x="1" y="0"/>
                                  </a:lnTo>
                                  <a:lnTo>
                                    <a:pt x="9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02" name="Freeform 1006"/>
                            <p:cNvSpPr>
                              <a:spLocks/>
                            </p:cNvSpPr>
                            <p:nvPr/>
                          </p:nvSpPr>
                          <p:spPr bwMode="auto">
                            <a:xfrm>
                              <a:off x="402" y="1782"/>
                              <a:ext cx="88" cy="1"/>
                            </a:xfrm>
                            <a:custGeom>
                              <a:avLst/>
                              <a:gdLst>
                                <a:gd name="T0" fmla="*/ 79 w 97"/>
                                <a:gd name="T1" fmla="*/ 0 h 1"/>
                                <a:gd name="T2" fmla="*/ 0 w 97"/>
                                <a:gd name="T3" fmla="*/ 0 h 1"/>
                                <a:gd name="T4" fmla="*/ 0 w 97"/>
                                <a:gd name="T5" fmla="*/ 0 h 1"/>
                                <a:gd name="T6" fmla="*/ 79 w 97"/>
                                <a:gd name="T7" fmla="*/ 0 h 1"/>
                                <a:gd name="T8" fmla="*/ 79 w 97"/>
                                <a:gd name="T9" fmla="*/ 0 h 1"/>
                                <a:gd name="T10" fmla="*/ 79 w 97"/>
                                <a:gd name="T11" fmla="*/ 0 h 1"/>
                                <a:gd name="T12" fmla="*/ 0 60000 65536"/>
                                <a:gd name="T13" fmla="*/ 0 60000 65536"/>
                                <a:gd name="T14" fmla="*/ 0 60000 65536"/>
                                <a:gd name="T15" fmla="*/ 0 60000 65536"/>
                                <a:gd name="T16" fmla="*/ 0 60000 65536"/>
                                <a:gd name="T17" fmla="*/ 0 60000 65536"/>
                                <a:gd name="T18" fmla="*/ 0 w 97"/>
                                <a:gd name="T19" fmla="*/ 0 h 1"/>
                                <a:gd name="T20" fmla="*/ 97 w 97"/>
                                <a:gd name="T21" fmla="*/ 1 h 1"/>
                              </a:gdLst>
                              <a:ahLst/>
                              <a:cxnLst>
                                <a:cxn ang="T12">
                                  <a:pos x="T0" y="T1"/>
                                </a:cxn>
                                <a:cxn ang="T13">
                                  <a:pos x="T2" y="T3"/>
                                </a:cxn>
                                <a:cxn ang="T14">
                                  <a:pos x="T4" y="T5"/>
                                </a:cxn>
                                <a:cxn ang="T15">
                                  <a:pos x="T6" y="T7"/>
                                </a:cxn>
                                <a:cxn ang="T16">
                                  <a:pos x="T8" y="T9"/>
                                </a:cxn>
                                <a:cxn ang="T17">
                                  <a:pos x="T10" y="T11"/>
                                </a:cxn>
                              </a:cxnLst>
                              <a:rect l="T18" t="T19" r="T20" b="T21"/>
                              <a:pathLst>
                                <a:path w="97" h="1">
                                  <a:moveTo>
                                    <a:pt x="96" y="0"/>
                                  </a:moveTo>
                                  <a:lnTo>
                                    <a:pt x="0" y="0"/>
                                  </a:lnTo>
                                  <a:lnTo>
                                    <a:pt x="9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03" name="Freeform 1007"/>
                            <p:cNvSpPr>
                              <a:spLocks/>
                            </p:cNvSpPr>
                            <p:nvPr/>
                          </p:nvSpPr>
                          <p:spPr bwMode="auto">
                            <a:xfrm>
                              <a:off x="402" y="1781"/>
                              <a:ext cx="88" cy="2"/>
                            </a:xfrm>
                            <a:custGeom>
                              <a:avLst/>
                              <a:gdLst>
                                <a:gd name="T0" fmla="*/ 79 w 97"/>
                                <a:gd name="T1" fmla="*/ 1 h 3"/>
                                <a:gd name="T2" fmla="*/ 0 w 97"/>
                                <a:gd name="T3" fmla="*/ 1 h 3"/>
                                <a:gd name="T4" fmla="*/ 2 w 97"/>
                                <a:gd name="T5" fmla="*/ 0 h 3"/>
                                <a:gd name="T6" fmla="*/ 79 w 97"/>
                                <a:gd name="T7" fmla="*/ 0 h 3"/>
                                <a:gd name="T8" fmla="*/ 79 w 97"/>
                                <a:gd name="T9" fmla="*/ 1 h 3"/>
                                <a:gd name="T10" fmla="*/ 79 w 97"/>
                                <a:gd name="T11" fmla="*/ 1 h 3"/>
                                <a:gd name="T12" fmla="*/ 0 60000 65536"/>
                                <a:gd name="T13" fmla="*/ 0 60000 65536"/>
                                <a:gd name="T14" fmla="*/ 0 60000 65536"/>
                                <a:gd name="T15" fmla="*/ 0 60000 65536"/>
                                <a:gd name="T16" fmla="*/ 0 60000 65536"/>
                                <a:gd name="T17" fmla="*/ 0 60000 65536"/>
                                <a:gd name="T18" fmla="*/ 0 w 97"/>
                                <a:gd name="T19" fmla="*/ 0 h 3"/>
                                <a:gd name="T20" fmla="*/ 97 w 97"/>
                                <a:gd name="T21" fmla="*/ 3 h 3"/>
                              </a:gdLst>
                              <a:ahLst/>
                              <a:cxnLst>
                                <a:cxn ang="T12">
                                  <a:pos x="T0" y="T1"/>
                                </a:cxn>
                                <a:cxn ang="T13">
                                  <a:pos x="T2" y="T3"/>
                                </a:cxn>
                                <a:cxn ang="T14">
                                  <a:pos x="T4" y="T5"/>
                                </a:cxn>
                                <a:cxn ang="T15">
                                  <a:pos x="T6" y="T7"/>
                                </a:cxn>
                                <a:cxn ang="T16">
                                  <a:pos x="T8" y="T9"/>
                                </a:cxn>
                                <a:cxn ang="T17">
                                  <a:pos x="T10" y="T11"/>
                                </a:cxn>
                              </a:cxnLst>
                              <a:rect l="T18" t="T19" r="T20" b="T21"/>
                              <a:pathLst>
                                <a:path w="97" h="3">
                                  <a:moveTo>
                                    <a:pt x="96" y="2"/>
                                  </a:moveTo>
                                  <a:lnTo>
                                    <a:pt x="0" y="2"/>
                                  </a:lnTo>
                                  <a:lnTo>
                                    <a:pt x="2" y="0"/>
                                  </a:lnTo>
                                  <a:lnTo>
                                    <a:pt x="96" y="0"/>
                                  </a:lnTo>
                                  <a:lnTo>
                                    <a:pt x="96"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04" name="Freeform 1008"/>
                            <p:cNvSpPr>
                              <a:spLocks/>
                            </p:cNvSpPr>
                            <p:nvPr/>
                          </p:nvSpPr>
                          <p:spPr bwMode="auto">
                            <a:xfrm>
                              <a:off x="404" y="1781"/>
                              <a:ext cx="89" cy="1"/>
                            </a:xfrm>
                            <a:custGeom>
                              <a:avLst/>
                              <a:gdLst>
                                <a:gd name="T0" fmla="*/ 77 w 98"/>
                                <a:gd name="T1" fmla="*/ 0 h 1"/>
                                <a:gd name="T2" fmla="*/ 0 w 98"/>
                                <a:gd name="T3" fmla="*/ 0 h 1"/>
                                <a:gd name="T4" fmla="*/ 0 w 98"/>
                                <a:gd name="T5" fmla="*/ 0 h 1"/>
                                <a:gd name="T6" fmla="*/ 80 w 98"/>
                                <a:gd name="T7" fmla="*/ 0 h 1"/>
                                <a:gd name="T8" fmla="*/ 77 w 98"/>
                                <a:gd name="T9" fmla="*/ 0 h 1"/>
                                <a:gd name="T10" fmla="*/ 77 w 98"/>
                                <a:gd name="T11" fmla="*/ 0 h 1"/>
                                <a:gd name="T12" fmla="*/ 0 60000 65536"/>
                                <a:gd name="T13" fmla="*/ 0 60000 65536"/>
                                <a:gd name="T14" fmla="*/ 0 60000 65536"/>
                                <a:gd name="T15" fmla="*/ 0 60000 65536"/>
                                <a:gd name="T16" fmla="*/ 0 60000 65536"/>
                                <a:gd name="T17" fmla="*/ 0 60000 65536"/>
                                <a:gd name="T18" fmla="*/ 0 w 98"/>
                                <a:gd name="T19" fmla="*/ 0 h 1"/>
                                <a:gd name="T20" fmla="*/ 98 w 98"/>
                                <a:gd name="T21" fmla="*/ 1 h 1"/>
                              </a:gdLst>
                              <a:ahLst/>
                              <a:cxnLst>
                                <a:cxn ang="T12">
                                  <a:pos x="T0" y="T1"/>
                                </a:cxn>
                                <a:cxn ang="T13">
                                  <a:pos x="T2" y="T3"/>
                                </a:cxn>
                                <a:cxn ang="T14">
                                  <a:pos x="T4" y="T5"/>
                                </a:cxn>
                                <a:cxn ang="T15">
                                  <a:pos x="T6" y="T7"/>
                                </a:cxn>
                                <a:cxn ang="T16">
                                  <a:pos x="T8" y="T9"/>
                                </a:cxn>
                                <a:cxn ang="T17">
                                  <a:pos x="T10" y="T11"/>
                                </a:cxn>
                              </a:cxnLst>
                              <a:rect l="T18" t="T19" r="T20" b="T21"/>
                              <a:pathLst>
                                <a:path w="98" h="1">
                                  <a:moveTo>
                                    <a:pt x="94" y="0"/>
                                  </a:moveTo>
                                  <a:lnTo>
                                    <a:pt x="0" y="0"/>
                                  </a:lnTo>
                                  <a:lnTo>
                                    <a:pt x="97" y="0"/>
                                  </a:lnTo>
                                  <a:lnTo>
                                    <a:pt x="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05" name="Freeform 1009"/>
                            <p:cNvSpPr>
                              <a:spLocks/>
                            </p:cNvSpPr>
                            <p:nvPr/>
                          </p:nvSpPr>
                          <p:spPr bwMode="auto">
                            <a:xfrm>
                              <a:off x="404" y="1781"/>
                              <a:ext cx="89" cy="1"/>
                            </a:xfrm>
                            <a:custGeom>
                              <a:avLst/>
                              <a:gdLst>
                                <a:gd name="T0" fmla="*/ 80 w 98"/>
                                <a:gd name="T1" fmla="*/ 0 h 1"/>
                                <a:gd name="T2" fmla="*/ 0 w 98"/>
                                <a:gd name="T3" fmla="*/ 0 h 1"/>
                                <a:gd name="T4" fmla="*/ 0 w 98"/>
                                <a:gd name="T5" fmla="*/ 0 h 1"/>
                                <a:gd name="T6" fmla="*/ 80 w 98"/>
                                <a:gd name="T7" fmla="*/ 0 h 1"/>
                                <a:gd name="T8" fmla="*/ 80 w 98"/>
                                <a:gd name="T9" fmla="*/ 0 h 1"/>
                                <a:gd name="T10" fmla="*/ 80 w 98"/>
                                <a:gd name="T11" fmla="*/ 0 h 1"/>
                                <a:gd name="T12" fmla="*/ 0 60000 65536"/>
                                <a:gd name="T13" fmla="*/ 0 60000 65536"/>
                                <a:gd name="T14" fmla="*/ 0 60000 65536"/>
                                <a:gd name="T15" fmla="*/ 0 60000 65536"/>
                                <a:gd name="T16" fmla="*/ 0 60000 65536"/>
                                <a:gd name="T17" fmla="*/ 0 60000 65536"/>
                                <a:gd name="T18" fmla="*/ 0 w 98"/>
                                <a:gd name="T19" fmla="*/ 0 h 1"/>
                                <a:gd name="T20" fmla="*/ 98 w 98"/>
                                <a:gd name="T21" fmla="*/ 1 h 1"/>
                              </a:gdLst>
                              <a:ahLst/>
                              <a:cxnLst>
                                <a:cxn ang="T12">
                                  <a:pos x="T0" y="T1"/>
                                </a:cxn>
                                <a:cxn ang="T13">
                                  <a:pos x="T2" y="T3"/>
                                </a:cxn>
                                <a:cxn ang="T14">
                                  <a:pos x="T4" y="T5"/>
                                </a:cxn>
                                <a:cxn ang="T15">
                                  <a:pos x="T6" y="T7"/>
                                </a:cxn>
                                <a:cxn ang="T16">
                                  <a:pos x="T8" y="T9"/>
                                </a:cxn>
                                <a:cxn ang="T17">
                                  <a:pos x="T10" y="T11"/>
                                </a:cxn>
                              </a:cxnLst>
                              <a:rect l="T18" t="T19" r="T20" b="T21"/>
                              <a:pathLst>
                                <a:path w="98" h="1">
                                  <a:moveTo>
                                    <a:pt x="97" y="0"/>
                                  </a:moveTo>
                                  <a:lnTo>
                                    <a:pt x="0" y="0"/>
                                  </a:lnTo>
                                  <a:lnTo>
                                    <a:pt x="9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06" name="Freeform 1010"/>
                            <p:cNvSpPr>
                              <a:spLocks/>
                            </p:cNvSpPr>
                            <p:nvPr/>
                          </p:nvSpPr>
                          <p:spPr bwMode="auto">
                            <a:xfrm>
                              <a:off x="404" y="1781"/>
                              <a:ext cx="89" cy="1"/>
                            </a:xfrm>
                            <a:custGeom>
                              <a:avLst/>
                              <a:gdLst>
                                <a:gd name="T0" fmla="*/ 80 w 98"/>
                                <a:gd name="T1" fmla="*/ 0 h 1"/>
                                <a:gd name="T2" fmla="*/ 0 w 98"/>
                                <a:gd name="T3" fmla="*/ 0 h 1"/>
                                <a:gd name="T4" fmla="*/ 3 w 98"/>
                                <a:gd name="T5" fmla="*/ 0 h 1"/>
                                <a:gd name="T6" fmla="*/ 80 w 98"/>
                                <a:gd name="T7" fmla="*/ 0 h 1"/>
                                <a:gd name="T8" fmla="*/ 80 w 98"/>
                                <a:gd name="T9" fmla="*/ 0 h 1"/>
                                <a:gd name="T10" fmla="*/ 80 w 98"/>
                                <a:gd name="T11" fmla="*/ 0 h 1"/>
                                <a:gd name="T12" fmla="*/ 0 60000 65536"/>
                                <a:gd name="T13" fmla="*/ 0 60000 65536"/>
                                <a:gd name="T14" fmla="*/ 0 60000 65536"/>
                                <a:gd name="T15" fmla="*/ 0 60000 65536"/>
                                <a:gd name="T16" fmla="*/ 0 60000 65536"/>
                                <a:gd name="T17" fmla="*/ 0 60000 65536"/>
                                <a:gd name="T18" fmla="*/ 0 w 98"/>
                                <a:gd name="T19" fmla="*/ 0 h 1"/>
                                <a:gd name="T20" fmla="*/ 98 w 98"/>
                                <a:gd name="T21" fmla="*/ 1 h 1"/>
                              </a:gdLst>
                              <a:ahLst/>
                              <a:cxnLst>
                                <a:cxn ang="T12">
                                  <a:pos x="T0" y="T1"/>
                                </a:cxn>
                                <a:cxn ang="T13">
                                  <a:pos x="T2" y="T3"/>
                                </a:cxn>
                                <a:cxn ang="T14">
                                  <a:pos x="T4" y="T5"/>
                                </a:cxn>
                                <a:cxn ang="T15">
                                  <a:pos x="T6" y="T7"/>
                                </a:cxn>
                                <a:cxn ang="T16">
                                  <a:pos x="T8" y="T9"/>
                                </a:cxn>
                                <a:cxn ang="T17">
                                  <a:pos x="T10" y="T11"/>
                                </a:cxn>
                              </a:cxnLst>
                              <a:rect l="T18" t="T19" r="T20" b="T21"/>
                              <a:pathLst>
                                <a:path w="98" h="1">
                                  <a:moveTo>
                                    <a:pt x="97" y="0"/>
                                  </a:moveTo>
                                  <a:lnTo>
                                    <a:pt x="0" y="0"/>
                                  </a:lnTo>
                                  <a:lnTo>
                                    <a:pt x="3" y="0"/>
                                  </a:lnTo>
                                  <a:lnTo>
                                    <a:pt x="9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07" name="Freeform 1011"/>
                            <p:cNvSpPr>
                              <a:spLocks/>
                            </p:cNvSpPr>
                            <p:nvPr/>
                          </p:nvSpPr>
                          <p:spPr bwMode="auto">
                            <a:xfrm>
                              <a:off x="407" y="1779"/>
                              <a:ext cx="86" cy="3"/>
                            </a:xfrm>
                            <a:custGeom>
                              <a:avLst/>
                              <a:gdLst>
                                <a:gd name="T0" fmla="*/ 77 w 95"/>
                                <a:gd name="T1" fmla="*/ 2 h 3"/>
                                <a:gd name="T2" fmla="*/ 0 w 95"/>
                                <a:gd name="T3" fmla="*/ 2 h 3"/>
                                <a:gd name="T4" fmla="*/ 0 w 95"/>
                                <a:gd name="T5" fmla="*/ 0 h 3"/>
                                <a:gd name="T6" fmla="*/ 77 w 95"/>
                                <a:gd name="T7" fmla="*/ 0 h 3"/>
                                <a:gd name="T8" fmla="*/ 77 w 95"/>
                                <a:gd name="T9" fmla="*/ 2 h 3"/>
                                <a:gd name="T10" fmla="*/ 77 w 95"/>
                                <a:gd name="T11" fmla="*/ 2 h 3"/>
                                <a:gd name="T12" fmla="*/ 0 60000 65536"/>
                                <a:gd name="T13" fmla="*/ 0 60000 65536"/>
                                <a:gd name="T14" fmla="*/ 0 60000 65536"/>
                                <a:gd name="T15" fmla="*/ 0 60000 65536"/>
                                <a:gd name="T16" fmla="*/ 0 60000 65536"/>
                                <a:gd name="T17" fmla="*/ 0 60000 65536"/>
                                <a:gd name="T18" fmla="*/ 0 w 95"/>
                                <a:gd name="T19" fmla="*/ 0 h 3"/>
                                <a:gd name="T20" fmla="*/ 95 w 95"/>
                                <a:gd name="T21" fmla="*/ 3 h 3"/>
                              </a:gdLst>
                              <a:ahLst/>
                              <a:cxnLst>
                                <a:cxn ang="T12">
                                  <a:pos x="T0" y="T1"/>
                                </a:cxn>
                                <a:cxn ang="T13">
                                  <a:pos x="T2" y="T3"/>
                                </a:cxn>
                                <a:cxn ang="T14">
                                  <a:pos x="T4" y="T5"/>
                                </a:cxn>
                                <a:cxn ang="T15">
                                  <a:pos x="T6" y="T7"/>
                                </a:cxn>
                                <a:cxn ang="T16">
                                  <a:pos x="T8" y="T9"/>
                                </a:cxn>
                                <a:cxn ang="T17">
                                  <a:pos x="T10" y="T11"/>
                                </a:cxn>
                              </a:cxnLst>
                              <a:rect l="T18" t="T19" r="T20" b="T21"/>
                              <a:pathLst>
                                <a:path w="95" h="3">
                                  <a:moveTo>
                                    <a:pt x="94" y="2"/>
                                  </a:moveTo>
                                  <a:lnTo>
                                    <a:pt x="0" y="2"/>
                                  </a:lnTo>
                                  <a:lnTo>
                                    <a:pt x="0" y="0"/>
                                  </a:lnTo>
                                  <a:lnTo>
                                    <a:pt x="94" y="0"/>
                                  </a:lnTo>
                                  <a:lnTo>
                                    <a:pt x="94"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08" name="Freeform 1012"/>
                            <p:cNvSpPr>
                              <a:spLocks/>
                            </p:cNvSpPr>
                            <p:nvPr/>
                          </p:nvSpPr>
                          <p:spPr bwMode="auto">
                            <a:xfrm>
                              <a:off x="407" y="1779"/>
                              <a:ext cx="86" cy="1"/>
                            </a:xfrm>
                            <a:custGeom>
                              <a:avLst/>
                              <a:gdLst>
                                <a:gd name="T0" fmla="*/ 77 w 95"/>
                                <a:gd name="T1" fmla="*/ 0 h 1"/>
                                <a:gd name="T2" fmla="*/ 0 w 95"/>
                                <a:gd name="T3" fmla="*/ 0 h 1"/>
                                <a:gd name="T4" fmla="*/ 2 w 95"/>
                                <a:gd name="T5" fmla="*/ 0 h 1"/>
                                <a:gd name="T6" fmla="*/ 77 w 95"/>
                                <a:gd name="T7" fmla="*/ 0 h 1"/>
                                <a:gd name="T8" fmla="*/ 77 w 95"/>
                                <a:gd name="T9" fmla="*/ 0 h 1"/>
                                <a:gd name="T10" fmla="*/ 77 w 95"/>
                                <a:gd name="T11" fmla="*/ 0 h 1"/>
                                <a:gd name="T12" fmla="*/ 0 60000 65536"/>
                                <a:gd name="T13" fmla="*/ 0 60000 65536"/>
                                <a:gd name="T14" fmla="*/ 0 60000 65536"/>
                                <a:gd name="T15" fmla="*/ 0 60000 65536"/>
                                <a:gd name="T16" fmla="*/ 0 60000 65536"/>
                                <a:gd name="T17" fmla="*/ 0 60000 65536"/>
                                <a:gd name="T18" fmla="*/ 0 w 95"/>
                                <a:gd name="T19" fmla="*/ 0 h 1"/>
                                <a:gd name="T20" fmla="*/ 95 w 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95" h="1">
                                  <a:moveTo>
                                    <a:pt x="94" y="0"/>
                                  </a:moveTo>
                                  <a:lnTo>
                                    <a:pt x="0" y="0"/>
                                  </a:lnTo>
                                  <a:lnTo>
                                    <a:pt x="2" y="0"/>
                                  </a:lnTo>
                                  <a:lnTo>
                                    <a:pt x="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09" name="Freeform 1013"/>
                            <p:cNvSpPr>
                              <a:spLocks/>
                            </p:cNvSpPr>
                            <p:nvPr/>
                          </p:nvSpPr>
                          <p:spPr bwMode="auto">
                            <a:xfrm>
                              <a:off x="408" y="1779"/>
                              <a:ext cx="85" cy="1"/>
                            </a:xfrm>
                            <a:custGeom>
                              <a:avLst/>
                              <a:gdLst>
                                <a:gd name="T0" fmla="*/ 77 w 93"/>
                                <a:gd name="T1" fmla="*/ 0 h 1"/>
                                <a:gd name="T2" fmla="*/ 0 w 93"/>
                                <a:gd name="T3" fmla="*/ 0 h 1"/>
                                <a:gd name="T4" fmla="*/ 0 w 93"/>
                                <a:gd name="T5" fmla="*/ 0 h 1"/>
                                <a:gd name="T6" fmla="*/ 77 w 93"/>
                                <a:gd name="T7" fmla="*/ 0 h 1"/>
                                <a:gd name="T8" fmla="*/ 77 w 93"/>
                                <a:gd name="T9" fmla="*/ 0 h 1"/>
                                <a:gd name="T10" fmla="*/ 77 w 93"/>
                                <a:gd name="T11" fmla="*/ 0 h 1"/>
                                <a:gd name="T12" fmla="*/ 0 60000 65536"/>
                                <a:gd name="T13" fmla="*/ 0 60000 65536"/>
                                <a:gd name="T14" fmla="*/ 0 60000 65536"/>
                                <a:gd name="T15" fmla="*/ 0 60000 65536"/>
                                <a:gd name="T16" fmla="*/ 0 60000 65536"/>
                                <a:gd name="T17" fmla="*/ 0 60000 65536"/>
                                <a:gd name="T18" fmla="*/ 0 w 93"/>
                                <a:gd name="T19" fmla="*/ 0 h 1"/>
                                <a:gd name="T20" fmla="*/ 93 w 93"/>
                                <a:gd name="T21" fmla="*/ 1 h 1"/>
                              </a:gdLst>
                              <a:ahLst/>
                              <a:cxnLst>
                                <a:cxn ang="T12">
                                  <a:pos x="T0" y="T1"/>
                                </a:cxn>
                                <a:cxn ang="T13">
                                  <a:pos x="T2" y="T3"/>
                                </a:cxn>
                                <a:cxn ang="T14">
                                  <a:pos x="T4" y="T5"/>
                                </a:cxn>
                                <a:cxn ang="T15">
                                  <a:pos x="T6" y="T7"/>
                                </a:cxn>
                                <a:cxn ang="T16">
                                  <a:pos x="T8" y="T9"/>
                                </a:cxn>
                                <a:cxn ang="T17">
                                  <a:pos x="T10" y="T11"/>
                                </a:cxn>
                              </a:cxnLst>
                              <a:rect l="T18" t="T19" r="T20" b="T21"/>
                              <a:pathLst>
                                <a:path w="93" h="1">
                                  <a:moveTo>
                                    <a:pt x="92" y="0"/>
                                  </a:moveTo>
                                  <a:lnTo>
                                    <a:pt x="0" y="0"/>
                                  </a:lnTo>
                                  <a:lnTo>
                                    <a:pt x="9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10" name="Freeform 1014"/>
                            <p:cNvSpPr>
                              <a:spLocks/>
                            </p:cNvSpPr>
                            <p:nvPr/>
                          </p:nvSpPr>
                          <p:spPr bwMode="auto">
                            <a:xfrm>
                              <a:off x="408" y="1779"/>
                              <a:ext cx="85" cy="1"/>
                            </a:xfrm>
                            <a:custGeom>
                              <a:avLst/>
                              <a:gdLst>
                                <a:gd name="T0" fmla="*/ 77 w 93"/>
                                <a:gd name="T1" fmla="*/ 0 h 1"/>
                                <a:gd name="T2" fmla="*/ 0 w 93"/>
                                <a:gd name="T3" fmla="*/ 0 h 1"/>
                                <a:gd name="T4" fmla="*/ 0 w 93"/>
                                <a:gd name="T5" fmla="*/ 0 h 1"/>
                                <a:gd name="T6" fmla="*/ 77 w 93"/>
                                <a:gd name="T7" fmla="*/ 0 h 1"/>
                                <a:gd name="T8" fmla="*/ 77 w 93"/>
                                <a:gd name="T9" fmla="*/ 0 h 1"/>
                                <a:gd name="T10" fmla="*/ 77 w 93"/>
                                <a:gd name="T11" fmla="*/ 0 h 1"/>
                                <a:gd name="T12" fmla="*/ 0 60000 65536"/>
                                <a:gd name="T13" fmla="*/ 0 60000 65536"/>
                                <a:gd name="T14" fmla="*/ 0 60000 65536"/>
                                <a:gd name="T15" fmla="*/ 0 60000 65536"/>
                                <a:gd name="T16" fmla="*/ 0 60000 65536"/>
                                <a:gd name="T17" fmla="*/ 0 60000 65536"/>
                                <a:gd name="T18" fmla="*/ 0 w 93"/>
                                <a:gd name="T19" fmla="*/ 0 h 1"/>
                                <a:gd name="T20" fmla="*/ 93 w 93"/>
                                <a:gd name="T21" fmla="*/ 1 h 1"/>
                              </a:gdLst>
                              <a:ahLst/>
                              <a:cxnLst>
                                <a:cxn ang="T12">
                                  <a:pos x="T0" y="T1"/>
                                </a:cxn>
                                <a:cxn ang="T13">
                                  <a:pos x="T2" y="T3"/>
                                </a:cxn>
                                <a:cxn ang="T14">
                                  <a:pos x="T4" y="T5"/>
                                </a:cxn>
                                <a:cxn ang="T15">
                                  <a:pos x="T6" y="T7"/>
                                </a:cxn>
                                <a:cxn ang="T16">
                                  <a:pos x="T8" y="T9"/>
                                </a:cxn>
                                <a:cxn ang="T17">
                                  <a:pos x="T10" y="T11"/>
                                </a:cxn>
                              </a:cxnLst>
                              <a:rect l="T18" t="T19" r="T20" b="T21"/>
                              <a:pathLst>
                                <a:path w="93" h="1">
                                  <a:moveTo>
                                    <a:pt x="92" y="0"/>
                                  </a:moveTo>
                                  <a:lnTo>
                                    <a:pt x="0" y="0"/>
                                  </a:lnTo>
                                  <a:lnTo>
                                    <a:pt x="9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11" name="Freeform 1015"/>
                            <p:cNvSpPr>
                              <a:spLocks/>
                            </p:cNvSpPr>
                            <p:nvPr/>
                          </p:nvSpPr>
                          <p:spPr bwMode="auto">
                            <a:xfrm>
                              <a:off x="408" y="1779"/>
                              <a:ext cx="85" cy="1"/>
                            </a:xfrm>
                            <a:custGeom>
                              <a:avLst/>
                              <a:gdLst>
                                <a:gd name="T0" fmla="*/ 77 w 93"/>
                                <a:gd name="T1" fmla="*/ 0 h 1"/>
                                <a:gd name="T2" fmla="*/ 0 w 93"/>
                                <a:gd name="T3" fmla="*/ 0 h 1"/>
                                <a:gd name="T4" fmla="*/ 2 w 93"/>
                                <a:gd name="T5" fmla="*/ 0 h 1"/>
                                <a:gd name="T6" fmla="*/ 77 w 93"/>
                                <a:gd name="T7" fmla="*/ 0 h 1"/>
                                <a:gd name="T8" fmla="*/ 77 w 93"/>
                                <a:gd name="T9" fmla="*/ 0 h 1"/>
                                <a:gd name="T10" fmla="*/ 77 w 93"/>
                                <a:gd name="T11" fmla="*/ 0 h 1"/>
                                <a:gd name="T12" fmla="*/ 0 60000 65536"/>
                                <a:gd name="T13" fmla="*/ 0 60000 65536"/>
                                <a:gd name="T14" fmla="*/ 0 60000 65536"/>
                                <a:gd name="T15" fmla="*/ 0 60000 65536"/>
                                <a:gd name="T16" fmla="*/ 0 60000 65536"/>
                                <a:gd name="T17" fmla="*/ 0 60000 65536"/>
                                <a:gd name="T18" fmla="*/ 0 w 93"/>
                                <a:gd name="T19" fmla="*/ 0 h 1"/>
                                <a:gd name="T20" fmla="*/ 93 w 93"/>
                                <a:gd name="T21" fmla="*/ 1 h 1"/>
                              </a:gdLst>
                              <a:ahLst/>
                              <a:cxnLst>
                                <a:cxn ang="T12">
                                  <a:pos x="T0" y="T1"/>
                                </a:cxn>
                                <a:cxn ang="T13">
                                  <a:pos x="T2" y="T3"/>
                                </a:cxn>
                                <a:cxn ang="T14">
                                  <a:pos x="T4" y="T5"/>
                                </a:cxn>
                                <a:cxn ang="T15">
                                  <a:pos x="T6" y="T7"/>
                                </a:cxn>
                                <a:cxn ang="T16">
                                  <a:pos x="T8" y="T9"/>
                                </a:cxn>
                                <a:cxn ang="T17">
                                  <a:pos x="T10" y="T11"/>
                                </a:cxn>
                              </a:cxnLst>
                              <a:rect l="T18" t="T19" r="T20" b="T21"/>
                              <a:pathLst>
                                <a:path w="93" h="1">
                                  <a:moveTo>
                                    <a:pt x="92" y="0"/>
                                  </a:moveTo>
                                  <a:lnTo>
                                    <a:pt x="0" y="0"/>
                                  </a:lnTo>
                                  <a:lnTo>
                                    <a:pt x="2" y="0"/>
                                  </a:lnTo>
                                  <a:lnTo>
                                    <a:pt x="9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12" name="Freeform 1016"/>
                            <p:cNvSpPr>
                              <a:spLocks/>
                            </p:cNvSpPr>
                            <p:nvPr/>
                          </p:nvSpPr>
                          <p:spPr bwMode="auto">
                            <a:xfrm>
                              <a:off x="410" y="1776"/>
                              <a:ext cx="83" cy="4"/>
                            </a:xfrm>
                            <a:custGeom>
                              <a:avLst/>
                              <a:gdLst>
                                <a:gd name="T0" fmla="*/ 75 w 91"/>
                                <a:gd name="T1" fmla="*/ 3 h 4"/>
                                <a:gd name="T2" fmla="*/ 0 w 91"/>
                                <a:gd name="T3" fmla="*/ 3 h 4"/>
                                <a:gd name="T4" fmla="*/ 0 w 91"/>
                                <a:gd name="T5" fmla="*/ 0 h 4"/>
                                <a:gd name="T6" fmla="*/ 75 w 91"/>
                                <a:gd name="T7" fmla="*/ 0 h 4"/>
                                <a:gd name="T8" fmla="*/ 75 w 91"/>
                                <a:gd name="T9" fmla="*/ 3 h 4"/>
                                <a:gd name="T10" fmla="*/ 75 w 91"/>
                                <a:gd name="T11" fmla="*/ 3 h 4"/>
                                <a:gd name="T12" fmla="*/ 0 60000 65536"/>
                                <a:gd name="T13" fmla="*/ 0 60000 65536"/>
                                <a:gd name="T14" fmla="*/ 0 60000 65536"/>
                                <a:gd name="T15" fmla="*/ 0 60000 65536"/>
                                <a:gd name="T16" fmla="*/ 0 60000 65536"/>
                                <a:gd name="T17" fmla="*/ 0 60000 65536"/>
                                <a:gd name="T18" fmla="*/ 0 w 91"/>
                                <a:gd name="T19" fmla="*/ 0 h 4"/>
                                <a:gd name="T20" fmla="*/ 91 w 91"/>
                                <a:gd name="T21" fmla="*/ 4 h 4"/>
                              </a:gdLst>
                              <a:ahLst/>
                              <a:cxnLst>
                                <a:cxn ang="T12">
                                  <a:pos x="T0" y="T1"/>
                                </a:cxn>
                                <a:cxn ang="T13">
                                  <a:pos x="T2" y="T3"/>
                                </a:cxn>
                                <a:cxn ang="T14">
                                  <a:pos x="T4" y="T5"/>
                                </a:cxn>
                                <a:cxn ang="T15">
                                  <a:pos x="T6" y="T7"/>
                                </a:cxn>
                                <a:cxn ang="T16">
                                  <a:pos x="T8" y="T9"/>
                                </a:cxn>
                                <a:cxn ang="T17">
                                  <a:pos x="T10" y="T11"/>
                                </a:cxn>
                              </a:cxnLst>
                              <a:rect l="T18" t="T19" r="T20" b="T21"/>
                              <a:pathLst>
                                <a:path w="91" h="4">
                                  <a:moveTo>
                                    <a:pt x="90" y="3"/>
                                  </a:moveTo>
                                  <a:lnTo>
                                    <a:pt x="0" y="3"/>
                                  </a:lnTo>
                                  <a:lnTo>
                                    <a:pt x="0" y="0"/>
                                  </a:lnTo>
                                  <a:lnTo>
                                    <a:pt x="90" y="0"/>
                                  </a:lnTo>
                                  <a:lnTo>
                                    <a:pt x="90"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13" name="Freeform 1017"/>
                            <p:cNvSpPr>
                              <a:spLocks/>
                            </p:cNvSpPr>
                            <p:nvPr/>
                          </p:nvSpPr>
                          <p:spPr bwMode="auto">
                            <a:xfrm>
                              <a:off x="410" y="1776"/>
                              <a:ext cx="84" cy="1"/>
                            </a:xfrm>
                            <a:custGeom>
                              <a:avLst/>
                              <a:gdLst>
                                <a:gd name="T0" fmla="*/ 75 w 92"/>
                                <a:gd name="T1" fmla="*/ 0 h 1"/>
                                <a:gd name="T2" fmla="*/ 0 w 92"/>
                                <a:gd name="T3" fmla="*/ 0 h 1"/>
                                <a:gd name="T4" fmla="*/ 2 w 92"/>
                                <a:gd name="T5" fmla="*/ 0 h 1"/>
                                <a:gd name="T6" fmla="*/ 76 w 92"/>
                                <a:gd name="T7" fmla="*/ 0 h 1"/>
                                <a:gd name="T8" fmla="*/ 75 w 92"/>
                                <a:gd name="T9" fmla="*/ 0 h 1"/>
                                <a:gd name="T10" fmla="*/ 75 w 92"/>
                                <a:gd name="T11" fmla="*/ 0 h 1"/>
                                <a:gd name="T12" fmla="*/ 0 60000 65536"/>
                                <a:gd name="T13" fmla="*/ 0 60000 65536"/>
                                <a:gd name="T14" fmla="*/ 0 60000 65536"/>
                                <a:gd name="T15" fmla="*/ 0 60000 65536"/>
                                <a:gd name="T16" fmla="*/ 0 60000 65536"/>
                                <a:gd name="T17" fmla="*/ 0 60000 65536"/>
                                <a:gd name="T18" fmla="*/ 0 w 92"/>
                                <a:gd name="T19" fmla="*/ 0 h 1"/>
                                <a:gd name="T20" fmla="*/ 92 w 92"/>
                                <a:gd name="T21" fmla="*/ 1 h 1"/>
                              </a:gdLst>
                              <a:ahLst/>
                              <a:cxnLst>
                                <a:cxn ang="T12">
                                  <a:pos x="T0" y="T1"/>
                                </a:cxn>
                                <a:cxn ang="T13">
                                  <a:pos x="T2" y="T3"/>
                                </a:cxn>
                                <a:cxn ang="T14">
                                  <a:pos x="T4" y="T5"/>
                                </a:cxn>
                                <a:cxn ang="T15">
                                  <a:pos x="T6" y="T7"/>
                                </a:cxn>
                                <a:cxn ang="T16">
                                  <a:pos x="T8" y="T9"/>
                                </a:cxn>
                                <a:cxn ang="T17">
                                  <a:pos x="T10" y="T11"/>
                                </a:cxn>
                              </a:cxnLst>
                              <a:rect l="T18" t="T19" r="T20" b="T21"/>
                              <a:pathLst>
                                <a:path w="92" h="1">
                                  <a:moveTo>
                                    <a:pt x="90" y="0"/>
                                  </a:moveTo>
                                  <a:lnTo>
                                    <a:pt x="0" y="0"/>
                                  </a:lnTo>
                                  <a:lnTo>
                                    <a:pt x="2" y="0"/>
                                  </a:lnTo>
                                  <a:lnTo>
                                    <a:pt x="91" y="0"/>
                                  </a:lnTo>
                                  <a:lnTo>
                                    <a:pt x="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14" name="Freeform 1018"/>
                            <p:cNvSpPr>
                              <a:spLocks/>
                            </p:cNvSpPr>
                            <p:nvPr/>
                          </p:nvSpPr>
                          <p:spPr bwMode="auto">
                            <a:xfrm>
                              <a:off x="412" y="1776"/>
                              <a:ext cx="82" cy="1"/>
                            </a:xfrm>
                            <a:custGeom>
                              <a:avLst/>
                              <a:gdLst>
                                <a:gd name="T0" fmla="*/ 74 w 90"/>
                                <a:gd name="T1" fmla="*/ 0 h 1"/>
                                <a:gd name="T2" fmla="*/ 0 w 90"/>
                                <a:gd name="T3" fmla="*/ 0 h 1"/>
                                <a:gd name="T4" fmla="*/ 0 w 90"/>
                                <a:gd name="T5" fmla="*/ 0 h 1"/>
                                <a:gd name="T6" fmla="*/ 74 w 90"/>
                                <a:gd name="T7" fmla="*/ 0 h 1"/>
                                <a:gd name="T8" fmla="*/ 74 w 90"/>
                                <a:gd name="T9" fmla="*/ 0 h 1"/>
                                <a:gd name="T10" fmla="*/ 74 w 90"/>
                                <a:gd name="T11" fmla="*/ 0 h 1"/>
                                <a:gd name="T12" fmla="*/ 0 60000 65536"/>
                                <a:gd name="T13" fmla="*/ 0 60000 65536"/>
                                <a:gd name="T14" fmla="*/ 0 60000 65536"/>
                                <a:gd name="T15" fmla="*/ 0 60000 65536"/>
                                <a:gd name="T16" fmla="*/ 0 60000 65536"/>
                                <a:gd name="T17" fmla="*/ 0 60000 65536"/>
                                <a:gd name="T18" fmla="*/ 0 w 90"/>
                                <a:gd name="T19" fmla="*/ 0 h 1"/>
                                <a:gd name="T20" fmla="*/ 90 w 90"/>
                                <a:gd name="T21" fmla="*/ 1 h 1"/>
                              </a:gdLst>
                              <a:ahLst/>
                              <a:cxnLst>
                                <a:cxn ang="T12">
                                  <a:pos x="T0" y="T1"/>
                                </a:cxn>
                                <a:cxn ang="T13">
                                  <a:pos x="T2" y="T3"/>
                                </a:cxn>
                                <a:cxn ang="T14">
                                  <a:pos x="T4" y="T5"/>
                                </a:cxn>
                                <a:cxn ang="T15">
                                  <a:pos x="T6" y="T7"/>
                                </a:cxn>
                                <a:cxn ang="T16">
                                  <a:pos x="T8" y="T9"/>
                                </a:cxn>
                                <a:cxn ang="T17">
                                  <a:pos x="T10" y="T11"/>
                                </a:cxn>
                              </a:cxnLst>
                              <a:rect l="T18" t="T19" r="T20" b="T21"/>
                              <a:pathLst>
                                <a:path w="90" h="1">
                                  <a:moveTo>
                                    <a:pt x="89" y="0"/>
                                  </a:moveTo>
                                  <a:lnTo>
                                    <a:pt x="0" y="0"/>
                                  </a:lnTo>
                                  <a:lnTo>
                                    <a:pt x="8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15" name="Freeform 1019"/>
                            <p:cNvSpPr>
                              <a:spLocks/>
                            </p:cNvSpPr>
                            <p:nvPr/>
                          </p:nvSpPr>
                          <p:spPr bwMode="auto">
                            <a:xfrm>
                              <a:off x="412" y="1776"/>
                              <a:ext cx="82" cy="1"/>
                            </a:xfrm>
                            <a:custGeom>
                              <a:avLst/>
                              <a:gdLst>
                                <a:gd name="T0" fmla="*/ 74 w 90"/>
                                <a:gd name="T1" fmla="*/ 0 h 1"/>
                                <a:gd name="T2" fmla="*/ 0 w 90"/>
                                <a:gd name="T3" fmla="*/ 0 h 1"/>
                                <a:gd name="T4" fmla="*/ 3 w 90"/>
                                <a:gd name="T5" fmla="*/ 0 h 1"/>
                                <a:gd name="T6" fmla="*/ 74 w 90"/>
                                <a:gd name="T7" fmla="*/ 0 h 1"/>
                                <a:gd name="T8" fmla="*/ 74 w 90"/>
                                <a:gd name="T9" fmla="*/ 0 h 1"/>
                                <a:gd name="T10" fmla="*/ 74 w 90"/>
                                <a:gd name="T11" fmla="*/ 0 h 1"/>
                                <a:gd name="T12" fmla="*/ 0 60000 65536"/>
                                <a:gd name="T13" fmla="*/ 0 60000 65536"/>
                                <a:gd name="T14" fmla="*/ 0 60000 65536"/>
                                <a:gd name="T15" fmla="*/ 0 60000 65536"/>
                                <a:gd name="T16" fmla="*/ 0 60000 65536"/>
                                <a:gd name="T17" fmla="*/ 0 60000 65536"/>
                                <a:gd name="T18" fmla="*/ 0 w 90"/>
                                <a:gd name="T19" fmla="*/ 0 h 1"/>
                                <a:gd name="T20" fmla="*/ 90 w 90"/>
                                <a:gd name="T21" fmla="*/ 1 h 1"/>
                              </a:gdLst>
                              <a:ahLst/>
                              <a:cxnLst>
                                <a:cxn ang="T12">
                                  <a:pos x="T0" y="T1"/>
                                </a:cxn>
                                <a:cxn ang="T13">
                                  <a:pos x="T2" y="T3"/>
                                </a:cxn>
                                <a:cxn ang="T14">
                                  <a:pos x="T4" y="T5"/>
                                </a:cxn>
                                <a:cxn ang="T15">
                                  <a:pos x="T6" y="T7"/>
                                </a:cxn>
                                <a:cxn ang="T16">
                                  <a:pos x="T8" y="T9"/>
                                </a:cxn>
                                <a:cxn ang="T17">
                                  <a:pos x="T10" y="T11"/>
                                </a:cxn>
                              </a:cxnLst>
                              <a:rect l="T18" t="T19" r="T20" b="T21"/>
                              <a:pathLst>
                                <a:path w="90" h="1">
                                  <a:moveTo>
                                    <a:pt x="89" y="0"/>
                                  </a:moveTo>
                                  <a:lnTo>
                                    <a:pt x="0" y="0"/>
                                  </a:lnTo>
                                  <a:lnTo>
                                    <a:pt x="3" y="0"/>
                                  </a:lnTo>
                                  <a:lnTo>
                                    <a:pt x="8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16" name="Freeform 1020"/>
                            <p:cNvSpPr>
                              <a:spLocks/>
                            </p:cNvSpPr>
                            <p:nvPr/>
                          </p:nvSpPr>
                          <p:spPr bwMode="auto">
                            <a:xfrm>
                              <a:off x="415" y="1775"/>
                              <a:ext cx="79" cy="2"/>
                            </a:xfrm>
                            <a:custGeom>
                              <a:avLst/>
                              <a:gdLst>
                                <a:gd name="T0" fmla="*/ 71 w 87"/>
                                <a:gd name="T1" fmla="*/ 1 h 3"/>
                                <a:gd name="T2" fmla="*/ 0 w 87"/>
                                <a:gd name="T3" fmla="*/ 1 h 3"/>
                                <a:gd name="T4" fmla="*/ 0 w 87"/>
                                <a:gd name="T5" fmla="*/ 0 h 3"/>
                                <a:gd name="T6" fmla="*/ 71 w 87"/>
                                <a:gd name="T7" fmla="*/ 0 h 3"/>
                                <a:gd name="T8" fmla="*/ 71 w 87"/>
                                <a:gd name="T9" fmla="*/ 1 h 3"/>
                                <a:gd name="T10" fmla="*/ 71 w 87"/>
                                <a:gd name="T11" fmla="*/ 1 h 3"/>
                                <a:gd name="T12" fmla="*/ 0 60000 65536"/>
                                <a:gd name="T13" fmla="*/ 0 60000 65536"/>
                                <a:gd name="T14" fmla="*/ 0 60000 65536"/>
                                <a:gd name="T15" fmla="*/ 0 60000 65536"/>
                                <a:gd name="T16" fmla="*/ 0 60000 65536"/>
                                <a:gd name="T17" fmla="*/ 0 60000 65536"/>
                                <a:gd name="T18" fmla="*/ 0 w 87"/>
                                <a:gd name="T19" fmla="*/ 0 h 3"/>
                                <a:gd name="T20" fmla="*/ 87 w 87"/>
                                <a:gd name="T21" fmla="*/ 3 h 3"/>
                              </a:gdLst>
                              <a:ahLst/>
                              <a:cxnLst>
                                <a:cxn ang="T12">
                                  <a:pos x="T0" y="T1"/>
                                </a:cxn>
                                <a:cxn ang="T13">
                                  <a:pos x="T2" y="T3"/>
                                </a:cxn>
                                <a:cxn ang="T14">
                                  <a:pos x="T4" y="T5"/>
                                </a:cxn>
                                <a:cxn ang="T15">
                                  <a:pos x="T6" y="T7"/>
                                </a:cxn>
                                <a:cxn ang="T16">
                                  <a:pos x="T8" y="T9"/>
                                </a:cxn>
                                <a:cxn ang="T17">
                                  <a:pos x="T10" y="T11"/>
                                </a:cxn>
                              </a:cxnLst>
                              <a:rect l="T18" t="T19" r="T20" b="T21"/>
                              <a:pathLst>
                                <a:path w="87" h="3">
                                  <a:moveTo>
                                    <a:pt x="86" y="2"/>
                                  </a:moveTo>
                                  <a:lnTo>
                                    <a:pt x="0" y="2"/>
                                  </a:lnTo>
                                  <a:lnTo>
                                    <a:pt x="0" y="0"/>
                                  </a:lnTo>
                                  <a:lnTo>
                                    <a:pt x="86" y="0"/>
                                  </a:lnTo>
                                  <a:lnTo>
                                    <a:pt x="86"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17" name="Freeform 1021"/>
                            <p:cNvSpPr>
                              <a:spLocks/>
                            </p:cNvSpPr>
                            <p:nvPr/>
                          </p:nvSpPr>
                          <p:spPr bwMode="auto">
                            <a:xfrm>
                              <a:off x="415" y="1775"/>
                              <a:ext cx="79" cy="0"/>
                            </a:xfrm>
                            <a:custGeom>
                              <a:avLst/>
                              <a:gdLst>
                                <a:gd name="T0" fmla="*/ 71 w 87"/>
                                <a:gd name="T1" fmla="*/ 0 h 1"/>
                                <a:gd name="T2" fmla="*/ 0 w 87"/>
                                <a:gd name="T3" fmla="*/ 0 h 1"/>
                                <a:gd name="T4" fmla="*/ 0 w 87"/>
                                <a:gd name="T5" fmla="*/ 0 h 1"/>
                                <a:gd name="T6" fmla="*/ 71 w 87"/>
                                <a:gd name="T7" fmla="*/ 0 h 1"/>
                                <a:gd name="T8" fmla="*/ 71 w 87"/>
                                <a:gd name="T9" fmla="*/ 0 h 1"/>
                                <a:gd name="T10" fmla="*/ 71 w 87"/>
                                <a:gd name="T11" fmla="*/ 0 h 1"/>
                                <a:gd name="T12" fmla="*/ 0 60000 65536"/>
                                <a:gd name="T13" fmla="*/ 0 60000 65536"/>
                                <a:gd name="T14" fmla="*/ 0 60000 65536"/>
                                <a:gd name="T15" fmla="*/ 0 60000 65536"/>
                                <a:gd name="T16" fmla="*/ 0 60000 65536"/>
                                <a:gd name="T17" fmla="*/ 0 60000 65536"/>
                                <a:gd name="T18" fmla="*/ 0 w 87"/>
                                <a:gd name="T19" fmla="*/ 0 h 1"/>
                                <a:gd name="T20" fmla="*/ 87 w 87"/>
                                <a:gd name="T21" fmla="*/ 0 h 1"/>
                              </a:gdLst>
                              <a:ahLst/>
                              <a:cxnLst>
                                <a:cxn ang="T12">
                                  <a:pos x="T0" y="T1"/>
                                </a:cxn>
                                <a:cxn ang="T13">
                                  <a:pos x="T2" y="T3"/>
                                </a:cxn>
                                <a:cxn ang="T14">
                                  <a:pos x="T4" y="T5"/>
                                </a:cxn>
                                <a:cxn ang="T15">
                                  <a:pos x="T6" y="T7"/>
                                </a:cxn>
                                <a:cxn ang="T16">
                                  <a:pos x="T8" y="T9"/>
                                </a:cxn>
                                <a:cxn ang="T17">
                                  <a:pos x="T10" y="T11"/>
                                </a:cxn>
                              </a:cxnLst>
                              <a:rect l="T18" t="T19" r="T20" b="T21"/>
                              <a:pathLst>
                                <a:path w="87" h="1">
                                  <a:moveTo>
                                    <a:pt x="86" y="0"/>
                                  </a:moveTo>
                                  <a:lnTo>
                                    <a:pt x="0" y="0"/>
                                  </a:lnTo>
                                  <a:lnTo>
                                    <a:pt x="8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18" name="Freeform 1022"/>
                            <p:cNvSpPr>
                              <a:spLocks/>
                            </p:cNvSpPr>
                            <p:nvPr/>
                          </p:nvSpPr>
                          <p:spPr bwMode="auto">
                            <a:xfrm>
                              <a:off x="415" y="1775"/>
                              <a:ext cx="79" cy="0"/>
                            </a:xfrm>
                            <a:custGeom>
                              <a:avLst/>
                              <a:gdLst>
                                <a:gd name="T0" fmla="*/ 71 w 87"/>
                                <a:gd name="T1" fmla="*/ 0 h 1"/>
                                <a:gd name="T2" fmla="*/ 0 w 87"/>
                                <a:gd name="T3" fmla="*/ 0 h 1"/>
                                <a:gd name="T4" fmla="*/ 1 w 87"/>
                                <a:gd name="T5" fmla="*/ 0 h 1"/>
                                <a:gd name="T6" fmla="*/ 71 w 87"/>
                                <a:gd name="T7" fmla="*/ 0 h 1"/>
                                <a:gd name="T8" fmla="*/ 71 w 87"/>
                                <a:gd name="T9" fmla="*/ 0 h 1"/>
                                <a:gd name="T10" fmla="*/ 71 w 87"/>
                                <a:gd name="T11" fmla="*/ 0 h 1"/>
                                <a:gd name="T12" fmla="*/ 0 60000 65536"/>
                                <a:gd name="T13" fmla="*/ 0 60000 65536"/>
                                <a:gd name="T14" fmla="*/ 0 60000 65536"/>
                                <a:gd name="T15" fmla="*/ 0 60000 65536"/>
                                <a:gd name="T16" fmla="*/ 0 60000 65536"/>
                                <a:gd name="T17" fmla="*/ 0 60000 65536"/>
                                <a:gd name="T18" fmla="*/ 0 w 87"/>
                                <a:gd name="T19" fmla="*/ 0 h 1"/>
                                <a:gd name="T20" fmla="*/ 87 w 87"/>
                                <a:gd name="T21" fmla="*/ 0 h 1"/>
                              </a:gdLst>
                              <a:ahLst/>
                              <a:cxnLst>
                                <a:cxn ang="T12">
                                  <a:pos x="T0" y="T1"/>
                                </a:cxn>
                                <a:cxn ang="T13">
                                  <a:pos x="T2" y="T3"/>
                                </a:cxn>
                                <a:cxn ang="T14">
                                  <a:pos x="T4" y="T5"/>
                                </a:cxn>
                                <a:cxn ang="T15">
                                  <a:pos x="T6" y="T7"/>
                                </a:cxn>
                                <a:cxn ang="T16">
                                  <a:pos x="T8" y="T9"/>
                                </a:cxn>
                                <a:cxn ang="T17">
                                  <a:pos x="T10" y="T11"/>
                                </a:cxn>
                              </a:cxnLst>
                              <a:rect l="T18" t="T19" r="T20" b="T21"/>
                              <a:pathLst>
                                <a:path w="87" h="1">
                                  <a:moveTo>
                                    <a:pt x="86" y="0"/>
                                  </a:moveTo>
                                  <a:lnTo>
                                    <a:pt x="0" y="0"/>
                                  </a:lnTo>
                                  <a:lnTo>
                                    <a:pt x="1" y="0"/>
                                  </a:lnTo>
                                  <a:lnTo>
                                    <a:pt x="8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19" name="Freeform 1023"/>
                            <p:cNvSpPr>
                              <a:spLocks/>
                            </p:cNvSpPr>
                            <p:nvPr/>
                          </p:nvSpPr>
                          <p:spPr bwMode="auto">
                            <a:xfrm>
                              <a:off x="416" y="1775"/>
                              <a:ext cx="78" cy="0"/>
                            </a:xfrm>
                            <a:custGeom>
                              <a:avLst/>
                              <a:gdLst>
                                <a:gd name="T0" fmla="*/ 70 w 86"/>
                                <a:gd name="T1" fmla="*/ 0 h 1"/>
                                <a:gd name="T2" fmla="*/ 0 w 86"/>
                                <a:gd name="T3" fmla="*/ 0 h 1"/>
                                <a:gd name="T4" fmla="*/ 0 w 86"/>
                                <a:gd name="T5" fmla="*/ 0 h 1"/>
                                <a:gd name="T6" fmla="*/ 70 w 86"/>
                                <a:gd name="T7" fmla="*/ 0 h 1"/>
                                <a:gd name="T8" fmla="*/ 70 w 86"/>
                                <a:gd name="T9" fmla="*/ 0 h 1"/>
                                <a:gd name="T10" fmla="*/ 70 w 86"/>
                                <a:gd name="T11" fmla="*/ 0 h 1"/>
                                <a:gd name="T12" fmla="*/ 0 60000 65536"/>
                                <a:gd name="T13" fmla="*/ 0 60000 65536"/>
                                <a:gd name="T14" fmla="*/ 0 60000 65536"/>
                                <a:gd name="T15" fmla="*/ 0 60000 65536"/>
                                <a:gd name="T16" fmla="*/ 0 60000 65536"/>
                                <a:gd name="T17" fmla="*/ 0 60000 65536"/>
                                <a:gd name="T18" fmla="*/ 0 w 86"/>
                                <a:gd name="T19" fmla="*/ 0 h 1"/>
                                <a:gd name="T20" fmla="*/ 86 w 86"/>
                                <a:gd name="T21" fmla="*/ 0 h 1"/>
                              </a:gdLst>
                              <a:ahLst/>
                              <a:cxnLst>
                                <a:cxn ang="T12">
                                  <a:pos x="T0" y="T1"/>
                                </a:cxn>
                                <a:cxn ang="T13">
                                  <a:pos x="T2" y="T3"/>
                                </a:cxn>
                                <a:cxn ang="T14">
                                  <a:pos x="T4" y="T5"/>
                                </a:cxn>
                                <a:cxn ang="T15">
                                  <a:pos x="T6" y="T7"/>
                                </a:cxn>
                                <a:cxn ang="T16">
                                  <a:pos x="T8" y="T9"/>
                                </a:cxn>
                                <a:cxn ang="T17">
                                  <a:pos x="T10" y="T11"/>
                                </a:cxn>
                              </a:cxnLst>
                              <a:rect l="T18" t="T19" r="T20" b="T21"/>
                              <a:pathLst>
                                <a:path w="86" h="1">
                                  <a:moveTo>
                                    <a:pt x="85" y="0"/>
                                  </a:moveTo>
                                  <a:lnTo>
                                    <a:pt x="0" y="0"/>
                                  </a:lnTo>
                                  <a:lnTo>
                                    <a:pt x="8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20" name="Freeform 1024"/>
                            <p:cNvSpPr>
                              <a:spLocks/>
                            </p:cNvSpPr>
                            <p:nvPr/>
                          </p:nvSpPr>
                          <p:spPr bwMode="auto">
                            <a:xfrm>
                              <a:off x="416" y="1775"/>
                              <a:ext cx="78" cy="0"/>
                            </a:xfrm>
                            <a:custGeom>
                              <a:avLst/>
                              <a:gdLst>
                                <a:gd name="T0" fmla="*/ 70 w 86"/>
                                <a:gd name="T1" fmla="*/ 0 h 1"/>
                                <a:gd name="T2" fmla="*/ 0 w 86"/>
                                <a:gd name="T3" fmla="*/ 0 h 1"/>
                                <a:gd name="T4" fmla="*/ 2 w 86"/>
                                <a:gd name="T5" fmla="*/ 0 h 1"/>
                                <a:gd name="T6" fmla="*/ 70 w 86"/>
                                <a:gd name="T7" fmla="*/ 0 h 1"/>
                                <a:gd name="T8" fmla="*/ 70 w 86"/>
                                <a:gd name="T9" fmla="*/ 0 h 1"/>
                                <a:gd name="T10" fmla="*/ 70 w 86"/>
                                <a:gd name="T11" fmla="*/ 0 h 1"/>
                                <a:gd name="T12" fmla="*/ 0 60000 65536"/>
                                <a:gd name="T13" fmla="*/ 0 60000 65536"/>
                                <a:gd name="T14" fmla="*/ 0 60000 65536"/>
                                <a:gd name="T15" fmla="*/ 0 60000 65536"/>
                                <a:gd name="T16" fmla="*/ 0 60000 65536"/>
                                <a:gd name="T17" fmla="*/ 0 60000 65536"/>
                                <a:gd name="T18" fmla="*/ 0 w 86"/>
                                <a:gd name="T19" fmla="*/ 0 h 1"/>
                                <a:gd name="T20" fmla="*/ 86 w 86"/>
                                <a:gd name="T21" fmla="*/ 0 h 1"/>
                              </a:gdLst>
                              <a:ahLst/>
                              <a:cxnLst>
                                <a:cxn ang="T12">
                                  <a:pos x="T0" y="T1"/>
                                </a:cxn>
                                <a:cxn ang="T13">
                                  <a:pos x="T2" y="T3"/>
                                </a:cxn>
                                <a:cxn ang="T14">
                                  <a:pos x="T4" y="T5"/>
                                </a:cxn>
                                <a:cxn ang="T15">
                                  <a:pos x="T6" y="T7"/>
                                </a:cxn>
                                <a:cxn ang="T16">
                                  <a:pos x="T8" y="T9"/>
                                </a:cxn>
                                <a:cxn ang="T17">
                                  <a:pos x="T10" y="T11"/>
                                </a:cxn>
                              </a:cxnLst>
                              <a:rect l="T18" t="T19" r="T20" b="T21"/>
                              <a:pathLst>
                                <a:path w="86" h="1">
                                  <a:moveTo>
                                    <a:pt x="85" y="0"/>
                                  </a:moveTo>
                                  <a:lnTo>
                                    <a:pt x="0" y="0"/>
                                  </a:lnTo>
                                  <a:lnTo>
                                    <a:pt x="2" y="0"/>
                                  </a:lnTo>
                                  <a:lnTo>
                                    <a:pt x="8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21" name="Freeform 1025"/>
                            <p:cNvSpPr>
                              <a:spLocks/>
                            </p:cNvSpPr>
                            <p:nvPr/>
                          </p:nvSpPr>
                          <p:spPr bwMode="auto">
                            <a:xfrm>
                              <a:off x="418" y="1773"/>
                              <a:ext cx="76" cy="2"/>
                            </a:xfrm>
                            <a:custGeom>
                              <a:avLst/>
                              <a:gdLst>
                                <a:gd name="T0" fmla="*/ 68 w 84"/>
                                <a:gd name="T1" fmla="*/ 1 h 3"/>
                                <a:gd name="T2" fmla="*/ 0 w 84"/>
                                <a:gd name="T3" fmla="*/ 1 h 3"/>
                                <a:gd name="T4" fmla="*/ 0 w 84"/>
                                <a:gd name="T5" fmla="*/ 0 h 3"/>
                                <a:gd name="T6" fmla="*/ 68 w 84"/>
                                <a:gd name="T7" fmla="*/ 0 h 3"/>
                                <a:gd name="T8" fmla="*/ 68 w 84"/>
                                <a:gd name="T9" fmla="*/ 1 h 3"/>
                                <a:gd name="T10" fmla="*/ 68 w 84"/>
                                <a:gd name="T11" fmla="*/ 1 h 3"/>
                                <a:gd name="T12" fmla="*/ 0 60000 65536"/>
                                <a:gd name="T13" fmla="*/ 0 60000 65536"/>
                                <a:gd name="T14" fmla="*/ 0 60000 65536"/>
                                <a:gd name="T15" fmla="*/ 0 60000 65536"/>
                                <a:gd name="T16" fmla="*/ 0 60000 65536"/>
                                <a:gd name="T17" fmla="*/ 0 60000 65536"/>
                                <a:gd name="T18" fmla="*/ 0 w 84"/>
                                <a:gd name="T19" fmla="*/ 0 h 3"/>
                                <a:gd name="T20" fmla="*/ 84 w 84"/>
                                <a:gd name="T21" fmla="*/ 3 h 3"/>
                              </a:gdLst>
                              <a:ahLst/>
                              <a:cxnLst>
                                <a:cxn ang="T12">
                                  <a:pos x="T0" y="T1"/>
                                </a:cxn>
                                <a:cxn ang="T13">
                                  <a:pos x="T2" y="T3"/>
                                </a:cxn>
                                <a:cxn ang="T14">
                                  <a:pos x="T4" y="T5"/>
                                </a:cxn>
                                <a:cxn ang="T15">
                                  <a:pos x="T6" y="T7"/>
                                </a:cxn>
                                <a:cxn ang="T16">
                                  <a:pos x="T8" y="T9"/>
                                </a:cxn>
                                <a:cxn ang="T17">
                                  <a:pos x="T10" y="T11"/>
                                </a:cxn>
                              </a:cxnLst>
                              <a:rect l="T18" t="T19" r="T20" b="T21"/>
                              <a:pathLst>
                                <a:path w="84" h="3">
                                  <a:moveTo>
                                    <a:pt x="83" y="2"/>
                                  </a:moveTo>
                                  <a:lnTo>
                                    <a:pt x="0" y="2"/>
                                  </a:lnTo>
                                  <a:lnTo>
                                    <a:pt x="0" y="0"/>
                                  </a:lnTo>
                                  <a:lnTo>
                                    <a:pt x="83" y="0"/>
                                  </a:lnTo>
                                  <a:lnTo>
                                    <a:pt x="83"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22" name="Freeform 1026"/>
                            <p:cNvSpPr>
                              <a:spLocks/>
                            </p:cNvSpPr>
                            <p:nvPr/>
                          </p:nvSpPr>
                          <p:spPr bwMode="auto">
                            <a:xfrm>
                              <a:off x="418" y="1773"/>
                              <a:ext cx="76" cy="1"/>
                            </a:xfrm>
                            <a:custGeom>
                              <a:avLst/>
                              <a:gdLst>
                                <a:gd name="T0" fmla="*/ 68 w 84"/>
                                <a:gd name="T1" fmla="*/ 0 h 1"/>
                                <a:gd name="T2" fmla="*/ 0 w 84"/>
                                <a:gd name="T3" fmla="*/ 0 h 1"/>
                                <a:gd name="T4" fmla="*/ 2 w 84"/>
                                <a:gd name="T5" fmla="*/ 0 h 1"/>
                                <a:gd name="T6" fmla="*/ 68 w 84"/>
                                <a:gd name="T7" fmla="*/ 0 h 1"/>
                                <a:gd name="T8" fmla="*/ 68 w 84"/>
                                <a:gd name="T9" fmla="*/ 0 h 1"/>
                                <a:gd name="T10" fmla="*/ 68 w 84"/>
                                <a:gd name="T11" fmla="*/ 0 h 1"/>
                                <a:gd name="T12" fmla="*/ 0 60000 65536"/>
                                <a:gd name="T13" fmla="*/ 0 60000 65536"/>
                                <a:gd name="T14" fmla="*/ 0 60000 65536"/>
                                <a:gd name="T15" fmla="*/ 0 60000 65536"/>
                                <a:gd name="T16" fmla="*/ 0 60000 65536"/>
                                <a:gd name="T17" fmla="*/ 0 60000 65536"/>
                                <a:gd name="T18" fmla="*/ 0 w 84"/>
                                <a:gd name="T19" fmla="*/ 0 h 1"/>
                                <a:gd name="T20" fmla="*/ 84 w 84"/>
                                <a:gd name="T21" fmla="*/ 1 h 1"/>
                              </a:gdLst>
                              <a:ahLst/>
                              <a:cxnLst>
                                <a:cxn ang="T12">
                                  <a:pos x="T0" y="T1"/>
                                </a:cxn>
                                <a:cxn ang="T13">
                                  <a:pos x="T2" y="T3"/>
                                </a:cxn>
                                <a:cxn ang="T14">
                                  <a:pos x="T4" y="T5"/>
                                </a:cxn>
                                <a:cxn ang="T15">
                                  <a:pos x="T6" y="T7"/>
                                </a:cxn>
                                <a:cxn ang="T16">
                                  <a:pos x="T8" y="T9"/>
                                </a:cxn>
                                <a:cxn ang="T17">
                                  <a:pos x="T10" y="T11"/>
                                </a:cxn>
                              </a:cxnLst>
                              <a:rect l="T18" t="T19" r="T20" b="T21"/>
                              <a:pathLst>
                                <a:path w="84" h="1">
                                  <a:moveTo>
                                    <a:pt x="83" y="0"/>
                                  </a:moveTo>
                                  <a:lnTo>
                                    <a:pt x="0" y="0"/>
                                  </a:lnTo>
                                  <a:lnTo>
                                    <a:pt x="2" y="0"/>
                                  </a:lnTo>
                                  <a:lnTo>
                                    <a:pt x="8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23" name="Freeform 1027"/>
                            <p:cNvSpPr>
                              <a:spLocks/>
                            </p:cNvSpPr>
                            <p:nvPr/>
                          </p:nvSpPr>
                          <p:spPr bwMode="auto">
                            <a:xfrm>
                              <a:off x="419" y="1773"/>
                              <a:ext cx="77" cy="1"/>
                            </a:xfrm>
                            <a:custGeom>
                              <a:avLst/>
                              <a:gdLst>
                                <a:gd name="T0" fmla="*/ 68 w 84"/>
                                <a:gd name="T1" fmla="*/ 0 h 1"/>
                                <a:gd name="T2" fmla="*/ 0 w 84"/>
                                <a:gd name="T3" fmla="*/ 0 h 1"/>
                                <a:gd name="T4" fmla="*/ 0 w 84"/>
                                <a:gd name="T5" fmla="*/ 0 h 1"/>
                                <a:gd name="T6" fmla="*/ 70 w 84"/>
                                <a:gd name="T7" fmla="*/ 0 h 1"/>
                                <a:gd name="T8" fmla="*/ 68 w 84"/>
                                <a:gd name="T9" fmla="*/ 0 h 1"/>
                                <a:gd name="T10" fmla="*/ 68 w 84"/>
                                <a:gd name="T11" fmla="*/ 0 h 1"/>
                                <a:gd name="T12" fmla="*/ 0 60000 65536"/>
                                <a:gd name="T13" fmla="*/ 0 60000 65536"/>
                                <a:gd name="T14" fmla="*/ 0 60000 65536"/>
                                <a:gd name="T15" fmla="*/ 0 60000 65536"/>
                                <a:gd name="T16" fmla="*/ 0 60000 65536"/>
                                <a:gd name="T17" fmla="*/ 0 60000 65536"/>
                                <a:gd name="T18" fmla="*/ 0 w 84"/>
                                <a:gd name="T19" fmla="*/ 0 h 1"/>
                                <a:gd name="T20" fmla="*/ 84 w 84"/>
                                <a:gd name="T21" fmla="*/ 1 h 1"/>
                              </a:gdLst>
                              <a:ahLst/>
                              <a:cxnLst>
                                <a:cxn ang="T12">
                                  <a:pos x="T0" y="T1"/>
                                </a:cxn>
                                <a:cxn ang="T13">
                                  <a:pos x="T2" y="T3"/>
                                </a:cxn>
                                <a:cxn ang="T14">
                                  <a:pos x="T4" y="T5"/>
                                </a:cxn>
                                <a:cxn ang="T15">
                                  <a:pos x="T6" y="T7"/>
                                </a:cxn>
                                <a:cxn ang="T16">
                                  <a:pos x="T8" y="T9"/>
                                </a:cxn>
                                <a:cxn ang="T17">
                                  <a:pos x="T10" y="T11"/>
                                </a:cxn>
                              </a:cxnLst>
                              <a:rect l="T18" t="T19" r="T20" b="T21"/>
                              <a:pathLst>
                                <a:path w="84" h="1">
                                  <a:moveTo>
                                    <a:pt x="81" y="0"/>
                                  </a:moveTo>
                                  <a:lnTo>
                                    <a:pt x="0" y="0"/>
                                  </a:lnTo>
                                  <a:lnTo>
                                    <a:pt x="83" y="0"/>
                                  </a:lnTo>
                                  <a:lnTo>
                                    <a:pt x="8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24" name="Freeform 1028"/>
                            <p:cNvSpPr>
                              <a:spLocks/>
                            </p:cNvSpPr>
                            <p:nvPr/>
                          </p:nvSpPr>
                          <p:spPr bwMode="auto">
                            <a:xfrm>
                              <a:off x="419" y="1773"/>
                              <a:ext cx="77" cy="1"/>
                            </a:xfrm>
                            <a:custGeom>
                              <a:avLst/>
                              <a:gdLst>
                                <a:gd name="T0" fmla="*/ 70 w 84"/>
                                <a:gd name="T1" fmla="*/ 0 h 1"/>
                                <a:gd name="T2" fmla="*/ 0 w 84"/>
                                <a:gd name="T3" fmla="*/ 0 h 1"/>
                                <a:gd name="T4" fmla="*/ 0 w 84"/>
                                <a:gd name="T5" fmla="*/ 0 h 1"/>
                                <a:gd name="T6" fmla="*/ 70 w 84"/>
                                <a:gd name="T7" fmla="*/ 0 h 1"/>
                                <a:gd name="T8" fmla="*/ 70 w 84"/>
                                <a:gd name="T9" fmla="*/ 0 h 1"/>
                                <a:gd name="T10" fmla="*/ 70 w 84"/>
                                <a:gd name="T11" fmla="*/ 0 h 1"/>
                                <a:gd name="T12" fmla="*/ 0 60000 65536"/>
                                <a:gd name="T13" fmla="*/ 0 60000 65536"/>
                                <a:gd name="T14" fmla="*/ 0 60000 65536"/>
                                <a:gd name="T15" fmla="*/ 0 60000 65536"/>
                                <a:gd name="T16" fmla="*/ 0 60000 65536"/>
                                <a:gd name="T17" fmla="*/ 0 60000 65536"/>
                                <a:gd name="T18" fmla="*/ 0 w 84"/>
                                <a:gd name="T19" fmla="*/ 0 h 1"/>
                                <a:gd name="T20" fmla="*/ 84 w 84"/>
                                <a:gd name="T21" fmla="*/ 1 h 1"/>
                              </a:gdLst>
                              <a:ahLst/>
                              <a:cxnLst>
                                <a:cxn ang="T12">
                                  <a:pos x="T0" y="T1"/>
                                </a:cxn>
                                <a:cxn ang="T13">
                                  <a:pos x="T2" y="T3"/>
                                </a:cxn>
                                <a:cxn ang="T14">
                                  <a:pos x="T4" y="T5"/>
                                </a:cxn>
                                <a:cxn ang="T15">
                                  <a:pos x="T6" y="T7"/>
                                </a:cxn>
                                <a:cxn ang="T16">
                                  <a:pos x="T8" y="T9"/>
                                </a:cxn>
                                <a:cxn ang="T17">
                                  <a:pos x="T10" y="T11"/>
                                </a:cxn>
                              </a:cxnLst>
                              <a:rect l="T18" t="T19" r="T20" b="T21"/>
                              <a:pathLst>
                                <a:path w="84" h="1">
                                  <a:moveTo>
                                    <a:pt x="83" y="0"/>
                                  </a:moveTo>
                                  <a:lnTo>
                                    <a:pt x="0" y="0"/>
                                  </a:lnTo>
                                  <a:lnTo>
                                    <a:pt x="8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25" name="Freeform 1029"/>
                            <p:cNvSpPr>
                              <a:spLocks/>
                            </p:cNvSpPr>
                            <p:nvPr/>
                          </p:nvSpPr>
                          <p:spPr bwMode="auto">
                            <a:xfrm>
                              <a:off x="419" y="1771"/>
                              <a:ext cx="77" cy="3"/>
                            </a:xfrm>
                            <a:custGeom>
                              <a:avLst/>
                              <a:gdLst>
                                <a:gd name="T0" fmla="*/ 70 w 84"/>
                                <a:gd name="T1" fmla="*/ 2 h 3"/>
                                <a:gd name="T2" fmla="*/ 0 w 84"/>
                                <a:gd name="T3" fmla="*/ 2 h 3"/>
                                <a:gd name="T4" fmla="*/ 3 w 84"/>
                                <a:gd name="T5" fmla="*/ 0 h 3"/>
                                <a:gd name="T6" fmla="*/ 70 w 84"/>
                                <a:gd name="T7" fmla="*/ 0 h 3"/>
                                <a:gd name="T8" fmla="*/ 70 w 84"/>
                                <a:gd name="T9" fmla="*/ 2 h 3"/>
                                <a:gd name="T10" fmla="*/ 70 w 84"/>
                                <a:gd name="T11" fmla="*/ 2 h 3"/>
                                <a:gd name="T12" fmla="*/ 0 60000 65536"/>
                                <a:gd name="T13" fmla="*/ 0 60000 65536"/>
                                <a:gd name="T14" fmla="*/ 0 60000 65536"/>
                                <a:gd name="T15" fmla="*/ 0 60000 65536"/>
                                <a:gd name="T16" fmla="*/ 0 60000 65536"/>
                                <a:gd name="T17" fmla="*/ 0 60000 65536"/>
                                <a:gd name="T18" fmla="*/ 0 w 84"/>
                                <a:gd name="T19" fmla="*/ 0 h 3"/>
                                <a:gd name="T20" fmla="*/ 84 w 84"/>
                                <a:gd name="T21" fmla="*/ 3 h 3"/>
                              </a:gdLst>
                              <a:ahLst/>
                              <a:cxnLst>
                                <a:cxn ang="T12">
                                  <a:pos x="T0" y="T1"/>
                                </a:cxn>
                                <a:cxn ang="T13">
                                  <a:pos x="T2" y="T3"/>
                                </a:cxn>
                                <a:cxn ang="T14">
                                  <a:pos x="T4" y="T5"/>
                                </a:cxn>
                                <a:cxn ang="T15">
                                  <a:pos x="T6" y="T7"/>
                                </a:cxn>
                                <a:cxn ang="T16">
                                  <a:pos x="T8" y="T9"/>
                                </a:cxn>
                                <a:cxn ang="T17">
                                  <a:pos x="T10" y="T11"/>
                                </a:cxn>
                              </a:cxnLst>
                              <a:rect l="T18" t="T19" r="T20" b="T21"/>
                              <a:pathLst>
                                <a:path w="84" h="3">
                                  <a:moveTo>
                                    <a:pt x="83" y="2"/>
                                  </a:moveTo>
                                  <a:lnTo>
                                    <a:pt x="0" y="2"/>
                                  </a:lnTo>
                                  <a:lnTo>
                                    <a:pt x="3" y="0"/>
                                  </a:lnTo>
                                  <a:lnTo>
                                    <a:pt x="83" y="0"/>
                                  </a:lnTo>
                                  <a:lnTo>
                                    <a:pt x="83"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26" name="Freeform 1030"/>
                            <p:cNvSpPr>
                              <a:spLocks/>
                            </p:cNvSpPr>
                            <p:nvPr/>
                          </p:nvSpPr>
                          <p:spPr bwMode="auto">
                            <a:xfrm>
                              <a:off x="422" y="1771"/>
                              <a:ext cx="74" cy="1"/>
                            </a:xfrm>
                            <a:custGeom>
                              <a:avLst/>
                              <a:gdLst>
                                <a:gd name="T0" fmla="*/ 67 w 81"/>
                                <a:gd name="T1" fmla="*/ 0 h 1"/>
                                <a:gd name="T2" fmla="*/ 0 w 81"/>
                                <a:gd name="T3" fmla="*/ 0 h 1"/>
                                <a:gd name="T4" fmla="*/ 0 w 81"/>
                                <a:gd name="T5" fmla="*/ 0 h 1"/>
                                <a:gd name="T6" fmla="*/ 67 w 81"/>
                                <a:gd name="T7" fmla="*/ 0 h 1"/>
                                <a:gd name="T8" fmla="*/ 67 w 81"/>
                                <a:gd name="T9" fmla="*/ 0 h 1"/>
                                <a:gd name="T10" fmla="*/ 67 w 81"/>
                                <a:gd name="T11" fmla="*/ 0 h 1"/>
                                <a:gd name="T12" fmla="*/ 0 60000 65536"/>
                                <a:gd name="T13" fmla="*/ 0 60000 65536"/>
                                <a:gd name="T14" fmla="*/ 0 60000 65536"/>
                                <a:gd name="T15" fmla="*/ 0 60000 65536"/>
                                <a:gd name="T16" fmla="*/ 0 60000 65536"/>
                                <a:gd name="T17" fmla="*/ 0 60000 65536"/>
                                <a:gd name="T18" fmla="*/ 0 w 81"/>
                                <a:gd name="T19" fmla="*/ 0 h 1"/>
                                <a:gd name="T20" fmla="*/ 81 w 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81" h="1">
                                  <a:moveTo>
                                    <a:pt x="80" y="0"/>
                                  </a:moveTo>
                                  <a:lnTo>
                                    <a:pt x="0" y="0"/>
                                  </a:lnTo>
                                  <a:lnTo>
                                    <a:pt x="8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27" name="Freeform 1031"/>
                            <p:cNvSpPr>
                              <a:spLocks/>
                            </p:cNvSpPr>
                            <p:nvPr/>
                          </p:nvSpPr>
                          <p:spPr bwMode="auto">
                            <a:xfrm>
                              <a:off x="422" y="1771"/>
                              <a:ext cx="74" cy="1"/>
                            </a:xfrm>
                            <a:custGeom>
                              <a:avLst/>
                              <a:gdLst>
                                <a:gd name="T0" fmla="*/ 67 w 81"/>
                                <a:gd name="T1" fmla="*/ 0 h 1"/>
                                <a:gd name="T2" fmla="*/ 0 w 81"/>
                                <a:gd name="T3" fmla="*/ 0 h 1"/>
                                <a:gd name="T4" fmla="*/ 2 w 81"/>
                                <a:gd name="T5" fmla="*/ 0 h 1"/>
                                <a:gd name="T6" fmla="*/ 67 w 81"/>
                                <a:gd name="T7" fmla="*/ 0 h 1"/>
                                <a:gd name="T8" fmla="*/ 67 w 81"/>
                                <a:gd name="T9" fmla="*/ 0 h 1"/>
                                <a:gd name="T10" fmla="*/ 67 w 81"/>
                                <a:gd name="T11" fmla="*/ 0 h 1"/>
                                <a:gd name="T12" fmla="*/ 0 60000 65536"/>
                                <a:gd name="T13" fmla="*/ 0 60000 65536"/>
                                <a:gd name="T14" fmla="*/ 0 60000 65536"/>
                                <a:gd name="T15" fmla="*/ 0 60000 65536"/>
                                <a:gd name="T16" fmla="*/ 0 60000 65536"/>
                                <a:gd name="T17" fmla="*/ 0 60000 65536"/>
                                <a:gd name="T18" fmla="*/ 0 w 81"/>
                                <a:gd name="T19" fmla="*/ 0 h 1"/>
                                <a:gd name="T20" fmla="*/ 81 w 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81" h="1">
                                  <a:moveTo>
                                    <a:pt x="80" y="0"/>
                                  </a:moveTo>
                                  <a:lnTo>
                                    <a:pt x="0" y="0"/>
                                  </a:lnTo>
                                  <a:lnTo>
                                    <a:pt x="2" y="0"/>
                                  </a:lnTo>
                                  <a:lnTo>
                                    <a:pt x="8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28" name="Freeform 1032"/>
                            <p:cNvSpPr>
                              <a:spLocks/>
                            </p:cNvSpPr>
                            <p:nvPr/>
                          </p:nvSpPr>
                          <p:spPr bwMode="auto">
                            <a:xfrm>
                              <a:off x="424" y="1771"/>
                              <a:ext cx="72" cy="1"/>
                            </a:xfrm>
                            <a:custGeom>
                              <a:avLst/>
                              <a:gdLst>
                                <a:gd name="T0" fmla="*/ 65 w 79"/>
                                <a:gd name="T1" fmla="*/ 0 h 1"/>
                                <a:gd name="T2" fmla="*/ 0 w 79"/>
                                <a:gd name="T3" fmla="*/ 0 h 1"/>
                                <a:gd name="T4" fmla="*/ 0 w 79"/>
                                <a:gd name="T5" fmla="*/ 0 h 1"/>
                                <a:gd name="T6" fmla="*/ 65 w 79"/>
                                <a:gd name="T7" fmla="*/ 0 h 1"/>
                                <a:gd name="T8" fmla="*/ 65 w 79"/>
                                <a:gd name="T9" fmla="*/ 0 h 1"/>
                                <a:gd name="T10" fmla="*/ 65 w 79"/>
                                <a:gd name="T11" fmla="*/ 0 h 1"/>
                                <a:gd name="T12" fmla="*/ 0 60000 65536"/>
                                <a:gd name="T13" fmla="*/ 0 60000 65536"/>
                                <a:gd name="T14" fmla="*/ 0 60000 65536"/>
                                <a:gd name="T15" fmla="*/ 0 60000 65536"/>
                                <a:gd name="T16" fmla="*/ 0 60000 65536"/>
                                <a:gd name="T17" fmla="*/ 0 60000 65536"/>
                                <a:gd name="T18" fmla="*/ 0 w 79"/>
                                <a:gd name="T19" fmla="*/ 0 h 1"/>
                                <a:gd name="T20" fmla="*/ 79 w 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79" h="1">
                                  <a:moveTo>
                                    <a:pt x="78" y="0"/>
                                  </a:moveTo>
                                  <a:lnTo>
                                    <a:pt x="0" y="0"/>
                                  </a:lnTo>
                                  <a:lnTo>
                                    <a:pt x="7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29" name="Freeform 1033"/>
                            <p:cNvSpPr>
                              <a:spLocks/>
                            </p:cNvSpPr>
                            <p:nvPr/>
                          </p:nvSpPr>
                          <p:spPr bwMode="auto">
                            <a:xfrm>
                              <a:off x="424" y="1771"/>
                              <a:ext cx="72" cy="1"/>
                            </a:xfrm>
                            <a:custGeom>
                              <a:avLst/>
                              <a:gdLst>
                                <a:gd name="T0" fmla="*/ 65 w 79"/>
                                <a:gd name="T1" fmla="*/ 0 h 1"/>
                                <a:gd name="T2" fmla="*/ 0 w 79"/>
                                <a:gd name="T3" fmla="*/ 0 h 1"/>
                                <a:gd name="T4" fmla="*/ 0 w 79"/>
                                <a:gd name="T5" fmla="*/ 0 h 1"/>
                                <a:gd name="T6" fmla="*/ 65 w 79"/>
                                <a:gd name="T7" fmla="*/ 0 h 1"/>
                                <a:gd name="T8" fmla="*/ 65 w 79"/>
                                <a:gd name="T9" fmla="*/ 0 h 1"/>
                                <a:gd name="T10" fmla="*/ 65 w 79"/>
                                <a:gd name="T11" fmla="*/ 0 h 1"/>
                                <a:gd name="T12" fmla="*/ 0 60000 65536"/>
                                <a:gd name="T13" fmla="*/ 0 60000 65536"/>
                                <a:gd name="T14" fmla="*/ 0 60000 65536"/>
                                <a:gd name="T15" fmla="*/ 0 60000 65536"/>
                                <a:gd name="T16" fmla="*/ 0 60000 65536"/>
                                <a:gd name="T17" fmla="*/ 0 60000 65536"/>
                                <a:gd name="T18" fmla="*/ 0 w 79"/>
                                <a:gd name="T19" fmla="*/ 0 h 1"/>
                                <a:gd name="T20" fmla="*/ 79 w 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79" h="1">
                                  <a:moveTo>
                                    <a:pt x="78" y="0"/>
                                  </a:moveTo>
                                  <a:lnTo>
                                    <a:pt x="0" y="0"/>
                                  </a:lnTo>
                                  <a:lnTo>
                                    <a:pt x="7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30" name="Freeform 1034"/>
                            <p:cNvSpPr>
                              <a:spLocks/>
                            </p:cNvSpPr>
                            <p:nvPr/>
                          </p:nvSpPr>
                          <p:spPr bwMode="auto">
                            <a:xfrm>
                              <a:off x="424" y="1769"/>
                              <a:ext cx="72" cy="3"/>
                            </a:xfrm>
                            <a:custGeom>
                              <a:avLst/>
                              <a:gdLst>
                                <a:gd name="T0" fmla="*/ 65 w 79"/>
                                <a:gd name="T1" fmla="*/ 2 h 3"/>
                                <a:gd name="T2" fmla="*/ 0 w 79"/>
                                <a:gd name="T3" fmla="*/ 2 h 3"/>
                                <a:gd name="T4" fmla="*/ 1 w 79"/>
                                <a:gd name="T5" fmla="*/ 0 h 3"/>
                                <a:gd name="T6" fmla="*/ 65 w 79"/>
                                <a:gd name="T7" fmla="*/ 0 h 3"/>
                                <a:gd name="T8" fmla="*/ 65 w 79"/>
                                <a:gd name="T9" fmla="*/ 2 h 3"/>
                                <a:gd name="T10" fmla="*/ 65 w 79"/>
                                <a:gd name="T11" fmla="*/ 2 h 3"/>
                                <a:gd name="T12" fmla="*/ 0 60000 65536"/>
                                <a:gd name="T13" fmla="*/ 0 60000 65536"/>
                                <a:gd name="T14" fmla="*/ 0 60000 65536"/>
                                <a:gd name="T15" fmla="*/ 0 60000 65536"/>
                                <a:gd name="T16" fmla="*/ 0 60000 65536"/>
                                <a:gd name="T17" fmla="*/ 0 60000 65536"/>
                                <a:gd name="T18" fmla="*/ 0 w 79"/>
                                <a:gd name="T19" fmla="*/ 0 h 3"/>
                                <a:gd name="T20" fmla="*/ 79 w 79"/>
                                <a:gd name="T21" fmla="*/ 3 h 3"/>
                              </a:gdLst>
                              <a:ahLst/>
                              <a:cxnLst>
                                <a:cxn ang="T12">
                                  <a:pos x="T0" y="T1"/>
                                </a:cxn>
                                <a:cxn ang="T13">
                                  <a:pos x="T2" y="T3"/>
                                </a:cxn>
                                <a:cxn ang="T14">
                                  <a:pos x="T4" y="T5"/>
                                </a:cxn>
                                <a:cxn ang="T15">
                                  <a:pos x="T6" y="T7"/>
                                </a:cxn>
                                <a:cxn ang="T16">
                                  <a:pos x="T8" y="T9"/>
                                </a:cxn>
                                <a:cxn ang="T17">
                                  <a:pos x="T10" y="T11"/>
                                </a:cxn>
                              </a:cxnLst>
                              <a:rect l="T18" t="T19" r="T20" b="T21"/>
                              <a:pathLst>
                                <a:path w="79" h="3">
                                  <a:moveTo>
                                    <a:pt x="78" y="2"/>
                                  </a:moveTo>
                                  <a:lnTo>
                                    <a:pt x="0" y="2"/>
                                  </a:lnTo>
                                  <a:lnTo>
                                    <a:pt x="1" y="0"/>
                                  </a:lnTo>
                                  <a:lnTo>
                                    <a:pt x="78" y="0"/>
                                  </a:lnTo>
                                  <a:lnTo>
                                    <a:pt x="78"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31" name="Freeform 1035"/>
                            <p:cNvSpPr>
                              <a:spLocks/>
                            </p:cNvSpPr>
                            <p:nvPr/>
                          </p:nvSpPr>
                          <p:spPr bwMode="auto">
                            <a:xfrm>
                              <a:off x="425" y="1769"/>
                              <a:ext cx="71" cy="1"/>
                            </a:xfrm>
                            <a:custGeom>
                              <a:avLst/>
                              <a:gdLst>
                                <a:gd name="T0" fmla="*/ 64 w 78"/>
                                <a:gd name="T1" fmla="*/ 0 h 1"/>
                                <a:gd name="T2" fmla="*/ 0 w 78"/>
                                <a:gd name="T3" fmla="*/ 0 h 1"/>
                                <a:gd name="T4" fmla="*/ 0 w 78"/>
                                <a:gd name="T5" fmla="*/ 0 h 1"/>
                                <a:gd name="T6" fmla="*/ 64 w 78"/>
                                <a:gd name="T7" fmla="*/ 0 h 1"/>
                                <a:gd name="T8" fmla="*/ 64 w 78"/>
                                <a:gd name="T9" fmla="*/ 0 h 1"/>
                                <a:gd name="T10" fmla="*/ 64 w 78"/>
                                <a:gd name="T11" fmla="*/ 0 h 1"/>
                                <a:gd name="T12" fmla="*/ 0 60000 65536"/>
                                <a:gd name="T13" fmla="*/ 0 60000 65536"/>
                                <a:gd name="T14" fmla="*/ 0 60000 65536"/>
                                <a:gd name="T15" fmla="*/ 0 60000 65536"/>
                                <a:gd name="T16" fmla="*/ 0 60000 65536"/>
                                <a:gd name="T17" fmla="*/ 0 60000 65536"/>
                                <a:gd name="T18" fmla="*/ 0 w 78"/>
                                <a:gd name="T19" fmla="*/ 0 h 1"/>
                                <a:gd name="T20" fmla="*/ 78 w 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78" h="1">
                                  <a:moveTo>
                                    <a:pt x="77" y="0"/>
                                  </a:moveTo>
                                  <a:lnTo>
                                    <a:pt x="0" y="0"/>
                                  </a:lnTo>
                                  <a:lnTo>
                                    <a:pt x="7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32" name="Freeform 1036"/>
                            <p:cNvSpPr>
                              <a:spLocks/>
                            </p:cNvSpPr>
                            <p:nvPr/>
                          </p:nvSpPr>
                          <p:spPr bwMode="auto">
                            <a:xfrm>
                              <a:off x="425" y="1769"/>
                              <a:ext cx="71" cy="1"/>
                            </a:xfrm>
                            <a:custGeom>
                              <a:avLst/>
                              <a:gdLst>
                                <a:gd name="T0" fmla="*/ 64 w 78"/>
                                <a:gd name="T1" fmla="*/ 0 h 1"/>
                                <a:gd name="T2" fmla="*/ 0 w 78"/>
                                <a:gd name="T3" fmla="*/ 0 h 1"/>
                                <a:gd name="T4" fmla="*/ 3 w 78"/>
                                <a:gd name="T5" fmla="*/ 0 h 1"/>
                                <a:gd name="T6" fmla="*/ 64 w 78"/>
                                <a:gd name="T7" fmla="*/ 0 h 1"/>
                                <a:gd name="T8" fmla="*/ 64 w 78"/>
                                <a:gd name="T9" fmla="*/ 0 h 1"/>
                                <a:gd name="T10" fmla="*/ 64 w 78"/>
                                <a:gd name="T11" fmla="*/ 0 h 1"/>
                                <a:gd name="T12" fmla="*/ 0 60000 65536"/>
                                <a:gd name="T13" fmla="*/ 0 60000 65536"/>
                                <a:gd name="T14" fmla="*/ 0 60000 65536"/>
                                <a:gd name="T15" fmla="*/ 0 60000 65536"/>
                                <a:gd name="T16" fmla="*/ 0 60000 65536"/>
                                <a:gd name="T17" fmla="*/ 0 60000 65536"/>
                                <a:gd name="T18" fmla="*/ 0 w 78"/>
                                <a:gd name="T19" fmla="*/ 0 h 1"/>
                                <a:gd name="T20" fmla="*/ 78 w 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78" h="1">
                                  <a:moveTo>
                                    <a:pt x="77" y="0"/>
                                  </a:moveTo>
                                  <a:lnTo>
                                    <a:pt x="0" y="0"/>
                                  </a:lnTo>
                                  <a:lnTo>
                                    <a:pt x="3" y="0"/>
                                  </a:lnTo>
                                  <a:lnTo>
                                    <a:pt x="7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33" name="Freeform 1037"/>
                            <p:cNvSpPr>
                              <a:spLocks/>
                            </p:cNvSpPr>
                            <p:nvPr/>
                          </p:nvSpPr>
                          <p:spPr bwMode="auto">
                            <a:xfrm>
                              <a:off x="428" y="1769"/>
                              <a:ext cx="70" cy="1"/>
                            </a:xfrm>
                            <a:custGeom>
                              <a:avLst/>
                              <a:gdLst>
                                <a:gd name="T0" fmla="*/ 59 w 78"/>
                                <a:gd name="T1" fmla="*/ 0 h 1"/>
                                <a:gd name="T2" fmla="*/ 0 w 78"/>
                                <a:gd name="T3" fmla="*/ 0 h 1"/>
                                <a:gd name="T4" fmla="*/ 0 w 78"/>
                                <a:gd name="T5" fmla="*/ 0 h 1"/>
                                <a:gd name="T6" fmla="*/ 62 w 78"/>
                                <a:gd name="T7" fmla="*/ 0 h 1"/>
                                <a:gd name="T8" fmla="*/ 59 w 78"/>
                                <a:gd name="T9" fmla="*/ 0 h 1"/>
                                <a:gd name="T10" fmla="*/ 59 w 78"/>
                                <a:gd name="T11" fmla="*/ 0 h 1"/>
                                <a:gd name="T12" fmla="*/ 0 60000 65536"/>
                                <a:gd name="T13" fmla="*/ 0 60000 65536"/>
                                <a:gd name="T14" fmla="*/ 0 60000 65536"/>
                                <a:gd name="T15" fmla="*/ 0 60000 65536"/>
                                <a:gd name="T16" fmla="*/ 0 60000 65536"/>
                                <a:gd name="T17" fmla="*/ 0 60000 65536"/>
                                <a:gd name="T18" fmla="*/ 0 w 78"/>
                                <a:gd name="T19" fmla="*/ 0 h 1"/>
                                <a:gd name="T20" fmla="*/ 78 w 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78" h="1">
                                  <a:moveTo>
                                    <a:pt x="74" y="0"/>
                                  </a:moveTo>
                                  <a:lnTo>
                                    <a:pt x="0" y="0"/>
                                  </a:lnTo>
                                  <a:lnTo>
                                    <a:pt x="77" y="0"/>
                                  </a:lnTo>
                                  <a:lnTo>
                                    <a:pt x="7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34" name="Freeform 1038"/>
                            <p:cNvSpPr>
                              <a:spLocks/>
                            </p:cNvSpPr>
                            <p:nvPr/>
                          </p:nvSpPr>
                          <p:spPr bwMode="auto">
                            <a:xfrm>
                              <a:off x="428" y="1769"/>
                              <a:ext cx="70" cy="1"/>
                            </a:xfrm>
                            <a:custGeom>
                              <a:avLst/>
                              <a:gdLst>
                                <a:gd name="T0" fmla="*/ 62 w 78"/>
                                <a:gd name="T1" fmla="*/ 0 h 1"/>
                                <a:gd name="T2" fmla="*/ 0 w 78"/>
                                <a:gd name="T3" fmla="*/ 0 h 1"/>
                                <a:gd name="T4" fmla="*/ 2 w 78"/>
                                <a:gd name="T5" fmla="*/ 0 h 1"/>
                                <a:gd name="T6" fmla="*/ 62 w 78"/>
                                <a:gd name="T7" fmla="*/ 0 h 1"/>
                                <a:gd name="T8" fmla="*/ 62 w 78"/>
                                <a:gd name="T9" fmla="*/ 0 h 1"/>
                                <a:gd name="T10" fmla="*/ 62 w 78"/>
                                <a:gd name="T11" fmla="*/ 0 h 1"/>
                                <a:gd name="T12" fmla="*/ 62 w 78"/>
                                <a:gd name="T13" fmla="*/ 0 h 1"/>
                                <a:gd name="T14" fmla="*/ 0 60000 65536"/>
                                <a:gd name="T15" fmla="*/ 0 60000 65536"/>
                                <a:gd name="T16" fmla="*/ 0 60000 65536"/>
                                <a:gd name="T17" fmla="*/ 0 60000 65536"/>
                                <a:gd name="T18" fmla="*/ 0 60000 65536"/>
                                <a:gd name="T19" fmla="*/ 0 60000 65536"/>
                                <a:gd name="T20" fmla="*/ 0 60000 65536"/>
                                <a:gd name="T21" fmla="*/ 0 w 78"/>
                                <a:gd name="T22" fmla="*/ 0 h 1"/>
                                <a:gd name="T23" fmla="*/ 78 w 7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
                                  <a:moveTo>
                                    <a:pt x="77" y="0"/>
                                  </a:moveTo>
                                  <a:lnTo>
                                    <a:pt x="0" y="0"/>
                                  </a:lnTo>
                                  <a:lnTo>
                                    <a:pt x="2" y="0"/>
                                  </a:lnTo>
                                  <a:lnTo>
                                    <a:pt x="7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35" name="Freeform 1039"/>
                            <p:cNvSpPr>
                              <a:spLocks/>
                            </p:cNvSpPr>
                            <p:nvPr/>
                          </p:nvSpPr>
                          <p:spPr bwMode="auto">
                            <a:xfrm>
                              <a:off x="429" y="1767"/>
                              <a:ext cx="69" cy="3"/>
                            </a:xfrm>
                            <a:custGeom>
                              <a:avLst/>
                              <a:gdLst>
                                <a:gd name="T0" fmla="*/ 62 w 76"/>
                                <a:gd name="T1" fmla="*/ 2 h 3"/>
                                <a:gd name="T2" fmla="*/ 0 w 76"/>
                                <a:gd name="T3" fmla="*/ 2 h 3"/>
                                <a:gd name="T4" fmla="*/ 0 w 76"/>
                                <a:gd name="T5" fmla="*/ 0 h 3"/>
                                <a:gd name="T6" fmla="*/ 62 w 76"/>
                                <a:gd name="T7" fmla="*/ 0 h 3"/>
                                <a:gd name="T8" fmla="*/ 62 w 76"/>
                                <a:gd name="T9" fmla="*/ 2 h 3"/>
                                <a:gd name="T10" fmla="*/ 62 w 76"/>
                                <a:gd name="T11" fmla="*/ 2 h 3"/>
                                <a:gd name="T12" fmla="*/ 0 60000 65536"/>
                                <a:gd name="T13" fmla="*/ 0 60000 65536"/>
                                <a:gd name="T14" fmla="*/ 0 60000 65536"/>
                                <a:gd name="T15" fmla="*/ 0 60000 65536"/>
                                <a:gd name="T16" fmla="*/ 0 60000 65536"/>
                                <a:gd name="T17" fmla="*/ 0 60000 65536"/>
                                <a:gd name="T18" fmla="*/ 0 w 76"/>
                                <a:gd name="T19" fmla="*/ 0 h 3"/>
                                <a:gd name="T20" fmla="*/ 76 w 76"/>
                                <a:gd name="T21" fmla="*/ 3 h 3"/>
                              </a:gdLst>
                              <a:ahLst/>
                              <a:cxnLst>
                                <a:cxn ang="T12">
                                  <a:pos x="T0" y="T1"/>
                                </a:cxn>
                                <a:cxn ang="T13">
                                  <a:pos x="T2" y="T3"/>
                                </a:cxn>
                                <a:cxn ang="T14">
                                  <a:pos x="T4" y="T5"/>
                                </a:cxn>
                                <a:cxn ang="T15">
                                  <a:pos x="T6" y="T7"/>
                                </a:cxn>
                                <a:cxn ang="T16">
                                  <a:pos x="T8" y="T9"/>
                                </a:cxn>
                                <a:cxn ang="T17">
                                  <a:pos x="T10" y="T11"/>
                                </a:cxn>
                              </a:cxnLst>
                              <a:rect l="T18" t="T19" r="T20" b="T21"/>
                              <a:pathLst>
                                <a:path w="76" h="3">
                                  <a:moveTo>
                                    <a:pt x="75" y="2"/>
                                  </a:moveTo>
                                  <a:lnTo>
                                    <a:pt x="0" y="2"/>
                                  </a:lnTo>
                                  <a:lnTo>
                                    <a:pt x="0" y="0"/>
                                  </a:lnTo>
                                  <a:lnTo>
                                    <a:pt x="75" y="0"/>
                                  </a:lnTo>
                                  <a:lnTo>
                                    <a:pt x="75"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36" name="Freeform 1040"/>
                            <p:cNvSpPr>
                              <a:spLocks/>
                            </p:cNvSpPr>
                            <p:nvPr/>
                          </p:nvSpPr>
                          <p:spPr bwMode="auto">
                            <a:xfrm>
                              <a:off x="429" y="1767"/>
                              <a:ext cx="69" cy="1"/>
                            </a:xfrm>
                            <a:custGeom>
                              <a:avLst/>
                              <a:gdLst>
                                <a:gd name="T0" fmla="*/ 62 w 76"/>
                                <a:gd name="T1" fmla="*/ 0 h 1"/>
                                <a:gd name="T2" fmla="*/ 0 w 76"/>
                                <a:gd name="T3" fmla="*/ 0 h 1"/>
                                <a:gd name="T4" fmla="*/ 0 w 76"/>
                                <a:gd name="T5" fmla="*/ 0 h 1"/>
                                <a:gd name="T6" fmla="*/ 62 w 76"/>
                                <a:gd name="T7" fmla="*/ 0 h 1"/>
                                <a:gd name="T8" fmla="*/ 62 w 76"/>
                                <a:gd name="T9" fmla="*/ 0 h 1"/>
                                <a:gd name="T10" fmla="*/ 62 w 76"/>
                                <a:gd name="T11" fmla="*/ 0 h 1"/>
                                <a:gd name="T12" fmla="*/ 0 60000 65536"/>
                                <a:gd name="T13" fmla="*/ 0 60000 65536"/>
                                <a:gd name="T14" fmla="*/ 0 60000 65536"/>
                                <a:gd name="T15" fmla="*/ 0 60000 65536"/>
                                <a:gd name="T16" fmla="*/ 0 60000 65536"/>
                                <a:gd name="T17" fmla="*/ 0 60000 65536"/>
                                <a:gd name="T18" fmla="*/ 0 w 76"/>
                                <a:gd name="T19" fmla="*/ 0 h 1"/>
                                <a:gd name="T20" fmla="*/ 76 w 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76" h="1">
                                  <a:moveTo>
                                    <a:pt x="75" y="0"/>
                                  </a:moveTo>
                                  <a:lnTo>
                                    <a:pt x="0" y="0"/>
                                  </a:lnTo>
                                  <a:lnTo>
                                    <a:pt x="7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37" name="Freeform 1041"/>
                            <p:cNvSpPr>
                              <a:spLocks/>
                            </p:cNvSpPr>
                            <p:nvPr/>
                          </p:nvSpPr>
                          <p:spPr bwMode="auto">
                            <a:xfrm>
                              <a:off x="429" y="1767"/>
                              <a:ext cx="69" cy="1"/>
                            </a:xfrm>
                            <a:custGeom>
                              <a:avLst/>
                              <a:gdLst>
                                <a:gd name="T0" fmla="*/ 62 w 76"/>
                                <a:gd name="T1" fmla="*/ 0 h 1"/>
                                <a:gd name="T2" fmla="*/ 0 w 76"/>
                                <a:gd name="T3" fmla="*/ 0 h 1"/>
                                <a:gd name="T4" fmla="*/ 2 w 76"/>
                                <a:gd name="T5" fmla="*/ 0 h 1"/>
                                <a:gd name="T6" fmla="*/ 62 w 76"/>
                                <a:gd name="T7" fmla="*/ 0 h 1"/>
                                <a:gd name="T8" fmla="*/ 62 w 76"/>
                                <a:gd name="T9" fmla="*/ 0 h 1"/>
                                <a:gd name="T10" fmla="*/ 62 w 76"/>
                                <a:gd name="T11" fmla="*/ 0 h 1"/>
                                <a:gd name="T12" fmla="*/ 0 60000 65536"/>
                                <a:gd name="T13" fmla="*/ 0 60000 65536"/>
                                <a:gd name="T14" fmla="*/ 0 60000 65536"/>
                                <a:gd name="T15" fmla="*/ 0 60000 65536"/>
                                <a:gd name="T16" fmla="*/ 0 60000 65536"/>
                                <a:gd name="T17" fmla="*/ 0 60000 65536"/>
                                <a:gd name="T18" fmla="*/ 0 w 76"/>
                                <a:gd name="T19" fmla="*/ 0 h 1"/>
                                <a:gd name="T20" fmla="*/ 76 w 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76" h="1">
                                  <a:moveTo>
                                    <a:pt x="75" y="0"/>
                                  </a:moveTo>
                                  <a:lnTo>
                                    <a:pt x="0" y="0"/>
                                  </a:lnTo>
                                  <a:lnTo>
                                    <a:pt x="2" y="0"/>
                                  </a:lnTo>
                                  <a:lnTo>
                                    <a:pt x="7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38" name="Freeform 1042"/>
                            <p:cNvSpPr>
                              <a:spLocks/>
                            </p:cNvSpPr>
                            <p:nvPr/>
                          </p:nvSpPr>
                          <p:spPr bwMode="auto">
                            <a:xfrm>
                              <a:off x="431" y="1767"/>
                              <a:ext cx="67" cy="1"/>
                            </a:xfrm>
                            <a:custGeom>
                              <a:avLst/>
                              <a:gdLst>
                                <a:gd name="T0" fmla="*/ 60 w 74"/>
                                <a:gd name="T1" fmla="*/ 0 h 1"/>
                                <a:gd name="T2" fmla="*/ 0 w 74"/>
                                <a:gd name="T3" fmla="*/ 0 h 1"/>
                                <a:gd name="T4" fmla="*/ 0 w 74"/>
                                <a:gd name="T5" fmla="*/ 0 h 1"/>
                                <a:gd name="T6" fmla="*/ 60 w 74"/>
                                <a:gd name="T7" fmla="*/ 0 h 1"/>
                                <a:gd name="T8" fmla="*/ 60 w 74"/>
                                <a:gd name="T9" fmla="*/ 0 h 1"/>
                                <a:gd name="T10" fmla="*/ 60 w 74"/>
                                <a:gd name="T11" fmla="*/ 0 h 1"/>
                                <a:gd name="T12" fmla="*/ 0 60000 65536"/>
                                <a:gd name="T13" fmla="*/ 0 60000 65536"/>
                                <a:gd name="T14" fmla="*/ 0 60000 65536"/>
                                <a:gd name="T15" fmla="*/ 0 60000 65536"/>
                                <a:gd name="T16" fmla="*/ 0 60000 65536"/>
                                <a:gd name="T17" fmla="*/ 0 60000 65536"/>
                                <a:gd name="T18" fmla="*/ 0 w 74"/>
                                <a:gd name="T19" fmla="*/ 0 h 1"/>
                                <a:gd name="T20" fmla="*/ 74 w 74"/>
                                <a:gd name="T21" fmla="*/ 1 h 1"/>
                              </a:gdLst>
                              <a:ahLst/>
                              <a:cxnLst>
                                <a:cxn ang="T12">
                                  <a:pos x="T0" y="T1"/>
                                </a:cxn>
                                <a:cxn ang="T13">
                                  <a:pos x="T2" y="T3"/>
                                </a:cxn>
                                <a:cxn ang="T14">
                                  <a:pos x="T4" y="T5"/>
                                </a:cxn>
                                <a:cxn ang="T15">
                                  <a:pos x="T6" y="T7"/>
                                </a:cxn>
                                <a:cxn ang="T16">
                                  <a:pos x="T8" y="T9"/>
                                </a:cxn>
                                <a:cxn ang="T17">
                                  <a:pos x="T10" y="T11"/>
                                </a:cxn>
                              </a:cxnLst>
                              <a:rect l="T18" t="T19" r="T20" b="T21"/>
                              <a:pathLst>
                                <a:path w="74" h="1">
                                  <a:moveTo>
                                    <a:pt x="73" y="0"/>
                                  </a:moveTo>
                                  <a:lnTo>
                                    <a:pt x="0" y="0"/>
                                  </a:lnTo>
                                  <a:lnTo>
                                    <a:pt x="7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39" name="Freeform 1043"/>
                            <p:cNvSpPr>
                              <a:spLocks/>
                            </p:cNvSpPr>
                            <p:nvPr/>
                          </p:nvSpPr>
                          <p:spPr bwMode="auto">
                            <a:xfrm>
                              <a:off x="431" y="1766"/>
                              <a:ext cx="67" cy="2"/>
                            </a:xfrm>
                            <a:custGeom>
                              <a:avLst/>
                              <a:gdLst>
                                <a:gd name="T0" fmla="*/ 60 w 74"/>
                                <a:gd name="T1" fmla="*/ 1 h 3"/>
                                <a:gd name="T2" fmla="*/ 0 w 74"/>
                                <a:gd name="T3" fmla="*/ 1 h 3"/>
                                <a:gd name="T4" fmla="*/ 2 w 74"/>
                                <a:gd name="T5" fmla="*/ 0 h 3"/>
                                <a:gd name="T6" fmla="*/ 60 w 74"/>
                                <a:gd name="T7" fmla="*/ 0 h 3"/>
                                <a:gd name="T8" fmla="*/ 60 w 74"/>
                                <a:gd name="T9" fmla="*/ 1 h 3"/>
                                <a:gd name="T10" fmla="*/ 60 w 74"/>
                                <a:gd name="T11" fmla="*/ 1 h 3"/>
                                <a:gd name="T12" fmla="*/ 0 60000 65536"/>
                                <a:gd name="T13" fmla="*/ 0 60000 65536"/>
                                <a:gd name="T14" fmla="*/ 0 60000 65536"/>
                                <a:gd name="T15" fmla="*/ 0 60000 65536"/>
                                <a:gd name="T16" fmla="*/ 0 60000 65536"/>
                                <a:gd name="T17" fmla="*/ 0 60000 65536"/>
                                <a:gd name="T18" fmla="*/ 0 w 74"/>
                                <a:gd name="T19" fmla="*/ 0 h 3"/>
                                <a:gd name="T20" fmla="*/ 74 w 74"/>
                                <a:gd name="T21" fmla="*/ 3 h 3"/>
                              </a:gdLst>
                              <a:ahLst/>
                              <a:cxnLst>
                                <a:cxn ang="T12">
                                  <a:pos x="T0" y="T1"/>
                                </a:cxn>
                                <a:cxn ang="T13">
                                  <a:pos x="T2" y="T3"/>
                                </a:cxn>
                                <a:cxn ang="T14">
                                  <a:pos x="T4" y="T5"/>
                                </a:cxn>
                                <a:cxn ang="T15">
                                  <a:pos x="T6" y="T7"/>
                                </a:cxn>
                                <a:cxn ang="T16">
                                  <a:pos x="T8" y="T9"/>
                                </a:cxn>
                                <a:cxn ang="T17">
                                  <a:pos x="T10" y="T11"/>
                                </a:cxn>
                              </a:cxnLst>
                              <a:rect l="T18" t="T19" r="T20" b="T21"/>
                              <a:pathLst>
                                <a:path w="74" h="3">
                                  <a:moveTo>
                                    <a:pt x="73" y="2"/>
                                  </a:moveTo>
                                  <a:lnTo>
                                    <a:pt x="0" y="2"/>
                                  </a:lnTo>
                                  <a:lnTo>
                                    <a:pt x="2" y="0"/>
                                  </a:lnTo>
                                  <a:lnTo>
                                    <a:pt x="73" y="0"/>
                                  </a:lnTo>
                                  <a:lnTo>
                                    <a:pt x="73"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40" name="Freeform 1044"/>
                            <p:cNvSpPr>
                              <a:spLocks/>
                            </p:cNvSpPr>
                            <p:nvPr/>
                          </p:nvSpPr>
                          <p:spPr bwMode="auto">
                            <a:xfrm>
                              <a:off x="433" y="1766"/>
                              <a:ext cx="65" cy="1"/>
                            </a:xfrm>
                            <a:custGeom>
                              <a:avLst/>
                              <a:gdLst>
                                <a:gd name="T0" fmla="*/ 58 w 72"/>
                                <a:gd name="T1" fmla="*/ 0 h 1"/>
                                <a:gd name="T2" fmla="*/ 0 w 72"/>
                                <a:gd name="T3" fmla="*/ 0 h 1"/>
                                <a:gd name="T4" fmla="*/ 0 w 72"/>
                                <a:gd name="T5" fmla="*/ 0 h 1"/>
                                <a:gd name="T6" fmla="*/ 58 w 72"/>
                                <a:gd name="T7" fmla="*/ 0 h 1"/>
                                <a:gd name="T8" fmla="*/ 58 w 72"/>
                                <a:gd name="T9" fmla="*/ 0 h 1"/>
                                <a:gd name="T10" fmla="*/ 58 w 72"/>
                                <a:gd name="T11" fmla="*/ 0 h 1"/>
                                <a:gd name="T12" fmla="*/ 0 60000 65536"/>
                                <a:gd name="T13" fmla="*/ 0 60000 65536"/>
                                <a:gd name="T14" fmla="*/ 0 60000 65536"/>
                                <a:gd name="T15" fmla="*/ 0 60000 65536"/>
                                <a:gd name="T16" fmla="*/ 0 60000 65536"/>
                                <a:gd name="T17" fmla="*/ 0 60000 65536"/>
                                <a:gd name="T18" fmla="*/ 0 w 72"/>
                                <a:gd name="T19" fmla="*/ 0 h 1"/>
                                <a:gd name="T20" fmla="*/ 72 w 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72" h="1">
                                  <a:moveTo>
                                    <a:pt x="71" y="0"/>
                                  </a:moveTo>
                                  <a:lnTo>
                                    <a:pt x="0" y="0"/>
                                  </a:lnTo>
                                  <a:lnTo>
                                    <a:pt x="7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41" name="Freeform 1045"/>
                            <p:cNvSpPr>
                              <a:spLocks/>
                            </p:cNvSpPr>
                            <p:nvPr/>
                          </p:nvSpPr>
                          <p:spPr bwMode="auto">
                            <a:xfrm>
                              <a:off x="433" y="1766"/>
                              <a:ext cx="65" cy="1"/>
                            </a:xfrm>
                            <a:custGeom>
                              <a:avLst/>
                              <a:gdLst>
                                <a:gd name="T0" fmla="*/ 58 w 72"/>
                                <a:gd name="T1" fmla="*/ 0 h 1"/>
                                <a:gd name="T2" fmla="*/ 0 w 72"/>
                                <a:gd name="T3" fmla="*/ 0 h 1"/>
                                <a:gd name="T4" fmla="*/ 2 w 72"/>
                                <a:gd name="T5" fmla="*/ 0 h 1"/>
                                <a:gd name="T6" fmla="*/ 58 w 72"/>
                                <a:gd name="T7" fmla="*/ 0 h 1"/>
                                <a:gd name="T8" fmla="*/ 58 w 72"/>
                                <a:gd name="T9" fmla="*/ 0 h 1"/>
                                <a:gd name="T10" fmla="*/ 58 w 72"/>
                                <a:gd name="T11" fmla="*/ 0 h 1"/>
                                <a:gd name="T12" fmla="*/ 0 60000 65536"/>
                                <a:gd name="T13" fmla="*/ 0 60000 65536"/>
                                <a:gd name="T14" fmla="*/ 0 60000 65536"/>
                                <a:gd name="T15" fmla="*/ 0 60000 65536"/>
                                <a:gd name="T16" fmla="*/ 0 60000 65536"/>
                                <a:gd name="T17" fmla="*/ 0 60000 65536"/>
                                <a:gd name="T18" fmla="*/ 0 w 72"/>
                                <a:gd name="T19" fmla="*/ 0 h 1"/>
                                <a:gd name="T20" fmla="*/ 72 w 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72" h="1">
                                  <a:moveTo>
                                    <a:pt x="71" y="0"/>
                                  </a:moveTo>
                                  <a:lnTo>
                                    <a:pt x="0" y="0"/>
                                  </a:lnTo>
                                  <a:lnTo>
                                    <a:pt x="2" y="0"/>
                                  </a:lnTo>
                                  <a:lnTo>
                                    <a:pt x="7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42" name="Freeform 1046"/>
                            <p:cNvSpPr>
                              <a:spLocks/>
                            </p:cNvSpPr>
                            <p:nvPr/>
                          </p:nvSpPr>
                          <p:spPr bwMode="auto">
                            <a:xfrm>
                              <a:off x="435" y="1766"/>
                              <a:ext cx="63" cy="1"/>
                            </a:xfrm>
                            <a:custGeom>
                              <a:avLst/>
                              <a:gdLst>
                                <a:gd name="T0" fmla="*/ 56 w 70"/>
                                <a:gd name="T1" fmla="*/ 0 h 1"/>
                                <a:gd name="T2" fmla="*/ 0 w 70"/>
                                <a:gd name="T3" fmla="*/ 0 h 1"/>
                                <a:gd name="T4" fmla="*/ 0 w 70"/>
                                <a:gd name="T5" fmla="*/ 0 h 1"/>
                                <a:gd name="T6" fmla="*/ 56 w 70"/>
                                <a:gd name="T7" fmla="*/ 0 h 1"/>
                                <a:gd name="T8" fmla="*/ 56 w 70"/>
                                <a:gd name="T9" fmla="*/ 0 h 1"/>
                                <a:gd name="T10" fmla="*/ 56 w 70"/>
                                <a:gd name="T11" fmla="*/ 0 h 1"/>
                                <a:gd name="T12" fmla="*/ 0 60000 65536"/>
                                <a:gd name="T13" fmla="*/ 0 60000 65536"/>
                                <a:gd name="T14" fmla="*/ 0 60000 65536"/>
                                <a:gd name="T15" fmla="*/ 0 60000 65536"/>
                                <a:gd name="T16" fmla="*/ 0 60000 65536"/>
                                <a:gd name="T17" fmla="*/ 0 60000 65536"/>
                                <a:gd name="T18" fmla="*/ 0 w 70"/>
                                <a:gd name="T19" fmla="*/ 0 h 1"/>
                                <a:gd name="T20" fmla="*/ 70 w 70"/>
                                <a:gd name="T21" fmla="*/ 1 h 1"/>
                              </a:gdLst>
                              <a:ahLst/>
                              <a:cxnLst>
                                <a:cxn ang="T12">
                                  <a:pos x="T0" y="T1"/>
                                </a:cxn>
                                <a:cxn ang="T13">
                                  <a:pos x="T2" y="T3"/>
                                </a:cxn>
                                <a:cxn ang="T14">
                                  <a:pos x="T4" y="T5"/>
                                </a:cxn>
                                <a:cxn ang="T15">
                                  <a:pos x="T6" y="T7"/>
                                </a:cxn>
                                <a:cxn ang="T16">
                                  <a:pos x="T8" y="T9"/>
                                </a:cxn>
                                <a:cxn ang="T17">
                                  <a:pos x="T10" y="T11"/>
                                </a:cxn>
                              </a:cxnLst>
                              <a:rect l="T18" t="T19" r="T20" b="T21"/>
                              <a:pathLst>
                                <a:path w="70" h="1">
                                  <a:moveTo>
                                    <a:pt x="69" y="0"/>
                                  </a:moveTo>
                                  <a:lnTo>
                                    <a:pt x="0" y="0"/>
                                  </a:lnTo>
                                  <a:lnTo>
                                    <a:pt x="6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43" name="Freeform 1047"/>
                            <p:cNvSpPr>
                              <a:spLocks/>
                            </p:cNvSpPr>
                            <p:nvPr/>
                          </p:nvSpPr>
                          <p:spPr bwMode="auto">
                            <a:xfrm>
                              <a:off x="435" y="1766"/>
                              <a:ext cx="63" cy="1"/>
                            </a:xfrm>
                            <a:custGeom>
                              <a:avLst/>
                              <a:gdLst>
                                <a:gd name="T0" fmla="*/ 56 w 70"/>
                                <a:gd name="T1" fmla="*/ 0 h 1"/>
                                <a:gd name="T2" fmla="*/ 0 w 70"/>
                                <a:gd name="T3" fmla="*/ 0 h 1"/>
                                <a:gd name="T4" fmla="*/ 0 w 70"/>
                                <a:gd name="T5" fmla="*/ 0 h 1"/>
                                <a:gd name="T6" fmla="*/ 56 w 70"/>
                                <a:gd name="T7" fmla="*/ 0 h 1"/>
                                <a:gd name="T8" fmla="*/ 56 w 70"/>
                                <a:gd name="T9" fmla="*/ 0 h 1"/>
                                <a:gd name="T10" fmla="*/ 56 w 70"/>
                                <a:gd name="T11" fmla="*/ 0 h 1"/>
                                <a:gd name="T12" fmla="*/ 0 60000 65536"/>
                                <a:gd name="T13" fmla="*/ 0 60000 65536"/>
                                <a:gd name="T14" fmla="*/ 0 60000 65536"/>
                                <a:gd name="T15" fmla="*/ 0 60000 65536"/>
                                <a:gd name="T16" fmla="*/ 0 60000 65536"/>
                                <a:gd name="T17" fmla="*/ 0 60000 65536"/>
                                <a:gd name="T18" fmla="*/ 0 w 70"/>
                                <a:gd name="T19" fmla="*/ 0 h 1"/>
                                <a:gd name="T20" fmla="*/ 70 w 70"/>
                                <a:gd name="T21" fmla="*/ 1 h 1"/>
                              </a:gdLst>
                              <a:ahLst/>
                              <a:cxnLst>
                                <a:cxn ang="T12">
                                  <a:pos x="T0" y="T1"/>
                                </a:cxn>
                                <a:cxn ang="T13">
                                  <a:pos x="T2" y="T3"/>
                                </a:cxn>
                                <a:cxn ang="T14">
                                  <a:pos x="T4" y="T5"/>
                                </a:cxn>
                                <a:cxn ang="T15">
                                  <a:pos x="T6" y="T7"/>
                                </a:cxn>
                                <a:cxn ang="T16">
                                  <a:pos x="T8" y="T9"/>
                                </a:cxn>
                                <a:cxn ang="T17">
                                  <a:pos x="T10" y="T11"/>
                                </a:cxn>
                              </a:cxnLst>
                              <a:rect l="T18" t="T19" r="T20" b="T21"/>
                              <a:pathLst>
                                <a:path w="70" h="1">
                                  <a:moveTo>
                                    <a:pt x="69" y="0"/>
                                  </a:moveTo>
                                  <a:lnTo>
                                    <a:pt x="0" y="0"/>
                                  </a:lnTo>
                                  <a:lnTo>
                                    <a:pt x="6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44" name="Freeform 1048"/>
                            <p:cNvSpPr>
                              <a:spLocks/>
                            </p:cNvSpPr>
                            <p:nvPr/>
                          </p:nvSpPr>
                          <p:spPr bwMode="auto">
                            <a:xfrm>
                              <a:off x="435" y="1764"/>
                              <a:ext cx="63" cy="3"/>
                            </a:xfrm>
                            <a:custGeom>
                              <a:avLst/>
                              <a:gdLst>
                                <a:gd name="T0" fmla="*/ 56 w 70"/>
                                <a:gd name="T1" fmla="*/ 2 h 3"/>
                                <a:gd name="T2" fmla="*/ 0 w 70"/>
                                <a:gd name="T3" fmla="*/ 2 h 3"/>
                                <a:gd name="T4" fmla="*/ 2 w 70"/>
                                <a:gd name="T5" fmla="*/ 0 h 3"/>
                                <a:gd name="T6" fmla="*/ 56 w 70"/>
                                <a:gd name="T7" fmla="*/ 0 h 3"/>
                                <a:gd name="T8" fmla="*/ 56 w 70"/>
                                <a:gd name="T9" fmla="*/ 2 h 3"/>
                                <a:gd name="T10" fmla="*/ 56 w 70"/>
                                <a:gd name="T11" fmla="*/ 2 h 3"/>
                                <a:gd name="T12" fmla="*/ 0 60000 65536"/>
                                <a:gd name="T13" fmla="*/ 0 60000 65536"/>
                                <a:gd name="T14" fmla="*/ 0 60000 65536"/>
                                <a:gd name="T15" fmla="*/ 0 60000 65536"/>
                                <a:gd name="T16" fmla="*/ 0 60000 65536"/>
                                <a:gd name="T17" fmla="*/ 0 60000 65536"/>
                                <a:gd name="T18" fmla="*/ 0 w 70"/>
                                <a:gd name="T19" fmla="*/ 0 h 3"/>
                                <a:gd name="T20" fmla="*/ 70 w 70"/>
                                <a:gd name="T21" fmla="*/ 3 h 3"/>
                              </a:gdLst>
                              <a:ahLst/>
                              <a:cxnLst>
                                <a:cxn ang="T12">
                                  <a:pos x="T0" y="T1"/>
                                </a:cxn>
                                <a:cxn ang="T13">
                                  <a:pos x="T2" y="T3"/>
                                </a:cxn>
                                <a:cxn ang="T14">
                                  <a:pos x="T4" y="T5"/>
                                </a:cxn>
                                <a:cxn ang="T15">
                                  <a:pos x="T6" y="T7"/>
                                </a:cxn>
                                <a:cxn ang="T16">
                                  <a:pos x="T8" y="T9"/>
                                </a:cxn>
                                <a:cxn ang="T17">
                                  <a:pos x="T10" y="T11"/>
                                </a:cxn>
                              </a:cxnLst>
                              <a:rect l="T18" t="T19" r="T20" b="T21"/>
                              <a:pathLst>
                                <a:path w="70" h="3">
                                  <a:moveTo>
                                    <a:pt x="69" y="2"/>
                                  </a:moveTo>
                                  <a:lnTo>
                                    <a:pt x="0" y="2"/>
                                  </a:lnTo>
                                  <a:lnTo>
                                    <a:pt x="2" y="0"/>
                                  </a:lnTo>
                                  <a:lnTo>
                                    <a:pt x="69" y="0"/>
                                  </a:lnTo>
                                  <a:lnTo>
                                    <a:pt x="69"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45" name="Freeform 1049"/>
                            <p:cNvSpPr>
                              <a:spLocks/>
                            </p:cNvSpPr>
                            <p:nvPr/>
                          </p:nvSpPr>
                          <p:spPr bwMode="auto">
                            <a:xfrm>
                              <a:off x="437" y="1764"/>
                              <a:ext cx="61" cy="1"/>
                            </a:xfrm>
                            <a:custGeom>
                              <a:avLst/>
                              <a:gdLst>
                                <a:gd name="T0" fmla="*/ 54 w 68"/>
                                <a:gd name="T1" fmla="*/ 0 h 1"/>
                                <a:gd name="T2" fmla="*/ 0 w 68"/>
                                <a:gd name="T3" fmla="*/ 0 h 1"/>
                                <a:gd name="T4" fmla="*/ 0 w 68"/>
                                <a:gd name="T5" fmla="*/ 0 h 1"/>
                                <a:gd name="T6" fmla="*/ 54 w 68"/>
                                <a:gd name="T7" fmla="*/ 0 h 1"/>
                                <a:gd name="T8" fmla="*/ 54 w 68"/>
                                <a:gd name="T9" fmla="*/ 0 h 1"/>
                                <a:gd name="T10" fmla="*/ 54 w 68"/>
                                <a:gd name="T11" fmla="*/ 0 h 1"/>
                                <a:gd name="T12" fmla="*/ 0 60000 65536"/>
                                <a:gd name="T13" fmla="*/ 0 60000 65536"/>
                                <a:gd name="T14" fmla="*/ 0 60000 65536"/>
                                <a:gd name="T15" fmla="*/ 0 60000 65536"/>
                                <a:gd name="T16" fmla="*/ 0 60000 65536"/>
                                <a:gd name="T17" fmla="*/ 0 60000 65536"/>
                                <a:gd name="T18" fmla="*/ 0 w 68"/>
                                <a:gd name="T19" fmla="*/ 0 h 1"/>
                                <a:gd name="T20" fmla="*/ 68 w 68"/>
                                <a:gd name="T21" fmla="*/ 1 h 1"/>
                              </a:gdLst>
                              <a:ahLst/>
                              <a:cxnLst>
                                <a:cxn ang="T12">
                                  <a:pos x="T0" y="T1"/>
                                </a:cxn>
                                <a:cxn ang="T13">
                                  <a:pos x="T2" y="T3"/>
                                </a:cxn>
                                <a:cxn ang="T14">
                                  <a:pos x="T4" y="T5"/>
                                </a:cxn>
                                <a:cxn ang="T15">
                                  <a:pos x="T6" y="T7"/>
                                </a:cxn>
                                <a:cxn ang="T16">
                                  <a:pos x="T8" y="T9"/>
                                </a:cxn>
                                <a:cxn ang="T17">
                                  <a:pos x="T10" y="T11"/>
                                </a:cxn>
                              </a:cxnLst>
                              <a:rect l="T18" t="T19" r="T20" b="T21"/>
                              <a:pathLst>
                                <a:path w="68" h="1">
                                  <a:moveTo>
                                    <a:pt x="67" y="0"/>
                                  </a:moveTo>
                                  <a:lnTo>
                                    <a:pt x="0" y="0"/>
                                  </a:lnTo>
                                  <a:lnTo>
                                    <a:pt x="6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46" name="Freeform 1050"/>
                            <p:cNvSpPr>
                              <a:spLocks/>
                            </p:cNvSpPr>
                            <p:nvPr/>
                          </p:nvSpPr>
                          <p:spPr bwMode="auto">
                            <a:xfrm>
                              <a:off x="437" y="1764"/>
                              <a:ext cx="61" cy="1"/>
                            </a:xfrm>
                            <a:custGeom>
                              <a:avLst/>
                              <a:gdLst>
                                <a:gd name="T0" fmla="*/ 54 w 68"/>
                                <a:gd name="T1" fmla="*/ 0 h 1"/>
                                <a:gd name="T2" fmla="*/ 0 w 68"/>
                                <a:gd name="T3" fmla="*/ 0 h 1"/>
                                <a:gd name="T4" fmla="*/ 2 w 68"/>
                                <a:gd name="T5" fmla="*/ 0 h 1"/>
                                <a:gd name="T6" fmla="*/ 54 w 68"/>
                                <a:gd name="T7" fmla="*/ 0 h 1"/>
                                <a:gd name="T8" fmla="*/ 54 w 68"/>
                                <a:gd name="T9" fmla="*/ 0 h 1"/>
                                <a:gd name="T10" fmla="*/ 54 w 68"/>
                                <a:gd name="T11" fmla="*/ 0 h 1"/>
                                <a:gd name="T12" fmla="*/ 0 60000 65536"/>
                                <a:gd name="T13" fmla="*/ 0 60000 65536"/>
                                <a:gd name="T14" fmla="*/ 0 60000 65536"/>
                                <a:gd name="T15" fmla="*/ 0 60000 65536"/>
                                <a:gd name="T16" fmla="*/ 0 60000 65536"/>
                                <a:gd name="T17" fmla="*/ 0 60000 65536"/>
                                <a:gd name="T18" fmla="*/ 0 w 68"/>
                                <a:gd name="T19" fmla="*/ 0 h 1"/>
                                <a:gd name="T20" fmla="*/ 68 w 68"/>
                                <a:gd name="T21" fmla="*/ 1 h 1"/>
                              </a:gdLst>
                              <a:ahLst/>
                              <a:cxnLst>
                                <a:cxn ang="T12">
                                  <a:pos x="T0" y="T1"/>
                                </a:cxn>
                                <a:cxn ang="T13">
                                  <a:pos x="T2" y="T3"/>
                                </a:cxn>
                                <a:cxn ang="T14">
                                  <a:pos x="T4" y="T5"/>
                                </a:cxn>
                                <a:cxn ang="T15">
                                  <a:pos x="T6" y="T7"/>
                                </a:cxn>
                                <a:cxn ang="T16">
                                  <a:pos x="T8" y="T9"/>
                                </a:cxn>
                                <a:cxn ang="T17">
                                  <a:pos x="T10" y="T11"/>
                                </a:cxn>
                              </a:cxnLst>
                              <a:rect l="T18" t="T19" r="T20" b="T21"/>
                              <a:pathLst>
                                <a:path w="68" h="1">
                                  <a:moveTo>
                                    <a:pt x="67" y="0"/>
                                  </a:moveTo>
                                  <a:lnTo>
                                    <a:pt x="0" y="0"/>
                                  </a:lnTo>
                                  <a:lnTo>
                                    <a:pt x="2" y="0"/>
                                  </a:lnTo>
                                  <a:lnTo>
                                    <a:pt x="6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47" name="Freeform 1051"/>
                            <p:cNvSpPr>
                              <a:spLocks/>
                            </p:cNvSpPr>
                            <p:nvPr/>
                          </p:nvSpPr>
                          <p:spPr bwMode="auto">
                            <a:xfrm>
                              <a:off x="438" y="1764"/>
                              <a:ext cx="60" cy="1"/>
                            </a:xfrm>
                            <a:custGeom>
                              <a:avLst/>
                              <a:gdLst>
                                <a:gd name="T0" fmla="*/ 54 w 66"/>
                                <a:gd name="T1" fmla="*/ 0 h 1"/>
                                <a:gd name="T2" fmla="*/ 0 w 66"/>
                                <a:gd name="T3" fmla="*/ 0 h 1"/>
                                <a:gd name="T4" fmla="*/ 0 w 66"/>
                                <a:gd name="T5" fmla="*/ 0 h 1"/>
                                <a:gd name="T6" fmla="*/ 54 w 66"/>
                                <a:gd name="T7" fmla="*/ 0 h 1"/>
                                <a:gd name="T8" fmla="*/ 54 w 66"/>
                                <a:gd name="T9" fmla="*/ 0 h 1"/>
                                <a:gd name="T10" fmla="*/ 54 w 66"/>
                                <a:gd name="T11" fmla="*/ 0 h 1"/>
                                <a:gd name="T12" fmla="*/ 0 60000 65536"/>
                                <a:gd name="T13" fmla="*/ 0 60000 65536"/>
                                <a:gd name="T14" fmla="*/ 0 60000 65536"/>
                                <a:gd name="T15" fmla="*/ 0 60000 65536"/>
                                <a:gd name="T16" fmla="*/ 0 60000 65536"/>
                                <a:gd name="T17" fmla="*/ 0 60000 65536"/>
                                <a:gd name="T18" fmla="*/ 0 w 66"/>
                                <a:gd name="T19" fmla="*/ 0 h 1"/>
                                <a:gd name="T20" fmla="*/ 66 w 6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6" h="1">
                                  <a:moveTo>
                                    <a:pt x="65" y="0"/>
                                  </a:moveTo>
                                  <a:lnTo>
                                    <a:pt x="0" y="0"/>
                                  </a:lnTo>
                                  <a:lnTo>
                                    <a:pt x="6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48" name="Freeform 1052"/>
                            <p:cNvSpPr>
                              <a:spLocks/>
                            </p:cNvSpPr>
                            <p:nvPr/>
                          </p:nvSpPr>
                          <p:spPr bwMode="auto">
                            <a:xfrm>
                              <a:off x="438" y="1762"/>
                              <a:ext cx="60" cy="3"/>
                            </a:xfrm>
                            <a:custGeom>
                              <a:avLst/>
                              <a:gdLst>
                                <a:gd name="T0" fmla="*/ 54 w 66"/>
                                <a:gd name="T1" fmla="*/ 2 h 3"/>
                                <a:gd name="T2" fmla="*/ 0 w 66"/>
                                <a:gd name="T3" fmla="*/ 2 h 3"/>
                                <a:gd name="T4" fmla="*/ 0 w 66"/>
                                <a:gd name="T5" fmla="*/ 0 h 3"/>
                                <a:gd name="T6" fmla="*/ 54 w 66"/>
                                <a:gd name="T7" fmla="*/ 0 h 3"/>
                                <a:gd name="T8" fmla="*/ 54 w 66"/>
                                <a:gd name="T9" fmla="*/ 2 h 3"/>
                                <a:gd name="T10" fmla="*/ 54 w 66"/>
                                <a:gd name="T11" fmla="*/ 2 h 3"/>
                                <a:gd name="T12" fmla="*/ 0 60000 65536"/>
                                <a:gd name="T13" fmla="*/ 0 60000 65536"/>
                                <a:gd name="T14" fmla="*/ 0 60000 65536"/>
                                <a:gd name="T15" fmla="*/ 0 60000 65536"/>
                                <a:gd name="T16" fmla="*/ 0 60000 65536"/>
                                <a:gd name="T17" fmla="*/ 0 60000 65536"/>
                                <a:gd name="T18" fmla="*/ 0 w 66"/>
                                <a:gd name="T19" fmla="*/ 0 h 3"/>
                                <a:gd name="T20" fmla="*/ 66 w 6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6" h="3">
                                  <a:moveTo>
                                    <a:pt x="65" y="2"/>
                                  </a:moveTo>
                                  <a:lnTo>
                                    <a:pt x="0" y="2"/>
                                  </a:lnTo>
                                  <a:lnTo>
                                    <a:pt x="0" y="0"/>
                                  </a:lnTo>
                                  <a:lnTo>
                                    <a:pt x="65" y="0"/>
                                  </a:lnTo>
                                  <a:lnTo>
                                    <a:pt x="65"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49" name="Freeform 1053"/>
                            <p:cNvSpPr>
                              <a:spLocks/>
                            </p:cNvSpPr>
                            <p:nvPr/>
                          </p:nvSpPr>
                          <p:spPr bwMode="auto">
                            <a:xfrm>
                              <a:off x="438" y="1762"/>
                              <a:ext cx="60" cy="1"/>
                            </a:xfrm>
                            <a:custGeom>
                              <a:avLst/>
                              <a:gdLst>
                                <a:gd name="T0" fmla="*/ 54 w 66"/>
                                <a:gd name="T1" fmla="*/ 0 h 1"/>
                                <a:gd name="T2" fmla="*/ 0 w 66"/>
                                <a:gd name="T3" fmla="*/ 0 h 1"/>
                                <a:gd name="T4" fmla="*/ 2 w 66"/>
                                <a:gd name="T5" fmla="*/ 0 h 1"/>
                                <a:gd name="T6" fmla="*/ 54 w 66"/>
                                <a:gd name="T7" fmla="*/ 0 h 1"/>
                                <a:gd name="T8" fmla="*/ 54 w 66"/>
                                <a:gd name="T9" fmla="*/ 0 h 1"/>
                                <a:gd name="T10" fmla="*/ 54 w 66"/>
                                <a:gd name="T11" fmla="*/ 0 h 1"/>
                                <a:gd name="T12" fmla="*/ 0 60000 65536"/>
                                <a:gd name="T13" fmla="*/ 0 60000 65536"/>
                                <a:gd name="T14" fmla="*/ 0 60000 65536"/>
                                <a:gd name="T15" fmla="*/ 0 60000 65536"/>
                                <a:gd name="T16" fmla="*/ 0 60000 65536"/>
                                <a:gd name="T17" fmla="*/ 0 60000 65536"/>
                                <a:gd name="T18" fmla="*/ 0 w 66"/>
                                <a:gd name="T19" fmla="*/ 0 h 1"/>
                                <a:gd name="T20" fmla="*/ 66 w 6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6" h="1">
                                  <a:moveTo>
                                    <a:pt x="65" y="0"/>
                                  </a:moveTo>
                                  <a:lnTo>
                                    <a:pt x="0" y="0"/>
                                  </a:lnTo>
                                  <a:lnTo>
                                    <a:pt x="2" y="0"/>
                                  </a:lnTo>
                                  <a:lnTo>
                                    <a:pt x="6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50" name="Freeform 1054"/>
                            <p:cNvSpPr>
                              <a:spLocks/>
                            </p:cNvSpPr>
                            <p:nvPr/>
                          </p:nvSpPr>
                          <p:spPr bwMode="auto">
                            <a:xfrm>
                              <a:off x="440" y="1762"/>
                              <a:ext cx="58" cy="1"/>
                            </a:xfrm>
                            <a:custGeom>
                              <a:avLst/>
                              <a:gdLst>
                                <a:gd name="T0" fmla="*/ 52 w 64"/>
                                <a:gd name="T1" fmla="*/ 0 h 1"/>
                                <a:gd name="T2" fmla="*/ 0 w 64"/>
                                <a:gd name="T3" fmla="*/ 0 h 1"/>
                                <a:gd name="T4" fmla="*/ 0 w 64"/>
                                <a:gd name="T5" fmla="*/ 0 h 1"/>
                                <a:gd name="T6" fmla="*/ 52 w 64"/>
                                <a:gd name="T7" fmla="*/ 0 h 1"/>
                                <a:gd name="T8" fmla="*/ 52 w 64"/>
                                <a:gd name="T9" fmla="*/ 0 h 1"/>
                                <a:gd name="T10" fmla="*/ 52 w 64"/>
                                <a:gd name="T11" fmla="*/ 0 h 1"/>
                                <a:gd name="T12" fmla="*/ 0 60000 65536"/>
                                <a:gd name="T13" fmla="*/ 0 60000 65536"/>
                                <a:gd name="T14" fmla="*/ 0 60000 65536"/>
                                <a:gd name="T15" fmla="*/ 0 60000 65536"/>
                                <a:gd name="T16" fmla="*/ 0 60000 65536"/>
                                <a:gd name="T17" fmla="*/ 0 60000 65536"/>
                                <a:gd name="T18" fmla="*/ 0 w 64"/>
                                <a:gd name="T19" fmla="*/ 0 h 1"/>
                                <a:gd name="T20" fmla="*/ 64 w 64"/>
                                <a:gd name="T21" fmla="*/ 1 h 1"/>
                              </a:gdLst>
                              <a:ahLst/>
                              <a:cxnLst>
                                <a:cxn ang="T12">
                                  <a:pos x="T0" y="T1"/>
                                </a:cxn>
                                <a:cxn ang="T13">
                                  <a:pos x="T2" y="T3"/>
                                </a:cxn>
                                <a:cxn ang="T14">
                                  <a:pos x="T4" y="T5"/>
                                </a:cxn>
                                <a:cxn ang="T15">
                                  <a:pos x="T6" y="T7"/>
                                </a:cxn>
                                <a:cxn ang="T16">
                                  <a:pos x="T8" y="T9"/>
                                </a:cxn>
                                <a:cxn ang="T17">
                                  <a:pos x="T10" y="T11"/>
                                </a:cxn>
                              </a:cxnLst>
                              <a:rect l="T18" t="T19" r="T20" b="T21"/>
                              <a:pathLst>
                                <a:path w="64" h="1">
                                  <a:moveTo>
                                    <a:pt x="63" y="0"/>
                                  </a:moveTo>
                                  <a:lnTo>
                                    <a:pt x="0" y="0"/>
                                  </a:lnTo>
                                  <a:lnTo>
                                    <a:pt x="6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51" name="Freeform 1055"/>
                            <p:cNvSpPr>
                              <a:spLocks/>
                            </p:cNvSpPr>
                            <p:nvPr/>
                          </p:nvSpPr>
                          <p:spPr bwMode="auto">
                            <a:xfrm>
                              <a:off x="440" y="1762"/>
                              <a:ext cx="58" cy="1"/>
                            </a:xfrm>
                            <a:custGeom>
                              <a:avLst/>
                              <a:gdLst>
                                <a:gd name="T0" fmla="*/ 52 w 64"/>
                                <a:gd name="T1" fmla="*/ 0 h 1"/>
                                <a:gd name="T2" fmla="*/ 0 w 64"/>
                                <a:gd name="T3" fmla="*/ 0 h 1"/>
                                <a:gd name="T4" fmla="*/ 2 w 64"/>
                                <a:gd name="T5" fmla="*/ 0 h 1"/>
                                <a:gd name="T6" fmla="*/ 52 w 64"/>
                                <a:gd name="T7" fmla="*/ 0 h 1"/>
                                <a:gd name="T8" fmla="*/ 52 w 64"/>
                                <a:gd name="T9" fmla="*/ 0 h 1"/>
                                <a:gd name="T10" fmla="*/ 52 w 64"/>
                                <a:gd name="T11" fmla="*/ 0 h 1"/>
                                <a:gd name="T12" fmla="*/ 0 60000 65536"/>
                                <a:gd name="T13" fmla="*/ 0 60000 65536"/>
                                <a:gd name="T14" fmla="*/ 0 60000 65536"/>
                                <a:gd name="T15" fmla="*/ 0 60000 65536"/>
                                <a:gd name="T16" fmla="*/ 0 60000 65536"/>
                                <a:gd name="T17" fmla="*/ 0 60000 65536"/>
                                <a:gd name="T18" fmla="*/ 0 w 64"/>
                                <a:gd name="T19" fmla="*/ 0 h 1"/>
                                <a:gd name="T20" fmla="*/ 64 w 64"/>
                                <a:gd name="T21" fmla="*/ 1 h 1"/>
                              </a:gdLst>
                              <a:ahLst/>
                              <a:cxnLst>
                                <a:cxn ang="T12">
                                  <a:pos x="T0" y="T1"/>
                                </a:cxn>
                                <a:cxn ang="T13">
                                  <a:pos x="T2" y="T3"/>
                                </a:cxn>
                                <a:cxn ang="T14">
                                  <a:pos x="T4" y="T5"/>
                                </a:cxn>
                                <a:cxn ang="T15">
                                  <a:pos x="T6" y="T7"/>
                                </a:cxn>
                                <a:cxn ang="T16">
                                  <a:pos x="T8" y="T9"/>
                                </a:cxn>
                                <a:cxn ang="T17">
                                  <a:pos x="T10" y="T11"/>
                                </a:cxn>
                              </a:cxnLst>
                              <a:rect l="T18" t="T19" r="T20" b="T21"/>
                              <a:pathLst>
                                <a:path w="64" h="1">
                                  <a:moveTo>
                                    <a:pt x="63" y="0"/>
                                  </a:moveTo>
                                  <a:lnTo>
                                    <a:pt x="0" y="0"/>
                                  </a:lnTo>
                                  <a:lnTo>
                                    <a:pt x="2" y="0"/>
                                  </a:lnTo>
                                  <a:lnTo>
                                    <a:pt x="6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52" name="Freeform 1056"/>
                            <p:cNvSpPr>
                              <a:spLocks/>
                            </p:cNvSpPr>
                            <p:nvPr/>
                          </p:nvSpPr>
                          <p:spPr bwMode="auto">
                            <a:xfrm>
                              <a:off x="442" y="1762"/>
                              <a:ext cx="56" cy="1"/>
                            </a:xfrm>
                            <a:custGeom>
                              <a:avLst/>
                              <a:gdLst>
                                <a:gd name="T0" fmla="*/ 50 w 62"/>
                                <a:gd name="T1" fmla="*/ 0 h 1"/>
                                <a:gd name="T2" fmla="*/ 0 w 62"/>
                                <a:gd name="T3" fmla="*/ 0 h 1"/>
                                <a:gd name="T4" fmla="*/ 0 w 62"/>
                                <a:gd name="T5" fmla="*/ 0 h 1"/>
                                <a:gd name="T6" fmla="*/ 50 w 62"/>
                                <a:gd name="T7" fmla="*/ 0 h 1"/>
                                <a:gd name="T8" fmla="*/ 50 w 62"/>
                                <a:gd name="T9" fmla="*/ 0 h 1"/>
                                <a:gd name="T10" fmla="*/ 50 w 62"/>
                                <a:gd name="T11" fmla="*/ 0 h 1"/>
                                <a:gd name="T12" fmla="*/ 0 60000 65536"/>
                                <a:gd name="T13" fmla="*/ 0 60000 65536"/>
                                <a:gd name="T14" fmla="*/ 0 60000 65536"/>
                                <a:gd name="T15" fmla="*/ 0 60000 65536"/>
                                <a:gd name="T16" fmla="*/ 0 60000 65536"/>
                                <a:gd name="T17" fmla="*/ 0 60000 65536"/>
                                <a:gd name="T18" fmla="*/ 0 w 62"/>
                                <a:gd name="T19" fmla="*/ 0 h 1"/>
                                <a:gd name="T20" fmla="*/ 62 w 62"/>
                                <a:gd name="T21" fmla="*/ 1 h 1"/>
                              </a:gdLst>
                              <a:ahLst/>
                              <a:cxnLst>
                                <a:cxn ang="T12">
                                  <a:pos x="T0" y="T1"/>
                                </a:cxn>
                                <a:cxn ang="T13">
                                  <a:pos x="T2" y="T3"/>
                                </a:cxn>
                                <a:cxn ang="T14">
                                  <a:pos x="T4" y="T5"/>
                                </a:cxn>
                                <a:cxn ang="T15">
                                  <a:pos x="T6" y="T7"/>
                                </a:cxn>
                                <a:cxn ang="T16">
                                  <a:pos x="T8" y="T9"/>
                                </a:cxn>
                                <a:cxn ang="T17">
                                  <a:pos x="T10" y="T11"/>
                                </a:cxn>
                              </a:cxnLst>
                              <a:rect l="T18" t="T19" r="T20" b="T21"/>
                              <a:pathLst>
                                <a:path w="62" h="1">
                                  <a:moveTo>
                                    <a:pt x="61" y="0"/>
                                  </a:moveTo>
                                  <a:lnTo>
                                    <a:pt x="0" y="0"/>
                                  </a:lnTo>
                                  <a:lnTo>
                                    <a:pt x="6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53" name="Freeform 1057"/>
                            <p:cNvSpPr>
                              <a:spLocks/>
                            </p:cNvSpPr>
                            <p:nvPr/>
                          </p:nvSpPr>
                          <p:spPr bwMode="auto">
                            <a:xfrm>
                              <a:off x="442" y="1760"/>
                              <a:ext cx="56" cy="3"/>
                            </a:xfrm>
                            <a:custGeom>
                              <a:avLst/>
                              <a:gdLst>
                                <a:gd name="T0" fmla="*/ 50 w 62"/>
                                <a:gd name="T1" fmla="*/ 2 h 3"/>
                                <a:gd name="T2" fmla="*/ 0 w 62"/>
                                <a:gd name="T3" fmla="*/ 2 h 3"/>
                                <a:gd name="T4" fmla="*/ 3 w 62"/>
                                <a:gd name="T5" fmla="*/ 0 h 3"/>
                                <a:gd name="T6" fmla="*/ 50 w 62"/>
                                <a:gd name="T7" fmla="*/ 0 h 3"/>
                                <a:gd name="T8" fmla="*/ 50 w 62"/>
                                <a:gd name="T9" fmla="*/ 2 h 3"/>
                                <a:gd name="T10" fmla="*/ 50 w 62"/>
                                <a:gd name="T11" fmla="*/ 2 h 3"/>
                                <a:gd name="T12" fmla="*/ 0 60000 65536"/>
                                <a:gd name="T13" fmla="*/ 0 60000 65536"/>
                                <a:gd name="T14" fmla="*/ 0 60000 65536"/>
                                <a:gd name="T15" fmla="*/ 0 60000 65536"/>
                                <a:gd name="T16" fmla="*/ 0 60000 65536"/>
                                <a:gd name="T17" fmla="*/ 0 60000 65536"/>
                                <a:gd name="T18" fmla="*/ 0 w 62"/>
                                <a:gd name="T19" fmla="*/ 0 h 3"/>
                                <a:gd name="T20" fmla="*/ 62 w 62"/>
                                <a:gd name="T21" fmla="*/ 3 h 3"/>
                              </a:gdLst>
                              <a:ahLst/>
                              <a:cxnLst>
                                <a:cxn ang="T12">
                                  <a:pos x="T0" y="T1"/>
                                </a:cxn>
                                <a:cxn ang="T13">
                                  <a:pos x="T2" y="T3"/>
                                </a:cxn>
                                <a:cxn ang="T14">
                                  <a:pos x="T4" y="T5"/>
                                </a:cxn>
                                <a:cxn ang="T15">
                                  <a:pos x="T6" y="T7"/>
                                </a:cxn>
                                <a:cxn ang="T16">
                                  <a:pos x="T8" y="T9"/>
                                </a:cxn>
                                <a:cxn ang="T17">
                                  <a:pos x="T10" y="T11"/>
                                </a:cxn>
                              </a:cxnLst>
                              <a:rect l="T18" t="T19" r="T20" b="T21"/>
                              <a:pathLst>
                                <a:path w="62" h="3">
                                  <a:moveTo>
                                    <a:pt x="61" y="2"/>
                                  </a:moveTo>
                                  <a:lnTo>
                                    <a:pt x="0" y="2"/>
                                  </a:lnTo>
                                  <a:lnTo>
                                    <a:pt x="3" y="0"/>
                                  </a:lnTo>
                                  <a:lnTo>
                                    <a:pt x="61" y="0"/>
                                  </a:lnTo>
                                  <a:lnTo>
                                    <a:pt x="61"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54" name="Freeform 1058"/>
                            <p:cNvSpPr>
                              <a:spLocks/>
                            </p:cNvSpPr>
                            <p:nvPr/>
                          </p:nvSpPr>
                          <p:spPr bwMode="auto">
                            <a:xfrm>
                              <a:off x="445" y="1760"/>
                              <a:ext cx="53" cy="1"/>
                            </a:xfrm>
                            <a:custGeom>
                              <a:avLst/>
                              <a:gdLst>
                                <a:gd name="T0" fmla="*/ 47 w 59"/>
                                <a:gd name="T1" fmla="*/ 0 h 1"/>
                                <a:gd name="T2" fmla="*/ 0 w 59"/>
                                <a:gd name="T3" fmla="*/ 0 h 1"/>
                                <a:gd name="T4" fmla="*/ 0 w 59"/>
                                <a:gd name="T5" fmla="*/ 0 h 1"/>
                                <a:gd name="T6" fmla="*/ 47 w 59"/>
                                <a:gd name="T7" fmla="*/ 0 h 1"/>
                                <a:gd name="T8" fmla="*/ 47 w 59"/>
                                <a:gd name="T9" fmla="*/ 0 h 1"/>
                                <a:gd name="T10" fmla="*/ 47 w 59"/>
                                <a:gd name="T11" fmla="*/ 0 h 1"/>
                                <a:gd name="T12" fmla="*/ 0 60000 65536"/>
                                <a:gd name="T13" fmla="*/ 0 60000 65536"/>
                                <a:gd name="T14" fmla="*/ 0 60000 65536"/>
                                <a:gd name="T15" fmla="*/ 0 60000 65536"/>
                                <a:gd name="T16" fmla="*/ 0 60000 65536"/>
                                <a:gd name="T17" fmla="*/ 0 60000 65536"/>
                                <a:gd name="T18" fmla="*/ 0 w 59"/>
                                <a:gd name="T19" fmla="*/ 0 h 1"/>
                                <a:gd name="T20" fmla="*/ 59 w 59"/>
                                <a:gd name="T21" fmla="*/ 1 h 1"/>
                              </a:gdLst>
                              <a:ahLst/>
                              <a:cxnLst>
                                <a:cxn ang="T12">
                                  <a:pos x="T0" y="T1"/>
                                </a:cxn>
                                <a:cxn ang="T13">
                                  <a:pos x="T2" y="T3"/>
                                </a:cxn>
                                <a:cxn ang="T14">
                                  <a:pos x="T4" y="T5"/>
                                </a:cxn>
                                <a:cxn ang="T15">
                                  <a:pos x="T6" y="T7"/>
                                </a:cxn>
                                <a:cxn ang="T16">
                                  <a:pos x="T8" y="T9"/>
                                </a:cxn>
                                <a:cxn ang="T17">
                                  <a:pos x="T10" y="T11"/>
                                </a:cxn>
                              </a:cxnLst>
                              <a:rect l="T18" t="T19" r="T20" b="T21"/>
                              <a:pathLst>
                                <a:path w="59" h="1">
                                  <a:moveTo>
                                    <a:pt x="58" y="0"/>
                                  </a:moveTo>
                                  <a:lnTo>
                                    <a:pt x="0" y="0"/>
                                  </a:lnTo>
                                  <a:lnTo>
                                    <a:pt x="5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55" name="Freeform 1059"/>
                            <p:cNvSpPr>
                              <a:spLocks/>
                            </p:cNvSpPr>
                            <p:nvPr/>
                          </p:nvSpPr>
                          <p:spPr bwMode="auto">
                            <a:xfrm>
                              <a:off x="445" y="1760"/>
                              <a:ext cx="53" cy="1"/>
                            </a:xfrm>
                            <a:custGeom>
                              <a:avLst/>
                              <a:gdLst>
                                <a:gd name="T0" fmla="*/ 47 w 59"/>
                                <a:gd name="T1" fmla="*/ 0 h 1"/>
                                <a:gd name="T2" fmla="*/ 0 w 59"/>
                                <a:gd name="T3" fmla="*/ 0 h 1"/>
                                <a:gd name="T4" fmla="*/ 0 w 59"/>
                                <a:gd name="T5" fmla="*/ 0 h 1"/>
                                <a:gd name="T6" fmla="*/ 47 w 59"/>
                                <a:gd name="T7" fmla="*/ 0 h 1"/>
                                <a:gd name="T8" fmla="*/ 47 w 59"/>
                                <a:gd name="T9" fmla="*/ 0 h 1"/>
                                <a:gd name="T10" fmla="*/ 47 w 59"/>
                                <a:gd name="T11" fmla="*/ 0 h 1"/>
                                <a:gd name="T12" fmla="*/ 0 60000 65536"/>
                                <a:gd name="T13" fmla="*/ 0 60000 65536"/>
                                <a:gd name="T14" fmla="*/ 0 60000 65536"/>
                                <a:gd name="T15" fmla="*/ 0 60000 65536"/>
                                <a:gd name="T16" fmla="*/ 0 60000 65536"/>
                                <a:gd name="T17" fmla="*/ 0 60000 65536"/>
                                <a:gd name="T18" fmla="*/ 0 w 59"/>
                                <a:gd name="T19" fmla="*/ 0 h 1"/>
                                <a:gd name="T20" fmla="*/ 59 w 59"/>
                                <a:gd name="T21" fmla="*/ 1 h 1"/>
                              </a:gdLst>
                              <a:ahLst/>
                              <a:cxnLst>
                                <a:cxn ang="T12">
                                  <a:pos x="T0" y="T1"/>
                                </a:cxn>
                                <a:cxn ang="T13">
                                  <a:pos x="T2" y="T3"/>
                                </a:cxn>
                                <a:cxn ang="T14">
                                  <a:pos x="T4" y="T5"/>
                                </a:cxn>
                                <a:cxn ang="T15">
                                  <a:pos x="T6" y="T7"/>
                                </a:cxn>
                                <a:cxn ang="T16">
                                  <a:pos x="T8" y="T9"/>
                                </a:cxn>
                                <a:cxn ang="T17">
                                  <a:pos x="T10" y="T11"/>
                                </a:cxn>
                              </a:cxnLst>
                              <a:rect l="T18" t="T19" r="T20" b="T21"/>
                              <a:pathLst>
                                <a:path w="59" h="1">
                                  <a:moveTo>
                                    <a:pt x="58" y="0"/>
                                  </a:moveTo>
                                  <a:lnTo>
                                    <a:pt x="0" y="0"/>
                                  </a:lnTo>
                                  <a:lnTo>
                                    <a:pt x="5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56" name="Freeform 1060"/>
                            <p:cNvSpPr>
                              <a:spLocks/>
                            </p:cNvSpPr>
                            <p:nvPr/>
                          </p:nvSpPr>
                          <p:spPr bwMode="auto">
                            <a:xfrm>
                              <a:off x="445" y="1760"/>
                              <a:ext cx="53" cy="1"/>
                            </a:xfrm>
                            <a:custGeom>
                              <a:avLst/>
                              <a:gdLst>
                                <a:gd name="T0" fmla="*/ 47 w 59"/>
                                <a:gd name="T1" fmla="*/ 0 h 1"/>
                                <a:gd name="T2" fmla="*/ 0 w 59"/>
                                <a:gd name="T3" fmla="*/ 0 h 1"/>
                                <a:gd name="T4" fmla="*/ 2 w 59"/>
                                <a:gd name="T5" fmla="*/ 0 h 1"/>
                                <a:gd name="T6" fmla="*/ 47 w 59"/>
                                <a:gd name="T7" fmla="*/ 0 h 1"/>
                                <a:gd name="T8" fmla="*/ 47 w 59"/>
                                <a:gd name="T9" fmla="*/ 0 h 1"/>
                                <a:gd name="T10" fmla="*/ 47 w 59"/>
                                <a:gd name="T11" fmla="*/ 0 h 1"/>
                                <a:gd name="T12" fmla="*/ 0 60000 65536"/>
                                <a:gd name="T13" fmla="*/ 0 60000 65536"/>
                                <a:gd name="T14" fmla="*/ 0 60000 65536"/>
                                <a:gd name="T15" fmla="*/ 0 60000 65536"/>
                                <a:gd name="T16" fmla="*/ 0 60000 65536"/>
                                <a:gd name="T17" fmla="*/ 0 60000 65536"/>
                                <a:gd name="T18" fmla="*/ 0 w 59"/>
                                <a:gd name="T19" fmla="*/ 0 h 1"/>
                                <a:gd name="T20" fmla="*/ 59 w 59"/>
                                <a:gd name="T21" fmla="*/ 1 h 1"/>
                              </a:gdLst>
                              <a:ahLst/>
                              <a:cxnLst>
                                <a:cxn ang="T12">
                                  <a:pos x="T0" y="T1"/>
                                </a:cxn>
                                <a:cxn ang="T13">
                                  <a:pos x="T2" y="T3"/>
                                </a:cxn>
                                <a:cxn ang="T14">
                                  <a:pos x="T4" y="T5"/>
                                </a:cxn>
                                <a:cxn ang="T15">
                                  <a:pos x="T6" y="T7"/>
                                </a:cxn>
                                <a:cxn ang="T16">
                                  <a:pos x="T8" y="T9"/>
                                </a:cxn>
                                <a:cxn ang="T17">
                                  <a:pos x="T10" y="T11"/>
                                </a:cxn>
                              </a:cxnLst>
                              <a:rect l="T18" t="T19" r="T20" b="T21"/>
                              <a:pathLst>
                                <a:path w="59" h="1">
                                  <a:moveTo>
                                    <a:pt x="58" y="0"/>
                                  </a:moveTo>
                                  <a:lnTo>
                                    <a:pt x="0" y="0"/>
                                  </a:lnTo>
                                  <a:lnTo>
                                    <a:pt x="2" y="0"/>
                                  </a:lnTo>
                                  <a:lnTo>
                                    <a:pt x="5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57" name="Freeform 1061"/>
                            <p:cNvSpPr>
                              <a:spLocks/>
                            </p:cNvSpPr>
                            <p:nvPr/>
                          </p:nvSpPr>
                          <p:spPr bwMode="auto">
                            <a:xfrm>
                              <a:off x="447" y="1758"/>
                              <a:ext cx="51" cy="3"/>
                            </a:xfrm>
                            <a:custGeom>
                              <a:avLst/>
                              <a:gdLst>
                                <a:gd name="T0" fmla="*/ 45 w 57"/>
                                <a:gd name="T1" fmla="*/ 2 h 4"/>
                                <a:gd name="T2" fmla="*/ 0 w 57"/>
                                <a:gd name="T3" fmla="*/ 2 h 4"/>
                                <a:gd name="T4" fmla="*/ 0 w 57"/>
                                <a:gd name="T5" fmla="*/ 0 h 4"/>
                                <a:gd name="T6" fmla="*/ 45 w 57"/>
                                <a:gd name="T7" fmla="*/ 0 h 4"/>
                                <a:gd name="T8" fmla="*/ 45 w 57"/>
                                <a:gd name="T9" fmla="*/ 2 h 4"/>
                                <a:gd name="T10" fmla="*/ 45 w 57"/>
                                <a:gd name="T11" fmla="*/ 2 h 4"/>
                                <a:gd name="T12" fmla="*/ 0 60000 65536"/>
                                <a:gd name="T13" fmla="*/ 0 60000 65536"/>
                                <a:gd name="T14" fmla="*/ 0 60000 65536"/>
                                <a:gd name="T15" fmla="*/ 0 60000 65536"/>
                                <a:gd name="T16" fmla="*/ 0 60000 65536"/>
                                <a:gd name="T17" fmla="*/ 0 60000 65536"/>
                                <a:gd name="T18" fmla="*/ 0 w 57"/>
                                <a:gd name="T19" fmla="*/ 0 h 4"/>
                                <a:gd name="T20" fmla="*/ 57 w 57"/>
                                <a:gd name="T21" fmla="*/ 4 h 4"/>
                              </a:gdLst>
                              <a:ahLst/>
                              <a:cxnLst>
                                <a:cxn ang="T12">
                                  <a:pos x="T0" y="T1"/>
                                </a:cxn>
                                <a:cxn ang="T13">
                                  <a:pos x="T2" y="T3"/>
                                </a:cxn>
                                <a:cxn ang="T14">
                                  <a:pos x="T4" y="T5"/>
                                </a:cxn>
                                <a:cxn ang="T15">
                                  <a:pos x="T6" y="T7"/>
                                </a:cxn>
                                <a:cxn ang="T16">
                                  <a:pos x="T8" y="T9"/>
                                </a:cxn>
                                <a:cxn ang="T17">
                                  <a:pos x="T10" y="T11"/>
                                </a:cxn>
                              </a:cxnLst>
                              <a:rect l="T18" t="T19" r="T20" b="T21"/>
                              <a:pathLst>
                                <a:path w="57" h="4">
                                  <a:moveTo>
                                    <a:pt x="56" y="3"/>
                                  </a:moveTo>
                                  <a:lnTo>
                                    <a:pt x="0" y="3"/>
                                  </a:lnTo>
                                  <a:lnTo>
                                    <a:pt x="0" y="0"/>
                                  </a:lnTo>
                                  <a:lnTo>
                                    <a:pt x="56" y="0"/>
                                  </a:lnTo>
                                  <a:lnTo>
                                    <a:pt x="56"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58" name="Freeform 1062"/>
                            <p:cNvSpPr>
                              <a:spLocks/>
                            </p:cNvSpPr>
                            <p:nvPr/>
                          </p:nvSpPr>
                          <p:spPr bwMode="auto">
                            <a:xfrm>
                              <a:off x="447" y="1758"/>
                              <a:ext cx="51" cy="1"/>
                            </a:xfrm>
                            <a:custGeom>
                              <a:avLst/>
                              <a:gdLst>
                                <a:gd name="T0" fmla="*/ 45 w 57"/>
                                <a:gd name="T1" fmla="*/ 0 h 1"/>
                                <a:gd name="T2" fmla="*/ 0 w 57"/>
                                <a:gd name="T3" fmla="*/ 0 h 1"/>
                                <a:gd name="T4" fmla="*/ 2 w 57"/>
                                <a:gd name="T5" fmla="*/ 0 h 1"/>
                                <a:gd name="T6" fmla="*/ 45 w 57"/>
                                <a:gd name="T7" fmla="*/ 0 h 1"/>
                                <a:gd name="T8" fmla="*/ 45 w 57"/>
                                <a:gd name="T9" fmla="*/ 0 h 1"/>
                                <a:gd name="T10" fmla="*/ 45 w 57"/>
                                <a:gd name="T11" fmla="*/ 0 h 1"/>
                                <a:gd name="T12" fmla="*/ 0 60000 65536"/>
                                <a:gd name="T13" fmla="*/ 0 60000 65536"/>
                                <a:gd name="T14" fmla="*/ 0 60000 65536"/>
                                <a:gd name="T15" fmla="*/ 0 60000 65536"/>
                                <a:gd name="T16" fmla="*/ 0 60000 65536"/>
                                <a:gd name="T17" fmla="*/ 0 60000 65536"/>
                                <a:gd name="T18" fmla="*/ 0 w 57"/>
                                <a:gd name="T19" fmla="*/ 0 h 1"/>
                                <a:gd name="T20" fmla="*/ 57 w 57"/>
                                <a:gd name="T21" fmla="*/ 1 h 1"/>
                              </a:gdLst>
                              <a:ahLst/>
                              <a:cxnLst>
                                <a:cxn ang="T12">
                                  <a:pos x="T0" y="T1"/>
                                </a:cxn>
                                <a:cxn ang="T13">
                                  <a:pos x="T2" y="T3"/>
                                </a:cxn>
                                <a:cxn ang="T14">
                                  <a:pos x="T4" y="T5"/>
                                </a:cxn>
                                <a:cxn ang="T15">
                                  <a:pos x="T6" y="T7"/>
                                </a:cxn>
                                <a:cxn ang="T16">
                                  <a:pos x="T8" y="T9"/>
                                </a:cxn>
                                <a:cxn ang="T17">
                                  <a:pos x="T10" y="T11"/>
                                </a:cxn>
                              </a:cxnLst>
                              <a:rect l="T18" t="T19" r="T20" b="T21"/>
                              <a:pathLst>
                                <a:path w="57" h="1">
                                  <a:moveTo>
                                    <a:pt x="56" y="0"/>
                                  </a:moveTo>
                                  <a:lnTo>
                                    <a:pt x="0" y="0"/>
                                  </a:lnTo>
                                  <a:lnTo>
                                    <a:pt x="2" y="0"/>
                                  </a:lnTo>
                                  <a:lnTo>
                                    <a:pt x="5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59" name="Freeform 1063"/>
                            <p:cNvSpPr>
                              <a:spLocks/>
                            </p:cNvSpPr>
                            <p:nvPr/>
                          </p:nvSpPr>
                          <p:spPr bwMode="auto">
                            <a:xfrm>
                              <a:off x="448" y="1758"/>
                              <a:ext cx="50" cy="1"/>
                            </a:xfrm>
                            <a:custGeom>
                              <a:avLst/>
                              <a:gdLst>
                                <a:gd name="T0" fmla="*/ 45 w 55"/>
                                <a:gd name="T1" fmla="*/ 0 h 1"/>
                                <a:gd name="T2" fmla="*/ 0 w 55"/>
                                <a:gd name="T3" fmla="*/ 0 h 1"/>
                                <a:gd name="T4" fmla="*/ 0 w 55"/>
                                <a:gd name="T5" fmla="*/ 0 h 1"/>
                                <a:gd name="T6" fmla="*/ 45 w 55"/>
                                <a:gd name="T7" fmla="*/ 0 h 1"/>
                                <a:gd name="T8" fmla="*/ 45 w 55"/>
                                <a:gd name="T9" fmla="*/ 0 h 1"/>
                                <a:gd name="T10" fmla="*/ 45 w 55"/>
                                <a:gd name="T11" fmla="*/ 0 h 1"/>
                                <a:gd name="T12" fmla="*/ 0 60000 65536"/>
                                <a:gd name="T13" fmla="*/ 0 60000 65536"/>
                                <a:gd name="T14" fmla="*/ 0 60000 65536"/>
                                <a:gd name="T15" fmla="*/ 0 60000 65536"/>
                                <a:gd name="T16" fmla="*/ 0 60000 65536"/>
                                <a:gd name="T17" fmla="*/ 0 60000 65536"/>
                                <a:gd name="T18" fmla="*/ 0 w 55"/>
                                <a:gd name="T19" fmla="*/ 0 h 1"/>
                                <a:gd name="T20" fmla="*/ 55 w 5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5" h="1">
                                  <a:moveTo>
                                    <a:pt x="54" y="0"/>
                                  </a:moveTo>
                                  <a:lnTo>
                                    <a:pt x="0" y="0"/>
                                  </a:lnTo>
                                  <a:lnTo>
                                    <a:pt x="5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60" name="Freeform 1064"/>
                            <p:cNvSpPr>
                              <a:spLocks/>
                            </p:cNvSpPr>
                            <p:nvPr/>
                          </p:nvSpPr>
                          <p:spPr bwMode="auto">
                            <a:xfrm>
                              <a:off x="448" y="1758"/>
                              <a:ext cx="50" cy="1"/>
                            </a:xfrm>
                            <a:custGeom>
                              <a:avLst/>
                              <a:gdLst>
                                <a:gd name="T0" fmla="*/ 45 w 55"/>
                                <a:gd name="T1" fmla="*/ 0 h 1"/>
                                <a:gd name="T2" fmla="*/ 0 w 55"/>
                                <a:gd name="T3" fmla="*/ 0 h 1"/>
                                <a:gd name="T4" fmla="*/ 0 w 55"/>
                                <a:gd name="T5" fmla="*/ 0 h 1"/>
                                <a:gd name="T6" fmla="*/ 45 w 55"/>
                                <a:gd name="T7" fmla="*/ 0 h 1"/>
                                <a:gd name="T8" fmla="*/ 45 w 55"/>
                                <a:gd name="T9" fmla="*/ 0 h 1"/>
                                <a:gd name="T10" fmla="*/ 45 w 55"/>
                                <a:gd name="T11" fmla="*/ 0 h 1"/>
                                <a:gd name="T12" fmla="*/ 0 60000 65536"/>
                                <a:gd name="T13" fmla="*/ 0 60000 65536"/>
                                <a:gd name="T14" fmla="*/ 0 60000 65536"/>
                                <a:gd name="T15" fmla="*/ 0 60000 65536"/>
                                <a:gd name="T16" fmla="*/ 0 60000 65536"/>
                                <a:gd name="T17" fmla="*/ 0 60000 65536"/>
                                <a:gd name="T18" fmla="*/ 0 w 55"/>
                                <a:gd name="T19" fmla="*/ 0 h 1"/>
                                <a:gd name="T20" fmla="*/ 55 w 5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5" h="1">
                                  <a:moveTo>
                                    <a:pt x="54" y="0"/>
                                  </a:moveTo>
                                  <a:lnTo>
                                    <a:pt x="0" y="0"/>
                                  </a:lnTo>
                                  <a:lnTo>
                                    <a:pt x="5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61" name="Freeform 1065"/>
                            <p:cNvSpPr>
                              <a:spLocks/>
                            </p:cNvSpPr>
                            <p:nvPr/>
                          </p:nvSpPr>
                          <p:spPr bwMode="auto">
                            <a:xfrm>
                              <a:off x="448" y="1758"/>
                              <a:ext cx="50" cy="1"/>
                            </a:xfrm>
                            <a:custGeom>
                              <a:avLst/>
                              <a:gdLst>
                                <a:gd name="T0" fmla="*/ 45 w 55"/>
                                <a:gd name="T1" fmla="*/ 0 h 1"/>
                                <a:gd name="T2" fmla="*/ 0 w 55"/>
                                <a:gd name="T3" fmla="*/ 0 h 1"/>
                                <a:gd name="T4" fmla="*/ 2 w 55"/>
                                <a:gd name="T5" fmla="*/ 0 h 1"/>
                                <a:gd name="T6" fmla="*/ 45 w 55"/>
                                <a:gd name="T7" fmla="*/ 0 h 1"/>
                                <a:gd name="T8" fmla="*/ 45 w 55"/>
                                <a:gd name="T9" fmla="*/ 0 h 1"/>
                                <a:gd name="T10" fmla="*/ 45 w 55"/>
                                <a:gd name="T11" fmla="*/ 0 h 1"/>
                                <a:gd name="T12" fmla="*/ 0 60000 65536"/>
                                <a:gd name="T13" fmla="*/ 0 60000 65536"/>
                                <a:gd name="T14" fmla="*/ 0 60000 65536"/>
                                <a:gd name="T15" fmla="*/ 0 60000 65536"/>
                                <a:gd name="T16" fmla="*/ 0 60000 65536"/>
                                <a:gd name="T17" fmla="*/ 0 60000 65536"/>
                                <a:gd name="T18" fmla="*/ 0 w 55"/>
                                <a:gd name="T19" fmla="*/ 0 h 1"/>
                                <a:gd name="T20" fmla="*/ 55 w 5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5" h="1">
                                  <a:moveTo>
                                    <a:pt x="54" y="0"/>
                                  </a:moveTo>
                                  <a:lnTo>
                                    <a:pt x="0" y="0"/>
                                  </a:lnTo>
                                  <a:lnTo>
                                    <a:pt x="2" y="0"/>
                                  </a:lnTo>
                                  <a:lnTo>
                                    <a:pt x="5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62" name="Freeform 1066"/>
                            <p:cNvSpPr>
                              <a:spLocks/>
                            </p:cNvSpPr>
                            <p:nvPr/>
                          </p:nvSpPr>
                          <p:spPr bwMode="auto">
                            <a:xfrm>
                              <a:off x="450" y="1757"/>
                              <a:ext cx="48" cy="2"/>
                            </a:xfrm>
                            <a:custGeom>
                              <a:avLst/>
                              <a:gdLst>
                                <a:gd name="T0" fmla="*/ 43 w 53"/>
                                <a:gd name="T1" fmla="*/ 1 h 2"/>
                                <a:gd name="T2" fmla="*/ 0 w 53"/>
                                <a:gd name="T3" fmla="*/ 1 h 2"/>
                                <a:gd name="T4" fmla="*/ 0 w 53"/>
                                <a:gd name="T5" fmla="*/ 0 h 2"/>
                                <a:gd name="T6" fmla="*/ 43 w 53"/>
                                <a:gd name="T7" fmla="*/ 0 h 2"/>
                                <a:gd name="T8" fmla="*/ 43 w 53"/>
                                <a:gd name="T9" fmla="*/ 1 h 2"/>
                                <a:gd name="T10" fmla="*/ 43 w 53"/>
                                <a:gd name="T11" fmla="*/ 1 h 2"/>
                                <a:gd name="T12" fmla="*/ 0 60000 65536"/>
                                <a:gd name="T13" fmla="*/ 0 60000 65536"/>
                                <a:gd name="T14" fmla="*/ 0 60000 65536"/>
                                <a:gd name="T15" fmla="*/ 0 60000 65536"/>
                                <a:gd name="T16" fmla="*/ 0 60000 65536"/>
                                <a:gd name="T17" fmla="*/ 0 60000 65536"/>
                                <a:gd name="T18" fmla="*/ 0 w 53"/>
                                <a:gd name="T19" fmla="*/ 0 h 2"/>
                                <a:gd name="T20" fmla="*/ 53 w 53"/>
                                <a:gd name="T21" fmla="*/ 2 h 2"/>
                              </a:gdLst>
                              <a:ahLst/>
                              <a:cxnLst>
                                <a:cxn ang="T12">
                                  <a:pos x="T0" y="T1"/>
                                </a:cxn>
                                <a:cxn ang="T13">
                                  <a:pos x="T2" y="T3"/>
                                </a:cxn>
                                <a:cxn ang="T14">
                                  <a:pos x="T4" y="T5"/>
                                </a:cxn>
                                <a:cxn ang="T15">
                                  <a:pos x="T6" y="T7"/>
                                </a:cxn>
                                <a:cxn ang="T16">
                                  <a:pos x="T8" y="T9"/>
                                </a:cxn>
                                <a:cxn ang="T17">
                                  <a:pos x="T10" y="T11"/>
                                </a:cxn>
                              </a:cxnLst>
                              <a:rect l="T18" t="T19" r="T20" b="T21"/>
                              <a:pathLst>
                                <a:path w="53" h="2">
                                  <a:moveTo>
                                    <a:pt x="52" y="1"/>
                                  </a:moveTo>
                                  <a:lnTo>
                                    <a:pt x="0" y="1"/>
                                  </a:lnTo>
                                  <a:lnTo>
                                    <a:pt x="0" y="0"/>
                                  </a:lnTo>
                                  <a:lnTo>
                                    <a:pt x="52" y="0"/>
                                  </a:lnTo>
                                  <a:lnTo>
                                    <a:pt x="52" y="1"/>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63" name="Freeform 1067"/>
                            <p:cNvSpPr>
                              <a:spLocks/>
                            </p:cNvSpPr>
                            <p:nvPr/>
                          </p:nvSpPr>
                          <p:spPr bwMode="auto">
                            <a:xfrm>
                              <a:off x="450" y="1757"/>
                              <a:ext cx="48" cy="1"/>
                            </a:xfrm>
                            <a:custGeom>
                              <a:avLst/>
                              <a:gdLst>
                                <a:gd name="T0" fmla="*/ 43 w 53"/>
                                <a:gd name="T1" fmla="*/ 0 h 1"/>
                                <a:gd name="T2" fmla="*/ 0 w 53"/>
                                <a:gd name="T3" fmla="*/ 0 h 1"/>
                                <a:gd name="T4" fmla="*/ 2 w 53"/>
                                <a:gd name="T5" fmla="*/ 0 h 1"/>
                                <a:gd name="T6" fmla="*/ 43 w 53"/>
                                <a:gd name="T7" fmla="*/ 0 h 1"/>
                                <a:gd name="T8" fmla="*/ 43 w 53"/>
                                <a:gd name="T9" fmla="*/ 0 h 1"/>
                                <a:gd name="T10" fmla="*/ 43 w 53"/>
                                <a:gd name="T11" fmla="*/ 0 h 1"/>
                                <a:gd name="T12" fmla="*/ 0 60000 65536"/>
                                <a:gd name="T13" fmla="*/ 0 60000 65536"/>
                                <a:gd name="T14" fmla="*/ 0 60000 65536"/>
                                <a:gd name="T15" fmla="*/ 0 60000 65536"/>
                                <a:gd name="T16" fmla="*/ 0 60000 65536"/>
                                <a:gd name="T17" fmla="*/ 0 60000 65536"/>
                                <a:gd name="T18" fmla="*/ 0 w 53"/>
                                <a:gd name="T19" fmla="*/ 0 h 1"/>
                                <a:gd name="T20" fmla="*/ 53 w 53"/>
                                <a:gd name="T21" fmla="*/ 1 h 1"/>
                              </a:gdLst>
                              <a:ahLst/>
                              <a:cxnLst>
                                <a:cxn ang="T12">
                                  <a:pos x="T0" y="T1"/>
                                </a:cxn>
                                <a:cxn ang="T13">
                                  <a:pos x="T2" y="T3"/>
                                </a:cxn>
                                <a:cxn ang="T14">
                                  <a:pos x="T4" y="T5"/>
                                </a:cxn>
                                <a:cxn ang="T15">
                                  <a:pos x="T6" y="T7"/>
                                </a:cxn>
                                <a:cxn ang="T16">
                                  <a:pos x="T8" y="T9"/>
                                </a:cxn>
                                <a:cxn ang="T17">
                                  <a:pos x="T10" y="T11"/>
                                </a:cxn>
                              </a:cxnLst>
                              <a:rect l="T18" t="T19" r="T20" b="T21"/>
                              <a:pathLst>
                                <a:path w="53" h="1">
                                  <a:moveTo>
                                    <a:pt x="52" y="0"/>
                                  </a:moveTo>
                                  <a:lnTo>
                                    <a:pt x="0" y="0"/>
                                  </a:lnTo>
                                  <a:lnTo>
                                    <a:pt x="2" y="0"/>
                                  </a:lnTo>
                                  <a:lnTo>
                                    <a:pt x="5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64" name="Freeform 1068"/>
                            <p:cNvSpPr>
                              <a:spLocks/>
                            </p:cNvSpPr>
                            <p:nvPr/>
                          </p:nvSpPr>
                          <p:spPr bwMode="auto">
                            <a:xfrm>
                              <a:off x="452" y="1757"/>
                              <a:ext cx="46" cy="1"/>
                            </a:xfrm>
                            <a:custGeom>
                              <a:avLst/>
                              <a:gdLst>
                                <a:gd name="T0" fmla="*/ 41 w 51"/>
                                <a:gd name="T1" fmla="*/ 0 h 1"/>
                                <a:gd name="T2" fmla="*/ 0 w 51"/>
                                <a:gd name="T3" fmla="*/ 0 h 1"/>
                                <a:gd name="T4" fmla="*/ 0 w 51"/>
                                <a:gd name="T5" fmla="*/ 0 h 1"/>
                                <a:gd name="T6" fmla="*/ 41 w 51"/>
                                <a:gd name="T7" fmla="*/ 0 h 1"/>
                                <a:gd name="T8" fmla="*/ 41 w 51"/>
                                <a:gd name="T9" fmla="*/ 0 h 1"/>
                                <a:gd name="T10" fmla="*/ 41 w 51"/>
                                <a:gd name="T11" fmla="*/ 0 h 1"/>
                                <a:gd name="T12" fmla="*/ 0 60000 65536"/>
                                <a:gd name="T13" fmla="*/ 0 60000 65536"/>
                                <a:gd name="T14" fmla="*/ 0 60000 65536"/>
                                <a:gd name="T15" fmla="*/ 0 60000 65536"/>
                                <a:gd name="T16" fmla="*/ 0 60000 65536"/>
                                <a:gd name="T17" fmla="*/ 0 60000 65536"/>
                                <a:gd name="T18" fmla="*/ 0 w 51"/>
                                <a:gd name="T19" fmla="*/ 0 h 1"/>
                                <a:gd name="T20" fmla="*/ 51 w 51"/>
                                <a:gd name="T21" fmla="*/ 1 h 1"/>
                              </a:gdLst>
                              <a:ahLst/>
                              <a:cxnLst>
                                <a:cxn ang="T12">
                                  <a:pos x="T0" y="T1"/>
                                </a:cxn>
                                <a:cxn ang="T13">
                                  <a:pos x="T2" y="T3"/>
                                </a:cxn>
                                <a:cxn ang="T14">
                                  <a:pos x="T4" y="T5"/>
                                </a:cxn>
                                <a:cxn ang="T15">
                                  <a:pos x="T6" y="T7"/>
                                </a:cxn>
                                <a:cxn ang="T16">
                                  <a:pos x="T8" y="T9"/>
                                </a:cxn>
                                <a:cxn ang="T17">
                                  <a:pos x="T10" y="T11"/>
                                </a:cxn>
                              </a:cxnLst>
                              <a:rect l="T18" t="T19" r="T20" b="T21"/>
                              <a:pathLst>
                                <a:path w="51" h="1">
                                  <a:moveTo>
                                    <a:pt x="50" y="0"/>
                                  </a:moveTo>
                                  <a:lnTo>
                                    <a:pt x="0" y="0"/>
                                  </a:lnTo>
                                  <a:lnTo>
                                    <a:pt x="5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65" name="Freeform 1069"/>
                            <p:cNvSpPr>
                              <a:spLocks/>
                            </p:cNvSpPr>
                            <p:nvPr/>
                          </p:nvSpPr>
                          <p:spPr bwMode="auto">
                            <a:xfrm>
                              <a:off x="452" y="1757"/>
                              <a:ext cx="46" cy="1"/>
                            </a:xfrm>
                            <a:custGeom>
                              <a:avLst/>
                              <a:gdLst>
                                <a:gd name="T0" fmla="*/ 41 w 51"/>
                                <a:gd name="T1" fmla="*/ 0 h 1"/>
                                <a:gd name="T2" fmla="*/ 0 w 51"/>
                                <a:gd name="T3" fmla="*/ 0 h 1"/>
                                <a:gd name="T4" fmla="*/ 2 w 51"/>
                                <a:gd name="T5" fmla="*/ 0 h 1"/>
                                <a:gd name="T6" fmla="*/ 41 w 51"/>
                                <a:gd name="T7" fmla="*/ 0 h 1"/>
                                <a:gd name="T8" fmla="*/ 41 w 51"/>
                                <a:gd name="T9" fmla="*/ 0 h 1"/>
                                <a:gd name="T10" fmla="*/ 41 w 51"/>
                                <a:gd name="T11" fmla="*/ 0 h 1"/>
                                <a:gd name="T12" fmla="*/ 0 60000 65536"/>
                                <a:gd name="T13" fmla="*/ 0 60000 65536"/>
                                <a:gd name="T14" fmla="*/ 0 60000 65536"/>
                                <a:gd name="T15" fmla="*/ 0 60000 65536"/>
                                <a:gd name="T16" fmla="*/ 0 60000 65536"/>
                                <a:gd name="T17" fmla="*/ 0 60000 65536"/>
                                <a:gd name="T18" fmla="*/ 0 w 51"/>
                                <a:gd name="T19" fmla="*/ 0 h 1"/>
                                <a:gd name="T20" fmla="*/ 51 w 51"/>
                                <a:gd name="T21" fmla="*/ 1 h 1"/>
                              </a:gdLst>
                              <a:ahLst/>
                              <a:cxnLst>
                                <a:cxn ang="T12">
                                  <a:pos x="T0" y="T1"/>
                                </a:cxn>
                                <a:cxn ang="T13">
                                  <a:pos x="T2" y="T3"/>
                                </a:cxn>
                                <a:cxn ang="T14">
                                  <a:pos x="T4" y="T5"/>
                                </a:cxn>
                                <a:cxn ang="T15">
                                  <a:pos x="T6" y="T7"/>
                                </a:cxn>
                                <a:cxn ang="T16">
                                  <a:pos x="T8" y="T9"/>
                                </a:cxn>
                                <a:cxn ang="T17">
                                  <a:pos x="T10" y="T11"/>
                                </a:cxn>
                              </a:cxnLst>
                              <a:rect l="T18" t="T19" r="T20" b="T21"/>
                              <a:pathLst>
                                <a:path w="51" h="1">
                                  <a:moveTo>
                                    <a:pt x="50" y="0"/>
                                  </a:moveTo>
                                  <a:lnTo>
                                    <a:pt x="0" y="0"/>
                                  </a:lnTo>
                                  <a:lnTo>
                                    <a:pt x="2" y="0"/>
                                  </a:lnTo>
                                  <a:lnTo>
                                    <a:pt x="5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66" name="Freeform 1070"/>
                            <p:cNvSpPr>
                              <a:spLocks/>
                            </p:cNvSpPr>
                            <p:nvPr/>
                          </p:nvSpPr>
                          <p:spPr bwMode="auto">
                            <a:xfrm>
                              <a:off x="454" y="1754"/>
                              <a:ext cx="44" cy="4"/>
                            </a:xfrm>
                            <a:custGeom>
                              <a:avLst/>
                              <a:gdLst>
                                <a:gd name="T0" fmla="*/ 39 w 49"/>
                                <a:gd name="T1" fmla="*/ 3 h 4"/>
                                <a:gd name="T2" fmla="*/ 0 w 49"/>
                                <a:gd name="T3" fmla="*/ 3 h 4"/>
                                <a:gd name="T4" fmla="*/ 0 w 49"/>
                                <a:gd name="T5" fmla="*/ 0 h 4"/>
                                <a:gd name="T6" fmla="*/ 39 w 49"/>
                                <a:gd name="T7" fmla="*/ 0 h 4"/>
                                <a:gd name="T8" fmla="*/ 39 w 49"/>
                                <a:gd name="T9" fmla="*/ 3 h 4"/>
                                <a:gd name="T10" fmla="*/ 39 w 49"/>
                                <a:gd name="T11" fmla="*/ 3 h 4"/>
                                <a:gd name="T12" fmla="*/ 0 60000 65536"/>
                                <a:gd name="T13" fmla="*/ 0 60000 65536"/>
                                <a:gd name="T14" fmla="*/ 0 60000 65536"/>
                                <a:gd name="T15" fmla="*/ 0 60000 65536"/>
                                <a:gd name="T16" fmla="*/ 0 60000 65536"/>
                                <a:gd name="T17" fmla="*/ 0 60000 65536"/>
                                <a:gd name="T18" fmla="*/ 0 w 49"/>
                                <a:gd name="T19" fmla="*/ 0 h 4"/>
                                <a:gd name="T20" fmla="*/ 49 w 49"/>
                                <a:gd name="T21" fmla="*/ 4 h 4"/>
                              </a:gdLst>
                              <a:ahLst/>
                              <a:cxnLst>
                                <a:cxn ang="T12">
                                  <a:pos x="T0" y="T1"/>
                                </a:cxn>
                                <a:cxn ang="T13">
                                  <a:pos x="T2" y="T3"/>
                                </a:cxn>
                                <a:cxn ang="T14">
                                  <a:pos x="T4" y="T5"/>
                                </a:cxn>
                                <a:cxn ang="T15">
                                  <a:pos x="T6" y="T7"/>
                                </a:cxn>
                                <a:cxn ang="T16">
                                  <a:pos x="T8" y="T9"/>
                                </a:cxn>
                                <a:cxn ang="T17">
                                  <a:pos x="T10" y="T11"/>
                                </a:cxn>
                              </a:cxnLst>
                              <a:rect l="T18" t="T19" r="T20" b="T21"/>
                              <a:pathLst>
                                <a:path w="49" h="4">
                                  <a:moveTo>
                                    <a:pt x="48" y="3"/>
                                  </a:moveTo>
                                  <a:lnTo>
                                    <a:pt x="0" y="3"/>
                                  </a:lnTo>
                                  <a:lnTo>
                                    <a:pt x="0" y="0"/>
                                  </a:lnTo>
                                  <a:lnTo>
                                    <a:pt x="48" y="0"/>
                                  </a:lnTo>
                                  <a:lnTo>
                                    <a:pt x="48"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67" name="Freeform 1071"/>
                            <p:cNvSpPr>
                              <a:spLocks/>
                            </p:cNvSpPr>
                            <p:nvPr/>
                          </p:nvSpPr>
                          <p:spPr bwMode="auto">
                            <a:xfrm>
                              <a:off x="454" y="1754"/>
                              <a:ext cx="44" cy="1"/>
                            </a:xfrm>
                            <a:custGeom>
                              <a:avLst/>
                              <a:gdLst>
                                <a:gd name="T0" fmla="*/ 39 w 49"/>
                                <a:gd name="T1" fmla="*/ 0 h 1"/>
                                <a:gd name="T2" fmla="*/ 0 w 49"/>
                                <a:gd name="T3" fmla="*/ 0 h 1"/>
                                <a:gd name="T4" fmla="*/ 0 w 49"/>
                                <a:gd name="T5" fmla="*/ 0 h 1"/>
                                <a:gd name="T6" fmla="*/ 39 w 49"/>
                                <a:gd name="T7" fmla="*/ 0 h 1"/>
                                <a:gd name="T8" fmla="*/ 39 w 49"/>
                                <a:gd name="T9" fmla="*/ 0 h 1"/>
                                <a:gd name="T10" fmla="*/ 39 w 49"/>
                                <a:gd name="T11" fmla="*/ 0 h 1"/>
                                <a:gd name="T12" fmla="*/ 0 60000 65536"/>
                                <a:gd name="T13" fmla="*/ 0 60000 65536"/>
                                <a:gd name="T14" fmla="*/ 0 60000 65536"/>
                                <a:gd name="T15" fmla="*/ 0 60000 65536"/>
                                <a:gd name="T16" fmla="*/ 0 60000 65536"/>
                                <a:gd name="T17" fmla="*/ 0 60000 65536"/>
                                <a:gd name="T18" fmla="*/ 0 w 49"/>
                                <a:gd name="T19" fmla="*/ 0 h 1"/>
                                <a:gd name="T20" fmla="*/ 49 w 4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 h="1">
                                  <a:moveTo>
                                    <a:pt x="48" y="0"/>
                                  </a:moveTo>
                                  <a:lnTo>
                                    <a:pt x="0" y="0"/>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68" name="Freeform 1072"/>
                            <p:cNvSpPr>
                              <a:spLocks/>
                            </p:cNvSpPr>
                            <p:nvPr/>
                          </p:nvSpPr>
                          <p:spPr bwMode="auto">
                            <a:xfrm>
                              <a:off x="454" y="1754"/>
                              <a:ext cx="44" cy="1"/>
                            </a:xfrm>
                            <a:custGeom>
                              <a:avLst/>
                              <a:gdLst>
                                <a:gd name="T0" fmla="*/ 39 w 49"/>
                                <a:gd name="T1" fmla="*/ 0 h 1"/>
                                <a:gd name="T2" fmla="*/ 0 w 49"/>
                                <a:gd name="T3" fmla="*/ 0 h 1"/>
                                <a:gd name="T4" fmla="*/ 2 w 49"/>
                                <a:gd name="T5" fmla="*/ 0 h 1"/>
                                <a:gd name="T6" fmla="*/ 39 w 49"/>
                                <a:gd name="T7" fmla="*/ 0 h 1"/>
                                <a:gd name="T8" fmla="*/ 39 w 49"/>
                                <a:gd name="T9" fmla="*/ 0 h 1"/>
                                <a:gd name="T10" fmla="*/ 39 w 49"/>
                                <a:gd name="T11" fmla="*/ 0 h 1"/>
                                <a:gd name="T12" fmla="*/ 0 60000 65536"/>
                                <a:gd name="T13" fmla="*/ 0 60000 65536"/>
                                <a:gd name="T14" fmla="*/ 0 60000 65536"/>
                                <a:gd name="T15" fmla="*/ 0 60000 65536"/>
                                <a:gd name="T16" fmla="*/ 0 60000 65536"/>
                                <a:gd name="T17" fmla="*/ 0 60000 65536"/>
                                <a:gd name="T18" fmla="*/ 0 w 49"/>
                                <a:gd name="T19" fmla="*/ 0 h 1"/>
                                <a:gd name="T20" fmla="*/ 49 w 4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 h="1">
                                  <a:moveTo>
                                    <a:pt x="48" y="0"/>
                                  </a:moveTo>
                                  <a:lnTo>
                                    <a:pt x="0" y="0"/>
                                  </a:lnTo>
                                  <a:lnTo>
                                    <a:pt x="2" y="0"/>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69" name="Freeform 1073"/>
                            <p:cNvSpPr>
                              <a:spLocks/>
                            </p:cNvSpPr>
                            <p:nvPr/>
                          </p:nvSpPr>
                          <p:spPr bwMode="auto">
                            <a:xfrm>
                              <a:off x="456" y="1754"/>
                              <a:ext cx="42" cy="1"/>
                            </a:xfrm>
                            <a:custGeom>
                              <a:avLst/>
                              <a:gdLst>
                                <a:gd name="T0" fmla="*/ 37 w 47"/>
                                <a:gd name="T1" fmla="*/ 0 h 1"/>
                                <a:gd name="T2" fmla="*/ 0 w 47"/>
                                <a:gd name="T3" fmla="*/ 0 h 1"/>
                                <a:gd name="T4" fmla="*/ 0 w 47"/>
                                <a:gd name="T5" fmla="*/ 0 h 1"/>
                                <a:gd name="T6" fmla="*/ 37 w 47"/>
                                <a:gd name="T7" fmla="*/ 0 h 1"/>
                                <a:gd name="T8" fmla="*/ 37 w 47"/>
                                <a:gd name="T9" fmla="*/ 0 h 1"/>
                                <a:gd name="T10" fmla="*/ 37 w 47"/>
                                <a:gd name="T11" fmla="*/ 0 h 1"/>
                                <a:gd name="T12" fmla="*/ 0 60000 65536"/>
                                <a:gd name="T13" fmla="*/ 0 60000 65536"/>
                                <a:gd name="T14" fmla="*/ 0 60000 65536"/>
                                <a:gd name="T15" fmla="*/ 0 60000 65536"/>
                                <a:gd name="T16" fmla="*/ 0 60000 65536"/>
                                <a:gd name="T17" fmla="*/ 0 60000 65536"/>
                                <a:gd name="T18" fmla="*/ 0 w 47"/>
                                <a:gd name="T19" fmla="*/ 0 h 1"/>
                                <a:gd name="T20" fmla="*/ 47 w 47"/>
                                <a:gd name="T21" fmla="*/ 1 h 1"/>
                              </a:gdLst>
                              <a:ahLst/>
                              <a:cxnLst>
                                <a:cxn ang="T12">
                                  <a:pos x="T0" y="T1"/>
                                </a:cxn>
                                <a:cxn ang="T13">
                                  <a:pos x="T2" y="T3"/>
                                </a:cxn>
                                <a:cxn ang="T14">
                                  <a:pos x="T4" y="T5"/>
                                </a:cxn>
                                <a:cxn ang="T15">
                                  <a:pos x="T6" y="T7"/>
                                </a:cxn>
                                <a:cxn ang="T16">
                                  <a:pos x="T8" y="T9"/>
                                </a:cxn>
                                <a:cxn ang="T17">
                                  <a:pos x="T10" y="T11"/>
                                </a:cxn>
                              </a:cxnLst>
                              <a:rect l="T18" t="T19" r="T20" b="T21"/>
                              <a:pathLst>
                                <a:path w="47" h="1">
                                  <a:moveTo>
                                    <a:pt x="46" y="0"/>
                                  </a:moveTo>
                                  <a:lnTo>
                                    <a:pt x="0" y="0"/>
                                  </a:lnTo>
                                  <a:lnTo>
                                    <a:pt x="4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70" name="Freeform 1074"/>
                            <p:cNvSpPr>
                              <a:spLocks/>
                            </p:cNvSpPr>
                            <p:nvPr/>
                          </p:nvSpPr>
                          <p:spPr bwMode="auto">
                            <a:xfrm>
                              <a:off x="456" y="1754"/>
                              <a:ext cx="42" cy="1"/>
                            </a:xfrm>
                            <a:custGeom>
                              <a:avLst/>
                              <a:gdLst>
                                <a:gd name="T0" fmla="*/ 37 w 47"/>
                                <a:gd name="T1" fmla="*/ 0 h 1"/>
                                <a:gd name="T2" fmla="*/ 0 w 47"/>
                                <a:gd name="T3" fmla="*/ 0 h 1"/>
                                <a:gd name="T4" fmla="*/ 2 w 47"/>
                                <a:gd name="T5" fmla="*/ 0 h 1"/>
                                <a:gd name="T6" fmla="*/ 37 w 47"/>
                                <a:gd name="T7" fmla="*/ 0 h 1"/>
                                <a:gd name="T8" fmla="*/ 37 w 47"/>
                                <a:gd name="T9" fmla="*/ 0 h 1"/>
                                <a:gd name="T10" fmla="*/ 37 w 47"/>
                                <a:gd name="T11" fmla="*/ 0 h 1"/>
                                <a:gd name="T12" fmla="*/ 0 60000 65536"/>
                                <a:gd name="T13" fmla="*/ 0 60000 65536"/>
                                <a:gd name="T14" fmla="*/ 0 60000 65536"/>
                                <a:gd name="T15" fmla="*/ 0 60000 65536"/>
                                <a:gd name="T16" fmla="*/ 0 60000 65536"/>
                                <a:gd name="T17" fmla="*/ 0 60000 65536"/>
                                <a:gd name="T18" fmla="*/ 0 w 47"/>
                                <a:gd name="T19" fmla="*/ 0 h 1"/>
                                <a:gd name="T20" fmla="*/ 47 w 47"/>
                                <a:gd name="T21" fmla="*/ 1 h 1"/>
                              </a:gdLst>
                              <a:ahLst/>
                              <a:cxnLst>
                                <a:cxn ang="T12">
                                  <a:pos x="T0" y="T1"/>
                                </a:cxn>
                                <a:cxn ang="T13">
                                  <a:pos x="T2" y="T3"/>
                                </a:cxn>
                                <a:cxn ang="T14">
                                  <a:pos x="T4" y="T5"/>
                                </a:cxn>
                                <a:cxn ang="T15">
                                  <a:pos x="T6" y="T7"/>
                                </a:cxn>
                                <a:cxn ang="T16">
                                  <a:pos x="T8" y="T9"/>
                                </a:cxn>
                                <a:cxn ang="T17">
                                  <a:pos x="T10" y="T11"/>
                                </a:cxn>
                              </a:cxnLst>
                              <a:rect l="T18" t="T19" r="T20" b="T21"/>
                              <a:pathLst>
                                <a:path w="47" h="1">
                                  <a:moveTo>
                                    <a:pt x="46" y="0"/>
                                  </a:moveTo>
                                  <a:lnTo>
                                    <a:pt x="0" y="0"/>
                                  </a:lnTo>
                                  <a:lnTo>
                                    <a:pt x="2" y="0"/>
                                  </a:lnTo>
                                  <a:lnTo>
                                    <a:pt x="4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71" name="Freeform 1075"/>
                            <p:cNvSpPr>
                              <a:spLocks/>
                            </p:cNvSpPr>
                            <p:nvPr/>
                          </p:nvSpPr>
                          <p:spPr bwMode="auto">
                            <a:xfrm>
                              <a:off x="458" y="1752"/>
                              <a:ext cx="40" cy="3"/>
                            </a:xfrm>
                            <a:custGeom>
                              <a:avLst/>
                              <a:gdLst>
                                <a:gd name="T0" fmla="*/ 35 w 45"/>
                                <a:gd name="T1" fmla="*/ 2 h 3"/>
                                <a:gd name="T2" fmla="*/ 0 w 45"/>
                                <a:gd name="T3" fmla="*/ 2 h 3"/>
                                <a:gd name="T4" fmla="*/ 0 w 45"/>
                                <a:gd name="T5" fmla="*/ 0 h 3"/>
                                <a:gd name="T6" fmla="*/ 35 w 45"/>
                                <a:gd name="T7" fmla="*/ 0 h 3"/>
                                <a:gd name="T8" fmla="*/ 35 w 45"/>
                                <a:gd name="T9" fmla="*/ 2 h 3"/>
                                <a:gd name="T10" fmla="*/ 35 w 45"/>
                                <a:gd name="T11" fmla="*/ 2 h 3"/>
                                <a:gd name="T12" fmla="*/ 0 60000 65536"/>
                                <a:gd name="T13" fmla="*/ 0 60000 65536"/>
                                <a:gd name="T14" fmla="*/ 0 60000 65536"/>
                                <a:gd name="T15" fmla="*/ 0 60000 65536"/>
                                <a:gd name="T16" fmla="*/ 0 60000 65536"/>
                                <a:gd name="T17" fmla="*/ 0 60000 65536"/>
                                <a:gd name="T18" fmla="*/ 0 w 45"/>
                                <a:gd name="T19" fmla="*/ 0 h 3"/>
                                <a:gd name="T20" fmla="*/ 45 w 45"/>
                                <a:gd name="T21" fmla="*/ 3 h 3"/>
                              </a:gdLst>
                              <a:ahLst/>
                              <a:cxnLst>
                                <a:cxn ang="T12">
                                  <a:pos x="T0" y="T1"/>
                                </a:cxn>
                                <a:cxn ang="T13">
                                  <a:pos x="T2" y="T3"/>
                                </a:cxn>
                                <a:cxn ang="T14">
                                  <a:pos x="T4" y="T5"/>
                                </a:cxn>
                                <a:cxn ang="T15">
                                  <a:pos x="T6" y="T7"/>
                                </a:cxn>
                                <a:cxn ang="T16">
                                  <a:pos x="T8" y="T9"/>
                                </a:cxn>
                                <a:cxn ang="T17">
                                  <a:pos x="T10" y="T11"/>
                                </a:cxn>
                              </a:cxnLst>
                              <a:rect l="T18" t="T19" r="T20" b="T21"/>
                              <a:pathLst>
                                <a:path w="45" h="3">
                                  <a:moveTo>
                                    <a:pt x="44" y="2"/>
                                  </a:moveTo>
                                  <a:lnTo>
                                    <a:pt x="0" y="2"/>
                                  </a:lnTo>
                                  <a:lnTo>
                                    <a:pt x="0" y="0"/>
                                  </a:lnTo>
                                  <a:lnTo>
                                    <a:pt x="44" y="0"/>
                                  </a:lnTo>
                                  <a:lnTo>
                                    <a:pt x="44"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72" name="Freeform 1076"/>
                            <p:cNvSpPr>
                              <a:spLocks/>
                            </p:cNvSpPr>
                            <p:nvPr/>
                          </p:nvSpPr>
                          <p:spPr bwMode="auto">
                            <a:xfrm>
                              <a:off x="458" y="1752"/>
                              <a:ext cx="40" cy="1"/>
                            </a:xfrm>
                            <a:custGeom>
                              <a:avLst/>
                              <a:gdLst>
                                <a:gd name="T0" fmla="*/ 35 w 45"/>
                                <a:gd name="T1" fmla="*/ 0 h 1"/>
                                <a:gd name="T2" fmla="*/ 0 w 45"/>
                                <a:gd name="T3" fmla="*/ 0 h 1"/>
                                <a:gd name="T4" fmla="*/ 2 w 45"/>
                                <a:gd name="T5" fmla="*/ 0 h 1"/>
                                <a:gd name="T6" fmla="*/ 35 w 45"/>
                                <a:gd name="T7" fmla="*/ 0 h 1"/>
                                <a:gd name="T8" fmla="*/ 35 w 45"/>
                                <a:gd name="T9" fmla="*/ 0 h 1"/>
                                <a:gd name="T10" fmla="*/ 35 w 45"/>
                                <a:gd name="T11" fmla="*/ 0 h 1"/>
                                <a:gd name="T12" fmla="*/ 0 60000 65536"/>
                                <a:gd name="T13" fmla="*/ 0 60000 65536"/>
                                <a:gd name="T14" fmla="*/ 0 60000 65536"/>
                                <a:gd name="T15" fmla="*/ 0 60000 65536"/>
                                <a:gd name="T16" fmla="*/ 0 60000 65536"/>
                                <a:gd name="T17" fmla="*/ 0 60000 65536"/>
                                <a:gd name="T18" fmla="*/ 0 w 45"/>
                                <a:gd name="T19" fmla="*/ 0 h 1"/>
                                <a:gd name="T20" fmla="*/ 45 w 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5" h="1">
                                  <a:moveTo>
                                    <a:pt x="44" y="0"/>
                                  </a:moveTo>
                                  <a:lnTo>
                                    <a:pt x="0" y="0"/>
                                  </a:lnTo>
                                  <a:lnTo>
                                    <a:pt x="2" y="0"/>
                                  </a:lnTo>
                                  <a:lnTo>
                                    <a:pt x="4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73" name="Freeform 1077"/>
                            <p:cNvSpPr>
                              <a:spLocks/>
                            </p:cNvSpPr>
                            <p:nvPr/>
                          </p:nvSpPr>
                          <p:spPr bwMode="auto">
                            <a:xfrm>
                              <a:off x="459" y="1752"/>
                              <a:ext cx="39" cy="1"/>
                            </a:xfrm>
                            <a:custGeom>
                              <a:avLst/>
                              <a:gdLst>
                                <a:gd name="T0" fmla="*/ 34 w 43"/>
                                <a:gd name="T1" fmla="*/ 0 h 1"/>
                                <a:gd name="T2" fmla="*/ 0 w 43"/>
                                <a:gd name="T3" fmla="*/ 0 h 1"/>
                                <a:gd name="T4" fmla="*/ 0 w 43"/>
                                <a:gd name="T5" fmla="*/ 0 h 1"/>
                                <a:gd name="T6" fmla="*/ 34 w 43"/>
                                <a:gd name="T7" fmla="*/ 0 h 1"/>
                                <a:gd name="T8" fmla="*/ 34 w 43"/>
                                <a:gd name="T9" fmla="*/ 0 h 1"/>
                                <a:gd name="T10" fmla="*/ 34 w 43"/>
                                <a:gd name="T11" fmla="*/ 0 h 1"/>
                                <a:gd name="T12" fmla="*/ 0 60000 65536"/>
                                <a:gd name="T13" fmla="*/ 0 60000 65536"/>
                                <a:gd name="T14" fmla="*/ 0 60000 65536"/>
                                <a:gd name="T15" fmla="*/ 0 60000 65536"/>
                                <a:gd name="T16" fmla="*/ 0 60000 65536"/>
                                <a:gd name="T17" fmla="*/ 0 60000 65536"/>
                                <a:gd name="T18" fmla="*/ 0 w 43"/>
                                <a:gd name="T19" fmla="*/ 0 h 1"/>
                                <a:gd name="T20" fmla="*/ 43 w 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43" h="1">
                                  <a:moveTo>
                                    <a:pt x="42" y="0"/>
                                  </a:moveTo>
                                  <a:lnTo>
                                    <a:pt x="0" y="0"/>
                                  </a:lnTo>
                                  <a:lnTo>
                                    <a:pt x="4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74" name="Freeform 1078"/>
                            <p:cNvSpPr>
                              <a:spLocks/>
                            </p:cNvSpPr>
                            <p:nvPr/>
                          </p:nvSpPr>
                          <p:spPr bwMode="auto">
                            <a:xfrm>
                              <a:off x="459" y="1752"/>
                              <a:ext cx="39" cy="1"/>
                            </a:xfrm>
                            <a:custGeom>
                              <a:avLst/>
                              <a:gdLst>
                                <a:gd name="T0" fmla="*/ 34 w 43"/>
                                <a:gd name="T1" fmla="*/ 0 h 1"/>
                                <a:gd name="T2" fmla="*/ 0 w 43"/>
                                <a:gd name="T3" fmla="*/ 0 h 1"/>
                                <a:gd name="T4" fmla="*/ 0 w 43"/>
                                <a:gd name="T5" fmla="*/ 0 h 1"/>
                                <a:gd name="T6" fmla="*/ 34 w 43"/>
                                <a:gd name="T7" fmla="*/ 0 h 1"/>
                                <a:gd name="T8" fmla="*/ 34 w 43"/>
                                <a:gd name="T9" fmla="*/ 0 h 1"/>
                                <a:gd name="T10" fmla="*/ 34 w 43"/>
                                <a:gd name="T11" fmla="*/ 0 h 1"/>
                                <a:gd name="T12" fmla="*/ 0 60000 65536"/>
                                <a:gd name="T13" fmla="*/ 0 60000 65536"/>
                                <a:gd name="T14" fmla="*/ 0 60000 65536"/>
                                <a:gd name="T15" fmla="*/ 0 60000 65536"/>
                                <a:gd name="T16" fmla="*/ 0 60000 65536"/>
                                <a:gd name="T17" fmla="*/ 0 60000 65536"/>
                                <a:gd name="T18" fmla="*/ 0 w 43"/>
                                <a:gd name="T19" fmla="*/ 0 h 1"/>
                                <a:gd name="T20" fmla="*/ 43 w 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43" h="1">
                                  <a:moveTo>
                                    <a:pt x="42" y="0"/>
                                  </a:moveTo>
                                  <a:lnTo>
                                    <a:pt x="0" y="0"/>
                                  </a:lnTo>
                                  <a:lnTo>
                                    <a:pt x="4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75" name="Freeform 1079"/>
                            <p:cNvSpPr>
                              <a:spLocks/>
                            </p:cNvSpPr>
                            <p:nvPr/>
                          </p:nvSpPr>
                          <p:spPr bwMode="auto">
                            <a:xfrm>
                              <a:off x="459" y="1751"/>
                              <a:ext cx="39" cy="2"/>
                            </a:xfrm>
                            <a:custGeom>
                              <a:avLst/>
                              <a:gdLst>
                                <a:gd name="T0" fmla="*/ 34 w 43"/>
                                <a:gd name="T1" fmla="*/ 1 h 3"/>
                                <a:gd name="T2" fmla="*/ 0 w 43"/>
                                <a:gd name="T3" fmla="*/ 1 h 3"/>
                                <a:gd name="T4" fmla="*/ 3 w 43"/>
                                <a:gd name="T5" fmla="*/ 0 h 3"/>
                                <a:gd name="T6" fmla="*/ 34 w 43"/>
                                <a:gd name="T7" fmla="*/ 0 h 3"/>
                                <a:gd name="T8" fmla="*/ 34 w 43"/>
                                <a:gd name="T9" fmla="*/ 1 h 3"/>
                                <a:gd name="T10" fmla="*/ 34 w 43"/>
                                <a:gd name="T11" fmla="*/ 1 h 3"/>
                                <a:gd name="T12" fmla="*/ 0 60000 65536"/>
                                <a:gd name="T13" fmla="*/ 0 60000 65536"/>
                                <a:gd name="T14" fmla="*/ 0 60000 65536"/>
                                <a:gd name="T15" fmla="*/ 0 60000 65536"/>
                                <a:gd name="T16" fmla="*/ 0 60000 65536"/>
                                <a:gd name="T17" fmla="*/ 0 60000 65536"/>
                                <a:gd name="T18" fmla="*/ 0 w 43"/>
                                <a:gd name="T19" fmla="*/ 0 h 3"/>
                                <a:gd name="T20" fmla="*/ 43 w 43"/>
                                <a:gd name="T21" fmla="*/ 3 h 3"/>
                              </a:gdLst>
                              <a:ahLst/>
                              <a:cxnLst>
                                <a:cxn ang="T12">
                                  <a:pos x="T0" y="T1"/>
                                </a:cxn>
                                <a:cxn ang="T13">
                                  <a:pos x="T2" y="T3"/>
                                </a:cxn>
                                <a:cxn ang="T14">
                                  <a:pos x="T4" y="T5"/>
                                </a:cxn>
                                <a:cxn ang="T15">
                                  <a:pos x="T6" y="T7"/>
                                </a:cxn>
                                <a:cxn ang="T16">
                                  <a:pos x="T8" y="T9"/>
                                </a:cxn>
                                <a:cxn ang="T17">
                                  <a:pos x="T10" y="T11"/>
                                </a:cxn>
                              </a:cxnLst>
                              <a:rect l="T18" t="T19" r="T20" b="T21"/>
                              <a:pathLst>
                                <a:path w="43" h="3">
                                  <a:moveTo>
                                    <a:pt x="42" y="2"/>
                                  </a:moveTo>
                                  <a:lnTo>
                                    <a:pt x="0" y="2"/>
                                  </a:lnTo>
                                  <a:lnTo>
                                    <a:pt x="3" y="0"/>
                                  </a:lnTo>
                                  <a:lnTo>
                                    <a:pt x="42" y="0"/>
                                  </a:lnTo>
                                  <a:lnTo>
                                    <a:pt x="42"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76" name="Freeform 1080"/>
                            <p:cNvSpPr>
                              <a:spLocks/>
                            </p:cNvSpPr>
                            <p:nvPr/>
                          </p:nvSpPr>
                          <p:spPr bwMode="auto">
                            <a:xfrm>
                              <a:off x="462" y="1751"/>
                              <a:ext cx="36" cy="1"/>
                            </a:xfrm>
                            <a:custGeom>
                              <a:avLst/>
                              <a:gdLst>
                                <a:gd name="T0" fmla="*/ 32 w 40"/>
                                <a:gd name="T1" fmla="*/ 0 h 1"/>
                                <a:gd name="T2" fmla="*/ 0 w 40"/>
                                <a:gd name="T3" fmla="*/ 0 h 1"/>
                                <a:gd name="T4" fmla="*/ 0 w 40"/>
                                <a:gd name="T5" fmla="*/ 0 h 1"/>
                                <a:gd name="T6" fmla="*/ 32 w 40"/>
                                <a:gd name="T7" fmla="*/ 0 h 1"/>
                                <a:gd name="T8" fmla="*/ 32 w 40"/>
                                <a:gd name="T9" fmla="*/ 0 h 1"/>
                                <a:gd name="T10" fmla="*/ 32 w 40"/>
                                <a:gd name="T11" fmla="*/ 0 h 1"/>
                                <a:gd name="T12" fmla="*/ 0 60000 65536"/>
                                <a:gd name="T13" fmla="*/ 0 60000 65536"/>
                                <a:gd name="T14" fmla="*/ 0 60000 65536"/>
                                <a:gd name="T15" fmla="*/ 0 60000 65536"/>
                                <a:gd name="T16" fmla="*/ 0 60000 65536"/>
                                <a:gd name="T17" fmla="*/ 0 60000 65536"/>
                                <a:gd name="T18" fmla="*/ 0 w 40"/>
                                <a:gd name="T19" fmla="*/ 0 h 1"/>
                                <a:gd name="T20" fmla="*/ 40 w 40"/>
                                <a:gd name="T21" fmla="*/ 1 h 1"/>
                              </a:gdLst>
                              <a:ahLst/>
                              <a:cxnLst>
                                <a:cxn ang="T12">
                                  <a:pos x="T0" y="T1"/>
                                </a:cxn>
                                <a:cxn ang="T13">
                                  <a:pos x="T2" y="T3"/>
                                </a:cxn>
                                <a:cxn ang="T14">
                                  <a:pos x="T4" y="T5"/>
                                </a:cxn>
                                <a:cxn ang="T15">
                                  <a:pos x="T6" y="T7"/>
                                </a:cxn>
                                <a:cxn ang="T16">
                                  <a:pos x="T8" y="T9"/>
                                </a:cxn>
                                <a:cxn ang="T17">
                                  <a:pos x="T10" y="T11"/>
                                </a:cxn>
                              </a:cxnLst>
                              <a:rect l="T18" t="T19" r="T20" b="T21"/>
                              <a:pathLst>
                                <a:path w="40" h="1">
                                  <a:moveTo>
                                    <a:pt x="39" y="0"/>
                                  </a:moveTo>
                                  <a:lnTo>
                                    <a:pt x="0" y="0"/>
                                  </a:lnTo>
                                  <a:lnTo>
                                    <a:pt x="3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77" name="Freeform 1081"/>
                            <p:cNvSpPr>
                              <a:spLocks/>
                            </p:cNvSpPr>
                            <p:nvPr/>
                          </p:nvSpPr>
                          <p:spPr bwMode="auto">
                            <a:xfrm>
                              <a:off x="462" y="1751"/>
                              <a:ext cx="36" cy="1"/>
                            </a:xfrm>
                            <a:custGeom>
                              <a:avLst/>
                              <a:gdLst>
                                <a:gd name="T0" fmla="*/ 32 w 40"/>
                                <a:gd name="T1" fmla="*/ 0 h 1"/>
                                <a:gd name="T2" fmla="*/ 0 w 40"/>
                                <a:gd name="T3" fmla="*/ 0 h 1"/>
                                <a:gd name="T4" fmla="*/ 2 w 40"/>
                                <a:gd name="T5" fmla="*/ 0 h 1"/>
                                <a:gd name="T6" fmla="*/ 32 w 40"/>
                                <a:gd name="T7" fmla="*/ 0 h 1"/>
                                <a:gd name="T8" fmla="*/ 32 w 40"/>
                                <a:gd name="T9" fmla="*/ 0 h 1"/>
                                <a:gd name="T10" fmla="*/ 32 w 40"/>
                                <a:gd name="T11" fmla="*/ 0 h 1"/>
                                <a:gd name="T12" fmla="*/ 0 60000 65536"/>
                                <a:gd name="T13" fmla="*/ 0 60000 65536"/>
                                <a:gd name="T14" fmla="*/ 0 60000 65536"/>
                                <a:gd name="T15" fmla="*/ 0 60000 65536"/>
                                <a:gd name="T16" fmla="*/ 0 60000 65536"/>
                                <a:gd name="T17" fmla="*/ 0 60000 65536"/>
                                <a:gd name="T18" fmla="*/ 0 w 40"/>
                                <a:gd name="T19" fmla="*/ 0 h 1"/>
                                <a:gd name="T20" fmla="*/ 40 w 40"/>
                                <a:gd name="T21" fmla="*/ 1 h 1"/>
                              </a:gdLst>
                              <a:ahLst/>
                              <a:cxnLst>
                                <a:cxn ang="T12">
                                  <a:pos x="T0" y="T1"/>
                                </a:cxn>
                                <a:cxn ang="T13">
                                  <a:pos x="T2" y="T3"/>
                                </a:cxn>
                                <a:cxn ang="T14">
                                  <a:pos x="T4" y="T5"/>
                                </a:cxn>
                                <a:cxn ang="T15">
                                  <a:pos x="T6" y="T7"/>
                                </a:cxn>
                                <a:cxn ang="T16">
                                  <a:pos x="T8" y="T9"/>
                                </a:cxn>
                                <a:cxn ang="T17">
                                  <a:pos x="T10" y="T11"/>
                                </a:cxn>
                              </a:cxnLst>
                              <a:rect l="T18" t="T19" r="T20" b="T21"/>
                              <a:pathLst>
                                <a:path w="40" h="1">
                                  <a:moveTo>
                                    <a:pt x="39" y="0"/>
                                  </a:moveTo>
                                  <a:lnTo>
                                    <a:pt x="0" y="0"/>
                                  </a:lnTo>
                                  <a:lnTo>
                                    <a:pt x="2" y="0"/>
                                  </a:lnTo>
                                  <a:lnTo>
                                    <a:pt x="3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78" name="Freeform 1082"/>
                            <p:cNvSpPr>
                              <a:spLocks/>
                            </p:cNvSpPr>
                            <p:nvPr/>
                          </p:nvSpPr>
                          <p:spPr bwMode="auto">
                            <a:xfrm>
                              <a:off x="464" y="1751"/>
                              <a:ext cx="34" cy="1"/>
                            </a:xfrm>
                            <a:custGeom>
                              <a:avLst/>
                              <a:gdLst>
                                <a:gd name="T0" fmla="*/ 30 w 38"/>
                                <a:gd name="T1" fmla="*/ 0 h 1"/>
                                <a:gd name="T2" fmla="*/ 0 w 38"/>
                                <a:gd name="T3" fmla="*/ 0 h 1"/>
                                <a:gd name="T4" fmla="*/ 0 w 38"/>
                                <a:gd name="T5" fmla="*/ 0 h 1"/>
                                <a:gd name="T6" fmla="*/ 30 w 38"/>
                                <a:gd name="T7" fmla="*/ 0 h 1"/>
                                <a:gd name="T8" fmla="*/ 30 w 38"/>
                                <a:gd name="T9" fmla="*/ 0 h 1"/>
                                <a:gd name="T10" fmla="*/ 30 w 38"/>
                                <a:gd name="T11" fmla="*/ 0 h 1"/>
                                <a:gd name="T12" fmla="*/ 0 60000 65536"/>
                                <a:gd name="T13" fmla="*/ 0 60000 65536"/>
                                <a:gd name="T14" fmla="*/ 0 60000 65536"/>
                                <a:gd name="T15" fmla="*/ 0 60000 65536"/>
                                <a:gd name="T16" fmla="*/ 0 60000 65536"/>
                                <a:gd name="T17" fmla="*/ 0 60000 65536"/>
                                <a:gd name="T18" fmla="*/ 0 w 38"/>
                                <a:gd name="T19" fmla="*/ 0 h 1"/>
                                <a:gd name="T20" fmla="*/ 38 w 38"/>
                                <a:gd name="T21" fmla="*/ 1 h 1"/>
                              </a:gdLst>
                              <a:ahLst/>
                              <a:cxnLst>
                                <a:cxn ang="T12">
                                  <a:pos x="T0" y="T1"/>
                                </a:cxn>
                                <a:cxn ang="T13">
                                  <a:pos x="T2" y="T3"/>
                                </a:cxn>
                                <a:cxn ang="T14">
                                  <a:pos x="T4" y="T5"/>
                                </a:cxn>
                                <a:cxn ang="T15">
                                  <a:pos x="T6" y="T7"/>
                                </a:cxn>
                                <a:cxn ang="T16">
                                  <a:pos x="T8" y="T9"/>
                                </a:cxn>
                                <a:cxn ang="T17">
                                  <a:pos x="T10" y="T11"/>
                                </a:cxn>
                              </a:cxnLst>
                              <a:rect l="T18" t="T19" r="T20" b="T21"/>
                              <a:pathLst>
                                <a:path w="38" h="1">
                                  <a:moveTo>
                                    <a:pt x="37" y="0"/>
                                  </a:moveTo>
                                  <a:lnTo>
                                    <a:pt x="0" y="0"/>
                                  </a:lnTo>
                                  <a:lnTo>
                                    <a:pt x="3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79" name="Freeform 1083"/>
                            <p:cNvSpPr>
                              <a:spLocks/>
                            </p:cNvSpPr>
                            <p:nvPr/>
                          </p:nvSpPr>
                          <p:spPr bwMode="auto">
                            <a:xfrm>
                              <a:off x="464" y="1751"/>
                              <a:ext cx="34" cy="1"/>
                            </a:xfrm>
                            <a:custGeom>
                              <a:avLst/>
                              <a:gdLst>
                                <a:gd name="T0" fmla="*/ 30 w 38"/>
                                <a:gd name="T1" fmla="*/ 0 h 1"/>
                                <a:gd name="T2" fmla="*/ 0 w 38"/>
                                <a:gd name="T3" fmla="*/ 0 h 1"/>
                                <a:gd name="T4" fmla="*/ 0 w 38"/>
                                <a:gd name="T5" fmla="*/ 0 h 1"/>
                                <a:gd name="T6" fmla="*/ 30 w 38"/>
                                <a:gd name="T7" fmla="*/ 0 h 1"/>
                                <a:gd name="T8" fmla="*/ 30 w 38"/>
                                <a:gd name="T9" fmla="*/ 0 h 1"/>
                                <a:gd name="T10" fmla="*/ 30 w 38"/>
                                <a:gd name="T11" fmla="*/ 0 h 1"/>
                                <a:gd name="T12" fmla="*/ 0 60000 65536"/>
                                <a:gd name="T13" fmla="*/ 0 60000 65536"/>
                                <a:gd name="T14" fmla="*/ 0 60000 65536"/>
                                <a:gd name="T15" fmla="*/ 0 60000 65536"/>
                                <a:gd name="T16" fmla="*/ 0 60000 65536"/>
                                <a:gd name="T17" fmla="*/ 0 60000 65536"/>
                                <a:gd name="T18" fmla="*/ 0 w 38"/>
                                <a:gd name="T19" fmla="*/ 0 h 1"/>
                                <a:gd name="T20" fmla="*/ 38 w 38"/>
                                <a:gd name="T21" fmla="*/ 1 h 1"/>
                              </a:gdLst>
                              <a:ahLst/>
                              <a:cxnLst>
                                <a:cxn ang="T12">
                                  <a:pos x="T0" y="T1"/>
                                </a:cxn>
                                <a:cxn ang="T13">
                                  <a:pos x="T2" y="T3"/>
                                </a:cxn>
                                <a:cxn ang="T14">
                                  <a:pos x="T4" y="T5"/>
                                </a:cxn>
                                <a:cxn ang="T15">
                                  <a:pos x="T6" y="T7"/>
                                </a:cxn>
                                <a:cxn ang="T16">
                                  <a:pos x="T8" y="T9"/>
                                </a:cxn>
                                <a:cxn ang="T17">
                                  <a:pos x="T10" y="T11"/>
                                </a:cxn>
                              </a:cxnLst>
                              <a:rect l="T18" t="T19" r="T20" b="T21"/>
                              <a:pathLst>
                                <a:path w="38" h="1">
                                  <a:moveTo>
                                    <a:pt x="37" y="0"/>
                                  </a:moveTo>
                                  <a:lnTo>
                                    <a:pt x="0" y="0"/>
                                  </a:lnTo>
                                  <a:lnTo>
                                    <a:pt x="3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80" name="Freeform 1084"/>
                            <p:cNvSpPr>
                              <a:spLocks/>
                            </p:cNvSpPr>
                            <p:nvPr/>
                          </p:nvSpPr>
                          <p:spPr bwMode="auto">
                            <a:xfrm>
                              <a:off x="464" y="1750"/>
                              <a:ext cx="34" cy="2"/>
                            </a:xfrm>
                            <a:custGeom>
                              <a:avLst/>
                              <a:gdLst>
                                <a:gd name="T0" fmla="*/ 30 w 38"/>
                                <a:gd name="T1" fmla="*/ 1 h 2"/>
                                <a:gd name="T2" fmla="*/ 0 w 38"/>
                                <a:gd name="T3" fmla="*/ 1 h 2"/>
                                <a:gd name="T4" fmla="*/ 1 w 38"/>
                                <a:gd name="T5" fmla="*/ 0 h 2"/>
                                <a:gd name="T6" fmla="*/ 30 w 38"/>
                                <a:gd name="T7" fmla="*/ 0 h 2"/>
                                <a:gd name="T8" fmla="*/ 30 w 38"/>
                                <a:gd name="T9" fmla="*/ 1 h 2"/>
                                <a:gd name="T10" fmla="*/ 30 w 38"/>
                                <a:gd name="T11" fmla="*/ 1 h 2"/>
                                <a:gd name="T12" fmla="*/ 0 60000 65536"/>
                                <a:gd name="T13" fmla="*/ 0 60000 65536"/>
                                <a:gd name="T14" fmla="*/ 0 60000 65536"/>
                                <a:gd name="T15" fmla="*/ 0 60000 65536"/>
                                <a:gd name="T16" fmla="*/ 0 60000 65536"/>
                                <a:gd name="T17" fmla="*/ 0 60000 65536"/>
                                <a:gd name="T18" fmla="*/ 0 w 38"/>
                                <a:gd name="T19" fmla="*/ 0 h 2"/>
                                <a:gd name="T20" fmla="*/ 38 w 38"/>
                                <a:gd name="T21" fmla="*/ 2 h 2"/>
                              </a:gdLst>
                              <a:ahLst/>
                              <a:cxnLst>
                                <a:cxn ang="T12">
                                  <a:pos x="T0" y="T1"/>
                                </a:cxn>
                                <a:cxn ang="T13">
                                  <a:pos x="T2" y="T3"/>
                                </a:cxn>
                                <a:cxn ang="T14">
                                  <a:pos x="T4" y="T5"/>
                                </a:cxn>
                                <a:cxn ang="T15">
                                  <a:pos x="T6" y="T7"/>
                                </a:cxn>
                                <a:cxn ang="T16">
                                  <a:pos x="T8" y="T9"/>
                                </a:cxn>
                                <a:cxn ang="T17">
                                  <a:pos x="T10" y="T11"/>
                                </a:cxn>
                              </a:cxnLst>
                              <a:rect l="T18" t="T19" r="T20" b="T21"/>
                              <a:pathLst>
                                <a:path w="38" h="2">
                                  <a:moveTo>
                                    <a:pt x="37" y="1"/>
                                  </a:moveTo>
                                  <a:lnTo>
                                    <a:pt x="0" y="1"/>
                                  </a:lnTo>
                                  <a:lnTo>
                                    <a:pt x="1" y="0"/>
                                  </a:lnTo>
                                  <a:lnTo>
                                    <a:pt x="37" y="0"/>
                                  </a:lnTo>
                                  <a:lnTo>
                                    <a:pt x="37" y="1"/>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81" name="Freeform 1085"/>
                            <p:cNvSpPr>
                              <a:spLocks/>
                            </p:cNvSpPr>
                            <p:nvPr/>
                          </p:nvSpPr>
                          <p:spPr bwMode="auto">
                            <a:xfrm>
                              <a:off x="465" y="1750"/>
                              <a:ext cx="33" cy="1"/>
                            </a:xfrm>
                            <a:custGeom>
                              <a:avLst/>
                              <a:gdLst>
                                <a:gd name="T0" fmla="*/ 29 w 37"/>
                                <a:gd name="T1" fmla="*/ 0 h 1"/>
                                <a:gd name="T2" fmla="*/ 0 w 37"/>
                                <a:gd name="T3" fmla="*/ 0 h 1"/>
                                <a:gd name="T4" fmla="*/ 0 w 37"/>
                                <a:gd name="T5" fmla="*/ 0 h 1"/>
                                <a:gd name="T6" fmla="*/ 29 w 37"/>
                                <a:gd name="T7" fmla="*/ 0 h 1"/>
                                <a:gd name="T8" fmla="*/ 29 w 37"/>
                                <a:gd name="T9" fmla="*/ 0 h 1"/>
                                <a:gd name="T10" fmla="*/ 29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37" h="1">
                                  <a:moveTo>
                                    <a:pt x="36" y="0"/>
                                  </a:moveTo>
                                  <a:lnTo>
                                    <a:pt x="0" y="0"/>
                                  </a:lnTo>
                                  <a:lnTo>
                                    <a:pt x="3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82" name="Freeform 1086"/>
                            <p:cNvSpPr>
                              <a:spLocks/>
                            </p:cNvSpPr>
                            <p:nvPr/>
                          </p:nvSpPr>
                          <p:spPr bwMode="auto">
                            <a:xfrm>
                              <a:off x="465" y="1750"/>
                              <a:ext cx="33" cy="1"/>
                            </a:xfrm>
                            <a:custGeom>
                              <a:avLst/>
                              <a:gdLst>
                                <a:gd name="T0" fmla="*/ 29 w 37"/>
                                <a:gd name="T1" fmla="*/ 0 h 1"/>
                                <a:gd name="T2" fmla="*/ 0 w 37"/>
                                <a:gd name="T3" fmla="*/ 0 h 1"/>
                                <a:gd name="T4" fmla="*/ 3 w 37"/>
                                <a:gd name="T5" fmla="*/ 0 h 1"/>
                                <a:gd name="T6" fmla="*/ 29 w 37"/>
                                <a:gd name="T7" fmla="*/ 0 h 1"/>
                                <a:gd name="T8" fmla="*/ 29 w 37"/>
                                <a:gd name="T9" fmla="*/ 0 h 1"/>
                                <a:gd name="T10" fmla="*/ 29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37" h="1">
                                  <a:moveTo>
                                    <a:pt x="36" y="0"/>
                                  </a:moveTo>
                                  <a:lnTo>
                                    <a:pt x="0" y="0"/>
                                  </a:lnTo>
                                  <a:lnTo>
                                    <a:pt x="3" y="0"/>
                                  </a:lnTo>
                                  <a:lnTo>
                                    <a:pt x="3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83" name="Freeform 1087"/>
                            <p:cNvSpPr>
                              <a:spLocks/>
                            </p:cNvSpPr>
                            <p:nvPr/>
                          </p:nvSpPr>
                          <p:spPr bwMode="auto">
                            <a:xfrm>
                              <a:off x="468" y="1750"/>
                              <a:ext cx="30" cy="1"/>
                            </a:xfrm>
                            <a:custGeom>
                              <a:avLst/>
                              <a:gdLst>
                                <a:gd name="T0" fmla="*/ 26 w 34"/>
                                <a:gd name="T1" fmla="*/ 0 h 1"/>
                                <a:gd name="T2" fmla="*/ 0 w 34"/>
                                <a:gd name="T3" fmla="*/ 0 h 1"/>
                                <a:gd name="T4" fmla="*/ 0 w 34"/>
                                <a:gd name="T5" fmla="*/ 0 h 1"/>
                                <a:gd name="T6" fmla="*/ 26 w 34"/>
                                <a:gd name="T7" fmla="*/ 0 h 1"/>
                                <a:gd name="T8" fmla="*/ 26 w 34"/>
                                <a:gd name="T9" fmla="*/ 0 h 1"/>
                                <a:gd name="T10" fmla="*/ 26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3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84" name="Freeform 1088"/>
                            <p:cNvSpPr>
                              <a:spLocks/>
                            </p:cNvSpPr>
                            <p:nvPr/>
                          </p:nvSpPr>
                          <p:spPr bwMode="auto">
                            <a:xfrm>
                              <a:off x="468" y="1750"/>
                              <a:ext cx="30" cy="1"/>
                            </a:xfrm>
                            <a:custGeom>
                              <a:avLst/>
                              <a:gdLst>
                                <a:gd name="T0" fmla="*/ 26 w 34"/>
                                <a:gd name="T1" fmla="*/ 0 h 1"/>
                                <a:gd name="T2" fmla="*/ 0 w 34"/>
                                <a:gd name="T3" fmla="*/ 0 h 1"/>
                                <a:gd name="T4" fmla="*/ 2 w 34"/>
                                <a:gd name="T5" fmla="*/ 0 h 1"/>
                                <a:gd name="T6" fmla="*/ 26 w 34"/>
                                <a:gd name="T7" fmla="*/ 0 h 1"/>
                                <a:gd name="T8" fmla="*/ 26 w 34"/>
                                <a:gd name="T9" fmla="*/ 0 h 1"/>
                                <a:gd name="T10" fmla="*/ 26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2" y="0"/>
                                  </a:lnTo>
                                  <a:lnTo>
                                    <a:pt x="3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85" name="Freeform 1089"/>
                            <p:cNvSpPr>
                              <a:spLocks/>
                            </p:cNvSpPr>
                            <p:nvPr/>
                          </p:nvSpPr>
                          <p:spPr bwMode="auto">
                            <a:xfrm>
                              <a:off x="469" y="1747"/>
                              <a:ext cx="29" cy="4"/>
                            </a:xfrm>
                            <a:custGeom>
                              <a:avLst/>
                              <a:gdLst>
                                <a:gd name="T0" fmla="*/ 25 w 32"/>
                                <a:gd name="T1" fmla="*/ 3 h 4"/>
                                <a:gd name="T2" fmla="*/ 0 w 32"/>
                                <a:gd name="T3" fmla="*/ 3 h 4"/>
                                <a:gd name="T4" fmla="*/ 0 w 32"/>
                                <a:gd name="T5" fmla="*/ 0 h 4"/>
                                <a:gd name="T6" fmla="*/ 25 w 32"/>
                                <a:gd name="T7" fmla="*/ 0 h 4"/>
                                <a:gd name="T8" fmla="*/ 25 w 32"/>
                                <a:gd name="T9" fmla="*/ 3 h 4"/>
                                <a:gd name="T10" fmla="*/ 25 w 32"/>
                                <a:gd name="T11" fmla="*/ 3 h 4"/>
                                <a:gd name="T12" fmla="*/ 0 60000 65536"/>
                                <a:gd name="T13" fmla="*/ 0 60000 65536"/>
                                <a:gd name="T14" fmla="*/ 0 60000 65536"/>
                                <a:gd name="T15" fmla="*/ 0 60000 65536"/>
                                <a:gd name="T16" fmla="*/ 0 60000 65536"/>
                                <a:gd name="T17" fmla="*/ 0 60000 65536"/>
                                <a:gd name="T18" fmla="*/ 0 w 32"/>
                                <a:gd name="T19" fmla="*/ 0 h 4"/>
                                <a:gd name="T20" fmla="*/ 32 w 32"/>
                                <a:gd name="T21" fmla="*/ 4 h 4"/>
                              </a:gdLst>
                              <a:ahLst/>
                              <a:cxnLst>
                                <a:cxn ang="T12">
                                  <a:pos x="T0" y="T1"/>
                                </a:cxn>
                                <a:cxn ang="T13">
                                  <a:pos x="T2" y="T3"/>
                                </a:cxn>
                                <a:cxn ang="T14">
                                  <a:pos x="T4" y="T5"/>
                                </a:cxn>
                                <a:cxn ang="T15">
                                  <a:pos x="T6" y="T7"/>
                                </a:cxn>
                                <a:cxn ang="T16">
                                  <a:pos x="T8" y="T9"/>
                                </a:cxn>
                                <a:cxn ang="T17">
                                  <a:pos x="T10" y="T11"/>
                                </a:cxn>
                              </a:cxnLst>
                              <a:rect l="T18" t="T19" r="T20" b="T21"/>
                              <a:pathLst>
                                <a:path w="32" h="4">
                                  <a:moveTo>
                                    <a:pt x="31" y="3"/>
                                  </a:moveTo>
                                  <a:lnTo>
                                    <a:pt x="0" y="3"/>
                                  </a:lnTo>
                                  <a:lnTo>
                                    <a:pt x="0" y="0"/>
                                  </a:lnTo>
                                  <a:lnTo>
                                    <a:pt x="31" y="0"/>
                                  </a:lnTo>
                                  <a:lnTo>
                                    <a:pt x="31"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86" name="Freeform 1090"/>
                            <p:cNvSpPr>
                              <a:spLocks/>
                            </p:cNvSpPr>
                            <p:nvPr/>
                          </p:nvSpPr>
                          <p:spPr bwMode="auto">
                            <a:xfrm>
                              <a:off x="469" y="1747"/>
                              <a:ext cx="29" cy="1"/>
                            </a:xfrm>
                            <a:custGeom>
                              <a:avLst/>
                              <a:gdLst>
                                <a:gd name="T0" fmla="*/ 25 w 32"/>
                                <a:gd name="T1" fmla="*/ 0 h 1"/>
                                <a:gd name="T2" fmla="*/ 0 w 32"/>
                                <a:gd name="T3" fmla="*/ 0 h 1"/>
                                <a:gd name="T4" fmla="*/ 0 w 32"/>
                                <a:gd name="T5" fmla="*/ 0 h 1"/>
                                <a:gd name="T6" fmla="*/ 25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3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87" name="Freeform 1091"/>
                            <p:cNvSpPr>
                              <a:spLocks/>
                            </p:cNvSpPr>
                            <p:nvPr/>
                          </p:nvSpPr>
                          <p:spPr bwMode="auto">
                            <a:xfrm>
                              <a:off x="469" y="1747"/>
                              <a:ext cx="29" cy="1"/>
                            </a:xfrm>
                            <a:custGeom>
                              <a:avLst/>
                              <a:gdLst>
                                <a:gd name="T0" fmla="*/ 25 w 32"/>
                                <a:gd name="T1" fmla="*/ 0 h 1"/>
                                <a:gd name="T2" fmla="*/ 0 w 32"/>
                                <a:gd name="T3" fmla="*/ 0 h 1"/>
                                <a:gd name="T4" fmla="*/ 2 w 32"/>
                                <a:gd name="T5" fmla="*/ 0 h 1"/>
                                <a:gd name="T6" fmla="*/ 25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2" y="0"/>
                                  </a:lnTo>
                                  <a:lnTo>
                                    <a:pt x="3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88" name="Freeform 1092"/>
                            <p:cNvSpPr>
                              <a:spLocks/>
                            </p:cNvSpPr>
                            <p:nvPr/>
                          </p:nvSpPr>
                          <p:spPr bwMode="auto">
                            <a:xfrm>
                              <a:off x="471" y="1747"/>
                              <a:ext cx="27" cy="1"/>
                            </a:xfrm>
                            <a:custGeom>
                              <a:avLst/>
                              <a:gdLst>
                                <a:gd name="T0" fmla="*/ 23 w 30"/>
                                <a:gd name="T1" fmla="*/ 0 h 1"/>
                                <a:gd name="T2" fmla="*/ 0 w 30"/>
                                <a:gd name="T3" fmla="*/ 0 h 1"/>
                                <a:gd name="T4" fmla="*/ 0 w 30"/>
                                <a:gd name="T5" fmla="*/ 0 h 1"/>
                                <a:gd name="T6" fmla="*/ 23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89" name="Freeform 1093"/>
                            <p:cNvSpPr>
                              <a:spLocks/>
                            </p:cNvSpPr>
                            <p:nvPr/>
                          </p:nvSpPr>
                          <p:spPr bwMode="auto">
                            <a:xfrm>
                              <a:off x="471" y="1745"/>
                              <a:ext cx="27" cy="3"/>
                            </a:xfrm>
                            <a:custGeom>
                              <a:avLst/>
                              <a:gdLst>
                                <a:gd name="T0" fmla="*/ 23 w 30"/>
                                <a:gd name="T1" fmla="*/ 2 h 3"/>
                                <a:gd name="T2" fmla="*/ 0 w 30"/>
                                <a:gd name="T3" fmla="*/ 2 h 3"/>
                                <a:gd name="T4" fmla="*/ 2 w 30"/>
                                <a:gd name="T5" fmla="*/ 0 h 3"/>
                                <a:gd name="T6" fmla="*/ 23 w 30"/>
                                <a:gd name="T7" fmla="*/ 0 h 3"/>
                                <a:gd name="T8" fmla="*/ 23 w 30"/>
                                <a:gd name="T9" fmla="*/ 2 h 3"/>
                                <a:gd name="T10" fmla="*/ 23 w 30"/>
                                <a:gd name="T11" fmla="*/ 2 h 3"/>
                                <a:gd name="T12" fmla="*/ 0 60000 65536"/>
                                <a:gd name="T13" fmla="*/ 0 60000 65536"/>
                                <a:gd name="T14" fmla="*/ 0 60000 65536"/>
                                <a:gd name="T15" fmla="*/ 0 60000 65536"/>
                                <a:gd name="T16" fmla="*/ 0 60000 65536"/>
                                <a:gd name="T17" fmla="*/ 0 60000 65536"/>
                                <a:gd name="T18" fmla="*/ 0 w 30"/>
                                <a:gd name="T19" fmla="*/ 0 h 3"/>
                                <a:gd name="T20" fmla="*/ 30 w 30"/>
                                <a:gd name="T21" fmla="*/ 3 h 3"/>
                              </a:gdLst>
                              <a:ahLst/>
                              <a:cxnLst>
                                <a:cxn ang="T12">
                                  <a:pos x="T0" y="T1"/>
                                </a:cxn>
                                <a:cxn ang="T13">
                                  <a:pos x="T2" y="T3"/>
                                </a:cxn>
                                <a:cxn ang="T14">
                                  <a:pos x="T4" y="T5"/>
                                </a:cxn>
                                <a:cxn ang="T15">
                                  <a:pos x="T6" y="T7"/>
                                </a:cxn>
                                <a:cxn ang="T16">
                                  <a:pos x="T8" y="T9"/>
                                </a:cxn>
                                <a:cxn ang="T17">
                                  <a:pos x="T10" y="T11"/>
                                </a:cxn>
                              </a:cxnLst>
                              <a:rect l="T18" t="T19" r="T20" b="T21"/>
                              <a:pathLst>
                                <a:path w="30" h="3">
                                  <a:moveTo>
                                    <a:pt x="29" y="2"/>
                                  </a:moveTo>
                                  <a:lnTo>
                                    <a:pt x="0" y="2"/>
                                  </a:lnTo>
                                  <a:lnTo>
                                    <a:pt x="2" y="0"/>
                                  </a:lnTo>
                                  <a:lnTo>
                                    <a:pt x="29" y="0"/>
                                  </a:lnTo>
                                  <a:lnTo>
                                    <a:pt x="29"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90" name="Freeform 1094"/>
                            <p:cNvSpPr>
                              <a:spLocks/>
                            </p:cNvSpPr>
                            <p:nvPr/>
                          </p:nvSpPr>
                          <p:spPr bwMode="auto">
                            <a:xfrm>
                              <a:off x="473" y="1745"/>
                              <a:ext cx="25" cy="1"/>
                            </a:xfrm>
                            <a:custGeom>
                              <a:avLst/>
                              <a:gdLst>
                                <a:gd name="T0" fmla="*/ 21 w 28"/>
                                <a:gd name="T1" fmla="*/ 0 h 1"/>
                                <a:gd name="T2" fmla="*/ 0 w 28"/>
                                <a:gd name="T3" fmla="*/ 0 h 1"/>
                                <a:gd name="T4" fmla="*/ 0 w 28"/>
                                <a:gd name="T5" fmla="*/ 0 h 1"/>
                                <a:gd name="T6" fmla="*/ 21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91" name="Freeform 1095"/>
                            <p:cNvSpPr>
                              <a:spLocks/>
                            </p:cNvSpPr>
                            <p:nvPr/>
                          </p:nvSpPr>
                          <p:spPr bwMode="auto">
                            <a:xfrm>
                              <a:off x="473" y="1745"/>
                              <a:ext cx="25" cy="1"/>
                            </a:xfrm>
                            <a:custGeom>
                              <a:avLst/>
                              <a:gdLst>
                                <a:gd name="T0" fmla="*/ 21 w 28"/>
                                <a:gd name="T1" fmla="*/ 0 h 1"/>
                                <a:gd name="T2" fmla="*/ 0 w 28"/>
                                <a:gd name="T3" fmla="*/ 0 h 1"/>
                                <a:gd name="T4" fmla="*/ 0 w 28"/>
                                <a:gd name="T5" fmla="*/ 0 h 1"/>
                                <a:gd name="T6" fmla="*/ 21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92" name="Freeform 1096"/>
                            <p:cNvSpPr>
                              <a:spLocks/>
                            </p:cNvSpPr>
                            <p:nvPr/>
                          </p:nvSpPr>
                          <p:spPr bwMode="auto">
                            <a:xfrm>
                              <a:off x="473" y="1745"/>
                              <a:ext cx="25" cy="1"/>
                            </a:xfrm>
                            <a:custGeom>
                              <a:avLst/>
                              <a:gdLst>
                                <a:gd name="T0" fmla="*/ 21 w 28"/>
                                <a:gd name="T1" fmla="*/ 0 h 1"/>
                                <a:gd name="T2" fmla="*/ 0 w 28"/>
                                <a:gd name="T3" fmla="*/ 0 h 1"/>
                                <a:gd name="T4" fmla="*/ 2 w 28"/>
                                <a:gd name="T5" fmla="*/ 0 h 1"/>
                                <a:gd name="T6" fmla="*/ 21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 y="0"/>
                                  </a:lnTo>
                                  <a:lnTo>
                                    <a:pt x="2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93" name="Freeform 1097"/>
                            <p:cNvSpPr>
                              <a:spLocks/>
                            </p:cNvSpPr>
                            <p:nvPr/>
                          </p:nvSpPr>
                          <p:spPr bwMode="auto">
                            <a:xfrm>
                              <a:off x="475" y="1745"/>
                              <a:ext cx="25" cy="1"/>
                            </a:xfrm>
                            <a:custGeom>
                              <a:avLst/>
                              <a:gdLst>
                                <a:gd name="T0" fmla="*/ 20 w 28"/>
                                <a:gd name="T1" fmla="*/ 0 h 1"/>
                                <a:gd name="T2" fmla="*/ 0 w 28"/>
                                <a:gd name="T3" fmla="*/ 0 h 1"/>
                                <a:gd name="T4" fmla="*/ 0 w 28"/>
                                <a:gd name="T5" fmla="*/ 0 h 1"/>
                                <a:gd name="T6" fmla="*/ 21 w 28"/>
                                <a:gd name="T7" fmla="*/ 0 h 1"/>
                                <a:gd name="T8" fmla="*/ 20 w 28"/>
                                <a:gd name="T9" fmla="*/ 0 h 1"/>
                                <a:gd name="T10" fmla="*/ 20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5" y="0"/>
                                  </a:moveTo>
                                  <a:lnTo>
                                    <a:pt x="0" y="0"/>
                                  </a:lnTo>
                                  <a:lnTo>
                                    <a:pt x="27" y="0"/>
                                  </a:lnTo>
                                  <a:lnTo>
                                    <a:pt x="2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94" name="Freeform 1098"/>
                            <p:cNvSpPr>
                              <a:spLocks/>
                            </p:cNvSpPr>
                            <p:nvPr/>
                          </p:nvSpPr>
                          <p:spPr bwMode="auto">
                            <a:xfrm>
                              <a:off x="475" y="1744"/>
                              <a:ext cx="25" cy="2"/>
                            </a:xfrm>
                            <a:custGeom>
                              <a:avLst/>
                              <a:gdLst>
                                <a:gd name="T0" fmla="*/ 21 w 28"/>
                                <a:gd name="T1" fmla="*/ 1 h 3"/>
                                <a:gd name="T2" fmla="*/ 0 w 28"/>
                                <a:gd name="T3" fmla="*/ 1 h 3"/>
                                <a:gd name="T4" fmla="*/ 2 w 28"/>
                                <a:gd name="T5" fmla="*/ 0 h 3"/>
                                <a:gd name="T6" fmla="*/ 21 w 28"/>
                                <a:gd name="T7" fmla="*/ 0 h 3"/>
                                <a:gd name="T8" fmla="*/ 21 w 28"/>
                                <a:gd name="T9" fmla="*/ 1 h 3"/>
                                <a:gd name="T10" fmla="*/ 21 w 28"/>
                                <a:gd name="T11" fmla="*/ 1 h 3"/>
                                <a:gd name="T12" fmla="*/ 0 60000 65536"/>
                                <a:gd name="T13" fmla="*/ 0 60000 65536"/>
                                <a:gd name="T14" fmla="*/ 0 60000 65536"/>
                                <a:gd name="T15" fmla="*/ 0 60000 65536"/>
                                <a:gd name="T16" fmla="*/ 0 60000 65536"/>
                                <a:gd name="T17" fmla="*/ 0 60000 65536"/>
                                <a:gd name="T18" fmla="*/ 0 w 28"/>
                                <a:gd name="T19" fmla="*/ 0 h 3"/>
                                <a:gd name="T20" fmla="*/ 28 w 28"/>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 h="3">
                                  <a:moveTo>
                                    <a:pt x="27" y="2"/>
                                  </a:moveTo>
                                  <a:lnTo>
                                    <a:pt x="0" y="2"/>
                                  </a:lnTo>
                                  <a:lnTo>
                                    <a:pt x="2" y="0"/>
                                  </a:lnTo>
                                  <a:lnTo>
                                    <a:pt x="27" y="0"/>
                                  </a:lnTo>
                                  <a:lnTo>
                                    <a:pt x="27"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95" name="Freeform 1099"/>
                            <p:cNvSpPr>
                              <a:spLocks/>
                            </p:cNvSpPr>
                            <p:nvPr/>
                          </p:nvSpPr>
                          <p:spPr bwMode="auto">
                            <a:xfrm>
                              <a:off x="477" y="1744"/>
                              <a:ext cx="23" cy="1"/>
                            </a:xfrm>
                            <a:custGeom>
                              <a:avLst/>
                              <a:gdLst>
                                <a:gd name="T0" fmla="*/ 19 w 26"/>
                                <a:gd name="T1" fmla="*/ 0 h 1"/>
                                <a:gd name="T2" fmla="*/ 0 w 26"/>
                                <a:gd name="T3" fmla="*/ 0 h 1"/>
                                <a:gd name="T4" fmla="*/ 0 w 26"/>
                                <a:gd name="T5" fmla="*/ 0 h 1"/>
                                <a:gd name="T6" fmla="*/ 19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96" name="Freeform 1100"/>
                            <p:cNvSpPr>
                              <a:spLocks/>
                            </p:cNvSpPr>
                            <p:nvPr/>
                          </p:nvSpPr>
                          <p:spPr bwMode="auto">
                            <a:xfrm>
                              <a:off x="477" y="1744"/>
                              <a:ext cx="23" cy="1"/>
                            </a:xfrm>
                            <a:custGeom>
                              <a:avLst/>
                              <a:gdLst>
                                <a:gd name="T0" fmla="*/ 19 w 26"/>
                                <a:gd name="T1" fmla="*/ 0 h 1"/>
                                <a:gd name="T2" fmla="*/ 0 w 26"/>
                                <a:gd name="T3" fmla="*/ 0 h 1"/>
                                <a:gd name="T4" fmla="*/ 2 w 26"/>
                                <a:gd name="T5" fmla="*/ 0 h 1"/>
                                <a:gd name="T6" fmla="*/ 19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 y="0"/>
                                  </a:lnTo>
                                  <a:lnTo>
                                    <a:pt x="2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97" name="Freeform 1101"/>
                            <p:cNvSpPr>
                              <a:spLocks/>
                            </p:cNvSpPr>
                            <p:nvPr/>
                          </p:nvSpPr>
                          <p:spPr bwMode="auto">
                            <a:xfrm>
                              <a:off x="478" y="1744"/>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98" name="Freeform 1102"/>
                            <p:cNvSpPr>
                              <a:spLocks/>
                            </p:cNvSpPr>
                            <p:nvPr/>
                          </p:nvSpPr>
                          <p:spPr bwMode="auto">
                            <a:xfrm>
                              <a:off x="478" y="1742"/>
                              <a:ext cx="22" cy="3"/>
                            </a:xfrm>
                            <a:custGeom>
                              <a:avLst/>
                              <a:gdLst>
                                <a:gd name="T0" fmla="*/ 19 w 24"/>
                                <a:gd name="T1" fmla="*/ 2 h 3"/>
                                <a:gd name="T2" fmla="*/ 0 w 24"/>
                                <a:gd name="T3" fmla="*/ 2 h 3"/>
                                <a:gd name="T4" fmla="*/ 0 w 24"/>
                                <a:gd name="T5" fmla="*/ 0 h 3"/>
                                <a:gd name="T6" fmla="*/ 19 w 24"/>
                                <a:gd name="T7" fmla="*/ 0 h 3"/>
                                <a:gd name="T8" fmla="*/ 19 w 24"/>
                                <a:gd name="T9" fmla="*/ 2 h 3"/>
                                <a:gd name="T10" fmla="*/ 19 w 24"/>
                                <a:gd name="T11" fmla="*/ 2 h 3"/>
                                <a:gd name="T12" fmla="*/ 0 60000 65536"/>
                                <a:gd name="T13" fmla="*/ 0 60000 65536"/>
                                <a:gd name="T14" fmla="*/ 0 60000 65536"/>
                                <a:gd name="T15" fmla="*/ 0 60000 65536"/>
                                <a:gd name="T16" fmla="*/ 0 60000 65536"/>
                                <a:gd name="T17" fmla="*/ 0 60000 65536"/>
                                <a:gd name="T18" fmla="*/ 0 w 24"/>
                                <a:gd name="T19" fmla="*/ 0 h 3"/>
                                <a:gd name="T20" fmla="*/ 24 w 24"/>
                                <a:gd name="T21" fmla="*/ 3 h 3"/>
                              </a:gdLst>
                              <a:ahLst/>
                              <a:cxnLst>
                                <a:cxn ang="T12">
                                  <a:pos x="T0" y="T1"/>
                                </a:cxn>
                                <a:cxn ang="T13">
                                  <a:pos x="T2" y="T3"/>
                                </a:cxn>
                                <a:cxn ang="T14">
                                  <a:pos x="T4" y="T5"/>
                                </a:cxn>
                                <a:cxn ang="T15">
                                  <a:pos x="T6" y="T7"/>
                                </a:cxn>
                                <a:cxn ang="T16">
                                  <a:pos x="T8" y="T9"/>
                                </a:cxn>
                                <a:cxn ang="T17">
                                  <a:pos x="T10" y="T11"/>
                                </a:cxn>
                              </a:cxnLst>
                              <a:rect l="T18" t="T19" r="T20" b="T21"/>
                              <a:pathLst>
                                <a:path w="24" h="3">
                                  <a:moveTo>
                                    <a:pt x="23" y="2"/>
                                  </a:moveTo>
                                  <a:lnTo>
                                    <a:pt x="0" y="2"/>
                                  </a:lnTo>
                                  <a:lnTo>
                                    <a:pt x="0" y="0"/>
                                  </a:lnTo>
                                  <a:lnTo>
                                    <a:pt x="23" y="0"/>
                                  </a:lnTo>
                                  <a:lnTo>
                                    <a:pt x="23"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399" name="Freeform 1103"/>
                            <p:cNvSpPr>
                              <a:spLocks/>
                            </p:cNvSpPr>
                            <p:nvPr/>
                          </p:nvSpPr>
                          <p:spPr bwMode="auto">
                            <a:xfrm>
                              <a:off x="478" y="1742"/>
                              <a:ext cx="22" cy="1"/>
                            </a:xfrm>
                            <a:custGeom>
                              <a:avLst/>
                              <a:gdLst>
                                <a:gd name="T0" fmla="*/ 19 w 24"/>
                                <a:gd name="T1" fmla="*/ 0 h 1"/>
                                <a:gd name="T2" fmla="*/ 0 w 24"/>
                                <a:gd name="T3" fmla="*/ 0 h 1"/>
                                <a:gd name="T4" fmla="*/ 1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1" y="0"/>
                                  </a:lnTo>
                                  <a:lnTo>
                                    <a:pt x="2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00" name="Freeform 1104"/>
                            <p:cNvSpPr>
                              <a:spLocks/>
                            </p:cNvSpPr>
                            <p:nvPr/>
                          </p:nvSpPr>
                          <p:spPr bwMode="auto">
                            <a:xfrm>
                              <a:off x="479" y="1742"/>
                              <a:ext cx="21" cy="1"/>
                            </a:xfrm>
                            <a:custGeom>
                              <a:avLst/>
                              <a:gdLst>
                                <a:gd name="T0" fmla="*/ 18 w 23"/>
                                <a:gd name="T1" fmla="*/ 0 h 1"/>
                                <a:gd name="T2" fmla="*/ 0 w 23"/>
                                <a:gd name="T3" fmla="*/ 0 h 1"/>
                                <a:gd name="T4" fmla="*/ 0 w 23"/>
                                <a:gd name="T5" fmla="*/ 0 h 1"/>
                                <a:gd name="T6" fmla="*/ 18 w 23"/>
                                <a:gd name="T7" fmla="*/ 0 h 1"/>
                                <a:gd name="T8" fmla="*/ 18 w 23"/>
                                <a:gd name="T9" fmla="*/ 0 h 1"/>
                                <a:gd name="T10" fmla="*/ 18 w 23"/>
                                <a:gd name="T11" fmla="*/ 0 h 1"/>
                                <a:gd name="T12" fmla="*/ 0 60000 65536"/>
                                <a:gd name="T13" fmla="*/ 0 60000 65536"/>
                                <a:gd name="T14" fmla="*/ 0 60000 65536"/>
                                <a:gd name="T15" fmla="*/ 0 60000 65536"/>
                                <a:gd name="T16" fmla="*/ 0 60000 65536"/>
                                <a:gd name="T17" fmla="*/ 0 60000 65536"/>
                                <a:gd name="T18" fmla="*/ 0 w 23"/>
                                <a:gd name="T19" fmla="*/ 0 h 1"/>
                                <a:gd name="T20" fmla="*/ 23 w 2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 h="1">
                                  <a:moveTo>
                                    <a:pt x="22" y="0"/>
                                  </a:moveTo>
                                  <a:lnTo>
                                    <a:pt x="0" y="0"/>
                                  </a:lnTo>
                                  <a:lnTo>
                                    <a:pt x="2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01" name="Freeform 1105"/>
                            <p:cNvSpPr>
                              <a:spLocks/>
                            </p:cNvSpPr>
                            <p:nvPr/>
                          </p:nvSpPr>
                          <p:spPr bwMode="auto">
                            <a:xfrm>
                              <a:off x="479" y="1742"/>
                              <a:ext cx="21" cy="1"/>
                            </a:xfrm>
                            <a:custGeom>
                              <a:avLst/>
                              <a:gdLst>
                                <a:gd name="T0" fmla="*/ 18 w 23"/>
                                <a:gd name="T1" fmla="*/ 0 h 1"/>
                                <a:gd name="T2" fmla="*/ 0 w 23"/>
                                <a:gd name="T3" fmla="*/ 0 h 1"/>
                                <a:gd name="T4" fmla="*/ 3 w 23"/>
                                <a:gd name="T5" fmla="*/ 0 h 1"/>
                                <a:gd name="T6" fmla="*/ 18 w 23"/>
                                <a:gd name="T7" fmla="*/ 0 h 1"/>
                                <a:gd name="T8" fmla="*/ 18 w 23"/>
                                <a:gd name="T9" fmla="*/ 0 h 1"/>
                                <a:gd name="T10" fmla="*/ 18 w 23"/>
                                <a:gd name="T11" fmla="*/ 0 h 1"/>
                                <a:gd name="T12" fmla="*/ 0 60000 65536"/>
                                <a:gd name="T13" fmla="*/ 0 60000 65536"/>
                                <a:gd name="T14" fmla="*/ 0 60000 65536"/>
                                <a:gd name="T15" fmla="*/ 0 60000 65536"/>
                                <a:gd name="T16" fmla="*/ 0 60000 65536"/>
                                <a:gd name="T17" fmla="*/ 0 60000 65536"/>
                                <a:gd name="T18" fmla="*/ 0 w 23"/>
                                <a:gd name="T19" fmla="*/ 0 h 1"/>
                                <a:gd name="T20" fmla="*/ 23 w 2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 h="1">
                                  <a:moveTo>
                                    <a:pt x="22" y="0"/>
                                  </a:moveTo>
                                  <a:lnTo>
                                    <a:pt x="0" y="0"/>
                                  </a:lnTo>
                                  <a:lnTo>
                                    <a:pt x="3" y="0"/>
                                  </a:lnTo>
                                  <a:lnTo>
                                    <a:pt x="2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02" name="Freeform 1106"/>
                            <p:cNvSpPr>
                              <a:spLocks/>
                            </p:cNvSpPr>
                            <p:nvPr/>
                          </p:nvSpPr>
                          <p:spPr bwMode="auto">
                            <a:xfrm>
                              <a:off x="482" y="1742"/>
                              <a:ext cx="18" cy="1"/>
                            </a:xfrm>
                            <a:custGeom>
                              <a:avLst/>
                              <a:gdLst>
                                <a:gd name="T0" fmla="*/ 15 w 20"/>
                                <a:gd name="T1" fmla="*/ 0 h 1"/>
                                <a:gd name="T2" fmla="*/ 0 w 20"/>
                                <a:gd name="T3" fmla="*/ 0 h 1"/>
                                <a:gd name="T4" fmla="*/ 0 w 20"/>
                                <a:gd name="T5" fmla="*/ 0 h 1"/>
                                <a:gd name="T6" fmla="*/ 15 w 20"/>
                                <a:gd name="T7" fmla="*/ 0 h 1"/>
                                <a:gd name="T8" fmla="*/ 15 w 20"/>
                                <a:gd name="T9" fmla="*/ 0 h 1"/>
                                <a:gd name="T10" fmla="*/ 15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9" y="0"/>
                                  </a:moveTo>
                                  <a:lnTo>
                                    <a:pt x="0" y="0"/>
                                  </a:lnTo>
                                  <a:lnTo>
                                    <a:pt x="1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03" name="Freeform 1107"/>
                            <p:cNvSpPr>
                              <a:spLocks/>
                            </p:cNvSpPr>
                            <p:nvPr/>
                          </p:nvSpPr>
                          <p:spPr bwMode="auto">
                            <a:xfrm>
                              <a:off x="482" y="1739"/>
                              <a:ext cx="18" cy="4"/>
                            </a:xfrm>
                            <a:custGeom>
                              <a:avLst/>
                              <a:gdLst>
                                <a:gd name="T0" fmla="*/ 15 w 20"/>
                                <a:gd name="T1" fmla="*/ 3 h 4"/>
                                <a:gd name="T2" fmla="*/ 0 w 20"/>
                                <a:gd name="T3" fmla="*/ 3 h 4"/>
                                <a:gd name="T4" fmla="*/ 2 w 20"/>
                                <a:gd name="T5" fmla="*/ 0 h 4"/>
                                <a:gd name="T6" fmla="*/ 15 w 20"/>
                                <a:gd name="T7" fmla="*/ 0 h 4"/>
                                <a:gd name="T8" fmla="*/ 15 w 20"/>
                                <a:gd name="T9" fmla="*/ 3 h 4"/>
                                <a:gd name="T10" fmla="*/ 15 w 20"/>
                                <a:gd name="T11" fmla="*/ 3 h 4"/>
                                <a:gd name="T12" fmla="*/ 0 60000 65536"/>
                                <a:gd name="T13" fmla="*/ 0 60000 65536"/>
                                <a:gd name="T14" fmla="*/ 0 60000 65536"/>
                                <a:gd name="T15" fmla="*/ 0 60000 65536"/>
                                <a:gd name="T16" fmla="*/ 0 60000 65536"/>
                                <a:gd name="T17" fmla="*/ 0 60000 65536"/>
                                <a:gd name="T18" fmla="*/ 0 w 20"/>
                                <a:gd name="T19" fmla="*/ 0 h 4"/>
                                <a:gd name="T20" fmla="*/ 20 w 20"/>
                                <a:gd name="T21" fmla="*/ 4 h 4"/>
                              </a:gdLst>
                              <a:ahLst/>
                              <a:cxnLst>
                                <a:cxn ang="T12">
                                  <a:pos x="T0" y="T1"/>
                                </a:cxn>
                                <a:cxn ang="T13">
                                  <a:pos x="T2" y="T3"/>
                                </a:cxn>
                                <a:cxn ang="T14">
                                  <a:pos x="T4" y="T5"/>
                                </a:cxn>
                                <a:cxn ang="T15">
                                  <a:pos x="T6" y="T7"/>
                                </a:cxn>
                                <a:cxn ang="T16">
                                  <a:pos x="T8" y="T9"/>
                                </a:cxn>
                                <a:cxn ang="T17">
                                  <a:pos x="T10" y="T11"/>
                                </a:cxn>
                              </a:cxnLst>
                              <a:rect l="T18" t="T19" r="T20" b="T21"/>
                              <a:pathLst>
                                <a:path w="20" h="4">
                                  <a:moveTo>
                                    <a:pt x="19" y="3"/>
                                  </a:moveTo>
                                  <a:lnTo>
                                    <a:pt x="0" y="3"/>
                                  </a:lnTo>
                                  <a:lnTo>
                                    <a:pt x="2" y="0"/>
                                  </a:lnTo>
                                  <a:lnTo>
                                    <a:pt x="19" y="0"/>
                                  </a:lnTo>
                                  <a:lnTo>
                                    <a:pt x="19"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04" name="Freeform 1108"/>
                            <p:cNvSpPr>
                              <a:spLocks/>
                            </p:cNvSpPr>
                            <p:nvPr/>
                          </p:nvSpPr>
                          <p:spPr bwMode="auto">
                            <a:xfrm>
                              <a:off x="484" y="1739"/>
                              <a:ext cx="16" cy="1"/>
                            </a:xfrm>
                            <a:custGeom>
                              <a:avLst/>
                              <a:gdLst>
                                <a:gd name="T0" fmla="*/ 13 w 18"/>
                                <a:gd name="T1" fmla="*/ 0 h 1"/>
                                <a:gd name="T2" fmla="*/ 0 w 18"/>
                                <a:gd name="T3" fmla="*/ 0 h 1"/>
                                <a:gd name="T4" fmla="*/ 0 w 18"/>
                                <a:gd name="T5" fmla="*/ 0 h 1"/>
                                <a:gd name="T6" fmla="*/ 13 w 18"/>
                                <a:gd name="T7" fmla="*/ 0 h 1"/>
                                <a:gd name="T8" fmla="*/ 13 w 18"/>
                                <a:gd name="T9" fmla="*/ 0 h 1"/>
                                <a:gd name="T10" fmla="*/ 13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17" y="0"/>
                                  </a:moveTo>
                                  <a:lnTo>
                                    <a:pt x="0" y="0"/>
                                  </a:lnTo>
                                  <a:lnTo>
                                    <a:pt x="1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05" name="Freeform 1109"/>
                            <p:cNvSpPr>
                              <a:spLocks/>
                            </p:cNvSpPr>
                            <p:nvPr/>
                          </p:nvSpPr>
                          <p:spPr bwMode="auto">
                            <a:xfrm>
                              <a:off x="484" y="1739"/>
                              <a:ext cx="16" cy="1"/>
                            </a:xfrm>
                            <a:custGeom>
                              <a:avLst/>
                              <a:gdLst>
                                <a:gd name="T0" fmla="*/ 13 w 18"/>
                                <a:gd name="T1" fmla="*/ 0 h 1"/>
                                <a:gd name="T2" fmla="*/ 0 w 18"/>
                                <a:gd name="T3" fmla="*/ 0 h 1"/>
                                <a:gd name="T4" fmla="*/ 0 w 18"/>
                                <a:gd name="T5" fmla="*/ 0 h 1"/>
                                <a:gd name="T6" fmla="*/ 13 w 18"/>
                                <a:gd name="T7" fmla="*/ 0 h 1"/>
                                <a:gd name="T8" fmla="*/ 13 w 18"/>
                                <a:gd name="T9" fmla="*/ 0 h 1"/>
                                <a:gd name="T10" fmla="*/ 13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17" y="0"/>
                                  </a:moveTo>
                                  <a:lnTo>
                                    <a:pt x="0" y="0"/>
                                  </a:lnTo>
                                  <a:lnTo>
                                    <a:pt x="1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06" name="Freeform 1110"/>
                            <p:cNvSpPr>
                              <a:spLocks/>
                            </p:cNvSpPr>
                            <p:nvPr/>
                          </p:nvSpPr>
                          <p:spPr bwMode="auto">
                            <a:xfrm>
                              <a:off x="484" y="1739"/>
                              <a:ext cx="16" cy="1"/>
                            </a:xfrm>
                            <a:custGeom>
                              <a:avLst/>
                              <a:gdLst>
                                <a:gd name="T0" fmla="*/ 13 w 18"/>
                                <a:gd name="T1" fmla="*/ 0 h 1"/>
                                <a:gd name="T2" fmla="*/ 0 w 18"/>
                                <a:gd name="T3" fmla="*/ 0 h 1"/>
                                <a:gd name="T4" fmla="*/ 2 w 18"/>
                                <a:gd name="T5" fmla="*/ 0 h 1"/>
                                <a:gd name="T6" fmla="*/ 13 w 18"/>
                                <a:gd name="T7" fmla="*/ 0 h 1"/>
                                <a:gd name="T8" fmla="*/ 13 w 18"/>
                                <a:gd name="T9" fmla="*/ 0 h 1"/>
                                <a:gd name="T10" fmla="*/ 13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17" y="0"/>
                                  </a:moveTo>
                                  <a:lnTo>
                                    <a:pt x="0" y="0"/>
                                  </a:lnTo>
                                  <a:lnTo>
                                    <a:pt x="2" y="0"/>
                                  </a:lnTo>
                                  <a:lnTo>
                                    <a:pt x="1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07" name="Freeform 1111"/>
                            <p:cNvSpPr>
                              <a:spLocks/>
                            </p:cNvSpPr>
                            <p:nvPr/>
                          </p:nvSpPr>
                          <p:spPr bwMode="auto">
                            <a:xfrm>
                              <a:off x="486" y="1737"/>
                              <a:ext cx="14" cy="3"/>
                            </a:xfrm>
                            <a:custGeom>
                              <a:avLst/>
                              <a:gdLst>
                                <a:gd name="T0" fmla="*/ 11 w 16"/>
                                <a:gd name="T1" fmla="*/ 2 h 3"/>
                                <a:gd name="T2" fmla="*/ 0 w 16"/>
                                <a:gd name="T3" fmla="*/ 2 h 3"/>
                                <a:gd name="T4" fmla="*/ 0 w 16"/>
                                <a:gd name="T5" fmla="*/ 0 h 3"/>
                                <a:gd name="T6" fmla="*/ 11 w 16"/>
                                <a:gd name="T7" fmla="*/ 0 h 3"/>
                                <a:gd name="T8" fmla="*/ 11 w 16"/>
                                <a:gd name="T9" fmla="*/ 2 h 3"/>
                                <a:gd name="T10" fmla="*/ 11 w 16"/>
                                <a:gd name="T11" fmla="*/ 2 h 3"/>
                                <a:gd name="T12" fmla="*/ 0 60000 65536"/>
                                <a:gd name="T13" fmla="*/ 0 60000 65536"/>
                                <a:gd name="T14" fmla="*/ 0 60000 65536"/>
                                <a:gd name="T15" fmla="*/ 0 60000 65536"/>
                                <a:gd name="T16" fmla="*/ 0 60000 65536"/>
                                <a:gd name="T17" fmla="*/ 0 60000 65536"/>
                                <a:gd name="T18" fmla="*/ 0 w 16"/>
                                <a:gd name="T19" fmla="*/ 0 h 3"/>
                                <a:gd name="T20" fmla="*/ 16 w 1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6" h="3">
                                  <a:moveTo>
                                    <a:pt x="15" y="2"/>
                                  </a:moveTo>
                                  <a:lnTo>
                                    <a:pt x="0" y="2"/>
                                  </a:lnTo>
                                  <a:lnTo>
                                    <a:pt x="0" y="0"/>
                                  </a:lnTo>
                                  <a:lnTo>
                                    <a:pt x="15" y="0"/>
                                  </a:lnTo>
                                  <a:lnTo>
                                    <a:pt x="15"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08" name="Freeform 1112"/>
                            <p:cNvSpPr>
                              <a:spLocks/>
                            </p:cNvSpPr>
                            <p:nvPr/>
                          </p:nvSpPr>
                          <p:spPr bwMode="auto">
                            <a:xfrm>
                              <a:off x="486" y="1737"/>
                              <a:ext cx="14" cy="1"/>
                            </a:xfrm>
                            <a:custGeom>
                              <a:avLst/>
                              <a:gdLst>
                                <a:gd name="T0" fmla="*/ 11 w 16"/>
                                <a:gd name="T1" fmla="*/ 0 h 1"/>
                                <a:gd name="T2" fmla="*/ 0 w 16"/>
                                <a:gd name="T3" fmla="*/ 0 h 1"/>
                                <a:gd name="T4" fmla="*/ 2 w 16"/>
                                <a:gd name="T5" fmla="*/ 0 h 1"/>
                                <a:gd name="T6" fmla="*/ 11 w 16"/>
                                <a:gd name="T7" fmla="*/ 0 h 1"/>
                                <a:gd name="T8" fmla="*/ 11 w 16"/>
                                <a:gd name="T9" fmla="*/ 0 h 1"/>
                                <a:gd name="T10" fmla="*/ 11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15" y="0"/>
                                  </a:moveTo>
                                  <a:lnTo>
                                    <a:pt x="0" y="0"/>
                                  </a:lnTo>
                                  <a:lnTo>
                                    <a:pt x="2" y="0"/>
                                  </a:lnTo>
                                  <a:lnTo>
                                    <a:pt x="1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09" name="Freeform 1113"/>
                            <p:cNvSpPr>
                              <a:spLocks/>
                            </p:cNvSpPr>
                            <p:nvPr/>
                          </p:nvSpPr>
                          <p:spPr bwMode="auto">
                            <a:xfrm>
                              <a:off x="488" y="1737"/>
                              <a:ext cx="12" cy="1"/>
                            </a:xfrm>
                            <a:custGeom>
                              <a:avLst/>
                              <a:gdLst>
                                <a:gd name="T0" fmla="*/ 9 w 14"/>
                                <a:gd name="T1" fmla="*/ 0 h 1"/>
                                <a:gd name="T2" fmla="*/ 0 w 14"/>
                                <a:gd name="T3" fmla="*/ 0 h 1"/>
                                <a:gd name="T4" fmla="*/ 0 w 14"/>
                                <a:gd name="T5" fmla="*/ 0 h 1"/>
                                <a:gd name="T6" fmla="*/ 9 w 14"/>
                                <a:gd name="T7" fmla="*/ 0 h 1"/>
                                <a:gd name="T8" fmla="*/ 9 w 14"/>
                                <a:gd name="T9" fmla="*/ 0 h 1"/>
                                <a:gd name="T10" fmla="*/ 9 w 14"/>
                                <a:gd name="T11" fmla="*/ 0 h 1"/>
                                <a:gd name="T12" fmla="*/ 0 60000 65536"/>
                                <a:gd name="T13" fmla="*/ 0 60000 65536"/>
                                <a:gd name="T14" fmla="*/ 0 60000 65536"/>
                                <a:gd name="T15" fmla="*/ 0 60000 65536"/>
                                <a:gd name="T16" fmla="*/ 0 60000 65536"/>
                                <a:gd name="T17" fmla="*/ 0 60000 65536"/>
                                <a:gd name="T18" fmla="*/ 0 w 14"/>
                                <a:gd name="T19" fmla="*/ 0 h 1"/>
                                <a:gd name="T20" fmla="*/ 14 w 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 h="1">
                                  <a:moveTo>
                                    <a:pt x="13" y="0"/>
                                  </a:moveTo>
                                  <a:lnTo>
                                    <a:pt x="0" y="0"/>
                                  </a:lnTo>
                                  <a:lnTo>
                                    <a:pt x="1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10" name="Freeform 1114"/>
                            <p:cNvSpPr>
                              <a:spLocks/>
                            </p:cNvSpPr>
                            <p:nvPr/>
                          </p:nvSpPr>
                          <p:spPr bwMode="auto">
                            <a:xfrm>
                              <a:off x="488" y="1737"/>
                              <a:ext cx="12" cy="1"/>
                            </a:xfrm>
                            <a:custGeom>
                              <a:avLst/>
                              <a:gdLst>
                                <a:gd name="T0" fmla="*/ 9 w 14"/>
                                <a:gd name="T1" fmla="*/ 0 h 1"/>
                                <a:gd name="T2" fmla="*/ 0 w 14"/>
                                <a:gd name="T3" fmla="*/ 0 h 1"/>
                                <a:gd name="T4" fmla="*/ 0 w 14"/>
                                <a:gd name="T5" fmla="*/ 0 h 1"/>
                                <a:gd name="T6" fmla="*/ 9 w 14"/>
                                <a:gd name="T7" fmla="*/ 0 h 1"/>
                                <a:gd name="T8" fmla="*/ 9 w 14"/>
                                <a:gd name="T9" fmla="*/ 0 h 1"/>
                                <a:gd name="T10" fmla="*/ 9 w 14"/>
                                <a:gd name="T11" fmla="*/ 0 h 1"/>
                                <a:gd name="T12" fmla="*/ 0 60000 65536"/>
                                <a:gd name="T13" fmla="*/ 0 60000 65536"/>
                                <a:gd name="T14" fmla="*/ 0 60000 65536"/>
                                <a:gd name="T15" fmla="*/ 0 60000 65536"/>
                                <a:gd name="T16" fmla="*/ 0 60000 65536"/>
                                <a:gd name="T17" fmla="*/ 0 60000 65536"/>
                                <a:gd name="T18" fmla="*/ 0 w 14"/>
                                <a:gd name="T19" fmla="*/ 0 h 1"/>
                                <a:gd name="T20" fmla="*/ 14 w 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 h="1">
                                  <a:moveTo>
                                    <a:pt x="13" y="0"/>
                                  </a:moveTo>
                                  <a:lnTo>
                                    <a:pt x="0" y="0"/>
                                  </a:lnTo>
                                  <a:lnTo>
                                    <a:pt x="1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11" name="Freeform 1115"/>
                            <p:cNvSpPr>
                              <a:spLocks/>
                            </p:cNvSpPr>
                            <p:nvPr/>
                          </p:nvSpPr>
                          <p:spPr bwMode="auto">
                            <a:xfrm>
                              <a:off x="488" y="1737"/>
                              <a:ext cx="12" cy="1"/>
                            </a:xfrm>
                            <a:custGeom>
                              <a:avLst/>
                              <a:gdLst>
                                <a:gd name="T0" fmla="*/ 9 w 14"/>
                                <a:gd name="T1" fmla="*/ 0 h 1"/>
                                <a:gd name="T2" fmla="*/ 0 w 14"/>
                                <a:gd name="T3" fmla="*/ 0 h 1"/>
                                <a:gd name="T4" fmla="*/ 2 w 14"/>
                                <a:gd name="T5" fmla="*/ 0 h 1"/>
                                <a:gd name="T6" fmla="*/ 9 w 14"/>
                                <a:gd name="T7" fmla="*/ 0 h 1"/>
                                <a:gd name="T8" fmla="*/ 9 w 14"/>
                                <a:gd name="T9" fmla="*/ 0 h 1"/>
                                <a:gd name="T10" fmla="*/ 9 w 14"/>
                                <a:gd name="T11" fmla="*/ 0 h 1"/>
                                <a:gd name="T12" fmla="*/ 0 60000 65536"/>
                                <a:gd name="T13" fmla="*/ 0 60000 65536"/>
                                <a:gd name="T14" fmla="*/ 0 60000 65536"/>
                                <a:gd name="T15" fmla="*/ 0 60000 65536"/>
                                <a:gd name="T16" fmla="*/ 0 60000 65536"/>
                                <a:gd name="T17" fmla="*/ 0 60000 65536"/>
                                <a:gd name="T18" fmla="*/ 0 w 14"/>
                                <a:gd name="T19" fmla="*/ 0 h 1"/>
                                <a:gd name="T20" fmla="*/ 14 w 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 h="1">
                                  <a:moveTo>
                                    <a:pt x="13" y="0"/>
                                  </a:moveTo>
                                  <a:lnTo>
                                    <a:pt x="0" y="0"/>
                                  </a:lnTo>
                                  <a:lnTo>
                                    <a:pt x="2" y="0"/>
                                  </a:lnTo>
                                  <a:lnTo>
                                    <a:pt x="1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12" name="Freeform 1116"/>
                            <p:cNvSpPr>
                              <a:spLocks/>
                            </p:cNvSpPr>
                            <p:nvPr/>
                          </p:nvSpPr>
                          <p:spPr bwMode="auto">
                            <a:xfrm>
                              <a:off x="489" y="1737"/>
                              <a:ext cx="11" cy="1"/>
                            </a:xfrm>
                            <a:custGeom>
                              <a:avLst/>
                              <a:gdLst>
                                <a:gd name="T0" fmla="*/ 9 w 12"/>
                                <a:gd name="T1" fmla="*/ 1 h 2"/>
                                <a:gd name="T2" fmla="*/ 0 w 12"/>
                                <a:gd name="T3" fmla="*/ 1 h 2"/>
                                <a:gd name="T4" fmla="*/ 0 w 12"/>
                                <a:gd name="T5" fmla="*/ 0 h 2"/>
                                <a:gd name="T6" fmla="*/ 9 w 12"/>
                                <a:gd name="T7" fmla="*/ 0 h 2"/>
                                <a:gd name="T8" fmla="*/ 9 w 12"/>
                                <a:gd name="T9" fmla="*/ 1 h 2"/>
                                <a:gd name="T10" fmla="*/ 9 w 12"/>
                                <a:gd name="T11" fmla="*/ 1 h 2"/>
                                <a:gd name="T12" fmla="*/ 0 60000 65536"/>
                                <a:gd name="T13" fmla="*/ 0 60000 65536"/>
                                <a:gd name="T14" fmla="*/ 0 60000 65536"/>
                                <a:gd name="T15" fmla="*/ 0 60000 65536"/>
                                <a:gd name="T16" fmla="*/ 0 60000 65536"/>
                                <a:gd name="T17" fmla="*/ 0 60000 65536"/>
                                <a:gd name="T18" fmla="*/ 0 w 12"/>
                                <a:gd name="T19" fmla="*/ 0 h 2"/>
                                <a:gd name="T20" fmla="*/ 12 w 12"/>
                                <a:gd name="T21" fmla="*/ 2 h 2"/>
                              </a:gdLst>
                              <a:ahLst/>
                              <a:cxnLst>
                                <a:cxn ang="T12">
                                  <a:pos x="T0" y="T1"/>
                                </a:cxn>
                                <a:cxn ang="T13">
                                  <a:pos x="T2" y="T3"/>
                                </a:cxn>
                                <a:cxn ang="T14">
                                  <a:pos x="T4" y="T5"/>
                                </a:cxn>
                                <a:cxn ang="T15">
                                  <a:pos x="T6" y="T7"/>
                                </a:cxn>
                                <a:cxn ang="T16">
                                  <a:pos x="T8" y="T9"/>
                                </a:cxn>
                                <a:cxn ang="T17">
                                  <a:pos x="T10" y="T11"/>
                                </a:cxn>
                              </a:cxnLst>
                              <a:rect l="T18" t="T19" r="T20" b="T21"/>
                              <a:pathLst>
                                <a:path w="12" h="2">
                                  <a:moveTo>
                                    <a:pt x="11" y="1"/>
                                  </a:moveTo>
                                  <a:lnTo>
                                    <a:pt x="0" y="1"/>
                                  </a:lnTo>
                                  <a:lnTo>
                                    <a:pt x="0" y="0"/>
                                  </a:lnTo>
                                  <a:lnTo>
                                    <a:pt x="11" y="0"/>
                                  </a:lnTo>
                                  <a:lnTo>
                                    <a:pt x="11" y="1"/>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13" name="Freeform 1117"/>
                            <p:cNvSpPr>
                              <a:spLocks/>
                            </p:cNvSpPr>
                            <p:nvPr/>
                          </p:nvSpPr>
                          <p:spPr bwMode="auto">
                            <a:xfrm>
                              <a:off x="489" y="1737"/>
                              <a:ext cx="11" cy="0"/>
                            </a:xfrm>
                            <a:custGeom>
                              <a:avLst/>
                              <a:gdLst>
                                <a:gd name="T0" fmla="*/ 9 w 12"/>
                                <a:gd name="T1" fmla="*/ 0 h 1"/>
                                <a:gd name="T2" fmla="*/ 0 w 12"/>
                                <a:gd name="T3" fmla="*/ 0 h 1"/>
                                <a:gd name="T4" fmla="*/ 3 w 12"/>
                                <a:gd name="T5" fmla="*/ 0 h 1"/>
                                <a:gd name="T6" fmla="*/ 9 w 12"/>
                                <a:gd name="T7" fmla="*/ 0 h 1"/>
                                <a:gd name="T8" fmla="*/ 9 w 12"/>
                                <a:gd name="T9" fmla="*/ 0 h 1"/>
                                <a:gd name="T10" fmla="*/ 9 w 12"/>
                                <a:gd name="T11" fmla="*/ 0 h 1"/>
                                <a:gd name="T12" fmla="*/ 0 60000 65536"/>
                                <a:gd name="T13" fmla="*/ 0 60000 65536"/>
                                <a:gd name="T14" fmla="*/ 0 60000 65536"/>
                                <a:gd name="T15" fmla="*/ 0 60000 65536"/>
                                <a:gd name="T16" fmla="*/ 0 60000 65536"/>
                                <a:gd name="T17" fmla="*/ 0 60000 65536"/>
                                <a:gd name="T18" fmla="*/ 0 w 12"/>
                                <a:gd name="T19" fmla="*/ 0 h 1"/>
                                <a:gd name="T20" fmla="*/ 12 w 12"/>
                                <a:gd name="T21" fmla="*/ 0 h 1"/>
                              </a:gdLst>
                              <a:ahLst/>
                              <a:cxnLst>
                                <a:cxn ang="T12">
                                  <a:pos x="T0" y="T1"/>
                                </a:cxn>
                                <a:cxn ang="T13">
                                  <a:pos x="T2" y="T3"/>
                                </a:cxn>
                                <a:cxn ang="T14">
                                  <a:pos x="T4" y="T5"/>
                                </a:cxn>
                                <a:cxn ang="T15">
                                  <a:pos x="T6" y="T7"/>
                                </a:cxn>
                                <a:cxn ang="T16">
                                  <a:pos x="T8" y="T9"/>
                                </a:cxn>
                                <a:cxn ang="T17">
                                  <a:pos x="T10" y="T11"/>
                                </a:cxn>
                              </a:cxnLst>
                              <a:rect l="T18" t="T19" r="T20" b="T21"/>
                              <a:pathLst>
                                <a:path w="12" h="1">
                                  <a:moveTo>
                                    <a:pt x="11" y="0"/>
                                  </a:moveTo>
                                  <a:lnTo>
                                    <a:pt x="0" y="0"/>
                                  </a:lnTo>
                                  <a:lnTo>
                                    <a:pt x="3" y="0"/>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14" name="Freeform 1118"/>
                            <p:cNvSpPr>
                              <a:spLocks/>
                            </p:cNvSpPr>
                            <p:nvPr/>
                          </p:nvSpPr>
                          <p:spPr bwMode="auto">
                            <a:xfrm>
                              <a:off x="492" y="1737"/>
                              <a:ext cx="8" cy="0"/>
                            </a:xfrm>
                            <a:custGeom>
                              <a:avLst/>
                              <a:gdLst>
                                <a:gd name="T0" fmla="*/ 6 w 9"/>
                                <a:gd name="T1" fmla="*/ 0 h 1"/>
                                <a:gd name="T2" fmla="*/ 0 w 9"/>
                                <a:gd name="T3" fmla="*/ 0 h 1"/>
                                <a:gd name="T4" fmla="*/ 0 w 9"/>
                                <a:gd name="T5" fmla="*/ 0 h 1"/>
                                <a:gd name="T6" fmla="*/ 6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0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15" name="Freeform 1119"/>
                            <p:cNvSpPr>
                              <a:spLocks/>
                            </p:cNvSpPr>
                            <p:nvPr/>
                          </p:nvSpPr>
                          <p:spPr bwMode="auto">
                            <a:xfrm>
                              <a:off x="492" y="1737"/>
                              <a:ext cx="8" cy="0"/>
                            </a:xfrm>
                            <a:custGeom>
                              <a:avLst/>
                              <a:gdLst>
                                <a:gd name="T0" fmla="*/ 6 w 9"/>
                                <a:gd name="T1" fmla="*/ 0 h 1"/>
                                <a:gd name="T2" fmla="*/ 0 w 9"/>
                                <a:gd name="T3" fmla="*/ 0 h 1"/>
                                <a:gd name="T4" fmla="*/ 1 w 9"/>
                                <a:gd name="T5" fmla="*/ 0 h 1"/>
                                <a:gd name="T6" fmla="*/ 6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0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1"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16" name="Freeform 1120"/>
                            <p:cNvSpPr>
                              <a:spLocks/>
                            </p:cNvSpPr>
                            <p:nvPr/>
                          </p:nvSpPr>
                          <p:spPr bwMode="auto">
                            <a:xfrm>
                              <a:off x="493" y="1735"/>
                              <a:ext cx="7" cy="2"/>
                            </a:xfrm>
                            <a:custGeom>
                              <a:avLst/>
                              <a:gdLst>
                                <a:gd name="T0" fmla="*/ 5 w 8"/>
                                <a:gd name="T1" fmla="*/ 1 h 3"/>
                                <a:gd name="T2" fmla="*/ 0 w 8"/>
                                <a:gd name="T3" fmla="*/ 1 h 3"/>
                                <a:gd name="T4" fmla="*/ 0 w 8"/>
                                <a:gd name="T5" fmla="*/ 0 h 3"/>
                                <a:gd name="T6" fmla="*/ 5 w 8"/>
                                <a:gd name="T7" fmla="*/ 0 h 3"/>
                                <a:gd name="T8" fmla="*/ 5 w 8"/>
                                <a:gd name="T9" fmla="*/ 1 h 3"/>
                                <a:gd name="T10" fmla="*/ 5 w 8"/>
                                <a:gd name="T11" fmla="*/ 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7" y="2"/>
                                  </a:moveTo>
                                  <a:lnTo>
                                    <a:pt x="0" y="2"/>
                                  </a:lnTo>
                                  <a:lnTo>
                                    <a:pt x="0" y="0"/>
                                  </a:lnTo>
                                  <a:lnTo>
                                    <a:pt x="7" y="0"/>
                                  </a:lnTo>
                                  <a:lnTo>
                                    <a:pt x="7"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17" name="Freeform 1121"/>
                            <p:cNvSpPr>
                              <a:spLocks/>
                            </p:cNvSpPr>
                            <p:nvPr/>
                          </p:nvSpPr>
                          <p:spPr bwMode="auto">
                            <a:xfrm>
                              <a:off x="493" y="1735"/>
                              <a:ext cx="7" cy="1"/>
                            </a:xfrm>
                            <a:custGeom>
                              <a:avLst/>
                              <a:gdLst>
                                <a:gd name="T0" fmla="*/ 5 w 8"/>
                                <a:gd name="T1" fmla="*/ 0 h 1"/>
                                <a:gd name="T2" fmla="*/ 0 w 8"/>
                                <a:gd name="T3" fmla="*/ 0 h 1"/>
                                <a:gd name="T4" fmla="*/ 0 w 8"/>
                                <a:gd name="T5" fmla="*/ 0 h 1"/>
                                <a:gd name="T6" fmla="*/ 5 w 8"/>
                                <a:gd name="T7" fmla="*/ 0 h 1"/>
                                <a:gd name="T8" fmla="*/ 5 w 8"/>
                                <a:gd name="T9" fmla="*/ 0 h 1"/>
                                <a:gd name="T10" fmla="*/ 5 w 8"/>
                                <a:gd name="T11" fmla="*/ 0 h 1"/>
                                <a:gd name="T12" fmla="*/ 0 60000 65536"/>
                                <a:gd name="T13" fmla="*/ 0 60000 65536"/>
                                <a:gd name="T14" fmla="*/ 0 60000 65536"/>
                                <a:gd name="T15" fmla="*/ 0 60000 65536"/>
                                <a:gd name="T16" fmla="*/ 0 60000 65536"/>
                                <a:gd name="T17" fmla="*/ 0 60000 65536"/>
                                <a:gd name="T18" fmla="*/ 0 w 8"/>
                                <a:gd name="T19" fmla="*/ 0 h 1"/>
                                <a:gd name="T20" fmla="*/ 8 w 8"/>
                                <a:gd name="T21" fmla="*/ 1 h 1"/>
                              </a:gdLst>
                              <a:ahLst/>
                              <a:cxnLst>
                                <a:cxn ang="T12">
                                  <a:pos x="T0" y="T1"/>
                                </a:cxn>
                                <a:cxn ang="T13">
                                  <a:pos x="T2" y="T3"/>
                                </a:cxn>
                                <a:cxn ang="T14">
                                  <a:pos x="T4" y="T5"/>
                                </a:cxn>
                                <a:cxn ang="T15">
                                  <a:pos x="T6" y="T7"/>
                                </a:cxn>
                                <a:cxn ang="T16">
                                  <a:pos x="T8" y="T9"/>
                                </a:cxn>
                                <a:cxn ang="T17">
                                  <a:pos x="T10" y="T11"/>
                                </a:cxn>
                              </a:cxnLst>
                              <a:rect l="T18" t="T19" r="T20" b="T21"/>
                              <a:pathLst>
                                <a:path w="8" h="1">
                                  <a:moveTo>
                                    <a:pt x="7" y="0"/>
                                  </a:moveTo>
                                  <a:lnTo>
                                    <a:pt x="0" y="0"/>
                                  </a:lnTo>
                                  <a:lnTo>
                                    <a:pt x="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18" name="Freeform 1122"/>
                            <p:cNvSpPr>
                              <a:spLocks/>
                            </p:cNvSpPr>
                            <p:nvPr/>
                          </p:nvSpPr>
                          <p:spPr bwMode="auto">
                            <a:xfrm>
                              <a:off x="493" y="1735"/>
                              <a:ext cx="7" cy="1"/>
                            </a:xfrm>
                            <a:custGeom>
                              <a:avLst/>
                              <a:gdLst>
                                <a:gd name="T0" fmla="*/ 5 w 8"/>
                                <a:gd name="T1" fmla="*/ 0 h 1"/>
                                <a:gd name="T2" fmla="*/ 0 w 8"/>
                                <a:gd name="T3" fmla="*/ 0 h 1"/>
                                <a:gd name="T4" fmla="*/ 2 w 8"/>
                                <a:gd name="T5" fmla="*/ 0 h 1"/>
                                <a:gd name="T6" fmla="*/ 5 w 8"/>
                                <a:gd name="T7" fmla="*/ 0 h 1"/>
                                <a:gd name="T8" fmla="*/ 5 w 8"/>
                                <a:gd name="T9" fmla="*/ 0 h 1"/>
                                <a:gd name="T10" fmla="*/ 5 w 8"/>
                                <a:gd name="T11" fmla="*/ 0 h 1"/>
                                <a:gd name="T12" fmla="*/ 0 60000 65536"/>
                                <a:gd name="T13" fmla="*/ 0 60000 65536"/>
                                <a:gd name="T14" fmla="*/ 0 60000 65536"/>
                                <a:gd name="T15" fmla="*/ 0 60000 65536"/>
                                <a:gd name="T16" fmla="*/ 0 60000 65536"/>
                                <a:gd name="T17" fmla="*/ 0 60000 65536"/>
                                <a:gd name="T18" fmla="*/ 0 w 8"/>
                                <a:gd name="T19" fmla="*/ 0 h 1"/>
                                <a:gd name="T20" fmla="*/ 8 w 8"/>
                                <a:gd name="T21" fmla="*/ 1 h 1"/>
                              </a:gdLst>
                              <a:ahLst/>
                              <a:cxnLst>
                                <a:cxn ang="T12">
                                  <a:pos x="T0" y="T1"/>
                                </a:cxn>
                                <a:cxn ang="T13">
                                  <a:pos x="T2" y="T3"/>
                                </a:cxn>
                                <a:cxn ang="T14">
                                  <a:pos x="T4" y="T5"/>
                                </a:cxn>
                                <a:cxn ang="T15">
                                  <a:pos x="T6" y="T7"/>
                                </a:cxn>
                                <a:cxn ang="T16">
                                  <a:pos x="T8" y="T9"/>
                                </a:cxn>
                                <a:cxn ang="T17">
                                  <a:pos x="T10" y="T11"/>
                                </a:cxn>
                              </a:cxnLst>
                              <a:rect l="T18" t="T19" r="T20" b="T21"/>
                              <a:pathLst>
                                <a:path w="8" h="1">
                                  <a:moveTo>
                                    <a:pt x="7" y="0"/>
                                  </a:moveTo>
                                  <a:lnTo>
                                    <a:pt x="0" y="0"/>
                                  </a:lnTo>
                                  <a:lnTo>
                                    <a:pt x="2" y="0"/>
                                  </a:lnTo>
                                  <a:lnTo>
                                    <a:pt x="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19" name="Freeform 1123"/>
                            <p:cNvSpPr>
                              <a:spLocks/>
                            </p:cNvSpPr>
                            <p:nvPr/>
                          </p:nvSpPr>
                          <p:spPr bwMode="auto">
                            <a:xfrm>
                              <a:off x="495" y="1735"/>
                              <a:ext cx="5" cy="1"/>
                            </a:xfrm>
                            <a:custGeom>
                              <a:avLst/>
                              <a:gdLst>
                                <a:gd name="T0" fmla="*/ 3 w 6"/>
                                <a:gd name="T1" fmla="*/ 0 h 1"/>
                                <a:gd name="T2" fmla="*/ 0 w 6"/>
                                <a:gd name="T3" fmla="*/ 0 h 1"/>
                                <a:gd name="T4" fmla="*/ 0 w 6"/>
                                <a:gd name="T5" fmla="*/ 0 h 1"/>
                                <a:gd name="T6" fmla="*/ 3 w 6"/>
                                <a:gd name="T7" fmla="*/ 0 h 1"/>
                                <a:gd name="T8" fmla="*/ 3 w 6"/>
                                <a:gd name="T9" fmla="*/ 0 h 1"/>
                                <a:gd name="T10" fmla="*/ 3 w 6"/>
                                <a:gd name="T11" fmla="*/ 0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5" y="0"/>
                                  </a:moveTo>
                                  <a:lnTo>
                                    <a:pt x="0" y="0"/>
                                  </a:lnTo>
                                  <a:lnTo>
                                    <a:pt x="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20" name="Freeform 1124"/>
                            <p:cNvSpPr>
                              <a:spLocks/>
                            </p:cNvSpPr>
                            <p:nvPr/>
                          </p:nvSpPr>
                          <p:spPr bwMode="auto">
                            <a:xfrm>
                              <a:off x="495" y="1735"/>
                              <a:ext cx="5" cy="1"/>
                            </a:xfrm>
                            <a:custGeom>
                              <a:avLst/>
                              <a:gdLst>
                                <a:gd name="T0" fmla="*/ 3 w 6"/>
                                <a:gd name="T1" fmla="*/ 0 h 1"/>
                                <a:gd name="T2" fmla="*/ 0 w 6"/>
                                <a:gd name="T3" fmla="*/ 0 h 1"/>
                                <a:gd name="T4" fmla="*/ 3 w 6"/>
                                <a:gd name="T5" fmla="*/ 0 h 1"/>
                                <a:gd name="T6" fmla="*/ 3 w 6"/>
                                <a:gd name="T7" fmla="*/ 0 h 1"/>
                                <a:gd name="T8" fmla="*/ 3 w 6"/>
                                <a:gd name="T9" fmla="*/ 0 h 1"/>
                                <a:gd name="T10" fmla="*/ 3 w 6"/>
                                <a:gd name="T11" fmla="*/ 0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5" y="0"/>
                                  </a:moveTo>
                                  <a:lnTo>
                                    <a:pt x="0" y="0"/>
                                  </a:lnTo>
                                  <a:lnTo>
                                    <a:pt x="3" y="0"/>
                                  </a:lnTo>
                                  <a:lnTo>
                                    <a:pt x="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21" name="Freeform 1125"/>
                            <p:cNvSpPr>
                              <a:spLocks/>
                            </p:cNvSpPr>
                            <p:nvPr/>
                          </p:nvSpPr>
                          <p:spPr bwMode="auto">
                            <a:xfrm>
                              <a:off x="498" y="1732"/>
                              <a:ext cx="2" cy="4"/>
                            </a:xfrm>
                            <a:custGeom>
                              <a:avLst/>
                              <a:gdLst>
                                <a:gd name="T0" fmla="*/ 1 w 3"/>
                                <a:gd name="T1" fmla="*/ 3 h 4"/>
                                <a:gd name="T2" fmla="*/ 0 w 3"/>
                                <a:gd name="T3" fmla="*/ 3 h 4"/>
                                <a:gd name="T4" fmla="*/ 0 w 3"/>
                                <a:gd name="T5" fmla="*/ 0 h 4"/>
                                <a:gd name="T6" fmla="*/ 1 w 3"/>
                                <a:gd name="T7" fmla="*/ 0 h 4"/>
                                <a:gd name="T8" fmla="*/ 1 w 3"/>
                                <a:gd name="T9" fmla="*/ 3 h 4"/>
                                <a:gd name="T10" fmla="*/ 1 w 3"/>
                                <a:gd name="T11" fmla="*/ 3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3"/>
                                  </a:moveTo>
                                  <a:lnTo>
                                    <a:pt x="0" y="3"/>
                                  </a:lnTo>
                                  <a:lnTo>
                                    <a:pt x="0" y="0"/>
                                  </a:lnTo>
                                  <a:lnTo>
                                    <a:pt x="2" y="0"/>
                                  </a:lnTo>
                                  <a:lnTo>
                                    <a:pt x="2"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22" name="Freeform 1126"/>
                            <p:cNvSpPr>
                              <a:spLocks/>
                            </p:cNvSpPr>
                            <p:nvPr/>
                          </p:nvSpPr>
                          <p:spPr bwMode="auto">
                            <a:xfrm>
                              <a:off x="498" y="1732"/>
                              <a:ext cx="2" cy="1"/>
                            </a:xfrm>
                            <a:custGeom>
                              <a:avLst/>
                              <a:gdLst>
                                <a:gd name="T0" fmla="*/ 1 w 3"/>
                                <a:gd name="T1" fmla="*/ 0 h 1"/>
                                <a:gd name="T2" fmla="*/ 0 w 3"/>
                                <a:gd name="T3" fmla="*/ 0 h 1"/>
                                <a:gd name="T4" fmla="*/ 1 w 3"/>
                                <a:gd name="T5" fmla="*/ 0 h 1"/>
                                <a:gd name="T6" fmla="*/ 1 w 3"/>
                                <a:gd name="T7" fmla="*/ 0 h 1"/>
                                <a:gd name="T8" fmla="*/ 1 w 3"/>
                                <a:gd name="T9" fmla="*/ 0 h 1"/>
                                <a:gd name="T10" fmla="*/ 1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2" y="0"/>
                                  </a:moveTo>
                                  <a:lnTo>
                                    <a:pt x="0" y="0"/>
                                  </a:lnTo>
                                  <a:lnTo>
                                    <a:pt x="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23" name="Freeform 1127"/>
                            <p:cNvSpPr>
                              <a:spLocks/>
                            </p:cNvSpPr>
                            <p:nvPr/>
                          </p:nvSpPr>
                          <p:spPr bwMode="auto">
                            <a:xfrm>
                              <a:off x="499" y="173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24" name="Freeform 1128"/>
                            <p:cNvSpPr>
                              <a:spLocks/>
                            </p:cNvSpPr>
                            <p:nvPr/>
                          </p:nvSpPr>
                          <p:spPr bwMode="auto">
                            <a:xfrm>
                              <a:off x="353" y="1732"/>
                              <a:ext cx="147" cy="104"/>
                            </a:xfrm>
                            <a:custGeom>
                              <a:avLst/>
                              <a:gdLst>
                                <a:gd name="T0" fmla="*/ 132 w 162"/>
                                <a:gd name="T1" fmla="*/ 0 h 118"/>
                                <a:gd name="T2" fmla="*/ 131 w 162"/>
                                <a:gd name="T3" fmla="*/ 33 h 118"/>
                                <a:gd name="T4" fmla="*/ 117 w 162"/>
                                <a:gd name="T5" fmla="*/ 58 h 118"/>
                                <a:gd name="T6" fmla="*/ 112 w 162"/>
                                <a:gd name="T7" fmla="*/ 76 h 118"/>
                                <a:gd name="T8" fmla="*/ 112 w 162"/>
                                <a:gd name="T9" fmla="*/ 91 h 118"/>
                                <a:gd name="T10" fmla="*/ 83 w 162"/>
                                <a:gd name="T11" fmla="*/ 88 h 118"/>
                                <a:gd name="T12" fmla="*/ 49 w 162"/>
                                <a:gd name="T13" fmla="*/ 81 h 118"/>
                                <a:gd name="T14" fmla="*/ 0 w 162"/>
                                <a:gd name="T15" fmla="*/ 65 h 118"/>
                                <a:gd name="T16" fmla="*/ 132 w 162"/>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18"/>
                                <a:gd name="T29" fmla="*/ 162 w 162"/>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18">
                                  <a:moveTo>
                                    <a:pt x="161" y="0"/>
                                  </a:moveTo>
                                  <a:lnTo>
                                    <a:pt x="159" y="42"/>
                                  </a:lnTo>
                                  <a:lnTo>
                                    <a:pt x="142" y="75"/>
                                  </a:lnTo>
                                  <a:lnTo>
                                    <a:pt x="136" y="98"/>
                                  </a:lnTo>
                                  <a:lnTo>
                                    <a:pt x="136" y="117"/>
                                  </a:lnTo>
                                  <a:lnTo>
                                    <a:pt x="101" y="113"/>
                                  </a:lnTo>
                                  <a:lnTo>
                                    <a:pt x="59" y="104"/>
                                  </a:lnTo>
                                  <a:lnTo>
                                    <a:pt x="0" y="84"/>
                                  </a:lnTo>
                                  <a:lnTo>
                                    <a:pt x="161"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8425" name="Freeform 1129"/>
                            <p:cNvSpPr>
                              <a:spLocks/>
                            </p:cNvSpPr>
                            <p:nvPr/>
                          </p:nvSpPr>
                          <p:spPr bwMode="auto">
                            <a:xfrm>
                              <a:off x="315" y="1823"/>
                              <a:ext cx="6" cy="1"/>
                            </a:xfrm>
                            <a:custGeom>
                              <a:avLst/>
                              <a:gdLst>
                                <a:gd name="T0" fmla="*/ 0 w 7"/>
                                <a:gd name="T1" fmla="*/ 0 h 1"/>
                                <a:gd name="T2" fmla="*/ 4 w 7"/>
                                <a:gd name="T3" fmla="*/ 0 h 1"/>
                                <a:gd name="T4" fmla="*/ 0 w 7"/>
                                <a:gd name="T5" fmla="*/ 0 h 1"/>
                                <a:gd name="T6" fmla="*/ 0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0"/>
                                  </a:moveTo>
                                  <a:lnTo>
                                    <a:pt x="6"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26" name="Freeform 1130"/>
                            <p:cNvSpPr>
                              <a:spLocks/>
                            </p:cNvSpPr>
                            <p:nvPr/>
                          </p:nvSpPr>
                          <p:spPr bwMode="auto">
                            <a:xfrm>
                              <a:off x="313" y="1820"/>
                              <a:ext cx="15" cy="4"/>
                            </a:xfrm>
                            <a:custGeom>
                              <a:avLst/>
                              <a:gdLst>
                                <a:gd name="T0" fmla="*/ 8 w 16"/>
                                <a:gd name="T1" fmla="*/ 3 h 4"/>
                                <a:gd name="T2" fmla="*/ 2 w 16"/>
                                <a:gd name="T3" fmla="*/ 3 h 4"/>
                                <a:gd name="T4" fmla="*/ 0 w 16"/>
                                <a:gd name="T5" fmla="*/ 0 h 4"/>
                                <a:gd name="T6" fmla="*/ 13 w 16"/>
                                <a:gd name="T7" fmla="*/ 0 h 4"/>
                                <a:gd name="T8" fmla="*/ 8 w 16"/>
                                <a:gd name="T9" fmla="*/ 3 h 4"/>
                                <a:gd name="T10" fmla="*/ 8 w 16"/>
                                <a:gd name="T11" fmla="*/ 3 h 4"/>
                                <a:gd name="T12" fmla="*/ 0 60000 65536"/>
                                <a:gd name="T13" fmla="*/ 0 60000 65536"/>
                                <a:gd name="T14" fmla="*/ 0 60000 65536"/>
                                <a:gd name="T15" fmla="*/ 0 60000 65536"/>
                                <a:gd name="T16" fmla="*/ 0 60000 65536"/>
                                <a:gd name="T17" fmla="*/ 0 60000 65536"/>
                                <a:gd name="T18" fmla="*/ 0 w 16"/>
                                <a:gd name="T19" fmla="*/ 0 h 4"/>
                                <a:gd name="T20" fmla="*/ 16 w 16"/>
                                <a:gd name="T21" fmla="*/ 4 h 4"/>
                              </a:gdLst>
                              <a:ahLst/>
                              <a:cxnLst>
                                <a:cxn ang="T12">
                                  <a:pos x="T0" y="T1"/>
                                </a:cxn>
                                <a:cxn ang="T13">
                                  <a:pos x="T2" y="T3"/>
                                </a:cxn>
                                <a:cxn ang="T14">
                                  <a:pos x="T4" y="T5"/>
                                </a:cxn>
                                <a:cxn ang="T15">
                                  <a:pos x="T6" y="T7"/>
                                </a:cxn>
                                <a:cxn ang="T16">
                                  <a:pos x="T8" y="T9"/>
                                </a:cxn>
                                <a:cxn ang="T17">
                                  <a:pos x="T10" y="T11"/>
                                </a:cxn>
                              </a:cxnLst>
                              <a:rect l="T18" t="T19" r="T20" b="T21"/>
                              <a:pathLst>
                                <a:path w="16" h="4">
                                  <a:moveTo>
                                    <a:pt x="8" y="3"/>
                                  </a:moveTo>
                                  <a:lnTo>
                                    <a:pt x="2" y="3"/>
                                  </a:lnTo>
                                  <a:lnTo>
                                    <a:pt x="0" y="0"/>
                                  </a:lnTo>
                                  <a:lnTo>
                                    <a:pt x="15" y="0"/>
                                  </a:lnTo>
                                  <a:lnTo>
                                    <a:pt x="8"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27" name="Freeform 1131"/>
                            <p:cNvSpPr>
                              <a:spLocks/>
                            </p:cNvSpPr>
                            <p:nvPr/>
                          </p:nvSpPr>
                          <p:spPr bwMode="auto">
                            <a:xfrm>
                              <a:off x="313" y="1820"/>
                              <a:ext cx="20" cy="1"/>
                            </a:xfrm>
                            <a:custGeom>
                              <a:avLst/>
                              <a:gdLst>
                                <a:gd name="T0" fmla="*/ 13 w 22"/>
                                <a:gd name="T1" fmla="*/ 0 h 1"/>
                                <a:gd name="T2" fmla="*/ 0 w 22"/>
                                <a:gd name="T3" fmla="*/ 0 h 1"/>
                                <a:gd name="T4" fmla="*/ 0 w 22"/>
                                <a:gd name="T5" fmla="*/ 0 h 1"/>
                                <a:gd name="T6" fmla="*/ 17 w 22"/>
                                <a:gd name="T7" fmla="*/ 0 h 1"/>
                                <a:gd name="T8" fmla="*/ 17 w 22"/>
                                <a:gd name="T9" fmla="*/ 0 h 1"/>
                                <a:gd name="T10" fmla="*/ 13 w 22"/>
                                <a:gd name="T11" fmla="*/ 0 h 1"/>
                                <a:gd name="T12" fmla="*/ 13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15" y="0"/>
                                  </a:moveTo>
                                  <a:lnTo>
                                    <a:pt x="0" y="0"/>
                                  </a:lnTo>
                                  <a:lnTo>
                                    <a:pt x="21" y="0"/>
                                  </a:lnTo>
                                  <a:lnTo>
                                    <a:pt x="1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28" name="Freeform 1132"/>
                            <p:cNvSpPr>
                              <a:spLocks/>
                            </p:cNvSpPr>
                            <p:nvPr/>
                          </p:nvSpPr>
                          <p:spPr bwMode="auto">
                            <a:xfrm>
                              <a:off x="313" y="1820"/>
                              <a:ext cx="20" cy="1"/>
                            </a:xfrm>
                            <a:custGeom>
                              <a:avLst/>
                              <a:gdLst>
                                <a:gd name="T0" fmla="*/ 17 w 22"/>
                                <a:gd name="T1" fmla="*/ 0 h 1"/>
                                <a:gd name="T2" fmla="*/ 0 w 22"/>
                                <a:gd name="T3" fmla="*/ 0 h 1"/>
                                <a:gd name="T4" fmla="*/ 0 w 22"/>
                                <a:gd name="T5" fmla="*/ 0 h 1"/>
                                <a:gd name="T6" fmla="*/ 17 w 22"/>
                                <a:gd name="T7" fmla="*/ 0 h 1"/>
                                <a:gd name="T8" fmla="*/ 17 w 22"/>
                                <a:gd name="T9" fmla="*/ 0 h 1"/>
                                <a:gd name="T10" fmla="*/ 17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 h="1">
                                  <a:moveTo>
                                    <a:pt x="21" y="0"/>
                                  </a:moveTo>
                                  <a:lnTo>
                                    <a:pt x="0" y="0"/>
                                  </a:lnTo>
                                  <a:lnTo>
                                    <a:pt x="2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29" name="Freeform 1133"/>
                            <p:cNvSpPr>
                              <a:spLocks/>
                            </p:cNvSpPr>
                            <p:nvPr/>
                          </p:nvSpPr>
                          <p:spPr bwMode="auto">
                            <a:xfrm>
                              <a:off x="313" y="1820"/>
                              <a:ext cx="22" cy="1"/>
                            </a:xfrm>
                            <a:custGeom>
                              <a:avLst/>
                              <a:gdLst>
                                <a:gd name="T0" fmla="*/ 17 w 24"/>
                                <a:gd name="T1" fmla="*/ 0 h 1"/>
                                <a:gd name="T2" fmla="*/ 0 w 24"/>
                                <a:gd name="T3" fmla="*/ 0 h 1"/>
                                <a:gd name="T4" fmla="*/ 0 w 24"/>
                                <a:gd name="T5" fmla="*/ 0 h 1"/>
                                <a:gd name="T6" fmla="*/ 19 w 24"/>
                                <a:gd name="T7" fmla="*/ 0 h 1"/>
                                <a:gd name="T8" fmla="*/ 17 w 24"/>
                                <a:gd name="T9" fmla="*/ 0 h 1"/>
                                <a:gd name="T10" fmla="*/ 17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1" y="0"/>
                                  </a:moveTo>
                                  <a:lnTo>
                                    <a:pt x="0" y="0"/>
                                  </a:lnTo>
                                  <a:lnTo>
                                    <a:pt x="23" y="0"/>
                                  </a:lnTo>
                                  <a:lnTo>
                                    <a:pt x="2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30" name="Freeform 1134"/>
                            <p:cNvSpPr>
                              <a:spLocks/>
                            </p:cNvSpPr>
                            <p:nvPr/>
                          </p:nvSpPr>
                          <p:spPr bwMode="auto">
                            <a:xfrm>
                              <a:off x="313" y="1820"/>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31" name="Freeform 1135"/>
                            <p:cNvSpPr>
                              <a:spLocks/>
                            </p:cNvSpPr>
                            <p:nvPr/>
                          </p:nvSpPr>
                          <p:spPr bwMode="auto">
                            <a:xfrm>
                              <a:off x="292" y="1820"/>
                              <a:ext cx="5" cy="1"/>
                            </a:xfrm>
                            <a:custGeom>
                              <a:avLst/>
                              <a:gdLst>
                                <a:gd name="T0" fmla="*/ 0 w 5"/>
                                <a:gd name="T1" fmla="*/ 0 h 1"/>
                                <a:gd name="T2" fmla="*/ 4 w 5"/>
                                <a:gd name="T3" fmla="*/ 0 h 1"/>
                                <a:gd name="T4" fmla="*/ 2 w 5"/>
                                <a:gd name="T5" fmla="*/ 0 h 1"/>
                                <a:gd name="T6" fmla="*/ 0 w 5"/>
                                <a:gd name="T7" fmla="*/ 0 h 1"/>
                                <a:gd name="T8" fmla="*/ 0 w 5"/>
                                <a:gd name="T9" fmla="*/ 0 h 1"/>
                                <a:gd name="T10" fmla="*/ 0 60000 65536"/>
                                <a:gd name="T11" fmla="*/ 0 60000 65536"/>
                                <a:gd name="T12" fmla="*/ 0 60000 65536"/>
                                <a:gd name="T13" fmla="*/ 0 60000 65536"/>
                                <a:gd name="T14" fmla="*/ 0 60000 65536"/>
                                <a:gd name="T15" fmla="*/ 0 w 5"/>
                                <a:gd name="T16" fmla="*/ 0 h 1"/>
                                <a:gd name="T17" fmla="*/ 5 w 5"/>
                                <a:gd name="T18" fmla="*/ 1 h 1"/>
                              </a:gdLst>
                              <a:ahLst/>
                              <a:cxnLst>
                                <a:cxn ang="T10">
                                  <a:pos x="T0" y="T1"/>
                                </a:cxn>
                                <a:cxn ang="T11">
                                  <a:pos x="T2" y="T3"/>
                                </a:cxn>
                                <a:cxn ang="T12">
                                  <a:pos x="T4" y="T5"/>
                                </a:cxn>
                                <a:cxn ang="T13">
                                  <a:pos x="T6" y="T7"/>
                                </a:cxn>
                                <a:cxn ang="T14">
                                  <a:pos x="T8" y="T9"/>
                                </a:cxn>
                              </a:cxnLst>
                              <a:rect l="T15" t="T16" r="T17" b="T18"/>
                              <a:pathLst>
                                <a:path w="5" h="1">
                                  <a:moveTo>
                                    <a:pt x="0" y="0"/>
                                  </a:moveTo>
                                  <a:lnTo>
                                    <a:pt x="4" y="0"/>
                                  </a:lnTo>
                                  <a:lnTo>
                                    <a:pt x="2"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32" name="Freeform 1136"/>
                            <p:cNvSpPr>
                              <a:spLocks/>
                            </p:cNvSpPr>
                            <p:nvPr/>
                          </p:nvSpPr>
                          <p:spPr bwMode="auto">
                            <a:xfrm>
                              <a:off x="357" y="1820"/>
                              <a:ext cx="14" cy="1"/>
                            </a:xfrm>
                            <a:custGeom>
                              <a:avLst/>
                              <a:gdLst>
                                <a:gd name="T0" fmla="*/ 0 w 16"/>
                                <a:gd name="T1" fmla="*/ 0 h 1"/>
                                <a:gd name="T2" fmla="*/ 11 w 16"/>
                                <a:gd name="T3" fmla="*/ 0 h 1"/>
                                <a:gd name="T4" fmla="*/ 11 w 16"/>
                                <a:gd name="T5" fmla="*/ 0 h 1"/>
                                <a:gd name="T6" fmla="*/ 0 w 16"/>
                                <a:gd name="T7" fmla="*/ 0 h 1"/>
                                <a:gd name="T8" fmla="*/ 0 w 16"/>
                                <a:gd name="T9" fmla="*/ 0 h 1"/>
                                <a:gd name="T10" fmla="*/ 0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0" y="0"/>
                                  </a:moveTo>
                                  <a:lnTo>
                                    <a:pt x="15"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33" name="Freeform 1137"/>
                            <p:cNvSpPr>
                              <a:spLocks/>
                            </p:cNvSpPr>
                            <p:nvPr/>
                          </p:nvSpPr>
                          <p:spPr bwMode="auto">
                            <a:xfrm>
                              <a:off x="357" y="1819"/>
                              <a:ext cx="16" cy="2"/>
                            </a:xfrm>
                            <a:custGeom>
                              <a:avLst/>
                              <a:gdLst>
                                <a:gd name="T0" fmla="*/ 12 w 18"/>
                                <a:gd name="T1" fmla="*/ 1 h 3"/>
                                <a:gd name="T2" fmla="*/ 0 w 18"/>
                                <a:gd name="T3" fmla="*/ 1 h 3"/>
                                <a:gd name="T4" fmla="*/ 0 w 18"/>
                                <a:gd name="T5" fmla="*/ 0 h 3"/>
                                <a:gd name="T6" fmla="*/ 13 w 18"/>
                                <a:gd name="T7" fmla="*/ 0 h 3"/>
                                <a:gd name="T8" fmla="*/ 12 w 18"/>
                                <a:gd name="T9" fmla="*/ 1 h 3"/>
                                <a:gd name="T10" fmla="*/ 12 w 18"/>
                                <a:gd name="T11" fmla="*/ 1 h 3"/>
                                <a:gd name="T12" fmla="*/ 0 60000 65536"/>
                                <a:gd name="T13" fmla="*/ 0 60000 65536"/>
                                <a:gd name="T14" fmla="*/ 0 60000 65536"/>
                                <a:gd name="T15" fmla="*/ 0 60000 65536"/>
                                <a:gd name="T16" fmla="*/ 0 60000 65536"/>
                                <a:gd name="T17" fmla="*/ 0 60000 65536"/>
                                <a:gd name="T18" fmla="*/ 0 w 18"/>
                                <a:gd name="T19" fmla="*/ 0 h 3"/>
                                <a:gd name="T20" fmla="*/ 18 w 1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8" h="3">
                                  <a:moveTo>
                                    <a:pt x="15" y="2"/>
                                  </a:moveTo>
                                  <a:lnTo>
                                    <a:pt x="0" y="2"/>
                                  </a:lnTo>
                                  <a:lnTo>
                                    <a:pt x="0" y="0"/>
                                  </a:lnTo>
                                  <a:lnTo>
                                    <a:pt x="17" y="0"/>
                                  </a:lnTo>
                                  <a:lnTo>
                                    <a:pt x="1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34" name="Freeform 1138"/>
                            <p:cNvSpPr>
                              <a:spLocks/>
                            </p:cNvSpPr>
                            <p:nvPr/>
                          </p:nvSpPr>
                          <p:spPr bwMode="auto">
                            <a:xfrm>
                              <a:off x="311" y="1819"/>
                              <a:ext cx="24" cy="2"/>
                            </a:xfrm>
                            <a:custGeom>
                              <a:avLst/>
                              <a:gdLst>
                                <a:gd name="T0" fmla="*/ 21 w 26"/>
                                <a:gd name="T1" fmla="*/ 1 h 3"/>
                                <a:gd name="T2" fmla="*/ 2 w 26"/>
                                <a:gd name="T3" fmla="*/ 1 h 3"/>
                                <a:gd name="T4" fmla="*/ 0 w 26"/>
                                <a:gd name="T5" fmla="*/ 0 h 3"/>
                                <a:gd name="T6" fmla="*/ 21 w 26"/>
                                <a:gd name="T7" fmla="*/ 0 h 3"/>
                                <a:gd name="T8" fmla="*/ 21 w 26"/>
                                <a:gd name="T9" fmla="*/ 1 h 3"/>
                                <a:gd name="T10" fmla="*/ 21 w 26"/>
                                <a:gd name="T11" fmla="*/ 1 h 3"/>
                                <a:gd name="T12" fmla="*/ 0 60000 65536"/>
                                <a:gd name="T13" fmla="*/ 0 60000 65536"/>
                                <a:gd name="T14" fmla="*/ 0 60000 65536"/>
                                <a:gd name="T15" fmla="*/ 0 60000 65536"/>
                                <a:gd name="T16" fmla="*/ 0 60000 65536"/>
                                <a:gd name="T17" fmla="*/ 0 60000 65536"/>
                                <a:gd name="T18" fmla="*/ 0 w 26"/>
                                <a:gd name="T19" fmla="*/ 0 h 3"/>
                                <a:gd name="T20" fmla="*/ 26 w 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26" h="3">
                                  <a:moveTo>
                                    <a:pt x="25" y="2"/>
                                  </a:moveTo>
                                  <a:lnTo>
                                    <a:pt x="2" y="2"/>
                                  </a:lnTo>
                                  <a:lnTo>
                                    <a:pt x="0" y="0"/>
                                  </a:lnTo>
                                  <a:lnTo>
                                    <a:pt x="25" y="0"/>
                                  </a:lnTo>
                                  <a:lnTo>
                                    <a:pt x="2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35" name="Freeform 1139"/>
                            <p:cNvSpPr>
                              <a:spLocks/>
                            </p:cNvSpPr>
                            <p:nvPr/>
                          </p:nvSpPr>
                          <p:spPr bwMode="auto">
                            <a:xfrm>
                              <a:off x="290" y="1819"/>
                              <a:ext cx="8" cy="2"/>
                            </a:xfrm>
                            <a:custGeom>
                              <a:avLst/>
                              <a:gdLst>
                                <a:gd name="T0" fmla="*/ 4 w 9"/>
                                <a:gd name="T1" fmla="*/ 1 h 3"/>
                                <a:gd name="T2" fmla="*/ 2 w 9"/>
                                <a:gd name="T3" fmla="*/ 1 h 3"/>
                                <a:gd name="T4" fmla="*/ 0 w 9"/>
                                <a:gd name="T5" fmla="*/ 0 h 3"/>
                                <a:gd name="T6" fmla="*/ 6 w 9"/>
                                <a:gd name="T7" fmla="*/ 0 h 3"/>
                                <a:gd name="T8" fmla="*/ 4 w 9"/>
                                <a:gd name="T9" fmla="*/ 1 h 3"/>
                                <a:gd name="T10" fmla="*/ 4 w 9"/>
                                <a:gd name="T11" fmla="*/ 1 h 3"/>
                                <a:gd name="T12" fmla="*/ 0 60000 65536"/>
                                <a:gd name="T13" fmla="*/ 0 60000 65536"/>
                                <a:gd name="T14" fmla="*/ 0 60000 65536"/>
                                <a:gd name="T15" fmla="*/ 0 60000 65536"/>
                                <a:gd name="T16" fmla="*/ 0 60000 65536"/>
                                <a:gd name="T17" fmla="*/ 0 60000 65536"/>
                                <a:gd name="T18" fmla="*/ 0 w 9"/>
                                <a:gd name="T19" fmla="*/ 0 h 3"/>
                                <a:gd name="T20" fmla="*/ 9 w 9"/>
                                <a:gd name="T21" fmla="*/ 3 h 3"/>
                              </a:gdLst>
                              <a:ahLst/>
                              <a:cxnLst>
                                <a:cxn ang="T12">
                                  <a:pos x="T0" y="T1"/>
                                </a:cxn>
                                <a:cxn ang="T13">
                                  <a:pos x="T2" y="T3"/>
                                </a:cxn>
                                <a:cxn ang="T14">
                                  <a:pos x="T4" y="T5"/>
                                </a:cxn>
                                <a:cxn ang="T15">
                                  <a:pos x="T6" y="T7"/>
                                </a:cxn>
                                <a:cxn ang="T16">
                                  <a:pos x="T8" y="T9"/>
                                </a:cxn>
                                <a:cxn ang="T17">
                                  <a:pos x="T10" y="T11"/>
                                </a:cxn>
                              </a:cxnLst>
                              <a:rect l="T18" t="T19" r="T20" b="T21"/>
                              <a:pathLst>
                                <a:path w="9" h="3">
                                  <a:moveTo>
                                    <a:pt x="6" y="2"/>
                                  </a:moveTo>
                                  <a:lnTo>
                                    <a:pt x="2" y="2"/>
                                  </a:lnTo>
                                  <a:lnTo>
                                    <a:pt x="0" y="0"/>
                                  </a:lnTo>
                                  <a:lnTo>
                                    <a:pt x="8" y="0"/>
                                  </a:lnTo>
                                  <a:lnTo>
                                    <a:pt x="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36" name="Freeform 1140"/>
                            <p:cNvSpPr>
                              <a:spLocks/>
                            </p:cNvSpPr>
                            <p:nvPr/>
                          </p:nvSpPr>
                          <p:spPr bwMode="auto">
                            <a:xfrm>
                              <a:off x="357" y="1819"/>
                              <a:ext cx="16" cy="1"/>
                            </a:xfrm>
                            <a:custGeom>
                              <a:avLst/>
                              <a:gdLst>
                                <a:gd name="T0" fmla="*/ 13 w 18"/>
                                <a:gd name="T1" fmla="*/ 0 h 1"/>
                                <a:gd name="T2" fmla="*/ 0 w 18"/>
                                <a:gd name="T3" fmla="*/ 0 h 1"/>
                                <a:gd name="T4" fmla="*/ 0 w 18"/>
                                <a:gd name="T5" fmla="*/ 0 h 1"/>
                                <a:gd name="T6" fmla="*/ 13 w 18"/>
                                <a:gd name="T7" fmla="*/ 0 h 1"/>
                                <a:gd name="T8" fmla="*/ 13 w 18"/>
                                <a:gd name="T9" fmla="*/ 0 h 1"/>
                                <a:gd name="T10" fmla="*/ 13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17" y="0"/>
                                  </a:moveTo>
                                  <a:lnTo>
                                    <a:pt x="0" y="0"/>
                                  </a:lnTo>
                                  <a:lnTo>
                                    <a:pt x="1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37" name="Freeform 1141"/>
                            <p:cNvSpPr>
                              <a:spLocks/>
                            </p:cNvSpPr>
                            <p:nvPr/>
                          </p:nvSpPr>
                          <p:spPr bwMode="auto">
                            <a:xfrm>
                              <a:off x="311" y="1819"/>
                              <a:ext cx="26" cy="1"/>
                            </a:xfrm>
                            <a:custGeom>
                              <a:avLst/>
                              <a:gdLst>
                                <a:gd name="T0" fmla="*/ 21 w 28"/>
                                <a:gd name="T1" fmla="*/ 0 h 1"/>
                                <a:gd name="T2" fmla="*/ 0 w 28"/>
                                <a:gd name="T3" fmla="*/ 0 h 1"/>
                                <a:gd name="T4" fmla="*/ 0 w 28"/>
                                <a:gd name="T5" fmla="*/ 0 h 1"/>
                                <a:gd name="T6" fmla="*/ 23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5" y="0"/>
                                  </a:moveTo>
                                  <a:lnTo>
                                    <a:pt x="0" y="0"/>
                                  </a:lnTo>
                                  <a:lnTo>
                                    <a:pt x="27" y="0"/>
                                  </a:lnTo>
                                  <a:lnTo>
                                    <a:pt x="2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38" name="Freeform 1142"/>
                            <p:cNvSpPr>
                              <a:spLocks/>
                            </p:cNvSpPr>
                            <p:nvPr/>
                          </p:nvSpPr>
                          <p:spPr bwMode="auto">
                            <a:xfrm>
                              <a:off x="288" y="1819"/>
                              <a:ext cx="12" cy="1"/>
                            </a:xfrm>
                            <a:custGeom>
                              <a:avLst/>
                              <a:gdLst>
                                <a:gd name="T0" fmla="*/ 8 w 13"/>
                                <a:gd name="T1" fmla="*/ 0 h 1"/>
                                <a:gd name="T2" fmla="*/ 2 w 13"/>
                                <a:gd name="T3" fmla="*/ 0 h 1"/>
                                <a:gd name="T4" fmla="*/ 0 w 13"/>
                                <a:gd name="T5" fmla="*/ 0 h 1"/>
                                <a:gd name="T6" fmla="*/ 10 w 13"/>
                                <a:gd name="T7" fmla="*/ 0 h 1"/>
                                <a:gd name="T8" fmla="*/ 8 w 13"/>
                                <a:gd name="T9" fmla="*/ 0 h 1"/>
                                <a:gd name="T10" fmla="*/ 8 w 13"/>
                                <a:gd name="T11" fmla="*/ 0 h 1"/>
                                <a:gd name="T12" fmla="*/ 0 60000 65536"/>
                                <a:gd name="T13" fmla="*/ 0 60000 65536"/>
                                <a:gd name="T14" fmla="*/ 0 60000 65536"/>
                                <a:gd name="T15" fmla="*/ 0 60000 65536"/>
                                <a:gd name="T16" fmla="*/ 0 60000 65536"/>
                                <a:gd name="T17" fmla="*/ 0 60000 65536"/>
                                <a:gd name="T18" fmla="*/ 0 w 13"/>
                                <a:gd name="T19" fmla="*/ 0 h 1"/>
                                <a:gd name="T20" fmla="*/ 13 w 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 h="1">
                                  <a:moveTo>
                                    <a:pt x="10" y="0"/>
                                  </a:moveTo>
                                  <a:lnTo>
                                    <a:pt x="2" y="0"/>
                                  </a:lnTo>
                                  <a:lnTo>
                                    <a:pt x="0" y="0"/>
                                  </a:lnTo>
                                  <a:lnTo>
                                    <a:pt x="12" y="0"/>
                                  </a:lnTo>
                                  <a:lnTo>
                                    <a:pt x="1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39" name="Freeform 1143"/>
                            <p:cNvSpPr>
                              <a:spLocks/>
                            </p:cNvSpPr>
                            <p:nvPr/>
                          </p:nvSpPr>
                          <p:spPr bwMode="auto">
                            <a:xfrm>
                              <a:off x="357" y="1819"/>
                              <a:ext cx="16" cy="1"/>
                            </a:xfrm>
                            <a:custGeom>
                              <a:avLst/>
                              <a:gdLst>
                                <a:gd name="T0" fmla="*/ 13 w 18"/>
                                <a:gd name="T1" fmla="*/ 0 h 1"/>
                                <a:gd name="T2" fmla="*/ 0 w 18"/>
                                <a:gd name="T3" fmla="*/ 0 h 1"/>
                                <a:gd name="T4" fmla="*/ 0 w 18"/>
                                <a:gd name="T5" fmla="*/ 0 h 1"/>
                                <a:gd name="T6" fmla="*/ 13 w 18"/>
                                <a:gd name="T7" fmla="*/ 0 h 1"/>
                                <a:gd name="T8" fmla="*/ 13 w 18"/>
                                <a:gd name="T9" fmla="*/ 0 h 1"/>
                                <a:gd name="T10" fmla="*/ 13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17" y="0"/>
                                  </a:moveTo>
                                  <a:lnTo>
                                    <a:pt x="0" y="0"/>
                                  </a:lnTo>
                                  <a:lnTo>
                                    <a:pt x="1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40" name="Freeform 1144"/>
                            <p:cNvSpPr>
                              <a:spLocks/>
                            </p:cNvSpPr>
                            <p:nvPr/>
                          </p:nvSpPr>
                          <p:spPr bwMode="auto">
                            <a:xfrm>
                              <a:off x="311" y="1819"/>
                              <a:ext cx="26" cy="1"/>
                            </a:xfrm>
                            <a:custGeom>
                              <a:avLst/>
                              <a:gdLst>
                                <a:gd name="T0" fmla="*/ 23 w 28"/>
                                <a:gd name="T1" fmla="*/ 0 h 1"/>
                                <a:gd name="T2" fmla="*/ 0 w 28"/>
                                <a:gd name="T3" fmla="*/ 0 h 1"/>
                                <a:gd name="T4" fmla="*/ 0 w 28"/>
                                <a:gd name="T5" fmla="*/ 0 h 1"/>
                                <a:gd name="T6" fmla="*/ 23 w 28"/>
                                <a:gd name="T7" fmla="*/ 0 h 1"/>
                                <a:gd name="T8" fmla="*/ 23 w 28"/>
                                <a:gd name="T9" fmla="*/ 0 h 1"/>
                                <a:gd name="T10" fmla="*/ 23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41" name="Freeform 1145"/>
                            <p:cNvSpPr>
                              <a:spLocks/>
                            </p:cNvSpPr>
                            <p:nvPr/>
                          </p:nvSpPr>
                          <p:spPr bwMode="auto">
                            <a:xfrm>
                              <a:off x="286" y="1819"/>
                              <a:ext cx="14" cy="1"/>
                            </a:xfrm>
                            <a:custGeom>
                              <a:avLst/>
                              <a:gdLst>
                                <a:gd name="T0" fmla="*/ 11 w 16"/>
                                <a:gd name="T1" fmla="*/ 0 h 1"/>
                                <a:gd name="T2" fmla="*/ 3 w 16"/>
                                <a:gd name="T3" fmla="*/ 0 h 1"/>
                                <a:gd name="T4" fmla="*/ 0 w 16"/>
                                <a:gd name="T5" fmla="*/ 0 h 1"/>
                                <a:gd name="T6" fmla="*/ 11 w 16"/>
                                <a:gd name="T7" fmla="*/ 0 h 1"/>
                                <a:gd name="T8" fmla="*/ 11 w 16"/>
                                <a:gd name="T9" fmla="*/ 0 h 1"/>
                                <a:gd name="T10" fmla="*/ 11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15" y="0"/>
                                  </a:moveTo>
                                  <a:lnTo>
                                    <a:pt x="3" y="0"/>
                                  </a:lnTo>
                                  <a:lnTo>
                                    <a:pt x="0" y="0"/>
                                  </a:lnTo>
                                  <a:lnTo>
                                    <a:pt x="1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42" name="Freeform 1146"/>
                            <p:cNvSpPr>
                              <a:spLocks/>
                            </p:cNvSpPr>
                            <p:nvPr/>
                          </p:nvSpPr>
                          <p:spPr bwMode="auto">
                            <a:xfrm>
                              <a:off x="357" y="1819"/>
                              <a:ext cx="18" cy="1"/>
                            </a:xfrm>
                            <a:custGeom>
                              <a:avLst/>
                              <a:gdLst>
                                <a:gd name="T0" fmla="*/ 13 w 20"/>
                                <a:gd name="T1" fmla="*/ 0 h 1"/>
                                <a:gd name="T2" fmla="*/ 0 w 20"/>
                                <a:gd name="T3" fmla="*/ 0 h 1"/>
                                <a:gd name="T4" fmla="*/ 0 w 20"/>
                                <a:gd name="T5" fmla="*/ 0 h 1"/>
                                <a:gd name="T6" fmla="*/ 15 w 20"/>
                                <a:gd name="T7" fmla="*/ 0 h 1"/>
                                <a:gd name="T8" fmla="*/ 13 w 20"/>
                                <a:gd name="T9" fmla="*/ 0 h 1"/>
                                <a:gd name="T10" fmla="*/ 13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7" y="0"/>
                                  </a:moveTo>
                                  <a:lnTo>
                                    <a:pt x="0" y="0"/>
                                  </a:lnTo>
                                  <a:lnTo>
                                    <a:pt x="19" y="0"/>
                                  </a:lnTo>
                                  <a:lnTo>
                                    <a:pt x="1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43" name="Freeform 1147"/>
                            <p:cNvSpPr>
                              <a:spLocks/>
                            </p:cNvSpPr>
                            <p:nvPr/>
                          </p:nvSpPr>
                          <p:spPr bwMode="auto">
                            <a:xfrm>
                              <a:off x="311" y="1819"/>
                              <a:ext cx="27" cy="1"/>
                            </a:xfrm>
                            <a:custGeom>
                              <a:avLst/>
                              <a:gdLst>
                                <a:gd name="T0" fmla="*/ 22 w 30"/>
                                <a:gd name="T1" fmla="*/ 0 h 1"/>
                                <a:gd name="T2" fmla="*/ 0 w 30"/>
                                <a:gd name="T3" fmla="*/ 0 h 1"/>
                                <a:gd name="T4" fmla="*/ 0 w 30"/>
                                <a:gd name="T5" fmla="*/ 0 h 1"/>
                                <a:gd name="T6" fmla="*/ 23 w 30"/>
                                <a:gd name="T7" fmla="*/ 0 h 1"/>
                                <a:gd name="T8" fmla="*/ 22 w 30"/>
                                <a:gd name="T9" fmla="*/ 0 h 1"/>
                                <a:gd name="T10" fmla="*/ 22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7" y="0"/>
                                  </a:moveTo>
                                  <a:lnTo>
                                    <a:pt x="0" y="0"/>
                                  </a:lnTo>
                                  <a:lnTo>
                                    <a:pt x="29" y="0"/>
                                  </a:lnTo>
                                  <a:lnTo>
                                    <a:pt x="2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44" name="Freeform 1148"/>
                            <p:cNvSpPr>
                              <a:spLocks/>
                            </p:cNvSpPr>
                            <p:nvPr/>
                          </p:nvSpPr>
                          <p:spPr bwMode="auto">
                            <a:xfrm>
                              <a:off x="286" y="1819"/>
                              <a:ext cx="16" cy="1"/>
                            </a:xfrm>
                            <a:custGeom>
                              <a:avLst/>
                              <a:gdLst>
                                <a:gd name="T0" fmla="*/ 12 w 18"/>
                                <a:gd name="T1" fmla="*/ 0 h 1"/>
                                <a:gd name="T2" fmla="*/ 0 w 18"/>
                                <a:gd name="T3" fmla="*/ 0 h 1"/>
                                <a:gd name="T4" fmla="*/ 0 w 18"/>
                                <a:gd name="T5" fmla="*/ 0 h 1"/>
                                <a:gd name="T6" fmla="*/ 13 w 18"/>
                                <a:gd name="T7" fmla="*/ 0 h 1"/>
                                <a:gd name="T8" fmla="*/ 12 w 18"/>
                                <a:gd name="T9" fmla="*/ 0 h 1"/>
                                <a:gd name="T10" fmla="*/ 12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15" y="0"/>
                                  </a:moveTo>
                                  <a:lnTo>
                                    <a:pt x="0" y="0"/>
                                  </a:lnTo>
                                  <a:lnTo>
                                    <a:pt x="17" y="0"/>
                                  </a:lnTo>
                                  <a:lnTo>
                                    <a:pt x="1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45" name="Freeform 1149"/>
                            <p:cNvSpPr>
                              <a:spLocks/>
                            </p:cNvSpPr>
                            <p:nvPr/>
                          </p:nvSpPr>
                          <p:spPr bwMode="auto">
                            <a:xfrm>
                              <a:off x="355" y="1819"/>
                              <a:ext cx="20" cy="1"/>
                            </a:xfrm>
                            <a:custGeom>
                              <a:avLst/>
                              <a:gdLst>
                                <a:gd name="T0" fmla="*/ 17 w 22"/>
                                <a:gd name="T1" fmla="*/ 0 h 1"/>
                                <a:gd name="T2" fmla="*/ 2 w 22"/>
                                <a:gd name="T3" fmla="*/ 0 h 1"/>
                                <a:gd name="T4" fmla="*/ 0 w 22"/>
                                <a:gd name="T5" fmla="*/ 0 h 1"/>
                                <a:gd name="T6" fmla="*/ 17 w 22"/>
                                <a:gd name="T7" fmla="*/ 0 h 1"/>
                                <a:gd name="T8" fmla="*/ 17 w 22"/>
                                <a:gd name="T9" fmla="*/ 0 h 1"/>
                                <a:gd name="T10" fmla="*/ 17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 h="1">
                                  <a:moveTo>
                                    <a:pt x="21" y="0"/>
                                  </a:moveTo>
                                  <a:lnTo>
                                    <a:pt x="2" y="0"/>
                                  </a:lnTo>
                                  <a:lnTo>
                                    <a:pt x="0" y="0"/>
                                  </a:lnTo>
                                  <a:lnTo>
                                    <a:pt x="2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46" name="Freeform 1150"/>
                            <p:cNvSpPr>
                              <a:spLocks/>
                            </p:cNvSpPr>
                            <p:nvPr/>
                          </p:nvSpPr>
                          <p:spPr bwMode="auto">
                            <a:xfrm>
                              <a:off x="311" y="1819"/>
                              <a:ext cx="27" cy="1"/>
                            </a:xfrm>
                            <a:custGeom>
                              <a:avLst/>
                              <a:gdLst>
                                <a:gd name="T0" fmla="*/ 23 w 30"/>
                                <a:gd name="T1" fmla="*/ 0 h 1"/>
                                <a:gd name="T2" fmla="*/ 0 w 30"/>
                                <a:gd name="T3" fmla="*/ 0 h 1"/>
                                <a:gd name="T4" fmla="*/ 0 w 30"/>
                                <a:gd name="T5" fmla="*/ 0 h 1"/>
                                <a:gd name="T6" fmla="*/ 23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47" name="Freeform 1151"/>
                            <p:cNvSpPr>
                              <a:spLocks/>
                            </p:cNvSpPr>
                            <p:nvPr/>
                          </p:nvSpPr>
                          <p:spPr bwMode="auto">
                            <a:xfrm>
                              <a:off x="285" y="1819"/>
                              <a:ext cx="20" cy="1"/>
                            </a:xfrm>
                            <a:custGeom>
                              <a:avLst/>
                              <a:gdLst>
                                <a:gd name="T0" fmla="*/ 15 w 22"/>
                                <a:gd name="T1" fmla="*/ 0 h 1"/>
                                <a:gd name="T2" fmla="*/ 1 w 22"/>
                                <a:gd name="T3" fmla="*/ 0 h 1"/>
                                <a:gd name="T4" fmla="*/ 0 w 22"/>
                                <a:gd name="T5" fmla="*/ 0 h 1"/>
                                <a:gd name="T6" fmla="*/ 17 w 22"/>
                                <a:gd name="T7" fmla="*/ 0 h 1"/>
                                <a:gd name="T8" fmla="*/ 15 w 22"/>
                                <a:gd name="T9" fmla="*/ 0 h 1"/>
                                <a:gd name="T10" fmla="*/ 15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 h="1">
                                  <a:moveTo>
                                    <a:pt x="18" y="0"/>
                                  </a:moveTo>
                                  <a:lnTo>
                                    <a:pt x="1" y="0"/>
                                  </a:lnTo>
                                  <a:lnTo>
                                    <a:pt x="0" y="0"/>
                                  </a:lnTo>
                                  <a:lnTo>
                                    <a:pt x="21" y="0"/>
                                  </a:lnTo>
                                  <a:lnTo>
                                    <a:pt x="1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48" name="Freeform 1152"/>
                            <p:cNvSpPr>
                              <a:spLocks/>
                            </p:cNvSpPr>
                            <p:nvPr/>
                          </p:nvSpPr>
                          <p:spPr bwMode="auto">
                            <a:xfrm>
                              <a:off x="355" y="1817"/>
                              <a:ext cx="20" cy="3"/>
                            </a:xfrm>
                            <a:custGeom>
                              <a:avLst/>
                              <a:gdLst>
                                <a:gd name="T0" fmla="*/ 17 w 22"/>
                                <a:gd name="T1" fmla="*/ 2 h 3"/>
                                <a:gd name="T2" fmla="*/ 0 w 22"/>
                                <a:gd name="T3" fmla="*/ 2 h 3"/>
                                <a:gd name="T4" fmla="*/ 0 w 22"/>
                                <a:gd name="T5" fmla="*/ 0 h 3"/>
                                <a:gd name="T6" fmla="*/ 17 w 22"/>
                                <a:gd name="T7" fmla="*/ 0 h 3"/>
                                <a:gd name="T8" fmla="*/ 17 w 22"/>
                                <a:gd name="T9" fmla="*/ 2 h 3"/>
                                <a:gd name="T10" fmla="*/ 17 w 22"/>
                                <a:gd name="T11" fmla="*/ 2 h 3"/>
                                <a:gd name="T12" fmla="*/ 0 60000 65536"/>
                                <a:gd name="T13" fmla="*/ 0 60000 65536"/>
                                <a:gd name="T14" fmla="*/ 0 60000 65536"/>
                                <a:gd name="T15" fmla="*/ 0 60000 65536"/>
                                <a:gd name="T16" fmla="*/ 0 60000 65536"/>
                                <a:gd name="T17" fmla="*/ 0 60000 65536"/>
                                <a:gd name="T18" fmla="*/ 0 w 22"/>
                                <a:gd name="T19" fmla="*/ 0 h 3"/>
                                <a:gd name="T20" fmla="*/ 22 w 2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2" h="3">
                                  <a:moveTo>
                                    <a:pt x="21" y="2"/>
                                  </a:moveTo>
                                  <a:lnTo>
                                    <a:pt x="0" y="2"/>
                                  </a:lnTo>
                                  <a:lnTo>
                                    <a:pt x="0" y="0"/>
                                  </a:lnTo>
                                  <a:lnTo>
                                    <a:pt x="21" y="0"/>
                                  </a:lnTo>
                                  <a:lnTo>
                                    <a:pt x="2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49" name="Freeform 1153"/>
                            <p:cNvSpPr>
                              <a:spLocks/>
                            </p:cNvSpPr>
                            <p:nvPr/>
                          </p:nvSpPr>
                          <p:spPr bwMode="auto">
                            <a:xfrm>
                              <a:off x="309" y="1817"/>
                              <a:ext cx="29" cy="3"/>
                            </a:xfrm>
                            <a:custGeom>
                              <a:avLst/>
                              <a:gdLst>
                                <a:gd name="T0" fmla="*/ 25 w 32"/>
                                <a:gd name="T1" fmla="*/ 2 h 3"/>
                                <a:gd name="T2" fmla="*/ 2 w 32"/>
                                <a:gd name="T3" fmla="*/ 2 h 3"/>
                                <a:gd name="T4" fmla="*/ 0 w 32"/>
                                <a:gd name="T5" fmla="*/ 0 h 3"/>
                                <a:gd name="T6" fmla="*/ 25 w 32"/>
                                <a:gd name="T7" fmla="*/ 0 h 3"/>
                                <a:gd name="T8" fmla="*/ 25 w 32"/>
                                <a:gd name="T9" fmla="*/ 2 h 3"/>
                                <a:gd name="T10" fmla="*/ 25 w 32"/>
                                <a:gd name="T11" fmla="*/ 2 h 3"/>
                                <a:gd name="T12" fmla="*/ 0 60000 65536"/>
                                <a:gd name="T13" fmla="*/ 0 60000 65536"/>
                                <a:gd name="T14" fmla="*/ 0 60000 65536"/>
                                <a:gd name="T15" fmla="*/ 0 60000 65536"/>
                                <a:gd name="T16" fmla="*/ 0 60000 65536"/>
                                <a:gd name="T17" fmla="*/ 0 60000 65536"/>
                                <a:gd name="T18" fmla="*/ 0 w 32"/>
                                <a:gd name="T19" fmla="*/ 0 h 3"/>
                                <a:gd name="T20" fmla="*/ 32 w 32"/>
                                <a:gd name="T21" fmla="*/ 3 h 3"/>
                              </a:gdLst>
                              <a:ahLst/>
                              <a:cxnLst>
                                <a:cxn ang="T12">
                                  <a:pos x="T0" y="T1"/>
                                </a:cxn>
                                <a:cxn ang="T13">
                                  <a:pos x="T2" y="T3"/>
                                </a:cxn>
                                <a:cxn ang="T14">
                                  <a:pos x="T4" y="T5"/>
                                </a:cxn>
                                <a:cxn ang="T15">
                                  <a:pos x="T6" y="T7"/>
                                </a:cxn>
                                <a:cxn ang="T16">
                                  <a:pos x="T8" y="T9"/>
                                </a:cxn>
                                <a:cxn ang="T17">
                                  <a:pos x="T10" y="T11"/>
                                </a:cxn>
                              </a:cxnLst>
                              <a:rect l="T18" t="T19" r="T20" b="T21"/>
                              <a:pathLst>
                                <a:path w="32" h="3">
                                  <a:moveTo>
                                    <a:pt x="31" y="2"/>
                                  </a:moveTo>
                                  <a:lnTo>
                                    <a:pt x="2" y="2"/>
                                  </a:lnTo>
                                  <a:lnTo>
                                    <a:pt x="0" y="0"/>
                                  </a:lnTo>
                                  <a:lnTo>
                                    <a:pt x="31" y="0"/>
                                  </a:lnTo>
                                  <a:lnTo>
                                    <a:pt x="3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50" name="Freeform 1154"/>
                            <p:cNvSpPr>
                              <a:spLocks/>
                            </p:cNvSpPr>
                            <p:nvPr/>
                          </p:nvSpPr>
                          <p:spPr bwMode="auto">
                            <a:xfrm>
                              <a:off x="283" y="1817"/>
                              <a:ext cx="23" cy="3"/>
                            </a:xfrm>
                            <a:custGeom>
                              <a:avLst/>
                              <a:gdLst>
                                <a:gd name="T0" fmla="*/ 19 w 25"/>
                                <a:gd name="T1" fmla="*/ 2 h 3"/>
                                <a:gd name="T2" fmla="*/ 2 w 25"/>
                                <a:gd name="T3" fmla="*/ 2 h 3"/>
                                <a:gd name="T4" fmla="*/ 0 w 25"/>
                                <a:gd name="T5" fmla="*/ 0 h 3"/>
                                <a:gd name="T6" fmla="*/ 0 w 25"/>
                                <a:gd name="T7" fmla="*/ 0 h 3"/>
                                <a:gd name="T8" fmla="*/ 20 w 25"/>
                                <a:gd name="T9" fmla="*/ 0 h 3"/>
                                <a:gd name="T10" fmla="*/ 19 w 25"/>
                                <a:gd name="T11" fmla="*/ 2 h 3"/>
                                <a:gd name="T12" fmla="*/ 19 w 25"/>
                                <a:gd name="T13" fmla="*/ 2 h 3"/>
                                <a:gd name="T14" fmla="*/ 0 60000 65536"/>
                                <a:gd name="T15" fmla="*/ 0 60000 65536"/>
                                <a:gd name="T16" fmla="*/ 0 60000 65536"/>
                                <a:gd name="T17" fmla="*/ 0 60000 65536"/>
                                <a:gd name="T18" fmla="*/ 0 60000 65536"/>
                                <a:gd name="T19" fmla="*/ 0 60000 65536"/>
                                <a:gd name="T20" fmla="*/ 0 60000 65536"/>
                                <a:gd name="T21" fmla="*/ 0 w 25"/>
                                <a:gd name="T22" fmla="*/ 0 h 3"/>
                                <a:gd name="T23" fmla="*/ 25 w 2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
                                  <a:moveTo>
                                    <a:pt x="23" y="2"/>
                                  </a:moveTo>
                                  <a:lnTo>
                                    <a:pt x="2" y="2"/>
                                  </a:lnTo>
                                  <a:lnTo>
                                    <a:pt x="0" y="0"/>
                                  </a:lnTo>
                                  <a:lnTo>
                                    <a:pt x="24" y="0"/>
                                  </a:lnTo>
                                  <a:lnTo>
                                    <a:pt x="2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51" name="Freeform 1155"/>
                            <p:cNvSpPr>
                              <a:spLocks/>
                            </p:cNvSpPr>
                            <p:nvPr/>
                          </p:nvSpPr>
                          <p:spPr bwMode="auto">
                            <a:xfrm>
                              <a:off x="355" y="1817"/>
                              <a:ext cx="22" cy="1"/>
                            </a:xfrm>
                            <a:custGeom>
                              <a:avLst/>
                              <a:gdLst>
                                <a:gd name="T0" fmla="*/ 17 w 24"/>
                                <a:gd name="T1" fmla="*/ 0 h 1"/>
                                <a:gd name="T2" fmla="*/ 0 w 24"/>
                                <a:gd name="T3" fmla="*/ 0 h 1"/>
                                <a:gd name="T4" fmla="*/ 0 w 24"/>
                                <a:gd name="T5" fmla="*/ 0 h 1"/>
                                <a:gd name="T6" fmla="*/ 19 w 24"/>
                                <a:gd name="T7" fmla="*/ 0 h 1"/>
                                <a:gd name="T8" fmla="*/ 17 w 24"/>
                                <a:gd name="T9" fmla="*/ 0 h 1"/>
                                <a:gd name="T10" fmla="*/ 17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1" y="0"/>
                                  </a:moveTo>
                                  <a:lnTo>
                                    <a:pt x="0" y="0"/>
                                  </a:lnTo>
                                  <a:lnTo>
                                    <a:pt x="23" y="0"/>
                                  </a:lnTo>
                                  <a:lnTo>
                                    <a:pt x="2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52" name="Freeform 1156"/>
                            <p:cNvSpPr>
                              <a:spLocks/>
                            </p:cNvSpPr>
                            <p:nvPr/>
                          </p:nvSpPr>
                          <p:spPr bwMode="auto">
                            <a:xfrm>
                              <a:off x="309" y="1817"/>
                              <a:ext cx="31" cy="1"/>
                            </a:xfrm>
                            <a:custGeom>
                              <a:avLst/>
                              <a:gdLst>
                                <a:gd name="T0" fmla="*/ 26 w 34"/>
                                <a:gd name="T1" fmla="*/ 0 h 1"/>
                                <a:gd name="T2" fmla="*/ 0 w 34"/>
                                <a:gd name="T3" fmla="*/ 0 h 1"/>
                                <a:gd name="T4" fmla="*/ 0 w 34"/>
                                <a:gd name="T5" fmla="*/ 0 h 1"/>
                                <a:gd name="T6" fmla="*/ 27 w 34"/>
                                <a:gd name="T7" fmla="*/ 0 h 1"/>
                                <a:gd name="T8" fmla="*/ 26 w 34"/>
                                <a:gd name="T9" fmla="*/ 0 h 1"/>
                                <a:gd name="T10" fmla="*/ 26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1" y="0"/>
                                  </a:moveTo>
                                  <a:lnTo>
                                    <a:pt x="0" y="0"/>
                                  </a:lnTo>
                                  <a:lnTo>
                                    <a:pt x="33" y="0"/>
                                  </a:lnTo>
                                  <a:lnTo>
                                    <a:pt x="3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53" name="Freeform 1157"/>
                            <p:cNvSpPr>
                              <a:spLocks/>
                            </p:cNvSpPr>
                            <p:nvPr/>
                          </p:nvSpPr>
                          <p:spPr bwMode="auto">
                            <a:xfrm>
                              <a:off x="283" y="1817"/>
                              <a:ext cx="25" cy="1"/>
                            </a:xfrm>
                            <a:custGeom>
                              <a:avLst/>
                              <a:gdLst>
                                <a:gd name="T0" fmla="*/ 19 w 28"/>
                                <a:gd name="T1" fmla="*/ 0 h 1"/>
                                <a:gd name="T2" fmla="*/ 0 w 28"/>
                                <a:gd name="T3" fmla="*/ 0 h 1"/>
                                <a:gd name="T4" fmla="*/ 0 w 28"/>
                                <a:gd name="T5" fmla="*/ 0 h 1"/>
                                <a:gd name="T6" fmla="*/ 21 w 28"/>
                                <a:gd name="T7" fmla="*/ 0 h 1"/>
                                <a:gd name="T8" fmla="*/ 19 w 28"/>
                                <a:gd name="T9" fmla="*/ 0 h 1"/>
                                <a:gd name="T10" fmla="*/ 19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4" y="0"/>
                                  </a:moveTo>
                                  <a:lnTo>
                                    <a:pt x="0" y="0"/>
                                  </a:lnTo>
                                  <a:lnTo>
                                    <a:pt x="27" y="0"/>
                                  </a:lnTo>
                                  <a:lnTo>
                                    <a:pt x="2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54" name="Freeform 1158"/>
                            <p:cNvSpPr>
                              <a:spLocks/>
                            </p:cNvSpPr>
                            <p:nvPr/>
                          </p:nvSpPr>
                          <p:spPr bwMode="auto">
                            <a:xfrm>
                              <a:off x="355" y="1817"/>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55" name="Freeform 1159"/>
                            <p:cNvSpPr>
                              <a:spLocks/>
                            </p:cNvSpPr>
                            <p:nvPr/>
                          </p:nvSpPr>
                          <p:spPr bwMode="auto">
                            <a:xfrm>
                              <a:off x="309" y="1817"/>
                              <a:ext cx="31" cy="1"/>
                            </a:xfrm>
                            <a:custGeom>
                              <a:avLst/>
                              <a:gdLst>
                                <a:gd name="T0" fmla="*/ 27 w 34"/>
                                <a:gd name="T1" fmla="*/ 0 h 1"/>
                                <a:gd name="T2" fmla="*/ 0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3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56" name="Freeform 1160"/>
                            <p:cNvSpPr>
                              <a:spLocks/>
                            </p:cNvSpPr>
                            <p:nvPr/>
                          </p:nvSpPr>
                          <p:spPr bwMode="auto">
                            <a:xfrm>
                              <a:off x="283" y="1817"/>
                              <a:ext cx="27" cy="1"/>
                            </a:xfrm>
                            <a:custGeom>
                              <a:avLst/>
                              <a:gdLst>
                                <a:gd name="T0" fmla="*/ 22 w 30"/>
                                <a:gd name="T1" fmla="*/ 0 h 1"/>
                                <a:gd name="T2" fmla="*/ 0 w 30"/>
                                <a:gd name="T3" fmla="*/ 0 h 1"/>
                                <a:gd name="T4" fmla="*/ 0 w 30"/>
                                <a:gd name="T5" fmla="*/ 0 h 1"/>
                                <a:gd name="T6" fmla="*/ 23 w 30"/>
                                <a:gd name="T7" fmla="*/ 0 h 1"/>
                                <a:gd name="T8" fmla="*/ 22 w 30"/>
                                <a:gd name="T9" fmla="*/ 0 h 1"/>
                                <a:gd name="T10" fmla="*/ 22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7" y="0"/>
                                  </a:moveTo>
                                  <a:lnTo>
                                    <a:pt x="0" y="0"/>
                                  </a:lnTo>
                                  <a:lnTo>
                                    <a:pt x="29" y="0"/>
                                  </a:lnTo>
                                  <a:lnTo>
                                    <a:pt x="2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57" name="Freeform 1161"/>
                            <p:cNvSpPr>
                              <a:spLocks/>
                            </p:cNvSpPr>
                            <p:nvPr/>
                          </p:nvSpPr>
                          <p:spPr bwMode="auto">
                            <a:xfrm>
                              <a:off x="355" y="1817"/>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58" name="Freeform 1162"/>
                            <p:cNvSpPr>
                              <a:spLocks/>
                            </p:cNvSpPr>
                            <p:nvPr/>
                          </p:nvSpPr>
                          <p:spPr bwMode="auto">
                            <a:xfrm>
                              <a:off x="283" y="1817"/>
                              <a:ext cx="59" cy="1"/>
                            </a:xfrm>
                            <a:custGeom>
                              <a:avLst/>
                              <a:gdLst>
                                <a:gd name="T0" fmla="*/ 51 w 65"/>
                                <a:gd name="T1" fmla="*/ 0 h 1"/>
                                <a:gd name="T2" fmla="*/ 24 w 65"/>
                                <a:gd name="T3" fmla="*/ 0 h 1"/>
                                <a:gd name="T4" fmla="*/ 24 w 65"/>
                                <a:gd name="T5" fmla="*/ 0 h 1"/>
                                <a:gd name="T6" fmla="*/ 24 w 65"/>
                                <a:gd name="T7" fmla="*/ 0 h 1"/>
                                <a:gd name="T8" fmla="*/ 0 w 65"/>
                                <a:gd name="T9" fmla="*/ 0 h 1"/>
                                <a:gd name="T10" fmla="*/ 0 w 65"/>
                                <a:gd name="T11" fmla="*/ 0 h 1"/>
                                <a:gd name="T12" fmla="*/ 53 w 65"/>
                                <a:gd name="T13" fmla="*/ 0 h 1"/>
                                <a:gd name="T14" fmla="*/ 51 w 65"/>
                                <a:gd name="T15" fmla="*/ 0 h 1"/>
                                <a:gd name="T16" fmla="*/ 51 w 65"/>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1"/>
                                <a:gd name="T29" fmla="*/ 65 w 65"/>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1">
                                  <a:moveTo>
                                    <a:pt x="62" y="0"/>
                                  </a:moveTo>
                                  <a:lnTo>
                                    <a:pt x="29" y="0"/>
                                  </a:lnTo>
                                  <a:lnTo>
                                    <a:pt x="0" y="0"/>
                                  </a:lnTo>
                                  <a:lnTo>
                                    <a:pt x="64" y="0"/>
                                  </a:lnTo>
                                  <a:lnTo>
                                    <a:pt x="6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59" name="Freeform 1163"/>
                            <p:cNvSpPr>
                              <a:spLocks/>
                            </p:cNvSpPr>
                            <p:nvPr/>
                          </p:nvSpPr>
                          <p:spPr bwMode="auto">
                            <a:xfrm>
                              <a:off x="355" y="1817"/>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60" name="Freeform 1164"/>
                            <p:cNvSpPr>
                              <a:spLocks/>
                            </p:cNvSpPr>
                            <p:nvPr/>
                          </p:nvSpPr>
                          <p:spPr bwMode="auto">
                            <a:xfrm>
                              <a:off x="283" y="1817"/>
                              <a:ext cx="59" cy="1"/>
                            </a:xfrm>
                            <a:custGeom>
                              <a:avLst/>
                              <a:gdLst>
                                <a:gd name="T0" fmla="*/ 53 w 65"/>
                                <a:gd name="T1" fmla="*/ 0 h 1"/>
                                <a:gd name="T2" fmla="*/ 0 w 65"/>
                                <a:gd name="T3" fmla="*/ 0 h 1"/>
                                <a:gd name="T4" fmla="*/ 0 w 65"/>
                                <a:gd name="T5" fmla="*/ 0 h 1"/>
                                <a:gd name="T6" fmla="*/ 53 w 65"/>
                                <a:gd name="T7" fmla="*/ 0 h 1"/>
                                <a:gd name="T8" fmla="*/ 53 w 65"/>
                                <a:gd name="T9" fmla="*/ 0 h 1"/>
                                <a:gd name="T10" fmla="*/ 53 w 65"/>
                                <a:gd name="T11" fmla="*/ 0 h 1"/>
                                <a:gd name="T12" fmla="*/ 0 60000 65536"/>
                                <a:gd name="T13" fmla="*/ 0 60000 65536"/>
                                <a:gd name="T14" fmla="*/ 0 60000 65536"/>
                                <a:gd name="T15" fmla="*/ 0 60000 65536"/>
                                <a:gd name="T16" fmla="*/ 0 60000 65536"/>
                                <a:gd name="T17" fmla="*/ 0 60000 65536"/>
                                <a:gd name="T18" fmla="*/ 0 w 65"/>
                                <a:gd name="T19" fmla="*/ 0 h 1"/>
                                <a:gd name="T20" fmla="*/ 65 w 65"/>
                                <a:gd name="T21" fmla="*/ 1 h 1"/>
                              </a:gdLst>
                              <a:ahLst/>
                              <a:cxnLst>
                                <a:cxn ang="T12">
                                  <a:pos x="T0" y="T1"/>
                                </a:cxn>
                                <a:cxn ang="T13">
                                  <a:pos x="T2" y="T3"/>
                                </a:cxn>
                                <a:cxn ang="T14">
                                  <a:pos x="T4" y="T5"/>
                                </a:cxn>
                                <a:cxn ang="T15">
                                  <a:pos x="T6" y="T7"/>
                                </a:cxn>
                                <a:cxn ang="T16">
                                  <a:pos x="T8" y="T9"/>
                                </a:cxn>
                                <a:cxn ang="T17">
                                  <a:pos x="T10" y="T11"/>
                                </a:cxn>
                              </a:cxnLst>
                              <a:rect l="T18" t="T19" r="T20" b="T21"/>
                              <a:pathLst>
                                <a:path w="65" h="1">
                                  <a:moveTo>
                                    <a:pt x="64" y="0"/>
                                  </a:moveTo>
                                  <a:lnTo>
                                    <a:pt x="0" y="0"/>
                                  </a:lnTo>
                                  <a:lnTo>
                                    <a:pt x="6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61" name="Freeform 1165"/>
                            <p:cNvSpPr>
                              <a:spLocks/>
                            </p:cNvSpPr>
                            <p:nvPr/>
                          </p:nvSpPr>
                          <p:spPr bwMode="auto">
                            <a:xfrm>
                              <a:off x="355" y="1815"/>
                              <a:ext cx="23" cy="3"/>
                            </a:xfrm>
                            <a:custGeom>
                              <a:avLst/>
                              <a:gdLst>
                                <a:gd name="T0" fmla="*/ 18 w 26"/>
                                <a:gd name="T1" fmla="*/ 2 h 3"/>
                                <a:gd name="T2" fmla="*/ 0 w 26"/>
                                <a:gd name="T3" fmla="*/ 2 h 3"/>
                                <a:gd name="T4" fmla="*/ 0 w 26"/>
                                <a:gd name="T5" fmla="*/ 0 h 3"/>
                                <a:gd name="T6" fmla="*/ 19 w 26"/>
                                <a:gd name="T7" fmla="*/ 0 h 3"/>
                                <a:gd name="T8" fmla="*/ 18 w 26"/>
                                <a:gd name="T9" fmla="*/ 2 h 3"/>
                                <a:gd name="T10" fmla="*/ 18 w 26"/>
                                <a:gd name="T11" fmla="*/ 2 h 3"/>
                                <a:gd name="T12" fmla="*/ 0 60000 65536"/>
                                <a:gd name="T13" fmla="*/ 0 60000 65536"/>
                                <a:gd name="T14" fmla="*/ 0 60000 65536"/>
                                <a:gd name="T15" fmla="*/ 0 60000 65536"/>
                                <a:gd name="T16" fmla="*/ 0 60000 65536"/>
                                <a:gd name="T17" fmla="*/ 0 60000 65536"/>
                                <a:gd name="T18" fmla="*/ 0 w 26"/>
                                <a:gd name="T19" fmla="*/ 0 h 3"/>
                                <a:gd name="T20" fmla="*/ 26 w 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26" h="3">
                                  <a:moveTo>
                                    <a:pt x="23" y="2"/>
                                  </a:moveTo>
                                  <a:lnTo>
                                    <a:pt x="0" y="2"/>
                                  </a:lnTo>
                                  <a:lnTo>
                                    <a:pt x="0" y="0"/>
                                  </a:lnTo>
                                  <a:lnTo>
                                    <a:pt x="25" y="0"/>
                                  </a:lnTo>
                                  <a:lnTo>
                                    <a:pt x="2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62" name="Freeform 1166"/>
                            <p:cNvSpPr>
                              <a:spLocks/>
                            </p:cNvSpPr>
                            <p:nvPr/>
                          </p:nvSpPr>
                          <p:spPr bwMode="auto">
                            <a:xfrm>
                              <a:off x="283" y="1815"/>
                              <a:ext cx="62" cy="3"/>
                            </a:xfrm>
                            <a:custGeom>
                              <a:avLst/>
                              <a:gdLst>
                                <a:gd name="T0" fmla="*/ 53 w 68"/>
                                <a:gd name="T1" fmla="*/ 2 h 3"/>
                                <a:gd name="T2" fmla="*/ 0 w 68"/>
                                <a:gd name="T3" fmla="*/ 2 h 3"/>
                                <a:gd name="T4" fmla="*/ 0 w 68"/>
                                <a:gd name="T5" fmla="*/ 0 h 3"/>
                                <a:gd name="T6" fmla="*/ 56 w 68"/>
                                <a:gd name="T7" fmla="*/ 0 h 3"/>
                                <a:gd name="T8" fmla="*/ 53 w 68"/>
                                <a:gd name="T9" fmla="*/ 2 h 3"/>
                                <a:gd name="T10" fmla="*/ 53 w 68"/>
                                <a:gd name="T11" fmla="*/ 2 h 3"/>
                                <a:gd name="T12" fmla="*/ 0 60000 65536"/>
                                <a:gd name="T13" fmla="*/ 0 60000 65536"/>
                                <a:gd name="T14" fmla="*/ 0 60000 65536"/>
                                <a:gd name="T15" fmla="*/ 0 60000 65536"/>
                                <a:gd name="T16" fmla="*/ 0 60000 65536"/>
                                <a:gd name="T17" fmla="*/ 0 60000 65536"/>
                                <a:gd name="T18" fmla="*/ 0 w 68"/>
                                <a:gd name="T19" fmla="*/ 0 h 3"/>
                                <a:gd name="T20" fmla="*/ 68 w 68"/>
                                <a:gd name="T21" fmla="*/ 3 h 3"/>
                              </a:gdLst>
                              <a:ahLst/>
                              <a:cxnLst>
                                <a:cxn ang="T12">
                                  <a:pos x="T0" y="T1"/>
                                </a:cxn>
                                <a:cxn ang="T13">
                                  <a:pos x="T2" y="T3"/>
                                </a:cxn>
                                <a:cxn ang="T14">
                                  <a:pos x="T4" y="T5"/>
                                </a:cxn>
                                <a:cxn ang="T15">
                                  <a:pos x="T6" y="T7"/>
                                </a:cxn>
                                <a:cxn ang="T16">
                                  <a:pos x="T8" y="T9"/>
                                </a:cxn>
                                <a:cxn ang="T17">
                                  <a:pos x="T10" y="T11"/>
                                </a:cxn>
                              </a:cxnLst>
                              <a:rect l="T18" t="T19" r="T20" b="T21"/>
                              <a:pathLst>
                                <a:path w="68" h="3">
                                  <a:moveTo>
                                    <a:pt x="64" y="2"/>
                                  </a:moveTo>
                                  <a:lnTo>
                                    <a:pt x="0" y="2"/>
                                  </a:lnTo>
                                  <a:lnTo>
                                    <a:pt x="0" y="0"/>
                                  </a:lnTo>
                                  <a:lnTo>
                                    <a:pt x="67" y="0"/>
                                  </a:lnTo>
                                  <a:lnTo>
                                    <a:pt x="64"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63" name="Freeform 1167"/>
                            <p:cNvSpPr>
                              <a:spLocks/>
                            </p:cNvSpPr>
                            <p:nvPr/>
                          </p:nvSpPr>
                          <p:spPr bwMode="auto">
                            <a:xfrm>
                              <a:off x="353" y="1815"/>
                              <a:ext cx="25" cy="1"/>
                            </a:xfrm>
                            <a:custGeom>
                              <a:avLst/>
                              <a:gdLst>
                                <a:gd name="T0" fmla="*/ 21 w 28"/>
                                <a:gd name="T1" fmla="*/ 0 h 1"/>
                                <a:gd name="T2" fmla="*/ 2 w 28"/>
                                <a:gd name="T3" fmla="*/ 0 h 1"/>
                                <a:gd name="T4" fmla="*/ 0 w 28"/>
                                <a:gd name="T5" fmla="*/ 0 h 1"/>
                                <a:gd name="T6" fmla="*/ 21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2" y="0"/>
                                  </a:lnTo>
                                  <a:lnTo>
                                    <a:pt x="0" y="0"/>
                                  </a:lnTo>
                                  <a:lnTo>
                                    <a:pt x="2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64" name="Freeform 1168"/>
                            <p:cNvSpPr>
                              <a:spLocks/>
                            </p:cNvSpPr>
                            <p:nvPr/>
                          </p:nvSpPr>
                          <p:spPr bwMode="auto">
                            <a:xfrm>
                              <a:off x="283" y="1815"/>
                              <a:ext cx="62" cy="1"/>
                            </a:xfrm>
                            <a:custGeom>
                              <a:avLst/>
                              <a:gdLst>
                                <a:gd name="T0" fmla="*/ 56 w 68"/>
                                <a:gd name="T1" fmla="*/ 0 h 1"/>
                                <a:gd name="T2" fmla="*/ 0 w 68"/>
                                <a:gd name="T3" fmla="*/ 0 h 1"/>
                                <a:gd name="T4" fmla="*/ 0 w 68"/>
                                <a:gd name="T5" fmla="*/ 0 h 1"/>
                                <a:gd name="T6" fmla="*/ 56 w 68"/>
                                <a:gd name="T7" fmla="*/ 0 h 1"/>
                                <a:gd name="T8" fmla="*/ 56 w 68"/>
                                <a:gd name="T9" fmla="*/ 0 h 1"/>
                                <a:gd name="T10" fmla="*/ 56 w 68"/>
                                <a:gd name="T11" fmla="*/ 0 h 1"/>
                                <a:gd name="T12" fmla="*/ 0 60000 65536"/>
                                <a:gd name="T13" fmla="*/ 0 60000 65536"/>
                                <a:gd name="T14" fmla="*/ 0 60000 65536"/>
                                <a:gd name="T15" fmla="*/ 0 60000 65536"/>
                                <a:gd name="T16" fmla="*/ 0 60000 65536"/>
                                <a:gd name="T17" fmla="*/ 0 60000 65536"/>
                                <a:gd name="T18" fmla="*/ 0 w 68"/>
                                <a:gd name="T19" fmla="*/ 0 h 1"/>
                                <a:gd name="T20" fmla="*/ 68 w 68"/>
                                <a:gd name="T21" fmla="*/ 1 h 1"/>
                              </a:gdLst>
                              <a:ahLst/>
                              <a:cxnLst>
                                <a:cxn ang="T12">
                                  <a:pos x="T0" y="T1"/>
                                </a:cxn>
                                <a:cxn ang="T13">
                                  <a:pos x="T2" y="T3"/>
                                </a:cxn>
                                <a:cxn ang="T14">
                                  <a:pos x="T4" y="T5"/>
                                </a:cxn>
                                <a:cxn ang="T15">
                                  <a:pos x="T6" y="T7"/>
                                </a:cxn>
                                <a:cxn ang="T16">
                                  <a:pos x="T8" y="T9"/>
                                </a:cxn>
                                <a:cxn ang="T17">
                                  <a:pos x="T10" y="T11"/>
                                </a:cxn>
                              </a:cxnLst>
                              <a:rect l="T18" t="T19" r="T20" b="T21"/>
                              <a:pathLst>
                                <a:path w="68" h="1">
                                  <a:moveTo>
                                    <a:pt x="67" y="0"/>
                                  </a:moveTo>
                                  <a:lnTo>
                                    <a:pt x="0" y="0"/>
                                  </a:lnTo>
                                  <a:lnTo>
                                    <a:pt x="6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65" name="Freeform 1169"/>
                            <p:cNvSpPr>
                              <a:spLocks/>
                            </p:cNvSpPr>
                            <p:nvPr/>
                          </p:nvSpPr>
                          <p:spPr bwMode="auto">
                            <a:xfrm>
                              <a:off x="353" y="1815"/>
                              <a:ext cx="25" cy="1"/>
                            </a:xfrm>
                            <a:custGeom>
                              <a:avLst/>
                              <a:gdLst>
                                <a:gd name="T0" fmla="*/ 21 w 28"/>
                                <a:gd name="T1" fmla="*/ 0 h 1"/>
                                <a:gd name="T2" fmla="*/ 0 w 28"/>
                                <a:gd name="T3" fmla="*/ 0 h 1"/>
                                <a:gd name="T4" fmla="*/ 0 w 28"/>
                                <a:gd name="T5" fmla="*/ 0 h 1"/>
                                <a:gd name="T6" fmla="*/ 21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66" name="Freeform 1170"/>
                            <p:cNvSpPr>
                              <a:spLocks/>
                            </p:cNvSpPr>
                            <p:nvPr/>
                          </p:nvSpPr>
                          <p:spPr bwMode="auto">
                            <a:xfrm>
                              <a:off x="283" y="1815"/>
                              <a:ext cx="62" cy="1"/>
                            </a:xfrm>
                            <a:custGeom>
                              <a:avLst/>
                              <a:gdLst>
                                <a:gd name="T0" fmla="*/ 56 w 68"/>
                                <a:gd name="T1" fmla="*/ 0 h 1"/>
                                <a:gd name="T2" fmla="*/ 0 w 68"/>
                                <a:gd name="T3" fmla="*/ 0 h 1"/>
                                <a:gd name="T4" fmla="*/ 0 w 68"/>
                                <a:gd name="T5" fmla="*/ 0 h 1"/>
                                <a:gd name="T6" fmla="*/ 56 w 68"/>
                                <a:gd name="T7" fmla="*/ 0 h 1"/>
                                <a:gd name="T8" fmla="*/ 56 w 68"/>
                                <a:gd name="T9" fmla="*/ 0 h 1"/>
                                <a:gd name="T10" fmla="*/ 56 w 68"/>
                                <a:gd name="T11" fmla="*/ 0 h 1"/>
                                <a:gd name="T12" fmla="*/ 0 60000 65536"/>
                                <a:gd name="T13" fmla="*/ 0 60000 65536"/>
                                <a:gd name="T14" fmla="*/ 0 60000 65536"/>
                                <a:gd name="T15" fmla="*/ 0 60000 65536"/>
                                <a:gd name="T16" fmla="*/ 0 60000 65536"/>
                                <a:gd name="T17" fmla="*/ 0 60000 65536"/>
                                <a:gd name="T18" fmla="*/ 0 w 68"/>
                                <a:gd name="T19" fmla="*/ 0 h 1"/>
                                <a:gd name="T20" fmla="*/ 68 w 68"/>
                                <a:gd name="T21" fmla="*/ 1 h 1"/>
                              </a:gdLst>
                              <a:ahLst/>
                              <a:cxnLst>
                                <a:cxn ang="T12">
                                  <a:pos x="T0" y="T1"/>
                                </a:cxn>
                                <a:cxn ang="T13">
                                  <a:pos x="T2" y="T3"/>
                                </a:cxn>
                                <a:cxn ang="T14">
                                  <a:pos x="T4" y="T5"/>
                                </a:cxn>
                                <a:cxn ang="T15">
                                  <a:pos x="T6" y="T7"/>
                                </a:cxn>
                                <a:cxn ang="T16">
                                  <a:pos x="T8" y="T9"/>
                                </a:cxn>
                                <a:cxn ang="T17">
                                  <a:pos x="T10" y="T11"/>
                                </a:cxn>
                              </a:cxnLst>
                              <a:rect l="T18" t="T19" r="T20" b="T21"/>
                              <a:pathLst>
                                <a:path w="68" h="1">
                                  <a:moveTo>
                                    <a:pt x="67" y="0"/>
                                  </a:moveTo>
                                  <a:lnTo>
                                    <a:pt x="0" y="0"/>
                                  </a:lnTo>
                                  <a:lnTo>
                                    <a:pt x="6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67" name="Freeform 1171"/>
                            <p:cNvSpPr>
                              <a:spLocks/>
                            </p:cNvSpPr>
                            <p:nvPr/>
                          </p:nvSpPr>
                          <p:spPr bwMode="auto">
                            <a:xfrm>
                              <a:off x="353" y="1815"/>
                              <a:ext cx="28" cy="1"/>
                            </a:xfrm>
                            <a:custGeom>
                              <a:avLst/>
                              <a:gdLst>
                                <a:gd name="T0" fmla="*/ 22 w 31"/>
                                <a:gd name="T1" fmla="*/ 0 h 1"/>
                                <a:gd name="T2" fmla="*/ 0 w 31"/>
                                <a:gd name="T3" fmla="*/ 0 h 1"/>
                                <a:gd name="T4" fmla="*/ 0 w 31"/>
                                <a:gd name="T5" fmla="*/ 0 h 1"/>
                                <a:gd name="T6" fmla="*/ 24 w 31"/>
                                <a:gd name="T7" fmla="*/ 0 h 1"/>
                                <a:gd name="T8" fmla="*/ 22 w 31"/>
                                <a:gd name="T9" fmla="*/ 0 h 1"/>
                                <a:gd name="T10" fmla="*/ 22 w 31"/>
                                <a:gd name="T11" fmla="*/ 0 h 1"/>
                                <a:gd name="T12" fmla="*/ 0 60000 65536"/>
                                <a:gd name="T13" fmla="*/ 0 60000 65536"/>
                                <a:gd name="T14" fmla="*/ 0 60000 65536"/>
                                <a:gd name="T15" fmla="*/ 0 60000 65536"/>
                                <a:gd name="T16" fmla="*/ 0 60000 65536"/>
                                <a:gd name="T17" fmla="*/ 0 60000 65536"/>
                                <a:gd name="T18" fmla="*/ 0 w 31"/>
                                <a:gd name="T19" fmla="*/ 0 h 1"/>
                                <a:gd name="T20" fmla="*/ 31 w 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31" h="1">
                                  <a:moveTo>
                                    <a:pt x="27" y="0"/>
                                  </a:moveTo>
                                  <a:lnTo>
                                    <a:pt x="0" y="0"/>
                                  </a:lnTo>
                                  <a:lnTo>
                                    <a:pt x="30" y="0"/>
                                  </a:lnTo>
                                  <a:lnTo>
                                    <a:pt x="2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68" name="Freeform 1172"/>
                            <p:cNvSpPr>
                              <a:spLocks/>
                            </p:cNvSpPr>
                            <p:nvPr/>
                          </p:nvSpPr>
                          <p:spPr bwMode="auto">
                            <a:xfrm>
                              <a:off x="283" y="1815"/>
                              <a:ext cx="64" cy="1"/>
                            </a:xfrm>
                            <a:custGeom>
                              <a:avLst/>
                              <a:gdLst>
                                <a:gd name="T0" fmla="*/ 56 w 70"/>
                                <a:gd name="T1" fmla="*/ 0 h 1"/>
                                <a:gd name="T2" fmla="*/ 0 w 70"/>
                                <a:gd name="T3" fmla="*/ 0 h 1"/>
                                <a:gd name="T4" fmla="*/ 0 w 70"/>
                                <a:gd name="T5" fmla="*/ 0 h 1"/>
                                <a:gd name="T6" fmla="*/ 58 w 70"/>
                                <a:gd name="T7" fmla="*/ 0 h 1"/>
                                <a:gd name="T8" fmla="*/ 56 w 70"/>
                                <a:gd name="T9" fmla="*/ 0 h 1"/>
                                <a:gd name="T10" fmla="*/ 56 w 70"/>
                                <a:gd name="T11" fmla="*/ 0 h 1"/>
                                <a:gd name="T12" fmla="*/ 0 60000 65536"/>
                                <a:gd name="T13" fmla="*/ 0 60000 65536"/>
                                <a:gd name="T14" fmla="*/ 0 60000 65536"/>
                                <a:gd name="T15" fmla="*/ 0 60000 65536"/>
                                <a:gd name="T16" fmla="*/ 0 60000 65536"/>
                                <a:gd name="T17" fmla="*/ 0 60000 65536"/>
                                <a:gd name="T18" fmla="*/ 0 w 70"/>
                                <a:gd name="T19" fmla="*/ 0 h 1"/>
                                <a:gd name="T20" fmla="*/ 70 w 70"/>
                                <a:gd name="T21" fmla="*/ 1 h 1"/>
                              </a:gdLst>
                              <a:ahLst/>
                              <a:cxnLst>
                                <a:cxn ang="T12">
                                  <a:pos x="T0" y="T1"/>
                                </a:cxn>
                                <a:cxn ang="T13">
                                  <a:pos x="T2" y="T3"/>
                                </a:cxn>
                                <a:cxn ang="T14">
                                  <a:pos x="T4" y="T5"/>
                                </a:cxn>
                                <a:cxn ang="T15">
                                  <a:pos x="T6" y="T7"/>
                                </a:cxn>
                                <a:cxn ang="T16">
                                  <a:pos x="T8" y="T9"/>
                                </a:cxn>
                                <a:cxn ang="T17">
                                  <a:pos x="T10" y="T11"/>
                                </a:cxn>
                              </a:cxnLst>
                              <a:rect l="T18" t="T19" r="T20" b="T21"/>
                              <a:pathLst>
                                <a:path w="70" h="1">
                                  <a:moveTo>
                                    <a:pt x="67" y="0"/>
                                  </a:moveTo>
                                  <a:lnTo>
                                    <a:pt x="0" y="0"/>
                                  </a:lnTo>
                                  <a:lnTo>
                                    <a:pt x="69" y="0"/>
                                  </a:lnTo>
                                  <a:lnTo>
                                    <a:pt x="6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69" name="Freeform 1173"/>
                            <p:cNvSpPr>
                              <a:spLocks/>
                            </p:cNvSpPr>
                            <p:nvPr/>
                          </p:nvSpPr>
                          <p:spPr bwMode="auto">
                            <a:xfrm>
                              <a:off x="353" y="1813"/>
                              <a:ext cx="28" cy="3"/>
                            </a:xfrm>
                            <a:custGeom>
                              <a:avLst/>
                              <a:gdLst>
                                <a:gd name="T0" fmla="*/ 24 w 31"/>
                                <a:gd name="T1" fmla="*/ 2 h 3"/>
                                <a:gd name="T2" fmla="*/ 0 w 31"/>
                                <a:gd name="T3" fmla="*/ 2 h 3"/>
                                <a:gd name="T4" fmla="*/ 0 w 31"/>
                                <a:gd name="T5" fmla="*/ 0 h 3"/>
                                <a:gd name="T6" fmla="*/ 24 w 31"/>
                                <a:gd name="T7" fmla="*/ 0 h 3"/>
                                <a:gd name="T8" fmla="*/ 24 w 31"/>
                                <a:gd name="T9" fmla="*/ 2 h 3"/>
                                <a:gd name="T10" fmla="*/ 24 w 31"/>
                                <a:gd name="T11" fmla="*/ 2 h 3"/>
                                <a:gd name="T12" fmla="*/ 0 60000 65536"/>
                                <a:gd name="T13" fmla="*/ 0 60000 65536"/>
                                <a:gd name="T14" fmla="*/ 0 60000 65536"/>
                                <a:gd name="T15" fmla="*/ 0 60000 65536"/>
                                <a:gd name="T16" fmla="*/ 0 60000 65536"/>
                                <a:gd name="T17" fmla="*/ 0 60000 65536"/>
                                <a:gd name="T18" fmla="*/ 0 w 31"/>
                                <a:gd name="T19" fmla="*/ 0 h 3"/>
                                <a:gd name="T20" fmla="*/ 31 w 31"/>
                                <a:gd name="T21" fmla="*/ 3 h 3"/>
                              </a:gdLst>
                              <a:ahLst/>
                              <a:cxnLst>
                                <a:cxn ang="T12">
                                  <a:pos x="T0" y="T1"/>
                                </a:cxn>
                                <a:cxn ang="T13">
                                  <a:pos x="T2" y="T3"/>
                                </a:cxn>
                                <a:cxn ang="T14">
                                  <a:pos x="T4" y="T5"/>
                                </a:cxn>
                                <a:cxn ang="T15">
                                  <a:pos x="T6" y="T7"/>
                                </a:cxn>
                                <a:cxn ang="T16">
                                  <a:pos x="T8" y="T9"/>
                                </a:cxn>
                                <a:cxn ang="T17">
                                  <a:pos x="T10" y="T11"/>
                                </a:cxn>
                              </a:cxnLst>
                              <a:rect l="T18" t="T19" r="T20" b="T21"/>
                              <a:pathLst>
                                <a:path w="31" h="3">
                                  <a:moveTo>
                                    <a:pt x="30" y="2"/>
                                  </a:moveTo>
                                  <a:lnTo>
                                    <a:pt x="0" y="2"/>
                                  </a:lnTo>
                                  <a:lnTo>
                                    <a:pt x="0" y="0"/>
                                  </a:lnTo>
                                  <a:lnTo>
                                    <a:pt x="30" y="0"/>
                                  </a:lnTo>
                                  <a:lnTo>
                                    <a:pt x="3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70" name="Freeform 1174"/>
                            <p:cNvSpPr>
                              <a:spLocks/>
                            </p:cNvSpPr>
                            <p:nvPr/>
                          </p:nvSpPr>
                          <p:spPr bwMode="auto">
                            <a:xfrm>
                              <a:off x="283" y="1813"/>
                              <a:ext cx="64" cy="3"/>
                            </a:xfrm>
                            <a:custGeom>
                              <a:avLst/>
                              <a:gdLst>
                                <a:gd name="T0" fmla="*/ 58 w 70"/>
                                <a:gd name="T1" fmla="*/ 2 h 3"/>
                                <a:gd name="T2" fmla="*/ 0 w 70"/>
                                <a:gd name="T3" fmla="*/ 2 h 3"/>
                                <a:gd name="T4" fmla="*/ 0 w 70"/>
                                <a:gd name="T5" fmla="*/ 0 h 3"/>
                                <a:gd name="T6" fmla="*/ 58 w 70"/>
                                <a:gd name="T7" fmla="*/ 0 h 3"/>
                                <a:gd name="T8" fmla="*/ 58 w 70"/>
                                <a:gd name="T9" fmla="*/ 2 h 3"/>
                                <a:gd name="T10" fmla="*/ 58 w 70"/>
                                <a:gd name="T11" fmla="*/ 2 h 3"/>
                                <a:gd name="T12" fmla="*/ 0 60000 65536"/>
                                <a:gd name="T13" fmla="*/ 0 60000 65536"/>
                                <a:gd name="T14" fmla="*/ 0 60000 65536"/>
                                <a:gd name="T15" fmla="*/ 0 60000 65536"/>
                                <a:gd name="T16" fmla="*/ 0 60000 65536"/>
                                <a:gd name="T17" fmla="*/ 0 60000 65536"/>
                                <a:gd name="T18" fmla="*/ 0 w 70"/>
                                <a:gd name="T19" fmla="*/ 0 h 3"/>
                                <a:gd name="T20" fmla="*/ 70 w 70"/>
                                <a:gd name="T21" fmla="*/ 3 h 3"/>
                              </a:gdLst>
                              <a:ahLst/>
                              <a:cxnLst>
                                <a:cxn ang="T12">
                                  <a:pos x="T0" y="T1"/>
                                </a:cxn>
                                <a:cxn ang="T13">
                                  <a:pos x="T2" y="T3"/>
                                </a:cxn>
                                <a:cxn ang="T14">
                                  <a:pos x="T4" y="T5"/>
                                </a:cxn>
                                <a:cxn ang="T15">
                                  <a:pos x="T6" y="T7"/>
                                </a:cxn>
                                <a:cxn ang="T16">
                                  <a:pos x="T8" y="T9"/>
                                </a:cxn>
                                <a:cxn ang="T17">
                                  <a:pos x="T10" y="T11"/>
                                </a:cxn>
                              </a:cxnLst>
                              <a:rect l="T18" t="T19" r="T20" b="T21"/>
                              <a:pathLst>
                                <a:path w="70" h="3">
                                  <a:moveTo>
                                    <a:pt x="69" y="2"/>
                                  </a:moveTo>
                                  <a:lnTo>
                                    <a:pt x="0" y="2"/>
                                  </a:lnTo>
                                  <a:lnTo>
                                    <a:pt x="0" y="0"/>
                                  </a:lnTo>
                                  <a:lnTo>
                                    <a:pt x="69" y="0"/>
                                  </a:lnTo>
                                  <a:lnTo>
                                    <a:pt x="6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71" name="Freeform 1175"/>
                            <p:cNvSpPr>
                              <a:spLocks/>
                            </p:cNvSpPr>
                            <p:nvPr/>
                          </p:nvSpPr>
                          <p:spPr bwMode="auto">
                            <a:xfrm>
                              <a:off x="353" y="1813"/>
                              <a:ext cx="28" cy="1"/>
                            </a:xfrm>
                            <a:custGeom>
                              <a:avLst/>
                              <a:gdLst>
                                <a:gd name="T0" fmla="*/ 24 w 31"/>
                                <a:gd name="T1" fmla="*/ 0 h 1"/>
                                <a:gd name="T2" fmla="*/ 0 w 31"/>
                                <a:gd name="T3" fmla="*/ 0 h 1"/>
                                <a:gd name="T4" fmla="*/ 0 w 31"/>
                                <a:gd name="T5" fmla="*/ 0 h 1"/>
                                <a:gd name="T6" fmla="*/ 24 w 31"/>
                                <a:gd name="T7" fmla="*/ 0 h 1"/>
                                <a:gd name="T8" fmla="*/ 24 w 31"/>
                                <a:gd name="T9" fmla="*/ 0 h 1"/>
                                <a:gd name="T10" fmla="*/ 24 w 31"/>
                                <a:gd name="T11" fmla="*/ 0 h 1"/>
                                <a:gd name="T12" fmla="*/ 0 60000 65536"/>
                                <a:gd name="T13" fmla="*/ 0 60000 65536"/>
                                <a:gd name="T14" fmla="*/ 0 60000 65536"/>
                                <a:gd name="T15" fmla="*/ 0 60000 65536"/>
                                <a:gd name="T16" fmla="*/ 0 60000 65536"/>
                                <a:gd name="T17" fmla="*/ 0 60000 65536"/>
                                <a:gd name="T18" fmla="*/ 0 w 31"/>
                                <a:gd name="T19" fmla="*/ 0 h 1"/>
                                <a:gd name="T20" fmla="*/ 31 w 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31" h="1">
                                  <a:moveTo>
                                    <a:pt x="30" y="0"/>
                                  </a:moveTo>
                                  <a:lnTo>
                                    <a:pt x="0" y="0"/>
                                  </a:lnTo>
                                  <a:lnTo>
                                    <a:pt x="3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72" name="Freeform 1176"/>
                            <p:cNvSpPr>
                              <a:spLocks/>
                            </p:cNvSpPr>
                            <p:nvPr/>
                          </p:nvSpPr>
                          <p:spPr bwMode="auto">
                            <a:xfrm>
                              <a:off x="283" y="1813"/>
                              <a:ext cx="65" cy="1"/>
                            </a:xfrm>
                            <a:custGeom>
                              <a:avLst/>
                              <a:gdLst>
                                <a:gd name="T0" fmla="*/ 56 w 72"/>
                                <a:gd name="T1" fmla="*/ 0 h 1"/>
                                <a:gd name="T2" fmla="*/ 0 w 72"/>
                                <a:gd name="T3" fmla="*/ 0 h 1"/>
                                <a:gd name="T4" fmla="*/ 0 w 72"/>
                                <a:gd name="T5" fmla="*/ 0 h 1"/>
                                <a:gd name="T6" fmla="*/ 58 w 72"/>
                                <a:gd name="T7" fmla="*/ 0 h 1"/>
                                <a:gd name="T8" fmla="*/ 56 w 72"/>
                                <a:gd name="T9" fmla="*/ 0 h 1"/>
                                <a:gd name="T10" fmla="*/ 56 w 72"/>
                                <a:gd name="T11" fmla="*/ 0 h 1"/>
                                <a:gd name="T12" fmla="*/ 0 60000 65536"/>
                                <a:gd name="T13" fmla="*/ 0 60000 65536"/>
                                <a:gd name="T14" fmla="*/ 0 60000 65536"/>
                                <a:gd name="T15" fmla="*/ 0 60000 65536"/>
                                <a:gd name="T16" fmla="*/ 0 60000 65536"/>
                                <a:gd name="T17" fmla="*/ 0 60000 65536"/>
                                <a:gd name="T18" fmla="*/ 0 w 72"/>
                                <a:gd name="T19" fmla="*/ 0 h 1"/>
                                <a:gd name="T20" fmla="*/ 72 w 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72" h="1">
                                  <a:moveTo>
                                    <a:pt x="69" y="0"/>
                                  </a:moveTo>
                                  <a:lnTo>
                                    <a:pt x="0" y="0"/>
                                  </a:lnTo>
                                  <a:lnTo>
                                    <a:pt x="71" y="0"/>
                                  </a:lnTo>
                                  <a:lnTo>
                                    <a:pt x="6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73" name="Freeform 1177"/>
                            <p:cNvSpPr>
                              <a:spLocks/>
                            </p:cNvSpPr>
                            <p:nvPr/>
                          </p:nvSpPr>
                          <p:spPr bwMode="auto">
                            <a:xfrm>
                              <a:off x="353" y="1813"/>
                              <a:ext cx="29" cy="1"/>
                            </a:xfrm>
                            <a:custGeom>
                              <a:avLst/>
                              <a:gdLst>
                                <a:gd name="T0" fmla="*/ 24 w 32"/>
                                <a:gd name="T1" fmla="*/ 0 h 1"/>
                                <a:gd name="T2" fmla="*/ 0 w 32"/>
                                <a:gd name="T3" fmla="*/ 0 h 1"/>
                                <a:gd name="T4" fmla="*/ 0 w 32"/>
                                <a:gd name="T5" fmla="*/ 0 h 1"/>
                                <a:gd name="T6" fmla="*/ 25 w 32"/>
                                <a:gd name="T7" fmla="*/ 0 h 1"/>
                                <a:gd name="T8" fmla="*/ 24 w 32"/>
                                <a:gd name="T9" fmla="*/ 0 h 1"/>
                                <a:gd name="T10" fmla="*/ 24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0" y="0"/>
                                  </a:moveTo>
                                  <a:lnTo>
                                    <a:pt x="0" y="0"/>
                                  </a:lnTo>
                                  <a:lnTo>
                                    <a:pt x="31" y="0"/>
                                  </a:lnTo>
                                  <a:lnTo>
                                    <a:pt x="3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74" name="Freeform 1178"/>
                            <p:cNvSpPr>
                              <a:spLocks/>
                            </p:cNvSpPr>
                            <p:nvPr/>
                          </p:nvSpPr>
                          <p:spPr bwMode="auto">
                            <a:xfrm>
                              <a:off x="283" y="1813"/>
                              <a:ext cx="65" cy="1"/>
                            </a:xfrm>
                            <a:custGeom>
                              <a:avLst/>
                              <a:gdLst>
                                <a:gd name="T0" fmla="*/ 58 w 72"/>
                                <a:gd name="T1" fmla="*/ 0 h 1"/>
                                <a:gd name="T2" fmla="*/ 0 w 72"/>
                                <a:gd name="T3" fmla="*/ 0 h 1"/>
                                <a:gd name="T4" fmla="*/ 0 w 72"/>
                                <a:gd name="T5" fmla="*/ 0 h 1"/>
                                <a:gd name="T6" fmla="*/ 58 w 72"/>
                                <a:gd name="T7" fmla="*/ 0 h 1"/>
                                <a:gd name="T8" fmla="*/ 58 w 72"/>
                                <a:gd name="T9" fmla="*/ 0 h 1"/>
                                <a:gd name="T10" fmla="*/ 58 w 72"/>
                                <a:gd name="T11" fmla="*/ 0 h 1"/>
                                <a:gd name="T12" fmla="*/ 0 60000 65536"/>
                                <a:gd name="T13" fmla="*/ 0 60000 65536"/>
                                <a:gd name="T14" fmla="*/ 0 60000 65536"/>
                                <a:gd name="T15" fmla="*/ 0 60000 65536"/>
                                <a:gd name="T16" fmla="*/ 0 60000 65536"/>
                                <a:gd name="T17" fmla="*/ 0 60000 65536"/>
                                <a:gd name="T18" fmla="*/ 0 w 72"/>
                                <a:gd name="T19" fmla="*/ 0 h 1"/>
                                <a:gd name="T20" fmla="*/ 72 w 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72" h="1">
                                  <a:moveTo>
                                    <a:pt x="71" y="0"/>
                                  </a:moveTo>
                                  <a:lnTo>
                                    <a:pt x="0" y="0"/>
                                  </a:lnTo>
                                  <a:lnTo>
                                    <a:pt x="7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75" name="Freeform 1179"/>
                            <p:cNvSpPr>
                              <a:spLocks/>
                            </p:cNvSpPr>
                            <p:nvPr/>
                          </p:nvSpPr>
                          <p:spPr bwMode="auto">
                            <a:xfrm>
                              <a:off x="389" y="1813"/>
                              <a:ext cx="3" cy="1"/>
                            </a:xfrm>
                            <a:custGeom>
                              <a:avLst/>
                              <a:gdLst>
                                <a:gd name="T0" fmla="*/ 0 w 3"/>
                                <a:gd name="T1" fmla="*/ 0 h 1"/>
                                <a:gd name="T2" fmla="*/ 2 w 3"/>
                                <a:gd name="T3" fmla="*/ 0 h 1"/>
                                <a:gd name="T4" fmla="*/ 2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2"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76" name="Freeform 1180"/>
                            <p:cNvSpPr>
                              <a:spLocks/>
                            </p:cNvSpPr>
                            <p:nvPr/>
                          </p:nvSpPr>
                          <p:spPr bwMode="auto">
                            <a:xfrm>
                              <a:off x="389" y="1813"/>
                              <a:ext cx="3" cy="1"/>
                            </a:xfrm>
                            <a:custGeom>
                              <a:avLst/>
                              <a:gdLst>
                                <a:gd name="T0" fmla="*/ 2 w 3"/>
                                <a:gd name="T1" fmla="*/ 0 h 1"/>
                                <a:gd name="T2" fmla="*/ 0 w 3"/>
                                <a:gd name="T3" fmla="*/ 0 h 1"/>
                                <a:gd name="T4" fmla="*/ 0 w 3"/>
                                <a:gd name="T5" fmla="*/ 0 h 1"/>
                                <a:gd name="T6" fmla="*/ 2 w 3"/>
                                <a:gd name="T7" fmla="*/ 0 h 1"/>
                                <a:gd name="T8" fmla="*/ 2 w 3"/>
                                <a:gd name="T9" fmla="*/ 0 h 1"/>
                                <a:gd name="T10" fmla="*/ 2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2" y="0"/>
                                  </a:moveTo>
                                  <a:lnTo>
                                    <a:pt x="0" y="0"/>
                                  </a:lnTo>
                                  <a:lnTo>
                                    <a:pt x="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77" name="Freeform 1181"/>
                            <p:cNvSpPr>
                              <a:spLocks/>
                            </p:cNvSpPr>
                            <p:nvPr/>
                          </p:nvSpPr>
                          <p:spPr bwMode="auto">
                            <a:xfrm>
                              <a:off x="351" y="1813"/>
                              <a:ext cx="31" cy="1"/>
                            </a:xfrm>
                            <a:custGeom>
                              <a:avLst/>
                              <a:gdLst>
                                <a:gd name="T0" fmla="*/ 27 w 34"/>
                                <a:gd name="T1" fmla="*/ 0 h 1"/>
                                <a:gd name="T2" fmla="*/ 2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2" y="0"/>
                                  </a:lnTo>
                                  <a:lnTo>
                                    <a:pt x="0" y="0"/>
                                  </a:lnTo>
                                  <a:lnTo>
                                    <a:pt x="3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78" name="Freeform 1182"/>
                            <p:cNvSpPr>
                              <a:spLocks/>
                            </p:cNvSpPr>
                            <p:nvPr/>
                          </p:nvSpPr>
                          <p:spPr bwMode="auto">
                            <a:xfrm>
                              <a:off x="283" y="1813"/>
                              <a:ext cx="65" cy="1"/>
                            </a:xfrm>
                            <a:custGeom>
                              <a:avLst/>
                              <a:gdLst>
                                <a:gd name="T0" fmla="*/ 58 w 72"/>
                                <a:gd name="T1" fmla="*/ 0 h 1"/>
                                <a:gd name="T2" fmla="*/ 0 w 72"/>
                                <a:gd name="T3" fmla="*/ 0 h 1"/>
                                <a:gd name="T4" fmla="*/ 0 w 72"/>
                                <a:gd name="T5" fmla="*/ 0 h 1"/>
                                <a:gd name="T6" fmla="*/ 58 w 72"/>
                                <a:gd name="T7" fmla="*/ 0 h 1"/>
                                <a:gd name="T8" fmla="*/ 58 w 72"/>
                                <a:gd name="T9" fmla="*/ 0 h 1"/>
                                <a:gd name="T10" fmla="*/ 58 w 72"/>
                                <a:gd name="T11" fmla="*/ 0 h 1"/>
                                <a:gd name="T12" fmla="*/ 0 60000 65536"/>
                                <a:gd name="T13" fmla="*/ 0 60000 65536"/>
                                <a:gd name="T14" fmla="*/ 0 60000 65536"/>
                                <a:gd name="T15" fmla="*/ 0 60000 65536"/>
                                <a:gd name="T16" fmla="*/ 0 60000 65536"/>
                                <a:gd name="T17" fmla="*/ 0 60000 65536"/>
                                <a:gd name="T18" fmla="*/ 0 w 72"/>
                                <a:gd name="T19" fmla="*/ 0 h 1"/>
                                <a:gd name="T20" fmla="*/ 72 w 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72" h="1">
                                  <a:moveTo>
                                    <a:pt x="71" y="0"/>
                                  </a:moveTo>
                                  <a:lnTo>
                                    <a:pt x="0" y="0"/>
                                  </a:lnTo>
                                  <a:lnTo>
                                    <a:pt x="7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79" name="Freeform 1183"/>
                            <p:cNvSpPr>
                              <a:spLocks/>
                            </p:cNvSpPr>
                            <p:nvPr/>
                          </p:nvSpPr>
                          <p:spPr bwMode="auto">
                            <a:xfrm>
                              <a:off x="388" y="1813"/>
                              <a:ext cx="6" cy="1"/>
                            </a:xfrm>
                            <a:custGeom>
                              <a:avLst/>
                              <a:gdLst>
                                <a:gd name="T0" fmla="*/ 3 w 7"/>
                                <a:gd name="T1" fmla="*/ 0 h 1"/>
                                <a:gd name="T2" fmla="*/ 2 w 7"/>
                                <a:gd name="T3" fmla="*/ 0 h 1"/>
                                <a:gd name="T4" fmla="*/ 0 w 7"/>
                                <a:gd name="T5" fmla="*/ 0 h 1"/>
                                <a:gd name="T6" fmla="*/ 4 w 7"/>
                                <a:gd name="T7" fmla="*/ 0 h 1"/>
                                <a:gd name="T8" fmla="*/ 3 w 7"/>
                                <a:gd name="T9" fmla="*/ 0 h 1"/>
                                <a:gd name="T10" fmla="*/ 3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4" y="0"/>
                                  </a:moveTo>
                                  <a:lnTo>
                                    <a:pt x="2" y="0"/>
                                  </a:lnTo>
                                  <a:lnTo>
                                    <a:pt x="0" y="0"/>
                                  </a:lnTo>
                                  <a:lnTo>
                                    <a:pt x="6" y="0"/>
                                  </a:lnTo>
                                  <a:lnTo>
                                    <a:pt x="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80" name="Freeform 1184"/>
                            <p:cNvSpPr>
                              <a:spLocks/>
                            </p:cNvSpPr>
                            <p:nvPr/>
                          </p:nvSpPr>
                          <p:spPr bwMode="auto">
                            <a:xfrm>
                              <a:off x="351" y="1813"/>
                              <a:ext cx="31" cy="1"/>
                            </a:xfrm>
                            <a:custGeom>
                              <a:avLst/>
                              <a:gdLst>
                                <a:gd name="T0" fmla="*/ 27 w 34"/>
                                <a:gd name="T1" fmla="*/ 0 h 1"/>
                                <a:gd name="T2" fmla="*/ 0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3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81" name="Freeform 1185"/>
                            <p:cNvSpPr>
                              <a:spLocks/>
                            </p:cNvSpPr>
                            <p:nvPr/>
                          </p:nvSpPr>
                          <p:spPr bwMode="auto">
                            <a:xfrm>
                              <a:off x="283" y="1813"/>
                              <a:ext cx="67" cy="1"/>
                            </a:xfrm>
                            <a:custGeom>
                              <a:avLst/>
                              <a:gdLst>
                                <a:gd name="T0" fmla="*/ 58 w 74"/>
                                <a:gd name="T1" fmla="*/ 0 h 1"/>
                                <a:gd name="T2" fmla="*/ 0 w 74"/>
                                <a:gd name="T3" fmla="*/ 0 h 1"/>
                                <a:gd name="T4" fmla="*/ 0 w 74"/>
                                <a:gd name="T5" fmla="*/ 0 h 1"/>
                                <a:gd name="T6" fmla="*/ 60 w 74"/>
                                <a:gd name="T7" fmla="*/ 0 h 1"/>
                                <a:gd name="T8" fmla="*/ 58 w 74"/>
                                <a:gd name="T9" fmla="*/ 0 h 1"/>
                                <a:gd name="T10" fmla="*/ 58 w 74"/>
                                <a:gd name="T11" fmla="*/ 0 h 1"/>
                                <a:gd name="T12" fmla="*/ 0 60000 65536"/>
                                <a:gd name="T13" fmla="*/ 0 60000 65536"/>
                                <a:gd name="T14" fmla="*/ 0 60000 65536"/>
                                <a:gd name="T15" fmla="*/ 0 60000 65536"/>
                                <a:gd name="T16" fmla="*/ 0 60000 65536"/>
                                <a:gd name="T17" fmla="*/ 0 60000 65536"/>
                                <a:gd name="T18" fmla="*/ 0 w 74"/>
                                <a:gd name="T19" fmla="*/ 0 h 1"/>
                                <a:gd name="T20" fmla="*/ 74 w 74"/>
                                <a:gd name="T21" fmla="*/ 1 h 1"/>
                              </a:gdLst>
                              <a:ahLst/>
                              <a:cxnLst>
                                <a:cxn ang="T12">
                                  <a:pos x="T0" y="T1"/>
                                </a:cxn>
                                <a:cxn ang="T13">
                                  <a:pos x="T2" y="T3"/>
                                </a:cxn>
                                <a:cxn ang="T14">
                                  <a:pos x="T4" y="T5"/>
                                </a:cxn>
                                <a:cxn ang="T15">
                                  <a:pos x="T6" y="T7"/>
                                </a:cxn>
                                <a:cxn ang="T16">
                                  <a:pos x="T8" y="T9"/>
                                </a:cxn>
                                <a:cxn ang="T17">
                                  <a:pos x="T10" y="T11"/>
                                </a:cxn>
                              </a:cxnLst>
                              <a:rect l="T18" t="T19" r="T20" b="T21"/>
                              <a:pathLst>
                                <a:path w="74" h="1">
                                  <a:moveTo>
                                    <a:pt x="71" y="0"/>
                                  </a:moveTo>
                                  <a:lnTo>
                                    <a:pt x="0" y="0"/>
                                  </a:lnTo>
                                  <a:lnTo>
                                    <a:pt x="73" y="0"/>
                                  </a:lnTo>
                                  <a:lnTo>
                                    <a:pt x="7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82" name="Freeform 1186"/>
                            <p:cNvSpPr>
                              <a:spLocks/>
                            </p:cNvSpPr>
                            <p:nvPr/>
                          </p:nvSpPr>
                          <p:spPr bwMode="auto">
                            <a:xfrm>
                              <a:off x="386" y="1812"/>
                              <a:ext cx="10" cy="2"/>
                            </a:xfrm>
                            <a:custGeom>
                              <a:avLst/>
                              <a:gdLst>
                                <a:gd name="T0" fmla="*/ 6 w 11"/>
                                <a:gd name="T1" fmla="*/ 1 h 3"/>
                                <a:gd name="T2" fmla="*/ 2 w 11"/>
                                <a:gd name="T3" fmla="*/ 1 h 3"/>
                                <a:gd name="T4" fmla="*/ 0 w 11"/>
                                <a:gd name="T5" fmla="*/ 0 h 3"/>
                                <a:gd name="T6" fmla="*/ 8 w 11"/>
                                <a:gd name="T7" fmla="*/ 0 h 3"/>
                                <a:gd name="T8" fmla="*/ 6 w 11"/>
                                <a:gd name="T9" fmla="*/ 1 h 3"/>
                                <a:gd name="T10" fmla="*/ 6 w 11"/>
                                <a:gd name="T11" fmla="*/ 1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8" y="2"/>
                                  </a:moveTo>
                                  <a:lnTo>
                                    <a:pt x="2" y="2"/>
                                  </a:lnTo>
                                  <a:lnTo>
                                    <a:pt x="0" y="0"/>
                                  </a:lnTo>
                                  <a:lnTo>
                                    <a:pt x="10" y="0"/>
                                  </a:lnTo>
                                  <a:lnTo>
                                    <a:pt x="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83" name="Freeform 1187"/>
                            <p:cNvSpPr>
                              <a:spLocks/>
                            </p:cNvSpPr>
                            <p:nvPr/>
                          </p:nvSpPr>
                          <p:spPr bwMode="auto">
                            <a:xfrm>
                              <a:off x="351" y="1812"/>
                              <a:ext cx="33" cy="2"/>
                            </a:xfrm>
                            <a:custGeom>
                              <a:avLst/>
                              <a:gdLst>
                                <a:gd name="T0" fmla="*/ 27 w 36"/>
                                <a:gd name="T1" fmla="*/ 1 h 3"/>
                                <a:gd name="T2" fmla="*/ 0 w 36"/>
                                <a:gd name="T3" fmla="*/ 1 h 3"/>
                                <a:gd name="T4" fmla="*/ 0 w 36"/>
                                <a:gd name="T5" fmla="*/ 0 h 3"/>
                                <a:gd name="T6" fmla="*/ 29 w 36"/>
                                <a:gd name="T7" fmla="*/ 0 h 3"/>
                                <a:gd name="T8" fmla="*/ 27 w 36"/>
                                <a:gd name="T9" fmla="*/ 1 h 3"/>
                                <a:gd name="T10" fmla="*/ 27 w 36"/>
                                <a:gd name="T11" fmla="*/ 1 h 3"/>
                                <a:gd name="T12" fmla="*/ 0 60000 65536"/>
                                <a:gd name="T13" fmla="*/ 0 60000 65536"/>
                                <a:gd name="T14" fmla="*/ 0 60000 65536"/>
                                <a:gd name="T15" fmla="*/ 0 60000 65536"/>
                                <a:gd name="T16" fmla="*/ 0 60000 65536"/>
                                <a:gd name="T17" fmla="*/ 0 60000 65536"/>
                                <a:gd name="T18" fmla="*/ 0 w 36"/>
                                <a:gd name="T19" fmla="*/ 0 h 3"/>
                                <a:gd name="T20" fmla="*/ 36 w 36"/>
                                <a:gd name="T21" fmla="*/ 3 h 3"/>
                              </a:gdLst>
                              <a:ahLst/>
                              <a:cxnLst>
                                <a:cxn ang="T12">
                                  <a:pos x="T0" y="T1"/>
                                </a:cxn>
                                <a:cxn ang="T13">
                                  <a:pos x="T2" y="T3"/>
                                </a:cxn>
                                <a:cxn ang="T14">
                                  <a:pos x="T4" y="T5"/>
                                </a:cxn>
                                <a:cxn ang="T15">
                                  <a:pos x="T6" y="T7"/>
                                </a:cxn>
                                <a:cxn ang="T16">
                                  <a:pos x="T8" y="T9"/>
                                </a:cxn>
                                <a:cxn ang="T17">
                                  <a:pos x="T10" y="T11"/>
                                </a:cxn>
                              </a:cxnLst>
                              <a:rect l="T18" t="T19" r="T20" b="T21"/>
                              <a:pathLst>
                                <a:path w="36" h="3">
                                  <a:moveTo>
                                    <a:pt x="33" y="2"/>
                                  </a:moveTo>
                                  <a:lnTo>
                                    <a:pt x="0" y="2"/>
                                  </a:lnTo>
                                  <a:lnTo>
                                    <a:pt x="0" y="0"/>
                                  </a:lnTo>
                                  <a:lnTo>
                                    <a:pt x="35" y="0"/>
                                  </a:lnTo>
                                  <a:lnTo>
                                    <a:pt x="3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84" name="Freeform 1188"/>
                            <p:cNvSpPr>
                              <a:spLocks/>
                            </p:cNvSpPr>
                            <p:nvPr/>
                          </p:nvSpPr>
                          <p:spPr bwMode="auto">
                            <a:xfrm>
                              <a:off x="283" y="1812"/>
                              <a:ext cx="67" cy="2"/>
                            </a:xfrm>
                            <a:custGeom>
                              <a:avLst/>
                              <a:gdLst>
                                <a:gd name="T0" fmla="*/ 60 w 74"/>
                                <a:gd name="T1" fmla="*/ 1 h 3"/>
                                <a:gd name="T2" fmla="*/ 0 w 74"/>
                                <a:gd name="T3" fmla="*/ 1 h 3"/>
                                <a:gd name="T4" fmla="*/ 0 w 74"/>
                                <a:gd name="T5" fmla="*/ 0 h 3"/>
                                <a:gd name="T6" fmla="*/ 60 w 74"/>
                                <a:gd name="T7" fmla="*/ 0 h 3"/>
                                <a:gd name="T8" fmla="*/ 60 w 74"/>
                                <a:gd name="T9" fmla="*/ 1 h 3"/>
                                <a:gd name="T10" fmla="*/ 60 w 74"/>
                                <a:gd name="T11" fmla="*/ 1 h 3"/>
                                <a:gd name="T12" fmla="*/ 0 60000 65536"/>
                                <a:gd name="T13" fmla="*/ 0 60000 65536"/>
                                <a:gd name="T14" fmla="*/ 0 60000 65536"/>
                                <a:gd name="T15" fmla="*/ 0 60000 65536"/>
                                <a:gd name="T16" fmla="*/ 0 60000 65536"/>
                                <a:gd name="T17" fmla="*/ 0 60000 65536"/>
                                <a:gd name="T18" fmla="*/ 0 w 74"/>
                                <a:gd name="T19" fmla="*/ 0 h 3"/>
                                <a:gd name="T20" fmla="*/ 74 w 74"/>
                                <a:gd name="T21" fmla="*/ 3 h 3"/>
                              </a:gdLst>
                              <a:ahLst/>
                              <a:cxnLst>
                                <a:cxn ang="T12">
                                  <a:pos x="T0" y="T1"/>
                                </a:cxn>
                                <a:cxn ang="T13">
                                  <a:pos x="T2" y="T3"/>
                                </a:cxn>
                                <a:cxn ang="T14">
                                  <a:pos x="T4" y="T5"/>
                                </a:cxn>
                                <a:cxn ang="T15">
                                  <a:pos x="T6" y="T7"/>
                                </a:cxn>
                                <a:cxn ang="T16">
                                  <a:pos x="T8" y="T9"/>
                                </a:cxn>
                                <a:cxn ang="T17">
                                  <a:pos x="T10" y="T11"/>
                                </a:cxn>
                              </a:cxnLst>
                              <a:rect l="T18" t="T19" r="T20" b="T21"/>
                              <a:pathLst>
                                <a:path w="74" h="3">
                                  <a:moveTo>
                                    <a:pt x="73" y="2"/>
                                  </a:moveTo>
                                  <a:lnTo>
                                    <a:pt x="0" y="2"/>
                                  </a:lnTo>
                                  <a:lnTo>
                                    <a:pt x="0" y="0"/>
                                  </a:lnTo>
                                  <a:lnTo>
                                    <a:pt x="73" y="0"/>
                                  </a:lnTo>
                                  <a:lnTo>
                                    <a:pt x="7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85" name="Freeform 1189"/>
                            <p:cNvSpPr>
                              <a:spLocks/>
                            </p:cNvSpPr>
                            <p:nvPr/>
                          </p:nvSpPr>
                          <p:spPr bwMode="auto">
                            <a:xfrm>
                              <a:off x="383" y="1812"/>
                              <a:ext cx="13" cy="1"/>
                            </a:xfrm>
                            <a:custGeom>
                              <a:avLst/>
                              <a:gdLst>
                                <a:gd name="T0" fmla="*/ 11 w 14"/>
                                <a:gd name="T1" fmla="*/ 0 h 1"/>
                                <a:gd name="T2" fmla="*/ 3 w 14"/>
                                <a:gd name="T3" fmla="*/ 0 h 1"/>
                                <a:gd name="T4" fmla="*/ 0 w 14"/>
                                <a:gd name="T5" fmla="*/ 0 h 1"/>
                                <a:gd name="T6" fmla="*/ 11 w 14"/>
                                <a:gd name="T7" fmla="*/ 0 h 1"/>
                                <a:gd name="T8" fmla="*/ 11 w 14"/>
                                <a:gd name="T9" fmla="*/ 0 h 1"/>
                                <a:gd name="T10" fmla="*/ 11 w 14"/>
                                <a:gd name="T11" fmla="*/ 0 h 1"/>
                                <a:gd name="T12" fmla="*/ 0 60000 65536"/>
                                <a:gd name="T13" fmla="*/ 0 60000 65536"/>
                                <a:gd name="T14" fmla="*/ 0 60000 65536"/>
                                <a:gd name="T15" fmla="*/ 0 60000 65536"/>
                                <a:gd name="T16" fmla="*/ 0 60000 65536"/>
                                <a:gd name="T17" fmla="*/ 0 60000 65536"/>
                                <a:gd name="T18" fmla="*/ 0 w 14"/>
                                <a:gd name="T19" fmla="*/ 0 h 1"/>
                                <a:gd name="T20" fmla="*/ 14 w 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 h="1">
                                  <a:moveTo>
                                    <a:pt x="13" y="0"/>
                                  </a:moveTo>
                                  <a:lnTo>
                                    <a:pt x="3" y="0"/>
                                  </a:lnTo>
                                  <a:lnTo>
                                    <a:pt x="0" y="0"/>
                                  </a:lnTo>
                                  <a:lnTo>
                                    <a:pt x="1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86" name="Freeform 1190"/>
                            <p:cNvSpPr>
                              <a:spLocks/>
                            </p:cNvSpPr>
                            <p:nvPr/>
                          </p:nvSpPr>
                          <p:spPr bwMode="auto">
                            <a:xfrm>
                              <a:off x="351" y="1812"/>
                              <a:ext cx="33" cy="1"/>
                            </a:xfrm>
                            <a:custGeom>
                              <a:avLst/>
                              <a:gdLst>
                                <a:gd name="T0" fmla="*/ 29 w 36"/>
                                <a:gd name="T1" fmla="*/ 0 h 1"/>
                                <a:gd name="T2" fmla="*/ 0 w 36"/>
                                <a:gd name="T3" fmla="*/ 0 h 1"/>
                                <a:gd name="T4" fmla="*/ 0 w 36"/>
                                <a:gd name="T5" fmla="*/ 0 h 1"/>
                                <a:gd name="T6" fmla="*/ 29 w 36"/>
                                <a:gd name="T7" fmla="*/ 0 h 1"/>
                                <a:gd name="T8" fmla="*/ 29 w 36"/>
                                <a:gd name="T9" fmla="*/ 0 h 1"/>
                                <a:gd name="T10" fmla="*/ 29 w 36"/>
                                <a:gd name="T11" fmla="*/ 0 h 1"/>
                                <a:gd name="T12" fmla="*/ 0 60000 65536"/>
                                <a:gd name="T13" fmla="*/ 0 60000 65536"/>
                                <a:gd name="T14" fmla="*/ 0 60000 65536"/>
                                <a:gd name="T15" fmla="*/ 0 60000 65536"/>
                                <a:gd name="T16" fmla="*/ 0 60000 65536"/>
                                <a:gd name="T17" fmla="*/ 0 60000 65536"/>
                                <a:gd name="T18" fmla="*/ 0 w 36"/>
                                <a:gd name="T19" fmla="*/ 0 h 1"/>
                                <a:gd name="T20" fmla="*/ 36 w 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36" h="1">
                                  <a:moveTo>
                                    <a:pt x="35" y="0"/>
                                  </a:moveTo>
                                  <a:lnTo>
                                    <a:pt x="0" y="0"/>
                                  </a:lnTo>
                                  <a:lnTo>
                                    <a:pt x="3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87" name="Freeform 1191"/>
                            <p:cNvSpPr>
                              <a:spLocks/>
                            </p:cNvSpPr>
                            <p:nvPr/>
                          </p:nvSpPr>
                          <p:spPr bwMode="auto">
                            <a:xfrm>
                              <a:off x="283" y="1812"/>
                              <a:ext cx="69" cy="1"/>
                            </a:xfrm>
                            <a:custGeom>
                              <a:avLst/>
                              <a:gdLst>
                                <a:gd name="T0" fmla="*/ 60 w 76"/>
                                <a:gd name="T1" fmla="*/ 0 h 1"/>
                                <a:gd name="T2" fmla="*/ 0 w 76"/>
                                <a:gd name="T3" fmla="*/ 0 h 1"/>
                                <a:gd name="T4" fmla="*/ 0 w 76"/>
                                <a:gd name="T5" fmla="*/ 0 h 1"/>
                                <a:gd name="T6" fmla="*/ 62 w 76"/>
                                <a:gd name="T7" fmla="*/ 0 h 1"/>
                                <a:gd name="T8" fmla="*/ 60 w 76"/>
                                <a:gd name="T9" fmla="*/ 0 h 1"/>
                                <a:gd name="T10" fmla="*/ 60 w 76"/>
                                <a:gd name="T11" fmla="*/ 0 h 1"/>
                                <a:gd name="T12" fmla="*/ 0 60000 65536"/>
                                <a:gd name="T13" fmla="*/ 0 60000 65536"/>
                                <a:gd name="T14" fmla="*/ 0 60000 65536"/>
                                <a:gd name="T15" fmla="*/ 0 60000 65536"/>
                                <a:gd name="T16" fmla="*/ 0 60000 65536"/>
                                <a:gd name="T17" fmla="*/ 0 60000 65536"/>
                                <a:gd name="T18" fmla="*/ 0 w 76"/>
                                <a:gd name="T19" fmla="*/ 0 h 1"/>
                                <a:gd name="T20" fmla="*/ 76 w 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76" h="1">
                                  <a:moveTo>
                                    <a:pt x="73" y="0"/>
                                  </a:moveTo>
                                  <a:lnTo>
                                    <a:pt x="0" y="0"/>
                                  </a:lnTo>
                                  <a:lnTo>
                                    <a:pt x="75" y="0"/>
                                  </a:lnTo>
                                  <a:lnTo>
                                    <a:pt x="7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88" name="Freeform 1192"/>
                            <p:cNvSpPr>
                              <a:spLocks/>
                            </p:cNvSpPr>
                            <p:nvPr/>
                          </p:nvSpPr>
                          <p:spPr bwMode="auto">
                            <a:xfrm>
                              <a:off x="271" y="1812"/>
                              <a:ext cx="127" cy="1"/>
                            </a:xfrm>
                            <a:custGeom>
                              <a:avLst/>
                              <a:gdLst>
                                <a:gd name="T0" fmla="*/ 113 w 139"/>
                                <a:gd name="T1" fmla="*/ 0 h 1"/>
                                <a:gd name="T2" fmla="*/ 102 w 139"/>
                                <a:gd name="T3" fmla="*/ 0 h 1"/>
                                <a:gd name="T4" fmla="*/ 102 w 139"/>
                                <a:gd name="T5" fmla="*/ 0 h 1"/>
                                <a:gd name="T6" fmla="*/ 102 w 139"/>
                                <a:gd name="T7" fmla="*/ 0 h 1"/>
                                <a:gd name="T8" fmla="*/ 73 w 139"/>
                                <a:gd name="T9" fmla="*/ 0 h 1"/>
                                <a:gd name="T10" fmla="*/ 73 w 139"/>
                                <a:gd name="T11" fmla="*/ 0 h 1"/>
                                <a:gd name="T12" fmla="*/ 73 w 139"/>
                                <a:gd name="T13" fmla="*/ 0 h 1"/>
                                <a:gd name="T14" fmla="*/ 11 w 139"/>
                                <a:gd name="T15" fmla="*/ 0 h 1"/>
                                <a:gd name="T16" fmla="*/ 11 w 139"/>
                                <a:gd name="T17" fmla="*/ 0 h 1"/>
                                <a:gd name="T18" fmla="*/ 3 w 139"/>
                                <a:gd name="T19" fmla="*/ 0 h 1"/>
                                <a:gd name="T20" fmla="*/ 0 w 139"/>
                                <a:gd name="T21" fmla="*/ 0 h 1"/>
                                <a:gd name="T22" fmla="*/ 115 w 139"/>
                                <a:gd name="T23" fmla="*/ 0 h 1"/>
                                <a:gd name="T24" fmla="*/ 113 w 139"/>
                                <a:gd name="T25" fmla="*/ 0 h 1"/>
                                <a:gd name="T26" fmla="*/ 113 w 139"/>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
                                <a:gd name="T44" fmla="*/ 139 w 139"/>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
                                  <a:moveTo>
                                    <a:pt x="136" y="0"/>
                                  </a:moveTo>
                                  <a:lnTo>
                                    <a:pt x="123" y="0"/>
                                  </a:lnTo>
                                  <a:lnTo>
                                    <a:pt x="88" y="0"/>
                                  </a:lnTo>
                                  <a:lnTo>
                                    <a:pt x="13" y="0"/>
                                  </a:lnTo>
                                  <a:lnTo>
                                    <a:pt x="3" y="0"/>
                                  </a:lnTo>
                                  <a:lnTo>
                                    <a:pt x="0" y="0"/>
                                  </a:lnTo>
                                  <a:lnTo>
                                    <a:pt x="138" y="0"/>
                                  </a:lnTo>
                                  <a:lnTo>
                                    <a:pt x="13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89" name="Freeform 1193"/>
                            <p:cNvSpPr>
                              <a:spLocks/>
                            </p:cNvSpPr>
                            <p:nvPr/>
                          </p:nvSpPr>
                          <p:spPr bwMode="auto">
                            <a:xfrm>
                              <a:off x="269" y="1812"/>
                              <a:ext cx="130" cy="1"/>
                            </a:xfrm>
                            <a:custGeom>
                              <a:avLst/>
                              <a:gdLst>
                                <a:gd name="T0" fmla="*/ 115 w 143"/>
                                <a:gd name="T1" fmla="*/ 0 h 1"/>
                                <a:gd name="T2" fmla="*/ 2 w 143"/>
                                <a:gd name="T3" fmla="*/ 0 h 1"/>
                                <a:gd name="T4" fmla="*/ 0 w 143"/>
                                <a:gd name="T5" fmla="*/ 0 h 1"/>
                                <a:gd name="T6" fmla="*/ 117 w 143"/>
                                <a:gd name="T7" fmla="*/ 0 h 1"/>
                                <a:gd name="T8" fmla="*/ 115 w 143"/>
                                <a:gd name="T9" fmla="*/ 0 h 1"/>
                                <a:gd name="T10" fmla="*/ 115 w 143"/>
                                <a:gd name="T11" fmla="*/ 0 h 1"/>
                                <a:gd name="T12" fmla="*/ 0 60000 65536"/>
                                <a:gd name="T13" fmla="*/ 0 60000 65536"/>
                                <a:gd name="T14" fmla="*/ 0 60000 65536"/>
                                <a:gd name="T15" fmla="*/ 0 60000 65536"/>
                                <a:gd name="T16" fmla="*/ 0 60000 65536"/>
                                <a:gd name="T17" fmla="*/ 0 60000 65536"/>
                                <a:gd name="T18" fmla="*/ 0 w 143"/>
                                <a:gd name="T19" fmla="*/ 0 h 1"/>
                                <a:gd name="T20" fmla="*/ 143 w 1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3" h="1">
                                  <a:moveTo>
                                    <a:pt x="140" y="0"/>
                                  </a:moveTo>
                                  <a:lnTo>
                                    <a:pt x="2" y="0"/>
                                  </a:lnTo>
                                  <a:lnTo>
                                    <a:pt x="0" y="0"/>
                                  </a:lnTo>
                                  <a:lnTo>
                                    <a:pt x="142" y="0"/>
                                  </a:lnTo>
                                  <a:lnTo>
                                    <a:pt x="14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90" name="Freeform 1194"/>
                            <p:cNvSpPr>
                              <a:spLocks/>
                            </p:cNvSpPr>
                            <p:nvPr/>
                          </p:nvSpPr>
                          <p:spPr bwMode="auto">
                            <a:xfrm>
                              <a:off x="268" y="1812"/>
                              <a:ext cx="131" cy="1"/>
                            </a:xfrm>
                            <a:custGeom>
                              <a:avLst/>
                              <a:gdLst>
                                <a:gd name="T0" fmla="*/ 118 w 144"/>
                                <a:gd name="T1" fmla="*/ 0 h 1"/>
                                <a:gd name="T2" fmla="*/ 1 w 144"/>
                                <a:gd name="T3" fmla="*/ 0 h 1"/>
                                <a:gd name="T4" fmla="*/ 0 w 144"/>
                                <a:gd name="T5" fmla="*/ 0 h 1"/>
                                <a:gd name="T6" fmla="*/ 118 w 144"/>
                                <a:gd name="T7" fmla="*/ 0 h 1"/>
                                <a:gd name="T8" fmla="*/ 118 w 144"/>
                                <a:gd name="T9" fmla="*/ 0 h 1"/>
                                <a:gd name="T10" fmla="*/ 118 w 144"/>
                                <a:gd name="T11" fmla="*/ 0 h 1"/>
                                <a:gd name="T12" fmla="*/ 0 60000 65536"/>
                                <a:gd name="T13" fmla="*/ 0 60000 65536"/>
                                <a:gd name="T14" fmla="*/ 0 60000 65536"/>
                                <a:gd name="T15" fmla="*/ 0 60000 65536"/>
                                <a:gd name="T16" fmla="*/ 0 60000 65536"/>
                                <a:gd name="T17" fmla="*/ 0 60000 65536"/>
                                <a:gd name="T18" fmla="*/ 0 w 144"/>
                                <a:gd name="T19" fmla="*/ 0 h 1"/>
                                <a:gd name="T20" fmla="*/ 144 w 14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4" h="1">
                                  <a:moveTo>
                                    <a:pt x="143" y="0"/>
                                  </a:moveTo>
                                  <a:lnTo>
                                    <a:pt x="1" y="0"/>
                                  </a:lnTo>
                                  <a:lnTo>
                                    <a:pt x="0" y="0"/>
                                  </a:lnTo>
                                  <a:lnTo>
                                    <a:pt x="14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91" name="Freeform 1195"/>
                            <p:cNvSpPr>
                              <a:spLocks/>
                            </p:cNvSpPr>
                            <p:nvPr/>
                          </p:nvSpPr>
                          <p:spPr bwMode="auto">
                            <a:xfrm>
                              <a:off x="267" y="1810"/>
                              <a:ext cx="135" cy="3"/>
                            </a:xfrm>
                            <a:custGeom>
                              <a:avLst/>
                              <a:gdLst>
                                <a:gd name="T0" fmla="*/ 119 w 149"/>
                                <a:gd name="T1" fmla="*/ 2 h 3"/>
                                <a:gd name="T2" fmla="*/ 2 w 149"/>
                                <a:gd name="T3" fmla="*/ 2 h 3"/>
                                <a:gd name="T4" fmla="*/ 0 w 149"/>
                                <a:gd name="T5" fmla="*/ 0 h 3"/>
                                <a:gd name="T6" fmla="*/ 121 w 149"/>
                                <a:gd name="T7" fmla="*/ 0 h 3"/>
                                <a:gd name="T8" fmla="*/ 119 w 149"/>
                                <a:gd name="T9" fmla="*/ 2 h 3"/>
                                <a:gd name="T10" fmla="*/ 119 w 149"/>
                                <a:gd name="T11" fmla="*/ 2 h 3"/>
                                <a:gd name="T12" fmla="*/ 0 60000 65536"/>
                                <a:gd name="T13" fmla="*/ 0 60000 65536"/>
                                <a:gd name="T14" fmla="*/ 0 60000 65536"/>
                                <a:gd name="T15" fmla="*/ 0 60000 65536"/>
                                <a:gd name="T16" fmla="*/ 0 60000 65536"/>
                                <a:gd name="T17" fmla="*/ 0 60000 65536"/>
                                <a:gd name="T18" fmla="*/ 0 w 149"/>
                                <a:gd name="T19" fmla="*/ 0 h 3"/>
                                <a:gd name="T20" fmla="*/ 149 w 149"/>
                                <a:gd name="T21" fmla="*/ 3 h 3"/>
                              </a:gdLst>
                              <a:ahLst/>
                              <a:cxnLst>
                                <a:cxn ang="T12">
                                  <a:pos x="T0" y="T1"/>
                                </a:cxn>
                                <a:cxn ang="T13">
                                  <a:pos x="T2" y="T3"/>
                                </a:cxn>
                                <a:cxn ang="T14">
                                  <a:pos x="T4" y="T5"/>
                                </a:cxn>
                                <a:cxn ang="T15">
                                  <a:pos x="T6" y="T7"/>
                                </a:cxn>
                                <a:cxn ang="T16">
                                  <a:pos x="T8" y="T9"/>
                                </a:cxn>
                                <a:cxn ang="T17">
                                  <a:pos x="T10" y="T11"/>
                                </a:cxn>
                              </a:cxnLst>
                              <a:rect l="T18" t="T19" r="T20" b="T21"/>
                              <a:pathLst>
                                <a:path w="149" h="3">
                                  <a:moveTo>
                                    <a:pt x="145" y="2"/>
                                  </a:moveTo>
                                  <a:lnTo>
                                    <a:pt x="2" y="2"/>
                                  </a:lnTo>
                                  <a:lnTo>
                                    <a:pt x="0" y="0"/>
                                  </a:lnTo>
                                  <a:lnTo>
                                    <a:pt x="148" y="0"/>
                                  </a:lnTo>
                                  <a:lnTo>
                                    <a:pt x="14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92" name="Freeform 1196"/>
                            <p:cNvSpPr>
                              <a:spLocks/>
                            </p:cNvSpPr>
                            <p:nvPr/>
                          </p:nvSpPr>
                          <p:spPr bwMode="auto">
                            <a:xfrm>
                              <a:off x="264" y="1810"/>
                              <a:ext cx="139" cy="1"/>
                            </a:xfrm>
                            <a:custGeom>
                              <a:avLst/>
                              <a:gdLst>
                                <a:gd name="T0" fmla="*/ 124 w 153"/>
                                <a:gd name="T1" fmla="*/ 0 h 1"/>
                                <a:gd name="T2" fmla="*/ 3 w 153"/>
                                <a:gd name="T3" fmla="*/ 0 h 1"/>
                                <a:gd name="T4" fmla="*/ 0 w 153"/>
                                <a:gd name="T5" fmla="*/ 0 h 1"/>
                                <a:gd name="T6" fmla="*/ 125 w 153"/>
                                <a:gd name="T7" fmla="*/ 0 h 1"/>
                                <a:gd name="T8" fmla="*/ 124 w 153"/>
                                <a:gd name="T9" fmla="*/ 0 h 1"/>
                                <a:gd name="T10" fmla="*/ 124 w 153"/>
                                <a:gd name="T11" fmla="*/ 0 h 1"/>
                                <a:gd name="T12" fmla="*/ 0 60000 65536"/>
                                <a:gd name="T13" fmla="*/ 0 60000 65536"/>
                                <a:gd name="T14" fmla="*/ 0 60000 65536"/>
                                <a:gd name="T15" fmla="*/ 0 60000 65536"/>
                                <a:gd name="T16" fmla="*/ 0 60000 65536"/>
                                <a:gd name="T17" fmla="*/ 0 60000 65536"/>
                                <a:gd name="T18" fmla="*/ 0 w 153"/>
                                <a:gd name="T19" fmla="*/ 0 h 1"/>
                                <a:gd name="T20" fmla="*/ 153 w 15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3" h="1">
                                  <a:moveTo>
                                    <a:pt x="151" y="0"/>
                                  </a:moveTo>
                                  <a:lnTo>
                                    <a:pt x="3" y="0"/>
                                  </a:lnTo>
                                  <a:lnTo>
                                    <a:pt x="0" y="0"/>
                                  </a:lnTo>
                                  <a:lnTo>
                                    <a:pt x="152" y="0"/>
                                  </a:lnTo>
                                  <a:lnTo>
                                    <a:pt x="15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93" name="Freeform 1197"/>
                            <p:cNvSpPr>
                              <a:spLocks/>
                            </p:cNvSpPr>
                            <p:nvPr/>
                          </p:nvSpPr>
                          <p:spPr bwMode="auto">
                            <a:xfrm>
                              <a:off x="262" y="1810"/>
                              <a:ext cx="141" cy="1"/>
                            </a:xfrm>
                            <a:custGeom>
                              <a:avLst/>
                              <a:gdLst>
                                <a:gd name="T0" fmla="*/ 127 w 155"/>
                                <a:gd name="T1" fmla="*/ 0 h 1"/>
                                <a:gd name="T2" fmla="*/ 2 w 155"/>
                                <a:gd name="T3" fmla="*/ 0 h 1"/>
                                <a:gd name="T4" fmla="*/ 0 w 155"/>
                                <a:gd name="T5" fmla="*/ 0 h 1"/>
                                <a:gd name="T6" fmla="*/ 127 w 155"/>
                                <a:gd name="T7" fmla="*/ 0 h 1"/>
                                <a:gd name="T8" fmla="*/ 127 w 155"/>
                                <a:gd name="T9" fmla="*/ 0 h 1"/>
                                <a:gd name="T10" fmla="*/ 127 w 155"/>
                                <a:gd name="T11" fmla="*/ 0 h 1"/>
                                <a:gd name="T12" fmla="*/ 0 60000 65536"/>
                                <a:gd name="T13" fmla="*/ 0 60000 65536"/>
                                <a:gd name="T14" fmla="*/ 0 60000 65536"/>
                                <a:gd name="T15" fmla="*/ 0 60000 65536"/>
                                <a:gd name="T16" fmla="*/ 0 60000 65536"/>
                                <a:gd name="T17" fmla="*/ 0 60000 65536"/>
                                <a:gd name="T18" fmla="*/ 0 w 155"/>
                                <a:gd name="T19" fmla="*/ 0 h 1"/>
                                <a:gd name="T20" fmla="*/ 155 w 15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5" h="1">
                                  <a:moveTo>
                                    <a:pt x="154" y="0"/>
                                  </a:moveTo>
                                  <a:lnTo>
                                    <a:pt x="2" y="0"/>
                                  </a:lnTo>
                                  <a:lnTo>
                                    <a:pt x="0" y="0"/>
                                  </a:lnTo>
                                  <a:lnTo>
                                    <a:pt x="15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94" name="Freeform 1198"/>
                            <p:cNvSpPr>
                              <a:spLocks/>
                            </p:cNvSpPr>
                            <p:nvPr/>
                          </p:nvSpPr>
                          <p:spPr bwMode="auto">
                            <a:xfrm>
                              <a:off x="262" y="1810"/>
                              <a:ext cx="143" cy="1"/>
                            </a:xfrm>
                            <a:custGeom>
                              <a:avLst/>
                              <a:gdLst>
                                <a:gd name="T0" fmla="*/ 128 w 157"/>
                                <a:gd name="T1" fmla="*/ 0 h 1"/>
                                <a:gd name="T2" fmla="*/ 0 w 157"/>
                                <a:gd name="T3" fmla="*/ 0 h 1"/>
                                <a:gd name="T4" fmla="*/ 0 w 157"/>
                                <a:gd name="T5" fmla="*/ 0 h 1"/>
                                <a:gd name="T6" fmla="*/ 0 w 157"/>
                                <a:gd name="T7" fmla="*/ 0 h 1"/>
                                <a:gd name="T8" fmla="*/ 129 w 157"/>
                                <a:gd name="T9" fmla="*/ 0 h 1"/>
                                <a:gd name="T10" fmla="*/ 128 w 157"/>
                                <a:gd name="T11" fmla="*/ 0 h 1"/>
                                <a:gd name="T12" fmla="*/ 128 w 157"/>
                                <a:gd name="T13" fmla="*/ 0 h 1"/>
                                <a:gd name="T14" fmla="*/ 128 w 15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
                                <a:gd name="T26" fmla="*/ 157 w 15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
                                  <a:moveTo>
                                    <a:pt x="154" y="0"/>
                                  </a:moveTo>
                                  <a:lnTo>
                                    <a:pt x="0" y="0"/>
                                  </a:lnTo>
                                  <a:lnTo>
                                    <a:pt x="156" y="0"/>
                                  </a:lnTo>
                                  <a:lnTo>
                                    <a:pt x="15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95" name="Freeform 1199"/>
                            <p:cNvSpPr>
                              <a:spLocks/>
                            </p:cNvSpPr>
                            <p:nvPr/>
                          </p:nvSpPr>
                          <p:spPr bwMode="auto">
                            <a:xfrm>
                              <a:off x="262" y="1810"/>
                              <a:ext cx="143" cy="1"/>
                            </a:xfrm>
                            <a:custGeom>
                              <a:avLst/>
                              <a:gdLst>
                                <a:gd name="T0" fmla="*/ 129 w 157"/>
                                <a:gd name="T1" fmla="*/ 0 h 1"/>
                                <a:gd name="T2" fmla="*/ 0 w 157"/>
                                <a:gd name="T3" fmla="*/ 0 h 1"/>
                                <a:gd name="T4" fmla="*/ 0 w 157"/>
                                <a:gd name="T5" fmla="*/ 0 h 1"/>
                                <a:gd name="T6" fmla="*/ 129 w 157"/>
                                <a:gd name="T7" fmla="*/ 0 h 1"/>
                                <a:gd name="T8" fmla="*/ 129 w 157"/>
                                <a:gd name="T9" fmla="*/ 0 h 1"/>
                                <a:gd name="T10" fmla="*/ 129 w 157"/>
                                <a:gd name="T11" fmla="*/ 0 h 1"/>
                                <a:gd name="T12" fmla="*/ 0 60000 65536"/>
                                <a:gd name="T13" fmla="*/ 0 60000 65536"/>
                                <a:gd name="T14" fmla="*/ 0 60000 65536"/>
                                <a:gd name="T15" fmla="*/ 0 60000 65536"/>
                                <a:gd name="T16" fmla="*/ 0 60000 65536"/>
                                <a:gd name="T17" fmla="*/ 0 60000 65536"/>
                                <a:gd name="T18" fmla="*/ 0 w 157"/>
                                <a:gd name="T19" fmla="*/ 0 h 1"/>
                                <a:gd name="T20" fmla="*/ 157 w 15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7" h="1">
                                  <a:moveTo>
                                    <a:pt x="156" y="0"/>
                                  </a:moveTo>
                                  <a:lnTo>
                                    <a:pt x="0" y="0"/>
                                  </a:lnTo>
                                  <a:lnTo>
                                    <a:pt x="15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96" name="Freeform 1200"/>
                            <p:cNvSpPr>
                              <a:spLocks/>
                            </p:cNvSpPr>
                            <p:nvPr/>
                          </p:nvSpPr>
                          <p:spPr bwMode="auto">
                            <a:xfrm>
                              <a:off x="262" y="1808"/>
                              <a:ext cx="143" cy="3"/>
                            </a:xfrm>
                            <a:custGeom>
                              <a:avLst/>
                              <a:gdLst>
                                <a:gd name="T0" fmla="*/ 129 w 157"/>
                                <a:gd name="T1" fmla="*/ 2 h 3"/>
                                <a:gd name="T2" fmla="*/ 0 w 157"/>
                                <a:gd name="T3" fmla="*/ 2 h 3"/>
                                <a:gd name="T4" fmla="*/ 0 w 157"/>
                                <a:gd name="T5" fmla="*/ 0 h 3"/>
                                <a:gd name="T6" fmla="*/ 129 w 157"/>
                                <a:gd name="T7" fmla="*/ 0 h 3"/>
                                <a:gd name="T8" fmla="*/ 129 w 157"/>
                                <a:gd name="T9" fmla="*/ 2 h 3"/>
                                <a:gd name="T10" fmla="*/ 129 w 157"/>
                                <a:gd name="T11" fmla="*/ 2 h 3"/>
                                <a:gd name="T12" fmla="*/ 0 60000 65536"/>
                                <a:gd name="T13" fmla="*/ 0 60000 65536"/>
                                <a:gd name="T14" fmla="*/ 0 60000 65536"/>
                                <a:gd name="T15" fmla="*/ 0 60000 65536"/>
                                <a:gd name="T16" fmla="*/ 0 60000 65536"/>
                                <a:gd name="T17" fmla="*/ 0 60000 65536"/>
                                <a:gd name="T18" fmla="*/ 0 w 157"/>
                                <a:gd name="T19" fmla="*/ 0 h 3"/>
                                <a:gd name="T20" fmla="*/ 157 w 157"/>
                                <a:gd name="T21" fmla="*/ 3 h 3"/>
                              </a:gdLst>
                              <a:ahLst/>
                              <a:cxnLst>
                                <a:cxn ang="T12">
                                  <a:pos x="T0" y="T1"/>
                                </a:cxn>
                                <a:cxn ang="T13">
                                  <a:pos x="T2" y="T3"/>
                                </a:cxn>
                                <a:cxn ang="T14">
                                  <a:pos x="T4" y="T5"/>
                                </a:cxn>
                                <a:cxn ang="T15">
                                  <a:pos x="T6" y="T7"/>
                                </a:cxn>
                                <a:cxn ang="T16">
                                  <a:pos x="T8" y="T9"/>
                                </a:cxn>
                                <a:cxn ang="T17">
                                  <a:pos x="T10" y="T11"/>
                                </a:cxn>
                              </a:cxnLst>
                              <a:rect l="T18" t="T19" r="T20" b="T21"/>
                              <a:pathLst>
                                <a:path w="157" h="3">
                                  <a:moveTo>
                                    <a:pt x="156" y="2"/>
                                  </a:moveTo>
                                  <a:lnTo>
                                    <a:pt x="0" y="2"/>
                                  </a:lnTo>
                                  <a:lnTo>
                                    <a:pt x="0" y="0"/>
                                  </a:lnTo>
                                  <a:lnTo>
                                    <a:pt x="156" y="0"/>
                                  </a:lnTo>
                                  <a:lnTo>
                                    <a:pt x="15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97" name="Freeform 1201"/>
                            <p:cNvSpPr>
                              <a:spLocks/>
                            </p:cNvSpPr>
                            <p:nvPr/>
                          </p:nvSpPr>
                          <p:spPr bwMode="auto">
                            <a:xfrm>
                              <a:off x="260" y="1808"/>
                              <a:ext cx="148" cy="1"/>
                            </a:xfrm>
                            <a:custGeom>
                              <a:avLst/>
                              <a:gdLst>
                                <a:gd name="T0" fmla="*/ 132 w 162"/>
                                <a:gd name="T1" fmla="*/ 0 h 1"/>
                                <a:gd name="T2" fmla="*/ 2 w 162"/>
                                <a:gd name="T3" fmla="*/ 0 h 1"/>
                                <a:gd name="T4" fmla="*/ 0 w 162"/>
                                <a:gd name="T5" fmla="*/ 0 h 1"/>
                                <a:gd name="T6" fmla="*/ 134 w 162"/>
                                <a:gd name="T7" fmla="*/ 0 h 1"/>
                                <a:gd name="T8" fmla="*/ 132 w 162"/>
                                <a:gd name="T9" fmla="*/ 0 h 1"/>
                                <a:gd name="T10" fmla="*/ 132 w 162"/>
                                <a:gd name="T11" fmla="*/ 0 h 1"/>
                                <a:gd name="T12" fmla="*/ 0 60000 65536"/>
                                <a:gd name="T13" fmla="*/ 0 60000 65536"/>
                                <a:gd name="T14" fmla="*/ 0 60000 65536"/>
                                <a:gd name="T15" fmla="*/ 0 60000 65536"/>
                                <a:gd name="T16" fmla="*/ 0 60000 65536"/>
                                <a:gd name="T17" fmla="*/ 0 60000 65536"/>
                                <a:gd name="T18" fmla="*/ 0 w 162"/>
                                <a:gd name="T19" fmla="*/ 0 h 1"/>
                                <a:gd name="T20" fmla="*/ 162 w 16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2" h="1">
                                  <a:moveTo>
                                    <a:pt x="158" y="0"/>
                                  </a:moveTo>
                                  <a:lnTo>
                                    <a:pt x="2" y="0"/>
                                  </a:lnTo>
                                  <a:lnTo>
                                    <a:pt x="0" y="0"/>
                                  </a:lnTo>
                                  <a:lnTo>
                                    <a:pt x="161" y="0"/>
                                  </a:lnTo>
                                  <a:lnTo>
                                    <a:pt x="15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98" name="Freeform 1202"/>
                            <p:cNvSpPr>
                              <a:spLocks/>
                            </p:cNvSpPr>
                            <p:nvPr/>
                          </p:nvSpPr>
                          <p:spPr bwMode="auto">
                            <a:xfrm>
                              <a:off x="260" y="1808"/>
                              <a:ext cx="148" cy="1"/>
                            </a:xfrm>
                            <a:custGeom>
                              <a:avLst/>
                              <a:gdLst>
                                <a:gd name="T0" fmla="*/ 134 w 162"/>
                                <a:gd name="T1" fmla="*/ 0 h 1"/>
                                <a:gd name="T2" fmla="*/ 0 w 162"/>
                                <a:gd name="T3" fmla="*/ 0 h 1"/>
                                <a:gd name="T4" fmla="*/ 0 w 162"/>
                                <a:gd name="T5" fmla="*/ 0 h 1"/>
                                <a:gd name="T6" fmla="*/ 134 w 162"/>
                                <a:gd name="T7" fmla="*/ 0 h 1"/>
                                <a:gd name="T8" fmla="*/ 134 w 162"/>
                                <a:gd name="T9" fmla="*/ 0 h 1"/>
                                <a:gd name="T10" fmla="*/ 134 w 162"/>
                                <a:gd name="T11" fmla="*/ 0 h 1"/>
                                <a:gd name="T12" fmla="*/ 0 60000 65536"/>
                                <a:gd name="T13" fmla="*/ 0 60000 65536"/>
                                <a:gd name="T14" fmla="*/ 0 60000 65536"/>
                                <a:gd name="T15" fmla="*/ 0 60000 65536"/>
                                <a:gd name="T16" fmla="*/ 0 60000 65536"/>
                                <a:gd name="T17" fmla="*/ 0 60000 65536"/>
                                <a:gd name="T18" fmla="*/ 0 w 162"/>
                                <a:gd name="T19" fmla="*/ 0 h 1"/>
                                <a:gd name="T20" fmla="*/ 162 w 16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2" h="1">
                                  <a:moveTo>
                                    <a:pt x="161" y="0"/>
                                  </a:moveTo>
                                  <a:lnTo>
                                    <a:pt x="0" y="0"/>
                                  </a:lnTo>
                                  <a:lnTo>
                                    <a:pt x="16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499" name="Freeform 1203"/>
                            <p:cNvSpPr>
                              <a:spLocks/>
                            </p:cNvSpPr>
                            <p:nvPr/>
                          </p:nvSpPr>
                          <p:spPr bwMode="auto">
                            <a:xfrm>
                              <a:off x="260" y="1808"/>
                              <a:ext cx="148" cy="1"/>
                            </a:xfrm>
                            <a:custGeom>
                              <a:avLst/>
                              <a:gdLst>
                                <a:gd name="T0" fmla="*/ 134 w 162"/>
                                <a:gd name="T1" fmla="*/ 0 h 1"/>
                                <a:gd name="T2" fmla="*/ 0 w 162"/>
                                <a:gd name="T3" fmla="*/ 0 h 1"/>
                                <a:gd name="T4" fmla="*/ 0 w 162"/>
                                <a:gd name="T5" fmla="*/ 0 h 1"/>
                                <a:gd name="T6" fmla="*/ 134 w 162"/>
                                <a:gd name="T7" fmla="*/ 0 h 1"/>
                                <a:gd name="T8" fmla="*/ 134 w 162"/>
                                <a:gd name="T9" fmla="*/ 0 h 1"/>
                                <a:gd name="T10" fmla="*/ 134 w 162"/>
                                <a:gd name="T11" fmla="*/ 0 h 1"/>
                                <a:gd name="T12" fmla="*/ 0 60000 65536"/>
                                <a:gd name="T13" fmla="*/ 0 60000 65536"/>
                                <a:gd name="T14" fmla="*/ 0 60000 65536"/>
                                <a:gd name="T15" fmla="*/ 0 60000 65536"/>
                                <a:gd name="T16" fmla="*/ 0 60000 65536"/>
                                <a:gd name="T17" fmla="*/ 0 60000 65536"/>
                                <a:gd name="T18" fmla="*/ 0 w 162"/>
                                <a:gd name="T19" fmla="*/ 0 h 1"/>
                                <a:gd name="T20" fmla="*/ 162 w 16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2" h="1">
                                  <a:moveTo>
                                    <a:pt x="161" y="0"/>
                                  </a:moveTo>
                                  <a:lnTo>
                                    <a:pt x="0" y="0"/>
                                  </a:lnTo>
                                  <a:lnTo>
                                    <a:pt x="16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00" name="Freeform 1204"/>
                            <p:cNvSpPr>
                              <a:spLocks/>
                            </p:cNvSpPr>
                            <p:nvPr/>
                          </p:nvSpPr>
                          <p:spPr bwMode="auto">
                            <a:xfrm>
                              <a:off x="260" y="1808"/>
                              <a:ext cx="148" cy="1"/>
                            </a:xfrm>
                            <a:custGeom>
                              <a:avLst/>
                              <a:gdLst>
                                <a:gd name="T0" fmla="*/ 134 w 162"/>
                                <a:gd name="T1" fmla="*/ 0 h 1"/>
                                <a:gd name="T2" fmla="*/ 0 w 162"/>
                                <a:gd name="T3" fmla="*/ 0 h 1"/>
                                <a:gd name="T4" fmla="*/ 0 w 162"/>
                                <a:gd name="T5" fmla="*/ 0 h 1"/>
                                <a:gd name="T6" fmla="*/ 134 w 162"/>
                                <a:gd name="T7" fmla="*/ 0 h 1"/>
                                <a:gd name="T8" fmla="*/ 134 w 162"/>
                                <a:gd name="T9" fmla="*/ 0 h 1"/>
                                <a:gd name="T10" fmla="*/ 134 w 162"/>
                                <a:gd name="T11" fmla="*/ 0 h 1"/>
                                <a:gd name="T12" fmla="*/ 0 60000 65536"/>
                                <a:gd name="T13" fmla="*/ 0 60000 65536"/>
                                <a:gd name="T14" fmla="*/ 0 60000 65536"/>
                                <a:gd name="T15" fmla="*/ 0 60000 65536"/>
                                <a:gd name="T16" fmla="*/ 0 60000 65536"/>
                                <a:gd name="T17" fmla="*/ 0 60000 65536"/>
                                <a:gd name="T18" fmla="*/ 0 w 162"/>
                                <a:gd name="T19" fmla="*/ 0 h 1"/>
                                <a:gd name="T20" fmla="*/ 162 w 16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2" h="1">
                                  <a:moveTo>
                                    <a:pt x="161" y="0"/>
                                  </a:moveTo>
                                  <a:lnTo>
                                    <a:pt x="0" y="0"/>
                                  </a:lnTo>
                                  <a:lnTo>
                                    <a:pt x="16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01" name="Freeform 1205"/>
                            <p:cNvSpPr>
                              <a:spLocks/>
                            </p:cNvSpPr>
                            <p:nvPr/>
                          </p:nvSpPr>
                          <p:spPr bwMode="auto">
                            <a:xfrm>
                              <a:off x="260" y="1806"/>
                              <a:ext cx="149" cy="3"/>
                            </a:xfrm>
                            <a:custGeom>
                              <a:avLst/>
                              <a:gdLst>
                                <a:gd name="T0" fmla="*/ 133 w 164"/>
                                <a:gd name="T1" fmla="*/ 2 h 3"/>
                                <a:gd name="T2" fmla="*/ 0 w 164"/>
                                <a:gd name="T3" fmla="*/ 2 h 3"/>
                                <a:gd name="T4" fmla="*/ 0 w 164"/>
                                <a:gd name="T5" fmla="*/ 0 h 3"/>
                                <a:gd name="T6" fmla="*/ 134 w 164"/>
                                <a:gd name="T7" fmla="*/ 0 h 3"/>
                                <a:gd name="T8" fmla="*/ 133 w 164"/>
                                <a:gd name="T9" fmla="*/ 2 h 3"/>
                                <a:gd name="T10" fmla="*/ 133 w 164"/>
                                <a:gd name="T11" fmla="*/ 2 h 3"/>
                                <a:gd name="T12" fmla="*/ 0 60000 65536"/>
                                <a:gd name="T13" fmla="*/ 0 60000 65536"/>
                                <a:gd name="T14" fmla="*/ 0 60000 65536"/>
                                <a:gd name="T15" fmla="*/ 0 60000 65536"/>
                                <a:gd name="T16" fmla="*/ 0 60000 65536"/>
                                <a:gd name="T17" fmla="*/ 0 60000 65536"/>
                                <a:gd name="T18" fmla="*/ 0 w 164"/>
                                <a:gd name="T19" fmla="*/ 0 h 3"/>
                                <a:gd name="T20" fmla="*/ 164 w 16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64" h="3">
                                  <a:moveTo>
                                    <a:pt x="161" y="2"/>
                                  </a:moveTo>
                                  <a:lnTo>
                                    <a:pt x="0" y="2"/>
                                  </a:lnTo>
                                  <a:lnTo>
                                    <a:pt x="0" y="0"/>
                                  </a:lnTo>
                                  <a:lnTo>
                                    <a:pt x="163" y="0"/>
                                  </a:lnTo>
                                  <a:lnTo>
                                    <a:pt x="16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02" name="Freeform 1206"/>
                            <p:cNvSpPr>
                              <a:spLocks/>
                            </p:cNvSpPr>
                            <p:nvPr/>
                          </p:nvSpPr>
                          <p:spPr bwMode="auto">
                            <a:xfrm>
                              <a:off x="260" y="1806"/>
                              <a:ext cx="149" cy="1"/>
                            </a:xfrm>
                            <a:custGeom>
                              <a:avLst/>
                              <a:gdLst>
                                <a:gd name="T0" fmla="*/ 134 w 164"/>
                                <a:gd name="T1" fmla="*/ 0 h 1"/>
                                <a:gd name="T2" fmla="*/ 0 w 164"/>
                                <a:gd name="T3" fmla="*/ 0 h 1"/>
                                <a:gd name="T4" fmla="*/ 0 w 164"/>
                                <a:gd name="T5" fmla="*/ 0 h 1"/>
                                <a:gd name="T6" fmla="*/ 134 w 164"/>
                                <a:gd name="T7" fmla="*/ 0 h 1"/>
                                <a:gd name="T8" fmla="*/ 134 w 164"/>
                                <a:gd name="T9" fmla="*/ 0 h 1"/>
                                <a:gd name="T10" fmla="*/ 134 w 164"/>
                                <a:gd name="T11" fmla="*/ 0 h 1"/>
                                <a:gd name="T12" fmla="*/ 0 60000 65536"/>
                                <a:gd name="T13" fmla="*/ 0 60000 65536"/>
                                <a:gd name="T14" fmla="*/ 0 60000 65536"/>
                                <a:gd name="T15" fmla="*/ 0 60000 65536"/>
                                <a:gd name="T16" fmla="*/ 0 60000 65536"/>
                                <a:gd name="T17" fmla="*/ 0 60000 65536"/>
                                <a:gd name="T18" fmla="*/ 0 w 164"/>
                                <a:gd name="T19" fmla="*/ 0 h 1"/>
                                <a:gd name="T20" fmla="*/ 164 w 16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4" h="1">
                                  <a:moveTo>
                                    <a:pt x="163" y="0"/>
                                  </a:moveTo>
                                  <a:lnTo>
                                    <a:pt x="0" y="0"/>
                                  </a:lnTo>
                                  <a:lnTo>
                                    <a:pt x="16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03" name="Freeform 1207"/>
                            <p:cNvSpPr>
                              <a:spLocks/>
                            </p:cNvSpPr>
                            <p:nvPr/>
                          </p:nvSpPr>
                          <p:spPr bwMode="auto">
                            <a:xfrm>
                              <a:off x="260" y="1806"/>
                              <a:ext cx="149" cy="1"/>
                            </a:xfrm>
                            <a:custGeom>
                              <a:avLst/>
                              <a:gdLst>
                                <a:gd name="T0" fmla="*/ 134 w 164"/>
                                <a:gd name="T1" fmla="*/ 0 h 1"/>
                                <a:gd name="T2" fmla="*/ 0 w 164"/>
                                <a:gd name="T3" fmla="*/ 0 h 1"/>
                                <a:gd name="T4" fmla="*/ 0 w 164"/>
                                <a:gd name="T5" fmla="*/ 0 h 1"/>
                                <a:gd name="T6" fmla="*/ 134 w 164"/>
                                <a:gd name="T7" fmla="*/ 0 h 1"/>
                                <a:gd name="T8" fmla="*/ 134 w 164"/>
                                <a:gd name="T9" fmla="*/ 0 h 1"/>
                                <a:gd name="T10" fmla="*/ 134 w 164"/>
                                <a:gd name="T11" fmla="*/ 0 h 1"/>
                                <a:gd name="T12" fmla="*/ 0 60000 65536"/>
                                <a:gd name="T13" fmla="*/ 0 60000 65536"/>
                                <a:gd name="T14" fmla="*/ 0 60000 65536"/>
                                <a:gd name="T15" fmla="*/ 0 60000 65536"/>
                                <a:gd name="T16" fmla="*/ 0 60000 65536"/>
                                <a:gd name="T17" fmla="*/ 0 60000 65536"/>
                                <a:gd name="T18" fmla="*/ 0 w 164"/>
                                <a:gd name="T19" fmla="*/ 0 h 1"/>
                                <a:gd name="T20" fmla="*/ 164 w 16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4" h="1">
                                  <a:moveTo>
                                    <a:pt x="163" y="0"/>
                                  </a:moveTo>
                                  <a:lnTo>
                                    <a:pt x="0" y="0"/>
                                  </a:lnTo>
                                  <a:lnTo>
                                    <a:pt x="16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04" name="Freeform 1208"/>
                            <p:cNvSpPr>
                              <a:spLocks/>
                            </p:cNvSpPr>
                            <p:nvPr/>
                          </p:nvSpPr>
                          <p:spPr bwMode="auto">
                            <a:xfrm>
                              <a:off x="260" y="1806"/>
                              <a:ext cx="151" cy="1"/>
                            </a:xfrm>
                            <a:custGeom>
                              <a:avLst/>
                              <a:gdLst>
                                <a:gd name="T0" fmla="*/ 135 w 166"/>
                                <a:gd name="T1" fmla="*/ 0 h 1"/>
                                <a:gd name="T2" fmla="*/ 0 w 166"/>
                                <a:gd name="T3" fmla="*/ 0 h 1"/>
                                <a:gd name="T4" fmla="*/ 0 w 166"/>
                                <a:gd name="T5" fmla="*/ 0 h 1"/>
                                <a:gd name="T6" fmla="*/ 136 w 166"/>
                                <a:gd name="T7" fmla="*/ 0 h 1"/>
                                <a:gd name="T8" fmla="*/ 135 w 166"/>
                                <a:gd name="T9" fmla="*/ 0 h 1"/>
                                <a:gd name="T10" fmla="*/ 135 w 166"/>
                                <a:gd name="T11" fmla="*/ 0 h 1"/>
                                <a:gd name="T12" fmla="*/ 0 60000 65536"/>
                                <a:gd name="T13" fmla="*/ 0 60000 65536"/>
                                <a:gd name="T14" fmla="*/ 0 60000 65536"/>
                                <a:gd name="T15" fmla="*/ 0 60000 65536"/>
                                <a:gd name="T16" fmla="*/ 0 60000 65536"/>
                                <a:gd name="T17" fmla="*/ 0 60000 65536"/>
                                <a:gd name="T18" fmla="*/ 0 w 166"/>
                                <a:gd name="T19" fmla="*/ 0 h 1"/>
                                <a:gd name="T20" fmla="*/ 166 w 16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6" h="1">
                                  <a:moveTo>
                                    <a:pt x="163" y="0"/>
                                  </a:moveTo>
                                  <a:lnTo>
                                    <a:pt x="0" y="0"/>
                                  </a:lnTo>
                                  <a:lnTo>
                                    <a:pt x="165" y="0"/>
                                  </a:lnTo>
                                  <a:lnTo>
                                    <a:pt x="16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05" name="Freeform 1209"/>
                            <p:cNvSpPr>
                              <a:spLocks/>
                            </p:cNvSpPr>
                            <p:nvPr/>
                          </p:nvSpPr>
                          <p:spPr bwMode="auto">
                            <a:xfrm>
                              <a:off x="260" y="1806"/>
                              <a:ext cx="151" cy="1"/>
                            </a:xfrm>
                            <a:custGeom>
                              <a:avLst/>
                              <a:gdLst>
                                <a:gd name="T0" fmla="*/ 136 w 166"/>
                                <a:gd name="T1" fmla="*/ 0 h 1"/>
                                <a:gd name="T2" fmla="*/ 0 w 166"/>
                                <a:gd name="T3" fmla="*/ 0 h 1"/>
                                <a:gd name="T4" fmla="*/ 0 w 166"/>
                                <a:gd name="T5" fmla="*/ 0 h 1"/>
                                <a:gd name="T6" fmla="*/ 136 w 166"/>
                                <a:gd name="T7" fmla="*/ 0 h 1"/>
                                <a:gd name="T8" fmla="*/ 136 w 166"/>
                                <a:gd name="T9" fmla="*/ 0 h 1"/>
                                <a:gd name="T10" fmla="*/ 136 w 166"/>
                                <a:gd name="T11" fmla="*/ 0 h 1"/>
                                <a:gd name="T12" fmla="*/ 0 60000 65536"/>
                                <a:gd name="T13" fmla="*/ 0 60000 65536"/>
                                <a:gd name="T14" fmla="*/ 0 60000 65536"/>
                                <a:gd name="T15" fmla="*/ 0 60000 65536"/>
                                <a:gd name="T16" fmla="*/ 0 60000 65536"/>
                                <a:gd name="T17" fmla="*/ 0 60000 65536"/>
                                <a:gd name="T18" fmla="*/ 0 w 166"/>
                                <a:gd name="T19" fmla="*/ 0 h 1"/>
                                <a:gd name="T20" fmla="*/ 166 w 16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6" h="1">
                                  <a:moveTo>
                                    <a:pt x="165" y="0"/>
                                  </a:moveTo>
                                  <a:lnTo>
                                    <a:pt x="0" y="0"/>
                                  </a:lnTo>
                                  <a:lnTo>
                                    <a:pt x="16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06" name="Freeform 1210"/>
                            <p:cNvSpPr>
                              <a:spLocks/>
                            </p:cNvSpPr>
                            <p:nvPr/>
                          </p:nvSpPr>
                          <p:spPr bwMode="auto">
                            <a:xfrm>
                              <a:off x="260" y="1805"/>
                              <a:ext cx="151" cy="2"/>
                            </a:xfrm>
                            <a:custGeom>
                              <a:avLst/>
                              <a:gdLst>
                                <a:gd name="T0" fmla="*/ 136 w 166"/>
                                <a:gd name="T1" fmla="*/ 1 h 3"/>
                                <a:gd name="T2" fmla="*/ 0 w 166"/>
                                <a:gd name="T3" fmla="*/ 1 h 3"/>
                                <a:gd name="T4" fmla="*/ 0 w 166"/>
                                <a:gd name="T5" fmla="*/ 0 h 3"/>
                                <a:gd name="T6" fmla="*/ 136 w 166"/>
                                <a:gd name="T7" fmla="*/ 0 h 3"/>
                                <a:gd name="T8" fmla="*/ 136 w 166"/>
                                <a:gd name="T9" fmla="*/ 1 h 3"/>
                                <a:gd name="T10" fmla="*/ 136 w 166"/>
                                <a:gd name="T11" fmla="*/ 1 h 3"/>
                                <a:gd name="T12" fmla="*/ 0 60000 65536"/>
                                <a:gd name="T13" fmla="*/ 0 60000 65536"/>
                                <a:gd name="T14" fmla="*/ 0 60000 65536"/>
                                <a:gd name="T15" fmla="*/ 0 60000 65536"/>
                                <a:gd name="T16" fmla="*/ 0 60000 65536"/>
                                <a:gd name="T17" fmla="*/ 0 60000 65536"/>
                                <a:gd name="T18" fmla="*/ 0 w 166"/>
                                <a:gd name="T19" fmla="*/ 0 h 3"/>
                                <a:gd name="T20" fmla="*/ 166 w 16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66" h="3">
                                  <a:moveTo>
                                    <a:pt x="165" y="2"/>
                                  </a:moveTo>
                                  <a:lnTo>
                                    <a:pt x="0" y="2"/>
                                  </a:lnTo>
                                  <a:lnTo>
                                    <a:pt x="0" y="0"/>
                                  </a:lnTo>
                                  <a:lnTo>
                                    <a:pt x="165" y="0"/>
                                  </a:lnTo>
                                  <a:lnTo>
                                    <a:pt x="16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07" name="Freeform 1211"/>
                            <p:cNvSpPr>
                              <a:spLocks/>
                            </p:cNvSpPr>
                            <p:nvPr/>
                          </p:nvSpPr>
                          <p:spPr bwMode="auto">
                            <a:xfrm>
                              <a:off x="258" y="1805"/>
                              <a:ext cx="155" cy="0"/>
                            </a:xfrm>
                            <a:custGeom>
                              <a:avLst/>
                              <a:gdLst>
                                <a:gd name="T0" fmla="*/ 139 w 170"/>
                                <a:gd name="T1" fmla="*/ 0 h 1"/>
                                <a:gd name="T2" fmla="*/ 2 w 170"/>
                                <a:gd name="T3" fmla="*/ 0 h 1"/>
                                <a:gd name="T4" fmla="*/ 0 w 170"/>
                                <a:gd name="T5" fmla="*/ 0 h 1"/>
                                <a:gd name="T6" fmla="*/ 140 w 170"/>
                                <a:gd name="T7" fmla="*/ 0 h 1"/>
                                <a:gd name="T8" fmla="*/ 139 w 170"/>
                                <a:gd name="T9" fmla="*/ 0 h 1"/>
                                <a:gd name="T10" fmla="*/ 139 w 170"/>
                                <a:gd name="T11" fmla="*/ 0 h 1"/>
                                <a:gd name="T12" fmla="*/ 0 60000 65536"/>
                                <a:gd name="T13" fmla="*/ 0 60000 65536"/>
                                <a:gd name="T14" fmla="*/ 0 60000 65536"/>
                                <a:gd name="T15" fmla="*/ 0 60000 65536"/>
                                <a:gd name="T16" fmla="*/ 0 60000 65536"/>
                                <a:gd name="T17" fmla="*/ 0 60000 65536"/>
                                <a:gd name="T18" fmla="*/ 0 w 170"/>
                                <a:gd name="T19" fmla="*/ 0 h 1"/>
                                <a:gd name="T20" fmla="*/ 170 w 170"/>
                                <a:gd name="T21" fmla="*/ 0 h 1"/>
                              </a:gdLst>
                              <a:ahLst/>
                              <a:cxnLst>
                                <a:cxn ang="T12">
                                  <a:pos x="T0" y="T1"/>
                                </a:cxn>
                                <a:cxn ang="T13">
                                  <a:pos x="T2" y="T3"/>
                                </a:cxn>
                                <a:cxn ang="T14">
                                  <a:pos x="T4" y="T5"/>
                                </a:cxn>
                                <a:cxn ang="T15">
                                  <a:pos x="T6" y="T7"/>
                                </a:cxn>
                                <a:cxn ang="T16">
                                  <a:pos x="T8" y="T9"/>
                                </a:cxn>
                                <a:cxn ang="T17">
                                  <a:pos x="T10" y="T11"/>
                                </a:cxn>
                              </a:cxnLst>
                              <a:rect l="T18" t="T19" r="T20" b="T21"/>
                              <a:pathLst>
                                <a:path w="170" h="1">
                                  <a:moveTo>
                                    <a:pt x="167" y="0"/>
                                  </a:moveTo>
                                  <a:lnTo>
                                    <a:pt x="2" y="0"/>
                                  </a:lnTo>
                                  <a:lnTo>
                                    <a:pt x="0" y="0"/>
                                  </a:lnTo>
                                  <a:lnTo>
                                    <a:pt x="169" y="0"/>
                                  </a:lnTo>
                                  <a:lnTo>
                                    <a:pt x="16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08" name="Freeform 1212"/>
                            <p:cNvSpPr>
                              <a:spLocks/>
                            </p:cNvSpPr>
                            <p:nvPr/>
                          </p:nvSpPr>
                          <p:spPr bwMode="auto">
                            <a:xfrm>
                              <a:off x="258" y="1805"/>
                              <a:ext cx="155" cy="0"/>
                            </a:xfrm>
                            <a:custGeom>
                              <a:avLst/>
                              <a:gdLst>
                                <a:gd name="T0" fmla="*/ 140 w 170"/>
                                <a:gd name="T1" fmla="*/ 0 h 1"/>
                                <a:gd name="T2" fmla="*/ 0 w 170"/>
                                <a:gd name="T3" fmla="*/ 0 h 1"/>
                                <a:gd name="T4" fmla="*/ 0 w 170"/>
                                <a:gd name="T5" fmla="*/ 0 h 1"/>
                                <a:gd name="T6" fmla="*/ 140 w 170"/>
                                <a:gd name="T7" fmla="*/ 0 h 1"/>
                                <a:gd name="T8" fmla="*/ 140 w 170"/>
                                <a:gd name="T9" fmla="*/ 0 h 1"/>
                                <a:gd name="T10" fmla="*/ 140 w 170"/>
                                <a:gd name="T11" fmla="*/ 0 h 1"/>
                                <a:gd name="T12" fmla="*/ 0 60000 65536"/>
                                <a:gd name="T13" fmla="*/ 0 60000 65536"/>
                                <a:gd name="T14" fmla="*/ 0 60000 65536"/>
                                <a:gd name="T15" fmla="*/ 0 60000 65536"/>
                                <a:gd name="T16" fmla="*/ 0 60000 65536"/>
                                <a:gd name="T17" fmla="*/ 0 60000 65536"/>
                                <a:gd name="T18" fmla="*/ 0 w 170"/>
                                <a:gd name="T19" fmla="*/ 0 h 1"/>
                                <a:gd name="T20" fmla="*/ 170 w 170"/>
                                <a:gd name="T21" fmla="*/ 0 h 1"/>
                              </a:gdLst>
                              <a:ahLst/>
                              <a:cxnLst>
                                <a:cxn ang="T12">
                                  <a:pos x="T0" y="T1"/>
                                </a:cxn>
                                <a:cxn ang="T13">
                                  <a:pos x="T2" y="T3"/>
                                </a:cxn>
                                <a:cxn ang="T14">
                                  <a:pos x="T4" y="T5"/>
                                </a:cxn>
                                <a:cxn ang="T15">
                                  <a:pos x="T6" y="T7"/>
                                </a:cxn>
                                <a:cxn ang="T16">
                                  <a:pos x="T8" y="T9"/>
                                </a:cxn>
                                <a:cxn ang="T17">
                                  <a:pos x="T10" y="T11"/>
                                </a:cxn>
                              </a:cxnLst>
                              <a:rect l="T18" t="T19" r="T20" b="T21"/>
                              <a:pathLst>
                                <a:path w="170" h="1">
                                  <a:moveTo>
                                    <a:pt x="169" y="0"/>
                                  </a:moveTo>
                                  <a:lnTo>
                                    <a:pt x="0" y="0"/>
                                  </a:lnTo>
                                  <a:lnTo>
                                    <a:pt x="16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09" name="Freeform 1213"/>
                            <p:cNvSpPr>
                              <a:spLocks/>
                            </p:cNvSpPr>
                            <p:nvPr/>
                          </p:nvSpPr>
                          <p:spPr bwMode="auto">
                            <a:xfrm>
                              <a:off x="248" y="1805"/>
                              <a:ext cx="4" cy="0"/>
                            </a:xfrm>
                            <a:custGeom>
                              <a:avLst/>
                              <a:gdLst>
                                <a:gd name="T0" fmla="*/ 0 w 4"/>
                                <a:gd name="T1" fmla="*/ 0 h 1"/>
                                <a:gd name="T2" fmla="*/ 3 w 4"/>
                                <a:gd name="T3" fmla="*/ 0 h 1"/>
                                <a:gd name="T4" fmla="*/ 0 w 4"/>
                                <a:gd name="T5" fmla="*/ 0 h 1"/>
                                <a:gd name="T6" fmla="*/ 0 w 4"/>
                                <a:gd name="T7" fmla="*/ 0 h 1"/>
                                <a:gd name="T8" fmla="*/ 0 w 4"/>
                                <a:gd name="T9" fmla="*/ 0 h 1"/>
                                <a:gd name="T10" fmla="*/ 0 60000 65536"/>
                                <a:gd name="T11" fmla="*/ 0 60000 65536"/>
                                <a:gd name="T12" fmla="*/ 0 60000 65536"/>
                                <a:gd name="T13" fmla="*/ 0 60000 65536"/>
                                <a:gd name="T14" fmla="*/ 0 60000 65536"/>
                                <a:gd name="T15" fmla="*/ 0 w 4"/>
                                <a:gd name="T16" fmla="*/ 0 h 1"/>
                                <a:gd name="T17" fmla="*/ 4 w 4"/>
                                <a:gd name="T18" fmla="*/ 0 h 1"/>
                              </a:gdLst>
                              <a:ahLst/>
                              <a:cxnLst>
                                <a:cxn ang="T10">
                                  <a:pos x="T0" y="T1"/>
                                </a:cxn>
                                <a:cxn ang="T11">
                                  <a:pos x="T2" y="T3"/>
                                </a:cxn>
                                <a:cxn ang="T12">
                                  <a:pos x="T4" y="T5"/>
                                </a:cxn>
                                <a:cxn ang="T13">
                                  <a:pos x="T6" y="T7"/>
                                </a:cxn>
                                <a:cxn ang="T14">
                                  <a:pos x="T8" y="T9"/>
                                </a:cxn>
                              </a:cxnLst>
                              <a:rect l="T15" t="T16" r="T17" b="T18"/>
                              <a:pathLst>
                                <a:path w="4" h="1">
                                  <a:moveTo>
                                    <a:pt x="0" y="0"/>
                                  </a:moveTo>
                                  <a:lnTo>
                                    <a:pt x="3"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10" name="Freeform 1214"/>
                            <p:cNvSpPr>
                              <a:spLocks/>
                            </p:cNvSpPr>
                            <p:nvPr/>
                          </p:nvSpPr>
                          <p:spPr bwMode="auto">
                            <a:xfrm>
                              <a:off x="258" y="1805"/>
                              <a:ext cx="155" cy="0"/>
                            </a:xfrm>
                            <a:custGeom>
                              <a:avLst/>
                              <a:gdLst>
                                <a:gd name="T0" fmla="*/ 140 w 170"/>
                                <a:gd name="T1" fmla="*/ 0 h 1"/>
                                <a:gd name="T2" fmla="*/ 0 w 170"/>
                                <a:gd name="T3" fmla="*/ 0 h 1"/>
                                <a:gd name="T4" fmla="*/ 0 w 170"/>
                                <a:gd name="T5" fmla="*/ 0 h 1"/>
                                <a:gd name="T6" fmla="*/ 140 w 170"/>
                                <a:gd name="T7" fmla="*/ 0 h 1"/>
                                <a:gd name="T8" fmla="*/ 140 w 170"/>
                                <a:gd name="T9" fmla="*/ 0 h 1"/>
                                <a:gd name="T10" fmla="*/ 140 w 170"/>
                                <a:gd name="T11" fmla="*/ 0 h 1"/>
                                <a:gd name="T12" fmla="*/ 0 60000 65536"/>
                                <a:gd name="T13" fmla="*/ 0 60000 65536"/>
                                <a:gd name="T14" fmla="*/ 0 60000 65536"/>
                                <a:gd name="T15" fmla="*/ 0 60000 65536"/>
                                <a:gd name="T16" fmla="*/ 0 60000 65536"/>
                                <a:gd name="T17" fmla="*/ 0 60000 65536"/>
                                <a:gd name="T18" fmla="*/ 0 w 170"/>
                                <a:gd name="T19" fmla="*/ 0 h 1"/>
                                <a:gd name="T20" fmla="*/ 170 w 170"/>
                                <a:gd name="T21" fmla="*/ 0 h 1"/>
                              </a:gdLst>
                              <a:ahLst/>
                              <a:cxnLst>
                                <a:cxn ang="T12">
                                  <a:pos x="T0" y="T1"/>
                                </a:cxn>
                                <a:cxn ang="T13">
                                  <a:pos x="T2" y="T3"/>
                                </a:cxn>
                                <a:cxn ang="T14">
                                  <a:pos x="T4" y="T5"/>
                                </a:cxn>
                                <a:cxn ang="T15">
                                  <a:pos x="T6" y="T7"/>
                                </a:cxn>
                                <a:cxn ang="T16">
                                  <a:pos x="T8" y="T9"/>
                                </a:cxn>
                                <a:cxn ang="T17">
                                  <a:pos x="T10" y="T11"/>
                                </a:cxn>
                              </a:cxnLst>
                              <a:rect l="T18" t="T19" r="T20" b="T21"/>
                              <a:pathLst>
                                <a:path w="170" h="1">
                                  <a:moveTo>
                                    <a:pt x="169" y="0"/>
                                  </a:moveTo>
                                  <a:lnTo>
                                    <a:pt x="0" y="0"/>
                                  </a:lnTo>
                                  <a:lnTo>
                                    <a:pt x="16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11" name="Freeform 1215"/>
                            <p:cNvSpPr>
                              <a:spLocks/>
                            </p:cNvSpPr>
                            <p:nvPr/>
                          </p:nvSpPr>
                          <p:spPr bwMode="auto">
                            <a:xfrm>
                              <a:off x="248" y="1805"/>
                              <a:ext cx="8" cy="0"/>
                            </a:xfrm>
                            <a:custGeom>
                              <a:avLst/>
                              <a:gdLst>
                                <a:gd name="T0" fmla="*/ 3 w 8"/>
                                <a:gd name="T1" fmla="*/ 0 h 1"/>
                                <a:gd name="T2" fmla="*/ 0 w 8"/>
                                <a:gd name="T3" fmla="*/ 0 h 1"/>
                                <a:gd name="T4" fmla="*/ 0 w 8"/>
                                <a:gd name="T5" fmla="*/ 0 h 1"/>
                                <a:gd name="T6" fmla="*/ 7 w 8"/>
                                <a:gd name="T7" fmla="*/ 0 h 1"/>
                                <a:gd name="T8" fmla="*/ 3 w 8"/>
                                <a:gd name="T9" fmla="*/ 0 h 1"/>
                                <a:gd name="T10" fmla="*/ 3 w 8"/>
                                <a:gd name="T11" fmla="*/ 0 h 1"/>
                                <a:gd name="T12" fmla="*/ 0 60000 65536"/>
                                <a:gd name="T13" fmla="*/ 0 60000 65536"/>
                                <a:gd name="T14" fmla="*/ 0 60000 65536"/>
                                <a:gd name="T15" fmla="*/ 0 60000 65536"/>
                                <a:gd name="T16" fmla="*/ 0 60000 65536"/>
                                <a:gd name="T17" fmla="*/ 0 60000 65536"/>
                                <a:gd name="T18" fmla="*/ 0 w 8"/>
                                <a:gd name="T19" fmla="*/ 0 h 1"/>
                                <a:gd name="T20" fmla="*/ 8 w 8"/>
                                <a:gd name="T21" fmla="*/ 0 h 1"/>
                              </a:gdLst>
                              <a:ahLst/>
                              <a:cxnLst>
                                <a:cxn ang="T12">
                                  <a:pos x="T0" y="T1"/>
                                </a:cxn>
                                <a:cxn ang="T13">
                                  <a:pos x="T2" y="T3"/>
                                </a:cxn>
                                <a:cxn ang="T14">
                                  <a:pos x="T4" y="T5"/>
                                </a:cxn>
                                <a:cxn ang="T15">
                                  <a:pos x="T6" y="T7"/>
                                </a:cxn>
                                <a:cxn ang="T16">
                                  <a:pos x="T8" y="T9"/>
                                </a:cxn>
                                <a:cxn ang="T17">
                                  <a:pos x="T10" y="T11"/>
                                </a:cxn>
                              </a:cxnLst>
                              <a:rect l="T18" t="T19" r="T20" b="T21"/>
                              <a:pathLst>
                                <a:path w="8" h="1">
                                  <a:moveTo>
                                    <a:pt x="3" y="0"/>
                                  </a:moveTo>
                                  <a:lnTo>
                                    <a:pt x="0" y="0"/>
                                  </a:lnTo>
                                  <a:lnTo>
                                    <a:pt x="7" y="0"/>
                                  </a:lnTo>
                                  <a:lnTo>
                                    <a:pt x="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12" name="Freeform 1216"/>
                            <p:cNvSpPr>
                              <a:spLocks/>
                            </p:cNvSpPr>
                            <p:nvPr/>
                          </p:nvSpPr>
                          <p:spPr bwMode="auto">
                            <a:xfrm>
                              <a:off x="258" y="1803"/>
                              <a:ext cx="155" cy="2"/>
                            </a:xfrm>
                            <a:custGeom>
                              <a:avLst/>
                              <a:gdLst>
                                <a:gd name="T0" fmla="*/ 140 w 170"/>
                                <a:gd name="T1" fmla="*/ 1 h 3"/>
                                <a:gd name="T2" fmla="*/ 0 w 170"/>
                                <a:gd name="T3" fmla="*/ 1 h 3"/>
                                <a:gd name="T4" fmla="*/ 0 w 170"/>
                                <a:gd name="T5" fmla="*/ 0 h 3"/>
                                <a:gd name="T6" fmla="*/ 140 w 170"/>
                                <a:gd name="T7" fmla="*/ 0 h 3"/>
                                <a:gd name="T8" fmla="*/ 140 w 170"/>
                                <a:gd name="T9" fmla="*/ 1 h 3"/>
                                <a:gd name="T10" fmla="*/ 140 w 170"/>
                                <a:gd name="T11" fmla="*/ 1 h 3"/>
                                <a:gd name="T12" fmla="*/ 0 60000 65536"/>
                                <a:gd name="T13" fmla="*/ 0 60000 65536"/>
                                <a:gd name="T14" fmla="*/ 0 60000 65536"/>
                                <a:gd name="T15" fmla="*/ 0 60000 65536"/>
                                <a:gd name="T16" fmla="*/ 0 60000 65536"/>
                                <a:gd name="T17" fmla="*/ 0 60000 65536"/>
                                <a:gd name="T18" fmla="*/ 0 w 170"/>
                                <a:gd name="T19" fmla="*/ 0 h 3"/>
                                <a:gd name="T20" fmla="*/ 170 w 170"/>
                                <a:gd name="T21" fmla="*/ 3 h 3"/>
                              </a:gdLst>
                              <a:ahLst/>
                              <a:cxnLst>
                                <a:cxn ang="T12">
                                  <a:pos x="T0" y="T1"/>
                                </a:cxn>
                                <a:cxn ang="T13">
                                  <a:pos x="T2" y="T3"/>
                                </a:cxn>
                                <a:cxn ang="T14">
                                  <a:pos x="T4" y="T5"/>
                                </a:cxn>
                                <a:cxn ang="T15">
                                  <a:pos x="T6" y="T7"/>
                                </a:cxn>
                                <a:cxn ang="T16">
                                  <a:pos x="T8" y="T9"/>
                                </a:cxn>
                                <a:cxn ang="T17">
                                  <a:pos x="T10" y="T11"/>
                                </a:cxn>
                              </a:cxnLst>
                              <a:rect l="T18" t="T19" r="T20" b="T21"/>
                              <a:pathLst>
                                <a:path w="170" h="3">
                                  <a:moveTo>
                                    <a:pt x="169" y="2"/>
                                  </a:moveTo>
                                  <a:lnTo>
                                    <a:pt x="0" y="2"/>
                                  </a:lnTo>
                                  <a:lnTo>
                                    <a:pt x="0" y="0"/>
                                  </a:lnTo>
                                  <a:lnTo>
                                    <a:pt x="169" y="0"/>
                                  </a:lnTo>
                                  <a:lnTo>
                                    <a:pt x="16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13" name="Freeform 1217"/>
                            <p:cNvSpPr>
                              <a:spLocks/>
                            </p:cNvSpPr>
                            <p:nvPr/>
                          </p:nvSpPr>
                          <p:spPr bwMode="auto">
                            <a:xfrm>
                              <a:off x="247" y="1803"/>
                              <a:ext cx="12" cy="2"/>
                            </a:xfrm>
                            <a:custGeom>
                              <a:avLst/>
                              <a:gdLst>
                                <a:gd name="T0" fmla="*/ 7 w 14"/>
                                <a:gd name="T1" fmla="*/ 1 h 3"/>
                                <a:gd name="T2" fmla="*/ 2 w 14"/>
                                <a:gd name="T3" fmla="*/ 1 h 3"/>
                                <a:gd name="T4" fmla="*/ 0 w 14"/>
                                <a:gd name="T5" fmla="*/ 0 h 3"/>
                                <a:gd name="T6" fmla="*/ 9 w 14"/>
                                <a:gd name="T7" fmla="*/ 0 h 3"/>
                                <a:gd name="T8" fmla="*/ 7 w 14"/>
                                <a:gd name="T9" fmla="*/ 1 h 3"/>
                                <a:gd name="T10" fmla="*/ 7 w 14"/>
                                <a:gd name="T11" fmla="*/ 1 h 3"/>
                                <a:gd name="T12" fmla="*/ 0 60000 65536"/>
                                <a:gd name="T13" fmla="*/ 0 60000 65536"/>
                                <a:gd name="T14" fmla="*/ 0 60000 65536"/>
                                <a:gd name="T15" fmla="*/ 0 60000 65536"/>
                                <a:gd name="T16" fmla="*/ 0 60000 65536"/>
                                <a:gd name="T17" fmla="*/ 0 60000 65536"/>
                                <a:gd name="T18" fmla="*/ 0 w 14"/>
                                <a:gd name="T19" fmla="*/ 0 h 3"/>
                                <a:gd name="T20" fmla="*/ 14 w 1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4" h="3">
                                  <a:moveTo>
                                    <a:pt x="9" y="2"/>
                                  </a:moveTo>
                                  <a:lnTo>
                                    <a:pt x="2" y="2"/>
                                  </a:lnTo>
                                  <a:lnTo>
                                    <a:pt x="0" y="0"/>
                                  </a:lnTo>
                                  <a:lnTo>
                                    <a:pt x="13" y="0"/>
                                  </a:lnTo>
                                  <a:lnTo>
                                    <a:pt x="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14" name="Freeform 1218"/>
                            <p:cNvSpPr>
                              <a:spLocks/>
                            </p:cNvSpPr>
                            <p:nvPr/>
                          </p:nvSpPr>
                          <p:spPr bwMode="auto">
                            <a:xfrm>
                              <a:off x="247" y="1803"/>
                              <a:ext cx="169" cy="1"/>
                            </a:xfrm>
                            <a:custGeom>
                              <a:avLst/>
                              <a:gdLst>
                                <a:gd name="T0" fmla="*/ 150 w 186"/>
                                <a:gd name="T1" fmla="*/ 0 h 1"/>
                                <a:gd name="T2" fmla="*/ 11 w 186"/>
                                <a:gd name="T3" fmla="*/ 0 h 1"/>
                                <a:gd name="T4" fmla="*/ 11 w 186"/>
                                <a:gd name="T5" fmla="*/ 0 h 1"/>
                                <a:gd name="T6" fmla="*/ 11 w 186"/>
                                <a:gd name="T7" fmla="*/ 0 h 1"/>
                                <a:gd name="T8" fmla="*/ 0 w 186"/>
                                <a:gd name="T9" fmla="*/ 0 h 1"/>
                                <a:gd name="T10" fmla="*/ 0 w 186"/>
                                <a:gd name="T11" fmla="*/ 0 h 1"/>
                                <a:gd name="T12" fmla="*/ 153 w 186"/>
                                <a:gd name="T13" fmla="*/ 0 h 1"/>
                                <a:gd name="T14" fmla="*/ 150 w 186"/>
                                <a:gd name="T15" fmla="*/ 0 h 1"/>
                                <a:gd name="T16" fmla="*/ 150 w 18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1"/>
                                <a:gd name="T29" fmla="*/ 186 w 18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1">
                                  <a:moveTo>
                                    <a:pt x="182" y="0"/>
                                  </a:moveTo>
                                  <a:lnTo>
                                    <a:pt x="13" y="0"/>
                                  </a:lnTo>
                                  <a:lnTo>
                                    <a:pt x="0" y="0"/>
                                  </a:lnTo>
                                  <a:lnTo>
                                    <a:pt x="185" y="0"/>
                                  </a:lnTo>
                                  <a:lnTo>
                                    <a:pt x="18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15" name="Freeform 1219"/>
                            <p:cNvSpPr>
                              <a:spLocks/>
                            </p:cNvSpPr>
                            <p:nvPr/>
                          </p:nvSpPr>
                          <p:spPr bwMode="auto">
                            <a:xfrm>
                              <a:off x="247" y="1803"/>
                              <a:ext cx="169" cy="1"/>
                            </a:xfrm>
                            <a:custGeom>
                              <a:avLst/>
                              <a:gdLst>
                                <a:gd name="T0" fmla="*/ 153 w 186"/>
                                <a:gd name="T1" fmla="*/ 0 h 1"/>
                                <a:gd name="T2" fmla="*/ 0 w 186"/>
                                <a:gd name="T3" fmla="*/ 0 h 1"/>
                                <a:gd name="T4" fmla="*/ 0 w 186"/>
                                <a:gd name="T5" fmla="*/ 0 h 1"/>
                                <a:gd name="T6" fmla="*/ 153 w 186"/>
                                <a:gd name="T7" fmla="*/ 0 h 1"/>
                                <a:gd name="T8" fmla="*/ 153 w 186"/>
                                <a:gd name="T9" fmla="*/ 0 h 1"/>
                                <a:gd name="T10" fmla="*/ 153 w 186"/>
                                <a:gd name="T11" fmla="*/ 0 h 1"/>
                                <a:gd name="T12" fmla="*/ 0 60000 65536"/>
                                <a:gd name="T13" fmla="*/ 0 60000 65536"/>
                                <a:gd name="T14" fmla="*/ 0 60000 65536"/>
                                <a:gd name="T15" fmla="*/ 0 60000 65536"/>
                                <a:gd name="T16" fmla="*/ 0 60000 65536"/>
                                <a:gd name="T17" fmla="*/ 0 60000 65536"/>
                                <a:gd name="T18" fmla="*/ 0 w 186"/>
                                <a:gd name="T19" fmla="*/ 0 h 1"/>
                                <a:gd name="T20" fmla="*/ 186 w 18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6" h="1">
                                  <a:moveTo>
                                    <a:pt x="185" y="0"/>
                                  </a:moveTo>
                                  <a:lnTo>
                                    <a:pt x="0" y="0"/>
                                  </a:lnTo>
                                  <a:lnTo>
                                    <a:pt x="18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16" name="Freeform 1220"/>
                            <p:cNvSpPr>
                              <a:spLocks/>
                            </p:cNvSpPr>
                            <p:nvPr/>
                          </p:nvSpPr>
                          <p:spPr bwMode="auto">
                            <a:xfrm>
                              <a:off x="245" y="1803"/>
                              <a:ext cx="171" cy="1"/>
                            </a:xfrm>
                            <a:custGeom>
                              <a:avLst/>
                              <a:gdLst>
                                <a:gd name="T0" fmla="*/ 155 w 188"/>
                                <a:gd name="T1" fmla="*/ 0 h 1"/>
                                <a:gd name="T2" fmla="*/ 2 w 188"/>
                                <a:gd name="T3" fmla="*/ 0 h 1"/>
                                <a:gd name="T4" fmla="*/ 0 w 188"/>
                                <a:gd name="T5" fmla="*/ 0 h 1"/>
                                <a:gd name="T6" fmla="*/ 155 w 188"/>
                                <a:gd name="T7" fmla="*/ 0 h 1"/>
                                <a:gd name="T8" fmla="*/ 155 w 188"/>
                                <a:gd name="T9" fmla="*/ 0 h 1"/>
                                <a:gd name="T10" fmla="*/ 155 w 188"/>
                                <a:gd name="T11" fmla="*/ 0 h 1"/>
                                <a:gd name="T12" fmla="*/ 0 60000 65536"/>
                                <a:gd name="T13" fmla="*/ 0 60000 65536"/>
                                <a:gd name="T14" fmla="*/ 0 60000 65536"/>
                                <a:gd name="T15" fmla="*/ 0 60000 65536"/>
                                <a:gd name="T16" fmla="*/ 0 60000 65536"/>
                                <a:gd name="T17" fmla="*/ 0 60000 65536"/>
                                <a:gd name="T18" fmla="*/ 0 w 188"/>
                                <a:gd name="T19" fmla="*/ 0 h 1"/>
                                <a:gd name="T20" fmla="*/ 188 w 18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8" h="1">
                                  <a:moveTo>
                                    <a:pt x="187" y="0"/>
                                  </a:moveTo>
                                  <a:lnTo>
                                    <a:pt x="2" y="0"/>
                                  </a:lnTo>
                                  <a:lnTo>
                                    <a:pt x="0" y="0"/>
                                  </a:lnTo>
                                  <a:lnTo>
                                    <a:pt x="18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17" name="Freeform 1221"/>
                            <p:cNvSpPr>
                              <a:spLocks/>
                            </p:cNvSpPr>
                            <p:nvPr/>
                          </p:nvSpPr>
                          <p:spPr bwMode="auto">
                            <a:xfrm>
                              <a:off x="245" y="1803"/>
                              <a:ext cx="172" cy="1"/>
                            </a:xfrm>
                            <a:custGeom>
                              <a:avLst/>
                              <a:gdLst>
                                <a:gd name="T0" fmla="*/ 155 w 189"/>
                                <a:gd name="T1" fmla="*/ 0 h 1"/>
                                <a:gd name="T2" fmla="*/ 0 w 189"/>
                                <a:gd name="T3" fmla="*/ 0 h 1"/>
                                <a:gd name="T4" fmla="*/ 0 w 189"/>
                                <a:gd name="T5" fmla="*/ 0 h 1"/>
                                <a:gd name="T6" fmla="*/ 156 w 189"/>
                                <a:gd name="T7" fmla="*/ 0 h 1"/>
                                <a:gd name="T8" fmla="*/ 155 w 189"/>
                                <a:gd name="T9" fmla="*/ 0 h 1"/>
                                <a:gd name="T10" fmla="*/ 155 w 189"/>
                                <a:gd name="T11" fmla="*/ 0 h 1"/>
                                <a:gd name="T12" fmla="*/ 0 60000 65536"/>
                                <a:gd name="T13" fmla="*/ 0 60000 65536"/>
                                <a:gd name="T14" fmla="*/ 0 60000 65536"/>
                                <a:gd name="T15" fmla="*/ 0 60000 65536"/>
                                <a:gd name="T16" fmla="*/ 0 60000 65536"/>
                                <a:gd name="T17" fmla="*/ 0 60000 65536"/>
                                <a:gd name="T18" fmla="*/ 0 w 189"/>
                                <a:gd name="T19" fmla="*/ 0 h 1"/>
                                <a:gd name="T20" fmla="*/ 189 w 18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9" h="1">
                                  <a:moveTo>
                                    <a:pt x="187" y="0"/>
                                  </a:moveTo>
                                  <a:lnTo>
                                    <a:pt x="0" y="0"/>
                                  </a:lnTo>
                                  <a:lnTo>
                                    <a:pt x="188" y="0"/>
                                  </a:lnTo>
                                  <a:lnTo>
                                    <a:pt x="18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18" name="Freeform 1222"/>
                            <p:cNvSpPr>
                              <a:spLocks/>
                            </p:cNvSpPr>
                            <p:nvPr/>
                          </p:nvSpPr>
                          <p:spPr bwMode="auto">
                            <a:xfrm>
                              <a:off x="245" y="1801"/>
                              <a:ext cx="172" cy="3"/>
                            </a:xfrm>
                            <a:custGeom>
                              <a:avLst/>
                              <a:gdLst>
                                <a:gd name="T0" fmla="*/ 156 w 189"/>
                                <a:gd name="T1" fmla="*/ 2 h 3"/>
                                <a:gd name="T2" fmla="*/ 0 w 189"/>
                                <a:gd name="T3" fmla="*/ 2 h 3"/>
                                <a:gd name="T4" fmla="*/ 0 w 189"/>
                                <a:gd name="T5" fmla="*/ 0 h 3"/>
                                <a:gd name="T6" fmla="*/ 156 w 189"/>
                                <a:gd name="T7" fmla="*/ 0 h 3"/>
                                <a:gd name="T8" fmla="*/ 156 w 189"/>
                                <a:gd name="T9" fmla="*/ 2 h 3"/>
                                <a:gd name="T10" fmla="*/ 156 w 189"/>
                                <a:gd name="T11" fmla="*/ 2 h 3"/>
                                <a:gd name="T12" fmla="*/ 0 60000 65536"/>
                                <a:gd name="T13" fmla="*/ 0 60000 65536"/>
                                <a:gd name="T14" fmla="*/ 0 60000 65536"/>
                                <a:gd name="T15" fmla="*/ 0 60000 65536"/>
                                <a:gd name="T16" fmla="*/ 0 60000 65536"/>
                                <a:gd name="T17" fmla="*/ 0 60000 65536"/>
                                <a:gd name="T18" fmla="*/ 0 w 189"/>
                                <a:gd name="T19" fmla="*/ 0 h 3"/>
                                <a:gd name="T20" fmla="*/ 189 w 189"/>
                                <a:gd name="T21" fmla="*/ 3 h 3"/>
                              </a:gdLst>
                              <a:ahLst/>
                              <a:cxnLst>
                                <a:cxn ang="T12">
                                  <a:pos x="T0" y="T1"/>
                                </a:cxn>
                                <a:cxn ang="T13">
                                  <a:pos x="T2" y="T3"/>
                                </a:cxn>
                                <a:cxn ang="T14">
                                  <a:pos x="T4" y="T5"/>
                                </a:cxn>
                                <a:cxn ang="T15">
                                  <a:pos x="T6" y="T7"/>
                                </a:cxn>
                                <a:cxn ang="T16">
                                  <a:pos x="T8" y="T9"/>
                                </a:cxn>
                                <a:cxn ang="T17">
                                  <a:pos x="T10" y="T11"/>
                                </a:cxn>
                              </a:cxnLst>
                              <a:rect l="T18" t="T19" r="T20" b="T21"/>
                              <a:pathLst>
                                <a:path w="189" h="3">
                                  <a:moveTo>
                                    <a:pt x="188" y="2"/>
                                  </a:moveTo>
                                  <a:lnTo>
                                    <a:pt x="0" y="2"/>
                                  </a:lnTo>
                                  <a:lnTo>
                                    <a:pt x="0" y="0"/>
                                  </a:lnTo>
                                  <a:lnTo>
                                    <a:pt x="188" y="0"/>
                                  </a:lnTo>
                                  <a:lnTo>
                                    <a:pt x="18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19" name="Freeform 1223"/>
                            <p:cNvSpPr>
                              <a:spLocks/>
                            </p:cNvSpPr>
                            <p:nvPr/>
                          </p:nvSpPr>
                          <p:spPr bwMode="auto">
                            <a:xfrm>
                              <a:off x="243" y="1801"/>
                              <a:ext cx="174" cy="1"/>
                            </a:xfrm>
                            <a:custGeom>
                              <a:avLst/>
                              <a:gdLst>
                                <a:gd name="T0" fmla="*/ 158 w 191"/>
                                <a:gd name="T1" fmla="*/ 0 h 1"/>
                                <a:gd name="T2" fmla="*/ 2 w 191"/>
                                <a:gd name="T3" fmla="*/ 0 h 1"/>
                                <a:gd name="T4" fmla="*/ 0 w 191"/>
                                <a:gd name="T5" fmla="*/ 0 h 1"/>
                                <a:gd name="T6" fmla="*/ 158 w 191"/>
                                <a:gd name="T7" fmla="*/ 0 h 1"/>
                                <a:gd name="T8" fmla="*/ 158 w 191"/>
                                <a:gd name="T9" fmla="*/ 0 h 1"/>
                                <a:gd name="T10" fmla="*/ 158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2" y="0"/>
                                  </a:lnTo>
                                  <a:lnTo>
                                    <a:pt x="0" y="0"/>
                                  </a:lnTo>
                                  <a:lnTo>
                                    <a:pt x="19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20" name="Freeform 1224"/>
                            <p:cNvSpPr>
                              <a:spLocks/>
                            </p:cNvSpPr>
                            <p:nvPr/>
                          </p:nvSpPr>
                          <p:spPr bwMode="auto">
                            <a:xfrm>
                              <a:off x="243" y="1801"/>
                              <a:ext cx="175" cy="1"/>
                            </a:xfrm>
                            <a:custGeom>
                              <a:avLst/>
                              <a:gdLst>
                                <a:gd name="T0" fmla="*/ 156 w 193"/>
                                <a:gd name="T1" fmla="*/ 0 h 1"/>
                                <a:gd name="T2" fmla="*/ 0 w 193"/>
                                <a:gd name="T3" fmla="*/ 0 h 1"/>
                                <a:gd name="T4" fmla="*/ 0 w 193"/>
                                <a:gd name="T5" fmla="*/ 0 h 1"/>
                                <a:gd name="T6" fmla="*/ 158 w 193"/>
                                <a:gd name="T7" fmla="*/ 0 h 1"/>
                                <a:gd name="T8" fmla="*/ 156 w 193"/>
                                <a:gd name="T9" fmla="*/ 0 h 1"/>
                                <a:gd name="T10" fmla="*/ 156 w 193"/>
                                <a:gd name="T11" fmla="*/ 0 h 1"/>
                                <a:gd name="T12" fmla="*/ 0 60000 65536"/>
                                <a:gd name="T13" fmla="*/ 0 60000 65536"/>
                                <a:gd name="T14" fmla="*/ 0 60000 65536"/>
                                <a:gd name="T15" fmla="*/ 0 60000 65536"/>
                                <a:gd name="T16" fmla="*/ 0 60000 65536"/>
                                <a:gd name="T17" fmla="*/ 0 60000 65536"/>
                                <a:gd name="T18" fmla="*/ 0 w 193"/>
                                <a:gd name="T19" fmla="*/ 0 h 1"/>
                                <a:gd name="T20" fmla="*/ 193 w 19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3" h="1">
                                  <a:moveTo>
                                    <a:pt x="190" y="0"/>
                                  </a:moveTo>
                                  <a:lnTo>
                                    <a:pt x="0" y="0"/>
                                  </a:lnTo>
                                  <a:lnTo>
                                    <a:pt x="192" y="0"/>
                                  </a:lnTo>
                                  <a:lnTo>
                                    <a:pt x="19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21" name="Freeform 1225"/>
                            <p:cNvSpPr>
                              <a:spLocks/>
                            </p:cNvSpPr>
                            <p:nvPr/>
                          </p:nvSpPr>
                          <p:spPr bwMode="auto">
                            <a:xfrm>
                              <a:off x="243" y="1801"/>
                              <a:ext cx="175" cy="1"/>
                            </a:xfrm>
                            <a:custGeom>
                              <a:avLst/>
                              <a:gdLst>
                                <a:gd name="T0" fmla="*/ 158 w 193"/>
                                <a:gd name="T1" fmla="*/ 0 h 1"/>
                                <a:gd name="T2" fmla="*/ 0 w 193"/>
                                <a:gd name="T3" fmla="*/ 0 h 1"/>
                                <a:gd name="T4" fmla="*/ 0 w 193"/>
                                <a:gd name="T5" fmla="*/ 0 h 1"/>
                                <a:gd name="T6" fmla="*/ 158 w 193"/>
                                <a:gd name="T7" fmla="*/ 0 h 1"/>
                                <a:gd name="T8" fmla="*/ 158 w 193"/>
                                <a:gd name="T9" fmla="*/ 0 h 1"/>
                                <a:gd name="T10" fmla="*/ 158 w 193"/>
                                <a:gd name="T11" fmla="*/ 0 h 1"/>
                                <a:gd name="T12" fmla="*/ 0 60000 65536"/>
                                <a:gd name="T13" fmla="*/ 0 60000 65536"/>
                                <a:gd name="T14" fmla="*/ 0 60000 65536"/>
                                <a:gd name="T15" fmla="*/ 0 60000 65536"/>
                                <a:gd name="T16" fmla="*/ 0 60000 65536"/>
                                <a:gd name="T17" fmla="*/ 0 60000 65536"/>
                                <a:gd name="T18" fmla="*/ 0 w 193"/>
                                <a:gd name="T19" fmla="*/ 0 h 1"/>
                                <a:gd name="T20" fmla="*/ 193 w 19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3" h="1">
                                  <a:moveTo>
                                    <a:pt x="192" y="0"/>
                                  </a:moveTo>
                                  <a:lnTo>
                                    <a:pt x="0" y="0"/>
                                  </a:lnTo>
                                  <a:lnTo>
                                    <a:pt x="19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22" name="Freeform 1226"/>
                            <p:cNvSpPr>
                              <a:spLocks/>
                            </p:cNvSpPr>
                            <p:nvPr/>
                          </p:nvSpPr>
                          <p:spPr bwMode="auto">
                            <a:xfrm>
                              <a:off x="243" y="1801"/>
                              <a:ext cx="175" cy="1"/>
                            </a:xfrm>
                            <a:custGeom>
                              <a:avLst/>
                              <a:gdLst>
                                <a:gd name="T0" fmla="*/ 158 w 193"/>
                                <a:gd name="T1" fmla="*/ 0 h 1"/>
                                <a:gd name="T2" fmla="*/ 0 w 193"/>
                                <a:gd name="T3" fmla="*/ 0 h 1"/>
                                <a:gd name="T4" fmla="*/ 0 w 193"/>
                                <a:gd name="T5" fmla="*/ 0 h 1"/>
                                <a:gd name="T6" fmla="*/ 0 w 193"/>
                                <a:gd name="T7" fmla="*/ 0 h 1"/>
                                <a:gd name="T8" fmla="*/ 158 w 193"/>
                                <a:gd name="T9" fmla="*/ 0 h 1"/>
                                <a:gd name="T10" fmla="*/ 158 w 193"/>
                                <a:gd name="T11" fmla="*/ 0 h 1"/>
                                <a:gd name="T12" fmla="*/ 158 w 193"/>
                                <a:gd name="T13" fmla="*/ 0 h 1"/>
                                <a:gd name="T14" fmla="*/ 0 60000 65536"/>
                                <a:gd name="T15" fmla="*/ 0 60000 65536"/>
                                <a:gd name="T16" fmla="*/ 0 60000 65536"/>
                                <a:gd name="T17" fmla="*/ 0 60000 65536"/>
                                <a:gd name="T18" fmla="*/ 0 60000 65536"/>
                                <a:gd name="T19" fmla="*/ 0 60000 65536"/>
                                <a:gd name="T20" fmla="*/ 0 60000 65536"/>
                                <a:gd name="T21" fmla="*/ 0 w 193"/>
                                <a:gd name="T22" fmla="*/ 0 h 1"/>
                                <a:gd name="T23" fmla="*/ 193 w 19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1">
                                  <a:moveTo>
                                    <a:pt x="192" y="0"/>
                                  </a:moveTo>
                                  <a:lnTo>
                                    <a:pt x="0" y="0"/>
                                  </a:lnTo>
                                  <a:lnTo>
                                    <a:pt x="19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23" name="Freeform 1227"/>
                            <p:cNvSpPr>
                              <a:spLocks/>
                            </p:cNvSpPr>
                            <p:nvPr/>
                          </p:nvSpPr>
                          <p:spPr bwMode="auto">
                            <a:xfrm>
                              <a:off x="241" y="1798"/>
                              <a:ext cx="177" cy="4"/>
                            </a:xfrm>
                            <a:custGeom>
                              <a:avLst/>
                              <a:gdLst>
                                <a:gd name="T0" fmla="*/ 160 w 195"/>
                                <a:gd name="T1" fmla="*/ 3 h 4"/>
                                <a:gd name="T2" fmla="*/ 2 w 195"/>
                                <a:gd name="T3" fmla="*/ 3 h 4"/>
                                <a:gd name="T4" fmla="*/ 0 w 195"/>
                                <a:gd name="T5" fmla="*/ 0 h 4"/>
                                <a:gd name="T6" fmla="*/ 160 w 195"/>
                                <a:gd name="T7" fmla="*/ 0 h 4"/>
                                <a:gd name="T8" fmla="*/ 160 w 195"/>
                                <a:gd name="T9" fmla="*/ 3 h 4"/>
                                <a:gd name="T10" fmla="*/ 160 w 195"/>
                                <a:gd name="T11" fmla="*/ 3 h 4"/>
                                <a:gd name="T12" fmla="*/ 0 60000 65536"/>
                                <a:gd name="T13" fmla="*/ 0 60000 65536"/>
                                <a:gd name="T14" fmla="*/ 0 60000 65536"/>
                                <a:gd name="T15" fmla="*/ 0 60000 65536"/>
                                <a:gd name="T16" fmla="*/ 0 60000 65536"/>
                                <a:gd name="T17" fmla="*/ 0 60000 65536"/>
                                <a:gd name="T18" fmla="*/ 0 w 195"/>
                                <a:gd name="T19" fmla="*/ 0 h 4"/>
                                <a:gd name="T20" fmla="*/ 195 w 195"/>
                                <a:gd name="T21" fmla="*/ 4 h 4"/>
                              </a:gdLst>
                              <a:ahLst/>
                              <a:cxnLst>
                                <a:cxn ang="T12">
                                  <a:pos x="T0" y="T1"/>
                                </a:cxn>
                                <a:cxn ang="T13">
                                  <a:pos x="T2" y="T3"/>
                                </a:cxn>
                                <a:cxn ang="T14">
                                  <a:pos x="T4" y="T5"/>
                                </a:cxn>
                                <a:cxn ang="T15">
                                  <a:pos x="T6" y="T7"/>
                                </a:cxn>
                                <a:cxn ang="T16">
                                  <a:pos x="T8" y="T9"/>
                                </a:cxn>
                                <a:cxn ang="T17">
                                  <a:pos x="T10" y="T11"/>
                                </a:cxn>
                              </a:cxnLst>
                              <a:rect l="T18" t="T19" r="T20" b="T21"/>
                              <a:pathLst>
                                <a:path w="195" h="4">
                                  <a:moveTo>
                                    <a:pt x="194" y="3"/>
                                  </a:moveTo>
                                  <a:lnTo>
                                    <a:pt x="2" y="3"/>
                                  </a:lnTo>
                                  <a:lnTo>
                                    <a:pt x="0" y="0"/>
                                  </a:lnTo>
                                  <a:lnTo>
                                    <a:pt x="194" y="0"/>
                                  </a:lnTo>
                                  <a:lnTo>
                                    <a:pt x="194"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24" name="Freeform 1228"/>
                            <p:cNvSpPr>
                              <a:spLocks/>
                            </p:cNvSpPr>
                            <p:nvPr/>
                          </p:nvSpPr>
                          <p:spPr bwMode="auto">
                            <a:xfrm>
                              <a:off x="241" y="1798"/>
                              <a:ext cx="179" cy="1"/>
                            </a:xfrm>
                            <a:custGeom>
                              <a:avLst/>
                              <a:gdLst>
                                <a:gd name="T0" fmla="*/ 160 w 197"/>
                                <a:gd name="T1" fmla="*/ 0 h 1"/>
                                <a:gd name="T2" fmla="*/ 0 w 197"/>
                                <a:gd name="T3" fmla="*/ 0 h 1"/>
                                <a:gd name="T4" fmla="*/ 0 w 197"/>
                                <a:gd name="T5" fmla="*/ 0 h 1"/>
                                <a:gd name="T6" fmla="*/ 162 w 197"/>
                                <a:gd name="T7" fmla="*/ 0 h 1"/>
                                <a:gd name="T8" fmla="*/ 160 w 197"/>
                                <a:gd name="T9" fmla="*/ 0 h 1"/>
                                <a:gd name="T10" fmla="*/ 160 w 197"/>
                                <a:gd name="T11" fmla="*/ 0 h 1"/>
                                <a:gd name="T12" fmla="*/ 0 60000 65536"/>
                                <a:gd name="T13" fmla="*/ 0 60000 65536"/>
                                <a:gd name="T14" fmla="*/ 0 60000 65536"/>
                                <a:gd name="T15" fmla="*/ 0 60000 65536"/>
                                <a:gd name="T16" fmla="*/ 0 60000 65536"/>
                                <a:gd name="T17" fmla="*/ 0 60000 65536"/>
                                <a:gd name="T18" fmla="*/ 0 w 197"/>
                                <a:gd name="T19" fmla="*/ 0 h 1"/>
                                <a:gd name="T20" fmla="*/ 197 w 19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7" h="1">
                                  <a:moveTo>
                                    <a:pt x="194" y="0"/>
                                  </a:moveTo>
                                  <a:lnTo>
                                    <a:pt x="0" y="0"/>
                                  </a:lnTo>
                                  <a:lnTo>
                                    <a:pt x="196" y="0"/>
                                  </a:lnTo>
                                  <a:lnTo>
                                    <a:pt x="19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25" name="Freeform 1229"/>
                            <p:cNvSpPr>
                              <a:spLocks/>
                            </p:cNvSpPr>
                            <p:nvPr/>
                          </p:nvSpPr>
                          <p:spPr bwMode="auto">
                            <a:xfrm>
                              <a:off x="241" y="1798"/>
                              <a:ext cx="179" cy="1"/>
                            </a:xfrm>
                            <a:custGeom>
                              <a:avLst/>
                              <a:gdLst>
                                <a:gd name="T0" fmla="*/ 162 w 197"/>
                                <a:gd name="T1" fmla="*/ 0 h 1"/>
                                <a:gd name="T2" fmla="*/ 0 w 197"/>
                                <a:gd name="T3" fmla="*/ 0 h 1"/>
                                <a:gd name="T4" fmla="*/ 0 w 197"/>
                                <a:gd name="T5" fmla="*/ 0 h 1"/>
                                <a:gd name="T6" fmla="*/ 162 w 197"/>
                                <a:gd name="T7" fmla="*/ 0 h 1"/>
                                <a:gd name="T8" fmla="*/ 162 w 197"/>
                                <a:gd name="T9" fmla="*/ 0 h 1"/>
                                <a:gd name="T10" fmla="*/ 162 w 197"/>
                                <a:gd name="T11" fmla="*/ 0 h 1"/>
                                <a:gd name="T12" fmla="*/ 0 60000 65536"/>
                                <a:gd name="T13" fmla="*/ 0 60000 65536"/>
                                <a:gd name="T14" fmla="*/ 0 60000 65536"/>
                                <a:gd name="T15" fmla="*/ 0 60000 65536"/>
                                <a:gd name="T16" fmla="*/ 0 60000 65536"/>
                                <a:gd name="T17" fmla="*/ 0 60000 65536"/>
                                <a:gd name="T18" fmla="*/ 0 w 197"/>
                                <a:gd name="T19" fmla="*/ 0 h 1"/>
                                <a:gd name="T20" fmla="*/ 197 w 19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7" h="1">
                                  <a:moveTo>
                                    <a:pt x="196" y="0"/>
                                  </a:moveTo>
                                  <a:lnTo>
                                    <a:pt x="0" y="0"/>
                                  </a:lnTo>
                                  <a:lnTo>
                                    <a:pt x="19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26" name="Freeform 1230"/>
                            <p:cNvSpPr>
                              <a:spLocks/>
                            </p:cNvSpPr>
                            <p:nvPr/>
                          </p:nvSpPr>
                          <p:spPr bwMode="auto">
                            <a:xfrm>
                              <a:off x="241" y="1798"/>
                              <a:ext cx="179" cy="1"/>
                            </a:xfrm>
                            <a:custGeom>
                              <a:avLst/>
                              <a:gdLst>
                                <a:gd name="T0" fmla="*/ 162 w 197"/>
                                <a:gd name="T1" fmla="*/ 0 h 1"/>
                                <a:gd name="T2" fmla="*/ 0 w 197"/>
                                <a:gd name="T3" fmla="*/ 0 h 1"/>
                                <a:gd name="T4" fmla="*/ 0 w 197"/>
                                <a:gd name="T5" fmla="*/ 0 h 1"/>
                                <a:gd name="T6" fmla="*/ 162 w 197"/>
                                <a:gd name="T7" fmla="*/ 0 h 1"/>
                                <a:gd name="T8" fmla="*/ 162 w 197"/>
                                <a:gd name="T9" fmla="*/ 0 h 1"/>
                                <a:gd name="T10" fmla="*/ 162 w 197"/>
                                <a:gd name="T11" fmla="*/ 0 h 1"/>
                                <a:gd name="T12" fmla="*/ 0 60000 65536"/>
                                <a:gd name="T13" fmla="*/ 0 60000 65536"/>
                                <a:gd name="T14" fmla="*/ 0 60000 65536"/>
                                <a:gd name="T15" fmla="*/ 0 60000 65536"/>
                                <a:gd name="T16" fmla="*/ 0 60000 65536"/>
                                <a:gd name="T17" fmla="*/ 0 60000 65536"/>
                                <a:gd name="T18" fmla="*/ 0 w 197"/>
                                <a:gd name="T19" fmla="*/ 0 h 1"/>
                                <a:gd name="T20" fmla="*/ 197 w 19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7" h="1">
                                  <a:moveTo>
                                    <a:pt x="196" y="0"/>
                                  </a:moveTo>
                                  <a:lnTo>
                                    <a:pt x="0" y="0"/>
                                  </a:lnTo>
                                  <a:lnTo>
                                    <a:pt x="19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27" name="Freeform 1231"/>
                            <p:cNvSpPr>
                              <a:spLocks/>
                            </p:cNvSpPr>
                            <p:nvPr/>
                          </p:nvSpPr>
                          <p:spPr bwMode="auto">
                            <a:xfrm>
                              <a:off x="241" y="1798"/>
                              <a:ext cx="182" cy="1"/>
                            </a:xfrm>
                            <a:custGeom>
                              <a:avLst/>
                              <a:gdLst>
                                <a:gd name="T0" fmla="*/ 162 w 200"/>
                                <a:gd name="T1" fmla="*/ 0 h 1"/>
                                <a:gd name="T2" fmla="*/ 0 w 200"/>
                                <a:gd name="T3" fmla="*/ 0 h 1"/>
                                <a:gd name="T4" fmla="*/ 0 w 200"/>
                                <a:gd name="T5" fmla="*/ 0 h 1"/>
                                <a:gd name="T6" fmla="*/ 165 w 200"/>
                                <a:gd name="T7" fmla="*/ 0 h 1"/>
                                <a:gd name="T8" fmla="*/ 162 w 200"/>
                                <a:gd name="T9" fmla="*/ 0 h 1"/>
                                <a:gd name="T10" fmla="*/ 162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6" y="0"/>
                                  </a:moveTo>
                                  <a:lnTo>
                                    <a:pt x="0" y="0"/>
                                  </a:lnTo>
                                  <a:lnTo>
                                    <a:pt x="199" y="0"/>
                                  </a:lnTo>
                                  <a:lnTo>
                                    <a:pt x="19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28" name="Freeform 1232"/>
                            <p:cNvSpPr>
                              <a:spLocks/>
                            </p:cNvSpPr>
                            <p:nvPr/>
                          </p:nvSpPr>
                          <p:spPr bwMode="auto">
                            <a:xfrm>
                              <a:off x="241" y="1797"/>
                              <a:ext cx="182" cy="2"/>
                            </a:xfrm>
                            <a:custGeom>
                              <a:avLst/>
                              <a:gdLst>
                                <a:gd name="T0" fmla="*/ 165 w 200"/>
                                <a:gd name="T1" fmla="*/ 1 h 2"/>
                                <a:gd name="T2" fmla="*/ 0 w 200"/>
                                <a:gd name="T3" fmla="*/ 1 h 2"/>
                                <a:gd name="T4" fmla="*/ 0 w 200"/>
                                <a:gd name="T5" fmla="*/ 0 h 2"/>
                                <a:gd name="T6" fmla="*/ 165 w 200"/>
                                <a:gd name="T7" fmla="*/ 0 h 2"/>
                                <a:gd name="T8" fmla="*/ 165 w 200"/>
                                <a:gd name="T9" fmla="*/ 1 h 2"/>
                                <a:gd name="T10" fmla="*/ 165 w 200"/>
                                <a:gd name="T11" fmla="*/ 1 h 2"/>
                                <a:gd name="T12" fmla="*/ 0 60000 65536"/>
                                <a:gd name="T13" fmla="*/ 0 60000 65536"/>
                                <a:gd name="T14" fmla="*/ 0 60000 65536"/>
                                <a:gd name="T15" fmla="*/ 0 60000 65536"/>
                                <a:gd name="T16" fmla="*/ 0 60000 65536"/>
                                <a:gd name="T17" fmla="*/ 0 60000 65536"/>
                                <a:gd name="T18" fmla="*/ 0 w 200"/>
                                <a:gd name="T19" fmla="*/ 0 h 2"/>
                                <a:gd name="T20" fmla="*/ 200 w 200"/>
                                <a:gd name="T21" fmla="*/ 2 h 2"/>
                              </a:gdLst>
                              <a:ahLst/>
                              <a:cxnLst>
                                <a:cxn ang="T12">
                                  <a:pos x="T0" y="T1"/>
                                </a:cxn>
                                <a:cxn ang="T13">
                                  <a:pos x="T2" y="T3"/>
                                </a:cxn>
                                <a:cxn ang="T14">
                                  <a:pos x="T4" y="T5"/>
                                </a:cxn>
                                <a:cxn ang="T15">
                                  <a:pos x="T6" y="T7"/>
                                </a:cxn>
                                <a:cxn ang="T16">
                                  <a:pos x="T8" y="T9"/>
                                </a:cxn>
                                <a:cxn ang="T17">
                                  <a:pos x="T10" y="T11"/>
                                </a:cxn>
                              </a:cxnLst>
                              <a:rect l="T18" t="T19" r="T20" b="T21"/>
                              <a:pathLst>
                                <a:path w="200" h="2">
                                  <a:moveTo>
                                    <a:pt x="199" y="1"/>
                                  </a:moveTo>
                                  <a:lnTo>
                                    <a:pt x="0" y="1"/>
                                  </a:lnTo>
                                  <a:lnTo>
                                    <a:pt x="0" y="0"/>
                                  </a:lnTo>
                                  <a:lnTo>
                                    <a:pt x="199" y="0"/>
                                  </a:lnTo>
                                  <a:lnTo>
                                    <a:pt x="199"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29" name="Freeform 1233"/>
                            <p:cNvSpPr>
                              <a:spLocks/>
                            </p:cNvSpPr>
                            <p:nvPr/>
                          </p:nvSpPr>
                          <p:spPr bwMode="auto">
                            <a:xfrm>
                              <a:off x="241" y="1797"/>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30" name="Freeform 1234"/>
                            <p:cNvSpPr>
                              <a:spLocks/>
                            </p:cNvSpPr>
                            <p:nvPr/>
                          </p:nvSpPr>
                          <p:spPr bwMode="auto">
                            <a:xfrm>
                              <a:off x="241" y="1797"/>
                              <a:ext cx="184" cy="1"/>
                            </a:xfrm>
                            <a:custGeom>
                              <a:avLst/>
                              <a:gdLst>
                                <a:gd name="T0" fmla="*/ 165 w 202"/>
                                <a:gd name="T1" fmla="*/ 0 h 1"/>
                                <a:gd name="T2" fmla="*/ 0 w 202"/>
                                <a:gd name="T3" fmla="*/ 0 h 1"/>
                                <a:gd name="T4" fmla="*/ 0 w 202"/>
                                <a:gd name="T5" fmla="*/ 0 h 1"/>
                                <a:gd name="T6" fmla="*/ 167 w 202"/>
                                <a:gd name="T7" fmla="*/ 0 h 1"/>
                                <a:gd name="T8" fmla="*/ 167 w 202"/>
                                <a:gd name="T9" fmla="*/ 0 h 1"/>
                                <a:gd name="T10" fmla="*/ 165 w 202"/>
                                <a:gd name="T11" fmla="*/ 0 h 1"/>
                                <a:gd name="T12" fmla="*/ 165 w 202"/>
                                <a:gd name="T13" fmla="*/ 0 h 1"/>
                                <a:gd name="T14" fmla="*/ 0 60000 65536"/>
                                <a:gd name="T15" fmla="*/ 0 60000 65536"/>
                                <a:gd name="T16" fmla="*/ 0 60000 65536"/>
                                <a:gd name="T17" fmla="*/ 0 60000 65536"/>
                                <a:gd name="T18" fmla="*/ 0 60000 65536"/>
                                <a:gd name="T19" fmla="*/ 0 60000 65536"/>
                                <a:gd name="T20" fmla="*/ 0 60000 65536"/>
                                <a:gd name="T21" fmla="*/ 0 w 202"/>
                                <a:gd name="T22" fmla="*/ 0 h 1"/>
                                <a:gd name="T23" fmla="*/ 202 w 20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1">
                                  <a:moveTo>
                                    <a:pt x="199" y="0"/>
                                  </a:moveTo>
                                  <a:lnTo>
                                    <a:pt x="0" y="0"/>
                                  </a:lnTo>
                                  <a:lnTo>
                                    <a:pt x="201" y="0"/>
                                  </a:lnTo>
                                  <a:lnTo>
                                    <a:pt x="19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31" name="Freeform 1235"/>
                            <p:cNvSpPr>
                              <a:spLocks/>
                            </p:cNvSpPr>
                            <p:nvPr/>
                          </p:nvSpPr>
                          <p:spPr bwMode="auto">
                            <a:xfrm>
                              <a:off x="241" y="1797"/>
                              <a:ext cx="184" cy="1"/>
                            </a:xfrm>
                            <a:custGeom>
                              <a:avLst/>
                              <a:gdLst>
                                <a:gd name="T0" fmla="*/ 167 w 202"/>
                                <a:gd name="T1" fmla="*/ 0 h 1"/>
                                <a:gd name="T2" fmla="*/ 0 w 202"/>
                                <a:gd name="T3" fmla="*/ 0 h 1"/>
                                <a:gd name="T4" fmla="*/ 0 w 202"/>
                                <a:gd name="T5" fmla="*/ 0 h 1"/>
                                <a:gd name="T6" fmla="*/ 167 w 202"/>
                                <a:gd name="T7" fmla="*/ 0 h 1"/>
                                <a:gd name="T8" fmla="*/ 167 w 202"/>
                                <a:gd name="T9" fmla="*/ 0 h 1"/>
                                <a:gd name="T10" fmla="*/ 167 w 202"/>
                                <a:gd name="T11" fmla="*/ 0 h 1"/>
                                <a:gd name="T12" fmla="*/ 0 60000 65536"/>
                                <a:gd name="T13" fmla="*/ 0 60000 65536"/>
                                <a:gd name="T14" fmla="*/ 0 60000 65536"/>
                                <a:gd name="T15" fmla="*/ 0 60000 65536"/>
                                <a:gd name="T16" fmla="*/ 0 60000 65536"/>
                                <a:gd name="T17" fmla="*/ 0 60000 65536"/>
                                <a:gd name="T18" fmla="*/ 0 w 202"/>
                                <a:gd name="T19" fmla="*/ 0 h 1"/>
                                <a:gd name="T20" fmla="*/ 202 w 20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2" h="1">
                                  <a:moveTo>
                                    <a:pt x="201" y="0"/>
                                  </a:moveTo>
                                  <a:lnTo>
                                    <a:pt x="0" y="0"/>
                                  </a:lnTo>
                                  <a:lnTo>
                                    <a:pt x="20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32" name="Freeform 1236"/>
                            <p:cNvSpPr>
                              <a:spLocks/>
                            </p:cNvSpPr>
                            <p:nvPr/>
                          </p:nvSpPr>
                          <p:spPr bwMode="auto">
                            <a:xfrm>
                              <a:off x="241" y="1797"/>
                              <a:ext cx="184" cy="1"/>
                            </a:xfrm>
                            <a:custGeom>
                              <a:avLst/>
                              <a:gdLst>
                                <a:gd name="T0" fmla="*/ 167 w 202"/>
                                <a:gd name="T1" fmla="*/ 0 h 1"/>
                                <a:gd name="T2" fmla="*/ 0 w 202"/>
                                <a:gd name="T3" fmla="*/ 0 h 1"/>
                                <a:gd name="T4" fmla="*/ 0 w 202"/>
                                <a:gd name="T5" fmla="*/ 0 h 1"/>
                                <a:gd name="T6" fmla="*/ 167 w 202"/>
                                <a:gd name="T7" fmla="*/ 0 h 1"/>
                                <a:gd name="T8" fmla="*/ 167 w 202"/>
                                <a:gd name="T9" fmla="*/ 0 h 1"/>
                                <a:gd name="T10" fmla="*/ 167 w 202"/>
                                <a:gd name="T11" fmla="*/ 0 h 1"/>
                                <a:gd name="T12" fmla="*/ 0 60000 65536"/>
                                <a:gd name="T13" fmla="*/ 0 60000 65536"/>
                                <a:gd name="T14" fmla="*/ 0 60000 65536"/>
                                <a:gd name="T15" fmla="*/ 0 60000 65536"/>
                                <a:gd name="T16" fmla="*/ 0 60000 65536"/>
                                <a:gd name="T17" fmla="*/ 0 60000 65536"/>
                                <a:gd name="T18" fmla="*/ 0 w 202"/>
                                <a:gd name="T19" fmla="*/ 0 h 1"/>
                                <a:gd name="T20" fmla="*/ 202 w 20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2" h="1">
                                  <a:moveTo>
                                    <a:pt x="201" y="0"/>
                                  </a:moveTo>
                                  <a:lnTo>
                                    <a:pt x="0" y="0"/>
                                  </a:lnTo>
                                  <a:lnTo>
                                    <a:pt x="20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33" name="Freeform 1237"/>
                            <p:cNvSpPr>
                              <a:spLocks/>
                            </p:cNvSpPr>
                            <p:nvPr/>
                          </p:nvSpPr>
                          <p:spPr bwMode="auto">
                            <a:xfrm>
                              <a:off x="241" y="1796"/>
                              <a:ext cx="184" cy="2"/>
                            </a:xfrm>
                            <a:custGeom>
                              <a:avLst/>
                              <a:gdLst>
                                <a:gd name="T0" fmla="*/ 167 w 202"/>
                                <a:gd name="T1" fmla="*/ 1 h 3"/>
                                <a:gd name="T2" fmla="*/ 0 w 202"/>
                                <a:gd name="T3" fmla="*/ 1 h 3"/>
                                <a:gd name="T4" fmla="*/ 0 w 202"/>
                                <a:gd name="T5" fmla="*/ 0 h 3"/>
                                <a:gd name="T6" fmla="*/ 167 w 202"/>
                                <a:gd name="T7" fmla="*/ 0 h 3"/>
                                <a:gd name="T8" fmla="*/ 167 w 202"/>
                                <a:gd name="T9" fmla="*/ 1 h 3"/>
                                <a:gd name="T10" fmla="*/ 167 w 202"/>
                                <a:gd name="T11" fmla="*/ 1 h 3"/>
                                <a:gd name="T12" fmla="*/ 0 60000 65536"/>
                                <a:gd name="T13" fmla="*/ 0 60000 65536"/>
                                <a:gd name="T14" fmla="*/ 0 60000 65536"/>
                                <a:gd name="T15" fmla="*/ 0 60000 65536"/>
                                <a:gd name="T16" fmla="*/ 0 60000 65536"/>
                                <a:gd name="T17" fmla="*/ 0 60000 65536"/>
                                <a:gd name="T18" fmla="*/ 0 w 202"/>
                                <a:gd name="T19" fmla="*/ 0 h 3"/>
                                <a:gd name="T20" fmla="*/ 202 w 20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02" h="3">
                                  <a:moveTo>
                                    <a:pt x="201" y="2"/>
                                  </a:moveTo>
                                  <a:lnTo>
                                    <a:pt x="0" y="2"/>
                                  </a:lnTo>
                                  <a:lnTo>
                                    <a:pt x="0" y="0"/>
                                  </a:lnTo>
                                  <a:lnTo>
                                    <a:pt x="201" y="0"/>
                                  </a:lnTo>
                                  <a:lnTo>
                                    <a:pt x="20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34" name="Freeform 1238"/>
                            <p:cNvSpPr>
                              <a:spLocks/>
                            </p:cNvSpPr>
                            <p:nvPr/>
                          </p:nvSpPr>
                          <p:spPr bwMode="auto">
                            <a:xfrm>
                              <a:off x="241" y="1796"/>
                              <a:ext cx="184" cy="1"/>
                            </a:xfrm>
                            <a:custGeom>
                              <a:avLst/>
                              <a:gdLst>
                                <a:gd name="T0" fmla="*/ 167 w 202"/>
                                <a:gd name="T1" fmla="*/ 0 h 1"/>
                                <a:gd name="T2" fmla="*/ 0 w 202"/>
                                <a:gd name="T3" fmla="*/ 0 h 1"/>
                                <a:gd name="T4" fmla="*/ 0 w 202"/>
                                <a:gd name="T5" fmla="*/ 0 h 1"/>
                                <a:gd name="T6" fmla="*/ 167 w 202"/>
                                <a:gd name="T7" fmla="*/ 0 h 1"/>
                                <a:gd name="T8" fmla="*/ 167 w 202"/>
                                <a:gd name="T9" fmla="*/ 0 h 1"/>
                                <a:gd name="T10" fmla="*/ 167 w 202"/>
                                <a:gd name="T11" fmla="*/ 0 h 1"/>
                                <a:gd name="T12" fmla="*/ 0 60000 65536"/>
                                <a:gd name="T13" fmla="*/ 0 60000 65536"/>
                                <a:gd name="T14" fmla="*/ 0 60000 65536"/>
                                <a:gd name="T15" fmla="*/ 0 60000 65536"/>
                                <a:gd name="T16" fmla="*/ 0 60000 65536"/>
                                <a:gd name="T17" fmla="*/ 0 60000 65536"/>
                                <a:gd name="T18" fmla="*/ 0 w 202"/>
                                <a:gd name="T19" fmla="*/ 0 h 1"/>
                                <a:gd name="T20" fmla="*/ 202 w 20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2" h="1">
                                  <a:moveTo>
                                    <a:pt x="201" y="0"/>
                                  </a:moveTo>
                                  <a:lnTo>
                                    <a:pt x="0" y="0"/>
                                  </a:lnTo>
                                  <a:lnTo>
                                    <a:pt x="20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35" name="Freeform 1239"/>
                            <p:cNvSpPr>
                              <a:spLocks/>
                            </p:cNvSpPr>
                            <p:nvPr/>
                          </p:nvSpPr>
                          <p:spPr bwMode="auto">
                            <a:xfrm>
                              <a:off x="241" y="1796"/>
                              <a:ext cx="185" cy="1"/>
                            </a:xfrm>
                            <a:custGeom>
                              <a:avLst/>
                              <a:gdLst>
                                <a:gd name="T0" fmla="*/ 167 w 203"/>
                                <a:gd name="T1" fmla="*/ 0 h 1"/>
                                <a:gd name="T2" fmla="*/ 0 w 203"/>
                                <a:gd name="T3" fmla="*/ 0 h 1"/>
                                <a:gd name="T4" fmla="*/ 0 w 203"/>
                                <a:gd name="T5" fmla="*/ 0 h 1"/>
                                <a:gd name="T6" fmla="*/ 168 w 203"/>
                                <a:gd name="T7" fmla="*/ 0 h 1"/>
                                <a:gd name="T8" fmla="*/ 167 w 203"/>
                                <a:gd name="T9" fmla="*/ 0 h 1"/>
                                <a:gd name="T10" fmla="*/ 167 w 203"/>
                                <a:gd name="T11" fmla="*/ 0 h 1"/>
                                <a:gd name="T12" fmla="*/ 0 60000 65536"/>
                                <a:gd name="T13" fmla="*/ 0 60000 65536"/>
                                <a:gd name="T14" fmla="*/ 0 60000 65536"/>
                                <a:gd name="T15" fmla="*/ 0 60000 65536"/>
                                <a:gd name="T16" fmla="*/ 0 60000 65536"/>
                                <a:gd name="T17" fmla="*/ 0 60000 65536"/>
                                <a:gd name="T18" fmla="*/ 0 w 203"/>
                                <a:gd name="T19" fmla="*/ 0 h 1"/>
                                <a:gd name="T20" fmla="*/ 203 w 2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3" h="1">
                                  <a:moveTo>
                                    <a:pt x="201" y="0"/>
                                  </a:moveTo>
                                  <a:lnTo>
                                    <a:pt x="0" y="0"/>
                                  </a:lnTo>
                                  <a:lnTo>
                                    <a:pt x="202" y="0"/>
                                  </a:lnTo>
                                  <a:lnTo>
                                    <a:pt x="20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36" name="Freeform 1240"/>
                            <p:cNvSpPr>
                              <a:spLocks/>
                            </p:cNvSpPr>
                            <p:nvPr/>
                          </p:nvSpPr>
                          <p:spPr bwMode="auto">
                            <a:xfrm>
                              <a:off x="241" y="1796"/>
                              <a:ext cx="185" cy="1"/>
                            </a:xfrm>
                            <a:custGeom>
                              <a:avLst/>
                              <a:gdLst>
                                <a:gd name="T0" fmla="*/ 168 w 203"/>
                                <a:gd name="T1" fmla="*/ 0 h 1"/>
                                <a:gd name="T2" fmla="*/ 0 w 203"/>
                                <a:gd name="T3" fmla="*/ 0 h 1"/>
                                <a:gd name="T4" fmla="*/ 0 w 203"/>
                                <a:gd name="T5" fmla="*/ 0 h 1"/>
                                <a:gd name="T6" fmla="*/ 168 w 203"/>
                                <a:gd name="T7" fmla="*/ 0 h 1"/>
                                <a:gd name="T8" fmla="*/ 168 w 203"/>
                                <a:gd name="T9" fmla="*/ 0 h 1"/>
                                <a:gd name="T10" fmla="*/ 168 w 203"/>
                                <a:gd name="T11" fmla="*/ 0 h 1"/>
                                <a:gd name="T12" fmla="*/ 0 60000 65536"/>
                                <a:gd name="T13" fmla="*/ 0 60000 65536"/>
                                <a:gd name="T14" fmla="*/ 0 60000 65536"/>
                                <a:gd name="T15" fmla="*/ 0 60000 65536"/>
                                <a:gd name="T16" fmla="*/ 0 60000 65536"/>
                                <a:gd name="T17" fmla="*/ 0 60000 65536"/>
                                <a:gd name="T18" fmla="*/ 0 w 203"/>
                                <a:gd name="T19" fmla="*/ 0 h 1"/>
                                <a:gd name="T20" fmla="*/ 203 w 2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3" h="1">
                                  <a:moveTo>
                                    <a:pt x="202" y="0"/>
                                  </a:moveTo>
                                  <a:lnTo>
                                    <a:pt x="0" y="0"/>
                                  </a:lnTo>
                                  <a:lnTo>
                                    <a:pt x="20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37" name="Freeform 1241"/>
                            <p:cNvSpPr>
                              <a:spLocks/>
                            </p:cNvSpPr>
                            <p:nvPr/>
                          </p:nvSpPr>
                          <p:spPr bwMode="auto">
                            <a:xfrm>
                              <a:off x="241" y="1796"/>
                              <a:ext cx="185" cy="1"/>
                            </a:xfrm>
                            <a:custGeom>
                              <a:avLst/>
                              <a:gdLst>
                                <a:gd name="T0" fmla="*/ 168 w 203"/>
                                <a:gd name="T1" fmla="*/ 0 h 1"/>
                                <a:gd name="T2" fmla="*/ 0 w 203"/>
                                <a:gd name="T3" fmla="*/ 0 h 1"/>
                                <a:gd name="T4" fmla="*/ 0 w 203"/>
                                <a:gd name="T5" fmla="*/ 0 h 1"/>
                                <a:gd name="T6" fmla="*/ 168 w 203"/>
                                <a:gd name="T7" fmla="*/ 0 h 1"/>
                                <a:gd name="T8" fmla="*/ 168 w 203"/>
                                <a:gd name="T9" fmla="*/ 0 h 1"/>
                                <a:gd name="T10" fmla="*/ 168 w 203"/>
                                <a:gd name="T11" fmla="*/ 0 h 1"/>
                                <a:gd name="T12" fmla="*/ 0 60000 65536"/>
                                <a:gd name="T13" fmla="*/ 0 60000 65536"/>
                                <a:gd name="T14" fmla="*/ 0 60000 65536"/>
                                <a:gd name="T15" fmla="*/ 0 60000 65536"/>
                                <a:gd name="T16" fmla="*/ 0 60000 65536"/>
                                <a:gd name="T17" fmla="*/ 0 60000 65536"/>
                                <a:gd name="T18" fmla="*/ 0 w 203"/>
                                <a:gd name="T19" fmla="*/ 0 h 1"/>
                                <a:gd name="T20" fmla="*/ 203 w 2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3" h="1">
                                  <a:moveTo>
                                    <a:pt x="202" y="0"/>
                                  </a:moveTo>
                                  <a:lnTo>
                                    <a:pt x="0" y="0"/>
                                  </a:lnTo>
                                  <a:lnTo>
                                    <a:pt x="20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38" name="Freeform 1242"/>
                            <p:cNvSpPr>
                              <a:spLocks/>
                            </p:cNvSpPr>
                            <p:nvPr/>
                          </p:nvSpPr>
                          <p:spPr bwMode="auto">
                            <a:xfrm>
                              <a:off x="241" y="1794"/>
                              <a:ext cx="185" cy="3"/>
                            </a:xfrm>
                            <a:custGeom>
                              <a:avLst/>
                              <a:gdLst>
                                <a:gd name="T0" fmla="*/ 168 w 203"/>
                                <a:gd name="T1" fmla="*/ 2 h 3"/>
                                <a:gd name="T2" fmla="*/ 0 w 203"/>
                                <a:gd name="T3" fmla="*/ 2 h 3"/>
                                <a:gd name="T4" fmla="*/ 0 w 203"/>
                                <a:gd name="T5" fmla="*/ 0 h 3"/>
                                <a:gd name="T6" fmla="*/ 168 w 203"/>
                                <a:gd name="T7" fmla="*/ 0 h 3"/>
                                <a:gd name="T8" fmla="*/ 168 w 203"/>
                                <a:gd name="T9" fmla="*/ 2 h 3"/>
                                <a:gd name="T10" fmla="*/ 168 w 203"/>
                                <a:gd name="T11" fmla="*/ 2 h 3"/>
                                <a:gd name="T12" fmla="*/ 0 60000 65536"/>
                                <a:gd name="T13" fmla="*/ 0 60000 65536"/>
                                <a:gd name="T14" fmla="*/ 0 60000 65536"/>
                                <a:gd name="T15" fmla="*/ 0 60000 65536"/>
                                <a:gd name="T16" fmla="*/ 0 60000 65536"/>
                                <a:gd name="T17" fmla="*/ 0 60000 65536"/>
                                <a:gd name="T18" fmla="*/ 0 w 203"/>
                                <a:gd name="T19" fmla="*/ 0 h 3"/>
                                <a:gd name="T20" fmla="*/ 203 w 203"/>
                                <a:gd name="T21" fmla="*/ 3 h 3"/>
                              </a:gdLst>
                              <a:ahLst/>
                              <a:cxnLst>
                                <a:cxn ang="T12">
                                  <a:pos x="T0" y="T1"/>
                                </a:cxn>
                                <a:cxn ang="T13">
                                  <a:pos x="T2" y="T3"/>
                                </a:cxn>
                                <a:cxn ang="T14">
                                  <a:pos x="T4" y="T5"/>
                                </a:cxn>
                                <a:cxn ang="T15">
                                  <a:pos x="T6" y="T7"/>
                                </a:cxn>
                                <a:cxn ang="T16">
                                  <a:pos x="T8" y="T9"/>
                                </a:cxn>
                                <a:cxn ang="T17">
                                  <a:pos x="T10" y="T11"/>
                                </a:cxn>
                              </a:cxnLst>
                              <a:rect l="T18" t="T19" r="T20" b="T21"/>
                              <a:pathLst>
                                <a:path w="203" h="3">
                                  <a:moveTo>
                                    <a:pt x="202" y="2"/>
                                  </a:moveTo>
                                  <a:lnTo>
                                    <a:pt x="0" y="2"/>
                                  </a:lnTo>
                                  <a:lnTo>
                                    <a:pt x="0" y="0"/>
                                  </a:lnTo>
                                  <a:lnTo>
                                    <a:pt x="202" y="0"/>
                                  </a:lnTo>
                                  <a:lnTo>
                                    <a:pt x="20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39" name="Freeform 1243"/>
                            <p:cNvSpPr>
                              <a:spLocks/>
                            </p:cNvSpPr>
                            <p:nvPr/>
                          </p:nvSpPr>
                          <p:spPr bwMode="auto">
                            <a:xfrm>
                              <a:off x="241" y="1794"/>
                              <a:ext cx="185" cy="1"/>
                            </a:xfrm>
                            <a:custGeom>
                              <a:avLst/>
                              <a:gdLst>
                                <a:gd name="T0" fmla="*/ 168 w 203"/>
                                <a:gd name="T1" fmla="*/ 0 h 1"/>
                                <a:gd name="T2" fmla="*/ 0 w 203"/>
                                <a:gd name="T3" fmla="*/ 0 h 1"/>
                                <a:gd name="T4" fmla="*/ 0 w 203"/>
                                <a:gd name="T5" fmla="*/ 0 h 1"/>
                                <a:gd name="T6" fmla="*/ 168 w 203"/>
                                <a:gd name="T7" fmla="*/ 0 h 1"/>
                                <a:gd name="T8" fmla="*/ 168 w 203"/>
                                <a:gd name="T9" fmla="*/ 0 h 1"/>
                                <a:gd name="T10" fmla="*/ 168 w 203"/>
                                <a:gd name="T11" fmla="*/ 0 h 1"/>
                                <a:gd name="T12" fmla="*/ 0 60000 65536"/>
                                <a:gd name="T13" fmla="*/ 0 60000 65536"/>
                                <a:gd name="T14" fmla="*/ 0 60000 65536"/>
                                <a:gd name="T15" fmla="*/ 0 60000 65536"/>
                                <a:gd name="T16" fmla="*/ 0 60000 65536"/>
                                <a:gd name="T17" fmla="*/ 0 60000 65536"/>
                                <a:gd name="T18" fmla="*/ 0 w 203"/>
                                <a:gd name="T19" fmla="*/ 0 h 1"/>
                                <a:gd name="T20" fmla="*/ 203 w 2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3" h="1">
                                  <a:moveTo>
                                    <a:pt x="202" y="0"/>
                                  </a:moveTo>
                                  <a:lnTo>
                                    <a:pt x="0" y="0"/>
                                  </a:lnTo>
                                  <a:lnTo>
                                    <a:pt x="20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40" name="Freeform 1244"/>
                            <p:cNvSpPr>
                              <a:spLocks/>
                            </p:cNvSpPr>
                            <p:nvPr/>
                          </p:nvSpPr>
                          <p:spPr bwMode="auto">
                            <a:xfrm>
                              <a:off x="241" y="1794"/>
                              <a:ext cx="187" cy="1"/>
                            </a:xfrm>
                            <a:custGeom>
                              <a:avLst/>
                              <a:gdLst>
                                <a:gd name="T0" fmla="*/ 166 w 206"/>
                                <a:gd name="T1" fmla="*/ 0 h 1"/>
                                <a:gd name="T2" fmla="*/ 0 w 206"/>
                                <a:gd name="T3" fmla="*/ 0 h 1"/>
                                <a:gd name="T4" fmla="*/ 0 w 206"/>
                                <a:gd name="T5" fmla="*/ 0 h 1"/>
                                <a:gd name="T6" fmla="*/ 169 w 206"/>
                                <a:gd name="T7" fmla="*/ 0 h 1"/>
                                <a:gd name="T8" fmla="*/ 166 w 206"/>
                                <a:gd name="T9" fmla="*/ 0 h 1"/>
                                <a:gd name="T10" fmla="*/ 166 w 206"/>
                                <a:gd name="T11" fmla="*/ 0 h 1"/>
                                <a:gd name="T12" fmla="*/ 0 60000 65536"/>
                                <a:gd name="T13" fmla="*/ 0 60000 65536"/>
                                <a:gd name="T14" fmla="*/ 0 60000 65536"/>
                                <a:gd name="T15" fmla="*/ 0 60000 65536"/>
                                <a:gd name="T16" fmla="*/ 0 60000 65536"/>
                                <a:gd name="T17" fmla="*/ 0 60000 65536"/>
                                <a:gd name="T18" fmla="*/ 0 w 206"/>
                                <a:gd name="T19" fmla="*/ 0 h 1"/>
                                <a:gd name="T20" fmla="*/ 206 w 20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6" h="1">
                                  <a:moveTo>
                                    <a:pt x="202" y="0"/>
                                  </a:moveTo>
                                  <a:lnTo>
                                    <a:pt x="0" y="0"/>
                                  </a:lnTo>
                                  <a:lnTo>
                                    <a:pt x="205" y="0"/>
                                  </a:lnTo>
                                  <a:lnTo>
                                    <a:pt x="20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41" name="Freeform 1245"/>
                            <p:cNvSpPr>
                              <a:spLocks/>
                            </p:cNvSpPr>
                            <p:nvPr/>
                          </p:nvSpPr>
                          <p:spPr bwMode="auto">
                            <a:xfrm>
                              <a:off x="239" y="1794"/>
                              <a:ext cx="189" cy="1"/>
                            </a:xfrm>
                            <a:custGeom>
                              <a:avLst/>
                              <a:gdLst>
                                <a:gd name="T0" fmla="*/ 171 w 208"/>
                                <a:gd name="T1" fmla="*/ 0 h 1"/>
                                <a:gd name="T2" fmla="*/ 2 w 208"/>
                                <a:gd name="T3" fmla="*/ 0 h 1"/>
                                <a:gd name="T4" fmla="*/ 0 w 208"/>
                                <a:gd name="T5" fmla="*/ 0 h 1"/>
                                <a:gd name="T6" fmla="*/ 171 w 208"/>
                                <a:gd name="T7" fmla="*/ 0 h 1"/>
                                <a:gd name="T8" fmla="*/ 171 w 208"/>
                                <a:gd name="T9" fmla="*/ 0 h 1"/>
                                <a:gd name="T10" fmla="*/ 171 w 208"/>
                                <a:gd name="T11" fmla="*/ 0 h 1"/>
                                <a:gd name="T12" fmla="*/ 0 60000 65536"/>
                                <a:gd name="T13" fmla="*/ 0 60000 65536"/>
                                <a:gd name="T14" fmla="*/ 0 60000 65536"/>
                                <a:gd name="T15" fmla="*/ 0 60000 65536"/>
                                <a:gd name="T16" fmla="*/ 0 60000 65536"/>
                                <a:gd name="T17" fmla="*/ 0 60000 65536"/>
                                <a:gd name="T18" fmla="*/ 0 w 208"/>
                                <a:gd name="T19" fmla="*/ 0 h 1"/>
                                <a:gd name="T20" fmla="*/ 208 w 20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8" h="1">
                                  <a:moveTo>
                                    <a:pt x="207" y="0"/>
                                  </a:moveTo>
                                  <a:lnTo>
                                    <a:pt x="2" y="0"/>
                                  </a:lnTo>
                                  <a:lnTo>
                                    <a:pt x="0" y="0"/>
                                  </a:lnTo>
                                  <a:lnTo>
                                    <a:pt x="20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42" name="Freeform 1246"/>
                            <p:cNvSpPr>
                              <a:spLocks/>
                            </p:cNvSpPr>
                            <p:nvPr/>
                          </p:nvSpPr>
                          <p:spPr bwMode="auto">
                            <a:xfrm>
                              <a:off x="239" y="1791"/>
                              <a:ext cx="189" cy="4"/>
                            </a:xfrm>
                            <a:custGeom>
                              <a:avLst/>
                              <a:gdLst>
                                <a:gd name="T0" fmla="*/ 171 w 208"/>
                                <a:gd name="T1" fmla="*/ 3 h 4"/>
                                <a:gd name="T2" fmla="*/ 0 w 208"/>
                                <a:gd name="T3" fmla="*/ 3 h 4"/>
                                <a:gd name="T4" fmla="*/ 0 w 208"/>
                                <a:gd name="T5" fmla="*/ 0 h 4"/>
                                <a:gd name="T6" fmla="*/ 171 w 208"/>
                                <a:gd name="T7" fmla="*/ 0 h 4"/>
                                <a:gd name="T8" fmla="*/ 171 w 208"/>
                                <a:gd name="T9" fmla="*/ 3 h 4"/>
                                <a:gd name="T10" fmla="*/ 171 w 208"/>
                                <a:gd name="T11" fmla="*/ 3 h 4"/>
                                <a:gd name="T12" fmla="*/ 0 60000 65536"/>
                                <a:gd name="T13" fmla="*/ 0 60000 65536"/>
                                <a:gd name="T14" fmla="*/ 0 60000 65536"/>
                                <a:gd name="T15" fmla="*/ 0 60000 65536"/>
                                <a:gd name="T16" fmla="*/ 0 60000 65536"/>
                                <a:gd name="T17" fmla="*/ 0 60000 65536"/>
                                <a:gd name="T18" fmla="*/ 0 w 208"/>
                                <a:gd name="T19" fmla="*/ 0 h 4"/>
                                <a:gd name="T20" fmla="*/ 208 w 208"/>
                                <a:gd name="T21" fmla="*/ 4 h 4"/>
                              </a:gdLst>
                              <a:ahLst/>
                              <a:cxnLst>
                                <a:cxn ang="T12">
                                  <a:pos x="T0" y="T1"/>
                                </a:cxn>
                                <a:cxn ang="T13">
                                  <a:pos x="T2" y="T3"/>
                                </a:cxn>
                                <a:cxn ang="T14">
                                  <a:pos x="T4" y="T5"/>
                                </a:cxn>
                                <a:cxn ang="T15">
                                  <a:pos x="T6" y="T7"/>
                                </a:cxn>
                                <a:cxn ang="T16">
                                  <a:pos x="T8" y="T9"/>
                                </a:cxn>
                                <a:cxn ang="T17">
                                  <a:pos x="T10" y="T11"/>
                                </a:cxn>
                              </a:cxnLst>
                              <a:rect l="T18" t="T19" r="T20" b="T21"/>
                              <a:pathLst>
                                <a:path w="208" h="4">
                                  <a:moveTo>
                                    <a:pt x="207" y="3"/>
                                  </a:moveTo>
                                  <a:lnTo>
                                    <a:pt x="0" y="3"/>
                                  </a:lnTo>
                                  <a:lnTo>
                                    <a:pt x="0" y="0"/>
                                  </a:lnTo>
                                  <a:lnTo>
                                    <a:pt x="207" y="0"/>
                                  </a:lnTo>
                                  <a:lnTo>
                                    <a:pt x="207"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43" name="Freeform 1247"/>
                            <p:cNvSpPr>
                              <a:spLocks/>
                            </p:cNvSpPr>
                            <p:nvPr/>
                          </p:nvSpPr>
                          <p:spPr bwMode="auto">
                            <a:xfrm>
                              <a:off x="230" y="1791"/>
                              <a:ext cx="7" cy="4"/>
                            </a:xfrm>
                            <a:custGeom>
                              <a:avLst/>
                              <a:gdLst>
                                <a:gd name="T0" fmla="*/ 0 w 7"/>
                                <a:gd name="T1" fmla="*/ 0 h 4"/>
                                <a:gd name="T2" fmla="*/ 6 w 7"/>
                                <a:gd name="T3" fmla="*/ 0 h 4"/>
                                <a:gd name="T4" fmla="*/ 4 w 7"/>
                                <a:gd name="T5" fmla="*/ 3 h 4"/>
                                <a:gd name="T6" fmla="*/ 0 w 7"/>
                                <a:gd name="T7" fmla="*/ 0 h 4"/>
                                <a:gd name="T8" fmla="*/ 0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0"/>
                                  </a:moveTo>
                                  <a:lnTo>
                                    <a:pt x="6" y="0"/>
                                  </a:lnTo>
                                  <a:lnTo>
                                    <a:pt x="4" y="3"/>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44" name="Freeform 1248"/>
                            <p:cNvSpPr>
                              <a:spLocks/>
                            </p:cNvSpPr>
                            <p:nvPr/>
                          </p:nvSpPr>
                          <p:spPr bwMode="auto">
                            <a:xfrm>
                              <a:off x="239" y="1791"/>
                              <a:ext cx="189" cy="1"/>
                            </a:xfrm>
                            <a:custGeom>
                              <a:avLst/>
                              <a:gdLst>
                                <a:gd name="T0" fmla="*/ 171 w 208"/>
                                <a:gd name="T1" fmla="*/ 0 h 1"/>
                                <a:gd name="T2" fmla="*/ 0 w 208"/>
                                <a:gd name="T3" fmla="*/ 0 h 1"/>
                                <a:gd name="T4" fmla="*/ 0 w 208"/>
                                <a:gd name="T5" fmla="*/ 0 h 1"/>
                                <a:gd name="T6" fmla="*/ 171 w 208"/>
                                <a:gd name="T7" fmla="*/ 0 h 1"/>
                                <a:gd name="T8" fmla="*/ 171 w 208"/>
                                <a:gd name="T9" fmla="*/ 0 h 1"/>
                                <a:gd name="T10" fmla="*/ 171 w 208"/>
                                <a:gd name="T11" fmla="*/ 0 h 1"/>
                                <a:gd name="T12" fmla="*/ 0 60000 65536"/>
                                <a:gd name="T13" fmla="*/ 0 60000 65536"/>
                                <a:gd name="T14" fmla="*/ 0 60000 65536"/>
                                <a:gd name="T15" fmla="*/ 0 60000 65536"/>
                                <a:gd name="T16" fmla="*/ 0 60000 65536"/>
                                <a:gd name="T17" fmla="*/ 0 60000 65536"/>
                                <a:gd name="T18" fmla="*/ 0 w 208"/>
                                <a:gd name="T19" fmla="*/ 0 h 1"/>
                                <a:gd name="T20" fmla="*/ 208 w 20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8" h="1">
                                  <a:moveTo>
                                    <a:pt x="207" y="0"/>
                                  </a:moveTo>
                                  <a:lnTo>
                                    <a:pt x="0" y="0"/>
                                  </a:lnTo>
                                  <a:lnTo>
                                    <a:pt x="20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45" name="Freeform 1249"/>
                            <p:cNvSpPr>
                              <a:spLocks/>
                            </p:cNvSpPr>
                            <p:nvPr/>
                          </p:nvSpPr>
                          <p:spPr bwMode="auto">
                            <a:xfrm>
                              <a:off x="226" y="1791"/>
                              <a:ext cx="14" cy="1"/>
                            </a:xfrm>
                            <a:custGeom>
                              <a:avLst/>
                              <a:gdLst>
                                <a:gd name="T0" fmla="*/ 9 w 16"/>
                                <a:gd name="T1" fmla="*/ 0 h 1"/>
                                <a:gd name="T2" fmla="*/ 4 w 16"/>
                                <a:gd name="T3" fmla="*/ 0 h 1"/>
                                <a:gd name="T4" fmla="*/ 0 w 16"/>
                                <a:gd name="T5" fmla="*/ 0 h 1"/>
                                <a:gd name="T6" fmla="*/ 11 w 16"/>
                                <a:gd name="T7" fmla="*/ 0 h 1"/>
                                <a:gd name="T8" fmla="*/ 9 w 16"/>
                                <a:gd name="T9" fmla="*/ 0 h 1"/>
                                <a:gd name="T10" fmla="*/ 9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11" y="0"/>
                                  </a:moveTo>
                                  <a:lnTo>
                                    <a:pt x="5" y="0"/>
                                  </a:lnTo>
                                  <a:lnTo>
                                    <a:pt x="0" y="0"/>
                                  </a:lnTo>
                                  <a:lnTo>
                                    <a:pt x="15" y="0"/>
                                  </a:lnTo>
                                  <a:lnTo>
                                    <a:pt x="1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46" name="Freeform 1250"/>
                            <p:cNvSpPr>
                              <a:spLocks/>
                            </p:cNvSpPr>
                            <p:nvPr/>
                          </p:nvSpPr>
                          <p:spPr bwMode="auto">
                            <a:xfrm>
                              <a:off x="224" y="1791"/>
                              <a:ext cx="204" cy="1"/>
                            </a:xfrm>
                            <a:custGeom>
                              <a:avLst/>
                              <a:gdLst>
                                <a:gd name="T0" fmla="*/ 184 w 225"/>
                                <a:gd name="T1" fmla="*/ 0 h 1"/>
                                <a:gd name="T2" fmla="*/ 14 w 225"/>
                                <a:gd name="T3" fmla="*/ 0 h 1"/>
                                <a:gd name="T4" fmla="*/ 14 w 225"/>
                                <a:gd name="T5" fmla="*/ 0 h 1"/>
                                <a:gd name="T6" fmla="*/ 14 w 225"/>
                                <a:gd name="T7" fmla="*/ 0 h 1"/>
                                <a:gd name="T8" fmla="*/ 2 w 225"/>
                                <a:gd name="T9" fmla="*/ 0 h 1"/>
                                <a:gd name="T10" fmla="*/ 0 w 225"/>
                                <a:gd name="T11" fmla="*/ 0 h 1"/>
                                <a:gd name="T12" fmla="*/ 0 w 225"/>
                                <a:gd name="T13" fmla="*/ 0 h 1"/>
                                <a:gd name="T14" fmla="*/ 184 w 225"/>
                                <a:gd name="T15" fmla="*/ 0 h 1"/>
                                <a:gd name="T16" fmla="*/ 184 w 225"/>
                                <a:gd name="T17" fmla="*/ 0 h 1"/>
                                <a:gd name="T18" fmla="*/ 184 w 22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5"/>
                                <a:gd name="T31" fmla="*/ 0 h 1"/>
                                <a:gd name="T32" fmla="*/ 225 w 22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5" h="1">
                                  <a:moveTo>
                                    <a:pt x="224" y="0"/>
                                  </a:moveTo>
                                  <a:lnTo>
                                    <a:pt x="17" y="0"/>
                                  </a:lnTo>
                                  <a:lnTo>
                                    <a:pt x="2" y="0"/>
                                  </a:lnTo>
                                  <a:lnTo>
                                    <a:pt x="0" y="0"/>
                                  </a:lnTo>
                                  <a:lnTo>
                                    <a:pt x="22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47" name="Freeform 1251"/>
                            <p:cNvSpPr>
                              <a:spLocks/>
                            </p:cNvSpPr>
                            <p:nvPr/>
                          </p:nvSpPr>
                          <p:spPr bwMode="auto">
                            <a:xfrm>
                              <a:off x="224" y="1791"/>
                              <a:ext cx="206" cy="1"/>
                            </a:xfrm>
                            <a:custGeom>
                              <a:avLst/>
                              <a:gdLst>
                                <a:gd name="T0" fmla="*/ 184 w 227"/>
                                <a:gd name="T1" fmla="*/ 0 h 1"/>
                                <a:gd name="T2" fmla="*/ 0 w 227"/>
                                <a:gd name="T3" fmla="*/ 0 h 1"/>
                                <a:gd name="T4" fmla="*/ 0 w 227"/>
                                <a:gd name="T5" fmla="*/ 0 h 1"/>
                                <a:gd name="T6" fmla="*/ 186 w 227"/>
                                <a:gd name="T7" fmla="*/ 0 h 1"/>
                                <a:gd name="T8" fmla="*/ 184 w 227"/>
                                <a:gd name="T9" fmla="*/ 0 h 1"/>
                                <a:gd name="T10" fmla="*/ 184 w 227"/>
                                <a:gd name="T11" fmla="*/ 0 h 1"/>
                                <a:gd name="T12" fmla="*/ 0 60000 65536"/>
                                <a:gd name="T13" fmla="*/ 0 60000 65536"/>
                                <a:gd name="T14" fmla="*/ 0 60000 65536"/>
                                <a:gd name="T15" fmla="*/ 0 60000 65536"/>
                                <a:gd name="T16" fmla="*/ 0 60000 65536"/>
                                <a:gd name="T17" fmla="*/ 0 60000 65536"/>
                                <a:gd name="T18" fmla="*/ 0 w 227"/>
                                <a:gd name="T19" fmla="*/ 0 h 1"/>
                                <a:gd name="T20" fmla="*/ 227 w 22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7" h="1">
                                  <a:moveTo>
                                    <a:pt x="224" y="0"/>
                                  </a:moveTo>
                                  <a:lnTo>
                                    <a:pt x="0" y="0"/>
                                  </a:lnTo>
                                  <a:lnTo>
                                    <a:pt x="226" y="0"/>
                                  </a:lnTo>
                                  <a:lnTo>
                                    <a:pt x="22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48" name="Freeform 1252"/>
                            <p:cNvSpPr>
                              <a:spLocks/>
                            </p:cNvSpPr>
                            <p:nvPr/>
                          </p:nvSpPr>
                          <p:spPr bwMode="auto">
                            <a:xfrm>
                              <a:off x="222" y="1791"/>
                              <a:ext cx="208" cy="1"/>
                            </a:xfrm>
                            <a:custGeom>
                              <a:avLst/>
                              <a:gdLst>
                                <a:gd name="T0" fmla="*/ 188 w 229"/>
                                <a:gd name="T1" fmla="*/ 0 h 1"/>
                                <a:gd name="T2" fmla="*/ 2 w 229"/>
                                <a:gd name="T3" fmla="*/ 0 h 1"/>
                                <a:gd name="T4" fmla="*/ 0 w 229"/>
                                <a:gd name="T5" fmla="*/ 0 h 1"/>
                                <a:gd name="T6" fmla="*/ 188 w 229"/>
                                <a:gd name="T7" fmla="*/ 0 h 1"/>
                                <a:gd name="T8" fmla="*/ 188 w 229"/>
                                <a:gd name="T9" fmla="*/ 0 h 1"/>
                                <a:gd name="T10" fmla="*/ 188 w 229"/>
                                <a:gd name="T11" fmla="*/ 0 h 1"/>
                                <a:gd name="T12" fmla="*/ 0 60000 65536"/>
                                <a:gd name="T13" fmla="*/ 0 60000 65536"/>
                                <a:gd name="T14" fmla="*/ 0 60000 65536"/>
                                <a:gd name="T15" fmla="*/ 0 60000 65536"/>
                                <a:gd name="T16" fmla="*/ 0 60000 65536"/>
                                <a:gd name="T17" fmla="*/ 0 60000 65536"/>
                                <a:gd name="T18" fmla="*/ 0 w 229"/>
                                <a:gd name="T19" fmla="*/ 0 h 1"/>
                                <a:gd name="T20" fmla="*/ 229 w 2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9" h="1">
                                  <a:moveTo>
                                    <a:pt x="228" y="0"/>
                                  </a:moveTo>
                                  <a:lnTo>
                                    <a:pt x="2" y="0"/>
                                  </a:lnTo>
                                  <a:lnTo>
                                    <a:pt x="0" y="0"/>
                                  </a:lnTo>
                                  <a:lnTo>
                                    <a:pt x="22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49" name="Freeform 1253"/>
                            <p:cNvSpPr>
                              <a:spLocks/>
                            </p:cNvSpPr>
                            <p:nvPr/>
                          </p:nvSpPr>
                          <p:spPr bwMode="auto">
                            <a:xfrm>
                              <a:off x="222" y="1790"/>
                              <a:ext cx="208" cy="2"/>
                            </a:xfrm>
                            <a:custGeom>
                              <a:avLst/>
                              <a:gdLst>
                                <a:gd name="T0" fmla="*/ 188 w 229"/>
                                <a:gd name="T1" fmla="*/ 1 h 3"/>
                                <a:gd name="T2" fmla="*/ 0 w 229"/>
                                <a:gd name="T3" fmla="*/ 1 h 3"/>
                                <a:gd name="T4" fmla="*/ 0 w 229"/>
                                <a:gd name="T5" fmla="*/ 0 h 3"/>
                                <a:gd name="T6" fmla="*/ 188 w 229"/>
                                <a:gd name="T7" fmla="*/ 0 h 3"/>
                                <a:gd name="T8" fmla="*/ 188 w 229"/>
                                <a:gd name="T9" fmla="*/ 1 h 3"/>
                                <a:gd name="T10" fmla="*/ 188 w 229"/>
                                <a:gd name="T11" fmla="*/ 1 h 3"/>
                                <a:gd name="T12" fmla="*/ 0 60000 65536"/>
                                <a:gd name="T13" fmla="*/ 0 60000 65536"/>
                                <a:gd name="T14" fmla="*/ 0 60000 65536"/>
                                <a:gd name="T15" fmla="*/ 0 60000 65536"/>
                                <a:gd name="T16" fmla="*/ 0 60000 65536"/>
                                <a:gd name="T17" fmla="*/ 0 60000 65536"/>
                                <a:gd name="T18" fmla="*/ 0 w 229"/>
                                <a:gd name="T19" fmla="*/ 0 h 3"/>
                                <a:gd name="T20" fmla="*/ 229 w 22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29" h="3">
                                  <a:moveTo>
                                    <a:pt x="228" y="2"/>
                                  </a:moveTo>
                                  <a:lnTo>
                                    <a:pt x="0" y="2"/>
                                  </a:lnTo>
                                  <a:lnTo>
                                    <a:pt x="0" y="0"/>
                                  </a:lnTo>
                                  <a:lnTo>
                                    <a:pt x="228" y="0"/>
                                  </a:lnTo>
                                  <a:lnTo>
                                    <a:pt x="22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50" name="Freeform 1254"/>
                            <p:cNvSpPr>
                              <a:spLocks/>
                            </p:cNvSpPr>
                            <p:nvPr/>
                          </p:nvSpPr>
                          <p:spPr bwMode="auto">
                            <a:xfrm>
                              <a:off x="222" y="1790"/>
                              <a:ext cx="208" cy="0"/>
                            </a:xfrm>
                            <a:custGeom>
                              <a:avLst/>
                              <a:gdLst>
                                <a:gd name="T0" fmla="*/ 188 w 229"/>
                                <a:gd name="T1" fmla="*/ 0 h 1"/>
                                <a:gd name="T2" fmla="*/ 0 w 229"/>
                                <a:gd name="T3" fmla="*/ 0 h 1"/>
                                <a:gd name="T4" fmla="*/ 0 w 229"/>
                                <a:gd name="T5" fmla="*/ 0 h 1"/>
                                <a:gd name="T6" fmla="*/ 188 w 229"/>
                                <a:gd name="T7" fmla="*/ 0 h 1"/>
                                <a:gd name="T8" fmla="*/ 188 w 229"/>
                                <a:gd name="T9" fmla="*/ 0 h 1"/>
                                <a:gd name="T10" fmla="*/ 188 w 229"/>
                                <a:gd name="T11" fmla="*/ 0 h 1"/>
                                <a:gd name="T12" fmla="*/ 0 60000 65536"/>
                                <a:gd name="T13" fmla="*/ 0 60000 65536"/>
                                <a:gd name="T14" fmla="*/ 0 60000 65536"/>
                                <a:gd name="T15" fmla="*/ 0 60000 65536"/>
                                <a:gd name="T16" fmla="*/ 0 60000 65536"/>
                                <a:gd name="T17" fmla="*/ 0 60000 65536"/>
                                <a:gd name="T18" fmla="*/ 0 w 229"/>
                                <a:gd name="T19" fmla="*/ 0 h 1"/>
                                <a:gd name="T20" fmla="*/ 229 w 229"/>
                                <a:gd name="T21" fmla="*/ 0 h 1"/>
                              </a:gdLst>
                              <a:ahLst/>
                              <a:cxnLst>
                                <a:cxn ang="T12">
                                  <a:pos x="T0" y="T1"/>
                                </a:cxn>
                                <a:cxn ang="T13">
                                  <a:pos x="T2" y="T3"/>
                                </a:cxn>
                                <a:cxn ang="T14">
                                  <a:pos x="T4" y="T5"/>
                                </a:cxn>
                                <a:cxn ang="T15">
                                  <a:pos x="T6" y="T7"/>
                                </a:cxn>
                                <a:cxn ang="T16">
                                  <a:pos x="T8" y="T9"/>
                                </a:cxn>
                                <a:cxn ang="T17">
                                  <a:pos x="T10" y="T11"/>
                                </a:cxn>
                              </a:cxnLst>
                              <a:rect l="T18" t="T19" r="T20" b="T21"/>
                              <a:pathLst>
                                <a:path w="229" h="1">
                                  <a:moveTo>
                                    <a:pt x="228" y="0"/>
                                  </a:moveTo>
                                  <a:lnTo>
                                    <a:pt x="0" y="0"/>
                                  </a:lnTo>
                                  <a:lnTo>
                                    <a:pt x="22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51" name="Freeform 1255"/>
                            <p:cNvSpPr>
                              <a:spLocks/>
                            </p:cNvSpPr>
                            <p:nvPr/>
                          </p:nvSpPr>
                          <p:spPr bwMode="auto">
                            <a:xfrm>
                              <a:off x="222" y="1790"/>
                              <a:ext cx="208" cy="0"/>
                            </a:xfrm>
                            <a:custGeom>
                              <a:avLst/>
                              <a:gdLst>
                                <a:gd name="T0" fmla="*/ 188 w 229"/>
                                <a:gd name="T1" fmla="*/ 0 h 1"/>
                                <a:gd name="T2" fmla="*/ 0 w 229"/>
                                <a:gd name="T3" fmla="*/ 0 h 1"/>
                                <a:gd name="T4" fmla="*/ 0 w 229"/>
                                <a:gd name="T5" fmla="*/ 0 h 1"/>
                                <a:gd name="T6" fmla="*/ 188 w 229"/>
                                <a:gd name="T7" fmla="*/ 0 h 1"/>
                                <a:gd name="T8" fmla="*/ 188 w 229"/>
                                <a:gd name="T9" fmla="*/ 0 h 1"/>
                                <a:gd name="T10" fmla="*/ 188 w 229"/>
                                <a:gd name="T11" fmla="*/ 0 h 1"/>
                                <a:gd name="T12" fmla="*/ 0 60000 65536"/>
                                <a:gd name="T13" fmla="*/ 0 60000 65536"/>
                                <a:gd name="T14" fmla="*/ 0 60000 65536"/>
                                <a:gd name="T15" fmla="*/ 0 60000 65536"/>
                                <a:gd name="T16" fmla="*/ 0 60000 65536"/>
                                <a:gd name="T17" fmla="*/ 0 60000 65536"/>
                                <a:gd name="T18" fmla="*/ 0 w 229"/>
                                <a:gd name="T19" fmla="*/ 0 h 1"/>
                                <a:gd name="T20" fmla="*/ 229 w 229"/>
                                <a:gd name="T21" fmla="*/ 0 h 1"/>
                              </a:gdLst>
                              <a:ahLst/>
                              <a:cxnLst>
                                <a:cxn ang="T12">
                                  <a:pos x="T0" y="T1"/>
                                </a:cxn>
                                <a:cxn ang="T13">
                                  <a:pos x="T2" y="T3"/>
                                </a:cxn>
                                <a:cxn ang="T14">
                                  <a:pos x="T4" y="T5"/>
                                </a:cxn>
                                <a:cxn ang="T15">
                                  <a:pos x="T6" y="T7"/>
                                </a:cxn>
                                <a:cxn ang="T16">
                                  <a:pos x="T8" y="T9"/>
                                </a:cxn>
                                <a:cxn ang="T17">
                                  <a:pos x="T10" y="T11"/>
                                </a:cxn>
                              </a:cxnLst>
                              <a:rect l="T18" t="T19" r="T20" b="T21"/>
                              <a:pathLst>
                                <a:path w="229" h="1">
                                  <a:moveTo>
                                    <a:pt x="228" y="0"/>
                                  </a:moveTo>
                                  <a:lnTo>
                                    <a:pt x="0" y="0"/>
                                  </a:lnTo>
                                  <a:lnTo>
                                    <a:pt x="22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52" name="Freeform 1256"/>
                            <p:cNvSpPr>
                              <a:spLocks/>
                            </p:cNvSpPr>
                            <p:nvPr/>
                          </p:nvSpPr>
                          <p:spPr bwMode="auto">
                            <a:xfrm>
                              <a:off x="222" y="1790"/>
                              <a:ext cx="210" cy="0"/>
                            </a:xfrm>
                            <a:custGeom>
                              <a:avLst/>
                              <a:gdLst>
                                <a:gd name="T0" fmla="*/ 188 w 231"/>
                                <a:gd name="T1" fmla="*/ 0 h 1"/>
                                <a:gd name="T2" fmla="*/ 0 w 231"/>
                                <a:gd name="T3" fmla="*/ 0 h 1"/>
                                <a:gd name="T4" fmla="*/ 0 w 231"/>
                                <a:gd name="T5" fmla="*/ 0 h 1"/>
                                <a:gd name="T6" fmla="*/ 190 w 231"/>
                                <a:gd name="T7" fmla="*/ 0 h 1"/>
                                <a:gd name="T8" fmla="*/ 188 w 231"/>
                                <a:gd name="T9" fmla="*/ 0 h 1"/>
                                <a:gd name="T10" fmla="*/ 188 w 231"/>
                                <a:gd name="T11" fmla="*/ 0 h 1"/>
                                <a:gd name="T12" fmla="*/ 0 60000 65536"/>
                                <a:gd name="T13" fmla="*/ 0 60000 65536"/>
                                <a:gd name="T14" fmla="*/ 0 60000 65536"/>
                                <a:gd name="T15" fmla="*/ 0 60000 65536"/>
                                <a:gd name="T16" fmla="*/ 0 60000 65536"/>
                                <a:gd name="T17" fmla="*/ 0 60000 65536"/>
                                <a:gd name="T18" fmla="*/ 0 w 231"/>
                                <a:gd name="T19" fmla="*/ 0 h 1"/>
                                <a:gd name="T20" fmla="*/ 231 w 231"/>
                                <a:gd name="T21" fmla="*/ 0 h 1"/>
                              </a:gdLst>
                              <a:ahLst/>
                              <a:cxnLst>
                                <a:cxn ang="T12">
                                  <a:pos x="T0" y="T1"/>
                                </a:cxn>
                                <a:cxn ang="T13">
                                  <a:pos x="T2" y="T3"/>
                                </a:cxn>
                                <a:cxn ang="T14">
                                  <a:pos x="T4" y="T5"/>
                                </a:cxn>
                                <a:cxn ang="T15">
                                  <a:pos x="T6" y="T7"/>
                                </a:cxn>
                                <a:cxn ang="T16">
                                  <a:pos x="T8" y="T9"/>
                                </a:cxn>
                                <a:cxn ang="T17">
                                  <a:pos x="T10" y="T11"/>
                                </a:cxn>
                              </a:cxnLst>
                              <a:rect l="T18" t="T19" r="T20" b="T21"/>
                              <a:pathLst>
                                <a:path w="231" h="1">
                                  <a:moveTo>
                                    <a:pt x="228" y="0"/>
                                  </a:moveTo>
                                  <a:lnTo>
                                    <a:pt x="0" y="0"/>
                                  </a:lnTo>
                                  <a:lnTo>
                                    <a:pt x="230" y="0"/>
                                  </a:lnTo>
                                  <a:lnTo>
                                    <a:pt x="22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53" name="Freeform 1257"/>
                            <p:cNvSpPr>
                              <a:spLocks/>
                            </p:cNvSpPr>
                            <p:nvPr/>
                          </p:nvSpPr>
                          <p:spPr bwMode="auto">
                            <a:xfrm>
                              <a:off x="222" y="1790"/>
                              <a:ext cx="210" cy="0"/>
                            </a:xfrm>
                            <a:custGeom>
                              <a:avLst/>
                              <a:gdLst>
                                <a:gd name="T0" fmla="*/ 190 w 231"/>
                                <a:gd name="T1" fmla="*/ 0 h 1"/>
                                <a:gd name="T2" fmla="*/ 0 w 231"/>
                                <a:gd name="T3" fmla="*/ 0 h 1"/>
                                <a:gd name="T4" fmla="*/ 0 w 231"/>
                                <a:gd name="T5" fmla="*/ 0 h 1"/>
                                <a:gd name="T6" fmla="*/ 190 w 231"/>
                                <a:gd name="T7" fmla="*/ 0 h 1"/>
                                <a:gd name="T8" fmla="*/ 190 w 231"/>
                                <a:gd name="T9" fmla="*/ 0 h 1"/>
                                <a:gd name="T10" fmla="*/ 190 w 231"/>
                                <a:gd name="T11" fmla="*/ 0 h 1"/>
                                <a:gd name="T12" fmla="*/ 0 60000 65536"/>
                                <a:gd name="T13" fmla="*/ 0 60000 65536"/>
                                <a:gd name="T14" fmla="*/ 0 60000 65536"/>
                                <a:gd name="T15" fmla="*/ 0 60000 65536"/>
                                <a:gd name="T16" fmla="*/ 0 60000 65536"/>
                                <a:gd name="T17" fmla="*/ 0 60000 65536"/>
                                <a:gd name="T18" fmla="*/ 0 w 231"/>
                                <a:gd name="T19" fmla="*/ 0 h 1"/>
                                <a:gd name="T20" fmla="*/ 231 w 231"/>
                                <a:gd name="T21" fmla="*/ 0 h 1"/>
                              </a:gdLst>
                              <a:ahLst/>
                              <a:cxnLst>
                                <a:cxn ang="T12">
                                  <a:pos x="T0" y="T1"/>
                                </a:cxn>
                                <a:cxn ang="T13">
                                  <a:pos x="T2" y="T3"/>
                                </a:cxn>
                                <a:cxn ang="T14">
                                  <a:pos x="T4" y="T5"/>
                                </a:cxn>
                                <a:cxn ang="T15">
                                  <a:pos x="T6" y="T7"/>
                                </a:cxn>
                                <a:cxn ang="T16">
                                  <a:pos x="T8" y="T9"/>
                                </a:cxn>
                                <a:cxn ang="T17">
                                  <a:pos x="T10" y="T11"/>
                                </a:cxn>
                              </a:cxnLst>
                              <a:rect l="T18" t="T19" r="T20" b="T21"/>
                              <a:pathLst>
                                <a:path w="231" h="1">
                                  <a:moveTo>
                                    <a:pt x="230" y="0"/>
                                  </a:moveTo>
                                  <a:lnTo>
                                    <a:pt x="0" y="0"/>
                                  </a:lnTo>
                                  <a:lnTo>
                                    <a:pt x="23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54" name="Freeform 1258"/>
                            <p:cNvSpPr>
                              <a:spLocks/>
                            </p:cNvSpPr>
                            <p:nvPr/>
                          </p:nvSpPr>
                          <p:spPr bwMode="auto">
                            <a:xfrm>
                              <a:off x="220" y="1788"/>
                              <a:ext cx="212" cy="2"/>
                            </a:xfrm>
                            <a:custGeom>
                              <a:avLst/>
                              <a:gdLst>
                                <a:gd name="T0" fmla="*/ 192 w 233"/>
                                <a:gd name="T1" fmla="*/ 1 h 3"/>
                                <a:gd name="T2" fmla="*/ 2 w 233"/>
                                <a:gd name="T3" fmla="*/ 1 h 3"/>
                                <a:gd name="T4" fmla="*/ 0 w 233"/>
                                <a:gd name="T5" fmla="*/ 0 h 3"/>
                                <a:gd name="T6" fmla="*/ 192 w 233"/>
                                <a:gd name="T7" fmla="*/ 0 h 3"/>
                                <a:gd name="T8" fmla="*/ 192 w 233"/>
                                <a:gd name="T9" fmla="*/ 1 h 3"/>
                                <a:gd name="T10" fmla="*/ 192 w 233"/>
                                <a:gd name="T11" fmla="*/ 1 h 3"/>
                                <a:gd name="T12" fmla="*/ 0 60000 65536"/>
                                <a:gd name="T13" fmla="*/ 0 60000 65536"/>
                                <a:gd name="T14" fmla="*/ 0 60000 65536"/>
                                <a:gd name="T15" fmla="*/ 0 60000 65536"/>
                                <a:gd name="T16" fmla="*/ 0 60000 65536"/>
                                <a:gd name="T17" fmla="*/ 0 60000 65536"/>
                                <a:gd name="T18" fmla="*/ 0 w 233"/>
                                <a:gd name="T19" fmla="*/ 0 h 3"/>
                                <a:gd name="T20" fmla="*/ 233 w 233"/>
                                <a:gd name="T21" fmla="*/ 3 h 3"/>
                              </a:gdLst>
                              <a:ahLst/>
                              <a:cxnLst>
                                <a:cxn ang="T12">
                                  <a:pos x="T0" y="T1"/>
                                </a:cxn>
                                <a:cxn ang="T13">
                                  <a:pos x="T2" y="T3"/>
                                </a:cxn>
                                <a:cxn ang="T14">
                                  <a:pos x="T4" y="T5"/>
                                </a:cxn>
                                <a:cxn ang="T15">
                                  <a:pos x="T6" y="T7"/>
                                </a:cxn>
                                <a:cxn ang="T16">
                                  <a:pos x="T8" y="T9"/>
                                </a:cxn>
                                <a:cxn ang="T17">
                                  <a:pos x="T10" y="T11"/>
                                </a:cxn>
                              </a:cxnLst>
                              <a:rect l="T18" t="T19" r="T20" b="T21"/>
                              <a:pathLst>
                                <a:path w="233" h="3">
                                  <a:moveTo>
                                    <a:pt x="232" y="2"/>
                                  </a:moveTo>
                                  <a:lnTo>
                                    <a:pt x="2" y="2"/>
                                  </a:lnTo>
                                  <a:lnTo>
                                    <a:pt x="0" y="0"/>
                                  </a:lnTo>
                                  <a:lnTo>
                                    <a:pt x="232" y="0"/>
                                  </a:lnTo>
                                  <a:lnTo>
                                    <a:pt x="23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55" name="Freeform 1259"/>
                            <p:cNvSpPr>
                              <a:spLocks/>
                            </p:cNvSpPr>
                            <p:nvPr/>
                          </p:nvSpPr>
                          <p:spPr bwMode="auto">
                            <a:xfrm>
                              <a:off x="220" y="1788"/>
                              <a:ext cx="212" cy="1"/>
                            </a:xfrm>
                            <a:custGeom>
                              <a:avLst/>
                              <a:gdLst>
                                <a:gd name="T0" fmla="*/ 192 w 233"/>
                                <a:gd name="T1" fmla="*/ 0 h 1"/>
                                <a:gd name="T2" fmla="*/ 0 w 233"/>
                                <a:gd name="T3" fmla="*/ 0 h 1"/>
                                <a:gd name="T4" fmla="*/ 0 w 233"/>
                                <a:gd name="T5" fmla="*/ 0 h 1"/>
                                <a:gd name="T6" fmla="*/ 192 w 233"/>
                                <a:gd name="T7" fmla="*/ 0 h 1"/>
                                <a:gd name="T8" fmla="*/ 192 w 233"/>
                                <a:gd name="T9" fmla="*/ 0 h 1"/>
                                <a:gd name="T10" fmla="*/ 192 w 233"/>
                                <a:gd name="T11" fmla="*/ 0 h 1"/>
                                <a:gd name="T12" fmla="*/ 0 60000 65536"/>
                                <a:gd name="T13" fmla="*/ 0 60000 65536"/>
                                <a:gd name="T14" fmla="*/ 0 60000 65536"/>
                                <a:gd name="T15" fmla="*/ 0 60000 65536"/>
                                <a:gd name="T16" fmla="*/ 0 60000 65536"/>
                                <a:gd name="T17" fmla="*/ 0 60000 65536"/>
                                <a:gd name="T18" fmla="*/ 0 w 233"/>
                                <a:gd name="T19" fmla="*/ 0 h 1"/>
                                <a:gd name="T20" fmla="*/ 233 w 23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3" h="1">
                                  <a:moveTo>
                                    <a:pt x="232" y="0"/>
                                  </a:moveTo>
                                  <a:lnTo>
                                    <a:pt x="0" y="0"/>
                                  </a:lnTo>
                                  <a:lnTo>
                                    <a:pt x="23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56" name="Freeform 1260"/>
                            <p:cNvSpPr>
                              <a:spLocks/>
                            </p:cNvSpPr>
                            <p:nvPr/>
                          </p:nvSpPr>
                          <p:spPr bwMode="auto">
                            <a:xfrm>
                              <a:off x="220" y="1788"/>
                              <a:ext cx="212" cy="1"/>
                            </a:xfrm>
                            <a:custGeom>
                              <a:avLst/>
                              <a:gdLst>
                                <a:gd name="T0" fmla="*/ 192 w 233"/>
                                <a:gd name="T1" fmla="*/ 0 h 1"/>
                                <a:gd name="T2" fmla="*/ 0 w 233"/>
                                <a:gd name="T3" fmla="*/ 0 h 1"/>
                                <a:gd name="T4" fmla="*/ 0 w 233"/>
                                <a:gd name="T5" fmla="*/ 0 h 1"/>
                                <a:gd name="T6" fmla="*/ 192 w 233"/>
                                <a:gd name="T7" fmla="*/ 0 h 1"/>
                                <a:gd name="T8" fmla="*/ 192 w 233"/>
                                <a:gd name="T9" fmla="*/ 0 h 1"/>
                                <a:gd name="T10" fmla="*/ 192 w 233"/>
                                <a:gd name="T11" fmla="*/ 0 h 1"/>
                                <a:gd name="T12" fmla="*/ 0 60000 65536"/>
                                <a:gd name="T13" fmla="*/ 0 60000 65536"/>
                                <a:gd name="T14" fmla="*/ 0 60000 65536"/>
                                <a:gd name="T15" fmla="*/ 0 60000 65536"/>
                                <a:gd name="T16" fmla="*/ 0 60000 65536"/>
                                <a:gd name="T17" fmla="*/ 0 60000 65536"/>
                                <a:gd name="T18" fmla="*/ 0 w 233"/>
                                <a:gd name="T19" fmla="*/ 0 h 1"/>
                                <a:gd name="T20" fmla="*/ 233 w 23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3" h="1">
                                  <a:moveTo>
                                    <a:pt x="232" y="0"/>
                                  </a:moveTo>
                                  <a:lnTo>
                                    <a:pt x="0" y="0"/>
                                  </a:lnTo>
                                  <a:lnTo>
                                    <a:pt x="23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57" name="Freeform 1261"/>
                            <p:cNvSpPr>
                              <a:spLocks/>
                            </p:cNvSpPr>
                            <p:nvPr/>
                          </p:nvSpPr>
                          <p:spPr bwMode="auto">
                            <a:xfrm>
                              <a:off x="220" y="1788"/>
                              <a:ext cx="214" cy="1"/>
                            </a:xfrm>
                            <a:custGeom>
                              <a:avLst/>
                              <a:gdLst>
                                <a:gd name="T0" fmla="*/ 192 w 235"/>
                                <a:gd name="T1" fmla="*/ 0 h 1"/>
                                <a:gd name="T2" fmla="*/ 0 w 235"/>
                                <a:gd name="T3" fmla="*/ 0 h 1"/>
                                <a:gd name="T4" fmla="*/ 0 w 235"/>
                                <a:gd name="T5" fmla="*/ 0 h 1"/>
                                <a:gd name="T6" fmla="*/ 194 w 235"/>
                                <a:gd name="T7" fmla="*/ 0 h 1"/>
                                <a:gd name="T8" fmla="*/ 192 w 235"/>
                                <a:gd name="T9" fmla="*/ 0 h 1"/>
                                <a:gd name="T10" fmla="*/ 192 w 235"/>
                                <a:gd name="T11" fmla="*/ 0 h 1"/>
                                <a:gd name="T12" fmla="*/ 0 60000 65536"/>
                                <a:gd name="T13" fmla="*/ 0 60000 65536"/>
                                <a:gd name="T14" fmla="*/ 0 60000 65536"/>
                                <a:gd name="T15" fmla="*/ 0 60000 65536"/>
                                <a:gd name="T16" fmla="*/ 0 60000 65536"/>
                                <a:gd name="T17" fmla="*/ 0 60000 65536"/>
                                <a:gd name="T18" fmla="*/ 0 w 235"/>
                                <a:gd name="T19" fmla="*/ 0 h 1"/>
                                <a:gd name="T20" fmla="*/ 235 w 23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5" h="1">
                                  <a:moveTo>
                                    <a:pt x="232" y="0"/>
                                  </a:moveTo>
                                  <a:lnTo>
                                    <a:pt x="0" y="0"/>
                                  </a:lnTo>
                                  <a:lnTo>
                                    <a:pt x="234" y="0"/>
                                  </a:lnTo>
                                  <a:lnTo>
                                    <a:pt x="23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58" name="Freeform 1262"/>
                            <p:cNvSpPr>
                              <a:spLocks/>
                            </p:cNvSpPr>
                            <p:nvPr/>
                          </p:nvSpPr>
                          <p:spPr bwMode="auto">
                            <a:xfrm>
                              <a:off x="220" y="1788"/>
                              <a:ext cx="214" cy="1"/>
                            </a:xfrm>
                            <a:custGeom>
                              <a:avLst/>
                              <a:gdLst>
                                <a:gd name="T0" fmla="*/ 194 w 235"/>
                                <a:gd name="T1" fmla="*/ 0 h 1"/>
                                <a:gd name="T2" fmla="*/ 0 w 235"/>
                                <a:gd name="T3" fmla="*/ 0 h 1"/>
                                <a:gd name="T4" fmla="*/ 0 w 235"/>
                                <a:gd name="T5" fmla="*/ 0 h 1"/>
                                <a:gd name="T6" fmla="*/ 194 w 235"/>
                                <a:gd name="T7" fmla="*/ 0 h 1"/>
                                <a:gd name="T8" fmla="*/ 194 w 235"/>
                                <a:gd name="T9" fmla="*/ 0 h 1"/>
                                <a:gd name="T10" fmla="*/ 194 w 235"/>
                                <a:gd name="T11" fmla="*/ 0 h 1"/>
                                <a:gd name="T12" fmla="*/ 0 60000 65536"/>
                                <a:gd name="T13" fmla="*/ 0 60000 65536"/>
                                <a:gd name="T14" fmla="*/ 0 60000 65536"/>
                                <a:gd name="T15" fmla="*/ 0 60000 65536"/>
                                <a:gd name="T16" fmla="*/ 0 60000 65536"/>
                                <a:gd name="T17" fmla="*/ 0 60000 65536"/>
                                <a:gd name="T18" fmla="*/ 0 w 235"/>
                                <a:gd name="T19" fmla="*/ 0 h 1"/>
                                <a:gd name="T20" fmla="*/ 235 w 23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5" h="1">
                                  <a:moveTo>
                                    <a:pt x="234" y="0"/>
                                  </a:moveTo>
                                  <a:lnTo>
                                    <a:pt x="0" y="0"/>
                                  </a:lnTo>
                                  <a:lnTo>
                                    <a:pt x="23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59" name="Freeform 1263"/>
                            <p:cNvSpPr>
                              <a:spLocks/>
                            </p:cNvSpPr>
                            <p:nvPr/>
                          </p:nvSpPr>
                          <p:spPr bwMode="auto">
                            <a:xfrm>
                              <a:off x="218" y="1786"/>
                              <a:ext cx="216" cy="3"/>
                            </a:xfrm>
                            <a:custGeom>
                              <a:avLst/>
                              <a:gdLst>
                                <a:gd name="T0" fmla="*/ 196 w 237"/>
                                <a:gd name="T1" fmla="*/ 2 h 3"/>
                                <a:gd name="T2" fmla="*/ 2 w 237"/>
                                <a:gd name="T3" fmla="*/ 2 h 3"/>
                                <a:gd name="T4" fmla="*/ 0 w 237"/>
                                <a:gd name="T5" fmla="*/ 0 h 3"/>
                                <a:gd name="T6" fmla="*/ 196 w 237"/>
                                <a:gd name="T7" fmla="*/ 0 h 3"/>
                                <a:gd name="T8" fmla="*/ 196 w 237"/>
                                <a:gd name="T9" fmla="*/ 2 h 3"/>
                                <a:gd name="T10" fmla="*/ 196 w 237"/>
                                <a:gd name="T11" fmla="*/ 2 h 3"/>
                                <a:gd name="T12" fmla="*/ 0 60000 65536"/>
                                <a:gd name="T13" fmla="*/ 0 60000 65536"/>
                                <a:gd name="T14" fmla="*/ 0 60000 65536"/>
                                <a:gd name="T15" fmla="*/ 0 60000 65536"/>
                                <a:gd name="T16" fmla="*/ 0 60000 65536"/>
                                <a:gd name="T17" fmla="*/ 0 60000 65536"/>
                                <a:gd name="T18" fmla="*/ 0 w 237"/>
                                <a:gd name="T19" fmla="*/ 0 h 3"/>
                                <a:gd name="T20" fmla="*/ 237 w 237"/>
                                <a:gd name="T21" fmla="*/ 3 h 3"/>
                              </a:gdLst>
                              <a:ahLst/>
                              <a:cxnLst>
                                <a:cxn ang="T12">
                                  <a:pos x="T0" y="T1"/>
                                </a:cxn>
                                <a:cxn ang="T13">
                                  <a:pos x="T2" y="T3"/>
                                </a:cxn>
                                <a:cxn ang="T14">
                                  <a:pos x="T4" y="T5"/>
                                </a:cxn>
                                <a:cxn ang="T15">
                                  <a:pos x="T6" y="T7"/>
                                </a:cxn>
                                <a:cxn ang="T16">
                                  <a:pos x="T8" y="T9"/>
                                </a:cxn>
                                <a:cxn ang="T17">
                                  <a:pos x="T10" y="T11"/>
                                </a:cxn>
                              </a:cxnLst>
                              <a:rect l="T18" t="T19" r="T20" b="T21"/>
                              <a:pathLst>
                                <a:path w="237" h="3">
                                  <a:moveTo>
                                    <a:pt x="236" y="2"/>
                                  </a:moveTo>
                                  <a:lnTo>
                                    <a:pt x="2" y="2"/>
                                  </a:lnTo>
                                  <a:lnTo>
                                    <a:pt x="0" y="0"/>
                                  </a:lnTo>
                                  <a:lnTo>
                                    <a:pt x="236" y="0"/>
                                  </a:lnTo>
                                  <a:lnTo>
                                    <a:pt x="236"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60" name="Freeform 1264"/>
                            <p:cNvSpPr>
                              <a:spLocks/>
                            </p:cNvSpPr>
                            <p:nvPr/>
                          </p:nvSpPr>
                          <p:spPr bwMode="auto">
                            <a:xfrm>
                              <a:off x="218" y="1786"/>
                              <a:ext cx="216" cy="1"/>
                            </a:xfrm>
                            <a:custGeom>
                              <a:avLst/>
                              <a:gdLst>
                                <a:gd name="T0" fmla="*/ 196 w 237"/>
                                <a:gd name="T1" fmla="*/ 0 h 1"/>
                                <a:gd name="T2" fmla="*/ 0 w 237"/>
                                <a:gd name="T3" fmla="*/ 0 h 1"/>
                                <a:gd name="T4" fmla="*/ 0 w 237"/>
                                <a:gd name="T5" fmla="*/ 0 h 1"/>
                                <a:gd name="T6" fmla="*/ 196 w 237"/>
                                <a:gd name="T7" fmla="*/ 0 h 1"/>
                                <a:gd name="T8" fmla="*/ 196 w 237"/>
                                <a:gd name="T9" fmla="*/ 0 h 1"/>
                                <a:gd name="T10" fmla="*/ 196 w 237"/>
                                <a:gd name="T11" fmla="*/ 0 h 1"/>
                                <a:gd name="T12" fmla="*/ 0 60000 65536"/>
                                <a:gd name="T13" fmla="*/ 0 60000 65536"/>
                                <a:gd name="T14" fmla="*/ 0 60000 65536"/>
                                <a:gd name="T15" fmla="*/ 0 60000 65536"/>
                                <a:gd name="T16" fmla="*/ 0 60000 65536"/>
                                <a:gd name="T17" fmla="*/ 0 60000 65536"/>
                                <a:gd name="T18" fmla="*/ 0 w 237"/>
                                <a:gd name="T19" fmla="*/ 0 h 1"/>
                                <a:gd name="T20" fmla="*/ 237 w 2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7" h="1">
                                  <a:moveTo>
                                    <a:pt x="236" y="0"/>
                                  </a:moveTo>
                                  <a:lnTo>
                                    <a:pt x="0" y="0"/>
                                  </a:lnTo>
                                  <a:lnTo>
                                    <a:pt x="23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61" name="Freeform 1265"/>
                            <p:cNvSpPr>
                              <a:spLocks/>
                            </p:cNvSpPr>
                            <p:nvPr/>
                          </p:nvSpPr>
                          <p:spPr bwMode="auto">
                            <a:xfrm>
                              <a:off x="218" y="1786"/>
                              <a:ext cx="216" cy="1"/>
                            </a:xfrm>
                            <a:custGeom>
                              <a:avLst/>
                              <a:gdLst>
                                <a:gd name="T0" fmla="*/ 196 w 237"/>
                                <a:gd name="T1" fmla="*/ 0 h 1"/>
                                <a:gd name="T2" fmla="*/ 0 w 237"/>
                                <a:gd name="T3" fmla="*/ 0 h 1"/>
                                <a:gd name="T4" fmla="*/ 0 w 237"/>
                                <a:gd name="T5" fmla="*/ 0 h 1"/>
                                <a:gd name="T6" fmla="*/ 196 w 237"/>
                                <a:gd name="T7" fmla="*/ 0 h 1"/>
                                <a:gd name="T8" fmla="*/ 196 w 237"/>
                                <a:gd name="T9" fmla="*/ 0 h 1"/>
                                <a:gd name="T10" fmla="*/ 196 w 237"/>
                                <a:gd name="T11" fmla="*/ 0 h 1"/>
                                <a:gd name="T12" fmla="*/ 0 60000 65536"/>
                                <a:gd name="T13" fmla="*/ 0 60000 65536"/>
                                <a:gd name="T14" fmla="*/ 0 60000 65536"/>
                                <a:gd name="T15" fmla="*/ 0 60000 65536"/>
                                <a:gd name="T16" fmla="*/ 0 60000 65536"/>
                                <a:gd name="T17" fmla="*/ 0 60000 65536"/>
                                <a:gd name="T18" fmla="*/ 0 w 237"/>
                                <a:gd name="T19" fmla="*/ 0 h 1"/>
                                <a:gd name="T20" fmla="*/ 237 w 2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7" h="1">
                                  <a:moveTo>
                                    <a:pt x="236" y="0"/>
                                  </a:moveTo>
                                  <a:lnTo>
                                    <a:pt x="0" y="0"/>
                                  </a:lnTo>
                                  <a:lnTo>
                                    <a:pt x="23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62" name="Freeform 1266"/>
                            <p:cNvSpPr>
                              <a:spLocks/>
                            </p:cNvSpPr>
                            <p:nvPr/>
                          </p:nvSpPr>
                          <p:spPr bwMode="auto">
                            <a:xfrm>
                              <a:off x="218" y="1786"/>
                              <a:ext cx="218" cy="1"/>
                            </a:xfrm>
                            <a:custGeom>
                              <a:avLst/>
                              <a:gdLst>
                                <a:gd name="T0" fmla="*/ 196 w 239"/>
                                <a:gd name="T1" fmla="*/ 0 h 1"/>
                                <a:gd name="T2" fmla="*/ 0 w 239"/>
                                <a:gd name="T3" fmla="*/ 0 h 1"/>
                                <a:gd name="T4" fmla="*/ 0 w 239"/>
                                <a:gd name="T5" fmla="*/ 0 h 1"/>
                                <a:gd name="T6" fmla="*/ 198 w 239"/>
                                <a:gd name="T7" fmla="*/ 0 h 1"/>
                                <a:gd name="T8" fmla="*/ 196 w 239"/>
                                <a:gd name="T9" fmla="*/ 0 h 1"/>
                                <a:gd name="T10" fmla="*/ 196 w 239"/>
                                <a:gd name="T11" fmla="*/ 0 h 1"/>
                                <a:gd name="T12" fmla="*/ 0 60000 65536"/>
                                <a:gd name="T13" fmla="*/ 0 60000 65536"/>
                                <a:gd name="T14" fmla="*/ 0 60000 65536"/>
                                <a:gd name="T15" fmla="*/ 0 60000 65536"/>
                                <a:gd name="T16" fmla="*/ 0 60000 65536"/>
                                <a:gd name="T17" fmla="*/ 0 60000 65536"/>
                                <a:gd name="T18" fmla="*/ 0 w 239"/>
                                <a:gd name="T19" fmla="*/ 0 h 1"/>
                                <a:gd name="T20" fmla="*/ 239 w 2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9" h="1">
                                  <a:moveTo>
                                    <a:pt x="236" y="0"/>
                                  </a:moveTo>
                                  <a:lnTo>
                                    <a:pt x="0" y="0"/>
                                  </a:lnTo>
                                  <a:lnTo>
                                    <a:pt x="238" y="0"/>
                                  </a:lnTo>
                                  <a:lnTo>
                                    <a:pt x="23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63" name="Freeform 1267"/>
                            <p:cNvSpPr>
                              <a:spLocks/>
                            </p:cNvSpPr>
                            <p:nvPr/>
                          </p:nvSpPr>
                          <p:spPr bwMode="auto">
                            <a:xfrm>
                              <a:off x="218" y="1786"/>
                              <a:ext cx="218" cy="1"/>
                            </a:xfrm>
                            <a:custGeom>
                              <a:avLst/>
                              <a:gdLst>
                                <a:gd name="T0" fmla="*/ 198 w 239"/>
                                <a:gd name="T1" fmla="*/ 0 h 1"/>
                                <a:gd name="T2" fmla="*/ 0 w 239"/>
                                <a:gd name="T3" fmla="*/ 0 h 1"/>
                                <a:gd name="T4" fmla="*/ 0 w 239"/>
                                <a:gd name="T5" fmla="*/ 0 h 1"/>
                                <a:gd name="T6" fmla="*/ 198 w 239"/>
                                <a:gd name="T7" fmla="*/ 0 h 1"/>
                                <a:gd name="T8" fmla="*/ 198 w 239"/>
                                <a:gd name="T9" fmla="*/ 0 h 1"/>
                                <a:gd name="T10" fmla="*/ 198 w 239"/>
                                <a:gd name="T11" fmla="*/ 0 h 1"/>
                                <a:gd name="T12" fmla="*/ 0 60000 65536"/>
                                <a:gd name="T13" fmla="*/ 0 60000 65536"/>
                                <a:gd name="T14" fmla="*/ 0 60000 65536"/>
                                <a:gd name="T15" fmla="*/ 0 60000 65536"/>
                                <a:gd name="T16" fmla="*/ 0 60000 65536"/>
                                <a:gd name="T17" fmla="*/ 0 60000 65536"/>
                                <a:gd name="T18" fmla="*/ 0 w 239"/>
                                <a:gd name="T19" fmla="*/ 0 h 1"/>
                                <a:gd name="T20" fmla="*/ 239 w 2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9" h="1">
                                  <a:moveTo>
                                    <a:pt x="238" y="0"/>
                                  </a:moveTo>
                                  <a:lnTo>
                                    <a:pt x="0" y="0"/>
                                  </a:lnTo>
                                  <a:lnTo>
                                    <a:pt x="23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64" name="Freeform 1268"/>
                            <p:cNvSpPr>
                              <a:spLocks/>
                            </p:cNvSpPr>
                            <p:nvPr/>
                          </p:nvSpPr>
                          <p:spPr bwMode="auto">
                            <a:xfrm>
                              <a:off x="218" y="1784"/>
                              <a:ext cx="218" cy="3"/>
                            </a:xfrm>
                            <a:custGeom>
                              <a:avLst/>
                              <a:gdLst>
                                <a:gd name="T0" fmla="*/ 198 w 239"/>
                                <a:gd name="T1" fmla="*/ 2 h 3"/>
                                <a:gd name="T2" fmla="*/ 0 w 239"/>
                                <a:gd name="T3" fmla="*/ 2 h 3"/>
                                <a:gd name="T4" fmla="*/ 0 w 239"/>
                                <a:gd name="T5" fmla="*/ 0 h 3"/>
                                <a:gd name="T6" fmla="*/ 198 w 239"/>
                                <a:gd name="T7" fmla="*/ 0 h 3"/>
                                <a:gd name="T8" fmla="*/ 198 w 239"/>
                                <a:gd name="T9" fmla="*/ 2 h 3"/>
                                <a:gd name="T10" fmla="*/ 198 w 239"/>
                                <a:gd name="T11" fmla="*/ 2 h 3"/>
                                <a:gd name="T12" fmla="*/ 0 60000 65536"/>
                                <a:gd name="T13" fmla="*/ 0 60000 65536"/>
                                <a:gd name="T14" fmla="*/ 0 60000 65536"/>
                                <a:gd name="T15" fmla="*/ 0 60000 65536"/>
                                <a:gd name="T16" fmla="*/ 0 60000 65536"/>
                                <a:gd name="T17" fmla="*/ 0 60000 65536"/>
                                <a:gd name="T18" fmla="*/ 0 w 239"/>
                                <a:gd name="T19" fmla="*/ 0 h 3"/>
                                <a:gd name="T20" fmla="*/ 239 w 23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39" h="3">
                                  <a:moveTo>
                                    <a:pt x="238" y="2"/>
                                  </a:moveTo>
                                  <a:lnTo>
                                    <a:pt x="0" y="2"/>
                                  </a:lnTo>
                                  <a:lnTo>
                                    <a:pt x="0" y="0"/>
                                  </a:lnTo>
                                  <a:lnTo>
                                    <a:pt x="238" y="0"/>
                                  </a:lnTo>
                                  <a:lnTo>
                                    <a:pt x="23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65" name="Freeform 1269"/>
                            <p:cNvSpPr>
                              <a:spLocks/>
                            </p:cNvSpPr>
                            <p:nvPr/>
                          </p:nvSpPr>
                          <p:spPr bwMode="auto">
                            <a:xfrm>
                              <a:off x="217" y="1784"/>
                              <a:ext cx="219" cy="1"/>
                            </a:xfrm>
                            <a:custGeom>
                              <a:avLst/>
                              <a:gdLst>
                                <a:gd name="T0" fmla="*/ 198 w 241"/>
                                <a:gd name="T1" fmla="*/ 0 h 1"/>
                                <a:gd name="T2" fmla="*/ 2 w 241"/>
                                <a:gd name="T3" fmla="*/ 0 h 1"/>
                                <a:gd name="T4" fmla="*/ 0 w 241"/>
                                <a:gd name="T5" fmla="*/ 0 h 1"/>
                                <a:gd name="T6" fmla="*/ 198 w 241"/>
                                <a:gd name="T7" fmla="*/ 0 h 1"/>
                                <a:gd name="T8" fmla="*/ 198 w 241"/>
                                <a:gd name="T9" fmla="*/ 0 h 1"/>
                                <a:gd name="T10" fmla="*/ 198 w 241"/>
                                <a:gd name="T11" fmla="*/ 0 h 1"/>
                                <a:gd name="T12" fmla="*/ 0 60000 65536"/>
                                <a:gd name="T13" fmla="*/ 0 60000 65536"/>
                                <a:gd name="T14" fmla="*/ 0 60000 65536"/>
                                <a:gd name="T15" fmla="*/ 0 60000 65536"/>
                                <a:gd name="T16" fmla="*/ 0 60000 65536"/>
                                <a:gd name="T17" fmla="*/ 0 60000 65536"/>
                                <a:gd name="T18" fmla="*/ 0 w 241"/>
                                <a:gd name="T19" fmla="*/ 0 h 1"/>
                                <a:gd name="T20" fmla="*/ 241 w 2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1" h="1">
                                  <a:moveTo>
                                    <a:pt x="240" y="0"/>
                                  </a:moveTo>
                                  <a:lnTo>
                                    <a:pt x="2" y="0"/>
                                  </a:lnTo>
                                  <a:lnTo>
                                    <a:pt x="0" y="0"/>
                                  </a:lnTo>
                                  <a:lnTo>
                                    <a:pt x="24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66" name="Freeform 1270"/>
                            <p:cNvSpPr>
                              <a:spLocks/>
                            </p:cNvSpPr>
                            <p:nvPr/>
                          </p:nvSpPr>
                          <p:spPr bwMode="auto">
                            <a:xfrm>
                              <a:off x="217" y="1784"/>
                              <a:ext cx="219" cy="1"/>
                            </a:xfrm>
                            <a:custGeom>
                              <a:avLst/>
                              <a:gdLst>
                                <a:gd name="T0" fmla="*/ 198 w 241"/>
                                <a:gd name="T1" fmla="*/ 0 h 1"/>
                                <a:gd name="T2" fmla="*/ 0 w 241"/>
                                <a:gd name="T3" fmla="*/ 0 h 1"/>
                                <a:gd name="T4" fmla="*/ 0 w 241"/>
                                <a:gd name="T5" fmla="*/ 0 h 1"/>
                                <a:gd name="T6" fmla="*/ 0 w 241"/>
                                <a:gd name="T7" fmla="*/ 0 h 1"/>
                                <a:gd name="T8" fmla="*/ 198 w 241"/>
                                <a:gd name="T9" fmla="*/ 0 h 1"/>
                                <a:gd name="T10" fmla="*/ 198 w 241"/>
                                <a:gd name="T11" fmla="*/ 0 h 1"/>
                                <a:gd name="T12" fmla="*/ 198 w 241"/>
                                <a:gd name="T13" fmla="*/ 0 h 1"/>
                                <a:gd name="T14" fmla="*/ 0 60000 65536"/>
                                <a:gd name="T15" fmla="*/ 0 60000 65536"/>
                                <a:gd name="T16" fmla="*/ 0 60000 65536"/>
                                <a:gd name="T17" fmla="*/ 0 60000 65536"/>
                                <a:gd name="T18" fmla="*/ 0 60000 65536"/>
                                <a:gd name="T19" fmla="*/ 0 60000 65536"/>
                                <a:gd name="T20" fmla="*/ 0 60000 65536"/>
                                <a:gd name="T21" fmla="*/ 0 w 241"/>
                                <a:gd name="T22" fmla="*/ 0 h 1"/>
                                <a:gd name="T23" fmla="*/ 241 w 24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 h="1">
                                  <a:moveTo>
                                    <a:pt x="240" y="0"/>
                                  </a:moveTo>
                                  <a:lnTo>
                                    <a:pt x="0" y="0"/>
                                  </a:lnTo>
                                  <a:lnTo>
                                    <a:pt x="24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67" name="Freeform 1271"/>
                            <p:cNvSpPr>
                              <a:spLocks/>
                            </p:cNvSpPr>
                            <p:nvPr/>
                          </p:nvSpPr>
                          <p:spPr bwMode="auto">
                            <a:xfrm>
                              <a:off x="217" y="1784"/>
                              <a:ext cx="221" cy="1"/>
                            </a:xfrm>
                            <a:custGeom>
                              <a:avLst/>
                              <a:gdLst>
                                <a:gd name="T0" fmla="*/ 198 w 243"/>
                                <a:gd name="T1" fmla="*/ 0 h 1"/>
                                <a:gd name="T2" fmla="*/ 0 w 243"/>
                                <a:gd name="T3" fmla="*/ 0 h 1"/>
                                <a:gd name="T4" fmla="*/ 0 w 243"/>
                                <a:gd name="T5" fmla="*/ 0 h 1"/>
                                <a:gd name="T6" fmla="*/ 200 w 243"/>
                                <a:gd name="T7" fmla="*/ 0 h 1"/>
                                <a:gd name="T8" fmla="*/ 198 w 243"/>
                                <a:gd name="T9" fmla="*/ 0 h 1"/>
                                <a:gd name="T10" fmla="*/ 198 w 243"/>
                                <a:gd name="T11" fmla="*/ 0 h 1"/>
                                <a:gd name="T12" fmla="*/ 0 60000 65536"/>
                                <a:gd name="T13" fmla="*/ 0 60000 65536"/>
                                <a:gd name="T14" fmla="*/ 0 60000 65536"/>
                                <a:gd name="T15" fmla="*/ 0 60000 65536"/>
                                <a:gd name="T16" fmla="*/ 0 60000 65536"/>
                                <a:gd name="T17" fmla="*/ 0 60000 65536"/>
                                <a:gd name="T18" fmla="*/ 0 w 243"/>
                                <a:gd name="T19" fmla="*/ 0 h 1"/>
                                <a:gd name="T20" fmla="*/ 243 w 2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3" h="1">
                                  <a:moveTo>
                                    <a:pt x="240" y="0"/>
                                  </a:moveTo>
                                  <a:lnTo>
                                    <a:pt x="0" y="0"/>
                                  </a:lnTo>
                                  <a:lnTo>
                                    <a:pt x="242" y="0"/>
                                  </a:lnTo>
                                  <a:lnTo>
                                    <a:pt x="24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68" name="Freeform 1272"/>
                            <p:cNvSpPr>
                              <a:spLocks/>
                            </p:cNvSpPr>
                            <p:nvPr/>
                          </p:nvSpPr>
                          <p:spPr bwMode="auto">
                            <a:xfrm>
                              <a:off x="217" y="1784"/>
                              <a:ext cx="221" cy="1"/>
                            </a:xfrm>
                            <a:custGeom>
                              <a:avLst/>
                              <a:gdLst>
                                <a:gd name="T0" fmla="*/ 200 w 243"/>
                                <a:gd name="T1" fmla="*/ 0 h 1"/>
                                <a:gd name="T2" fmla="*/ 0 w 243"/>
                                <a:gd name="T3" fmla="*/ 0 h 1"/>
                                <a:gd name="T4" fmla="*/ 2 w 243"/>
                                <a:gd name="T5" fmla="*/ 0 h 1"/>
                                <a:gd name="T6" fmla="*/ 200 w 243"/>
                                <a:gd name="T7" fmla="*/ 0 h 1"/>
                                <a:gd name="T8" fmla="*/ 200 w 243"/>
                                <a:gd name="T9" fmla="*/ 0 h 1"/>
                                <a:gd name="T10" fmla="*/ 200 w 243"/>
                                <a:gd name="T11" fmla="*/ 0 h 1"/>
                                <a:gd name="T12" fmla="*/ 0 60000 65536"/>
                                <a:gd name="T13" fmla="*/ 0 60000 65536"/>
                                <a:gd name="T14" fmla="*/ 0 60000 65536"/>
                                <a:gd name="T15" fmla="*/ 0 60000 65536"/>
                                <a:gd name="T16" fmla="*/ 0 60000 65536"/>
                                <a:gd name="T17" fmla="*/ 0 60000 65536"/>
                                <a:gd name="T18" fmla="*/ 0 w 243"/>
                                <a:gd name="T19" fmla="*/ 0 h 1"/>
                                <a:gd name="T20" fmla="*/ 243 w 2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3" h="1">
                                  <a:moveTo>
                                    <a:pt x="242" y="0"/>
                                  </a:moveTo>
                                  <a:lnTo>
                                    <a:pt x="0" y="0"/>
                                  </a:lnTo>
                                  <a:lnTo>
                                    <a:pt x="2" y="0"/>
                                  </a:lnTo>
                                  <a:lnTo>
                                    <a:pt x="24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69" name="Freeform 1273"/>
                            <p:cNvSpPr>
                              <a:spLocks/>
                            </p:cNvSpPr>
                            <p:nvPr/>
                          </p:nvSpPr>
                          <p:spPr bwMode="auto">
                            <a:xfrm>
                              <a:off x="218" y="1782"/>
                              <a:ext cx="220" cy="3"/>
                            </a:xfrm>
                            <a:custGeom>
                              <a:avLst/>
                              <a:gdLst>
                                <a:gd name="T0" fmla="*/ 200 w 241"/>
                                <a:gd name="T1" fmla="*/ 2 h 3"/>
                                <a:gd name="T2" fmla="*/ 0 w 241"/>
                                <a:gd name="T3" fmla="*/ 2 h 3"/>
                                <a:gd name="T4" fmla="*/ 0 w 241"/>
                                <a:gd name="T5" fmla="*/ 0 h 3"/>
                                <a:gd name="T6" fmla="*/ 200 w 241"/>
                                <a:gd name="T7" fmla="*/ 0 h 3"/>
                                <a:gd name="T8" fmla="*/ 200 w 241"/>
                                <a:gd name="T9" fmla="*/ 2 h 3"/>
                                <a:gd name="T10" fmla="*/ 200 w 241"/>
                                <a:gd name="T11" fmla="*/ 2 h 3"/>
                                <a:gd name="T12" fmla="*/ 0 60000 65536"/>
                                <a:gd name="T13" fmla="*/ 0 60000 65536"/>
                                <a:gd name="T14" fmla="*/ 0 60000 65536"/>
                                <a:gd name="T15" fmla="*/ 0 60000 65536"/>
                                <a:gd name="T16" fmla="*/ 0 60000 65536"/>
                                <a:gd name="T17" fmla="*/ 0 60000 65536"/>
                                <a:gd name="T18" fmla="*/ 0 w 241"/>
                                <a:gd name="T19" fmla="*/ 0 h 3"/>
                                <a:gd name="T20" fmla="*/ 241 w 24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41" h="3">
                                  <a:moveTo>
                                    <a:pt x="240" y="2"/>
                                  </a:moveTo>
                                  <a:lnTo>
                                    <a:pt x="0" y="2"/>
                                  </a:lnTo>
                                  <a:lnTo>
                                    <a:pt x="0" y="0"/>
                                  </a:lnTo>
                                  <a:lnTo>
                                    <a:pt x="240" y="0"/>
                                  </a:lnTo>
                                  <a:lnTo>
                                    <a:pt x="24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70" name="Freeform 1274"/>
                            <p:cNvSpPr>
                              <a:spLocks/>
                            </p:cNvSpPr>
                            <p:nvPr/>
                          </p:nvSpPr>
                          <p:spPr bwMode="auto">
                            <a:xfrm>
                              <a:off x="218" y="1782"/>
                              <a:ext cx="220" cy="1"/>
                            </a:xfrm>
                            <a:custGeom>
                              <a:avLst/>
                              <a:gdLst>
                                <a:gd name="T0" fmla="*/ 200 w 241"/>
                                <a:gd name="T1" fmla="*/ 0 h 1"/>
                                <a:gd name="T2" fmla="*/ 0 w 241"/>
                                <a:gd name="T3" fmla="*/ 0 h 1"/>
                                <a:gd name="T4" fmla="*/ 0 w 241"/>
                                <a:gd name="T5" fmla="*/ 0 h 1"/>
                                <a:gd name="T6" fmla="*/ 200 w 241"/>
                                <a:gd name="T7" fmla="*/ 0 h 1"/>
                                <a:gd name="T8" fmla="*/ 200 w 241"/>
                                <a:gd name="T9" fmla="*/ 0 h 1"/>
                                <a:gd name="T10" fmla="*/ 200 w 241"/>
                                <a:gd name="T11" fmla="*/ 0 h 1"/>
                                <a:gd name="T12" fmla="*/ 0 60000 65536"/>
                                <a:gd name="T13" fmla="*/ 0 60000 65536"/>
                                <a:gd name="T14" fmla="*/ 0 60000 65536"/>
                                <a:gd name="T15" fmla="*/ 0 60000 65536"/>
                                <a:gd name="T16" fmla="*/ 0 60000 65536"/>
                                <a:gd name="T17" fmla="*/ 0 60000 65536"/>
                                <a:gd name="T18" fmla="*/ 0 w 241"/>
                                <a:gd name="T19" fmla="*/ 0 h 1"/>
                                <a:gd name="T20" fmla="*/ 241 w 2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1" h="1">
                                  <a:moveTo>
                                    <a:pt x="240" y="0"/>
                                  </a:moveTo>
                                  <a:lnTo>
                                    <a:pt x="0" y="0"/>
                                  </a:lnTo>
                                  <a:lnTo>
                                    <a:pt x="24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71" name="Freeform 1275"/>
                            <p:cNvSpPr>
                              <a:spLocks/>
                            </p:cNvSpPr>
                            <p:nvPr/>
                          </p:nvSpPr>
                          <p:spPr bwMode="auto">
                            <a:xfrm>
                              <a:off x="218" y="1782"/>
                              <a:ext cx="220" cy="1"/>
                            </a:xfrm>
                            <a:custGeom>
                              <a:avLst/>
                              <a:gdLst>
                                <a:gd name="T0" fmla="*/ 200 w 241"/>
                                <a:gd name="T1" fmla="*/ 0 h 1"/>
                                <a:gd name="T2" fmla="*/ 0 w 241"/>
                                <a:gd name="T3" fmla="*/ 0 h 1"/>
                                <a:gd name="T4" fmla="*/ 0 w 241"/>
                                <a:gd name="T5" fmla="*/ 0 h 1"/>
                                <a:gd name="T6" fmla="*/ 200 w 241"/>
                                <a:gd name="T7" fmla="*/ 0 h 1"/>
                                <a:gd name="T8" fmla="*/ 200 w 241"/>
                                <a:gd name="T9" fmla="*/ 0 h 1"/>
                                <a:gd name="T10" fmla="*/ 200 w 241"/>
                                <a:gd name="T11" fmla="*/ 0 h 1"/>
                                <a:gd name="T12" fmla="*/ 0 60000 65536"/>
                                <a:gd name="T13" fmla="*/ 0 60000 65536"/>
                                <a:gd name="T14" fmla="*/ 0 60000 65536"/>
                                <a:gd name="T15" fmla="*/ 0 60000 65536"/>
                                <a:gd name="T16" fmla="*/ 0 60000 65536"/>
                                <a:gd name="T17" fmla="*/ 0 60000 65536"/>
                                <a:gd name="T18" fmla="*/ 0 w 241"/>
                                <a:gd name="T19" fmla="*/ 0 h 1"/>
                                <a:gd name="T20" fmla="*/ 241 w 2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1" h="1">
                                  <a:moveTo>
                                    <a:pt x="240" y="0"/>
                                  </a:moveTo>
                                  <a:lnTo>
                                    <a:pt x="0" y="0"/>
                                  </a:lnTo>
                                  <a:lnTo>
                                    <a:pt x="24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72" name="Freeform 1276"/>
                            <p:cNvSpPr>
                              <a:spLocks/>
                            </p:cNvSpPr>
                            <p:nvPr/>
                          </p:nvSpPr>
                          <p:spPr bwMode="auto">
                            <a:xfrm>
                              <a:off x="218" y="1782"/>
                              <a:ext cx="221" cy="1"/>
                            </a:xfrm>
                            <a:custGeom>
                              <a:avLst/>
                              <a:gdLst>
                                <a:gd name="T0" fmla="*/ 198 w 243"/>
                                <a:gd name="T1" fmla="*/ 0 h 1"/>
                                <a:gd name="T2" fmla="*/ 0 w 243"/>
                                <a:gd name="T3" fmla="*/ 0 h 1"/>
                                <a:gd name="T4" fmla="*/ 0 w 243"/>
                                <a:gd name="T5" fmla="*/ 0 h 1"/>
                                <a:gd name="T6" fmla="*/ 200 w 243"/>
                                <a:gd name="T7" fmla="*/ 0 h 1"/>
                                <a:gd name="T8" fmla="*/ 198 w 243"/>
                                <a:gd name="T9" fmla="*/ 0 h 1"/>
                                <a:gd name="T10" fmla="*/ 198 w 243"/>
                                <a:gd name="T11" fmla="*/ 0 h 1"/>
                                <a:gd name="T12" fmla="*/ 0 60000 65536"/>
                                <a:gd name="T13" fmla="*/ 0 60000 65536"/>
                                <a:gd name="T14" fmla="*/ 0 60000 65536"/>
                                <a:gd name="T15" fmla="*/ 0 60000 65536"/>
                                <a:gd name="T16" fmla="*/ 0 60000 65536"/>
                                <a:gd name="T17" fmla="*/ 0 60000 65536"/>
                                <a:gd name="T18" fmla="*/ 0 w 243"/>
                                <a:gd name="T19" fmla="*/ 0 h 1"/>
                                <a:gd name="T20" fmla="*/ 243 w 2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3" h="1">
                                  <a:moveTo>
                                    <a:pt x="240" y="0"/>
                                  </a:moveTo>
                                  <a:lnTo>
                                    <a:pt x="0" y="0"/>
                                  </a:lnTo>
                                  <a:lnTo>
                                    <a:pt x="242" y="0"/>
                                  </a:lnTo>
                                  <a:lnTo>
                                    <a:pt x="24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73" name="Freeform 1277"/>
                            <p:cNvSpPr>
                              <a:spLocks/>
                            </p:cNvSpPr>
                            <p:nvPr/>
                          </p:nvSpPr>
                          <p:spPr bwMode="auto">
                            <a:xfrm>
                              <a:off x="218" y="1782"/>
                              <a:ext cx="221" cy="1"/>
                            </a:xfrm>
                            <a:custGeom>
                              <a:avLst/>
                              <a:gdLst>
                                <a:gd name="T0" fmla="*/ 200 w 243"/>
                                <a:gd name="T1" fmla="*/ 0 h 1"/>
                                <a:gd name="T2" fmla="*/ 0 w 243"/>
                                <a:gd name="T3" fmla="*/ 0 h 1"/>
                                <a:gd name="T4" fmla="*/ 0 w 243"/>
                                <a:gd name="T5" fmla="*/ 0 h 1"/>
                                <a:gd name="T6" fmla="*/ 200 w 243"/>
                                <a:gd name="T7" fmla="*/ 0 h 1"/>
                                <a:gd name="T8" fmla="*/ 200 w 243"/>
                                <a:gd name="T9" fmla="*/ 0 h 1"/>
                                <a:gd name="T10" fmla="*/ 200 w 243"/>
                                <a:gd name="T11" fmla="*/ 0 h 1"/>
                                <a:gd name="T12" fmla="*/ 0 60000 65536"/>
                                <a:gd name="T13" fmla="*/ 0 60000 65536"/>
                                <a:gd name="T14" fmla="*/ 0 60000 65536"/>
                                <a:gd name="T15" fmla="*/ 0 60000 65536"/>
                                <a:gd name="T16" fmla="*/ 0 60000 65536"/>
                                <a:gd name="T17" fmla="*/ 0 60000 65536"/>
                                <a:gd name="T18" fmla="*/ 0 w 243"/>
                                <a:gd name="T19" fmla="*/ 0 h 1"/>
                                <a:gd name="T20" fmla="*/ 243 w 2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3" h="1">
                                  <a:moveTo>
                                    <a:pt x="242" y="0"/>
                                  </a:moveTo>
                                  <a:lnTo>
                                    <a:pt x="0" y="0"/>
                                  </a:lnTo>
                                  <a:lnTo>
                                    <a:pt x="24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74" name="Freeform 1278"/>
                            <p:cNvSpPr>
                              <a:spLocks/>
                            </p:cNvSpPr>
                            <p:nvPr/>
                          </p:nvSpPr>
                          <p:spPr bwMode="auto">
                            <a:xfrm>
                              <a:off x="218" y="1781"/>
                              <a:ext cx="221" cy="2"/>
                            </a:xfrm>
                            <a:custGeom>
                              <a:avLst/>
                              <a:gdLst>
                                <a:gd name="T0" fmla="*/ 200 w 243"/>
                                <a:gd name="T1" fmla="*/ 1 h 3"/>
                                <a:gd name="T2" fmla="*/ 0 w 243"/>
                                <a:gd name="T3" fmla="*/ 1 h 3"/>
                                <a:gd name="T4" fmla="*/ 0 w 243"/>
                                <a:gd name="T5" fmla="*/ 0 h 3"/>
                                <a:gd name="T6" fmla="*/ 200 w 243"/>
                                <a:gd name="T7" fmla="*/ 0 h 3"/>
                                <a:gd name="T8" fmla="*/ 200 w 243"/>
                                <a:gd name="T9" fmla="*/ 1 h 3"/>
                                <a:gd name="T10" fmla="*/ 200 w 243"/>
                                <a:gd name="T11" fmla="*/ 1 h 3"/>
                                <a:gd name="T12" fmla="*/ 0 60000 65536"/>
                                <a:gd name="T13" fmla="*/ 0 60000 65536"/>
                                <a:gd name="T14" fmla="*/ 0 60000 65536"/>
                                <a:gd name="T15" fmla="*/ 0 60000 65536"/>
                                <a:gd name="T16" fmla="*/ 0 60000 65536"/>
                                <a:gd name="T17" fmla="*/ 0 60000 65536"/>
                                <a:gd name="T18" fmla="*/ 0 w 243"/>
                                <a:gd name="T19" fmla="*/ 0 h 3"/>
                                <a:gd name="T20" fmla="*/ 243 w 243"/>
                                <a:gd name="T21" fmla="*/ 3 h 3"/>
                              </a:gdLst>
                              <a:ahLst/>
                              <a:cxnLst>
                                <a:cxn ang="T12">
                                  <a:pos x="T0" y="T1"/>
                                </a:cxn>
                                <a:cxn ang="T13">
                                  <a:pos x="T2" y="T3"/>
                                </a:cxn>
                                <a:cxn ang="T14">
                                  <a:pos x="T4" y="T5"/>
                                </a:cxn>
                                <a:cxn ang="T15">
                                  <a:pos x="T6" y="T7"/>
                                </a:cxn>
                                <a:cxn ang="T16">
                                  <a:pos x="T8" y="T9"/>
                                </a:cxn>
                                <a:cxn ang="T17">
                                  <a:pos x="T10" y="T11"/>
                                </a:cxn>
                              </a:cxnLst>
                              <a:rect l="T18" t="T19" r="T20" b="T21"/>
                              <a:pathLst>
                                <a:path w="243" h="3">
                                  <a:moveTo>
                                    <a:pt x="242" y="2"/>
                                  </a:moveTo>
                                  <a:lnTo>
                                    <a:pt x="0" y="2"/>
                                  </a:lnTo>
                                  <a:lnTo>
                                    <a:pt x="0" y="0"/>
                                  </a:lnTo>
                                  <a:lnTo>
                                    <a:pt x="242" y="0"/>
                                  </a:lnTo>
                                  <a:lnTo>
                                    <a:pt x="24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75" name="Freeform 1279"/>
                            <p:cNvSpPr>
                              <a:spLocks/>
                            </p:cNvSpPr>
                            <p:nvPr/>
                          </p:nvSpPr>
                          <p:spPr bwMode="auto">
                            <a:xfrm>
                              <a:off x="218" y="1781"/>
                              <a:ext cx="221" cy="1"/>
                            </a:xfrm>
                            <a:custGeom>
                              <a:avLst/>
                              <a:gdLst>
                                <a:gd name="T0" fmla="*/ 200 w 243"/>
                                <a:gd name="T1" fmla="*/ 0 h 1"/>
                                <a:gd name="T2" fmla="*/ 0 w 243"/>
                                <a:gd name="T3" fmla="*/ 0 h 1"/>
                                <a:gd name="T4" fmla="*/ 0 w 243"/>
                                <a:gd name="T5" fmla="*/ 0 h 1"/>
                                <a:gd name="T6" fmla="*/ 200 w 243"/>
                                <a:gd name="T7" fmla="*/ 0 h 1"/>
                                <a:gd name="T8" fmla="*/ 200 w 243"/>
                                <a:gd name="T9" fmla="*/ 0 h 1"/>
                                <a:gd name="T10" fmla="*/ 200 w 243"/>
                                <a:gd name="T11" fmla="*/ 0 h 1"/>
                                <a:gd name="T12" fmla="*/ 0 60000 65536"/>
                                <a:gd name="T13" fmla="*/ 0 60000 65536"/>
                                <a:gd name="T14" fmla="*/ 0 60000 65536"/>
                                <a:gd name="T15" fmla="*/ 0 60000 65536"/>
                                <a:gd name="T16" fmla="*/ 0 60000 65536"/>
                                <a:gd name="T17" fmla="*/ 0 60000 65536"/>
                                <a:gd name="T18" fmla="*/ 0 w 243"/>
                                <a:gd name="T19" fmla="*/ 0 h 1"/>
                                <a:gd name="T20" fmla="*/ 243 w 2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3" h="1">
                                  <a:moveTo>
                                    <a:pt x="242" y="0"/>
                                  </a:moveTo>
                                  <a:lnTo>
                                    <a:pt x="0" y="0"/>
                                  </a:lnTo>
                                  <a:lnTo>
                                    <a:pt x="24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76" name="Freeform 1280"/>
                            <p:cNvSpPr>
                              <a:spLocks/>
                            </p:cNvSpPr>
                            <p:nvPr/>
                          </p:nvSpPr>
                          <p:spPr bwMode="auto">
                            <a:xfrm>
                              <a:off x="218" y="1781"/>
                              <a:ext cx="221" cy="1"/>
                            </a:xfrm>
                            <a:custGeom>
                              <a:avLst/>
                              <a:gdLst>
                                <a:gd name="T0" fmla="*/ 200 w 243"/>
                                <a:gd name="T1" fmla="*/ 0 h 1"/>
                                <a:gd name="T2" fmla="*/ 0 w 243"/>
                                <a:gd name="T3" fmla="*/ 0 h 1"/>
                                <a:gd name="T4" fmla="*/ 0 w 243"/>
                                <a:gd name="T5" fmla="*/ 0 h 1"/>
                                <a:gd name="T6" fmla="*/ 200 w 243"/>
                                <a:gd name="T7" fmla="*/ 0 h 1"/>
                                <a:gd name="T8" fmla="*/ 200 w 243"/>
                                <a:gd name="T9" fmla="*/ 0 h 1"/>
                                <a:gd name="T10" fmla="*/ 200 w 243"/>
                                <a:gd name="T11" fmla="*/ 0 h 1"/>
                                <a:gd name="T12" fmla="*/ 0 60000 65536"/>
                                <a:gd name="T13" fmla="*/ 0 60000 65536"/>
                                <a:gd name="T14" fmla="*/ 0 60000 65536"/>
                                <a:gd name="T15" fmla="*/ 0 60000 65536"/>
                                <a:gd name="T16" fmla="*/ 0 60000 65536"/>
                                <a:gd name="T17" fmla="*/ 0 60000 65536"/>
                                <a:gd name="T18" fmla="*/ 0 w 243"/>
                                <a:gd name="T19" fmla="*/ 0 h 1"/>
                                <a:gd name="T20" fmla="*/ 243 w 2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3" h="1">
                                  <a:moveTo>
                                    <a:pt x="242" y="0"/>
                                  </a:moveTo>
                                  <a:lnTo>
                                    <a:pt x="0" y="0"/>
                                  </a:lnTo>
                                  <a:lnTo>
                                    <a:pt x="24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77" name="Freeform 1281"/>
                            <p:cNvSpPr>
                              <a:spLocks/>
                            </p:cNvSpPr>
                            <p:nvPr/>
                          </p:nvSpPr>
                          <p:spPr bwMode="auto">
                            <a:xfrm>
                              <a:off x="218" y="1781"/>
                              <a:ext cx="223" cy="1"/>
                            </a:xfrm>
                            <a:custGeom>
                              <a:avLst/>
                              <a:gdLst>
                                <a:gd name="T0" fmla="*/ 200 w 245"/>
                                <a:gd name="T1" fmla="*/ 0 h 1"/>
                                <a:gd name="T2" fmla="*/ 0 w 245"/>
                                <a:gd name="T3" fmla="*/ 0 h 1"/>
                                <a:gd name="T4" fmla="*/ 0 w 245"/>
                                <a:gd name="T5" fmla="*/ 0 h 1"/>
                                <a:gd name="T6" fmla="*/ 202 w 245"/>
                                <a:gd name="T7" fmla="*/ 0 h 1"/>
                                <a:gd name="T8" fmla="*/ 200 w 245"/>
                                <a:gd name="T9" fmla="*/ 0 h 1"/>
                                <a:gd name="T10" fmla="*/ 200 w 245"/>
                                <a:gd name="T11" fmla="*/ 0 h 1"/>
                                <a:gd name="T12" fmla="*/ 0 60000 65536"/>
                                <a:gd name="T13" fmla="*/ 0 60000 65536"/>
                                <a:gd name="T14" fmla="*/ 0 60000 65536"/>
                                <a:gd name="T15" fmla="*/ 0 60000 65536"/>
                                <a:gd name="T16" fmla="*/ 0 60000 65536"/>
                                <a:gd name="T17" fmla="*/ 0 60000 65536"/>
                                <a:gd name="T18" fmla="*/ 0 w 245"/>
                                <a:gd name="T19" fmla="*/ 0 h 1"/>
                                <a:gd name="T20" fmla="*/ 245 w 2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5" h="1">
                                  <a:moveTo>
                                    <a:pt x="242" y="0"/>
                                  </a:moveTo>
                                  <a:lnTo>
                                    <a:pt x="0" y="0"/>
                                  </a:lnTo>
                                  <a:lnTo>
                                    <a:pt x="244" y="0"/>
                                  </a:lnTo>
                                  <a:lnTo>
                                    <a:pt x="24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78" name="Freeform 1282"/>
                            <p:cNvSpPr>
                              <a:spLocks/>
                            </p:cNvSpPr>
                            <p:nvPr/>
                          </p:nvSpPr>
                          <p:spPr bwMode="auto">
                            <a:xfrm>
                              <a:off x="218" y="1779"/>
                              <a:ext cx="223" cy="3"/>
                            </a:xfrm>
                            <a:custGeom>
                              <a:avLst/>
                              <a:gdLst>
                                <a:gd name="T0" fmla="*/ 202 w 245"/>
                                <a:gd name="T1" fmla="*/ 2 h 3"/>
                                <a:gd name="T2" fmla="*/ 0 w 245"/>
                                <a:gd name="T3" fmla="*/ 2 h 3"/>
                                <a:gd name="T4" fmla="*/ 0 w 245"/>
                                <a:gd name="T5" fmla="*/ 0 h 3"/>
                                <a:gd name="T6" fmla="*/ 202 w 245"/>
                                <a:gd name="T7" fmla="*/ 0 h 3"/>
                                <a:gd name="T8" fmla="*/ 202 w 245"/>
                                <a:gd name="T9" fmla="*/ 2 h 3"/>
                                <a:gd name="T10" fmla="*/ 202 w 245"/>
                                <a:gd name="T11" fmla="*/ 2 h 3"/>
                                <a:gd name="T12" fmla="*/ 0 60000 65536"/>
                                <a:gd name="T13" fmla="*/ 0 60000 65536"/>
                                <a:gd name="T14" fmla="*/ 0 60000 65536"/>
                                <a:gd name="T15" fmla="*/ 0 60000 65536"/>
                                <a:gd name="T16" fmla="*/ 0 60000 65536"/>
                                <a:gd name="T17" fmla="*/ 0 60000 65536"/>
                                <a:gd name="T18" fmla="*/ 0 w 245"/>
                                <a:gd name="T19" fmla="*/ 0 h 3"/>
                                <a:gd name="T20" fmla="*/ 245 w 245"/>
                                <a:gd name="T21" fmla="*/ 3 h 3"/>
                              </a:gdLst>
                              <a:ahLst/>
                              <a:cxnLst>
                                <a:cxn ang="T12">
                                  <a:pos x="T0" y="T1"/>
                                </a:cxn>
                                <a:cxn ang="T13">
                                  <a:pos x="T2" y="T3"/>
                                </a:cxn>
                                <a:cxn ang="T14">
                                  <a:pos x="T4" y="T5"/>
                                </a:cxn>
                                <a:cxn ang="T15">
                                  <a:pos x="T6" y="T7"/>
                                </a:cxn>
                                <a:cxn ang="T16">
                                  <a:pos x="T8" y="T9"/>
                                </a:cxn>
                                <a:cxn ang="T17">
                                  <a:pos x="T10" y="T11"/>
                                </a:cxn>
                              </a:cxnLst>
                              <a:rect l="T18" t="T19" r="T20" b="T21"/>
                              <a:pathLst>
                                <a:path w="245" h="3">
                                  <a:moveTo>
                                    <a:pt x="244" y="2"/>
                                  </a:moveTo>
                                  <a:lnTo>
                                    <a:pt x="0" y="2"/>
                                  </a:lnTo>
                                  <a:lnTo>
                                    <a:pt x="0" y="0"/>
                                  </a:lnTo>
                                  <a:lnTo>
                                    <a:pt x="244" y="0"/>
                                  </a:lnTo>
                                  <a:lnTo>
                                    <a:pt x="244"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79" name="Freeform 1283"/>
                            <p:cNvSpPr>
                              <a:spLocks/>
                            </p:cNvSpPr>
                            <p:nvPr/>
                          </p:nvSpPr>
                          <p:spPr bwMode="auto">
                            <a:xfrm>
                              <a:off x="218" y="1779"/>
                              <a:ext cx="223" cy="1"/>
                            </a:xfrm>
                            <a:custGeom>
                              <a:avLst/>
                              <a:gdLst>
                                <a:gd name="T0" fmla="*/ 202 w 245"/>
                                <a:gd name="T1" fmla="*/ 0 h 1"/>
                                <a:gd name="T2" fmla="*/ 0 w 245"/>
                                <a:gd name="T3" fmla="*/ 0 h 1"/>
                                <a:gd name="T4" fmla="*/ 0 w 245"/>
                                <a:gd name="T5" fmla="*/ 0 h 1"/>
                                <a:gd name="T6" fmla="*/ 202 w 245"/>
                                <a:gd name="T7" fmla="*/ 0 h 1"/>
                                <a:gd name="T8" fmla="*/ 202 w 245"/>
                                <a:gd name="T9" fmla="*/ 0 h 1"/>
                                <a:gd name="T10" fmla="*/ 202 w 245"/>
                                <a:gd name="T11" fmla="*/ 0 h 1"/>
                                <a:gd name="T12" fmla="*/ 0 60000 65536"/>
                                <a:gd name="T13" fmla="*/ 0 60000 65536"/>
                                <a:gd name="T14" fmla="*/ 0 60000 65536"/>
                                <a:gd name="T15" fmla="*/ 0 60000 65536"/>
                                <a:gd name="T16" fmla="*/ 0 60000 65536"/>
                                <a:gd name="T17" fmla="*/ 0 60000 65536"/>
                                <a:gd name="T18" fmla="*/ 0 w 245"/>
                                <a:gd name="T19" fmla="*/ 0 h 1"/>
                                <a:gd name="T20" fmla="*/ 245 w 2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5" h="1">
                                  <a:moveTo>
                                    <a:pt x="244" y="0"/>
                                  </a:moveTo>
                                  <a:lnTo>
                                    <a:pt x="0" y="0"/>
                                  </a:lnTo>
                                  <a:lnTo>
                                    <a:pt x="24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80" name="Freeform 1284"/>
                            <p:cNvSpPr>
                              <a:spLocks/>
                            </p:cNvSpPr>
                            <p:nvPr/>
                          </p:nvSpPr>
                          <p:spPr bwMode="auto">
                            <a:xfrm>
                              <a:off x="218" y="1779"/>
                              <a:ext cx="223" cy="1"/>
                            </a:xfrm>
                            <a:custGeom>
                              <a:avLst/>
                              <a:gdLst>
                                <a:gd name="T0" fmla="*/ 202 w 245"/>
                                <a:gd name="T1" fmla="*/ 0 h 1"/>
                                <a:gd name="T2" fmla="*/ 0 w 245"/>
                                <a:gd name="T3" fmla="*/ 0 h 1"/>
                                <a:gd name="T4" fmla="*/ 2 w 245"/>
                                <a:gd name="T5" fmla="*/ 0 h 1"/>
                                <a:gd name="T6" fmla="*/ 202 w 245"/>
                                <a:gd name="T7" fmla="*/ 0 h 1"/>
                                <a:gd name="T8" fmla="*/ 202 w 245"/>
                                <a:gd name="T9" fmla="*/ 0 h 1"/>
                                <a:gd name="T10" fmla="*/ 202 w 245"/>
                                <a:gd name="T11" fmla="*/ 0 h 1"/>
                                <a:gd name="T12" fmla="*/ 0 60000 65536"/>
                                <a:gd name="T13" fmla="*/ 0 60000 65536"/>
                                <a:gd name="T14" fmla="*/ 0 60000 65536"/>
                                <a:gd name="T15" fmla="*/ 0 60000 65536"/>
                                <a:gd name="T16" fmla="*/ 0 60000 65536"/>
                                <a:gd name="T17" fmla="*/ 0 60000 65536"/>
                                <a:gd name="T18" fmla="*/ 0 w 245"/>
                                <a:gd name="T19" fmla="*/ 0 h 1"/>
                                <a:gd name="T20" fmla="*/ 245 w 2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5" h="1">
                                  <a:moveTo>
                                    <a:pt x="244" y="0"/>
                                  </a:moveTo>
                                  <a:lnTo>
                                    <a:pt x="0" y="0"/>
                                  </a:lnTo>
                                  <a:lnTo>
                                    <a:pt x="2" y="0"/>
                                  </a:lnTo>
                                  <a:lnTo>
                                    <a:pt x="24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81" name="Freeform 1285"/>
                            <p:cNvSpPr>
                              <a:spLocks/>
                            </p:cNvSpPr>
                            <p:nvPr/>
                          </p:nvSpPr>
                          <p:spPr bwMode="auto">
                            <a:xfrm>
                              <a:off x="220" y="1779"/>
                              <a:ext cx="223" cy="1"/>
                            </a:xfrm>
                            <a:custGeom>
                              <a:avLst/>
                              <a:gdLst>
                                <a:gd name="T0" fmla="*/ 200 w 245"/>
                                <a:gd name="T1" fmla="*/ 0 h 1"/>
                                <a:gd name="T2" fmla="*/ 0 w 245"/>
                                <a:gd name="T3" fmla="*/ 0 h 1"/>
                                <a:gd name="T4" fmla="*/ 0 w 245"/>
                                <a:gd name="T5" fmla="*/ 0 h 1"/>
                                <a:gd name="T6" fmla="*/ 202 w 245"/>
                                <a:gd name="T7" fmla="*/ 0 h 1"/>
                                <a:gd name="T8" fmla="*/ 200 w 245"/>
                                <a:gd name="T9" fmla="*/ 0 h 1"/>
                                <a:gd name="T10" fmla="*/ 200 w 245"/>
                                <a:gd name="T11" fmla="*/ 0 h 1"/>
                                <a:gd name="T12" fmla="*/ 0 60000 65536"/>
                                <a:gd name="T13" fmla="*/ 0 60000 65536"/>
                                <a:gd name="T14" fmla="*/ 0 60000 65536"/>
                                <a:gd name="T15" fmla="*/ 0 60000 65536"/>
                                <a:gd name="T16" fmla="*/ 0 60000 65536"/>
                                <a:gd name="T17" fmla="*/ 0 60000 65536"/>
                                <a:gd name="T18" fmla="*/ 0 w 245"/>
                                <a:gd name="T19" fmla="*/ 0 h 1"/>
                                <a:gd name="T20" fmla="*/ 245 w 2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5" h="1">
                                  <a:moveTo>
                                    <a:pt x="242" y="0"/>
                                  </a:moveTo>
                                  <a:lnTo>
                                    <a:pt x="0" y="0"/>
                                  </a:lnTo>
                                  <a:lnTo>
                                    <a:pt x="244" y="0"/>
                                  </a:lnTo>
                                  <a:lnTo>
                                    <a:pt x="24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82" name="Freeform 1286"/>
                            <p:cNvSpPr>
                              <a:spLocks/>
                            </p:cNvSpPr>
                            <p:nvPr/>
                          </p:nvSpPr>
                          <p:spPr bwMode="auto">
                            <a:xfrm>
                              <a:off x="220" y="1779"/>
                              <a:ext cx="223" cy="1"/>
                            </a:xfrm>
                            <a:custGeom>
                              <a:avLst/>
                              <a:gdLst>
                                <a:gd name="T0" fmla="*/ 202 w 245"/>
                                <a:gd name="T1" fmla="*/ 0 h 1"/>
                                <a:gd name="T2" fmla="*/ 0 w 245"/>
                                <a:gd name="T3" fmla="*/ 0 h 1"/>
                                <a:gd name="T4" fmla="*/ 0 w 245"/>
                                <a:gd name="T5" fmla="*/ 0 h 1"/>
                                <a:gd name="T6" fmla="*/ 202 w 245"/>
                                <a:gd name="T7" fmla="*/ 0 h 1"/>
                                <a:gd name="T8" fmla="*/ 202 w 245"/>
                                <a:gd name="T9" fmla="*/ 0 h 1"/>
                                <a:gd name="T10" fmla="*/ 202 w 245"/>
                                <a:gd name="T11" fmla="*/ 0 h 1"/>
                                <a:gd name="T12" fmla="*/ 0 60000 65536"/>
                                <a:gd name="T13" fmla="*/ 0 60000 65536"/>
                                <a:gd name="T14" fmla="*/ 0 60000 65536"/>
                                <a:gd name="T15" fmla="*/ 0 60000 65536"/>
                                <a:gd name="T16" fmla="*/ 0 60000 65536"/>
                                <a:gd name="T17" fmla="*/ 0 60000 65536"/>
                                <a:gd name="T18" fmla="*/ 0 w 245"/>
                                <a:gd name="T19" fmla="*/ 0 h 1"/>
                                <a:gd name="T20" fmla="*/ 245 w 2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5" h="1">
                                  <a:moveTo>
                                    <a:pt x="244" y="0"/>
                                  </a:moveTo>
                                  <a:lnTo>
                                    <a:pt x="0" y="0"/>
                                  </a:lnTo>
                                  <a:lnTo>
                                    <a:pt x="24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83" name="Freeform 1287"/>
                            <p:cNvSpPr>
                              <a:spLocks/>
                            </p:cNvSpPr>
                            <p:nvPr/>
                          </p:nvSpPr>
                          <p:spPr bwMode="auto">
                            <a:xfrm>
                              <a:off x="220" y="1776"/>
                              <a:ext cx="223" cy="4"/>
                            </a:xfrm>
                            <a:custGeom>
                              <a:avLst/>
                              <a:gdLst>
                                <a:gd name="T0" fmla="*/ 202 w 245"/>
                                <a:gd name="T1" fmla="*/ 3 h 4"/>
                                <a:gd name="T2" fmla="*/ 0 w 245"/>
                                <a:gd name="T3" fmla="*/ 3 h 4"/>
                                <a:gd name="T4" fmla="*/ 0 w 245"/>
                                <a:gd name="T5" fmla="*/ 0 h 4"/>
                                <a:gd name="T6" fmla="*/ 202 w 245"/>
                                <a:gd name="T7" fmla="*/ 0 h 4"/>
                                <a:gd name="T8" fmla="*/ 202 w 245"/>
                                <a:gd name="T9" fmla="*/ 3 h 4"/>
                                <a:gd name="T10" fmla="*/ 202 w 245"/>
                                <a:gd name="T11" fmla="*/ 3 h 4"/>
                                <a:gd name="T12" fmla="*/ 0 60000 65536"/>
                                <a:gd name="T13" fmla="*/ 0 60000 65536"/>
                                <a:gd name="T14" fmla="*/ 0 60000 65536"/>
                                <a:gd name="T15" fmla="*/ 0 60000 65536"/>
                                <a:gd name="T16" fmla="*/ 0 60000 65536"/>
                                <a:gd name="T17" fmla="*/ 0 60000 65536"/>
                                <a:gd name="T18" fmla="*/ 0 w 245"/>
                                <a:gd name="T19" fmla="*/ 0 h 4"/>
                                <a:gd name="T20" fmla="*/ 245 w 245"/>
                                <a:gd name="T21" fmla="*/ 4 h 4"/>
                              </a:gdLst>
                              <a:ahLst/>
                              <a:cxnLst>
                                <a:cxn ang="T12">
                                  <a:pos x="T0" y="T1"/>
                                </a:cxn>
                                <a:cxn ang="T13">
                                  <a:pos x="T2" y="T3"/>
                                </a:cxn>
                                <a:cxn ang="T14">
                                  <a:pos x="T4" y="T5"/>
                                </a:cxn>
                                <a:cxn ang="T15">
                                  <a:pos x="T6" y="T7"/>
                                </a:cxn>
                                <a:cxn ang="T16">
                                  <a:pos x="T8" y="T9"/>
                                </a:cxn>
                                <a:cxn ang="T17">
                                  <a:pos x="T10" y="T11"/>
                                </a:cxn>
                              </a:cxnLst>
                              <a:rect l="T18" t="T19" r="T20" b="T21"/>
                              <a:pathLst>
                                <a:path w="245" h="4">
                                  <a:moveTo>
                                    <a:pt x="244" y="3"/>
                                  </a:moveTo>
                                  <a:lnTo>
                                    <a:pt x="0" y="3"/>
                                  </a:lnTo>
                                  <a:lnTo>
                                    <a:pt x="0" y="0"/>
                                  </a:lnTo>
                                  <a:lnTo>
                                    <a:pt x="244" y="0"/>
                                  </a:lnTo>
                                  <a:lnTo>
                                    <a:pt x="244"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84" name="Freeform 1288"/>
                            <p:cNvSpPr>
                              <a:spLocks/>
                            </p:cNvSpPr>
                            <p:nvPr/>
                          </p:nvSpPr>
                          <p:spPr bwMode="auto">
                            <a:xfrm>
                              <a:off x="220" y="1776"/>
                              <a:ext cx="223" cy="1"/>
                            </a:xfrm>
                            <a:custGeom>
                              <a:avLst/>
                              <a:gdLst>
                                <a:gd name="T0" fmla="*/ 202 w 245"/>
                                <a:gd name="T1" fmla="*/ 0 h 1"/>
                                <a:gd name="T2" fmla="*/ 0 w 245"/>
                                <a:gd name="T3" fmla="*/ 0 h 1"/>
                                <a:gd name="T4" fmla="*/ 0 w 245"/>
                                <a:gd name="T5" fmla="*/ 0 h 1"/>
                                <a:gd name="T6" fmla="*/ 202 w 245"/>
                                <a:gd name="T7" fmla="*/ 0 h 1"/>
                                <a:gd name="T8" fmla="*/ 202 w 245"/>
                                <a:gd name="T9" fmla="*/ 0 h 1"/>
                                <a:gd name="T10" fmla="*/ 202 w 245"/>
                                <a:gd name="T11" fmla="*/ 0 h 1"/>
                                <a:gd name="T12" fmla="*/ 0 60000 65536"/>
                                <a:gd name="T13" fmla="*/ 0 60000 65536"/>
                                <a:gd name="T14" fmla="*/ 0 60000 65536"/>
                                <a:gd name="T15" fmla="*/ 0 60000 65536"/>
                                <a:gd name="T16" fmla="*/ 0 60000 65536"/>
                                <a:gd name="T17" fmla="*/ 0 60000 65536"/>
                                <a:gd name="T18" fmla="*/ 0 w 245"/>
                                <a:gd name="T19" fmla="*/ 0 h 1"/>
                                <a:gd name="T20" fmla="*/ 245 w 2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5" h="1">
                                  <a:moveTo>
                                    <a:pt x="244" y="0"/>
                                  </a:moveTo>
                                  <a:lnTo>
                                    <a:pt x="0" y="0"/>
                                  </a:lnTo>
                                  <a:lnTo>
                                    <a:pt x="24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85" name="Freeform 1289"/>
                            <p:cNvSpPr>
                              <a:spLocks/>
                            </p:cNvSpPr>
                            <p:nvPr/>
                          </p:nvSpPr>
                          <p:spPr bwMode="auto">
                            <a:xfrm>
                              <a:off x="220" y="1776"/>
                              <a:ext cx="223" cy="1"/>
                            </a:xfrm>
                            <a:custGeom>
                              <a:avLst/>
                              <a:gdLst>
                                <a:gd name="T0" fmla="*/ 202 w 245"/>
                                <a:gd name="T1" fmla="*/ 0 h 1"/>
                                <a:gd name="T2" fmla="*/ 0 w 245"/>
                                <a:gd name="T3" fmla="*/ 0 h 1"/>
                                <a:gd name="T4" fmla="*/ 0 w 245"/>
                                <a:gd name="T5" fmla="*/ 0 h 1"/>
                                <a:gd name="T6" fmla="*/ 202 w 245"/>
                                <a:gd name="T7" fmla="*/ 0 h 1"/>
                                <a:gd name="T8" fmla="*/ 202 w 245"/>
                                <a:gd name="T9" fmla="*/ 0 h 1"/>
                                <a:gd name="T10" fmla="*/ 202 w 245"/>
                                <a:gd name="T11" fmla="*/ 0 h 1"/>
                                <a:gd name="T12" fmla="*/ 0 60000 65536"/>
                                <a:gd name="T13" fmla="*/ 0 60000 65536"/>
                                <a:gd name="T14" fmla="*/ 0 60000 65536"/>
                                <a:gd name="T15" fmla="*/ 0 60000 65536"/>
                                <a:gd name="T16" fmla="*/ 0 60000 65536"/>
                                <a:gd name="T17" fmla="*/ 0 60000 65536"/>
                                <a:gd name="T18" fmla="*/ 0 w 245"/>
                                <a:gd name="T19" fmla="*/ 0 h 1"/>
                                <a:gd name="T20" fmla="*/ 245 w 2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5" h="1">
                                  <a:moveTo>
                                    <a:pt x="244" y="0"/>
                                  </a:moveTo>
                                  <a:lnTo>
                                    <a:pt x="0" y="0"/>
                                  </a:lnTo>
                                  <a:lnTo>
                                    <a:pt x="24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86" name="Freeform 1290"/>
                            <p:cNvSpPr>
                              <a:spLocks/>
                            </p:cNvSpPr>
                            <p:nvPr/>
                          </p:nvSpPr>
                          <p:spPr bwMode="auto">
                            <a:xfrm>
                              <a:off x="220" y="1776"/>
                              <a:ext cx="226" cy="1"/>
                            </a:xfrm>
                            <a:custGeom>
                              <a:avLst/>
                              <a:gdLst>
                                <a:gd name="T0" fmla="*/ 202 w 248"/>
                                <a:gd name="T1" fmla="*/ 0 h 1"/>
                                <a:gd name="T2" fmla="*/ 0 w 248"/>
                                <a:gd name="T3" fmla="*/ 0 h 1"/>
                                <a:gd name="T4" fmla="*/ 0 w 248"/>
                                <a:gd name="T5" fmla="*/ 0 h 1"/>
                                <a:gd name="T6" fmla="*/ 205 w 248"/>
                                <a:gd name="T7" fmla="*/ 0 h 1"/>
                                <a:gd name="T8" fmla="*/ 202 w 248"/>
                                <a:gd name="T9" fmla="*/ 0 h 1"/>
                                <a:gd name="T10" fmla="*/ 202 w 248"/>
                                <a:gd name="T11" fmla="*/ 0 h 1"/>
                                <a:gd name="T12" fmla="*/ 0 60000 65536"/>
                                <a:gd name="T13" fmla="*/ 0 60000 65536"/>
                                <a:gd name="T14" fmla="*/ 0 60000 65536"/>
                                <a:gd name="T15" fmla="*/ 0 60000 65536"/>
                                <a:gd name="T16" fmla="*/ 0 60000 65536"/>
                                <a:gd name="T17" fmla="*/ 0 60000 65536"/>
                                <a:gd name="T18" fmla="*/ 0 w 248"/>
                                <a:gd name="T19" fmla="*/ 0 h 1"/>
                                <a:gd name="T20" fmla="*/ 248 w 24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8" h="1">
                                  <a:moveTo>
                                    <a:pt x="244" y="0"/>
                                  </a:moveTo>
                                  <a:lnTo>
                                    <a:pt x="0" y="0"/>
                                  </a:lnTo>
                                  <a:lnTo>
                                    <a:pt x="247" y="0"/>
                                  </a:lnTo>
                                  <a:lnTo>
                                    <a:pt x="24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87" name="Freeform 1291"/>
                            <p:cNvSpPr>
                              <a:spLocks/>
                            </p:cNvSpPr>
                            <p:nvPr/>
                          </p:nvSpPr>
                          <p:spPr bwMode="auto">
                            <a:xfrm>
                              <a:off x="220" y="1776"/>
                              <a:ext cx="226" cy="1"/>
                            </a:xfrm>
                            <a:custGeom>
                              <a:avLst/>
                              <a:gdLst>
                                <a:gd name="T0" fmla="*/ 205 w 248"/>
                                <a:gd name="T1" fmla="*/ 0 h 1"/>
                                <a:gd name="T2" fmla="*/ 0 w 248"/>
                                <a:gd name="T3" fmla="*/ 0 h 1"/>
                                <a:gd name="T4" fmla="*/ 0 w 248"/>
                                <a:gd name="T5" fmla="*/ 0 h 1"/>
                                <a:gd name="T6" fmla="*/ 205 w 248"/>
                                <a:gd name="T7" fmla="*/ 0 h 1"/>
                                <a:gd name="T8" fmla="*/ 205 w 248"/>
                                <a:gd name="T9" fmla="*/ 0 h 1"/>
                                <a:gd name="T10" fmla="*/ 205 w 248"/>
                                <a:gd name="T11" fmla="*/ 0 h 1"/>
                                <a:gd name="T12" fmla="*/ 0 60000 65536"/>
                                <a:gd name="T13" fmla="*/ 0 60000 65536"/>
                                <a:gd name="T14" fmla="*/ 0 60000 65536"/>
                                <a:gd name="T15" fmla="*/ 0 60000 65536"/>
                                <a:gd name="T16" fmla="*/ 0 60000 65536"/>
                                <a:gd name="T17" fmla="*/ 0 60000 65536"/>
                                <a:gd name="T18" fmla="*/ 0 w 248"/>
                                <a:gd name="T19" fmla="*/ 0 h 1"/>
                                <a:gd name="T20" fmla="*/ 248 w 24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8" h="1">
                                  <a:moveTo>
                                    <a:pt x="247" y="0"/>
                                  </a:moveTo>
                                  <a:lnTo>
                                    <a:pt x="0" y="0"/>
                                  </a:lnTo>
                                  <a:lnTo>
                                    <a:pt x="24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88" name="Freeform 1292"/>
                            <p:cNvSpPr>
                              <a:spLocks/>
                            </p:cNvSpPr>
                            <p:nvPr/>
                          </p:nvSpPr>
                          <p:spPr bwMode="auto">
                            <a:xfrm>
                              <a:off x="220" y="1775"/>
                              <a:ext cx="226" cy="2"/>
                            </a:xfrm>
                            <a:custGeom>
                              <a:avLst/>
                              <a:gdLst>
                                <a:gd name="T0" fmla="*/ 205 w 248"/>
                                <a:gd name="T1" fmla="*/ 1 h 3"/>
                                <a:gd name="T2" fmla="*/ 0 w 248"/>
                                <a:gd name="T3" fmla="*/ 1 h 3"/>
                                <a:gd name="T4" fmla="*/ 0 w 248"/>
                                <a:gd name="T5" fmla="*/ 0 h 3"/>
                                <a:gd name="T6" fmla="*/ 0 w 248"/>
                                <a:gd name="T7" fmla="*/ 0 h 3"/>
                                <a:gd name="T8" fmla="*/ 205 w 248"/>
                                <a:gd name="T9" fmla="*/ 0 h 3"/>
                                <a:gd name="T10" fmla="*/ 205 w 248"/>
                                <a:gd name="T11" fmla="*/ 1 h 3"/>
                                <a:gd name="T12" fmla="*/ 205 w 248"/>
                                <a:gd name="T13" fmla="*/ 1 h 3"/>
                                <a:gd name="T14" fmla="*/ 0 60000 65536"/>
                                <a:gd name="T15" fmla="*/ 0 60000 65536"/>
                                <a:gd name="T16" fmla="*/ 0 60000 65536"/>
                                <a:gd name="T17" fmla="*/ 0 60000 65536"/>
                                <a:gd name="T18" fmla="*/ 0 60000 65536"/>
                                <a:gd name="T19" fmla="*/ 0 60000 65536"/>
                                <a:gd name="T20" fmla="*/ 0 60000 65536"/>
                                <a:gd name="T21" fmla="*/ 0 w 248"/>
                                <a:gd name="T22" fmla="*/ 0 h 3"/>
                                <a:gd name="T23" fmla="*/ 248 w 24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3">
                                  <a:moveTo>
                                    <a:pt x="247" y="2"/>
                                  </a:moveTo>
                                  <a:lnTo>
                                    <a:pt x="0" y="2"/>
                                  </a:lnTo>
                                  <a:lnTo>
                                    <a:pt x="0" y="0"/>
                                  </a:lnTo>
                                  <a:lnTo>
                                    <a:pt x="247" y="0"/>
                                  </a:lnTo>
                                  <a:lnTo>
                                    <a:pt x="247"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89" name="Freeform 1293"/>
                            <p:cNvSpPr>
                              <a:spLocks/>
                            </p:cNvSpPr>
                            <p:nvPr/>
                          </p:nvSpPr>
                          <p:spPr bwMode="auto">
                            <a:xfrm>
                              <a:off x="217" y="1775"/>
                              <a:ext cx="229" cy="0"/>
                            </a:xfrm>
                            <a:custGeom>
                              <a:avLst/>
                              <a:gdLst>
                                <a:gd name="T0" fmla="*/ 207 w 252"/>
                                <a:gd name="T1" fmla="*/ 0 h 1"/>
                                <a:gd name="T2" fmla="*/ 4 w 252"/>
                                <a:gd name="T3" fmla="*/ 0 h 1"/>
                                <a:gd name="T4" fmla="*/ 0 w 252"/>
                                <a:gd name="T5" fmla="*/ 0 h 1"/>
                                <a:gd name="T6" fmla="*/ 207 w 252"/>
                                <a:gd name="T7" fmla="*/ 0 h 1"/>
                                <a:gd name="T8" fmla="*/ 207 w 252"/>
                                <a:gd name="T9" fmla="*/ 0 h 1"/>
                                <a:gd name="T10" fmla="*/ 207 w 252"/>
                                <a:gd name="T11" fmla="*/ 0 h 1"/>
                                <a:gd name="T12" fmla="*/ 0 60000 65536"/>
                                <a:gd name="T13" fmla="*/ 0 60000 65536"/>
                                <a:gd name="T14" fmla="*/ 0 60000 65536"/>
                                <a:gd name="T15" fmla="*/ 0 60000 65536"/>
                                <a:gd name="T16" fmla="*/ 0 60000 65536"/>
                                <a:gd name="T17" fmla="*/ 0 60000 65536"/>
                                <a:gd name="T18" fmla="*/ 0 w 252"/>
                                <a:gd name="T19" fmla="*/ 0 h 1"/>
                                <a:gd name="T20" fmla="*/ 252 w 252"/>
                                <a:gd name="T21" fmla="*/ 0 h 1"/>
                              </a:gdLst>
                              <a:ahLst/>
                              <a:cxnLst>
                                <a:cxn ang="T12">
                                  <a:pos x="T0" y="T1"/>
                                </a:cxn>
                                <a:cxn ang="T13">
                                  <a:pos x="T2" y="T3"/>
                                </a:cxn>
                                <a:cxn ang="T14">
                                  <a:pos x="T4" y="T5"/>
                                </a:cxn>
                                <a:cxn ang="T15">
                                  <a:pos x="T6" y="T7"/>
                                </a:cxn>
                                <a:cxn ang="T16">
                                  <a:pos x="T8" y="T9"/>
                                </a:cxn>
                                <a:cxn ang="T17">
                                  <a:pos x="T10" y="T11"/>
                                </a:cxn>
                              </a:cxnLst>
                              <a:rect l="T18" t="T19" r="T20" b="T21"/>
                              <a:pathLst>
                                <a:path w="252" h="1">
                                  <a:moveTo>
                                    <a:pt x="251" y="0"/>
                                  </a:moveTo>
                                  <a:lnTo>
                                    <a:pt x="4" y="0"/>
                                  </a:lnTo>
                                  <a:lnTo>
                                    <a:pt x="0" y="0"/>
                                  </a:lnTo>
                                  <a:lnTo>
                                    <a:pt x="25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90" name="Freeform 1294"/>
                            <p:cNvSpPr>
                              <a:spLocks/>
                            </p:cNvSpPr>
                            <p:nvPr/>
                          </p:nvSpPr>
                          <p:spPr bwMode="auto">
                            <a:xfrm>
                              <a:off x="215" y="1775"/>
                              <a:ext cx="231" cy="0"/>
                            </a:xfrm>
                            <a:custGeom>
                              <a:avLst/>
                              <a:gdLst>
                                <a:gd name="T0" fmla="*/ 209 w 254"/>
                                <a:gd name="T1" fmla="*/ 0 h 1"/>
                                <a:gd name="T2" fmla="*/ 2 w 254"/>
                                <a:gd name="T3" fmla="*/ 0 h 1"/>
                                <a:gd name="T4" fmla="*/ 0 w 254"/>
                                <a:gd name="T5" fmla="*/ 0 h 1"/>
                                <a:gd name="T6" fmla="*/ 209 w 254"/>
                                <a:gd name="T7" fmla="*/ 0 h 1"/>
                                <a:gd name="T8" fmla="*/ 209 w 254"/>
                                <a:gd name="T9" fmla="*/ 0 h 1"/>
                                <a:gd name="T10" fmla="*/ 209 w 254"/>
                                <a:gd name="T11" fmla="*/ 0 h 1"/>
                                <a:gd name="T12" fmla="*/ 0 60000 65536"/>
                                <a:gd name="T13" fmla="*/ 0 60000 65536"/>
                                <a:gd name="T14" fmla="*/ 0 60000 65536"/>
                                <a:gd name="T15" fmla="*/ 0 60000 65536"/>
                                <a:gd name="T16" fmla="*/ 0 60000 65536"/>
                                <a:gd name="T17" fmla="*/ 0 60000 65536"/>
                                <a:gd name="T18" fmla="*/ 0 w 254"/>
                                <a:gd name="T19" fmla="*/ 0 h 1"/>
                                <a:gd name="T20" fmla="*/ 254 w 254"/>
                                <a:gd name="T21" fmla="*/ 0 h 1"/>
                              </a:gdLst>
                              <a:ahLst/>
                              <a:cxnLst>
                                <a:cxn ang="T12">
                                  <a:pos x="T0" y="T1"/>
                                </a:cxn>
                                <a:cxn ang="T13">
                                  <a:pos x="T2" y="T3"/>
                                </a:cxn>
                                <a:cxn ang="T14">
                                  <a:pos x="T4" y="T5"/>
                                </a:cxn>
                                <a:cxn ang="T15">
                                  <a:pos x="T6" y="T7"/>
                                </a:cxn>
                                <a:cxn ang="T16">
                                  <a:pos x="T8" y="T9"/>
                                </a:cxn>
                                <a:cxn ang="T17">
                                  <a:pos x="T10" y="T11"/>
                                </a:cxn>
                              </a:cxnLst>
                              <a:rect l="T18" t="T19" r="T20" b="T21"/>
                              <a:pathLst>
                                <a:path w="254" h="1">
                                  <a:moveTo>
                                    <a:pt x="253" y="0"/>
                                  </a:moveTo>
                                  <a:lnTo>
                                    <a:pt x="2" y="0"/>
                                  </a:lnTo>
                                  <a:lnTo>
                                    <a:pt x="0" y="0"/>
                                  </a:lnTo>
                                  <a:lnTo>
                                    <a:pt x="25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91" name="Freeform 1295"/>
                            <p:cNvSpPr>
                              <a:spLocks/>
                            </p:cNvSpPr>
                            <p:nvPr/>
                          </p:nvSpPr>
                          <p:spPr bwMode="auto">
                            <a:xfrm>
                              <a:off x="213" y="1775"/>
                              <a:ext cx="235" cy="0"/>
                            </a:xfrm>
                            <a:custGeom>
                              <a:avLst/>
                              <a:gdLst>
                                <a:gd name="T0" fmla="*/ 211 w 258"/>
                                <a:gd name="T1" fmla="*/ 0 h 1"/>
                                <a:gd name="T2" fmla="*/ 2 w 258"/>
                                <a:gd name="T3" fmla="*/ 0 h 1"/>
                                <a:gd name="T4" fmla="*/ 0 w 258"/>
                                <a:gd name="T5" fmla="*/ 0 h 1"/>
                                <a:gd name="T6" fmla="*/ 213 w 258"/>
                                <a:gd name="T7" fmla="*/ 0 h 1"/>
                                <a:gd name="T8" fmla="*/ 211 w 258"/>
                                <a:gd name="T9" fmla="*/ 0 h 1"/>
                                <a:gd name="T10" fmla="*/ 211 w 258"/>
                                <a:gd name="T11" fmla="*/ 0 h 1"/>
                                <a:gd name="T12" fmla="*/ 0 60000 65536"/>
                                <a:gd name="T13" fmla="*/ 0 60000 65536"/>
                                <a:gd name="T14" fmla="*/ 0 60000 65536"/>
                                <a:gd name="T15" fmla="*/ 0 60000 65536"/>
                                <a:gd name="T16" fmla="*/ 0 60000 65536"/>
                                <a:gd name="T17" fmla="*/ 0 60000 65536"/>
                                <a:gd name="T18" fmla="*/ 0 w 258"/>
                                <a:gd name="T19" fmla="*/ 0 h 1"/>
                                <a:gd name="T20" fmla="*/ 258 w 258"/>
                                <a:gd name="T21" fmla="*/ 0 h 1"/>
                              </a:gdLst>
                              <a:ahLst/>
                              <a:cxnLst>
                                <a:cxn ang="T12">
                                  <a:pos x="T0" y="T1"/>
                                </a:cxn>
                                <a:cxn ang="T13">
                                  <a:pos x="T2" y="T3"/>
                                </a:cxn>
                                <a:cxn ang="T14">
                                  <a:pos x="T4" y="T5"/>
                                </a:cxn>
                                <a:cxn ang="T15">
                                  <a:pos x="T6" y="T7"/>
                                </a:cxn>
                                <a:cxn ang="T16">
                                  <a:pos x="T8" y="T9"/>
                                </a:cxn>
                                <a:cxn ang="T17">
                                  <a:pos x="T10" y="T11"/>
                                </a:cxn>
                              </a:cxnLst>
                              <a:rect l="T18" t="T19" r="T20" b="T21"/>
                              <a:pathLst>
                                <a:path w="258" h="1">
                                  <a:moveTo>
                                    <a:pt x="255" y="0"/>
                                  </a:moveTo>
                                  <a:lnTo>
                                    <a:pt x="2" y="0"/>
                                  </a:lnTo>
                                  <a:lnTo>
                                    <a:pt x="0" y="0"/>
                                  </a:lnTo>
                                  <a:lnTo>
                                    <a:pt x="257" y="0"/>
                                  </a:lnTo>
                                  <a:lnTo>
                                    <a:pt x="25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92" name="Freeform 1296"/>
                            <p:cNvSpPr>
                              <a:spLocks/>
                            </p:cNvSpPr>
                            <p:nvPr/>
                          </p:nvSpPr>
                          <p:spPr bwMode="auto">
                            <a:xfrm>
                              <a:off x="208" y="1775"/>
                              <a:ext cx="240" cy="0"/>
                            </a:xfrm>
                            <a:custGeom>
                              <a:avLst/>
                              <a:gdLst>
                                <a:gd name="T0" fmla="*/ 218 w 263"/>
                                <a:gd name="T1" fmla="*/ 0 h 1"/>
                                <a:gd name="T2" fmla="*/ 5 w 263"/>
                                <a:gd name="T3" fmla="*/ 0 h 1"/>
                                <a:gd name="T4" fmla="*/ 0 w 263"/>
                                <a:gd name="T5" fmla="*/ 0 h 1"/>
                                <a:gd name="T6" fmla="*/ 218 w 263"/>
                                <a:gd name="T7" fmla="*/ 0 h 1"/>
                                <a:gd name="T8" fmla="*/ 218 w 263"/>
                                <a:gd name="T9" fmla="*/ 0 h 1"/>
                                <a:gd name="T10" fmla="*/ 218 w 263"/>
                                <a:gd name="T11" fmla="*/ 0 h 1"/>
                                <a:gd name="T12" fmla="*/ 0 60000 65536"/>
                                <a:gd name="T13" fmla="*/ 0 60000 65536"/>
                                <a:gd name="T14" fmla="*/ 0 60000 65536"/>
                                <a:gd name="T15" fmla="*/ 0 60000 65536"/>
                                <a:gd name="T16" fmla="*/ 0 60000 65536"/>
                                <a:gd name="T17" fmla="*/ 0 60000 65536"/>
                                <a:gd name="T18" fmla="*/ 0 w 263"/>
                                <a:gd name="T19" fmla="*/ 0 h 1"/>
                                <a:gd name="T20" fmla="*/ 263 w 263"/>
                                <a:gd name="T21" fmla="*/ 0 h 1"/>
                              </a:gdLst>
                              <a:ahLst/>
                              <a:cxnLst>
                                <a:cxn ang="T12">
                                  <a:pos x="T0" y="T1"/>
                                </a:cxn>
                                <a:cxn ang="T13">
                                  <a:pos x="T2" y="T3"/>
                                </a:cxn>
                                <a:cxn ang="T14">
                                  <a:pos x="T4" y="T5"/>
                                </a:cxn>
                                <a:cxn ang="T15">
                                  <a:pos x="T6" y="T7"/>
                                </a:cxn>
                                <a:cxn ang="T16">
                                  <a:pos x="T8" y="T9"/>
                                </a:cxn>
                                <a:cxn ang="T17">
                                  <a:pos x="T10" y="T11"/>
                                </a:cxn>
                              </a:cxnLst>
                              <a:rect l="T18" t="T19" r="T20" b="T21"/>
                              <a:pathLst>
                                <a:path w="263" h="1">
                                  <a:moveTo>
                                    <a:pt x="262" y="0"/>
                                  </a:moveTo>
                                  <a:lnTo>
                                    <a:pt x="5" y="0"/>
                                  </a:lnTo>
                                  <a:lnTo>
                                    <a:pt x="0" y="0"/>
                                  </a:lnTo>
                                  <a:lnTo>
                                    <a:pt x="26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93" name="Freeform 1297"/>
                            <p:cNvSpPr>
                              <a:spLocks/>
                            </p:cNvSpPr>
                            <p:nvPr/>
                          </p:nvSpPr>
                          <p:spPr bwMode="auto">
                            <a:xfrm>
                              <a:off x="207" y="1773"/>
                              <a:ext cx="241" cy="2"/>
                            </a:xfrm>
                            <a:custGeom>
                              <a:avLst/>
                              <a:gdLst>
                                <a:gd name="T0" fmla="*/ 218 w 265"/>
                                <a:gd name="T1" fmla="*/ 1 h 3"/>
                                <a:gd name="T2" fmla="*/ 2 w 265"/>
                                <a:gd name="T3" fmla="*/ 1 h 3"/>
                                <a:gd name="T4" fmla="*/ 0 w 265"/>
                                <a:gd name="T5" fmla="*/ 0 h 3"/>
                                <a:gd name="T6" fmla="*/ 218 w 265"/>
                                <a:gd name="T7" fmla="*/ 0 h 3"/>
                                <a:gd name="T8" fmla="*/ 218 w 265"/>
                                <a:gd name="T9" fmla="*/ 1 h 3"/>
                                <a:gd name="T10" fmla="*/ 218 w 265"/>
                                <a:gd name="T11" fmla="*/ 1 h 3"/>
                                <a:gd name="T12" fmla="*/ 0 60000 65536"/>
                                <a:gd name="T13" fmla="*/ 0 60000 65536"/>
                                <a:gd name="T14" fmla="*/ 0 60000 65536"/>
                                <a:gd name="T15" fmla="*/ 0 60000 65536"/>
                                <a:gd name="T16" fmla="*/ 0 60000 65536"/>
                                <a:gd name="T17" fmla="*/ 0 60000 65536"/>
                                <a:gd name="T18" fmla="*/ 0 w 265"/>
                                <a:gd name="T19" fmla="*/ 0 h 3"/>
                                <a:gd name="T20" fmla="*/ 265 w 265"/>
                                <a:gd name="T21" fmla="*/ 3 h 3"/>
                              </a:gdLst>
                              <a:ahLst/>
                              <a:cxnLst>
                                <a:cxn ang="T12">
                                  <a:pos x="T0" y="T1"/>
                                </a:cxn>
                                <a:cxn ang="T13">
                                  <a:pos x="T2" y="T3"/>
                                </a:cxn>
                                <a:cxn ang="T14">
                                  <a:pos x="T4" y="T5"/>
                                </a:cxn>
                                <a:cxn ang="T15">
                                  <a:pos x="T6" y="T7"/>
                                </a:cxn>
                                <a:cxn ang="T16">
                                  <a:pos x="T8" y="T9"/>
                                </a:cxn>
                                <a:cxn ang="T17">
                                  <a:pos x="T10" y="T11"/>
                                </a:cxn>
                              </a:cxnLst>
                              <a:rect l="T18" t="T19" r="T20" b="T21"/>
                              <a:pathLst>
                                <a:path w="265" h="3">
                                  <a:moveTo>
                                    <a:pt x="264" y="2"/>
                                  </a:moveTo>
                                  <a:lnTo>
                                    <a:pt x="2" y="2"/>
                                  </a:lnTo>
                                  <a:lnTo>
                                    <a:pt x="0" y="0"/>
                                  </a:lnTo>
                                  <a:lnTo>
                                    <a:pt x="264" y="0"/>
                                  </a:lnTo>
                                  <a:lnTo>
                                    <a:pt x="264"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94" name="Freeform 1298"/>
                            <p:cNvSpPr>
                              <a:spLocks/>
                            </p:cNvSpPr>
                            <p:nvPr/>
                          </p:nvSpPr>
                          <p:spPr bwMode="auto">
                            <a:xfrm>
                              <a:off x="207" y="1773"/>
                              <a:ext cx="241" cy="1"/>
                            </a:xfrm>
                            <a:custGeom>
                              <a:avLst/>
                              <a:gdLst>
                                <a:gd name="T0" fmla="*/ 218 w 265"/>
                                <a:gd name="T1" fmla="*/ 0 h 1"/>
                                <a:gd name="T2" fmla="*/ 0 w 265"/>
                                <a:gd name="T3" fmla="*/ 0 h 1"/>
                                <a:gd name="T4" fmla="*/ 0 w 265"/>
                                <a:gd name="T5" fmla="*/ 0 h 1"/>
                                <a:gd name="T6" fmla="*/ 0 w 265"/>
                                <a:gd name="T7" fmla="*/ 0 h 1"/>
                                <a:gd name="T8" fmla="*/ 218 w 265"/>
                                <a:gd name="T9" fmla="*/ 0 h 1"/>
                                <a:gd name="T10" fmla="*/ 218 w 265"/>
                                <a:gd name="T11" fmla="*/ 0 h 1"/>
                                <a:gd name="T12" fmla="*/ 218 w 265"/>
                                <a:gd name="T13" fmla="*/ 0 h 1"/>
                                <a:gd name="T14" fmla="*/ 0 60000 65536"/>
                                <a:gd name="T15" fmla="*/ 0 60000 65536"/>
                                <a:gd name="T16" fmla="*/ 0 60000 65536"/>
                                <a:gd name="T17" fmla="*/ 0 60000 65536"/>
                                <a:gd name="T18" fmla="*/ 0 60000 65536"/>
                                <a:gd name="T19" fmla="*/ 0 60000 65536"/>
                                <a:gd name="T20" fmla="*/ 0 60000 65536"/>
                                <a:gd name="T21" fmla="*/ 0 w 265"/>
                                <a:gd name="T22" fmla="*/ 0 h 1"/>
                                <a:gd name="T23" fmla="*/ 265 w 26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 h="1">
                                  <a:moveTo>
                                    <a:pt x="264" y="0"/>
                                  </a:moveTo>
                                  <a:lnTo>
                                    <a:pt x="0" y="0"/>
                                  </a:lnTo>
                                  <a:lnTo>
                                    <a:pt x="26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95" name="Freeform 1299"/>
                            <p:cNvSpPr>
                              <a:spLocks/>
                            </p:cNvSpPr>
                            <p:nvPr/>
                          </p:nvSpPr>
                          <p:spPr bwMode="auto">
                            <a:xfrm>
                              <a:off x="205" y="1773"/>
                              <a:ext cx="243" cy="1"/>
                            </a:xfrm>
                            <a:custGeom>
                              <a:avLst/>
                              <a:gdLst>
                                <a:gd name="T0" fmla="*/ 220 w 267"/>
                                <a:gd name="T1" fmla="*/ 0 h 1"/>
                                <a:gd name="T2" fmla="*/ 2 w 267"/>
                                <a:gd name="T3" fmla="*/ 0 h 1"/>
                                <a:gd name="T4" fmla="*/ 0 w 267"/>
                                <a:gd name="T5" fmla="*/ 0 h 1"/>
                                <a:gd name="T6" fmla="*/ 220 w 267"/>
                                <a:gd name="T7" fmla="*/ 0 h 1"/>
                                <a:gd name="T8" fmla="*/ 220 w 267"/>
                                <a:gd name="T9" fmla="*/ 0 h 1"/>
                                <a:gd name="T10" fmla="*/ 220 w 267"/>
                                <a:gd name="T11" fmla="*/ 0 h 1"/>
                                <a:gd name="T12" fmla="*/ 0 60000 65536"/>
                                <a:gd name="T13" fmla="*/ 0 60000 65536"/>
                                <a:gd name="T14" fmla="*/ 0 60000 65536"/>
                                <a:gd name="T15" fmla="*/ 0 60000 65536"/>
                                <a:gd name="T16" fmla="*/ 0 60000 65536"/>
                                <a:gd name="T17" fmla="*/ 0 60000 65536"/>
                                <a:gd name="T18" fmla="*/ 0 w 267"/>
                                <a:gd name="T19" fmla="*/ 0 h 1"/>
                                <a:gd name="T20" fmla="*/ 267 w 26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7" h="1">
                                  <a:moveTo>
                                    <a:pt x="266" y="0"/>
                                  </a:moveTo>
                                  <a:lnTo>
                                    <a:pt x="2" y="0"/>
                                  </a:lnTo>
                                  <a:lnTo>
                                    <a:pt x="0" y="0"/>
                                  </a:lnTo>
                                  <a:lnTo>
                                    <a:pt x="26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96" name="Freeform 1300"/>
                            <p:cNvSpPr>
                              <a:spLocks/>
                            </p:cNvSpPr>
                            <p:nvPr/>
                          </p:nvSpPr>
                          <p:spPr bwMode="auto">
                            <a:xfrm>
                              <a:off x="205" y="1773"/>
                              <a:ext cx="244" cy="1"/>
                            </a:xfrm>
                            <a:custGeom>
                              <a:avLst/>
                              <a:gdLst>
                                <a:gd name="T0" fmla="*/ 219 w 269"/>
                                <a:gd name="T1" fmla="*/ 0 h 1"/>
                                <a:gd name="T2" fmla="*/ 0 w 269"/>
                                <a:gd name="T3" fmla="*/ 0 h 1"/>
                                <a:gd name="T4" fmla="*/ 0 w 269"/>
                                <a:gd name="T5" fmla="*/ 0 h 1"/>
                                <a:gd name="T6" fmla="*/ 220 w 269"/>
                                <a:gd name="T7" fmla="*/ 0 h 1"/>
                                <a:gd name="T8" fmla="*/ 219 w 269"/>
                                <a:gd name="T9" fmla="*/ 0 h 1"/>
                                <a:gd name="T10" fmla="*/ 219 w 269"/>
                                <a:gd name="T11" fmla="*/ 0 h 1"/>
                                <a:gd name="T12" fmla="*/ 0 60000 65536"/>
                                <a:gd name="T13" fmla="*/ 0 60000 65536"/>
                                <a:gd name="T14" fmla="*/ 0 60000 65536"/>
                                <a:gd name="T15" fmla="*/ 0 60000 65536"/>
                                <a:gd name="T16" fmla="*/ 0 60000 65536"/>
                                <a:gd name="T17" fmla="*/ 0 60000 65536"/>
                                <a:gd name="T18" fmla="*/ 0 w 269"/>
                                <a:gd name="T19" fmla="*/ 0 h 1"/>
                                <a:gd name="T20" fmla="*/ 269 w 26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9" h="1">
                                  <a:moveTo>
                                    <a:pt x="266" y="0"/>
                                  </a:moveTo>
                                  <a:lnTo>
                                    <a:pt x="0" y="0"/>
                                  </a:lnTo>
                                  <a:lnTo>
                                    <a:pt x="268" y="0"/>
                                  </a:lnTo>
                                  <a:lnTo>
                                    <a:pt x="26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97" name="Freeform 1301"/>
                            <p:cNvSpPr>
                              <a:spLocks/>
                            </p:cNvSpPr>
                            <p:nvPr/>
                          </p:nvSpPr>
                          <p:spPr bwMode="auto">
                            <a:xfrm>
                              <a:off x="205" y="1773"/>
                              <a:ext cx="244" cy="1"/>
                            </a:xfrm>
                            <a:custGeom>
                              <a:avLst/>
                              <a:gdLst>
                                <a:gd name="T0" fmla="*/ 220 w 269"/>
                                <a:gd name="T1" fmla="*/ 0 h 1"/>
                                <a:gd name="T2" fmla="*/ 0 w 269"/>
                                <a:gd name="T3" fmla="*/ 0 h 1"/>
                                <a:gd name="T4" fmla="*/ 0 w 269"/>
                                <a:gd name="T5" fmla="*/ 0 h 1"/>
                                <a:gd name="T6" fmla="*/ 220 w 269"/>
                                <a:gd name="T7" fmla="*/ 0 h 1"/>
                                <a:gd name="T8" fmla="*/ 220 w 269"/>
                                <a:gd name="T9" fmla="*/ 0 h 1"/>
                                <a:gd name="T10" fmla="*/ 220 w 269"/>
                                <a:gd name="T11" fmla="*/ 0 h 1"/>
                                <a:gd name="T12" fmla="*/ 0 60000 65536"/>
                                <a:gd name="T13" fmla="*/ 0 60000 65536"/>
                                <a:gd name="T14" fmla="*/ 0 60000 65536"/>
                                <a:gd name="T15" fmla="*/ 0 60000 65536"/>
                                <a:gd name="T16" fmla="*/ 0 60000 65536"/>
                                <a:gd name="T17" fmla="*/ 0 60000 65536"/>
                                <a:gd name="T18" fmla="*/ 0 w 269"/>
                                <a:gd name="T19" fmla="*/ 0 h 1"/>
                                <a:gd name="T20" fmla="*/ 269 w 26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9" h="1">
                                  <a:moveTo>
                                    <a:pt x="268" y="0"/>
                                  </a:moveTo>
                                  <a:lnTo>
                                    <a:pt x="0" y="0"/>
                                  </a:lnTo>
                                  <a:lnTo>
                                    <a:pt x="26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98" name="Freeform 1302"/>
                            <p:cNvSpPr>
                              <a:spLocks/>
                            </p:cNvSpPr>
                            <p:nvPr/>
                          </p:nvSpPr>
                          <p:spPr bwMode="auto">
                            <a:xfrm>
                              <a:off x="205" y="1771"/>
                              <a:ext cx="244" cy="3"/>
                            </a:xfrm>
                            <a:custGeom>
                              <a:avLst/>
                              <a:gdLst>
                                <a:gd name="T0" fmla="*/ 220 w 269"/>
                                <a:gd name="T1" fmla="*/ 2 h 3"/>
                                <a:gd name="T2" fmla="*/ 0 w 269"/>
                                <a:gd name="T3" fmla="*/ 2 h 3"/>
                                <a:gd name="T4" fmla="*/ 0 w 269"/>
                                <a:gd name="T5" fmla="*/ 0 h 3"/>
                                <a:gd name="T6" fmla="*/ 220 w 269"/>
                                <a:gd name="T7" fmla="*/ 0 h 3"/>
                                <a:gd name="T8" fmla="*/ 220 w 269"/>
                                <a:gd name="T9" fmla="*/ 2 h 3"/>
                                <a:gd name="T10" fmla="*/ 220 w 269"/>
                                <a:gd name="T11" fmla="*/ 2 h 3"/>
                                <a:gd name="T12" fmla="*/ 0 60000 65536"/>
                                <a:gd name="T13" fmla="*/ 0 60000 65536"/>
                                <a:gd name="T14" fmla="*/ 0 60000 65536"/>
                                <a:gd name="T15" fmla="*/ 0 60000 65536"/>
                                <a:gd name="T16" fmla="*/ 0 60000 65536"/>
                                <a:gd name="T17" fmla="*/ 0 60000 65536"/>
                                <a:gd name="T18" fmla="*/ 0 w 269"/>
                                <a:gd name="T19" fmla="*/ 0 h 3"/>
                                <a:gd name="T20" fmla="*/ 269 w 26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69" h="3">
                                  <a:moveTo>
                                    <a:pt x="268" y="2"/>
                                  </a:moveTo>
                                  <a:lnTo>
                                    <a:pt x="0" y="2"/>
                                  </a:lnTo>
                                  <a:lnTo>
                                    <a:pt x="0" y="0"/>
                                  </a:lnTo>
                                  <a:lnTo>
                                    <a:pt x="268" y="0"/>
                                  </a:lnTo>
                                  <a:lnTo>
                                    <a:pt x="26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599" name="Freeform 1303"/>
                            <p:cNvSpPr>
                              <a:spLocks/>
                            </p:cNvSpPr>
                            <p:nvPr/>
                          </p:nvSpPr>
                          <p:spPr bwMode="auto">
                            <a:xfrm>
                              <a:off x="205" y="1771"/>
                              <a:ext cx="244" cy="1"/>
                            </a:xfrm>
                            <a:custGeom>
                              <a:avLst/>
                              <a:gdLst>
                                <a:gd name="T0" fmla="*/ 220 w 269"/>
                                <a:gd name="T1" fmla="*/ 0 h 1"/>
                                <a:gd name="T2" fmla="*/ 0 w 269"/>
                                <a:gd name="T3" fmla="*/ 0 h 1"/>
                                <a:gd name="T4" fmla="*/ 0 w 269"/>
                                <a:gd name="T5" fmla="*/ 0 h 1"/>
                                <a:gd name="T6" fmla="*/ 220 w 269"/>
                                <a:gd name="T7" fmla="*/ 0 h 1"/>
                                <a:gd name="T8" fmla="*/ 220 w 269"/>
                                <a:gd name="T9" fmla="*/ 0 h 1"/>
                                <a:gd name="T10" fmla="*/ 220 w 269"/>
                                <a:gd name="T11" fmla="*/ 0 h 1"/>
                                <a:gd name="T12" fmla="*/ 0 60000 65536"/>
                                <a:gd name="T13" fmla="*/ 0 60000 65536"/>
                                <a:gd name="T14" fmla="*/ 0 60000 65536"/>
                                <a:gd name="T15" fmla="*/ 0 60000 65536"/>
                                <a:gd name="T16" fmla="*/ 0 60000 65536"/>
                                <a:gd name="T17" fmla="*/ 0 60000 65536"/>
                                <a:gd name="T18" fmla="*/ 0 w 269"/>
                                <a:gd name="T19" fmla="*/ 0 h 1"/>
                                <a:gd name="T20" fmla="*/ 269 w 26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9" h="1">
                                  <a:moveTo>
                                    <a:pt x="268" y="0"/>
                                  </a:moveTo>
                                  <a:lnTo>
                                    <a:pt x="0" y="0"/>
                                  </a:lnTo>
                                  <a:lnTo>
                                    <a:pt x="26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00" name="Freeform 1304"/>
                            <p:cNvSpPr>
                              <a:spLocks/>
                            </p:cNvSpPr>
                            <p:nvPr/>
                          </p:nvSpPr>
                          <p:spPr bwMode="auto">
                            <a:xfrm>
                              <a:off x="205" y="1771"/>
                              <a:ext cx="244" cy="1"/>
                            </a:xfrm>
                            <a:custGeom>
                              <a:avLst/>
                              <a:gdLst>
                                <a:gd name="T0" fmla="*/ 220 w 269"/>
                                <a:gd name="T1" fmla="*/ 0 h 1"/>
                                <a:gd name="T2" fmla="*/ 0 w 269"/>
                                <a:gd name="T3" fmla="*/ 0 h 1"/>
                                <a:gd name="T4" fmla="*/ 0 w 269"/>
                                <a:gd name="T5" fmla="*/ 0 h 1"/>
                                <a:gd name="T6" fmla="*/ 220 w 269"/>
                                <a:gd name="T7" fmla="*/ 0 h 1"/>
                                <a:gd name="T8" fmla="*/ 220 w 269"/>
                                <a:gd name="T9" fmla="*/ 0 h 1"/>
                                <a:gd name="T10" fmla="*/ 220 w 269"/>
                                <a:gd name="T11" fmla="*/ 0 h 1"/>
                                <a:gd name="T12" fmla="*/ 0 60000 65536"/>
                                <a:gd name="T13" fmla="*/ 0 60000 65536"/>
                                <a:gd name="T14" fmla="*/ 0 60000 65536"/>
                                <a:gd name="T15" fmla="*/ 0 60000 65536"/>
                                <a:gd name="T16" fmla="*/ 0 60000 65536"/>
                                <a:gd name="T17" fmla="*/ 0 60000 65536"/>
                                <a:gd name="T18" fmla="*/ 0 w 269"/>
                                <a:gd name="T19" fmla="*/ 0 h 1"/>
                                <a:gd name="T20" fmla="*/ 269 w 26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9" h="1">
                                  <a:moveTo>
                                    <a:pt x="268" y="0"/>
                                  </a:moveTo>
                                  <a:lnTo>
                                    <a:pt x="0" y="0"/>
                                  </a:lnTo>
                                  <a:lnTo>
                                    <a:pt x="26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01" name="Freeform 1305"/>
                            <p:cNvSpPr>
                              <a:spLocks/>
                            </p:cNvSpPr>
                            <p:nvPr/>
                          </p:nvSpPr>
                          <p:spPr bwMode="auto">
                            <a:xfrm>
                              <a:off x="205" y="1771"/>
                              <a:ext cx="246" cy="1"/>
                            </a:xfrm>
                            <a:custGeom>
                              <a:avLst/>
                              <a:gdLst>
                                <a:gd name="T0" fmla="*/ 221 w 271"/>
                                <a:gd name="T1" fmla="*/ 0 h 1"/>
                                <a:gd name="T2" fmla="*/ 0 w 271"/>
                                <a:gd name="T3" fmla="*/ 0 h 1"/>
                                <a:gd name="T4" fmla="*/ 0 w 271"/>
                                <a:gd name="T5" fmla="*/ 0 h 1"/>
                                <a:gd name="T6" fmla="*/ 222 w 271"/>
                                <a:gd name="T7" fmla="*/ 0 h 1"/>
                                <a:gd name="T8" fmla="*/ 221 w 271"/>
                                <a:gd name="T9" fmla="*/ 0 h 1"/>
                                <a:gd name="T10" fmla="*/ 221 w 271"/>
                                <a:gd name="T11" fmla="*/ 0 h 1"/>
                                <a:gd name="T12" fmla="*/ 0 60000 65536"/>
                                <a:gd name="T13" fmla="*/ 0 60000 65536"/>
                                <a:gd name="T14" fmla="*/ 0 60000 65536"/>
                                <a:gd name="T15" fmla="*/ 0 60000 65536"/>
                                <a:gd name="T16" fmla="*/ 0 60000 65536"/>
                                <a:gd name="T17" fmla="*/ 0 60000 65536"/>
                                <a:gd name="T18" fmla="*/ 0 w 271"/>
                                <a:gd name="T19" fmla="*/ 0 h 1"/>
                                <a:gd name="T20" fmla="*/ 271 w 27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1" h="1">
                                  <a:moveTo>
                                    <a:pt x="268" y="0"/>
                                  </a:moveTo>
                                  <a:lnTo>
                                    <a:pt x="0" y="0"/>
                                  </a:lnTo>
                                  <a:lnTo>
                                    <a:pt x="270" y="0"/>
                                  </a:lnTo>
                                  <a:lnTo>
                                    <a:pt x="26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02" name="Freeform 1306"/>
                            <p:cNvSpPr>
                              <a:spLocks/>
                            </p:cNvSpPr>
                            <p:nvPr/>
                          </p:nvSpPr>
                          <p:spPr bwMode="auto">
                            <a:xfrm>
                              <a:off x="205" y="1771"/>
                              <a:ext cx="246" cy="1"/>
                            </a:xfrm>
                            <a:custGeom>
                              <a:avLst/>
                              <a:gdLst>
                                <a:gd name="T0" fmla="*/ 222 w 271"/>
                                <a:gd name="T1" fmla="*/ 0 h 1"/>
                                <a:gd name="T2" fmla="*/ 0 w 271"/>
                                <a:gd name="T3" fmla="*/ 0 h 1"/>
                                <a:gd name="T4" fmla="*/ 0 w 271"/>
                                <a:gd name="T5" fmla="*/ 0 h 1"/>
                                <a:gd name="T6" fmla="*/ 222 w 271"/>
                                <a:gd name="T7" fmla="*/ 0 h 1"/>
                                <a:gd name="T8" fmla="*/ 222 w 271"/>
                                <a:gd name="T9" fmla="*/ 0 h 1"/>
                                <a:gd name="T10" fmla="*/ 222 w 271"/>
                                <a:gd name="T11" fmla="*/ 0 h 1"/>
                                <a:gd name="T12" fmla="*/ 0 60000 65536"/>
                                <a:gd name="T13" fmla="*/ 0 60000 65536"/>
                                <a:gd name="T14" fmla="*/ 0 60000 65536"/>
                                <a:gd name="T15" fmla="*/ 0 60000 65536"/>
                                <a:gd name="T16" fmla="*/ 0 60000 65536"/>
                                <a:gd name="T17" fmla="*/ 0 60000 65536"/>
                                <a:gd name="T18" fmla="*/ 0 w 271"/>
                                <a:gd name="T19" fmla="*/ 0 h 1"/>
                                <a:gd name="T20" fmla="*/ 271 w 27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1" h="1">
                                  <a:moveTo>
                                    <a:pt x="270" y="0"/>
                                  </a:moveTo>
                                  <a:lnTo>
                                    <a:pt x="0" y="0"/>
                                  </a:lnTo>
                                  <a:lnTo>
                                    <a:pt x="27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03" name="Freeform 1307"/>
                            <p:cNvSpPr>
                              <a:spLocks/>
                            </p:cNvSpPr>
                            <p:nvPr/>
                          </p:nvSpPr>
                          <p:spPr bwMode="auto">
                            <a:xfrm>
                              <a:off x="205" y="1769"/>
                              <a:ext cx="246" cy="3"/>
                            </a:xfrm>
                            <a:custGeom>
                              <a:avLst/>
                              <a:gdLst>
                                <a:gd name="T0" fmla="*/ 222 w 271"/>
                                <a:gd name="T1" fmla="*/ 2 h 3"/>
                                <a:gd name="T2" fmla="*/ 0 w 271"/>
                                <a:gd name="T3" fmla="*/ 2 h 3"/>
                                <a:gd name="T4" fmla="*/ 0 w 271"/>
                                <a:gd name="T5" fmla="*/ 0 h 3"/>
                                <a:gd name="T6" fmla="*/ 222 w 271"/>
                                <a:gd name="T7" fmla="*/ 0 h 3"/>
                                <a:gd name="T8" fmla="*/ 222 w 271"/>
                                <a:gd name="T9" fmla="*/ 2 h 3"/>
                                <a:gd name="T10" fmla="*/ 222 w 271"/>
                                <a:gd name="T11" fmla="*/ 2 h 3"/>
                                <a:gd name="T12" fmla="*/ 0 60000 65536"/>
                                <a:gd name="T13" fmla="*/ 0 60000 65536"/>
                                <a:gd name="T14" fmla="*/ 0 60000 65536"/>
                                <a:gd name="T15" fmla="*/ 0 60000 65536"/>
                                <a:gd name="T16" fmla="*/ 0 60000 65536"/>
                                <a:gd name="T17" fmla="*/ 0 60000 65536"/>
                                <a:gd name="T18" fmla="*/ 0 w 271"/>
                                <a:gd name="T19" fmla="*/ 0 h 3"/>
                                <a:gd name="T20" fmla="*/ 271 w 27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71" h="3">
                                  <a:moveTo>
                                    <a:pt x="270" y="2"/>
                                  </a:moveTo>
                                  <a:lnTo>
                                    <a:pt x="0" y="2"/>
                                  </a:lnTo>
                                  <a:lnTo>
                                    <a:pt x="0" y="0"/>
                                  </a:lnTo>
                                  <a:lnTo>
                                    <a:pt x="270" y="0"/>
                                  </a:lnTo>
                                  <a:lnTo>
                                    <a:pt x="27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04" name="Freeform 1308"/>
                            <p:cNvSpPr>
                              <a:spLocks/>
                            </p:cNvSpPr>
                            <p:nvPr/>
                          </p:nvSpPr>
                          <p:spPr bwMode="auto">
                            <a:xfrm>
                              <a:off x="205" y="1769"/>
                              <a:ext cx="246" cy="1"/>
                            </a:xfrm>
                            <a:custGeom>
                              <a:avLst/>
                              <a:gdLst>
                                <a:gd name="T0" fmla="*/ 222 w 271"/>
                                <a:gd name="T1" fmla="*/ 0 h 1"/>
                                <a:gd name="T2" fmla="*/ 0 w 271"/>
                                <a:gd name="T3" fmla="*/ 0 h 1"/>
                                <a:gd name="T4" fmla="*/ 0 w 271"/>
                                <a:gd name="T5" fmla="*/ 0 h 1"/>
                                <a:gd name="T6" fmla="*/ 222 w 271"/>
                                <a:gd name="T7" fmla="*/ 0 h 1"/>
                                <a:gd name="T8" fmla="*/ 222 w 271"/>
                                <a:gd name="T9" fmla="*/ 0 h 1"/>
                                <a:gd name="T10" fmla="*/ 222 w 271"/>
                                <a:gd name="T11" fmla="*/ 0 h 1"/>
                                <a:gd name="T12" fmla="*/ 0 60000 65536"/>
                                <a:gd name="T13" fmla="*/ 0 60000 65536"/>
                                <a:gd name="T14" fmla="*/ 0 60000 65536"/>
                                <a:gd name="T15" fmla="*/ 0 60000 65536"/>
                                <a:gd name="T16" fmla="*/ 0 60000 65536"/>
                                <a:gd name="T17" fmla="*/ 0 60000 65536"/>
                                <a:gd name="T18" fmla="*/ 0 w 271"/>
                                <a:gd name="T19" fmla="*/ 0 h 1"/>
                                <a:gd name="T20" fmla="*/ 271 w 27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1" h="1">
                                  <a:moveTo>
                                    <a:pt x="270" y="0"/>
                                  </a:moveTo>
                                  <a:lnTo>
                                    <a:pt x="0" y="0"/>
                                  </a:lnTo>
                                  <a:lnTo>
                                    <a:pt x="27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05" name="Freeform 1309"/>
                            <p:cNvSpPr>
                              <a:spLocks/>
                            </p:cNvSpPr>
                            <p:nvPr/>
                          </p:nvSpPr>
                          <p:spPr bwMode="auto">
                            <a:xfrm>
                              <a:off x="205" y="1769"/>
                              <a:ext cx="246" cy="1"/>
                            </a:xfrm>
                            <a:custGeom>
                              <a:avLst/>
                              <a:gdLst>
                                <a:gd name="T0" fmla="*/ 222 w 271"/>
                                <a:gd name="T1" fmla="*/ 0 h 1"/>
                                <a:gd name="T2" fmla="*/ 0 w 271"/>
                                <a:gd name="T3" fmla="*/ 0 h 1"/>
                                <a:gd name="T4" fmla="*/ 0 w 271"/>
                                <a:gd name="T5" fmla="*/ 0 h 1"/>
                                <a:gd name="T6" fmla="*/ 222 w 271"/>
                                <a:gd name="T7" fmla="*/ 0 h 1"/>
                                <a:gd name="T8" fmla="*/ 222 w 271"/>
                                <a:gd name="T9" fmla="*/ 0 h 1"/>
                                <a:gd name="T10" fmla="*/ 222 w 271"/>
                                <a:gd name="T11" fmla="*/ 0 h 1"/>
                                <a:gd name="T12" fmla="*/ 0 60000 65536"/>
                                <a:gd name="T13" fmla="*/ 0 60000 65536"/>
                                <a:gd name="T14" fmla="*/ 0 60000 65536"/>
                                <a:gd name="T15" fmla="*/ 0 60000 65536"/>
                                <a:gd name="T16" fmla="*/ 0 60000 65536"/>
                                <a:gd name="T17" fmla="*/ 0 60000 65536"/>
                                <a:gd name="T18" fmla="*/ 0 w 271"/>
                                <a:gd name="T19" fmla="*/ 0 h 1"/>
                                <a:gd name="T20" fmla="*/ 271 w 27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1" h="1">
                                  <a:moveTo>
                                    <a:pt x="270" y="0"/>
                                  </a:moveTo>
                                  <a:lnTo>
                                    <a:pt x="0" y="0"/>
                                  </a:lnTo>
                                  <a:lnTo>
                                    <a:pt x="27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06" name="Freeform 1310"/>
                            <p:cNvSpPr>
                              <a:spLocks/>
                            </p:cNvSpPr>
                            <p:nvPr/>
                          </p:nvSpPr>
                          <p:spPr bwMode="auto">
                            <a:xfrm>
                              <a:off x="205" y="1769"/>
                              <a:ext cx="248" cy="1"/>
                            </a:xfrm>
                            <a:custGeom>
                              <a:avLst/>
                              <a:gdLst>
                                <a:gd name="T0" fmla="*/ 223 w 273"/>
                                <a:gd name="T1" fmla="*/ 0 h 1"/>
                                <a:gd name="T2" fmla="*/ 0 w 273"/>
                                <a:gd name="T3" fmla="*/ 0 h 1"/>
                                <a:gd name="T4" fmla="*/ 0 w 273"/>
                                <a:gd name="T5" fmla="*/ 0 h 1"/>
                                <a:gd name="T6" fmla="*/ 224 w 273"/>
                                <a:gd name="T7" fmla="*/ 0 h 1"/>
                                <a:gd name="T8" fmla="*/ 223 w 273"/>
                                <a:gd name="T9" fmla="*/ 0 h 1"/>
                                <a:gd name="T10" fmla="*/ 223 w 273"/>
                                <a:gd name="T11" fmla="*/ 0 h 1"/>
                                <a:gd name="T12" fmla="*/ 0 60000 65536"/>
                                <a:gd name="T13" fmla="*/ 0 60000 65536"/>
                                <a:gd name="T14" fmla="*/ 0 60000 65536"/>
                                <a:gd name="T15" fmla="*/ 0 60000 65536"/>
                                <a:gd name="T16" fmla="*/ 0 60000 65536"/>
                                <a:gd name="T17" fmla="*/ 0 60000 65536"/>
                                <a:gd name="T18" fmla="*/ 0 w 273"/>
                                <a:gd name="T19" fmla="*/ 0 h 1"/>
                                <a:gd name="T20" fmla="*/ 273 w 27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3" h="1">
                                  <a:moveTo>
                                    <a:pt x="270" y="0"/>
                                  </a:moveTo>
                                  <a:lnTo>
                                    <a:pt x="0" y="0"/>
                                  </a:lnTo>
                                  <a:lnTo>
                                    <a:pt x="272" y="0"/>
                                  </a:lnTo>
                                  <a:lnTo>
                                    <a:pt x="27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07" name="Freeform 1311"/>
                            <p:cNvSpPr>
                              <a:spLocks/>
                            </p:cNvSpPr>
                            <p:nvPr/>
                          </p:nvSpPr>
                          <p:spPr bwMode="auto">
                            <a:xfrm>
                              <a:off x="205" y="1767"/>
                              <a:ext cx="248" cy="3"/>
                            </a:xfrm>
                            <a:custGeom>
                              <a:avLst/>
                              <a:gdLst>
                                <a:gd name="T0" fmla="*/ 224 w 273"/>
                                <a:gd name="T1" fmla="*/ 2 h 3"/>
                                <a:gd name="T2" fmla="*/ 0 w 273"/>
                                <a:gd name="T3" fmla="*/ 2 h 3"/>
                                <a:gd name="T4" fmla="*/ 0 w 273"/>
                                <a:gd name="T5" fmla="*/ 0 h 3"/>
                                <a:gd name="T6" fmla="*/ 224 w 273"/>
                                <a:gd name="T7" fmla="*/ 0 h 3"/>
                                <a:gd name="T8" fmla="*/ 224 w 273"/>
                                <a:gd name="T9" fmla="*/ 2 h 3"/>
                                <a:gd name="T10" fmla="*/ 224 w 273"/>
                                <a:gd name="T11" fmla="*/ 2 h 3"/>
                                <a:gd name="T12" fmla="*/ 0 60000 65536"/>
                                <a:gd name="T13" fmla="*/ 0 60000 65536"/>
                                <a:gd name="T14" fmla="*/ 0 60000 65536"/>
                                <a:gd name="T15" fmla="*/ 0 60000 65536"/>
                                <a:gd name="T16" fmla="*/ 0 60000 65536"/>
                                <a:gd name="T17" fmla="*/ 0 60000 65536"/>
                                <a:gd name="T18" fmla="*/ 0 w 273"/>
                                <a:gd name="T19" fmla="*/ 0 h 3"/>
                                <a:gd name="T20" fmla="*/ 273 w 273"/>
                                <a:gd name="T21" fmla="*/ 3 h 3"/>
                              </a:gdLst>
                              <a:ahLst/>
                              <a:cxnLst>
                                <a:cxn ang="T12">
                                  <a:pos x="T0" y="T1"/>
                                </a:cxn>
                                <a:cxn ang="T13">
                                  <a:pos x="T2" y="T3"/>
                                </a:cxn>
                                <a:cxn ang="T14">
                                  <a:pos x="T4" y="T5"/>
                                </a:cxn>
                                <a:cxn ang="T15">
                                  <a:pos x="T6" y="T7"/>
                                </a:cxn>
                                <a:cxn ang="T16">
                                  <a:pos x="T8" y="T9"/>
                                </a:cxn>
                                <a:cxn ang="T17">
                                  <a:pos x="T10" y="T11"/>
                                </a:cxn>
                              </a:cxnLst>
                              <a:rect l="T18" t="T19" r="T20" b="T21"/>
                              <a:pathLst>
                                <a:path w="273" h="3">
                                  <a:moveTo>
                                    <a:pt x="272" y="2"/>
                                  </a:moveTo>
                                  <a:lnTo>
                                    <a:pt x="0" y="2"/>
                                  </a:lnTo>
                                  <a:lnTo>
                                    <a:pt x="0" y="0"/>
                                  </a:lnTo>
                                  <a:lnTo>
                                    <a:pt x="272" y="0"/>
                                  </a:lnTo>
                                  <a:lnTo>
                                    <a:pt x="272"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08" name="Freeform 1312"/>
                            <p:cNvSpPr>
                              <a:spLocks/>
                            </p:cNvSpPr>
                            <p:nvPr/>
                          </p:nvSpPr>
                          <p:spPr bwMode="auto">
                            <a:xfrm>
                              <a:off x="205" y="1767"/>
                              <a:ext cx="248" cy="1"/>
                            </a:xfrm>
                            <a:custGeom>
                              <a:avLst/>
                              <a:gdLst>
                                <a:gd name="T0" fmla="*/ 224 w 273"/>
                                <a:gd name="T1" fmla="*/ 0 h 1"/>
                                <a:gd name="T2" fmla="*/ 0 w 273"/>
                                <a:gd name="T3" fmla="*/ 0 h 1"/>
                                <a:gd name="T4" fmla="*/ 0 w 273"/>
                                <a:gd name="T5" fmla="*/ 0 h 1"/>
                                <a:gd name="T6" fmla="*/ 224 w 273"/>
                                <a:gd name="T7" fmla="*/ 0 h 1"/>
                                <a:gd name="T8" fmla="*/ 224 w 273"/>
                                <a:gd name="T9" fmla="*/ 0 h 1"/>
                                <a:gd name="T10" fmla="*/ 224 w 273"/>
                                <a:gd name="T11" fmla="*/ 0 h 1"/>
                                <a:gd name="T12" fmla="*/ 0 60000 65536"/>
                                <a:gd name="T13" fmla="*/ 0 60000 65536"/>
                                <a:gd name="T14" fmla="*/ 0 60000 65536"/>
                                <a:gd name="T15" fmla="*/ 0 60000 65536"/>
                                <a:gd name="T16" fmla="*/ 0 60000 65536"/>
                                <a:gd name="T17" fmla="*/ 0 60000 65536"/>
                                <a:gd name="T18" fmla="*/ 0 w 273"/>
                                <a:gd name="T19" fmla="*/ 0 h 1"/>
                                <a:gd name="T20" fmla="*/ 273 w 27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3" h="1">
                                  <a:moveTo>
                                    <a:pt x="272" y="0"/>
                                  </a:moveTo>
                                  <a:lnTo>
                                    <a:pt x="0" y="0"/>
                                  </a:lnTo>
                                  <a:lnTo>
                                    <a:pt x="27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09" name="Freeform 1313"/>
                            <p:cNvSpPr>
                              <a:spLocks/>
                            </p:cNvSpPr>
                            <p:nvPr/>
                          </p:nvSpPr>
                          <p:spPr bwMode="auto">
                            <a:xfrm>
                              <a:off x="205" y="1767"/>
                              <a:ext cx="248" cy="1"/>
                            </a:xfrm>
                            <a:custGeom>
                              <a:avLst/>
                              <a:gdLst>
                                <a:gd name="T0" fmla="*/ 224 w 273"/>
                                <a:gd name="T1" fmla="*/ 0 h 1"/>
                                <a:gd name="T2" fmla="*/ 0 w 273"/>
                                <a:gd name="T3" fmla="*/ 0 h 1"/>
                                <a:gd name="T4" fmla="*/ 0 w 273"/>
                                <a:gd name="T5" fmla="*/ 0 h 1"/>
                                <a:gd name="T6" fmla="*/ 224 w 273"/>
                                <a:gd name="T7" fmla="*/ 0 h 1"/>
                                <a:gd name="T8" fmla="*/ 224 w 273"/>
                                <a:gd name="T9" fmla="*/ 0 h 1"/>
                                <a:gd name="T10" fmla="*/ 224 w 273"/>
                                <a:gd name="T11" fmla="*/ 0 h 1"/>
                                <a:gd name="T12" fmla="*/ 0 60000 65536"/>
                                <a:gd name="T13" fmla="*/ 0 60000 65536"/>
                                <a:gd name="T14" fmla="*/ 0 60000 65536"/>
                                <a:gd name="T15" fmla="*/ 0 60000 65536"/>
                                <a:gd name="T16" fmla="*/ 0 60000 65536"/>
                                <a:gd name="T17" fmla="*/ 0 60000 65536"/>
                                <a:gd name="T18" fmla="*/ 0 w 273"/>
                                <a:gd name="T19" fmla="*/ 0 h 1"/>
                                <a:gd name="T20" fmla="*/ 273 w 27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3" h="1">
                                  <a:moveTo>
                                    <a:pt x="272" y="0"/>
                                  </a:moveTo>
                                  <a:lnTo>
                                    <a:pt x="0" y="0"/>
                                  </a:lnTo>
                                  <a:lnTo>
                                    <a:pt x="27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10" name="Freeform 1314"/>
                            <p:cNvSpPr>
                              <a:spLocks/>
                            </p:cNvSpPr>
                            <p:nvPr/>
                          </p:nvSpPr>
                          <p:spPr bwMode="auto">
                            <a:xfrm>
                              <a:off x="205" y="1767"/>
                              <a:ext cx="248" cy="1"/>
                            </a:xfrm>
                            <a:custGeom>
                              <a:avLst/>
                              <a:gdLst>
                                <a:gd name="T0" fmla="*/ 224 w 273"/>
                                <a:gd name="T1" fmla="*/ 0 h 1"/>
                                <a:gd name="T2" fmla="*/ 0 w 273"/>
                                <a:gd name="T3" fmla="*/ 0 h 1"/>
                                <a:gd name="T4" fmla="*/ 0 w 273"/>
                                <a:gd name="T5" fmla="*/ 0 h 1"/>
                                <a:gd name="T6" fmla="*/ 224 w 273"/>
                                <a:gd name="T7" fmla="*/ 0 h 1"/>
                                <a:gd name="T8" fmla="*/ 224 w 273"/>
                                <a:gd name="T9" fmla="*/ 0 h 1"/>
                                <a:gd name="T10" fmla="*/ 224 w 273"/>
                                <a:gd name="T11" fmla="*/ 0 h 1"/>
                                <a:gd name="T12" fmla="*/ 0 60000 65536"/>
                                <a:gd name="T13" fmla="*/ 0 60000 65536"/>
                                <a:gd name="T14" fmla="*/ 0 60000 65536"/>
                                <a:gd name="T15" fmla="*/ 0 60000 65536"/>
                                <a:gd name="T16" fmla="*/ 0 60000 65536"/>
                                <a:gd name="T17" fmla="*/ 0 60000 65536"/>
                                <a:gd name="T18" fmla="*/ 0 w 273"/>
                                <a:gd name="T19" fmla="*/ 0 h 1"/>
                                <a:gd name="T20" fmla="*/ 273 w 27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3" h="1">
                                  <a:moveTo>
                                    <a:pt x="272" y="0"/>
                                  </a:moveTo>
                                  <a:lnTo>
                                    <a:pt x="0" y="0"/>
                                  </a:lnTo>
                                  <a:lnTo>
                                    <a:pt x="27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11" name="Freeform 1315"/>
                            <p:cNvSpPr>
                              <a:spLocks/>
                            </p:cNvSpPr>
                            <p:nvPr/>
                          </p:nvSpPr>
                          <p:spPr bwMode="auto">
                            <a:xfrm>
                              <a:off x="205" y="1767"/>
                              <a:ext cx="250" cy="1"/>
                            </a:xfrm>
                            <a:custGeom>
                              <a:avLst/>
                              <a:gdLst>
                                <a:gd name="T0" fmla="*/ 225 w 275"/>
                                <a:gd name="T1" fmla="*/ 0 h 1"/>
                                <a:gd name="T2" fmla="*/ 0 w 275"/>
                                <a:gd name="T3" fmla="*/ 0 h 1"/>
                                <a:gd name="T4" fmla="*/ 0 w 275"/>
                                <a:gd name="T5" fmla="*/ 0 h 1"/>
                                <a:gd name="T6" fmla="*/ 226 w 275"/>
                                <a:gd name="T7" fmla="*/ 0 h 1"/>
                                <a:gd name="T8" fmla="*/ 225 w 275"/>
                                <a:gd name="T9" fmla="*/ 0 h 1"/>
                                <a:gd name="T10" fmla="*/ 225 w 275"/>
                                <a:gd name="T11" fmla="*/ 0 h 1"/>
                                <a:gd name="T12" fmla="*/ 0 60000 65536"/>
                                <a:gd name="T13" fmla="*/ 0 60000 65536"/>
                                <a:gd name="T14" fmla="*/ 0 60000 65536"/>
                                <a:gd name="T15" fmla="*/ 0 60000 65536"/>
                                <a:gd name="T16" fmla="*/ 0 60000 65536"/>
                                <a:gd name="T17" fmla="*/ 0 60000 65536"/>
                                <a:gd name="T18" fmla="*/ 0 w 275"/>
                                <a:gd name="T19" fmla="*/ 0 h 1"/>
                                <a:gd name="T20" fmla="*/ 275 w 2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5" h="1">
                                  <a:moveTo>
                                    <a:pt x="272" y="0"/>
                                  </a:moveTo>
                                  <a:lnTo>
                                    <a:pt x="0" y="0"/>
                                  </a:lnTo>
                                  <a:lnTo>
                                    <a:pt x="274" y="0"/>
                                  </a:lnTo>
                                  <a:lnTo>
                                    <a:pt x="27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12" name="Freeform 1316"/>
                            <p:cNvSpPr>
                              <a:spLocks/>
                            </p:cNvSpPr>
                            <p:nvPr/>
                          </p:nvSpPr>
                          <p:spPr bwMode="auto">
                            <a:xfrm>
                              <a:off x="205" y="1766"/>
                              <a:ext cx="250" cy="2"/>
                            </a:xfrm>
                            <a:custGeom>
                              <a:avLst/>
                              <a:gdLst>
                                <a:gd name="T0" fmla="*/ 226 w 275"/>
                                <a:gd name="T1" fmla="*/ 1 h 3"/>
                                <a:gd name="T2" fmla="*/ 0 w 275"/>
                                <a:gd name="T3" fmla="*/ 1 h 3"/>
                                <a:gd name="T4" fmla="*/ 0 w 275"/>
                                <a:gd name="T5" fmla="*/ 0 h 3"/>
                                <a:gd name="T6" fmla="*/ 226 w 275"/>
                                <a:gd name="T7" fmla="*/ 0 h 3"/>
                                <a:gd name="T8" fmla="*/ 226 w 275"/>
                                <a:gd name="T9" fmla="*/ 1 h 3"/>
                                <a:gd name="T10" fmla="*/ 226 w 275"/>
                                <a:gd name="T11" fmla="*/ 1 h 3"/>
                                <a:gd name="T12" fmla="*/ 0 60000 65536"/>
                                <a:gd name="T13" fmla="*/ 0 60000 65536"/>
                                <a:gd name="T14" fmla="*/ 0 60000 65536"/>
                                <a:gd name="T15" fmla="*/ 0 60000 65536"/>
                                <a:gd name="T16" fmla="*/ 0 60000 65536"/>
                                <a:gd name="T17" fmla="*/ 0 60000 65536"/>
                                <a:gd name="T18" fmla="*/ 0 w 275"/>
                                <a:gd name="T19" fmla="*/ 0 h 3"/>
                                <a:gd name="T20" fmla="*/ 275 w 275"/>
                                <a:gd name="T21" fmla="*/ 3 h 3"/>
                              </a:gdLst>
                              <a:ahLst/>
                              <a:cxnLst>
                                <a:cxn ang="T12">
                                  <a:pos x="T0" y="T1"/>
                                </a:cxn>
                                <a:cxn ang="T13">
                                  <a:pos x="T2" y="T3"/>
                                </a:cxn>
                                <a:cxn ang="T14">
                                  <a:pos x="T4" y="T5"/>
                                </a:cxn>
                                <a:cxn ang="T15">
                                  <a:pos x="T6" y="T7"/>
                                </a:cxn>
                                <a:cxn ang="T16">
                                  <a:pos x="T8" y="T9"/>
                                </a:cxn>
                                <a:cxn ang="T17">
                                  <a:pos x="T10" y="T11"/>
                                </a:cxn>
                              </a:cxnLst>
                              <a:rect l="T18" t="T19" r="T20" b="T21"/>
                              <a:pathLst>
                                <a:path w="275" h="3">
                                  <a:moveTo>
                                    <a:pt x="274" y="2"/>
                                  </a:moveTo>
                                  <a:lnTo>
                                    <a:pt x="0" y="2"/>
                                  </a:lnTo>
                                  <a:lnTo>
                                    <a:pt x="0" y="0"/>
                                  </a:lnTo>
                                  <a:lnTo>
                                    <a:pt x="274" y="0"/>
                                  </a:lnTo>
                                  <a:lnTo>
                                    <a:pt x="274"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13" name="Freeform 1317"/>
                            <p:cNvSpPr>
                              <a:spLocks/>
                            </p:cNvSpPr>
                            <p:nvPr/>
                          </p:nvSpPr>
                          <p:spPr bwMode="auto">
                            <a:xfrm>
                              <a:off x="203" y="1766"/>
                              <a:ext cx="252" cy="1"/>
                            </a:xfrm>
                            <a:custGeom>
                              <a:avLst/>
                              <a:gdLst>
                                <a:gd name="T0" fmla="*/ 228 w 277"/>
                                <a:gd name="T1" fmla="*/ 0 h 1"/>
                                <a:gd name="T2" fmla="*/ 2 w 277"/>
                                <a:gd name="T3" fmla="*/ 0 h 1"/>
                                <a:gd name="T4" fmla="*/ 0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2" y="0"/>
                                  </a:lnTo>
                                  <a:lnTo>
                                    <a:pt x="0" y="0"/>
                                  </a:lnTo>
                                  <a:lnTo>
                                    <a:pt x="27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14" name="Freeform 1318"/>
                            <p:cNvSpPr>
                              <a:spLocks/>
                            </p:cNvSpPr>
                            <p:nvPr/>
                          </p:nvSpPr>
                          <p:spPr bwMode="auto">
                            <a:xfrm>
                              <a:off x="203" y="1766"/>
                              <a:ext cx="252" cy="1"/>
                            </a:xfrm>
                            <a:custGeom>
                              <a:avLst/>
                              <a:gdLst>
                                <a:gd name="T0" fmla="*/ 228 w 277"/>
                                <a:gd name="T1" fmla="*/ 0 h 1"/>
                                <a:gd name="T2" fmla="*/ 0 w 277"/>
                                <a:gd name="T3" fmla="*/ 0 h 1"/>
                                <a:gd name="T4" fmla="*/ 0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0" y="0"/>
                                  </a:lnTo>
                                  <a:lnTo>
                                    <a:pt x="27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15" name="Freeform 1319"/>
                            <p:cNvSpPr>
                              <a:spLocks/>
                            </p:cNvSpPr>
                            <p:nvPr/>
                          </p:nvSpPr>
                          <p:spPr bwMode="auto">
                            <a:xfrm>
                              <a:off x="203" y="1766"/>
                              <a:ext cx="252" cy="1"/>
                            </a:xfrm>
                            <a:custGeom>
                              <a:avLst/>
                              <a:gdLst>
                                <a:gd name="T0" fmla="*/ 228 w 277"/>
                                <a:gd name="T1" fmla="*/ 0 h 1"/>
                                <a:gd name="T2" fmla="*/ 0 w 277"/>
                                <a:gd name="T3" fmla="*/ 0 h 1"/>
                                <a:gd name="T4" fmla="*/ 0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0" y="0"/>
                                  </a:lnTo>
                                  <a:lnTo>
                                    <a:pt x="27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16" name="Freeform 1320"/>
                            <p:cNvSpPr>
                              <a:spLocks/>
                            </p:cNvSpPr>
                            <p:nvPr/>
                          </p:nvSpPr>
                          <p:spPr bwMode="auto">
                            <a:xfrm>
                              <a:off x="203" y="1766"/>
                              <a:ext cx="254" cy="1"/>
                            </a:xfrm>
                            <a:custGeom>
                              <a:avLst/>
                              <a:gdLst>
                                <a:gd name="T0" fmla="*/ 229 w 279"/>
                                <a:gd name="T1" fmla="*/ 0 h 1"/>
                                <a:gd name="T2" fmla="*/ 0 w 279"/>
                                <a:gd name="T3" fmla="*/ 0 h 1"/>
                                <a:gd name="T4" fmla="*/ 0 w 279"/>
                                <a:gd name="T5" fmla="*/ 0 h 1"/>
                                <a:gd name="T6" fmla="*/ 230 w 279"/>
                                <a:gd name="T7" fmla="*/ 0 h 1"/>
                                <a:gd name="T8" fmla="*/ 229 w 279"/>
                                <a:gd name="T9" fmla="*/ 0 h 1"/>
                                <a:gd name="T10" fmla="*/ 229 w 279"/>
                                <a:gd name="T11" fmla="*/ 0 h 1"/>
                                <a:gd name="T12" fmla="*/ 0 60000 65536"/>
                                <a:gd name="T13" fmla="*/ 0 60000 65536"/>
                                <a:gd name="T14" fmla="*/ 0 60000 65536"/>
                                <a:gd name="T15" fmla="*/ 0 60000 65536"/>
                                <a:gd name="T16" fmla="*/ 0 60000 65536"/>
                                <a:gd name="T17" fmla="*/ 0 60000 65536"/>
                                <a:gd name="T18" fmla="*/ 0 w 279"/>
                                <a:gd name="T19" fmla="*/ 0 h 1"/>
                                <a:gd name="T20" fmla="*/ 279 w 2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9" h="1">
                                  <a:moveTo>
                                    <a:pt x="276" y="0"/>
                                  </a:moveTo>
                                  <a:lnTo>
                                    <a:pt x="0" y="0"/>
                                  </a:lnTo>
                                  <a:lnTo>
                                    <a:pt x="278" y="0"/>
                                  </a:lnTo>
                                  <a:lnTo>
                                    <a:pt x="27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17" name="Freeform 1321"/>
                            <p:cNvSpPr>
                              <a:spLocks/>
                            </p:cNvSpPr>
                            <p:nvPr/>
                          </p:nvSpPr>
                          <p:spPr bwMode="auto">
                            <a:xfrm>
                              <a:off x="203" y="1764"/>
                              <a:ext cx="254" cy="3"/>
                            </a:xfrm>
                            <a:custGeom>
                              <a:avLst/>
                              <a:gdLst>
                                <a:gd name="T0" fmla="*/ 230 w 279"/>
                                <a:gd name="T1" fmla="*/ 2 h 3"/>
                                <a:gd name="T2" fmla="*/ 0 w 279"/>
                                <a:gd name="T3" fmla="*/ 2 h 3"/>
                                <a:gd name="T4" fmla="*/ 0 w 279"/>
                                <a:gd name="T5" fmla="*/ 0 h 3"/>
                                <a:gd name="T6" fmla="*/ 230 w 279"/>
                                <a:gd name="T7" fmla="*/ 0 h 3"/>
                                <a:gd name="T8" fmla="*/ 230 w 279"/>
                                <a:gd name="T9" fmla="*/ 2 h 3"/>
                                <a:gd name="T10" fmla="*/ 230 w 279"/>
                                <a:gd name="T11" fmla="*/ 2 h 3"/>
                                <a:gd name="T12" fmla="*/ 0 60000 65536"/>
                                <a:gd name="T13" fmla="*/ 0 60000 65536"/>
                                <a:gd name="T14" fmla="*/ 0 60000 65536"/>
                                <a:gd name="T15" fmla="*/ 0 60000 65536"/>
                                <a:gd name="T16" fmla="*/ 0 60000 65536"/>
                                <a:gd name="T17" fmla="*/ 0 60000 65536"/>
                                <a:gd name="T18" fmla="*/ 0 w 279"/>
                                <a:gd name="T19" fmla="*/ 0 h 3"/>
                                <a:gd name="T20" fmla="*/ 279 w 27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79" h="3">
                                  <a:moveTo>
                                    <a:pt x="278" y="2"/>
                                  </a:moveTo>
                                  <a:lnTo>
                                    <a:pt x="0" y="2"/>
                                  </a:lnTo>
                                  <a:lnTo>
                                    <a:pt x="0" y="0"/>
                                  </a:lnTo>
                                  <a:lnTo>
                                    <a:pt x="278" y="0"/>
                                  </a:lnTo>
                                  <a:lnTo>
                                    <a:pt x="27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18" name="Freeform 1322"/>
                            <p:cNvSpPr>
                              <a:spLocks/>
                            </p:cNvSpPr>
                            <p:nvPr/>
                          </p:nvSpPr>
                          <p:spPr bwMode="auto">
                            <a:xfrm>
                              <a:off x="203" y="1764"/>
                              <a:ext cx="254" cy="1"/>
                            </a:xfrm>
                            <a:custGeom>
                              <a:avLst/>
                              <a:gdLst>
                                <a:gd name="T0" fmla="*/ 230 w 279"/>
                                <a:gd name="T1" fmla="*/ 0 h 1"/>
                                <a:gd name="T2" fmla="*/ 0 w 279"/>
                                <a:gd name="T3" fmla="*/ 0 h 1"/>
                                <a:gd name="T4" fmla="*/ 0 w 279"/>
                                <a:gd name="T5" fmla="*/ 0 h 1"/>
                                <a:gd name="T6" fmla="*/ 230 w 279"/>
                                <a:gd name="T7" fmla="*/ 0 h 1"/>
                                <a:gd name="T8" fmla="*/ 230 w 279"/>
                                <a:gd name="T9" fmla="*/ 0 h 1"/>
                                <a:gd name="T10" fmla="*/ 230 w 279"/>
                                <a:gd name="T11" fmla="*/ 0 h 1"/>
                                <a:gd name="T12" fmla="*/ 0 60000 65536"/>
                                <a:gd name="T13" fmla="*/ 0 60000 65536"/>
                                <a:gd name="T14" fmla="*/ 0 60000 65536"/>
                                <a:gd name="T15" fmla="*/ 0 60000 65536"/>
                                <a:gd name="T16" fmla="*/ 0 60000 65536"/>
                                <a:gd name="T17" fmla="*/ 0 60000 65536"/>
                                <a:gd name="T18" fmla="*/ 0 w 279"/>
                                <a:gd name="T19" fmla="*/ 0 h 1"/>
                                <a:gd name="T20" fmla="*/ 279 w 2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9" h="1">
                                  <a:moveTo>
                                    <a:pt x="278" y="0"/>
                                  </a:moveTo>
                                  <a:lnTo>
                                    <a:pt x="0" y="0"/>
                                  </a:lnTo>
                                  <a:lnTo>
                                    <a:pt x="27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19" name="Freeform 1323"/>
                            <p:cNvSpPr>
                              <a:spLocks/>
                            </p:cNvSpPr>
                            <p:nvPr/>
                          </p:nvSpPr>
                          <p:spPr bwMode="auto">
                            <a:xfrm>
                              <a:off x="203" y="1764"/>
                              <a:ext cx="254" cy="1"/>
                            </a:xfrm>
                            <a:custGeom>
                              <a:avLst/>
                              <a:gdLst>
                                <a:gd name="T0" fmla="*/ 230 w 279"/>
                                <a:gd name="T1" fmla="*/ 0 h 1"/>
                                <a:gd name="T2" fmla="*/ 0 w 279"/>
                                <a:gd name="T3" fmla="*/ 0 h 1"/>
                                <a:gd name="T4" fmla="*/ 0 w 279"/>
                                <a:gd name="T5" fmla="*/ 0 h 1"/>
                                <a:gd name="T6" fmla="*/ 230 w 279"/>
                                <a:gd name="T7" fmla="*/ 0 h 1"/>
                                <a:gd name="T8" fmla="*/ 230 w 279"/>
                                <a:gd name="T9" fmla="*/ 0 h 1"/>
                                <a:gd name="T10" fmla="*/ 230 w 279"/>
                                <a:gd name="T11" fmla="*/ 0 h 1"/>
                                <a:gd name="T12" fmla="*/ 0 60000 65536"/>
                                <a:gd name="T13" fmla="*/ 0 60000 65536"/>
                                <a:gd name="T14" fmla="*/ 0 60000 65536"/>
                                <a:gd name="T15" fmla="*/ 0 60000 65536"/>
                                <a:gd name="T16" fmla="*/ 0 60000 65536"/>
                                <a:gd name="T17" fmla="*/ 0 60000 65536"/>
                                <a:gd name="T18" fmla="*/ 0 w 279"/>
                                <a:gd name="T19" fmla="*/ 0 h 1"/>
                                <a:gd name="T20" fmla="*/ 279 w 2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9" h="1">
                                  <a:moveTo>
                                    <a:pt x="278" y="0"/>
                                  </a:moveTo>
                                  <a:lnTo>
                                    <a:pt x="0" y="0"/>
                                  </a:lnTo>
                                  <a:lnTo>
                                    <a:pt x="27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20" name="Freeform 1324"/>
                            <p:cNvSpPr>
                              <a:spLocks/>
                            </p:cNvSpPr>
                            <p:nvPr/>
                          </p:nvSpPr>
                          <p:spPr bwMode="auto">
                            <a:xfrm>
                              <a:off x="203" y="1764"/>
                              <a:ext cx="254" cy="1"/>
                            </a:xfrm>
                            <a:custGeom>
                              <a:avLst/>
                              <a:gdLst>
                                <a:gd name="T0" fmla="*/ 230 w 279"/>
                                <a:gd name="T1" fmla="*/ 0 h 1"/>
                                <a:gd name="T2" fmla="*/ 0 w 279"/>
                                <a:gd name="T3" fmla="*/ 0 h 1"/>
                                <a:gd name="T4" fmla="*/ 0 w 279"/>
                                <a:gd name="T5" fmla="*/ 0 h 1"/>
                                <a:gd name="T6" fmla="*/ 230 w 279"/>
                                <a:gd name="T7" fmla="*/ 0 h 1"/>
                                <a:gd name="T8" fmla="*/ 230 w 279"/>
                                <a:gd name="T9" fmla="*/ 0 h 1"/>
                                <a:gd name="T10" fmla="*/ 230 w 279"/>
                                <a:gd name="T11" fmla="*/ 0 h 1"/>
                                <a:gd name="T12" fmla="*/ 0 60000 65536"/>
                                <a:gd name="T13" fmla="*/ 0 60000 65536"/>
                                <a:gd name="T14" fmla="*/ 0 60000 65536"/>
                                <a:gd name="T15" fmla="*/ 0 60000 65536"/>
                                <a:gd name="T16" fmla="*/ 0 60000 65536"/>
                                <a:gd name="T17" fmla="*/ 0 60000 65536"/>
                                <a:gd name="T18" fmla="*/ 0 w 279"/>
                                <a:gd name="T19" fmla="*/ 0 h 1"/>
                                <a:gd name="T20" fmla="*/ 279 w 2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9" h="1">
                                  <a:moveTo>
                                    <a:pt x="278" y="0"/>
                                  </a:moveTo>
                                  <a:lnTo>
                                    <a:pt x="0" y="0"/>
                                  </a:lnTo>
                                  <a:lnTo>
                                    <a:pt x="27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21" name="Freeform 1325"/>
                            <p:cNvSpPr>
                              <a:spLocks/>
                            </p:cNvSpPr>
                            <p:nvPr/>
                          </p:nvSpPr>
                          <p:spPr bwMode="auto">
                            <a:xfrm>
                              <a:off x="203" y="1764"/>
                              <a:ext cx="255" cy="1"/>
                            </a:xfrm>
                            <a:custGeom>
                              <a:avLst/>
                              <a:gdLst>
                                <a:gd name="T0" fmla="*/ 229 w 281"/>
                                <a:gd name="T1" fmla="*/ 0 h 1"/>
                                <a:gd name="T2" fmla="*/ 0 w 281"/>
                                <a:gd name="T3" fmla="*/ 0 h 1"/>
                                <a:gd name="T4" fmla="*/ 0 w 281"/>
                                <a:gd name="T5" fmla="*/ 0 h 1"/>
                                <a:gd name="T6" fmla="*/ 230 w 281"/>
                                <a:gd name="T7" fmla="*/ 0 h 1"/>
                                <a:gd name="T8" fmla="*/ 229 w 281"/>
                                <a:gd name="T9" fmla="*/ 0 h 1"/>
                                <a:gd name="T10" fmla="*/ 229 w 281"/>
                                <a:gd name="T11" fmla="*/ 0 h 1"/>
                                <a:gd name="T12" fmla="*/ 0 60000 65536"/>
                                <a:gd name="T13" fmla="*/ 0 60000 65536"/>
                                <a:gd name="T14" fmla="*/ 0 60000 65536"/>
                                <a:gd name="T15" fmla="*/ 0 60000 65536"/>
                                <a:gd name="T16" fmla="*/ 0 60000 65536"/>
                                <a:gd name="T17" fmla="*/ 0 60000 65536"/>
                                <a:gd name="T18" fmla="*/ 0 w 281"/>
                                <a:gd name="T19" fmla="*/ 0 h 1"/>
                                <a:gd name="T20" fmla="*/ 281 w 2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1" h="1">
                                  <a:moveTo>
                                    <a:pt x="278" y="0"/>
                                  </a:moveTo>
                                  <a:lnTo>
                                    <a:pt x="0" y="0"/>
                                  </a:lnTo>
                                  <a:lnTo>
                                    <a:pt x="280" y="0"/>
                                  </a:lnTo>
                                  <a:lnTo>
                                    <a:pt x="27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22" name="Freeform 1326"/>
                            <p:cNvSpPr>
                              <a:spLocks/>
                            </p:cNvSpPr>
                            <p:nvPr/>
                          </p:nvSpPr>
                          <p:spPr bwMode="auto">
                            <a:xfrm>
                              <a:off x="203" y="1762"/>
                              <a:ext cx="255" cy="3"/>
                            </a:xfrm>
                            <a:custGeom>
                              <a:avLst/>
                              <a:gdLst>
                                <a:gd name="T0" fmla="*/ 230 w 281"/>
                                <a:gd name="T1" fmla="*/ 2 h 3"/>
                                <a:gd name="T2" fmla="*/ 0 w 281"/>
                                <a:gd name="T3" fmla="*/ 2 h 3"/>
                                <a:gd name="T4" fmla="*/ 0 w 281"/>
                                <a:gd name="T5" fmla="*/ 0 h 3"/>
                                <a:gd name="T6" fmla="*/ 230 w 281"/>
                                <a:gd name="T7" fmla="*/ 0 h 3"/>
                                <a:gd name="T8" fmla="*/ 230 w 281"/>
                                <a:gd name="T9" fmla="*/ 2 h 3"/>
                                <a:gd name="T10" fmla="*/ 230 w 281"/>
                                <a:gd name="T11" fmla="*/ 2 h 3"/>
                                <a:gd name="T12" fmla="*/ 0 60000 65536"/>
                                <a:gd name="T13" fmla="*/ 0 60000 65536"/>
                                <a:gd name="T14" fmla="*/ 0 60000 65536"/>
                                <a:gd name="T15" fmla="*/ 0 60000 65536"/>
                                <a:gd name="T16" fmla="*/ 0 60000 65536"/>
                                <a:gd name="T17" fmla="*/ 0 60000 65536"/>
                                <a:gd name="T18" fmla="*/ 0 w 281"/>
                                <a:gd name="T19" fmla="*/ 0 h 3"/>
                                <a:gd name="T20" fmla="*/ 281 w 28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1" h="3">
                                  <a:moveTo>
                                    <a:pt x="280" y="2"/>
                                  </a:moveTo>
                                  <a:lnTo>
                                    <a:pt x="0" y="2"/>
                                  </a:lnTo>
                                  <a:lnTo>
                                    <a:pt x="0" y="0"/>
                                  </a:lnTo>
                                  <a:lnTo>
                                    <a:pt x="280" y="0"/>
                                  </a:lnTo>
                                  <a:lnTo>
                                    <a:pt x="28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23" name="Freeform 1327"/>
                            <p:cNvSpPr>
                              <a:spLocks/>
                            </p:cNvSpPr>
                            <p:nvPr/>
                          </p:nvSpPr>
                          <p:spPr bwMode="auto">
                            <a:xfrm>
                              <a:off x="203" y="1762"/>
                              <a:ext cx="255" cy="1"/>
                            </a:xfrm>
                            <a:custGeom>
                              <a:avLst/>
                              <a:gdLst>
                                <a:gd name="T0" fmla="*/ 230 w 281"/>
                                <a:gd name="T1" fmla="*/ 0 h 1"/>
                                <a:gd name="T2" fmla="*/ 0 w 281"/>
                                <a:gd name="T3" fmla="*/ 0 h 1"/>
                                <a:gd name="T4" fmla="*/ 0 w 281"/>
                                <a:gd name="T5" fmla="*/ 0 h 1"/>
                                <a:gd name="T6" fmla="*/ 230 w 281"/>
                                <a:gd name="T7" fmla="*/ 0 h 1"/>
                                <a:gd name="T8" fmla="*/ 230 w 281"/>
                                <a:gd name="T9" fmla="*/ 0 h 1"/>
                                <a:gd name="T10" fmla="*/ 230 w 281"/>
                                <a:gd name="T11" fmla="*/ 0 h 1"/>
                                <a:gd name="T12" fmla="*/ 0 60000 65536"/>
                                <a:gd name="T13" fmla="*/ 0 60000 65536"/>
                                <a:gd name="T14" fmla="*/ 0 60000 65536"/>
                                <a:gd name="T15" fmla="*/ 0 60000 65536"/>
                                <a:gd name="T16" fmla="*/ 0 60000 65536"/>
                                <a:gd name="T17" fmla="*/ 0 60000 65536"/>
                                <a:gd name="T18" fmla="*/ 0 w 281"/>
                                <a:gd name="T19" fmla="*/ 0 h 1"/>
                                <a:gd name="T20" fmla="*/ 281 w 2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1" h="1">
                                  <a:moveTo>
                                    <a:pt x="280" y="0"/>
                                  </a:moveTo>
                                  <a:lnTo>
                                    <a:pt x="0" y="0"/>
                                  </a:lnTo>
                                  <a:lnTo>
                                    <a:pt x="28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24" name="Freeform 1328"/>
                            <p:cNvSpPr>
                              <a:spLocks/>
                            </p:cNvSpPr>
                            <p:nvPr/>
                          </p:nvSpPr>
                          <p:spPr bwMode="auto">
                            <a:xfrm>
                              <a:off x="203" y="1762"/>
                              <a:ext cx="255" cy="1"/>
                            </a:xfrm>
                            <a:custGeom>
                              <a:avLst/>
                              <a:gdLst>
                                <a:gd name="T0" fmla="*/ 230 w 281"/>
                                <a:gd name="T1" fmla="*/ 0 h 1"/>
                                <a:gd name="T2" fmla="*/ 0 w 281"/>
                                <a:gd name="T3" fmla="*/ 0 h 1"/>
                                <a:gd name="T4" fmla="*/ 0 w 281"/>
                                <a:gd name="T5" fmla="*/ 0 h 1"/>
                                <a:gd name="T6" fmla="*/ 0 w 281"/>
                                <a:gd name="T7" fmla="*/ 0 h 1"/>
                                <a:gd name="T8" fmla="*/ 230 w 281"/>
                                <a:gd name="T9" fmla="*/ 0 h 1"/>
                                <a:gd name="T10" fmla="*/ 230 w 281"/>
                                <a:gd name="T11" fmla="*/ 0 h 1"/>
                                <a:gd name="T12" fmla="*/ 230 w 281"/>
                                <a:gd name="T13" fmla="*/ 0 h 1"/>
                                <a:gd name="T14" fmla="*/ 0 60000 65536"/>
                                <a:gd name="T15" fmla="*/ 0 60000 65536"/>
                                <a:gd name="T16" fmla="*/ 0 60000 65536"/>
                                <a:gd name="T17" fmla="*/ 0 60000 65536"/>
                                <a:gd name="T18" fmla="*/ 0 60000 65536"/>
                                <a:gd name="T19" fmla="*/ 0 60000 65536"/>
                                <a:gd name="T20" fmla="*/ 0 60000 65536"/>
                                <a:gd name="T21" fmla="*/ 0 w 281"/>
                                <a:gd name="T22" fmla="*/ 0 h 1"/>
                                <a:gd name="T23" fmla="*/ 281 w 28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 h="1">
                                  <a:moveTo>
                                    <a:pt x="280" y="0"/>
                                  </a:moveTo>
                                  <a:lnTo>
                                    <a:pt x="0" y="0"/>
                                  </a:lnTo>
                                  <a:lnTo>
                                    <a:pt x="28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25" name="Freeform 1329"/>
                            <p:cNvSpPr>
                              <a:spLocks/>
                            </p:cNvSpPr>
                            <p:nvPr/>
                          </p:nvSpPr>
                          <p:spPr bwMode="auto">
                            <a:xfrm>
                              <a:off x="203" y="1762"/>
                              <a:ext cx="255" cy="1"/>
                            </a:xfrm>
                            <a:custGeom>
                              <a:avLst/>
                              <a:gdLst>
                                <a:gd name="T0" fmla="*/ 230 w 281"/>
                                <a:gd name="T1" fmla="*/ 0 h 1"/>
                                <a:gd name="T2" fmla="*/ 0 w 281"/>
                                <a:gd name="T3" fmla="*/ 0 h 1"/>
                                <a:gd name="T4" fmla="*/ 0 w 281"/>
                                <a:gd name="T5" fmla="*/ 0 h 1"/>
                                <a:gd name="T6" fmla="*/ 230 w 281"/>
                                <a:gd name="T7" fmla="*/ 0 h 1"/>
                                <a:gd name="T8" fmla="*/ 230 w 281"/>
                                <a:gd name="T9" fmla="*/ 0 h 1"/>
                                <a:gd name="T10" fmla="*/ 230 w 281"/>
                                <a:gd name="T11" fmla="*/ 0 h 1"/>
                                <a:gd name="T12" fmla="*/ 0 60000 65536"/>
                                <a:gd name="T13" fmla="*/ 0 60000 65536"/>
                                <a:gd name="T14" fmla="*/ 0 60000 65536"/>
                                <a:gd name="T15" fmla="*/ 0 60000 65536"/>
                                <a:gd name="T16" fmla="*/ 0 60000 65536"/>
                                <a:gd name="T17" fmla="*/ 0 60000 65536"/>
                                <a:gd name="T18" fmla="*/ 0 w 281"/>
                                <a:gd name="T19" fmla="*/ 0 h 1"/>
                                <a:gd name="T20" fmla="*/ 281 w 2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1" h="1">
                                  <a:moveTo>
                                    <a:pt x="280" y="0"/>
                                  </a:moveTo>
                                  <a:lnTo>
                                    <a:pt x="0" y="0"/>
                                  </a:lnTo>
                                  <a:lnTo>
                                    <a:pt x="28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26" name="Freeform 1330"/>
                            <p:cNvSpPr>
                              <a:spLocks/>
                            </p:cNvSpPr>
                            <p:nvPr/>
                          </p:nvSpPr>
                          <p:spPr bwMode="auto">
                            <a:xfrm>
                              <a:off x="203" y="1762"/>
                              <a:ext cx="257" cy="1"/>
                            </a:xfrm>
                            <a:custGeom>
                              <a:avLst/>
                              <a:gdLst>
                                <a:gd name="T0" fmla="*/ 231 w 283"/>
                                <a:gd name="T1" fmla="*/ 0 h 1"/>
                                <a:gd name="T2" fmla="*/ 0 w 283"/>
                                <a:gd name="T3" fmla="*/ 0 h 1"/>
                                <a:gd name="T4" fmla="*/ 2 w 283"/>
                                <a:gd name="T5" fmla="*/ 0 h 1"/>
                                <a:gd name="T6" fmla="*/ 232 w 283"/>
                                <a:gd name="T7" fmla="*/ 0 h 1"/>
                                <a:gd name="T8" fmla="*/ 231 w 283"/>
                                <a:gd name="T9" fmla="*/ 0 h 1"/>
                                <a:gd name="T10" fmla="*/ 231 w 283"/>
                                <a:gd name="T11" fmla="*/ 0 h 1"/>
                                <a:gd name="T12" fmla="*/ 0 60000 65536"/>
                                <a:gd name="T13" fmla="*/ 0 60000 65536"/>
                                <a:gd name="T14" fmla="*/ 0 60000 65536"/>
                                <a:gd name="T15" fmla="*/ 0 60000 65536"/>
                                <a:gd name="T16" fmla="*/ 0 60000 65536"/>
                                <a:gd name="T17" fmla="*/ 0 60000 65536"/>
                                <a:gd name="T18" fmla="*/ 0 w 283"/>
                                <a:gd name="T19" fmla="*/ 0 h 1"/>
                                <a:gd name="T20" fmla="*/ 283 w 2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3" h="1">
                                  <a:moveTo>
                                    <a:pt x="280" y="0"/>
                                  </a:moveTo>
                                  <a:lnTo>
                                    <a:pt x="0" y="0"/>
                                  </a:lnTo>
                                  <a:lnTo>
                                    <a:pt x="2" y="0"/>
                                  </a:lnTo>
                                  <a:lnTo>
                                    <a:pt x="282" y="0"/>
                                  </a:lnTo>
                                  <a:lnTo>
                                    <a:pt x="28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27" name="Freeform 1331"/>
                            <p:cNvSpPr>
                              <a:spLocks/>
                            </p:cNvSpPr>
                            <p:nvPr/>
                          </p:nvSpPr>
                          <p:spPr bwMode="auto">
                            <a:xfrm>
                              <a:off x="205" y="1760"/>
                              <a:ext cx="255" cy="3"/>
                            </a:xfrm>
                            <a:custGeom>
                              <a:avLst/>
                              <a:gdLst>
                                <a:gd name="T0" fmla="*/ 230 w 281"/>
                                <a:gd name="T1" fmla="*/ 2 h 3"/>
                                <a:gd name="T2" fmla="*/ 0 w 281"/>
                                <a:gd name="T3" fmla="*/ 2 h 3"/>
                                <a:gd name="T4" fmla="*/ 0 w 281"/>
                                <a:gd name="T5" fmla="*/ 0 h 3"/>
                                <a:gd name="T6" fmla="*/ 230 w 281"/>
                                <a:gd name="T7" fmla="*/ 0 h 3"/>
                                <a:gd name="T8" fmla="*/ 230 w 281"/>
                                <a:gd name="T9" fmla="*/ 2 h 3"/>
                                <a:gd name="T10" fmla="*/ 230 w 281"/>
                                <a:gd name="T11" fmla="*/ 2 h 3"/>
                                <a:gd name="T12" fmla="*/ 0 60000 65536"/>
                                <a:gd name="T13" fmla="*/ 0 60000 65536"/>
                                <a:gd name="T14" fmla="*/ 0 60000 65536"/>
                                <a:gd name="T15" fmla="*/ 0 60000 65536"/>
                                <a:gd name="T16" fmla="*/ 0 60000 65536"/>
                                <a:gd name="T17" fmla="*/ 0 60000 65536"/>
                                <a:gd name="T18" fmla="*/ 0 w 281"/>
                                <a:gd name="T19" fmla="*/ 0 h 3"/>
                                <a:gd name="T20" fmla="*/ 281 w 28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1" h="3">
                                  <a:moveTo>
                                    <a:pt x="280" y="2"/>
                                  </a:moveTo>
                                  <a:lnTo>
                                    <a:pt x="0" y="2"/>
                                  </a:lnTo>
                                  <a:lnTo>
                                    <a:pt x="0" y="0"/>
                                  </a:lnTo>
                                  <a:lnTo>
                                    <a:pt x="280" y="0"/>
                                  </a:lnTo>
                                  <a:lnTo>
                                    <a:pt x="28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28" name="Freeform 1332"/>
                            <p:cNvSpPr>
                              <a:spLocks/>
                            </p:cNvSpPr>
                            <p:nvPr/>
                          </p:nvSpPr>
                          <p:spPr bwMode="auto">
                            <a:xfrm>
                              <a:off x="205" y="1760"/>
                              <a:ext cx="255" cy="1"/>
                            </a:xfrm>
                            <a:custGeom>
                              <a:avLst/>
                              <a:gdLst>
                                <a:gd name="T0" fmla="*/ 230 w 281"/>
                                <a:gd name="T1" fmla="*/ 0 h 1"/>
                                <a:gd name="T2" fmla="*/ 0 w 281"/>
                                <a:gd name="T3" fmla="*/ 0 h 1"/>
                                <a:gd name="T4" fmla="*/ 2 w 281"/>
                                <a:gd name="T5" fmla="*/ 0 h 1"/>
                                <a:gd name="T6" fmla="*/ 230 w 281"/>
                                <a:gd name="T7" fmla="*/ 0 h 1"/>
                                <a:gd name="T8" fmla="*/ 230 w 281"/>
                                <a:gd name="T9" fmla="*/ 0 h 1"/>
                                <a:gd name="T10" fmla="*/ 230 w 281"/>
                                <a:gd name="T11" fmla="*/ 0 h 1"/>
                                <a:gd name="T12" fmla="*/ 0 60000 65536"/>
                                <a:gd name="T13" fmla="*/ 0 60000 65536"/>
                                <a:gd name="T14" fmla="*/ 0 60000 65536"/>
                                <a:gd name="T15" fmla="*/ 0 60000 65536"/>
                                <a:gd name="T16" fmla="*/ 0 60000 65536"/>
                                <a:gd name="T17" fmla="*/ 0 60000 65536"/>
                                <a:gd name="T18" fmla="*/ 0 w 281"/>
                                <a:gd name="T19" fmla="*/ 0 h 1"/>
                                <a:gd name="T20" fmla="*/ 281 w 2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1" h="1">
                                  <a:moveTo>
                                    <a:pt x="280" y="0"/>
                                  </a:moveTo>
                                  <a:lnTo>
                                    <a:pt x="0" y="0"/>
                                  </a:lnTo>
                                  <a:lnTo>
                                    <a:pt x="2" y="0"/>
                                  </a:lnTo>
                                  <a:lnTo>
                                    <a:pt x="28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29" name="Freeform 1333"/>
                            <p:cNvSpPr>
                              <a:spLocks/>
                            </p:cNvSpPr>
                            <p:nvPr/>
                          </p:nvSpPr>
                          <p:spPr bwMode="auto">
                            <a:xfrm>
                              <a:off x="207" y="1760"/>
                              <a:ext cx="253" cy="1"/>
                            </a:xfrm>
                            <a:custGeom>
                              <a:avLst/>
                              <a:gdLst>
                                <a:gd name="T0" fmla="*/ 229 w 279"/>
                                <a:gd name="T1" fmla="*/ 0 h 1"/>
                                <a:gd name="T2" fmla="*/ 0 w 279"/>
                                <a:gd name="T3" fmla="*/ 0 h 1"/>
                                <a:gd name="T4" fmla="*/ 0 w 279"/>
                                <a:gd name="T5" fmla="*/ 0 h 1"/>
                                <a:gd name="T6" fmla="*/ 229 w 279"/>
                                <a:gd name="T7" fmla="*/ 0 h 1"/>
                                <a:gd name="T8" fmla="*/ 229 w 279"/>
                                <a:gd name="T9" fmla="*/ 0 h 1"/>
                                <a:gd name="T10" fmla="*/ 229 w 279"/>
                                <a:gd name="T11" fmla="*/ 0 h 1"/>
                                <a:gd name="T12" fmla="*/ 0 60000 65536"/>
                                <a:gd name="T13" fmla="*/ 0 60000 65536"/>
                                <a:gd name="T14" fmla="*/ 0 60000 65536"/>
                                <a:gd name="T15" fmla="*/ 0 60000 65536"/>
                                <a:gd name="T16" fmla="*/ 0 60000 65536"/>
                                <a:gd name="T17" fmla="*/ 0 60000 65536"/>
                                <a:gd name="T18" fmla="*/ 0 w 279"/>
                                <a:gd name="T19" fmla="*/ 0 h 1"/>
                                <a:gd name="T20" fmla="*/ 279 w 2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9" h="1">
                                  <a:moveTo>
                                    <a:pt x="278" y="0"/>
                                  </a:moveTo>
                                  <a:lnTo>
                                    <a:pt x="0" y="0"/>
                                  </a:lnTo>
                                  <a:lnTo>
                                    <a:pt x="27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30" name="Freeform 1334"/>
                            <p:cNvSpPr>
                              <a:spLocks/>
                            </p:cNvSpPr>
                            <p:nvPr/>
                          </p:nvSpPr>
                          <p:spPr bwMode="auto">
                            <a:xfrm>
                              <a:off x="207" y="1760"/>
                              <a:ext cx="253" cy="1"/>
                            </a:xfrm>
                            <a:custGeom>
                              <a:avLst/>
                              <a:gdLst>
                                <a:gd name="T0" fmla="*/ 229 w 279"/>
                                <a:gd name="T1" fmla="*/ 0 h 1"/>
                                <a:gd name="T2" fmla="*/ 0 w 279"/>
                                <a:gd name="T3" fmla="*/ 0 h 1"/>
                                <a:gd name="T4" fmla="*/ 2 w 279"/>
                                <a:gd name="T5" fmla="*/ 0 h 1"/>
                                <a:gd name="T6" fmla="*/ 229 w 279"/>
                                <a:gd name="T7" fmla="*/ 0 h 1"/>
                                <a:gd name="T8" fmla="*/ 229 w 279"/>
                                <a:gd name="T9" fmla="*/ 0 h 1"/>
                                <a:gd name="T10" fmla="*/ 229 w 279"/>
                                <a:gd name="T11" fmla="*/ 0 h 1"/>
                                <a:gd name="T12" fmla="*/ 0 60000 65536"/>
                                <a:gd name="T13" fmla="*/ 0 60000 65536"/>
                                <a:gd name="T14" fmla="*/ 0 60000 65536"/>
                                <a:gd name="T15" fmla="*/ 0 60000 65536"/>
                                <a:gd name="T16" fmla="*/ 0 60000 65536"/>
                                <a:gd name="T17" fmla="*/ 0 60000 65536"/>
                                <a:gd name="T18" fmla="*/ 0 w 279"/>
                                <a:gd name="T19" fmla="*/ 0 h 1"/>
                                <a:gd name="T20" fmla="*/ 279 w 2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9" h="1">
                                  <a:moveTo>
                                    <a:pt x="278" y="0"/>
                                  </a:moveTo>
                                  <a:lnTo>
                                    <a:pt x="0" y="0"/>
                                  </a:lnTo>
                                  <a:lnTo>
                                    <a:pt x="2" y="0"/>
                                  </a:lnTo>
                                  <a:lnTo>
                                    <a:pt x="27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31" name="Freeform 1335"/>
                            <p:cNvSpPr>
                              <a:spLocks/>
                            </p:cNvSpPr>
                            <p:nvPr/>
                          </p:nvSpPr>
                          <p:spPr bwMode="auto">
                            <a:xfrm>
                              <a:off x="208" y="1760"/>
                              <a:ext cx="255" cy="1"/>
                            </a:xfrm>
                            <a:custGeom>
                              <a:avLst/>
                              <a:gdLst>
                                <a:gd name="T0" fmla="*/ 229 w 280"/>
                                <a:gd name="T1" fmla="*/ 0 h 1"/>
                                <a:gd name="T2" fmla="*/ 0 w 280"/>
                                <a:gd name="T3" fmla="*/ 0 h 1"/>
                                <a:gd name="T4" fmla="*/ 0 w 280"/>
                                <a:gd name="T5" fmla="*/ 0 h 1"/>
                                <a:gd name="T6" fmla="*/ 231 w 280"/>
                                <a:gd name="T7" fmla="*/ 0 h 1"/>
                                <a:gd name="T8" fmla="*/ 229 w 280"/>
                                <a:gd name="T9" fmla="*/ 0 h 1"/>
                                <a:gd name="T10" fmla="*/ 229 w 280"/>
                                <a:gd name="T11" fmla="*/ 0 h 1"/>
                                <a:gd name="T12" fmla="*/ 0 60000 65536"/>
                                <a:gd name="T13" fmla="*/ 0 60000 65536"/>
                                <a:gd name="T14" fmla="*/ 0 60000 65536"/>
                                <a:gd name="T15" fmla="*/ 0 60000 65536"/>
                                <a:gd name="T16" fmla="*/ 0 60000 65536"/>
                                <a:gd name="T17" fmla="*/ 0 60000 65536"/>
                                <a:gd name="T18" fmla="*/ 0 w 280"/>
                                <a:gd name="T19" fmla="*/ 0 h 1"/>
                                <a:gd name="T20" fmla="*/ 280 w 2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0" h="1">
                                  <a:moveTo>
                                    <a:pt x="276" y="0"/>
                                  </a:moveTo>
                                  <a:lnTo>
                                    <a:pt x="0" y="0"/>
                                  </a:lnTo>
                                  <a:lnTo>
                                    <a:pt x="279" y="0"/>
                                  </a:lnTo>
                                  <a:lnTo>
                                    <a:pt x="27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32" name="Freeform 1336"/>
                            <p:cNvSpPr>
                              <a:spLocks/>
                            </p:cNvSpPr>
                            <p:nvPr/>
                          </p:nvSpPr>
                          <p:spPr bwMode="auto">
                            <a:xfrm>
                              <a:off x="208" y="1758"/>
                              <a:ext cx="255" cy="3"/>
                            </a:xfrm>
                            <a:custGeom>
                              <a:avLst/>
                              <a:gdLst>
                                <a:gd name="T0" fmla="*/ 231 w 280"/>
                                <a:gd name="T1" fmla="*/ 2 h 4"/>
                                <a:gd name="T2" fmla="*/ 0 w 280"/>
                                <a:gd name="T3" fmla="*/ 2 h 4"/>
                                <a:gd name="T4" fmla="*/ 0 w 280"/>
                                <a:gd name="T5" fmla="*/ 0 h 4"/>
                                <a:gd name="T6" fmla="*/ 231 w 280"/>
                                <a:gd name="T7" fmla="*/ 0 h 4"/>
                                <a:gd name="T8" fmla="*/ 231 w 280"/>
                                <a:gd name="T9" fmla="*/ 2 h 4"/>
                                <a:gd name="T10" fmla="*/ 231 w 280"/>
                                <a:gd name="T11" fmla="*/ 2 h 4"/>
                                <a:gd name="T12" fmla="*/ 0 60000 65536"/>
                                <a:gd name="T13" fmla="*/ 0 60000 65536"/>
                                <a:gd name="T14" fmla="*/ 0 60000 65536"/>
                                <a:gd name="T15" fmla="*/ 0 60000 65536"/>
                                <a:gd name="T16" fmla="*/ 0 60000 65536"/>
                                <a:gd name="T17" fmla="*/ 0 60000 65536"/>
                                <a:gd name="T18" fmla="*/ 0 w 280"/>
                                <a:gd name="T19" fmla="*/ 0 h 4"/>
                                <a:gd name="T20" fmla="*/ 280 w 280"/>
                                <a:gd name="T21" fmla="*/ 4 h 4"/>
                              </a:gdLst>
                              <a:ahLst/>
                              <a:cxnLst>
                                <a:cxn ang="T12">
                                  <a:pos x="T0" y="T1"/>
                                </a:cxn>
                                <a:cxn ang="T13">
                                  <a:pos x="T2" y="T3"/>
                                </a:cxn>
                                <a:cxn ang="T14">
                                  <a:pos x="T4" y="T5"/>
                                </a:cxn>
                                <a:cxn ang="T15">
                                  <a:pos x="T6" y="T7"/>
                                </a:cxn>
                                <a:cxn ang="T16">
                                  <a:pos x="T8" y="T9"/>
                                </a:cxn>
                                <a:cxn ang="T17">
                                  <a:pos x="T10" y="T11"/>
                                </a:cxn>
                              </a:cxnLst>
                              <a:rect l="T18" t="T19" r="T20" b="T21"/>
                              <a:pathLst>
                                <a:path w="280" h="4">
                                  <a:moveTo>
                                    <a:pt x="279" y="3"/>
                                  </a:moveTo>
                                  <a:lnTo>
                                    <a:pt x="0" y="3"/>
                                  </a:lnTo>
                                  <a:lnTo>
                                    <a:pt x="0" y="0"/>
                                  </a:lnTo>
                                  <a:lnTo>
                                    <a:pt x="279" y="0"/>
                                  </a:lnTo>
                                  <a:lnTo>
                                    <a:pt x="279"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33" name="Freeform 1337"/>
                            <p:cNvSpPr>
                              <a:spLocks/>
                            </p:cNvSpPr>
                            <p:nvPr/>
                          </p:nvSpPr>
                          <p:spPr bwMode="auto">
                            <a:xfrm>
                              <a:off x="208" y="1758"/>
                              <a:ext cx="255" cy="1"/>
                            </a:xfrm>
                            <a:custGeom>
                              <a:avLst/>
                              <a:gdLst>
                                <a:gd name="T0" fmla="*/ 231 w 280"/>
                                <a:gd name="T1" fmla="*/ 0 h 1"/>
                                <a:gd name="T2" fmla="*/ 0 w 280"/>
                                <a:gd name="T3" fmla="*/ 0 h 1"/>
                                <a:gd name="T4" fmla="*/ 2 w 280"/>
                                <a:gd name="T5" fmla="*/ 0 h 1"/>
                                <a:gd name="T6" fmla="*/ 231 w 280"/>
                                <a:gd name="T7" fmla="*/ 0 h 1"/>
                                <a:gd name="T8" fmla="*/ 231 w 280"/>
                                <a:gd name="T9" fmla="*/ 0 h 1"/>
                                <a:gd name="T10" fmla="*/ 231 w 280"/>
                                <a:gd name="T11" fmla="*/ 0 h 1"/>
                                <a:gd name="T12" fmla="*/ 0 60000 65536"/>
                                <a:gd name="T13" fmla="*/ 0 60000 65536"/>
                                <a:gd name="T14" fmla="*/ 0 60000 65536"/>
                                <a:gd name="T15" fmla="*/ 0 60000 65536"/>
                                <a:gd name="T16" fmla="*/ 0 60000 65536"/>
                                <a:gd name="T17" fmla="*/ 0 60000 65536"/>
                                <a:gd name="T18" fmla="*/ 0 w 280"/>
                                <a:gd name="T19" fmla="*/ 0 h 1"/>
                                <a:gd name="T20" fmla="*/ 280 w 2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0" h="1">
                                  <a:moveTo>
                                    <a:pt x="279" y="0"/>
                                  </a:moveTo>
                                  <a:lnTo>
                                    <a:pt x="0" y="0"/>
                                  </a:lnTo>
                                  <a:lnTo>
                                    <a:pt x="2" y="0"/>
                                  </a:lnTo>
                                  <a:lnTo>
                                    <a:pt x="27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34" name="Freeform 1338"/>
                            <p:cNvSpPr>
                              <a:spLocks/>
                            </p:cNvSpPr>
                            <p:nvPr/>
                          </p:nvSpPr>
                          <p:spPr bwMode="auto">
                            <a:xfrm>
                              <a:off x="210" y="1758"/>
                              <a:ext cx="253" cy="1"/>
                            </a:xfrm>
                            <a:custGeom>
                              <a:avLst/>
                              <a:gdLst>
                                <a:gd name="T0" fmla="*/ 229 w 278"/>
                                <a:gd name="T1" fmla="*/ 0 h 1"/>
                                <a:gd name="T2" fmla="*/ 0 w 278"/>
                                <a:gd name="T3" fmla="*/ 0 h 1"/>
                                <a:gd name="T4" fmla="*/ 0 w 278"/>
                                <a:gd name="T5" fmla="*/ 0 h 1"/>
                                <a:gd name="T6" fmla="*/ 229 w 278"/>
                                <a:gd name="T7" fmla="*/ 0 h 1"/>
                                <a:gd name="T8" fmla="*/ 229 w 278"/>
                                <a:gd name="T9" fmla="*/ 0 h 1"/>
                                <a:gd name="T10" fmla="*/ 229 w 278"/>
                                <a:gd name="T11" fmla="*/ 0 h 1"/>
                                <a:gd name="T12" fmla="*/ 0 60000 65536"/>
                                <a:gd name="T13" fmla="*/ 0 60000 65536"/>
                                <a:gd name="T14" fmla="*/ 0 60000 65536"/>
                                <a:gd name="T15" fmla="*/ 0 60000 65536"/>
                                <a:gd name="T16" fmla="*/ 0 60000 65536"/>
                                <a:gd name="T17" fmla="*/ 0 60000 65536"/>
                                <a:gd name="T18" fmla="*/ 0 w 278"/>
                                <a:gd name="T19" fmla="*/ 0 h 1"/>
                                <a:gd name="T20" fmla="*/ 278 w 2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8" h="1">
                                  <a:moveTo>
                                    <a:pt x="277" y="0"/>
                                  </a:moveTo>
                                  <a:lnTo>
                                    <a:pt x="0" y="0"/>
                                  </a:lnTo>
                                  <a:lnTo>
                                    <a:pt x="27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35" name="Freeform 1339"/>
                            <p:cNvSpPr>
                              <a:spLocks/>
                            </p:cNvSpPr>
                            <p:nvPr/>
                          </p:nvSpPr>
                          <p:spPr bwMode="auto">
                            <a:xfrm>
                              <a:off x="210" y="1758"/>
                              <a:ext cx="253" cy="1"/>
                            </a:xfrm>
                            <a:custGeom>
                              <a:avLst/>
                              <a:gdLst>
                                <a:gd name="T0" fmla="*/ 229 w 278"/>
                                <a:gd name="T1" fmla="*/ 0 h 1"/>
                                <a:gd name="T2" fmla="*/ 0 w 278"/>
                                <a:gd name="T3" fmla="*/ 0 h 1"/>
                                <a:gd name="T4" fmla="*/ 3 w 278"/>
                                <a:gd name="T5" fmla="*/ 0 h 1"/>
                                <a:gd name="T6" fmla="*/ 229 w 278"/>
                                <a:gd name="T7" fmla="*/ 0 h 1"/>
                                <a:gd name="T8" fmla="*/ 229 w 278"/>
                                <a:gd name="T9" fmla="*/ 0 h 1"/>
                                <a:gd name="T10" fmla="*/ 229 w 278"/>
                                <a:gd name="T11" fmla="*/ 0 h 1"/>
                                <a:gd name="T12" fmla="*/ 0 60000 65536"/>
                                <a:gd name="T13" fmla="*/ 0 60000 65536"/>
                                <a:gd name="T14" fmla="*/ 0 60000 65536"/>
                                <a:gd name="T15" fmla="*/ 0 60000 65536"/>
                                <a:gd name="T16" fmla="*/ 0 60000 65536"/>
                                <a:gd name="T17" fmla="*/ 0 60000 65536"/>
                                <a:gd name="T18" fmla="*/ 0 w 278"/>
                                <a:gd name="T19" fmla="*/ 0 h 1"/>
                                <a:gd name="T20" fmla="*/ 278 w 2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8" h="1">
                                  <a:moveTo>
                                    <a:pt x="277" y="0"/>
                                  </a:moveTo>
                                  <a:lnTo>
                                    <a:pt x="0" y="0"/>
                                  </a:lnTo>
                                  <a:lnTo>
                                    <a:pt x="3" y="0"/>
                                  </a:lnTo>
                                  <a:lnTo>
                                    <a:pt x="27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36" name="Freeform 1340"/>
                            <p:cNvSpPr>
                              <a:spLocks/>
                            </p:cNvSpPr>
                            <p:nvPr/>
                          </p:nvSpPr>
                          <p:spPr bwMode="auto">
                            <a:xfrm>
                              <a:off x="213" y="1757"/>
                              <a:ext cx="252" cy="2"/>
                            </a:xfrm>
                            <a:custGeom>
                              <a:avLst/>
                              <a:gdLst>
                                <a:gd name="T0" fmla="*/ 227 w 277"/>
                                <a:gd name="T1" fmla="*/ 1 h 2"/>
                                <a:gd name="T2" fmla="*/ 0 w 277"/>
                                <a:gd name="T3" fmla="*/ 1 h 2"/>
                                <a:gd name="T4" fmla="*/ 0 w 277"/>
                                <a:gd name="T5" fmla="*/ 0 h 2"/>
                                <a:gd name="T6" fmla="*/ 228 w 277"/>
                                <a:gd name="T7" fmla="*/ 0 h 2"/>
                                <a:gd name="T8" fmla="*/ 227 w 277"/>
                                <a:gd name="T9" fmla="*/ 1 h 2"/>
                                <a:gd name="T10" fmla="*/ 227 w 277"/>
                                <a:gd name="T11" fmla="*/ 1 h 2"/>
                                <a:gd name="T12" fmla="*/ 0 60000 65536"/>
                                <a:gd name="T13" fmla="*/ 0 60000 65536"/>
                                <a:gd name="T14" fmla="*/ 0 60000 65536"/>
                                <a:gd name="T15" fmla="*/ 0 60000 65536"/>
                                <a:gd name="T16" fmla="*/ 0 60000 65536"/>
                                <a:gd name="T17" fmla="*/ 0 60000 65536"/>
                                <a:gd name="T18" fmla="*/ 0 w 277"/>
                                <a:gd name="T19" fmla="*/ 0 h 2"/>
                                <a:gd name="T20" fmla="*/ 277 w 277"/>
                                <a:gd name="T21" fmla="*/ 2 h 2"/>
                              </a:gdLst>
                              <a:ahLst/>
                              <a:cxnLst>
                                <a:cxn ang="T12">
                                  <a:pos x="T0" y="T1"/>
                                </a:cxn>
                                <a:cxn ang="T13">
                                  <a:pos x="T2" y="T3"/>
                                </a:cxn>
                                <a:cxn ang="T14">
                                  <a:pos x="T4" y="T5"/>
                                </a:cxn>
                                <a:cxn ang="T15">
                                  <a:pos x="T6" y="T7"/>
                                </a:cxn>
                                <a:cxn ang="T16">
                                  <a:pos x="T8" y="T9"/>
                                </a:cxn>
                                <a:cxn ang="T17">
                                  <a:pos x="T10" y="T11"/>
                                </a:cxn>
                              </a:cxnLst>
                              <a:rect l="T18" t="T19" r="T20" b="T21"/>
                              <a:pathLst>
                                <a:path w="277" h="2">
                                  <a:moveTo>
                                    <a:pt x="274" y="1"/>
                                  </a:moveTo>
                                  <a:lnTo>
                                    <a:pt x="0" y="1"/>
                                  </a:lnTo>
                                  <a:lnTo>
                                    <a:pt x="0" y="0"/>
                                  </a:lnTo>
                                  <a:lnTo>
                                    <a:pt x="276" y="0"/>
                                  </a:lnTo>
                                  <a:lnTo>
                                    <a:pt x="274"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37" name="Freeform 1341"/>
                            <p:cNvSpPr>
                              <a:spLocks/>
                            </p:cNvSpPr>
                            <p:nvPr/>
                          </p:nvSpPr>
                          <p:spPr bwMode="auto">
                            <a:xfrm>
                              <a:off x="213" y="1757"/>
                              <a:ext cx="252" cy="1"/>
                            </a:xfrm>
                            <a:custGeom>
                              <a:avLst/>
                              <a:gdLst>
                                <a:gd name="T0" fmla="*/ 228 w 277"/>
                                <a:gd name="T1" fmla="*/ 0 h 1"/>
                                <a:gd name="T2" fmla="*/ 0 w 277"/>
                                <a:gd name="T3" fmla="*/ 0 h 1"/>
                                <a:gd name="T4" fmla="*/ 0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0" y="0"/>
                                  </a:lnTo>
                                  <a:lnTo>
                                    <a:pt x="27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38" name="Freeform 1342"/>
                            <p:cNvSpPr>
                              <a:spLocks/>
                            </p:cNvSpPr>
                            <p:nvPr/>
                          </p:nvSpPr>
                          <p:spPr bwMode="auto">
                            <a:xfrm>
                              <a:off x="213" y="1757"/>
                              <a:ext cx="252" cy="1"/>
                            </a:xfrm>
                            <a:custGeom>
                              <a:avLst/>
                              <a:gdLst>
                                <a:gd name="T0" fmla="*/ 228 w 277"/>
                                <a:gd name="T1" fmla="*/ 0 h 1"/>
                                <a:gd name="T2" fmla="*/ 0 w 277"/>
                                <a:gd name="T3" fmla="*/ 0 h 1"/>
                                <a:gd name="T4" fmla="*/ 2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0" y="0"/>
                                  </a:lnTo>
                                  <a:lnTo>
                                    <a:pt x="2" y="0"/>
                                  </a:lnTo>
                                  <a:lnTo>
                                    <a:pt x="27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39" name="Freeform 1343"/>
                            <p:cNvSpPr>
                              <a:spLocks/>
                            </p:cNvSpPr>
                            <p:nvPr/>
                          </p:nvSpPr>
                          <p:spPr bwMode="auto">
                            <a:xfrm>
                              <a:off x="215" y="1757"/>
                              <a:ext cx="250" cy="1"/>
                            </a:xfrm>
                            <a:custGeom>
                              <a:avLst/>
                              <a:gdLst>
                                <a:gd name="T0" fmla="*/ 226 w 275"/>
                                <a:gd name="T1" fmla="*/ 0 h 1"/>
                                <a:gd name="T2" fmla="*/ 0 w 275"/>
                                <a:gd name="T3" fmla="*/ 0 h 1"/>
                                <a:gd name="T4" fmla="*/ 0 w 275"/>
                                <a:gd name="T5" fmla="*/ 0 h 1"/>
                                <a:gd name="T6" fmla="*/ 226 w 275"/>
                                <a:gd name="T7" fmla="*/ 0 h 1"/>
                                <a:gd name="T8" fmla="*/ 226 w 275"/>
                                <a:gd name="T9" fmla="*/ 0 h 1"/>
                                <a:gd name="T10" fmla="*/ 226 w 275"/>
                                <a:gd name="T11" fmla="*/ 0 h 1"/>
                                <a:gd name="T12" fmla="*/ 0 60000 65536"/>
                                <a:gd name="T13" fmla="*/ 0 60000 65536"/>
                                <a:gd name="T14" fmla="*/ 0 60000 65536"/>
                                <a:gd name="T15" fmla="*/ 0 60000 65536"/>
                                <a:gd name="T16" fmla="*/ 0 60000 65536"/>
                                <a:gd name="T17" fmla="*/ 0 60000 65536"/>
                                <a:gd name="T18" fmla="*/ 0 w 275"/>
                                <a:gd name="T19" fmla="*/ 0 h 1"/>
                                <a:gd name="T20" fmla="*/ 275 w 2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5" h="1">
                                  <a:moveTo>
                                    <a:pt x="274" y="0"/>
                                  </a:moveTo>
                                  <a:lnTo>
                                    <a:pt x="0" y="0"/>
                                  </a:lnTo>
                                  <a:lnTo>
                                    <a:pt x="27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40" name="Freeform 1344"/>
                            <p:cNvSpPr>
                              <a:spLocks/>
                            </p:cNvSpPr>
                            <p:nvPr/>
                          </p:nvSpPr>
                          <p:spPr bwMode="auto">
                            <a:xfrm>
                              <a:off x="215" y="1757"/>
                              <a:ext cx="250" cy="1"/>
                            </a:xfrm>
                            <a:custGeom>
                              <a:avLst/>
                              <a:gdLst>
                                <a:gd name="T0" fmla="*/ 226 w 275"/>
                                <a:gd name="T1" fmla="*/ 0 h 1"/>
                                <a:gd name="T2" fmla="*/ 0 w 275"/>
                                <a:gd name="T3" fmla="*/ 0 h 1"/>
                                <a:gd name="T4" fmla="*/ 2 w 275"/>
                                <a:gd name="T5" fmla="*/ 0 h 1"/>
                                <a:gd name="T6" fmla="*/ 226 w 275"/>
                                <a:gd name="T7" fmla="*/ 0 h 1"/>
                                <a:gd name="T8" fmla="*/ 226 w 275"/>
                                <a:gd name="T9" fmla="*/ 0 h 1"/>
                                <a:gd name="T10" fmla="*/ 226 w 275"/>
                                <a:gd name="T11" fmla="*/ 0 h 1"/>
                                <a:gd name="T12" fmla="*/ 0 60000 65536"/>
                                <a:gd name="T13" fmla="*/ 0 60000 65536"/>
                                <a:gd name="T14" fmla="*/ 0 60000 65536"/>
                                <a:gd name="T15" fmla="*/ 0 60000 65536"/>
                                <a:gd name="T16" fmla="*/ 0 60000 65536"/>
                                <a:gd name="T17" fmla="*/ 0 60000 65536"/>
                                <a:gd name="T18" fmla="*/ 0 w 275"/>
                                <a:gd name="T19" fmla="*/ 0 h 1"/>
                                <a:gd name="T20" fmla="*/ 275 w 2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5" h="1">
                                  <a:moveTo>
                                    <a:pt x="274" y="0"/>
                                  </a:moveTo>
                                  <a:lnTo>
                                    <a:pt x="0" y="0"/>
                                  </a:lnTo>
                                  <a:lnTo>
                                    <a:pt x="2" y="0"/>
                                  </a:lnTo>
                                  <a:lnTo>
                                    <a:pt x="27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41" name="Freeform 1345"/>
                            <p:cNvSpPr>
                              <a:spLocks/>
                            </p:cNvSpPr>
                            <p:nvPr/>
                          </p:nvSpPr>
                          <p:spPr bwMode="auto">
                            <a:xfrm>
                              <a:off x="217" y="1754"/>
                              <a:ext cx="249" cy="4"/>
                            </a:xfrm>
                            <a:custGeom>
                              <a:avLst/>
                              <a:gdLst>
                                <a:gd name="T0" fmla="*/ 224 w 274"/>
                                <a:gd name="T1" fmla="*/ 3 h 4"/>
                                <a:gd name="T2" fmla="*/ 0 w 274"/>
                                <a:gd name="T3" fmla="*/ 3 h 4"/>
                                <a:gd name="T4" fmla="*/ 0 w 274"/>
                                <a:gd name="T5" fmla="*/ 0 h 4"/>
                                <a:gd name="T6" fmla="*/ 225 w 274"/>
                                <a:gd name="T7" fmla="*/ 0 h 4"/>
                                <a:gd name="T8" fmla="*/ 224 w 274"/>
                                <a:gd name="T9" fmla="*/ 3 h 4"/>
                                <a:gd name="T10" fmla="*/ 224 w 274"/>
                                <a:gd name="T11" fmla="*/ 3 h 4"/>
                                <a:gd name="T12" fmla="*/ 0 60000 65536"/>
                                <a:gd name="T13" fmla="*/ 0 60000 65536"/>
                                <a:gd name="T14" fmla="*/ 0 60000 65536"/>
                                <a:gd name="T15" fmla="*/ 0 60000 65536"/>
                                <a:gd name="T16" fmla="*/ 0 60000 65536"/>
                                <a:gd name="T17" fmla="*/ 0 60000 65536"/>
                                <a:gd name="T18" fmla="*/ 0 w 274"/>
                                <a:gd name="T19" fmla="*/ 0 h 4"/>
                                <a:gd name="T20" fmla="*/ 274 w 274"/>
                                <a:gd name="T21" fmla="*/ 4 h 4"/>
                              </a:gdLst>
                              <a:ahLst/>
                              <a:cxnLst>
                                <a:cxn ang="T12">
                                  <a:pos x="T0" y="T1"/>
                                </a:cxn>
                                <a:cxn ang="T13">
                                  <a:pos x="T2" y="T3"/>
                                </a:cxn>
                                <a:cxn ang="T14">
                                  <a:pos x="T4" y="T5"/>
                                </a:cxn>
                                <a:cxn ang="T15">
                                  <a:pos x="T6" y="T7"/>
                                </a:cxn>
                                <a:cxn ang="T16">
                                  <a:pos x="T8" y="T9"/>
                                </a:cxn>
                                <a:cxn ang="T17">
                                  <a:pos x="T10" y="T11"/>
                                </a:cxn>
                              </a:cxnLst>
                              <a:rect l="T18" t="T19" r="T20" b="T21"/>
                              <a:pathLst>
                                <a:path w="274" h="4">
                                  <a:moveTo>
                                    <a:pt x="272" y="3"/>
                                  </a:moveTo>
                                  <a:lnTo>
                                    <a:pt x="0" y="3"/>
                                  </a:lnTo>
                                  <a:lnTo>
                                    <a:pt x="0" y="0"/>
                                  </a:lnTo>
                                  <a:lnTo>
                                    <a:pt x="273" y="0"/>
                                  </a:lnTo>
                                  <a:lnTo>
                                    <a:pt x="272"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42" name="Freeform 1346"/>
                            <p:cNvSpPr>
                              <a:spLocks/>
                            </p:cNvSpPr>
                            <p:nvPr/>
                          </p:nvSpPr>
                          <p:spPr bwMode="auto">
                            <a:xfrm>
                              <a:off x="217" y="1754"/>
                              <a:ext cx="249" cy="1"/>
                            </a:xfrm>
                            <a:custGeom>
                              <a:avLst/>
                              <a:gdLst>
                                <a:gd name="T0" fmla="*/ 225 w 274"/>
                                <a:gd name="T1" fmla="*/ 0 h 1"/>
                                <a:gd name="T2" fmla="*/ 0 w 274"/>
                                <a:gd name="T3" fmla="*/ 0 h 1"/>
                                <a:gd name="T4" fmla="*/ 2 w 274"/>
                                <a:gd name="T5" fmla="*/ 0 h 1"/>
                                <a:gd name="T6" fmla="*/ 225 w 274"/>
                                <a:gd name="T7" fmla="*/ 0 h 1"/>
                                <a:gd name="T8" fmla="*/ 225 w 274"/>
                                <a:gd name="T9" fmla="*/ 0 h 1"/>
                                <a:gd name="T10" fmla="*/ 225 w 274"/>
                                <a:gd name="T11" fmla="*/ 0 h 1"/>
                                <a:gd name="T12" fmla="*/ 0 60000 65536"/>
                                <a:gd name="T13" fmla="*/ 0 60000 65536"/>
                                <a:gd name="T14" fmla="*/ 0 60000 65536"/>
                                <a:gd name="T15" fmla="*/ 0 60000 65536"/>
                                <a:gd name="T16" fmla="*/ 0 60000 65536"/>
                                <a:gd name="T17" fmla="*/ 0 60000 65536"/>
                                <a:gd name="T18" fmla="*/ 0 w 274"/>
                                <a:gd name="T19" fmla="*/ 0 h 1"/>
                                <a:gd name="T20" fmla="*/ 274 w 27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4" h="1">
                                  <a:moveTo>
                                    <a:pt x="273" y="0"/>
                                  </a:moveTo>
                                  <a:lnTo>
                                    <a:pt x="0" y="0"/>
                                  </a:lnTo>
                                  <a:lnTo>
                                    <a:pt x="2" y="0"/>
                                  </a:lnTo>
                                  <a:lnTo>
                                    <a:pt x="27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43" name="Freeform 1347"/>
                            <p:cNvSpPr>
                              <a:spLocks/>
                            </p:cNvSpPr>
                            <p:nvPr/>
                          </p:nvSpPr>
                          <p:spPr bwMode="auto">
                            <a:xfrm>
                              <a:off x="218" y="1754"/>
                              <a:ext cx="248" cy="1"/>
                            </a:xfrm>
                            <a:custGeom>
                              <a:avLst/>
                              <a:gdLst>
                                <a:gd name="T0" fmla="*/ 225 w 272"/>
                                <a:gd name="T1" fmla="*/ 0 h 1"/>
                                <a:gd name="T2" fmla="*/ 0 w 272"/>
                                <a:gd name="T3" fmla="*/ 0 h 1"/>
                                <a:gd name="T4" fmla="*/ 0 w 272"/>
                                <a:gd name="T5" fmla="*/ 0 h 1"/>
                                <a:gd name="T6" fmla="*/ 225 w 272"/>
                                <a:gd name="T7" fmla="*/ 0 h 1"/>
                                <a:gd name="T8" fmla="*/ 225 w 272"/>
                                <a:gd name="T9" fmla="*/ 0 h 1"/>
                                <a:gd name="T10" fmla="*/ 225 w 272"/>
                                <a:gd name="T11" fmla="*/ 0 h 1"/>
                                <a:gd name="T12" fmla="*/ 0 60000 65536"/>
                                <a:gd name="T13" fmla="*/ 0 60000 65536"/>
                                <a:gd name="T14" fmla="*/ 0 60000 65536"/>
                                <a:gd name="T15" fmla="*/ 0 60000 65536"/>
                                <a:gd name="T16" fmla="*/ 0 60000 65536"/>
                                <a:gd name="T17" fmla="*/ 0 60000 65536"/>
                                <a:gd name="T18" fmla="*/ 0 w 272"/>
                                <a:gd name="T19" fmla="*/ 0 h 1"/>
                                <a:gd name="T20" fmla="*/ 272 w 2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2" h="1">
                                  <a:moveTo>
                                    <a:pt x="271" y="0"/>
                                  </a:moveTo>
                                  <a:lnTo>
                                    <a:pt x="0" y="0"/>
                                  </a:lnTo>
                                  <a:lnTo>
                                    <a:pt x="27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44" name="Freeform 1348"/>
                            <p:cNvSpPr>
                              <a:spLocks/>
                            </p:cNvSpPr>
                            <p:nvPr/>
                          </p:nvSpPr>
                          <p:spPr bwMode="auto">
                            <a:xfrm>
                              <a:off x="218" y="1754"/>
                              <a:ext cx="248" cy="1"/>
                            </a:xfrm>
                            <a:custGeom>
                              <a:avLst/>
                              <a:gdLst>
                                <a:gd name="T0" fmla="*/ 225 w 272"/>
                                <a:gd name="T1" fmla="*/ 0 h 1"/>
                                <a:gd name="T2" fmla="*/ 0 w 272"/>
                                <a:gd name="T3" fmla="*/ 0 h 1"/>
                                <a:gd name="T4" fmla="*/ 0 w 272"/>
                                <a:gd name="T5" fmla="*/ 0 h 1"/>
                                <a:gd name="T6" fmla="*/ 0 w 272"/>
                                <a:gd name="T7" fmla="*/ 0 h 1"/>
                                <a:gd name="T8" fmla="*/ 225 w 272"/>
                                <a:gd name="T9" fmla="*/ 0 h 1"/>
                                <a:gd name="T10" fmla="*/ 225 w 272"/>
                                <a:gd name="T11" fmla="*/ 0 h 1"/>
                                <a:gd name="T12" fmla="*/ 225 w 272"/>
                                <a:gd name="T13" fmla="*/ 0 h 1"/>
                                <a:gd name="T14" fmla="*/ 0 60000 65536"/>
                                <a:gd name="T15" fmla="*/ 0 60000 65536"/>
                                <a:gd name="T16" fmla="*/ 0 60000 65536"/>
                                <a:gd name="T17" fmla="*/ 0 60000 65536"/>
                                <a:gd name="T18" fmla="*/ 0 60000 65536"/>
                                <a:gd name="T19" fmla="*/ 0 60000 65536"/>
                                <a:gd name="T20" fmla="*/ 0 60000 65536"/>
                                <a:gd name="T21" fmla="*/ 0 w 272"/>
                                <a:gd name="T22" fmla="*/ 0 h 1"/>
                                <a:gd name="T23" fmla="*/ 272 w 27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 h="1">
                                  <a:moveTo>
                                    <a:pt x="271" y="0"/>
                                  </a:moveTo>
                                  <a:lnTo>
                                    <a:pt x="0" y="0"/>
                                  </a:lnTo>
                                  <a:lnTo>
                                    <a:pt x="27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45" name="Freeform 1349"/>
                            <p:cNvSpPr>
                              <a:spLocks/>
                            </p:cNvSpPr>
                            <p:nvPr/>
                          </p:nvSpPr>
                          <p:spPr bwMode="auto">
                            <a:xfrm>
                              <a:off x="218" y="1754"/>
                              <a:ext cx="248" cy="1"/>
                            </a:xfrm>
                            <a:custGeom>
                              <a:avLst/>
                              <a:gdLst>
                                <a:gd name="T0" fmla="*/ 225 w 272"/>
                                <a:gd name="T1" fmla="*/ 0 h 1"/>
                                <a:gd name="T2" fmla="*/ 0 w 272"/>
                                <a:gd name="T3" fmla="*/ 0 h 1"/>
                                <a:gd name="T4" fmla="*/ 2 w 272"/>
                                <a:gd name="T5" fmla="*/ 0 h 1"/>
                                <a:gd name="T6" fmla="*/ 225 w 272"/>
                                <a:gd name="T7" fmla="*/ 0 h 1"/>
                                <a:gd name="T8" fmla="*/ 225 w 272"/>
                                <a:gd name="T9" fmla="*/ 0 h 1"/>
                                <a:gd name="T10" fmla="*/ 225 w 272"/>
                                <a:gd name="T11" fmla="*/ 0 h 1"/>
                                <a:gd name="T12" fmla="*/ 0 60000 65536"/>
                                <a:gd name="T13" fmla="*/ 0 60000 65536"/>
                                <a:gd name="T14" fmla="*/ 0 60000 65536"/>
                                <a:gd name="T15" fmla="*/ 0 60000 65536"/>
                                <a:gd name="T16" fmla="*/ 0 60000 65536"/>
                                <a:gd name="T17" fmla="*/ 0 60000 65536"/>
                                <a:gd name="T18" fmla="*/ 0 w 272"/>
                                <a:gd name="T19" fmla="*/ 0 h 1"/>
                                <a:gd name="T20" fmla="*/ 272 w 2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2" h="1">
                                  <a:moveTo>
                                    <a:pt x="271" y="0"/>
                                  </a:moveTo>
                                  <a:lnTo>
                                    <a:pt x="0" y="0"/>
                                  </a:lnTo>
                                  <a:lnTo>
                                    <a:pt x="2" y="0"/>
                                  </a:lnTo>
                                  <a:lnTo>
                                    <a:pt x="27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46" name="Freeform 1350"/>
                            <p:cNvSpPr>
                              <a:spLocks/>
                            </p:cNvSpPr>
                            <p:nvPr/>
                          </p:nvSpPr>
                          <p:spPr bwMode="auto">
                            <a:xfrm>
                              <a:off x="220" y="1752"/>
                              <a:ext cx="248" cy="3"/>
                            </a:xfrm>
                            <a:custGeom>
                              <a:avLst/>
                              <a:gdLst>
                                <a:gd name="T0" fmla="*/ 222 w 273"/>
                                <a:gd name="T1" fmla="*/ 2 h 3"/>
                                <a:gd name="T2" fmla="*/ 0 w 273"/>
                                <a:gd name="T3" fmla="*/ 2 h 3"/>
                                <a:gd name="T4" fmla="*/ 0 w 273"/>
                                <a:gd name="T5" fmla="*/ 0 h 3"/>
                                <a:gd name="T6" fmla="*/ 224 w 273"/>
                                <a:gd name="T7" fmla="*/ 0 h 3"/>
                                <a:gd name="T8" fmla="*/ 222 w 273"/>
                                <a:gd name="T9" fmla="*/ 2 h 3"/>
                                <a:gd name="T10" fmla="*/ 222 w 273"/>
                                <a:gd name="T11" fmla="*/ 2 h 3"/>
                                <a:gd name="T12" fmla="*/ 0 60000 65536"/>
                                <a:gd name="T13" fmla="*/ 0 60000 65536"/>
                                <a:gd name="T14" fmla="*/ 0 60000 65536"/>
                                <a:gd name="T15" fmla="*/ 0 60000 65536"/>
                                <a:gd name="T16" fmla="*/ 0 60000 65536"/>
                                <a:gd name="T17" fmla="*/ 0 60000 65536"/>
                                <a:gd name="T18" fmla="*/ 0 w 273"/>
                                <a:gd name="T19" fmla="*/ 0 h 3"/>
                                <a:gd name="T20" fmla="*/ 273 w 273"/>
                                <a:gd name="T21" fmla="*/ 3 h 3"/>
                              </a:gdLst>
                              <a:ahLst/>
                              <a:cxnLst>
                                <a:cxn ang="T12">
                                  <a:pos x="T0" y="T1"/>
                                </a:cxn>
                                <a:cxn ang="T13">
                                  <a:pos x="T2" y="T3"/>
                                </a:cxn>
                                <a:cxn ang="T14">
                                  <a:pos x="T4" y="T5"/>
                                </a:cxn>
                                <a:cxn ang="T15">
                                  <a:pos x="T6" y="T7"/>
                                </a:cxn>
                                <a:cxn ang="T16">
                                  <a:pos x="T8" y="T9"/>
                                </a:cxn>
                                <a:cxn ang="T17">
                                  <a:pos x="T10" y="T11"/>
                                </a:cxn>
                              </a:cxnLst>
                              <a:rect l="T18" t="T19" r="T20" b="T21"/>
                              <a:pathLst>
                                <a:path w="273" h="3">
                                  <a:moveTo>
                                    <a:pt x="269" y="2"/>
                                  </a:moveTo>
                                  <a:lnTo>
                                    <a:pt x="0" y="2"/>
                                  </a:lnTo>
                                  <a:lnTo>
                                    <a:pt x="0" y="0"/>
                                  </a:lnTo>
                                  <a:lnTo>
                                    <a:pt x="272" y="0"/>
                                  </a:lnTo>
                                  <a:lnTo>
                                    <a:pt x="26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47" name="Freeform 1351"/>
                            <p:cNvSpPr>
                              <a:spLocks/>
                            </p:cNvSpPr>
                            <p:nvPr/>
                          </p:nvSpPr>
                          <p:spPr bwMode="auto">
                            <a:xfrm>
                              <a:off x="220" y="1752"/>
                              <a:ext cx="248" cy="1"/>
                            </a:xfrm>
                            <a:custGeom>
                              <a:avLst/>
                              <a:gdLst>
                                <a:gd name="T0" fmla="*/ 224 w 273"/>
                                <a:gd name="T1" fmla="*/ 0 h 1"/>
                                <a:gd name="T2" fmla="*/ 0 w 273"/>
                                <a:gd name="T3" fmla="*/ 0 h 1"/>
                                <a:gd name="T4" fmla="*/ 2 w 273"/>
                                <a:gd name="T5" fmla="*/ 0 h 1"/>
                                <a:gd name="T6" fmla="*/ 224 w 273"/>
                                <a:gd name="T7" fmla="*/ 0 h 1"/>
                                <a:gd name="T8" fmla="*/ 224 w 273"/>
                                <a:gd name="T9" fmla="*/ 0 h 1"/>
                                <a:gd name="T10" fmla="*/ 224 w 273"/>
                                <a:gd name="T11" fmla="*/ 0 h 1"/>
                                <a:gd name="T12" fmla="*/ 0 60000 65536"/>
                                <a:gd name="T13" fmla="*/ 0 60000 65536"/>
                                <a:gd name="T14" fmla="*/ 0 60000 65536"/>
                                <a:gd name="T15" fmla="*/ 0 60000 65536"/>
                                <a:gd name="T16" fmla="*/ 0 60000 65536"/>
                                <a:gd name="T17" fmla="*/ 0 60000 65536"/>
                                <a:gd name="T18" fmla="*/ 0 w 273"/>
                                <a:gd name="T19" fmla="*/ 0 h 1"/>
                                <a:gd name="T20" fmla="*/ 273 w 27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3" h="1">
                                  <a:moveTo>
                                    <a:pt x="272" y="0"/>
                                  </a:moveTo>
                                  <a:lnTo>
                                    <a:pt x="0" y="0"/>
                                  </a:lnTo>
                                  <a:lnTo>
                                    <a:pt x="2" y="0"/>
                                  </a:lnTo>
                                  <a:lnTo>
                                    <a:pt x="27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48" name="Freeform 1352"/>
                            <p:cNvSpPr>
                              <a:spLocks/>
                            </p:cNvSpPr>
                            <p:nvPr/>
                          </p:nvSpPr>
                          <p:spPr bwMode="auto">
                            <a:xfrm>
                              <a:off x="222" y="1752"/>
                              <a:ext cx="246" cy="1"/>
                            </a:xfrm>
                            <a:custGeom>
                              <a:avLst/>
                              <a:gdLst>
                                <a:gd name="T0" fmla="*/ 222 w 271"/>
                                <a:gd name="T1" fmla="*/ 0 h 1"/>
                                <a:gd name="T2" fmla="*/ 0 w 271"/>
                                <a:gd name="T3" fmla="*/ 0 h 1"/>
                                <a:gd name="T4" fmla="*/ 0 w 271"/>
                                <a:gd name="T5" fmla="*/ 0 h 1"/>
                                <a:gd name="T6" fmla="*/ 222 w 271"/>
                                <a:gd name="T7" fmla="*/ 0 h 1"/>
                                <a:gd name="T8" fmla="*/ 222 w 271"/>
                                <a:gd name="T9" fmla="*/ 0 h 1"/>
                                <a:gd name="T10" fmla="*/ 222 w 271"/>
                                <a:gd name="T11" fmla="*/ 0 h 1"/>
                                <a:gd name="T12" fmla="*/ 0 60000 65536"/>
                                <a:gd name="T13" fmla="*/ 0 60000 65536"/>
                                <a:gd name="T14" fmla="*/ 0 60000 65536"/>
                                <a:gd name="T15" fmla="*/ 0 60000 65536"/>
                                <a:gd name="T16" fmla="*/ 0 60000 65536"/>
                                <a:gd name="T17" fmla="*/ 0 60000 65536"/>
                                <a:gd name="T18" fmla="*/ 0 w 271"/>
                                <a:gd name="T19" fmla="*/ 0 h 1"/>
                                <a:gd name="T20" fmla="*/ 271 w 27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1" h="1">
                                  <a:moveTo>
                                    <a:pt x="270" y="0"/>
                                  </a:moveTo>
                                  <a:lnTo>
                                    <a:pt x="0" y="0"/>
                                  </a:lnTo>
                                  <a:lnTo>
                                    <a:pt x="27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49" name="Freeform 1353"/>
                            <p:cNvSpPr>
                              <a:spLocks/>
                            </p:cNvSpPr>
                            <p:nvPr/>
                          </p:nvSpPr>
                          <p:spPr bwMode="auto">
                            <a:xfrm>
                              <a:off x="222" y="1752"/>
                              <a:ext cx="246" cy="1"/>
                            </a:xfrm>
                            <a:custGeom>
                              <a:avLst/>
                              <a:gdLst>
                                <a:gd name="T0" fmla="*/ 222 w 271"/>
                                <a:gd name="T1" fmla="*/ 0 h 1"/>
                                <a:gd name="T2" fmla="*/ 0 w 271"/>
                                <a:gd name="T3" fmla="*/ 0 h 1"/>
                                <a:gd name="T4" fmla="*/ 2 w 271"/>
                                <a:gd name="T5" fmla="*/ 0 h 1"/>
                                <a:gd name="T6" fmla="*/ 222 w 271"/>
                                <a:gd name="T7" fmla="*/ 0 h 1"/>
                                <a:gd name="T8" fmla="*/ 222 w 271"/>
                                <a:gd name="T9" fmla="*/ 0 h 1"/>
                                <a:gd name="T10" fmla="*/ 222 w 271"/>
                                <a:gd name="T11" fmla="*/ 0 h 1"/>
                                <a:gd name="T12" fmla="*/ 0 60000 65536"/>
                                <a:gd name="T13" fmla="*/ 0 60000 65536"/>
                                <a:gd name="T14" fmla="*/ 0 60000 65536"/>
                                <a:gd name="T15" fmla="*/ 0 60000 65536"/>
                                <a:gd name="T16" fmla="*/ 0 60000 65536"/>
                                <a:gd name="T17" fmla="*/ 0 60000 65536"/>
                                <a:gd name="T18" fmla="*/ 0 w 271"/>
                                <a:gd name="T19" fmla="*/ 0 h 1"/>
                                <a:gd name="T20" fmla="*/ 271 w 27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1" h="1">
                                  <a:moveTo>
                                    <a:pt x="270" y="0"/>
                                  </a:moveTo>
                                  <a:lnTo>
                                    <a:pt x="0" y="0"/>
                                  </a:lnTo>
                                  <a:lnTo>
                                    <a:pt x="2" y="0"/>
                                  </a:lnTo>
                                  <a:lnTo>
                                    <a:pt x="27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50" name="Freeform 1354"/>
                            <p:cNvSpPr>
                              <a:spLocks/>
                            </p:cNvSpPr>
                            <p:nvPr/>
                          </p:nvSpPr>
                          <p:spPr bwMode="auto">
                            <a:xfrm>
                              <a:off x="224" y="1752"/>
                              <a:ext cx="246" cy="1"/>
                            </a:xfrm>
                            <a:custGeom>
                              <a:avLst/>
                              <a:gdLst>
                                <a:gd name="T0" fmla="*/ 221 w 271"/>
                                <a:gd name="T1" fmla="*/ 0 h 1"/>
                                <a:gd name="T2" fmla="*/ 0 w 271"/>
                                <a:gd name="T3" fmla="*/ 0 h 1"/>
                                <a:gd name="T4" fmla="*/ 2 w 271"/>
                                <a:gd name="T5" fmla="*/ 0 h 1"/>
                                <a:gd name="T6" fmla="*/ 222 w 271"/>
                                <a:gd name="T7" fmla="*/ 0 h 1"/>
                                <a:gd name="T8" fmla="*/ 221 w 271"/>
                                <a:gd name="T9" fmla="*/ 0 h 1"/>
                                <a:gd name="T10" fmla="*/ 221 w 271"/>
                                <a:gd name="T11" fmla="*/ 0 h 1"/>
                                <a:gd name="T12" fmla="*/ 0 60000 65536"/>
                                <a:gd name="T13" fmla="*/ 0 60000 65536"/>
                                <a:gd name="T14" fmla="*/ 0 60000 65536"/>
                                <a:gd name="T15" fmla="*/ 0 60000 65536"/>
                                <a:gd name="T16" fmla="*/ 0 60000 65536"/>
                                <a:gd name="T17" fmla="*/ 0 60000 65536"/>
                                <a:gd name="T18" fmla="*/ 0 w 271"/>
                                <a:gd name="T19" fmla="*/ 0 h 1"/>
                                <a:gd name="T20" fmla="*/ 271 w 27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1" h="1">
                                  <a:moveTo>
                                    <a:pt x="268" y="0"/>
                                  </a:moveTo>
                                  <a:lnTo>
                                    <a:pt x="0" y="0"/>
                                  </a:lnTo>
                                  <a:lnTo>
                                    <a:pt x="2" y="0"/>
                                  </a:lnTo>
                                  <a:lnTo>
                                    <a:pt x="270" y="0"/>
                                  </a:lnTo>
                                  <a:lnTo>
                                    <a:pt x="26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51" name="Freeform 1355"/>
                            <p:cNvSpPr>
                              <a:spLocks/>
                            </p:cNvSpPr>
                            <p:nvPr/>
                          </p:nvSpPr>
                          <p:spPr bwMode="auto">
                            <a:xfrm>
                              <a:off x="226" y="1751"/>
                              <a:ext cx="244" cy="2"/>
                            </a:xfrm>
                            <a:custGeom>
                              <a:avLst/>
                              <a:gdLst>
                                <a:gd name="T0" fmla="*/ 220 w 269"/>
                                <a:gd name="T1" fmla="*/ 1 h 3"/>
                                <a:gd name="T2" fmla="*/ 0 w 269"/>
                                <a:gd name="T3" fmla="*/ 1 h 3"/>
                                <a:gd name="T4" fmla="*/ 0 w 269"/>
                                <a:gd name="T5" fmla="*/ 0 h 3"/>
                                <a:gd name="T6" fmla="*/ 220 w 269"/>
                                <a:gd name="T7" fmla="*/ 0 h 3"/>
                                <a:gd name="T8" fmla="*/ 220 w 269"/>
                                <a:gd name="T9" fmla="*/ 1 h 3"/>
                                <a:gd name="T10" fmla="*/ 220 w 269"/>
                                <a:gd name="T11" fmla="*/ 1 h 3"/>
                                <a:gd name="T12" fmla="*/ 0 60000 65536"/>
                                <a:gd name="T13" fmla="*/ 0 60000 65536"/>
                                <a:gd name="T14" fmla="*/ 0 60000 65536"/>
                                <a:gd name="T15" fmla="*/ 0 60000 65536"/>
                                <a:gd name="T16" fmla="*/ 0 60000 65536"/>
                                <a:gd name="T17" fmla="*/ 0 60000 65536"/>
                                <a:gd name="T18" fmla="*/ 0 w 269"/>
                                <a:gd name="T19" fmla="*/ 0 h 3"/>
                                <a:gd name="T20" fmla="*/ 269 w 26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69" h="3">
                                  <a:moveTo>
                                    <a:pt x="268" y="2"/>
                                  </a:moveTo>
                                  <a:lnTo>
                                    <a:pt x="0" y="2"/>
                                  </a:lnTo>
                                  <a:lnTo>
                                    <a:pt x="0" y="0"/>
                                  </a:lnTo>
                                  <a:lnTo>
                                    <a:pt x="268" y="0"/>
                                  </a:lnTo>
                                  <a:lnTo>
                                    <a:pt x="268"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52" name="Freeform 1356"/>
                            <p:cNvSpPr>
                              <a:spLocks/>
                            </p:cNvSpPr>
                            <p:nvPr/>
                          </p:nvSpPr>
                          <p:spPr bwMode="auto">
                            <a:xfrm>
                              <a:off x="226" y="1751"/>
                              <a:ext cx="244" cy="1"/>
                            </a:xfrm>
                            <a:custGeom>
                              <a:avLst/>
                              <a:gdLst>
                                <a:gd name="T0" fmla="*/ 220 w 269"/>
                                <a:gd name="T1" fmla="*/ 0 h 1"/>
                                <a:gd name="T2" fmla="*/ 0 w 269"/>
                                <a:gd name="T3" fmla="*/ 0 h 1"/>
                                <a:gd name="T4" fmla="*/ 3 w 269"/>
                                <a:gd name="T5" fmla="*/ 0 h 1"/>
                                <a:gd name="T6" fmla="*/ 220 w 269"/>
                                <a:gd name="T7" fmla="*/ 0 h 1"/>
                                <a:gd name="T8" fmla="*/ 220 w 269"/>
                                <a:gd name="T9" fmla="*/ 0 h 1"/>
                                <a:gd name="T10" fmla="*/ 220 w 269"/>
                                <a:gd name="T11" fmla="*/ 0 h 1"/>
                                <a:gd name="T12" fmla="*/ 0 60000 65536"/>
                                <a:gd name="T13" fmla="*/ 0 60000 65536"/>
                                <a:gd name="T14" fmla="*/ 0 60000 65536"/>
                                <a:gd name="T15" fmla="*/ 0 60000 65536"/>
                                <a:gd name="T16" fmla="*/ 0 60000 65536"/>
                                <a:gd name="T17" fmla="*/ 0 60000 65536"/>
                                <a:gd name="T18" fmla="*/ 0 w 269"/>
                                <a:gd name="T19" fmla="*/ 0 h 1"/>
                                <a:gd name="T20" fmla="*/ 269 w 26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9" h="1">
                                  <a:moveTo>
                                    <a:pt x="268" y="0"/>
                                  </a:moveTo>
                                  <a:lnTo>
                                    <a:pt x="0" y="0"/>
                                  </a:lnTo>
                                  <a:lnTo>
                                    <a:pt x="3" y="0"/>
                                  </a:lnTo>
                                  <a:lnTo>
                                    <a:pt x="26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53" name="Freeform 1357"/>
                            <p:cNvSpPr>
                              <a:spLocks/>
                            </p:cNvSpPr>
                            <p:nvPr/>
                          </p:nvSpPr>
                          <p:spPr bwMode="auto">
                            <a:xfrm>
                              <a:off x="228" y="1751"/>
                              <a:ext cx="242" cy="1"/>
                            </a:xfrm>
                            <a:custGeom>
                              <a:avLst/>
                              <a:gdLst>
                                <a:gd name="T0" fmla="*/ 219 w 266"/>
                                <a:gd name="T1" fmla="*/ 0 h 1"/>
                                <a:gd name="T2" fmla="*/ 0 w 266"/>
                                <a:gd name="T3" fmla="*/ 0 h 1"/>
                                <a:gd name="T4" fmla="*/ 0 w 266"/>
                                <a:gd name="T5" fmla="*/ 0 h 1"/>
                                <a:gd name="T6" fmla="*/ 219 w 266"/>
                                <a:gd name="T7" fmla="*/ 0 h 1"/>
                                <a:gd name="T8" fmla="*/ 219 w 266"/>
                                <a:gd name="T9" fmla="*/ 0 h 1"/>
                                <a:gd name="T10" fmla="*/ 219 w 266"/>
                                <a:gd name="T11" fmla="*/ 0 h 1"/>
                                <a:gd name="T12" fmla="*/ 0 60000 65536"/>
                                <a:gd name="T13" fmla="*/ 0 60000 65536"/>
                                <a:gd name="T14" fmla="*/ 0 60000 65536"/>
                                <a:gd name="T15" fmla="*/ 0 60000 65536"/>
                                <a:gd name="T16" fmla="*/ 0 60000 65536"/>
                                <a:gd name="T17" fmla="*/ 0 60000 65536"/>
                                <a:gd name="T18" fmla="*/ 0 w 266"/>
                                <a:gd name="T19" fmla="*/ 0 h 1"/>
                                <a:gd name="T20" fmla="*/ 266 w 26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6" h="1">
                                  <a:moveTo>
                                    <a:pt x="265" y="0"/>
                                  </a:moveTo>
                                  <a:lnTo>
                                    <a:pt x="0" y="0"/>
                                  </a:lnTo>
                                  <a:lnTo>
                                    <a:pt x="26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54" name="Freeform 1358"/>
                            <p:cNvSpPr>
                              <a:spLocks/>
                            </p:cNvSpPr>
                            <p:nvPr/>
                          </p:nvSpPr>
                          <p:spPr bwMode="auto">
                            <a:xfrm>
                              <a:off x="228" y="1751"/>
                              <a:ext cx="242" cy="1"/>
                            </a:xfrm>
                            <a:custGeom>
                              <a:avLst/>
                              <a:gdLst>
                                <a:gd name="T0" fmla="*/ 219 w 266"/>
                                <a:gd name="T1" fmla="*/ 0 h 1"/>
                                <a:gd name="T2" fmla="*/ 0 w 266"/>
                                <a:gd name="T3" fmla="*/ 0 h 1"/>
                                <a:gd name="T4" fmla="*/ 2 w 266"/>
                                <a:gd name="T5" fmla="*/ 0 h 1"/>
                                <a:gd name="T6" fmla="*/ 219 w 266"/>
                                <a:gd name="T7" fmla="*/ 0 h 1"/>
                                <a:gd name="T8" fmla="*/ 219 w 266"/>
                                <a:gd name="T9" fmla="*/ 0 h 1"/>
                                <a:gd name="T10" fmla="*/ 219 w 266"/>
                                <a:gd name="T11" fmla="*/ 0 h 1"/>
                                <a:gd name="T12" fmla="*/ 219 w 266"/>
                                <a:gd name="T13" fmla="*/ 0 h 1"/>
                                <a:gd name="T14" fmla="*/ 0 60000 65536"/>
                                <a:gd name="T15" fmla="*/ 0 60000 65536"/>
                                <a:gd name="T16" fmla="*/ 0 60000 65536"/>
                                <a:gd name="T17" fmla="*/ 0 60000 65536"/>
                                <a:gd name="T18" fmla="*/ 0 60000 65536"/>
                                <a:gd name="T19" fmla="*/ 0 60000 65536"/>
                                <a:gd name="T20" fmla="*/ 0 60000 65536"/>
                                <a:gd name="T21" fmla="*/ 0 w 266"/>
                                <a:gd name="T22" fmla="*/ 0 h 1"/>
                                <a:gd name="T23" fmla="*/ 266 w 266"/>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6" h="1">
                                  <a:moveTo>
                                    <a:pt x="265" y="0"/>
                                  </a:moveTo>
                                  <a:lnTo>
                                    <a:pt x="0" y="0"/>
                                  </a:lnTo>
                                  <a:lnTo>
                                    <a:pt x="2" y="0"/>
                                  </a:lnTo>
                                  <a:lnTo>
                                    <a:pt x="26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55" name="Freeform 1359"/>
                            <p:cNvSpPr>
                              <a:spLocks/>
                            </p:cNvSpPr>
                            <p:nvPr/>
                          </p:nvSpPr>
                          <p:spPr bwMode="auto">
                            <a:xfrm>
                              <a:off x="230" y="1751"/>
                              <a:ext cx="240" cy="1"/>
                            </a:xfrm>
                            <a:custGeom>
                              <a:avLst/>
                              <a:gdLst>
                                <a:gd name="T0" fmla="*/ 217 w 264"/>
                                <a:gd name="T1" fmla="*/ 0 h 1"/>
                                <a:gd name="T2" fmla="*/ 0 w 264"/>
                                <a:gd name="T3" fmla="*/ 0 h 1"/>
                                <a:gd name="T4" fmla="*/ 0 w 264"/>
                                <a:gd name="T5" fmla="*/ 0 h 1"/>
                                <a:gd name="T6" fmla="*/ 215 w 264"/>
                                <a:gd name="T7" fmla="*/ 0 h 1"/>
                                <a:gd name="T8" fmla="*/ 217 w 264"/>
                                <a:gd name="T9" fmla="*/ 0 h 1"/>
                                <a:gd name="T10" fmla="*/ 217 w 264"/>
                                <a:gd name="T11" fmla="*/ 0 h 1"/>
                                <a:gd name="T12" fmla="*/ 0 60000 65536"/>
                                <a:gd name="T13" fmla="*/ 0 60000 65536"/>
                                <a:gd name="T14" fmla="*/ 0 60000 65536"/>
                                <a:gd name="T15" fmla="*/ 0 60000 65536"/>
                                <a:gd name="T16" fmla="*/ 0 60000 65536"/>
                                <a:gd name="T17" fmla="*/ 0 60000 65536"/>
                                <a:gd name="T18" fmla="*/ 0 w 264"/>
                                <a:gd name="T19" fmla="*/ 0 h 1"/>
                                <a:gd name="T20" fmla="*/ 264 w 26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4" h="1">
                                  <a:moveTo>
                                    <a:pt x="263" y="0"/>
                                  </a:moveTo>
                                  <a:lnTo>
                                    <a:pt x="0" y="0"/>
                                  </a:lnTo>
                                  <a:lnTo>
                                    <a:pt x="261" y="0"/>
                                  </a:lnTo>
                                  <a:lnTo>
                                    <a:pt x="26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56" name="Freeform 1360"/>
                            <p:cNvSpPr>
                              <a:spLocks/>
                            </p:cNvSpPr>
                            <p:nvPr/>
                          </p:nvSpPr>
                          <p:spPr bwMode="auto">
                            <a:xfrm>
                              <a:off x="230" y="1750"/>
                              <a:ext cx="238" cy="2"/>
                            </a:xfrm>
                            <a:custGeom>
                              <a:avLst/>
                              <a:gdLst>
                                <a:gd name="T0" fmla="*/ 215 w 262"/>
                                <a:gd name="T1" fmla="*/ 1 h 2"/>
                                <a:gd name="T2" fmla="*/ 0 w 262"/>
                                <a:gd name="T3" fmla="*/ 1 h 2"/>
                                <a:gd name="T4" fmla="*/ 2 w 262"/>
                                <a:gd name="T5" fmla="*/ 0 h 2"/>
                                <a:gd name="T6" fmla="*/ 212 w 262"/>
                                <a:gd name="T7" fmla="*/ 0 h 2"/>
                                <a:gd name="T8" fmla="*/ 215 w 262"/>
                                <a:gd name="T9" fmla="*/ 1 h 2"/>
                                <a:gd name="T10" fmla="*/ 215 w 262"/>
                                <a:gd name="T11" fmla="*/ 1 h 2"/>
                                <a:gd name="T12" fmla="*/ 0 60000 65536"/>
                                <a:gd name="T13" fmla="*/ 0 60000 65536"/>
                                <a:gd name="T14" fmla="*/ 0 60000 65536"/>
                                <a:gd name="T15" fmla="*/ 0 60000 65536"/>
                                <a:gd name="T16" fmla="*/ 0 60000 65536"/>
                                <a:gd name="T17" fmla="*/ 0 60000 65536"/>
                                <a:gd name="T18" fmla="*/ 0 w 262"/>
                                <a:gd name="T19" fmla="*/ 0 h 2"/>
                                <a:gd name="T20" fmla="*/ 262 w 26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62" h="2">
                                  <a:moveTo>
                                    <a:pt x="261" y="1"/>
                                  </a:moveTo>
                                  <a:lnTo>
                                    <a:pt x="0" y="1"/>
                                  </a:lnTo>
                                  <a:lnTo>
                                    <a:pt x="2" y="0"/>
                                  </a:lnTo>
                                  <a:lnTo>
                                    <a:pt x="257" y="0"/>
                                  </a:lnTo>
                                  <a:lnTo>
                                    <a:pt x="261"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57" name="Freeform 1361"/>
                            <p:cNvSpPr>
                              <a:spLocks/>
                            </p:cNvSpPr>
                            <p:nvPr/>
                          </p:nvSpPr>
                          <p:spPr bwMode="auto">
                            <a:xfrm>
                              <a:off x="232" y="1750"/>
                              <a:ext cx="233" cy="1"/>
                            </a:xfrm>
                            <a:custGeom>
                              <a:avLst/>
                              <a:gdLst>
                                <a:gd name="T0" fmla="*/ 211 w 256"/>
                                <a:gd name="T1" fmla="*/ 0 h 1"/>
                                <a:gd name="T2" fmla="*/ 0 w 256"/>
                                <a:gd name="T3" fmla="*/ 0 h 1"/>
                                <a:gd name="T4" fmla="*/ 0 w 256"/>
                                <a:gd name="T5" fmla="*/ 0 h 1"/>
                                <a:gd name="T6" fmla="*/ 209 w 256"/>
                                <a:gd name="T7" fmla="*/ 0 h 1"/>
                                <a:gd name="T8" fmla="*/ 211 w 256"/>
                                <a:gd name="T9" fmla="*/ 0 h 1"/>
                                <a:gd name="T10" fmla="*/ 211 w 256"/>
                                <a:gd name="T11" fmla="*/ 0 h 1"/>
                                <a:gd name="T12" fmla="*/ 0 60000 65536"/>
                                <a:gd name="T13" fmla="*/ 0 60000 65536"/>
                                <a:gd name="T14" fmla="*/ 0 60000 65536"/>
                                <a:gd name="T15" fmla="*/ 0 60000 65536"/>
                                <a:gd name="T16" fmla="*/ 0 60000 65536"/>
                                <a:gd name="T17" fmla="*/ 0 60000 65536"/>
                                <a:gd name="T18" fmla="*/ 0 w 256"/>
                                <a:gd name="T19" fmla="*/ 0 h 1"/>
                                <a:gd name="T20" fmla="*/ 256 w 25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56" h="1">
                                  <a:moveTo>
                                    <a:pt x="255" y="0"/>
                                  </a:moveTo>
                                  <a:lnTo>
                                    <a:pt x="0" y="0"/>
                                  </a:lnTo>
                                  <a:lnTo>
                                    <a:pt x="253" y="0"/>
                                  </a:lnTo>
                                  <a:lnTo>
                                    <a:pt x="25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58" name="Freeform 1362"/>
                            <p:cNvSpPr>
                              <a:spLocks/>
                            </p:cNvSpPr>
                            <p:nvPr/>
                          </p:nvSpPr>
                          <p:spPr bwMode="auto">
                            <a:xfrm>
                              <a:off x="232" y="1750"/>
                              <a:ext cx="231" cy="1"/>
                            </a:xfrm>
                            <a:custGeom>
                              <a:avLst/>
                              <a:gdLst>
                                <a:gd name="T0" fmla="*/ 209 w 254"/>
                                <a:gd name="T1" fmla="*/ 0 h 1"/>
                                <a:gd name="T2" fmla="*/ 0 w 254"/>
                                <a:gd name="T3" fmla="*/ 0 h 1"/>
                                <a:gd name="T4" fmla="*/ 2 w 254"/>
                                <a:gd name="T5" fmla="*/ 0 h 1"/>
                                <a:gd name="T6" fmla="*/ 206 w 254"/>
                                <a:gd name="T7" fmla="*/ 0 h 1"/>
                                <a:gd name="T8" fmla="*/ 209 w 254"/>
                                <a:gd name="T9" fmla="*/ 0 h 1"/>
                                <a:gd name="T10" fmla="*/ 209 w 254"/>
                                <a:gd name="T11" fmla="*/ 0 h 1"/>
                                <a:gd name="T12" fmla="*/ 0 60000 65536"/>
                                <a:gd name="T13" fmla="*/ 0 60000 65536"/>
                                <a:gd name="T14" fmla="*/ 0 60000 65536"/>
                                <a:gd name="T15" fmla="*/ 0 60000 65536"/>
                                <a:gd name="T16" fmla="*/ 0 60000 65536"/>
                                <a:gd name="T17" fmla="*/ 0 60000 65536"/>
                                <a:gd name="T18" fmla="*/ 0 w 254"/>
                                <a:gd name="T19" fmla="*/ 0 h 1"/>
                                <a:gd name="T20" fmla="*/ 254 w 25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54" h="1">
                                  <a:moveTo>
                                    <a:pt x="253" y="0"/>
                                  </a:moveTo>
                                  <a:lnTo>
                                    <a:pt x="0" y="0"/>
                                  </a:lnTo>
                                  <a:lnTo>
                                    <a:pt x="2" y="0"/>
                                  </a:lnTo>
                                  <a:lnTo>
                                    <a:pt x="248" y="0"/>
                                  </a:lnTo>
                                  <a:lnTo>
                                    <a:pt x="25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59" name="Freeform 1363"/>
                            <p:cNvSpPr>
                              <a:spLocks/>
                            </p:cNvSpPr>
                            <p:nvPr/>
                          </p:nvSpPr>
                          <p:spPr bwMode="auto">
                            <a:xfrm>
                              <a:off x="234" y="1750"/>
                              <a:ext cx="224" cy="1"/>
                            </a:xfrm>
                            <a:custGeom>
                              <a:avLst/>
                              <a:gdLst>
                                <a:gd name="T0" fmla="*/ 202 w 247"/>
                                <a:gd name="T1" fmla="*/ 0 h 1"/>
                                <a:gd name="T2" fmla="*/ 0 w 247"/>
                                <a:gd name="T3" fmla="*/ 0 h 1"/>
                                <a:gd name="T4" fmla="*/ 0 w 247"/>
                                <a:gd name="T5" fmla="*/ 0 h 1"/>
                                <a:gd name="T6" fmla="*/ 200 w 247"/>
                                <a:gd name="T7" fmla="*/ 0 h 1"/>
                                <a:gd name="T8" fmla="*/ 202 w 247"/>
                                <a:gd name="T9" fmla="*/ 0 h 1"/>
                                <a:gd name="T10" fmla="*/ 202 w 247"/>
                                <a:gd name="T11" fmla="*/ 0 h 1"/>
                                <a:gd name="T12" fmla="*/ 0 60000 65536"/>
                                <a:gd name="T13" fmla="*/ 0 60000 65536"/>
                                <a:gd name="T14" fmla="*/ 0 60000 65536"/>
                                <a:gd name="T15" fmla="*/ 0 60000 65536"/>
                                <a:gd name="T16" fmla="*/ 0 60000 65536"/>
                                <a:gd name="T17" fmla="*/ 0 60000 65536"/>
                                <a:gd name="T18" fmla="*/ 0 w 247"/>
                                <a:gd name="T19" fmla="*/ 0 h 1"/>
                                <a:gd name="T20" fmla="*/ 247 w 24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7" h="1">
                                  <a:moveTo>
                                    <a:pt x="246" y="0"/>
                                  </a:moveTo>
                                  <a:lnTo>
                                    <a:pt x="0" y="0"/>
                                  </a:lnTo>
                                  <a:lnTo>
                                    <a:pt x="244" y="0"/>
                                  </a:lnTo>
                                  <a:lnTo>
                                    <a:pt x="24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60" name="Freeform 1364"/>
                            <p:cNvSpPr>
                              <a:spLocks/>
                            </p:cNvSpPr>
                            <p:nvPr/>
                          </p:nvSpPr>
                          <p:spPr bwMode="auto">
                            <a:xfrm>
                              <a:off x="234" y="1750"/>
                              <a:ext cx="223" cy="1"/>
                            </a:xfrm>
                            <a:custGeom>
                              <a:avLst/>
                              <a:gdLst>
                                <a:gd name="T0" fmla="*/ 202 w 245"/>
                                <a:gd name="T1" fmla="*/ 0 h 1"/>
                                <a:gd name="T2" fmla="*/ 0 w 245"/>
                                <a:gd name="T3" fmla="*/ 0 h 1"/>
                                <a:gd name="T4" fmla="*/ 2 w 245"/>
                                <a:gd name="T5" fmla="*/ 0 h 1"/>
                                <a:gd name="T6" fmla="*/ 198 w 245"/>
                                <a:gd name="T7" fmla="*/ 0 h 1"/>
                                <a:gd name="T8" fmla="*/ 202 w 245"/>
                                <a:gd name="T9" fmla="*/ 0 h 1"/>
                                <a:gd name="T10" fmla="*/ 202 w 245"/>
                                <a:gd name="T11" fmla="*/ 0 h 1"/>
                                <a:gd name="T12" fmla="*/ 0 60000 65536"/>
                                <a:gd name="T13" fmla="*/ 0 60000 65536"/>
                                <a:gd name="T14" fmla="*/ 0 60000 65536"/>
                                <a:gd name="T15" fmla="*/ 0 60000 65536"/>
                                <a:gd name="T16" fmla="*/ 0 60000 65536"/>
                                <a:gd name="T17" fmla="*/ 0 60000 65536"/>
                                <a:gd name="T18" fmla="*/ 0 w 245"/>
                                <a:gd name="T19" fmla="*/ 0 h 1"/>
                                <a:gd name="T20" fmla="*/ 245 w 2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5" h="1">
                                  <a:moveTo>
                                    <a:pt x="244" y="0"/>
                                  </a:moveTo>
                                  <a:lnTo>
                                    <a:pt x="0" y="0"/>
                                  </a:lnTo>
                                  <a:lnTo>
                                    <a:pt x="2" y="0"/>
                                  </a:lnTo>
                                  <a:lnTo>
                                    <a:pt x="240" y="0"/>
                                  </a:lnTo>
                                  <a:lnTo>
                                    <a:pt x="24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61" name="Freeform 1365"/>
                            <p:cNvSpPr>
                              <a:spLocks/>
                            </p:cNvSpPr>
                            <p:nvPr/>
                          </p:nvSpPr>
                          <p:spPr bwMode="auto">
                            <a:xfrm>
                              <a:off x="236" y="1747"/>
                              <a:ext cx="217" cy="4"/>
                            </a:xfrm>
                            <a:custGeom>
                              <a:avLst/>
                              <a:gdLst>
                                <a:gd name="T0" fmla="*/ 196 w 239"/>
                                <a:gd name="T1" fmla="*/ 3 h 4"/>
                                <a:gd name="T2" fmla="*/ 0 w 239"/>
                                <a:gd name="T3" fmla="*/ 3 h 4"/>
                                <a:gd name="T4" fmla="*/ 0 w 239"/>
                                <a:gd name="T5" fmla="*/ 0 h 4"/>
                                <a:gd name="T6" fmla="*/ 194 w 239"/>
                                <a:gd name="T7" fmla="*/ 0 h 4"/>
                                <a:gd name="T8" fmla="*/ 196 w 239"/>
                                <a:gd name="T9" fmla="*/ 3 h 4"/>
                                <a:gd name="T10" fmla="*/ 196 w 239"/>
                                <a:gd name="T11" fmla="*/ 3 h 4"/>
                                <a:gd name="T12" fmla="*/ 0 60000 65536"/>
                                <a:gd name="T13" fmla="*/ 0 60000 65536"/>
                                <a:gd name="T14" fmla="*/ 0 60000 65536"/>
                                <a:gd name="T15" fmla="*/ 0 60000 65536"/>
                                <a:gd name="T16" fmla="*/ 0 60000 65536"/>
                                <a:gd name="T17" fmla="*/ 0 60000 65536"/>
                                <a:gd name="T18" fmla="*/ 0 w 239"/>
                                <a:gd name="T19" fmla="*/ 0 h 4"/>
                                <a:gd name="T20" fmla="*/ 239 w 239"/>
                                <a:gd name="T21" fmla="*/ 4 h 4"/>
                              </a:gdLst>
                              <a:ahLst/>
                              <a:cxnLst>
                                <a:cxn ang="T12">
                                  <a:pos x="T0" y="T1"/>
                                </a:cxn>
                                <a:cxn ang="T13">
                                  <a:pos x="T2" y="T3"/>
                                </a:cxn>
                                <a:cxn ang="T14">
                                  <a:pos x="T4" y="T5"/>
                                </a:cxn>
                                <a:cxn ang="T15">
                                  <a:pos x="T6" y="T7"/>
                                </a:cxn>
                                <a:cxn ang="T16">
                                  <a:pos x="T8" y="T9"/>
                                </a:cxn>
                                <a:cxn ang="T17">
                                  <a:pos x="T10" y="T11"/>
                                </a:cxn>
                              </a:cxnLst>
                              <a:rect l="T18" t="T19" r="T20" b="T21"/>
                              <a:pathLst>
                                <a:path w="239" h="4">
                                  <a:moveTo>
                                    <a:pt x="238" y="3"/>
                                  </a:moveTo>
                                  <a:lnTo>
                                    <a:pt x="0" y="3"/>
                                  </a:lnTo>
                                  <a:lnTo>
                                    <a:pt x="0" y="0"/>
                                  </a:lnTo>
                                  <a:lnTo>
                                    <a:pt x="236" y="0"/>
                                  </a:lnTo>
                                  <a:lnTo>
                                    <a:pt x="238"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62" name="Freeform 1366"/>
                            <p:cNvSpPr>
                              <a:spLocks/>
                            </p:cNvSpPr>
                            <p:nvPr/>
                          </p:nvSpPr>
                          <p:spPr bwMode="auto">
                            <a:xfrm>
                              <a:off x="236" y="1747"/>
                              <a:ext cx="215" cy="1"/>
                            </a:xfrm>
                            <a:custGeom>
                              <a:avLst/>
                              <a:gdLst>
                                <a:gd name="T0" fmla="*/ 194 w 237"/>
                                <a:gd name="T1" fmla="*/ 0 h 1"/>
                                <a:gd name="T2" fmla="*/ 0 w 237"/>
                                <a:gd name="T3" fmla="*/ 0 h 1"/>
                                <a:gd name="T4" fmla="*/ 2 w 237"/>
                                <a:gd name="T5" fmla="*/ 0 h 1"/>
                                <a:gd name="T6" fmla="*/ 191 w 237"/>
                                <a:gd name="T7" fmla="*/ 0 h 1"/>
                                <a:gd name="T8" fmla="*/ 194 w 237"/>
                                <a:gd name="T9" fmla="*/ 0 h 1"/>
                                <a:gd name="T10" fmla="*/ 194 w 237"/>
                                <a:gd name="T11" fmla="*/ 0 h 1"/>
                                <a:gd name="T12" fmla="*/ 0 60000 65536"/>
                                <a:gd name="T13" fmla="*/ 0 60000 65536"/>
                                <a:gd name="T14" fmla="*/ 0 60000 65536"/>
                                <a:gd name="T15" fmla="*/ 0 60000 65536"/>
                                <a:gd name="T16" fmla="*/ 0 60000 65536"/>
                                <a:gd name="T17" fmla="*/ 0 60000 65536"/>
                                <a:gd name="T18" fmla="*/ 0 w 237"/>
                                <a:gd name="T19" fmla="*/ 0 h 1"/>
                                <a:gd name="T20" fmla="*/ 237 w 2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7" h="1">
                                  <a:moveTo>
                                    <a:pt x="236" y="0"/>
                                  </a:moveTo>
                                  <a:lnTo>
                                    <a:pt x="0" y="0"/>
                                  </a:lnTo>
                                  <a:lnTo>
                                    <a:pt x="2" y="0"/>
                                  </a:lnTo>
                                  <a:lnTo>
                                    <a:pt x="232" y="0"/>
                                  </a:lnTo>
                                  <a:lnTo>
                                    <a:pt x="23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63" name="Freeform 1367"/>
                            <p:cNvSpPr>
                              <a:spLocks/>
                            </p:cNvSpPr>
                            <p:nvPr/>
                          </p:nvSpPr>
                          <p:spPr bwMode="auto">
                            <a:xfrm>
                              <a:off x="238" y="1747"/>
                              <a:ext cx="210" cy="1"/>
                            </a:xfrm>
                            <a:custGeom>
                              <a:avLst/>
                              <a:gdLst>
                                <a:gd name="T0" fmla="*/ 190 w 231"/>
                                <a:gd name="T1" fmla="*/ 0 h 1"/>
                                <a:gd name="T2" fmla="*/ 0 w 231"/>
                                <a:gd name="T3" fmla="*/ 0 h 1"/>
                                <a:gd name="T4" fmla="*/ 0 w 231"/>
                                <a:gd name="T5" fmla="*/ 0 h 1"/>
                                <a:gd name="T6" fmla="*/ 188 w 231"/>
                                <a:gd name="T7" fmla="*/ 0 h 1"/>
                                <a:gd name="T8" fmla="*/ 190 w 231"/>
                                <a:gd name="T9" fmla="*/ 0 h 1"/>
                                <a:gd name="T10" fmla="*/ 190 w 231"/>
                                <a:gd name="T11" fmla="*/ 0 h 1"/>
                                <a:gd name="T12" fmla="*/ 0 60000 65536"/>
                                <a:gd name="T13" fmla="*/ 0 60000 65536"/>
                                <a:gd name="T14" fmla="*/ 0 60000 65536"/>
                                <a:gd name="T15" fmla="*/ 0 60000 65536"/>
                                <a:gd name="T16" fmla="*/ 0 60000 65536"/>
                                <a:gd name="T17" fmla="*/ 0 60000 65536"/>
                                <a:gd name="T18" fmla="*/ 0 w 231"/>
                                <a:gd name="T19" fmla="*/ 0 h 1"/>
                                <a:gd name="T20" fmla="*/ 231 w 2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1" h="1">
                                  <a:moveTo>
                                    <a:pt x="230" y="0"/>
                                  </a:moveTo>
                                  <a:lnTo>
                                    <a:pt x="0" y="0"/>
                                  </a:lnTo>
                                  <a:lnTo>
                                    <a:pt x="228" y="0"/>
                                  </a:lnTo>
                                  <a:lnTo>
                                    <a:pt x="23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64" name="Freeform 1368"/>
                            <p:cNvSpPr>
                              <a:spLocks/>
                            </p:cNvSpPr>
                            <p:nvPr/>
                          </p:nvSpPr>
                          <p:spPr bwMode="auto">
                            <a:xfrm>
                              <a:off x="238" y="1747"/>
                              <a:ext cx="208" cy="1"/>
                            </a:xfrm>
                            <a:custGeom>
                              <a:avLst/>
                              <a:gdLst>
                                <a:gd name="T0" fmla="*/ 188 w 229"/>
                                <a:gd name="T1" fmla="*/ 0 h 1"/>
                                <a:gd name="T2" fmla="*/ 0 w 229"/>
                                <a:gd name="T3" fmla="*/ 0 h 1"/>
                                <a:gd name="T4" fmla="*/ 2 w 229"/>
                                <a:gd name="T5" fmla="*/ 0 h 1"/>
                                <a:gd name="T6" fmla="*/ 185 w 229"/>
                                <a:gd name="T7" fmla="*/ 0 h 1"/>
                                <a:gd name="T8" fmla="*/ 188 w 229"/>
                                <a:gd name="T9" fmla="*/ 0 h 1"/>
                                <a:gd name="T10" fmla="*/ 188 w 229"/>
                                <a:gd name="T11" fmla="*/ 0 h 1"/>
                                <a:gd name="T12" fmla="*/ 0 60000 65536"/>
                                <a:gd name="T13" fmla="*/ 0 60000 65536"/>
                                <a:gd name="T14" fmla="*/ 0 60000 65536"/>
                                <a:gd name="T15" fmla="*/ 0 60000 65536"/>
                                <a:gd name="T16" fmla="*/ 0 60000 65536"/>
                                <a:gd name="T17" fmla="*/ 0 60000 65536"/>
                                <a:gd name="T18" fmla="*/ 0 w 229"/>
                                <a:gd name="T19" fmla="*/ 0 h 1"/>
                                <a:gd name="T20" fmla="*/ 229 w 2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9" h="1">
                                  <a:moveTo>
                                    <a:pt x="228" y="0"/>
                                  </a:moveTo>
                                  <a:lnTo>
                                    <a:pt x="0" y="0"/>
                                  </a:lnTo>
                                  <a:lnTo>
                                    <a:pt x="2" y="0"/>
                                  </a:lnTo>
                                  <a:lnTo>
                                    <a:pt x="225" y="0"/>
                                  </a:lnTo>
                                  <a:lnTo>
                                    <a:pt x="22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65" name="Freeform 1369"/>
                            <p:cNvSpPr>
                              <a:spLocks/>
                            </p:cNvSpPr>
                            <p:nvPr/>
                          </p:nvSpPr>
                          <p:spPr bwMode="auto">
                            <a:xfrm>
                              <a:off x="239" y="1745"/>
                              <a:ext cx="204" cy="3"/>
                            </a:xfrm>
                            <a:custGeom>
                              <a:avLst/>
                              <a:gdLst>
                                <a:gd name="T0" fmla="*/ 185 w 224"/>
                                <a:gd name="T1" fmla="*/ 2 h 3"/>
                                <a:gd name="T2" fmla="*/ 0 w 224"/>
                                <a:gd name="T3" fmla="*/ 2 h 3"/>
                                <a:gd name="T4" fmla="*/ 0 w 224"/>
                                <a:gd name="T5" fmla="*/ 0 h 3"/>
                                <a:gd name="T6" fmla="*/ 181 w 224"/>
                                <a:gd name="T7" fmla="*/ 0 h 3"/>
                                <a:gd name="T8" fmla="*/ 185 w 224"/>
                                <a:gd name="T9" fmla="*/ 2 h 3"/>
                                <a:gd name="T10" fmla="*/ 185 w 224"/>
                                <a:gd name="T11" fmla="*/ 2 h 3"/>
                                <a:gd name="T12" fmla="*/ 0 60000 65536"/>
                                <a:gd name="T13" fmla="*/ 0 60000 65536"/>
                                <a:gd name="T14" fmla="*/ 0 60000 65536"/>
                                <a:gd name="T15" fmla="*/ 0 60000 65536"/>
                                <a:gd name="T16" fmla="*/ 0 60000 65536"/>
                                <a:gd name="T17" fmla="*/ 0 60000 65536"/>
                                <a:gd name="T18" fmla="*/ 0 w 224"/>
                                <a:gd name="T19" fmla="*/ 0 h 3"/>
                                <a:gd name="T20" fmla="*/ 224 w 224"/>
                                <a:gd name="T21" fmla="*/ 3 h 3"/>
                              </a:gdLst>
                              <a:ahLst/>
                              <a:cxnLst>
                                <a:cxn ang="T12">
                                  <a:pos x="T0" y="T1"/>
                                </a:cxn>
                                <a:cxn ang="T13">
                                  <a:pos x="T2" y="T3"/>
                                </a:cxn>
                                <a:cxn ang="T14">
                                  <a:pos x="T4" y="T5"/>
                                </a:cxn>
                                <a:cxn ang="T15">
                                  <a:pos x="T6" y="T7"/>
                                </a:cxn>
                                <a:cxn ang="T16">
                                  <a:pos x="T8" y="T9"/>
                                </a:cxn>
                                <a:cxn ang="T17">
                                  <a:pos x="T10" y="T11"/>
                                </a:cxn>
                              </a:cxnLst>
                              <a:rect l="T18" t="T19" r="T20" b="T21"/>
                              <a:pathLst>
                                <a:path w="224" h="3">
                                  <a:moveTo>
                                    <a:pt x="223" y="2"/>
                                  </a:moveTo>
                                  <a:lnTo>
                                    <a:pt x="0" y="2"/>
                                  </a:lnTo>
                                  <a:lnTo>
                                    <a:pt x="0" y="0"/>
                                  </a:lnTo>
                                  <a:lnTo>
                                    <a:pt x="219" y="0"/>
                                  </a:lnTo>
                                  <a:lnTo>
                                    <a:pt x="22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66" name="Freeform 1370"/>
                            <p:cNvSpPr>
                              <a:spLocks/>
                            </p:cNvSpPr>
                            <p:nvPr/>
                          </p:nvSpPr>
                          <p:spPr bwMode="auto">
                            <a:xfrm>
                              <a:off x="239" y="1745"/>
                              <a:ext cx="200" cy="1"/>
                            </a:xfrm>
                            <a:custGeom>
                              <a:avLst/>
                              <a:gdLst>
                                <a:gd name="T0" fmla="*/ 181 w 220"/>
                                <a:gd name="T1" fmla="*/ 0 h 1"/>
                                <a:gd name="T2" fmla="*/ 0 w 220"/>
                                <a:gd name="T3" fmla="*/ 0 h 1"/>
                                <a:gd name="T4" fmla="*/ 2 w 220"/>
                                <a:gd name="T5" fmla="*/ 0 h 1"/>
                                <a:gd name="T6" fmla="*/ 179 w 220"/>
                                <a:gd name="T7" fmla="*/ 0 h 1"/>
                                <a:gd name="T8" fmla="*/ 181 w 220"/>
                                <a:gd name="T9" fmla="*/ 0 h 1"/>
                                <a:gd name="T10" fmla="*/ 181 w 220"/>
                                <a:gd name="T11" fmla="*/ 0 h 1"/>
                                <a:gd name="T12" fmla="*/ 0 60000 65536"/>
                                <a:gd name="T13" fmla="*/ 0 60000 65536"/>
                                <a:gd name="T14" fmla="*/ 0 60000 65536"/>
                                <a:gd name="T15" fmla="*/ 0 60000 65536"/>
                                <a:gd name="T16" fmla="*/ 0 60000 65536"/>
                                <a:gd name="T17" fmla="*/ 0 60000 65536"/>
                                <a:gd name="T18" fmla="*/ 0 w 220"/>
                                <a:gd name="T19" fmla="*/ 0 h 1"/>
                                <a:gd name="T20" fmla="*/ 220 w 2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0" h="1">
                                  <a:moveTo>
                                    <a:pt x="219" y="0"/>
                                  </a:moveTo>
                                  <a:lnTo>
                                    <a:pt x="0" y="0"/>
                                  </a:lnTo>
                                  <a:lnTo>
                                    <a:pt x="2" y="0"/>
                                  </a:lnTo>
                                  <a:lnTo>
                                    <a:pt x="217" y="0"/>
                                  </a:lnTo>
                                  <a:lnTo>
                                    <a:pt x="21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67" name="Freeform 1371"/>
                            <p:cNvSpPr>
                              <a:spLocks/>
                            </p:cNvSpPr>
                            <p:nvPr/>
                          </p:nvSpPr>
                          <p:spPr bwMode="auto">
                            <a:xfrm>
                              <a:off x="241" y="1745"/>
                              <a:ext cx="197" cy="1"/>
                            </a:xfrm>
                            <a:custGeom>
                              <a:avLst/>
                              <a:gdLst>
                                <a:gd name="T0" fmla="*/ 179 w 216"/>
                                <a:gd name="T1" fmla="*/ 0 h 1"/>
                                <a:gd name="T2" fmla="*/ 0 w 216"/>
                                <a:gd name="T3" fmla="*/ 0 h 1"/>
                                <a:gd name="T4" fmla="*/ 0 w 216"/>
                                <a:gd name="T5" fmla="*/ 0 h 1"/>
                                <a:gd name="T6" fmla="*/ 175 w 216"/>
                                <a:gd name="T7" fmla="*/ 0 h 1"/>
                                <a:gd name="T8" fmla="*/ 179 w 216"/>
                                <a:gd name="T9" fmla="*/ 0 h 1"/>
                                <a:gd name="T10" fmla="*/ 179 w 216"/>
                                <a:gd name="T11" fmla="*/ 0 h 1"/>
                                <a:gd name="T12" fmla="*/ 0 60000 65536"/>
                                <a:gd name="T13" fmla="*/ 0 60000 65536"/>
                                <a:gd name="T14" fmla="*/ 0 60000 65536"/>
                                <a:gd name="T15" fmla="*/ 0 60000 65536"/>
                                <a:gd name="T16" fmla="*/ 0 60000 65536"/>
                                <a:gd name="T17" fmla="*/ 0 60000 65536"/>
                                <a:gd name="T18" fmla="*/ 0 w 216"/>
                                <a:gd name="T19" fmla="*/ 0 h 1"/>
                                <a:gd name="T20" fmla="*/ 216 w 2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6" h="1">
                                  <a:moveTo>
                                    <a:pt x="215" y="0"/>
                                  </a:moveTo>
                                  <a:lnTo>
                                    <a:pt x="0" y="0"/>
                                  </a:lnTo>
                                  <a:lnTo>
                                    <a:pt x="211" y="0"/>
                                  </a:lnTo>
                                  <a:lnTo>
                                    <a:pt x="21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68" name="Freeform 1372"/>
                            <p:cNvSpPr>
                              <a:spLocks/>
                            </p:cNvSpPr>
                            <p:nvPr/>
                          </p:nvSpPr>
                          <p:spPr bwMode="auto">
                            <a:xfrm>
                              <a:off x="241" y="1745"/>
                              <a:ext cx="193" cy="1"/>
                            </a:xfrm>
                            <a:custGeom>
                              <a:avLst/>
                              <a:gdLst>
                                <a:gd name="T0" fmla="*/ 175 w 212"/>
                                <a:gd name="T1" fmla="*/ 0 h 1"/>
                                <a:gd name="T2" fmla="*/ 0 w 212"/>
                                <a:gd name="T3" fmla="*/ 0 h 1"/>
                                <a:gd name="T4" fmla="*/ 2 w 212"/>
                                <a:gd name="T5" fmla="*/ 0 h 1"/>
                                <a:gd name="T6" fmla="*/ 173 w 212"/>
                                <a:gd name="T7" fmla="*/ 0 h 1"/>
                                <a:gd name="T8" fmla="*/ 175 w 212"/>
                                <a:gd name="T9" fmla="*/ 0 h 1"/>
                                <a:gd name="T10" fmla="*/ 175 w 212"/>
                                <a:gd name="T11" fmla="*/ 0 h 1"/>
                                <a:gd name="T12" fmla="*/ 0 60000 65536"/>
                                <a:gd name="T13" fmla="*/ 0 60000 65536"/>
                                <a:gd name="T14" fmla="*/ 0 60000 65536"/>
                                <a:gd name="T15" fmla="*/ 0 60000 65536"/>
                                <a:gd name="T16" fmla="*/ 0 60000 65536"/>
                                <a:gd name="T17" fmla="*/ 0 60000 65536"/>
                                <a:gd name="T18" fmla="*/ 0 w 212"/>
                                <a:gd name="T19" fmla="*/ 0 h 1"/>
                                <a:gd name="T20" fmla="*/ 212 w 21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2" h="1">
                                  <a:moveTo>
                                    <a:pt x="211" y="0"/>
                                  </a:moveTo>
                                  <a:lnTo>
                                    <a:pt x="0" y="0"/>
                                  </a:lnTo>
                                  <a:lnTo>
                                    <a:pt x="2" y="0"/>
                                  </a:lnTo>
                                  <a:lnTo>
                                    <a:pt x="209" y="0"/>
                                  </a:lnTo>
                                  <a:lnTo>
                                    <a:pt x="21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69" name="Freeform 1373"/>
                            <p:cNvSpPr>
                              <a:spLocks/>
                            </p:cNvSpPr>
                            <p:nvPr/>
                          </p:nvSpPr>
                          <p:spPr bwMode="auto">
                            <a:xfrm>
                              <a:off x="243" y="1745"/>
                              <a:ext cx="189" cy="1"/>
                            </a:xfrm>
                            <a:custGeom>
                              <a:avLst/>
                              <a:gdLst>
                                <a:gd name="T0" fmla="*/ 171 w 208"/>
                                <a:gd name="T1" fmla="*/ 0 h 1"/>
                                <a:gd name="T2" fmla="*/ 0 w 208"/>
                                <a:gd name="T3" fmla="*/ 0 h 1"/>
                                <a:gd name="T4" fmla="*/ 0 w 208"/>
                                <a:gd name="T5" fmla="*/ 0 h 1"/>
                                <a:gd name="T6" fmla="*/ 167 w 208"/>
                                <a:gd name="T7" fmla="*/ 0 h 1"/>
                                <a:gd name="T8" fmla="*/ 171 w 208"/>
                                <a:gd name="T9" fmla="*/ 0 h 1"/>
                                <a:gd name="T10" fmla="*/ 171 w 208"/>
                                <a:gd name="T11" fmla="*/ 0 h 1"/>
                                <a:gd name="T12" fmla="*/ 0 60000 65536"/>
                                <a:gd name="T13" fmla="*/ 0 60000 65536"/>
                                <a:gd name="T14" fmla="*/ 0 60000 65536"/>
                                <a:gd name="T15" fmla="*/ 0 60000 65536"/>
                                <a:gd name="T16" fmla="*/ 0 60000 65536"/>
                                <a:gd name="T17" fmla="*/ 0 60000 65536"/>
                                <a:gd name="T18" fmla="*/ 0 w 208"/>
                                <a:gd name="T19" fmla="*/ 0 h 1"/>
                                <a:gd name="T20" fmla="*/ 208 w 20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8" h="1">
                                  <a:moveTo>
                                    <a:pt x="207" y="0"/>
                                  </a:moveTo>
                                  <a:lnTo>
                                    <a:pt x="0" y="0"/>
                                  </a:lnTo>
                                  <a:lnTo>
                                    <a:pt x="203" y="0"/>
                                  </a:lnTo>
                                  <a:lnTo>
                                    <a:pt x="20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70" name="Freeform 1374"/>
                            <p:cNvSpPr>
                              <a:spLocks/>
                            </p:cNvSpPr>
                            <p:nvPr/>
                          </p:nvSpPr>
                          <p:spPr bwMode="auto">
                            <a:xfrm>
                              <a:off x="243" y="1744"/>
                              <a:ext cx="185" cy="2"/>
                            </a:xfrm>
                            <a:custGeom>
                              <a:avLst/>
                              <a:gdLst>
                                <a:gd name="T0" fmla="*/ 167 w 204"/>
                                <a:gd name="T1" fmla="*/ 1 h 3"/>
                                <a:gd name="T2" fmla="*/ 0 w 204"/>
                                <a:gd name="T3" fmla="*/ 1 h 3"/>
                                <a:gd name="T4" fmla="*/ 2 w 204"/>
                                <a:gd name="T5" fmla="*/ 0 h 3"/>
                                <a:gd name="T6" fmla="*/ 164 w 204"/>
                                <a:gd name="T7" fmla="*/ 0 h 3"/>
                                <a:gd name="T8" fmla="*/ 167 w 204"/>
                                <a:gd name="T9" fmla="*/ 1 h 3"/>
                                <a:gd name="T10" fmla="*/ 167 w 204"/>
                                <a:gd name="T11" fmla="*/ 1 h 3"/>
                                <a:gd name="T12" fmla="*/ 0 60000 65536"/>
                                <a:gd name="T13" fmla="*/ 0 60000 65536"/>
                                <a:gd name="T14" fmla="*/ 0 60000 65536"/>
                                <a:gd name="T15" fmla="*/ 0 60000 65536"/>
                                <a:gd name="T16" fmla="*/ 0 60000 65536"/>
                                <a:gd name="T17" fmla="*/ 0 60000 65536"/>
                                <a:gd name="T18" fmla="*/ 0 w 204"/>
                                <a:gd name="T19" fmla="*/ 0 h 3"/>
                                <a:gd name="T20" fmla="*/ 204 w 204"/>
                                <a:gd name="T21" fmla="*/ 3 h 3"/>
                              </a:gdLst>
                              <a:ahLst/>
                              <a:cxnLst>
                                <a:cxn ang="T12">
                                  <a:pos x="T0" y="T1"/>
                                </a:cxn>
                                <a:cxn ang="T13">
                                  <a:pos x="T2" y="T3"/>
                                </a:cxn>
                                <a:cxn ang="T14">
                                  <a:pos x="T4" y="T5"/>
                                </a:cxn>
                                <a:cxn ang="T15">
                                  <a:pos x="T6" y="T7"/>
                                </a:cxn>
                                <a:cxn ang="T16">
                                  <a:pos x="T8" y="T9"/>
                                </a:cxn>
                                <a:cxn ang="T17">
                                  <a:pos x="T10" y="T11"/>
                                </a:cxn>
                              </a:cxnLst>
                              <a:rect l="T18" t="T19" r="T20" b="T21"/>
                              <a:pathLst>
                                <a:path w="204" h="3">
                                  <a:moveTo>
                                    <a:pt x="203" y="2"/>
                                  </a:moveTo>
                                  <a:lnTo>
                                    <a:pt x="0" y="2"/>
                                  </a:lnTo>
                                  <a:lnTo>
                                    <a:pt x="2" y="0"/>
                                  </a:lnTo>
                                  <a:lnTo>
                                    <a:pt x="200" y="0"/>
                                  </a:lnTo>
                                  <a:lnTo>
                                    <a:pt x="20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71" name="Freeform 1375"/>
                            <p:cNvSpPr>
                              <a:spLocks/>
                            </p:cNvSpPr>
                            <p:nvPr/>
                          </p:nvSpPr>
                          <p:spPr bwMode="auto">
                            <a:xfrm>
                              <a:off x="245" y="1744"/>
                              <a:ext cx="181" cy="1"/>
                            </a:xfrm>
                            <a:custGeom>
                              <a:avLst/>
                              <a:gdLst>
                                <a:gd name="T0" fmla="*/ 164 w 199"/>
                                <a:gd name="T1" fmla="*/ 0 h 1"/>
                                <a:gd name="T2" fmla="*/ 0 w 199"/>
                                <a:gd name="T3" fmla="*/ 0 h 1"/>
                                <a:gd name="T4" fmla="*/ 0 w 199"/>
                                <a:gd name="T5" fmla="*/ 0 h 1"/>
                                <a:gd name="T6" fmla="*/ 161 w 199"/>
                                <a:gd name="T7" fmla="*/ 0 h 1"/>
                                <a:gd name="T8" fmla="*/ 164 w 199"/>
                                <a:gd name="T9" fmla="*/ 0 h 1"/>
                                <a:gd name="T10" fmla="*/ 164 w 199"/>
                                <a:gd name="T11" fmla="*/ 0 h 1"/>
                                <a:gd name="T12" fmla="*/ 0 60000 65536"/>
                                <a:gd name="T13" fmla="*/ 0 60000 65536"/>
                                <a:gd name="T14" fmla="*/ 0 60000 65536"/>
                                <a:gd name="T15" fmla="*/ 0 60000 65536"/>
                                <a:gd name="T16" fmla="*/ 0 60000 65536"/>
                                <a:gd name="T17" fmla="*/ 0 60000 65536"/>
                                <a:gd name="T18" fmla="*/ 0 w 199"/>
                                <a:gd name="T19" fmla="*/ 0 h 1"/>
                                <a:gd name="T20" fmla="*/ 199 w 1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9" h="1">
                                  <a:moveTo>
                                    <a:pt x="198" y="0"/>
                                  </a:moveTo>
                                  <a:lnTo>
                                    <a:pt x="0" y="0"/>
                                  </a:lnTo>
                                  <a:lnTo>
                                    <a:pt x="195" y="0"/>
                                  </a:lnTo>
                                  <a:lnTo>
                                    <a:pt x="19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72" name="Freeform 1376"/>
                            <p:cNvSpPr>
                              <a:spLocks/>
                            </p:cNvSpPr>
                            <p:nvPr/>
                          </p:nvSpPr>
                          <p:spPr bwMode="auto">
                            <a:xfrm>
                              <a:off x="245" y="1744"/>
                              <a:ext cx="178" cy="1"/>
                            </a:xfrm>
                            <a:custGeom>
                              <a:avLst/>
                              <a:gdLst>
                                <a:gd name="T0" fmla="*/ 161 w 196"/>
                                <a:gd name="T1" fmla="*/ 0 h 1"/>
                                <a:gd name="T2" fmla="*/ 0 w 196"/>
                                <a:gd name="T3" fmla="*/ 0 h 1"/>
                                <a:gd name="T4" fmla="*/ 2 w 196"/>
                                <a:gd name="T5" fmla="*/ 0 h 1"/>
                                <a:gd name="T6" fmla="*/ 158 w 196"/>
                                <a:gd name="T7" fmla="*/ 0 h 1"/>
                                <a:gd name="T8" fmla="*/ 161 w 196"/>
                                <a:gd name="T9" fmla="*/ 0 h 1"/>
                                <a:gd name="T10" fmla="*/ 161 w 196"/>
                                <a:gd name="T11" fmla="*/ 0 h 1"/>
                                <a:gd name="T12" fmla="*/ 0 60000 65536"/>
                                <a:gd name="T13" fmla="*/ 0 60000 65536"/>
                                <a:gd name="T14" fmla="*/ 0 60000 65536"/>
                                <a:gd name="T15" fmla="*/ 0 60000 65536"/>
                                <a:gd name="T16" fmla="*/ 0 60000 65536"/>
                                <a:gd name="T17" fmla="*/ 0 60000 65536"/>
                                <a:gd name="T18" fmla="*/ 0 w 196"/>
                                <a:gd name="T19" fmla="*/ 0 h 1"/>
                                <a:gd name="T20" fmla="*/ 196 w 19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6" h="1">
                                  <a:moveTo>
                                    <a:pt x="195" y="0"/>
                                  </a:moveTo>
                                  <a:lnTo>
                                    <a:pt x="0" y="0"/>
                                  </a:lnTo>
                                  <a:lnTo>
                                    <a:pt x="2" y="0"/>
                                  </a:lnTo>
                                  <a:lnTo>
                                    <a:pt x="192" y="0"/>
                                  </a:lnTo>
                                  <a:lnTo>
                                    <a:pt x="19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73" name="Freeform 1377"/>
                            <p:cNvSpPr>
                              <a:spLocks/>
                            </p:cNvSpPr>
                            <p:nvPr/>
                          </p:nvSpPr>
                          <p:spPr bwMode="auto">
                            <a:xfrm>
                              <a:off x="247" y="1744"/>
                              <a:ext cx="173" cy="1"/>
                            </a:xfrm>
                            <a:custGeom>
                              <a:avLst/>
                              <a:gdLst>
                                <a:gd name="T0" fmla="*/ 156 w 191"/>
                                <a:gd name="T1" fmla="*/ 0 h 1"/>
                                <a:gd name="T2" fmla="*/ 0 w 191"/>
                                <a:gd name="T3" fmla="*/ 0 h 1"/>
                                <a:gd name="T4" fmla="*/ 0 w 191"/>
                                <a:gd name="T5" fmla="*/ 0 h 1"/>
                                <a:gd name="T6" fmla="*/ 154 w 191"/>
                                <a:gd name="T7" fmla="*/ 0 h 1"/>
                                <a:gd name="T8" fmla="*/ 156 w 191"/>
                                <a:gd name="T9" fmla="*/ 0 h 1"/>
                                <a:gd name="T10" fmla="*/ 156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0" y="0"/>
                                  </a:lnTo>
                                  <a:lnTo>
                                    <a:pt x="188" y="0"/>
                                  </a:lnTo>
                                  <a:lnTo>
                                    <a:pt x="19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74" name="Freeform 1378"/>
                            <p:cNvSpPr>
                              <a:spLocks/>
                            </p:cNvSpPr>
                            <p:nvPr/>
                          </p:nvSpPr>
                          <p:spPr bwMode="auto">
                            <a:xfrm>
                              <a:off x="247" y="1744"/>
                              <a:ext cx="171" cy="1"/>
                            </a:xfrm>
                            <a:custGeom>
                              <a:avLst/>
                              <a:gdLst>
                                <a:gd name="T0" fmla="*/ 154 w 189"/>
                                <a:gd name="T1" fmla="*/ 0 h 1"/>
                                <a:gd name="T2" fmla="*/ 0 w 189"/>
                                <a:gd name="T3" fmla="*/ 0 h 1"/>
                                <a:gd name="T4" fmla="*/ 2 w 189"/>
                                <a:gd name="T5" fmla="*/ 0 h 1"/>
                                <a:gd name="T6" fmla="*/ 151 w 189"/>
                                <a:gd name="T7" fmla="*/ 0 h 1"/>
                                <a:gd name="T8" fmla="*/ 154 w 189"/>
                                <a:gd name="T9" fmla="*/ 0 h 1"/>
                                <a:gd name="T10" fmla="*/ 154 w 189"/>
                                <a:gd name="T11" fmla="*/ 0 h 1"/>
                                <a:gd name="T12" fmla="*/ 0 60000 65536"/>
                                <a:gd name="T13" fmla="*/ 0 60000 65536"/>
                                <a:gd name="T14" fmla="*/ 0 60000 65536"/>
                                <a:gd name="T15" fmla="*/ 0 60000 65536"/>
                                <a:gd name="T16" fmla="*/ 0 60000 65536"/>
                                <a:gd name="T17" fmla="*/ 0 60000 65536"/>
                                <a:gd name="T18" fmla="*/ 0 w 189"/>
                                <a:gd name="T19" fmla="*/ 0 h 1"/>
                                <a:gd name="T20" fmla="*/ 189 w 18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9" h="1">
                                  <a:moveTo>
                                    <a:pt x="188" y="0"/>
                                  </a:moveTo>
                                  <a:lnTo>
                                    <a:pt x="0" y="0"/>
                                  </a:lnTo>
                                  <a:lnTo>
                                    <a:pt x="2" y="0"/>
                                  </a:lnTo>
                                  <a:lnTo>
                                    <a:pt x="185" y="0"/>
                                  </a:lnTo>
                                  <a:lnTo>
                                    <a:pt x="18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75" name="Freeform 1379"/>
                            <p:cNvSpPr>
                              <a:spLocks/>
                            </p:cNvSpPr>
                            <p:nvPr/>
                          </p:nvSpPr>
                          <p:spPr bwMode="auto">
                            <a:xfrm>
                              <a:off x="248" y="1742"/>
                              <a:ext cx="168" cy="3"/>
                            </a:xfrm>
                            <a:custGeom>
                              <a:avLst/>
                              <a:gdLst>
                                <a:gd name="T0" fmla="*/ 152 w 184"/>
                                <a:gd name="T1" fmla="*/ 2 h 3"/>
                                <a:gd name="T2" fmla="*/ 0 w 184"/>
                                <a:gd name="T3" fmla="*/ 2 h 3"/>
                                <a:gd name="T4" fmla="*/ 0 w 184"/>
                                <a:gd name="T5" fmla="*/ 0 h 3"/>
                                <a:gd name="T6" fmla="*/ 150 w 184"/>
                                <a:gd name="T7" fmla="*/ 0 h 3"/>
                                <a:gd name="T8" fmla="*/ 152 w 184"/>
                                <a:gd name="T9" fmla="*/ 2 h 3"/>
                                <a:gd name="T10" fmla="*/ 152 w 184"/>
                                <a:gd name="T11" fmla="*/ 2 h 3"/>
                                <a:gd name="T12" fmla="*/ 0 60000 65536"/>
                                <a:gd name="T13" fmla="*/ 0 60000 65536"/>
                                <a:gd name="T14" fmla="*/ 0 60000 65536"/>
                                <a:gd name="T15" fmla="*/ 0 60000 65536"/>
                                <a:gd name="T16" fmla="*/ 0 60000 65536"/>
                                <a:gd name="T17" fmla="*/ 0 60000 65536"/>
                                <a:gd name="T18" fmla="*/ 0 w 184"/>
                                <a:gd name="T19" fmla="*/ 0 h 3"/>
                                <a:gd name="T20" fmla="*/ 184 w 18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84" h="3">
                                  <a:moveTo>
                                    <a:pt x="183" y="2"/>
                                  </a:moveTo>
                                  <a:lnTo>
                                    <a:pt x="0" y="2"/>
                                  </a:lnTo>
                                  <a:lnTo>
                                    <a:pt x="0" y="0"/>
                                  </a:lnTo>
                                  <a:lnTo>
                                    <a:pt x="180" y="0"/>
                                  </a:lnTo>
                                  <a:lnTo>
                                    <a:pt x="183"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76" name="Freeform 1380"/>
                            <p:cNvSpPr>
                              <a:spLocks/>
                            </p:cNvSpPr>
                            <p:nvPr/>
                          </p:nvSpPr>
                          <p:spPr bwMode="auto">
                            <a:xfrm>
                              <a:off x="248" y="1742"/>
                              <a:ext cx="165" cy="1"/>
                            </a:xfrm>
                            <a:custGeom>
                              <a:avLst/>
                              <a:gdLst>
                                <a:gd name="T0" fmla="*/ 150 w 181"/>
                                <a:gd name="T1" fmla="*/ 0 h 1"/>
                                <a:gd name="T2" fmla="*/ 0 w 181"/>
                                <a:gd name="T3" fmla="*/ 0 h 1"/>
                                <a:gd name="T4" fmla="*/ 3 w 181"/>
                                <a:gd name="T5" fmla="*/ 0 h 1"/>
                                <a:gd name="T6" fmla="*/ 146 w 181"/>
                                <a:gd name="T7" fmla="*/ 0 h 1"/>
                                <a:gd name="T8" fmla="*/ 150 w 181"/>
                                <a:gd name="T9" fmla="*/ 0 h 1"/>
                                <a:gd name="T10" fmla="*/ 150 w 181"/>
                                <a:gd name="T11" fmla="*/ 0 h 1"/>
                                <a:gd name="T12" fmla="*/ 0 60000 65536"/>
                                <a:gd name="T13" fmla="*/ 0 60000 65536"/>
                                <a:gd name="T14" fmla="*/ 0 60000 65536"/>
                                <a:gd name="T15" fmla="*/ 0 60000 65536"/>
                                <a:gd name="T16" fmla="*/ 0 60000 65536"/>
                                <a:gd name="T17" fmla="*/ 0 60000 65536"/>
                                <a:gd name="T18" fmla="*/ 0 w 181"/>
                                <a:gd name="T19" fmla="*/ 0 h 1"/>
                                <a:gd name="T20" fmla="*/ 181 w 1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1" h="1">
                                  <a:moveTo>
                                    <a:pt x="180" y="0"/>
                                  </a:moveTo>
                                  <a:lnTo>
                                    <a:pt x="0" y="0"/>
                                  </a:lnTo>
                                  <a:lnTo>
                                    <a:pt x="3" y="0"/>
                                  </a:lnTo>
                                  <a:lnTo>
                                    <a:pt x="176" y="0"/>
                                  </a:lnTo>
                                  <a:lnTo>
                                    <a:pt x="18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77" name="Freeform 1381"/>
                            <p:cNvSpPr>
                              <a:spLocks/>
                            </p:cNvSpPr>
                            <p:nvPr/>
                          </p:nvSpPr>
                          <p:spPr bwMode="auto">
                            <a:xfrm>
                              <a:off x="251" y="1742"/>
                              <a:ext cx="158" cy="1"/>
                            </a:xfrm>
                            <a:custGeom>
                              <a:avLst/>
                              <a:gdLst>
                                <a:gd name="T0" fmla="*/ 143 w 174"/>
                                <a:gd name="T1" fmla="*/ 0 h 1"/>
                                <a:gd name="T2" fmla="*/ 0 w 174"/>
                                <a:gd name="T3" fmla="*/ 0 h 1"/>
                                <a:gd name="T4" fmla="*/ 0 w 174"/>
                                <a:gd name="T5" fmla="*/ 0 h 1"/>
                                <a:gd name="T6" fmla="*/ 141 w 174"/>
                                <a:gd name="T7" fmla="*/ 0 h 1"/>
                                <a:gd name="T8" fmla="*/ 143 w 174"/>
                                <a:gd name="T9" fmla="*/ 0 h 1"/>
                                <a:gd name="T10" fmla="*/ 143 w 174"/>
                                <a:gd name="T11" fmla="*/ 0 h 1"/>
                                <a:gd name="T12" fmla="*/ 0 60000 65536"/>
                                <a:gd name="T13" fmla="*/ 0 60000 65536"/>
                                <a:gd name="T14" fmla="*/ 0 60000 65536"/>
                                <a:gd name="T15" fmla="*/ 0 60000 65536"/>
                                <a:gd name="T16" fmla="*/ 0 60000 65536"/>
                                <a:gd name="T17" fmla="*/ 0 60000 65536"/>
                                <a:gd name="T18" fmla="*/ 0 w 174"/>
                                <a:gd name="T19" fmla="*/ 0 h 1"/>
                                <a:gd name="T20" fmla="*/ 174 w 17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4" h="1">
                                  <a:moveTo>
                                    <a:pt x="173" y="0"/>
                                  </a:moveTo>
                                  <a:lnTo>
                                    <a:pt x="0" y="0"/>
                                  </a:lnTo>
                                  <a:lnTo>
                                    <a:pt x="171" y="0"/>
                                  </a:lnTo>
                                  <a:lnTo>
                                    <a:pt x="17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78" name="Freeform 1382"/>
                            <p:cNvSpPr>
                              <a:spLocks/>
                            </p:cNvSpPr>
                            <p:nvPr/>
                          </p:nvSpPr>
                          <p:spPr bwMode="auto">
                            <a:xfrm>
                              <a:off x="251" y="1742"/>
                              <a:ext cx="157" cy="1"/>
                            </a:xfrm>
                            <a:custGeom>
                              <a:avLst/>
                              <a:gdLst>
                                <a:gd name="T0" fmla="*/ 142 w 172"/>
                                <a:gd name="T1" fmla="*/ 0 h 1"/>
                                <a:gd name="T2" fmla="*/ 0 w 172"/>
                                <a:gd name="T3" fmla="*/ 0 h 1"/>
                                <a:gd name="T4" fmla="*/ 2 w 172"/>
                                <a:gd name="T5" fmla="*/ 0 h 1"/>
                                <a:gd name="T6" fmla="*/ 139 w 172"/>
                                <a:gd name="T7" fmla="*/ 0 h 1"/>
                                <a:gd name="T8" fmla="*/ 142 w 172"/>
                                <a:gd name="T9" fmla="*/ 0 h 1"/>
                                <a:gd name="T10" fmla="*/ 142 w 172"/>
                                <a:gd name="T11" fmla="*/ 0 h 1"/>
                                <a:gd name="T12" fmla="*/ 0 60000 65536"/>
                                <a:gd name="T13" fmla="*/ 0 60000 65536"/>
                                <a:gd name="T14" fmla="*/ 0 60000 65536"/>
                                <a:gd name="T15" fmla="*/ 0 60000 65536"/>
                                <a:gd name="T16" fmla="*/ 0 60000 65536"/>
                                <a:gd name="T17" fmla="*/ 0 60000 65536"/>
                                <a:gd name="T18" fmla="*/ 0 w 172"/>
                                <a:gd name="T19" fmla="*/ 0 h 1"/>
                                <a:gd name="T20" fmla="*/ 172 w 1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2" h="1">
                                  <a:moveTo>
                                    <a:pt x="171" y="0"/>
                                  </a:moveTo>
                                  <a:lnTo>
                                    <a:pt x="0" y="0"/>
                                  </a:lnTo>
                                  <a:lnTo>
                                    <a:pt x="2" y="0"/>
                                  </a:lnTo>
                                  <a:lnTo>
                                    <a:pt x="166" y="0"/>
                                  </a:lnTo>
                                  <a:lnTo>
                                    <a:pt x="17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79" name="Freeform 1383"/>
                            <p:cNvSpPr>
                              <a:spLocks/>
                            </p:cNvSpPr>
                            <p:nvPr/>
                          </p:nvSpPr>
                          <p:spPr bwMode="auto">
                            <a:xfrm>
                              <a:off x="253" y="1742"/>
                              <a:ext cx="150" cy="1"/>
                            </a:xfrm>
                            <a:custGeom>
                              <a:avLst/>
                              <a:gdLst>
                                <a:gd name="T0" fmla="*/ 135 w 165"/>
                                <a:gd name="T1" fmla="*/ 0 h 1"/>
                                <a:gd name="T2" fmla="*/ 0 w 165"/>
                                <a:gd name="T3" fmla="*/ 0 h 1"/>
                                <a:gd name="T4" fmla="*/ 0 w 165"/>
                                <a:gd name="T5" fmla="*/ 0 h 1"/>
                                <a:gd name="T6" fmla="*/ 135 w 165"/>
                                <a:gd name="T7" fmla="*/ 0 h 1"/>
                                <a:gd name="T8" fmla="*/ 135 w 165"/>
                                <a:gd name="T9" fmla="*/ 0 h 1"/>
                                <a:gd name="T10" fmla="*/ 135 w 165"/>
                                <a:gd name="T11" fmla="*/ 0 h 1"/>
                                <a:gd name="T12" fmla="*/ 0 60000 65536"/>
                                <a:gd name="T13" fmla="*/ 0 60000 65536"/>
                                <a:gd name="T14" fmla="*/ 0 60000 65536"/>
                                <a:gd name="T15" fmla="*/ 0 60000 65536"/>
                                <a:gd name="T16" fmla="*/ 0 60000 65536"/>
                                <a:gd name="T17" fmla="*/ 0 60000 65536"/>
                                <a:gd name="T18" fmla="*/ 0 w 165"/>
                                <a:gd name="T19" fmla="*/ 0 h 1"/>
                                <a:gd name="T20" fmla="*/ 165 w 16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5" h="1">
                                  <a:moveTo>
                                    <a:pt x="164" y="0"/>
                                  </a:moveTo>
                                  <a:lnTo>
                                    <a:pt x="0" y="0"/>
                                  </a:lnTo>
                                  <a:lnTo>
                                    <a:pt x="163" y="0"/>
                                  </a:lnTo>
                                  <a:lnTo>
                                    <a:pt x="16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80" name="Freeform 1384"/>
                            <p:cNvSpPr>
                              <a:spLocks/>
                            </p:cNvSpPr>
                            <p:nvPr/>
                          </p:nvSpPr>
                          <p:spPr bwMode="auto">
                            <a:xfrm>
                              <a:off x="253" y="1739"/>
                              <a:ext cx="149" cy="4"/>
                            </a:xfrm>
                            <a:custGeom>
                              <a:avLst/>
                              <a:gdLst>
                                <a:gd name="T0" fmla="*/ 134 w 164"/>
                                <a:gd name="T1" fmla="*/ 3 h 4"/>
                                <a:gd name="T2" fmla="*/ 0 w 164"/>
                                <a:gd name="T3" fmla="*/ 3 h 4"/>
                                <a:gd name="T4" fmla="*/ 2 w 164"/>
                                <a:gd name="T5" fmla="*/ 0 h 4"/>
                                <a:gd name="T6" fmla="*/ 131 w 164"/>
                                <a:gd name="T7" fmla="*/ 0 h 4"/>
                                <a:gd name="T8" fmla="*/ 134 w 164"/>
                                <a:gd name="T9" fmla="*/ 3 h 4"/>
                                <a:gd name="T10" fmla="*/ 134 w 164"/>
                                <a:gd name="T11" fmla="*/ 3 h 4"/>
                                <a:gd name="T12" fmla="*/ 0 60000 65536"/>
                                <a:gd name="T13" fmla="*/ 0 60000 65536"/>
                                <a:gd name="T14" fmla="*/ 0 60000 65536"/>
                                <a:gd name="T15" fmla="*/ 0 60000 65536"/>
                                <a:gd name="T16" fmla="*/ 0 60000 65536"/>
                                <a:gd name="T17" fmla="*/ 0 60000 65536"/>
                                <a:gd name="T18" fmla="*/ 0 w 164"/>
                                <a:gd name="T19" fmla="*/ 0 h 4"/>
                                <a:gd name="T20" fmla="*/ 164 w 16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64" h="4">
                                  <a:moveTo>
                                    <a:pt x="163" y="3"/>
                                  </a:moveTo>
                                  <a:lnTo>
                                    <a:pt x="0" y="3"/>
                                  </a:lnTo>
                                  <a:lnTo>
                                    <a:pt x="2" y="0"/>
                                  </a:lnTo>
                                  <a:lnTo>
                                    <a:pt x="158" y="0"/>
                                  </a:lnTo>
                                  <a:lnTo>
                                    <a:pt x="163"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81" name="Freeform 1385"/>
                            <p:cNvSpPr>
                              <a:spLocks/>
                            </p:cNvSpPr>
                            <p:nvPr/>
                          </p:nvSpPr>
                          <p:spPr bwMode="auto">
                            <a:xfrm>
                              <a:off x="255" y="1739"/>
                              <a:ext cx="143" cy="1"/>
                            </a:xfrm>
                            <a:custGeom>
                              <a:avLst/>
                              <a:gdLst>
                                <a:gd name="T0" fmla="*/ 129 w 157"/>
                                <a:gd name="T1" fmla="*/ 0 h 1"/>
                                <a:gd name="T2" fmla="*/ 0 w 157"/>
                                <a:gd name="T3" fmla="*/ 0 h 1"/>
                                <a:gd name="T4" fmla="*/ 0 w 157"/>
                                <a:gd name="T5" fmla="*/ 0 h 1"/>
                                <a:gd name="T6" fmla="*/ 128 w 157"/>
                                <a:gd name="T7" fmla="*/ 0 h 1"/>
                                <a:gd name="T8" fmla="*/ 129 w 157"/>
                                <a:gd name="T9" fmla="*/ 0 h 1"/>
                                <a:gd name="T10" fmla="*/ 129 w 157"/>
                                <a:gd name="T11" fmla="*/ 0 h 1"/>
                                <a:gd name="T12" fmla="*/ 0 60000 65536"/>
                                <a:gd name="T13" fmla="*/ 0 60000 65536"/>
                                <a:gd name="T14" fmla="*/ 0 60000 65536"/>
                                <a:gd name="T15" fmla="*/ 0 60000 65536"/>
                                <a:gd name="T16" fmla="*/ 0 60000 65536"/>
                                <a:gd name="T17" fmla="*/ 0 60000 65536"/>
                                <a:gd name="T18" fmla="*/ 0 w 157"/>
                                <a:gd name="T19" fmla="*/ 0 h 1"/>
                                <a:gd name="T20" fmla="*/ 157 w 15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7" h="1">
                                  <a:moveTo>
                                    <a:pt x="156" y="0"/>
                                  </a:moveTo>
                                  <a:lnTo>
                                    <a:pt x="0" y="0"/>
                                  </a:lnTo>
                                  <a:lnTo>
                                    <a:pt x="154" y="0"/>
                                  </a:lnTo>
                                  <a:lnTo>
                                    <a:pt x="15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82" name="Freeform 1386"/>
                            <p:cNvSpPr>
                              <a:spLocks/>
                            </p:cNvSpPr>
                            <p:nvPr/>
                          </p:nvSpPr>
                          <p:spPr bwMode="auto">
                            <a:xfrm>
                              <a:off x="255" y="1739"/>
                              <a:ext cx="141" cy="1"/>
                            </a:xfrm>
                            <a:custGeom>
                              <a:avLst/>
                              <a:gdLst>
                                <a:gd name="T0" fmla="*/ 127 w 155"/>
                                <a:gd name="T1" fmla="*/ 0 h 1"/>
                                <a:gd name="T2" fmla="*/ 0 w 155"/>
                                <a:gd name="T3" fmla="*/ 0 h 1"/>
                                <a:gd name="T4" fmla="*/ 0 w 155"/>
                                <a:gd name="T5" fmla="*/ 0 h 1"/>
                                <a:gd name="T6" fmla="*/ 1 w 155"/>
                                <a:gd name="T7" fmla="*/ 0 h 1"/>
                                <a:gd name="T8" fmla="*/ 124 w 155"/>
                                <a:gd name="T9" fmla="*/ 0 h 1"/>
                                <a:gd name="T10" fmla="*/ 127 w 155"/>
                                <a:gd name="T11" fmla="*/ 0 h 1"/>
                                <a:gd name="T12" fmla="*/ 127 w 155"/>
                                <a:gd name="T13" fmla="*/ 0 h 1"/>
                                <a:gd name="T14" fmla="*/ 0 60000 65536"/>
                                <a:gd name="T15" fmla="*/ 0 60000 65536"/>
                                <a:gd name="T16" fmla="*/ 0 60000 65536"/>
                                <a:gd name="T17" fmla="*/ 0 60000 65536"/>
                                <a:gd name="T18" fmla="*/ 0 60000 65536"/>
                                <a:gd name="T19" fmla="*/ 0 60000 65536"/>
                                <a:gd name="T20" fmla="*/ 0 60000 65536"/>
                                <a:gd name="T21" fmla="*/ 0 w 155"/>
                                <a:gd name="T22" fmla="*/ 0 h 1"/>
                                <a:gd name="T23" fmla="*/ 155 w 15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
                                  <a:moveTo>
                                    <a:pt x="154" y="0"/>
                                  </a:moveTo>
                                  <a:lnTo>
                                    <a:pt x="0" y="0"/>
                                  </a:lnTo>
                                  <a:lnTo>
                                    <a:pt x="1" y="0"/>
                                  </a:lnTo>
                                  <a:lnTo>
                                    <a:pt x="150" y="0"/>
                                  </a:lnTo>
                                  <a:lnTo>
                                    <a:pt x="15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83" name="Freeform 1387"/>
                            <p:cNvSpPr>
                              <a:spLocks/>
                            </p:cNvSpPr>
                            <p:nvPr/>
                          </p:nvSpPr>
                          <p:spPr bwMode="auto">
                            <a:xfrm>
                              <a:off x="256" y="1739"/>
                              <a:ext cx="136" cy="1"/>
                            </a:xfrm>
                            <a:custGeom>
                              <a:avLst/>
                              <a:gdLst>
                                <a:gd name="T0" fmla="*/ 122 w 150"/>
                                <a:gd name="T1" fmla="*/ 0 h 1"/>
                                <a:gd name="T2" fmla="*/ 0 w 150"/>
                                <a:gd name="T3" fmla="*/ 0 h 1"/>
                                <a:gd name="T4" fmla="*/ 0 w 150"/>
                                <a:gd name="T5" fmla="*/ 0 h 1"/>
                                <a:gd name="T6" fmla="*/ 121 w 150"/>
                                <a:gd name="T7" fmla="*/ 0 h 1"/>
                                <a:gd name="T8" fmla="*/ 122 w 150"/>
                                <a:gd name="T9" fmla="*/ 0 h 1"/>
                                <a:gd name="T10" fmla="*/ 122 w 150"/>
                                <a:gd name="T11" fmla="*/ 0 h 1"/>
                                <a:gd name="T12" fmla="*/ 0 60000 65536"/>
                                <a:gd name="T13" fmla="*/ 0 60000 65536"/>
                                <a:gd name="T14" fmla="*/ 0 60000 65536"/>
                                <a:gd name="T15" fmla="*/ 0 60000 65536"/>
                                <a:gd name="T16" fmla="*/ 0 60000 65536"/>
                                <a:gd name="T17" fmla="*/ 0 60000 65536"/>
                                <a:gd name="T18" fmla="*/ 0 w 150"/>
                                <a:gd name="T19" fmla="*/ 0 h 1"/>
                                <a:gd name="T20" fmla="*/ 150 w 15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0" h="1">
                                  <a:moveTo>
                                    <a:pt x="149" y="0"/>
                                  </a:moveTo>
                                  <a:lnTo>
                                    <a:pt x="0" y="0"/>
                                  </a:lnTo>
                                  <a:lnTo>
                                    <a:pt x="147" y="0"/>
                                  </a:lnTo>
                                  <a:lnTo>
                                    <a:pt x="14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84" name="Freeform 1388"/>
                            <p:cNvSpPr>
                              <a:spLocks/>
                            </p:cNvSpPr>
                            <p:nvPr/>
                          </p:nvSpPr>
                          <p:spPr bwMode="auto">
                            <a:xfrm>
                              <a:off x="256" y="1739"/>
                              <a:ext cx="134" cy="1"/>
                            </a:xfrm>
                            <a:custGeom>
                              <a:avLst/>
                              <a:gdLst>
                                <a:gd name="T0" fmla="*/ 120 w 148"/>
                                <a:gd name="T1" fmla="*/ 0 h 1"/>
                                <a:gd name="T2" fmla="*/ 0 w 148"/>
                                <a:gd name="T3" fmla="*/ 0 h 1"/>
                                <a:gd name="T4" fmla="*/ 0 w 148"/>
                                <a:gd name="T5" fmla="*/ 0 h 1"/>
                                <a:gd name="T6" fmla="*/ 119 w 148"/>
                                <a:gd name="T7" fmla="*/ 0 h 1"/>
                                <a:gd name="T8" fmla="*/ 120 w 148"/>
                                <a:gd name="T9" fmla="*/ 0 h 1"/>
                                <a:gd name="T10" fmla="*/ 120 w 148"/>
                                <a:gd name="T11" fmla="*/ 0 h 1"/>
                                <a:gd name="T12" fmla="*/ 0 60000 65536"/>
                                <a:gd name="T13" fmla="*/ 0 60000 65536"/>
                                <a:gd name="T14" fmla="*/ 0 60000 65536"/>
                                <a:gd name="T15" fmla="*/ 0 60000 65536"/>
                                <a:gd name="T16" fmla="*/ 0 60000 65536"/>
                                <a:gd name="T17" fmla="*/ 0 60000 65536"/>
                                <a:gd name="T18" fmla="*/ 0 w 148"/>
                                <a:gd name="T19" fmla="*/ 0 h 1"/>
                                <a:gd name="T20" fmla="*/ 148 w 14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8" h="1">
                                  <a:moveTo>
                                    <a:pt x="147" y="0"/>
                                  </a:moveTo>
                                  <a:lnTo>
                                    <a:pt x="0" y="0"/>
                                  </a:lnTo>
                                  <a:lnTo>
                                    <a:pt x="145" y="0"/>
                                  </a:lnTo>
                                  <a:lnTo>
                                    <a:pt x="14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85" name="Freeform 1389"/>
                            <p:cNvSpPr>
                              <a:spLocks/>
                            </p:cNvSpPr>
                            <p:nvPr/>
                          </p:nvSpPr>
                          <p:spPr bwMode="auto">
                            <a:xfrm>
                              <a:off x="256" y="1737"/>
                              <a:ext cx="132" cy="3"/>
                            </a:xfrm>
                            <a:custGeom>
                              <a:avLst/>
                              <a:gdLst>
                                <a:gd name="T0" fmla="*/ 118 w 146"/>
                                <a:gd name="T1" fmla="*/ 2 h 3"/>
                                <a:gd name="T2" fmla="*/ 0 w 146"/>
                                <a:gd name="T3" fmla="*/ 2 h 3"/>
                                <a:gd name="T4" fmla="*/ 3 w 146"/>
                                <a:gd name="T5" fmla="*/ 0 h 3"/>
                                <a:gd name="T6" fmla="*/ 115 w 146"/>
                                <a:gd name="T7" fmla="*/ 0 h 3"/>
                                <a:gd name="T8" fmla="*/ 118 w 146"/>
                                <a:gd name="T9" fmla="*/ 2 h 3"/>
                                <a:gd name="T10" fmla="*/ 118 w 146"/>
                                <a:gd name="T11" fmla="*/ 2 h 3"/>
                                <a:gd name="T12" fmla="*/ 0 60000 65536"/>
                                <a:gd name="T13" fmla="*/ 0 60000 65536"/>
                                <a:gd name="T14" fmla="*/ 0 60000 65536"/>
                                <a:gd name="T15" fmla="*/ 0 60000 65536"/>
                                <a:gd name="T16" fmla="*/ 0 60000 65536"/>
                                <a:gd name="T17" fmla="*/ 0 60000 65536"/>
                                <a:gd name="T18" fmla="*/ 0 w 146"/>
                                <a:gd name="T19" fmla="*/ 0 h 3"/>
                                <a:gd name="T20" fmla="*/ 146 w 14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46" h="3">
                                  <a:moveTo>
                                    <a:pt x="145" y="2"/>
                                  </a:moveTo>
                                  <a:lnTo>
                                    <a:pt x="0" y="2"/>
                                  </a:lnTo>
                                  <a:lnTo>
                                    <a:pt x="3" y="0"/>
                                  </a:lnTo>
                                  <a:lnTo>
                                    <a:pt x="140" y="0"/>
                                  </a:lnTo>
                                  <a:lnTo>
                                    <a:pt x="145"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86" name="Freeform 1390"/>
                            <p:cNvSpPr>
                              <a:spLocks/>
                            </p:cNvSpPr>
                            <p:nvPr/>
                          </p:nvSpPr>
                          <p:spPr bwMode="auto">
                            <a:xfrm>
                              <a:off x="258" y="1737"/>
                              <a:ext cx="126" cy="1"/>
                            </a:xfrm>
                            <a:custGeom>
                              <a:avLst/>
                              <a:gdLst>
                                <a:gd name="T0" fmla="*/ 114 w 138"/>
                                <a:gd name="T1" fmla="*/ 0 h 1"/>
                                <a:gd name="T2" fmla="*/ 0 w 138"/>
                                <a:gd name="T3" fmla="*/ 0 h 1"/>
                                <a:gd name="T4" fmla="*/ 0 w 138"/>
                                <a:gd name="T5" fmla="*/ 0 h 1"/>
                                <a:gd name="T6" fmla="*/ 112 w 138"/>
                                <a:gd name="T7" fmla="*/ 0 h 1"/>
                                <a:gd name="T8" fmla="*/ 114 w 138"/>
                                <a:gd name="T9" fmla="*/ 0 h 1"/>
                                <a:gd name="T10" fmla="*/ 114 w 138"/>
                                <a:gd name="T11" fmla="*/ 0 h 1"/>
                                <a:gd name="T12" fmla="*/ 0 60000 65536"/>
                                <a:gd name="T13" fmla="*/ 0 60000 65536"/>
                                <a:gd name="T14" fmla="*/ 0 60000 65536"/>
                                <a:gd name="T15" fmla="*/ 0 60000 65536"/>
                                <a:gd name="T16" fmla="*/ 0 60000 65536"/>
                                <a:gd name="T17" fmla="*/ 0 60000 65536"/>
                                <a:gd name="T18" fmla="*/ 0 w 138"/>
                                <a:gd name="T19" fmla="*/ 0 h 1"/>
                                <a:gd name="T20" fmla="*/ 138 w 13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8" h="1">
                                  <a:moveTo>
                                    <a:pt x="137" y="0"/>
                                  </a:moveTo>
                                  <a:lnTo>
                                    <a:pt x="0" y="0"/>
                                  </a:lnTo>
                                  <a:lnTo>
                                    <a:pt x="135" y="0"/>
                                  </a:lnTo>
                                  <a:lnTo>
                                    <a:pt x="13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87" name="Freeform 1391"/>
                            <p:cNvSpPr>
                              <a:spLocks/>
                            </p:cNvSpPr>
                            <p:nvPr/>
                          </p:nvSpPr>
                          <p:spPr bwMode="auto">
                            <a:xfrm>
                              <a:off x="258" y="1737"/>
                              <a:ext cx="124" cy="1"/>
                            </a:xfrm>
                            <a:custGeom>
                              <a:avLst/>
                              <a:gdLst>
                                <a:gd name="T0" fmla="*/ 112 w 136"/>
                                <a:gd name="T1" fmla="*/ 0 h 1"/>
                                <a:gd name="T2" fmla="*/ 0 w 136"/>
                                <a:gd name="T3" fmla="*/ 0 h 1"/>
                                <a:gd name="T4" fmla="*/ 2 w 136"/>
                                <a:gd name="T5" fmla="*/ 0 h 1"/>
                                <a:gd name="T6" fmla="*/ 108 w 136"/>
                                <a:gd name="T7" fmla="*/ 0 h 1"/>
                                <a:gd name="T8" fmla="*/ 112 w 136"/>
                                <a:gd name="T9" fmla="*/ 0 h 1"/>
                                <a:gd name="T10" fmla="*/ 112 w 136"/>
                                <a:gd name="T11" fmla="*/ 0 h 1"/>
                                <a:gd name="T12" fmla="*/ 0 60000 65536"/>
                                <a:gd name="T13" fmla="*/ 0 60000 65536"/>
                                <a:gd name="T14" fmla="*/ 0 60000 65536"/>
                                <a:gd name="T15" fmla="*/ 0 60000 65536"/>
                                <a:gd name="T16" fmla="*/ 0 60000 65536"/>
                                <a:gd name="T17" fmla="*/ 0 60000 65536"/>
                                <a:gd name="T18" fmla="*/ 0 w 136"/>
                                <a:gd name="T19" fmla="*/ 0 h 1"/>
                                <a:gd name="T20" fmla="*/ 136 w 1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6" h="1">
                                  <a:moveTo>
                                    <a:pt x="135" y="0"/>
                                  </a:moveTo>
                                  <a:lnTo>
                                    <a:pt x="0" y="0"/>
                                  </a:lnTo>
                                  <a:lnTo>
                                    <a:pt x="2" y="0"/>
                                  </a:lnTo>
                                  <a:lnTo>
                                    <a:pt x="131" y="0"/>
                                  </a:lnTo>
                                  <a:lnTo>
                                    <a:pt x="13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88" name="Freeform 1392"/>
                            <p:cNvSpPr>
                              <a:spLocks/>
                            </p:cNvSpPr>
                            <p:nvPr/>
                          </p:nvSpPr>
                          <p:spPr bwMode="auto">
                            <a:xfrm>
                              <a:off x="260" y="1737"/>
                              <a:ext cx="118" cy="1"/>
                            </a:xfrm>
                            <a:custGeom>
                              <a:avLst/>
                              <a:gdLst>
                                <a:gd name="T0" fmla="*/ 106 w 130"/>
                                <a:gd name="T1" fmla="*/ 0 h 1"/>
                                <a:gd name="T2" fmla="*/ 0 w 130"/>
                                <a:gd name="T3" fmla="*/ 0 h 1"/>
                                <a:gd name="T4" fmla="*/ 0 w 130"/>
                                <a:gd name="T5" fmla="*/ 0 h 1"/>
                                <a:gd name="T6" fmla="*/ 104 w 130"/>
                                <a:gd name="T7" fmla="*/ 0 h 1"/>
                                <a:gd name="T8" fmla="*/ 106 w 130"/>
                                <a:gd name="T9" fmla="*/ 0 h 1"/>
                                <a:gd name="T10" fmla="*/ 106 w 130"/>
                                <a:gd name="T11" fmla="*/ 0 h 1"/>
                                <a:gd name="T12" fmla="*/ 0 60000 65536"/>
                                <a:gd name="T13" fmla="*/ 0 60000 65536"/>
                                <a:gd name="T14" fmla="*/ 0 60000 65536"/>
                                <a:gd name="T15" fmla="*/ 0 60000 65536"/>
                                <a:gd name="T16" fmla="*/ 0 60000 65536"/>
                                <a:gd name="T17" fmla="*/ 0 60000 65536"/>
                                <a:gd name="T18" fmla="*/ 0 w 130"/>
                                <a:gd name="T19" fmla="*/ 0 h 1"/>
                                <a:gd name="T20" fmla="*/ 130 w 1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0" h="1">
                                  <a:moveTo>
                                    <a:pt x="129" y="0"/>
                                  </a:moveTo>
                                  <a:lnTo>
                                    <a:pt x="0" y="0"/>
                                  </a:lnTo>
                                  <a:lnTo>
                                    <a:pt x="127" y="0"/>
                                  </a:lnTo>
                                  <a:lnTo>
                                    <a:pt x="12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89" name="Freeform 1393"/>
                            <p:cNvSpPr>
                              <a:spLocks/>
                            </p:cNvSpPr>
                            <p:nvPr/>
                          </p:nvSpPr>
                          <p:spPr bwMode="auto">
                            <a:xfrm>
                              <a:off x="260" y="1737"/>
                              <a:ext cx="117" cy="1"/>
                            </a:xfrm>
                            <a:custGeom>
                              <a:avLst/>
                              <a:gdLst>
                                <a:gd name="T0" fmla="*/ 106 w 128"/>
                                <a:gd name="T1" fmla="*/ 0 h 1"/>
                                <a:gd name="T2" fmla="*/ 0 w 128"/>
                                <a:gd name="T3" fmla="*/ 0 h 1"/>
                                <a:gd name="T4" fmla="*/ 0 w 128"/>
                                <a:gd name="T5" fmla="*/ 0 h 1"/>
                                <a:gd name="T6" fmla="*/ 102 w 128"/>
                                <a:gd name="T7" fmla="*/ 0 h 1"/>
                                <a:gd name="T8" fmla="*/ 106 w 128"/>
                                <a:gd name="T9" fmla="*/ 0 h 1"/>
                                <a:gd name="T10" fmla="*/ 106 w 128"/>
                                <a:gd name="T11" fmla="*/ 0 h 1"/>
                                <a:gd name="T12" fmla="*/ 0 60000 65536"/>
                                <a:gd name="T13" fmla="*/ 0 60000 65536"/>
                                <a:gd name="T14" fmla="*/ 0 60000 65536"/>
                                <a:gd name="T15" fmla="*/ 0 60000 65536"/>
                                <a:gd name="T16" fmla="*/ 0 60000 65536"/>
                                <a:gd name="T17" fmla="*/ 0 60000 65536"/>
                                <a:gd name="T18" fmla="*/ 0 w 128"/>
                                <a:gd name="T19" fmla="*/ 0 h 1"/>
                                <a:gd name="T20" fmla="*/ 128 w 1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8" h="1">
                                  <a:moveTo>
                                    <a:pt x="127" y="0"/>
                                  </a:moveTo>
                                  <a:lnTo>
                                    <a:pt x="0" y="0"/>
                                  </a:lnTo>
                                  <a:lnTo>
                                    <a:pt x="123" y="0"/>
                                  </a:lnTo>
                                  <a:lnTo>
                                    <a:pt x="12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90" name="Freeform 1394"/>
                            <p:cNvSpPr>
                              <a:spLocks/>
                            </p:cNvSpPr>
                            <p:nvPr/>
                          </p:nvSpPr>
                          <p:spPr bwMode="auto">
                            <a:xfrm>
                              <a:off x="260" y="1737"/>
                              <a:ext cx="113" cy="1"/>
                            </a:xfrm>
                            <a:custGeom>
                              <a:avLst/>
                              <a:gdLst>
                                <a:gd name="T0" fmla="*/ 102 w 124"/>
                                <a:gd name="T1" fmla="*/ 1 h 2"/>
                                <a:gd name="T2" fmla="*/ 0 w 124"/>
                                <a:gd name="T3" fmla="*/ 1 h 2"/>
                                <a:gd name="T4" fmla="*/ 2 w 124"/>
                                <a:gd name="T5" fmla="*/ 0 h 2"/>
                                <a:gd name="T6" fmla="*/ 100 w 124"/>
                                <a:gd name="T7" fmla="*/ 0 h 2"/>
                                <a:gd name="T8" fmla="*/ 102 w 124"/>
                                <a:gd name="T9" fmla="*/ 1 h 2"/>
                                <a:gd name="T10" fmla="*/ 102 w 124"/>
                                <a:gd name="T11" fmla="*/ 1 h 2"/>
                                <a:gd name="T12" fmla="*/ 0 60000 65536"/>
                                <a:gd name="T13" fmla="*/ 0 60000 65536"/>
                                <a:gd name="T14" fmla="*/ 0 60000 65536"/>
                                <a:gd name="T15" fmla="*/ 0 60000 65536"/>
                                <a:gd name="T16" fmla="*/ 0 60000 65536"/>
                                <a:gd name="T17" fmla="*/ 0 60000 65536"/>
                                <a:gd name="T18" fmla="*/ 0 w 124"/>
                                <a:gd name="T19" fmla="*/ 0 h 2"/>
                                <a:gd name="T20" fmla="*/ 124 w 124"/>
                                <a:gd name="T21" fmla="*/ 2 h 2"/>
                              </a:gdLst>
                              <a:ahLst/>
                              <a:cxnLst>
                                <a:cxn ang="T12">
                                  <a:pos x="T0" y="T1"/>
                                </a:cxn>
                                <a:cxn ang="T13">
                                  <a:pos x="T2" y="T3"/>
                                </a:cxn>
                                <a:cxn ang="T14">
                                  <a:pos x="T4" y="T5"/>
                                </a:cxn>
                                <a:cxn ang="T15">
                                  <a:pos x="T6" y="T7"/>
                                </a:cxn>
                                <a:cxn ang="T16">
                                  <a:pos x="T8" y="T9"/>
                                </a:cxn>
                                <a:cxn ang="T17">
                                  <a:pos x="T10" y="T11"/>
                                </a:cxn>
                              </a:cxnLst>
                              <a:rect l="T18" t="T19" r="T20" b="T21"/>
                              <a:pathLst>
                                <a:path w="124" h="2">
                                  <a:moveTo>
                                    <a:pt x="123" y="1"/>
                                  </a:moveTo>
                                  <a:lnTo>
                                    <a:pt x="0" y="1"/>
                                  </a:lnTo>
                                  <a:lnTo>
                                    <a:pt x="2" y="0"/>
                                  </a:lnTo>
                                  <a:lnTo>
                                    <a:pt x="121" y="0"/>
                                  </a:lnTo>
                                  <a:lnTo>
                                    <a:pt x="123" y="1"/>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91" name="Freeform 1395"/>
                            <p:cNvSpPr>
                              <a:spLocks/>
                            </p:cNvSpPr>
                            <p:nvPr/>
                          </p:nvSpPr>
                          <p:spPr bwMode="auto">
                            <a:xfrm>
                              <a:off x="262" y="1737"/>
                              <a:ext cx="109" cy="0"/>
                            </a:xfrm>
                            <a:custGeom>
                              <a:avLst/>
                              <a:gdLst>
                                <a:gd name="T0" fmla="*/ 98 w 120"/>
                                <a:gd name="T1" fmla="*/ 0 h 1"/>
                                <a:gd name="T2" fmla="*/ 0 w 120"/>
                                <a:gd name="T3" fmla="*/ 0 h 1"/>
                                <a:gd name="T4" fmla="*/ 0 w 120"/>
                                <a:gd name="T5" fmla="*/ 0 h 1"/>
                                <a:gd name="T6" fmla="*/ 94 w 120"/>
                                <a:gd name="T7" fmla="*/ 0 h 1"/>
                                <a:gd name="T8" fmla="*/ 98 w 120"/>
                                <a:gd name="T9" fmla="*/ 0 h 1"/>
                                <a:gd name="T10" fmla="*/ 98 w 120"/>
                                <a:gd name="T11" fmla="*/ 0 h 1"/>
                                <a:gd name="T12" fmla="*/ 0 60000 65536"/>
                                <a:gd name="T13" fmla="*/ 0 60000 65536"/>
                                <a:gd name="T14" fmla="*/ 0 60000 65536"/>
                                <a:gd name="T15" fmla="*/ 0 60000 65536"/>
                                <a:gd name="T16" fmla="*/ 0 60000 65536"/>
                                <a:gd name="T17" fmla="*/ 0 60000 65536"/>
                                <a:gd name="T18" fmla="*/ 0 w 120"/>
                                <a:gd name="T19" fmla="*/ 0 h 1"/>
                                <a:gd name="T20" fmla="*/ 120 w 120"/>
                                <a:gd name="T21" fmla="*/ 0 h 1"/>
                              </a:gdLst>
                              <a:ahLst/>
                              <a:cxnLst>
                                <a:cxn ang="T12">
                                  <a:pos x="T0" y="T1"/>
                                </a:cxn>
                                <a:cxn ang="T13">
                                  <a:pos x="T2" y="T3"/>
                                </a:cxn>
                                <a:cxn ang="T14">
                                  <a:pos x="T4" y="T5"/>
                                </a:cxn>
                                <a:cxn ang="T15">
                                  <a:pos x="T6" y="T7"/>
                                </a:cxn>
                                <a:cxn ang="T16">
                                  <a:pos x="T8" y="T9"/>
                                </a:cxn>
                                <a:cxn ang="T17">
                                  <a:pos x="T10" y="T11"/>
                                </a:cxn>
                              </a:cxnLst>
                              <a:rect l="T18" t="T19" r="T20" b="T21"/>
                              <a:pathLst>
                                <a:path w="120" h="1">
                                  <a:moveTo>
                                    <a:pt x="119" y="0"/>
                                  </a:moveTo>
                                  <a:lnTo>
                                    <a:pt x="0" y="0"/>
                                  </a:lnTo>
                                  <a:lnTo>
                                    <a:pt x="115" y="0"/>
                                  </a:lnTo>
                                  <a:lnTo>
                                    <a:pt x="11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92" name="Freeform 1396"/>
                            <p:cNvSpPr>
                              <a:spLocks/>
                            </p:cNvSpPr>
                            <p:nvPr/>
                          </p:nvSpPr>
                          <p:spPr bwMode="auto">
                            <a:xfrm>
                              <a:off x="262" y="1737"/>
                              <a:ext cx="106" cy="0"/>
                            </a:xfrm>
                            <a:custGeom>
                              <a:avLst/>
                              <a:gdLst>
                                <a:gd name="T0" fmla="*/ 96 w 116"/>
                                <a:gd name="T1" fmla="*/ 0 h 1"/>
                                <a:gd name="T2" fmla="*/ 0 w 116"/>
                                <a:gd name="T3" fmla="*/ 0 h 1"/>
                                <a:gd name="T4" fmla="*/ 2 w 116"/>
                                <a:gd name="T5" fmla="*/ 0 h 1"/>
                                <a:gd name="T6" fmla="*/ 94 w 116"/>
                                <a:gd name="T7" fmla="*/ 0 h 1"/>
                                <a:gd name="T8" fmla="*/ 96 w 116"/>
                                <a:gd name="T9" fmla="*/ 0 h 1"/>
                                <a:gd name="T10" fmla="*/ 96 w 116"/>
                                <a:gd name="T11" fmla="*/ 0 h 1"/>
                                <a:gd name="T12" fmla="*/ 0 60000 65536"/>
                                <a:gd name="T13" fmla="*/ 0 60000 65536"/>
                                <a:gd name="T14" fmla="*/ 0 60000 65536"/>
                                <a:gd name="T15" fmla="*/ 0 60000 65536"/>
                                <a:gd name="T16" fmla="*/ 0 60000 65536"/>
                                <a:gd name="T17" fmla="*/ 0 60000 65536"/>
                                <a:gd name="T18" fmla="*/ 0 w 116"/>
                                <a:gd name="T19" fmla="*/ 0 h 1"/>
                                <a:gd name="T20" fmla="*/ 116 w 116"/>
                                <a:gd name="T21" fmla="*/ 0 h 1"/>
                              </a:gdLst>
                              <a:ahLst/>
                              <a:cxnLst>
                                <a:cxn ang="T12">
                                  <a:pos x="T0" y="T1"/>
                                </a:cxn>
                                <a:cxn ang="T13">
                                  <a:pos x="T2" y="T3"/>
                                </a:cxn>
                                <a:cxn ang="T14">
                                  <a:pos x="T4" y="T5"/>
                                </a:cxn>
                                <a:cxn ang="T15">
                                  <a:pos x="T6" y="T7"/>
                                </a:cxn>
                                <a:cxn ang="T16">
                                  <a:pos x="T8" y="T9"/>
                                </a:cxn>
                                <a:cxn ang="T17">
                                  <a:pos x="T10" y="T11"/>
                                </a:cxn>
                              </a:cxnLst>
                              <a:rect l="T18" t="T19" r="T20" b="T21"/>
                              <a:pathLst>
                                <a:path w="116" h="1">
                                  <a:moveTo>
                                    <a:pt x="115" y="0"/>
                                  </a:moveTo>
                                  <a:lnTo>
                                    <a:pt x="0" y="0"/>
                                  </a:lnTo>
                                  <a:lnTo>
                                    <a:pt x="2" y="0"/>
                                  </a:lnTo>
                                  <a:lnTo>
                                    <a:pt x="113" y="0"/>
                                  </a:lnTo>
                                  <a:lnTo>
                                    <a:pt x="11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93" name="Freeform 1397"/>
                            <p:cNvSpPr>
                              <a:spLocks/>
                            </p:cNvSpPr>
                            <p:nvPr/>
                          </p:nvSpPr>
                          <p:spPr bwMode="auto">
                            <a:xfrm>
                              <a:off x="264" y="1737"/>
                              <a:ext cx="102" cy="0"/>
                            </a:xfrm>
                            <a:custGeom>
                              <a:avLst/>
                              <a:gdLst>
                                <a:gd name="T0" fmla="*/ 92 w 112"/>
                                <a:gd name="T1" fmla="*/ 0 h 1"/>
                                <a:gd name="T2" fmla="*/ 0 w 112"/>
                                <a:gd name="T3" fmla="*/ 0 h 1"/>
                                <a:gd name="T4" fmla="*/ 0 w 112"/>
                                <a:gd name="T5" fmla="*/ 0 h 1"/>
                                <a:gd name="T6" fmla="*/ 90 w 112"/>
                                <a:gd name="T7" fmla="*/ 0 h 1"/>
                                <a:gd name="T8" fmla="*/ 92 w 112"/>
                                <a:gd name="T9" fmla="*/ 0 h 1"/>
                                <a:gd name="T10" fmla="*/ 92 w 112"/>
                                <a:gd name="T11" fmla="*/ 0 h 1"/>
                                <a:gd name="T12" fmla="*/ 0 60000 65536"/>
                                <a:gd name="T13" fmla="*/ 0 60000 65536"/>
                                <a:gd name="T14" fmla="*/ 0 60000 65536"/>
                                <a:gd name="T15" fmla="*/ 0 60000 65536"/>
                                <a:gd name="T16" fmla="*/ 0 60000 65536"/>
                                <a:gd name="T17" fmla="*/ 0 60000 65536"/>
                                <a:gd name="T18" fmla="*/ 0 w 112"/>
                                <a:gd name="T19" fmla="*/ 0 h 1"/>
                                <a:gd name="T20" fmla="*/ 112 w 112"/>
                                <a:gd name="T21" fmla="*/ 0 h 1"/>
                              </a:gdLst>
                              <a:ahLst/>
                              <a:cxnLst>
                                <a:cxn ang="T12">
                                  <a:pos x="T0" y="T1"/>
                                </a:cxn>
                                <a:cxn ang="T13">
                                  <a:pos x="T2" y="T3"/>
                                </a:cxn>
                                <a:cxn ang="T14">
                                  <a:pos x="T4" y="T5"/>
                                </a:cxn>
                                <a:cxn ang="T15">
                                  <a:pos x="T6" y="T7"/>
                                </a:cxn>
                                <a:cxn ang="T16">
                                  <a:pos x="T8" y="T9"/>
                                </a:cxn>
                                <a:cxn ang="T17">
                                  <a:pos x="T10" y="T11"/>
                                </a:cxn>
                              </a:cxnLst>
                              <a:rect l="T18" t="T19" r="T20" b="T21"/>
                              <a:pathLst>
                                <a:path w="112" h="1">
                                  <a:moveTo>
                                    <a:pt x="111" y="0"/>
                                  </a:moveTo>
                                  <a:lnTo>
                                    <a:pt x="0" y="0"/>
                                  </a:lnTo>
                                  <a:lnTo>
                                    <a:pt x="109" y="0"/>
                                  </a:lnTo>
                                  <a:lnTo>
                                    <a:pt x="11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94" name="Freeform 1398"/>
                            <p:cNvSpPr>
                              <a:spLocks/>
                            </p:cNvSpPr>
                            <p:nvPr/>
                          </p:nvSpPr>
                          <p:spPr bwMode="auto">
                            <a:xfrm>
                              <a:off x="264" y="1737"/>
                              <a:ext cx="100" cy="0"/>
                            </a:xfrm>
                            <a:custGeom>
                              <a:avLst/>
                              <a:gdLst>
                                <a:gd name="T0" fmla="*/ 90 w 110"/>
                                <a:gd name="T1" fmla="*/ 0 h 1"/>
                                <a:gd name="T2" fmla="*/ 0 w 110"/>
                                <a:gd name="T3" fmla="*/ 0 h 1"/>
                                <a:gd name="T4" fmla="*/ 0 w 110"/>
                                <a:gd name="T5" fmla="*/ 0 h 1"/>
                                <a:gd name="T6" fmla="*/ 86 w 110"/>
                                <a:gd name="T7" fmla="*/ 0 h 1"/>
                                <a:gd name="T8" fmla="*/ 90 w 110"/>
                                <a:gd name="T9" fmla="*/ 0 h 1"/>
                                <a:gd name="T10" fmla="*/ 90 w 110"/>
                                <a:gd name="T11" fmla="*/ 0 h 1"/>
                                <a:gd name="T12" fmla="*/ 0 60000 65536"/>
                                <a:gd name="T13" fmla="*/ 0 60000 65536"/>
                                <a:gd name="T14" fmla="*/ 0 60000 65536"/>
                                <a:gd name="T15" fmla="*/ 0 60000 65536"/>
                                <a:gd name="T16" fmla="*/ 0 60000 65536"/>
                                <a:gd name="T17" fmla="*/ 0 60000 65536"/>
                                <a:gd name="T18" fmla="*/ 0 w 110"/>
                                <a:gd name="T19" fmla="*/ 0 h 1"/>
                                <a:gd name="T20" fmla="*/ 110 w 110"/>
                                <a:gd name="T21" fmla="*/ 0 h 1"/>
                              </a:gdLst>
                              <a:ahLst/>
                              <a:cxnLst>
                                <a:cxn ang="T12">
                                  <a:pos x="T0" y="T1"/>
                                </a:cxn>
                                <a:cxn ang="T13">
                                  <a:pos x="T2" y="T3"/>
                                </a:cxn>
                                <a:cxn ang="T14">
                                  <a:pos x="T4" y="T5"/>
                                </a:cxn>
                                <a:cxn ang="T15">
                                  <a:pos x="T6" y="T7"/>
                                </a:cxn>
                                <a:cxn ang="T16">
                                  <a:pos x="T8" y="T9"/>
                                </a:cxn>
                                <a:cxn ang="T17">
                                  <a:pos x="T10" y="T11"/>
                                </a:cxn>
                              </a:cxnLst>
                              <a:rect l="T18" t="T19" r="T20" b="T21"/>
                              <a:pathLst>
                                <a:path w="110" h="1">
                                  <a:moveTo>
                                    <a:pt x="109" y="0"/>
                                  </a:moveTo>
                                  <a:lnTo>
                                    <a:pt x="0" y="0"/>
                                  </a:lnTo>
                                  <a:lnTo>
                                    <a:pt x="104" y="0"/>
                                  </a:lnTo>
                                  <a:lnTo>
                                    <a:pt x="10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95" name="Freeform 1399"/>
                            <p:cNvSpPr>
                              <a:spLocks/>
                            </p:cNvSpPr>
                            <p:nvPr/>
                          </p:nvSpPr>
                          <p:spPr bwMode="auto">
                            <a:xfrm>
                              <a:off x="264" y="1735"/>
                              <a:ext cx="95" cy="2"/>
                            </a:xfrm>
                            <a:custGeom>
                              <a:avLst/>
                              <a:gdLst>
                                <a:gd name="T0" fmla="*/ 85 w 105"/>
                                <a:gd name="T1" fmla="*/ 1 h 3"/>
                                <a:gd name="T2" fmla="*/ 0 w 105"/>
                                <a:gd name="T3" fmla="*/ 1 h 3"/>
                                <a:gd name="T4" fmla="*/ 3 w 105"/>
                                <a:gd name="T5" fmla="*/ 0 h 3"/>
                                <a:gd name="T6" fmla="*/ 83 w 105"/>
                                <a:gd name="T7" fmla="*/ 0 h 3"/>
                                <a:gd name="T8" fmla="*/ 85 w 105"/>
                                <a:gd name="T9" fmla="*/ 1 h 3"/>
                                <a:gd name="T10" fmla="*/ 85 w 105"/>
                                <a:gd name="T11" fmla="*/ 1 h 3"/>
                                <a:gd name="T12" fmla="*/ 0 60000 65536"/>
                                <a:gd name="T13" fmla="*/ 0 60000 65536"/>
                                <a:gd name="T14" fmla="*/ 0 60000 65536"/>
                                <a:gd name="T15" fmla="*/ 0 60000 65536"/>
                                <a:gd name="T16" fmla="*/ 0 60000 65536"/>
                                <a:gd name="T17" fmla="*/ 0 60000 65536"/>
                                <a:gd name="T18" fmla="*/ 0 w 105"/>
                                <a:gd name="T19" fmla="*/ 0 h 3"/>
                                <a:gd name="T20" fmla="*/ 105 w 105"/>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5" h="3">
                                  <a:moveTo>
                                    <a:pt x="104" y="2"/>
                                  </a:moveTo>
                                  <a:lnTo>
                                    <a:pt x="0" y="2"/>
                                  </a:lnTo>
                                  <a:lnTo>
                                    <a:pt x="3" y="0"/>
                                  </a:lnTo>
                                  <a:lnTo>
                                    <a:pt x="102" y="0"/>
                                  </a:lnTo>
                                  <a:lnTo>
                                    <a:pt x="104"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96" name="Freeform 1400"/>
                            <p:cNvSpPr>
                              <a:spLocks/>
                            </p:cNvSpPr>
                            <p:nvPr/>
                          </p:nvSpPr>
                          <p:spPr bwMode="auto">
                            <a:xfrm>
                              <a:off x="267" y="1735"/>
                              <a:ext cx="91" cy="1"/>
                            </a:xfrm>
                            <a:custGeom>
                              <a:avLst/>
                              <a:gdLst>
                                <a:gd name="T0" fmla="*/ 82 w 100"/>
                                <a:gd name="T1" fmla="*/ 0 h 1"/>
                                <a:gd name="T2" fmla="*/ 0 w 100"/>
                                <a:gd name="T3" fmla="*/ 0 h 1"/>
                                <a:gd name="T4" fmla="*/ 0 w 100"/>
                                <a:gd name="T5" fmla="*/ 0 h 1"/>
                                <a:gd name="T6" fmla="*/ 78 w 100"/>
                                <a:gd name="T7" fmla="*/ 0 h 1"/>
                                <a:gd name="T8" fmla="*/ 82 w 100"/>
                                <a:gd name="T9" fmla="*/ 0 h 1"/>
                                <a:gd name="T10" fmla="*/ 82 w 100"/>
                                <a:gd name="T11" fmla="*/ 0 h 1"/>
                                <a:gd name="T12" fmla="*/ 0 60000 65536"/>
                                <a:gd name="T13" fmla="*/ 0 60000 65536"/>
                                <a:gd name="T14" fmla="*/ 0 60000 65536"/>
                                <a:gd name="T15" fmla="*/ 0 60000 65536"/>
                                <a:gd name="T16" fmla="*/ 0 60000 65536"/>
                                <a:gd name="T17" fmla="*/ 0 60000 65536"/>
                                <a:gd name="T18" fmla="*/ 0 w 100"/>
                                <a:gd name="T19" fmla="*/ 0 h 1"/>
                                <a:gd name="T20" fmla="*/ 100 w 1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0" h="1">
                                  <a:moveTo>
                                    <a:pt x="99" y="0"/>
                                  </a:moveTo>
                                  <a:lnTo>
                                    <a:pt x="0" y="0"/>
                                  </a:lnTo>
                                  <a:lnTo>
                                    <a:pt x="95" y="0"/>
                                  </a:lnTo>
                                  <a:lnTo>
                                    <a:pt x="9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97" name="Freeform 1401"/>
                            <p:cNvSpPr>
                              <a:spLocks/>
                            </p:cNvSpPr>
                            <p:nvPr/>
                          </p:nvSpPr>
                          <p:spPr bwMode="auto">
                            <a:xfrm>
                              <a:off x="267" y="1735"/>
                              <a:ext cx="87" cy="1"/>
                            </a:xfrm>
                            <a:custGeom>
                              <a:avLst/>
                              <a:gdLst>
                                <a:gd name="T0" fmla="*/ 78 w 96"/>
                                <a:gd name="T1" fmla="*/ 0 h 1"/>
                                <a:gd name="T2" fmla="*/ 0 w 96"/>
                                <a:gd name="T3" fmla="*/ 0 h 1"/>
                                <a:gd name="T4" fmla="*/ 2 w 96"/>
                                <a:gd name="T5" fmla="*/ 0 h 1"/>
                                <a:gd name="T6" fmla="*/ 76 w 96"/>
                                <a:gd name="T7" fmla="*/ 0 h 1"/>
                                <a:gd name="T8" fmla="*/ 78 w 96"/>
                                <a:gd name="T9" fmla="*/ 0 h 1"/>
                                <a:gd name="T10" fmla="*/ 78 w 96"/>
                                <a:gd name="T11" fmla="*/ 0 h 1"/>
                                <a:gd name="T12" fmla="*/ 0 60000 65536"/>
                                <a:gd name="T13" fmla="*/ 0 60000 65536"/>
                                <a:gd name="T14" fmla="*/ 0 60000 65536"/>
                                <a:gd name="T15" fmla="*/ 0 60000 65536"/>
                                <a:gd name="T16" fmla="*/ 0 60000 65536"/>
                                <a:gd name="T17" fmla="*/ 0 60000 65536"/>
                                <a:gd name="T18" fmla="*/ 0 w 96"/>
                                <a:gd name="T19" fmla="*/ 0 h 1"/>
                                <a:gd name="T20" fmla="*/ 96 w 96"/>
                                <a:gd name="T21" fmla="*/ 1 h 1"/>
                              </a:gdLst>
                              <a:ahLst/>
                              <a:cxnLst>
                                <a:cxn ang="T12">
                                  <a:pos x="T0" y="T1"/>
                                </a:cxn>
                                <a:cxn ang="T13">
                                  <a:pos x="T2" y="T3"/>
                                </a:cxn>
                                <a:cxn ang="T14">
                                  <a:pos x="T4" y="T5"/>
                                </a:cxn>
                                <a:cxn ang="T15">
                                  <a:pos x="T6" y="T7"/>
                                </a:cxn>
                                <a:cxn ang="T16">
                                  <a:pos x="T8" y="T9"/>
                                </a:cxn>
                                <a:cxn ang="T17">
                                  <a:pos x="T10" y="T11"/>
                                </a:cxn>
                              </a:cxnLst>
                              <a:rect l="T18" t="T19" r="T20" b="T21"/>
                              <a:pathLst>
                                <a:path w="96" h="1">
                                  <a:moveTo>
                                    <a:pt x="95" y="0"/>
                                  </a:moveTo>
                                  <a:lnTo>
                                    <a:pt x="0" y="0"/>
                                  </a:lnTo>
                                  <a:lnTo>
                                    <a:pt x="2" y="0"/>
                                  </a:lnTo>
                                  <a:lnTo>
                                    <a:pt x="93" y="0"/>
                                  </a:lnTo>
                                  <a:lnTo>
                                    <a:pt x="9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98" name="Freeform 1402"/>
                            <p:cNvSpPr>
                              <a:spLocks/>
                            </p:cNvSpPr>
                            <p:nvPr/>
                          </p:nvSpPr>
                          <p:spPr bwMode="auto">
                            <a:xfrm>
                              <a:off x="268" y="1735"/>
                              <a:ext cx="84" cy="1"/>
                            </a:xfrm>
                            <a:custGeom>
                              <a:avLst/>
                              <a:gdLst>
                                <a:gd name="T0" fmla="*/ 76 w 92"/>
                                <a:gd name="T1" fmla="*/ 0 h 1"/>
                                <a:gd name="T2" fmla="*/ 0 w 92"/>
                                <a:gd name="T3" fmla="*/ 0 h 1"/>
                                <a:gd name="T4" fmla="*/ 0 w 92"/>
                                <a:gd name="T5" fmla="*/ 0 h 1"/>
                                <a:gd name="T6" fmla="*/ 72 w 92"/>
                                <a:gd name="T7" fmla="*/ 0 h 1"/>
                                <a:gd name="T8" fmla="*/ 76 w 92"/>
                                <a:gd name="T9" fmla="*/ 0 h 1"/>
                                <a:gd name="T10" fmla="*/ 76 w 92"/>
                                <a:gd name="T11" fmla="*/ 0 h 1"/>
                                <a:gd name="T12" fmla="*/ 0 60000 65536"/>
                                <a:gd name="T13" fmla="*/ 0 60000 65536"/>
                                <a:gd name="T14" fmla="*/ 0 60000 65536"/>
                                <a:gd name="T15" fmla="*/ 0 60000 65536"/>
                                <a:gd name="T16" fmla="*/ 0 60000 65536"/>
                                <a:gd name="T17" fmla="*/ 0 60000 65536"/>
                                <a:gd name="T18" fmla="*/ 0 w 92"/>
                                <a:gd name="T19" fmla="*/ 0 h 1"/>
                                <a:gd name="T20" fmla="*/ 92 w 92"/>
                                <a:gd name="T21" fmla="*/ 1 h 1"/>
                              </a:gdLst>
                              <a:ahLst/>
                              <a:cxnLst>
                                <a:cxn ang="T12">
                                  <a:pos x="T0" y="T1"/>
                                </a:cxn>
                                <a:cxn ang="T13">
                                  <a:pos x="T2" y="T3"/>
                                </a:cxn>
                                <a:cxn ang="T14">
                                  <a:pos x="T4" y="T5"/>
                                </a:cxn>
                                <a:cxn ang="T15">
                                  <a:pos x="T6" y="T7"/>
                                </a:cxn>
                                <a:cxn ang="T16">
                                  <a:pos x="T8" y="T9"/>
                                </a:cxn>
                                <a:cxn ang="T17">
                                  <a:pos x="T10" y="T11"/>
                                </a:cxn>
                              </a:cxnLst>
                              <a:rect l="T18" t="T19" r="T20" b="T21"/>
                              <a:pathLst>
                                <a:path w="92" h="1">
                                  <a:moveTo>
                                    <a:pt x="91" y="0"/>
                                  </a:moveTo>
                                  <a:lnTo>
                                    <a:pt x="0" y="0"/>
                                  </a:lnTo>
                                  <a:lnTo>
                                    <a:pt x="87" y="0"/>
                                  </a:lnTo>
                                  <a:lnTo>
                                    <a:pt x="9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699" name="Freeform 1403"/>
                            <p:cNvSpPr>
                              <a:spLocks/>
                            </p:cNvSpPr>
                            <p:nvPr/>
                          </p:nvSpPr>
                          <p:spPr bwMode="auto">
                            <a:xfrm>
                              <a:off x="268" y="1732"/>
                              <a:ext cx="80" cy="4"/>
                            </a:xfrm>
                            <a:custGeom>
                              <a:avLst/>
                              <a:gdLst>
                                <a:gd name="T0" fmla="*/ 72 w 88"/>
                                <a:gd name="T1" fmla="*/ 3 h 4"/>
                                <a:gd name="T2" fmla="*/ 0 w 88"/>
                                <a:gd name="T3" fmla="*/ 3 h 4"/>
                                <a:gd name="T4" fmla="*/ 0 w 88"/>
                                <a:gd name="T5" fmla="*/ 0 h 4"/>
                                <a:gd name="T6" fmla="*/ 70 w 88"/>
                                <a:gd name="T7" fmla="*/ 0 h 4"/>
                                <a:gd name="T8" fmla="*/ 72 w 88"/>
                                <a:gd name="T9" fmla="*/ 3 h 4"/>
                                <a:gd name="T10" fmla="*/ 72 w 88"/>
                                <a:gd name="T11" fmla="*/ 3 h 4"/>
                                <a:gd name="T12" fmla="*/ 0 60000 65536"/>
                                <a:gd name="T13" fmla="*/ 0 60000 65536"/>
                                <a:gd name="T14" fmla="*/ 0 60000 65536"/>
                                <a:gd name="T15" fmla="*/ 0 60000 65536"/>
                                <a:gd name="T16" fmla="*/ 0 60000 65536"/>
                                <a:gd name="T17" fmla="*/ 0 60000 65536"/>
                                <a:gd name="T18" fmla="*/ 0 w 88"/>
                                <a:gd name="T19" fmla="*/ 0 h 4"/>
                                <a:gd name="T20" fmla="*/ 88 w 8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8" h="4">
                                  <a:moveTo>
                                    <a:pt x="87" y="3"/>
                                  </a:moveTo>
                                  <a:lnTo>
                                    <a:pt x="0" y="3"/>
                                  </a:lnTo>
                                  <a:lnTo>
                                    <a:pt x="0" y="0"/>
                                  </a:lnTo>
                                  <a:lnTo>
                                    <a:pt x="85" y="0"/>
                                  </a:lnTo>
                                  <a:lnTo>
                                    <a:pt x="87"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00" name="Freeform 1404"/>
                            <p:cNvSpPr>
                              <a:spLocks/>
                            </p:cNvSpPr>
                            <p:nvPr/>
                          </p:nvSpPr>
                          <p:spPr bwMode="auto">
                            <a:xfrm>
                              <a:off x="268" y="1732"/>
                              <a:ext cx="79" cy="1"/>
                            </a:xfrm>
                            <a:custGeom>
                              <a:avLst/>
                              <a:gdLst>
                                <a:gd name="T0" fmla="*/ 72 w 86"/>
                                <a:gd name="T1" fmla="*/ 0 h 1"/>
                                <a:gd name="T2" fmla="*/ 0 w 86"/>
                                <a:gd name="T3" fmla="*/ 0 h 1"/>
                                <a:gd name="T4" fmla="*/ 1 w 86"/>
                                <a:gd name="T5" fmla="*/ 0 h 1"/>
                                <a:gd name="T6" fmla="*/ 67 w 86"/>
                                <a:gd name="T7" fmla="*/ 0 h 1"/>
                                <a:gd name="T8" fmla="*/ 72 w 86"/>
                                <a:gd name="T9" fmla="*/ 0 h 1"/>
                                <a:gd name="T10" fmla="*/ 72 w 86"/>
                                <a:gd name="T11" fmla="*/ 0 h 1"/>
                                <a:gd name="T12" fmla="*/ 0 60000 65536"/>
                                <a:gd name="T13" fmla="*/ 0 60000 65536"/>
                                <a:gd name="T14" fmla="*/ 0 60000 65536"/>
                                <a:gd name="T15" fmla="*/ 0 60000 65536"/>
                                <a:gd name="T16" fmla="*/ 0 60000 65536"/>
                                <a:gd name="T17" fmla="*/ 0 60000 65536"/>
                                <a:gd name="T18" fmla="*/ 0 w 86"/>
                                <a:gd name="T19" fmla="*/ 0 h 1"/>
                                <a:gd name="T20" fmla="*/ 86 w 86"/>
                                <a:gd name="T21" fmla="*/ 1 h 1"/>
                              </a:gdLst>
                              <a:ahLst/>
                              <a:cxnLst>
                                <a:cxn ang="T12">
                                  <a:pos x="T0" y="T1"/>
                                </a:cxn>
                                <a:cxn ang="T13">
                                  <a:pos x="T2" y="T3"/>
                                </a:cxn>
                                <a:cxn ang="T14">
                                  <a:pos x="T4" y="T5"/>
                                </a:cxn>
                                <a:cxn ang="T15">
                                  <a:pos x="T6" y="T7"/>
                                </a:cxn>
                                <a:cxn ang="T16">
                                  <a:pos x="T8" y="T9"/>
                                </a:cxn>
                                <a:cxn ang="T17">
                                  <a:pos x="T10" y="T11"/>
                                </a:cxn>
                              </a:cxnLst>
                              <a:rect l="T18" t="T19" r="T20" b="T21"/>
                              <a:pathLst>
                                <a:path w="86" h="1">
                                  <a:moveTo>
                                    <a:pt x="85" y="0"/>
                                  </a:moveTo>
                                  <a:lnTo>
                                    <a:pt x="0" y="0"/>
                                  </a:lnTo>
                                  <a:lnTo>
                                    <a:pt x="1" y="0"/>
                                  </a:lnTo>
                                  <a:lnTo>
                                    <a:pt x="80" y="0"/>
                                  </a:lnTo>
                                  <a:lnTo>
                                    <a:pt x="8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01" name="Freeform 1405"/>
                            <p:cNvSpPr>
                              <a:spLocks/>
                            </p:cNvSpPr>
                            <p:nvPr/>
                          </p:nvSpPr>
                          <p:spPr bwMode="auto">
                            <a:xfrm>
                              <a:off x="269" y="1732"/>
                              <a:ext cx="73" cy="1"/>
                            </a:xfrm>
                            <a:custGeom>
                              <a:avLst/>
                              <a:gdLst>
                                <a:gd name="T0" fmla="*/ 66 w 80"/>
                                <a:gd name="T1" fmla="*/ 0 h 1"/>
                                <a:gd name="T2" fmla="*/ 0 w 80"/>
                                <a:gd name="T3" fmla="*/ 0 h 1"/>
                                <a:gd name="T4" fmla="*/ 0 w 80"/>
                                <a:gd name="T5" fmla="*/ 0 h 1"/>
                                <a:gd name="T6" fmla="*/ 64 w 80"/>
                                <a:gd name="T7" fmla="*/ 0 h 1"/>
                                <a:gd name="T8" fmla="*/ 66 w 80"/>
                                <a:gd name="T9" fmla="*/ 0 h 1"/>
                                <a:gd name="T10" fmla="*/ 66 w 80"/>
                                <a:gd name="T11" fmla="*/ 0 h 1"/>
                                <a:gd name="T12" fmla="*/ 0 60000 65536"/>
                                <a:gd name="T13" fmla="*/ 0 60000 65536"/>
                                <a:gd name="T14" fmla="*/ 0 60000 65536"/>
                                <a:gd name="T15" fmla="*/ 0 60000 65536"/>
                                <a:gd name="T16" fmla="*/ 0 60000 65536"/>
                                <a:gd name="T17" fmla="*/ 0 60000 65536"/>
                                <a:gd name="T18" fmla="*/ 0 w 80"/>
                                <a:gd name="T19" fmla="*/ 0 h 1"/>
                                <a:gd name="T20" fmla="*/ 80 w 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80" h="1">
                                  <a:moveTo>
                                    <a:pt x="79" y="0"/>
                                  </a:moveTo>
                                  <a:lnTo>
                                    <a:pt x="0" y="0"/>
                                  </a:lnTo>
                                  <a:lnTo>
                                    <a:pt x="77" y="0"/>
                                  </a:lnTo>
                                  <a:lnTo>
                                    <a:pt x="7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02" name="Freeform 1406"/>
                            <p:cNvSpPr>
                              <a:spLocks/>
                            </p:cNvSpPr>
                            <p:nvPr/>
                          </p:nvSpPr>
                          <p:spPr bwMode="auto">
                            <a:xfrm>
                              <a:off x="269" y="1732"/>
                              <a:ext cx="71" cy="1"/>
                            </a:xfrm>
                            <a:custGeom>
                              <a:avLst/>
                              <a:gdLst>
                                <a:gd name="T0" fmla="*/ 64 w 78"/>
                                <a:gd name="T1" fmla="*/ 0 h 1"/>
                                <a:gd name="T2" fmla="*/ 0 w 78"/>
                                <a:gd name="T3" fmla="*/ 0 h 1"/>
                                <a:gd name="T4" fmla="*/ 2 w 78"/>
                                <a:gd name="T5" fmla="*/ 0 h 1"/>
                                <a:gd name="T6" fmla="*/ 62 w 78"/>
                                <a:gd name="T7" fmla="*/ 0 h 1"/>
                                <a:gd name="T8" fmla="*/ 64 w 78"/>
                                <a:gd name="T9" fmla="*/ 0 h 1"/>
                                <a:gd name="T10" fmla="*/ 64 w 78"/>
                                <a:gd name="T11" fmla="*/ 0 h 1"/>
                                <a:gd name="T12" fmla="*/ 0 60000 65536"/>
                                <a:gd name="T13" fmla="*/ 0 60000 65536"/>
                                <a:gd name="T14" fmla="*/ 0 60000 65536"/>
                                <a:gd name="T15" fmla="*/ 0 60000 65536"/>
                                <a:gd name="T16" fmla="*/ 0 60000 65536"/>
                                <a:gd name="T17" fmla="*/ 0 60000 65536"/>
                                <a:gd name="T18" fmla="*/ 0 w 78"/>
                                <a:gd name="T19" fmla="*/ 0 h 1"/>
                                <a:gd name="T20" fmla="*/ 78 w 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78" h="1">
                                  <a:moveTo>
                                    <a:pt x="77" y="0"/>
                                  </a:moveTo>
                                  <a:lnTo>
                                    <a:pt x="0" y="0"/>
                                  </a:lnTo>
                                  <a:lnTo>
                                    <a:pt x="2" y="0"/>
                                  </a:lnTo>
                                  <a:lnTo>
                                    <a:pt x="75" y="0"/>
                                  </a:lnTo>
                                  <a:lnTo>
                                    <a:pt x="7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03" name="Freeform 1407"/>
                            <p:cNvSpPr>
                              <a:spLocks/>
                            </p:cNvSpPr>
                            <p:nvPr/>
                          </p:nvSpPr>
                          <p:spPr bwMode="auto">
                            <a:xfrm>
                              <a:off x="271" y="1732"/>
                              <a:ext cx="67" cy="1"/>
                            </a:xfrm>
                            <a:custGeom>
                              <a:avLst/>
                              <a:gdLst>
                                <a:gd name="T0" fmla="*/ 60 w 74"/>
                                <a:gd name="T1" fmla="*/ 0 h 1"/>
                                <a:gd name="T2" fmla="*/ 0 w 74"/>
                                <a:gd name="T3" fmla="*/ 0 h 1"/>
                                <a:gd name="T4" fmla="*/ 0 w 74"/>
                                <a:gd name="T5" fmla="*/ 0 h 1"/>
                                <a:gd name="T6" fmla="*/ 56 w 74"/>
                                <a:gd name="T7" fmla="*/ 0 h 1"/>
                                <a:gd name="T8" fmla="*/ 60 w 74"/>
                                <a:gd name="T9" fmla="*/ 0 h 1"/>
                                <a:gd name="T10" fmla="*/ 60 w 74"/>
                                <a:gd name="T11" fmla="*/ 0 h 1"/>
                                <a:gd name="T12" fmla="*/ 0 60000 65536"/>
                                <a:gd name="T13" fmla="*/ 0 60000 65536"/>
                                <a:gd name="T14" fmla="*/ 0 60000 65536"/>
                                <a:gd name="T15" fmla="*/ 0 60000 65536"/>
                                <a:gd name="T16" fmla="*/ 0 60000 65536"/>
                                <a:gd name="T17" fmla="*/ 0 60000 65536"/>
                                <a:gd name="T18" fmla="*/ 0 w 74"/>
                                <a:gd name="T19" fmla="*/ 0 h 1"/>
                                <a:gd name="T20" fmla="*/ 74 w 74"/>
                                <a:gd name="T21" fmla="*/ 1 h 1"/>
                              </a:gdLst>
                              <a:ahLst/>
                              <a:cxnLst>
                                <a:cxn ang="T12">
                                  <a:pos x="T0" y="T1"/>
                                </a:cxn>
                                <a:cxn ang="T13">
                                  <a:pos x="T2" y="T3"/>
                                </a:cxn>
                                <a:cxn ang="T14">
                                  <a:pos x="T4" y="T5"/>
                                </a:cxn>
                                <a:cxn ang="T15">
                                  <a:pos x="T6" y="T7"/>
                                </a:cxn>
                                <a:cxn ang="T16">
                                  <a:pos x="T8" y="T9"/>
                                </a:cxn>
                                <a:cxn ang="T17">
                                  <a:pos x="T10" y="T11"/>
                                </a:cxn>
                              </a:cxnLst>
                              <a:rect l="T18" t="T19" r="T20" b="T21"/>
                              <a:pathLst>
                                <a:path w="74" h="1">
                                  <a:moveTo>
                                    <a:pt x="73" y="0"/>
                                  </a:moveTo>
                                  <a:lnTo>
                                    <a:pt x="0" y="0"/>
                                  </a:lnTo>
                                  <a:lnTo>
                                    <a:pt x="69" y="0"/>
                                  </a:lnTo>
                                  <a:lnTo>
                                    <a:pt x="73"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04" name="Freeform 1408"/>
                            <p:cNvSpPr>
                              <a:spLocks/>
                            </p:cNvSpPr>
                            <p:nvPr/>
                          </p:nvSpPr>
                          <p:spPr bwMode="auto">
                            <a:xfrm>
                              <a:off x="271" y="1730"/>
                              <a:ext cx="64" cy="3"/>
                            </a:xfrm>
                            <a:custGeom>
                              <a:avLst/>
                              <a:gdLst>
                                <a:gd name="T0" fmla="*/ 58 w 70"/>
                                <a:gd name="T1" fmla="*/ 2 h 3"/>
                                <a:gd name="T2" fmla="*/ 0 w 70"/>
                                <a:gd name="T3" fmla="*/ 2 h 3"/>
                                <a:gd name="T4" fmla="*/ 0 w 70"/>
                                <a:gd name="T5" fmla="*/ 0 h 3"/>
                                <a:gd name="T6" fmla="*/ 56 w 70"/>
                                <a:gd name="T7" fmla="*/ 0 h 3"/>
                                <a:gd name="T8" fmla="*/ 58 w 70"/>
                                <a:gd name="T9" fmla="*/ 2 h 3"/>
                                <a:gd name="T10" fmla="*/ 58 w 70"/>
                                <a:gd name="T11" fmla="*/ 2 h 3"/>
                                <a:gd name="T12" fmla="*/ 0 60000 65536"/>
                                <a:gd name="T13" fmla="*/ 0 60000 65536"/>
                                <a:gd name="T14" fmla="*/ 0 60000 65536"/>
                                <a:gd name="T15" fmla="*/ 0 60000 65536"/>
                                <a:gd name="T16" fmla="*/ 0 60000 65536"/>
                                <a:gd name="T17" fmla="*/ 0 60000 65536"/>
                                <a:gd name="T18" fmla="*/ 0 w 70"/>
                                <a:gd name="T19" fmla="*/ 0 h 3"/>
                                <a:gd name="T20" fmla="*/ 70 w 70"/>
                                <a:gd name="T21" fmla="*/ 3 h 3"/>
                              </a:gdLst>
                              <a:ahLst/>
                              <a:cxnLst>
                                <a:cxn ang="T12">
                                  <a:pos x="T0" y="T1"/>
                                </a:cxn>
                                <a:cxn ang="T13">
                                  <a:pos x="T2" y="T3"/>
                                </a:cxn>
                                <a:cxn ang="T14">
                                  <a:pos x="T4" y="T5"/>
                                </a:cxn>
                                <a:cxn ang="T15">
                                  <a:pos x="T6" y="T7"/>
                                </a:cxn>
                                <a:cxn ang="T16">
                                  <a:pos x="T8" y="T9"/>
                                </a:cxn>
                                <a:cxn ang="T17">
                                  <a:pos x="T10" y="T11"/>
                                </a:cxn>
                              </a:cxnLst>
                              <a:rect l="T18" t="T19" r="T20" b="T21"/>
                              <a:pathLst>
                                <a:path w="70" h="3">
                                  <a:moveTo>
                                    <a:pt x="69" y="2"/>
                                  </a:moveTo>
                                  <a:lnTo>
                                    <a:pt x="0" y="2"/>
                                  </a:lnTo>
                                  <a:lnTo>
                                    <a:pt x="0" y="0"/>
                                  </a:lnTo>
                                  <a:lnTo>
                                    <a:pt x="67" y="0"/>
                                  </a:lnTo>
                                  <a:lnTo>
                                    <a:pt x="6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05" name="Freeform 1409"/>
                            <p:cNvSpPr>
                              <a:spLocks/>
                            </p:cNvSpPr>
                            <p:nvPr/>
                          </p:nvSpPr>
                          <p:spPr bwMode="auto">
                            <a:xfrm>
                              <a:off x="271" y="1730"/>
                              <a:ext cx="62" cy="1"/>
                            </a:xfrm>
                            <a:custGeom>
                              <a:avLst/>
                              <a:gdLst>
                                <a:gd name="T0" fmla="*/ 56 w 68"/>
                                <a:gd name="T1" fmla="*/ 0 h 1"/>
                                <a:gd name="T2" fmla="*/ 0 w 68"/>
                                <a:gd name="T3" fmla="*/ 0 h 1"/>
                                <a:gd name="T4" fmla="*/ 3 w 68"/>
                                <a:gd name="T5" fmla="*/ 0 h 1"/>
                                <a:gd name="T6" fmla="*/ 52 w 68"/>
                                <a:gd name="T7" fmla="*/ 0 h 1"/>
                                <a:gd name="T8" fmla="*/ 56 w 68"/>
                                <a:gd name="T9" fmla="*/ 0 h 1"/>
                                <a:gd name="T10" fmla="*/ 56 w 68"/>
                                <a:gd name="T11" fmla="*/ 0 h 1"/>
                                <a:gd name="T12" fmla="*/ 0 60000 65536"/>
                                <a:gd name="T13" fmla="*/ 0 60000 65536"/>
                                <a:gd name="T14" fmla="*/ 0 60000 65536"/>
                                <a:gd name="T15" fmla="*/ 0 60000 65536"/>
                                <a:gd name="T16" fmla="*/ 0 60000 65536"/>
                                <a:gd name="T17" fmla="*/ 0 60000 65536"/>
                                <a:gd name="T18" fmla="*/ 0 w 68"/>
                                <a:gd name="T19" fmla="*/ 0 h 1"/>
                                <a:gd name="T20" fmla="*/ 68 w 68"/>
                                <a:gd name="T21" fmla="*/ 1 h 1"/>
                              </a:gdLst>
                              <a:ahLst/>
                              <a:cxnLst>
                                <a:cxn ang="T12">
                                  <a:pos x="T0" y="T1"/>
                                </a:cxn>
                                <a:cxn ang="T13">
                                  <a:pos x="T2" y="T3"/>
                                </a:cxn>
                                <a:cxn ang="T14">
                                  <a:pos x="T4" y="T5"/>
                                </a:cxn>
                                <a:cxn ang="T15">
                                  <a:pos x="T6" y="T7"/>
                                </a:cxn>
                                <a:cxn ang="T16">
                                  <a:pos x="T8" y="T9"/>
                                </a:cxn>
                                <a:cxn ang="T17">
                                  <a:pos x="T10" y="T11"/>
                                </a:cxn>
                              </a:cxnLst>
                              <a:rect l="T18" t="T19" r="T20" b="T21"/>
                              <a:pathLst>
                                <a:path w="68" h="1">
                                  <a:moveTo>
                                    <a:pt x="67" y="0"/>
                                  </a:moveTo>
                                  <a:lnTo>
                                    <a:pt x="0" y="0"/>
                                  </a:lnTo>
                                  <a:lnTo>
                                    <a:pt x="3" y="0"/>
                                  </a:lnTo>
                                  <a:lnTo>
                                    <a:pt x="63" y="0"/>
                                  </a:lnTo>
                                  <a:lnTo>
                                    <a:pt x="6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06" name="Freeform 1410"/>
                            <p:cNvSpPr>
                              <a:spLocks/>
                            </p:cNvSpPr>
                            <p:nvPr/>
                          </p:nvSpPr>
                          <p:spPr bwMode="auto">
                            <a:xfrm>
                              <a:off x="274" y="1730"/>
                              <a:ext cx="55" cy="1"/>
                            </a:xfrm>
                            <a:custGeom>
                              <a:avLst/>
                              <a:gdLst>
                                <a:gd name="T0" fmla="*/ 49 w 61"/>
                                <a:gd name="T1" fmla="*/ 0 h 1"/>
                                <a:gd name="T2" fmla="*/ 0 w 61"/>
                                <a:gd name="T3" fmla="*/ 0 h 1"/>
                                <a:gd name="T4" fmla="*/ 0 w 61"/>
                                <a:gd name="T5" fmla="*/ 0 h 1"/>
                                <a:gd name="T6" fmla="*/ 47 w 61"/>
                                <a:gd name="T7" fmla="*/ 0 h 1"/>
                                <a:gd name="T8" fmla="*/ 49 w 61"/>
                                <a:gd name="T9" fmla="*/ 0 h 1"/>
                                <a:gd name="T10" fmla="*/ 49 w 61"/>
                                <a:gd name="T11" fmla="*/ 0 h 1"/>
                                <a:gd name="T12" fmla="*/ 0 60000 65536"/>
                                <a:gd name="T13" fmla="*/ 0 60000 65536"/>
                                <a:gd name="T14" fmla="*/ 0 60000 65536"/>
                                <a:gd name="T15" fmla="*/ 0 60000 65536"/>
                                <a:gd name="T16" fmla="*/ 0 60000 65536"/>
                                <a:gd name="T17" fmla="*/ 0 60000 65536"/>
                                <a:gd name="T18" fmla="*/ 0 w 61"/>
                                <a:gd name="T19" fmla="*/ 0 h 1"/>
                                <a:gd name="T20" fmla="*/ 61 w 61"/>
                                <a:gd name="T21" fmla="*/ 1 h 1"/>
                              </a:gdLst>
                              <a:ahLst/>
                              <a:cxnLst>
                                <a:cxn ang="T12">
                                  <a:pos x="T0" y="T1"/>
                                </a:cxn>
                                <a:cxn ang="T13">
                                  <a:pos x="T2" y="T3"/>
                                </a:cxn>
                                <a:cxn ang="T14">
                                  <a:pos x="T4" y="T5"/>
                                </a:cxn>
                                <a:cxn ang="T15">
                                  <a:pos x="T6" y="T7"/>
                                </a:cxn>
                                <a:cxn ang="T16">
                                  <a:pos x="T8" y="T9"/>
                                </a:cxn>
                                <a:cxn ang="T17">
                                  <a:pos x="T10" y="T11"/>
                                </a:cxn>
                              </a:cxnLst>
                              <a:rect l="T18" t="T19" r="T20" b="T21"/>
                              <a:pathLst>
                                <a:path w="61" h="1">
                                  <a:moveTo>
                                    <a:pt x="60" y="0"/>
                                  </a:moveTo>
                                  <a:lnTo>
                                    <a:pt x="0" y="0"/>
                                  </a:lnTo>
                                  <a:lnTo>
                                    <a:pt x="58" y="0"/>
                                  </a:lnTo>
                                  <a:lnTo>
                                    <a:pt x="60"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07" name="Freeform 1411"/>
                            <p:cNvSpPr>
                              <a:spLocks/>
                            </p:cNvSpPr>
                            <p:nvPr/>
                          </p:nvSpPr>
                          <p:spPr bwMode="auto">
                            <a:xfrm>
                              <a:off x="274" y="1730"/>
                              <a:ext cx="54" cy="1"/>
                            </a:xfrm>
                            <a:custGeom>
                              <a:avLst/>
                              <a:gdLst>
                                <a:gd name="T0" fmla="*/ 49 w 59"/>
                                <a:gd name="T1" fmla="*/ 0 h 1"/>
                                <a:gd name="T2" fmla="*/ 0 w 59"/>
                                <a:gd name="T3" fmla="*/ 0 h 1"/>
                                <a:gd name="T4" fmla="*/ 2 w 59"/>
                                <a:gd name="T5" fmla="*/ 0 h 1"/>
                                <a:gd name="T6" fmla="*/ 45 w 59"/>
                                <a:gd name="T7" fmla="*/ 0 h 1"/>
                                <a:gd name="T8" fmla="*/ 49 w 59"/>
                                <a:gd name="T9" fmla="*/ 0 h 1"/>
                                <a:gd name="T10" fmla="*/ 49 w 59"/>
                                <a:gd name="T11" fmla="*/ 0 h 1"/>
                                <a:gd name="T12" fmla="*/ 0 60000 65536"/>
                                <a:gd name="T13" fmla="*/ 0 60000 65536"/>
                                <a:gd name="T14" fmla="*/ 0 60000 65536"/>
                                <a:gd name="T15" fmla="*/ 0 60000 65536"/>
                                <a:gd name="T16" fmla="*/ 0 60000 65536"/>
                                <a:gd name="T17" fmla="*/ 0 60000 65536"/>
                                <a:gd name="T18" fmla="*/ 0 w 59"/>
                                <a:gd name="T19" fmla="*/ 0 h 1"/>
                                <a:gd name="T20" fmla="*/ 59 w 59"/>
                                <a:gd name="T21" fmla="*/ 1 h 1"/>
                              </a:gdLst>
                              <a:ahLst/>
                              <a:cxnLst>
                                <a:cxn ang="T12">
                                  <a:pos x="T0" y="T1"/>
                                </a:cxn>
                                <a:cxn ang="T13">
                                  <a:pos x="T2" y="T3"/>
                                </a:cxn>
                                <a:cxn ang="T14">
                                  <a:pos x="T4" y="T5"/>
                                </a:cxn>
                                <a:cxn ang="T15">
                                  <a:pos x="T6" y="T7"/>
                                </a:cxn>
                                <a:cxn ang="T16">
                                  <a:pos x="T8" y="T9"/>
                                </a:cxn>
                                <a:cxn ang="T17">
                                  <a:pos x="T10" y="T11"/>
                                </a:cxn>
                              </a:cxnLst>
                              <a:rect l="T18" t="T19" r="T20" b="T21"/>
                              <a:pathLst>
                                <a:path w="59" h="1">
                                  <a:moveTo>
                                    <a:pt x="58" y="0"/>
                                  </a:moveTo>
                                  <a:lnTo>
                                    <a:pt x="0" y="0"/>
                                  </a:lnTo>
                                  <a:lnTo>
                                    <a:pt x="2" y="0"/>
                                  </a:lnTo>
                                  <a:lnTo>
                                    <a:pt x="53" y="0"/>
                                  </a:lnTo>
                                  <a:lnTo>
                                    <a:pt x="5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08" name="Freeform 1412"/>
                            <p:cNvSpPr>
                              <a:spLocks/>
                            </p:cNvSpPr>
                            <p:nvPr/>
                          </p:nvSpPr>
                          <p:spPr bwMode="auto">
                            <a:xfrm>
                              <a:off x="276" y="1730"/>
                              <a:ext cx="47" cy="1"/>
                            </a:xfrm>
                            <a:custGeom>
                              <a:avLst/>
                              <a:gdLst>
                                <a:gd name="T0" fmla="*/ 42 w 52"/>
                                <a:gd name="T1" fmla="*/ 0 h 1"/>
                                <a:gd name="T2" fmla="*/ 0 w 52"/>
                                <a:gd name="T3" fmla="*/ 0 h 1"/>
                                <a:gd name="T4" fmla="*/ 0 w 52"/>
                                <a:gd name="T5" fmla="*/ 0 h 1"/>
                                <a:gd name="T6" fmla="*/ 40 w 52"/>
                                <a:gd name="T7" fmla="*/ 0 h 1"/>
                                <a:gd name="T8" fmla="*/ 42 w 52"/>
                                <a:gd name="T9" fmla="*/ 0 h 1"/>
                                <a:gd name="T10" fmla="*/ 42 w 52"/>
                                <a:gd name="T11" fmla="*/ 0 h 1"/>
                                <a:gd name="T12" fmla="*/ 0 60000 65536"/>
                                <a:gd name="T13" fmla="*/ 0 60000 65536"/>
                                <a:gd name="T14" fmla="*/ 0 60000 65536"/>
                                <a:gd name="T15" fmla="*/ 0 60000 65536"/>
                                <a:gd name="T16" fmla="*/ 0 60000 65536"/>
                                <a:gd name="T17" fmla="*/ 0 60000 65536"/>
                                <a:gd name="T18" fmla="*/ 0 w 52"/>
                                <a:gd name="T19" fmla="*/ 0 h 1"/>
                                <a:gd name="T20" fmla="*/ 52 w 52"/>
                                <a:gd name="T21" fmla="*/ 1 h 1"/>
                              </a:gdLst>
                              <a:ahLst/>
                              <a:cxnLst>
                                <a:cxn ang="T12">
                                  <a:pos x="T0" y="T1"/>
                                </a:cxn>
                                <a:cxn ang="T13">
                                  <a:pos x="T2" y="T3"/>
                                </a:cxn>
                                <a:cxn ang="T14">
                                  <a:pos x="T4" y="T5"/>
                                </a:cxn>
                                <a:cxn ang="T15">
                                  <a:pos x="T6" y="T7"/>
                                </a:cxn>
                                <a:cxn ang="T16">
                                  <a:pos x="T8" y="T9"/>
                                </a:cxn>
                                <a:cxn ang="T17">
                                  <a:pos x="T10" y="T11"/>
                                </a:cxn>
                              </a:cxnLst>
                              <a:rect l="T18" t="T19" r="T20" b="T21"/>
                              <a:pathLst>
                                <a:path w="52" h="1">
                                  <a:moveTo>
                                    <a:pt x="51" y="0"/>
                                  </a:moveTo>
                                  <a:lnTo>
                                    <a:pt x="0" y="0"/>
                                  </a:lnTo>
                                  <a:lnTo>
                                    <a:pt x="49" y="0"/>
                                  </a:lnTo>
                                  <a:lnTo>
                                    <a:pt x="5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09" name="Freeform 1413"/>
                            <p:cNvSpPr>
                              <a:spLocks/>
                            </p:cNvSpPr>
                            <p:nvPr/>
                          </p:nvSpPr>
                          <p:spPr bwMode="auto">
                            <a:xfrm>
                              <a:off x="276" y="1729"/>
                              <a:ext cx="45" cy="2"/>
                            </a:xfrm>
                            <a:custGeom>
                              <a:avLst/>
                              <a:gdLst>
                                <a:gd name="T0" fmla="*/ 40 w 50"/>
                                <a:gd name="T1" fmla="*/ 1 h 3"/>
                                <a:gd name="T2" fmla="*/ 0 w 50"/>
                                <a:gd name="T3" fmla="*/ 1 h 3"/>
                                <a:gd name="T4" fmla="*/ 0 w 50"/>
                                <a:gd name="T5" fmla="*/ 0 h 3"/>
                                <a:gd name="T6" fmla="*/ 37 w 50"/>
                                <a:gd name="T7" fmla="*/ 0 h 3"/>
                                <a:gd name="T8" fmla="*/ 40 w 50"/>
                                <a:gd name="T9" fmla="*/ 1 h 3"/>
                                <a:gd name="T10" fmla="*/ 40 w 50"/>
                                <a:gd name="T11" fmla="*/ 1 h 3"/>
                                <a:gd name="T12" fmla="*/ 0 60000 65536"/>
                                <a:gd name="T13" fmla="*/ 0 60000 65536"/>
                                <a:gd name="T14" fmla="*/ 0 60000 65536"/>
                                <a:gd name="T15" fmla="*/ 0 60000 65536"/>
                                <a:gd name="T16" fmla="*/ 0 60000 65536"/>
                                <a:gd name="T17" fmla="*/ 0 60000 65536"/>
                                <a:gd name="T18" fmla="*/ 0 w 50"/>
                                <a:gd name="T19" fmla="*/ 0 h 3"/>
                                <a:gd name="T20" fmla="*/ 50 w 50"/>
                                <a:gd name="T21" fmla="*/ 3 h 3"/>
                              </a:gdLst>
                              <a:ahLst/>
                              <a:cxnLst>
                                <a:cxn ang="T12">
                                  <a:pos x="T0" y="T1"/>
                                </a:cxn>
                                <a:cxn ang="T13">
                                  <a:pos x="T2" y="T3"/>
                                </a:cxn>
                                <a:cxn ang="T14">
                                  <a:pos x="T4" y="T5"/>
                                </a:cxn>
                                <a:cxn ang="T15">
                                  <a:pos x="T6" y="T7"/>
                                </a:cxn>
                                <a:cxn ang="T16">
                                  <a:pos x="T8" y="T9"/>
                                </a:cxn>
                                <a:cxn ang="T17">
                                  <a:pos x="T10" y="T11"/>
                                </a:cxn>
                              </a:cxnLst>
                              <a:rect l="T18" t="T19" r="T20" b="T21"/>
                              <a:pathLst>
                                <a:path w="50" h="3">
                                  <a:moveTo>
                                    <a:pt x="49" y="2"/>
                                  </a:moveTo>
                                  <a:lnTo>
                                    <a:pt x="0" y="2"/>
                                  </a:lnTo>
                                  <a:lnTo>
                                    <a:pt x="0" y="0"/>
                                  </a:lnTo>
                                  <a:lnTo>
                                    <a:pt x="46" y="0"/>
                                  </a:lnTo>
                                  <a:lnTo>
                                    <a:pt x="49"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10" name="Freeform 1414"/>
                            <p:cNvSpPr>
                              <a:spLocks/>
                            </p:cNvSpPr>
                            <p:nvPr/>
                          </p:nvSpPr>
                          <p:spPr bwMode="auto">
                            <a:xfrm>
                              <a:off x="276" y="1729"/>
                              <a:ext cx="42" cy="1"/>
                            </a:xfrm>
                            <a:custGeom>
                              <a:avLst/>
                              <a:gdLst>
                                <a:gd name="T0" fmla="*/ 37 w 47"/>
                                <a:gd name="T1" fmla="*/ 0 h 1"/>
                                <a:gd name="T2" fmla="*/ 0 w 47"/>
                                <a:gd name="T3" fmla="*/ 0 h 1"/>
                                <a:gd name="T4" fmla="*/ 2 w 47"/>
                                <a:gd name="T5" fmla="*/ 0 h 1"/>
                                <a:gd name="T6" fmla="*/ 34 w 47"/>
                                <a:gd name="T7" fmla="*/ 0 h 1"/>
                                <a:gd name="T8" fmla="*/ 37 w 47"/>
                                <a:gd name="T9" fmla="*/ 0 h 1"/>
                                <a:gd name="T10" fmla="*/ 37 w 47"/>
                                <a:gd name="T11" fmla="*/ 0 h 1"/>
                                <a:gd name="T12" fmla="*/ 0 60000 65536"/>
                                <a:gd name="T13" fmla="*/ 0 60000 65536"/>
                                <a:gd name="T14" fmla="*/ 0 60000 65536"/>
                                <a:gd name="T15" fmla="*/ 0 60000 65536"/>
                                <a:gd name="T16" fmla="*/ 0 60000 65536"/>
                                <a:gd name="T17" fmla="*/ 0 60000 65536"/>
                                <a:gd name="T18" fmla="*/ 0 w 47"/>
                                <a:gd name="T19" fmla="*/ 0 h 1"/>
                                <a:gd name="T20" fmla="*/ 47 w 47"/>
                                <a:gd name="T21" fmla="*/ 1 h 1"/>
                              </a:gdLst>
                              <a:ahLst/>
                              <a:cxnLst>
                                <a:cxn ang="T12">
                                  <a:pos x="T0" y="T1"/>
                                </a:cxn>
                                <a:cxn ang="T13">
                                  <a:pos x="T2" y="T3"/>
                                </a:cxn>
                                <a:cxn ang="T14">
                                  <a:pos x="T4" y="T5"/>
                                </a:cxn>
                                <a:cxn ang="T15">
                                  <a:pos x="T6" y="T7"/>
                                </a:cxn>
                                <a:cxn ang="T16">
                                  <a:pos x="T8" y="T9"/>
                                </a:cxn>
                                <a:cxn ang="T17">
                                  <a:pos x="T10" y="T11"/>
                                </a:cxn>
                              </a:cxnLst>
                              <a:rect l="T18" t="T19" r="T20" b="T21"/>
                              <a:pathLst>
                                <a:path w="47" h="1">
                                  <a:moveTo>
                                    <a:pt x="46" y="0"/>
                                  </a:moveTo>
                                  <a:lnTo>
                                    <a:pt x="0" y="0"/>
                                  </a:lnTo>
                                  <a:lnTo>
                                    <a:pt x="2" y="0"/>
                                  </a:lnTo>
                                  <a:lnTo>
                                    <a:pt x="43" y="0"/>
                                  </a:lnTo>
                                  <a:lnTo>
                                    <a:pt x="4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11" name="Freeform 1415"/>
                            <p:cNvSpPr>
                              <a:spLocks/>
                            </p:cNvSpPr>
                            <p:nvPr/>
                          </p:nvSpPr>
                          <p:spPr bwMode="auto">
                            <a:xfrm>
                              <a:off x="278" y="1729"/>
                              <a:ext cx="38" cy="1"/>
                            </a:xfrm>
                            <a:custGeom>
                              <a:avLst/>
                              <a:gdLst>
                                <a:gd name="T0" fmla="*/ 33 w 42"/>
                                <a:gd name="T1" fmla="*/ 0 h 1"/>
                                <a:gd name="T2" fmla="*/ 0 w 42"/>
                                <a:gd name="T3" fmla="*/ 0 h 1"/>
                                <a:gd name="T4" fmla="*/ 0 w 42"/>
                                <a:gd name="T5" fmla="*/ 0 h 1"/>
                                <a:gd name="T6" fmla="*/ 32 w 42"/>
                                <a:gd name="T7" fmla="*/ 0 h 1"/>
                                <a:gd name="T8" fmla="*/ 33 w 42"/>
                                <a:gd name="T9" fmla="*/ 0 h 1"/>
                                <a:gd name="T10" fmla="*/ 33 w 42"/>
                                <a:gd name="T11" fmla="*/ 0 h 1"/>
                                <a:gd name="T12" fmla="*/ 0 60000 65536"/>
                                <a:gd name="T13" fmla="*/ 0 60000 65536"/>
                                <a:gd name="T14" fmla="*/ 0 60000 65536"/>
                                <a:gd name="T15" fmla="*/ 0 60000 65536"/>
                                <a:gd name="T16" fmla="*/ 0 60000 65536"/>
                                <a:gd name="T17" fmla="*/ 0 60000 65536"/>
                                <a:gd name="T18" fmla="*/ 0 w 42"/>
                                <a:gd name="T19" fmla="*/ 0 h 1"/>
                                <a:gd name="T20" fmla="*/ 42 w 42"/>
                                <a:gd name="T21" fmla="*/ 1 h 1"/>
                              </a:gdLst>
                              <a:ahLst/>
                              <a:cxnLst>
                                <a:cxn ang="T12">
                                  <a:pos x="T0" y="T1"/>
                                </a:cxn>
                                <a:cxn ang="T13">
                                  <a:pos x="T2" y="T3"/>
                                </a:cxn>
                                <a:cxn ang="T14">
                                  <a:pos x="T4" y="T5"/>
                                </a:cxn>
                                <a:cxn ang="T15">
                                  <a:pos x="T6" y="T7"/>
                                </a:cxn>
                                <a:cxn ang="T16">
                                  <a:pos x="T8" y="T9"/>
                                </a:cxn>
                                <a:cxn ang="T17">
                                  <a:pos x="T10" y="T11"/>
                                </a:cxn>
                              </a:cxnLst>
                              <a:rect l="T18" t="T19" r="T20" b="T21"/>
                              <a:pathLst>
                                <a:path w="42" h="1">
                                  <a:moveTo>
                                    <a:pt x="41" y="0"/>
                                  </a:moveTo>
                                  <a:lnTo>
                                    <a:pt x="0" y="0"/>
                                  </a:lnTo>
                                  <a:lnTo>
                                    <a:pt x="39" y="0"/>
                                  </a:lnTo>
                                  <a:lnTo>
                                    <a:pt x="4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12" name="Freeform 1416"/>
                            <p:cNvSpPr>
                              <a:spLocks/>
                            </p:cNvSpPr>
                            <p:nvPr/>
                          </p:nvSpPr>
                          <p:spPr bwMode="auto">
                            <a:xfrm>
                              <a:off x="278" y="1729"/>
                              <a:ext cx="36" cy="1"/>
                            </a:xfrm>
                            <a:custGeom>
                              <a:avLst/>
                              <a:gdLst>
                                <a:gd name="T0" fmla="*/ 32 w 40"/>
                                <a:gd name="T1" fmla="*/ 0 h 1"/>
                                <a:gd name="T2" fmla="*/ 0 w 40"/>
                                <a:gd name="T3" fmla="*/ 0 h 1"/>
                                <a:gd name="T4" fmla="*/ 0 w 40"/>
                                <a:gd name="T5" fmla="*/ 0 h 1"/>
                                <a:gd name="T6" fmla="*/ 29 w 40"/>
                                <a:gd name="T7" fmla="*/ 0 h 1"/>
                                <a:gd name="T8" fmla="*/ 32 w 40"/>
                                <a:gd name="T9" fmla="*/ 0 h 1"/>
                                <a:gd name="T10" fmla="*/ 32 w 40"/>
                                <a:gd name="T11" fmla="*/ 0 h 1"/>
                                <a:gd name="T12" fmla="*/ 0 60000 65536"/>
                                <a:gd name="T13" fmla="*/ 0 60000 65536"/>
                                <a:gd name="T14" fmla="*/ 0 60000 65536"/>
                                <a:gd name="T15" fmla="*/ 0 60000 65536"/>
                                <a:gd name="T16" fmla="*/ 0 60000 65536"/>
                                <a:gd name="T17" fmla="*/ 0 60000 65536"/>
                                <a:gd name="T18" fmla="*/ 0 w 40"/>
                                <a:gd name="T19" fmla="*/ 0 h 1"/>
                                <a:gd name="T20" fmla="*/ 40 w 40"/>
                                <a:gd name="T21" fmla="*/ 1 h 1"/>
                              </a:gdLst>
                              <a:ahLst/>
                              <a:cxnLst>
                                <a:cxn ang="T12">
                                  <a:pos x="T0" y="T1"/>
                                </a:cxn>
                                <a:cxn ang="T13">
                                  <a:pos x="T2" y="T3"/>
                                </a:cxn>
                                <a:cxn ang="T14">
                                  <a:pos x="T4" y="T5"/>
                                </a:cxn>
                                <a:cxn ang="T15">
                                  <a:pos x="T6" y="T7"/>
                                </a:cxn>
                                <a:cxn ang="T16">
                                  <a:pos x="T8" y="T9"/>
                                </a:cxn>
                                <a:cxn ang="T17">
                                  <a:pos x="T10" y="T11"/>
                                </a:cxn>
                              </a:cxnLst>
                              <a:rect l="T18" t="T19" r="T20" b="T21"/>
                              <a:pathLst>
                                <a:path w="40" h="1">
                                  <a:moveTo>
                                    <a:pt x="39" y="0"/>
                                  </a:moveTo>
                                  <a:lnTo>
                                    <a:pt x="0" y="0"/>
                                  </a:lnTo>
                                  <a:lnTo>
                                    <a:pt x="35" y="0"/>
                                  </a:lnTo>
                                  <a:lnTo>
                                    <a:pt x="39"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13" name="Freeform 1417"/>
                            <p:cNvSpPr>
                              <a:spLocks/>
                            </p:cNvSpPr>
                            <p:nvPr/>
                          </p:nvSpPr>
                          <p:spPr bwMode="auto">
                            <a:xfrm>
                              <a:off x="278" y="1729"/>
                              <a:ext cx="32" cy="1"/>
                            </a:xfrm>
                            <a:custGeom>
                              <a:avLst/>
                              <a:gdLst>
                                <a:gd name="T0" fmla="*/ 28 w 36"/>
                                <a:gd name="T1" fmla="*/ 0 h 1"/>
                                <a:gd name="T2" fmla="*/ 0 w 36"/>
                                <a:gd name="T3" fmla="*/ 0 h 1"/>
                                <a:gd name="T4" fmla="*/ 2 w 36"/>
                                <a:gd name="T5" fmla="*/ 0 h 1"/>
                                <a:gd name="T6" fmla="*/ 26 w 36"/>
                                <a:gd name="T7" fmla="*/ 0 h 1"/>
                                <a:gd name="T8" fmla="*/ 28 w 36"/>
                                <a:gd name="T9" fmla="*/ 0 h 1"/>
                                <a:gd name="T10" fmla="*/ 28 w 36"/>
                                <a:gd name="T11" fmla="*/ 0 h 1"/>
                                <a:gd name="T12" fmla="*/ 0 60000 65536"/>
                                <a:gd name="T13" fmla="*/ 0 60000 65536"/>
                                <a:gd name="T14" fmla="*/ 0 60000 65536"/>
                                <a:gd name="T15" fmla="*/ 0 60000 65536"/>
                                <a:gd name="T16" fmla="*/ 0 60000 65536"/>
                                <a:gd name="T17" fmla="*/ 0 60000 65536"/>
                                <a:gd name="T18" fmla="*/ 0 w 36"/>
                                <a:gd name="T19" fmla="*/ 0 h 1"/>
                                <a:gd name="T20" fmla="*/ 36 w 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36" h="1">
                                  <a:moveTo>
                                    <a:pt x="35" y="0"/>
                                  </a:moveTo>
                                  <a:lnTo>
                                    <a:pt x="0" y="0"/>
                                  </a:lnTo>
                                  <a:lnTo>
                                    <a:pt x="2" y="0"/>
                                  </a:lnTo>
                                  <a:lnTo>
                                    <a:pt x="33" y="0"/>
                                  </a:lnTo>
                                  <a:lnTo>
                                    <a:pt x="35"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14" name="Freeform 1418"/>
                            <p:cNvSpPr>
                              <a:spLocks/>
                            </p:cNvSpPr>
                            <p:nvPr/>
                          </p:nvSpPr>
                          <p:spPr bwMode="auto">
                            <a:xfrm>
                              <a:off x="279" y="1727"/>
                              <a:ext cx="29" cy="3"/>
                            </a:xfrm>
                            <a:custGeom>
                              <a:avLst/>
                              <a:gdLst>
                                <a:gd name="T0" fmla="*/ 25 w 32"/>
                                <a:gd name="T1" fmla="*/ 2 h 3"/>
                                <a:gd name="T2" fmla="*/ 0 w 32"/>
                                <a:gd name="T3" fmla="*/ 2 h 3"/>
                                <a:gd name="T4" fmla="*/ 0 w 32"/>
                                <a:gd name="T5" fmla="*/ 0 h 3"/>
                                <a:gd name="T6" fmla="*/ 22 w 32"/>
                                <a:gd name="T7" fmla="*/ 0 h 3"/>
                                <a:gd name="T8" fmla="*/ 25 w 32"/>
                                <a:gd name="T9" fmla="*/ 2 h 3"/>
                                <a:gd name="T10" fmla="*/ 25 w 32"/>
                                <a:gd name="T11" fmla="*/ 2 h 3"/>
                                <a:gd name="T12" fmla="*/ 0 60000 65536"/>
                                <a:gd name="T13" fmla="*/ 0 60000 65536"/>
                                <a:gd name="T14" fmla="*/ 0 60000 65536"/>
                                <a:gd name="T15" fmla="*/ 0 60000 65536"/>
                                <a:gd name="T16" fmla="*/ 0 60000 65536"/>
                                <a:gd name="T17" fmla="*/ 0 60000 65536"/>
                                <a:gd name="T18" fmla="*/ 0 w 32"/>
                                <a:gd name="T19" fmla="*/ 0 h 3"/>
                                <a:gd name="T20" fmla="*/ 32 w 32"/>
                                <a:gd name="T21" fmla="*/ 3 h 3"/>
                              </a:gdLst>
                              <a:ahLst/>
                              <a:cxnLst>
                                <a:cxn ang="T12">
                                  <a:pos x="T0" y="T1"/>
                                </a:cxn>
                                <a:cxn ang="T13">
                                  <a:pos x="T2" y="T3"/>
                                </a:cxn>
                                <a:cxn ang="T14">
                                  <a:pos x="T4" y="T5"/>
                                </a:cxn>
                                <a:cxn ang="T15">
                                  <a:pos x="T6" y="T7"/>
                                </a:cxn>
                                <a:cxn ang="T16">
                                  <a:pos x="T8" y="T9"/>
                                </a:cxn>
                                <a:cxn ang="T17">
                                  <a:pos x="T10" y="T11"/>
                                </a:cxn>
                              </a:cxnLst>
                              <a:rect l="T18" t="T19" r="T20" b="T21"/>
                              <a:pathLst>
                                <a:path w="32" h="3">
                                  <a:moveTo>
                                    <a:pt x="31" y="2"/>
                                  </a:moveTo>
                                  <a:lnTo>
                                    <a:pt x="0" y="2"/>
                                  </a:lnTo>
                                  <a:lnTo>
                                    <a:pt x="0" y="0"/>
                                  </a:lnTo>
                                  <a:lnTo>
                                    <a:pt x="27" y="0"/>
                                  </a:lnTo>
                                  <a:lnTo>
                                    <a:pt x="3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15" name="Freeform 1419"/>
                            <p:cNvSpPr>
                              <a:spLocks/>
                            </p:cNvSpPr>
                            <p:nvPr/>
                          </p:nvSpPr>
                          <p:spPr bwMode="auto">
                            <a:xfrm>
                              <a:off x="279" y="1727"/>
                              <a:ext cx="26" cy="1"/>
                            </a:xfrm>
                            <a:custGeom>
                              <a:avLst/>
                              <a:gdLst>
                                <a:gd name="T0" fmla="*/ 23 w 28"/>
                                <a:gd name="T1" fmla="*/ 0 h 1"/>
                                <a:gd name="T2" fmla="*/ 0 w 28"/>
                                <a:gd name="T3" fmla="*/ 0 h 1"/>
                                <a:gd name="T4" fmla="*/ 2 w 28"/>
                                <a:gd name="T5" fmla="*/ 0 h 1"/>
                                <a:gd name="T6" fmla="*/ 20 w 28"/>
                                <a:gd name="T7" fmla="*/ 0 h 1"/>
                                <a:gd name="T8" fmla="*/ 23 w 28"/>
                                <a:gd name="T9" fmla="*/ 0 h 1"/>
                                <a:gd name="T10" fmla="*/ 23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 y="0"/>
                                  </a:lnTo>
                                  <a:lnTo>
                                    <a:pt x="24" y="0"/>
                                  </a:lnTo>
                                  <a:lnTo>
                                    <a:pt x="27"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16" name="Freeform 1420"/>
                            <p:cNvSpPr>
                              <a:spLocks/>
                            </p:cNvSpPr>
                            <p:nvPr/>
                          </p:nvSpPr>
                          <p:spPr bwMode="auto">
                            <a:xfrm>
                              <a:off x="281" y="1727"/>
                              <a:ext cx="21" cy="1"/>
                            </a:xfrm>
                            <a:custGeom>
                              <a:avLst/>
                              <a:gdLst>
                                <a:gd name="T0" fmla="*/ 18 w 23"/>
                                <a:gd name="T1" fmla="*/ 0 h 1"/>
                                <a:gd name="T2" fmla="*/ 0 w 23"/>
                                <a:gd name="T3" fmla="*/ 0 h 1"/>
                                <a:gd name="T4" fmla="*/ 0 w 23"/>
                                <a:gd name="T5" fmla="*/ 0 h 1"/>
                                <a:gd name="T6" fmla="*/ 15 w 23"/>
                                <a:gd name="T7" fmla="*/ 0 h 1"/>
                                <a:gd name="T8" fmla="*/ 18 w 23"/>
                                <a:gd name="T9" fmla="*/ 0 h 1"/>
                                <a:gd name="T10" fmla="*/ 18 w 23"/>
                                <a:gd name="T11" fmla="*/ 0 h 1"/>
                                <a:gd name="T12" fmla="*/ 0 60000 65536"/>
                                <a:gd name="T13" fmla="*/ 0 60000 65536"/>
                                <a:gd name="T14" fmla="*/ 0 60000 65536"/>
                                <a:gd name="T15" fmla="*/ 0 60000 65536"/>
                                <a:gd name="T16" fmla="*/ 0 60000 65536"/>
                                <a:gd name="T17" fmla="*/ 0 60000 65536"/>
                                <a:gd name="T18" fmla="*/ 0 w 23"/>
                                <a:gd name="T19" fmla="*/ 0 h 1"/>
                                <a:gd name="T20" fmla="*/ 23 w 2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 h="1">
                                  <a:moveTo>
                                    <a:pt x="22" y="0"/>
                                  </a:moveTo>
                                  <a:lnTo>
                                    <a:pt x="0" y="0"/>
                                  </a:lnTo>
                                  <a:lnTo>
                                    <a:pt x="18" y="0"/>
                                  </a:lnTo>
                                  <a:lnTo>
                                    <a:pt x="2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17" name="Freeform 1421"/>
                            <p:cNvSpPr>
                              <a:spLocks/>
                            </p:cNvSpPr>
                            <p:nvPr/>
                          </p:nvSpPr>
                          <p:spPr bwMode="auto">
                            <a:xfrm>
                              <a:off x="281" y="1727"/>
                              <a:ext cx="17" cy="1"/>
                            </a:xfrm>
                            <a:custGeom>
                              <a:avLst/>
                              <a:gdLst>
                                <a:gd name="T0" fmla="*/ 14 w 19"/>
                                <a:gd name="T1" fmla="*/ 0 h 1"/>
                                <a:gd name="T2" fmla="*/ 0 w 19"/>
                                <a:gd name="T3" fmla="*/ 0 h 1"/>
                                <a:gd name="T4" fmla="*/ 0 w 19"/>
                                <a:gd name="T5" fmla="*/ 0 h 1"/>
                                <a:gd name="T6" fmla="*/ 13 w 19"/>
                                <a:gd name="T7" fmla="*/ 0 h 1"/>
                                <a:gd name="T8" fmla="*/ 14 w 19"/>
                                <a:gd name="T9" fmla="*/ 0 h 1"/>
                                <a:gd name="T10" fmla="*/ 14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18" y="0"/>
                                  </a:moveTo>
                                  <a:lnTo>
                                    <a:pt x="0" y="0"/>
                                  </a:lnTo>
                                  <a:lnTo>
                                    <a:pt x="16" y="0"/>
                                  </a:lnTo>
                                  <a:lnTo>
                                    <a:pt x="1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18" name="Freeform 1422"/>
                            <p:cNvSpPr>
                              <a:spLocks/>
                            </p:cNvSpPr>
                            <p:nvPr/>
                          </p:nvSpPr>
                          <p:spPr bwMode="auto">
                            <a:xfrm>
                              <a:off x="281" y="1727"/>
                              <a:ext cx="16" cy="1"/>
                            </a:xfrm>
                            <a:custGeom>
                              <a:avLst/>
                              <a:gdLst>
                                <a:gd name="T0" fmla="*/ 14 w 17"/>
                                <a:gd name="T1" fmla="*/ 0 h 1"/>
                                <a:gd name="T2" fmla="*/ 0 w 17"/>
                                <a:gd name="T3" fmla="*/ 0 h 1"/>
                                <a:gd name="T4" fmla="*/ 2 w 17"/>
                                <a:gd name="T5" fmla="*/ 0 h 1"/>
                                <a:gd name="T6" fmla="*/ 10 w 17"/>
                                <a:gd name="T7" fmla="*/ 0 h 1"/>
                                <a:gd name="T8" fmla="*/ 14 w 17"/>
                                <a:gd name="T9" fmla="*/ 0 h 1"/>
                                <a:gd name="T10" fmla="*/ 14 w 17"/>
                                <a:gd name="T11" fmla="*/ 0 h 1"/>
                                <a:gd name="T12" fmla="*/ 0 60000 65536"/>
                                <a:gd name="T13" fmla="*/ 0 60000 65536"/>
                                <a:gd name="T14" fmla="*/ 0 60000 65536"/>
                                <a:gd name="T15" fmla="*/ 0 60000 65536"/>
                                <a:gd name="T16" fmla="*/ 0 60000 65536"/>
                                <a:gd name="T17" fmla="*/ 0 60000 65536"/>
                                <a:gd name="T18" fmla="*/ 0 w 17"/>
                                <a:gd name="T19" fmla="*/ 0 h 1"/>
                                <a:gd name="T20" fmla="*/ 17 w 1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 h="1">
                                  <a:moveTo>
                                    <a:pt x="16" y="0"/>
                                  </a:moveTo>
                                  <a:lnTo>
                                    <a:pt x="0" y="0"/>
                                  </a:lnTo>
                                  <a:lnTo>
                                    <a:pt x="2" y="0"/>
                                  </a:lnTo>
                                  <a:lnTo>
                                    <a:pt x="12" y="0"/>
                                  </a:lnTo>
                                  <a:lnTo>
                                    <a:pt x="16"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19" name="Freeform 1423"/>
                            <p:cNvSpPr>
                              <a:spLocks/>
                            </p:cNvSpPr>
                            <p:nvPr/>
                          </p:nvSpPr>
                          <p:spPr bwMode="auto">
                            <a:xfrm>
                              <a:off x="283" y="1725"/>
                              <a:ext cx="10" cy="3"/>
                            </a:xfrm>
                            <a:custGeom>
                              <a:avLst/>
                              <a:gdLst>
                                <a:gd name="T0" fmla="*/ 8 w 11"/>
                                <a:gd name="T1" fmla="*/ 2 h 3"/>
                                <a:gd name="T2" fmla="*/ 0 w 11"/>
                                <a:gd name="T3" fmla="*/ 2 h 3"/>
                                <a:gd name="T4" fmla="*/ 0 w 11"/>
                                <a:gd name="T5" fmla="*/ 0 h 3"/>
                                <a:gd name="T6" fmla="*/ 6 w 11"/>
                                <a:gd name="T7" fmla="*/ 0 h 3"/>
                                <a:gd name="T8" fmla="*/ 8 w 11"/>
                                <a:gd name="T9" fmla="*/ 2 h 3"/>
                                <a:gd name="T10" fmla="*/ 8 w 11"/>
                                <a:gd name="T11" fmla="*/ 2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10" y="2"/>
                                  </a:moveTo>
                                  <a:lnTo>
                                    <a:pt x="0" y="2"/>
                                  </a:lnTo>
                                  <a:lnTo>
                                    <a:pt x="0" y="0"/>
                                  </a:lnTo>
                                  <a:lnTo>
                                    <a:pt x="8" y="0"/>
                                  </a:lnTo>
                                  <a:lnTo>
                                    <a:pt x="10"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20" name="Freeform 1424"/>
                            <p:cNvSpPr>
                              <a:spLocks/>
                            </p:cNvSpPr>
                            <p:nvPr/>
                          </p:nvSpPr>
                          <p:spPr bwMode="auto">
                            <a:xfrm>
                              <a:off x="283" y="1725"/>
                              <a:ext cx="8" cy="1"/>
                            </a:xfrm>
                            <a:custGeom>
                              <a:avLst/>
                              <a:gdLst>
                                <a:gd name="T0" fmla="*/ 6 w 9"/>
                                <a:gd name="T1" fmla="*/ 0 h 1"/>
                                <a:gd name="T2" fmla="*/ 0 w 9"/>
                                <a:gd name="T3" fmla="*/ 0 h 1"/>
                                <a:gd name="T4" fmla="*/ 2 w 9"/>
                                <a:gd name="T5" fmla="*/ 0 h 1"/>
                                <a:gd name="T6" fmla="*/ 3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2" y="0"/>
                                  </a:lnTo>
                                  <a:lnTo>
                                    <a:pt x="3" y="0"/>
                                  </a:lnTo>
                                  <a:lnTo>
                                    <a:pt x="8"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21" name="Freeform 1425"/>
                            <p:cNvSpPr>
                              <a:spLocks/>
                            </p:cNvSpPr>
                            <p:nvPr/>
                          </p:nvSpPr>
                          <p:spPr bwMode="auto">
                            <a:xfrm>
                              <a:off x="285" y="1725"/>
                              <a:ext cx="2" cy="1"/>
                            </a:xfrm>
                            <a:custGeom>
                              <a:avLst/>
                              <a:gdLst>
                                <a:gd name="T0" fmla="*/ 1 w 2"/>
                                <a:gd name="T1" fmla="*/ 0 h 1"/>
                                <a:gd name="T2" fmla="*/ 0 w 2"/>
                                <a:gd name="T3" fmla="*/ 0 h 1"/>
                                <a:gd name="T4" fmla="*/ 0 w 2"/>
                                <a:gd name="T5" fmla="*/ 0 h 1"/>
                                <a:gd name="T6" fmla="*/ 1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lnTo>
                                    <a:pt x="0" y="0"/>
                                  </a:lnTo>
                                  <a:lnTo>
                                    <a:pt x="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22" name="Freeform 1426"/>
                            <p:cNvSpPr>
                              <a:spLocks/>
                            </p:cNvSpPr>
                            <p:nvPr/>
                          </p:nvSpPr>
                          <p:spPr bwMode="auto">
                            <a:xfrm>
                              <a:off x="203" y="1725"/>
                              <a:ext cx="267" cy="99"/>
                            </a:xfrm>
                            <a:custGeom>
                              <a:avLst/>
                              <a:gdLst>
                                <a:gd name="T0" fmla="*/ 74 w 294"/>
                                <a:gd name="T1" fmla="*/ 0 h 112"/>
                                <a:gd name="T2" fmla="*/ 47 w 294"/>
                                <a:gd name="T3" fmla="*/ 12 h 112"/>
                                <a:gd name="T4" fmla="*/ 14 w 294"/>
                                <a:gd name="T5" fmla="*/ 26 h 112"/>
                                <a:gd name="T6" fmla="*/ 0 w 294"/>
                                <a:gd name="T7" fmla="*/ 33 h 112"/>
                                <a:gd name="T8" fmla="*/ 4 w 294"/>
                                <a:gd name="T9" fmla="*/ 42 h 112"/>
                                <a:gd name="T10" fmla="*/ 15 w 294"/>
                                <a:gd name="T11" fmla="*/ 44 h 112"/>
                                <a:gd name="T12" fmla="*/ 13 w 294"/>
                                <a:gd name="T13" fmla="*/ 52 h 112"/>
                                <a:gd name="T14" fmla="*/ 19 w 294"/>
                                <a:gd name="T15" fmla="*/ 58 h 112"/>
                                <a:gd name="T16" fmla="*/ 28 w 294"/>
                                <a:gd name="T17" fmla="*/ 61 h 112"/>
                                <a:gd name="T18" fmla="*/ 33 w 294"/>
                                <a:gd name="T19" fmla="*/ 58 h 112"/>
                                <a:gd name="T20" fmla="*/ 36 w 294"/>
                                <a:gd name="T21" fmla="*/ 67 h 112"/>
                                <a:gd name="T22" fmla="*/ 41 w 294"/>
                                <a:gd name="T23" fmla="*/ 71 h 112"/>
                                <a:gd name="T24" fmla="*/ 50 w 294"/>
                                <a:gd name="T25" fmla="*/ 69 h 112"/>
                                <a:gd name="T26" fmla="*/ 54 w 294"/>
                                <a:gd name="T27" fmla="*/ 75 h 112"/>
                                <a:gd name="T28" fmla="*/ 64 w 294"/>
                                <a:gd name="T29" fmla="*/ 77 h 112"/>
                                <a:gd name="T30" fmla="*/ 73 w 294"/>
                                <a:gd name="T31" fmla="*/ 77 h 112"/>
                                <a:gd name="T32" fmla="*/ 73 w 294"/>
                                <a:gd name="T33" fmla="*/ 81 h 112"/>
                                <a:gd name="T34" fmla="*/ 83 w 294"/>
                                <a:gd name="T35" fmla="*/ 84 h 112"/>
                                <a:gd name="T36" fmla="*/ 96 w 294"/>
                                <a:gd name="T37" fmla="*/ 81 h 112"/>
                                <a:gd name="T38" fmla="*/ 102 w 294"/>
                                <a:gd name="T39" fmla="*/ 87 h 112"/>
                                <a:gd name="T40" fmla="*/ 117 w 294"/>
                                <a:gd name="T41" fmla="*/ 84 h 112"/>
                                <a:gd name="T42" fmla="*/ 134 w 294"/>
                                <a:gd name="T43" fmla="*/ 77 h 112"/>
                                <a:gd name="T44" fmla="*/ 139 w 294"/>
                                <a:gd name="T45" fmla="*/ 84 h 112"/>
                                <a:gd name="T46" fmla="*/ 152 w 294"/>
                                <a:gd name="T47" fmla="*/ 84 h 112"/>
                                <a:gd name="T48" fmla="*/ 163 w 294"/>
                                <a:gd name="T49" fmla="*/ 77 h 112"/>
                                <a:gd name="T50" fmla="*/ 171 w 294"/>
                                <a:gd name="T51" fmla="*/ 78 h 112"/>
                                <a:gd name="T52" fmla="*/ 181 w 294"/>
                                <a:gd name="T53" fmla="*/ 75 h 112"/>
                                <a:gd name="T54" fmla="*/ 201 w 294"/>
                                <a:gd name="T55" fmla="*/ 64 h 112"/>
                                <a:gd name="T56" fmla="*/ 242 w 294"/>
                                <a:gd name="T57" fmla="*/ 23 h 112"/>
                                <a:gd name="T58" fmla="*/ 74 w 294"/>
                                <a:gd name="T59" fmla="*/ 0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4"/>
                                <a:gd name="T91" fmla="*/ 0 h 112"/>
                                <a:gd name="T92" fmla="*/ 294 w 294"/>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4" h="112">
                                  <a:moveTo>
                                    <a:pt x="90" y="0"/>
                                  </a:moveTo>
                                  <a:lnTo>
                                    <a:pt x="57" y="16"/>
                                  </a:lnTo>
                                  <a:lnTo>
                                    <a:pt x="17" y="33"/>
                                  </a:lnTo>
                                  <a:lnTo>
                                    <a:pt x="0" y="42"/>
                                  </a:lnTo>
                                  <a:lnTo>
                                    <a:pt x="4" y="54"/>
                                  </a:lnTo>
                                  <a:lnTo>
                                    <a:pt x="19" y="56"/>
                                  </a:lnTo>
                                  <a:lnTo>
                                    <a:pt x="15" y="67"/>
                                  </a:lnTo>
                                  <a:lnTo>
                                    <a:pt x="23" y="75"/>
                                  </a:lnTo>
                                  <a:lnTo>
                                    <a:pt x="34" y="78"/>
                                  </a:lnTo>
                                  <a:lnTo>
                                    <a:pt x="40" y="75"/>
                                  </a:lnTo>
                                  <a:lnTo>
                                    <a:pt x="44" y="86"/>
                                  </a:lnTo>
                                  <a:lnTo>
                                    <a:pt x="50" y="90"/>
                                  </a:lnTo>
                                  <a:lnTo>
                                    <a:pt x="61" y="88"/>
                                  </a:lnTo>
                                  <a:lnTo>
                                    <a:pt x="65" y="96"/>
                                  </a:lnTo>
                                  <a:lnTo>
                                    <a:pt x="78" y="98"/>
                                  </a:lnTo>
                                  <a:lnTo>
                                    <a:pt x="88" y="98"/>
                                  </a:lnTo>
                                  <a:lnTo>
                                    <a:pt x="88" y="104"/>
                                  </a:lnTo>
                                  <a:lnTo>
                                    <a:pt x="100" y="108"/>
                                  </a:lnTo>
                                  <a:lnTo>
                                    <a:pt x="117" y="104"/>
                                  </a:lnTo>
                                  <a:lnTo>
                                    <a:pt x="123" y="111"/>
                                  </a:lnTo>
                                  <a:lnTo>
                                    <a:pt x="142" y="108"/>
                                  </a:lnTo>
                                  <a:lnTo>
                                    <a:pt x="163" y="98"/>
                                  </a:lnTo>
                                  <a:lnTo>
                                    <a:pt x="169" y="108"/>
                                  </a:lnTo>
                                  <a:lnTo>
                                    <a:pt x="184" y="108"/>
                                  </a:lnTo>
                                  <a:lnTo>
                                    <a:pt x="198" y="98"/>
                                  </a:lnTo>
                                  <a:lnTo>
                                    <a:pt x="207" y="100"/>
                                  </a:lnTo>
                                  <a:lnTo>
                                    <a:pt x="219" y="96"/>
                                  </a:lnTo>
                                  <a:lnTo>
                                    <a:pt x="243" y="82"/>
                                  </a:lnTo>
                                  <a:lnTo>
                                    <a:pt x="293" y="29"/>
                                  </a:lnTo>
                                  <a:lnTo>
                                    <a:pt x="9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8723" name="Freeform 1427"/>
                            <p:cNvSpPr>
                              <a:spLocks/>
                            </p:cNvSpPr>
                            <p:nvPr/>
                          </p:nvSpPr>
                          <p:spPr bwMode="auto">
                            <a:xfrm>
                              <a:off x="367" y="1779"/>
                              <a:ext cx="1" cy="1"/>
                            </a:xfrm>
                            <a:custGeom>
                              <a:avLst/>
                              <a:gdLst>
                                <a:gd name="T0" fmla="*/ 0 w 2"/>
                                <a:gd name="T1" fmla="*/ 0 h 1"/>
                                <a:gd name="T2" fmla="*/ 1 w 2"/>
                                <a:gd name="T3" fmla="*/ 0 h 1"/>
                                <a:gd name="T4" fmla="*/ 1 w 2"/>
                                <a:gd name="T5" fmla="*/ 0 h 1"/>
                                <a:gd name="T6" fmla="*/ 0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0"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24" name="Freeform 1428"/>
                            <p:cNvSpPr>
                              <a:spLocks/>
                            </p:cNvSpPr>
                            <p:nvPr/>
                          </p:nvSpPr>
                          <p:spPr bwMode="auto">
                            <a:xfrm>
                              <a:off x="363" y="1779"/>
                              <a:ext cx="8" cy="1"/>
                            </a:xfrm>
                            <a:custGeom>
                              <a:avLst/>
                              <a:gdLst>
                                <a:gd name="T0" fmla="*/ 4 w 9"/>
                                <a:gd name="T1" fmla="*/ 0 h 1"/>
                                <a:gd name="T2" fmla="*/ 4 w 9"/>
                                <a:gd name="T3" fmla="*/ 0 h 1"/>
                                <a:gd name="T4" fmla="*/ 0 w 9"/>
                                <a:gd name="T5" fmla="*/ 0 h 1"/>
                                <a:gd name="T6" fmla="*/ 6 w 9"/>
                                <a:gd name="T7" fmla="*/ 0 h 1"/>
                                <a:gd name="T8" fmla="*/ 4 w 9"/>
                                <a:gd name="T9" fmla="*/ 0 h 1"/>
                                <a:gd name="T10" fmla="*/ 4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 h="1">
                                  <a:moveTo>
                                    <a:pt x="5" y="0"/>
                                  </a:moveTo>
                                  <a:lnTo>
                                    <a:pt x="4" y="0"/>
                                  </a:lnTo>
                                  <a:lnTo>
                                    <a:pt x="0" y="0"/>
                                  </a:lnTo>
                                  <a:lnTo>
                                    <a:pt x="8" y="0"/>
                                  </a:lnTo>
                                  <a:lnTo>
                                    <a:pt x="5"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25" name="Freeform 1429"/>
                            <p:cNvSpPr>
                              <a:spLocks/>
                            </p:cNvSpPr>
                            <p:nvPr/>
                          </p:nvSpPr>
                          <p:spPr bwMode="auto">
                            <a:xfrm>
                              <a:off x="360" y="1779"/>
                              <a:ext cx="11" cy="1"/>
                            </a:xfrm>
                            <a:custGeom>
                              <a:avLst/>
                              <a:gdLst>
                                <a:gd name="T0" fmla="*/ 9 w 12"/>
                                <a:gd name="T1" fmla="*/ 0 h 1"/>
                                <a:gd name="T2" fmla="*/ 3 w 12"/>
                                <a:gd name="T3" fmla="*/ 0 h 1"/>
                                <a:gd name="T4" fmla="*/ 0 w 12"/>
                                <a:gd name="T5" fmla="*/ 0 h 1"/>
                                <a:gd name="T6" fmla="*/ 9 w 12"/>
                                <a:gd name="T7" fmla="*/ 0 h 1"/>
                                <a:gd name="T8" fmla="*/ 9 w 12"/>
                                <a:gd name="T9" fmla="*/ 0 h 1"/>
                                <a:gd name="T10" fmla="*/ 9 w 12"/>
                                <a:gd name="T11" fmla="*/ 0 h 1"/>
                                <a:gd name="T12" fmla="*/ 0 60000 65536"/>
                                <a:gd name="T13" fmla="*/ 0 60000 65536"/>
                                <a:gd name="T14" fmla="*/ 0 60000 65536"/>
                                <a:gd name="T15" fmla="*/ 0 60000 65536"/>
                                <a:gd name="T16" fmla="*/ 0 60000 65536"/>
                                <a:gd name="T17" fmla="*/ 0 60000 65536"/>
                                <a:gd name="T18" fmla="*/ 0 w 12"/>
                                <a:gd name="T19" fmla="*/ 0 h 1"/>
                                <a:gd name="T20" fmla="*/ 12 w 1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 h="1">
                                  <a:moveTo>
                                    <a:pt x="11" y="0"/>
                                  </a:moveTo>
                                  <a:lnTo>
                                    <a:pt x="3" y="0"/>
                                  </a:lnTo>
                                  <a:lnTo>
                                    <a:pt x="0" y="0"/>
                                  </a:lnTo>
                                  <a:lnTo>
                                    <a:pt x="11"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26" name="Freeform 1430"/>
                            <p:cNvSpPr>
                              <a:spLocks/>
                            </p:cNvSpPr>
                            <p:nvPr/>
                          </p:nvSpPr>
                          <p:spPr bwMode="auto">
                            <a:xfrm>
                              <a:off x="358" y="1779"/>
                              <a:ext cx="13" cy="1"/>
                            </a:xfrm>
                            <a:custGeom>
                              <a:avLst/>
                              <a:gdLst>
                                <a:gd name="T0" fmla="*/ 11 w 14"/>
                                <a:gd name="T1" fmla="*/ 0 h 1"/>
                                <a:gd name="T2" fmla="*/ 2 w 14"/>
                                <a:gd name="T3" fmla="*/ 0 h 1"/>
                                <a:gd name="T4" fmla="*/ 0 w 14"/>
                                <a:gd name="T5" fmla="*/ 0 h 1"/>
                                <a:gd name="T6" fmla="*/ 0 w 14"/>
                                <a:gd name="T7" fmla="*/ 0 h 1"/>
                                <a:gd name="T8" fmla="*/ 11 w 14"/>
                                <a:gd name="T9" fmla="*/ 0 h 1"/>
                                <a:gd name="T10" fmla="*/ 11 w 14"/>
                                <a:gd name="T11" fmla="*/ 0 h 1"/>
                                <a:gd name="T12" fmla="*/ 11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3" y="0"/>
                                  </a:moveTo>
                                  <a:lnTo>
                                    <a:pt x="2" y="0"/>
                                  </a:lnTo>
                                  <a:lnTo>
                                    <a:pt x="0" y="0"/>
                                  </a:lnTo>
                                  <a:lnTo>
                                    <a:pt x="13"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27" name="Freeform 1431"/>
                            <p:cNvSpPr>
                              <a:spLocks/>
                            </p:cNvSpPr>
                            <p:nvPr/>
                          </p:nvSpPr>
                          <p:spPr bwMode="auto">
                            <a:xfrm>
                              <a:off x="418" y="1779"/>
                              <a:ext cx="0"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0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28" name="Freeform 1432"/>
                            <p:cNvSpPr>
                              <a:spLocks/>
                            </p:cNvSpPr>
                            <p:nvPr/>
                          </p:nvSpPr>
                          <p:spPr bwMode="auto">
                            <a:xfrm>
                              <a:off x="438" y="177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29" name="Freeform 1433"/>
                            <p:cNvSpPr>
                              <a:spLocks/>
                            </p:cNvSpPr>
                            <p:nvPr/>
                          </p:nvSpPr>
                          <p:spPr bwMode="auto">
                            <a:xfrm>
                              <a:off x="437" y="1776"/>
                              <a:ext cx="2" cy="4"/>
                            </a:xfrm>
                            <a:custGeom>
                              <a:avLst/>
                              <a:gdLst>
                                <a:gd name="T0" fmla="*/ 1 w 3"/>
                                <a:gd name="T1" fmla="*/ 3 h 4"/>
                                <a:gd name="T2" fmla="*/ 1 w 3"/>
                                <a:gd name="T3" fmla="*/ 3 h 4"/>
                                <a:gd name="T4" fmla="*/ 0 w 3"/>
                                <a:gd name="T5" fmla="*/ 0 h 4"/>
                                <a:gd name="T6" fmla="*/ 1 w 3"/>
                                <a:gd name="T7" fmla="*/ 0 h 4"/>
                                <a:gd name="T8" fmla="*/ 1 w 3"/>
                                <a:gd name="T9" fmla="*/ 3 h 4"/>
                                <a:gd name="T10" fmla="*/ 1 w 3"/>
                                <a:gd name="T11" fmla="*/ 3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3"/>
                                  </a:moveTo>
                                  <a:lnTo>
                                    <a:pt x="2" y="3"/>
                                  </a:lnTo>
                                  <a:lnTo>
                                    <a:pt x="0" y="0"/>
                                  </a:lnTo>
                                  <a:lnTo>
                                    <a:pt x="2" y="0"/>
                                  </a:lnTo>
                                  <a:lnTo>
                                    <a:pt x="2" y="3"/>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30" name="Freeform 1434"/>
                            <p:cNvSpPr>
                              <a:spLocks/>
                            </p:cNvSpPr>
                            <p:nvPr/>
                          </p:nvSpPr>
                          <p:spPr bwMode="auto">
                            <a:xfrm>
                              <a:off x="416" y="1776"/>
                              <a:ext cx="2" cy="4"/>
                            </a:xfrm>
                            <a:custGeom>
                              <a:avLst/>
                              <a:gdLst>
                                <a:gd name="T0" fmla="*/ 1 w 3"/>
                                <a:gd name="T1" fmla="*/ 3 h 4"/>
                                <a:gd name="T2" fmla="*/ 1 w 3"/>
                                <a:gd name="T3" fmla="*/ 3 h 4"/>
                                <a:gd name="T4" fmla="*/ 0 w 3"/>
                                <a:gd name="T5" fmla="*/ 0 h 4"/>
                                <a:gd name="T6" fmla="*/ 1 w 3"/>
                                <a:gd name="T7" fmla="*/ 0 h 4"/>
                                <a:gd name="T8" fmla="*/ 1 w 3"/>
                                <a:gd name="T9" fmla="*/ 3 h 4"/>
                                <a:gd name="T10" fmla="*/ 1 w 3"/>
                                <a:gd name="T11" fmla="*/ 3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3"/>
                                  </a:moveTo>
                                  <a:lnTo>
                                    <a:pt x="2" y="3"/>
                                  </a:lnTo>
                                  <a:lnTo>
                                    <a:pt x="0" y="0"/>
                                  </a:lnTo>
                                  <a:lnTo>
                                    <a:pt x="2" y="0"/>
                                  </a:lnTo>
                                  <a:lnTo>
                                    <a:pt x="2" y="3"/>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31" name="Freeform 1435"/>
                            <p:cNvSpPr>
                              <a:spLocks/>
                            </p:cNvSpPr>
                            <p:nvPr/>
                          </p:nvSpPr>
                          <p:spPr bwMode="auto">
                            <a:xfrm>
                              <a:off x="358" y="1776"/>
                              <a:ext cx="15" cy="4"/>
                            </a:xfrm>
                            <a:custGeom>
                              <a:avLst/>
                              <a:gdLst>
                                <a:gd name="T0" fmla="*/ 11 w 16"/>
                                <a:gd name="T1" fmla="*/ 3 h 4"/>
                                <a:gd name="T2" fmla="*/ 0 w 16"/>
                                <a:gd name="T3" fmla="*/ 3 h 4"/>
                                <a:gd name="T4" fmla="*/ 0 w 16"/>
                                <a:gd name="T5" fmla="*/ 0 h 4"/>
                                <a:gd name="T6" fmla="*/ 13 w 16"/>
                                <a:gd name="T7" fmla="*/ 0 h 4"/>
                                <a:gd name="T8" fmla="*/ 11 w 16"/>
                                <a:gd name="T9" fmla="*/ 3 h 4"/>
                                <a:gd name="T10" fmla="*/ 11 w 16"/>
                                <a:gd name="T11" fmla="*/ 3 h 4"/>
                                <a:gd name="T12" fmla="*/ 0 60000 65536"/>
                                <a:gd name="T13" fmla="*/ 0 60000 65536"/>
                                <a:gd name="T14" fmla="*/ 0 60000 65536"/>
                                <a:gd name="T15" fmla="*/ 0 60000 65536"/>
                                <a:gd name="T16" fmla="*/ 0 60000 65536"/>
                                <a:gd name="T17" fmla="*/ 0 60000 65536"/>
                                <a:gd name="T18" fmla="*/ 0 w 16"/>
                                <a:gd name="T19" fmla="*/ 0 h 4"/>
                                <a:gd name="T20" fmla="*/ 16 w 16"/>
                                <a:gd name="T21" fmla="*/ 4 h 4"/>
                              </a:gdLst>
                              <a:ahLst/>
                              <a:cxnLst>
                                <a:cxn ang="T12">
                                  <a:pos x="T0" y="T1"/>
                                </a:cxn>
                                <a:cxn ang="T13">
                                  <a:pos x="T2" y="T3"/>
                                </a:cxn>
                                <a:cxn ang="T14">
                                  <a:pos x="T4" y="T5"/>
                                </a:cxn>
                                <a:cxn ang="T15">
                                  <a:pos x="T6" y="T7"/>
                                </a:cxn>
                                <a:cxn ang="T16">
                                  <a:pos x="T8" y="T9"/>
                                </a:cxn>
                                <a:cxn ang="T17">
                                  <a:pos x="T10" y="T11"/>
                                </a:cxn>
                              </a:cxnLst>
                              <a:rect l="T18" t="T19" r="T20" b="T21"/>
                              <a:pathLst>
                                <a:path w="16" h="4">
                                  <a:moveTo>
                                    <a:pt x="13" y="3"/>
                                  </a:moveTo>
                                  <a:lnTo>
                                    <a:pt x="0" y="3"/>
                                  </a:lnTo>
                                  <a:lnTo>
                                    <a:pt x="0" y="0"/>
                                  </a:lnTo>
                                  <a:lnTo>
                                    <a:pt x="15" y="0"/>
                                  </a:lnTo>
                                  <a:lnTo>
                                    <a:pt x="13" y="3"/>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32" name="Freeform 1436"/>
                            <p:cNvSpPr>
                              <a:spLocks/>
                            </p:cNvSpPr>
                            <p:nvPr/>
                          </p:nvSpPr>
                          <p:spPr bwMode="auto">
                            <a:xfrm>
                              <a:off x="437" y="1776"/>
                              <a:ext cx="4" cy="1"/>
                            </a:xfrm>
                            <a:custGeom>
                              <a:avLst/>
                              <a:gdLst>
                                <a:gd name="T0" fmla="*/ 2 w 5"/>
                                <a:gd name="T1" fmla="*/ 0 h 1"/>
                                <a:gd name="T2" fmla="*/ 0 w 5"/>
                                <a:gd name="T3" fmla="*/ 0 h 1"/>
                                <a:gd name="T4" fmla="*/ 0 w 5"/>
                                <a:gd name="T5" fmla="*/ 0 h 1"/>
                                <a:gd name="T6" fmla="*/ 2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2" y="0"/>
                                  </a:moveTo>
                                  <a:lnTo>
                                    <a:pt x="0" y="0"/>
                                  </a:lnTo>
                                  <a:lnTo>
                                    <a:pt x="4" y="0"/>
                                  </a:lnTo>
                                  <a:lnTo>
                                    <a:pt x="2"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33" name="Freeform 1437"/>
                            <p:cNvSpPr>
                              <a:spLocks/>
                            </p:cNvSpPr>
                            <p:nvPr/>
                          </p:nvSpPr>
                          <p:spPr bwMode="auto">
                            <a:xfrm>
                              <a:off x="416" y="1776"/>
                              <a:ext cx="4" cy="1"/>
                            </a:xfrm>
                            <a:custGeom>
                              <a:avLst/>
                              <a:gdLst>
                                <a:gd name="T0" fmla="*/ 2 w 5"/>
                                <a:gd name="T1" fmla="*/ 0 h 1"/>
                                <a:gd name="T2" fmla="*/ 0 w 5"/>
                                <a:gd name="T3" fmla="*/ 0 h 1"/>
                                <a:gd name="T4" fmla="*/ 0 w 5"/>
                                <a:gd name="T5" fmla="*/ 0 h 1"/>
                                <a:gd name="T6" fmla="*/ 2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2" y="0"/>
                                  </a:moveTo>
                                  <a:lnTo>
                                    <a:pt x="0" y="0"/>
                                  </a:lnTo>
                                  <a:lnTo>
                                    <a:pt x="4" y="0"/>
                                  </a:lnTo>
                                  <a:lnTo>
                                    <a:pt x="2"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34" name="Freeform 1438"/>
                            <p:cNvSpPr>
                              <a:spLocks/>
                            </p:cNvSpPr>
                            <p:nvPr/>
                          </p:nvSpPr>
                          <p:spPr bwMode="auto">
                            <a:xfrm>
                              <a:off x="358" y="1776"/>
                              <a:ext cx="15" cy="1"/>
                            </a:xfrm>
                            <a:custGeom>
                              <a:avLst/>
                              <a:gdLst>
                                <a:gd name="T0" fmla="*/ 13 w 16"/>
                                <a:gd name="T1" fmla="*/ 0 h 1"/>
                                <a:gd name="T2" fmla="*/ 0 w 16"/>
                                <a:gd name="T3" fmla="*/ 0 h 1"/>
                                <a:gd name="T4" fmla="*/ 0 w 16"/>
                                <a:gd name="T5" fmla="*/ 0 h 1"/>
                                <a:gd name="T6" fmla="*/ 13 w 16"/>
                                <a:gd name="T7" fmla="*/ 0 h 1"/>
                                <a:gd name="T8" fmla="*/ 13 w 16"/>
                                <a:gd name="T9" fmla="*/ 0 h 1"/>
                                <a:gd name="T10" fmla="*/ 13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15" y="0"/>
                                  </a:moveTo>
                                  <a:lnTo>
                                    <a:pt x="0" y="0"/>
                                  </a:lnTo>
                                  <a:lnTo>
                                    <a:pt x="15"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35" name="Freeform 1439"/>
                            <p:cNvSpPr>
                              <a:spLocks/>
                            </p:cNvSpPr>
                            <p:nvPr/>
                          </p:nvSpPr>
                          <p:spPr bwMode="auto">
                            <a:xfrm>
                              <a:off x="435" y="1776"/>
                              <a:ext cx="6" cy="1"/>
                            </a:xfrm>
                            <a:custGeom>
                              <a:avLst/>
                              <a:gdLst>
                                <a:gd name="T0" fmla="*/ 4 w 7"/>
                                <a:gd name="T1" fmla="*/ 0 h 1"/>
                                <a:gd name="T2" fmla="*/ 2 w 7"/>
                                <a:gd name="T3" fmla="*/ 0 h 1"/>
                                <a:gd name="T4" fmla="*/ 0 w 7"/>
                                <a:gd name="T5" fmla="*/ 0 h 1"/>
                                <a:gd name="T6" fmla="*/ 4 w 7"/>
                                <a:gd name="T7" fmla="*/ 0 h 1"/>
                                <a:gd name="T8" fmla="*/ 4 w 7"/>
                                <a:gd name="T9" fmla="*/ 0 h 1"/>
                                <a:gd name="T10" fmla="*/ 4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6" y="0"/>
                                  </a:moveTo>
                                  <a:lnTo>
                                    <a:pt x="2" y="0"/>
                                  </a:lnTo>
                                  <a:lnTo>
                                    <a:pt x="0" y="0"/>
                                  </a:lnTo>
                                  <a:lnTo>
                                    <a:pt x="6"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36" name="Freeform 1440"/>
                            <p:cNvSpPr>
                              <a:spLocks/>
                            </p:cNvSpPr>
                            <p:nvPr/>
                          </p:nvSpPr>
                          <p:spPr bwMode="auto">
                            <a:xfrm>
                              <a:off x="416" y="1776"/>
                              <a:ext cx="4" cy="1"/>
                            </a:xfrm>
                            <a:custGeom>
                              <a:avLst/>
                              <a:gdLst>
                                <a:gd name="T0" fmla="*/ 2 w 5"/>
                                <a:gd name="T1" fmla="*/ 0 h 1"/>
                                <a:gd name="T2" fmla="*/ 0 w 5"/>
                                <a:gd name="T3" fmla="*/ 0 h 1"/>
                                <a:gd name="T4" fmla="*/ 0 w 5"/>
                                <a:gd name="T5" fmla="*/ 0 h 1"/>
                                <a:gd name="T6" fmla="*/ 2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4" y="0"/>
                                  </a:moveTo>
                                  <a:lnTo>
                                    <a:pt x="0" y="0"/>
                                  </a:lnTo>
                                  <a:lnTo>
                                    <a:pt x="4"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37" name="Freeform 1441"/>
                            <p:cNvSpPr>
                              <a:spLocks/>
                            </p:cNvSpPr>
                            <p:nvPr/>
                          </p:nvSpPr>
                          <p:spPr bwMode="auto">
                            <a:xfrm>
                              <a:off x="358" y="1776"/>
                              <a:ext cx="15" cy="1"/>
                            </a:xfrm>
                            <a:custGeom>
                              <a:avLst/>
                              <a:gdLst>
                                <a:gd name="T0" fmla="*/ 13 w 16"/>
                                <a:gd name="T1" fmla="*/ 0 h 1"/>
                                <a:gd name="T2" fmla="*/ 0 w 16"/>
                                <a:gd name="T3" fmla="*/ 0 h 1"/>
                                <a:gd name="T4" fmla="*/ 0 w 16"/>
                                <a:gd name="T5" fmla="*/ 0 h 1"/>
                                <a:gd name="T6" fmla="*/ 13 w 16"/>
                                <a:gd name="T7" fmla="*/ 0 h 1"/>
                                <a:gd name="T8" fmla="*/ 13 w 16"/>
                                <a:gd name="T9" fmla="*/ 0 h 1"/>
                                <a:gd name="T10" fmla="*/ 13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15" y="0"/>
                                  </a:moveTo>
                                  <a:lnTo>
                                    <a:pt x="0" y="0"/>
                                  </a:lnTo>
                                  <a:lnTo>
                                    <a:pt x="15"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38" name="Freeform 1442"/>
                            <p:cNvSpPr>
                              <a:spLocks/>
                            </p:cNvSpPr>
                            <p:nvPr/>
                          </p:nvSpPr>
                          <p:spPr bwMode="auto">
                            <a:xfrm>
                              <a:off x="435" y="1776"/>
                              <a:ext cx="8" cy="1"/>
                            </a:xfrm>
                            <a:custGeom>
                              <a:avLst/>
                              <a:gdLst>
                                <a:gd name="T0" fmla="*/ 4 w 9"/>
                                <a:gd name="T1" fmla="*/ 0 h 1"/>
                                <a:gd name="T2" fmla="*/ 0 w 9"/>
                                <a:gd name="T3" fmla="*/ 0 h 1"/>
                                <a:gd name="T4" fmla="*/ 0 w 9"/>
                                <a:gd name="T5" fmla="*/ 0 h 1"/>
                                <a:gd name="T6" fmla="*/ 6 w 9"/>
                                <a:gd name="T7" fmla="*/ 0 h 1"/>
                                <a:gd name="T8" fmla="*/ 4 w 9"/>
                                <a:gd name="T9" fmla="*/ 0 h 1"/>
                                <a:gd name="T10" fmla="*/ 4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 h="1">
                                  <a:moveTo>
                                    <a:pt x="6" y="0"/>
                                  </a:moveTo>
                                  <a:lnTo>
                                    <a:pt x="0" y="0"/>
                                  </a:lnTo>
                                  <a:lnTo>
                                    <a:pt x="8" y="0"/>
                                  </a:lnTo>
                                  <a:lnTo>
                                    <a:pt x="6"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39" name="Freeform 1443"/>
                            <p:cNvSpPr>
                              <a:spLocks/>
                            </p:cNvSpPr>
                            <p:nvPr/>
                          </p:nvSpPr>
                          <p:spPr bwMode="auto">
                            <a:xfrm>
                              <a:off x="416" y="1776"/>
                              <a:ext cx="4" cy="1"/>
                            </a:xfrm>
                            <a:custGeom>
                              <a:avLst/>
                              <a:gdLst>
                                <a:gd name="T0" fmla="*/ 2 w 5"/>
                                <a:gd name="T1" fmla="*/ 0 h 1"/>
                                <a:gd name="T2" fmla="*/ 0 w 5"/>
                                <a:gd name="T3" fmla="*/ 0 h 1"/>
                                <a:gd name="T4" fmla="*/ 0 w 5"/>
                                <a:gd name="T5" fmla="*/ 0 h 1"/>
                                <a:gd name="T6" fmla="*/ 2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4" y="0"/>
                                  </a:moveTo>
                                  <a:lnTo>
                                    <a:pt x="0" y="0"/>
                                  </a:lnTo>
                                  <a:lnTo>
                                    <a:pt x="4"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40" name="Freeform 1444"/>
                            <p:cNvSpPr>
                              <a:spLocks/>
                            </p:cNvSpPr>
                            <p:nvPr/>
                          </p:nvSpPr>
                          <p:spPr bwMode="auto">
                            <a:xfrm>
                              <a:off x="358" y="1776"/>
                              <a:ext cx="17" cy="1"/>
                            </a:xfrm>
                            <a:custGeom>
                              <a:avLst/>
                              <a:gdLst>
                                <a:gd name="T0" fmla="*/ 13 w 18"/>
                                <a:gd name="T1" fmla="*/ 0 h 1"/>
                                <a:gd name="T2" fmla="*/ 0 w 18"/>
                                <a:gd name="T3" fmla="*/ 0 h 1"/>
                                <a:gd name="T4" fmla="*/ 0 w 18"/>
                                <a:gd name="T5" fmla="*/ 0 h 1"/>
                                <a:gd name="T6" fmla="*/ 15 w 18"/>
                                <a:gd name="T7" fmla="*/ 0 h 1"/>
                                <a:gd name="T8" fmla="*/ 13 w 18"/>
                                <a:gd name="T9" fmla="*/ 0 h 1"/>
                                <a:gd name="T10" fmla="*/ 13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15" y="0"/>
                                  </a:moveTo>
                                  <a:lnTo>
                                    <a:pt x="0" y="0"/>
                                  </a:lnTo>
                                  <a:lnTo>
                                    <a:pt x="17" y="0"/>
                                  </a:lnTo>
                                  <a:lnTo>
                                    <a:pt x="15"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41" name="Freeform 1445"/>
                            <p:cNvSpPr>
                              <a:spLocks/>
                            </p:cNvSpPr>
                            <p:nvPr/>
                          </p:nvSpPr>
                          <p:spPr bwMode="auto">
                            <a:xfrm>
                              <a:off x="433" y="1775"/>
                              <a:ext cx="10" cy="2"/>
                            </a:xfrm>
                            <a:custGeom>
                              <a:avLst/>
                              <a:gdLst>
                                <a:gd name="T0" fmla="*/ 8 w 11"/>
                                <a:gd name="T1" fmla="*/ 1 h 3"/>
                                <a:gd name="T2" fmla="*/ 2 w 11"/>
                                <a:gd name="T3" fmla="*/ 1 h 3"/>
                                <a:gd name="T4" fmla="*/ 0 w 11"/>
                                <a:gd name="T5" fmla="*/ 0 h 3"/>
                                <a:gd name="T6" fmla="*/ 8 w 11"/>
                                <a:gd name="T7" fmla="*/ 0 h 3"/>
                                <a:gd name="T8" fmla="*/ 8 w 11"/>
                                <a:gd name="T9" fmla="*/ 1 h 3"/>
                                <a:gd name="T10" fmla="*/ 8 w 11"/>
                                <a:gd name="T11" fmla="*/ 1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10" y="2"/>
                                  </a:moveTo>
                                  <a:lnTo>
                                    <a:pt x="2" y="2"/>
                                  </a:lnTo>
                                  <a:lnTo>
                                    <a:pt x="0" y="0"/>
                                  </a:lnTo>
                                  <a:lnTo>
                                    <a:pt x="10" y="0"/>
                                  </a:lnTo>
                                  <a:lnTo>
                                    <a:pt x="10"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42" name="Freeform 1446"/>
                            <p:cNvSpPr>
                              <a:spLocks/>
                            </p:cNvSpPr>
                            <p:nvPr/>
                          </p:nvSpPr>
                          <p:spPr bwMode="auto">
                            <a:xfrm>
                              <a:off x="415" y="1775"/>
                              <a:ext cx="8" cy="2"/>
                            </a:xfrm>
                            <a:custGeom>
                              <a:avLst/>
                              <a:gdLst>
                                <a:gd name="T0" fmla="*/ 4 w 9"/>
                                <a:gd name="T1" fmla="*/ 1 h 3"/>
                                <a:gd name="T2" fmla="*/ 1 w 9"/>
                                <a:gd name="T3" fmla="*/ 1 h 3"/>
                                <a:gd name="T4" fmla="*/ 0 w 9"/>
                                <a:gd name="T5" fmla="*/ 0 h 3"/>
                                <a:gd name="T6" fmla="*/ 6 w 9"/>
                                <a:gd name="T7" fmla="*/ 0 h 3"/>
                                <a:gd name="T8" fmla="*/ 4 w 9"/>
                                <a:gd name="T9" fmla="*/ 1 h 3"/>
                                <a:gd name="T10" fmla="*/ 4 w 9"/>
                                <a:gd name="T11" fmla="*/ 1 h 3"/>
                                <a:gd name="T12" fmla="*/ 0 60000 65536"/>
                                <a:gd name="T13" fmla="*/ 0 60000 65536"/>
                                <a:gd name="T14" fmla="*/ 0 60000 65536"/>
                                <a:gd name="T15" fmla="*/ 0 60000 65536"/>
                                <a:gd name="T16" fmla="*/ 0 60000 65536"/>
                                <a:gd name="T17" fmla="*/ 0 60000 65536"/>
                                <a:gd name="T18" fmla="*/ 0 w 9"/>
                                <a:gd name="T19" fmla="*/ 0 h 3"/>
                                <a:gd name="T20" fmla="*/ 9 w 9"/>
                                <a:gd name="T21" fmla="*/ 3 h 3"/>
                              </a:gdLst>
                              <a:ahLst/>
                              <a:cxnLst>
                                <a:cxn ang="T12">
                                  <a:pos x="T0" y="T1"/>
                                </a:cxn>
                                <a:cxn ang="T13">
                                  <a:pos x="T2" y="T3"/>
                                </a:cxn>
                                <a:cxn ang="T14">
                                  <a:pos x="T4" y="T5"/>
                                </a:cxn>
                                <a:cxn ang="T15">
                                  <a:pos x="T6" y="T7"/>
                                </a:cxn>
                                <a:cxn ang="T16">
                                  <a:pos x="T8" y="T9"/>
                                </a:cxn>
                                <a:cxn ang="T17">
                                  <a:pos x="T10" y="T11"/>
                                </a:cxn>
                              </a:cxnLst>
                              <a:rect l="T18" t="T19" r="T20" b="T21"/>
                              <a:pathLst>
                                <a:path w="9" h="3">
                                  <a:moveTo>
                                    <a:pt x="5" y="2"/>
                                  </a:moveTo>
                                  <a:lnTo>
                                    <a:pt x="1" y="2"/>
                                  </a:lnTo>
                                  <a:lnTo>
                                    <a:pt x="0" y="0"/>
                                  </a:lnTo>
                                  <a:lnTo>
                                    <a:pt x="8" y="0"/>
                                  </a:lnTo>
                                  <a:lnTo>
                                    <a:pt x="5"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43" name="Freeform 1447"/>
                            <p:cNvSpPr>
                              <a:spLocks/>
                            </p:cNvSpPr>
                            <p:nvPr/>
                          </p:nvSpPr>
                          <p:spPr bwMode="auto">
                            <a:xfrm>
                              <a:off x="358" y="1775"/>
                              <a:ext cx="17" cy="2"/>
                            </a:xfrm>
                            <a:custGeom>
                              <a:avLst/>
                              <a:gdLst>
                                <a:gd name="T0" fmla="*/ 15 w 18"/>
                                <a:gd name="T1" fmla="*/ 1 h 3"/>
                                <a:gd name="T2" fmla="*/ 0 w 18"/>
                                <a:gd name="T3" fmla="*/ 1 h 3"/>
                                <a:gd name="T4" fmla="*/ 0 w 18"/>
                                <a:gd name="T5" fmla="*/ 0 h 3"/>
                                <a:gd name="T6" fmla="*/ 15 w 18"/>
                                <a:gd name="T7" fmla="*/ 0 h 3"/>
                                <a:gd name="T8" fmla="*/ 15 w 18"/>
                                <a:gd name="T9" fmla="*/ 1 h 3"/>
                                <a:gd name="T10" fmla="*/ 15 w 18"/>
                                <a:gd name="T11" fmla="*/ 1 h 3"/>
                                <a:gd name="T12" fmla="*/ 0 60000 65536"/>
                                <a:gd name="T13" fmla="*/ 0 60000 65536"/>
                                <a:gd name="T14" fmla="*/ 0 60000 65536"/>
                                <a:gd name="T15" fmla="*/ 0 60000 65536"/>
                                <a:gd name="T16" fmla="*/ 0 60000 65536"/>
                                <a:gd name="T17" fmla="*/ 0 60000 65536"/>
                                <a:gd name="T18" fmla="*/ 0 w 18"/>
                                <a:gd name="T19" fmla="*/ 0 h 3"/>
                                <a:gd name="T20" fmla="*/ 18 w 1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8" h="3">
                                  <a:moveTo>
                                    <a:pt x="17" y="2"/>
                                  </a:moveTo>
                                  <a:lnTo>
                                    <a:pt x="0" y="2"/>
                                  </a:lnTo>
                                  <a:lnTo>
                                    <a:pt x="0" y="0"/>
                                  </a:lnTo>
                                  <a:lnTo>
                                    <a:pt x="17" y="0"/>
                                  </a:lnTo>
                                  <a:lnTo>
                                    <a:pt x="17"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44" name="Freeform 1448"/>
                            <p:cNvSpPr>
                              <a:spLocks/>
                            </p:cNvSpPr>
                            <p:nvPr/>
                          </p:nvSpPr>
                          <p:spPr bwMode="auto">
                            <a:xfrm>
                              <a:off x="433" y="1775"/>
                              <a:ext cx="10" cy="0"/>
                            </a:xfrm>
                            <a:custGeom>
                              <a:avLst/>
                              <a:gdLst>
                                <a:gd name="T0" fmla="*/ 8 w 11"/>
                                <a:gd name="T1" fmla="*/ 0 h 1"/>
                                <a:gd name="T2" fmla="*/ 0 w 11"/>
                                <a:gd name="T3" fmla="*/ 0 h 1"/>
                                <a:gd name="T4" fmla="*/ 0 w 11"/>
                                <a:gd name="T5" fmla="*/ 0 h 1"/>
                                <a:gd name="T6" fmla="*/ 8 w 11"/>
                                <a:gd name="T7" fmla="*/ 0 h 1"/>
                                <a:gd name="T8" fmla="*/ 8 w 11"/>
                                <a:gd name="T9" fmla="*/ 0 h 1"/>
                                <a:gd name="T10" fmla="*/ 8 w 11"/>
                                <a:gd name="T11" fmla="*/ 0 h 1"/>
                                <a:gd name="T12" fmla="*/ 0 60000 65536"/>
                                <a:gd name="T13" fmla="*/ 0 60000 65536"/>
                                <a:gd name="T14" fmla="*/ 0 60000 65536"/>
                                <a:gd name="T15" fmla="*/ 0 60000 65536"/>
                                <a:gd name="T16" fmla="*/ 0 60000 65536"/>
                                <a:gd name="T17" fmla="*/ 0 60000 65536"/>
                                <a:gd name="T18" fmla="*/ 0 w 11"/>
                                <a:gd name="T19" fmla="*/ 0 h 1"/>
                                <a:gd name="T20" fmla="*/ 11 w 11"/>
                                <a:gd name="T21" fmla="*/ 0 h 1"/>
                              </a:gdLst>
                              <a:ahLst/>
                              <a:cxnLst>
                                <a:cxn ang="T12">
                                  <a:pos x="T0" y="T1"/>
                                </a:cxn>
                                <a:cxn ang="T13">
                                  <a:pos x="T2" y="T3"/>
                                </a:cxn>
                                <a:cxn ang="T14">
                                  <a:pos x="T4" y="T5"/>
                                </a:cxn>
                                <a:cxn ang="T15">
                                  <a:pos x="T6" y="T7"/>
                                </a:cxn>
                                <a:cxn ang="T16">
                                  <a:pos x="T8" y="T9"/>
                                </a:cxn>
                                <a:cxn ang="T17">
                                  <a:pos x="T10" y="T11"/>
                                </a:cxn>
                              </a:cxnLst>
                              <a:rect l="T18" t="T19" r="T20" b="T21"/>
                              <a:pathLst>
                                <a:path w="11" h="1">
                                  <a:moveTo>
                                    <a:pt x="10" y="0"/>
                                  </a:moveTo>
                                  <a:lnTo>
                                    <a:pt x="0" y="0"/>
                                  </a:lnTo>
                                  <a:lnTo>
                                    <a:pt x="10"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45" name="Freeform 1449"/>
                            <p:cNvSpPr>
                              <a:spLocks/>
                            </p:cNvSpPr>
                            <p:nvPr/>
                          </p:nvSpPr>
                          <p:spPr bwMode="auto">
                            <a:xfrm>
                              <a:off x="415" y="1775"/>
                              <a:ext cx="8" cy="0"/>
                            </a:xfrm>
                            <a:custGeom>
                              <a:avLst/>
                              <a:gdLst>
                                <a:gd name="T0" fmla="*/ 6 w 9"/>
                                <a:gd name="T1" fmla="*/ 0 h 1"/>
                                <a:gd name="T2" fmla="*/ 0 w 9"/>
                                <a:gd name="T3" fmla="*/ 0 h 1"/>
                                <a:gd name="T4" fmla="*/ 0 w 9"/>
                                <a:gd name="T5" fmla="*/ 0 h 1"/>
                                <a:gd name="T6" fmla="*/ 6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0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8"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46" name="Freeform 1450"/>
                            <p:cNvSpPr>
                              <a:spLocks/>
                            </p:cNvSpPr>
                            <p:nvPr/>
                          </p:nvSpPr>
                          <p:spPr bwMode="auto">
                            <a:xfrm>
                              <a:off x="358" y="1775"/>
                              <a:ext cx="17" cy="0"/>
                            </a:xfrm>
                            <a:custGeom>
                              <a:avLst/>
                              <a:gdLst>
                                <a:gd name="T0" fmla="*/ 15 w 18"/>
                                <a:gd name="T1" fmla="*/ 0 h 1"/>
                                <a:gd name="T2" fmla="*/ 0 w 18"/>
                                <a:gd name="T3" fmla="*/ 0 h 1"/>
                                <a:gd name="T4" fmla="*/ 0 w 18"/>
                                <a:gd name="T5" fmla="*/ 0 h 1"/>
                                <a:gd name="T6" fmla="*/ 15 w 18"/>
                                <a:gd name="T7" fmla="*/ 0 h 1"/>
                                <a:gd name="T8" fmla="*/ 15 w 18"/>
                                <a:gd name="T9" fmla="*/ 0 h 1"/>
                                <a:gd name="T10" fmla="*/ 15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0 h 1"/>
                              </a:gdLst>
                              <a:ahLst/>
                              <a:cxnLst>
                                <a:cxn ang="T12">
                                  <a:pos x="T0" y="T1"/>
                                </a:cxn>
                                <a:cxn ang="T13">
                                  <a:pos x="T2" y="T3"/>
                                </a:cxn>
                                <a:cxn ang="T14">
                                  <a:pos x="T4" y="T5"/>
                                </a:cxn>
                                <a:cxn ang="T15">
                                  <a:pos x="T6" y="T7"/>
                                </a:cxn>
                                <a:cxn ang="T16">
                                  <a:pos x="T8" y="T9"/>
                                </a:cxn>
                                <a:cxn ang="T17">
                                  <a:pos x="T10" y="T11"/>
                                </a:cxn>
                              </a:cxnLst>
                              <a:rect l="T18" t="T19" r="T20" b="T21"/>
                              <a:pathLst>
                                <a:path w="18" h="1">
                                  <a:moveTo>
                                    <a:pt x="17" y="0"/>
                                  </a:moveTo>
                                  <a:lnTo>
                                    <a:pt x="0" y="0"/>
                                  </a:lnTo>
                                  <a:lnTo>
                                    <a:pt x="17"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47" name="Freeform 1451"/>
                            <p:cNvSpPr>
                              <a:spLocks/>
                            </p:cNvSpPr>
                            <p:nvPr/>
                          </p:nvSpPr>
                          <p:spPr bwMode="auto">
                            <a:xfrm>
                              <a:off x="431" y="1775"/>
                              <a:ext cx="15" cy="0"/>
                            </a:xfrm>
                            <a:custGeom>
                              <a:avLst/>
                              <a:gdLst>
                                <a:gd name="T0" fmla="*/ 10 w 16"/>
                                <a:gd name="T1" fmla="*/ 0 h 1"/>
                                <a:gd name="T2" fmla="*/ 2 w 16"/>
                                <a:gd name="T3" fmla="*/ 0 h 1"/>
                                <a:gd name="T4" fmla="*/ 0 w 16"/>
                                <a:gd name="T5" fmla="*/ 0 h 1"/>
                                <a:gd name="T6" fmla="*/ 13 w 16"/>
                                <a:gd name="T7" fmla="*/ 0 h 1"/>
                                <a:gd name="T8" fmla="*/ 10 w 16"/>
                                <a:gd name="T9" fmla="*/ 0 h 1"/>
                                <a:gd name="T10" fmla="*/ 10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0 h 1"/>
                              </a:gdLst>
                              <a:ahLst/>
                              <a:cxnLst>
                                <a:cxn ang="T12">
                                  <a:pos x="T0" y="T1"/>
                                </a:cxn>
                                <a:cxn ang="T13">
                                  <a:pos x="T2" y="T3"/>
                                </a:cxn>
                                <a:cxn ang="T14">
                                  <a:pos x="T4" y="T5"/>
                                </a:cxn>
                                <a:cxn ang="T15">
                                  <a:pos x="T6" y="T7"/>
                                </a:cxn>
                                <a:cxn ang="T16">
                                  <a:pos x="T8" y="T9"/>
                                </a:cxn>
                                <a:cxn ang="T17">
                                  <a:pos x="T10" y="T11"/>
                                </a:cxn>
                              </a:cxnLst>
                              <a:rect l="T18" t="T19" r="T20" b="T21"/>
                              <a:pathLst>
                                <a:path w="16" h="1">
                                  <a:moveTo>
                                    <a:pt x="12" y="0"/>
                                  </a:moveTo>
                                  <a:lnTo>
                                    <a:pt x="2" y="0"/>
                                  </a:lnTo>
                                  <a:lnTo>
                                    <a:pt x="0" y="0"/>
                                  </a:lnTo>
                                  <a:lnTo>
                                    <a:pt x="15" y="0"/>
                                  </a:lnTo>
                                  <a:lnTo>
                                    <a:pt x="12"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48" name="Freeform 1452"/>
                            <p:cNvSpPr>
                              <a:spLocks/>
                            </p:cNvSpPr>
                            <p:nvPr/>
                          </p:nvSpPr>
                          <p:spPr bwMode="auto">
                            <a:xfrm>
                              <a:off x="415" y="1775"/>
                              <a:ext cx="8" cy="0"/>
                            </a:xfrm>
                            <a:custGeom>
                              <a:avLst/>
                              <a:gdLst>
                                <a:gd name="T0" fmla="*/ 6 w 9"/>
                                <a:gd name="T1" fmla="*/ 0 h 1"/>
                                <a:gd name="T2" fmla="*/ 0 w 9"/>
                                <a:gd name="T3" fmla="*/ 0 h 1"/>
                                <a:gd name="T4" fmla="*/ 0 w 9"/>
                                <a:gd name="T5" fmla="*/ 0 h 1"/>
                                <a:gd name="T6" fmla="*/ 6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0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8"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49" name="Freeform 1453"/>
                            <p:cNvSpPr>
                              <a:spLocks/>
                            </p:cNvSpPr>
                            <p:nvPr/>
                          </p:nvSpPr>
                          <p:spPr bwMode="auto">
                            <a:xfrm>
                              <a:off x="358" y="1775"/>
                              <a:ext cx="19" cy="0"/>
                            </a:xfrm>
                            <a:custGeom>
                              <a:avLst/>
                              <a:gdLst>
                                <a:gd name="T0" fmla="*/ 15 w 20"/>
                                <a:gd name="T1" fmla="*/ 0 h 1"/>
                                <a:gd name="T2" fmla="*/ 0 w 20"/>
                                <a:gd name="T3" fmla="*/ 0 h 1"/>
                                <a:gd name="T4" fmla="*/ 0 w 20"/>
                                <a:gd name="T5" fmla="*/ 0 h 1"/>
                                <a:gd name="T6" fmla="*/ 17 w 20"/>
                                <a:gd name="T7" fmla="*/ 0 h 1"/>
                                <a:gd name="T8" fmla="*/ 15 w 20"/>
                                <a:gd name="T9" fmla="*/ 0 h 1"/>
                                <a:gd name="T10" fmla="*/ 15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0 h 1"/>
                              </a:gdLst>
                              <a:ahLst/>
                              <a:cxnLst>
                                <a:cxn ang="T12">
                                  <a:pos x="T0" y="T1"/>
                                </a:cxn>
                                <a:cxn ang="T13">
                                  <a:pos x="T2" y="T3"/>
                                </a:cxn>
                                <a:cxn ang="T14">
                                  <a:pos x="T4" y="T5"/>
                                </a:cxn>
                                <a:cxn ang="T15">
                                  <a:pos x="T6" y="T7"/>
                                </a:cxn>
                                <a:cxn ang="T16">
                                  <a:pos x="T8" y="T9"/>
                                </a:cxn>
                                <a:cxn ang="T17">
                                  <a:pos x="T10" y="T11"/>
                                </a:cxn>
                              </a:cxnLst>
                              <a:rect l="T18" t="T19" r="T20" b="T21"/>
                              <a:pathLst>
                                <a:path w="20" h="1">
                                  <a:moveTo>
                                    <a:pt x="17" y="0"/>
                                  </a:moveTo>
                                  <a:lnTo>
                                    <a:pt x="0" y="0"/>
                                  </a:lnTo>
                                  <a:lnTo>
                                    <a:pt x="19" y="0"/>
                                  </a:lnTo>
                                  <a:lnTo>
                                    <a:pt x="17"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50" name="Freeform 1454"/>
                            <p:cNvSpPr>
                              <a:spLocks/>
                            </p:cNvSpPr>
                            <p:nvPr/>
                          </p:nvSpPr>
                          <p:spPr bwMode="auto">
                            <a:xfrm>
                              <a:off x="431" y="1775"/>
                              <a:ext cx="15" cy="0"/>
                            </a:xfrm>
                            <a:custGeom>
                              <a:avLst/>
                              <a:gdLst>
                                <a:gd name="T0" fmla="*/ 13 w 16"/>
                                <a:gd name="T1" fmla="*/ 0 h 1"/>
                                <a:gd name="T2" fmla="*/ 0 w 16"/>
                                <a:gd name="T3" fmla="*/ 0 h 1"/>
                                <a:gd name="T4" fmla="*/ 0 w 16"/>
                                <a:gd name="T5" fmla="*/ 0 h 1"/>
                                <a:gd name="T6" fmla="*/ 13 w 16"/>
                                <a:gd name="T7" fmla="*/ 0 h 1"/>
                                <a:gd name="T8" fmla="*/ 13 w 16"/>
                                <a:gd name="T9" fmla="*/ 0 h 1"/>
                                <a:gd name="T10" fmla="*/ 13 w 16"/>
                                <a:gd name="T11" fmla="*/ 0 h 1"/>
                                <a:gd name="T12" fmla="*/ 13 w 16"/>
                                <a:gd name="T13" fmla="*/ 0 h 1"/>
                                <a:gd name="T14" fmla="*/ 0 60000 65536"/>
                                <a:gd name="T15" fmla="*/ 0 60000 65536"/>
                                <a:gd name="T16" fmla="*/ 0 60000 65536"/>
                                <a:gd name="T17" fmla="*/ 0 60000 65536"/>
                                <a:gd name="T18" fmla="*/ 0 60000 65536"/>
                                <a:gd name="T19" fmla="*/ 0 60000 65536"/>
                                <a:gd name="T20" fmla="*/ 0 60000 65536"/>
                                <a:gd name="T21" fmla="*/ 0 w 16"/>
                                <a:gd name="T22" fmla="*/ 0 h 1"/>
                                <a:gd name="T23" fmla="*/ 16 w 16"/>
                                <a:gd name="T24" fmla="*/ 0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
                                  <a:moveTo>
                                    <a:pt x="15" y="0"/>
                                  </a:moveTo>
                                  <a:lnTo>
                                    <a:pt x="0" y="0"/>
                                  </a:lnTo>
                                  <a:lnTo>
                                    <a:pt x="15"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51" name="Freeform 1455"/>
                            <p:cNvSpPr>
                              <a:spLocks/>
                            </p:cNvSpPr>
                            <p:nvPr/>
                          </p:nvSpPr>
                          <p:spPr bwMode="auto">
                            <a:xfrm>
                              <a:off x="415" y="1775"/>
                              <a:ext cx="10" cy="0"/>
                            </a:xfrm>
                            <a:custGeom>
                              <a:avLst/>
                              <a:gdLst>
                                <a:gd name="T0" fmla="*/ 6 w 11"/>
                                <a:gd name="T1" fmla="*/ 0 h 1"/>
                                <a:gd name="T2" fmla="*/ 0 w 11"/>
                                <a:gd name="T3" fmla="*/ 0 h 1"/>
                                <a:gd name="T4" fmla="*/ 0 w 11"/>
                                <a:gd name="T5" fmla="*/ 0 h 1"/>
                                <a:gd name="T6" fmla="*/ 8 w 11"/>
                                <a:gd name="T7" fmla="*/ 0 h 1"/>
                                <a:gd name="T8" fmla="*/ 6 w 11"/>
                                <a:gd name="T9" fmla="*/ 0 h 1"/>
                                <a:gd name="T10" fmla="*/ 6 w 11"/>
                                <a:gd name="T11" fmla="*/ 0 h 1"/>
                                <a:gd name="T12" fmla="*/ 0 60000 65536"/>
                                <a:gd name="T13" fmla="*/ 0 60000 65536"/>
                                <a:gd name="T14" fmla="*/ 0 60000 65536"/>
                                <a:gd name="T15" fmla="*/ 0 60000 65536"/>
                                <a:gd name="T16" fmla="*/ 0 60000 65536"/>
                                <a:gd name="T17" fmla="*/ 0 60000 65536"/>
                                <a:gd name="T18" fmla="*/ 0 w 11"/>
                                <a:gd name="T19" fmla="*/ 0 h 1"/>
                                <a:gd name="T20" fmla="*/ 11 w 11"/>
                                <a:gd name="T21" fmla="*/ 0 h 1"/>
                              </a:gdLst>
                              <a:ahLst/>
                              <a:cxnLst>
                                <a:cxn ang="T12">
                                  <a:pos x="T0" y="T1"/>
                                </a:cxn>
                                <a:cxn ang="T13">
                                  <a:pos x="T2" y="T3"/>
                                </a:cxn>
                                <a:cxn ang="T14">
                                  <a:pos x="T4" y="T5"/>
                                </a:cxn>
                                <a:cxn ang="T15">
                                  <a:pos x="T6" y="T7"/>
                                </a:cxn>
                                <a:cxn ang="T16">
                                  <a:pos x="T8" y="T9"/>
                                </a:cxn>
                                <a:cxn ang="T17">
                                  <a:pos x="T10" y="T11"/>
                                </a:cxn>
                              </a:cxnLst>
                              <a:rect l="T18" t="T19" r="T20" b="T21"/>
                              <a:pathLst>
                                <a:path w="11" h="1">
                                  <a:moveTo>
                                    <a:pt x="8" y="0"/>
                                  </a:moveTo>
                                  <a:lnTo>
                                    <a:pt x="0" y="0"/>
                                  </a:lnTo>
                                  <a:lnTo>
                                    <a:pt x="10" y="0"/>
                                  </a:lnTo>
                                  <a:lnTo>
                                    <a:pt x="8"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52" name="Freeform 1456"/>
                            <p:cNvSpPr>
                              <a:spLocks/>
                            </p:cNvSpPr>
                            <p:nvPr/>
                          </p:nvSpPr>
                          <p:spPr bwMode="auto">
                            <a:xfrm>
                              <a:off x="358" y="1775"/>
                              <a:ext cx="19" cy="0"/>
                            </a:xfrm>
                            <a:custGeom>
                              <a:avLst/>
                              <a:gdLst>
                                <a:gd name="T0" fmla="*/ 17 w 20"/>
                                <a:gd name="T1" fmla="*/ 0 h 1"/>
                                <a:gd name="T2" fmla="*/ 0 w 20"/>
                                <a:gd name="T3" fmla="*/ 0 h 1"/>
                                <a:gd name="T4" fmla="*/ 0 w 20"/>
                                <a:gd name="T5" fmla="*/ 0 h 1"/>
                                <a:gd name="T6" fmla="*/ 17 w 20"/>
                                <a:gd name="T7" fmla="*/ 0 h 1"/>
                                <a:gd name="T8" fmla="*/ 17 w 20"/>
                                <a:gd name="T9" fmla="*/ 0 h 1"/>
                                <a:gd name="T10" fmla="*/ 17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0 h 1"/>
                              </a:gdLst>
                              <a:ahLst/>
                              <a:cxnLst>
                                <a:cxn ang="T12">
                                  <a:pos x="T0" y="T1"/>
                                </a:cxn>
                                <a:cxn ang="T13">
                                  <a:pos x="T2" y="T3"/>
                                </a:cxn>
                                <a:cxn ang="T14">
                                  <a:pos x="T4" y="T5"/>
                                </a:cxn>
                                <a:cxn ang="T15">
                                  <a:pos x="T6" y="T7"/>
                                </a:cxn>
                                <a:cxn ang="T16">
                                  <a:pos x="T8" y="T9"/>
                                </a:cxn>
                                <a:cxn ang="T17">
                                  <a:pos x="T10" y="T11"/>
                                </a:cxn>
                              </a:cxnLst>
                              <a:rect l="T18" t="T19" r="T20" b="T21"/>
                              <a:pathLst>
                                <a:path w="20" h="1">
                                  <a:moveTo>
                                    <a:pt x="19" y="0"/>
                                  </a:moveTo>
                                  <a:lnTo>
                                    <a:pt x="0" y="0"/>
                                  </a:lnTo>
                                  <a:lnTo>
                                    <a:pt x="19"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53" name="Freeform 1457"/>
                            <p:cNvSpPr>
                              <a:spLocks/>
                            </p:cNvSpPr>
                            <p:nvPr/>
                          </p:nvSpPr>
                          <p:spPr bwMode="auto">
                            <a:xfrm>
                              <a:off x="338" y="1775"/>
                              <a:ext cx="2" cy="0"/>
                            </a:xfrm>
                            <a:custGeom>
                              <a:avLst/>
                              <a:gdLst>
                                <a:gd name="T0" fmla="*/ 0 w 3"/>
                                <a:gd name="T1" fmla="*/ 0 h 1"/>
                                <a:gd name="T2" fmla="*/ 1 w 3"/>
                                <a:gd name="T3" fmla="*/ 0 h 1"/>
                                <a:gd name="T4" fmla="*/ 1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0 h 1"/>
                              </a:gdLst>
                              <a:ahLst/>
                              <a:cxnLst>
                                <a:cxn ang="T10">
                                  <a:pos x="T0" y="T1"/>
                                </a:cxn>
                                <a:cxn ang="T11">
                                  <a:pos x="T2" y="T3"/>
                                </a:cxn>
                                <a:cxn ang="T12">
                                  <a:pos x="T4" y="T5"/>
                                </a:cxn>
                                <a:cxn ang="T13">
                                  <a:pos x="T6" y="T7"/>
                                </a:cxn>
                                <a:cxn ang="T14">
                                  <a:pos x="T8" y="T9"/>
                                </a:cxn>
                              </a:cxnLst>
                              <a:rect l="T15" t="T16" r="T17" b="T18"/>
                              <a:pathLst>
                                <a:path w="3" h="1">
                                  <a:moveTo>
                                    <a:pt x="0" y="0"/>
                                  </a:moveTo>
                                  <a:lnTo>
                                    <a:pt x="2" y="0"/>
                                  </a:lnTo>
                                  <a:lnTo>
                                    <a:pt x="0"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54" name="Freeform 1458"/>
                            <p:cNvSpPr>
                              <a:spLocks/>
                            </p:cNvSpPr>
                            <p:nvPr/>
                          </p:nvSpPr>
                          <p:spPr bwMode="auto">
                            <a:xfrm>
                              <a:off x="395" y="1775"/>
                              <a:ext cx="3" cy="0"/>
                            </a:xfrm>
                            <a:custGeom>
                              <a:avLst/>
                              <a:gdLst>
                                <a:gd name="T0" fmla="*/ 0 w 3"/>
                                <a:gd name="T1" fmla="*/ 0 h 1"/>
                                <a:gd name="T2" fmla="*/ 2 w 3"/>
                                <a:gd name="T3" fmla="*/ 0 h 1"/>
                                <a:gd name="T4" fmla="*/ 0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0 h 1"/>
                              </a:gdLst>
                              <a:ahLst/>
                              <a:cxnLst>
                                <a:cxn ang="T10">
                                  <a:pos x="T0" y="T1"/>
                                </a:cxn>
                                <a:cxn ang="T11">
                                  <a:pos x="T2" y="T3"/>
                                </a:cxn>
                                <a:cxn ang="T12">
                                  <a:pos x="T4" y="T5"/>
                                </a:cxn>
                                <a:cxn ang="T13">
                                  <a:pos x="T6" y="T7"/>
                                </a:cxn>
                                <a:cxn ang="T14">
                                  <a:pos x="T8" y="T9"/>
                                </a:cxn>
                              </a:cxnLst>
                              <a:rect l="T15" t="T16" r="T17" b="T18"/>
                              <a:pathLst>
                                <a:path w="3" h="1">
                                  <a:moveTo>
                                    <a:pt x="0" y="0"/>
                                  </a:moveTo>
                                  <a:lnTo>
                                    <a:pt x="2" y="0"/>
                                  </a:lnTo>
                                  <a:lnTo>
                                    <a:pt x="0"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55" name="Freeform 1459"/>
                            <p:cNvSpPr>
                              <a:spLocks/>
                            </p:cNvSpPr>
                            <p:nvPr/>
                          </p:nvSpPr>
                          <p:spPr bwMode="auto">
                            <a:xfrm>
                              <a:off x="429" y="1775"/>
                              <a:ext cx="19" cy="0"/>
                            </a:xfrm>
                            <a:custGeom>
                              <a:avLst/>
                              <a:gdLst>
                                <a:gd name="T0" fmla="*/ 15 w 20"/>
                                <a:gd name="T1" fmla="*/ 0 h 1"/>
                                <a:gd name="T2" fmla="*/ 2 w 20"/>
                                <a:gd name="T3" fmla="*/ 0 h 1"/>
                                <a:gd name="T4" fmla="*/ 0 w 20"/>
                                <a:gd name="T5" fmla="*/ 0 h 1"/>
                                <a:gd name="T6" fmla="*/ 17 w 20"/>
                                <a:gd name="T7" fmla="*/ 0 h 1"/>
                                <a:gd name="T8" fmla="*/ 15 w 20"/>
                                <a:gd name="T9" fmla="*/ 0 h 1"/>
                                <a:gd name="T10" fmla="*/ 15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0 h 1"/>
                              </a:gdLst>
                              <a:ahLst/>
                              <a:cxnLst>
                                <a:cxn ang="T12">
                                  <a:pos x="T0" y="T1"/>
                                </a:cxn>
                                <a:cxn ang="T13">
                                  <a:pos x="T2" y="T3"/>
                                </a:cxn>
                                <a:cxn ang="T14">
                                  <a:pos x="T4" y="T5"/>
                                </a:cxn>
                                <a:cxn ang="T15">
                                  <a:pos x="T6" y="T7"/>
                                </a:cxn>
                                <a:cxn ang="T16">
                                  <a:pos x="T8" y="T9"/>
                                </a:cxn>
                                <a:cxn ang="T17">
                                  <a:pos x="T10" y="T11"/>
                                </a:cxn>
                              </a:cxnLst>
                              <a:rect l="T18" t="T19" r="T20" b="T21"/>
                              <a:pathLst>
                                <a:path w="20" h="1">
                                  <a:moveTo>
                                    <a:pt x="17" y="0"/>
                                  </a:moveTo>
                                  <a:lnTo>
                                    <a:pt x="2" y="0"/>
                                  </a:lnTo>
                                  <a:lnTo>
                                    <a:pt x="0" y="0"/>
                                  </a:lnTo>
                                  <a:lnTo>
                                    <a:pt x="19" y="0"/>
                                  </a:lnTo>
                                  <a:lnTo>
                                    <a:pt x="17"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56" name="Freeform 1460"/>
                            <p:cNvSpPr>
                              <a:spLocks/>
                            </p:cNvSpPr>
                            <p:nvPr/>
                          </p:nvSpPr>
                          <p:spPr bwMode="auto">
                            <a:xfrm>
                              <a:off x="412" y="1775"/>
                              <a:ext cx="13" cy="0"/>
                            </a:xfrm>
                            <a:custGeom>
                              <a:avLst/>
                              <a:gdLst>
                                <a:gd name="T0" fmla="*/ 11 w 14"/>
                                <a:gd name="T1" fmla="*/ 0 h 1"/>
                                <a:gd name="T2" fmla="*/ 3 w 14"/>
                                <a:gd name="T3" fmla="*/ 0 h 1"/>
                                <a:gd name="T4" fmla="*/ 0 w 14"/>
                                <a:gd name="T5" fmla="*/ 0 h 1"/>
                                <a:gd name="T6" fmla="*/ 11 w 14"/>
                                <a:gd name="T7" fmla="*/ 0 h 1"/>
                                <a:gd name="T8" fmla="*/ 11 w 14"/>
                                <a:gd name="T9" fmla="*/ 0 h 1"/>
                                <a:gd name="T10" fmla="*/ 11 w 14"/>
                                <a:gd name="T11" fmla="*/ 0 h 1"/>
                                <a:gd name="T12" fmla="*/ 0 60000 65536"/>
                                <a:gd name="T13" fmla="*/ 0 60000 65536"/>
                                <a:gd name="T14" fmla="*/ 0 60000 65536"/>
                                <a:gd name="T15" fmla="*/ 0 60000 65536"/>
                                <a:gd name="T16" fmla="*/ 0 60000 65536"/>
                                <a:gd name="T17" fmla="*/ 0 60000 65536"/>
                                <a:gd name="T18" fmla="*/ 0 w 14"/>
                                <a:gd name="T19" fmla="*/ 0 h 1"/>
                                <a:gd name="T20" fmla="*/ 14 w 14"/>
                                <a:gd name="T21" fmla="*/ 0 h 1"/>
                              </a:gdLst>
                              <a:ahLst/>
                              <a:cxnLst>
                                <a:cxn ang="T12">
                                  <a:pos x="T0" y="T1"/>
                                </a:cxn>
                                <a:cxn ang="T13">
                                  <a:pos x="T2" y="T3"/>
                                </a:cxn>
                                <a:cxn ang="T14">
                                  <a:pos x="T4" y="T5"/>
                                </a:cxn>
                                <a:cxn ang="T15">
                                  <a:pos x="T6" y="T7"/>
                                </a:cxn>
                                <a:cxn ang="T16">
                                  <a:pos x="T8" y="T9"/>
                                </a:cxn>
                                <a:cxn ang="T17">
                                  <a:pos x="T10" y="T11"/>
                                </a:cxn>
                              </a:cxnLst>
                              <a:rect l="T18" t="T19" r="T20" b="T21"/>
                              <a:pathLst>
                                <a:path w="14" h="1">
                                  <a:moveTo>
                                    <a:pt x="13" y="0"/>
                                  </a:moveTo>
                                  <a:lnTo>
                                    <a:pt x="3" y="0"/>
                                  </a:lnTo>
                                  <a:lnTo>
                                    <a:pt x="0" y="0"/>
                                  </a:lnTo>
                                  <a:lnTo>
                                    <a:pt x="13"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57" name="Freeform 1461"/>
                            <p:cNvSpPr>
                              <a:spLocks/>
                            </p:cNvSpPr>
                            <p:nvPr/>
                          </p:nvSpPr>
                          <p:spPr bwMode="auto">
                            <a:xfrm>
                              <a:off x="393" y="1775"/>
                              <a:ext cx="6" cy="0"/>
                            </a:xfrm>
                            <a:custGeom>
                              <a:avLst/>
                              <a:gdLst>
                                <a:gd name="T0" fmla="*/ 3 w 7"/>
                                <a:gd name="T1" fmla="*/ 0 h 1"/>
                                <a:gd name="T2" fmla="*/ 2 w 7"/>
                                <a:gd name="T3" fmla="*/ 0 h 1"/>
                                <a:gd name="T4" fmla="*/ 0 w 7"/>
                                <a:gd name="T5" fmla="*/ 0 h 1"/>
                                <a:gd name="T6" fmla="*/ 4 w 7"/>
                                <a:gd name="T7" fmla="*/ 0 h 1"/>
                                <a:gd name="T8" fmla="*/ 3 w 7"/>
                                <a:gd name="T9" fmla="*/ 0 h 1"/>
                                <a:gd name="T10" fmla="*/ 3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0 h 1"/>
                              </a:gdLst>
                              <a:ahLst/>
                              <a:cxnLst>
                                <a:cxn ang="T12">
                                  <a:pos x="T0" y="T1"/>
                                </a:cxn>
                                <a:cxn ang="T13">
                                  <a:pos x="T2" y="T3"/>
                                </a:cxn>
                                <a:cxn ang="T14">
                                  <a:pos x="T4" y="T5"/>
                                </a:cxn>
                                <a:cxn ang="T15">
                                  <a:pos x="T6" y="T7"/>
                                </a:cxn>
                                <a:cxn ang="T16">
                                  <a:pos x="T8" y="T9"/>
                                </a:cxn>
                                <a:cxn ang="T17">
                                  <a:pos x="T10" y="T11"/>
                                </a:cxn>
                              </a:cxnLst>
                              <a:rect l="T18" t="T19" r="T20" b="T21"/>
                              <a:pathLst>
                                <a:path w="7" h="1">
                                  <a:moveTo>
                                    <a:pt x="4" y="0"/>
                                  </a:moveTo>
                                  <a:lnTo>
                                    <a:pt x="2" y="0"/>
                                  </a:lnTo>
                                  <a:lnTo>
                                    <a:pt x="0" y="0"/>
                                  </a:lnTo>
                                  <a:lnTo>
                                    <a:pt x="6" y="0"/>
                                  </a:lnTo>
                                  <a:lnTo>
                                    <a:pt x="4"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58" name="Freeform 1462"/>
                            <p:cNvSpPr>
                              <a:spLocks/>
                            </p:cNvSpPr>
                            <p:nvPr/>
                          </p:nvSpPr>
                          <p:spPr bwMode="auto">
                            <a:xfrm>
                              <a:off x="357" y="1775"/>
                              <a:ext cx="20" cy="0"/>
                            </a:xfrm>
                            <a:custGeom>
                              <a:avLst/>
                              <a:gdLst>
                                <a:gd name="T0" fmla="*/ 17 w 22"/>
                                <a:gd name="T1" fmla="*/ 0 h 1"/>
                                <a:gd name="T2" fmla="*/ 2 w 22"/>
                                <a:gd name="T3" fmla="*/ 0 h 1"/>
                                <a:gd name="T4" fmla="*/ 0 w 22"/>
                                <a:gd name="T5" fmla="*/ 0 h 1"/>
                                <a:gd name="T6" fmla="*/ 17 w 22"/>
                                <a:gd name="T7" fmla="*/ 0 h 1"/>
                                <a:gd name="T8" fmla="*/ 17 w 22"/>
                                <a:gd name="T9" fmla="*/ 0 h 1"/>
                                <a:gd name="T10" fmla="*/ 17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0 h 1"/>
                              </a:gdLst>
                              <a:ahLst/>
                              <a:cxnLst>
                                <a:cxn ang="T12">
                                  <a:pos x="T0" y="T1"/>
                                </a:cxn>
                                <a:cxn ang="T13">
                                  <a:pos x="T2" y="T3"/>
                                </a:cxn>
                                <a:cxn ang="T14">
                                  <a:pos x="T4" y="T5"/>
                                </a:cxn>
                                <a:cxn ang="T15">
                                  <a:pos x="T6" y="T7"/>
                                </a:cxn>
                                <a:cxn ang="T16">
                                  <a:pos x="T8" y="T9"/>
                                </a:cxn>
                                <a:cxn ang="T17">
                                  <a:pos x="T10" y="T11"/>
                                </a:cxn>
                              </a:cxnLst>
                              <a:rect l="T18" t="T19" r="T20" b="T21"/>
                              <a:pathLst>
                                <a:path w="22" h="1">
                                  <a:moveTo>
                                    <a:pt x="21" y="0"/>
                                  </a:moveTo>
                                  <a:lnTo>
                                    <a:pt x="2" y="0"/>
                                  </a:lnTo>
                                  <a:lnTo>
                                    <a:pt x="0" y="0"/>
                                  </a:lnTo>
                                  <a:lnTo>
                                    <a:pt x="21"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59" name="Freeform 1463"/>
                            <p:cNvSpPr>
                              <a:spLocks/>
                            </p:cNvSpPr>
                            <p:nvPr/>
                          </p:nvSpPr>
                          <p:spPr bwMode="auto">
                            <a:xfrm>
                              <a:off x="334" y="1775"/>
                              <a:ext cx="8" cy="0"/>
                            </a:xfrm>
                            <a:custGeom>
                              <a:avLst/>
                              <a:gdLst>
                                <a:gd name="T0" fmla="*/ 4 w 9"/>
                                <a:gd name="T1" fmla="*/ 0 h 1"/>
                                <a:gd name="T2" fmla="*/ 4 w 9"/>
                                <a:gd name="T3" fmla="*/ 0 h 1"/>
                                <a:gd name="T4" fmla="*/ 0 w 9"/>
                                <a:gd name="T5" fmla="*/ 0 h 1"/>
                                <a:gd name="T6" fmla="*/ 6 w 9"/>
                                <a:gd name="T7" fmla="*/ 0 h 1"/>
                                <a:gd name="T8" fmla="*/ 4 w 9"/>
                                <a:gd name="T9" fmla="*/ 0 h 1"/>
                                <a:gd name="T10" fmla="*/ 4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0 h 1"/>
                              </a:gdLst>
                              <a:ahLst/>
                              <a:cxnLst>
                                <a:cxn ang="T12">
                                  <a:pos x="T0" y="T1"/>
                                </a:cxn>
                                <a:cxn ang="T13">
                                  <a:pos x="T2" y="T3"/>
                                </a:cxn>
                                <a:cxn ang="T14">
                                  <a:pos x="T4" y="T5"/>
                                </a:cxn>
                                <a:cxn ang="T15">
                                  <a:pos x="T6" y="T7"/>
                                </a:cxn>
                                <a:cxn ang="T16">
                                  <a:pos x="T8" y="T9"/>
                                </a:cxn>
                                <a:cxn ang="T17">
                                  <a:pos x="T10" y="T11"/>
                                </a:cxn>
                              </a:cxnLst>
                              <a:rect l="T18" t="T19" r="T20" b="T21"/>
                              <a:pathLst>
                                <a:path w="9" h="1">
                                  <a:moveTo>
                                    <a:pt x="6" y="0"/>
                                  </a:moveTo>
                                  <a:lnTo>
                                    <a:pt x="4" y="0"/>
                                  </a:lnTo>
                                  <a:lnTo>
                                    <a:pt x="0" y="0"/>
                                  </a:lnTo>
                                  <a:lnTo>
                                    <a:pt x="8" y="0"/>
                                  </a:lnTo>
                                  <a:lnTo>
                                    <a:pt x="6"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60" name="Freeform 1464"/>
                            <p:cNvSpPr>
                              <a:spLocks/>
                            </p:cNvSpPr>
                            <p:nvPr/>
                          </p:nvSpPr>
                          <p:spPr bwMode="auto">
                            <a:xfrm>
                              <a:off x="429" y="1773"/>
                              <a:ext cx="19" cy="2"/>
                            </a:xfrm>
                            <a:custGeom>
                              <a:avLst/>
                              <a:gdLst>
                                <a:gd name="T0" fmla="*/ 17 w 20"/>
                                <a:gd name="T1" fmla="*/ 1 h 3"/>
                                <a:gd name="T2" fmla="*/ 0 w 20"/>
                                <a:gd name="T3" fmla="*/ 1 h 3"/>
                                <a:gd name="T4" fmla="*/ 0 w 20"/>
                                <a:gd name="T5" fmla="*/ 0 h 3"/>
                                <a:gd name="T6" fmla="*/ 17 w 20"/>
                                <a:gd name="T7" fmla="*/ 0 h 3"/>
                                <a:gd name="T8" fmla="*/ 17 w 20"/>
                                <a:gd name="T9" fmla="*/ 1 h 3"/>
                                <a:gd name="T10" fmla="*/ 17 w 20"/>
                                <a:gd name="T11" fmla="*/ 1 h 3"/>
                                <a:gd name="T12" fmla="*/ 0 60000 65536"/>
                                <a:gd name="T13" fmla="*/ 0 60000 65536"/>
                                <a:gd name="T14" fmla="*/ 0 60000 65536"/>
                                <a:gd name="T15" fmla="*/ 0 60000 65536"/>
                                <a:gd name="T16" fmla="*/ 0 60000 65536"/>
                                <a:gd name="T17" fmla="*/ 0 60000 65536"/>
                                <a:gd name="T18" fmla="*/ 0 w 20"/>
                                <a:gd name="T19" fmla="*/ 0 h 3"/>
                                <a:gd name="T20" fmla="*/ 20 w 20"/>
                                <a:gd name="T21" fmla="*/ 3 h 3"/>
                              </a:gdLst>
                              <a:ahLst/>
                              <a:cxnLst>
                                <a:cxn ang="T12">
                                  <a:pos x="T0" y="T1"/>
                                </a:cxn>
                                <a:cxn ang="T13">
                                  <a:pos x="T2" y="T3"/>
                                </a:cxn>
                                <a:cxn ang="T14">
                                  <a:pos x="T4" y="T5"/>
                                </a:cxn>
                                <a:cxn ang="T15">
                                  <a:pos x="T6" y="T7"/>
                                </a:cxn>
                                <a:cxn ang="T16">
                                  <a:pos x="T8" y="T9"/>
                                </a:cxn>
                                <a:cxn ang="T17">
                                  <a:pos x="T10" y="T11"/>
                                </a:cxn>
                              </a:cxnLst>
                              <a:rect l="T18" t="T19" r="T20" b="T21"/>
                              <a:pathLst>
                                <a:path w="20" h="3">
                                  <a:moveTo>
                                    <a:pt x="19" y="2"/>
                                  </a:moveTo>
                                  <a:lnTo>
                                    <a:pt x="0" y="2"/>
                                  </a:lnTo>
                                  <a:lnTo>
                                    <a:pt x="0" y="0"/>
                                  </a:lnTo>
                                  <a:lnTo>
                                    <a:pt x="19" y="0"/>
                                  </a:lnTo>
                                  <a:lnTo>
                                    <a:pt x="19"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61" name="Freeform 1465"/>
                            <p:cNvSpPr>
                              <a:spLocks/>
                            </p:cNvSpPr>
                            <p:nvPr/>
                          </p:nvSpPr>
                          <p:spPr bwMode="auto">
                            <a:xfrm>
                              <a:off x="412" y="1773"/>
                              <a:ext cx="13" cy="2"/>
                            </a:xfrm>
                            <a:custGeom>
                              <a:avLst/>
                              <a:gdLst>
                                <a:gd name="T0" fmla="*/ 11 w 14"/>
                                <a:gd name="T1" fmla="*/ 1 h 3"/>
                                <a:gd name="T2" fmla="*/ 0 w 14"/>
                                <a:gd name="T3" fmla="*/ 1 h 3"/>
                                <a:gd name="T4" fmla="*/ 0 w 14"/>
                                <a:gd name="T5" fmla="*/ 0 h 3"/>
                                <a:gd name="T6" fmla="*/ 11 w 14"/>
                                <a:gd name="T7" fmla="*/ 0 h 3"/>
                                <a:gd name="T8" fmla="*/ 11 w 14"/>
                                <a:gd name="T9" fmla="*/ 1 h 3"/>
                                <a:gd name="T10" fmla="*/ 11 w 14"/>
                                <a:gd name="T11" fmla="*/ 1 h 3"/>
                                <a:gd name="T12" fmla="*/ 0 60000 65536"/>
                                <a:gd name="T13" fmla="*/ 0 60000 65536"/>
                                <a:gd name="T14" fmla="*/ 0 60000 65536"/>
                                <a:gd name="T15" fmla="*/ 0 60000 65536"/>
                                <a:gd name="T16" fmla="*/ 0 60000 65536"/>
                                <a:gd name="T17" fmla="*/ 0 60000 65536"/>
                                <a:gd name="T18" fmla="*/ 0 w 14"/>
                                <a:gd name="T19" fmla="*/ 0 h 3"/>
                                <a:gd name="T20" fmla="*/ 14 w 1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4" h="3">
                                  <a:moveTo>
                                    <a:pt x="13" y="2"/>
                                  </a:moveTo>
                                  <a:lnTo>
                                    <a:pt x="0" y="2"/>
                                  </a:lnTo>
                                  <a:lnTo>
                                    <a:pt x="0" y="0"/>
                                  </a:lnTo>
                                  <a:lnTo>
                                    <a:pt x="13" y="0"/>
                                  </a:lnTo>
                                  <a:lnTo>
                                    <a:pt x="13"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62" name="Freeform 1466"/>
                            <p:cNvSpPr>
                              <a:spLocks/>
                            </p:cNvSpPr>
                            <p:nvPr/>
                          </p:nvSpPr>
                          <p:spPr bwMode="auto">
                            <a:xfrm>
                              <a:off x="391" y="1773"/>
                              <a:ext cx="12" cy="2"/>
                            </a:xfrm>
                            <a:custGeom>
                              <a:avLst/>
                              <a:gdLst>
                                <a:gd name="T0" fmla="*/ 6 w 13"/>
                                <a:gd name="T1" fmla="*/ 1 h 3"/>
                                <a:gd name="T2" fmla="*/ 2 w 13"/>
                                <a:gd name="T3" fmla="*/ 1 h 3"/>
                                <a:gd name="T4" fmla="*/ 0 w 13"/>
                                <a:gd name="T5" fmla="*/ 0 h 3"/>
                                <a:gd name="T6" fmla="*/ 10 w 13"/>
                                <a:gd name="T7" fmla="*/ 0 h 3"/>
                                <a:gd name="T8" fmla="*/ 6 w 13"/>
                                <a:gd name="T9" fmla="*/ 1 h 3"/>
                                <a:gd name="T10" fmla="*/ 6 w 13"/>
                                <a:gd name="T11" fmla="*/ 1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8" y="2"/>
                                  </a:moveTo>
                                  <a:lnTo>
                                    <a:pt x="2" y="2"/>
                                  </a:lnTo>
                                  <a:lnTo>
                                    <a:pt x="0" y="0"/>
                                  </a:lnTo>
                                  <a:lnTo>
                                    <a:pt x="12" y="0"/>
                                  </a:lnTo>
                                  <a:lnTo>
                                    <a:pt x="8"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63" name="Freeform 1467"/>
                            <p:cNvSpPr>
                              <a:spLocks/>
                            </p:cNvSpPr>
                            <p:nvPr/>
                          </p:nvSpPr>
                          <p:spPr bwMode="auto">
                            <a:xfrm>
                              <a:off x="357" y="1773"/>
                              <a:ext cx="21" cy="2"/>
                            </a:xfrm>
                            <a:custGeom>
                              <a:avLst/>
                              <a:gdLst>
                                <a:gd name="T0" fmla="*/ 16 w 24"/>
                                <a:gd name="T1" fmla="*/ 1 h 3"/>
                                <a:gd name="T2" fmla="*/ 0 w 24"/>
                                <a:gd name="T3" fmla="*/ 1 h 3"/>
                                <a:gd name="T4" fmla="*/ 0 w 24"/>
                                <a:gd name="T5" fmla="*/ 0 h 3"/>
                                <a:gd name="T6" fmla="*/ 18 w 24"/>
                                <a:gd name="T7" fmla="*/ 0 h 3"/>
                                <a:gd name="T8" fmla="*/ 16 w 24"/>
                                <a:gd name="T9" fmla="*/ 1 h 3"/>
                                <a:gd name="T10" fmla="*/ 16 w 24"/>
                                <a:gd name="T11" fmla="*/ 1 h 3"/>
                                <a:gd name="T12" fmla="*/ 0 60000 65536"/>
                                <a:gd name="T13" fmla="*/ 0 60000 65536"/>
                                <a:gd name="T14" fmla="*/ 0 60000 65536"/>
                                <a:gd name="T15" fmla="*/ 0 60000 65536"/>
                                <a:gd name="T16" fmla="*/ 0 60000 65536"/>
                                <a:gd name="T17" fmla="*/ 0 60000 65536"/>
                                <a:gd name="T18" fmla="*/ 0 w 24"/>
                                <a:gd name="T19" fmla="*/ 0 h 3"/>
                                <a:gd name="T20" fmla="*/ 24 w 24"/>
                                <a:gd name="T21" fmla="*/ 3 h 3"/>
                              </a:gdLst>
                              <a:ahLst/>
                              <a:cxnLst>
                                <a:cxn ang="T12">
                                  <a:pos x="T0" y="T1"/>
                                </a:cxn>
                                <a:cxn ang="T13">
                                  <a:pos x="T2" y="T3"/>
                                </a:cxn>
                                <a:cxn ang="T14">
                                  <a:pos x="T4" y="T5"/>
                                </a:cxn>
                                <a:cxn ang="T15">
                                  <a:pos x="T6" y="T7"/>
                                </a:cxn>
                                <a:cxn ang="T16">
                                  <a:pos x="T8" y="T9"/>
                                </a:cxn>
                                <a:cxn ang="T17">
                                  <a:pos x="T10" y="T11"/>
                                </a:cxn>
                              </a:cxnLst>
                              <a:rect l="T18" t="T19" r="T20" b="T21"/>
                              <a:pathLst>
                                <a:path w="24" h="3">
                                  <a:moveTo>
                                    <a:pt x="21" y="2"/>
                                  </a:moveTo>
                                  <a:lnTo>
                                    <a:pt x="0" y="2"/>
                                  </a:lnTo>
                                  <a:lnTo>
                                    <a:pt x="0" y="0"/>
                                  </a:lnTo>
                                  <a:lnTo>
                                    <a:pt x="23" y="0"/>
                                  </a:lnTo>
                                  <a:lnTo>
                                    <a:pt x="21"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64" name="Freeform 1468"/>
                            <p:cNvSpPr>
                              <a:spLocks/>
                            </p:cNvSpPr>
                            <p:nvPr/>
                          </p:nvSpPr>
                          <p:spPr bwMode="auto">
                            <a:xfrm>
                              <a:off x="330" y="1773"/>
                              <a:ext cx="12" cy="2"/>
                            </a:xfrm>
                            <a:custGeom>
                              <a:avLst/>
                              <a:gdLst>
                                <a:gd name="T0" fmla="*/ 10 w 13"/>
                                <a:gd name="T1" fmla="*/ 1 h 3"/>
                                <a:gd name="T2" fmla="*/ 4 w 13"/>
                                <a:gd name="T3" fmla="*/ 1 h 3"/>
                                <a:gd name="T4" fmla="*/ 0 w 13"/>
                                <a:gd name="T5" fmla="*/ 0 h 3"/>
                                <a:gd name="T6" fmla="*/ 10 w 13"/>
                                <a:gd name="T7" fmla="*/ 0 h 3"/>
                                <a:gd name="T8" fmla="*/ 10 w 13"/>
                                <a:gd name="T9" fmla="*/ 1 h 3"/>
                                <a:gd name="T10" fmla="*/ 10 w 13"/>
                                <a:gd name="T11" fmla="*/ 1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12" y="2"/>
                                  </a:moveTo>
                                  <a:lnTo>
                                    <a:pt x="4" y="2"/>
                                  </a:lnTo>
                                  <a:lnTo>
                                    <a:pt x="0" y="0"/>
                                  </a:lnTo>
                                  <a:lnTo>
                                    <a:pt x="12" y="0"/>
                                  </a:lnTo>
                                  <a:lnTo>
                                    <a:pt x="12"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65" name="Freeform 1469"/>
                            <p:cNvSpPr>
                              <a:spLocks/>
                            </p:cNvSpPr>
                            <p:nvPr/>
                          </p:nvSpPr>
                          <p:spPr bwMode="auto">
                            <a:xfrm>
                              <a:off x="428" y="1773"/>
                              <a:ext cx="20" cy="1"/>
                            </a:xfrm>
                            <a:custGeom>
                              <a:avLst/>
                              <a:gdLst>
                                <a:gd name="T0" fmla="*/ 17 w 22"/>
                                <a:gd name="T1" fmla="*/ 0 h 1"/>
                                <a:gd name="T2" fmla="*/ 2 w 22"/>
                                <a:gd name="T3" fmla="*/ 0 h 1"/>
                                <a:gd name="T4" fmla="*/ 0 w 22"/>
                                <a:gd name="T5" fmla="*/ 0 h 1"/>
                                <a:gd name="T6" fmla="*/ 17 w 22"/>
                                <a:gd name="T7" fmla="*/ 0 h 1"/>
                                <a:gd name="T8" fmla="*/ 17 w 22"/>
                                <a:gd name="T9" fmla="*/ 0 h 1"/>
                                <a:gd name="T10" fmla="*/ 17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 h="1">
                                  <a:moveTo>
                                    <a:pt x="21" y="0"/>
                                  </a:moveTo>
                                  <a:lnTo>
                                    <a:pt x="2" y="0"/>
                                  </a:lnTo>
                                  <a:lnTo>
                                    <a:pt x="0" y="0"/>
                                  </a:lnTo>
                                  <a:lnTo>
                                    <a:pt x="21"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66" name="Freeform 1470"/>
                            <p:cNvSpPr>
                              <a:spLocks/>
                            </p:cNvSpPr>
                            <p:nvPr/>
                          </p:nvSpPr>
                          <p:spPr bwMode="auto">
                            <a:xfrm>
                              <a:off x="412" y="1773"/>
                              <a:ext cx="14" cy="1"/>
                            </a:xfrm>
                            <a:custGeom>
                              <a:avLst/>
                              <a:gdLst>
                                <a:gd name="T0" fmla="*/ 11 w 15"/>
                                <a:gd name="T1" fmla="*/ 0 h 1"/>
                                <a:gd name="T2" fmla="*/ 0 w 15"/>
                                <a:gd name="T3" fmla="*/ 0 h 1"/>
                                <a:gd name="T4" fmla="*/ 0 w 15"/>
                                <a:gd name="T5" fmla="*/ 0 h 1"/>
                                <a:gd name="T6" fmla="*/ 12 w 15"/>
                                <a:gd name="T7" fmla="*/ 0 h 1"/>
                                <a:gd name="T8" fmla="*/ 11 w 15"/>
                                <a:gd name="T9" fmla="*/ 0 h 1"/>
                                <a:gd name="T10" fmla="*/ 11 w 15"/>
                                <a:gd name="T11" fmla="*/ 0 h 1"/>
                                <a:gd name="T12" fmla="*/ 0 60000 65536"/>
                                <a:gd name="T13" fmla="*/ 0 60000 65536"/>
                                <a:gd name="T14" fmla="*/ 0 60000 65536"/>
                                <a:gd name="T15" fmla="*/ 0 60000 65536"/>
                                <a:gd name="T16" fmla="*/ 0 60000 65536"/>
                                <a:gd name="T17" fmla="*/ 0 60000 65536"/>
                                <a:gd name="T18" fmla="*/ 0 w 15"/>
                                <a:gd name="T19" fmla="*/ 0 h 1"/>
                                <a:gd name="T20" fmla="*/ 15 w 1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 h="1">
                                  <a:moveTo>
                                    <a:pt x="13" y="0"/>
                                  </a:moveTo>
                                  <a:lnTo>
                                    <a:pt x="0" y="0"/>
                                  </a:lnTo>
                                  <a:lnTo>
                                    <a:pt x="14" y="0"/>
                                  </a:lnTo>
                                  <a:lnTo>
                                    <a:pt x="13"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67" name="Freeform 1471"/>
                            <p:cNvSpPr>
                              <a:spLocks/>
                            </p:cNvSpPr>
                            <p:nvPr/>
                          </p:nvSpPr>
                          <p:spPr bwMode="auto">
                            <a:xfrm>
                              <a:off x="391" y="1773"/>
                              <a:ext cx="14" cy="1"/>
                            </a:xfrm>
                            <a:custGeom>
                              <a:avLst/>
                              <a:gdLst>
                                <a:gd name="T0" fmla="*/ 10 w 15"/>
                                <a:gd name="T1" fmla="*/ 0 h 1"/>
                                <a:gd name="T2" fmla="*/ 0 w 15"/>
                                <a:gd name="T3" fmla="*/ 0 h 1"/>
                                <a:gd name="T4" fmla="*/ 0 w 15"/>
                                <a:gd name="T5" fmla="*/ 0 h 1"/>
                                <a:gd name="T6" fmla="*/ 12 w 15"/>
                                <a:gd name="T7" fmla="*/ 0 h 1"/>
                                <a:gd name="T8" fmla="*/ 12 w 15"/>
                                <a:gd name="T9" fmla="*/ 0 h 1"/>
                                <a:gd name="T10" fmla="*/ 10 w 15"/>
                                <a:gd name="T11" fmla="*/ 0 h 1"/>
                                <a:gd name="T12" fmla="*/ 10 w 15"/>
                                <a:gd name="T13" fmla="*/ 0 h 1"/>
                                <a:gd name="T14" fmla="*/ 0 60000 65536"/>
                                <a:gd name="T15" fmla="*/ 0 60000 65536"/>
                                <a:gd name="T16" fmla="*/ 0 60000 65536"/>
                                <a:gd name="T17" fmla="*/ 0 60000 65536"/>
                                <a:gd name="T18" fmla="*/ 0 60000 65536"/>
                                <a:gd name="T19" fmla="*/ 0 60000 65536"/>
                                <a:gd name="T20" fmla="*/ 0 60000 65536"/>
                                <a:gd name="T21" fmla="*/ 0 w 15"/>
                                <a:gd name="T22" fmla="*/ 0 h 1"/>
                                <a:gd name="T23" fmla="*/ 15 w 1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
                                  <a:moveTo>
                                    <a:pt x="12" y="0"/>
                                  </a:moveTo>
                                  <a:lnTo>
                                    <a:pt x="0" y="0"/>
                                  </a:lnTo>
                                  <a:lnTo>
                                    <a:pt x="14" y="0"/>
                                  </a:lnTo>
                                  <a:lnTo>
                                    <a:pt x="12"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68" name="Freeform 1472"/>
                            <p:cNvSpPr>
                              <a:spLocks/>
                            </p:cNvSpPr>
                            <p:nvPr/>
                          </p:nvSpPr>
                          <p:spPr bwMode="auto">
                            <a:xfrm>
                              <a:off x="357" y="1773"/>
                              <a:ext cx="21" cy="1"/>
                            </a:xfrm>
                            <a:custGeom>
                              <a:avLst/>
                              <a:gdLst>
                                <a:gd name="T0" fmla="*/ 18 w 24"/>
                                <a:gd name="T1" fmla="*/ 0 h 1"/>
                                <a:gd name="T2" fmla="*/ 0 w 24"/>
                                <a:gd name="T3" fmla="*/ 0 h 1"/>
                                <a:gd name="T4" fmla="*/ 0 w 24"/>
                                <a:gd name="T5" fmla="*/ 0 h 1"/>
                                <a:gd name="T6" fmla="*/ 18 w 24"/>
                                <a:gd name="T7" fmla="*/ 0 h 1"/>
                                <a:gd name="T8" fmla="*/ 18 w 24"/>
                                <a:gd name="T9" fmla="*/ 0 h 1"/>
                                <a:gd name="T10" fmla="*/ 18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69" name="Freeform 1473"/>
                            <p:cNvSpPr>
                              <a:spLocks/>
                            </p:cNvSpPr>
                            <p:nvPr/>
                          </p:nvSpPr>
                          <p:spPr bwMode="auto">
                            <a:xfrm>
                              <a:off x="328" y="1773"/>
                              <a:ext cx="17" cy="1"/>
                            </a:xfrm>
                            <a:custGeom>
                              <a:avLst/>
                              <a:gdLst>
                                <a:gd name="T0" fmla="*/ 12 w 18"/>
                                <a:gd name="T1" fmla="*/ 0 h 1"/>
                                <a:gd name="T2" fmla="*/ 2 w 18"/>
                                <a:gd name="T3" fmla="*/ 0 h 1"/>
                                <a:gd name="T4" fmla="*/ 0 w 18"/>
                                <a:gd name="T5" fmla="*/ 0 h 1"/>
                                <a:gd name="T6" fmla="*/ 0 w 18"/>
                                <a:gd name="T7" fmla="*/ 0 h 1"/>
                                <a:gd name="T8" fmla="*/ 15 w 18"/>
                                <a:gd name="T9" fmla="*/ 0 h 1"/>
                                <a:gd name="T10" fmla="*/ 12 w 18"/>
                                <a:gd name="T11" fmla="*/ 0 h 1"/>
                                <a:gd name="T12" fmla="*/ 12 w 18"/>
                                <a:gd name="T13" fmla="*/ 0 h 1"/>
                                <a:gd name="T14" fmla="*/ 0 60000 65536"/>
                                <a:gd name="T15" fmla="*/ 0 60000 65536"/>
                                <a:gd name="T16" fmla="*/ 0 60000 65536"/>
                                <a:gd name="T17" fmla="*/ 0 60000 65536"/>
                                <a:gd name="T18" fmla="*/ 0 60000 65536"/>
                                <a:gd name="T19" fmla="*/ 0 60000 65536"/>
                                <a:gd name="T20" fmla="*/ 0 60000 65536"/>
                                <a:gd name="T21" fmla="*/ 0 w 18"/>
                                <a:gd name="T22" fmla="*/ 0 h 1"/>
                                <a:gd name="T23" fmla="*/ 18 w 1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
                                  <a:moveTo>
                                    <a:pt x="14" y="0"/>
                                  </a:moveTo>
                                  <a:lnTo>
                                    <a:pt x="2" y="0"/>
                                  </a:lnTo>
                                  <a:lnTo>
                                    <a:pt x="0" y="0"/>
                                  </a:lnTo>
                                  <a:lnTo>
                                    <a:pt x="17" y="0"/>
                                  </a:lnTo>
                                  <a:lnTo>
                                    <a:pt x="14"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70" name="Freeform 1474"/>
                            <p:cNvSpPr>
                              <a:spLocks/>
                            </p:cNvSpPr>
                            <p:nvPr/>
                          </p:nvSpPr>
                          <p:spPr bwMode="auto">
                            <a:xfrm>
                              <a:off x="428" y="1773"/>
                              <a:ext cx="21" cy="1"/>
                            </a:xfrm>
                            <a:custGeom>
                              <a:avLst/>
                              <a:gdLst>
                                <a:gd name="T0" fmla="*/ 16 w 24"/>
                                <a:gd name="T1" fmla="*/ 0 h 1"/>
                                <a:gd name="T2" fmla="*/ 0 w 24"/>
                                <a:gd name="T3" fmla="*/ 0 h 1"/>
                                <a:gd name="T4" fmla="*/ 0 w 24"/>
                                <a:gd name="T5" fmla="*/ 0 h 1"/>
                                <a:gd name="T6" fmla="*/ 18 w 24"/>
                                <a:gd name="T7" fmla="*/ 0 h 1"/>
                                <a:gd name="T8" fmla="*/ 16 w 24"/>
                                <a:gd name="T9" fmla="*/ 0 h 1"/>
                                <a:gd name="T10" fmla="*/ 16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1" y="0"/>
                                  </a:moveTo>
                                  <a:lnTo>
                                    <a:pt x="0" y="0"/>
                                  </a:lnTo>
                                  <a:lnTo>
                                    <a:pt x="23" y="0"/>
                                  </a:lnTo>
                                  <a:lnTo>
                                    <a:pt x="21"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71" name="Freeform 1475"/>
                            <p:cNvSpPr>
                              <a:spLocks/>
                            </p:cNvSpPr>
                            <p:nvPr/>
                          </p:nvSpPr>
                          <p:spPr bwMode="auto">
                            <a:xfrm>
                              <a:off x="412" y="1773"/>
                              <a:ext cx="14" cy="1"/>
                            </a:xfrm>
                            <a:custGeom>
                              <a:avLst/>
                              <a:gdLst>
                                <a:gd name="T0" fmla="*/ 12 w 15"/>
                                <a:gd name="T1" fmla="*/ 0 h 1"/>
                                <a:gd name="T2" fmla="*/ 0 w 15"/>
                                <a:gd name="T3" fmla="*/ 0 h 1"/>
                                <a:gd name="T4" fmla="*/ 0 w 15"/>
                                <a:gd name="T5" fmla="*/ 0 h 1"/>
                                <a:gd name="T6" fmla="*/ 12 w 15"/>
                                <a:gd name="T7" fmla="*/ 0 h 1"/>
                                <a:gd name="T8" fmla="*/ 12 w 15"/>
                                <a:gd name="T9" fmla="*/ 0 h 1"/>
                                <a:gd name="T10" fmla="*/ 12 w 15"/>
                                <a:gd name="T11" fmla="*/ 0 h 1"/>
                                <a:gd name="T12" fmla="*/ 0 60000 65536"/>
                                <a:gd name="T13" fmla="*/ 0 60000 65536"/>
                                <a:gd name="T14" fmla="*/ 0 60000 65536"/>
                                <a:gd name="T15" fmla="*/ 0 60000 65536"/>
                                <a:gd name="T16" fmla="*/ 0 60000 65536"/>
                                <a:gd name="T17" fmla="*/ 0 60000 65536"/>
                                <a:gd name="T18" fmla="*/ 0 w 15"/>
                                <a:gd name="T19" fmla="*/ 0 h 1"/>
                                <a:gd name="T20" fmla="*/ 15 w 1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 h="1">
                                  <a:moveTo>
                                    <a:pt x="14" y="0"/>
                                  </a:moveTo>
                                  <a:lnTo>
                                    <a:pt x="0" y="0"/>
                                  </a:lnTo>
                                  <a:lnTo>
                                    <a:pt x="14"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72" name="Freeform 1476"/>
                            <p:cNvSpPr>
                              <a:spLocks/>
                            </p:cNvSpPr>
                            <p:nvPr/>
                          </p:nvSpPr>
                          <p:spPr bwMode="auto">
                            <a:xfrm>
                              <a:off x="389" y="1773"/>
                              <a:ext cx="19" cy="1"/>
                            </a:xfrm>
                            <a:custGeom>
                              <a:avLst/>
                              <a:gdLst>
                                <a:gd name="T0" fmla="*/ 14 w 20"/>
                                <a:gd name="T1" fmla="*/ 0 h 1"/>
                                <a:gd name="T2" fmla="*/ 2 w 20"/>
                                <a:gd name="T3" fmla="*/ 0 h 1"/>
                                <a:gd name="T4" fmla="*/ 0 w 20"/>
                                <a:gd name="T5" fmla="*/ 0 h 1"/>
                                <a:gd name="T6" fmla="*/ 17 w 20"/>
                                <a:gd name="T7" fmla="*/ 0 h 1"/>
                                <a:gd name="T8" fmla="*/ 14 w 20"/>
                                <a:gd name="T9" fmla="*/ 0 h 1"/>
                                <a:gd name="T10" fmla="*/ 14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6" y="0"/>
                                  </a:moveTo>
                                  <a:lnTo>
                                    <a:pt x="2" y="0"/>
                                  </a:lnTo>
                                  <a:lnTo>
                                    <a:pt x="0" y="0"/>
                                  </a:lnTo>
                                  <a:lnTo>
                                    <a:pt x="19" y="0"/>
                                  </a:lnTo>
                                  <a:lnTo>
                                    <a:pt x="16"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73" name="Freeform 1477"/>
                            <p:cNvSpPr>
                              <a:spLocks/>
                            </p:cNvSpPr>
                            <p:nvPr/>
                          </p:nvSpPr>
                          <p:spPr bwMode="auto">
                            <a:xfrm>
                              <a:off x="357" y="1773"/>
                              <a:ext cx="21" cy="1"/>
                            </a:xfrm>
                            <a:custGeom>
                              <a:avLst/>
                              <a:gdLst>
                                <a:gd name="T0" fmla="*/ 18 w 24"/>
                                <a:gd name="T1" fmla="*/ 0 h 1"/>
                                <a:gd name="T2" fmla="*/ 0 w 24"/>
                                <a:gd name="T3" fmla="*/ 0 h 1"/>
                                <a:gd name="T4" fmla="*/ 0 w 24"/>
                                <a:gd name="T5" fmla="*/ 0 h 1"/>
                                <a:gd name="T6" fmla="*/ 18 w 24"/>
                                <a:gd name="T7" fmla="*/ 0 h 1"/>
                                <a:gd name="T8" fmla="*/ 18 w 24"/>
                                <a:gd name="T9" fmla="*/ 0 h 1"/>
                                <a:gd name="T10" fmla="*/ 18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74" name="Freeform 1478"/>
                            <p:cNvSpPr>
                              <a:spLocks/>
                            </p:cNvSpPr>
                            <p:nvPr/>
                          </p:nvSpPr>
                          <p:spPr bwMode="auto">
                            <a:xfrm>
                              <a:off x="328" y="1773"/>
                              <a:ext cx="19" cy="1"/>
                            </a:xfrm>
                            <a:custGeom>
                              <a:avLst/>
                              <a:gdLst>
                                <a:gd name="T0" fmla="*/ 15 w 20"/>
                                <a:gd name="T1" fmla="*/ 0 h 1"/>
                                <a:gd name="T2" fmla="*/ 0 w 20"/>
                                <a:gd name="T3" fmla="*/ 0 h 1"/>
                                <a:gd name="T4" fmla="*/ 0 w 20"/>
                                <a:gd name="T5" fmla="*/ 0 h 1"/>
                                <a:gd name="T6" fmla="*/ 17 w 20"/>
                                <a:gd name="T7" fmla="*/ 0 h 1"/>
                                <a:gd name="T8" fmla="*/ 15 w 20"/>
                                <a:gd name="T9" fmla="*/ 0 h 1"/>
                                <a:gd name="T10" fmla="*/ 15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7" y="0"/>
                                  </a:moveTo>
                                  <a:lnTo>
                                    <a:pt x="0" y="0"/>
                                  </a:lnTo>
                                  <a:lnTo>
                                    <a:pt x="19" y="0"/>
                                  </a:lnTo>
                                  <a:lnTo>
                                    <a:pt x="17"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75" name="Freeform 1479"/>
                            <p:cNvSpPr>
                              <a:spLocks/>
                            </p:cNvSpPr>
                            <p:nvPr/>
                          </p:nvSpPr>
                          <p:spPr bwMode="auto">
                            <a:xfrm>
                              <a:off x="410" y="1773"/>
                              <a:ext cx="39" cy="1"/>
                            </a:xfrm>
                            <a:custGeom>
                              <a:avLst/>
                              <a:gdLst>
                                <a:gd name="T0" fmla="*/ 34 w 43"/>
                                <a:gd name="T1" fmla="*/ 0 h 1"/>
                                <a:gd name="T2" fmla="*/ 15 w 43"/>
                                <a:gd name="T3" fmla="*/ 0 h 1"/>
                                <a:gd name="T4" fmla="*/ 14 w 43"/>
                                <a:gd name="T5" fmla="*/ 0 h 1"/>
                                <a:gd name="T6" fmla="*/ 14 w 43"/>
                                <a:gd name="T7" fmla="*/ 0 h 1"/>
                                <a:gd name="T8" fmla="*/ 2 w 43"/>
                                <a:gd name="T9" fmla="*/ 0 h 1"/>
                                <a:gd name="T10" fmla="*/ 0 w 43"/>
                                <a:gd name="T11" fmla="*/ 0 h 1"/>
                                <a:gd name="T12" fmla="*/ 34 w 43"/>
                                <a:gd name="T13" fmla="*/ 0 h 1"/>
                                <a:gd name="T14" fmla="*/ 34 w 43"/>
                                <a:gd name="T15" fmla="*/ 0 h 1"/>
                                <a:gd name="T16" fmla="*/ 34 w 43"/>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
                                <a:gd name="T29" fmla="*/ 43 w 43"/>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
                                  <a:moveTo>
                                    <a:pt x="42" y="0"/>
                                  </a:moveTo>
                                  <a:lnTo>
                                    <a:pt x="19" y="0"/>
                                  </a:lnTo>
                                  <a:lnTo>
                                    <a:pt x="16" y="0"/>
                                  </a:lnTo>
                                  <a:lnTo>
                                    <a:pt x="2" y="0"/>
                                  </a:lnTo>
                                  <a:lnTo>
                                    <a:pt x="0" y="0"/>
                                  </a:lnTo>
                                  <a:lnTo>
                                    <a:pt x="42"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76" name="Freeform 1480"/>
                            <p:cNvSpPr>
                              <a:spLocks/>
                            </p:cNvSpPr>
                            <p:nvPr/>
                          </p:nvSpPr>
                          <p:spPr bwMode="auto">
                            <a:xfrm>
                              <a:off x="389" y="1773"/>
                              <a:ext cx="19" cy="1"/>
                            </a:xfrm>
                            <a:custGeom>
                              <a:avLst/>
                              <a:gdLst>
                                <a:gd name="T0" fmla="*/ 17 w 20"/>
                                <a:gd name="T1" fmla="*/ 0 h 1"/>
                                <a:gd name="T2" fmla="*/ 0 w 20"/>
                                <a:gd name="T3" fmla="*/ 0 h 1"/>
                                <a:gd name="T4" fmla="*/ 0 w 20"/>
                                <a:gd name="T5" fmla="*/ 0 h 1"/>
                                <a:gd name="T6" fmla="*/ 17 w 20"/>
                                <a:gd name="T7" fmla="*/ 0 h 1"/>
                                <a:gd name="T8" fmla="*/ 17 w 20"/>
                                <a:gd name="T9" fmla="*/ 0 h 1"/>
                                <a:gd name="T10" fmla="*/ 17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9" y="0"/>
                                  </a:moveTo>
                                  <a:lnTo>
                                    <a:pt x="0" y="0"/>
                                  </a:lnTo>
                                  <a:lnTo>
                                    <a:pt x="19"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77" name="Freeform 1481"/>
                            <p:cNvSpPr>
                              <a:spLocks/>
                            </p:cNvSpPr>
                            <p:nvPr/>
                          </p:nvSpPr>
                          <p:spPr bwMode="auto">
                            <a:xfrm>
                              <a:off x="357" y="1773"/>
                              <a:ext cx="24" cy="1"/>
                            </a:xfrm>
                            <a:custGeom>
                              <a:avLst/>
                              <a:gdLst>
                                <a:gd name="T0" fmla="*/ 18 w 27"/>
                                <a:gd name="T1" fmla="*/ 0 h 1"/>
                                <a:gd name="T2" fmla="*/ 0 w 27"/>
                                <a:gd name="T3" fmla="*/ 0 h 1"/>
                                <a:gd name="T4" fmla="*/ 0 w 27"/>
                                <a:gd name="T5" fmla="*/ 0 h 1"/>
                                <a:gd name="T6" fmla="*/ 20 w 27"/>
                                <a:gd name="T7" fmla="*/ 0 h 1"/>
                                <a:gd name="T8" fmla="*/ 18 w 27"/>
                                <a:gd name="T9" fmla="*/ 0 h 1"/>
                                <a:gd name="T10" fmla="*/ 18 w 27"/>
                                <a:gd name="T11" fmla="*/ 0 h 1"/>
                                <a:gd name="T12" fmla="*/ 0 60000 65536"/>
                                <a:gd name="T13" fmla="*/ 0 60000 65536"/>
                                <a:gd name="T14" fmla="*/ 0 60000 65536"/>
                                <a:gd name="T15" fmla="*/ 0 60000 65536"/>
                                <a:gd name="T16" fmla="*/ 0 60000 65536"/>
                                <a:gd name="T17" fmla="*/ 0 60000 65536"/>
                                <a:gd name="T18" fmla="*/ 0 w 27"/>
                                <a:gd name="T19" fmla="*/ 0 h 1"/>
                                <a:gd name="T20" fmla="*/ 27 w 2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 h="1">
                                  <a:moveTo>
                                    <a:pt x="23" y="0"/>
                                  </a:moveTo>
                                  <a:lnTo>
                                    <a:pt x="0" y="0"/>
                                  </a:lnTo>
                                  <a:lnTo>
                                    <a:pt x="26" y="0"/>
                                  </a:lnTo>
                                  <a:lnTo>
                                    <a:pt x="23"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78" name="Freeform 1482"/>
                            <p:cNvSpPr>
                              <a:spLocks/>
                            </p:cNvSpPr>
                            <p:nvPr/>
                          </p:nvSpPr>
                          <p:spPr bwMode="auto">
                            <a:xfrm>
                              <a:off x="328" y="1773"/>
                              <a:ext cx="19" cy="1"/>
                            </a:xfrm>
                            <a:custGeom>
                              <a:avLst/>
                              <a:gdLst>
                                <a:gd name="T0" fmla="*/ 17 w 20"/>
                                <a:gd name="T1" fmla="*/ 0 h 1"/>
                                <a:gd name="T2" fmla="*/ 0 w 20"/>
                                <a:gd name="T3" fmla="*/ 0 h 1"/>
                                <a:gd name="T4" fmla="*/ 0 w 20"/>
                                <a:gd name="T5" fmla="*/ 0 h 1"/>
                                <a:gd name="T6" fmla="*/ 17 w 20"/>
                                <a:gd name="T7" fmla="*/ 0 h 1"/>
                                <a:gd name="T8" fmla="*/ 17 w 20"/>
                                <a:gd name="T9" fmla="*/ 0 h 1"/>
                                <a:gd name="T10" fmla="*/ 17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9" y="0"/>
                                  </a:moveTo>
                                  <a:lnTo>
                                    <a:pt x="0" y="0"/>
                                  </a:lnTo>
                                  <a:lnTo>
                                    <a:pt x="19"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79" name="Freeform 1483"/>
                            <p:cNvSpPr>
                              <a:spLocks/>
                            </p:cNvSpPr>
                            <p:nvPr/>
                          </p:nvSpPr>
                          <p:spPr bwMode="auto">
                            <a:xfrm>
                              <a:off x="410" y="1773"/>
                              <a:ext cx="39" cy="1"/>
                            </a:xfrm>
                            <a:custGeom>
                              <a:avLst/>
                              <a:gdLst>
                                <a:gd name="T0" fmla="*/ 34 w 43"/>
                                <a:gd name="T1" fmla="*/ 0 h 1"/>
                                <a:gd name="T2" fmla="*/ 0 w 43"/>
                                <a:gd name="T3" fmla="*/ 0 h 1"/>
                                <a:gd name="T4" fmla="*/ 0 w 43"/>
                                <a:gd name="T5" fmla="*/ 0 h 1"/>
                                <a:gd name="T6" fmla="*/ 34 w 43"/>
                                <a:gd name="T7" fmla="*/ 0 h 1"/>
                                <a:gd name="T8" fmla="*/ 34 w 43"/>
                                <a:gd name="T9" fmla="*/ 0 h 1"/>
                                <a:gd name="T10" fmla="*/ 34 w 43"/>
                                <a:gd name="T11" fmla="*/ 0 h 1"/>
                                <a:gd name="T12" fmla="*/ 0 60000 65536"/>
                                <a:gd name="T13" fmla="*/ 0 60000 65536"/>
                                <a:gd name="T14" fmla="*/ 0 60000 65536"/>
                                <a:gd name="T15" fmla="*/ 0 60000 65536"/>
                                <a:gd name="T16" fmla="*/ 0 60000 65536"/>
                                <a:gd name="T17" fmla="*/ 0 60000 65536"/>
                                <a:gd name="T18" fmla="*/ 0 w 43"/>
                                <a:gd name="T19" fmla="*/ 0 h 1"/>
                                <a:gd name="T20" fmla="*/ 43 w 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43" h="1">
                                  <a:moveTo>
                                    <a:pt x="42" y="0"/>
                                  </a:moveTo>
                                  <a:lnTo>
                                    <a:pt x="0" y="0"/>
                                  </a:lnTo>
                                  <a:lnTo>
                                    <a:pt x="42"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80" name="Freeform 1484"/>
                            <p:cNvSpPr>
                              <a:spLocks/>
                            </p:cNvSpPr>
                            <p:nvPr/>
                          </p:nvSpPr>
                          <p:spPr bwMode="auto">
                            <a:xfrm>
                              <a:off x="388" y="1773"/>
                              <a:ext cx="21" cy="1"/>
                            </a:xfrm>
                            <a:custGeom>
                              <a:avLst/>
                              <a:gdLst>
                                <a:gd name="T0" fmla="*/ 16 w 24"/>
                                <a:gd name="T1" fmla="*/ 0 h 1"/>
                                <a:gd name="T2" fmla="*/ 2 w 24"/>
                                <a:gd name="T3" fmla="*/ 0 h 1"/>
                                <a:gd name="T4" fmla="*/ 0 w 24"/>
                                <a:gd name="T5" fmla="*/ 0 h 1"/>
                                <a:gd name="T6" fmla="*/ 18 w 24"/>
                                <a:gd name="T7" fmla="*/ 0 h 1"/>
                                <a:gd name="T8" fmla="*/ 16 w 24"/>
                                <a:gd name="T9" fmla="*/ 0 h 1"/>
                                <a:gd name="T10" fmla="*/ 16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1" y="0"/>
                                  </a:moveTo>
                                  <a:lnTo>
                                    <a:pt x="2" y="0"/>
                                  </a:lnTo>
                                  <a:lnTo>
                                    <a:pt x="0" y="0"/>
                                  </a:lnTo>
                                  <a:lnTo>
                                    <a:pt x="23" y="0"/>
                                  </a:lnTo>
                                  <a:lnTo>
                                    <a:pt x="21"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81" name="Freeform 1485"/>
                            <p:cNvSpPr>
                              <a:spLocks/>
                            </p:cNvSpPr>
                            <p:nvPr/>
                          </p:nvSpPr>
                          <p:spPr bwMode="auto">
                            <a:xfrm>
                              <a:off x="357" y="1773"/>
                              <a:ext cx="24" cy="1"/>
                            </a:xfrm>
                            <a:custGeom>
                              <a:avLst/>
                              <a:gdLst>
                                <a:gd name="T0" fmla="*/ 20 w 27"/>
                                <a:gd name="T1" fmla="*/ 0 h 1"/>
                                <a:gd name="T2" fmla="*/ 0 w 27"/>
                                <a:gd name="T3" fmla="*/ 0 h 1"/>
                                <a:gd name="T4" fmla="*/ 0 w 27"/>
                                <a:gd name="T5" fmla="*/ 0 h 1"/>
                                <a:gd name="T6" fmla="*/ 20 w 27"/>
                                <a:gd name="T7" fmla="*/ 0 h 1"/>
                                <a:gd name="T8" fmla="*/ 20 w 27"/>
                                <a:gd name="T9" fmla="*/ 0 h 1"/>
                                <a:gd name="T10" fmla="*/ 20 w 27"/>
                                <a:gd name="T11" fmla="*/ 0 h 1"/>
                                <a:gd name="T12" fmla="*/ 0 60000 65536"/>
                                <a:gd name="T13" fmla="*/ 0 60000 65536"/>
                                <a:gd name="T14" fmla="*/ 0 60000 65536"/>
                                <a:gd name="T15" fmla="*/ 0 60000 65536"/>
                                <a:gd name="T16" fmla="*/ 0 60000 65536"/>
                                <a:gd name="T17" fmla="*/ 0 60000 65536"/>
                                <a:gd name="T18" fmla="*/ 0 w 27"/>
                                <a:gd name="T19" fmla="*/ 0 h 1"/>
                                <a:gd name="T20" fmla="*/ 27 w 2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 h="1">
                                  <a:moveTo>
                                    <a:pt x="26" y="0"/>
                                  </a:moveTo>
                                  <a:lnTo>
                                    <a:pt x="0" y="0"/>
                                  </a:lnTo>
                                  <a:lnTo>
                                    <a:pt x="26"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82" name="Freeform 1486"/>
                            <p:cNvSpPr>
                              <a:spLocks/>
                            </p:cNvSpPr>
                            <p:nvPr/>
                          </p:nvSpPr>
                          <p:spPr bwMode="auto">
                            <a:xfrm>
                              <a:off x="328" y="1773"/>
                              <a:ext cx="20" cy="1"/>
                            </a:xfrm>
                            <a:custGeom>
                              <a:avLst/>
                              <a:gdLst>
                                <a:gd name="T0" fmla="*/ 15 w 22"/>
                                <a:gd name="T1" fmla="*/ 0 h 1"/>
                                <a:gd name="T2" fmla="*/ 0 w 22"/>
                                <a:gd name="T3" fmla="*/ 0 h 1"/>
                                <a:gd name="T4" fmla="*/ 0 w 22"/>
                                <a:gd name="T5" fmla="*/ 0 h 1"/>
                                <a:gd name="T6" fmla="*/ 17 w 22"/>
                                <a:gd name="T7" fmla="*/ 0 h 1"/>
                                <a:gd name="T8" fmla="*/ 15 w 22"/>
                                <a:gd name="T9" fmla="*/ 0 h 1"/>
                                <a:gd name="T10" fmla="*/ 15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 h="1">
                                  <a:moveTo>
                                    <a:pt x="19" y="0"/>
                                  </a:moveTo>
                                  <a:lnTo>
                                    <a:pt x="0" y="0"/>
                                  </a:lnTo>
                                  <a:lnTo>
                                    <a:pt x="21" y="0"/>
                                  </a:lnTo>
                                  <a:lnTo>
                                    <a:pt x="19"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83" name="Freeform 1487"/>
                            <p:cNvSpPr>
                              <a:spLocks/>
                            </p:cNvSpPr>
                            <p:nvPr/>
                          </p:nvSpPr>
                          <p:spPr bwMode="auto">
                            <a:xfrm>
                              <a:off x="410" y="1771"/>
                              <a:ext cx="41" cy="3"/>
                            </a:xfrm>
                            <a:custGeom>
                              <a:avLst/>
                              <a:gdLst>
                                <a:gd name="T0" fmla="*/ 35 w 45"/>
                                <a:gd name="T1" fmla="*/ 2 h 3"/>
                                <a:gd name="T2" fmla="*/ 0 w 45"/>
                                <a:gd name="T3" fmla="*/ 2 h 3"/>
                                <a:gd name="T4" fmla="*/ 0 w 45"/>
                                <a:gd name="T5" fmla="*/ 0 h 3"/>
                                <a:gd name="T6" fmla="*/ 36 w 45"/>
                                <a:gd name="T7" fmla="*/ 0 h 3"/>
                                <a:gd name="T8" fmla="*/ 35 w 45"/>
                                <a:gd name="T9" fmla="*/ 2 h 3"/>
                                <a:gd name="T10" fmla="*/ 35 w 45"/>
                                <a:gd name="T11" fmla="*/ 2 h 3"/>
                                <a:gd name="T12" fmla="*/ 0 60000 65536"/>
                                <a:gd name="T13" fmla="*/ 0 60000 65536"/>
                                <a:gd name="T14" fmla="*/ 0 60000 65536"/>
                                <a:gd name="T15" fmla="*/ 0 60000 65536"/>
                                <a:gd name="T16" fmla="*/ 0 60000 65536"/>
                                <a:gd name="T17" fmla="*/ 0 60000 65536"/>
                                <a:gd name="T18" fmla="*/ 0 w 45"/>
                                <a:gd name="T19" fmla="*/ 0 h 3"/>
                                <a:gd name="T20" fmla="*/ 45 w 45"/>
                                <a:gd name="T21" fmla="*/ 3 h 3"/>
                              </a:gdLst>
                              <a:ahLst/>
                              <a:cxnLst>
                                <a:cxn ang="T12">
                                  <a:pos x="T0" y="T1"/>
                                </a:cxn>
                                <a:cxn ang="T13">
                                  <a:pos x="T2" y="T3"/>
                                </a:cxn>
                                <a:cxn ang="T14">
                                  <a:pos x="T4" y="T5"/>
                                </a:cxn>
                                <a:cxn ang="T15">
                                  <a:pos x="T6" y="T7"/>
                                </a:cxn>
                                <a:cxn ang="T16">
                                  <a:pos x="T8" y="T9"/>
                                </a:cxn>
                                <a:cxn ang="T17">
                                  <a:pos x="T10" y="T11"/>
                                </a:cxn>
                              </a:cxnLst>
                              <a:rect l="T18" t="T19" r="T20" b="T21"/>
                              <a:pathLst>
                                <a:path w="45" h="3">
                                  <a:moveTo>
                                    <a:pt x="42" y="2"/>
                                  </a:moveTo>
                                  <a:lnTo>
                                    <a:pt x="0" y="2"/>
                                  </a:lnTo>
                                  <a:lnTo>
                                    <a:pt x="0" y="0"/>
                                  </a:lnTo>
                                  <a:lnTo>
                                    <a:pt x="44" y="0"/>
                                  </a:lnTo>
                                  <a:lnTo>
                                    <a:pt x="42"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84" name="Freeform 1488"/>
                            <p:cNvSpPr>
                              <a:spLocks/>
                            </p:cNvSpPr>
                            <p:nvPr/>
                          </p:nvSpPr>
                          <p:spPr bwMode="auto">
                            <a:xfrm>
                              <a:off x="386" y="1771"/>
                              <a:ext cx="25" cy="3"/>
                            </a:xfrm>
                            <a:custGeom>
                              <a:avLst/>
                              <a:gdLst>
                                <a:gd name="T0" fmla="*/ 20 w 28"/>
                                <a:gd name="T1" fmla="*/ 2 h 3"/>
                                <a:gd name="T2" fmla="*/ 2 w 28"/>
                                <a:gd name="T3" fmla="*/ 2 h 3"/>
                                <a:gd name="T4" fmla="*/ 0 w 28"/>
                                <a:gd name="T5" fmla="*/ 0 h 3"/>
                                <a:gd name="T6" fmla="*/ 21 w 28"/>
                                <a:gd name="T7" fmla="*/ 0 h 3"/>
                                <a:gd name="T8" fmla="*/ 20 w 28"/>
                                <a:gd name="T9" fmla="*/ 2 h 3"/>
                                <a:gd name="T10" fmla="*/ 20 w 28"/>
                                <a:gd name="T11" fmla="*/ 2 h 3"/>
                                <a:gd name="T12" fmla="*/ 0 60000 65536"/>
                                <a:gd name="T13" fmla="*/ 0 60000 65536"/>
                                <a:gd name="T14" fmla="*/ 0 60000 65536"/>
                                <a:gd name="T15" fmla="*/ 0 60000 65536"/>
                                <a:gd name="T16" fmla="*/ 0 60000 65536"/>
                                <a:gd name="T17" fmla="*/ 0 60000 65536"/>
                                <a:gd name="T18" fmla="*/ 0 w 28"/>
                                <a:gd name="T19" fmla="*/ 0 h 3"/>
                                <a:gd name="T20" fmla="*/ 28 w 28"/>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 h="3">
                                  <a:moveTo>
                                    <a:pt x="25" y="2"/>
                                  </a:moveTo>
                                  <a:lnTo>
                                    <a:pt x="2" y="2"/>
                                  </a:lnTo>
                                  <a:lnTo>
                                    <a:pt x="0" y="0"/>
                                  </a:lnTo>
                                  <a:lnTo>
                                    <a:pt x="27" y="0"/>
                                  </a:lnTo>
                                  <a:lnTo>
                                    <a:pt x="25"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85" name="Freeform 1489"/>
                            <p:cNvSpPr>
                              <a:spLocks/>
                            </p:cNvSpPr>
                            <p:nvPr/>
                          </p:nvSpPr>
                          <p:spPr bwMode="auto">
                            <a:xfrm>
                              <a:off x="357" y="1771"/>
                              <a:ext cx="24" cy="3"/>
                            </a:xfrm>
                            <a:custGeom>
                              <a:avLst/>
                              <a:gdLst>
                                <a:gd name="T0" fmla="*/ 20 w 27"/>
                                <a:gd name="T1" fmla="*/ 2 h 3"/>
                                <a:gd name="T2" fmla="*/ 0 w 27"/>
                                <a:gd name="T3" fmla="*/ 2 h 3"/>
                                <a:gd name="T4" fmla="*/ 0 w 27"/>
                                <a:gd name="T5" fmla="*/ 0 h 3"/>
                                <a:gd name="T6" fmla="*/ 20 w 27"/>
                                <a:gd name="T7" fmla="*/ 0 h 3"/>
                                <a:gd name="T8" fmla="*/ 20 w 27"/>
                                <a:gd name="T9" fmla="*/ 2 h 3"/>
                                <a:gd name="T10" fmla="*/ 20 w 27"/>
                                <a:gd name="T11" fmla="*/ 2 h 3"/>
                                <a:gd name="T12" fmla="*/ 0 60000 65536"/>
                                <a:gd name="T13" fmla="*/ 0 60000 65536"/>
                                <a:gd name="T14" fmla="*/ 0 60000 65536"/>
                                <a:gd name="T15" fmla="*/ 0 60000 65536"/>
                                <a:gd name="T16" fmla="*/ 0 60000 65536"/>
                                <a:gd name="T17" fmla="*/ 0 60000 65536"/>
                                <a:gd name="T18" fmla="*/ 0 w 27"/>
                                <a:gd name="T19" fmla="*/ 0 h 3"/>
                                <a:gd name="T20" fmla="*/ 27 w 27"/>
                                <a:gd name="T21" fmla="*/ 3 h 3"/>
                              </a:gdLst>
                              <a:ahLst/>
                              <a:cxnLst>
                                <a:cxn ang="T12">
                                  <a:pos x="T0" y="T1"/>
                                </a:cxn>
                                <a:cxn ang="T13">
                                  <a:pos x="T2" y="T3"/>
                                </a:cxn>
                                <a:cxn ang="T14">
                                  <a:pos x="T4" y="T5"/>
                                </a:cxn>
                                <a:cxn ang="T15">
                                  <a:pos x="T6" y="T7"/>
                                </a:cxn>
                                <a:cxn ang="T16">
                                  <a:pos x="T8" y="T9"/>
                                </a:cxn>
                                <a:cxn ang="T17">
                                  <a:pos x="T10" y="T11"/>
                                </a:cxn>
                              </a:cxnLst>
                              <a:rect l="T18" t="T19" r="T20" b="T21"/>
                              <a:pathLst>
                                <a:path w="27" h="3">
                                  <a:moveTo>
                                    <a:pt x="26" y="2"/>
                                  </a:moveTo>
                                  <a:lnTo>
                                    <a:pt x="0" y="2"/>
                                  </a:lnTo>
                                  <a:lnTo>
                                    <a:pt x="0" y="0"/>
                                  </a:lnTo>
                                  <a:lnTo>
                                    <a:pt x="26" y="0"/>
                                  </a:lnTo>
                                  <a:lnTo>
                                    <a:pt x="26"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86" name="Freeform 1490"/>
                            <p:cNvSpPr>
                              <a:spLocks/>
                            </p:cNvSpPr>
                            <p:nvPr/>
                          </p:nvSpPr>
                          <p:spPr bwMode="auto">
                            <a:xfrm>
                              <a:off x="328" y="1771"/>
                              <a:ext cx="20" cy="3"/>
                            </a:xfrm>
                            <a:custGeom>
                              <a:avLst/>
                              <a:gdLst>
                                <a:gd name="T0" fmla="*/ 17 w 22"/>
                                <a:gd name="T1" fmla="*/ 2 h 3"/>
                                <a:gd name="T2" fmla="*/ 0 w 22"/>
                                <a:gd name="T3" fmla="*/ 2 h 3"/>
                                <a:gd name="T4" fmla="*/ 0 w 22"/>
                                <a:gd name="T5" fmla="*/ 0 h 3"/>
                                <a:gd name="T6" fmla="*/ 17 w 22"/>
                                <a:gd name="T7" fmla="*/ 0 h 3"/>
                                <a:gd name="T8" fmla="*/ 17 w 22"/>
                                <a:gd name="T9" fmla="*/ 2 h 3"/>
                                <a:gd name="T10" fmla="*/ 17 w 22"/>
                                <a:gd name="T11" fmla="*/ 2 h 3"/>
                                <a:gd name="T12" fmla="*/ 0 60000 65536"/>
                                <a:gd name="T13" fmla="*/ 0 60000 65536"/>
                                <a:gd name="T14" fmla="*/ 0 60000 65536"/>
                                <a:gd name="T15" fmla="*/ 0 60000 65536"/>
                                <a:gd name="T16" fmla="*/ 0 60000 65536"/>
                                <a:gd name="T17" fmla="*/ 0 60000 65536"/>
                                <a:gd name="T18" fmla="*/ 0 w 22"/>
                                <a:gd name="T19" fmla="*/ 0 h 3"/>
                                <a:gd name="T20" fmla="*/ 22 w 2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2" h="3">
                                  <a:moveTo>
                                    <a:pt x="21" y="2"/>
                                  </a:moveTo>
                                  <a:lnTo>
                                    <a:pt x="0" y="2"/>
                                  </a:lnTo>
                                  <a:lnTo>
                                    <a:pt x="0" y="0"/>
                                  </a:lnTo>
                                  <a:lnTo>
                                    <a:pt x="21" y="0"/>
                                  </a:lnTo>
                                  <a:lnTo>
                                    <a:pt x="21"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87" name="Freeform 1491"/>
                            <p:cNvSpPr>
                              <a:spLocks/>
                            </p:cNvSpPr>
                            <p:nvPr/>
                          </p:nvSpPr>
                          <p:spPr bwMode="auto">
                            <a:xfrm>
                              <a:off x="386" y="1771"/>
                              <a:ext cx="65" cy="1"/>
                            </a:xfrm>
                            <a:custGeom>
                              <a:avLst/>
                              <a:gdLst>
                                <a:gd name="T0" fmla="*/ 58 w 72"/>
                                <a:gd name="T1" fmla="*/ 0 h 1"/>
                                <a:gd name="T2" fmla="*/ 22 w 72"/>
                                <a:gd name="T3" fmla="*/ 0 h 1"/>
                                <a:gd name="T4" fmla="*/ 22 w 72"/>
                                <a:gd name="T5" fmla="*/ 0 h 1"/>
                                <a:gd name="T6" fmla="*/ 22 w 72"/>
                                <a:gd name="T7" fmla="*/ 0 h 1"/>
                                <a:gd name="T8" fmla="*/ 0 w 72"/>
                                <a:gd name="T9" fmla="*/ 0 h 1"/>
                                <a:gd name="T10" fmla="*/ 0 w 72"/>
                                <a:gd name="T11" fmla="*/ 0 h 1"/>
                                <a:gd name="T12" fmla="*/ 58 w 72"/>
                                <a:gd name="T13" fmla="*/ 0 h 1"/>
                                <a:gd name="T14" fmla="*/ 58 w 72"/>
                                <a:gd name="T15" fmla="*/ 0 h 1"/>
                                <a:gd name="T16" fmla="*/ 58 w 72"/>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
                                <a:gd name="T29" fmla="*/ 72 w 7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
                                  <a:moveTo>
                                    <a:pt x="71" y="0"/>
                                  </a:moveTo>
                                  <a:lnTo>
                                    <a:pt x="27" y="0"/>
                                  </a:lnTo>
                                  <a:lnTo>
                                    <a:pt x="0" y="0"/>
                                  </a:lnTo>
                                  <a:lnTo>
                                    <a:pt x="71"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88" name="Freeform 1492"/>
                            <p:cNvSpPr>
                              <a:spLocks/>
                            </p:cNvSpPr>
                            <p:nvPr/>
                          </p:nvSpPr>
                          <p:spPr bwMode="auto">
                            <a:xfrm>
                              <a:off x="357" y="1771"/>
                              <a:ext cx="25" cy="1"/>
                            </a:xfrm>
                            <a:custGeom>
                              <a:avLst/>
                              <a:gdLst>
                                <a:gd name="T0" fmla="*/ 21 w 28"/>
                                <a:gd name="T1" fmla="*/ 0 h 1"/>
                                <a:gd name="T2" fmla="*/ 0 w 28"/>
                                <a:gd name="T3" fmla="*/ 0 h 1"/>
                                <a:gd name="T4" fmla="*/ 0 w 28"/>
                                <a:gd name="T5" fmla="*/ 0 h 1"/>
                                <a:gd name="T6" fmla="*/ 21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6" y="0"/>
                                  </a:moveTo>
                                  <a:lnTo>
                                    <a:pt x="0" y="0"/>
                                  </a:lnTo>
                                  <a:lnTo>
                                    <a:pt x="27" y="0"/>
                                  </a:lnTo>
                                  <a:lnTo>
                                    <a:pt x="26"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89" name="Freeform 1493"/>
                            <p:cNvSpPr>
                              <a:spLocks/>
                            </p:cNvSpPr>
                            <p:nvPr/>
                          </p:nvSpPr>
                          <p:spPr bwMode="auto">
                            <a:xfrm>
                              <a:off x="328" y="1771"/>
                              <a:ext cx="22" cy="1"/>
                            </a:xfrm>
                            <a:custGeom>
                              <a:avLst/>
                              <a:gdLst>
                                <a:gd name="T0" fmla="*/ 17 w 24"/>
                                <a:gd name="T1" fmla="*/ 0 h 1"/>
                                <a:gd name="T2" fmla="*/ 0 w 24"/>
                                <a:gd name="T3" fmla="*/ 0 h 1"/>
                                <a:gd name="T4" fmla="*/ 0 w 24"/>
                                <a:gd name="T5" fmla="*/ 0 h 1"/>
                                <a:gd name="T6" fmla="*/ 19 w 24"/>
                                <a:gd name="T7" fmla="*/ 0 h 1"/>
                                <a:gd name="T8" fmla="*/ 17 w 24"/>
                                <a:gd name="T9" fmla="*/ 0 h 1"/>
                                <a:gd name="T10" fmla="*/ 17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1" y="0"/>
                                  </a:moveTo>
                                  <a:lnTo>
                                    <a:pt x="0" y="0"/>
                                  </a:lnTo>
                                  <a:lnTo>
                                    <a:pt x="23" y="0"/>
                                  </a:lnTo>
                                  <a:lnTo>
                                    <a:pt x="21"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90" name="Freeform 1494"/>
                            <p:cNvSpPr>
                              <a:spLocks/>
                            </p:cNvSpPr>
                            <p:nvPr/>
                          </p:nvSpPr>
                          <p:spPr bwMode="auto">
                            <a:xfrm>
                              <a:off x="383" y="1771"/>
                              <a:ext cx="68" cy="1"/>
                            </a:xfrm>
                            <a:custGeom>
                              <a:avLst/>
                              <a:gdLst>
                                <a:gd name="T0" fmla="*/ 61 w 75"/>
                                <a:gd name="T1" fmla="*/ 0 h 1"/>
                                <a:gd name="T2" fmla="*/ 3 w 75"/>
                                <a:gd name="T3" fmla="*/ 0 h 1"/>
                                <a:gd name="T4" fmla="*/ 0 w 75"/>
                                <a:gd name="T5" fmla="*/ 0 h 1"/>
                                <a:gd name="T6" fmla="*/ 61 w 75"/>
                                <a:gd name="T7" fmla="*/ 0 h 1"/>
                                <a:gd name="T8" fmla="*/ 61 w 75"/>
                                <a:gd name="T9" fmla="*/ 0 h 1"/>
                                <a:gd name="T10" fmla="*/ 61 w 75"/>
                                <a:gd name="T11" fmla="*/ 0 h 1"/>
                                <a:gd name="T12" fmla="*/ 0 60000 65536"/>
                                <a:gd name="T13" fmla="*/ 0 60000 65536"/>
                                <a:gd name="T14" fmla="*/ 0 60000 65536"/>
                                <a:gd name="T15" fmla="*/ 0 60000 65536"/>
                                <a:gd name="T16" fmla="*/ 0 60000 65536"/>
                                <a:gd name="T17" fmla="*/ 0 60000 65536"/>
                                <a:gd name="T18" fmla="*/ 0 w 75"/>
                                <a:gd name="T19" fmla="*/ 0 h 1"/>
                                <a:gd name="T20" fmla="*/ 75 w 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75" h="1">
                                  <a:moveTo>
                                    <a:pt x="74" y="0"/>
                                  </a:moveTo>
                                  <a:lnTo>
                                    <a:pt x="3" y="0"/>
                                  </a:lnTo>
                                  <a:lnTo>
                                    <a:pt x="0" y="0"/>
                                  </a:lnTo>
                                  <a:lnTo>
                                    <a:pt x="74"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91" name="Freeform 1495"/>
                            <p:cNvSpPr>
                              <a:spLocks/>
                            </p:cNvSpPr>
                            <p:nvPr/>
                          </p:nvSpPr>
                          <p:spPr bwMode="auto">
                            <a:xfrm>
                              <a:off x="357" y="1771"/>
                              <a:ext cx="25" cy="1"/>
                            </a:xfrm>
                            <a:custGeom>
                              <a:avLst/>
                              <a:gdLst>
                                <a:gd name="T0" fmla="*/ 21 w 28"/>
                                <a:gd name="T1" fmla="*/ 0 h 1"/>
                                <a:gd name="T2" fmla="*/ 0 w 28"/>
                                <a:gd name="T3" fmla="*/ 0 h 1"/>
                                <a:gd name="T4" fmla="*/ 0 w 28"/>
                                <a:gd name="T5" fmla="*/ 0 h 1"/>
                                <a:gd name="T6" fmla="*/ 21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92" name="Freeform 1496"/>
                            <p:cNvSpPr>
                              <a:spLocks/>
                            </p:cNvSpPr>
                            <p:nvPr/>
                          </p:nvSpPr>
                          <p:spPr bwMode="auto">
                            <a:xfrm>
                              <a:off x="328" y="1771"/>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93" name="Freeform 1497"/>
                            <p:cNvSpPr>
                              <a:spLocks/>
                            </p:cNvSpPr>
                            <p:nvPr/>
                          </p:nvSpPr>
                          <p:spPr bwMode="auto">
                            <a:xfrm>
                              <a:off x="383" y="1771"/>
                              <a:ext cx="70" cy="1"/>
                            </a:xfrm>
                            <a:custGeom>
                              <a:avLst/>
                              <a:gdLst>
                                <a:gd name="T0" fmla="*/ 61 w 77"/>
                                <a:gd name="T1" fmla="*/ 0 h 1"/>
                                <a:gd name="T2" fmla="*/ 0 w 77"/>
                                <a:gd name="T3" fmla="*/ 0 h 1"/>
                                <a:gd name="T4" fmla="*/ 0 w 77"/>
                                <a:gd name="T5" fmla="*/ 0 h 1"/>
                                <a:gd name="T6" fmla="*/ 63 w 77"/>
                                <a:gd name="T7" fmla="*/ 0 h 1"/>
                                <a:gd name="T8" fmla="*/ 61 w 77"/>
                                <a:gd name="T9" fmla="*/ 0 h 1"/>
                                <a:gd name="T10" fmla="*/ 61 w 77"/>
                                <a:gd name="T11" fmla="*/ 0 h 1"/>
                                <a:gd name="T12" fmla="*/ 0 60000 65536"/>
                                <a:gd name="T13" fmla="*/ 0 60000 65536"/>
                                <a:gd name="T14" fmla="*/ 0 60000 65536"/>
                                <a:gd name="T15" fmla="*/ 0 60000 65536"/>
                                <a:gd name="T16" fmla="*/ 0 60000 65536"/>
                                <a:gd name="T17" fmla="*/ 0 60000 65536"/>
                                <a:gd name="T18" fmla="*/ 0 w 77"/>
                                <a:gd name="T19" fmla="*/ 0 h 1"/>
                                <a:gd name="T20" fmla="*/ 77 w 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7" h="1">
                                  <a:moveTo>
                                    <a:pt x="74" y="0"/>
                                  </a:moveTo>
                                  <a:lnTo>
                                    <a:pt x="0" y="0"/>
                                  </a:lnTo>
                                  <a:lnTo>
                                    <a:pt x="76" y="0"/>
                                  </a:lnTo>
                                  <a:lnTo>
                                    <a:pt x="74"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94" name="Freeform 1498"/>
                            <p:cNvSpPr>
                              <a:spLocks/>
                            </p:cNvSpPr>
                            <p:nvPr/>
                          </p:nvSpPr>
                          <p:spPr bwMode="auto">
                            <a:xfrm>
                              <a:off x="357" y="1771"/>
                              <a:ext cx="25" cy="1"/>
                            </a:xfrm>
                            <a:custGeom>
                              <a:avLst/>
                              <a:gdLst>
                                <a:gd name="T0" fmla="*/ 21 w 28"/>
                                <a:gd name="T1" fmla="*/ 0 h 1"/>
                                <a:gd name="T2" fmla="*/ 0 w 28"/>
                                <a:gd name="T3" fmla="*/ 0 h 1"/>
                                <a:gd name="T4" fmla="*/ 0 w 28"/>
                                <a:gd name="T5" fmla="*/ 0 h 1"/>
                                <a:gd name="T6" fmla="*/ 21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95" name="Freeform 1499"/>
                            <p:cNvSpPr>
                              <a:spLocks/>
                            </p:cNvSpPr>
                            <p:nvPr/>
                          </p:nvSpPr>
                          <p:spPr bwMode="auto">
                            <a:xfrm>
                              <a:off x="328" y="1771"/>
                              <a:ext cx="24" cy="1"/>
                            </a:xfrm>
                            <a:custGeom>
                              <a:avLst/>
                              <a:gdLst>
                                <a:gd name="T0" fmla="*/ 19 w 26"/>
                                <a:gd name="T1" fmla="*/ 0 h 1"/>
                                <a:gd name="T2" fmla="*/ 0 w 26"/>
                                <a:gd name="T3" fmla="*/ 0 h 1"/>
                                <a:gd name="T4" fmla="*/ 0 w 26"/>
                                <a:gd name="T5" fmla="*/ 0 h 1"/>
                                <a:gd name="T6" fmla="*/ 21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3" y="0"/>
                                  </a:moveTo>
                                  <a:lnTo>
                                    <a:pt x="0" y="0"/>
                                  </a:lnTo>
                                  <a:lnTo>
                                    <a:pt x="25" y="0"/>
                                  </a:lnTo>
                                  <a:lnTo>
                                    <a:pt x="23"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96" name="Freeform 1500"/>
                            <p:cNvSpPr>
                              <a:spLocks/>
                            </p:cNvSpPr>
                            <p:nvPr/>
                          </p:nvSpPr>
                          <p:spPr bwMode="auto">
                            <a:xfrm>
                              <a:off x="357" y="1769"/>
                              <a:ext cx="96" cy="3"/>
                            </a:xfrm>
                            <a:custGeom>
                              <a:avLst/>
                              <a:gdLst>
                                <a:gd name="T0" fmla="*/ 86 w 106"/>
                                <a:gd name="T1" fmla="*/ 2 h 3"/>
                                <a:gd name="T2" fmla="*/ 24 w 106"/>
                                <a:gd name="T3" fmla="*/ 2 h 3"/>
                                <a:gd name="T4" fmla="*/ 24 w 106"/>
                                <a:gd name="T5" fmla="*/ 2 h 3"/>
                                <a:gd name="T6" fmla="*/ 22 w 106"/>
                                <a:gd name="T7" fmla="*/ 2 h 3"/>
                                <a:gd name="T8" fmla="*/ 0 w 106"/>
                                <a:gd name="T9" fmla="*/ 2 h 3"/>
                                <a:gd name="T10" fmla="*/ 0 w 106"/>
                                <a:gd name="T11" fmla="*/ 0 h 3"/>
                                <a:gd name="T12" fmla="*/ 86 w 106"/>
                                <a:gd name="T13" fmla="*/ 0 h 3"/>
                                <a:gd name="T14" fmla="*/ 86 w 106"/>
                                <a:gd name="T15" fmla="*/ 2 h 3"/>
                                <a:gd name="T16" fmla="*/ 86 w 106"/>
                                <a:gd name="T17" fmla="*/ 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3"/>
                                <a:gd name="T29" fmla="*/ 106 w 10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3">
                                  <a:moveTo>
                                    <a:pt x="105" y="2"/>
                                  </a:moveTo>
                                  <a:lnTo>
                                    <a:pt x="29" y="2"/>
                                  </a:lnTo>
                                  <a:lnTo>
                                    <a:pt x="27" y="2"/>
                                  </a:lnTo>
                                  <a:lnTo>
                                    <a:pt x="0" y="2"/>
                                  </a:lnTo>
                                  <a:lnTo>
                                    <a:pt x="0" y="0"/>
                                  </a:lnTo>
                                  <a:lnTo>
                                    <a:pt x="105" y="0"/>
                                  </a:lnTo>
                                  <a:lnTo>
                                    <a:pt x="105"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97" name="Freeform 1501"/>
                            <p:cNvSpPr>
                              <a:spLocks/>
                            </p:cNvSpPr>
                            <p:nvPr/>
                          </p:nvSpPr>
                          <p:spPr bwMode="auto">
                            <a:xfrm>
                              <a:off x="328" y="1769"/>
                              <a:ext cx="24" cy="3"/>
                            </a:xfrm>
                            <a:custGeom>
                              <a:avLst/>
                              <a:gdLst>
                                <a:gd name="T0" fmla="*/ 21 w 26"/>
                                <a:gd name="T1" fmla="*/ 2 h 3"/>
                                <a:gd name="T2" fmla="*/ 0 w 26"/>
                                <a:gd name="T3" fmla="*/ 2 h 3"/>
                                <a:gd name="T4" fmla="*/ 0 w 26"/>
                                <a:gd name="T5" fmla="*/ 0 h 3"/>
                                <a:gd name="T6" fmla="*/ 21 w 26"/>
                                <a:gd name="T7" fmla="*/ 0 h 3"/>
                                <a:gd name="T8" fmla="*/ 21 w 26"/>
                                <a:gd name="T9" fmla="*/ 2 h 3"/>
                                <a:gd name="T10" fmla="*/ 21 w 26"/>
                                <a:gd name="T11" fmla="*/ 2 h 3"/>
                                <a:gd name="T12" fmla="*/ 0 60000 65536"/>
                                <a:gd name="T13" fmla="*/ 0 60000 65536"/>
                                <a:gd name="T14" fmla="*/ 0 60000 65536"/>
                                <a:gd name="T15" fmla="*/ 0 60000 65536"/>
                                <a:gd name="T16" fmla="*/ 0 60000 65536"/>
                                <a:gd name="T17" fmla="*/ 0 60000 65536"/>
                                <a:gd name="T18" fmla="*/ 0 w 26"/>
                                <a:gd name="T19" fmla="*/ 0 h 3"/>
                                <a:gd name="T20" fmla="*/ 26 w 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26" h="3">
                                  <a:moveTo>
                                    <a:pt x="25" y="2"/>
                                  </a:moveTo>
                                  <a:lnTo>
                                    <a:pt x="0" y="2"/>
                                  </a:lnTo>
                                  <a:lnTo>
                                    <a:pt x="0" y="0"/>
                                  </a:lnTo>
                                  <a:lnTo>
                                    <a:pt x="25" y="0"/>
                                  </a:lnTo>
                                  <a:lnTo>
                                    <a:pt x="25"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98" name="Freeform 1502"/>
                            <p:cNvSpPr>
                              <a:spLocks/>
                            </p:cNvSpPr>
                            <p:nvPr/>
                          </p:nvSpPr>
                          <p:spPr bwMode="auto">
                            <a:xfrm>
                              <a:off x="469" y="1769"/>
                              <a:ext cx="3" cy="3"/>
                            </a:xfrm>
                            <a:custGeom>
                              <a:avLst/>
                              <a:gdLst>
                                <a:gd name="T0" fmla="*/ 0 w 3"/>
                                <a:gd name="T1" fmla="*/ 0 h 3"/>
                                <a:gd name="T2" fmla="*/ 2 w 3"/>
                                <a:gd name="T3" fmla="*/ 0 h 3"/>
                                <a:gd name="T4" fmla="*/ 0 w 3"/>
                                <a:gd name="T5" fmla="*/ 2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2" y="0"/>
                                  </a:lnTo>
                                  <a:lnTo>
                                    <a:pt x="0" y="2"/>
                                  </a:lnTo>
                                  <a:lnTo>
                                    <a:pt x="0"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799" name="Freeform 1503"/>
                            <p:cNvSpPr>
                              <a:spLocks/>
                            </p:cNvSpPr>
                            <p:nvPr/>
                          </p:nvSpPr>
                          <p:spPr bwMode="auto">
                            <a:xfrm>
                              <a:off x="468" y="1769"/>
                              <a:ext cx="4" cy="1"/>
                            </a:xfrm>
                            <a:custGeom>
                              <a:avLst/>
                              <a:gdLst>
                                <a:gd name="T0" fmla="*/ 2 w 5"/>
                                <a:gd name="T1" fmla="*/ 0 h 1"/>
                                <a:gd name="T2" fmla="*/ 2 w 5"/>
                                <a:gd name="T3" fmla="*/ 0 h 1"/>
                                <a:gd name="T4" fmla="*/ 0 w 5"/>
                                <a:gd name="T5" fmla="*/ 0 h 1"/>
                                <a:gd name="T6" fmla="*/ 2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4" y="0"/>
                                  </a:moveTo>
                                  <a:lnTo>
                                    <a:pt x="2" y="0"/>
                                  </a:lnTo>
                                  <a:lnTo>
                                    <a:pt x="0" y="0"/>
                                  </a:lnTo>
                                  <a:lnTo>
                                    <a:pt x="4"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00" name="Freeform 1504"/>
                            <p:cNvSpPr>
                              <a:spLocks/>
                            </p:cNvSpPr>
                            <p:nvPr/>
                          </p:nvSpPr>
                          <p:spPr bwMode="auto">
                            <a:xfrm>
                              <a:off x="357" y="1769"/>
                              <a:ext cx="96" cy="1"/>
                            </a:xfrm>
                            <a:custGeom>
                              <a:avLst/>
                              <a:gdLst>
                                <a:gd name="T0" fmla="*/ 86 w 106"/>
                                <a:gd name="T1" fmla="*/ 0 h 1"/>
                                <a:gd name="T2" fmla="*/ 0 w 106"/>
                                <a:gd name="T3" fmla="*/ 0 h 1"/>
                                <a:gd name="T4" fmla="*/ 0 w 106"/>
                                <a:gd name="T5" fmla="*/ 0 h 1"/>
                                <a:gd name="T6" fmla="*/ 86 w 106"/>
                                <a:gd name="T7" fmla="*/ 0 h 1"/>
                                <a:gd name="T8" fmla="*/ 86 w 106"/>
                                <a:gd name="T9" fmla="*/ 0 h 1"/>
                                <a:gd name="T10" fmla="*/ 86 w 106"/>
                                <a:gd name="T11" fmla="*/ 0 h 1"/>
                                <a:gd name="T12" fmla="*/ 0 60000 65536"/>
                                <a:gd name="T13" fmla="*/ 0 60000 65536"/>
                                <a:gd name="T14" fmla="*/ 0 60000 65536"/>
                                <a:gd name="T15" fmla="*/ 0 60000 65536"/>
                                <a:gd name="T16" fmla="*/ 0 60000 65536"/>
                                <a:gd name="T17" fmla="*/ 0 60000 65536"/>
                                <a:gd name="T18" fmla="*/ 0 w 106"/>
                                <a:gd name="T19" fmla="*/ 0 h 1"/>
                                <a:gd name="T20" fmla="*/ 106 w 10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6" h="1">
                                  <a:moveTo>
                                    <a:pt x="105" y="0"/>
                                  </a:moveTo>
                                  <a:lnTo>
                                    <a:pt x="0" y="0"/>
                                  </a:lnTo>
                                  <a:lnTo>
                                    <a:pt x="105"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01" name="Freeform 1505"/>
                            <p:cNvSpPr>
                              <a:spLocks/>
                            </p:cNvSpPr>
                            <p:nvPr/>
                          </p:nvSpPr>
                          <p:spPr bwMode="auto">
                            <a:xfrm>
                              <a:off x="328" y="1769"/>
                              <a:ext cx="26" cy="1"/>
                            </a:xfrm>
                            <a:custGeom>
                              <a:avLst/>
                              <a:gdLst>
                                <a:gd name="T0" fmla="*/ 21 w 28"/>
                                <a:gd name="T1" fmla="*/ 0 h 1"/>
                                <a:gd name="T2" fmla="*/ 0 w 28"/>
                                <a:gd name="T3" fmla="*/ 0 h 1"/>
                                <a:gd name="T4" fmla="*/ 0 w 28"/>
                                <a:gd name="T5" fmla="*/ 0 h 1"/>
                                <a:gd name="T6" fmla="*/ 23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5" y="0"/>
                                  </a:moveTo>
                                  <a:lnTo>
                                    <a:pt x="0" y="0"/>
                                  </a:lnTo>
                                  <a:lnTo>
                                    <a:pt x="27" y="0"/>
                                  </a:lnTo>
                                  <a:lnTo>
                                    <a:pt x="25"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02" name="Freeform 1506"/>
                            <p:cNvSpPr>
                              <a:spLocks/>
                            </p:cNvSpPr>
                            <p:nvPr/>
                          </p:nvSpPr>
                          <p:spPr bwMode="auto">
                            <a:xfrm>
                              <a:off x="468" y="1769"/>
                              <a:ext cx="6" cy="1"/>
                            </a:xfrm>
                            <a:custGeom>
                              <a:avLst/>
                              <a:gdLst>
                                <a:gd name="T0" fmla="*/ 3 w 7"/>
                                <a:gd name="T1" fmla="*/ 0 h 1"/>
                                <a:gd name="T2" fmla="*/ 0 w 7"/>
                                <a:gd name="T3" fmla="*/ 0 h 1"/>
                                <a:gd name="T4" fmla="*/ 0 w 7"/>
                                <a:gd name="T5" fmla="*/ 0 h 1"/>
                                <a:gd name="T6" fmla="*/ 4 w 7"/>
                                <a:gd name="T7" fmla="*/ 0 h 1"/>
                                <a:gd name="T8" fmla="*/ 3 w 7"/>
                                <a:gd name="T9" fmla="*/ 0 h 1"/>
                                <a:gd name="T10" fmla="*/ 3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4" y="0"/>
                                  </a:moveTo>
                                  <a:lnTo>
                                    <a:pt x="0" y="0"/>
                                  </a:lnTo>
                                  <a:lnTo>
                                    <a:pt x="6" y="0"/>
                                  </a:lnTo>
                                  <a:lnTo>
                                    <a:pt x="4"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03" name="Freeform 1507"/>
                            <p:cNvSpPr>
                              <a:spLocks/>
                            </p:cNvSpPr>
                            <p:nvPr/>
                          </p:nvSpPr>
                          <p:spPr bwMode="auto">
                            <a:xfrm>
                              <a:off x="357" y="1769"/>
                              <a:ext cx="98" cy="1"/>
                            </a:xfrm>
                            <a:custGeom>
                              <a:avLst/>
                              <a:gdLst>
                                <a:gd name="T0" fmla="*/ 86 w 108"/>
                                <a:gd name="T1" fmla="*/ 0 h 1"/>
                                <a:gd name="T2" fmla="*/ 0 w 108"/>
                                <a:gd name="T3" fmla="*/ 0 h 1"/>
                                <a:gd name="T4" fmla="*/ 0 w 108"/>
                                <a:gd name="T5" fmla="*/ 0 h 1"/>
                                <a:gd name="T6" fmla="*/ 88 w 108"/>
                                <a:gd name="T7" fmla="*/ 0 h 1"/>
                                <a:gd name="T8" fmla="*/ 86 w 108"/>
                                <a:gd name="T9" fmla="*/ 0 h 1"/>
                                <a:gd name="T10" fmla="*/ 86 w 108"/>
                                <a:gd name="T11" fmla="*/ 0 h 1"/>
                                <a:gd name="T12" fmla="*/ 0 60000 65536"/>
                                <a:gd name="T13" fmla="*/ 0 60000 65536"/>
                                <a:gd name="T14" fmla="*/ 0 60000 65536"/>
                                <a:gd name="T15" fmla="*/ 0 60000 65536"/>
                                <a:gd name="T16" fmla="*/ 0 60000 65536"/>
                                <a:gd name="T17" fmla="*/ 0 60000 65536"/>
                                <a:gd name="T18" fmla="*/ 0 w 108"/>
                                <a:gd name="T19" fmla="*/ 0 h 1"/>
                                <a:gd name="T20" fmla="*/ 108 w 10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8" h="1">
                                  <a:moveTo>
                                    <a:pt x="105" y="0"/>
                                  </a:moveTo>
                                  <a:lnTo>
                                    <a:pt x="0" y="0"/>
                                  </a:lnTo>
                                  <a:lnTo>
                                    <a:pt x="107" y="0"/>
                                  </a:lnTo>
                                  <a:lnTo>
                                    <a:pt x="105"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04" name="Freeform 1508"/>
                            <p:cNvSpPr>
                              <a:spLocks/>
                            </p:cNvSpPr>
                            <p:nvPr/>
                          </p:nvSpPr>
                          <p:spPr bwMode="auto">
                            <a:xfrm>
                              <a:off x="328" y="1769"/>
                              <a:ext cx="26" cy="1"/>
                            </a:xfrm>
                            <a:custGeom>
                              <a:avLst/>
                              <a:gdLst>
                                <a:gd name="T0" fmla="*/ 23 w 28"/>
                                <a:gd name="T1" fmla="*/ 0 h 1"/>
                                <a:gd name="T2" fmla="*/ 0 w 28"/>
                                <a:gd name="T3" fmla="*/ 0 h 1"/>
                                <a:gd name="T4" fmla="*/ 0 w 28"/>
                                <a:gd name="T5" fmla="*/ 0 h 1"/>
                                <a:gd name="T6" fmla="*/ 23 w 28"/>
                                <a:gd name="T7" fmla="*/ 0 h 1"/>
                                <a:gd name="T8" fmla="*/ 23 w 28"/>
                                <a:gd name="T9" fmla="*/ 0 h 1"/>
                                <a:gd name="T10" fmla="*/ 23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05" name="Freeform 1509"/>
                            <p:cNvSpPr>
                              <a:spLocks/>
                            </p:cNvSpPr>
                            <p:nvPr/>
                          </p:nvSpPr>
                          <p:spPr bwMode="auto">
                            <a:xfrm>
                              <a:off x="465" y="1769"/>
                              <a:ext cx="9" cy="1"/>
                            </a:xfrm>
                            <a:custGeom>
                              <a:avLst/>
                              <a:gdLst>
                                <a:gd name="T0" fmla="*/ 7 w 10"/>
                                <a:gd name="T1" fmla="*/ 0 h 1"/>
                                <a:gd name="T2" fmla="*/ 3 w 10"/>
                                <a:gd name="T3" fmla="*/ 0 h 1"/>
                                <a:gd name="T4" fmla="*/ 0 w 10"/>
                                <a:gd name="T5" fmla="*/ 0 h 1"/>
                                <a:gd name="T6" fmla="*/ 7 w 10"/>
                                <a:gd name="T7" fmla="*/ 0 h 1"/>
                                <a:gd name="T8" fmla="*/ 7 w 10"/>
                                <a:gd name="T9" fmla="*/ 0 h 1"/>
                                <a:gd name="T10" fmla="*/ 7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9" y="0"/>
                                  </a:moveTo>
                                  <a:lnTo>
                                    <a:pt x="3" y="0"/>
                                  </a:lnTo>
                                  <a:lnTo>
                                    <a:pt x="0" y="0"/>
                                  </a:lnTo>
                                  <a:lnTo>
                                    <a:pt x="9"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06" name="Freeform 1510"/>
                            <p:cNvSpPr>
                              <a:spLocks/>
                            </p:cNvSpPr>
                            <p:nvPr/>
                          </p:nvSpPr>
                          <p:spPr bwMode="auto">
                            <a:xfrm>
                              <a:off x="357" y="1769"/>
                              <a:ext cx="98" cy="1"/>
                            </a:xfrm>
                            <a:custGeom>
                              <a:avLst/>
                              <a:gdLst>
                                <a:gd name="T0" fmla="*/ 88 w 108"/>
                                <a:gd name="T1" fmla="*/ 0 h 1"/>
                                <a:gd name="T2" fmla="*/ 0 w 108"/>
                                <a:gd name="T3" fmla="*/ 0 h 1"/>
                                <a:gd name="T4" fmla="*/ 0 w 108"/>
                                <a:gd name="T5" fmla="*/ 0 h 1"/>
                                <a:gd name="T6" fmla="*/ 88 w 108"/>
                                <a:gd name="T7" fmla="*/ 0 h 1"/>
                                <a:gd name="T8" fmla="*/ 88 w 108"/>
                                <a:gd name="T9" fmla="*/ 0 h 1"/>
                                <a:gd name="T10" fmla="*/ 88 w 108"/>
                                <a:gd name="T11" fmla="*/ 0 h 1"/>
                                <a:gd name="T12" fmla="*/ 0 60000 65536"/>
                                <a:gd name="T13" fmla="*/ 0 60000 65536"/>
                                <a:gd name="T14" fmla="*/ 0 60000 65536"/>
                                <a:gd name="T15" fmla="*/ 0 60000 65536"/>
                                <a:gd name="T16" fmla="*/ 0 60000 65536"/>
                                <a:gd name="T17" fmla="*/ 0 60000 65536"/>
                                <a:gd name="T18" fmla="*/ 0 w 108"/>
                                <a:gd name="T19" fmla="*/ 0 h 1"/>
                                <a:gd name="T20" fmla="*/ 108 w 10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8" h="1">
                                  <a:moveTo>
                                    <a:pt x="107" y="0"/>
                                  </a:moveTo>
                                  <a:lnTo>
                                    <a:pt x="0" y="0"/>
                                  </a:lnTo>
                                  <a:lnTo>
                                    <a:pt x="107"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07" name="Freeform 1511"/>
                            <p:cNvSpPr>
                              <a:spLocks/>
                            </p:cNvSpPr>
                            <p:nvPr/>
                          </p:nvSpPr>
                          <p:spPr bwMode="auto">
                            <a:xfrm>
                              <a:off x="328" y="1769"/>
                              <a:ext cx="28" cy="1"/>
                            </a:xfrm>
                            <a:custGeom>
                              <a:avLst/>
                              <a:gdLst>
                                <a:gd name="T0" fmla="*/ 23 w 30"/>
                                <a:gd name="T1" fmla="*/ 0 h 1"/>
                                <a:gd name="T2" fmla="*/ 0 w 30"/>
                                <a:gd name="T3" fmla="*/ 0 h 1"/>
                                <a:gd name="T4" fmla="*/ 0 w 30"/>
                                <a:gd name="T5" fmla="*/ 0 h 1"/>
                                <a:gd name="T6" fmla="*/ 25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7" y="0"/>
                                  </a:moveTo>
                                  <a:lnTo>
                                    <a:pt x="0" y="0"/>
                                  </a:lnTo>
                                  <a:lnTo>
                                    <a:pt x="29" y="0"/>
                                  </a:lnTo>
                                  <a:lnTo>
                                    <a:pt x="27"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08" name="Freeform 1512"/>
                            <p:cNvSpPr>
                              <a:spLocks/>
                            </p:cNvSpPr>
                            <p:nvPr/>
                          </p:nvSpPr>
                          <p:spPr bwMode="auto">
                            <a:xfrm>
                              <a:off x="465" y="1769"/>
                              <a:ext cx="11" cy="1"/>
                            </a:xfrm>
                            <a:custGeom>
                              <a:avLst/>
                              <a:gdLst>
                                <a:gd name="T0" fmla="*/ 7 w 12"/>
                                <a:gd name="T1" fmla="*/ 0 h 1"/>
                                <a:gd name="T2" fmla="*/ 0 w 12"/>
                                <a:gd name="T3" fmla="*/ 0 h 1"/>
                                <a:gd name="T4" fmla="*/ 0 w 12"/>
                                <a:gd name="T5" fmla="*/ 0 h 1"/>
                                <a:gd name="T6" fmla="*/ 9 w 12"/>
                                <a:gd name="T7" fmla="*/ 0 h 1"/>
                                <a:gd name="T8" fmla="*/ 7 w 12"/>
                                <a:gd name="T9" fmla="*/ 0 h 1"/>
                                <a:gd name="T10" fmla="*/ 7 w 12"/>
                                <a:gd name="T11" fmla="*/ 0 h 1"/>
                                <a:gd name="T12" fmla="*/ 0 60000 65536"/>
                                <a:gd name="T13" fmla="*/ 0 60000 65536"/>
                                <a:gd name="T14" fmla="*/ 0 60000 65536"/>
                                <a:gd name="T15" fmla="*/ 0 60000 65536"/>
                                <a:gd name="T16" fmla="*/ 0 60000 65536"/>
                                <a:gd name="T17" fmla="*/ 0 60000 65536"/>
                                <a:gd name="T18" fmla="*/ 0 w 12"/>
                                <a:gd name="T19" fmla="*/ 0 h 1"/>
                                <a:gd name="T20" fmla="*/ 12 w 1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 h="1">
                                  <a:moveTo>
                                    <a:pt x="9" y="0"/>
                                  </a:moveTo>
                                  <a:lnTo>
                                    <a:pt x="0" y="0"/>
                                  </a:lnTo>
                                  <a:lnTo>
                                    <a:pt x="11" y="0"/>
                                  </a:lnTo>
                                  <a:lnTo>
                                    <a:pt x="9"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09" name="Freeform 1513"/>
                            <p:cNvSpPr>
                              <a:spLocks/>
                            </p:cNvSpPr>
                            <p:nvPr/>
                          </p:nvSpPr>
                          <p:spPr bwMode="auto">
                            <a:xfrm>
                              <a:off x="357" y="1769"/>
                              <a:ext cx="98" cy="1"/>
                            </a:xfrm>
                            <a:custGeom>
                              <a:avLst/>
                              <a:gdLst>
                                <a:gd name="T0" fmla="*/ 88 w 108"/>
                                <a:gd name="T1" fmla="*/ 0 h 1"/>
                                <a:gd name="T2" fmla="*/ 0 w 108"/>
                                <a:gd name="T3" fmla="*/ 0 h 1"/>
                                <a:gd name="T4" fmla="*/ 0 w 108"/>
                                <a:gd name="T5" fmla="*/ 0 h 1"/>
                                <a:gd name="T6" fmla="*/ 88 w 108"/>
                                <a:gd name="T7" fmla="*/ 0 h 1"/>
                                <a:gd name="T8" fmla="*/ 88 w 108"/>
                                <a:gd name="T9" fmla="*/ 0 h 1"/>
                                <a:gd name="T10" fmla="*/ 88 w 108"/>
                                <a:gd name="T11" fmla="*/ 0 h 1"/>
                                <a:gd name="T12" fmla="*/ 0 60000 65536"/>
                                <a:gd name="T13" fmla="*/ 0 60000 65536"/>
                                <a:gd name="T14" fmla="*/ 0 60000 65536"/>
                                <a:gd name="T15" fmla="*/ 0 60000 65536"/>
                                <a:gd name="T16" fmla="*/ 0 60000 65536"/>
                                <a:gd name="T17" fmla="*/ 0 60000 65536"/>
                                <a:gd name="T18" fmla="*/ 0 w 108"/>
                                <a:gd name="T19" fmla="*/ 0 h 1"/>
                                <a:gd name="T20" fmla="*/ 108 w 10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8" h="1">
                                  <a:moveTo>
                                    <a:pt x="107" y="0"/>
                                  </a:moveTo>
                                  <a:lnTo>
                                    <a:pt x="0" y="0"/>
                                  </a:lnTo>
                                  <a:lnTo>
                                    <a:pt x="107"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10" name="Freeform 1514"/>
                            <p:cNvSpPr>
                              <a:spLocks/>
                            </p:cNvSpPr>
                            <p:nvPr/>
                          </p:nvSpPr>
                          <p:spPr bwMode="auto">
                            <a:xfrm>
                              <a:off x="328" y="1769"/>
                              <a:ext cx="28" cy="1"/>
                            </a:xfrm>
                            <a:custGeom>
                              <a:avLst/>
                              <a:gdLst>
                                <a:gd name="T0" fmla="*/ 25 w 30"/>
                                <a:gd name="T1" fmla="*/ 0 h 1"/>
                                <a:gd name="T2" fmla="*/ 0 w 30"/>
                                <a:gd name="T3" fmla="*/ 0 h 1"/>
                                <a:gd name="T4" fmla="*/ 0 w 30"/>
                                <a:gd name="T5" fmla="*/ 0 h 1"/>
                                <a:gd name="T6" fmla="*/ 25 w 30"/>
                                <a:gd name="T7" fmla="*/ 0 h 1"/>
                                <a:gd name="T8" fmla="*/ 25 w 30"/>
                                <a:gd name="T9" fmla="*/ 0 h 1"/>
                                <a:gd name="T10" fmla="*/ 25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9"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11" name="Freeform 1515"/>
                            <p:cNvSpPr>
                              <a:spLocks/>
                            </p:cNvSpPr>
                            <p:nvPr/>
                          </p:nvSpPr>
                          <p:spPr bwMode="auto">
                            <a:xfrm>
                              <a:off x="464" y="1767"/>
                              <a:ext cx="14" cy="3"/>
                            </a:xfrm>
                            <a:custGeom>
                              <a:avLst/>
                              <a:gdLst>
                                <a:gd name="T0" fmla="*/ 10 w 15"/>
                                <a:gd name="T1" fmla="*/ 2 h 3"/>
                                <a:gd name="T2" fmla="*/ 1 w 15"/>
                                <a:gd name="T3" fmla="*/ 2 h 3"/>
                                <a:gd name="T4" fmla="*/ 0 w 15"/>
                                <a:gd name="T5" fmla="*/ 0 h 3"/>
                                <a:gd name="T6" fmla="*/ 12 w 15"/>
                                <a:gd name="T7" fmla="*/ 0 h 3"/>
                                <a:gd name="T8" fmla="*/ 10 w 15"/>
                                <a:gd name="T9" fmla="*/ 2 h 3"/>
                                <a:gd name="T10" fmla="*/ 10 w 15"/>
                                <a:gd name="T11" fmla="*/ 2 h 3"/>
                                <a:gd name="T12" fmla="*/ 0 60000 65536"/>
                                <a:gd name="T13" fmla="*/ 0 60000 65536"/>
                                <a:gd name="T14" fmla="*/ 0 60000 65536"/>
                                <a:gd name="T15" fmla="*/ 0 60000 65536"/>
                                <a:gd name="T16" fmla="*/ 0 60000 65536"/>
                                <a:gd name="T17" fmla="*/ 0 60000 65536"/>
                                <a:gd name="T18" fmla="*/ 0 w 15"/>
                                <a:gd name="T19" fmla="*/ 0 h 3"/>
                                <a:gd name="T20" fmla="*/ 15 w 15"/>
                                <a:gd name="T21" fmla="*/ 3 h 3"/>
                              </a:gdLst>
                              <a:ahLst/>
                              <a:cxnLst>
                                <a:cxn ang="T12">
                                  <a:pos x="T0" y="T1"/>
                                </a:cxn>
                                <a:cxn ang="T13">
                                  <a:pos x="T2" y="T3"/>
                                </a:cxn>
                                <a:cxn ang="T14">
                                  <a:pos x="T4" y="T5"/>
                                </a:cxn>
                                <a:cxn ang="T15">
                                  <a:pos x="T6" y="T7"/>
                                </a:cxn>
                                <a:cxn ang="T16">
                                  <a:pos x="T8" y="T9"/>
                                </a:cxn>
                                <a:cxn ang="T17">
                                  <a:pos x="T10" y="T11"/>
                                </a:cxn>
                              </a:cxnLst>
                              <a:rect l="T18" t="T19" r="T20" b="T21"/>
                              <a:pathLst>
                                <a:path w="15" h="3">
                                  <a:moveTo>
                                    <a:pt x="12" y="2"/>
                                  </a:moveTo>
                                  <a:lnTo>
                                    <a:pt x="1" y="2"/>
                                  </a:lnTo>
                                  <a:lnTo>
                                    <a:pt x="0" y="0"/>
                                  </a:lnTo>
                                  <a:lnTo>
                                    <a:pt x="14" y="0"/>
                                  </a:lnTo>
                                  <a:lnTo>
                                    <a:pt x="12"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12" name="Freeform 1516"/>
                            <p:cNvSpPr>
                              <a:spLocks/>
                            </p:cNvSpPr>
                            <p:nvPr/>
                          </p:nvSpPr>
                          <p:spPr bwMode="auto">
                            <a:xfrm>
                              <a:off x="328" y="1767"/>
                              <a:ext cx="129" cy="3"/>
                            </a:xfrm>
                            <a:custGeom>
                              <a:avLst/>
                              <a:gdLst>
                                <a:gd name="T0" fmla="*/ 115 w 141"/>
                                <a:gd name="T1" fmla="*/ 2 h 3"/>
                                <a:gd name="T2" fmla="*/ 26 w 141"/>
                                <a:gd name="T3" fmla="*/ 2 h 3"/>
                                <a:gd name="T4" fmla="*/ 26 w 141"/>
                                <a:gd name="T5" fmla="*/ 2 h 3"/>
                                <a:gd name="T6" fmla="*/ 25 w 141"/>
                                <a:gd name="T7" fmla="*/ 2 h 3"/>
                                <a:gd name="T8" fmla="*/ 0 w 141"/>
                                <a:gd name="T9" fmla="*/ 2 h 3"/>
                                <a:gd name="T10" fmla="*/ 0 w 141"/>
                                <a:gd name="T11" fmla="*/ 0 h 3"/>
                                <a:gd name="T12" fmla="*/ 117 w 141"/>
                                <a:gd name="T13" fmla="*/ 0 h 3"/>
                                <a:gd name="T14" fmla="*/ 115 w 141"/>
                                <a:gd name="T15" fmla="*/ 2 h 3"/>
                                <a:gd name="T16" fmla="*/ 115 w 141"/>
                                <a:gd name="T17" fmla="*/ 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3"/>
                                <a:gd name="T29" fmla="*/ 141 w 14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3">
                                  <a:moveTo>
                                    <a:pt x="138" y="2"/>
                                  </a:moveTo>
                                  <a:lnTo>
                                    <a:pt x="31" y="2"/>
                                  </a:lnTo>
                                  <a:lnTo>
                                    <a:pt x="29" y="2"/>
                                  </a:lnTo>
                                  <a:lnTo>
                                    <a:pt x="0" y="2"/>
                                  </a:lnTo>
                                  <a:lnTo>
                                    <a:pt x="0" y="0"/>
                                  </a:lnTo>
                                  <a:lnTo>
                                    <a:pt x="140" y="0"/>
                                  </a:lnTo>
                                  <a:lnTo>
                                    <a:pt x="138" y="2"/>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13" name="Freeform 1517"/>
                            <p:cNvSpPr>
                              <a:spLocks/>
                            </p:cNvSpPr>
                            <p:nvPr/>
                          </p:nvSpPr>
                          <p:spPr bwMode="auto">
                            <a:xfrm>
                              <a:off x="464" y="1767"/>
                              <a:ext cx="14" cy="1"/>
                            </a:xfrm>
                            <a:custGeom>
                              <a:avLst/>
                              <a:gdLst>
                                <a:gd name="T0" fmla="*/ 12 w 15"/>
                                <a:gd name="T1" fmla="*/ 0 h 1"/>
                                <a:gd name="T2" fmla="*/ 0 w 15"/>
                                <a:gd name="T3" fmla="*/ 0 h 1"/>
                                <a:gd name="T4" fmla="*/ 0 w 15"/>
                                <a:gd name="T5" fmla="*/ 0 h 1"/>
                                <a:gd name="T6" fmla="*/ 12 w 15"/>
                                <a:gd name="T7" fmla="*/ 0 h 1"/>
                                <a:gd name="T8" fmla="*/ 12 w 15"/>
                                <a:gd name="T9" fmla="*/ 0 h 1"/>
                                <a:gd name="T10" fmla="*/ 12 w 15"/>
                                <a:gd name="T11" fmla="*/ 0 h 1"/>
                                <a:gd name="T12" fmla="*/ 0 60000 65536"/>
                                <a:gd name="T13" fmla="*/ 0 60000 65536"/>
                                <a:gd name="T14" fmla="*/ 0 60000 65536"/>
                                <a:gd name="T15" fmla="*/ 0 60000 65536"/>
                                <a:gd name="T16" fmla="*/ 0 60000 65536"/>
                                <a:gd name="T17" fmla="*/ 0 60000 65536"/>
                                <a:gd name="T18" fmla="*/ 0 w 15"/>
                                <a:gd name="T19" fmla="*/ 0 h 1"/>
                                <a:gd name="T20" fmla="*/ 15 w 1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 h="1">
                                  <a:moveTo>
                                    <a:pt x="14" y="0"/>
                                  </a:moveTo>
                                  <a:lnTo>
                                    <a:pt x="0" y="0"/>
                                  </a:lnTo>
                                  <a:lnTo>
                                    <a:pt x="14"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14" name="Freeform 1518"/>
                            <p:cNvSpPr>
                              <a:spLocks/>
                            </p:cNvSpPr>
                            <p:nvPr/>
                          </p:nvSpPr>
                          <p:spPr bwMode="auto">
                            <a:xfrm>
                              <a:off x="328" y="1767"/>
                              <a:ext cx="129" cy="1"/>
                            </a:xfrm>
                            <a:custGeom>
                              <a:avLst/>
                              <a:gdLst>
                                <a:gd name="T0" fmla="*/ 117 w 141"/>
                                <a:gd name="T1" fmla="*/ 0 h 1"/>
                                <a:gd name="T2" fmla="*/ 0 w 141"/>
                                <a:gd name="T3" fmla="*/ 0 h 1"/>
                                <a:gd name="T4" fmla="*/ 2 w 141"/>
                                <a:gd name="T5" fmla="*/ 0 h 1"/>
                                <a:gd name="T6" fmla="*/ 117 w 141"/>
                                <a:gd name="T7" fmla="*/ 0 h 1"/>
                                <a:gd name="T8" fmla="*/ 117 w 141"/>
                                <a:gd name="T9" fmla="*/ 0 h 1"/>
                                <a:gd name="T10" fmla="*/ 117 w 141"/>
                                <a:gd name="T11" fmla="*/ 0 h 1"/>
                                <a:gd name="T12" fmla="*/ 0 60000 65536"/>
                                <a:gd name="T13" fmla="*/ 0 60000 65536"/>
                                <a:gd name="T14" fmla="*/ 0 60000 65536"/>
                                <a:gd name="T15" fmla="*/ 0 60000 65536"/>
                                <a:gd name="T16" fmla="*/ 0 60000 65536"/>
                                <a:gd name="T17" fmla="*/ 0 60000 65536"/>
                                <a:gd name="T18" fmla="*/ 0 w 141"/>
                                <a:gd name="T19" fmla="*/ 0 h 1"/>
                                <a:gd name="T20" fmla="*/ 141 w 1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1" h="1">
                                  <a:moveTo>
                                    <a:pt x="140" y="0"/>
                                  </a:moveTo>
                                  <a:lnTo>
                                    <a:pt x="0" y="0"/>
                                  </a:lnTo>
                                  <a:lnTo>
                                    <a:pt x="2" y="0"/>
                                  </a:lnTo>
                                  <a:lnTo>
                                    <a:pt x="140"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15" name="Freeform 1519"/>
                            <p:cNvSpPr>
                              <a:spLocks/>
                            </p:cNvSpPr>
                            <p:nvPr/>
                          </p:nvSpPr>
                          <p:spPr bwMode="auto">
                            <a:xfrm>
                              <a:off x="462" y="1767"/>
                              <a:ext cx="17" cy="1"/>
                            </a:xfrm>
                            <a:custGeom>
                              <a:avLst/>
                              <a:gdLst>
                                <a:gd name="T0" fmla="*/ 13 w 19"/>
                                <a:gd name="T1" fmla="*/ 0 h 1"/>
                                <a:gd name="T2" fmla="*/ 2 w 19"/>
                                <a:gd name="T3" fmla="*/ 0 h 1"/>
                                <a:gd name="T4" fmla="*/ 0 w 19"/>
                                <a:gd name="T5" fmla="*/ 0 h 1"/>
                                <a:gd name="T6" fmla="*/ 14 w 19"/>
                                <a:gd name="T7" fmla="*/ 0 h 1"/>
                                <a:gd name="T8" fmla="*/ 13 w 19"/>
                                <a:gd name="T9" fmla="*/ 0 h 1"/>
                                <a:gd name="T10" fmla="*/ 13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16" y="0"/>
                                  </a:moveTo>
                                  <a:lnTo>
                                    <a:pt x="2" y="0"/>
                                  </a:lnTo>
                                  <a:lnTo>
                                    <a:pt x="0" y="0"/>
                                  </a:lnTo>
                                  <a:lnTo>
                                    <a:pt x="18" y="0"/>
                                  </a:lnTo>
                                  <a:lnTo>
                                    <a:pt x="16"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16" name="Freeform 1520"/>
                            <p:cNvSpPr>
                              <a:spLocks/>
                            </p:cNvSpPr>
                            <p:nvPr/>
                          </p:nvSpPr>
                          <p:spPr bwMode="auto">
                            <a:xfrm>
                              <a:off x="330" y="1767"/>
                              <a:ext cx="128" cy="1"/>
                            </a:xfrm>
                            <a:custGeom>
                              <a:avLst/>
                              <a:gdLst>
                                <a:gd name="T0" fmla="*/ 113 w 141"/>
                                <a:gd name="T1" fmla="*/ 0 h 1"/>
                                <a:gd name="T2" fmla="*/ 0 w 141"/>
                                <a:gd name="T3" fmla="*/ 0 h 1"/>
                                <a:gd name="T4" fmla="*/ 0 w 141"/>
                                <a:gd name="T5" fmla="*/ 0 h 1"/>
                                <a:gd name="T6" fmla="*/ 115 w 141"/>
                                <a:gd name="T7" fmla="*/ 0 h 1"/>
                                <a:gd name="T8" fmla="*/ 113 w 141"/>
                                <a:gd name="T9" fmla="*/ 0 h 1"/>
                                <a:gd name="T10" fmla="*/ 113 w 141"/>
                                <a:gd name="T11" fmla="*/ 0 h 1"/>
                                <a:gd name="T12" fmla="*/ 0 60000 65536"/>
                                <a:gd name="T13" fmla="*/ 0 60000 65536"/>
                                <a:gd name="T14" fmla="*/ 0 60000 65536"/>
                                <a:gd name="T15" fmla="*/ 0 60000 65536"/>
                                <a:gd name="T16" fmla="*/ 0 60000 65536"/>
                                <a:gd name="T17" fmla="*/ 0 60000 65536"/>
                                <a:gd name="T18" fmla="*/ 0 w 141"/>
                                <a:gd name="T19" fmla="*/ 0 h 1"/>
                                <a:gd name="T20" fmla="*/ 141 w 1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1" h="1">
                                  <a:moveTo>
                                    <a:pt x="138" y="0"/>
                                  </a:moveTo>
                                  <a:lnTo>
                                    <a:pt x="0" y="0"/>
                                  </a:lnTo>
                                  <a:lnTo>
                                    <a:pt x="140" y="0"/>
                                  </a:lnTo>
                                  <a:lnTo>
                                    <a:pt x="138"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17" name="Freeform 1521"/>
                            <p:cNvSpPr>
                              <a:spLocks/>
                            </p:cNvSpPr>
                            <p:nvPr/>
                          </p:nvSpPr>
                          <p:spPr bwMode="auto">
                            <a:xfrm>
                              <a:off x="462" y="1767"/>
                              <a:ext cx="17" cy="1"/>
                            </a:xfrm>
                            <a:custGeom>
                              <a:avLst/>
                              <a:gdLst>
                                <a:gd name="T0" fmla="*/ 14 w 19"/>
                                <a:gd name="T1" fmla="*/ 0 h 1"/>
                                <a:gd name="T2" fmla="*/ 0 w 19"/>
                                <a:gd name="T3" fmla="*/ 0 h 1"/>
                                <a:gd name="T4" fmla="*/ 0 w 19"/>
                                <a:gd name="T5" fmla="*/ 0 h 1"/>
                                <a:gd name="T6" fmla="*/ 14 w 19"/>
                                <a:gd name="T7" fmla="*/ 0 h 1"/>
                                <a:gd name="T8" fmla="*/ 14 w 19"/>
                                <a:gd name="T9" fmla="*/ 0 h 1"/>
                                <a:gd name="T10" fmla="*/ 14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18" y="0"/>
                                  </a:moveTo>
                                  <a:lnTo>
                                    <a:pt x="0" y="0"/>
                                  </a:lnTo>
                                  <a:lnTo>
                                    <a:pt x="18"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18" name="Freeform 1522"/>
                            <p:cNvSpPr>
                              <a:spLocks/>
                            </p:cNvSpPr>
                            <p:nvPr/>
                          </p:nvSpPr>
                          <p:spPr bwMode="auto">
                            <a:xfrm>
                              <a:off x="330" y="1767"/>
                              <a:ext cx="128" cy="1"/>
                            </a:xfrm>
                            <a:custGeom>
                              <a:avLst/>
                              <a:gdLst>
                                <a:gd name="T0" fmla="*/ 115 w 141"/>
                                <a:gd name="T1" fmla="*/ 0 h 1"/>
                                <a:gd name="T2" fmla="*/ 0 w 141"/>
                                <a:gd name="T3" fmla="*/ 0 h 1"/>
                                <a:gd name="T4" fmla="*/ 0 w 141"/>
                                <a:gd name="T5" fmla="*/ 0 h 1"/>
                                <a:gd name="T6" fmla="*/ 115 w 141"/>
                                <a:gd name="T7" fmla="*/ 0 h 1"/>
                                <a:gd name="T8" fmla="*/ 115 w 141"/>
                                <a:gd name="T9" fmla="*/ 0 h 1"/>
                                <a:gd name="T10" fmla="*/ 115 w 141"/>
                                <a:gd name="T11" fmla="*/ 0 h 1"/>
                                <a:gd name="T12" fmla="*/ 0 60000 65536"/>
                                <a:gd name="T13" fmla="*/ 0 60000 65536"/>
                                <a:gd name="T14" fmla="*/ 0 60000 65536"/>
                                <a:gd name="T15" fmla="*/ 0 60000 65536"/>
                                <a:gd name="T16" fmla="*/ 0 60000 65536"/>
                                <a:gd name="T17" fmla="*/ 0 60000 65536"/>
                                <a:gd name="T18" fmla="*/ 0 w 141"/>
                                <a:gd name="T19" fmla="*/ 0 h 1"/>
                                <a:gd name="T20" fmla="*/ 141 w 1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1" h="1">
                                  <a:moveTo>
                                    <a:pt x="140" y="0"/>
                                  </a:moveTo>
                                  <a:lnTo>
                                    <a:pt x="0" y="0"/>
                                  </a:lnTo>
                                  <a:lnTo>
                                    <a:pt x="140"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19" name="Freeform 1523"/>
                            <p:cNvSpPr>
                              <a:spLocks/>
                            </p:cNvSpPr>
                            <p:nvPr/>
                          </p:nvSpPr>
                          <p:spPr bwMode="auto">
                            <a:xfrm>
                              <a:off x="459" y="1767"/>
                              <a:ext cx="21" cy="1"/>
                            </a:xfrm>
                            <a:custGeom>
                              <a:avLst/>
                              <a:gdLst>
                                <a:gd name="T0" fmla="*/ 17 w 23"/>
                                <a:gd name="T1" fmla="*/ 0 h 1"/>
                                <a:gd name="T2" fmla="*/ 3 w 23"/>
                                <a:gd name="T3" fmla="*/ 0 h 1"/>
                                <a:gd name="T4" fmla="*/ 0 w 23"/>
                                <a:gd name="T5" fmla="*/ 0 h 1"/>
                                <a:gd name="T6" fmla="*/ 18 w 23"/>
                                <a:gd name="T7" fmla="*/ 0 h 1"/>
                                <a:gd name="T8" fmla="*/ 17 w 23"/>
                                <a:gd name="T9" fmla="*/ 0 h 1"/>
                                <a:gd name="T10" fmla="*/ 17 w 23"/>
                                <a:gd name="T11" fmla="*/ 0 h 1"/>
                                <a:gd name="T12" fmla="*/ 0 60000 65536"/>
                                <a:gd name="T13" fmla="*/ 0 60000 65536"/>
                                <a:gd name="T14" fmla="*/ 0 60000 65536"/>
                                <a:gd name="T15" fmla="*/ 0 60000 65536"/>
                                <a:gd name="T16" fmla="*/ 0 60000 65536"/>
                                <a:gd name="T17" fmla="*/ 0 60000 65536"/>
                                <a:gd name="T18" fmla="*/ 0 w 23"/>
                                <a:gd name="T19" fmla="*/ 0 h 1"/>
                                <a:gd name="T20" fmla="*/ 23 w 2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 h="1">
                                  <a:moveTo>
                                    <a:pt x="21" y="0"/>
                                  </a:moveTo>
                                  <a:lnTo>
                                    <a:pt x="3" y="0"/>
                                  </a:lnTo>
                                  <a:lnTo>
                                    <a:pt x="0" y="0"/>
                                  </a:lnTo>
                                  <a:lnTo>
                                    <a:pt x="22" y="0"/>
                                  </a:lnTo>
                                  <a:lnTo>
                                    <a:pt x="21"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20" name="Freeform 1524"/>
                            <p:cNvSpPr>
                              <a:spLocks/>
                            </p:cNvSpPr>
                            <p:nvPr/>
                          </p:nvSpPr>
                          <p:spPr bwMode="auto">
                            <a:xfrm>
                              <a:off x="330" y="1767"/>
                              <a:ext cx="128" cy="1"/>
                            </a:xfrm>
                            <a:custGeom>
                              <a:avLst/>
                              <a:gdLst>
                                <a:gd name="T0" fmla="*/ 115 w 141"/>
                                <a:gd name="T1" fmla="*/ 0 h 1"/>
                                <a:gd name="T2" fmla="*/ 0 w 141"/>
                                <a:gd name="T3" fmla="*/ 0 h 1"/>
                                <a:gd name="T4" fmla="*/ 0 w 141"/>
                                <a:gd name="T5" fmla="*/ 0 h 1"/>
                                <a:gd name="T6" fmla="*/ 115 w 141"/>
                                <a:gd name="T7" fmla="*/ 0 h 1"/>
                                <a:gd name="T8" fmla="*/ 115 w 141"/>
                                <a:gd name="T9" fmla="*/ 0 h 1"/>
                                <a:gd name="T10" fmla="*/ 115 w 141"/>
                                <a:gd name="T11" fmla="*/ 0 h 1"/>
                                <a:gd name="T12" fmla="*/ 0 60000 65536"/>
                                <a:gd name="T13" fmla="*/ 0 60000 65536"/>
                                <a:gd name="T14" fmla="*/ 0 60000 65536"/>
                                <a:gd name="T15" fmla="*/ 0 60000 65536"/>
                                <a:gd name="T16" fmla="*/ 0 60000 65536"/>
                                <a:gd name="T17" fmla="*/ 0 60000 65536"/>
                                <a:gd name="T18" fmla="*/ 0 w 141"/>
                                <a:gd name="T19" fmla="*/ 0 h 1"/>
                                <a:gd name="T20" fmla="*/ 141 w 1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1" h="1">
                                  <a:moveTo>
                                    <a:pt x="140" y="0"/>
                                  </a:moveTo>
                                  <a:lnTo>
                                    <a:pt x="0" y="0"/>
                                  </a:lnTo>
                                  <a:lnTo>
                                    <a:pt x="140" y="0"/>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21" name="Freeform 1525"/>
                            <p:cNvSpPr>
                              <a:spLocks/>
                            </p:cNvSpPr>
                            <p:nvPr/>
                          </p:nvSpPr>
                          <p:spPr bwMode="auto">
                            <a:xfrm>
                              <a:off x="459" y="1766"/>
                              <a:ext cx="21" cy="2"/>
                            </a:xfrm>
                            <a:custGeom>
                              <a:avLst/>
                              <a:gdLst>
                                <a:gd name="T0" fmla="*/ 18 w 23"/>
                                <a:gd name="T1" fmla="*/ 1 h 3"/>
                                <a:gd name="T2" fmla="*/ 0 w 23"/>
                                <a:gd name="T3" fmla="*/ 1 h 3"/>
                                <a:gd name="T4" fmla="*/ 0 w 23"/>
                                <a:gd name="T5" fmla="*/ 0 h 3"/>
                                <a:gd name="T6" fmla="*/ 18 w 23"/>
                                <a:gd name="T7" fmla="*/ 0 h 3"/>
                                <a:gd name="T8" fmla="*/ 18 w 23"/>
                                <a:gd name="T9" fmla="*/ 1 h 3"/>
                                <a:gd name="T10" fmla="*/ 18 w 23"/>
                                <a:gd name="T11" fmla="*/ 1 h 3"/>
                                <a:gd name="T12" fmla="*/ 0 60000 65536"/>
                                <a:gd name="T13" fmla="*/ 0 60000 65536"/>
                                <a:gd name="T14" fmla="*/ 0 60000 65536"/>
                                <a:gd name="T15" fmla="*/ 0 60000 65536"/>
                                <a:gd name="T16" fmla="*/ 0 60000 65536"/>
                                <a:gd name="T17" fmla="*/ 0 60000 65536"/>
                                <a:gd name="T18" fmla="*/ 0 w 23"/>
                                <a:gd name="T19" fmla="*/ 0 h 3"/>
                                <a:gd name="T20" fmla="*/ 23 w 23"/>
                                <a:gd name="T21" fmla="*/ 3 h 3"/>
                              </a:gdLst>
                              <a:ahLst/>
                              <a:cxnLst>
                                <a:cxn ang="T12">
                                  <a:pos x="T0" y="T1"/>
                                </a:cxn>
                                <a:cxn ang="T13">
                                  <a:pos x="T2" y="T3"/>
                                </a:cxn>
                                <a:cxn ang="T14">
                                  <a:pos x="T4" y="T5"/>
                                </a:cxn>
                                <a:cxn ang="T15">
                                  <a:pos x="T6" y="T7"/>
                                </a:cxn>
                                <a:cxn ang="T16">
                                  <a:pos x="T8" y="T9"/>
                                </a:cxn>
                                <a:cxn ang="T17">
                                  <a:pos x="T10" y="T11"/>
                                </a:cxn>
                              </a:cxnLst>
                              <a:rect l="T18" t="T19" r="T20" b="T21"/>
                              <a:pathLst>
                                <a:path w="23" h="3">
                                  <a:moveTo>
                                    <a:pt x="22" y="2"/>
                                  </a:moveTo>
                                  <a:lnTo>
                                    <a:pt x="0" y="2"/>
                                  </a:lnTo>
                                  <a:lnTo>
                                    <a:pt x="0" y="0"/>
                                  </a:lnTo>
                                  <a:lnTo>
                                    <a:pt x="22" y="0"/>
                                  </a:lnTo>
                                  <a:lnTo>
                                    <a:pt x="22" y="2"/>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22" name="Freeform 1526"/>
                            <p:cNvSpPr>
                              <a:spLocks/>
                            </p:cNvSpPr>
                            <p:nvPr/>
                          </p:nvSpPr>
                          <p:spPr bwMode="auto">
                            <a:xfrm>
                              <a:off x="330" y="1766"/>
                              <a:ext cx="130" cy="2"/>
                            </a:xfrm>
                            <a:custGeom>
                              <a:avLst/>
                              <a:gdLst>
                                <a:gd name="T0" fmla="*/ 115 w 143"/>
                                <a:gd name="T1" fmla="*/ 1 h 3"/>
                                <a:gd name="T2" fmla="*/ 0 w 143"/>
                                <a:gd name="T3" fmla="*/ 1 h 3"/>
                                <a:gd name="T4" fmla="*/ 0 w 143"/>
                                <a:gd name="T5" fmla="*/ 0 h 3"/>
                                <a:gd name="T6" fmla="*/ 117 w 143"/>
                                <a:gd name="T7" fmla="*/ 0 h 3"/>
                                <a:gd name="T8" fmla="*/ 115 w 143"/>
                                <a:gd name="T9" fmla="*/ 1 h 3"/>
                                <a:gd name="T10" fmla="*/ 115 w 143"/>
                                <a:gd name="T11" fmla="*/ 1 h 3"/>
                                <a:gd name="T12" fmla="*/ 0 60000 65536"/>
                                <a:gd name="T13" fmla="*/ 0 60000 65536"/>
                                <a:gd name="T14" fmla="*/ 0 60000 65536"/>
                                <a:gd name="T15" fmla="*/ 0 60000 65536"/>
                                <a:gd name="T16" fmla="*/ 0 60000 65536"/>
                                <a:gd name="T17" fmla="*/ 0 60000 65536"/>
                                <a:gd name="T18" fmla="*/ 0 w 143"/>
                                <a:gd name="T19" fmla="*/ 0 h 3"/>
                                <a:gd name="T20" fmla="*/ 143 w 14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43" h="3">
                                  <a:moveTo>
                                    <a:pt x="140" y="2"/>
                                  </a:moveTo>
                                  <a:lnTo>
                                    <a:pt x="0" y="2"/>
                                  </a:lnTo>
                                  <a:lnTo>
                                    <a:pt x="0" y="0"/>
                                  </a:lnTo>
                                  <a:lnTo>
                                    <a:pt x="142" y="0"/>
                                  </a:lnTo>
                                  <a:lnTo>
                                    <a:pt x="140" y="2"/>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23" name="Freeform 1527"/>
                            <p:cNvSpPr>
                              <a:spLocks/>
                            </p:cNvSpPr>
                            <p:nvPr/>
                          </p:nvSpPr>
                          <p:spPr bwMode="auto">
                            <a:xfrm>
                              <a:off x="330" y="1766"/>
                              <a:ext cx="153" cy="1"/>
                            </a:xfrm>
                            <a:custGeom>
                              <a:avLst/>
                              <a:gdLst>
                                <a:gd name="T0" fmla="*/ 136 w 168"/>
                                <a:gd name="T1" fmla="*/ 0 h 1"/>
                                <a:gd name="T2" fmla="*/ 117 w 168"/>
                                <a:gd name="T3" fmla="*/ 0 h 1"/>
                                <a:gd name="T4" fmla="*/ 117 w 168"/>
                                <a:gd name="T5" fmla="*/ 0 h 1"/>
                                <a:gd name="T6" fmla="*/ 117 w 168"/>
                                <a:gd name="T7" fmla="*/ 0 h 1"/>
                                <a:gd name="T8" fmla="*/ 0 w 168"/>
                                <a:gd name="T9" fmla="*/ 0 h 1"/>
                                <a:gd name="T10" fmla="*/ 0 w 168"/>
                                <a:gd name="T11" fmla="*/ 0 h 1"/>
                                <a:gd name="T12" fmla="*/ 138 w 168"/>
                                <a:gd name="T13" fmla="*/ 0 h 1"/>
                                <a:gd name="T14" fmla="*/ 136 w 168"/>
                                <a:gd name="T15" fmla="*/ 0 h 1"/>
                                <a:gd name="T16" fmla="*/ 136 w 168"/>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1"/>
                                <a:gd name="T29" fmla="*/ 168 w 168"/>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1">
                                  <a:moveTo>
                                    <a:pt x="164" y="0"/>
                                  </a:moveTo>
                                  <a:lnTo>
                                    <a:pt x="142" y="0"/>
                                  </a:lnTo>
                                  <a:lnTo>
                                    <a:pt x="0" y="0"/>
                                  </a:lnTo>
                                  <a:lnTo>
                                    <a:pt x="167" y="0"/>
                                  </a:lnTo>
                                  <a:lnTo>
                                    <a:pt x="164"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24" name="Freeform 1528"/>
                            <p:cNvSpPr>
                              <a:spLocks/>
                            </p:cNvSpPr>
                            <p:nvPr/>
                          </p:nvSpPr>
                          <p:spPr bwMode="auto">
                            <a:xfrm>
                              <a:off x="299" y="1766"/>
                              <a:ext cx="22" cy="1"/>
                            </a:xfrm>
                            <a:custGeom>
                              <a:avLst/>
                              <a:gdLst>
                                <a:gd name="T0" fmla="*/ 0 w 24"/>
                                <a:gd name="T1" fmla="*/ 0 h 1"/>
                                <a:gd name="T2" fmla="*/ 19 w 24"/>
                                <a:gd name="T3" fmla="*/ 0 h 1"/>
                                <a:gd name="T4" fmla="*/ 17 w 24"/>
                                <a:gd name="T5" fmla="*/ 0 h 1"/>
                                <a:gd name="T6" fmla="*/ 2 w 24"/>
                                <a:gd name="T7" fmla="*/ 0 h 1"/>
                                <a:gd name="T8" fmla="*/ 0 w 24"/>
                                <a:gd name="T9" fmla="*/ 0 h 1"/>
                                <a:gd name="T10" fmla="*/ 0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0" y="0"/>
                                  </a:moveTo>
                                  <a:lnTo>
                                    <a:pt x="23" y="0"/>
                                  </a:lnTo>
                                  <a:lnTo>
                                    <a:pt x="21" y="0"/>
                                  </a:lnTo>
                                  <a:lnTo>
                                    <a:pt x="2" y="0"/>
                                  </a:lnTo>
                                  <a:lnTo>
                                    <a:pt x="0"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25" name="Freeform 1529"/>
                            <p:cNvSpPr>
                              <a:spLocks/>
                            </p:cNvSpPr>
                            <p:nvPr/>
                          </p:nvSpPr>
                          <p:spPr bwMode="auto">
                            <a:xfrm>
                              <a:off x="330" y="1766"/>
                              <a:ext cx="155" cy="1"/>
                            </a:xfrm>
                            <a:custGeom>
                              <a:avLst/>
                              <a:gdLst>
                                <a:gd name="T0" fmla="*/ 139 w 170"/>
                                <a:gd name="T1" fmla="*/ 0 h 1"/>
                                <a:gd name="T2" fmla="*/ 0 w 170"/>
                                <a:gd name="T3" fmla="*/ 0 h 1"/>
                                <a:gd name="T4" fmla="*/ 0 w 170"/>
                                <a:gd name="T5" fmla="*/ 0 h 1"/>
                                <a:gd name="T6" fmla="*/ 140 w 170"/>
                                <a:gd name="T7" fmla="*/ 0 h 1"/>
                                <a:gd name="T8" fmla="*/ 139 w 170"/>
                                <a:gd name="T9" fmla="*/ 0 h 1"/>
                                <a:gd name="T10" fmla="*/ 139 w 170"/>
                                <a:gd name="T11" fmla="*/ 0 h 1"/>
                                <a:gd name="T12" fmla="*/ 0 60000 65536"/>
                                <a:gd name="T13" fmla="*/ 0 60000 65536"/>
                                <a:gd name="T14" fmla="*/ 0 60000 65536"/>
                                <a:gd name="T15" fmla="*/ 0 60000 65536"/>
                                <a:gd name="T16" fmla="*/ 0 60000 65536"/>
                                <a:gd name="T17" fmla="*/ 0 60000 65536"/>
                                <a:gd name="T18" fmla="*/ 0 w 170"/>
                                <a:gd name="T19" fmla="*/ 0 h 1"/>
                                <a:gd name="T20" fmla="*/ 170 w 17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0" h="1">
                                  <a:moveTo>
                                    <a:pt x="167" y="0"/>
                                  </a:moveTo>
                                  <a:lnTo>
                                    <a:pt x="0" y="0"/>
                                  </a:lnTo>
                                  <a:lnTo>
                                    <a:pt x="169" y="0"/>
                                  </a:lnTo>
                                  <a:lnTo>
                                    <a:pt x="167"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26" name="Freeform 1530"/>
                            <p:cNvSpPr>
                              <a:spLocks/>
                            </p:cNvSpPr>
                            <p:nvPr/>
                          </p:nvSpPr>
                          <p:spPr bwMode="auto">
                            <a:xfrm>
                              <a:off x="299" y="1766"/>
                              <a:ext cx="22" cy="1"/>
                            </a:xfrm>
                            <a:custGeom>
                              <a:avLst/>
                              <a:gdLst>
                                <a:gd name="T0" fmla="*/ 19 w 24"/>
                                <a:gd name="T1" fmla="*/ 0 h 1"/>
                                <a:gd name="T2" fmla="*/ 0 w 24"/>
                                <a:gd name="T3" fmla="*/ 0 h 1"/>
                                <a:gd name="T4" fmla="*/ 0 w 24"/>
                                <a:gd name="T5" fmla="*/ 0 h 1"/>
                                <a:gd name="T6" fmla="*/ 19 w 24"/>
                                <a:gd name="T7" fmla="*/ 0 h 1"/>
                                <a:gd name="T8" fmla="*/ 19 w 24"/>
                                <a:gd name="T9" fmla="*/ 0 h 1"/>
                                <a:gd name="T10" fmla="*/ 19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27" name="Freeform 1531"/>
                            <p:cNvSpPr>
                              <a:spLocks/>
                            </p:cNvSpPr>
                            <p:nvPr/>
                          </p:nvSpPr>
                          <p:spPr bwMode="auto">
                            <a:xfrm>
                              <a:off x="330" y="1766"/>
                              <a:ext cx="155" cy="1"/>
                            </a:xfrm>
                            <a:custGeom>
                              <a:avLst/>
                              <a:gdLst>
                                <a:gd name="T0" fmla="*/ 140 w 170"/>
                                <a:gd name="T1" fmla="*/ 0 h 1"/>
                                <a:gd name="T2" fmla="*/ 0 w 170"/>
                                <a:gd name="T3" fmla="*/ 0 h 1"/>
                                <a:gd name="T4" fmla="*/ 0 w 170"/>
                                <a:gd name="T5" fmla="*/ 0 h 1"/>
                                <a:gd name="T6" fmla="*/ 140 w 170"/>
                                <a:gd name="T7" fmla="*/ 0 h 1"/>
                                <a:gd name="T8" fmla="*/ 140 w 170"/>
                                <a:gd name="T9" fmla="*/ 0 h 1"/>
                                <a:gd name="T10" fmla="*/ 140 w 170"/>
                                <a:gd name="T11" fmla="*/ 0 h 1"/>
                                <a:gd name="T12" fmla="*/ 0 60000 65536"/>
                                <a:gd name="T13" fmla="*/ 0 60000 65536"/>
                                <a:gd name="T14" fmla="*/ 0 60000 65536"/>
                                <a:gd name="T15" fmla="*/ 0 60000 65536"/>
                                <a:gd name="T16" fmla="*/ 0 60000 65536"/>
                                <a:gd name="T17" fmla="*/ 0 60000 65536"/>
                                <a:gd name="T18" fmla="*/ 0 w 170"/>
                                <a:gd name="T19" fmla="*/ 0 h 1"/>
                                <a:gd name="T20" fmla="*/ 170 w 17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0" h="1">
                                  <a:moveTo>
                                    <a:pt x="169" y="0"/>
                                  </a:moveTo>
                                  <a:lnTo>
                                    <a:pt x="0" y="0"/>
                                  </a:lnTo>
                                  <a:lnTo>
                                    <a:pt x="169"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28" name="Freeform 1532"/>
                            <p:cNvSpPr>
                              <a:spLocks/>
                            </p:cNvSpPr>
                            <p:nvPr/>
                          </p:nvSpPr>
                          <p:spPr bwMode="auto">
                            <a:xfrm>
                              <a:off x="299" y="1766"/>
                              <a:ext cx="24" cy="1"/>
                            </a:xfrm>
                            <a:custGeom>
                              <a:avLst/>
                              <a:gdLst>
                                <a:gd name="T0" fmla="*/ 19 w 26"/>
                                <a:gd name="T1" fmla="*/ 0 h 1"/>
                                <a:gd name="T2" fmla="*/ 0 w 26"/>
                                <a:gd name="T3" fmla="*/ 0 h 1"/>
                                <a:gd name="T4" fmla="*/ 0 w 26"/>
                                <a:gd name="T5" fmla="*/ 0 h 1"/>
                                <a:gd name="T6" fmla="*/ 21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3" y="0"/>
                                  </a:moveTo>
                                  <a:lnTo>
                                    <a:pt x="0" y="0"/>
                                  </a:lnTo>
                                  <a:lnTo>
                                    <a:pt x="25" y="0"/>
                                  </a:lnTo>
                                  <a:lnTo>
                                    <a:pt x="23"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29" name="Freeform 1533"/>
                            <p:cNvSpPr>
                              <a:spLocks/>
                            </p:cNvSpPr>
                            <p:nvPr/>
                          </p:nvSpPr>
                          <p:spPr bwMode="auto">
                            <a:xfrm>
                              <a:off x="330" y="1764"/>
                              <a:ext cx="157" cy="3"/>
                            </a:xfrm>
                            <a:custGeom>
                              <a:avLst/>
                              <a:gdLst>
                                <a:gd name="T0" fmla="*/ 141 w 172"/>
                                <a:gd name="T1" fmla="*/ 2 h 3"/>
                                <a:gd name="T2" fmla="*/ 0 w 172"/>
                                <a:gd name="T3" fmla="*/ 2 h 3"/>
                                <a:gd name="T4" fmla="*/ 0 w 172"/>
                                <a:gd name="T5" fmla="*/ 0 h 3"/>
                                <a:gd name="T6" fmla="*/ 142 w 172"/>
                                <a:gd name="T7" fmla="*/ 0 h 3"/>
                                <a:gd name="T8" fmla="*/ 141 w 172"/>
                                <a:gd name="T9" fmla="*/ 2 h 3"/>
                                <a:gd name="T10" fmla="*/ 141 w 172"/>
                                <a:gd name="T11" fmla="*/ 2 h 3"/>
                                <a:gd name="T12" fmla="*/ 0 60000 65536"/>
                                <a:gd name="T13" fmla="*/ 0 60000 65536"/>
                                <a:gd name="T14" fmla="*/ 0 60000 65536"/>
                                <a:gd name="T15" fmla="*/ 0 60000 65536"/>
                                <a:gd name="T16" fmla="*/ 0 60000 65536"/>
                                <a:gd name="T17" fmla="*/ 0 60000 65536"/>
                                <a:gd name="T18" fmla="*/ 0 w 172"/>
                                <a:gd name="T19" fmla="*/ 0 h 3"/>
                                <a:gd name="T20" fmla="*/ 172 w 172"/>
                                <a:gd name="T21" fmla="*/ 3 h 3"/>
                              </a:gdLst>
                              <a:ahLst/>
                              <a:cxnLst>
                                <a:cxn ang="T12">
                                  <a:pos x="T0" y="T1"/>
                                </a:cxn>
                                <a:cxn ang="T13">
                                  <a:pos x="T2" y="T3"/>
                                </a:cxn>
                                <a:cxn ang="T14">
                                  <a:pos x="T4" y="T5"/>
                                </a:cxn>
                                <a:cxn ang="T15">
                                  <a:pos x="T6" y="T7"/>
                                </a:cxn>
                                <a:cxn ang="T16">
                                  <a:pos x="T8" y="T9"/>
                                </a:cxn>
                                <a:cxn ang="T17">
                                  <a:pos x="T10" y="T11"/>
                                </a:cxn>
                              </a:cxnLst>
                              <a:rect l="T18" t="T19" r="T20" b="T21"/>
                              <a:pathLst>
                                <a:path w="172" h="3">
                                  <a:moveTo>
                                    <a:pt x="169" y="2"/>
                                  </a:moveTo>
                                  <a:lnTo>
                                    <a:pt x="0" y="2"/>
                                  </a:lnTo>
                                  <a:lnTo>
                                    <a:pt x="0" y="0"/>
                                  </a:lnTo>
                                  <a:lnTo>
                                    <a:pt x="171" y="0"/>
                                  </a:lnTo>
                                  <a:lnTo>
                                    <a:pt x="169" y="2"/>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30" name="Freeform 1534"/>
                            <p:cNvSpPr>
                              <a:spLocks/>
                            </p:cNvSpPr>
                            <p:nvPr/>
                          </p:nvSpPr>
                          <p:spPr bwMode="auto">
                            <a:xfrm>
                              <a:off x="299" y="1764"/>
                              <a:ext cx="27" cy="3"/>
                            </a:xfrm>
                            <a:custGeom>
                              <a:avLst/>
                              <a:gdLst>
                                <a:gd name="T0" fmla="*/ 21 w 29"/>
                                <a:gd name="T1" fmla="*/ 2 h 3"/>
                                <a:gd name="T2" fmla="*/ 0 w 29"/>
                                <a:gd name="T3" fmla="*/ 2 h 3"/>
                                <a:gd name="T4" fmla="*/ 0 w 29"/>
                                <a:gd name="T5" fmla="*/ 0 h 3"/>
                                <a:gd name="T6" fmla="*/ 24 w 29"/>
                                <a:gd name="T7" fmla="*/ 0 h 3"/>
                                <a:gd name="T8" fmla="*/ 21 w 29"/>
                                <a:gd name="T9" fmla="*/ 2 h 3"/>
                                <a:gd name="T10" fmla="*/ 21 w 29"/>
                                <a:gd name="T11" fmla="*/ 2 h 3"/>
                                <a:gd name="T12" fmla="*/ 0 60000 65536"/>
                                <a:gd name="T13" fmla="*/ 0 60000 65536"/>
                                <a:gd name="T14" fmla="*/ 0 60000 65536"/>
                                <a:gd name="T15" fmla="*/ 0 60000 65536"/>
                                <a:gd name="T16" fmla="*/ 0 60000 65536"/>
                                <a:gd name="T17" fmla="*/ 0 60000 65536"/>
                                <a:gd name="T18" fmla="*/ 0 w 29"/>
                                <a:gd name="T19" fmla="*/ 0 h 3"/>
                                <a:gd name="T20" fmla="*/ 29 w 2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9" h="3">
                                  <a:moveTo>
                                    <a:pt x="25" y="2"/>
                                  </a:moveTo>
                                  <a:lnTo>
                                    <a:pt x="0" y="2"/>
                                  </a:lnTo>
                                  <a:lnTo>
                                    <a:pt x="0" y="0"/>
                                  </a:lnTo>
                                  <a:lnTo>
                                    <a:pt x="28" y="0"/>
                                  </a:lnTo>
                                  <a:lnTo>
                                    <a:pt x="25" y="2"/>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31" name="Freeform 1535"/>
                            <p:cNvSpPr>
                              <a:spLocks/>
                            </p:cNvSpPr>
                            <p:nvPr/>
                          </p:nvSpPr>
                          <p:spPr bwMode="auto">
                            <a:xfrm>
                              <a:off x="330" y="1764"/>
                              <a:ext cx="157" cy="1"/>
                            </a:xfrm>
                            <a:custGeom>
                              <a:avLst/>
                              <a:gdLst>
                                <a:gd name="T0" fmla="*/ 142 w 172"/>
                                <a:gd name="T1" fmla="*/ 0 h 1"/>
                                <a:gd name="T2" fmla="*/ 0 w 172"/>
                                <a:gd name="T3" fmla="*/ 0 h 1"/>
                                <a:gd name="T4" fmla="*/ 0 w 172"/>
                                <a:gd name="T5" fmla="*/ 0 h 1"/>
                                <a:gd name="T6" fmla="*/ 142 w 172"/>
                                <a:gd name="T7" fmla="*/ 0 h 1"/>
                                <a:gd name="T8" fmla="*/ 142 w 172"/>
                                <a:gd name="T9" fmla="*/ 0 h 1"/>
                                <a:gd name="T10" fmla="*/ 142 w 172"/>
                                <a:gd name="T11" fmla="*/ 0 h 1"/>
                                <a:gd name="T12" fmla="*/ 0 60000 65536"/>
                                <a:gd name="T13" fmla="*/ 0 60000 65536"/>
                                <a:gd name="T14" fmla="*/ 0 60000 65536"/>
                                <a:gd name="T15" fmla="*/ 0 60000 65536"/>
                                <a:gd name="T16" fmla="*/ 0 60000 65536"/>
                                <a:gd name="T17" fmla="*/ 0 60000 65536"/>
                                <a:gd name="T18" fmla="*/ 0 w 172"/>
                                <a:gd name="T19" fmla="*/ 0 h 1"/>
                                <a:gd name="T20" fmla="*/ 172 w 1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2" h="1">
                                  <a:moveTo>
                                    <a:pt x="171" y="0"/>
                                  </a:moveTo>
                                  <a:lnTo>
                                    <a:pt x="0" y="0"/>
                                  </a:lnTo>
                                  <a:lnTo>
                                    <a:pt x="171"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32" name="Freeform 1536"/>
                            <p:cNvSpPr>
                              <a:spLocks/>
                            </p:cNvSpPr>
                            <p:nvPr/>
                          </p:nvSpPr>
                          <p:spPr bwMode="auto">
                            <a:xfrm>
                              <a:off x="299" y="1764"/>
                              <a:ext cx="29" cy="1"/>
                            </a:xfrm>
                            <a:custGeom>
                              <a:avLst/>
                              <a:gdLst>
                                <a:gd name="T0" fmla="*/ 24 w 31"/>
                                <a:gd name="T1" fmla="*/ 0 h 1"/>
                                <a:gd name="T2" fmla="*/ 0 w 31"/>
                                <a:gd name="T3" fmla="*/ 0 h 1"/>
                                <a:gd name="T4" fmla="*/ 0 w 31"/>
                                <a:gd name="T5" fmla="*/ 0 h 1"/>
                                <a:gd name="T6" fmla="*/ 26 w 31"/>
                                <a:gd name="T7" fmla="*/ 0 h 1"/>
                                <a:gd name="T8" fmla="*/ 24 w 31"/>
                                <a:gd name="T9" fmla="*/ 0 h 1"/>
                                <a:gd name="T10" fmla="*/ 24 w 31"/>
                                <a:gd name="T11" fmla="*/ 0 h 1"/>
                                <a:gd name="T12" fmla="*/ 0 60000 65536"/>
                                <a:gd name="T13" fmla="*/ 0 60000 65536"/>
                                <a:gd name="T14" fmla="*/ 0 60000 65536"/>
                                <a:gd name="T15" fmla="*/ 0 60000 65536"/>
                                <a:gd name="T16" fmla="*/ 0 60000 65536"/>
                                <a:gd name="T17" fmla="*/ 0 60000 65536"/>
                                <a:gd name="T18" fmla="*/ 0 w 31"/>
                                <a:gd name="T19" fmla="*/ 0 h 1"/>
                                <a:gd name="T20" fmla="*/ 31 w 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31" h="1">
                                  <a:moveTo>
                                    <a:pt x="28" y="0"/>
                                  </a:moveTo>
                                  <a:lnTo>
                                    <a:pt x="0" y="0"/>
                                  </a:lnTo>
                                  <a:lnTo>
                                    <a:pt x="30" y="0"/>
                                  </a:lnTo>
                                  <a:lnTo>
                                    <a:pt x="28"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33" name="Freeform 1537"/>
                            <p:cNvSpPr>
                              <a:spLocks/>
                            </p:cNvSpPr>
                            <p:nvPr/>
                          </p:nvSpPr>
                          <p:spPr bwMode="auto">
                            <a:xfrm>
                              <a:off x="330" y="1764"/>
                              <a:ext cx="158" cy="1"/>
                            </a:xfrm>
                            <a:custGeom>
                              <a:avLst/>
                              <a:gdLst>
                                <a:gd name="T0" fmla="*/ 141 w 174"/>
                                <a:gd name="T1" fmla="*/ 0 h 1"/>
                                <a:gd name="T2" fmla="*/ 0 w 174"/>
                                <a:gd name="T3" fmla="*/ 0 h 1"/>
                                <a:gd name="T4" fmla="*/ 0 w 174"/>
                                <a:gd name="T5" fmla="*/ 0 h 1"/>
                                <a:gd name="T6" fmla="*/ 143 w 174"/>
                                <a:gd name="T7" fmla="*/ 0 h 1"/>
                                <a:gd name="T8" fmla="*/ 141 w 174"/>
                                <a:gd name="T9" fmla="*/ 0 h 1"/>
                                <a:gd name="T10" fmla="*/ 141 w 174"/>
                                <a:gd name="T11" fmla="*/ 0 h 1"/>
                                <a:gd name="T12" fmla="*/ 0 60000 65536"/>
                                <a:gd name="T13" fmla="*/ 0 60000 65536"/>
                                <a:gd name="T14" fmla="*/ 0 60000 65536"/>
                                <a:gd name="T15" fmla="*/ 0 60000 65536"/>
                                <a:gd name="T16" fmla="*/ 0 60000 65536"/>
                                <a:gd name="T17" fmla="*/ 0 60000 65536"/>
                                <a:gd name="T18" fmla="*/ 0 w 174"/>
                                <a:gd name="T19" fmla="*/ 0 h 1"/>
                                <a:gd name="T20" fmla="*/ 174 w 17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4" h="1">
                                  <a:moveTo>
                                    <a:pt x="171" y="0"/>
                                  </a:moveTo>
                                  <a:lnTo>
                                    <a:pt x="0" y="0"/>
                                  </a:lnTo>
                                  <a:lnTo>
                                    <a:pt x="173" y="0"/>
                                  </a:lnTo>
                                  <a:lnTo>
                                    <a:pt x="171"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34" name="Freeform 1538"/>
                            <p:cNvSpPr>
                              <a:spLocks/>
                            </p:cNvSpPr>
                            <p:nvPr/>
                          </p:nvSpPr>
                          <p:spPr bwMode="auto">
                            <a:xfrm>
                              <a:off x="299" y="1764"/>
                              <a:ext cx="29" cy="1"/>
                            </a:xfrm>
                            <a:custGeom>
                              <a:avLst/>
                              <a:gdLst>
                                <a:gd name="T0" fmla="*/ 26 w 31"/>
                                <a:gd name="T1" fmla="*/ 0 h 1"/>
                                <a:gd name="T2" fmla="*/ 0 w 31"/>
                                <a:gd name="T3" fmla="*/ 0 h 1"/>
                                <a:gd name="T4" fmla="*/ 0 w 31"/>
                                <a:gd name="T5" fmla="*/ 0 h 1"/>
                                <a:gd name="T6" fmla="*/ 26 w 31"/>
                                <a:gd name="T7" fmla="*/ 0 h 1"/>
                                <a:gd name="T8" fmla="*/ 26 w 31"/>
                                <a:gd name="T9" fmla="*/ 0 h 1"/>
                                <a:gd name="T10" fmla="*/ 26 w 31"/>
                                <a:gd name="T11" fmla="*/ 0 h 1"/>
                                <a:gd name="T12" fmla="*/ 0 60000 65536"/>
                                <a:gd name="T13" fmla="*/ 0 60000 65536"/>
                                <a:gd name="T14" fmla="*/ 0 60000 65536"/>
                                <a:gd name="T15" fmla="*/ 0 60000 65536"/>
                                <a:gd name="T16" fmla="*/ 0 60000 65536"/>
                                <a:gd name="T17" fmla="*/ 0 60000 65536"/>
                                <a:gd name="T18" fmla="*/ 0 w 31"/>
                                <a:gd name="T19" fmla="*/ 0 h 1"/>
                                <a:gd name="T20" fmla="*/ 31 w 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31" h="1">
                                  <a:moveTo>
                                    <a:pt x="30" y="0"/>
                                  </a:moveTo>
                                  <a:lnTo>
                                    <a:pt x="0" y="0"/>
                                  </a:lnTo>
                                  <a:lnTo>
                                    <a:pt x="30"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35" name="Freeform 1539"/>
                            <p:cNvSpPr>
                              <a:spLocks/>
                            </p:cNvSpPr>
                            <p:nvPr/>
                          </p:nvSpPr>
                          <p:spPr bwMode="auto">
                            <a:xfrm>
                              <a:off x="330" y="1764"/>
                              <a:ext cx="160" cy="1"/>
                            </a:xfrm>
                            <a:custGeom>
                              <a:avLst/>
                              <a:gdLst>
                                <a:gd name="T0" fmla="*/ 143 w 176"/>
                                <a:gd name="T1" fmla="*/ 0 h 1"/>
                                <a:gd name="T2" fmla="*/ 0 w 176"/>
                                <a:gd name="T3" fmla="*/ 0 h 1"/>
                                <a:gd name="T4" fmla="*/ 0 w 176"/>
                                <a:gd name="T5" fmla="*/ 0 h 1"/>
                                <a:gd name="T6" fmla="*/ 145 w 176"/>
                                <a:gd name="T7" fmla="*/ 0 h 1"/>
                                <a:gd name="T8" fmla="*/ 143 w 176"/>
                                <a:gd name="T9" fmla="*/ 0 h 1"/>
                                <a:gd name="T10" fmla="*/ 143 w 176"/>
                                <a:gd name="T11" fmla="*/ 0 h 1"/>
                                <a:gd name="T12" fmla="*/ 0 60000 65536"/>
                                <a:gd name="T13" fmla="*/ 0 60000 65536"/>
                                <a:gd name="T14" fmla="*/ 0 60000 65536"/>
                                <a:gd name="T15" fmla="*/ 0 60000 65536"/>
                                <a:gd name="T16" fmla="*/ 0 60000 65536"/>
                                <a:gd name="T17" fmla="*/ 0 60000 65536"/>
                                <a:gd name="T18" fmla="*/ 0 w 176"/>
                                <a:gd name="T19" fmla="*/ 0 h 1"/>
                                <a:gd name="T20" fmla="*/ 176 w 1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6" h="1">
                                  <a:moveTo>
                                    <a:pt x="173" y="0"/>
                                  </a:moveTo>
                                  <a:lnTo>
                                    <a:pt x="0" y="0"/>
                                  </a:lnTo>
                                  <a:lnTo>
                                    <a:pt x="175" y="0"/>
                                  </a:lnTo>
                                  <a:lnTo>
                                    <a:pt x="173"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36" name="Freeform 1540"/>
                            <p:cNvSpPr>
                              <a:spLocks/>
                            </p:cNvSpPr>
                            <p:nvPr/>
                          </p:nvSpPr>
                          <p:spPr bwMode="auto">
                            <a:xfrm>
                              <a:off x="299" y="1764"/>
                              <a:ext cx="30" cy="1"/>
                            </a:xfrm>
                            <a:custGeom>
                              <a:avLst/>
                              <a:gdLst>
                                <a:gd name="T0" fmla="*/ 25 w 33"/>
                                <a:gd name="T1" fmla="*/ 0 h 1"/>
                                <a:gd name="T2" fmla="*/ 0 w 33"/>
                                <a:gd name="T3" fmla="*/ 0 h 1"/>
                                <a:gd name="T4" fmla="*/ 0 w 33"/>
                                <a:gd name="T5" fmla="*/ 0 h 1"/>
                                <a:gd name="T6" fmla="*/ 26 w 33"/>
                                <a:gd name="T7" fmla="*/ 0 h 1"/>
                                <a:gd name="T8" fmla="*/ 25 w 33"/>
                                <a:gd name="T9" fmla="*/ 0 h 1"/>
                                <a:gd name="T10" fmla="*/ 25 w 33"/>
                                <a:gd name="T11" fmla="*/ 0 h 1"/>
                                <a:gd name="T12" fmla="*/ 0 60000 65536"/>
                                <a:gd name="T13" fmla="*/ 0 60000 65536"/>
                                <a:gd name="T14" fmla="*/ 0 60000 65536"/>
                                <a:gd name="T15" fmla="*/ 0 60000 65536"/>
                                <a:gd name="T16" fmla="*/ 0 60000 65536"/>
                                <a:gd name="T17" fmla="*/ 0 60000 65536"/>
                                <a:gd name="T18" fmla="*/ 0 w 33"/>
                                <a:gd name="T19" fmla="*/ 0 h 1"/>
                                <a:gd name="T20" fmla="*/ 33 w 3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3" h="1">
                                  <a:moveTo>
                                    <a:pt x="30" y="0"/>
                                  </a:moveTo>
                                  <a:lnTo>
                                    <a:pt x="0" y="0"/>
                                  </a:lnTo>
                                  <a:lnTo>
                                    <a:pt x="32" y="0"/>
                                  </a:lnTo>
                                  <a:lnTo>
                                    <a:pt x="30"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37" name="Freeform 1541"/>
                            <p:cNvSpPr>
                              <a:spLocks/>
                            </p:cNvSpPr>
                            <p:nvPr/>
                          </p:nvSpPr>
                          <p:spPr bwMode="auto">
                            <a:xfrm>
                              <a:off x="330" y="1764"/>
                              <a:ext cx="160" cy="1"/>
                            </a:xfrm>
                            <a:custGeom>
                              <a:avLst/>
                              <a:gdLst>
                                <a:gd name="T0" fmla="*/ 145 w 176"/>
                                <a:gd name="T1" fmla="*/ 0 h 1"/>
                                <a:gd name="T2" fmla="*/ 0 w 176"/>
                                <a:gd name="T3" fmla="*/ 0 h 1"/>
                                <a:gd name="T4" fmla="*/ 0 w 176"/>
                                <a:gd name="T5" fmla="*/ 0 h 1"/>
                                <a:gd name="T6" fmla="*/ 145 w 176"/>
                                <a:gd name="T7" fmla="*/ 0 h 1"/>
                                <a:gd name="T8" fmla="*/ 145 w 176"/>
                                <a:gd name="T9" fmla="*/ 0 h 1"/>
                                <a:gd name="T10" fmla="*/ 145 w 176"/>
                                <a:gd name="T11" fmla="*/ 0 h 1"/>
                                <a:gd name="T12" fmla="*/ 0 60000 65536"/>
                                <a:gd name="T13" fmla="*/ 0 60000 65536"/>
                                <a:gd name="T14" fmla="*/ 0 60000 65536"/>
                                <a:gd name="T15" fmla="*/ 0 60000 65536"/>
                                <a:gd name="T16" fmla="*/ 0 60000 65536"/>
                                <a:gd name="T17" fmla="*/ 0 60000 65536"/>
                                <a:gd name="T18" fmla="*/ 0 w 176"/>
                                <a:gd name="T19" fmla="*/ 0 h 1"/>
                                <a:gd name="T20" fmla="*/ 176 w 1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6" h="1">
                                  <a:moveTo>
                                    <a:pt x="175" y="0"/>
                                  </a:moveTo>
                                  <a:lnTo>
                                    <a:pt x="0" y="0"/>
                                  </a:lnTo>
                                  <a:lnTo>
                                    <a:pt x="175"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38" name="Freeform 1542"/>
                            <p:cNvSpPr>
                              <a:spLocks/>
                            </p:cNvSpPr>
                            <p:nvPr/>
                          </p:nvSpPr>
                          <p:spPr bwMode="auto">
                            <a:xfrm>
                              <a:off x="299" y="1764"/>
                              <a:ext cx="32" cy="1"/>
                            </a:xfrm>
                            <a:custGeom>
                              <a:avLst/>
                              <a:gdLst>
                                <a:gd name="T0" fmla="*/ 27 w 35"/>
                                <a:gd name="T1" fmla="*/ 0 h 1"/>
                                <a:gd name="T2" fmla="*/ 0 w 35"/>
                                <a:gd name="T3" fmla="*/ 0 h 1"/>
                                <a:gd name="T4" fmla="*/ 0 w 35"/>
                                <a:gd name="T5" fmla="*/ 0 h 1"/>
                                <a:gd name="T6" fmla="*/ 28 w 35"/>
                                <a:gd name="T7" fmla="*/ 0 h 1"/>
                                <a:gd name="T8" fmla="*/ 27 w 35"/>
                                <a:gd name="T9" fmla="*/ 0 h 1"/>
                                <a:gd name="T10" fmla="*/ 27 w 35"/>
                                <a:gd name="T11" fmla="*/ 0 h 1"/>
                                <a:gd name="T12" fmla="*/ 0 60000 65536"/>
                                <a:gd name="T13" fmla="*/ 0 60000 65536"/>
                                <a:gd name="T14" fmla="*/ 0 60000 65536"/>
                                <a:gd name="T15" fmla="*/ 0 60000 65536"/>
                                <a:gd name="T16" fmla="*/ 0 60000 65536"/>
                                <a:gd name="T17" fmla="*/ 0 60000 65536"/>
                                <a:gd name="T18" fmla="*/ 0 w 35"/>
                                <a:gd name="T19" fmla="*/ 0 h 1"/>
                                <a:gd name="T20" fmla="*/ 35 w 35"/>
                                <a:gd name="T21" fmla="*/ 1 h 1"/>
                              </a:gdLst>
                              <a:ahLst/>
                              <a:cxnLst>
                                <a:cxn ang="T12">
                                  <a:pos x="T0" y="T1"/>
                                </a:cxn>
                                <a:cxn ang="T13">
                                  <a:pos x="T2" y="T3"/>
                                </a:cxn>
                                <a:cxn ang="T14">
                                  <a:pos x="T4" y="T5"/>
                                </a:cxn>
                                <a:cxn ang="T15">
                                  <a:pos x="T6" y="T7"/>
                                </a:cxn>
                                <a:cxn ang="T16">
                                  <a:pos x="T8" y="T9"/>
                                </a:cxn>
                                <a:cxn ang="T17">
                                  <a:pos x="T10" y="T11"/>
                                </a:cxn>
                              </a:cxnLst>
                              <a:rect l="T18" t="T19" r="T20" b="T21"/>
                              <a:pathLst>
                                <a:path w="35" h="1">
                                  <a:moveTo>
                                    <a:pt x="32" y="0"/>
                                  </a:moveTo>
                                  <a:lnTo>
                                    <a:pt x="0" y="0"/>
                                  </a:lnTo>
                                  <a:lnTo>
                                    <a:pt x="34" y="0"/>
                                  </a:lnTo>
                                  <a:lnTo>
                                    <a:pt x="32"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39" name="Freeform 1543"/>
                            <p:cNvSpPr>
                              <a:spLocks/>
                            </p:cNvSpPr>
                            <p:nvPr/>
                          </p:nvSpPr>
                          <p:spPr bwMode="auto">
                            <a:xfrm>
                              <a:off x="299" y="1762"/>
                              <a:ext cx="194" cy="3"/>
                            </a:xfrm>
                            <a:custGeom>
                              <a:avLst/>
                              <a:gdLst>
                                <a:gd name="T0" fmla="*/ 173 w 213"/>
                                <a:gd name="T1" fmla="*/ 2 h 3"/>
                                <a:gd name="T2" fmla="*/ 28 w 213"/>
                                <a:gd name="T3" fmla="*/ 2 h 3"/>
                                <a:gd name="T4" fmla="*/ 28 w 213"/>
                                <a:gd name="T5" fmla="*/ 2 h 3"/>
                                <a:gd name="T6" fmla="*/ 28 w 213"/>
                                <a:gd name="T7" fmla="*/ 2 h 3"/>
                                <a:gd name="T8" fmla="*/ 0 w 213"/>
                                <a:gd name="T9" fmla="*/ 2 h 3"/>
                                <a:gd name="T10" fmla="*/ 0 w 213"/>
                                <a:gd name="T11" fmla="*/ 0 h 3"/>
                                <a:gd name="T12" fmla="*/ 176 w 213"/>
                                <a:gd name="T13" fmla="*/ 0 h 3"/>
                                <a:gd name="T14" fmla="*/ 173 w 213"/>
                                <a:gd name="T15" fmla="*/ 2 h 3"/>
                                <a:gd name="T16" fmla="*/ 173 w 213"/>
                                <a:gd name="T17" fmla="*/ 2 h 3"/>
                                <a:gd name="T18" fmla="*/ 173 w 213"/>
                                <a:gd name="T19" fmla="*/ 2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
                                <a:gd name="T31" fmla="*/ 0 h 3"/>
                                <a:gd name="T32" fmla="*/ 213 w 21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 h="3">
                                  <a:moveTo>
                                    <a:pt x="209" y="2"/>
                                  </a:moveTo>
                                  <a:lnTo>
                                    <a:pt x="34" y="2"/>
                                  </a:lnTo>
                                  <a:lnTo>
                                    <a:pt x="0" y="2"/>
                                  </a:lnTo>
                                  <a:lnTo>
                                    <a:pt x="0" y="0"/>
                                  </a:lnTo>
                                  <a:lnTo>
                                    <a:pt x="212" y="0"/>
                                  </a:lnTo>
                                  <a:lnTo>
                                    <a:pt x="209" y="2"/>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40" name="Freeform 1544"/>
                            <p:cNvSpPr>
                              <a:spLocks/>
                            </p:cNvSpPr>
                            <p:nvPr/>
                          </p:nvSpPr>
                          <p:spPr bwMode="auto">
                            <a:xfrm>
                              <a:off x="299" y="1762"/>
                              <a:ext cx="194" cy="1"/>
                            </a:xfrm>
                            <a:custGeom>
                              <a:avLst/>
                              <a:gdLst>
                                <a:gd name="T0" fmla="*/ 176 w 213"/>
                                <a:gd name="T1" fmla="*/ 0 h 1"/>
                                <a:gd name="T2" fmla="*/ 0 w 213"/>
                                <a:gd name="T3" fmla="*/ 0 h 1"/>
                                <a:gd name="T4" fmla="*/ 0 w 213"/>
                                <a:gd name="T5" fmla="*/ 0 h 1"/>
                                <a:gd name="T6" fmla="*/ 176 w 213"/>
                                <a:gd name="T7" fmla="*/ 0 h 1"/>
                                <a:gd name="T8" fmla="*/ 176 w 213"/>
                                <a:gd name="T9" fmla="*/ 0 h 1"/>
                                <a:gd name="T10" fmla="*/ 176 w 213"/>
                                <a:gd name="T11" fmla="*/ 0 h 1"/>
                                <a:gd name="T12" fmla="*/ 0 60000 65536"/>
                                <a:gd name="T13" fmla="*/ 0 60000 65536"/>
                                <a:gd name="T14" fmla="*/ 0 60000 65536"/>
                                <a:gd name="T15" fmla="*/ 0 60000 65536"/>
                                <a:gd name="T16" fmla="*/ 0 60000 65536"/>
                                <a:gd name="T17" fmla="*/ 0 60000 65536"/>
                                <a:gd name="T18" fmla="*/ 0 w 213"/>
                                <a:gd name="T19" fmla="*/ 0 h 1"/>
                                <a:gd name="T20" fmla="*/ 213 w 2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3" h="1">
                                  <a:moveTo>
                                    <a:pt x="212" y="0"/>
                                  </a:moveTo>
                                  <a:lnTo>
                                    <a:pt x="0" y="0"/>
                                  </a:lnTo>
                                  <a:lnTo>
                                    <a:pt x="212"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41" name="Freeform 1545"/>
                            <p:cNvSpPr>
                              <a:spLocks/>
                            </p:cNvSpPr>
                            <p:nvPr/>
                          </p:nvSpPr>
                          <p:spPr bwMode="auto">
                            <a:xfrm>
                              <a:off x="299" y="1762"/>
                              <a:ext cx="194" cy="1"/>
                            </a:xfrm>
                            <a:custGeom>
                              <a:avLst/>
                              <a:gdLst>
                                <a:gd name="T0" fmla="*/ 176 w 213"/>
                                <a:gd name="T1" fmla="*/ 0 h 1"/>
                                <a:gd name="T2" fmla="*/ 0 w 213"/>
                                <a:gd name="T3" fmla="*/ 0 h 1"/>
                                <a:gd name="T4" fmla="*/ 0 w 213"/>
                                <a:gd name="T5" fmla="*/ 0 h 1"/>
                                <a:gd name="T6" fmla="*/ 176 w 213"/>
                                <a:gd name="T7" fmla="*/ 0 h 1"/>
                                <a:gd name="T8" fmla="*/ 176 w 213"/>
                                <a:gd name="T9" fmla="*/ 0 h 1"/>
                                <a:gd name="T10" fmla="*/ 176 w 213"/>
                                <a:gd name="T11" fmla="*/ 0 h 1"/>
                                <a:gd name="T12" fmla="*/ 0 60000 65536"/>
                                <a:gd name="T13" fmla="*/ 0 60000 65536"/>
                                <a:gd name="T14" fmla="*/ 0 60000 65536"/>
                                <a:gd name="T15" fmla="*/ 0 60000 65536"/>
                                <a:gd name="T16" fmla="*/ 0 60000 65536"/>
                                <a:gd name="T17" fmla="*/ 0 60000 65536"/>
                                <a:gd name="T18" fmla="*/ 0 w 213"/>
                                <a:gd name="T19" fmla="*/ 0 h 1"/>
                                <a:gd name="T20" fmla="*/ 213 w 2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3" h="1">
                                  <a:moveTo>
                                    <a:pt x="212" y="0"/>
                                  </a:moveTo>
                                  <a:lnTo>
                                    <a:pt x="0" y="0"/>
                                  </a:lnTo>
                                  <a:lnTo>
                                    <a:pt x="212"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42" name="Freeform 1546"/>
                            <p:cNvSpPr>
                              <a:spLocks/>
                            </p:cNvSpPr>
                            <p:nvPr/>
                          </p:nvSpPr>
                          <p:spPr bwMode="auto">
                            <a:xfrm>
                              <a:off x="298" y="1762"/>
                              <a:ext cx="196" cy="1"/>
                            </a:xfrm>
                            <a:custGeom>
                              <a:avLst/>
                              <a:gdLst>
                                <a:gd name="T0" fmla="*/ 176 w 216"/>
                                <a:gd name="T1" fmla="*/ 0 h 1"/>
                                <a:gd name="T2" fmla="*/ 2 w 216"/>
                                <a:gd name="T3" fmla="*/ 0 h 1"/>
                                <a:gd name="T4" fmla="*/ 0 w 216"/>
                                <a:gd name="T5" fmla="*/ 0 h 1"/>
                                <a:gd name="T6" fmla="*/ 177 w 216"/>
                                <a:gd name="T7" fmla="*/ 0 h 1"/>
                                <a:gd name="T8" fmla="*/ 176 w 216"/>
                                <a:gd name="T9" fmla="*/ 0 h 1"/>
                                <a:gd name="T10" fmla="*/ 176 w 216"/>
                                <a:gd name="T11" fmla="*/ 0 h 1"/>
                                <a:gd name="T12" fmla="*/ 0 60000 65536"/>
                                <a:gd name="T13" fmla="*/ 0 60000 65536"/>
                                <a:gd name="T14" fmla="*/ 0 60000 65536"/>
                                <a:gd name="T15" fmla="*/ 0 60000 65536"/>
                                <a:gd name="T16" fmla="*/ 0 60000 65536"/>
                                <a:gd name="T17" fmla="*/ 0 60000 65536"/>
                                <a:gd name="T18" fmla="*/ 0 w 216"/>
                                <a:gd name="T19" fmla="*/ 0 h 1"/>
                                <a:gd name="T20" fmla="*/ 216 w 2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6" h="1">
                                  <a:moveTo>
                                    <a:pt x="214" y="0"/>
                                  </a:moveTo>
                                  <a:lnTo>
                                    <a:pt x="2" y="0"/>
                                  </a:lnTo>
                                  <a:lnTo>
                                    <a:pt x="0" y="0"/>
                                  </a:lnTo>
                                  <a:lnTo>
                                    <a:pt x="215" y="0"/>
                                  </a:lnTo>
                                  <a:lnTo>
                                    <a:pt x="214"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43" name="Freeform 1547"/>
                            <p:cNvSpPr>
                              <a:spLocks/>
                            </p:cNvSpPr>
                            <p:nvPr/>
                          </p:nvSpPr>
                          <p:spPr bwMode="auto">
                            <a:xfrm>
                              <a:off x="298" y="1762"/>
                              <a:ext cx="196" cy="1"/>
                            </a:xfrm>
                            <a:custGeom>
                              <a:avLst/>
                              <a:gdLst>
                                <a:gd name="T0" fmla="*/ 177 w 216"/>
                                <a:gd name="T1" fmla="*/ 0 h 1"/>
                                <a:gd name="T2" fmla="*/ 0 w 216"/>
                                <a:gd name="T3" fmla="*/ 0 h 1"/>
                                <a:gd name="T4" fmla="*/ 0 w 216"/>
                                <a:gd name="T5" fmla="*/ 0 h 1"/>
                                <a:gd name="T6" fmla="*/ 177 w 216"/>
                                <a:gd name="T7" fmla="*/ 0 h 1"/>
                                <a:gd name="T8" fmla="*/ 177 w 216"/>
                                <a:gd name="T9" fmla="*/ 0 h 1"/>
                                <a:gd name="T10" fmla="*/ 177 w 216"/>
                                <a:gd name="T11" fmla="*/ 0 h 1"/>
                                <a:gd name="T12" fmla="*/ 0 60000 65536"/>
                                <a:gd name="T13" fmla="*/ 0 60000 65536"/>
                                <a:gd name="T14" fmla="*/ 0 60000 65536"/>
                                <a:gd name="T15" fmla="*/ 0 60000 65536"/>
                                <a:gd name="T16" fmla="*/ 0 60000 65536"/>
                                <a:gd name="T17" fmla="*/ 0 60000 65536"/>
                                <a:gd name="T18" fmla="*/ 0 w 216"/>
                                <a:gd name="T19" fmla="*/ 0 h 1"/>
                                <a:gd name="T20" fmla="*/ 216 w 2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6" h="1">
                                  <a:moveTo>
                                    <a:pt x="215" y="0"/>
                                  </a:moveTo>
                                  <a:lnTo>
                                    <a:pt x="0" y="0"/>
                                  </a:lnTo>
                                  <a:lnTo>
                                    <a:pt x="215"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44" name="Freeform 1548"/>
                            <p:cNvSpPr>
                              <a:spLocks/>
                            </p:cNvSpPr>
                            <p:nvPr/>
                          </p:nvSpPr>
                          <p:spPr bwMode="auto">
                            <a:xfrm>
                              <a:off x="298" y="1760"/>
                              <a:ext cx="198" cy="3"/>
                            </a:xfrm>
                            <a:custGeom>
                              <a:avLst/>
                              <a:gdLst>
                                <a:gd name="T0" fmla="*/ 177 w 218"/>
                                <a:gd name="T1" fmla="*/ 2 h 3"/>
                                <a:gd name="T2" fmla="*/ 0 w 218"/>
                                <a:gd name="T3" fmla="*/ 2 h 3"/>
                                <a:gd name="T4" fmla="*/ 0 w 218"/>
                                <a:gd name="T5" fmla="*/ 0 h 3"/>
                                <a:gd name="T6" fmla="*/ 0 w 218"/>
                                <a:gd name="T7" fmla="*/ 0 h 3"/>
                                <a:gd name="T8" fmla="*/ 179 w 218"/>
                                <a:gd name="T9" fmla="*/ 0 h 3"/>
                                <a:gd name="T10" fmla="*/ 177 w 218"/>
                                <a:gd name="T11" fmla="*/ 2 h 3"/>
                                <a:gd name="T12" fmla="*/ 177 w 218"/>
                                <a:gd name="T13" fmla="*/ 2 h 3"/>
                                <a:gd name="T14" fmla="*/ 0 60000 65536"/>
                                <a:gd name="T15" fmla="*/ 0 60000 65536"/>
                                <a:gd name="T16" fmla="*/ 0 60000 65536"/>
                                <a:gd name="T17" fmla="*/ 0 60000 65536"/>
                                <a:gd name="T18" fmla="*/ 0 60000 65536"/>
                                <a:gd name="T19" fmla="*/ 0 60000 65536"/>
                                <a:gd name="T20" fmla="*/ 0 60000 65536"/>
                                <a:gd name="T21" fmla="*/ 0 w 218"/>
                                <a:gd name="T22" fmla="*/ 0 h 3"/>
                                <a:gd name="T23" fmla="*/ 218 w 2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3">
                                  <a:moveTo>
                                    <a:pt x="215" y="2"/>
                                  </a:moveTo>
                                  <a:lnTo>
                                    <a:pt x="0" y="2"/>
                                  </a:lnTo>
                                  <a:lnTo>
                                    <a:pt x="0" y="0"/>
                                  </a:lnTo>
                                  <a:lnTo>
                                    <a:pt x="217" y="0"/>
                                  </a:lnTo>
                                  <a:lnTo>
                                    <a:pt x="215" y="2"/>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45" name="Freeform 1549"/>
                            <p:cNvSpPr>
                              <a:spLocks/>
                            </p:cNvSpPr>
                            <p:nvPr/>
                          </p:nvSpPr>
                          <p:spPr bwMode="auto">
                            <a:xfrm>
                              <a:off x="296" y="1760"/>
                              <a:ext cx="200" cy="1"/>
                            </a:xfrm>
                            <a:custGeom>
                              <a:avLst/>
                              <a:gdLst>
                                <a:gd name="T0" fmla="*/ 181 w 220"/>
                                <a:gd name="T1" fmla="*/ 0 h 1"/>
                                <a:gd name="T2" fmla="*/ 2 w 220"/>
                                <a:gd name="T3" fmla="*/ 0 h 1"/>
                                <a:gd name="T4" fmla="*/ 0 w 220"/>
                                <a:gd name="T5" fmla="*/ 0 h 1"/>
                                <a:gd name="T6" fmla="*/ 181 w 220"/>
                                <a:gd name="T7" fmla="*/ 0 h 1"/>
                                <a:gd name="T8" fmla="*/ 181 w 220"/>
                                <a:gd name="T9" fmla="*/ 0 h 1"/>
                                <a:gd name="T10" fmla="*/ 181 w 220"/>
                                <a:gd name="T11" fmla="*/ 0 h 1"/>
                                <a:gd name="T12" fmla="*/ 0 60000 65536"/>
                                <a:gd name="T13" fmla="*/ 0 60000 65536"/>
                                <a:gd name="T14" fmla="*/ 0 60000 65536"/>
                                <a:gd name="T15" fmla="*/ 0 60000 65536"/>
                                <a:gd name="T16" fmla="*/ 0 60000 65536"/>
                                <a:gd name="T17" fmla="*/ 0 60000 65536"/>
                                <a:gd name="T18" fmla="*/ 0 w 220"/>
                                <a:gd name="T19" fmla="*/ 0 h 1"/>
                                <a:gd name="T20" fmla="*/ 220 w 2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0" h="1">
                                  <a:moveTo>
                                    <a:pt x="219" y="0"/>
                                  </a:moveTo>
                                  <a:lnTo>
                                    <a:pt x="2" y="0"/>
                                  </a:lnTo>
                                  <a:lnTo>
                                    <a:pt x="0" y="0"/>
                                  </a:lnTo>
                                  <a:lnTo>
                                    <a:pt x="219"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46" name="Freeform 1550"/>
                            <p:cNvSpPr>
                              <a:spLocks/>
                            </p:cNvSpPr>
                            <p:nvPr/>
                          </p:nvSpPr>
                          <p:spPr bwMode="auto">
                            <a:xfrm>
                              <a:off x="294" y="1760"/>
                              <a:ext cx="202" cy="1"/>
                            </a:xfrm>
                            <a:custGeom>
                              <a:avLst/>
                              <a:gdLst>
                                <a:gd name="T0" fmla="*/ 183 w 222"/>
                                <a:gd name="T1" fmla="*/ 0 h 1"/>
                                <a:gd name="T2" fmla="*/ 2 w 222"/>
                                <a:gd name="T3" fmla="*/ 0 h 1"/>
                                <a:gd name="T4" fmla="*/ 0 w 222"/>
                                <a:gd name="T5" fmla="*/ 0 h 1"/>
                                <a:gd name="T6" fmla="*/ 183 w 222"/>
                                <a:gd name="T7" fmla="*/ 0 h 1"/>
                                <a:gd name="T8" fmla="*/ 183 w 222"/>
                                <a:gd name="T9" fmla="*/ 0 h 1"/>
                                <a:gd name="T10" fmla="*/ 183 w 222"/>
                                <a:gd name="T11" fmla="*/ 0 h 1"/>
                                <a:gd name="T12" fmla="*/ 0 60000 65536"/>
                                <a:gd name="T13" fmla="*/ 0 60000 65536"/>
                                <a:gd name="T14" fmla="*/ 0 60000 65536"/>
                                <a:gd name="T15" fmla="*/ 0 60000 65536"/>
                                <a:gd name="T16" fmla="*/ 0 60000 65536"/>
                                <a:gd name="T17" fmla="*/ 0 60000 65536"/>
                                <a:gd name="T18" fmla="*/ 0 w 222"/>
                                <a:gd name="T19" fmla="*/ 0 h 1"/>
                                <a:gd name="T20" fmla="*/ 222 w 2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2" h="1">
                                  <a:moveTo>
                                    <a:pt x="221" y="0"/>
                                  </a:moveTo>
                                  <a:lnTo>
                                    <a:pt x="2" y="0"/>
                                  </a:lnTo>
                                  <a:lnTo>
                                    <a:pt x="0" y="0"/>
                                  </a:lnTo>
                                  <a:lnTo>
                                    <a:pt x="221"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47" name="Freeform 1551"/>
                            <p:cNvSpPr>
                              <a:spLocks/>
                            </p:cNvSpPr>
                            <p:nvPr/>
                          </p:nvSpPr>
                          <p:spPr bwMode="auto">
                            <a:xfrm>
                              <a:off x="292" y="1760"/>
                              <a:ext cx="206" cy="1"/>
                            </a:xfrm>
                            <a:custGeom>
                              <a:avLst/>
                              <a:gdLst>
                                <a:gd name="T0" fmla="*/ 183 w 227"/>
                                <a:gd name="T1" fmla="*/ 0 h 1"/>
                                <a:gd name="T2" fmla="*/ 2 w 227"/>
                                <a:gd name="T3" fmla="*/ 0 h 1"/>
                                <a:gd name="T4" fmla="*/ 0 w 227"/>
                                <a:gd name="T5" fmla="*/ 0 h 1"/>
                                <a:gd name="T6" fmla="*/ 186 w 227"/>
                                <a:gd name="T7" fmla="*/ 0 h 1"/>
                                <a:gd name="T8" fmla="*/ 183 w 227"/>
                                <a:gd name="T9" fmla="*/ 0 h 1"/>
                                <a:gd name="T10" fmla="*/ 183 w 227"/>
                                <a:gd name="T11" fmla="*/ 0 h 1"/>
                                <a:gd name="T12" fmla="*/ 0 60000 65536"/>
                                <a:gd name="T13" fmla="*/ 0 60000 65536"/>
                                <a:gd name="T14" fmla="*/ 0 60000 65536"/>
                                <a:gd name="T15" fmla="*/ 0 60000 65536"/>
                                <a:gd name="T16" fmla="*/ 0 60000 65536"/>
                                <a:gd name="T17" fmla="*/ 0 60000 65536"/>
                                <a:gd name="T18" fmla="*/ 0 w 227"/>
                                <a:gd name="T19" fmla="*/ 0 h 1"/>
                                <a:gd name="T20" fmla="*/ 227 w 22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7" h="1">
                                  <a:moveTo>
                                    <a:pt x="223" y="0"/>
                                  </a:moveTo>
                                  <a:lnTo>
                                    <a:pt x="2" y="0"/>
                                  </a:lnTo>
                                  <a:lnTo>
                                    <a:pt x="0" y="0"/>
                                  </a:lnTo>
                                  <a:lnTo>
                                    <a:pt x="226" y="0"/>
                                  </a:lnTo>
                                  <a:lnTo>
                                    <a:pt x="223"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48" name="Freeform 1552"/>
                            <p:cNvSpPr>
                              <a:spLocks/>
                            </p:cNvSpPr>
                            <p:nvPr/>
                          </p:nvSpPr>
                          <p:spPr bwMode="auto">
                            <a:xfrm>
                              <a:off x="290" y="1760"/>
                              <a:ext cx="208" cy="1"/>
                            </a:xfrm>
                            <a:custGeom>
                              <a:avLst/>
                              <a:gdLst>
                                <a:gd name="T0" fmla="*/ 188 w 229"/>
                                <a:gd name="T1" fmla="*/ 0 h 1"/>
                                <a:gd name="T2" fmla="*/ 2 w 229"/>
                                <a:gd name="T3" fmla="*/ 0 h 1"/>
                                <a:gd name="T4" fmla="*/ 0 w 229"/>
                                <a:gd name="T5" fmla="*/ 0 h 1"/>
                                <a:gd name="T6" fmla="*/ 188 w 229"/>
                                <a:gd name="T7" fmla="*/ 0 h 1"/>
                                <a:gd name="T8" fmla="*/ 188 w 229"/>
                                <a:gd name="T9" fmla="*/ 0 h 1"/>
                                <a:gd name="T10" fmla="*/ 188 w 229"/>
                                <a:gd name="T11" fmla="*/ 0 h 1"/>
                                <a:gd name="T12" fmla="*/ 0 60000 65536"/>
                                <a:gd name="T13" fmla="*/ 0 60000 65536"/>
                                <a:gd name="T14" fmla="*/ 0 60000 65536"/>
                                <a:gd name="T15" fmla="*/ 0 60000 65536"/>
                                <a:gd name="T16" fmla="*/ 0 60000 65536"/>
                                <a:gd name="T17" fmla="*/ 0 60000 65536"/>
                                <a:gd name="T18" fmla="*/ 0 w 229"/>
                                <a:gd name="T19" fmla="*/ 0 h 1"/>
                                <a:gd name="T20" fmla="*/ 229 w 2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9" h="1">
                                  <a:moveTo>
                                    <a:pt x="228" y="0"/>
                                  </a:moveTo>
                                  <a:lnTo>
                                    <a:pt x="2" y="0"/>
                                  </a:lnTo>
                                  <a:lnTo>
                                    <a:pt x="0" y="0"/>
                                  </a:lnTo>
                                  <a:lnTo>
                                    <a:pt x="228"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49" name="Freeform 1553"/>
                            <p:cNvSpPr>
                              <a:spLocks/>
                            </p:cNvSpPr>
                            <p:nvPr/>
                          </p:nvSpPr>
                          <p:spPr bwMode="auto">
                            <a:xfrm>
                              <a:off x="288" y="1758"/>
                              <a:ext cx="212" cy="3"/>
                            </a:xfrm>
                            <a:custGeom>
                              <a:avLst/>
                              <a:gdLst>
                                <a:gd name="T0" fmla="*/ 190 w 233"/>
                                <a:gd name="T1" fmla="*/ 2 h 4"/>
                                <a:gd name="T2" fmla="*/ 2 w 233"/>
                                <a:gd name="T3" fmla="*/ 2 h 4"/>
                                <a:gd name="T4" fmla="*/ 0 w 233"/>
                                <a:gd name="T5" fmla="*/ 0 h 4"/>
                                <a:gd name="T6" fmla="*/ 192 w 233"/>
                                <a:gd name="T7" fmla="*/ 0 h 4"/>
                                <a:gd name="T8" fmla="*/ 190 w 233"/>
                                <a:gd name="T9" fmla="*/ 2 h 4"/>
                                <a:gd name="T10" fmla="*/ 190 w 233"/>
                                <a:gd name="T11" fmla="*/ 2 h 4"/>
                                <a:gd name="T12" fmla="*/ 0 60000 65536"/>
                                <a:gd name="T13" fmla="*/ 0 60000 65536"/>
                                <a:gd name="T14" fmla="*/ 0 60000 65536"/>
                                <a:gd name="T15" fmla="*/ 0 60000 65536"/>
                                <a:gd name="T16" fmla="*/ 0 60000 65536"/>
                                <a:gd name="T17" fmla="*/ 0 60000 65536"/>
                                <a:gd name="T18" fmla="*/ 0 w 233"/>
                                <a:gd name="T19" fmla="*/ 0 h 4"/>
                                <a:gd name="T20" fmla="*/ 233 w 233"/>
                                <a:gd name="T21" fmla="*/ 4 h 4"/>
                              </a:gdLst>
                              <a:ahLst/>
                              <a:cxnLst>
                                <a:cxn ang="T12">
                                  <a:pos x="T0" y="T1"/>
                                </a:cxn>
                                <a:cxn ang="T13">
                                  <a:pos x="T2" y="T3"/>
                                </a:cxn>
                                <a:cxn ang="T14">
                                  <a:pos x="T4" y="T5"/>
                                </a:cxn>
                                <a:cxn ang="T15">
                                  <a:pos x="T6" y="T7"/>
                                </a:cxn>
                                <a:cxn ang="T16">
                                  <a:pos x="T8" y="T9"/>
                                </a:cxn>
                                <a:cxn ang="T17">
                                  <a:pos x="T10" y="T11"/>
                                </a:cxn>
                              </a:cxnLst>
                              <a:rect l="T18" t="T19" r="T20" b="T21"/>
                              <a:pathLst>
                                <a:path w="233" h="4">
                                  <a:moveTo>
                                    <a:pt x="230" y="3"/>
                                  </a:moveTo>
                                  <a:lnTo>
                                    <a:pt x="2" y="3"/>
                                  </a:lnTo>
                                  <a:lnTo>
                                    <a:pt x="0" y="0"/>
                                  </a:lnTo>
                                  <a:lnTo>
                                    <a:pt x="232" y="0"/>
                                  </a:lnTo>
                                  <a:lnTo>
                                    <a:pt x="230" y="3"/>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50" name="Freeform 1554"/>
                            <p:cNvSpPr>
                              <a:spLocks/>
                            </p:cNvSpPr>
                            <p:nvPr/>
                          </p:nvSpPr>
                          <p:spPr bwMode="auto">
                            <a:xfrm>
                              <a:off x="286" y="1758"/>
                              <a:ext cx="214" cy="1"/>
                            </a:xfrm>
                            <a:custGeom>
                              <a:avLst/>
                              <a:gdLst>
                                <a:gd name="T0" fmla="*/ 193 w 236"/>
                                <a:gd name="T1" fmla="*/ 0 h 1"/>
                                <a:gd name="T2" fmla="*/ 3 w 236"/>
                                <a:gd name="T3" fmla="*/ 0 h 1"/>
                                <a:gd name="T4" fmla="*/ 0 w 236"/>
                                <a:gd name="T5" fmla="*/ 0 h 1"/>
                                <a:gd name="T6" fmla="*/ 193 w 236"/>
                                <a:gd name="T7" fmla="*/ 0 h 1"/>
                                <a:gd name="T8" fmla="*/ 193 w 236"/>
                                <a:gd name="T9" fmla="*/ 0 h 1"/>
                                <a:gd name="T10" fmla="*/ 193 w 236"/>
                                <a:gd name="T11" fmla="*/ 0 h 1"/>
                                <a:gd name="T12" fmla="*/ 0 60000 65536"/>
                                <a:gd name="T13" fmla="*/ 0 60000 65536"/>
                                <a:gd name="T14" fmla="*/ 0 60000 65536"/>
                                <a:gd name="T15" fmla="*/ 0 60000 65536"/>
                                <a:gd name="T16" fmla="*/ 0 60000 65536"/>
                                <a:gd name="T17" fmla="*/ 0 60000 65536"/>
                                <a:gd name="T18" fmla="*/ 0 w 236"/>
                                <a:gd name="T19" fmla="*/ 0 h 1"/>
                                <a:gd name="T20" fmla="*/ 236 w 2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6" h="1">
                                  <a:moveTo>
                                    <a:pt x="235" y="0"/>
                                  </a:moveTo>
                                  <a:lnTo>
                                    <a:pt x="3" y="0"/>
                                  </a:lnTo>
                                  <a:lnTo>
                                    <a:pt x="0" y="0"/>
                                  </a:lnTo>
                                  <a:lnTo>
                                    <a:pt x="235"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51" name="Freeform 1555"/>
                            <p:cNvSpPr>
                              <a:spLocks/>
                            </p:cNvSpPr>
                            <p:nvPr/>
                          </p:nvSpPr>
                          <p:spPr bwMode="auto">
                            <a:xfrm>
                              <a:off x="285" y="1758"/>
                              <a:ext cx="215" cy="1"/>
                            </a:xfrm>
                            <a:custGeom>
                              <a:avLst/>
                              <a:gdLst>
                                <a:gd name="T0" fmla="*/ 194 w 237"/>
                                <a:gd name="T1" fmla="*/ 0 h 1"/>
                                <a:gd name="T2" fmla="*/ 1 w 237"/>
                                <a:gd name="T3" fmla="*/ 0 h 1"/>
                                <a:gd name="T4" fmla="*/ 0 w 237"/>
                                <a:gd name="T5" fmla="*/ 0 h 1"/>
                                <a:gd name="T6" fmla="*/ 194 w 237"/>
                                <a:gd name="T7" fmla="*/ 0 h 1"/>
                                <a:gd name="T8" fmla="*/ 194 w 237"/>
                                <a:gd name="T9" fmla="*/ 0 h 1"/>
                                <a:gd name="T10" fmla="*/ 194 w 237"/>
                                <a:gd name="T11" fmla="*/ 0 h 1"/>
                                <a:gd name="T12" fmla="*/ 0 60000 65536"/>
                                <a:gd name="T13" fmla="*/ 0 60000 65536"/>
                                <a:gd name="T14" fmla="*/ 0 60000 65536"/>
                                <a:gd name="T15" fmla="*/ 0 60000 65536"/>
                                <a:gd name="T16" fmla="*/ 0 60000 65536"/>
                                <a:gd name="T17" fmla="*/ 0 60000 65536"/>
                                <a:gd name="T18" fmla="*/ 0 w 237"/>
                                <a:gd name="T19" fmla="*/ 0 h 1"/>
                                <a:gd name="T20" fmla="*/ 237 w 2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7" h="1">
                                  <a:moveTo>
                                    <a:pt x="236" y="0"/>
                                  </a:moveTo>
                                  <a:lnTo>
                                    <a:pt x="1" y="0"/>
                                  </a:lnTo>
                                  <a:lnTo>
                                    <a:pt x="0" y="0"/>
                                  </a:lnTo>
                                  <a:lnTo>
                                    <a:pt x="236"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52" name="Freeform 1556"/>
                            <p:cNvSpPr>
                              <a:spLocks/>
                            </p:cNvSpPr>
                            <p:nvPr/>
                          </p:nvSpPr>
                          <p:spPr bwMode="auto">
                            <a:xfrm>
                              <a:off x="285" y="1758"/>
                              <a:ext cx="216" cy="1"/>
                            </a:xfrm>
                            <a:custGeom>
                              <a:avLst/>
                              <a:gdLst>
                                <a:gd name="T0" fmla="*/ 194 w 238"/>
                                <a:gd name="T1" fmla="*/ 0 h 1"/>
                                <a:gd name="T2" fmla="*/ 0 w 238"/>
                                <a:gd name="T3" fmla="*/ 0 h 1"/>
                                <a:gd name="T4" fmla="*/ 0 w 238"/>
                                <a:gd name="T5" fmla="*/ 0 h 1"/>
                                <a:gd name="T6" fmla="*/ 0 w 238"/>
                                <a:gd name="T7" fmla="*/ 0 h 1"/>
                                <a:gd name="T8" fmla="*/ 195 w 238"/>
                                <a:gd name="T9" fmla="*/ 0 h 1"/>
                                <a:gd name="T10" fmla="*/ 194 w 238"/>
                                <a:gd name="T11" fmla="*/ 0 h 1"/>
                                <a:gd name="T12" fmla="*/ 194 w 238"/>
                                <a:gd name="T13" fmla="*/ 0 h 1"/>
                                <a:gd name="T14" fmla="*/ 0 60000 65536"/>
                                <a:gd name="T15" fmla="*/ 0 60000 65536"/>
                                <a:gd name="T16" fmla="*/ 0 60000 65536"/>
                                <a:gd name="T17" fmla="*/ 0 60000 65536"/>
                                <a:gd name="T18" fmla="*/ 0 60000 65536"/>
                                <a:gd name="T19" fmla="*/ 0 60000 65536"/>
                                <a:gd name="T20" fmla="*/ 0 60000 65536"/>
                                <a:gd name="T21" fmla="*/ 0 w 238"/>
                                <a:gd name="T22" fmla="*/ 0 h 1"/>
                                <a:gd name="T23" fmla="*/ 238 w 23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1">
                                  <a:moveTo>
                                    <a:pt x="236" y="0"/>
                                  </a:moveTo>
                                  <a:lnTo>
                                    <a:pt x="0" y="0"/>
                                  </a:lnTo>
                                  <a:lnTo>
                                    <a:pt x="237" y="0"/>
                                  </a:lnTo>
                                  <a:lnTo>
                                    <a:pt x="236"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53" name="Freeform 1557"/>
                            <p:cNvSpPr>
                              <a:spLocks/>
                            </p:cNvSpPr>
                            <p:nvPr/>
                          </p:nvSpPr>
                          <p:spPr bwMode="auto">
                            <a:xfrm>
                              <a:off x="285" y="1757"/>
                              <a:ext cx="216" cy="2"/>
                            </a:xfrm>
                            <a:custGeom>
                              <a:avLst/>
                              <a:gdLst>
                                <a:gd name="T0" fmla="*/ 195 w 238"/>
                                <a:gd name="T1" fmla="*/ 1 h 2"/>
                                <a:gd name="T2" fmla="*/ 0 w 238"/>
                                <a:gd name="T3" fmla="*/ 1 h 2"/>
                                <a:gd name="T4" fmla="*/ 0 w 238"/>
                                <a:gd name="T5" fmla="*/ 0 h 2"/>
                                <a:gd name="T6" fmla="*/ 195 w 238"/>
                                <a:gd name="T7" fmla="*/ 0 h 2"/>
                                <a:gd name="T8" fmla="*/ 195 w 238"/>
                                <a:gd name="T9" fmla="*/ 1 h 2"/>
                                <a:gd name="T10" fmla="*/ 195 w 238"/>
                                <a:gd name="T11" fmla="*/ 1 h 2"/>
                                <a:gd name="T12" fmla="*/ 0 60000 65536"/>
                                <a:gd name="T13" fmla="*/ 0 60000 65536"/>
                                <a:gd name="T14" fmla="*/ 0 60000 65536"/>
                                <a:gd name="T15" fmla="*/ 0 60000 65536"/>
                                <a:gd name="T16" fmla="*/ 0 60000 65536"/>
                                <a:gd name="T17" fmla="*/ 0 60000 65536"/>
                                <a:gd name="T18" fmla="*/ 0 w 238"/>
                                <a:gd name="T19" fmla="*/ 0 h 2"/>
                                <a:gd name="T20" fmla="*/ 238 w 238"/>
                                <a:gd name="T21" fmla="*/ 2 h 2"/>
                              </a:gdLst>
                              <a:ahLst/>
                              <a:cxnLst>
                                <a:cxn ang="T12">
                                  <a:pos x="T0" y="T1"/>
                                </a:cxn>
                                <a:cxn ang="T13">
                                  <a:pos x="T2" y="T3"/>
                                </a:cxn>
                                <a:cxn ang="T14">
                                  <a:pos x="T4" y="T5"/>
                                </a:cxn>
                                <a:cxn ang="T15">
                                  <a:pos x="T6" y="T7"/>
                                </a:cxn>
                                <a:cxn ang="T16">
                                  <a:pos x="T8" y="T9"/>
                                </a:cxn>
                                <a:cxn ang="T17">
                                  <a:pos x="T10" y="T11"/>
                                </a:cxn>
                              </a:cxnLst>
                              <a:rect l="T18" t="T19" r="T20" b="T21"/>
                              <a:pathLst>
                                <a:path w="238" h="2">
                                  <a:moveTo>
                                    <a:pt x="237" y="1"/>
                                  </a:moveTo>
                                  <a:lnTo>
                                    <a:pt x="0" y="1"/>
                                  </a:lnTo>
                                  <a:lnTo>
                                    <a:pt x="0" y="0"/>
                                  </a:lnTo>
                                  <a:lnTo>
                                    <a:pt x="237" y="0"/>
                                  </a:lnTo>
                                  <a:lnTo>
                                    <a:pt x="237" y="1"/>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54" name="Freeform 1558"/>
                            <p:cNvSpPr>
                              <a:spLocks/>
                            </p:cNvSpPr>
                            <p:nvPr/>
                          </p:nvSpPr>
                          <p:spPr bwMode="auto">
                            <a:xfrm>
                              <a:off x="285" y="1757"/>
                              <a:ext cx="219" cy="1"/>
                            </a:xfrm>
                            <a:custGeom>
                              <a:avLst/>
                              <a:gdLst>
                                <a:gd name="T0" fmla="*/ 195 w 241"/>
                                <a:gd name="T1" fmla="*/ 0 h 1"/>
                                <a:gd name="T2" fmla="*/ 0 w 241"/>
                                <a:gd name="T3" fmla="*/ 0 h 1"/>
                                <a:gd name="T4" fmla="*/ 0 w 241"/>
                                <a:gd name="T5" fmla="*/ 0 h 1"/>
                                <a:gd name="T6" fmla="*/ 198 w 241"/>
                                <a:gd name="T7" fmla="*/ 0 h 1"/>
                                <a:gd name="T8" fmla="*/ 195 w 241"/>
                                <a:gd name="T9" fmla="*/ 0 h 1"/>
                                <a:gd name="T10" fmla="*/ 195 w 241"/>
                                <a:gd name="T11" fmla="*/ 0 h 1"/>
                                <a:gd name="T12" fmla="*/ 0 60000 65536"/>
                                <a:gd name="T13" fmla="*/ 0 60000 65536"/>
                                <a:gd name="T14" fmla="*/ 0 60000 65536"/>
                                <a:gd name="T15" fmla="*/ 0 60000 65536"/>
                                <a:gd name="T16" fmla="*/ 0 60000 65536"/>
                                <a:gd name="T17" fmla="*/ 0 60000 65536"/>
                                <a:gd name="T18" fmla="*/ 0 w 241"/>
                                <a:gd name="T19" fmla="*/ 0 h 1"/>
                                <a:gd name="T20" fmla="*/ 241 w 2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1" h="1">
                                  <a:moveTo>
                                    <a:pt x="237" y="0"/>
                                  </a:moveTo>
                                  <a:lnTo>
                                    <a:pt x="0" y="0"/>
                                  </a:lnTo>
                                  <a:lnTo>
                                    <a:pt x="240" y="0"/>
                                  </a:lnTo>
                                  <a:lnTo>
                                    <a:pt x="237"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55" name="Freeform 1559"/>
                            <p:cNvSpPr>
                              <a:spLocks/>
                            </p:cNvSpPr>
                            <p:nvPr/>
                          </p:nvSpPr>
                          <p:spPr bwMode="auto">
                            <a:xfrm>
                              <a:off x="285" y="1757"/>
                              <a:ext cx="219" cy="1"/>
                            </a:xfrm>
                            <a:custGeom>
                              <a:avLst/>
                              <a:gdLst>
                                <a:gd name="T0" fmla="*/ 198 w 241"/>
                                <a:gd name="T1" fmla="*/ 0 h 1"/>
                                <a:gd name="T2" fmla="*/ 0 w 241"/>
                                <a:gd name="T3" fmla="*/ 0 h 1"/>
                                <a:gd name="T4" fmla="*/ 0 w 241"/>
                                <a:gd name="T5" fmla="*/ 0 h 1"/>
                                <a:gd name="T6" fmla="*/ 198 w 241"/>
                                <a:gd name="T7" fmla="*/ 0 h 1"/>
                                <a:gd name="T8" fmla="*/ 198 w 241"/>
                                <a:gd name="T9" fmla="*/ 0 h 1"/>
                                <a:gd name="T10" fmla="*/ 198 w 241"/>
                                <a:gd name="T11" fmla="*/ 0 h 1"/>
                                <a:gd name="T12" fmla="*/ 0 60000 65536"/>
                                <a:gd name="T13" fmla="*/ 0 60000 65536"/>
                                <a:gd name="T14" fmla="*/ 0 60000 65536"/>
                                <a:gd name="T15" fmla="*/ 0 60000 65536"/>
                                <a:gd name="T16" fmla="*/ 0 60000 65536"/>
                                <a:gd name="T17" fmla="*/ 0 60000 65536"/>
                                <a:gd name="T18" fmla="*/ 0 w 241"/>
                                <a:gd name="T19" fmla="*/ 0 h 1"/>
                                <a:gd name="T20" fmla="*/ 241 w 2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1" h="1">
                                  <a:moveTo>
                                    <a:pt x="240" y="0"/>
                                  </a:moveTo>
                                  <a:lnTo>
                                    <a:pt x="0" y="0"/>
                                  </a:lnTo>
                                  <a:lnTo>
                                    <a:pt x="240"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56" name="Freeform 1560"/>
                            <p:cNvSpPr>
                              <a:spLocks/>
                            </p:cNvSpPr>
                            <p:nvPr/>
                          </p:nvSpPr>
                          <p:spPr bwMode="auto">
                            <a:xfrm>
                              <a:off x="285" y="1757"/>
                              <a:ext cx="219" cy="1"/>
                            </a:xfrm>
                            <a:custGeom>
                              <a:avLst/>
                              <a:gdLst>
                                <a:gd name="T0" fmla="*/ 198 w 241"/>
                                <a:gd name="T1" fmla="*/ 0 h 1"/>
                                <a:gd name="T2" fmla="*/ 0 w 241"/>
                                <a:gd name="T3" fmla="*/ 0 h 1"/>
                                <a:gd name="T4" fmla="*/ 0 w 241"/>
                                <a:gd name="T5" fmla="*/ 0 h 1"/>
                                <a:gd name="T6" fmla="*/ 198 w 241"/>
                                <a:gd name="T7" fmla="*/ 0 h 1"/>
                                <a:gd name="T8" fmla="*/ 198 w 241"/>
                                <a:gd name="T9" fmla="*/ 0 h 1"/>
                                <a:gd name="T10" fmla="*/ 198 w 241"/>
                                <a:gd name="T11" fmla="*/ 0 h 1"/>
                                <a:gd name="T12" fmla="*/ 0 60000 65536"/>
                                <a:gd name="T13" fmla="*/ 0 60000 65536"/>
                                <a:gd name="T14" fmla="*/ 0 60000 65536"/>
                                <a:gd name="T15" fmla="*/ 0 60000 65536"/>
                                <a:gd name="T16" fmla="*/ 0 60000 65536"/>
                                <a:gd name="T17" fmla="*/ 0 60000 65536"/>
                                <a:gd name="T18" fmla="*/ 0 w 241"/>
                                <a:gd name="T19" fmla="*/ 0 h 1"/>
                                <a:gd name="T20" fmla="*/ 241 w 24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1" h="1">
                                  <a:moveTo>
                                    <a:pt x="240" y="0"/>
                                  </a:moveTo>
                                  <a:lnTo>
                                    <a:pt x="0" y="0"/>
                                  </a:lnTo>
                                  <a:lnTo>
                                    <a:pt x="240"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57" name="Freeform 1561"/>
                            <p:cNvSpPr>
                              <a:spLocks/>
                            </p:cNvSpPr>
                            <p:nvPr/>
                          </p:nvSpPr>
                          <p:spPr bwMode="auto">
                            <a:xfrm>
                              <a:off x="285" y="1757"/>
                              <a:ext cx="221" cy="1"/>
                            </a:xfrm>
                            <a:custGeom>
                              <a:avLst/>
                              <a:gdLst>
                                <a:gd name="T0" fmla="*/ 198 w 243"/>
                                <a:gd name="T1" fmla="*/ 0 h 1"/>
                                <a:gd name="T2" fmla="*/ 0 w 243"/>
                                <a:gd name="T3" fmla="*/ 0 h 1"/>
                                <a:gd name="T4" fmla="*/ 0 w 243"/>
                                <a:gd name="T5" fmla="*/ 0 h 1"/>
                                <a:gd name="T6" fmla="*/ 200 w 243"/>
                                <a:gd name="T7" fmla="*/ 0 h 1"/>
                                <a:gd name="T8" fmla="*/ 198 w 243"/>
                                <a:gd name="T9" fmla="*/ 0 h 1"/>
                                <a:gd name="T10" fmla="*/ 198 w 243"/>
                                <a:gd name="T11" fmla="*/ 0 h 1"/>
                                <a:gd name="T12" fmla="*/ 0 60000 65536"/>
                                <a:gd name="T13" fmla="*/ 0 60000 65536"/>
                                <a:gd name="T14" fmla="*/ 0 60000 65536"/>
                                <a:gd name="T15" fmla="*/ 0 60000 65536"/>
                                <a:gd name="T16" fmla="*/ 0 60000 65536"/>
                                <a:gd name="T17" fmla="*/ 0 60000 65536"/>
                                <a:gd name="T18" fmla="*/ 0 w 243"/>
                                <a:gd name="T19" fmla="*/ 0 h 1"/>
                                <a:gd name="T20" fmla="*/ 243 w 2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3" h="1">
                                  <a:moveTo>
                                    <a:pt x="240" y="0"/>
                                  </a:moveTo>
                                  <a:lnTo>
                                    <a:pt x="0" y="0"/>
                                  </a:lnTo>
                                  <a:lnTo>
                                    <a:pt x="242" y="0"/>
                                  </a:lnTo>
                                  <a:lnTo>
                                    <a:pt x="240"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58" name="Freeform 1562"/>
                            <p:cNvSpPr>
                              <a:spLocks/>
                            </p:cNvSpPr>
                            <p:nvPr/>
                          </p:nvSpPr>
                          <p:spPr bwMode="auto">
                            <a:xfrm>
                              <a:off x="285" y="1754"/>
                              <a:ext cx="221" cy="4"/>
                            </a:xfrm>
                            <a:custGeom>
                              <a:avLst/>
                              <a:gdLst>
                                <a:gd name="T0" fmla="*/ 200 w 243"/>
                                <a:gd name="T1" fmla="*/ 3 h 4"/>
                                <a:gd name="T2" fmla="*/ 0 w 243"/>
                                <a:gd name="T3" fmla="*/ 3 h 4"/>
                                <a:gd name="T4" fmla="*/ 0 w 243"/>
                                <a:gd name="T5" fmla="*/ 0 h 4"/>
                                <a:gd name="T6" fmla="*/ 200 w 243"/>
                                <a:gd name="T7" fmla="*/ 0 h 4"/>
                                <a:gd name="T8" fmla="*/ 200 w 243"/>
                                <a:gd name="T9" fmla="*/ 3 h 4"/>
                                <a:gd name="T10" fmla="*/ 200 w 243"/>
                                <a:gd name="T11" fmla="*/ 3 h 4"/>
                                <a:gd name="T12" fmla="*/ 0 60000 65536"/>
                                <a:gd name="T13" fmla="*/ 0 60000 65536"/>
                                <a:gd name="T14" fmla="*/ 0 60000 65536"/>
                                <a:gd name="T15" fmla="*/ 0 60000 65536"/>
                                <a:gd name="T16" fmla="*/ 0 60000 65536"/>
                                <a:gd name="T17" fmla="*/ 0 60000 65536"/>
                                <a:gd name="T18" fmla="*/ 0 w 243"/>
                                <a:gd name="T19" fmla="*/ 0 h 4"/>
                                <a:gd name="T20" fmla="*/ 243 w 243"/>
                                <a:gd name="T21" fmla="*/ 4 h 4"/>
                              </a:gdLst>
                              <a:ahLst/>
                              <a:cxnLst>
                                <a:cxn ang="T12">
                                  <a:pos x="T0" y="T1"/>
                                </a:cxn>
                                <a:cxn ang="T13">
                                  <a:pos x="T2" y="T3"/>
                                </a:cxn>
                                <a:cxn ang="T14">
                                  <a:pos x="T4" y="T5"/>
                                </a:cxn>
                                <a:cxn ang="T15">
                                  <a:pos x="T6" y="T7"/>
                                </a:cxn>
                                <a:cxn ang="T16">
                                  <a:pos x="T8" y="T9"/>
                                </a:cxn>
                                <a:cxn ang="T17">
                                  <a:pos x="T10" y="T11"/>
                                </a:cxn>
                              </a:cxnLst>
                              <a:rect l="T18" t="T19" r="T20" b="T21"/>
                              <a:pathLst>
                                <a:path w="243" h="4">
                                  <a:moveTo>
                                    <a:pt x="242" y="3"/>
                                  </a:moveTo>
                                  <a:lnTo>
                                    <a:pt x="0" y="3"/>
                                  </a:lnTo>
                                  <a:lnTo>
                                    <a:pt x="0" y="0"/>
                                  </a:lnTo>
                                  <a:lnTo>
                                    <a:pt x="242" y="0"/>
                                  </a:lnTo>
                                  <a:lnTo>
                                    <a:pt x="242" y="3"/>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59" name="Freeform 1563"/>
                            <p:cNvSpPr>
                              <a:spLocks/>
                            </p:cNvSpPr>
                            <p:nvPr/>
                          </p:nvSpPr>
                          <p:spPr bwMode="auto">
                            <a:xfrm>
                              <a:off x="285" y="1754"/>
                              <a:ext cx="221" cy="1"/>
                            </a:xfrm>
                            <a:custGeom>
                              <a:avLst/>
                              <a:gdLst>
                                <a:gd name="T0" fmla="*/ 200 w 243"/>
                                <a:gd name="T1" fmla="*/ 0 h 1"/>
                                <a:gd name="T2" fmla="*/ 0 w 243"/>
                                <a:gd name="T3" fmla="*/ 0 h 1"/>
                                <a:gd name="T4" fmla="*/ 1 w 243"/>
                                <a:gd name="T5" fmla="*/ 0 h 1"/>
                                <a:gd name="T6" fmla="*/ 200 w 243"/>
                                <a:gd name="T7" fmla="*/ 0 h 1"/>
                                <a:gd name="T8" fmla="*/ 200 w 243"/>
                                <a:gd name="T9" fmla="*/ 0 h 1"/>
                                <a:gd name="T10" fmla="*/ 200 w 243"/>
                                <a:gd name="T11" fmla="*/ 0 h 1"/>
                                <a:gd name="T12" fmla="*/ 0 60000 65536"/>
                                <a:gd name="T13" fmla="*/ 0 60000 65536"/>
                                <a:gd name="T14" fmla="*/ 0 60000 65536"/>
                                <a:gd name="T15" fmla="*/ 0 60000 65536"/>
                                <a:gd name="T16" fmla="*/ 0 60000 65536"/>
                                <a:gd name="T17" fmla="*/ 0 60000 65536"/>
                                <a:gd name="T18" fmla="*/ 0 w 243"/>
                                <a:gd name="T19" fmla="*/ 0 h 1"/>
                                <a:gd name="T20" fmla="*/ 243 w 24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3" h="1">
                                  <a:moveTo>
                                    <a:pt x="242" y="0"/>
                                  </a:moveTo>
                                  <a:lnTo>
                                    <a:pt x="0" y="0"/>
                                  </a:lnTo>
                                  <a:lnTo>
                                    <a:pt x="1" y="0"/>
                                  </a:lnTo>
                                  <a:lnTo>
                                    <a:pt x="242"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60" name="Freeform 1564"/>
                            <p:cNvSpPr>
                              <a:spLocks/>
                            </p:cNvSpPr>
                            <p:nvPr/>
                          </p:nvSpPr>
                          <p:spPr bwMode="auto">
                            <a:xfrm>
                              <a:off x="286" y="1754"/>
                              <a:ext cx="222" cy="1"/>
                            </a:xfrm>
                            <a:custGeom>
                              <a:avLst/>
                              <a:gdLst>
                                <a:gd name="T0" fmla="*/ 199 w 244"/>
                                <a:gd name="T1" fmla="*/ 0 h 1"/>
                                <a:gd name="T2" fmla="*/ 0 w 244"/>
                                <a:gd name="T3" fmla="*/ 0 h 1"/>
                                <a:gd name="T4" fmla="*/ 0 w 244"/>
                                <a:gd name="T5" fmla="*/ 0 h 1"/>
                                <a:gd name="T6" fmla="*/ 201 w 244"/>
                                <a:gd name="T7" fmla="*/ 0 h 1"/>
                                <a:gd name="T8" fmla="*/ 199 w 244"/>
                                <a:gd name="T9" fmla="*/ 0 h 1"/>
                                <a:gd name="T10" fmla="*/ 199 w 244"/>
                                <a:gd name="T11" fmla="*/ 0 h 1"/>
                                <a:gd name="T12" fmla="*/ 0 60000 65536"/>
                                <a:gd name="T13" fmla="*/ 0 60000 65536"/>
                                <a:gd name="T14" fmla="*/ 0 60000 65536"/>
                                <a:gd name="T15" fmla="*/ 0 60000 65536"/>
                                <a:gd name="T16" fmla="*/ 0 60000 65536"/>
                                <a:gd name="T17" fmla="*/ 0 60000 65536"/>
                                <a:gd name="T18" fmla="*/ 0 w 244"/>
                                <a:gd name="T19" fmla="*/ 0 h 1"/>
                                <a:gd name="T20" fmla="*/ 244 w 24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4" h="1">
                                  <a:moveTo>
                                    <a:pt x="241" y="0"/>
                                  </a:moveTo>
                                  <a:lnTo>
                                    <a:pt x="0" y="0"/>
                                  </a:lnTo>
                                  <a:lnTo>
                                    <a:pt x="243" y="0"/>
                                  </a:lnTo>
                                  <a:lnTo>
                                    <a:pt x="241"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61" name="Freeform 1565"/>
                            <p:cNvSpPr>
                              <a:spLocks/>
                            </p:cNvSpPr>
                            <p:nvPr/>
                          </p:nvSpPr>
                          <p:spPr bwMode="auto">
                            <a:xfrm>
                              <a:off x="286" y="1754"/>
                              <a:ext cx="222" cy="1"/>
                            </a:xfrm>
                            <a:custGeom>
                              <a:avLst/>
                              <a:gdLst>
                                <a:gd name="T0" fmla="*/ 201 w 244"/>
                                <a:gd name="T1" fmla="*/ 0 h 1"/>
                                <a:gd name="T2" fmla="*/ 0 w 244"/>
                                <a:gd name="T3" fmla="*/ 0 h 1"/>
                                <a:gd name="T4" fmla="*/ 0 w 244"/>
                                <a:gd name="T5" fmla="*/ 0 h 1"/>
                                <a:gd name="T6" fmla="*/ 201 w 244"/>
                                <a:gd name="T7" fmla="*/ 0 h 1"/>
                                <a:gd name="T8" fmla="*/ 201 w 244"/>
                                <a:gd name="T9" fmla="*/ 0 h 1"/>
                                <a:gd name="T10" fmla="*/ 201 w 244"/>
                                <a:gd name="T11" fmla="*/ 0 h 1"/>
                                <a:gd name="T12" fmla="*/ 0 60000 65536"/>
                                <a:gd name="T13" fmla="*/ 0 60000 65536"/>
                                <a:gd name="T14" fmla="*/ 0 60000 65536"/>
                                <a:gd name="T15" fmla="*/ 0 60000 65536"/>
                                <a:gd name="T16" fmla="*/ 0 60000 65536"/>
                                <a:gd name="T17" fmla="*/ 0 60000 65536"/>
                                <a:gd name="T18" fmla="*/ 0 w 244"/>
                                <a:gd name="T19" fmla="*/ 0 h 1"/>
                                <a:gd name="T20" fmla="*/ 244 w 24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4" h="1">
                                  <a:moveTo>
                                    <a:pt x="243" y="0"/>
                                  </a:moveTo>
                                  <a:lnTo>
                                    <a:pt x="0" y="0"/>
                                  </a:lnTo>
                                  <a:lnTo>
                                    <a:pt x="243"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62" name="Freeform 1566"/>
                            <p:cNvSpPr>
                              <a:spLocks/>
                            </p:cNvSpPr>
                            <p:nvPr/>
                          </p:nvSpPr>
                          <p:spPr bwMode="auto">
                            <a:xfrm>
                              <a:off x="286" y="1754"/>
                              <a:ext cx="223" cy="1"/>
                            </a:xfrm>
                            <a:custGeom>
                              <a:avLst/>
                              <a:gdLst>
                                <a:gd name="T0" fmla="*/ 199 w 246"/>
                                <a:gd name="T1" fmla="*/ 0 h 1"/>
                                <a:gd name="T2" fmla="*/ 0 w 246"/>
                                <a:gd name="T3" fmla="*/ 0 h 1"/>
                                <a:gd name="T4" fmla="*/ 0 w 246"/>
                                <a:gd name="T5" fmla="*/ 0 h 1"/>
                                <a:gd name="T6" fmla="*/ 201 w 246"/>
                                <a:gd name="T7" fmla="*/ 0 h 1"/>
                                <a:gd name="T8" fmla="*/ 199 w 246"/>
                                <a:gd name="T9" fmla="*/ 0 h 1"/>
                                <a:gd name="T10" fmla="*/ 199 w 246"/>
                                <a:gd name="T11" fmla="*/ 0 h 1"/>
                                <a:gd name="T12" fmla="*/ 0 60000 65536"/>
                                <a:gd name="T13" fmla="*/ 0 60000 65536"/>
                                <a:gd name="T14" fmla="*/ 0 60000 65536"/>
                                <a:gd name="T15" fmla="*/ 0 60000 65536"/>
                                <a:gd name="T16" fmla="*/ 0 60000 65536"/>
                                <a:gd name="T17" fmla="*/ 0 60000 65536"/>
                                <a:gd name="T18" fmla="*/ 0 w 246"/>
                                <a:gd name="T19" fmla="*/ 0 h 1"/>
                                <a:gd name="T20" fmla="*/ 246 w 24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6" h="1">
                                  <a:moveTo>
                                    <a:pt x="243" y="0"/>
                                  </a:moveTo>
                                  <a:lnTo>
                                    <a:pt x="0" y="0"/>
                                  </a:lnTo>
                                  <a:lnTo>
                                    <a:pt x="245" y="0"/>
                                  </a:lnTo>
                                  <a:lnTo>
                                    <a:pt x="243"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63" name="Freeform 1567"/>
                            <p:cNvSpPr>
                              <a:spLocks/>
                            </p:cNvSpPr>
                            <p:nvPr/>
                          </p:nvSpPr>
                          <p:spPr bwMode="auto">
                            <a:xfrm>
                              <a:off x="286" y="1752"/>
                              <a:ext cx="223" cy="3"/>
                            </a:xfrm>
                            <a:custGeom>
                              <a:avLst/>
                              <a:gdLst>
                                <a:gd name="T0" fmla="*/ 201 w 246"/>
                                <a:gd name="T1" fmla="*/ 2 h 3"/>
                                <a:gd name="T2" fmla="*/ 0 w 246"/>
                                <a:gd name="T3" fmla="*/ 2 h 3"/>
                                <a:gd name="T4" fmla="*/ 0 w 246"/>
                                <a:gd name="T5" fmla="*/ 0 h 3"/>
                                <a:gd name="T6" fmla="*/ 201 w 246"/>
                                <a:gd name="T7" fmla="*/ 0 h 3"/>
                                <a:gd name="T8" fmla="*/ 201 w 246"/>
                                <a:gd name="T9" fmla="*/ 2 h 3"/>
                                <a:gd name="T10" fmla="*/ 201 w 246"/>
                                <a:gd name="T11" fmla="*/ 2 h 3"/>
                                <a:gd name="T12" fmla="*/ 0 60000 65536"/>
                                <a:gd name="T13" fmla="*/ 0 60000 65536"/>
                                <a:gd name="T14" fmla="*/ 0 60000 65536"/>
                                <a:gd name="T15" fmla="*/ 0 60000 65536"/>
                                <a:gd name="T16" fmla="*/ 0 60000 65536"/>
                                <a:gd name="T17" fmla="*/ 0 60000 65536"/>
                                <a:gd name="T18" fmla="*/ 0 w 246"/>
                                <a:gd name="T19" fmla="*/ 0 h 3"/>
                                <a:gd name="T20" fmla="*/ 246 w 246"/>
                                <a:gd name="T21" fmla="*/ 3 h 3"/>
                              </a:gdLst>
                              <a:ahLst/>
                              <a:cxnLst>
                                <a:cxn ang="T12">
                                  <a:pos x="T0" y="T1"/>
                                </a:cxn>
                                <a:cxn ang="T13">
                                  <a:pos x="T2" y="T3"/>
                                </a:cxn>
                                <a:cxn ang="T14">
                                  <a:pos x="T4" y="T5"/>
                                </a:cxn>
                                <a:cxn ang="T15">
                                  <a:pos x="T6" y="T7"/>
                                </a:cxn>
                                <a:cxn ang="T16">
                                  <a:pos x="T8" y="T9"/>
                                </a:cxn>
                                <a:cxn ang="T17">
                                  <a:pos x="T10" y="T11"/>
                                </a:cxn>
                              </a:cxnLst>
                              <a:rect l="T18" t="T19" r="T20" b="T21"/>
                              <a:pathLst>
                                <a:path w="246" h="3">
                                  <a:moveTo>
                                    <a:pt x="245" y="2"/>
                                  </a:moveTo>
                                  <a:lnTo>
                                    <a:pt x="0" y="2"/>
                                  </a:lnTo>
                                  <a:lnTo>
                                    <a:pt x="0" y="0"/>
                                  </a:lnTo>
                                  <a:lnTo>
                                    <a:pt x="245" y="0"/>
                                  </a:lnTo>
                                  <a:lnTo>
                                    <a:pt x="245" y="2"/>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64" name="Freeform 1568"/>
                            <p:cNvSpPr>
                              <a:spLocks/>
                            </p:cNvSpPr>
                            <p:nvPr/>
                          </p:nvSpPr>
                          <p:spPr bwMode="auto">
                            <a:xfrm>
                              <a:off x="278" y="1752"/>
                              <a:ext cx="4" cy="3"/>
                            </a:xfrm>
                            <a:custGeom>
                              <a:avLst/>
                              <a:gdLst>
                                <a:gd name="T0" fmla="*/ 0 w 5"/>
                                <a:gd name="T1" fmla="*/ 0 h 3"/>
                                <a:gd name="T2" fmla="*/ 2 w 5"/>
                                <a:gd name="T3" fmla="*/ 0 h 3"/>
                                <a:gd name="T4" fmla="*/ 2 w 5"/>
                                <a:gd name="T5" fmla="*/ 2 h 3"/>
                                <a:gd name="T6" fmla="*/ 0 w 5"/>
                                <a:gd name="T7" fmla="*/ 0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0"/>
                                  </a:moveTo>
                                  <a:lnTo>
                                    <a:pt x="4" y="0"/>
                                  </a:lnTo>
                                  <a:lnTo>
                                    <a:pt x="2" y="2"/>
                                  </a:lnTo>
                                  <a:lnTo>
                                    <a:pt x="0"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65" name="Freeform 1569"/>
                            <p:cNvSpPr>
                              <a:spLocks/>
                            </p:cNvSpPr>
                            <p:nvPr/>
                          </p:nvSpPr>
                          <p:spPr bwMode="auto">
                            <a:xfrm>
                              <a:off x="286" y="1752"/>
                              <a:ext cx="223" cy="1"/>
                            </a:xfrm>
                            <a:custGeom>
                              <a:avLst/>
                              <a:gdLst>
                                <a:gd name="T0" fmla="*/ 201 w 246"/>
                                <a:gd name="T1" fmla="*/ 0 h 1"/>
                                <a:gd name="T2" fmla="*/ 0 w 246"/>
                                <a:gd name="T3" fmla="*/ 0 h 1"/>
                                <a:gd name="T4" fmla="*/ 0 w 246"/>
                                <a:gd name="T5" fmla="*/ 0 h 1"/>
                                <a:gd name="T6" fmla="*/ 201 w 246"/>
                                <a:gd name="T7" fmla="*/ 0 h 1"/>
                                <a:gd name="T8" fmla="*/ 201 w 246"/>
                                <a:gd name="T9" fmla="*/ 0 h 1"/>
                                <a:gd name="T10" fmla="*/ 201 w 246"/>
                                <a:gd name="T11" fmla="*/ 0 h 1"/>
                                <a:gd name="T12" fmla="*/ 0 60000 65536"/>
                                <a:gd name="T13" fmla="*/ 0 60000 65536"/>
                                <a:gd name="T14" fmla="*/ 0 60000 65536"/>
                                <a:gd name="T15" fmla="*/ 0 60000 65536"/>
                                <a:gd name="T16" fmla="*/ 0 60000 65536"/>
                                <a:gd name="T17" fmla="*/ 0 60000 65536"/>
                                <a:gd name="T18" fmla="*/ 0 w 246"/>
                                <a:gd name="T19" fmla="*/ 0 h 1"/>
                                <a:gd name="T20" fmla="*/ 246 w 24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6" h="1">
                                  <a:moveTo>
                                    <a:pt x="245" y="0"/>
                                  </a:moveTo>
                                  <a:lnTo>
                                    <a:pt x="0" y="0"/>
                                  </a:lnTo>
                                  <a:lnTo>
                                    <a:pt x="245"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66" name="Freeform 1570"/>
                            <p:cNvSpPr>
                              <a:spLocks/>
                            </p:cNvSpPr>
                            <p:nvPr/>
                          </p:nvSpPr>
                          <p:spPr bwMode="auto">
                            <a:xfrm>
                              <a:off x="274" y="1752"/>
                              <a:ext cx="10" cy="1"/>
                            </a:xfrm>
                            <a:custGeom>
                              <a:avLst/>
                              <a:gdLst>
                                <a:gd name="T0" fmla="*/ 6 w 11"/>
                                <a:gd name="T1" fmla="*/ 0 h 1"/>
                                <a:gd name="T2" fmla="*/ 4 w 11"/>
                                <a:gd name="T3" fmla="*/ 0 h 1"/>
                                <a:gd name="T4" fmla="*/ 0 w 11"/>
                                <a:gd name="T5" fmla="*/ 0 h 1"/>
                                <a:gd name="T6" fmla="*/ 8 w 11"/>
                                <a:gd name="T7" fmla="*/ 0 h 1"/>
                                <a:gd name="T8" fmla="*/ 6 w 11"/>
                                <a:gd name="T9" fmla="*/ 0 h 1"/>
                                <a:gd name="T10" fmla="*/ 6 w 11"/>
                                <a:gd name="T11" fmla="*/ 0 h 1"/>
                                <a:gd name="T12" fmla="*/ 0 60000 65536"/>
                                <a:gd name="T13" fmla="*/ 0 60000 65536"/>
                                <a:gd name="T14" fmla="*/ 0 60000 65536"/>
                                <a:gd name="T15" fmla="*/ 0 60000 65536"/>
                                <a:gd name="T16" fmla="*/ 0 60000 65536"/>
                                <a:gd name="T17" fmla="*/ 0 60000 65536"/>
                                <a:gd name="T18" fmla="*/ 0 w 11"/>
                                <a:gd name="T19" fmla="*/ 0 h 1"/>
                                <a:gd name="T20" fmla="*/ 11 w 1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 h="1">
                                  <a:moveTo>
                                    <a:pt x="8" y="0"/>
                                  </a:moveTo>
                                  <a:lnTo>
                                    <a:pt x="4" y="0"/>
                                  </a:lnTo>
                                  <a:lnTo>
                                    <a:pt x="0" y="0"/>
                                  </a:lnTo>
                                  <a:lnTo>
                                    <a:pt x="10" y="0"/>
                                  </a:lnTo>
                                  <a:lnTo>
                                    <a:pt x="8"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67" name="Freeform 1571"/>
                            <p:cNvSpPr>
                              <a:spLocks/>
                            </p:cNvSpPr>
                            <p:nvPr/>
                          </p:nvSpPr>
                          <p:spPr bwMode="auto">
                            <a:xfrm>
                              <a:off x="286" y="1752"/>
                              <a:ext cx="226" cy="1"/>
                            </a:xfrm>
                            <a:custGeom>
                              <a:avLst/>
                              <a:gdLst>
                                <a:gd name="T0" fmla="*/ 201 w 249"/>
                                <a:gd name="T1" fmla="*/ 0 h 1"/>
                                <a:gd name="T2" fmla="*/ 0 w 249"/>
                                <a:gd name="T3" fmla="*/ 0 h 1"/>
                                <a:gd name="T4" fmla="*/ 0 w 249"/>
                                <a:gd name="T5" fmla="*/ 0 h 1"/>
                                <a:gd name="T6" fmla="*/ 204 w 249"/>
                                <a:gd name="T7" fmla="*/ 0 h 1"/>
                                <a:gd name="T8" fmla="*/ 201 w 249"/>
                                <a:gd name="T9" fmla="*/ 0 h 1"/>
                                <a:gd name="T10" fmla="*/ 201 w 249"/>
                                <a:gd name="T11" fmla="*/ 0 h 1"/>
                                <a:gd name="T12" fmla="*/ 0 60000 65536"/>
                                <a:gd name="T13" fmla="*/ 0 60000 65536"/>
                                <a:gd name="T14" fmla="*/ 0 60000 65536"/>
                                <a:gd name="T15" fmla="*/ 0 60000 65536"/>
                                <a:gd name="T16" fmla="*/ 0 60000 65536"/>
                                <a:gd name="T17" fmla="*/ 0 60000 65536"/>
                                <a:gd name="T18" fmla="*/ 0 w 249"/>
                                <a:gd name="T19" fmla="*/ 0 h 1"/>
                                <a:gd name="T20" fmla="*/ 249 w 24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9" h="1">
                                  <a:moveTo>
                                    <a:pt x="245" y="0"/>
                                  </a:moveTo>
                                  <a:lnTo>
                                    <a:pt x="0" y="0"/>
                                  </a:lnTo>
                                  <a:lnTo>
                                    <a:pt x="248" y="0"/>
                                  </a:lnTo>
                                  <a:lnTo>
                                    <a:pt x="245"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68" name="Freeform 1572"/>
                            <p:cNvSpPr>
                              <a:spLocks/>
                            </p:cNvSpPr>
                            <p:nvPr/>
                          </p:nvSpPr>
                          <p:spPr bwMode="auto">
                            <a:xfrm>
                              <a:off x="269" y="1752"/>
                              <a:ext cx="15" cy="1"/>
                            </a:xfrm>
                            <a:custGeom>
                              <a:avLst/>
                              <a:gdLst>
                                <a:gd name="T0" fmla="*/ 13 w 16"/>
                                <a:gd name="T1" fmla="*/ 0 h 1"/>
                                <a:gd name="T2" fmla="*/ 5 w 16"/>
                                <a:gd name="T3" fmla="*/ 0 h 1"/>
                                <a:gd name="T4" fmla="*/ 0 w 16"/>
                                <a:gd name="T5" fmla="*/ 0 h 1"/>
                                <a:gd name="T6" fmla="*/ 13 w 16"/>
                                <a:gd name="T7" fmla="*/ 0 h 1"/>
                                <a:gd name="T8" fmla="*/ 13 w 16"/>
                                <a:gd name="T9" fmla="*/ 0 h 1"/>
                                <a:gd name="T10" fmla="*/ 13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15" y="0"/>
                                  </a:moveTo>
                                  <a:lnTo>
                                    <a:pt x="5" y="0"/>
                                  </a:lnTo>
                                  <a:lnTo>
                                    <a:pt x="0" y="0"/>
                                  </a:lnTo>
                                  <a:lnTo>
                                    <a:pt x="15"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69" name="Freeform 1573"/>
                            <p:cNvSpPr>
                              <a:spLocks/>
                            </p:cNvSpPr>
                            <p:nvPr/>
                          </p:nvSpPr>
                          <p:spPr bwMode="auto">
                            <a:xfrm>
                              <a:off x="286" y="1752"/>
                              <a:ext cx="226" cy="1"/>
                            </a:xfrm>
                            <a:custGeom>
                              <a:avLst/>
                              <a:gdLst>
                                <a:gd name="T0" fmla="*/ 204 w 249"/>
                                <a:gd name="T1" fmla="*/ 0 h 1"/>
                                <a:gd name="T2" fmla="*/ 0 w 249"/>
                                <a:gd name="T3" fmla="*/ 0 h 1"/>
                                <a:gd name="T4" fmla="*/ 0 w 249"/>
                                <a:gd name="T5" fmla="*/ 0 h 1"/>
                                <a:gd name="T6" fmla="*/ 204 w 249"/>
                                <a:gd name="T7" fmla="*/ 0 h 1"/>
                                <a:gd name="T8" fmla="*/ 204 w 249"/>
                                <a:gd name="T9" fmla="*/ 0 h 1"/>
                                <a:gd name="T10" fmla="*/ 204 w 249"/>
                                <a:gd name="T11" fmla="*/ 0 h 1"/>
                                <a:gd name="T12" fmla="*/ 0 60000 65536"/>
                                <a:gd name="T13" fmla="*/ 0 60000 65536"/>
                                <a:gd name="T14" fmla="*/ 0 60000 65536"/>
                                <a:gd name="T15" fmla="*/ 0 60000 65536"/>
                                <a:gd name="T16" fmla="*/ 0 60000 65536"/>
                                <a:gd name="T17" fmla="*/ 0 60000 65536"/>
                                <a:gd name="T18" fmla="*/ 0 w 249"/>
                                <a:gd name="T19" fmla="*/ 0 h 1"/>
                                <a:gd name="T20" fmla="*/ 249 w 24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9" h="1">
                                  <a:moveTo>
                                    <a:pt x="248" y="0"/>
                                  </a:moveTo>
                                  <a:lnTo>
                                    <a:pt x="0" y="0"/>
                                  </a:lnTo>
                                  <a:lnTo>
                                    <a:pt x="248"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70" name="Freeform 1574"/>
                            <p:cNvSpPr>
                              <a:spLocks/>
                            </p:cNvSpPr>
                            <p:nvPr/>
                          </p:nvSpPr>
                          <p:spPr bwMode="auto">
                            <a:xfrm>
                              <a:off x="268" y="1752"/>
                              <a:ext cx="18" cy="1"/>
                            </a:xfrm>
                            <a:custGeom>
                              <a:avLst/>
                              <a:gdLst>
                                <a:gd name="T0" fmla="*/ 14 w 19"/>
                                <a:gd name="T1" fmla="*/ 0 h 1"/>
                                <a:gd name="T2" fmla="*/ 1 w 19"/>
                                <a:gd name="T3" fmla="*/ 0 h 1"/>
                                <a:gd name="T4" fmla="*/ 0 w 19"/>
                                <a:gd name="T5" fmla="*/ 0 h 1"/>
                                <a:gd name="T6" fmla="*/ 16 w 19"/>
                                <a:gd name="T7" fmla="*/ 0 h 1"/>
                                <a:gd name="T8" fmla="*/ 14 w 19"/>
                                <a:gd name="T9" fmla="*/ 0 h 1"/>
                                <a:gd name="T10" fmla="*/ 14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16" y="0"/>
                                  </a:moveTo>
                                  <a:lnTo>
                                    <a:pt x="1" y="0"/>
                                  </a:lnTo>
                                  <a:lnTo>
                                    <a:pt x="0" y="0"/>
                                  </a:lnTo>
                                  <a:lnTo>
                                    <a:pt x="18" y="0"/>
                                  </a:lnTo>
                                  <a:lnTo>
                                    <a:pt x="16"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71" name="Freeform 1575"/>
                            <p:cNvSpPr>
                              <a:spLocks/>
                            </p:cNvSpPr>
                            <p:nvPr/>
                          </p:nvSpPr>
                          <p:spPr bwMode="auto">
                            <a:xfrm>
                              <a:off x="286" y="1751"/>
                              <a:ext cx="228" cy="2"/>
                            </a:xfrm>
                            <a:custGeom>
                              <a:avLst/>
                              <a:gdLst>
                                <a:gd name="T0" fmla="*/ 204 w 251"/>
                                <a:gd name="T1" fmla="*/ 1 h 3"/>
                                <a:gd name="T2" fmla="*/ 0 w 251"/>
                                <a:gd name="T3" fmla="*/ 1 h 3"/>
                                <a:gd name="T4" fmla="*/ 0 w 251"/>
                                <a:gd name="T5" fmla="*/ 0 h 3"/>
                                <a:gd name="T6" fmla="*/ 206 w 251"/>
                                <a:gd name="T7" fmla="*/ 0 h 3"/>
                                <a:gd name="T8" fmla="*/ 204 w 251"/>
                                <a:gd name="T9" fmla="*/ 1 h 3"/>
                                <a:gd name="T10" fmla="*/ 204 w 251"/>
                                <a:gd name="T11" fmla="*/ 1 h 3"/>
                                <a:gd name="T12" fmla="*/ 0 60000 65536"/>
                                <a:gd name="T13" fmla="*/ 0 60000 65536"/>
                                <a:gd name="T14" fmla="*/ 0 60000 65536"/>
                                <a:gd name="T15" fmla="*/ 0 60000 65536"/>
                                <a:gd name="T16" fmla="*/ 0 60000 65536"/>
                                <a:gd name="T17" fmla="*/ 0 60000 65536"/>
                                <a:gd name="T18" fmla="*/ 0 w 251"/>
                                <a:gd name="T19" fmla="*/ 0 h 3"/>
                                <a:gd name="T20" fmla="*/ 251 w 25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51" h="3">
                                  <a:moveTo>
                                    <a:pt x="248" y="2"/>
                                  </a:moveTo>
                                  <a:lnTo>
                                    <a:pt x="0" y="2"/>
                                  </a:lnTo>
                                  <a:lnTo>
                                    <a:pt x="0" y="0"/>
                                  </a:lnTo>
                                  <a:lnTo>
                                    <a:pt x="250" y="0"/>
                                  </a:lnTo>
                                  <a:lnTo>
                                    <a:pt x="248" y="2"/>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72" name="Freeform 1576"/>
                            <p:cNvSpPr>
                              <a:spLocks/>
                            </p:cNvSpPr>
                            <p:nvPr/>
                          </p:nvSpPr>
                          <p:spPr bwMode="auto">
                            <a:xfrm>
                              <a:off x="264" y="1751"/>
                              <a:ext cx="23" cy="2"/>
                            </a:xfrm>
                            <a:custGeom>
                              <a:avLst/>
                              <a:gdLst>
                                <a:gd name="T0" fmla="*/ 19 w 25"/>
                                <a:gd name="T1" fmla="*/ 1 h 3"/>
                                <a:gd name="T2" fmla="*/ 5 w 25"/>
                                <a:gd name="T3" fmla="*/ 1 h 3"/>
                                <a:gd name="T4" fmla="*/ 0 w 25"/>
                                <a:gd name="T5" fmla="*/ 0 h 3"/>
                                <a:gd name="T6" fmla="*/ 20 w 25"/>
                                <a:gd name="T7" fmla="*/ 0 h 3"/>
                                <a:gd name="T8" fmla="*/ 19 w 25"/>
                                <a:gd name="T9" fmla="*/ 1 h 3"/>
                                <a:gd name="T10" fmla="*/ 19 w 25"/>
                                <a:gd name="T11" fmla="*/ 1 h 3"/>
                                <a:gd name="T12" fmla="*/ 0 60000 65536"/>
                                <a:gd name="T13" fmla="*/ 0 60000 65536"/>
                                <a:gd name="T14" fmla="*/ 0 60000 65536"/>
                                <a:gd name="T15" fmla="*/ 0 60000 65536"/>
                                <a:gd name="T16" fmla="*/ 0 60000 65536"/>
                                <a:gd name="T17" fmla="*/ 0 60000 65536"/>
                                <a:gd name="T18" fmla="*/ 0 w 25"/>
                                <a:gd name="T19" fmla="*/ 0 h 3"/>
                                <a:gd name="T20" fmla="*/ 25 w 25"/>
                                <a:gd name="T21" fmla="*/ 3 h 3"/>
                              </a:gdLst>
                              <a:ahLst/>
                              <a:cxnLst>
                                <a:cxn ang="T12">
                                  <a:pos x="T0" y="T1"/>
                                </a:cxn>
                                <a:cxn ang="T13">
                                  <a:pos x="T2" y="T3"/>
                                </a:cxn>
                                <a:cxn ang="T14">
                                  <a:pos x="T4" y="T5"/>
                                </a:cxn>
                                <a:cxn ang="T15">
                                  <a:pos x="T6" y="T7"/>
                                </a:cxn>
                                <a:cxn ang="T16">
                                  <a:pos x="T8" y="T9"/>
                                </a:cxn>
                                <a:cxn ang="T17">
                                  <a:pos x="T10" y="T11"/>
                                </a:cxn>
                              </a:cxnLst>
                              <a:rect l="T18" t="T19" r="T20" b="T21"/>
                              <a:pathLst>
                                <a:path w="25" h="3">
                                  <a:moveTo>
                                    <a:pt x="23" y="2"/>
                                  </a:moveTo>
                                  <a:lnTo>
                                    <a:pt x="5" y="2"/>
                                  </a:lnTo>
                                  <a:lnTo>
                                    <a:pt x="0" y="0"/>
                                  </a:lnTo>
                                  <a:lnTo>
                                    <a:pt x="24" y="0"/>
                                  </a:lnTo>
                                  <a:lnTo>
                                    <a:pt x="23" y="2"/>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73" name="Freeform 1577"/>
                            <p:cNvSpPr>
                              <a:spLocks/>
                            </p:cNvSpPr>
                            <p:nvPr/>
                          </p:nvSpPr>
                          <p:spPr bwMode="auto">
                            <a:xfrm>
                              <a:off x="264" y="1751"/>
                              <a:ext cx="250" cy="1"/>
                            </a:xfrm>
                            <a:custGeom>
                              <a:avLst/>
                              <a:gdLst>
                                <a:gd name="T0" fmla="*/ 226 w 275"/>
                                <a:gd name="T1" fmla="*/ 0 h 1"/>
                                <a:gd name="T2" fmla="*/ 20 w 275"/>
                                <a:gd name="T3" fmla="*/ 0 h 1"/>
                                <a:gd name="T4" fmla="*/ 20 w 275"/>
                                <a:gd name="T5" fmla="*/ 0 h 1"/>
                                <a:gd name="T6" fmla="*/ 20 w 275"/>
                                <a:gd name="T7" fmla="*/ 0 h 1"/>
                                <a:gd name="T8" fmla="*/ 0 w 275"/>
                                <a:gd name="T9" fmla="*/ 0 h 1"/>
                                <a:gd name="T10" fmla="*/ 0 w 275"/>
                                <a:gd name="T11" fmla="*/ 0 h 1"/>
                                <a:gd name="T12" fmla="*/ 0 w 275"/>
                                <a:gd name="T13" fmla="*/ 0 h 1"/>
                                <a:gd name="T14" fmla="*/ 226 w 275"/>
                                <a:gd name="T15" fmla="*/ 0 h 1"/>
                                <a:gd name="T16" fmla="*/ 226 w 275"/>
                                <a:gd name="T17" fmla="*/ 0 h 1"/>
                                <a:gd name="T18" fmla="*/ 226 w 275"/>
                                <a:gd name="T19" fmla="*/ 0 h 1"/>
                                <a:gd name="T20" fmla="*/ 226 w 275"/>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5"/>
                                <a:gd name="T34" fmla="*/ 0 h 1"/>
                                <a:gd name="T35" fmla="*/ 275 w 275"/>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5" h="1">
                                  <a:moveTo>
                                    <a:pt x="274" y="0"/>
                                  </a:moveTo>
                                  <a:lnTo>
                                    <a:pt x="24" y="0"/>
                                  </a:lnTo>
                                  <a:lnTo>
                                    <a:pt x="0" y="0"/>
                                  </a:lnTo>
                                  <a:lnTo>
                                    <a:pt x="274"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74" name="Freeform 1578"/>
                            <p:cNvSpPr>
                              <a:spLocks/>
                            </p:cNvSpPr>
                            <p:nvPr/>
                          </p:nvSpPr>
                          <p:spPr bwMode="auto">
                            <a:xfrm>
                              <a:off x="264" y="1751"/>
                              <a:ext cx="250" cy="1"/>
                            </a:xfrm>
                            <a:custGeom>
                              <a:avLst/>
                              <a:gdLst>
                                <a:gd name="T0" fmla="*/ 226 w 275"/>
                                <a:gd name="T1" fmla="*/ 0 h 1"/>
                                <a:gd name="T2" fmla="*/ 0 w 275"/>
                                <a:gd name="T3" fmla="*/ 0 h 1"/>
                                <a:gd name="T4" fmla="*/ 0 w 275"/>
                                <a:gd name="T5" fmla="*/ 0 h 1"/>
                                <a:gd name="T6" fmla="*/ 226 w 275"/>
                                <a:gd name="T7" fmla="*/ 0 h 1"/>
                                <a:gd name="T8" fmla="*/ 226 w 275"/>
                                <a:gd name="T9" fmla="*/ 0 h 1"/>
                                <a:gd name="T10" fmla="*/ 226 w 275"/>
                                <a:gd name="T11" fmla="*/ 0 h 1"/>
                                <a:gd name="T12" fmla="*/ 0 60000 65536"/>
                                <a:gd name="T13" fmla="*/ 0 60000 65536"/>
                                <a:gd name="T14" fmla="*/ 0 60000 65536"/>
                                <a:gd name="T15" fmla="*/ 0 60000 65536"/>
                                <a:gd name="T16" fmla="*/ 0 60000 65536"/>
                                <a:gd name="T17" fmla="*/ 0 60000 65536"/>
                                <a:gd name="T18" fmla="*/ 0 w 275"/>
                                <a:gd name="T19" fmla="*/ 0 h 1"/>
                                <a:gd name="T20" fmla="*/ 275 w 2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5" h="1">
                                  <a:moveTo>
                                    <a:pt x="274" y="0"/>
                                  </a:moveTo>
                                  <a:lnTo>
                                    <a:pt x="0" y="0"/>
                                  </a:lnTo>
                                  <a:lnTo>
                                    <a:pt x="274"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75" name="Freeform 1579"/>
                            <p:cNvSpPr>
                              <a:spLocks/>
                            </p:cNvSpPr>
                            <p:nvPr/>
                          </p:nvSpPr>
                          <p:spPr bwMode="auto">
                            <a:xfrm>
                              <a:off x="264" y="1751"/>
                              <a:ext cx="250" cy="1"/>
                            </a:xfrm>
                            <a:custGeom>
                              <a:avLst/>
                              <a:gdLst>
                                <a:gd name="T0" fmla="*/ 226 w 275"/>
                                <a:gd name="T1" fmla="*/ 0 h 1"/>
                                <a:gd name="T2" fmla="*/ 0 w 275"/>
                                <a:gd name="T3" fmla="*/ 0 h 1"/>
                                <a:gd name="T4" fmla="*/ 0 w 275"/>
                                <a:gd name="T5" fmla="*/ 0 h 1"/>
                                <a:gd name="T6" fmla="*/ 226 w 275"/>
                                <a:gd name="T7" fmla="*/ 0 h 1"/>
                                <a:gd name="T8" fmla="*/ 226 w 275"/>
                                <a:gd name="T9" fmla="*/ 0 h 1"/>
                                <a:gd name="T10" fmla="*/ 226 w 275"/>
                                <a:gd name="T11" fmla="*/ 0 h 1"/>
                                <a:gd name="T12" fmla="*/ 0 60000 65536"/>
                                <a:gd name="T13" fmla="*/ 0 60000 65536"/>
                                <a:gd name="T14" fmla="*/ 0 60000 65536"/>
                                <a:gd name="T15" fmla="*/ 0 60000 65536"/>
                                <a:gd name="T16" fmla="*/ 0 60000 65536"/>
                                <a:gd name="T17" fmla="*/ 0 60000 65536"/>
                                <a:gd name="T18" fmla="*/ 0 w 275"/>
                                <a:gd name="T19" fmla="*/ 0 h 1"/>
                                <a:gd name="T20" fmla="*/ 275 w 2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5" h="1">
                                  <a:moveTo>
                                    <a:pt x="274" y="0"/>
                                  </a:moveTo>
                                  <a:lnTo>
                                    <a:pt x="0" y="0"/>
                                  </a:lnTo>
                                  <a:lnTo>
                                    <a:pt x="274"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76" name="Freeform 1580"/>
                            <p:cNvSpPr>
                              <a:spLocks/>
                            </p:cNvSpPr>
                            <p:nvPr/>
                          </p:nvSpPr>
                          <p:spPr bwMode="auto">
                            <a:xfrm>
                              <a:off x="264" y="1751"/>
                              <a:ext cx="251" cy="1"/>
                            </a:xfrm>
                            <a:custGeom>
                              <a:avLst/>
                              <a:gdLst>
                                <a:gd name="T0" fmla="*/ 226 w 276"/>
                                <a:gd name="T1" fmla="*/ 0 h 1"/>
                                <a:gd name="T2" fmla="*/ 0 w 276"/>
                                <a:gd name="T3" fmla="*/ 0 h 1"/>
                                <a:gd name="T4" fmla="*/ 0 w 276"/>
                                <a:gd name="T5" fmla="*/ 0 h 1"/>
                                <a:gd name="T6" fmla="*/ 227 w 276"/>
                                <a:gd name="T7" fmla="*/ 0 h 1"/>
                                <a:gd name="T8" fmla="*/ 226 w 276"/>
                                <a:gd name="T9" fmla="*/ 0 h 1"/>
                                <a:gd name="T10" fmla="*/ 226 w 276"/>
                                <a:gd name="T11" fmla="*/ 0 h 1"/>
                                <a:gd name="T12" fmla="*/ 0 60000 65536"/>
                                <a:gd name="T13" fmla="*/ 0 60000 65536"/>
                                <a:gd name="T14" fmla="*/ 0 60000 65536"/>
                                <a:gd name="T15" fmla="*/ 0 60000 65536"/>
                                <a:gd name="T16" fmla="*/ 0 60000 65536"/>
                                <a:gd name="T17" fmla="*/ 0 60000 65536"/>
                                <a:gd name="T18" fmla="*/ 0 w 276"/>
                                <a:gd name="T19" fmla="*/ 0 h 1"/>
                                <a:gd name="T20" fmla="*/ 276 w 2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6" h="1">
                                  <a:moveTo>
                                    <a:pt x="274" y="0"/>
                                  </a:moveTo>
                                  <a:lnTo>
                                    <a:pt x="0" y="0"/>
                                  </a:lnTo>
                                  <a:lnTo>
                                    <a:pt x="275" y="0"/>
                                  </a:lnTo>
                                  <a:lnTo>
                                    <a:pt x="274"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77" name="Freeform 1581"/>
                            <p:cNvSpPr>
                              <a:spLocks/>
                            </p:cNvSpPr>
                            <p:nvPr/>
                          </p:nvSpPr>
                          <p:spPr bwMode="auto">
                            <a:xfrm>
                              <a:off x="264" y="1750"/>
                              <a:ext cx="251" cy="2"/>
                            </a:xfrm>
                            <a:custGeom>
                              <a:avLst/>
                              <a:gdLst>
                                <a:gd name="T0" fmla="*/ 227 w 276"/>
                                <a:gd name="T1" fmla="*/ 1 h 2"/>
                                <a:gd name="T2" fmla="*/ 0 w 276"/>
                                <a:gd name="T3" fmla="*/ 1 h 2"/>
                                <a:gd name="T4" fmla="*/ 0 w 276"/>
                                <a:gd name="T5" fmla="*/ 0 h 2"/>
                                <a:gd name="T6" fmla="*/ 227 w 276"/>
                                <a:gd name="T7" fmla="*/ 0 h 2"/>
                                <a:gd name="T8" fmla="*/ 227 w 276"/>
                                <a:gd name="T9" fmla="*/ 1 h 2"/>
                                <a:gd name="T10" fmla="*/ 227 w 276"/>
                                <a:gd name="T11" fmla="*/ 1 h 2"/>
                                <a:gd name="T12" fmla="*/ 0 60000 65536"/>
                                <a:gd name="T13" fmla="*/ 0 60000 65536"/>
                                <a:gd name="T14" fmla="*/ 0 60000 65536"/>
                                <a:gd name="T15" fmla="*/ 0 60000 65536"/>
                                <a:gd name="T16" fmla="*/ 0 60000 65536"/>
                                <a:gd name="T17" fmla="*/ 0 60000 65536"/>
                                <a:gd name="T18" fmla="*/ 0 w 276"/>
                                <a:gd name="T19" fmla="*/ 0 h 2"/>
                                <a:gd name="T20" fmla="*/ 276 w 276"/>
                                <a:gd name="T21" fmla="*/ 2 h 2"/>
                              </a:gdLst>
                              <a:ahLst/>
                              <a:cxnLst>
                                <a:cxn ang="T12">
                                  <a:pos x="T0" y="T1"/>
                                </a:cxn>
                                <a:cxn ang="T13">
                                  <a:pos x="T2" y="T3"/>
                                </a:cxn>
                                <a:cxn ang="T14">
                                  <a:pos x="T4" y="T5"/>
                                </a:cxn>
                                <a:cxn ang="T15">
                                  <a:pos x="T6" y="T7"/>
                                </a:cxn>
                                <a:cxn ang="T16">
                                  <a:pos x="T8" y="T9"/>
                                </a:cxn>
                                <a:cxn ang="T17">
                                  <a:pos x="T10" y="T11"/>
                                </a:cxn>
                              </a:cxnLst>
                              <a:rect l="T18" t="T19" r="T20" b="T21"/>
                              <a:pathLst>
                                <a:path w="276" h="2">
                                  <a:moveTo>
                                    <a:pt x="275" y="1"/>
                                  </a:moveTo>
                                  <a:lnTo>
                                    <a:pt x="0" y="1"/>
                                  </a:lnTo>
                                  <a:lnTo>
                                    <a:pt x="0" y="0"/>
                                  </a:lnTo>
                                  <a:lnTo>
                                    <a:pt x="275" y="0"/>
                                  </a:lnTo>
                                  <a:lnTo>
                                    <a:pt x="275" y="1"/>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78" name="Freeform 1582"/>
                            <p:cNvSpPr>
                              <a:spLocks/>
                            </p:cNvSpPr>
                            <p:nvPr/>
                          </p:nvSpPr>
                          <p:spPr bwMode="auto">
                            <a:xfrm>
                              <a:off x="264" y="1750"/>
                              <a:ext cx="251" cy="1"/>
                            </a:xfrm>
                            <a:custGeom>
                              <a:avLst/>
                              <a:gdLst>
                                <a:gd name="T0" fmla="*/ 227 w 276"/>
                                <a:gd name="T1" fmla="*/ 0 h 1"/>
                                <a:gd name="T2" fmla="*/ 0 w 276"/>
                                <a:gd name="T3" fmla="*/ 0 h 1"/>
                                <a:gd name="T4" fmla="*/ 0 w 276"/>
                                <a:gd name="T5" fmla="*/ 0 h 1"/>
                                <a:gd name="T6" fmla="*/ 227 w 276"/>
                                <a:gd name="T7" fmla="*/ 0 h 1"/>
                                <a:gd name="T8" fmla="*/ 227 w 276"/>
                                <a:gd name="T9" fmla="*/ 0 h 1"/>
                                <a:gd name="T10" fmla="*/ 227 w 276"/>
                                <a:gd name="T11" fmla="*/ 0 h 1"/>
                                <a:gd name="T12" fmla="*/ 0 60000 65536"/>
                                <a:gd name="T13" fmla="*/ 0 60000 65536"/>
                                <a:gd name="T14" fmla="*/ 0 60000 65536"/>
                                <a:gd name="T15" fmla="*/ 0 60000 65536"/>
                                <a:gd name="T16" fmla="*/ 0 60000 65536"/>
                                <a:gd name="T17" fmla="*/ 0 60000 65536"/>
                                <a:gd name="T18" fmla="*/ 0 w 276"/>
                                <a:gd name="T19" fmla="*/ 0 h 1"/>
                                <a:gd name="T20" fmla="*/ 276 w 2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6" h="1">
                                  <a:moveTo>
                                    <a:pt x="275" y="0"/>
                                  </a:moveTo>
                                  <a:lnTo>
                                    <a:pt x="0" y="0"/>
                                  </a:lnTo>
                                  <a:lnTo>
                                    <a:pt x="275"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79" name="Freeform 1583"/>
                            <p:cNvSpPr>
                              <a:spLocks/>
                            </p:cNvSpPr>
                            <p:nvPr/>
                          </p:nvSpPr>
                          <p:spPr bwMode="auto">
                            <a:xfrm>
                              <a:off x="264" y="1750"/>
                              <a:ext cx="251" cy="1"/>
                            </a:xfrm>
                            <a:custGeom>
                              <a:avLst/>
                              <a:gdLst>
                                <a:gd name="T0" fmla="*/ 227 w 276"/>
                                <a:gd name="T1" fmla="*/ 0 h 1"/>
                                <a:gd name="T2" fmla="*/ 0 w 276"/>
                                <a:gd name="T3" fmla="*/ 0 h 1"/>
                                <a:gd name="T4" fmla="*/ 0 w 276"/>
                                <a:gd name="T5" fmla="*/ 0 h 1"/>
                                <a:gd name="T6" fmla="*/ 227 w 276"/>
                                <a:gd name="T7" fmla="*/ 0 h 1"/>
                                <a:gd name="T8" fmla="*/ 227 w 276"/>
                                <a:gd name="T9" fmla="*/ 0 h 1"/>
                                <a:gd name="T10" fmla="*/ 227 w 276"/>
                                <a:gd name="T11" fmla="*/ 0 h 1"/>
                                <a:gd name="T12" fmla="*/ 0 60000 65536"/>
                                <a:gd name="T13" fmla="*/ 0 60000 65536"/>
                                <a:gd name="T14" fmla="*/ 0 60000 65536"/>
                                <a:gd name="T15" fmla="*/ 0 60000 65536"/>
                                <a:gd name="T16" fmla="*/ 0 60000 65536"/>
                                <a:gd name="T17" fmla="*/ 0 60000 65536"/>
                                <a:gd name="T18" fmla="*/ 0 w 276"/>
                                <a:gd name="T19" fmla="*/ 0 h 1"/>
                                <a:gd name="T20" fmla="*/ 276 w 2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6" h="1">
                                  <a:moveTo>
                                    <a:pt x="275" y="0"/>
                                  </a:moveTo>
                                  <a:lnTo>
                                    <a:pt x="0" y="0"/>
                                  </a:lnTo>
                                  <a:lnTo>
                                    <a:pt x="275"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80" name="Freeform 1584"/>
                            <p:cNvSpPr>
                              <a:spLocks/>
                            </p:cNvSpPr>
                            <p:nvPr/>
                          </p:nvSpPr>
                          <p:spPr bwMode="auto">
                            <a:xfrm>
                              <a:off x="264" y="1750"/>
                              <a:ext cx="251" cy="1"/>
                            </a:xfrm>
                            <a:custGeom>
                              <a:avLst/>
                              <a:gdLst>
                                <a:gd name="T0" fmla="*/ 227 w 276"/>
                                <a:gd name="T1" fmla="*/ 0 h 1"/>
                                <a:gd name="T2" fmla="*/ 0 w 276"/>
                                <a:gd name="T3" fmla="*/ 0 h 1"/>
                                <a:gd name="T4" fmla="*/ 0 w 276"/>
                                <a:gd name="T5" fmla="*/ 0 h 1"/>
                                <a:gd name="T6" fmla="*/ 227 w 276"/>
                                <a:gd name="T7" fmla="*/ 0 h 1"/>
                                <a:gd name="T8" fmla="*/ 227 w 276"/>
                                <a:gd name="T9" fmla="*/ 0 h 1"/>
                                <a:gd name="T10" fmla="*/ 227 w 276"/>
                                <a:gd name="T11" fmla="*/ 0 h 1"/>
                                <a:gd name="T12" fmla="*/ 0 60000 65536"/>
                                <a:gd name="T13" fmla="*/ 0 60000 65536"/>
                                <a:gd name="T14" fmla="*/ 0 60000 65536"/>
                                <a:gd name="T15" fmla="*/ 0 60000 65536"/>
                                <a:gd name="T16" fmla="*/ 0 60000 65536"/>
                                <a:gd name="T17" fmla="*/ 0 60000 65536"/>
                                <a:gd name="T18" fmla="*/ 0 w 276"/>
                                <a:gd name="T19" fmla="*/ 0 h 1"/>
                                <a:gd name="T20" fmla="*/ 276 w 2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6" h="1">
                                  <a:moveTo>
                                    <a:pt x="275" y="0"/>
                                  </a:moveTo>
                                  <a:lnTo>
                                    <a:pt x="0" y="0"/>
                                  </a:lnTo>
                                  <a:lnTo>
                                    <a:pt x="275"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81" name="Freeform 1585"/>
                            <p:cNvSpPr>
                              <a:spLocks/>
                            </p:cNvSpPr>
                            <p:nvPr/>
                          </p:nvSpPr>
                          <p:spPr bwMode="auto">
                            <a:xfrm>
                              <a:off x="262" y="1750"/>
                              <a:ext cx="255" cy="1"/>
                            </a:xfrm>
                            <a:custGeom>
                              <a:avLst/>
                              <a:gdLst>
                                <a:gd name="T0" fmla="*/ 229 w 280"/>
                                <a:gd name="T1" fmla="*/ 0 h 1"/>
                                <a:gd name="T2" fmla="*/ 2 w 280"/>
                                <a:gd name="T3" fmla="*/ 0 h 1"/>
                                <a:gd name="T4" fmla="*/ 0 w 280"/>
                                <a:gd name="T5" fmla="*/ 0 h 1"/>
                                <a:gd name="T6" fmla="*/ 231 w 280"/>
                                <a:gd name="T7" fmla="*/ 0 h 1"/>
                                <a:gd name="T8" fmla="*/ 229 w 280"/>
                                <a:gd name="T9" fmla="*/ 0 h 1"/>
                                <a:gd name="T10" fmla="*/ 229 w 280"/>
                                <a:gd name="T11" fmla="*/ 0 h 1"/>
                                <a:gd name="T12" fmla="*/ 0 60000 65536"/>
                                <a:gd name="T13" fmla="*/ 0 60000 65536"/>
                                <a:gd name="T14" fmla="*/ 0 60000 65536"/>
                                <a:gd name="T15" fmla="*/ 0 60000 65536"/>
                                <a:gd name="T16" fmla="*/ 0 60000 65536"/>
                                <a:gd name="T17" fmla="*/ 0 60000 65536"/>
                                <a:gd name="T18" fmla="*/ 0 w 280"/>
                                <a:gd name="T19" fmla="*/ 0 h 1"/>
                                <a:gd name="T20" fmla="*/ 280 w 2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0" h="1">
                                  <a:moveTo>
                                    <a:pt x="277" y="0"/>
                                  </a:moveTo>
                                  <a:lnTo>
                                    <a:pt x="2" y="0"/>
                                  </a:lnTo>
                                  <a:lnTo>
                                    <a:pt x="0" y="0"/>
                                  </a:lnTo>
                                  <a:lnTo>
                                    <a:pt x="279" y="0"/>
                                  </a:lnTo>
                                  <a:lnTo>
                                    <a:pt x="277"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82" name="Freeform 1586"/>
                            <p:cNvSpPr>
                              <a:spLocks/>
                            </p:cNvSpPr>
                            <p:nvPr/>
                          </p:nvSpPr>
                          <p:spPr bwMode="auto">
                            <a:xfrm>
                              <a:off x="262" y="1747"/>
                              <a:ext cx="255" cy="4"/>
                            </a:xfrm>
                            <a:custGeom>
                              <a:avLst/>
                              <a:gdLst>
                                <a:gd name="T0" fmla="*/ 231 w 280"/>
                                <a:gd name="T1" fmla="*/ 3 h 4"/>
                                <a:gd name="T2" fmla="*/ 0 w 280"/>
                                <a:gd name="T3" fmla="*/ 3 h 4"/>
                                <a:gd name="T4" fmla="*/ 0 w 280"/>
                                <a:gd name="T5" fmla="*/ 0 h 4"/>
                                <a:gd name="T6" fmla="*/ 231 w 280"/>
                                <a:gd name="T7" fmla="*/ 0 h 4"/>
                                <a:gd name="T8" fmla="*/ 231 w 280"/>
                                <a:gd name="T9" fmla="*/ 3 h 4"/>
                                <a:gd name="T10" fmla="*/ 231 w 280"/>
                                <a:gd name="T11" fmla="*/ 3 h 4"/>
                                <a:gd name="T12" fmla="*/ 0 60000 65536"/>
                                <a:gd name="T13" fmla="*/ 0 60000 65536"/>
                                <a:gd name="T14" fmla="*/ 0 60000 65536"/>
                                <a:gd name="T15" fmla="*/ 0 60000 65536"/>
                                <a:gd name="T16" fmla="*/ 0 60000 65536"/>
                                <a:gd name="T17" fmla="*/ 0 60000 65536"/>
                                <a:gd name="T18" fmla="*/ 0 w 280"/>
                                <a:gd name="T19" fmla="*/ 0 h 4"/>
                                <a:gd name="T20" fmla="*/ 280 w 280"/>
                                <a:gd name="T21" fmla="*/ 4 h 4"/>
                              </a:gdLst>
                              <a:ahLst/>
                              <a:cxnLst>
                                <a:cxn ang="T12">
                                  <a:pos x="T0" y="T1"/>
                                </a:cxn>
                                <a:cxn ang="T13">
                                  <a:pos x="T2" y="T3"/>
                                </a:cxn>
                                <a:cxn ang="T14">
                                  <a:pos x="T4" y="T5"/>
                                </a:cxn>
                                <a:cxn ang="T15">
                                  <a:pos x="T6" y="T7"/>
                                </a:cxn>
                                <a:cxn ang="T16">
                                  <a:pos x="T8" y="T9"/>
                                </a:cxn>
                                <a:cxn ang="T17">
                                  <a:pos x="T10" y="T11"/>
                                </a:cxn>
                              </a:cxnLst>
                              <a:rect l="T18" t="T19" r="T20" b="T21"/>
                              <a:pathLst>
                                <a:path w="280" h="4">
                                  <a:moveTo>
                                    <a:pt x="279" y="3"/>
                                  </a:moveTo>
                                  <a:lnTo>
                                    <a:pt x="0" y="3"/>
                                  </a:lnTo>
                                  <a:lnTo>
                                    <a:pt x="0" y="0"/>
                                  </a:lnTo>
                                  <a:lnTo>
                                    <a:pt x="279" y="0"/>
                                  </a:lnTo>
                                  <a:lnTo>
                                    <a:pt x="279" y="3"/>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83" name="Freeform 1587"/>
                            <p:cNvSpPr>
                              <a:spLocks/>
                            </p:cNvSpPr>
                            <p:nvPr/>
                          </p:nvSpPr>
                          <p:spPr bwMode="auto">
                            <a:xfrm>
                              <a:off x="262" y="1747"/>
                              <a:ext cx="255" cy="1"/>
                            </a:xfrm>
                            <a:custGeom>
                              <a:avLst/>
                              <a:gdLst>
                                <a:gd name="T0" fmla="*/ 231 w 280"/>
                                <a:gd name="T1" fmla="*/ 0 h 1"/>
                                <a:gd name="T2" fmla="*/ 0 w 280"/>
                                <a:gd name="T3" fmla="*/ 0 h 1"/>
                                <a:gd name="T4" fmla="*/ 0 w 280"/>
                                <a:gd name="T5" fmla="*/ 0 h 1"/>
                                <a:gd name="T6" fmla="*/ 231 w 280"/>
                                <a:gd name="T7" fmla="*/ 0 h 1"/>
                                <a:gd name="T8" fmla="*/ 231 w 280"/>
                                <a:gd name="T9" fmla="*/ 0 h 1"/>
                                <a:gd name="T10" fmla="*/ 231 w 280"/>
                                <a:gd name="T11" fmla="*/ 0 h 1"/>
                                <a:gd name="T12" fmla="*/ 0 60000 65536"/>
                                <a:gd name="T13" fmla="*/ 0 60000 65536"/>
                                <a:gd name="T14" fmla="*/ 0 60000 65536"/>
                                <a:gd name="T15" fmla="*/ 0 60000 65536"/>
                                <a:gd name="T16" fmla="*/ 0 60000 65536"/>
                                <a:gd name="T17" fmla="*/ 0 60000 65536"/>
                                <a:gd name="T18" fmla="*/ 0 w 280"/>
                                <a:gd name="T19" fmla="*/ 0 h 1"/>
                                <a:gd name="T20" fmla="*/ 280 w 2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0" h="1">
                                  <a:moveTo>
                                    <a:pt x="279" y="0"/>
                                  </a:moveTo>
                                  <a:lnTo>
                                    <a:pt x="0" y="0"/>
                                  </a:lnTo>
                                  <a:lnTo>
                                    <a:pt x="279"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84" name="Freeform 1588"/>
                            <p:cNvSpPr>
                              <a:spLocks/>
                            </p:cNvSpPr>
                            <p:nvPr/>
                          </p:nvSpPr>
                          <p:spPr bwMode="auto">
                            <a:xfrm>
                              <a:off x="262" y="1747"/>
                              <a:ext cx="255" cy="1"/>
                            </a:xfrm>
                            <a:custGeom>
                              <a:avLst/>
                              <a:gdLst>
                                <a:gd name="T0" fmla="*/ 231 w 280"/>
                                <a:gd name="T1" fmla="*/ 0 h 1"/>
                                <a:gd name="T2" fmla="*/ 0 w 280"/>
                                <a:gd name="T3" fmla="*/ 0 h 1"/>
                                <a:gd name="T4" fmla="*/ 0 w 280"/>
                                <a:gd name="T5" fmla="*/ 0 h 1"/>
                                <a:gd name="T6" fmla="*/ 231 w 280"/>
                                <a:gd name="T7" fmla="*/ 0 h 1"/>
                                <a:gd name="T8" fmla="*/ 231 w 280"/>
                                <a:gd name="T9" fmla="*/ 0 h 1"/>
                                <a:gd name="T10" fmla="*/ 231 w 280"/>
                                <a:gd name="T11" fmla="*/ 0 h 1"/>
                                <a:gd name="T12" fmla="*/ 0 60000 65536"/>
                                <a:gd name="T13" fmla="*/ 0 60000 65536"/>
                                <a:gd name="T14" fmla="*/ 0 60000 65536"/>
                                <a:gd name="T15" fmla="*/ 0 60000 65536"/>
                                <a:gd name="T16" fmla="*/ 0 60000 65536"/>
                                <a:gd name="T17" fmla="*/ 0 60000 65536"/>
                                <a:gd name="T18" fmla="*/ 0 w 280"/>
                                <a:gd name="T19" fmla="*/ 0 h 1"/>
                                <a:gd name="T20" fmla="*/ 280 w 2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0" h="1">
                                  <a:moveTo>
                                    <a:pt x="279" y="0"/>
                                  </a:moveTo>
                                  <a:lnTo>
                                    <a:pt x="0" y="0"/>
                                  </a:lnTo>
                                  <a:lnTo>
                                    <a:pt x="279"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85" name="Freeform 1589"/>
                            <p:cNvSpPr>
                              <a:spLocks/>
                            </p:cNvSpPr>
                            <p:nvPr/>
                          </p:nvSpPr>
                          <p:spPr bwMode="auto">
                            <a:xfrm>
                              <a:off x="262" y="1747"/>
                              <a:ext cx="255" cy="1"/>
                            </a:xfrm>
                            <a:custGeom>
                              <a:avLst/>
                              <a:gdLst>
                                <a:gd name="T0" fmla="*/ 231 w 280"/>
                                <a:gd name="T1" fmla="*/ 0 h 1"/>
                                <a:gd name="T2" fmla="*/ 0 w 280"/>
                                <a:gd name="T3" fmla="*/ 0 h 1"/>
                                <a:gd name="T4" fmla="*/ 0 w 280"/>
                                <a:gd name="T5" fmla="*/ 0 h 1"/>
                                <a:gd name="T6" fmla="*/ 231 w 280"/>
                                <a:gd name="T7" fmla="*/ 0 h 1"/>
                                <a:gd name="T8" fmla="*/ 231 w 280"/>
                                <a:gd name="T9" fmla="*/ 0 h 1"/>
                                <a:gd name="T10" fmla="*/ 231 w 280"/>
                                <a:gd name="T11" fmla="*/ 0 h 1"/>
                                <a:gd name="T12" fmla="*/ 0 60000 65536"/>
                                <a:gd name="T13" fmla="*/ 0 60000 65536"/>
                                <a:gd name="T14" fmla="*/ 0 60000 65536"/>
                                <a:gd name="T15" fmla="*/ 0 60000 65536"/>
                                <a:gd name="T16" fmla="*/ 0 60000 65536"/>
                                <a:gd name="T17" fmla="*/ 0 60000 65536"/>
                                <a:gd name="T18" fmla="*/ 0 w 280"/>
                                <a:gd name="T19" fmla="*/ 0 h 1"/>
                                <a:gd name="T20" fmla="*/ 280 w 2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0" h="1">
                                  <a:moveTo>
                                    <a:pt x="279" y="0"/>
                                  </a:moveTo>
                                  <a:lnTo>
                                    <a:pt x="0" y="0"/>
                                  </a:lnTo>
                                  <a:lnTo>
                                    <a:pt x="279"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86" name="Freeform 1590"/>
                            <p:cNvSpPr>
                              <a:spLocks/>
                            </p:cNvSpPr>
                            <p:nvPr/>
                          </p:nvSpPr>
                          <p:spPr bwMode="auto">
                            <a:xfrm>
                              <a:off x="262" y="1745"/>
                              <a:ext cx="257" cy="3"/>
                            </a:xfrm>
                            <a:custGeom>
                              <a:avLst/>
                              <a:gdLst>
                                <a:gd name="T0" fmla="*/ 230 w 283"/>
                                <a:gd name="T1" fmla="*/ 2 h 3"/>
                                <a:gd name="T2" fmla="*/ 0 w 283"/>
                                <a:gd name="T3" fmla="*/ 2 h 3"/>
                                <a:gd name="T4" fmla="*/ 0 w 283"/>
                                <a:gd name="T5" fmla="*/ 0 h 3"/>
                                <a:gd name="T6" fmla="*/ 232 w 283"/>
                                <a:gd name="T7" fmla="*/ 0 h 3"/>
                                <a:gd name="T8" fmla="*/ 230 w 283"/>
                                <a:gd name="T9" fmla="*/ 2 h 3"/>
                                <a:gd name="T10" fmla="*/ 230 w 283"/>
                                <a:gd name="T11" fmla="*/ 2 h 3"/>
                                <a:gd name="T12" fmla="*/ 0 60000 65536"/>
                                <a:gd name="T13" fmla="*/ 0 60000 65536"/>
                                <a:gd name="T14" fmla="*/ 0 60000 65536"/>
                                <a:gd name="T15" fmla="*/ 0 60000 65536"/>
                                <a:gd name="T16" fmla="*/ 0 60000 65536"/>
                                <a:gd name="T17" fmla="*/ 0 60000 65536"/>
                                <a:gd name="T18" fmla="*/ 0 w 283"/>
                                <a:gd name="T19" fmla="*/ 0 h 3"/>
                                <a:gd name="T20" fmla="*/ 283 w 283"/>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3" h="3">
                                  <a:moveTo>
                                    <a:pt x="279" y="2"/>
                                  </a:moveTo>
                                  <a:lnTo>
                                    <a:pt x="0" y="2"/>
                                  </a:lnTo>
                                  <a:lnTo>
                                    <a:pt x="0" y="0"/>
                                  </a:lnTo>
                                  <a:lnTo>
                                    <a:pt x="282" y="0"/>
                                  </a:lnTo>
                                  <a:lnTo>
                                    <a:pt x="279" y="2"/>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87" name="Freeform 1591"/>
                            <p:cNvSpPr>
                              <a:spLocks/>
                            </p:cNvSpPr>
                            <p:nvPr/>
                          </p:nvSpPr>
                          <p:spPr bwMode="auto">
                            <a:xfrm>
                              <a:off x="262" y="1745"/>
                              <a:ext cx="257" cy="1"/>
                            </a:xfrm>
                            <a:custGeom>
                              <a:avLst/>
                              <a:gdLst>
                                <a:gd name="T0" fmla="*/ 232 w 283"/>
                                <a:gd name="T1" fmla="*/ 0 h 1"/>
                                <a:gd name="T2" fmla="*/ 0 w 283"/>
                                <a:gd name="T3" fmla="*/ 0 h 1"/>
                                <a:gd name="T4" fmla="*/ 0 w 283"/>
                                <a:gd name="T5" fmla="*/ 0 h 1"/>
                                <a:gd name="T6" fmla="*/ 232 w 283"/>
                                <a:gd name="T7" fmla="*/ 0 h 1"/>
                                <a:gd name="T8" fmla="*/ 232 w 283"/>
                                <a:gd name="T9" fmla="*/ 0 h 1"/>
                                <a:gd name="T10" fmla="*/ 232 w 283"/>
                                <a:gd name="T11" fmla="*/ 0 h 1"/>
                                <a:gd name="T12" fmla="*/ 0 60000 65536"/>
                                <a:gd name="T13" fmla="*/ 0 60000 65536"/>
                                <a:gd name="T14" fmla="*/ 0 60000 65536"/>
                                <a:gd name="T15" fmla="*/ 0 60000 65536"/>
                                <a:gd name="T16" fmla="*/ 0 60000 65536"/>
                                <a:gd name="T17" fmla="*/ 0 60000 65536"/>
                                <a:gd name="T18" fmla="*/ 0 w 283"/>
                                <a:gd name="T19" fmla="*/ 0 h 1"/>
                                <a:gd name="T20" fmla="*/ 283 w 2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3" h="1">
                                  <a:moveTo>
                                    <a:pt x="282" y="0"/>
                                  </a:moveTo>
                                  <a:lnTo>
                                    <a:pt x="0" y="0"/>
                                  </a:lnTo>
                                  <a:lnTo>
                                    <a:pt x="282"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88" name="Freeform 1592"/>
                            <p:cNvSpPr>
                              <a:spLocks/>
                            </p:cNvSpPr>
                            <p:nvPr/>
                          </p:nvSpPr>
                          <p:spPr bwMode="auto">
                            <a:xfrm>
                              <a:off x="262" y="1745"/>
                              <a:ext cx="257" cy="1"/>
                            </a:xfrm>
                            <a:custGeom>
                              <a:avLst/>
                              <a:gdLst>
                                <a:gd name="T0" fmla="*/ 232 w 283"/>
                                <a:gd name="T1" fmla="*/ 0 h 1"/>
                                <a:gd name="T2" fmla="*/ 0 w 283"/>
                                <a:gd name="T3" fmla="*/ 0 h 1"/>
                                <a:gd name="T4" fmla="*/ 0 w 283"/>
                                <a:gd name="T5" fmla="*/ 0 h 1"/>
                                <a:gd name="T6" fmla="*/ 232 w 283"/>
                                <a:gd name="T7" fmla="*/ 0 h 1"/>
                                <a:gd name="T8" fmla="*/ 232 w 283"/>
                                <a:gd name="T9" fmla="*/ 0 h 1"/>
                                <a:gd name="T10" fmla="*/ 232 w 283"/>
                                <a:gd name="T11" fmla="*/ 0 h 1"/>
                                <a:gd name="T12" fmla="*/ 0 60000 65536"/>
                                <a:gd name="T13" fmla="*/ 0 60000 65536"/>
                                <a:gd name="T14" fmla="*/ 0 60000 65536"/>
                                <a:gd name="T15" fmla="*/ 0 60000 65536"/>
                                <a:gd name="T16" fmla="*/ 0 60000 65536"/>
                                <a:gd name="T17" fmla="*/ 0 60000 65536"/>
                                <a:gd name="T18" fmla="*/ 0 w 283"/>
                                <a:gd name="T19" fmla="*/ 0 h 1"/>
                                <a:gd name="T20" fmla="*/ 283 w 2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3" h="1">
                                  <a:moveTo>
                                    <a:pt x="282" y="0"/>
                                  </a:moveTo>
                                  <a:lnTo>
                                    <a:pt x="0" y="0"/>
                                  </a:lnTo>
                                  <a:lnTo>
                                    <a:pt x="282"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89" name="Freeform 1593"/>
                            <p:cNvSpPr>
                              <a:spLocks/>
                            </p:cNvSpPr>
                            <p:nvPr/>
                          </p:nvSpPr>
                          <p:spPr bwMode="auto">
                            <a:xfrm>
                              <a:off x="262" y="1745"/>
                              <a:ext cx="257" cy="1"/>
                            </a:xfrm>
                            <a:custGeom>
                              <a:avLst/>
                              <a:gdLst>
                                <a:gd name="T0" fmla="*/ 232 w 283"/>
                                <a:gd name="T1" fmla="*/ 0 h 1"/>
                                <a:gd name="T2" fmla="*/ 0 w 283"/>
                                <a:gd name="T3" fmla="*/ 0 h 1"/>
                                <a:gd name="T4" fmla="*/ 0 w 283"/>
                                <a:gd name="T5" fmla="*/ 0 h 1"/>
                                <a:gd name="T6" fmla="*/ 232 w 283"/>
                                <a:gd name="T7" fmla="*/ 0 h 1"/>
                                <a:gd name="T8" fmla="*/ 232 w 283"/>
                                <a:gd name="T9" fmla="*/ 0 h 1"/>
                                <a:gd name="T10" fmla="*/ 232 w 283"/>
                                <a:gd name="T11" fmla="*/ 0 h 1"/>
                                <a:gd name="T12" fmla="*/ 0 60000 65536"/>
                                <a:gd name="T13" fmla="*/ 0 60000 65536"/>
                                <a:gd name="T14" fmla="*/ 0 60000 65536"/>
                                <a:gd name="T15" fmla="*/ 0 60000 65536"/>
                                <a:gd name="T16" fmla="*/ 0 60000 65536"/>
                                <a:gd name="T17" fmla="*/ 0 60000 65536"/>
                                <a:gd name="T18" fmla="*/ 0 w 283"/>
                                <a:gd name="T19" fmla="*/ 0 h 1"/>
                                <a:gd name="T20" fmla="*/ 283 w 2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3" h="1">
                                  <a:moveTo>
                                    <a:pt x="282" y="0"/>
                                  </a:moveTo>
                                  <a:lnTo>
                                    <a:pt x="0" y="0"/>
                                  </a:lnTo>
                                  <a:lnTo>
                                    <a:pt x="282"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90" name="Freeform 1594"/>
                            <p:cNvSpPr>
                              <a:spLocks/>
                            </p:cNvSpPr>
                            <p:nvPr/>
                          </p:nvSpPr>
                          <p:spPr bwMode="auto">
                            <a:xfrm>
                              <a:off x="262" y="1745"/>
                              <a:ext cx="257" cy="1"/>
                            </a:xfrm>
                            <a:custGeom>
                              <a:avLst/>
                              <a:gdLst>
                                <a:gd name="T0" fmla="*/ 232 w 283"/>
                                <a:gd name="T1" fmla="*/ 0 h 1"/>
                                <a:gd name="T2" fmla="*/ 0 w 283"/>
                                <a:gd name="T3" fmla="*/ 0 h 1"/>
                                <a:gd name="T4" fmla="*/ 0 w 283"/>
                                <a:gd name="T5" fmla="*/ 0 h 1"/>
                                <a:gd name="T6" fmla="*/ 232 w 283"/>
                                <a:gd name="T7" fmla="*/ 0 h 1"/>
                                <a:gd name="T8" fmla="*/ 232 w 283"/>
                                <a:gd name="T9" fmla="*/ 0 h 1"/>
                                <a:gd name="T10" fmla="*/ 232 w 283"/>
                                <a:gd name="T11" fmla="*/ 0 h 1"/>
                                <a:gd name="T12" fmla="*/ 0 60000 65536"/>
                                <a:gd name="T13" fmla="*/ 0 60000 65536"/>
                                <a:gd name="T14" fmla="*/ 0 60000 65536"/>
                                <a:gd name="T15" fmla="*/ 0 60000 65536"/>
                                <a:gd name="T16" fmla="*/ 0 60000 65536"/>
                                <a:gd name="T17" fmla="*/ 0 60000 65536"/>
                                <a:gd name="T18" fmla="*/ 0 w 283"/>
                                <a:gd name="T19" fmla="*/ 0 h 1"/>
                                <a:gd name="T20" fmla="*/ 283 w 2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3" h="1">
                                  <a:moveTo>
                                    <a:pt x="282" y="0"/>
                                  </a:moveTo>
                                  <a:lnTo>
                                    <a:pt x="0" y="0"/>
                                  </a:lnTo>
                                  <a:lnTo>
                                    <a:pt x="282"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91" name="Freeform 1595"/>
                            <p:cNvSpPr>
                              <a:spLocks/>
                            </p:cNvSpPr>
                            <p:nvPr/>
                          </p:nvSpPr>
                          <p:spPr bwMode="auto">
                            <a:xfrm>
                              <a:off x="262" y="1744"/>
                              <a:ext cx="259" cy="2"/>
                            </a:xfrm>
                            <a:custGeom>
                              <a:avLst/>
                              <a:gdLst>
                                <a:gd name="T0" fmla="*/ 233 w 285"/>
                                <a:gd name="T1" fmla="*/ 1 h 3"/>
                                <a:gd name="T2" fmla="*/ 0 w 285"/>
                                <a:gd name="T3" fmla="*/ 1 h 3"/>
                                <a:gd name="T4" fmla="*/ 0 w 285"/>
                                <a:gd name="T5" fmla="*/ 0 h 3"/>
                                <a:gd name="T6" fmla="*/ 234 w 285"/>
                                <a:gd name="T7" fmla="*/ 0 h 3"/>
                                <a:gd name="T8" fmla="*/ 233 w 285"/>
                                <a:gd name="T9" fmla="*/ 1 h 3"/>
                                <a:gd name="T10" fmla="*/ 233 w 285"/>
                                <a:gd name="T11" fmla="*/ 1 h 3"/>
                                <a:gd name="T12" fmla="*/ 0 60000 65536"/>
                                <a:gd name="T13" fmla="*/ 0 60000 65536"/>
                                <a:gd name="T14" fmla="*/ 0 60000 65536"/>
                                <a:gd name="T15" fmla="*/ 0 60000 65536"/>
                                <a:gd name="T16" fmla="*/ 0 60000 65536"/>
                                <a:gd name="T17" fmla="*/ 0 60000 65536"/>
                                <a:gd name="T18" fmla="*/ 0 w 285"/>
                                <a:gd name="T19" fmla="*/ 0 h 3"/>
                                <a:gd name="T20" fmla="*/ 285 w 285"/>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5" h="3">
                                  <a:moveTo>
                                    <a:pt x="282" y="2"/>
                                  </a:moveTo>
                                  <a:lnTo>
                                    <a:pt x="0" y="2"/>
                                  </a:lnTo>
                                  <a:lnTo>
                                    <a:pt x="0" y="0"/>
                                  </a:lnTo>
                                  <a:lnTo>
                                    <a:pt x="284" y="0"/>
                                  </a:lnTo>
                                  <a:lnTo>
                                    <a:pt x="282" y="2"/>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92" name="Freeform 1596"/>
                            <p:cNvSpPr>
                              <a:spLocks/>
                            </p:cNvSpPr>
                            <p:nvPr/>
                          </p:nvSpPr>
                          <p:spPr bwMode="auto">
                            <a:xfrm>
                              <a:off x="262" y="1744"/>
                              <a:ext cx="259" cy="1"/>
                            </a:xfrm>
                            <a:custGeom>
                              <a:avLst/>
                              <a:gdLst>
                                <a:gd name="T0" fmla="*/ 234 w 285"/>
                                <a:gd name="T1" fmla="*/ 0 h 1"/>
                                <a:gd name="T2" fmla="*/ 0 w 285"/>
                                <a:gd name="T3" fmla="*/ 0 h 1"/>
                                <a:gd name="T4" fmla="*/ 0 w 285"/>
                                <a:gd name="T5" fmla="*/ 0 h 1"/>
                                <a:gd name="T6" fmla="*/ 234 w 285"/>
                                <a:gd name="T7" fmla="*/ 0 h 1"/>
                                <a:gd name="T8" fmla="*/ 234 w 285"/>
                                <a:gd name="T9" fmla="*/ 0 h 1"/>
                                <a:gd name="T10" fmla="*/ 234 w 285"/>
                                <a:gd name="T11" fmla="*/ 0 h 1"/>
                                <a:gd name="T12" fmla="*/ 0 60000 65536"/>
                                <a:gd name="T13" fmla="*/ 0 60000 65536"/>
                                <a:gd name="T14" fmla="*/ 0 60000 65536"/>
                                <a:gd name="T15" fmla="*/ 0 60000 65536"/>
                                <a:gd name="T16" fmla="*/ 0 60000 65536"/>
                                <a:gd name="T17" fmla="*/ 0 60000 65536"/>
                                <a:gd name="T18" fmla="*/ 0 w 285"/>
                                <a:gd name="T19" fmla="*/ 0 h 1"/>
                                <a:gd name="T20" fmla="*/ 285 w 2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5" h="1">
                                  <a:moveTo>
                                    <a:pt x="284" y="0"/>
                                  </a:moveTo>
                                  <a:lnTo>
                                    <a:pt x="0" y="0"/>
                                  </a:lnTo>
                                  <a:lnTo>
                                    <a:pt x="284"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93" name="Freeform 1597"/>
                            <p:cNvSpPr>
                              <a:spLocks/>
                            </p:cNvSpPr>
                            <p:nvPr/>
                          </p:nvSpPr>
                          <p:spPr bwMode="auto">
                            <a:xfrm>
                              <a:off x="262" y="1744"/>
                              <a:ext cx="259" cy="1"/>
                            </a:xfrm>
                            <a:custGeom>
                              <a:avLst/>
                              <a:gdLst>
                                <a:gd name="T0" fmla="*/ 234 w 285"/>
                                <a:gd name="T1" fmla="*/ 0 h 1"/>
                                <a:gd name="T2" fmla="*/ 0 w 285"/>
                                <a:gd name="T3" fmla="*/ 0 h 1"/>
                                <a:gd name="T4" fmla="*/ 0 w 285"/>
                                <a:gd name="T5" fmla="*/ 0 h 1"/>
                                <a:gd name="T6" fmla="*/ 234 w 285"/>
                                <a:gd name="T7" fmla="*/ 0 h 1"/>
                                <a:gd name="T8" fmla="*/ 234 w 285"/>
                                <a:gd name="T9" fmla="*/ 0 h 1"/>
                                <a:gd name="T10" fmla="*/ 234 w 285"/>
                                <a:gd name="T11" fmla="*/ 0 h 1"/>
                                <a:gd name="T12" fmla="*/ 0 60000 65536"/>
                                <a:gd name="T13" fmla="*/ 0 60000 65536"/>
                                <a:gd name="T14" fmla="*/ 0 60000 65536"/>
                                <a:gd name="T15" fmla="*/ 0 60000 65536"/>
                                <a:gd name="T16" fmla="*/ 0 60000 65536"/>
                                <a:gd name="T17" fmla="*/ 0 60000 65536"/>
                                <a:gd name="T18" fmla="*/ 0 w 285"/>
                                <a:gd name="T19" fmla="*/ 0 h 1"/>
                                <a:gd name="T20" fmla="*/ 285 w 2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5" h="1">
                                  <a:moveTo>
                                    <a:pt x="284" y="0"/>
                                  </a:moveTo>
                                  <a:lnTo>
                                    <a:pt x="0" y="0"/>
                                  </a:lnTo>
                                  <a:lnTo>
                                    <a:pt x="284"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94" name="Freeform 1598"/>
                            <p:cNvSpPr>
                              <a:spLocks/>
                            </p:cNvSpPr>
                            <p:nvPr/>
                          </p:nvSpPr>
                          <p:spPr bwMode="auto">
                            <a:xfrm>
                              <a:off x="262" y="1744"/>
                              <a:ext cx="259" cy="1"/>
                            </a:xfrm>
                            <a:custGeom>
                              <a:avLst/>
                              <a:gdLst>
                                <a:gd name="T0" fmla="*/ 234 w 285"/>
                                <a:gd name="T1" fmla="*/ 0 h 1"/>
                                <a:gd name="T2" fmla="*/ 0 w 285"/>
                                <a:gd name="T3" fmla="*/ 0 h 1"/>
                                <a:gd name="T4" fmla="*/ 0 w 285"/>
                                <a:gd name="T5" fmla="*/ 0 h 1"/>
                                <a:gd name="T6" fmla="*/ 234 w 285"/>
                                <a:gd name="T7" fmla="*/ 0 h 1"/>
                                <a:gd name="T8" fmla="*/ 234 w 285"/>
                                <a:gd name="T9" fmla="*/ 0 h 1"/>
                                <a:gd name="T10" fmla="*/ 234 w 285"/>
                                <a:gd name="T11" fmla="*/ 0 h 1"/>
                                <a:gd name="T12" fmla="*/ 0 60000 65536"/>
                                <a:gd name="T13" fmla="*/ 0 60000 65536"/>
                                <a:gd name="T14" fmla="*/ 0 60000 65536"/>
                                <a:gd name="T15" fmla="*/ 0 60000 65536"/>
                                <a:gd name="T16" fmla="*/ 0 60000 65536"/>
                                <a:gd name="T17" fmla="*/ 0 60000 65536"/>
                                <a:gd name="T18" fmla="*/ 0 w 285"/>
                                <a:gd name="T19" fmla="*/ 0 h 1"/>
                                <a:gd name="T20" fmla="*/ 285 w 2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5" h="1">
                                  <a:moveTo>
                                    <a:pt x="284" y="0"/>
                                  </a:moveTo>
                                  <a:lnTo>
                                    <a:pt x="0" y="0"/>
                                  </a:lnTo>
                                  <a:lnTo>
                                    <a:pt x="284"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95" name="Freeform 1599"/>
                            <p:cNvSpPr>
                              <a:spLocks/>
                            </p:cNvSpPr>
                            <p:nvPr/>
                          </p:nvSpPr>
                          <p:spPr bwMode="auto">
                            <a:xfrm>
                              <a:off x="262" y="1744"/>
                              <a:ext cx="261" cy="1"/>
                            </a:xfrm>
                            <a:custGeom>
                              <a:avLst/>
                              <a:gdLst>
                                <a:gd name="T0" fmla="*/ 235 w 287"/>
                                <a:gd name="T1" fmla="*/ 0 h 1"/>
                                <a:gd name="T2" fmla="*/ 0 w 287"/>
                                <a:gd name="T3" fmla="*/ 0 h 1"/>
                                <a:gd name="T4" fmla="*/ 0 w 287"/>
                                <a:gd name="T5" fmla="*/ 0 h 1"/>
                                <a:gd name="T6" fmla="*/ 236 w 287"/>
                                <a:gd name="T7" fmla="*/ 0 h 1"/>
                                <a:gd name="T8" fmla="*/ 235 w 287"/>
                                <a:gd name="T9" fmla="*/ 0 h 1"/>
                                <a:gd name="T10" fmla="*/ 235 w 287"/>
                                <a:gd name="T11" fmla="*/ 0 h 1"/>
                                <a:gd name="T12" fmla="*/ 0 60000 65536"/>
                                <a:gd name="T13" fmla="*/ 0 60000 65536"/>
                                <a:gd name="T14" fmla="*/ 0 60000 65536"/>
                                <a:gd name="T15" fmla="*/ 0 60000 65536"/>
                                <a:gd name="T16" fmla="*/ 0 60000 65536"/>
                                <a:gd name="T17" fmla="*/ 0 60000 65536"/>
                                <a:gd name="T18" fmla="*/ 0 w 287"/>
                                <a:gd name="T19" fmla="*/ 0 h 1"/>
                                <a:gd name="T20" fmla="*/ 287 w 28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7" h="1">
                                  <a:moveTo>
                                    <a:pt x="284" y="0"/>
                                  </a:moveTo>
                                  <a:lnTo>
                                    <a:pt x="0" y="0"/>
                                  </a:lnTo>
                                  <a:lnTo>
                                    <a:pt x="286" y="0"/>
                                  </a:lnTo>
                                  <a:lnTo>
                                    <a:pt x="284"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96" name="Freeform 1600"/>
                            <p:cNvSpPr>
                              <a:spLocks/>
                            </p:cNvSpPr>
                            <p:nvPr/>
                          </p:nvSpPr>
                          <p:spPr bwMode="auto">
                            <a:xfrm>
                              <a:off x="262" y="1742"/>
                              <a:ext cx="261" cy="3"/>
                            </a:xfrm>
                            <a:custGeom>
                              <a:avLst/>
                              <a:gdLst>
                                <a:gd name="T0" fmla="*/ 236 w 287"/>
                                <a:gd name="T1" fmla="*/ 2 h 3"/>
                                <a:gd name="T2" fmla="*/ 0 w 287"/>
                                <a:gd name="T3" fmla="*/ 2 h 3"/>
                                <a:gd name="T4" fmla="*/ 0 w 287"/>
                                <a:gd name="T5" fmla="*/ 0 h 3"/>
                                <a:gd name="T6" fmla="*/ 236 w 287"/>
                                <a:gd name="T7" fmla="*/ 0 h 3"/>
                                <a:gd name="T8" fmla="*/ 236 w 287"/>
                                <a:gd name="T9" fmla="*/ 2 h 3"/>
                                <a:gd name="T10" fmla="*/ 236 w 287"/>
                                <a:gd name="T11" fmla="*/ 2 h 3"/>
                                <a:gd name="T12" fmla="*/ 0 60000 65536"/>
                                <a:gd name="T13" fmla="*/ 0 60000 65536"/>
                                <a:gd name="T14" fmla="*/ 0 60000 65536"/>
                                <a:gd name="T15" fmla="*/ 0 60000 65536"/>
                                <a:gd name="T16" fmla="*/ 0 60000 65536"/>
                                <a:gd name="T17" fmla="*/ 0 60000 65536"/>
                                <a:gd name="T18" fmla="*/ 0 w 287"/>
                                <a:gd name="T19" fmla="*/ 0 h 3"/>
                                <a:gd name="T20" fmla="*/ 287 w 287"/>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7" h="3">
                                  <a:moveTo>
                                    <a:pt x="286" y="2"/>
                                  </a:moveTo>
                                  <a:lnTo>
                                    <a:pt x="0" y="2"/>
                                  </a:lnTo>
                                  <a:lnTo>
                                    <a:pt x="0" y="0"/>
                                  </a:lnTo>
                                  <a:lnTo>
                                    <a:pt x="286" y="0"/>
                                  </a:lnTo>
                                  <a:lnTo>
                                    <a:pt x="286" y="2"/>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97" name="Freeform 1601"/>
                            <p:cNvSpPr>
                              <a:spLocks/>
                            </p:cNvSpPr>
                            <p:nvPr/>
                          </p:nvSpPr>
                          <p:spPr bwMode="auto">
                            <a:xfrm>
                              <a:off x="262" y="1742"/>
                              <a:ext cx="261" cy="1"/>
                            </a:xfrm>
                            <a:custGeom>
                              <a:avLst/>
                              <a:gdLst>
                                <a:gd name="T0" fmla="*/ 236 w 287"/>
                                <a:gd name="T1" fmla="*/ 0 h 1"/>
                                <a:gd name="T2" fmla="*/ 0 w 287"/>
                                <a:gd name="T3" fmla="*/ 0 h 1"/>
                                <a:gd name="T4" fmla="*/ 0 w 287"/>
                                <a:gd name="T5" fmla="*/ 0 h 1"/>
                                <a:gd name="T6" fmla="*/ 236 w 287"/>
                                <a:gd name="T7" fmla="*/ 0 h 1"/>
                                <a:gd name="T8" fmla="*/ 236 w 287"/>
                                <a:gd name="T9" fmla="*/ 0 h 1"/>
                                <a:gd name="T10" fmla="*/ 236 w 287"/>
                                <a:gd name="T11" fmla="*/ 0 h 1"/>
                                <a:gd name="T12" fmla="*/ 0 60000 65536"/>
                                <a:gd name="T13" fmla="*/ 0 60000 65536"/>
                                <a:gd name="T14" fmla="*/ 0 60000 65536"/>
                                <a:gd name="T15" fmla="*/ 0 60000 65536"/>
                                <a:gd name="T16" fmla="*/ 0 60000 65536"/>
                                <a:gd name="T17" fmla="*/ 0 60000 65536"/>
                                <a:gd name="T18" fmla="*/ 0 w 287"/>
                                <a:gd name="T19" fmla="*/ 0 h 1"/>
                                <a:gd name="T20" fmla="*/ 287 w 28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7" h="1">
                                  <a:moveTo>
                                    <a:pt x="286" y="0"/>
                                  </a:moveTo>
                                  <a:lnTo>
                                    <a:pt x="0" y="0"/>
                                  </a:lnTo>
                                  <a:lnTo>
                                    <a:pt x="286"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98" name="Freeform 1602"/>
                            <p:cNvSpPr>
                              <a:spLocks/>
                            </p:cNvSpPr>
                            <p:nvPr/>
                          </p:nvSpPr>
                          <p:spPr bwMode="auto">
                            <a:xfrm>
                              <a:off x="262" y="1742"/>
                              <a:ext cx="261" cy="1"/>
                            </a:xfrm>
                            <a:custGeom>
                              <a:avLst/>
                              <a:gdLst>
                                <a:gd name="T0" fmla="*/ 236 w 287"/>
                                <a:gd name="T1" fmla="*/ 0 h 1"/>
                                <a:gd name="T2" fmla="*/ 0 w 287"/>
                                <a:gd name="T3" fmla="*/ 0 h 1"/>
                                <a:gd name="T4" fmla="*/ 0 w 287"/>
                                <a:gd name="T5" fmla="*/ 0 h 1"/>
                                <a:gd name="T6" fmla="*/ 236 w 287"/>
                                <a:gd name="T7" fmla="*/ 0 h 1"/>
                                <a:gd name="T8" fmla="*/ 236 w 287"/>
                                <a:gd name="T9" fmla="*/ 0 h 1"/>
                                <a:gd name="T10" fmla="*/ 236 w 287"/>
                                <a:gd name="T11" fmla="*/ 0 h 1"/>
                                <a:gd name="T12" fmla="*/ 0 60000 65536"/>
                                <a:gd name="T13" fmla="*/ 0 60000 65536"/>
                                <a:gd name="T14" fmla="*/ 0 60000 65536"/>
                                <a:gd name="T15" fmla="*/ 0 60000 65536"/>
                                <a:gd name="T16" fmla="*/ 0 60000 65536"/>
                                <a:gd name="T17" fmla="*/ 0 60000 65536"/>
                                <a:gd name="T18" fmla="*/ 0 w 287"/>
                                <a:gd name="T19" fmla="*/ 0 h 1"/>
                                <a:gd name="T20" fmla="*/ 287 w 28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7" h="1">
                                  <a:moveTo>
                                    <a:pt x="286" y="0"/>
                                  </a:moveTo>
                                  <a:lnTo>
                                    <a:pt x="0" y="0"/>
                                  </a:lnTo>
                                  <a:lnTo>
                                    <a:pt x="286"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899" name="Freeform 1603"/>
                            <p:cNvSpPr>
                              <a:spLocks/>
                            </p:cNvSpPr>
                            <p:nvPr/>
                          </p:nvSpPr>
                          <p:spPr bwMode="auto">
                            <a:xfrm>
                              <a:off x="260" y="1742"/>
                              <a:ext cx="263" cy="1"/>
                            </a:xfrm>
                            <a:custGeom>
                              <a:avLst/>
                              <a:gdLst>
                                <a:gd name="T0" fmla="*/ 238 w 289"/>
                                <a:gd name="T1" fmla="*/ 0 h 1"/>
                                <a:gd name="T2" fmla="*/ 2 w 289"/>
                                <a:gd name="T3" fmla="*/ 0 h 1"/>
                                <a:gd name="T4" fmla="*/ 0 w 289"/>
                                <a:gd name="T5" fmla="*/ 0 h 1"/>
                                <a:gd name="T6" fmla="*/ 238 w 289"/>
                                <a:gd name="T7" fmla="*/ 0 h 1"/>
                                <a:gd name="T8" fmla="*/ 238 w 289"/>
                                <a:gd name="T9" fmla="*/ 0 h 1"/>
                                <a:gd name="T10" fmla="*/ 238 w 289"/>
                                <a:gd name="T11" fmla="*/ 0 h 1"/>
                                <a:gd name="T12" fmla="*/ 0 60000 65536"/>
                                <a:gd name="T13" fmla="*/ 0 60000 65536"/>
                                <a:gd name="T14" fmla="*/ 0 60000 65536"/>
                                <a:gd name="T15" fmla="*/ 0 60000 65536"/>
                                <a:gd name="T16" fmla="*/ 0 60000 65536"/>
                                <a:gd name="T17" fmla="*/ 0 60000 65536"/>
                                <a:gd name="T18" fmla="*/ 0 w 289"/>
                                <a:gd name="T19" fmla="*/ 0 h 1"/>
                                <a:gd name="T20" fmla="*/ 289 w 28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9" h="1">
                                  <a:moveTo>
                                    <a:pt x="288" y="0"/>
                                  </a:moveTo>
                                  <a:lnTo>
                                    <a:pt x="2" y="0"/>
                                  </a:lnTo>
                                  <a:lnTo>
                                    <a:pt x="0" y="0"/>
                                  </a:lnTo>
                                  <a:lnTo>
                                    <a:pt x="288"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00" name="Freeform 1604"/>
                            <p:cNvSpPr>
                              <a:spLocks/>
                            </p:cNvSpPr>
                            <p:nvPr/>
                          </p:nvSpPr>
                          <p:spPr bwMode="auto">
                            <a:xfrm>
                              <a:off x="260" y="1739"/>
                              <a:ext cx="265" cy="4"/>
                            </a:xfrm>
                            <a:custGeom>
                              <a:avLst/>
                              <a:gdLst>
                                <a:gd name="T0" fmla="*/ 239 w 291"/>
                                <a:gd name="T1" fmla="*/ 3 h 4"/>
                                <a:gd name="T2" fmla="*/ 0 w 291"/>
                                <a:gd name="T3" fmla="*/ 3 h 4"/>
                                <a:gd name="T4" fmla="*/ 0 w 291"/>
                                <a:gd name="T5" fmla="*/ 0 h 4"/>
                                <a:gd name="T6" fmla="*/ 240 w 291"/>
                                <a:gd name="T7" fmla="*/ 0 h 4"/>
                                <a:gd name="T8" fmla="*/ 239 w 291"/>
                                <a:gd name="T9" fmla="*/ 3 h 4"/>
                                <a:gd name="T10" fmla="*/ 239 w 291"/>
                                <a:gd name="T11" fmla="*/ 3 h 4"/>
                                <a:gd name="T12" fmla="*/ 0 60000 65536"/>
                                <a:gd name="T13" fmla="*/ 0 60000 65536"/>
                                <a:gd name="T14" fmla="*/ 0 60000 65536"/>
                                <a:gd name="T15" fmla="*/ 0 60000 65536"/>
                                <a:gd name="T16" fmla="*/ 0 60000 65536"/>
                                <a:gd name="T17" fmla="*/ 0 60000 65536"/>
                                <a:gd name="T18" fmla="*/ 0 w 291"/>
                                <a:gd name="T19" fmla="*/ 0 h 4"/>
                                <a:gd name="T20" fmla="*/ 291 w 291"/>
                                <a:gd name="T21" fmla="*/ 4 h 4"/>
                              </a:gdLst>
                              <a:ahLst/>
                              <a:cxnLst>
                                <a:cxn ang="T12">
                                  <a:pos x="T0" y="T1"/>
                                </a:cxn>
                                <a:cxn ang="T13">
                                  <a:pos x="T2" y="T3"/>
                                </a:cxn>
                                <a:cxn ang="T14">
                                  <a:pos x="T4" y="T5"/>
                                </a:cxn>
                                <a:cxn ang="T15">
                                  <a:pos x="T6" y="T7"/>
                                </a:cxn>
                                <a:cxn ang="T16">
                                  <a:pos x="T8" y="T9"/>
                                </a:cxn>
                                <a:cxn ang="T17">
                                  <a:pos x="T10" y="T11"/>
                                </a:cxn>
                              </a:cxnLst>
                              <a:rect l="T18" t="T19" r="T20" b="T21"/>
                              <a:pathLst>
                                <a:path w="291" h="4">
                                  <a:moveTo>
                                    <a:pt x="288" y="3"/>
                                  </a:moveTo>
                                  <a:lnTo>
                                    <a:pt x="0" y="3"/>
                                  </a:lnTo>
                                  <a:lnTo>
                                    <a:pt x="0" y="0"/>
                                  </a:lnTo>
                                  <a:lnTo>
                                    <a:pt x="290" y="0"/>
                                  </a:lnTo>
                                  <a:lnTo>
                                    <a:pt x="288" y="3"/>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01" name="Freeform 1605"/>
                            <p:cNvSpPr>
                              <a:spLocks/>
                            </p:cNvSpPr>
                            <p:nvPr/>
                          </p:nvSpPr>
                          <p:spPr bwMode="auto">
                            <a:xfrm>
                              <a:off x="260" y="1739"/>
                              <a:ext cx="265" cy="1"/>
                            </a:xfrm>
                            <a:custGeom>
                              <a:avLst/>
                              <a:gdLst>
                                <a:gd name="T0" fmla="*/ 240 w 291"/>
                                <a:gd name="T1" fmla="*/ 0 h 1"/>
                                <a:gd name="T2" fmla="*/ 0 w 291"/>
                                <a:gd name="T3" fmla="*/ 0 h 1"/>
                                <a:gd name="T4" fmla="*/ 0 w 291"/>
                                <a:gd name="T5" fmla="*/ 0 h 1"/>
                                <a:gd name="T6" fmla="*/ 240 w 291"/>
                                <a:gd name="T7" fmla="*/ 0 h 1"/>
                                <a:gd name="T8" fmla="*/ 240 w 291"/>
                                <a:gd name="T9" fmla="*/ 0 h 1"/>
                                <a:gd name="T10" fmla="*/ 240 w 291"/>
                                <a:gd name="T11" fmla="*/ 0 h 1"/>
                                <a:gd name="T12" fmla="*/ 0 60000 65536"/>
                                <a:gd name="T13" fmla="*/ 0 60000 65536"/>
                                <a:gd name="T14" fmla="*/ 0 60000 65536"/>
                                <a:gd name="T15" fmla="*/ 0 60000 65536"/>
                                <a:gd name="T16" fmla="*/ 0 60000 65536"/>
                                <a:gd name="T17" fmla="*/ 0 60000 65536"/>
                                <a:gd name="T18" fmla="*/ 0 w 291"/>
                                <a:gd name="T19" fmla="*/ 0 h 1"/>
                                <a:gd name="T20" fmla="*/ 291 w 2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1" h="1">
                                  <a:moveTo>
                                    <a:pt x="290" y="0"/>
                                  </a:moveTo>
                                  <a:lnTo>
                                    <a:pt x="0" y="0"/>
                                  </a:lnTo>
                                  <a:lnTo>
                                    <a:pt x="290"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02" name="Freeform 1606"/>
                            <p:cNvSpPr>
                              <a:spLocks/>
                            </p:cNvSpPr>
                            <p:nvPr/>
                          </p:nvSpPr>
                          <p:spPr bwMode="auto">
                            <a:xfrm>
                              <a:off x="260" y="1739"/>
                              <a:ext cx="265" cy="1"/>
                            </a:xfrm>
                            <a:custGeom>
                              <a:avLst/>
                              <a:gdLst>
                                <a:gd name="T0" fmla="*/ 240 w 291"/>
                                <a:gd name="T1" fmla="*/ 0 h 1"/>
                                <a:gd name="T2" fmla="*/ 0 w 291"/>
                                <a:gd name="T3" fmla="*/ 0 h 1"/>
                                <a:gd name="T4" fmla="*/ 0 w 291"/>
                                <a:gd name="T5" fmla="*/ 0 h 1"/>
                                <a:gd name="T6" fmla="*/ 0 w 291"/>
                                <a:gd name="T7" fmla="*/ 0 h 1"/>
                                <a:gd name="T8" fmla="*/ 240 w 291"/>
                                <a:gd name="T9" fmla="*/ 0 h 1"/>
                                <a:gd name="T10" fmla="*/ 240 w 291"/>
                                <a:gd name="T11" fmla="*/ 0 h 1"/>
                                <a:gd name="T12" fmla="*/ 240 w 291"/>
                                <a:gd name="T13" fmla="*/ 0 h 1"/>
                                <a:gd name="T14" fmla="*/ 0 60000 65536"/>
                                <a:gd name="T15" fmla="*/ 0 60000 65536"/>
                                <a:gd name="T16" fmla="*/ 0 60000 65536"/>
                                <a:gd name="T17" fmla="*/ 0 60000 65536"/>
                                <a:gd name="T18" fmla="*/ 0 60000 65536"/>
                                <a:gd name="T19" fmla="*/ 0 60000 65536"/>
                                <a:gd name="T20" fmla="*/ 0 60000 65536"/>
                                <a:gd name="T21" fmla="*/ 0 w 291"/>
                                <a:gd name="T22" fmla="*/ 0 h 1"/>
                                <a:gd name="T23" fmla="*/ 291 w 29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1" h="1">
                                  <a:moveTo>
                                    <a:pt x="290" y="0"/>
                                  </a:moveTo>
                                  <a:lnTo>
                                    <a:pt x="0" y="0"/>
                                  </a:lnTo>
                                  <a:lnTo>
                                    <a:pt x="290"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03" name="Freeform 1607"/>
                            <p:cNvSpPr>
                              <a:spLocks/>
                            </p:cNvSpPr>
                            <p:nvPr/>
                          </p:nvSpPr>
                          <p:spPr bwMode="auto">
                            <a:xfrm>
                              <a:off x="260" y="1739"/>
                              <a:ext cx="265" cy="1"/>
                            </a:xfrm>
                            <a:custGeom>
                              <a:avLst/>
                              <a:gdLst>
                                <a:gd name="T0" fmla="*/ 240 w 291"/>
                                <a:gd name="T1" fmla="*/ 0 h 1"/>
                                <a:gd name="T2" fmla="*/ 0 w 291"/>
                                <a:gd name="T3" fmla="*/ 0 h 1"/>
                                <a:gd name="T4" fmla="*/ 2 w 291"/>
                                <a:gd name="T5" fmla="*/ 0 h 1"/>
                                <a:gd name="T6" fmla="*/ 240 w 291"/>
                                <a:gd name="T7" fmla="*/ 0 h 1"/>
                                <a:gd name="T8" fmla="*/ 240 w 291"/>
                                <a:gd name="T9" fmla="*/ 0 h 1"/>
                                <a:gd name="T10" fmla="*/ 240 w 291"/>
                                <a:gd name="T11" fmla="*/ 0 h 1"/>
                                <a:gd name="T12" fmla="*/ 0 60000 65536"/>
                                <a:gd name="T13" fmla="*/ 0 60000 65536"/>
                                <a:gd name="T14" fmla="*/ 0 60000 65536"/>
                                <a:gd name="T15" fmla="*/ 0 60000 65536"/>
                                <a:gd name="T16" fmla="*/ 0 60000 65536"/>
                                <a:gd name="T17" fmla="*/ 0 60000 65536"/>
                                <a:gd name="T18" fmla="*/ 0 w 291"/>
                                <a:gd name="T19" fmla="*/ 0 h 1"/>
                                <a:gd name="T20" fmla="*/ 291 w 2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1" h="1">
                                  <a:moveTo>
                                    <a:pt x="290" y="0"/>
                                  </a:moveTo>
                                  <a:lnTo>
                                    <a:pt x="0" y="0"/>
                                  </a:lnTo>
                                  <a:lnTo>
                                    <a:pt x="2" y="0"/>
                                  </a:lnTo>
                                  <a:lnTo>
                                    <a:pt x="290"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04" name="Freeform 1608"/>
                            <p:cNvSpPr>
                              <a:spLocks/>
                            </p:cNvSpPr>
                            <p:nvPr/>
                          </p:nvSpPr>
                          <p:spPr bwMode="auto">
                            <a:xfrm>
                              <a:off x="262" y="1739"/>
                              <a:ext cx="263" cy="1"/>
                            </a:xfrm>
                            <a:custGeom>
                              <a:avLst/>
                              <a:gdLst>
                                <a:gd name="T0" fmla="*/ 238 w 289"/>
                                <a:gd name="T1" fmla="*/ 0 h 1"/>
                                <a:gd name="T2" fmla="*/ 0 w 289"/>
                                <a:gd name="T3" fmla="*/ 0 h 1"/>
                                <a:gd name="T4" fmla="*/ 0 w 289"/>
                                <a:gd name="T5" fmla="*/ 0 h 1"/>
                                <a:gd name="T6" fmla="*/ 238 w 289"/>
                                <a:gd name="T7" fmla="*/ 0 h 1"/>
                                <a:gd name="T8" fmla="*/ 238 w 289"/>
                                <a:gd name="T9" fmla="*/ 0 h 1"/>
                                <a:gd name="T10" fmla="*/ 238 w 289"/>
                                <a:gd name="T11" fmla="*/ 0 h 1"/>
                                <a:gd name="T12" fmla="*/ 0 60000 65536"/>
                                <a:gd name="T13" fmla="*/ 0 60000 65536"/>
                                <a:gd name="T14" fmla="*/ 0 60000 65536"/>
                                <a:gd name="T15" fmla="*/ 0 60000 65536"/>
                                <a:gd name="T16" fmla="*/ 0 60000 65536"/>
                                <a:gd name="T17" fmla="*/ 0 60000 65536"/>
                                <a:gd name="T18" fmla="*/ 0 w 289"/>
                                <a:gd name="T19" fmla="*/ 0 h 1"/>
                                <a:gd name="T20" fmla="*/ 289 w 28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9" h="1">
                                  <a:moveTo>
                                    <a:pt x="288" y="0"/>
                                  </a:moveTo>
                                  <a:lnTo>
                                    <a:pt x="0" y="0"/>
                                  </a:lnTo>
                                  <a:lnTo>
                                    <a:pt x="288"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05" name="Freeform 1609"/>
                            <p:cNvSpPr>
                              <a:spLocks/>
                            </p:cNvSpPr>
                            <p:nvPr/>
                          </p:nvSpPr>
                          <p:spPr bwMode="auto">
                            <a:xfrm>
                              <a:off x="262" y="1737"/>
                              <a:ext cx="265" cy="3"/>
                            </a:xfrm>
                            <a:custGeom>
                              <a:avLst/>
                              <a:gdLst>
                                <a:gd name="T0" fmla="*/ 239 w 291"/>
                                <a:gd name="T1" fmla="*/ 2 h 3"/>
                                <a:gd name="T2" fmla="*/ 0 w 291"/>
                                <a:gd name="T3" fmla="*/ 2 h 3"/>
                                <a:gd name="T4" fmla="*/ 0 w 291"/>
                                <a:gd name="T5" fmla="*/ 0 h 3"/>
                                <a:gd name="T6" fmla="*/ 240 w 291"/>
                                <a:gd name="T7" fmla="*/ 0 h 3"/>
                                <a:gd name="T8" fmla="*/ 239 w 291"/>
                                <a:gd name="T9" fmla="*/ 2 h 3"/>
                                <a:gd name="T10" fmla="*/ 239 w 291"/>
                                <a:gd name="T11" fmla="*/ 2 h 3"/>
                                <a:gd name="T12" fmla="*/ 0 60000 65536"/>
                                <a:gd name="T13" fmla="*/ 0 60000 65536"/>
                                <a:gd name="T14" fmla="*/ 0 60000 65536"/>
                                <a:gd name="T15" fmla="*/ 0 60000 65536"/>
                                <a:gd name="T16" fmla="*/ 0 60000 65536"/>
                                <a:gd name="T17" fmla="*/ 0 60000 65536"/>
                                <a:gd name="T18" fmla="*/ 0 w 291"/>
                                <a:gd name="T19" fmla="*/ 0 h 3"/>
                                <a:gd name="T20" fmla="*/ 291 w 29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91" h="3">
                                  <a:moveTo>
                                    <a:pt x="288" y="2"/>
                                  </a:moveTo>
                                  <a:lnTo>
                                    <a:pt x="0" y="2"/>
                                  </a:lnTo>
                                  <a:lnTo>
                                    <a:pt x="0" y="0"/>
                                  </a:lnTo>
                                  <a:lnTo>
                                    <a:pt x="290" y="0"/>
                                  </a:lnTo>
                                  <a:lnTo>
                                    <a:pt x="288" y="2"/>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06" name="Freeform 1610"/>
                            <p:cNvSpPr>
                              <a:spLocks/>
                            </p:cNvSpPr>
                            <p:nvPr/>
                          </p:nvSpPr>
                          <p:spPr bwMode="auto">
                            <a:xfrm>
                              <a:off x="262" y="1737"/>
                              <a:ext cx="265" cy="1"/>
                            </a:xfrm>
                            <a:custGeom>
                              <a:avLst/>
                              <a:gdLst>
                                <a:gd name="T0" fmla="*/ 240 w 291"/>
                                <a:gd name="T1" fmla="*/ 0 h 1"/>
                                <a:gd name="T2" fmla="*/ 0 w 291"/>
                                <a:gd name="T3" fmla="*/ 0 h 1"/>
                                <a:gd name="T4" fmla="*/ 2 w 291"/>
                                <a:gd name="T5" fmla="*/ 0 h 1"/>
                                <a:gd name="T6" fmla="*/ 240 w 291"/>
                                <a:gd name="T7" fmla="*/ 0 h 1"/>
                                <a:gd name="T8" fmla="*/ 240 w 291"/>
                                <a:gd name="T9" fmla="*/ 0 h 1"/>
                                <a:gd name="T10" fmla="*/ 240 w 291"/>
                                <a:gd name="T11" fmla="*/ 0 h 1"/>
                                <a:gd name="T12" fmla="*/ 0 60000 65536"/>
                                <a:gd name="T13" fmla="*/ 0 60000 65536"/>
                                <a:gd name="T14" fmla="*/ 0 60000 65536"/>
                                <a:gd name="T15" fmla="*/ 0 60000 65536"/>
                                <a:gd name="T16" fmla="*/ 0 60000 65536"/>
                                <a:gd name="T17" fmla="*/ 0 60000 65536"/>
                                <a:gd name="T18" fmla="*/ 0 w 291"/>
                                <a:gd name="T19" fmla="*/ 0 h 1"/>
                                <a:gd name="T20" fmla="*/ 291 w 2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1" h="1">
                                  <a:moveTo>
                                    <a:pt x="290" y="0"/>
                                  </a:moveTo>
                                  <a:lnTo>
                                    <a:pt x="0" y="0"/>
                                  </a:lnTo>
                                  <a:lnTo>
                                    <a:pt x="2" y="0"/>
                                  </a:lnTo>
                                  <a:lnTo>
                                    <a:pt x="290"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07" name="Freeform 1611"/>
                            <p:cNvSpPr>
                              <a:spLocks/>
                            </p:cNvSpPr>
                            <p:nvPr/>
                          </p:nvSpPr>
                          <p:spPr bwMode="auto">
                            <a:xfrm>
                              <a:off x="264" y="1737"/>
                              <a:ext cx="263" cy="1"/>
                            </a:xfrm>
                            <a:custGeom>
                              <a:avLst/>
                              <a:gdLst>
                                <a:gd name="T0" fmla="*/ 238 w 289"/>
                                <a:gd name="T1" fmla="*/ 0 h 1"/>
                                <a:gd name="T2" fmla="*/ 0 w 289"/>
                                <a:gd name="T3" fmla="*/ 0 h 1"/>
                                <a:gd name="T4" fmla="*/ 0 w 289"/>
                                <a:gd name="T5" fmla="*/ 0 h 1"/>
                                <a:gd name="T6" fmla="*/ 238 w 289"/>
                                <a:gd name="T7" fmla="*/ 0 h 1"/>
                                <a:gd name="T8" fmla="*/ 238 w 289"/>
                                <a:gd name="T9" fmla="*/ 0 h 1"/>
                                <a:gd name="T10" fmla="*/ 238 w 289"/>
                                <a:gd name="T11" fmla="*/ 0 h 1"/>
                                <a:gd name="T12" fmla="*/ 0 60000 65536"/>
                                <a:gd name="T13" fmla="*/ 0 60000 65536"/>
                                <a:gd name="T14" fmla="*/ 0 60000 65536"/>
                                <a:gd name="T15" fmla="*/ 0 60000 65536"/>
                                <a:gd name="T16" fmla="*/ 0 60000 65536"/>
                                <a:gd name="T17" fmla="*/ 0 60000 65536"/>
                                <a:gd name="T18" fmla="*/ 0 w 289"/>
                                <a:gd name="T19" fmla="*/ 0 h 1"/>
                                <a:gd name="T20" fmla="*/ 289 w 28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9" h="1">
                                  <a:moveTo>
                                    <a:pt x="288" y="0"/>
                                  </a:moveTo>
                                  <a:lnTo>
                                    <a:pt x="0" y="0"/>
                                  </a:lnTo>
                                  <a:lnTo>
                                    <a:pt x="288"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08" name="Freeform 1612"/>
                            <p:cNvSpPr>
                              <a:spLocks/>
                            </p:cNvSpPr>
                            <p:nvPr/>
                          </p:nvSpPr>
                          <p:spPr bwMode="auto">
                            <a:xfrm>
                              <a:off x="264" y="1737"/>
                              <a:ext cx="263" cy="1"/>
                            </a:xfrm>
                            <a:custGeom>
                              <a:avLst/>
                              <a:gdLst>
                                <a:gd name="T0" fmla="*/ 238 w 289"/>
                                <a:gd name="T1" fmla="*/ 0 h 1"/>
                                <a:gd name="T2" fmla="*/ 0 w 289"/>
                                <a:gd name="T3" fmla="*/ 0 h 1"/>
                                <a:gd name="T4" fmla="*/ 3 w 289"/>
                                <a:gd name="T5" fmla="*/ 0 h 1"/>
                                <a:gd name="T6" fmla="*/ 238 w 289"/>
                                <a:gd name="T7" fmla="*/ 0 h 1"/>
                                <a:gd name="T8" fmla="*/ 238 w 289"/>
                                <a:gd name="T9" fmla="*/ 0 h 1"/>
                                <a:gd name="T10" fmla="*/ 238 w 289"/>
                                <a:gd name="T11" fmla="*/ 0 h 1"/>
                                <a:gd name="T12" fmla="*/ 0 60000 65536"/>
                                <a:gd name="T13" fmla="*/ 0 60000 65536"/>
                                <a:gd name="T14" fmla="*/ 0 60000 65536"/>
                                <a:gd name="T15" fmla="*/ 0 60000 65536"/>
                                <a:gd name="T16" fmla="*/ 0 60000 65536"/>
                                <a:gd name="T17" fmla="*/ 0 60000 65536"/>
                                <a:gd name="T18" fmla="*/ 0 w 289"/>
                                <a:gd name="T19" fmla="*/ 0 h 1"/>
                                <a:gd name="T20" fmla="*/ 289 w 28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9" h="1">
                                  <a:moveTo>
                                    <a:pt x="288" y="0"/>
                                  </a:moveTo>
                                  <a:lnTo>
                                    <a:pt x="0" y="0"/>
                                  </a:lnTo>
                                  <a:lnTo>
                                    <a:pt x="3" y="0"/>
                                  </a:lnTo>
                                  <a:lnTo>
                                    <a:pt x="288"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09" name="Freeform 1613"/>
                            <p:cNvSpPr>
                              <a:spLocks/>
                            </p:cNvSpPr>
                            <p:nvPr/>
                          </p:nvSpPr>
                          <p:spPr bwMode="auto">
                            <a:xfrm>
                              <a:off x="267" y="1737"/>
                              <a:ext cx="260" cy="1"/>
                            </a:xfrm>
                            <a:custGeom>
                              <a:avLst/>
                              <a:gdLst>
                                <a:gd name="T0" fmla="*/ 235 w 286"/>
                                <a:gd name="T1" fmla="*/ 0 h 1"/>
                                <a:gd name="T2" fmla="*/ 0 w 286"/>
                                <a:gd name="T3" fmla="*/ 0 h 1"/>
                                <a:gd name="T4" fmla="*/ 0 w 286"/>
                                <a:gd name="T5" fmla="*/ 0 h 1"/>
                                <a:gd name="T6" fmla="*/ 235 w 286"/>
                                <a:gd name="T7" fmla="*/ 0 h 1"/>
                                <a:gd name="T8" fmla="*/ 235 w 286"/>
                                <a:gd name="T9" fmla="*/ 0 h 1"/>
                                <a:gd name="T10" fmla="*/ 235 w 286"/>
                                <a:gd name="T11" fmla="*/ 0 h 1"/>
                                <a:gd name="T12" fmla="*/ 0 60000 65536"/>
                                <a:gd name="T13" fmla="*/ 0 60000 65536"/>
                                <a:gd name="T14" fmla="*/ 0 60000 65536"/>
                                <a:gd name="T15" fmla="*/ 0 60000 65536"/>
                                <a:gd name="T16" fmla="*/ 0 60000 65536"/>
                                <a:gd name="T17" fmla="*/ 0 60000 65536"/>
                                <a:gd name="T18" fmla="*/ 0 w 286"/>
                                <a:gd name="T19" fmla="*/ 0 h 1"/>
                                <a:gd name="T20" fmla="*/ 286 w 28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6" h="1">
                                  <a:moveTo>
                                    <a:pt x="285" y="0"/>
                                  </a:moveTo>
                                  <a:lnTo>
                                    <a:pt x="0" y="0"/>
                                  </a:lnTo>
                                  <a:lnTo>
                                    <a:pt x="285"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10" name="Freeform 1614"/>
                            <p:cNvSpPr>
                              <a:spLocks/>
                            </p:cNvSpPr>
                            <p:nvPr/>
                          </p:nvSpPr>
                          <p:spPr bwMode="auto">
                            <a:xfrm>
                              <a:off x="267" y="1737"/>
                              <a:ext cx="261" cy="1"/>
                            </a:xfrm>
                            <a:custGeom>
                              <a:avLst/>
                              <a:gdLst>
                                <a:gd name="T0" fmla="*/ 234 w 288"/>
                                <a:gd name="T1" fmla="*/ 1 h 2"/>
                                <a:gd name="T2" fmla="*/ 0 w 288"/>
                                <a:gd name="T3" fmla="*/ 1 h 2"/>
                                <a:gd name="T4" fmla="*/ 0 w 288"/>
                                <a:gd name="T5" fmla="*/ 0 h 2"/>
                                <a:gd name="T6" fmla="*/ 236 w 288"/>
                                <a:gd name="T7" fmla="*/ 0 h 2"/>
                                <a:gd name="T8" fmla="*/ 234 w 288"/>
                                <a:gd name="T9" fmla="*/ 1 h 2"/>
                                <a:gd name="T10" fmla="*/ 234 w 288"/>
                                <a:gd name="T11" fmla="*/ 1 h 2"/>
                                <a:gd name="T12" fmla="*/ 0 60000 65536"/>
                                <a:gd name="T13" fmla="*/ 0 60000 65536"/>
                                <a:gd name="T14" fmla="*/ 0 60000 65536"/>
                                <a:gd name="T15" fmla="*/ 0 60000 65536"/>
                                <a:gd name="T16" fmla="*/ 0 60000 65536"/>
                                <a:gd name="T17" fmla="*/ 0 60000 65536"/>
                                <a:gd name="T18" fmla="*/ 0 w 288"/>
                                <a:gd name="T19" fmla="*/ 0 h 2"/>
                                <a:gd name="T20" fmla="*/ 288 w 288"/>
                                <a:gd name="T21" fmla="*/ 2 h 2"/>
                              </a:gdLst>
                              <a:ahLst/>
                              <a:cxnLst>
                                <a:cxn ang="T12">
                                  <a:pos x="T0" y="T1"/>
                                </a:cxn>
                                <a:cxn ang="T13">
                                  <a:pos x="T2" y="T3"/>
                                </a:cxn>
                                <a:cxn ang="T14">
                                  <a:pos x="T4" y="T5"/>
                                </a:cxn>
                                <a:cxn ang="T15">
                                  <a:pos x="T6" y="T7"/>
                                </a:cxn>
                                <a:cxn ang="T16">
                                  <a:pos x="T8" y="T9"/>
                                </a:cxn>
                                <a:cxn ang="T17">
                                  <a:pos x="T10" y="T11"/>
                                </a:cxn>
                              </a:cxnLst>
                              <a:rect l="T18" t="T19" r="T20" b="T21"/>
                              <a:pathLst>
                                <a:path w="288" h="2">
                                  <a:moveTo>
                                    <a:pt x="285" y="1"/>
                                  </a:moveTo>
                                  <a:lnTo>
                                    <a:pt x="0" y="1"/>
                                  </a:lnTo>
                                  <a:lnTo>
                                    <a:pt x="0" y="0"/>
                                  </a:lnTo>
                                  <a:lnTo>
                                    <a:pt x="287" y="0"/>
                                  </a:lnTo>
                                  <a:lnTo>
                                    <a:pt x="285" y="1"/>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11" name="Freeform 1615"/>
                            <p:cNvSpPr>
                              <a:spLocks/>
                            </p:cNvSpPr>
                            <p:nvPr/>
                          </p:nvSpPr>
                          <p:spPr bwMode="auto">
                            <a:xfrm>
                              <a:off x="267" y="1737"/>
                              <a:ext cx="261" cy="0"/>
                            </a:xfrm>
                            <a:custGeom>
                              <a:avLst/>
                              <a:gdLst>
                                <a:gd name="T0" fmla="*/ 236 w 288"/>
                                <a:gd name="T1" fmla="*/ 0 h 1"/>
                                <a:gd name="T2" fmla="*/ 0 w 288"/>
                                <a:gd name="T3" fmla="*/ 0 h 1"/>
                                <a:gd name="T4" fmla="*/ 2 w 288"/>
                                <a:gd name="T5" fmla="*/ 0 h 1"/>
                                <a:gd name="T6" fmla="*/ 236 w 288"/>
                                <a:gd name="T7" fmla="*/ 0 h 1"/>
                                <a:gd name="T8" fmla="*/ 236 w 288"/>
                                <a:gd name="T9" fmla="*/ 0 h 1"/>
                                <a:gd name="T10" fmla="*/ 236 w 288"/>
                                <a:gd name="T11" fmla="*/ 0 h 1"/>
                                <a:gd name="T12" fmla="*/ 0 60000 65536"/>
                                <a:gd name="T13" fmla="*/ 0 60000 65536"/>
                                <a:gd name="T14" fmla="*/ 0 60000 65536"/>
                                <a:gd name="T15" fmla="*/ 0 60000 65536"/>
                                <a:gd name="T16" fmla="*/ 0 60000 65536"/>
                                <a:gd name="T17" fmla="*/ 0 60000 65536"/>
                                <a:gd name="T18" fmla="*/ 0 w 288"/>
                                <a:gd name="T19" fmla="*/ 0 h 1"/>
                                <a:gd name="T20" fmla="*/ 288 w 288"/>
                                <a:gd name="T21" fmla="*/ 0 h 1"/>
                              </a:gdLst>
                              <a:ahLst/>
                              <a:cxnLst>
                                <a:cxn ang="T12">
                                  <a:pos x="T0" y="T1"/>
                                </a:cxn>
                                <a:cxn ang="T13">
                                  <a:pos x="T2" y="T3"/>
                                </a:cxn>
                                <a:cxn ang="T14">
                                  <a:pos x="T4" y="T5"/>
                                </a:cxn>
                                <a:cxn ang="T15">
                                  <a:pos x="T6" y="T7"/>
                                </a:cxn>
                                <a:cxn ang="T16">
                                  <a:pos x="T8" y="T9"/>
                                </a:cxn>
                                <a:cxn ang="T17">
                                  <a:pos x="T10" y="T11"/>
                                </a:cxn>
                              </a:cxnLst>
                              <a:rect l="T18" t="T19" r="T20" b="T21"/>
                              <a:pathLst>
                                <a:path w="288" h="1">
                                  <a:moveTo>
                                    <a:pt x="287" y="0"/>
                                  </a:moveTo>
                                  <a:lnTo>
                                    <a:pt x="0" y="0"/>
                                  </a:lnTo>
                                  <a:lnTo>
                                    <a:pt x="2" y="0"/>
                                  </a:lnTo>
                                  <a:lnTo>
                                    <a:pt x="287"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12" name="Freeform 1616"/>
                            <p:cNvSpPr>
                              <a:spLocks/>
                            </p:cNvSpPr>
                            <p:nvPr/>
                          </p:nvSpPr>
                          <p:spPr bwMode="auto">
                            <a:xfrm>
                              <a:off x="268" y="1737"/>
                              <a:ext cx="260" cy="0"/>
                            </a:xfrm>
                            <a:custGeom>
                              <a:avLst/>
                              <a:gdLst>
                                <a:gd name="T0" fmla="*/ 235 w 286"/>
                                <a:gd name="T1" fmla="*/ 0 h 1"/>
                                <a:gd name="T2" fmla="*/ 0 w 286"/>
                                <a:gd name="T3" fmla="*/ 0 h 1"/>
                                <a:gd name="T4" fmla="*/ 0 w 286"/>
                                <a:gd name="T5" fmla="*/ 0 h 1"/>
                                <a:gd name="T6" fmla="*/ 235 w 286"/>
                                <a:gd name="T7" fmla="*/ 0 h 1"/>
                                <a:gd name="T8" fmla="*/ 235 w 286"/>
                                <a:gd name="T9" fmla="*/ 0 h 1"/>
                                <a:gd name="T10" fmla="*/ 235 w 286"/>
                                <a:gd name="T11" fmla="*/ 0 h 1"/>
                                <a:gd name="T12" fmla="*/ 0 60000 65536"/>
                                <a:gd name="T13" fmla="*/ 0 60000 65536"/>
                                <a:gd name="T14" fmla="*/ 0 60000 65536"/>
                                <a:gd name="T15" fmla="*/ 0 60000 65536"/>
                                <a:gd name="T16" fmla="*/ 0 60000 65536"/>
                                <a:gd name="T17" fmla="*/ 0 60000 65536"/>
                                <a:gd name="T18" fmla="*/ 0 w 286"/>
                                <a:gd name="T19" fmla="*/ 0 h 1"/>
                                <a:gd name="T20" fmla="*/ 286 w 286"/>
                                <a:gd name="T21" fmla="*/ 0 h 1"/>
                              </a:gdLst>
                              <a:ahLst/>
                              <a:cxnLst>
                                <a:cxn ang="T12">
                                  <a:pos x="T0" y="T1"/>
                                </a:cxn>
                                <a:cxn ang="T13">
                                  <a:pos x="T2" y="T3"/>
                                </a:cxn>
                                <a:cxn ang="T14">
                                  <a:pos x="T4" y="T5"/>
                                </a:cxn>
                                <a:cxn ang="T15">
                                  <a:pos x="T6" y="T7"/>
                                </a:cxn>
                                <a:cxn ang="T16">
                                  <a:pos x="T8" y="T9"/>
                                </a:cxn>
                                <a:cxn ang="T17">
                                  <a:pos x="T10" y="T11"/>
                                </a:cxn>
                              </a:cxnLst>
                              <a:rect l="T18" t="T19" r="T20" b="T21"/>
                              <a:pathLst>
                                <a:path w="286" h="1">
                                  <a:moveTo>
                                    <a:pt x="285" y="0"/>
                                  </a:moveTo>
                                  <a:lnTo>
                                    <a:pt x="0" y="0"/>
                                  </a:lnTo>
                                  <a:lnTo>
                                    <a:pt x="285"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13" name="Freeform 1617"/>
                            <p:cNvSpPr>
                              <a:spLocks/>
                            </p:cNvSpPr>
                            <p:nvPr/>
                          </p:nvSpPr>
                          <p:spPr bwMode="auto">
                            <a:xfrm>
                              <a:off x="268" y="1737"/>
                              <a:ext cx="260" cy="0"/>
                            </a:xfrm>
                            <a:custGeom>
                              <a:avLst/>
                              <a:gdLst>
                                <a:gd name="T0" fmla="*/ 235 w 286"/>
                                <a:gd name="T1" fmla="*/ 0 h 1"/>
                                <a:gd name="T2" fmla="*/ 0 w 286"/>
                                <a:gd name="T3" fmla="*/ 0 h 1"/>
                                <a:gd name="T4" fmla="*/ 0 w 286"/>
                                <a:gd name="T5" fmla="*/ 0 h 1"/>
                                <a:gd name="T6" fmla="*/ 235 w 286"/>
                                <a:gd name="T7" fmla="*/ 0 h 1"/>
                                <a:gd name="T8" fmla="*/ 235 w 286"/>
                                <a:gd name="T9" fmla="*/ 0 h 1"/>
                                <a:gd name="T10" fmla="*/ 235 w 286"/>
                                <a:gd name="T11" fmla="*/ 0 h 1"/>
                                <a:gd name="T12" fmla="*/ 0 60000 65536"/>
                                <a:gd name="T13" fmla="*/ 0 60000 65536"/>
                                <a:gd name="T14" fmla="*/ 0 60000 65536"/>
                                <a:gd name="T15" fmla="*/ 0 60000 65536"/>
                                <a:gd name="T16" fmla="*/ 0 60000 65536"/>
                                <a:gd name="T17" fmla="*/ 0 60000 65536"/>
                                <a:gd name="T18" fmla="*/ 0 w 286"/>
                                <a:gd name="T19" fmla="*/ 0 h 1"/>
                                <a:gd name="T20" fmla="*/ 286 w 286"/>
                                <a:gd name="T21" fmla="*/ 0 h 1"/>
                              </a:gdLst>
                              <a:ahLst/>
                              <a:cxnLst>
                                <a:cxn ang="T12">
                                  <a:pos x="T0" y="T1"/>
                                </a:cxn>
                                <a:cxn ang="T13">
                                  <a:pos x="T2" y="T3"/>
                                </a:cxn>
                                <a:cxn ang="T14">
                                  <a:pos x="T4" y="T5"/>
                                </a:cxn>
                                <a:cxn ang="T15">
                                  <a:pos x="T6" y="T7"/>
                                </a:cxn>
                                <a:cxn ang="T16">
                                  <a:pos x="T8" y="T9"/>
                                </a:cxn>
                                <a:cxn ang="T17">
                                  <a:pos x="T10" y="T11"/>
                                </a:cxn>
                              </a:cxnLst>
                              <a:rect l="T18" t="T19" r="T20" b="T21"/>
                              <a:pathLst>
                                <a:path w="286" h="1">
                                  <a:moveTo>
                                    <a:pt x="285" y="0"/>
                                  </a:moveTo>
                                  <a:lnTo>
                                    <a:pt x="0" y="0"/>
                                  </a:lnTo>
                                  <a:lnTo>
                                    <a:pt x="285"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14" name="Freeform 1618"/>
                            <p:cNvSpPr>
                              <a:spLocks/>
                            </p:cNvSpPr>
                            <p:nvPr/>
                          </p:nvSpPr>
                          <p:spPr bwMode="auto">
                            <a:xfrm>
                              <a:off x="268" y="1737"/>
                              <a:ext cx="262" cy="0"/>
                            </a:xfrm>
                            <a:custGeom>
                              <a:avLst/>
                              <a:gdLst>
                                <a:gd name="T0" fmla="*/ 236 w 288"/>
                                <a:gd name="T1" fmla="*/ 0 h 1"/>
                                <a:gd name="T2" fmla="*/ 0 w 288"/>
                                <a:gd name="T3" fmla="*/ 0 h 1"/>
                                <a:gd name="T4" fmla="*/ 1 w 288"/>
                                <a:gd name="T5" fmla="*/ 0 h 1"/>
                                <a:gd name="T6" fmla="*/ 237 w 288"/>
                                <a:gd name="T7" fmla="*/ 0 h 1"/>
                                <a:gd name="T8" fmla="*/ 236 w 288"/>
                                <a:gd name="T9" fmla="*/ 0 h 1"/>
                                <a:gd name="T10" fmla="*/ 236 w 288"/>
                                <a:gd name="T11" fmla="*/ 0 h 1"/>
                                <a:gd name="T12" fmla="*/ 0 60000 65536"/>
                                <a:gd name="T13" fmla="*/ 0 60000 65536"/>
                                <a:gd name="T14" fmla="*/ 0 60000 65536"/>
                                <a:gd name="T15" fmla="*/ 0 60000 65536"/>
                                <a:gd name="T16" fmla="*/ 0 60000 65536"/>
                                <a:gd name="T17" fmla="*/ 0 60000 65536"/>
                                <a:gd name="T18" fmla="*/ 0 w 288"/>
                                <a:gd name="T19" fmla="*/ 0 h 1"/>
                                <a:gd name="T20" fmla="*/ 288 w 288"/>
                                <a:gd name="T21" fmla="*/ 0 h 1"/>
                              </a:gdLst>
                              <a:ahLst/>
                              <a:cxnLst>
                                <a:cxn ang="T12">
                                  <a:pos x="T0" y="T1"/>
                                </a:cxn>
                                <a:cxn ang="T13">
                                  <a:pos x="T2" y="T3"/>
                                </a:cxn>
                                <a:cxn ang="T14">
                                  <a:pos x="T4" y="T5"/>
                                </a:cxn>
                                <a:cxn ang="T15">
                                  <a:pos x="T6" y="T7"/>
                                </a:cxn>
                                <a:cxn ang="T16">
                                  <a:pos x="T8" y="T9"/>
                                </a:cxn>
                                <a:cxn ang="T17">
                                  <a:pos x="T10" y="T11"/>
                                </a:cxn>
                              </a:cxnLst>
                              <a:rect l="T18" t="T19" r="T20" b="T21"/>
                              <a:pathLst>
                                <a:path w="288" h="1">
                                  <a:moveTo>
                                    <a:pt x="285" y="0"/>
                                  </a:moveTo>
                                  <a:lnTo>
                                    <a:pt x="0" y="0"/>
                                  </a:lnTo>
                                  <a:lnTo>
                                    <a:pt x="1" y="0"/>
                                  </a:lnTo>
                                  <a:lnTo>
                                    <a:pt x="287" y="0"/>
                                  </a:lnTo>
                                  <a:lnTo>
                                    <a:pt x="285"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15" name="Freeform 1619"/>
                            <p:cNvSpPr>
                              <a:spLocks/>
                            </p:cNvSpPr>
                            <p:nvPr/>
                          </p:nvSpPr>
                          <p:spPr bwMode="auto">
                            <a:xfrm>
                              <a:off x="269" y="1735"/>
                              <a:ext cx="261" cy="2"/>
                            </a:xfrm>
                            <a:custGeom>
                              <a:avLst/>
                              <a:gdLst>
                                <a:gd name="T0" fmla="*/ 236 w 287"/>
                                <a:gd name="T1" fmla="*/ 1 h 3"/>
                                <a:gd name="T2" fmla="*/ 0 w 287"/>
                                <a:gd name="T3" fmla="*/ 1 h 3"/>
                                <a:gd name="T4" fmla="*/ 0 w 287"/>
                                <a:gd name="T5" fmla="*/ 0 h 3"/>
                                <a:gd name="T6" fmla="*/ 236 w 287"/>
                                <a:gd name="T7" fmla="*/ 0 h 3"/>
                                <a:gd name="T8" fmla="*/ 236 w 287"/>
                                <a:gd name="T9" fmla="*/ 1 h 3"/>
                                <a:gd name="T10" fmla="*/ 236 w 287"/>
                                <a:gd name="T11" fmla="*/ 1 h 3"/>
                                <a:gd name="T12" fmla="*/ 0 60000 65536"/>
                                <a:gd name="T13" fmla="*/ 0 60000 65536"/>
                                <a:gd name="T14" fmla="*/ 0 60000 65536"/>
                                <a:gd name="T15" fmla="*/ 0 60000 65536"/>
                                <a:gd name="T16" fmla="*/ 0 60000 65536"/>
                                <a:gd name="T17" fmla="*/ 0 60000 65536"/>
                                <a:gd name="T18" fmla="*/ 0 w 287"/>
                                <a:gd name="T19" fmla="*/ 0 h 3"/>
                                <a:gd name="T20" fmla="*/ 287 w 287"/>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7" h="3">
                                  <a:moveTo>
                                    <a:pt x="286" y="2"/>
                                  </a:moveTo>
                                  <a:lnTo>
                                    <a:pt x="0" y="2"/>
                                  </a:lnTo>
                                  <a:lnTo>
                                    <a:pt x="0" y="0"/>
                                  </a:lnTo>
                                  <a:lnTo>
                                    <a:pt x="286" y="0"/>
                                  </a:lnTo>
                                  <a:lnTo>
                                    <a:pt x="286" y="2"/>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16" name="Freeform 1620"/>
                            <p:cNvSpPr>
                              <a:spLocks/>
                            </p:cNvSpPr>
                            <p:nvPr/>
                          </p:nvSpPr>
                          <p:spPr bwMode="auto">
                            <a:xfrm>
                              <a:off x="269" y="1735"/>
                              <a:ext cx="261" cy="1"/>
                            </a:xfrm>
                            <a:custGeom>
                              <a:avLst/>
                              <a:gdLst>
                                <a:gd name="T0" fmla="*/ 236 w 287"/>
                                <a:gd name="T1" fmla="*/ 0 h 1"/>
                                <a:gd name="T2" fmla="*/ 0 w 287"/>
                                <a:gd name="T3" fmla="*/ 0 h 1"/>
                                <a:gd name="T4" fmla="*/ 2 w 287"/>
                                <a:gd name="T5" fmla="*/ 0 h 1"/>
                                <a:gd name="T6" fmla="*/ 236 w 287"/>
                                <a:gd name="T7" fmla="*/ 0 h 1"/>
                                <a:gd name="T8" fmla="*/ 236 w 287"/>
                                <a:gd name="T9" fmla="*/ 0 h 1"/>
                                <a:gd name="T10" fmla="*/ 236 w 287"/>
                                <a:gd name="T11" fmla="*/ 0 h 1"/>
                                <a:gd name="T12" fmla="*/ 0 60000 65536"/>
                                <a:gd name="T13" fmla="*/ 0 60000 65536"/>
                                <a:gd name="T14" fmla="*/ 0 60000 65536"/>
                                <a:gd name="T15" fmla="*/ 0 60000 65536"/>
                                <a:gd name="T16" fmla="*/ 0 60000 65536"/>
                                <a:gd name="T17" fmla="*/ 0 60000 65536"/>
                                <a:gd name="T18" fmla="*/ 0 w 287"/>
                                <a:gd name="T19" fmla="*/ 0 h 1"/>
                                <a:gd name="T20" fmla="*/ 287 w 28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7" h="1">
                                  <a:moveTo>
                                    <a:pt x="286" y="0"/>
                                  </a:moveTo>
                                  <a:lnTo>
                                    <a:pt x="0" y="0"/>
                                  </a:lnTo>
                                  <a:lnTo>
                                    <a:pt x="2" y="0"/>
                                  </a:lnTo>
                                  <a:lnTo>
                                    <a:pt x="286"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17" name="Freeform 1621"/>
                            <p:cNvSpPr>
                              <a:spLocks/>
                            </p:cNvSpPr>
                            <p:nvPr/>
                          </p:nvSpPr>
                          <p:spPr bwMode="auto">
                            <a:xfrm>
                              <a:off x="271" y="1735"/>
                              <a:ext cx="259" cy="1"/>
                            </a:xfrm>
                            <a:custGeom>
                              <a:avLst/>
                              <a:gdLst>
                                <a:gd name="T0" fmla="*/ 234 w 285"/>
                                <a:gd name="T1" fmla="*/ 0 h 1"/>
                                <a:gd name="T2" fmla="*/ 0 w 285"/>
                                <a:gd name="T3" fmla="*/ 0 h 1"/>
                                <a:gd name="T4" fmla="*/ 0 w 285"/>
                                <a:gd name="T5" fmla="*/ 0 h 1"/>
                                <a:gd name="T6" fmla="*/ 234 w 285"/>
                                <a:gd name="T7" fmla="*/ 0 h 1"/>
                                <a:gd name="T8" fmla="*/ 234 w 285"/>
                                <a:gd name="T9" fmla="*/ 0 h 1"/>
                                <a:gd name="T10" fmla="*/ 234 w 285"/>
                                <a:gd name="T11" fmla="*/ 0 h 1"/>
                                <a:gd name="T12" fmla="*/ 0 60000 65536"/>
                                <a:gd name="T13" fmla="*/ 0 60000 65536"/>
                                <a:gd name="T14" fmla="*/ 0 60000 65536"/>
                                <a:gd name="T15" fmla="*/ 0 60000 65536"/>
                                <a:gd name="T16" fmla="*/ 0 60000 65536"/>
                                <a:gd name="T17" fmla="*/ 0 60000 65536"/>
                                <a:gd name="T18" fmla="*/ 0 w 285"/>
                                <a:gd name="T19" fmla="*/ 0 h 1"/>
                                <a:gd name="T20" fmla="*/ 285 w 2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5" h="1">
                                  <a:moveTo>
                                    <a:pt x="284" y="0"/>
                                  </a:moveTo>
                                  <a:lnTo>
                                    <a:pt x="0" y="0"/>
                                  </a:lnTo>
                                  <a:lnTo>
                                    <a:pt x="284"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18" name="Freeform 1622"/>
                            <p:cNvSpPr>
                              <a:spLocks/>
                            </p:cNvSpPr>
                            <p:nvPr/>
                          </p:nvSpPr>
                          <p:spPr bwMode="auto">
                            <a:xfrm>
                              <a:off x="271" y="1735"/>
                              <a:ext cx="259" cy="1"/>
                            </a:xfrm>
                            <a:custGeom>
                              <a:avLst/>
                              <a:gdLst>
                                <a:gd name="T0" fmla="*/ 234 w 285"/>
                                <a:gd name="T1" fmla="*/ 0 h 1"/>
                                <a:gd name="T2" fmla="*/ 0 w 285"/>
                                <a:gd name="T3" fmla="*/ 0 h 1"/>
                                <a:gd name="T4" fmla="*/ 0 w 285"/>
                                <a:gd name="T5" fmla="*/ 0 h 1"/>
                                <a:gd name="T6" fmla="*/ 234 w 285"/>
                                <a:gd name="T7" fmla="*/ 0 h 1"/>
                                <a:gd name="T8" fmla="*/ 234 w 285"/>
                                <a:gd name="T9" fmla="*/ 0 h 1"/>
                                <a:gd name="T10" fmla="*/ 234 w 285"/>
                                <a:gd name="T11" fmla="*/ 0 h 1"/>
                                <a:gd name="T12" fmla="*/ 0 60000 65536"/>
                                <a:gd name="T13" fmla="*/ 0 60000 65536"/>
                                <a:gd name="T14" fmla="*/ 0 60000 65536"/>
                                <a:gd name="T15" fmla="*/ 0 60000 65536"/>
                                <a:gd name="T16" fmla="*/ 0 60000 65536"/>
                                <a:gd name="T17" fmla="*/ 0 60000 65536"/>
                                <a:gd name="T18" fmla="*/ 0 w 285"/>
                                <a:gd name="T19" fmla="*/ 0 h 1"/>
                                <a:gd name="T20" fmla="*/ 285 w 2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5" h="1">
                                  <a:moveTo>
                                    <a:pt x="284" y="0"/>
                                  </a:moveTo>
                                  <a:lnTo>
                                    <a:pt x="0" y="0"/>
                                  </a:lnTo>
                                  <a:lnTo>
                                    <a:pt x="284"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19" name="Freeform 1623"/>
                            <p:cNvSpPr>
                              <a:spLocks/>
                            </p:cNvSpPr>
                            <p:nvPr/>
                          </p:nvSpPr>
                          <p:spPr bwMode="auto">
                            <a:xfrm>
                              <a:off x="271" y="1732"/>
                              <a:ext cx="261" cy="4"/>
                            </a:xfrm>
                            <a:custGeom>
                              <a:avLst/>
                              <a:gdLst>
                                <a:gd name="T0" fmla="*/ 235 w 287"/>
                                <a:gd name="T1" fmla="*/ 3 h 4"/>
                                <a:gd name="T2" fmla="*/ 0 w 287"/>
                                <a:gd name="T3" fmla="*/ 3 h 4"/>
                                <a:gd name="T4" fmla="*/ 3 w 287"/>
                                <a:gd name="T5" fmla="*/ 0 h 4"/>
                                <a:gd name="T6" fmla="*/ 236 w 287"/>
                                <a:gd name="T7" fmla="*/ 0 h 4"/>
                                <a:gd name="T8" fmla="*/ 235 w 287"/>
                                <a:gd name="T9" fmla="*/ 3 h 4"/>
                                <a:gd name="T10" fmla="*/ 235 w 287"/>
                                <a:gd name="T11" fmla="*/ 3 h 4"/>
                                <a:gd name="T12" fmla="*/ 0 60000 65536"/>
                                <a:gd name="T13" fmla="*/ 0 60000 65536"/>
                                <a:gd name="T14" fmla="*/ 0 60000 65536"/>
                                <a:gd name="T15" fmla="*/ 0 60000 65536"/>
                                <a:gd name="T16" fmla="*/ 0 60000 65536"/>
                                <a:gd name="T17" fmla="*/ 0 60000 65536"/>
                                <a:gd name="T18" fmla="*/ 0 w 287"/>
                                <a:gd name="T19" fmla="*/ 0 h 4"/>
                                <a:gd name="T20" fmla="*/ 287 w 287"/>
                                <a:gd name="T21" fmla="*/ 4 h 4"/>
                              </a:gdLst>
                              <a:ahLst/>
                              <a:cxnLst>
                                <a:cxn ang="T12">
                                  <a:pos x="T0" y="T1"/>
                                </a:cxn>
                                <a:cxn ang="T13">
                                  <a:pos x="T2" y="T3"/>
                                </a:cxn>
                                <a:cxn ang="T14">
                                  <a:pos x="T4" y="T5"/>
                                </a:cxn>
                                <a:cxn ang="T15">
                                  <a:pos x="T6" y="T7"/>
                                </a:cxn>
                                <a:cxn ang="T16">
                                  <a:pos x="T8" y="T9"/>
                                </a:cxn>
                                <a:cxn ang="T17">
                                  <a:pos x="T10" y="T11"/>
                                </a:cxn>
                              </a:cxnLst>
                              <a:rect l="T18" t="T19" r="T20" b="T21"/>
                              <a:pathLst>
                                <a:path w="287" h="4">
                                  <a:moveTo>
                                    <a:pt x="284" y="3"/>
                                  </a:moveTo>
                                  <a:lnTo>
                                    <a:pt x="0" y="3"/>
                                  </a:lnTo>
                                  <a:lnTo>
                                    <a:pt x="3" y="0"/>
                                  </a:lnTo>
                                  <a:lnTo>
                                    <a:pt x="286" y="0"/>
                                  </a:lnTo>
                                  <a:lnTo>
                                    <a:pt x="284" y="3"/>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20" name="Freeform 1624"/>
                            <p:cNvSpPr>
                              <a:spLocks/>
                            </p:cNvSpPr>
                            <p:nvPr/>
                          </p:nvSpPr>
                          <p:spPr bwMode="auto">
                            <a:xfrm>
                              <a:off x="274" y="1732"/>
                              <a:ext cx="258" cy="1"/>
                            </a:xfrm>
                            <a:custGeom>
                              <a:avLst/>
                              <a:gdLst>
                                <a:gd name="T0" fmla="*/ 233 w 284"/>
                                <a:gd name="T1" fmla="*/ 0 h 1"/>
                                <a:gd name="T2" fmla="*/ 0 w 284"/>
                                <a:gd name="T3" fmla="*/ 0 h 1"/>
                                <a:gd name="T4" fmla="*/ 0 w 284"/>
                                <a:gd name="T5" fmla="*/ 0 h 1"/>
                                <a:gd name="T6" fmla="*/ 233 w 284"/>
                                <a:gd name="T7" fmla="*/ 0 h 1"/>
                                <a:gd name="T8" fmla="*/ 233 w 284"/>
                                <a:gd name="T9" fmla="*/ 0 h 1"/>
                                <a:gd name="T10" fmla="*/ 233 w 284"/>
                                <a:gd name="T11" fmla="*/ 0 h 1"/>
                                <a:gd name="T12" fmla="*/ 0 60000 65536"/>
                                <a:gd name="T13" fmla="*/ 0 60000 65536"/>
                                <a:gd name="T14" fmla="*/ 0 60000 65536"/>
                                <a:gd name="T15" fmla="*/ 0 60000 65536"/>
                                <a:gd name="T16" fmla="*/ 0 60000 65536"/>
                                <a:gd name="T17" fmla="*/ 0 60000 65536"/>
                                <a:gd name="T18" fmla="*/ 0 w 284"/>
                                <a:gd name="T19" fmla="*/ 0 h 1"/>
                                <a:gd name="T20" fmla="*/ 284 w 28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4" h="1">
                                  <a:moveTo>
                                    <a:pt x="283" y="0"/>
                                  </a:moveTo>
                                  <a:lnTo>
                                    <a:pt x="0" y="0"/>
                                  </a:lnTo>
                                  <a:lnTo>
                                    <a:pt x="283"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21" name="Freeform 1625"/>
                            <p:cNvSpPr>
                              <a:spLocks/>
                            </p:cNvSpPr>
                            <p:nvPr/>
                          </p:nvSpPr>
                          <p:spPr bwMode="auto">
                            <a:xfrm>
                              <a:off x="274" y="1732"/>
                              <a:ext cx="258" cy="1"/>
                            </a:xfrm>
                            <a:custGeom>
                              <a:avLst/>
                              <a:gdLst>
                                <a:gd name="T0" fmla="*/ 233 w 284"/>
                                <a:gd name="T1" fmla="*/ 0 h 1"/>
                                <a:gd name="T2" fmla="*/ 0 w 284"/>
                                <a:gd name="T3" fmla="*/ 0 h 1"/>
                                <a:gd name="T4" fmla="*/ 0 w 284"/>
                                <a:gd name="T5" fmla="*/ 0 h 1"/>
                                <a:gd name="T6" fmla="*/ 233 w 284"/>
                                <a:gd name="T7" fmla="*/ 0 h 1"/>
                                <a:gd name="T8" fmla="*/ 233 w 284"/>
                                <a:gd name="T9" fmla="*/ 0 h 1"/>
                                <a:gd name="T10" fmla="*/ 233 w 284"/>
                                <a:gd name="T11" fmla="*/ 0 h 1"/>
                                <a:gd name="T12" fmla="*/ 0 60000 65536"/>
                                <a:gd name="T13" fmla="*/ 0 60000 65536"/>
                                <a:gd name="T14" fmla="*/ 0 60000 65536"/>
                                <a:gd name="T15" fmla="*/ 0 60000 65536"/>
                                <a:gd name="T16" fmla="*/ 0 60000 65536"/>
                                <a:gd name="T17" fmla="*/ 0 60000 65536"/>
                                <a:gd name="T18" fmla="*/ 0 w 284"/>
                                <a:gd name="T19" fmla="*/ 0 h 1"/>
                                <a:gd name="T20" fmla="*/ 284 w 28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4" h="1">
                                  <a:moveTo>
                                    <a:pt x="283" y="0"/>
                                  </a:moveTo>
                                  <a:lnTo>
                                    <a:pt x="0" y="0"/>
                                  </a:lnTo>
                                  <a:lnTo>
                                    <a:pt x="283"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22" name="Freeform 1626"/>
                            <p:cNvSpPr>
                              <a:spLocks/>
                            </p:cNvSpPr>
                            <p:nvPr/>
                          </p:nvSpPr>
                          <p:spPr bwMode="auto">
                            <a:xfrm>
                              <a:off x="274" y="1732"/>
                              <a:ext cx="258" cy="1"/>
                            </a:xfrm>
                            <a:custGeom>
                              <a:avLst/>
                              <a:gdLst>
                                <a:gd name="T0" fmla="*/ 233 w 284"/>
                                <a:gd name="T1" fmla="*/ 0 h 1"/>
                                <a:gd name="T2" fmla="*/ 0 w 284"/>
                                <a:gd name="T3" fmla="*/ 0 h 1"/>
                                <a:gd name="T4" fmla="*/ 2 w 284"/>
                                <a:gd name="T5" fmla="*/ 0 h 1"/>
                                <a:gd name="T6" fmla="*/ 233 w 284"/>
                                <a:gd name="T7" fmla="*/ 0 h 1"/>
                                <a:gd name="T8" fmla="*/ 233 w 284"/>
                                <a:gd name="T9" fmla="*/ 0 h 1"/>
                                <a:gd name="T10" fmla="*/ 233 w 284"/>
                                <a:gd name="T11" fmla="*/ 0 h 1"/>
                                <a:gd name="T12" fmla="*/ 0 60000 65536"/>
                                <a:gd name="T13" fmla="*/ 0 60000 65536"/>
                                <a:gd name="T14" fmla="*/ 0 60000 65536"/>
                                <a:gd name="T15" fmla="*/ 0 60000 65536"/>
                                <a:gd name="T16" fmla="*/ 0 60000 65536"/>
                                <a:gd name="T17" fmla="*/ 0 60000 65536"/>
                                <a:gd name="T18" fmla="*/ 0 w 284"/>
                                <a:gd name="T19" fmla="*/ 0 h 1"/>
                                <a:gd name="T20" fmla="*/ 284 w 28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4" h="1">
                                  <a:moveTo>
                                    <a:pt x="283" y="0"/>
                                  </a:moveTo>
                                  <a:lnTo>
                                    <a:pt x="0" y="0"/>
                                  </a:lnTo>
                                  <a:lnTo>
                                    <a:pt x="2" y="0"/>
                                  </a:lnTo>
                                  <a:lnTo>
                                    <a:pt x="283"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23" name="Freeform 1627"/>
                            <p:cNvSpPr>
                              <a:spLocks/>
                            </p:cNvSpPr>
                            <p:nvPr/>
                          </p:nvSpPr>
                          <p:spPr bwMode="auto">
                            <a:xfrm>
                              <a:off x="276" y="1732"/>
                              <a:ext cx="256" cy="1"/>
                            </a:xfrm>
                            <a:custGeom>
                              <a:avLst/>
                              <a:gdLst>
                                <a:gd name="T0" fmla="*/ 231 w 282"/>
                                <a:gd name="T1" fmla="*/ 0 h 1"/>
                                <a:gd name="T2" fmla="*/ 0 w 282"/>
                                <a:gd name="T3" fmla="*/ 0 h 1"/>
                                <a:gd name="T4" fmla="*/ 0 w 282"/>
                                <a:gd name="T5" fmla="*/ 0 h 1"/>
                                <a:gd name="T6" fmla="*/ 231 w 282"/>
                                <a:gd name="T7" fmla="*/ 0 h 1"/>
                                <a:gd name="T8" fmla="*/ 231 w 282"/>
                                <a:gd name="T9" fmla="*/ 0 h 1"/>
                                <a:gd name="T10" fmla="*/ 231 w 282"/>
                                <a:gd name="T11" fmla="*/ 0 h 1"/>
                                <a:gd name="T12" fmla="*/ 0 60000 65536"/>
                                <a:gd name="T13" fmla="*/ 0 60000 65536"/>
                                <a:gd name="T14" fmla="*/ 0 60000 65536"/>
                                <a:gd name="T15" fmla="*/ 0 60000 65536"/>
                                <a:gd name="T16" fmla="*/ 0 60000 65536"/>
                                <a:gd name="T17" fmla="*/ 0 60000 65536"/>
                                <a:gd name="T18" fmla="*/ 0 w 282"/>
                                <a:gd name="T19" fmla="*/ 0 h 1"/>
                                <a:gd name="T20" fmla="*/ 282 w 28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2" h="1">
                                  <a:moveTo>
                                    <a:pt x="281" y="0"/>
                                  </a:moveTo>
                                  <a:lnTo>
                                    <a:pt x="0" y="0"/>
                                  </a:lnTo>
                                  <a:lnTo>
                                    <a:pt x="281"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24" name="Freeform 1628"/>
                            <p:cNvSpPr>
                              <a:spLocks/>
                            </p:cNvSpPr>
                            <p:nvPr/>
                          </p:nvSpPr>
                          <p:spPr bwMode="auto">
                            <a:xfrm>
                              <a:off x="276" y="1730"/>
                              <a:ext cx="259" cy="3"/>
                            </a:xfrm>
                            <a:custGeom>
                              <a:avLst/>
                              <a:gdLst>
                                <a:gd name="T0" fmla="*/ 232 w 285"/>
                                <a:gd name="T1" fmla="*/ 2 h 3"/>
                                <a:gd name="T2" fmla="*/ 0 w 285"/>
                                <a:gd name="T3" fmla="*/ 2 h 3"/>
                                <a:gd name="T4" fmla="*/ 0 w 285"/>
                                <a:gd name="T5" fmla="*/ 0 h 3"/>
                                <a:gd name="T6" fmla="*/ 234 w 285"/>
                                <a:gd name="T7" fmla="*/ 0 h 3"/>
                                <a:gd name="T8" fmla="*/ 232 w 285"/>
                                <a:gd name="T9" fmla="*/ 2 h 3"/>
                                <a:gd name="T10" fmla="*/ 232 w 285"/>
                                <a:gd name="T11" fmla="*/ 2 h 3"/>
                                <a:gd name="T12" fmla="*/ 0 60000 65536"/>
                                <a:gd name="T13" fmla="*/ 0 60000 65536"/>
                                <a:gd name="T14" fmla="*/ 0 60000 65536"/>
                                <a:gd name="T15" fmla="*/ 0 60000 65536"/>
                                <a:gd name="T16" fmla="*/ 0 60000 65536"/>
                                <a:gd name="T17" fmla="*/ 0 60000 65536"/>
                                <a:gd name="T18" fmla="*/ 0 w 285"/>
                                <a:gd name="T19" fmla="*/ 0 h 3"/>
                                <a:gd name="T20" fmla="*/ 285 w 285"/>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5" h="3">
                                  <a:moveTo>
                                    <a:pt x="281" y="2"/>
                                  </a:moveTo>
                                  <a:lnTo>
                                    <a:pt x="0" y="2"/>
                                  </a:lnTo>
                                  <a:lnTo>
                                    <a:pt x="0" y="0"/>
                                  </a:lnTo>
                                  <a:lnTo>
                                    <a:pt x="284" y="0"/>
                                  </a:lnTo>
                                  <a:lnTo>
                                    <a:pt x="281" y="2"/>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25" name="Freeform 1629"/>
                            <p:cNvSpPr>
                              <a:spLocks/>
                            </p:cNvSpPr>
                            <p:nvPr/>
                          </p:nvSpPr>
                          <p:spPr bwMode="auto">
                            <a:xfrm>
                              <a:off x="276" y="1730"/>
                              <a:ext cx="259" cy="1"/>
                            </a:xfrm>
                            <a:custGeom>
                              <a:avLst/>
                              <a:gdLst>
                                <a:gd name="T0" fmla="*/ 234 w 285"/>
                                <a:gd name="T1" fmla="*/ 0 h 1"/>
                                <a:gd name="T2" fmla="*/ 0 w 285"/>
                                <a:gd name="T3" fmla="*/ 0 h 1"/>
                                <a:gd name="T4" fmla="*/ 2 w 285"/>
                                <a:gd name="T5" fmla="*/ 0 h 1"/>
                                <a:gd name="T6" fmla="*/ 234 w 285"/>
                                <a:gd name="T7" fmla="*/ 0 h 1"/>
                                <a:gd name="T8" fmla="*/ 234 w 285"/>
                                <a:gd name="T9" fmla="*/ 0 h 1"/>
                                <a:gd name="T10" fmla="*/ 234 w 285"/>
                                <a:gd name="T11" fmla="*/ 0 h 1"/>
                                <a:gd name="T12" fmla="*/ 0 60000 65536"/>
                                <a:gd name="T13" fmla="*/ 0 60000 65536"/>
                                <a:gd name="T14" fmla="*/ 0 60000 65536"/>
                                <a:gd name="T15" fmla="*/ 0 60000 65536"/>
                                <a:gd name="T16" fmla="*/ 0 60000 65536"/>
                                <a:gd name="T17" fmla="*/ 0 60000 65536"/>
                                <a:gd name="T18" fmla="*/ 0 w 285"/>
                                <a:gd name="T19" fmla="*/ 0 h 1"/>
                                <a:gd name="T20" fmla="*/ 285 w 2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5" h="1">
                                  <a:moveTo>
                                    <a:pt x="284" y="0"/>
                                  </a:moveTo>
                                  <a:lnTo>
                                    <a:pt x="0" y="0"/>
                                  </a:lnTo>
                                  <a:lnTo>
                                    <a:pt x="2" y="0"/>
                                  </a:lnTo>
                                  <a:lnTo>
                                    <a:pt x="284"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26" name="Freeform 1630"/>
                            <p:cNvSpPr>
                              <a:spLocks/>
                            </p:cNvSpPr>
                            <p:nvPr/>
                          </p:nvSpPr>
                          <p:spPr bwMode="auto">
                            <a:xfrm>
                              <a:off x="278" y="1730"/>
                              <a:ext cx="257" cy="1"/>
                            </a:xfrm>
                            <a:custGeom>
                              <a:avLst/>
                              <a:gdLst>
                                <a:gd name="T0" fmla="*/ 232 w 283"/>
                                <a:gd name="T1" fmla="*/ 0 h 1"/>
                                <a:gd name="T2" fmla="*/ 0 w 283"/>
                                <a:gd name="T3" fmla="*/ 0 h 1"/>
                                <a:gd name="T4" fmla="*/ 0 w 283"/>
                                <a:gd name="T5" fmla="*/ 0 h 1"/>
                                <a:gd name="T6" fmla="*/ 232 w 283"/>
                                <a:gd name="T7" fmla="*/ 0 h 1"/>
                                <a:gd name="T8" fmla="*/ 232 w 283"/>
                                <a:gd name="T9" fmla="*/ 0 h 1"/>
                                <a:gd name="T10" fmla="*/ 232 w 283"/>
                                <a:gd name="T11" fmla="*/ 0 h 1"/>
                                <a:gd name="T12" fmla="*/ 0 60000 65536"/>
                                <a:gd name="T13" fmla="*/ 0 60000 65536"/>
                                <a:gd name="T14" fmla="*/ 0 60000 65536"/>
                                <a:gd name="T15" fmla="*/ 0 60000 65536"/>
                                <a:gd name="T16" fmla="*/ 0 60000 65536"/>
                                <a:gd name="T17" fmla="*/ 0 60000 65536"/>
                                <a:gd name="T18" fmla="*/ 0 w 283"/>
                                <a:gd name="T19" fmla="*/ 0 h 1"/>
                                <a:gd name="T20" fmla="*/ 283 w 2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3" h="1">
                                  <a:moveTo>
                                    <a:pt x="282" y="0"/>
                                  </a:moveTo>
                                  <a:lnTo>
                                    <a:pt x="0" y="0"/>
                                  </a:lnTo>
                                  <a:lnTo>
                                    <a:pt x="282"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27" name="Freeform 1631"/>
                            <p:cNvSpPr>
                              <a:spLocks/>
                            </p:cNvSpPr>
                            <p:nvPr/>
                          </p:nvSpPr>
                          <p:spPr bwMode="auto">
                            <a:xfrm>
                              <a:off x="278" y="1730"/>
                              <a:ext cx="257" cy="1"/>
                            </a:xfrm>
                            <a:custGeom>
                              <a:avLst/>
                              <a:gdLst>
                                <a:gd name="T0" fmla="*/ 232 w 283"/>
                                <a:gd name="T1" fmla="*/ 0 h 1"/>
                                <a:gd name="T2" fmla="*/ 0 w 283"/>
                                <a:gd name="T3" fmla="*/ 0 h 1"/>
                                <a:gd name="T4" fmla="*/ 2 w 283"/>
                                <a:gd name="T5" fmla="*/ 0 h 1"/>
                                <a:gd name="T6" fmla="*/ 232 w 283"/>
                                <a:gd name="T7" fmla="*/ 0 h 1"/>
                                <a:gd name="T8" fmla="*/ 232 w 283"/>
                                <a:gd name="T9" fmla="*/ 0 h 1"/>
                                <a:gd name="T10" fmla="*/ 232 w 283"/>
                                <a:gd name="T11" fmla="*/ 0 h 1"/>
                                <a:gd name="T12" fmla="*/ 0 60000 65536"/>
                                <a:gd name="T13" fmla="*/ 0 60000 65536"/>
                                <a:gd name="T14" fmla="*/ 0 60000 65536"/>
                                <a:gd name="T15" fmla="*/ 0 60000 65536"/>
                                <a:gd name="T16" fmla="*/ 0 60000 65536"/>
                                <a:gd name="T17" fmla="*/ 0 60000 65536"/>
                                <a:gd name="T18" fmla="*/ 0 w 283"/>
                                <a:gd name="T19" fmla="*/ 0 h 1"/>
                                <a:gd name="T20" fmla="*/ 283 w 2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3" h="1">
                                  <a:moveTo>
                                    <a:pt x="282" y="0"/>
                                  </a:moveTo>
                                  <a:lnTo>
                                    <a:pt x="0" y="0"/>
                                  </a:lnTo>
                                  <a:lnTo>
                                    <a:pt x="2" y="0"/>
                                  </a:lnTo>
                                  <a:lnTo>
                                    <a:pt x="282"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28" name="Freeform 1632"/>
                            <p:cNvSpPr>
                              <a:spLocks/>
                            </p:cNvSpPr>
                            <p:nvPr/>
                          </p:nvSpPr>
                          <p:spPr bwMode="auto">
                            <a:xfrm>
                              <a:off x="279" y="1730"/>
                              <a:ext cx="256" cy="1"/>
                            </a:xfrm>
                            <a:custGeom>
                              <a:avLst/>
                              <a:gdLst>
                                <a:gd name="T0" fmla="*/ 232 w 281"/>
                                <a:gd name="T1" fmla="*/ 0 h 1"/>
                                <a:gd name="T2" fmla="*/ 0 w 281"/>
                                <a:gd name="T3" fmla="*/ 0 h 1"/>
                                <a:gd name="T4" fmla="*/ 0 w 281"/>
                                <a:gd name="T5" fmla="*/ 0 h 1"/>
                                <a:gd name="T6" fmla="*/ 232 w 281"/>
                                <a:gd name="T7" fmla="*/ 0 h 1"/>
                                <a:gd name="T8" fmla="*/ 232 w 281"/>
                                <a:gd name="T9" fmla="*/ 0 h 1"/>
                                <a:gd name="T10" fmla="*/ 232 w 281"/>
                                <a:gd name="T11" fmla="*/ 0 h 1"/>
                                <a:gd name="T12" fmla="*/ 0 60000 65536"/>
                                <a:gd name="T13" fmla="*/ 0 60000 65536"/>
                                <a:gd name="T14" fmla="*/ 0 60000 65536"/>
                                <a:gd name="T15" fmla="*/ 0 60000 65536"/>
                                <a:gd name="T16" fmla="*/ 0 60000 65536"/>
                                <a:gd name="T17" fmla="*/ 0 60000 65536"/>
                                <a:gd name="T18" fmla="*/ 0 w 281"/>
                                <a:gd name="T19" fmla="*/ 0 h 1"/>
                                <a:gd name="T20" fmla="*/ 281 w 2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1" h="1">
                                  <a:moveTo>
                                    <a:pt x="280" y="0"/>
                                  </a:moveTo>
                                  <a:lnTo>
                                    <a:pt x="0" y="0"/>
                                  </a:lnTo>
                                  <a:lnTo>
                                    <a:pt x="280"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29" name="Freeform 1633"/>
                            <p:cNvSpPr>
                              <a:spLocks/>
                            </p:cNvSpPr>
                            <p:nvPr/>
                          </p:nvSpPr>
                          <p:spPr bwMode="auto">
                            <a:xfrm>
                              <a:off x="279" y="1729"/>
                              <a:ext cx="258" cy="2"/>
                            </a:xfrm>
                            <a:custGeom>
                              <a:avLst/>
                              <a:gdLst>
                                <a:gd name="T0" fmla="*/ 232 w 283"/>
                                <a:gd name="T1" fmla="*/ 1 h 3"/>
                                <a:gd name="T2" fmla="*/ 0 w 283"/>
                                <a:gd name="T3" fmla="*/ 1 h 3"/>
                                <a:gd name="T4" fmla="*/ 0 w 283"/>
                                <a:gd name="T5" fmla="*/ 0 h 3"/>
                                <a:gd name="T6" fmla="*/ 234 w 283"/>
                                <a:gd name="T7" fmla="*/ 0 h 3"/>
                                <a:gd name="T8" fmla="*/ 232 w 283"/>
                                <a:gd name="T9" fmla="*/ 1 h 3"/>
                                <a:gd name="T10" fmla="*/ 232 w 283"/>
                                <a:gd name="T11" fmla="*/ 1 h 3"/>
                                <a:gd name="T12" fmla="*/ 0 60000 65536"/>
                                <a:gd name="T13" fmla="*/ 0 60000 65536"/>
                                <a:gd name="T14" fmla="*/ 0 60000 65536"/>
                                <a:gd name="T15" fmla="*/ 0 60000 65536"/>
                                <a:gd name="T16" fmla="*/ 0 60000 65536"/>
                                <a:gd name="T17" fmla="*/ 0 60000 65536"/>
                                <a:gd name="T18" fmla="*/ 0 w 283"/>
                                <a:gd name="T19" fmla="*/ 0 h 3"/>
                                <a:gd name="T20" fmla="*/ 283 w 283"/>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3" h="3">
                                  <a:moveTo>
                                    <a:pt x="280" y="2"/>
                                  </a:moveTo>
                                  <a:lnTo>
                                    <a:pt x="0" y="2"/>
                                  </a:lnTo>
                                  <a:lnTo>
                                    <a:pt x="0" y="0"/>
                                  </a:lnTo>
                                  <a:lnTo>
                                    <a:pt x="282" y="0"/>
                                  </a:lnTo>
                                  <a:lnTo>
                                    <a:pt x="280" y="2"/>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30" name="Freeform 1634"/>
                            <p:cNvSpPr>
                              <a:spLocks/>
                            </p:cNvSpPr>
                            <p:nvPr/>
                          </p:nvSpPr>
                          <p:spPr bwMode="auto">
                            <a:xfrm>
                              <a:off x="279" y="1729"/>
                              <a:ext cx="258" cy="1"/>
                            </a:xfrm>
                            <a:custGeom>
                              <a:avLst/>
                              <a:gdLst>
                                <a:gd name="T0" fmla="*/ 234 w 283"/>
                                <a:gd name="T1" fmla="*/ 0 h 1"/>
                                <a:gd name="T2" fmla="*/ 0 w 283"/>
                                <a:gd name="T3" fmla="*/ 0 h 1"/>
                                <a:gd name="T4" fmla="*/ 2 w 283"/>
                                <a:gd name="T5" fmla="*/ 0 h 1"/>
                                <a:gd name="T6" fmla="*/ 234 w 283"/>
                                <a:gd name="T7" fmla="*/ 0 h 1"/>
                                <a:gd name="T8" fmla="*/ 234 w 283"/>
                                <a:gd name="T9" fmla="*/ 0 h 1"/>
                                <a:gd name="T10" fmla="*/ 234 w 283"/>
                                <a:gd name="T11" fmla="*/ 0 h 1"/>
                                <a:gd name="T12" fmla="*/ 0 60000 65536"/>
                                <a:gd name="T13" fmla="*/ 0 60000 65536"/>
                                <a:gd name="T14" fmla="*/ 0 60000 65536"/>
                                <a:gd name="T15" fmla="*/ 0 60000 65536"/>
                                <a:gd name="T16" fmla="*/ 0 60000 65536"/>
                                <a:gd name="T17" fmla="*/ 0 60000 65536"/>
                                <a:gd name="T18" fmla="*/ 0 w 283"/>
                                <a:gd name="T19" fmla="*/ 0 h 1"/>
                                <a:gd name="T20" fmla="*/ 283 w 2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3" h="1">
                                  <a:moveTo>
                                    <a:pt x="282" y="0"/>
                                  </a:moveTo>
                                  <a:lnTo>
                                    <a:pt x="0" y="0"/>
                                  </a:lnTo>
                                  <a:lnTo>
                                    <a:pt x="2" y="0"/>
                                  </a:lnTo>
                                  <a:lnTo>
                                    <a:pt x="282"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31" name="Freeform 1635"/>
                            <p:cNvSpPr>
                              <a:spLocks/>
                            </p:cNvSpPr>
                            <p:nvPr/>
                          </p:nvSpPr>
                          <p:spPr bwMode="auto">
                            <a:xfrm>
                              <a:off x="281" y="1729"/>
                              <a:ext cx="256" cy="1"/>
                            </a:xfrm>
                            <a:custGeom>
                              <a:avLst/>
                              <a:gdLst>
                                <a:gd name="T0" fmla="*/ 232 w 281"/>
                                <a:gd name="T1" fmla="*/ 0 h 1"/>
                                <a:gd name="T2" fmla="*/ 0 w 281"/>
                                <a:gd name="T3" fmla="*/ 0 h 1"/>
                                <a:gd name="T4" fmla="*/ 0 w 281"/>
                                <a:gd name="T5" fmla="*/ 0 h 1"/>
                                <a:gd name="T6" fmla="*/ 232 w 281"/>
                                <a:gd name="T7" fmla="*/ 0 h 1"/>
                                <a:gd name="T8" fmla="*/ 232 w 281"/>
                                <a:gd name="T9" fmla="*/ 0 h 1"/>
                                <a:gd name="T10" fmla="*/ 232 w 281"/>
                                <a:gd name="T11" fmla="*/ 0 h 1"/>
                                <a:gd name="T12" fmla="*/ 0 60000 65536"/>
                                <a:gd name="T13" fmla="*/ 0 60000 65536"/>
                                <a:gd name="T14" fmla="*/ 0 60000 65536"/>
                                <a:gd name="T15" fmla="*/ 0 60000 65536"/>
                                <a:gd name="T16" fmla="*/ 0 60000 65536"/>
                                <a:gd name="T17" fmla="*/ 0 60000 65536"/>
                                <a:gd name="T18" fmla="*/ 0 w 281"/>
                                <a:gd name="T19" fmla="*/ 0 h 1"/>
                                <a:gd name="T20" fmla="*/ 281 w 2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1" h="1">
                                  <a:moveTo>
                                    <a:pt x="280" y="0"/>
                                  </a:moveTo>
                                  <a:lnTo>
                                    <a:pt x="0" y="0"/>
                                  </a:lnTo>
                                  <a:lnTo>
                                    <a:pt x="280"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32" name="Freeform 1636"/>
                            <p:cNvSpPr>
                              <a:spLocks/>
                            </p:cNvSpPr>
                            <p:nvPr/>
                          </p:nvSpPr>
                          <p:spPr bwMode="auto">
                            <a:xfrm>
                              <a:off x="281" y="1729"/>
                              <a:ext cx="256" cy="1"/>
                            </a:xfrm>
                            <a:custGeom>
                              <a:avLst/>
                              <a:gdLst>
                                <a:gd name="T0" fmla="*/ 232 w 281"/>
                                <a:gd name="T1" fmla="*/ 0 h 1"/>
                                <a:gd name="T2" fmla="*/ 0 w 281"/>
                                <a:gd name="T3" fmla="*/ 0 h 1"/>
                                <a:gd name="T4" fmla="*/ 0 w 281"/>
                                <a:gd name="T5" fmla="*/ 0 h 1"/>
                                <a:gd name="T6" fmla="*/ 0 w 281"/>
                                <a:gd name="T7" fmla="*/ 0 h 1"/>
                                <a:gd name="T8" fmla="*/ 232 w 281"/>
                                <a:gd name="T9" fmla="*/ 0 h 1"/>
                                <a:gd name="T10" fmla="*/ 232 w 281"/>
                                <a:gd name="T11" fmla="*/ 0 h 1"/>
                                <a:gd name="T12" fmla="*/ 232 w 281"/>
                                <a:gd name="T13" fmla="*/ 0 h 1"/>
                                <a:gd name="T14" fmla="*/ 0 60000 65536"/>
                                <a:gd name="T15" fmla="*/ 0 60000 65536"/>
                                <a:gd name="T16" fmla="*/ 0 60000 65536"/>
                                <a:gd name="T17" fmla="*/ 0 60000 65536"/>
                                <a:gd name="T18" fmla="*/ 0 60000 65536"/>
                                <a:gd name="T19" fmla="*/ 0 60000 65536"/>
                                <a:gd name="T20" fmla="*/ 0 60000 65536"/>
                                <a:gd name="T21" fmla="*/ 0 w 281"/>
                                <a:gd name="T22" fmla="*/ 0 h 1"/>
                                <a:gd name="T23" fmla="*/ 281 w 28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 h="1">
                                  <a:moveTo>
                                    <a:pt x="280" y="0"/>
                                  </a:moveTo>
                                  <a:lnTo>
                                    <a:pt x="0" y="0"/>
                                  </a:lnTo>
                                  <a:lnTo>
                                    <a:pt x="280"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33" name="Freeform 1637"/>
                            <p:cNvSpPr>
                              <a:spLocks/>
                            </p:cNvSpPr>
                            <p:nvPr/>
                          </p:nvSpPr>
                          <p:spPr bwMode="auto">
                            <a:xfrm>
                              <a:off x="281" y="1727"/>
                              <a:ext cx="257" cy="3"/>
                            </a:xfrm>
                            <a:custGeom>
                              <a:avLst/>
                              <a:gdLst>
                                <a:gd name="T0" fmla="*/ 232 w 282"/>
                                <a:gd name="T1" fmla="*/ 2 h 3"/>
                                <a:gd name="T2" fmla="*/ 0 w 282"/>
                                <a:gd name="T3" fmla="*/ 2 h 3"/>
                                <a:gd name="T4" fmla="*/ 2 w 282"/>
                                <a:gd name="T5" fmla="*/ 0 h 3"/>
                                <a:gd name="T6" fmla="*/ 233 w 282"/>
                                <a:gd name="T7" fmla="*/ 0 h 3"/>
                                <a:gd name="T8" fmla="*/ 232 w 282"/>
                                <a:gd name="T9" fmla="*/ 2 h 3"/>
                                <a:gd name="T10" fmla="*/ 232 w 282"/>
                                <a:gd name="T11" fmla="*/ 2 h 3"/>
                                <a:gd name="T12" fmla="*/ 0 60000 65536"/>
                                <a:gd name="T13" fmla="*/ 0 60000 65536"/>
                                <a:gd name="T14" fmla="*/ 0 60000 65536"/>
                                <a:gd name="T15" fmla="*/ 0 60000 65536"/>
                                <a:gd name="T16" fmla="*/ 0 60000 65536"/>
                                <a:gd name="T17" fmla="*/ 0 60000 65536"/>
                                <a:gd name="T18" fmla="*/ 0 w 282"/>
                                <a:gd name="T19" fmla="*/ 0 h 3"/>
                                <a:gd name="T20" fmla="*/ 282 w 28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2" h="3">
                                  <a:moveTo>
                                    <a:pt x="280" y="2"/>
                                  </a:moveTo>
                                  <a:lnTo>
                                    <a:pt x="0" y="2"/>
                                  </a:lnTo>
                                  <a:lnTo>
                                    <a:pt x="2" y="0"/>
                                  </a:lnTo>
                                  <a:lnTo>
                                    <a:pt x="281" y="0"/>
                                  </a:lnTo>
                                  <a:lnTo>
                                    <a:pt x="280" y="2"/>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34" name="Freeform 1638"/>
                            <p:cNvSpPr>
                              <a:spLocks/>
                            </p:cNvSpPr>
                            <p:nvPr/>
                          </p:nvSpPr>
                          <p:spPr bwMode="auto">
                            <a:xfrm>
                              <a:off x="283" y="1727"/>
                              <a:ext cx="255" cy="1"/>
                            </a:xfrm>
                            <a:custGeom>
                              <a:avLst/>
                              <a:gdLst>
                                <a:gd name="T0" fmla="*/ 231 w 280"/>
                                <a:gd name="T1" fmla="*/ 0 h 1"/>
                                <a:gd name="T2" fmla="*/ 0 w 280"/>
                                <a:gd name="T3" fmla="*/ 0 h 1"/>
                                <a:gd name="T4" fmla="*/ 0 w 280"/>
                                <a:gd name="T5" fmla="*/ 0 h 1"/>
                                <a:gd name="T6" fmla="*/ 231 w 280"/>
                                <a:gd name="T7" fmla="*/ 0 h 1"/>
                                <a:gd name="T8" fmla="*/ 231 w 280"/>
                                <a:gd name="T9" fmla="*/ 0 h 1"/>
                                <a:gd name="T10" fmla="*/ 231 w 280"/>
                                <a:gd name="T11" fmla="*/ 0 h 1"/>
                                <a:gd name="T12" fmla="*/ 0 60000 65536"/>
                                <a:gd name="T13" fmla="*/ 0 60000 65536"/>
                                <a:gd name="T14" fmla="*/ 0 60000 65536"/>
                                <a:gd name="T15" fmla="*/ 0 60000 65536"/>
                                <a:gd name="T16" fmla="*/ 0 60000 65536"/>
                                <a:gd name="T17" fmla="*/ 0 60000 65536"/>
                                <a:gd name="T18" fmla="*/ 0 w 280"/>
                                <a:gd name="T19" fmla="*/ 0 h 1"/>
                                <a:gd name="T20" fmla="*/ 280 w 2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0" h="1">
                                  <a:moveTo>
                                    <a:pt x="279" y="0"/>
                                  </a:moveTo>
                                  <a:lnTo>
                                    <a:pt x="0" y="0"/>
                                  </a:lnTo>
                                  <a:lnTo>
                                    <a:pt x="279" y="0"/>
                                  </a:lnTo>
                                </a:path>
                              </a:pathLst>
                            </a:custGeom>
                            <a:solidFill>
                              <a:srgbClr val="C0C0C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35" name="Freeform 1639"/>
                            <p:cNvSpPr>
                              <a:spLocks/>
                            </p:cNvSpPr>
                            <p:nvPr/>
                          </p:nvSpPr>
                          <p:spPr bwMode="auto">
                            <a:xfrm>
                              <a:off x="283" y="1727"/>
                              <a:ext cx="255" cy="1"/>
                            </a:xfrm>
                            <a:custGeom>
                              <a:avLst/>
                              <a:gdLst>
                                <a:gd name="T0" fmla="*/ 231 w 280"/>
                                <a:gd name="T1" fmla="*/ 0 h 1"/>
                                <a:gd name="T2" fmla="*/ 0 w 280"/>
                                <a:gd name="T3" fmla="*/ 0 h 1"/>
                                <a:gd name="T4" fmla="*/ 0 w 280"/>
                                <a:gd name="T5" fmla="*/ 0 h 1"/>
                                <a:gd name="T6" fmla="*/ 231 w 280"/>
                                <a:gd name="T7" fmla="*/ 0 h 1"/>
                                <a:gd name="T8" fmla="*/ 231 w 280"/>
                                <a:gd name="T9" fmla="*/ 0 h 1"/>
                                <a:gd name="T10" fmla="*/ 231 w 280"/>
                                <a:gd name="T11" fmla="*/ 0 h 1"/>
                                <a:gd name="T12" fmla="*/ 0 60000 65536"/>
                                <a:gd name="T13" fmla="*/ 0 60000 65536"/>
                                <a:gd name="T14" fmla="*/ 0 60000 65536"/>
                                <a:gd name="T15" fmla="*/ 0 60000 65536"/>
                                <a:gd name="T16" fmla="*/ 0 60000 65536"/>
                                <a:gd name="T17" fmla="*/ 0 60000 65536"/>
                                <a:gd name="T18" fmla="*/ 0 w 280"/>
                                <a:gd name="T19" fmla="*/ 0 h 1"/>
                                <a:gd name="T20" fmla="*/ 280 w 2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0" h="1">
                                  <a:moveTo>
                                    <a:pt x="279" y="0"/>
                                  </a:moveTo>
                                  <a:lnTo>
                                    <a:pt x="0" y="0"/>
                                  </a:lnTo>
                                  <a:lnTo>
                                    <a:pt x="279"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36" name="Freeform 1640"/>
                            <p:cNvSpPr>
                              <a:spLocks/>
                            </p:cNvSpPr>
                            <p:nvPr/>
                          </p:nvSpPr>
                          <p:spPr bwMode="auto">
                            <a:xfrm>
                              <a:off x="283" y="1727"/>
                              <a:ext cx="255" cy="1"/>
                            </a:xfrm>
                            <a:custGeom>
                              <a:avLst/>
                              <a:gdLst>
                                <a:gd name="T0" fmla="*/ 231 w 280"/>
                                <a:gd name="T1" fmla="*/ 0 h 1"/>
                                <a:gd name="T2" fmla="*/ 0 w 280"/>
                                <a:gd name="T3" fmla="*/ 0 h 1"/>
                                <a:gd name="T4" fmla="*/ 2 w 280"/>
                                <a:gd name="T5" fmla="*/ 0 h 1"/>
                                <a:gd name="T6" fmla="*/ 231 w 280"/>
                                <a:gd name="T7" fmla="*/ 0 h 1"/>
                                <a:gd name="T8" fmla="*/ 231 w 280"/>
                                <a:gd name="T9" fmla="*/ 0 h 1"/>
                                <a:gd name="T10" fmla="*/ 231 w 280"/>
                                <a:gd name="T11" fmla="*/ 0 h 1"/>
                                <a:gd name="T12" fmla="*/ 0 60000 65536"/>
                                <a:gd name="T13" fmla="*/ 0 60000 65536"/>
                                <a:gd name="T14" fmla="*/ 0 60000 65536"/>
                                <a:gd name="T15" fmla="*/ 0 60000 65536"/>
                                <a:gd name="T16" fmla="*/ 0 60000 65536"/>
                                <a:gd name="T17" fmla="*/ 0 60000 65536"/>
                                <a:gd name="T18" fmla="*/ 0 w 280"/>
                                <a:gd name="T19" fmla="*/ 0 h 1"/>
                                <a:gd name="T20" fmla="*/ 280 w 2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0" h="1">
                                  <a:moveTo>
                                    <a:pt x="279" y="0"/>
                                  </a:moveTo>
                                  <a:lnTo>
                                    <a:pt x="0" y="0"/>
                                  </a:lnTo>
                                  <a:lnTo>
                                    <a:pt x="2" y="0"/>
                                  </a:lnTo>
                                  <a:lnTo>
                                    <a:pt x="279"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37" name="Freeform 1641"/>
                            <p:cNvSpPr>
                              <a:spLocks/>
                            </p:cNvSpPr>
                            <p:nvPr/>
                          </p:nvSpPr>
                          <p:spPr bwMode="auto">
                            <a:xfrm>
                              <a:off x="285" y="1727"/>
                              <a:ext cx="253" cy="1"/>
                            </a:xfrm>
                            <a:custGeom>
                              <a:avLst/>
                              <a:gdLst>
                                <a:gd name="T0" fmla="*/ 229 w 278"/>
                                <a:gd name="T1" fmla="*/ 0 h 1"/>
                                <a:gd name="T2" fmla="*/ 0 w 278"/>
                                <a:gd name="T3" fmla="*/ 0 h 1"/>
                                <a:gd name="T4" fmla="*/ 0 w 278"/>
                                <a:gd name="T5" fmla="*/ 0 h 1"/>
                                <a:gd name="T6" fmla="*/ 229 w 278"/>
                                <a:gd name="T7" fmla="*/ 0 h 1"/>
                                <a:gd name="T8" fmla="*/ 229 w 278"/>
                                <a:gd name="T9" fmla="*/ 0 h 1"/>
                                <a:gd name="T10" fmla="*/ 229 w 278"/>
                                <a:gd name="T11" fmla="*/ 0 h 1"/>
                                <a:gd name="T12" fmla="*/ 0 60000 65536"/>
                                <a:gd name="T13" fmla="*/ 0 60000 65536"/>
                                <a:gd name="T14" fmla="*/ 0 60000 65536"/>
                                <a:gd name="T15" fmla="*/ 0 60000 65536"/>
                                <a:gd name="T16" fmla="*/ 0 60000 65536"/>
                                <a:gd name="T17" fmla="*/ 0 60000 65536"/>
                                <a:gd name="T18" fmla="*/ 0 w 278"/>
                                <a:gd name="T19" fmla="*/ 0 h 1"/>
                                <a:gd name="T20" fmla="*/ 278 w 2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8" h="1">
                                  <a:moveTo>
                                    <a:pt x="277" y="0"/>
                                  </a:moveTo>
                                  <a:lnTo>
                                    <a:pt x="0" y="0"/>
                                  </a:lnTo>
                                  <a:lnTo>
                                    <a:pt x="277"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38" name="Freeform 1642"/>
                            <p:cNvSpPr>
                              <a:spLocks/>
                            </p:cNvSpPr>
                            <p:nvPr/>
                          </p:nvSpPr>
                          <p:spPr bwMode="auto">
                            <a:xfrm>
                              <a:off x="285" y="1725"/>
                              <a:ext cx="255" cy="3"/>
                            </a:xfrm>
                            <a:custGeom>
                              <a:avLst/>
                              <a:gdLst>
                                <a:gd name="T0" fmla="*/ 228 w 281"/>
                                <a:gd name="T1" fmla="*/ 2 h 3"/>
                                <a:gd name="T2" fmla="*/ 0 w 281"/>
                                <a:gd name="T3" fmla="*/ 2 h 3"/>
                                <a:gd name="T4" fmla="*/ 0 w 281"/>
                                <a:gd name="T5" fmla="*/ 0 h 3"/>
                                <a:gd name="T6" fmla="*/ 230 w 281"/>
                                <a:gd name="T7" fmla="*/ 0 h 3"/>
                                <a:gd name="T8" fmla="*/ 228 w 281"/>
                                <a:gd name="T9" fmla="*/ 2 h 3"/>
                                <a:gd name="T10" fmla="*/ 228 w 281"/>
                                <a:gd name="T11" fmla="*/ 2 h 3"/>
                                <a:gd name="T12" fmla="*/ 0 60000 65536"/>
                                <a:gd name="T13" fmla="*/ 0 60000 65536"/>
                                <a:gd name="T14" fmla="*/ 0 60000 65536"/>
                                <a:gd name="T15" fmla="*/ 0 60000 65536"/>
                                <a:gd name="T16" fmla="*/ 0 60000 65536"/>
                                <a:gd name="T17" fmla="*/ 0 60000 65536"/>
                                <a:gd name="T18" fmla="*/ 0 w 281"/>
                                <a:gd name="T19" fmla="*/ 0 h 3"/>
                                <a:gd name="T20" fmla="*/ 281 w 28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81" h="3">
                                  <a:moveTo>
                                    <a:pt x="277" y="2"/>
                                  </a:moveTo>
                                  <a:lnTo>
                                    <a:pt x="0" y="2"/>
                                  </a:lnTo>
                                  <a:lnTo>
                                    <a:pt x="0" y="0"/>
                                  </a:lnTo>
                                  <a:lnTo>
                                    <a:pt x="280" y="0"/>
                                  </a:lnTo>
                                  <a:lnTo>
                                    <a:pt x="277" y="2"/>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39" name="Freeform 1643"/>
                            <p:cNvSpPr>
                              <a:spLocks/>
                            </p:cNvSpPr>
                            <p:nvPr/>
                          </p:nvSpPr>
                          <p:spPr bwMode="auto">
                            <a:xfrm>
                              <a:off x="285" y="1725"/>
                              <a:ext cx="255" cy="1"/>
                            </a:xfrm>
                            <a:custGeom>
                              <a:avLst/>
                              <a:gdLst>
                                <a:gd name="T0" fmla="*/ 230 w 281"/>
                                <a:gd name="T1" fmla="*/ 0 h 1"/>
                                <a:gd name="T2" fmla="*/ 0 w 281"/>
                                <a:gd name="T3" fmla="*/ 0 h 1"/>
                                <a:gd name="T4" fmla="*/ 1 w 281"/>
                                <a:gd name="T5" fmla="*/ 0 h 1"/>
                                <a:gd name="T6" fmla="*/ 230 w 281"/>
                                <a:gd name="T7" fmla="*/ 0 h 1"/>
                                <a:gd name="T8" fmla="*/ 230 w 281"/>
                                <a:gd name="T9" fmla="*/ 0 h 1"/>
                                <a:gd name="T10" fmla="*/ 230 w 281"/>
                                <a:gd name="T11" fmla="*/ 0 h 1"/>
                                <a:gd name="T12" fmla="*/ 0 60000 65536"/>
                                <a:gd name="T13" fmla="*/ 0 60000 65536"/>
                                <a:gd name="T14" fmla="*/ 0 60000 65536"/>
                                <a:gd name="T15" fmla="*/ 0 60000 65536"/>
                                <a:gd name="T16" fmla="*/ 0 60000 65536"/>
                                <a:gd name="T17" fmla="*/ 0 60000 65536"/>
                                <a:gd name="T18" fmla="*/ 0 w 281"/>
                                <a:gd name="T19" fmla="*/ 0 h 1"/>
                                <a:gd name="T20" fmla="*/ 281 w 2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1" h="1">
                                  <a:moveTo>
                                    <a:pt x="280" y="0"/>
                                  </a:moveTo>
                                  <a:lnTo>
                                    <a:pt x="0" y="0"/>
                                  </a:lnTo>
                                  <a:lnTo>
                                    <a:pt x="1" y="0"/>
                                  </a:lnTo>
                                  <a:lnTo>
                                    <a:pt x="280"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40" name="Freeform 1644"/>
                            <p:cNvSpPr>
                              <a:spLocks/>
                            </p:cNvSpPr>
                            <p:nvPr/>
                          </p:nvSpPr>
                          <p:spPr bwMode="auto">
                            <a:xfrm>
                              <a:off x="286" y="1725"/>
                              <a:ext cx="254" cy="1"/>
                            </a:xfrm>
                            <a:custGeom>
                              <a:avLst/>
                              <a:gdLst>
                                <a:gd name="T0" fmla="*/ 230 w 280"/>
                                <a:gd name="T1" fmla="*/ 0 h 1"/>
                                <a:gd name="T2" fmla="*/ 0 w 280"/>
                                <a:gd name="T3" fmla="*/ 0 h 1"/>
                                <a:gd name="T4" fmla="*/ 0 w 280"/>
                                <a:gd name="T5" fmla="*/ 0 h 1"/>
                                <a:gd name="T6" fmla="*/ 230 w 280"/>
                                <a:gd name="T7" fmla="*/ 0 h 1"/>
                                <a:gd name="T8" fmla="*/ 230 w 280"/>
                                <a:gd name="T9" fmla="*/ 0 h 1"/>
                                <a:gd name="T10" fmla="*/ 230 w 280"/>
                                <a:gd name="T11" fmla="*/ 0 h 1"/>
                                <a:gd name="T12" fmla="*/ 0 60000 65536"/>
                                <a:gd name="T13" fmla="*/ 0 60000 65536"/>
                                <a:gd name="T14" fmla="*/ 0 60000 65536"/>
                                <a:gd name="T15" fmla="*/ 0 60000 65536"/>
                                <a:gd name="T16" fmla="*/ 0 60000 65536"/>
                                <a:gd name="T17" fmla="*/ 0 60000 65536"/>
                                <a:gd name="T18" fmla="*/ 0 w 280"/>
                                <a:gd name="T19" fmla="*/ 0 h 1"/>
                                <a:gd name="T20" fmla="*/ 280 w 2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0" h="1">
                                  <a:moveTo>
                                    <a:pt x="279" y="0"/>
                                  </a:moveTo>
                                  <a:lnTo>
                                    <a:pt x="0" y="0"/>
                                  </a:lnTo>
                                  <a:lnTo>
                                    <a:pt x="279"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41" name="Freeform 1645"/>
                            <p:cNvSpPr>
                              <a:spLocks/>
                            </p:cNvSpPr>
                            <p:nvPr/>
                          </p:nvSpPr>
                          <p:spPr bwMode="auto">
                            <a:xfrm>
                              <a:off x="286" y="1725"/>
                              <a:ext cx="254" cy="1"/>
                            </a:xfrm>
                            <a:custGeom>
                              <a:avLst/>
                              <a:gdLst>
                                <a:gd name="T0" fmla="*/ 230 w 280"/>
                                <a:gd name="T1" fmla="*/ 0 h 1"/>
                                <a:gd name="T2" fmla="*/ 0 w 280"/>
                                <a:gd name="T3" fmla="*/ 0 h 1"/>
                                <a:gd name="T4" fmla="*/ 0 w 280"/>
                                <a:gd name="T5" fmla="*/ 0 h 1"/>
                                <a:gd name="T6" fmla="*/ 230 w 280"/>
                                <a:gd name="T7" fmla="*/ 0 h 1"/>
                                <a:gd name="T8" fmla="*/ 230 w 280"/>
                                <a:gd name="T9" fmla="*/ 0 h 1"/>
                                <a:gd name="T10" fmla="*/ 230 w 280"/>
                                <a:gd name="T11" fmla="*/ 0 h 1"/>
                                <a:gd name="T12" fmla="*/ 0 60000 65536"/>
                                <a:gd name="T13" fmla="*/ 0 60000 65536"/>
                                <a:gd name="T14" fmla="*/ 0 60000 65536"/>
                                <a:gd name="T15" fmla="*/ 0 60000 65536"/>
                                <a:gd name="T16" fmla="*/ 0 60000 65536"/>
                                <a:gd name="T17" fmla="*/ 0 60000 65536"/>
                                <a:gd name="T18" fmla="*/ 0 w 280"/>
                                <a:gd name="T19" fmla="*/ 0 h 1"/>
                                <a:gd name="T20" fmla="*/ 280 w 2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0" h="1">
                                  <a:moveTo>
                                    <a:pt x="279" y="0"/>
                                  </a:moveTo>
                                  <a:lnTo>
                                    <a:pt x="0" y="0"/>
                                  </a:lnTo>
                                  <a:lnTo>
                                    <a:pt x="279"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42" name="Freeform 1646"/>
                            <p:cNvSpPr>
                              <a:spLocks/>
                            </p:cNvSpPr>
                            <p:nvPr/>
                          </p:nvSpPr>
                          <p:spPr bwMode="auto">
                            <a:xfrm>
                              <a:off x="286" y="1725"/>
                              <a:ext cx="254" cy="1"/>
                            </a:xfrm>
                            <a:custGeom>
                              <a:avLst/>
                              <a:gdLst>
                                <a:gd name="T0" fmla="*/ 230 w 280"/>
                                <a:gd name="T1" fmla="*/ 0 h 1"/>
                                <a:gd name="T2" fmla="*/ 0 w 280"/>
                                <a:gd name="T3" fmla="*/ 0 h 1"/>
                                <a:gd name="T4" fmla="*/ 3 w 280"/>
                                <a:gd name="T5" fmla="*/ 0 h 1"/>
                                <a:gd name="T6" fmla="*/ 230 w 280"/>
                                <a:gd name="T7" fmla="*/ 0 h 1"/>
                                <a:gd name="T8" fmla="*/ 230 w 280"/>
                                <a:gd name="T9" fmla="*/ 0 h 1"/>
                                <a:gd name="T10" fmla="*/ 230 w 280"/>
                                <a:gd name="T11" fmla="*/ 0 h 1"/>
                                <a:gd name="T12" fmla="*/ 0 60000 65536"/>
                                <a:gd name="T13" fmla="*/ 0 60000 65536"/>
                                <a:gd name="T14" fmla="*/ 0 60000 65536"/>
                                <a:gd name="T15" fmla="*/ 0 60000 65536"/>
                                <a:gd name="T16" fmla="*/ 0 60000 65536"/>
                                <a:gd name="T17" fmla="*/ 0 60000 65536"/>
                                <a:gd name="T18" fmla="*/ 0 w 280"/>
                                <a:gd name="T19" fmla="*/ 0 h 1"/>
                                <a:gd name="T20" fmla="*/ 280 w 2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0" h="1">
                                  <a:moveTo>
                                    <a:pt x="279" y="0"/>
                                  </a:moveTo>
                                  <a:lnTo>
                                    <a:pt x="0" y="0"/>
                                  </a:lnTo>
                                  <a:lnTo>
                                    <a:pt x="3" y="0"/>
                                  </a:lnTo>
                                  <a:lnTo>
                                    <a:pt x="279"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43" name="Freeform 1647"/>
                            <p:cNvSpPr>
                              <a:spLocks/>
                            </p:cNvSpPr>
                            <p:nvPr/>
                          </p:nvSpPr>
                          <p:spPr bwMode="auto">
                            <a:xfrm>
                              <a:off x="288" y="1723"/>
                              <a:ext cx="254" cy="3"/>
                            </a:xfrm>
                            <a:custGeom>
                              <a:avLst/>
                              <a:gdLst>
                                <a:gd name="T0" fmla="*/ 229 w 279"/>
                                <a:gd name="T1" fmla="*/ 2 h 3"/>
                                <a:gd name="T2" fmla="*/ 0 w 279"/>
                                <a:gd name="T3" fmla="*/ 2 h 3"/>
                                <a:gd name="T4" fmla="*/ 0 w 279"/>
                                <a:gd name="T5" fmla="*/ 0 h 3"/>
                                <a:gd name="T6" fmla="*/ 230 w 279"/>
                                <a:gd name="T7" fmla="*/ 0 h 3"/>
                                <a:gd name="T8" fmla="*/ 229 w 279"/>
                                <a:gd name="T9" fmla="*/ 2 h 3"/>
                                <a:gd name="T10" fmla="*/ 229 w 279"/>
                                <a:gd name="T11" fmla="*/ 2 h 3"/>
                                <a:gd name="T12" fmla="*/ 0 60000 65536"/>
                                <a:gd name="T13" fmla="*/ 0 60000 65536"/>
                                <a:gd name="T14" fmla="*/ 0 60000 65536"/>
                                <a:gd name="T15" fmla="*/ 0 60000 65536"/>
                                <a:gd name="T16" fmla="*/ 0 60000 65536"/>
                                <a:gd name="T17" fmla="*/ 0 60000 65536"/>
                                <a:gd name="T18" fmla="*/ 0 w 279"/>
                                <a:gd name="T19" fmla="*/ 0 h 3"/>
                                <a:gd name="T20" fmla="*/ 279 w 279"/>
                                <a:gd name="T21" fmla="*/ 3 h 3"/>
                              </a:gdLst>
                              <a:ahLst/>
                              <a:cxnLst>
                                <a:cxn ang="T12">
                                  <a:pos x="T0" y="T1"/>
                                </a:cxn>
                                <a:cxn ang="T13">
                                  <a:pos x="T2" y="T3"/>
                                </a:cxn>
                                <a:cxn ang="T14">
                                  <a:pos x="T4" y="T5"/>
                                </a:cxn>
                                <a:cxn ang="T15">
                                  <a:pos x="T6" y="T7"/>
                                </a:cxn>
                                <a:cxn ang="T16">
                                  <a:pos x="T8" y="T9"/>
                                </a:cxn>
                                <a:cxn ang="T17">
                                  <a:pos x="T10" y="T11"/>
                                </a:cxn>
                              </a:cxnLst>
                              <a:rect l="T18" t="T19" r="T20" b="T21"/>
                              <a:pathLst>
                                <a:path w="279" h="3">
                                  <a:moveTo>
                                    <a:pt x="276" y="2"/>
                                  </a:moveTo>
                                  <a:lnTo>
                                    <a:pt x="0" y="2"/>
                                  </a:lnTo>
                                  <a:lnTo>
                                    <a:pt x="0" y="0"/>
                                  </a:lnTo>
                                  <a:lnTo>
                                    <a:pt x="278" y="0"/>
                                  </a:lnTo>
                                  <a:lnTo>
                                    <a:pt x="276" y="2"/>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44" name="Freeform 1648"/>
                            <p:cNvSpPr>
                              <a:spLocks/>
                            </p:cNvSpPr>
                            <p:nvPr/>
                          </p:nvSpPr>
                          <p:spPr bwMode="auto">
                            <a:xfrm>
                              <a:off x="288" y="1723"/>
                              <a:ext cx="254" cy="1"/>
                            </a:xfrm>
                            <a:custGeom>
                              <a:avLst/>
                              <a:gdLst>
                                <a:gd name="T0" fmla="*/ 230 w 279"/>
                                <a:gd name="T1" fmla="*/ 0 h 1"/>
                                <a:gd name="T2" fmla="*/ 0 w 279"/>
                                <a:gd name="T3" fmla="*/ 0 h 1"/>
                                <a:gd name="T4" fmla="*/ 0 w 279"/>
                                <a:gd name="T5" fmla="*/ 0 h 1"/>
                                <a:gd name="T6" fmla="*/ 230 w 279"/>
                                <a:gd name="T7" fmla="*/ 0 h 1"/>
                                <a:gd name="T8" fmla="*/ 230 w 279"/>
                                <a:gd name="T9" fmla="*/ 0 h 1"/>
                                <a:gd name="T10" fmla="*/ 230 w 279"/>
                                <a:gd name="T11" fmla="*/ 0 h 1"/>
                                <a:gd name="T12" fmla="*/ 0 60000 65536"/>
                                <a:gd name="T13" fmla="*/ 0 60000 65536"/>
                                <a:gd name="T14" fmla="*/ 0 60000 65536"/>
                                <a:gd name="T15" fmla="*/ 0 60000 65536"/>
                                <a:gd name="T16" fmla="*/ 0 60000 65536"/>
                                <a:gd name="T17" fmla="*/ 0 60000 65536"/>
                                <a:gd name="T18" fmla="*/ 0 w 279"/>
                                <a:gd name="T19" fmla="*/ 0 h 1"/>
                                <a:gd name="T20" fmla="*/ 279 w 2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9" h="1">
                                  <a:moveTo>
                                    <a:pt x="278" y="0"/>
                                  </a:moveTo>
                                  <a:lnTo>
                                    <a:pt x="0" y="0"/>
                                  </a:lnTo>
                                  <a:lnTo>
                                    <a:pt x="278"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45" name="Freeform 1649"/>
                            <p:cNvSpPr>
                              <a:spLocks/>
                            </p:cNvSpPr>
                            <p:nvPr/>
                          </p:nvSpPr>
                          <p:spPr bwMode="auto">
                            <a:xfrm>
                              <a:off x="288" y="1723"/>
                              <a:ext cx="254" cy="1"/>
                            </a:xfrm>
                            <a:custGeom>
                              <a:avLst/>
                              <a:gdLst>
                                <a:gd name="T0" fmla="*/ 230 w 279"/>
                                <a:gd name="T1" fmla="*/ 0 h 1"/>
                                <a:gd name="T2" fmla="*/ 0 w 279"/>
                                <a:gd name="T3" fmla="*/ 0 h 1"/>
                                <a:gd name="T4" fmla="*/ 2 w 279"/>
                                <a:gd name="T5" fmla="*/ 0 h 1"/>
                                <a:gd name="T6" fmla="*/ 230 w 279"/>
                                <a:gd name="T7" fmla="*/ 0 h 1"/>
                                <a:gd name="T8" fmla="*/ 230 w 279"/>
                                <a:gd name="T9" fmla="*/ 0 h 1"/>
                                <a:gd name="T10" fmla="*/ 230 w 279"/>
                                <a:gd name="T11" fmla="*/ 0 h 1"/>
                                <a:gd name="T12" fmla="*/ 0 60000 65536"/>
                                <a:gd name="T13" fmla="*/ 0 60000 65536"/>
                                <a:gd name="T14" fmla="*/ 0 60000 65536"/>
                                <a:gd name="T15" fmla="*/ 0 60000 65536"/>
                                <a:gd name="T16" fmla="*/ 0 60000 65536"/>
                                <a:gd name="T17" fmla="*/ 0 60000 65536"/>
                                <a:gd name="T18" fmla="*/ 0 w 279"/>
                                <a:gd name="T19" fmla="*/ 0 h 1"/>
                                <a:gd name="T20" fmla="*/ 279 w 2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9" h="1">
                                  <a:moveTo>
                                    <a:pt x="278" y="0"/>
                                  </a:moveTo>
                                  <a:lnTo>
                                    <a:pt x="0" y="0"/>
                                  </a:lnTo>
                                  <a:lnTo>
                                    <a:pt x="2" y="0"/>
                                  </a:lnTo>
                                  <a:lnTo>
                                    <a:pt x="278"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46" name="Freeform 1650"/>
                            <p:cNvSpPr>
                              <a:spLocks/>
                            </p:cNvSpPr>
                            <p:nvPr/>
                          </p:nvSpPr>
                          <p:spPr bwMode="auto">
                            <a:xfrm>
                              <a:off x="290" y="1723"/>
                              <a:ext cx="252" cy="1"/>
                            </a:xfrm>
                            <a:custGeom>
                              <a:avLst/>
                              <a:gdLst>
                                <a:gd name="T0" fmla="*/ 228 w 277"/>
                                <a:gd name="T1" fmla="*/ 0 h 1"/>
                                <a:gd name="T2" fmla="*/ 0 w 277"/>
                                <a:gd name="T3" fmla="*/ 0 h 1"/>
                                <a:gd name="T4" fmla="*/ 0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0" y="0"/>
                                  </a:lnTo>
                                  <a:lnTo>
                                    <a:pt x="276"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47" name="Freeform 1651"/>
                            <p:cNvSpPr>
                              <a:spLocks/>
                            </p:cNvSpPr>
                            <p:nvPr/>
                          </p:nvSpPr>
                          <p:spPr bwMode="auto">
                            <a:xfrm>
                              <a:off x="290" y="1722"/>
                              <a:ext cx="252" cy="2"/>
                            </a:xfrm>
                            <a:custGeom>
                              <a:avLst/>
                              <a:gdLst>
                                <a:gd name="T0" fmla="*/ 228 w 277"/>
                                <a:gd name="T1" fmla="*/ 1 h 3"/>
                                <a:gd name="T2" fmla="*/ 0 w 277"/>
                                <a:gd name="T3" fmla="*/ 1 h 3"/>
                                <a:gd name="T4" fmla="*/ 0 w 277"/>
                                <a:gd name="T5" fmla="*/ 0 h 3"/>
                                <a:gd name="T6" fmla="*/ 228 w 277"/>
                                <a:gd name="T7" fmla="*/ 0 h 3"/>
                                <a:gd name="T8" fmla="*/ 228 w 277"/>
                                <a:gd name="T9" fmla="*/ 1 h 3"/>
                                <a:gd name="T10" fmla="*/ 228 w 277"/>
                                <a:gd name="T11" fmla="*/ 1 h 3"/>
                                <a:gd name="T12" fmla="*/ 0 60000 65536"/>
                                <a:gd name="T13" fmla="*/ 0 60000 65536"/>
                                <a:gd name="T14" fmla="*/ 0 60000 65536"/>
                                <a:gd name="T15" fmla="*/ 0 60000 65536"/>
                                <a:gd name="T16" fmla="*/ 0 60000 65536"/>
                                <a:gd name="T17" fmla="*/ 0 60000 65536"/>
                                <a:gd name="T18" fmla="*/ 0 w 277"/>
                                <a:gd name="T19" fmla="*/ 0 h 3"/>
                                <a:gd name="T20" fmla="*/ 277 w 277"/>
                                <a:gd name="T21" fmla="*/ 3 h 3"/>
                              </a:gdLst>
                              <a:ahLst/>
                              <a:cxnLst>
                                <a:cxn ang="T12">
                                  <a:pos x="T0" y="T1"/>
                                </a:cxn>
                                <a:cxn ang="T13">
                                  <a:pos x="T2" y="T3"/>
                                </a:cxn>
                                <a:cxn ang="T14">
                                  <a:pos x="T4" y="T5"/>
                                </a:cxn>
                                <a:cxn ang="T15">
                                  <a:pos x="T6" y="T7"/>
                                </a:cxn>
                                <a:cxn ang="T16">
                                  <a:pos x="T8" y="T9"/>
                                </a:cxn>
                                <a:cxn ang="T17">
                                  <a:pos x="T10" y="T11"/>
                                </a:cxn>
                              </a:cxnLst>
                              <a:rect l="T18" t="T19" r="T20" b="T21"/>
                              <a:pathLst>
                                <a:path w="277" h="3">
                                  <a:moveTo>
                                    <a:pt x="276" y="2"/>
                                  </a:moveTo>
                                  <a:lnTo>
                                    <a:pt x="0" y="2"/>
                                  </a:lnTo>
                                  <a:lnTo>
                                    <a:pt x="0" y="0"/>
                                  </a:lnTo>
                                  <a:lnTo>
                                    <a:pt x="276" y="0"/>
                                  </a:lnTo>
                                  <a:lnTo>
                                    <a:pt x="276" y="2"/>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48" name="Freeform 1652"/>
                            <p:cNvSpPr>
                              <a:spLocks/>
                            </p:cNvSpPr>
                            <p:nvPr/>
                          </p:nvSpPr>
                          <p:spPr bwMode="auto">
                            <a:xfrm>
                              <a:off x="290" y="1722"/>
                              <a:ext cx="254" cy="0"/>
                            </a:xfrm>
                            <a:custGeom>
                              <a:avLst/>
                              <a:gdLst>
                                <a:gd name="T0" fmla="*/ 229 w 279"/>
                                <a:gd name="T1" fmla="*/ 0 h 1"/>
                                <a:gd name="T2" fmla="*/ 0 w 279"/>
                                <a:gd name="T3" fmla="*/ 0 h 1"/>
                                <a:gd name="T4" fmla="*/ 2 w 279"/>
                                <a:gd name="T5" fmla="*/ 0 h 1"/>
                                <a:gd name="T6" fmla="*/ 230 w 279"/>
                                <a:gd name="T7" fmla="*/ 0 h 1"/>
                                <a:gd name="T8" fmla="*/ 229 w 279"/>
                                <a:gd name="T9" fmla="*/ 0 h 1"/>
                                <a:gd name="T10" fmla="*/ 229 w 279"/>
                                <a:gd name="T11" fmla="*/ 0 h 1"/>
                                <a:gd name="T12" fmla="*/ 0 60000 65536"/>
                                <a:gd name="T13" fmla="*/ 0 60000 65536"/>
                                <a:gd name="T14" fmla="*/ 0 60000 65536"/>
                                <a:gd name="T15" fmla="*/ 0 60000 65536"/>
                                <a:gd name="T16" fmla="*/ 0 60000 65536"/>
                                <a:gd name="T17" fmla="*/ 0 60000 65536"/>
                                <a:gd name="T18" fmla="*/ 0 w 279"/>
                                <a:gd name="T19" fmla="*/ 0 h 1"/>
                                <a:gd name="T20" fmla="*/ 279 w 279"/>
                                <a:gd name="T21" fmla="*/ 0 h 1"/>
                              </a:gdLst>
                              <a:ahLst/>
                              <a:cxnLst>
                                <a:cxn ang="T12">
                                  <a:pos x="T0" y="T1"/>
                                </a:cxn>
                                <a:cxn ang="T13">
                                  <a:pos x="T2" y="T3"/>
                                </a:cxn>
                                <a:cxn ang="T14">
                                  <a:pos x="T4" y="T5"/>
                                </a:cxn>
                                <a:cxn ang="T15">
                                  <a:pos x="T6" y="T7"/>
                                </a:cxn>
                                <a:cxn ang="T16">
                                  <a:pos x="T8" y="T9"/>
                                </a:cxn>
                                <a:cxn ang="T17">
                                  <a:pos x="T10" y="T11"/>
                                </a:cxn>
                              </a:cxnLst>
                              <a:rect l="T18" t="T19" r="T20" b="T21"/>
                              <a:pathLst>
                                <a:path w="279" h="1">
                                  <a:moveTo>
                                    <a:pt x="276" y="0"/>
                                  </a:moveTo>
                                  <a:lnTo>
                                    <a:pt x="0" y="0"/>
                                  </a:lnTo>
                                  <a:lnTo>
                                    <a:pt x="2" y="0"/>
                                  </a:lnTo>
                                  <a:lnTo>
                                    <a:pt x="278" y="0"/>
                                  </a:lnTo>
                                  <a:lnTo>
                                    <a:pt x="276"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49" name="Freeform 1653"/>
                            <p:cNvSpPr>
                              <a:spLocks/>
                            </p:cNvSpPr>
                            <p:nvPr/>
                          </p:nvSpPr>
                          <p:spPr bwMode="auto">
                            <a:xfrm>
                              <a:off x="292" y="1722"/>
                              <a:ext cx="252" cy="0"/>
                            </a:xfrm>
                            <a:custGeom>
                              <a:avLst/>
                              <a:gdLst>
                                <a:gd name="T0" fmla="*/ 228 w 277"/>
                                <a:gd name="T1" fmla="*/ 0 h 1"/>
                                <a:gd name="T2" fmla="*/ 0 w 277"/>
                                <a:gd name="T3" fmla="*/ 0 h 1"/>
                                <a:gd name="T4" fmla="*/ 0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0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0" y="0"/>
                                  </a:lnTo>
                                  <a:lnTo>
                                    <a:pt x="276"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50" name="Freeform 1654"/>
                            <p:cNvSpPr>
                              <a:spLocks/>
                            </p:cNvSpPr>
                            <p:nvPr/>
                          </p:nvSpPr>
                          <p:spPr bwMode="auto">
                            <a:xfrm>
                              <a:off x="292" y="1722"/>
                              <a:ext cx="252" cy="0"/>
                            </a:xfrm>
                            <a:custGeom>
                              <a:avLst/>
                              <a:gdLst>
                                <a:gd name="T0" fmla="*/ 228 w 277"/>
                                <a:gd name="T1" fmla="*/ 0 h 1"/>
                                <a:gd name="T2" fmla="*/ 0 w 277"/>
                                <a:gd name="T3" fmla="*/ 0 h 1"/>
                                <a:gd name="T4" fmla="*/ 0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0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0" y="0"/>
                                  </a:lnTo>
                                  <a:lnTo>
                                    <a:pt x="276"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51" name="Freeform 1655"/>
                            <p:cNvSpPr>
                              <a:spLocks/>
                            </p:cNvSpPr>
                            <p:nvPr/>
                          </p:nvSpPr>
                          <p:spPr bwMode="auto">
                            <a:xfrm>
                              <a:off x="292" y="1722"/>
                              <a:ext cx="252" cy="0"/>
                            </a:xfrm>
                            <a:custGeom>
                              <a:avLst/>
                              <a:gdLst>
                                <a:gd name="T0" fmla="*/ 228 w 277"/>
                                <a:gd name="T1" fmla="*/ 0 h 1"/>
                                <a:gd name="T2" fmla="*/ 0 w 277"/>
                                <a:gd name="T3" fmla="*/ 0 h 1"/>
                                <a:gd name="T4" fmla="*/ 2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0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0" y="0"/>
                                  </a:lnTo>
                                  <a:lnTo>
                                    <a:pt x="2" y="0"/>
                                  </a:lnTo>
                                  <a:lnTo>
                                    <a:pt x="276"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52" name="Freeform 1656"/>
                            <p:cNvSpPr>
                              <a:spLocks/>
                            </p:cNvSpPr>
                            <p:nvPr/>
                          </p:nvSpPr>
                          <p:spPr bwMode="auto">
                            <a:xfrm>
                              <a:off x="294" y="1720"/>
                              <a:ext cx="252" cy="2"/>
                            </a:xfrm>
                            <a:custGeom>
                              <a:avLst/>
                              <a:gdLst>
                                <a:gd name="T0" fmla="*/ 227 w 277"/>
                                <a:gd name="T1" fmla="*/ 1 h 3"/>
                                <a:gd name="T2" fmla="*/ 0 w 277"/>
                                <a:gd name="T3" fmla="*/ 1 h 3"/>
                                <a:gd name="T4" fmla="*/ 0 w 277"/>
                                <a:gd name="T5" fmla="*/ 0 h 3"/>
                                <a:gd name="T6" fmla="*/ 228 w 277"/>
                                <a:gd name="T7" fmla="*/ 0 h 3"/>
                                <a:gd name="T8" fmla="*/ 227 w 277"/>
                                <a:gd name="T9" fmla="*/ 1 h 3"/>
                                <a:gd name="T10" fmla="*/ 227 w 277"/>
                                <a:gd name="T11" fmla="*/ 1 h 3"/>
                                <a:gd name="T12" fmla="*/ 0 60000 65536"/>
                                <a:gd name="T13" fmla="*/ 0 60000 65536"/>
                                <a:gd name="T14" fmla="*/ 0 60000 65536"/>
                                <a:gd name="T15" fmla="*/ 0 60000 65536"/>
                                <a:gd name="T16" fmla="*/ 0 60000 65536"/>
                                <a:gd name="T17" fmla="*/ 0 60000 65536"/>
                                <a:gd name="T18" fmla="*/ 0 w 277"/>
                                <a:gd name="T19" fmla="*/ 0 h 3"/>
                                <a:gd name="T20" fmla="*/ 277 w 277"/>
                                <a:gd name="T21" fmla="*/ 3 h 3"/>
                              </a:gdLst>
                              <a:ahLst/>
                              <a:cxnLst>
                                <a:cxn ang="T12">
                                  <a:pos x="T0" y="T1"/>
                                </a:cxn>
                                <a:cxn ang="T13">
                                  <a:pos x="T2" y="T3"/>
                                </a:cxn>
                                <a:cxn ang="T14">
                                  <a:pos x="T4" y="T5"/>
                                </a:cxn>
                                <a:cxn ang="T15">
                                  <a:pos x="T6" y="T7"/>
                                </a:cxn>
                                <a:cxn ang="T16">
                                  <a:pos x="T8" y="T9"/>
                                </a:cxn>
                                <a:cxn ang="T17">
                                  <a:pos x="T10" y="T11"/>
                                </a:cxn>
                              </a:cxnLst>
                              <a:rect l="T18" t="T19" r="T20" b="T21"/>
                              <a:pathLst>
                                <a:path w="277" h="3">
                                  <a:moveTo>
                                    <a:pt x="274" y="2"/>
                                  </a:moveTo>
                                  <a:lnTo>
                                    <a:pt x="0" y="2"/>
                                  </a:lnTo>
                                  <a:lnTo>
                                    <a:pt x="0" y="0"/>
                                  </a:lnTo>
                                  <a:lnTo>
                                    <a:pt x="276" y="0"/>
                                  </a:lnTo>
                                  <a:lnTo>
                                    <a:pt x="274" y="2"/>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53" name="Freeform 1657"/>
                            <p:cNvSpPr>
                              <a:spLocks/>
                            </p:cNvSpPr>
                            <p:nvPr/>
                          </p:nvSpPr>
                          <p:spPr bwMode="auto">
                            <a:xfrm>
                              <a:off x="294" y="1720"/>
                              <a:ext cx="252" cy="1"/>
                            </a:xfrm>
                            <a:custGeom>
                              <a:avLst/>
                              <a:gdLst>
                                <a:gd name="T0" fmla="*/ 228 w 277"/>
                                <a:gd name="T1" fmla="*/ 0 h 1"/>
                                <a:gd name="T2" fmla="*/ 0 w 277"/>
                                <a:gd name="T3" fmla="*/ 0 h 1"/>
                                <a:gd name="T4" fmla="*/ 0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0" y="0"/>
                                  </a:lnTo>
                                  <a:lnTo>
                                    <a:pt x="276"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54" name="Freeform 1658"/>
                            <p:cNvSpPr>
                              <a:spLocks/>
                            </p:cNvSpPr>
                            <p:nvPr/>
                          </p:nvSpPr>
                          <p:spPr bwMode="auto">
                            <a:xfrm>
                              <a:off x="294" y="1720"/>
                              <a:ext cx="252" cy="1"/>
                            </a:xfrm>
                            <a:custGeom>
                              <a:avLst/>
                              <a:gdLst>
                                <a:gd name="T0" fmla="*/ 228 w 277"/>
                                <a:gd name="T1" fmla="*/ 0 h 1"/>
                                <a:gd name="T2" fmla="*/ 0 w 277"/>
                                <a:gd name="T3" fmla="*/ 0 h 1"/>
                                <a:gd name="T4" fmla="*/ 0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0" y="0"/>
                                  </a:lnTo>
                                  <a:lnTo>
                                    <a:pt x="276"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55" name="Freeform 1659"/>
                            <p:cNvSpPr>
                              <a:spLocks/>
                            </p:cNvSpPr>
                            <p:nvPr/>
                          </p:nvSpPr>
                          <p:spPr bwMode="auto">
                            <a:xfrm>
                              <a:off x="294" y="1720"/>
                              <a:ext cx="252" cy="1"/>
                            </a:xfrm>
                            <a:custGeom>
                              <a:avLst/>
                              <a:gdLst>
                                <a:gd name="T0" fmla="*/ 228 w 277"/>
                                <a:gd name="T1" fmla="*/ 0 h 1"/>
                                <a:gd name="T2" fmla="*/ 0 w 277"/>
                                <a:gd name="T3" fmla="*/ 0 h 1"/>
                                <a:gd name="T4" fmla="*/ 2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0" y="0"/>
                                  </a:lnTo>
                                  <a:lnTo>
                                    <a:pt x="2" y="0"/>
                                  </a:lnTo>
                                  <a:lnTo>
                                    <a:pt x="276"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56" name="Freeform 1660"/>
                            <p:cNvSpPr>
                              <a:spLocks/>
                            </p:cNvSpPr>
                            <p:nvPr/>
                          </p:nvSpPr>
                          <p:spPr bwMode="auto">
                            <a:xfrm>
                              <a:off x="296" y="1720"/>
                              <a:ext cx="250" cy="1"/>
                            </a:xfrm>
                            <a:custGeom>
                              <a:avLst/>
                              <a:gdLst>
                                <a:gd name="T0" fmla="*/ 226 w 275"/>
                                <a:gd name="T1" fmla="*/ 0 h 1"/>
                                <a:gd name="T2" fmla="*/ 0 w 275"/>
                                <a:gd name="T3" fmla="*/ 0 h 1"/>
                                <a:gd name="T4" fmla="*/ 0 w 275"/>
                                <a:gd name="T5" fmla="*/ 0 h 1"/>
                                <a:gd name="T6" fmla="*/ 226 w 275"/>
                                <a:gd name="T7" fmla="*/ 0 h 1"/>
                                <a:gd name="T8" fmla="*/ 226 w 275"/>
                                <a:gd name="T9" fmla="*/ 0 h 1"/>
                                <a:gd name="T10" fmla="*/ 226 w 275"/>
                                <a:gd name="T11" fmla="*/ 0 h 1"/>
                                <a:gd name="T12" fmla="*/ 0 60000 65536"/>
                                <a:gd name="T13" fmla="*/ 0 60000 65536"/>
                                <a:gd name="T14" fmla="*/ 0 60000 65536"/>
                                <a:gd name="T15" fmla="*/ 0 60000 65536"/>
                                <a:gd name="T16" fmla="*/ 0 60000 65536"/>
                                <a:gd name="T17" fmla="*/ 0 60000 65536"/>
                                <a:gd name="T18" fmla="*/ 0 w 275"/>
                                <a:gd name="T19" fmla="*/ 0 h 1"/>
                                <a:gd name="T20" fmla="*/ 275 w 2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5" h="1">
                                  <a:moveTo>
                                    <a:pt x="274" y="0"/>
                                  </a:moveTo>
                                  <a:lnTo>
                                    <a:pt x="0" y="0"/>
                                  </a:lnTo>
                                  <a:lnTo>
                                    <a:pt x="274"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57" name="Freeform 1661"/>
                            <p:cNvSpPr>
                              <a:spLocks/>
                            </p:cNvSpPr>
                            <p:nvPr/>
                          </p:nvSpPr>
                          <p:spPr bwMode="auto">
                            <a:xfrm>
                              <a:off x="296" y="1717"/>
                              <a:ext cx="252" cy="4"/>
                            </a:xfrm>
                            <a:custGeom>
                              <a:avLst/>
                              <a:gdLst>
                                <a:gd name="T0" fmla="*/ 227 w 277"/>
                                <a:gd name="T1" fmla="*/ 3 h 4"/>
                                <a:gd name="T2" fmla="*/ 0 w 277"/>
                                <a:gd name="T3" fmla="*/ 3 h 4"/>
                                <a:gd name="T4" fmla="*/ 0 w 277"/>
                                <a:gd name="T5" fmla="*/ 0 h 4"/>
                                <a:gd name="T6" fmla="*/ 228 w 277"/>
                                <a:gd name="T7" fmla="*/ 0 h 4"/>
                                <a:gd name="T8" fmla="*/ 227 w 277"/>
                                <a:gd name="T9" fmla="*/ 3 h 4"/>
                                <a:gd name="T10" fmla="*/ 227 w 277"/>
                                <a:gd name="T11" fmla="*/ 3 h 4"/>
                                <a:gd name="T12" fmla="*/ 0 60000 65536"/>
                                <a:gd name="T13" fmla="*/ 0 60000 65536"/>
                                <a:gd name="T14" fmla="*/ 0 60000 65536"/>
                                <a:gd name="T15" fmla="*/ 0 60000 65536"/>
                                <a:gd name="T16" fmla="*/ 0 60000 65536"/>
                                <a:gd name="T17" fmla="*/ 0 60000 65536"/>
                                <a:gd name="T18" fmla="*/ 0 w 277"/>
                                <a:gd name="T19" fmla="*/ 0 h 4"/>
                                <a:gd name="T20" fmla="*/ 277 w 277"/>
                                <a:gd name="T21" fmla="*/ 4 h 4"/>
                              </a:gdLst>
                              <a:ahLst/>
                              <a:cxnLst>
                                <a:cxn ang="T12">
                                  <a:pos x="T0" y="T1"/>
                                </a:cxn>
                                <a:cxn ang="T13">
                                  <a:pos x="T2" y="T3"/>
                                </a:cxn>
                                <a:cxn ang="T14">
                                  <a:pos x="T4" y="T5"/>
                                </a:cxn>
                                <a:cxn ang="T15">
                                  <a:pos x="T6" y="T7"/>
                                </a:cxn>
                                <a:cxn ang="T16">
                                  <a:pos x="T8" y="T9"/>
                                </a:cxn>
                                <a:cxn ang="T17">
                                  <a:pos x="T10" y="T11"/>
                                </a:cxn>
                              </a:cxnLst>
                              <a:rect l="T18" t="T19" r="T20" b="T21"/>
                              <a:pathLst>
                                <a:path w="277" h="4">
                                  <a:moveTo>
                                    <a:pt x="274" y="3"/>
                                  </a:moveTo>
                                  <a:lnTo>
                                    <a:pt x="0" y="3"/>
                                  </a:lnTo>
                                  <a:lnTo>
                                    <a:pt x="0" y="0"/>
                                  </a:lnTo>
                                  <a:lnTo>
                                    <a:pt x="276" y="0"/>
                                  </a:lnTo>
                                  <a:lnTo>
                                    <a:pt x="274" y="3"/>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58" name="Freeform 1662"/>
                            <p:cNvSpPr>
                              <a:spLocks/>
                            </p:cNvSpPr>
                            <p:nvPr/>
                          </p:nvSpPr>
                          <p:spPr bwMode="auto">
                            <a:xfrm>
                              <a:off x="296" y="1717"/>
                              <a:ext cx="252" cy="1"/>
                            </a:xfrm>
                            <a:custGeom>
                              <a:avLst/>
                              <a:gdLst>
                                <a:gd name="T0" fmla="*/ 228 w 277"/>
                                <a:gd name="T1" fmla="*/ 0 h 1"/>
                                <a:gd name="T2" fmla="*/ 0 w 277"/>
                                <a:gd name="T3" fmla="*/ 0 h 1"/>
                                <a:gd name="T4" fmla="*/ 2 w 277"/>
                                <a:gd name="T5" fmla="*/ 0 h 1"/>
                                <a:gd name="T6" fmla="*/ 228 w 277"/>
                                <a:gd name="T7" fmla="*/ 0 h 1"/>
                                <a:gd name="T8" fmla="*/ 228 w 277"/>
                                <a:gd name="T9" fmla="*/ 0 h 1"/>
                                <a:gd name="T10" fmla="*/ 228 w 277"/>
                                <a:gd name="T11" fmla="*/ 0 h 1"/>
                                <a:gd name="T12" fmla="*/ 0 60000 65536"/>
                                <a:gd name="T13" fmla="*/ 0 60000 65536"/>
                                <a:gd name="T14" fmla="*/ 0 60000 65536"/>
                                <a:gd name="T15" fmla="*/ 0 60000 65536"/>
                                <a:gd name="T16" fmla="*/ 0 60000 65536"/>
                                <a:gd name="T17" fmla="*/ 0 60000 65536"/>
                                <a:gd name="T18" fmla="*/ 0 w 277"/>
                                <a:gd name="T19" fmla="*/ 0 h 1"/>
                                <a:gd name="T20" fmla="*/ 277 w 2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7" h="1">
                                  <a:moveTo>
                                    <a:pt x="276" y="0"/>
                                  </a:moveTo>
                                  <a:lnTo>
                                    <a:pt x="0" y="0"/>
                                  </a:lnTo>
                                  <a:lnTo>
                                    <a:pt x="2" y="0"/>
                                  </a:lnTo>
                                  <a:lnTo>
                                    <a:pt x="276"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59" name="Freeform 1663"/>
                            <p:cNvSpPr>
                              <a:spLocks/>
                            </p:cNvSpPr>
                            <p:nvPr/>
                          </p:nvSpPr>
                          <p:spPr bwMode="auto">
                            <a:xfrm>
                              <a:off x="298" y="1717"/>
                              <a:ext cx="250" cy="1"/>
                            </a:xfrm>
                            <a:custGeom>
                              <a:avLst/>
                              <a:gdLst>
                                <a:gd name="T0" fmla="*/ 226 w 275"/>
                                <a:gd name="T1" fmla="*/ 0 h 1"/>
                                <a:gd name="T2" fmla="*/ 0 w 275"/>
                                <a:gd name="T3" fmla="*/ 0 h 1"/>
                                <a:gd name="T4" fmla="*/ 0 w 275"/>
                                <a:gd name="T5" fmla="*/ 0 h 1"/>
                                <a:gd name="T6" fmla="*/ 226 w 275"/>
                                <a:gd name="T7" fmla="*/ 0 h 1"/>
                                <a:gd name="T8" fmla="*/ 226 w 275"/>
                                <a:gd name="T9" fmla="*/ 0 h 1"/>
                                <a:gd name="T10" fmla="*/ 226 w 275"/>
                                <a:gd name="T11" fmla="*/ 0 h 1"/>
                                <a:gd name="T12" fmla="*/ 0 60000 65536"/>
                                <a:gd name="T13" fmla="*/ 0 60000 65536"/>
                                <a:gd name="T14" fmla="*/ 0 60000 65536"/>
                                <a:gd name="T15" fmla="*/ 0 60000 65536"/>
                                <a:gd name="T16" fmla="*/ 0 60000 65536"/>
                                <a:gd name="T17" fmla="*/ 0 60000 65536"/>
                                <a:gd name="T18" fmla="*/ 0 w 275"/>
                                <a:gd name="T19" fmla="*/ 0 h 1"/>
                                <a:gd name="T20" fmla="*/ 275 w 2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5" h="1">
                                  <a:moveTo>
                                    <a:pt x="274" y="0"/>
                                  </a:moveTo>
                                  <a:lnTo>
                                    <a:pt x="0" y="0"/>
                                  </a:lnTo>
                                  <a:lnTo>
                                    <a:pt x="274"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60" name="Freeform 1664"/>
                            <p:cNvSpPr>
                              <a:spLocks/>
                            </p:cNvSpPr>
                            <p:nvPr/>
                          </p:nvSpPr>
                          <p:spPr bwMode="auto">
                            <a:xfrm>
                              <a:off x="298" y="1717"/>
                              <a:ext cx="250" cy="1"/>
                            </a:xfrm>
                            <a:custGeom>
                              <a:avLst/>
                              <a:gdLst>
                                <a:gd name="T0" fmla="*/ 226 w 275"/>
                                <a:gd name="T1" fmla="*/ 0 h 1"/>
                                <a:gd name="T2" fmla="*/ 0 w 275"/>
                                <a:gd name="T3" fmla="*/ 0 h 1"/>
                                <a:gd name="T4" fmla="*/ 0 w 275"/>
                                <a:gd name="T5" fmla="*/ 0 h 1"/>
                                <a:gd name="T6" fmla="*/ 226 w 275"/>
                                <a:gd name="T7" fmla="*/ 0 h 1"/>
                                <a:gd name="T8" fmla="*/ 226 w 275"/>
                                <a:gd name="T9" fmla="*/ 0 h 1"/>
                                <a:gd name="T10" fmla="*/ 226 w 275"/>
                                <a:gd name="T11" fmla="*/ 0 h 1"/>
                                <a:gd name="T12" fmla="*/ 0 60000 65536"/>
                                <a:gd name="T13" fmla="*/ 0 60000 65536"/>
                                <a:gd name="T14" fmla="*/ 0 60000 65536"/>
                                <a:gd name="T15" fmla="*/ 0 60000 65536"/>
                                <a:gd name="T16" fmla="*/ 0 60000 65536"/>
                                <a:gd name="T17" fmla="*/ 0 60000 65536"/>
                                <a:gd name="T18" fmla="*/ 0 w 275"/>
                                <a:gd name="T19" fmla="*/ 0 h 1"/>
                                <a:gd name="T20" fmla="*/ 275 w 2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5" h="1">
                                  <a:moveTo>
                                    <a:pt x="274" y="0"/>
                                  </a:moveTo>
                                  <a:lnTo>
                                    <a:pt x="0" y="0"/>
                                  </a:lnTo>
                                  <a:lnTo>
                                    <a:pt x="274"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61" name="Freeform 1665"/>
                            <p:cNvSpPr>
                              <a:spLocks/>
                            </p:cNvSpPr>
                            <p:nvPr/>
                          </p:nvSpPr>
                          <p:spPr bwMode="auto">
                            <a:xfrm>
                              <a:off x="298" y="1715"/>
                              <a:ext cx="250" cy="3"/>
                            </a:xfrm>
                            <a:custGeom>
                              <a:avLst/>
                              <a:gdLst>
                                <a:gd name="T0" fmla="*/ 226 w 275"/>
                                <a:gd name="T1" fmla="*/ 2 h 3"/>
                                <a:gd name="T2" fmla="*/ 0 w 275"/>
                                <a:gd name="T3" fmla="*/ 2 h 3"/>
                                <a:gd name="T4" fmla="*/ 2 w 275"/>
                                <a:gd name="T5" fmla="*/ 0 h 3"/>
                                <a:gd name="T6" fmla="*/ 226 w 275"/>
                                <a:gd name="T7" fmla="*/ 0 h 3"/>
                                <a:gd name="T8" fmla="*/ 226 w 275"/>
                                <a:gd name="T9" fmla="*/ 2 h 3"/>
                                <a:gd name="T10" fmla="*/ 226 w 275"/>
                                <a:gd name="T11" fmla="*/ 2 h 3"/>
                                <a:gd name="T12" fmla="*/ 226 w 275"/>
                                <a:gd name="T13" fmla="*/ 2 h 3"/>
                                <a:gd name="T14" fmla="*/ 0 60000 65536"/>
                                <a:gd name="T15" fmla="*/ 0 60000 65536"/>
                                <a:gd name="T16" fmla="*/ 0 60000 65536"/>
                                <a:gd name="T17" fmla="*/ 0 60000 65536"/>
                                <a:gd name="T18" fmla="*/ 0 60000 65536"/>
                                <a:gd name="T19" fmla="*/ 0 60000 65536"/>
                                <a:gd name="T20" fmla="*/ 0 60000 65536"/>
                                <a:gd name="T21" fmla="*/ 0 w 275"/>
                                <a:gd name="T22" fmla="*/ 0 h 3"/>
                                <a:gd name="T23" fmla="*/ 275 w 27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3">
                                  <a:moveTo>
                                    <a:pt x="274" y="2"/>
                                  </a:moveTo>
                                  <a:lnTo>
                                    <a:pt x="0" y="2"/>
                                  </a:lnTo>
                                  <a:lnTo>
                                    <a:pt x="2" y="0"/>
                                  </a:lnTo>
                                  <a:lnTo>
                                    <a:pt x="274" y="0"/>
                                  </a:lnTo>
                                  <a:lnTo>
                                    <a:pt x="274" y="2"/>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62" name="Freeform 1666"/>
                            <p:cNvSpPr>
                              <a:spLocks/>
                            </p:cNvSpPr>
                            <p:nvPr/>
                          </p:nvSpPr>
                          <p:spPr bwMode="auto">
                            <a:xfrm>
                              <a:off x="299" y="1715"/>
                              <a:ext cx="249" cy="1"/>
                            </a:xfrm>
                            <a:custGeom>
                              <a:avLst/>
                              <a:gdLst>
                                <a:gd name="T0" fmla="*/ 226 w 273"/>
                                <a:gd name="T1" fmla="*/ 0 h 1"/>
                                <a:gd name="T2" fmla="*/ 0 w 273"/>
                                <a:gd name="T3" fmla="*/ 0 h 1"/>
                                <a:gd name="T4" fmla="*/ 0 w 273"/>
                                <a:gd name="T5" fmla="*/ 0 h 1"/>
                                <a:gd name="T6" fmla="*/ 224 w 273"/>
                                <a:gd name="T7" fmla="*/ 0 h 1"/>
                                <a:gd name="T8" fmla="*/ 226 w 273"/>
                                <a:gd name="T9" fmla="*/ 0 h 1"/>
                                <a:gd name="T10" fmla="*/ 226 w 273"/>
                                <a:gd name="T11" fmla="*/ 0 h 1"/>
                                <a:gd name="T12" fmla="*/ 0 60000 65536"/>
                                <a:gd name="T13" fmla="*/ 0 60000 65536"/>
                                <a:gd name="T14" fmla="*/ 0 60000 65536"/>
                                <a:gd name="T15" fmla="*/ 0 60000 65536"/>
                                <a:gd name="T16" fmla="*/ 0 60000 65536"/>
                                <a:gd name="T17" fmla="*/ 0 60000 65536"/>
                                <a:gd name="T18" fmla="*/ 0 w 273"/>
                                <a:gd name="T19" fmla="*/ 0 h 1"/>
                                <a:gd name="T20" fmla="*/ 273 w 27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3" h="1">
                                  <a:moveTo>
                                    <a:pt x="272" y="0"/>
                                  </a:moveTo>
                                  <a:lnTo>
                                    <a:pt x="0" y="0"/>
                                  </a:lnTo>
                                  <a:lnTo>
                                    <a:pt x="270" y="0"/>
                                  </a:lnTo>
                                  <a:lnTo>
                                    <a:pt x="272"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63" name="Freeform 1667"/>
                            <p:cNvSpPr>
                              <a:spLocks/>
                            </p:cNvSpPr>
                            <p:nvPr/>
                          </p:nvSpPr>
                          <p:spPr bwMode="auto">
                            <a:xfrm>
                              <a:off x="299" y="1715"/>
                              <a:ext cx="247" cy="1"/>
                            </a:xfrm>
                            <a:custGeom>
                              <a:avLst/>
                              <a:gdLst>
                                <a:gd name="T0" fmla="*/ 224 w 271"/>
                                <a:gd name="T1" fmla="*/ 0 h 1"/>
                                <a:gd name="T2" fmla="*/ 0 w 271"/>
                                <a:gd name="T3" fmla="*/ 0 h 1"/>
                                <a:gd name="T4" fmla="*/ 0 w 271"/>
                                <a:gd name="T5" fmla="*/ 0 h 1"/>
                                <a:gd name="T6" fmla="*/ 222 w 271"/>
                                <a:gd name="T7" fmla="*/ 0 h 1"/>
                                <a:gd name="T8" fmla="*/ 224 w 271"/>
                                <a:gd name="T9" fmla="*/ 0 h 1"/>
                                <a:gd name="T10" fmla="*/ 224 w 271"/>
                                <a:gd name="T11" fmla="*/ 0 h 1"/>
                                <a:gd name="T12" fmla="*/ 0 60000 65536"/>
                                <a:gd name="T13" fmla="*/ 0 60000 65536"/>
                                <a:gd name="T14" fmla="*/ 0 60000 65536"/>
                                <a:gd name="T15" fmla="*/ 0 60000 65536"/>
                                <a:gd name="T16" fmla="*/ 0 60000 65536"/>
                                <a:gd name="T17" fmla="*/ 0 60000 65536"/>
                                <a:gd name="T18" fmla="*/ 0 w 271"/>
                                <a:gd name="T19" fmla="*/ 0 h 1"/>
                                <a:gd name="T20" fmla="*/ 271 w 27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71" h="1">
                                  <a:moveTo>
                                    <a:pt x="270" y="0"/>
                                  </a:moveTo>
                                  <a:lnTo>
                                    <a:pt x="0" y="0"/>
                                  </a:lnTo>
                                  <a:lnTo>
                                    <a:pt x="268" y="0"/>
                                  </a:lnTo>
                                  <a:lnTo>
                                    <a:pt x="270"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64" name="Freeform 1668"/>
                            <p:cNvSpPr>
                              <a:spLocks/>
                            </p:cNvSpPr>
                            <p:nvPr/>
                          </p:nvSpPr>
                          <p:spPr bwMode="auto">
                            <a:xfrm>
                              <a:off x="299" y="1715"/>
                              <a:ext cx="245" cy="1"/>
                            </a:xfrm>
                            <a:custGeom>
                              <a:avLst/>
                              <a:gdLst>
                                <a:gd name="T0" fmla="*/ 222 w 269"/>
                                <a:gd name="T1" fmla="*/ 0 h 1"/>
                                <a:gd name="T2" fmla="*/ 0 w 269"/>
                                <a:gd name="T3" fmla="*/ 0 h 1"/>
                                <a:gd name="T4" fmla="*/ 2 w 269"/>
                                <a:gd name="T5" fmla="*/ 0 h 1"/>
                                <a:gd name="T6" fmla="*/ 220 w 269"/>
                                <a:gd name="T7" fmla="*/ 0 h 1"/>
                                <a:gd name="T8" fmla="*/ 222 w 269"/>
                                <a:gd name="T9" fmla="*/ 0 h 1"/>
                                <a:gd name="T10" fmla="*/ 222 w 269"/>
                                <a:gd name="T11" fmla="*/ 0 h 1"/>
                                <a:gd name="T12" fmla="*/ 0 60000 65536"/>
                                <a:gd name="T13" fmla="*/ 0 60000 65536"/>
                                <a:gd name="T14" fmla="*/ 0 60000 65536"/>
                                <a:gd name="T15" fmla="*/ 0 60000 65536"/>
                                <a:gd name="T16" fmla="*/ 0 60000 65536"/>
                                <a:gd name="T17" fmla="*/ 0 60000 65536"/>
                                <a:gd name="T18" fmla="*/ 0 w 269"/>
                                <a:gd name="T19" fmla="*/ 0 h 1"/>
                                <a:gd name="T20" fmla="*/ 269 w 26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9" h="1">
                                  <a:moveTo>
                                    <a:pt x="268" y="0"/>
                                  </a:moveTo>
                                  <a:lnTo>
                                    <a:pt x="0" y="0"/>
                                  </a:lnTo>
                                  <a:lnTo>
                                    <a:pt x="2" y="0"/>
                                  </a:lnTo>
                                  <a:lnTo>
                                    <a:pt x="266" y="0"/>
                                  </a:lnTo>
                                  <a:lnTo>
                                    <a:pt x="268"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65" name="Freeform 1669"/>
                            <p:cNvSpPr>
                              <a:spLocks/>
                            </p:cNvSpPr>
                            <p:nvPr/>
                          </p:nvSpPr>
                          <p:spPr bwMode="auto">
                            <a:xfrm>
                              <a:off x="301" y="1715"/>
                              <a:ext cx="241" cy="1"/>
                            </a:xfrm>
                            <a:custGeom>
                              <a:avLst/>
                              <a:gdLst>
                                <a:gd name="T0" fmla="*/ 218 w 265"/>
                                <a:gd name="T1" fmla="*/ 0 h 1"/>
                                <a:gd name="T2" fmla="*/ 0 w 265"/>
                                <a:gd name="T3" fmla="*/ 0 h 1"/>
                                <a:gd name="T4" fmla="*/ 0 w 265"/>
                                <a:gd name="T5" fmla="*/ 0 h 1"/>
                                <a:gd name="T6" fmla="*/ 216 w 265"/>
                                <a:gd name="T7" fmla="*/ 0 h 1"/>
                                <a:gd name="T8" fmla="*/ 218 w 265"/>
                                <a:gd name="T9" fmla="*/ 0 h 1"/>
                                <a:gd name="T10" fmla="*/ 218 w 265"/>
                                <a:gd name="T11" fmla="*/ 0 h 1"/>
                                <a:gd name="T12" fmla="*/ 0 60000 65536"/>
                                <a:gd name="T13" fmla="*/ 0 60000 65536"/>
                                <a:gd name="T14" fmla="*/ 0 60000 65536"/>
                                <a:gd name="T15" fmla="*/ 0 60000 65536"/>
                                <a:gd name="T16" fmla="*/ 0 60000 65536"/>
                                <a:gd name="T17" fmla="*/ 0 60000 65536"/>
                                <a:gd name="T18" fmla="*/ 0 w 265"/>
                                <a:gd name="T19" fmla="*/ 0 h 1"/>
                                <a:gd name="T20" fmla="*/ 265 w 26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5" h="1">
                                  <a:moveTo>
                                    <a:pt x="264" y="0"/>
                                  </a:moveTo>
                                  <a:lnTo>
                                    <a:pt x="0" y="0"/>
                                  </a:lnTo>
                                  <a:lnTo>
                                    <a:pt x="262" y="0"/>
                                  </a:lnTo>
                                  <a:lnTo>
                                    <a:pt x="264"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66" name="Freeform 1670"/>
                            <p:cNvSpPr>
                              <a:spLocks/>
                            </p:cNvSpPr>
                            <p:nvPr/>
                          </p:nvSpPr>
                          <p:spPr bwMode="auto">
                            <a:xfrm>
                              <a:off x="301" y="1715"/>
                              <a:ext cx="239" cy="1"/>
                            </a:xfrm>
                            <a:custGeom>
                              <a:avLst/>
                              <a:gdLst>
                                <a:gd name="T0" fmla="*/ 216 w 263"/>
                                <a:gd name="T1" fmla="*/ 1 h 2"/>
                                <a:gd name="T2" fmla="*/ 0 w 263"/>
                                <a:gd name="T3" fmla="*/ 1 h 2"/>
                                <a:gd name="T4" fmla="*/ 0 w 263"/>
                                <a:gd name="T5" fmla="*/ 0 h 2"/>
                                <a:gd name="T6" fmla="*/ 214 w 263"/>
                                <a:gd name="T7" fmla="*/ 0 h 2"/>
                                <a:gd name="T8" fmla="*/ 216 w 263"/>
                                <a:gd name="T9" fmla="*/ 1 h 2"/>
                                <a:gd name="T10" fmla="*/ 216 w 263"/>
                                <a:gd name="T11" fmla="*/ 1 h 2"/>
                                <a:gd name="T12" fmla="*/ 0 60000 65536"/>
                                <a:gd name="T13" fmla="*/ 0 60000 65536"/>
                                <a:gd name="T14" fmla="*/ 0 60000 65536"/>
                                <a:gd name="T15" fmla="*/ 0 60000 65536"/>
                                <a:gd name="T16" fmla="*/ 0 60000 65536"/>
                                <a:gd name="T17" fmla="*/ 0 60000 65536"/>
                                <a:gd name="T18" fmla="*/ 0 w 263"/>
                                <a:gd name="T19" fmla="*/ 0 h 2"/>
                                <a:gd name="T20" fmla="*/ 263 w 263"/>
                                <a:gd name="T21" fmla="*/ 2 h 2"/>
                              </a:gdLst>
                              <a:ahLst/>
                              <a:cxnLst>
                                <a:cxn ang="T12">
                                  <a:pos x="T0" y="T1"/>
                                </a:cxn>
                                <a:cxn ang="T13">
                                  <a:pos x="T2" y="T3"/>
                                </a:cxn>
                                <a:cxn ang="T14">
                                  <a:pos x="T4" y="T5"/>
                                </a:cxn>
                                <a:cxn ang="T15">
                                  <a:pos x="T6" y="T7"/>
                                </a:cxn>
                                <a:cxn ang="T16">
                                  <a:pos x="T8" y="T9"/>
                                </a:cxn>
                                <a:cxn ang="T17">
                                  <a:pos x="T10" y="T11"/>
                                </a:cxn>
                              </a:cxnLst>
                              <a:rect l="T18" t="T19" r="T20" b="T21"/>
                              <a:pathLst>
                                <a:path w="263" h="2">
                                  <a:moveTo>
                                    <a:pt x="262" y="1"/>
                                  </a:moveTo>
                                  <a:lnTo>
                                    <a:pt x="0" y="1"/>
                                  </a:lnTo>
                                  <a:lnTo>
                                    <a:pt x="0" y="0"/>
                                  </a:lnTo>
                                  <a:lnTo>
                                    <a:pt x="259" y="0"/>
                                  </a:lnTo>
                                  <a:lnTo>
                                    <a:pt x="262" y="1"/>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67" name="Freeform 1671"/>
                            <p:cNvSpPr>
                              <a:spLocks/>
                            </p:cNvSpPr>
                            <p:nvPr/>
                          </p:nvSpPr>
                          <p:spPr bwMode="auto">
                            <a:xfrm>
                              <a:off x="301" y="1715"/>
                              <a:ext cx="237" cy="0"/>
                            </a:xfrm>
                            <a:custGeom>
                              <a:avLst/>
                              <a:gdLst>
                                <a:gd name="T0" fmla="*/ 215 w 260"/>
                                <a:gd name="T1" fmla="*/ 0 h 1"/>
                                <a:gd name="T2" fmla="*/ 0 w 260"/>
                                <a:gd name="T3" fmla="*/ 0 h 1"/>
                                <a:gd name="T4" fmla="*/ 3 w 260"/>
                                <a:gd name="T5" fmla="*/ 0 h 1"/>
                                <a:gd name="T6" fmla="*/ 214 w 260"/>
                                <a:gd name="T7" fmla="*/ 0 h 1"/>
                                <a:gd name="T8" fmla="*/ 215 w 260"/>
                                <a:gd name="T9" fmla="*/ 0 h 1"/>
                                <a:gd name="T10" fmla="*/ 215 w 260"/>
                                <a:gd name="T11" fmla="*/ 0 h 1"/>
                                <a:gd name="T12" fmla="*/ 0 60000 65536"/>
                                <a:gd name="T13" fmla="*/ 0 60000 65536"/>
                                <a:gd name="T14" fmla="*/ 0 60000 65536"/>
                                <a:gd name="T15" fmla="*/ 0 60000 65536"/>
                                <a:gd name="T16" fmla="*/ 0 60000 65536"/>
                                <a:gd name="T17" fmla="*/ 0 60000 65536"/>
                                <a:gd name="T18" fmla="*/ 0 w 260"/>
                                <a:gd name="T19" fmla="*/ 0 h 1"/>
                                <a:gd name="T20" fmla="*/ 260 w 260"/>
                                <a:gd name="T21" fmla="*/ 0 h 1"/>
                              </a:gdLst>
                              <a:ahLst/>
                              <a:cxnLst>
                                <a:cxn ang="T12">
                                  <a:pos x="T0" y="T1"/>
                                </a:cxn>
                                <a:cxn ang="T13">
                                  <a:pos x="T2" y="T3"/>
                                </a:cxn>
                                <a:cxn ang="T14">
                                  <a:pos x="T4" y="T5"/>
                                </a:cxn>
                                <a:cxn ang="T15">
                                  <a:pos x="T6" y="T7"/>
                                </a:cxn>
                                <a:cxn ang="T16">
                                  <a:pos x="T8" y="T9"/>
                                </a:cxn>
                                <a:cxn ang="T17">
                                  <a:pos x="T10" y="T11"/>
                                </a:cxn>
                              </a:cxnLst>
                              <a:rect l="T18" t="T19" r="T20" b="T21"/>
                              <a:pathLst>
                                <a:path w="260" h="1">
                                  <a:moveTo>
                                    <a:pt x="259" y="0"/>
                                  </a:moveTo>
                                  <a:lnTo>
                                    <a:pt x="0" y="0"/>
                                  </a:lnTo>
                                  <a:lnTo>
                                    <a:pt x="3" y="0"/>
                                  </a:lnTo>
                                  <a:lnTo>
                                    <a:pt x="258" y="0"/>
                                  </a:lnTo>
                                  <a:lnTo>
                                    <a:pt x="259"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68" name="Freeform 1672"/>
                            <p:cNvSpPr>
                              <a:spLocks/>
                            </p:cNvSpPr>
                            <p:nvPr/>
                          </p:nvSpPr>
                          <p:spPr bwMode="auto">
                            <a:xfrm>
                              <a:off x="304" y="1715"/>
                              <a:ext cx="233" cy="0"/>
                            </a:xfrm>
                            <a:custGeom>
                              <a:avLst/>
                              <a:gdLst>
                                <a:gd name="T0" fmla="*/ 211 w 256"/>
                                <a:gd name="T1" fmla="*/ 0 h 1"/>
                                <a:gd name="T2" fmla="*/ 0 w 256"/>
                                <a:gd name="T3" fmla="*/ 0 h 1"/>
                                <a:gd name="T4" fmla="*/ 0 w 256"/>
                                <a:gd name="T5" fmla="*/ 0 h 1"/>
                                <a:gd name="T6" fmla="*/ 209 w 256"/>
                                <a:gd name="T7" fmla="*/ 0 h 1"/>
                                <a:gd name="T8" fmla="*/ 211 w 256"/>
                                <a:gd name="T9" fmla="*/ 0 h 1"/>
                                <a:gd name="T10" fmla="*/ 211 w 256"/>
                                <a:gd name="T11" fmla="*/ 0 h 1"/>
                                <a:gd name="T12" fmla="*/ 0 60000 65536"/>
                                <a:gd name="T13" fmla="*/ 0 60000 65536"/>
                                <a:gd name="T14" fmla="*/ 0 60000 65536"/>
                                <a:gd name="T15" fmla="*/ 0 60000 65536"/>
                                <a:gd name="T16" fmla="*/ 0 60000 65536"/>
                                <a:gd name="T17" fmla="*/ 0 60000 65536"/>
                                <a:gd name="T18" fmla="*/ 0 w 256"/>
                                <a:gd name="T19" fmla="*/ 0 h 1"/>
                                <a:gd name="T20" fmla="*/ 256 w 256"/>
                                <a:gd name="T21" fmla="*/ 0 h 1"/>
                              </a:gdLst>
                              <a:ahLst/>
                              <a:cxnLst>
                                <a:cxn ang="T12">
                                  <a:pos x="T0" y="T1"/>
                                </a:cxn>
                                <a:cxn ang="T13">
                                  <a:pos x="T2" y="T3"/>
                                </a:cxn>
                                <a:cxn ang="T14">
                                  <a:pos x="T4" y="T5"/>
                                </a:cxn>
                                <a:cxn ang="T15">
                                  <a:pos x="T6" y="T7"/>
                                </a:cxn>
                                <a:cxn ang="T16">
                                  <a:pos x="T8" y="T9"/>
                                </a:cxn>
                                <a:cxn ang="T17">
                                  <a:pos x="T10" y="T11"/>
                                </a:cxn>
                              </a:cxnLst>
                              <a:rect l="T18" t="T19" r="T20" b="T21"/>
                              <a:pathLst>
                                <a:path w="256" h="1">
                                  <a:moveTo>
                                    <a:pt x="255" y="0"/>
                                  </a:moveTo>
                                  <a:lnTo>
                                    <a:pt x="0" y="0"/>
                                  </a:lnTo>
                                  <a:lnTo>
                                    <a:pt x="253" y="0"/>
                                  </a:lnTo>
                                  <a:lnTo>
                                    <a:pt x="255"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69" name="Freeform 1673"/>
                            <p:cNvSpPr>
                              <a:spLocks/>
                            </p:cNvSpPr>
                            <p:nvPr/>
                          </p:nvSpPr>
                          <p:spPr bwMode="auto">
                            <a:xfrm>
                              <a:off x="304" y="1715"/>
                              <a:ext cx="231" cy="0"/>
                            </a:xfrm>
                            <a:custGeom>
                              <a:avLst/>
                              <a:gdLst>
                                <a:gd name="T0" fmla="*/ 209 w 254"/>
                                <a:gd name="T1" fmla="*/ 0 h 1"/>
                                <a:gd name="T2" fmla="*/ 0 w 254"/>
                                <a:gd name="T3" fmla="*/ 0 h 1"/>
                                <a:gd name="T4" fmla="*/ 0 w 254"/>
                                <a:gd name="T5" fmla="*/ 0 h 1"/>
                                <a:gd name="T6" fmla="*/ 206 w 254"/>
                                <a:gd name="T7" fmla="*/ 0 h 1"/>
                                <a:gd name="T8" fmla="*/ 209 w 254"/>
                                <a:gd name="T9" fmla="*/ 0 h 1"/>
                                <a:gd name="T10" fmla="*/ 209 w 254"/>
                                <a:gd name="T11" fmla="*/ 0 h 1"/>
                                <a:gd name="T12" fmla="*/ 0 60000 65536"/>
                                <a:gd name="T13" fmla="*/ 0 60000 65536"/>
                                <a:gd name="T14" fmla="*/ 0 60000 65536"/>
                                <a:gd name="T15" fmla="*/ 0 60000 65536"/>
                                <a:gd name="T16" fmla="*/ 0 60000 65536"/>
                                <a:gd name="T17" fmla="*/ 0 60000 65536"/>
                                <a:gd name="T18" fmla="*/ 0 w 254"/>
                                <a:gd name="T19" fmla="*/ 0 h 1"/>
                                <a:gd name="T20" fmla="*/ 254 w 254"/>
                                <a:gd name="T21" fmla="*/ 0 h 1"/>
                              </a:gdLst>
                              <a:ahLst/>
                              <a:cxnLst>
                                <a:cxn ang="T12">
                                  <a:pos x="T0" y="T1"/>
                                </a:cxn>
                                <a:cxn ang="T13">
                                  <a:pos x="T2" y="T3"/>
                                </a:cxn>
                                <a:cxn ang="T14">
                                  <a:pos x="T4" y="T5"/>
                                </a:cxn>
                                <a:cxn ang="T15">
                                  <a:pos x="T6" y="T7"/>
                                </a:cxn>
                                <a:cxn ang="T16">
                                  <a:pos x="T8" y="T9"/>
                                </a:cxn>
                                <a:cxn ang="T17">
                                  <a:pos x="T10" y="T11"/>
                                </a:cxn>
                              </a:cxnLst>
                              <a:rect l="T18" t="T19" r="T20" b="T21"/>
                              <a:pathLst>
                                <a:path w="254" h="1">
                                  <a:moveTo>
                                    <a:pt x="253" y="0"/>
                                  </a:moveTo>
                                  <a:lnTo>
                                    <a:pt x="0" y="0"/>
                                  </a:lnTo>
                                  <a:lnTo>
                                    <a:pt x="250" y="0"/>
                                  </a:lnTo>
                                  <a:lnTo>
                                    <a:pt x="253"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70" name="Freeform 1674"/>
                            <p:cNvSpPr>
                              <a:spLocks/>
                            </p:cNvSpPr>
                            <p:nvPr/>
                          </p:nvSpPr>
                          <p:spPr bwMode="auto">
                            <a:xfrm>
                              <a:off x="304" y="1715"/>
                              <a:ext cx="228" cy="0"/>
                            </a:xfrm>
                            <a:custGeom>
                              <a:avLst/>
                              <a:gdLst>
                                <a:gd name="T0" fmla="*/ 206 w 251"/>
                                <a:gd name="T1" fmla="*/ 0 h 1"/>
                                <a:gd name="T2" fmla="*/ 0 w 251"/>
                                <a:gd name="T3" fmla="*/ 0 h 1"/>
                                <a:gd name="T4" fmla="*/ 1 w 251"/>
                                <a:gd name="T5" fmla="*/ 0 h 1"/>
                                <a:gd name="T6" fmla="*/ 204 w 251"/>
                                <a:gd name="T7" fmla="*/ 0 h 1"/>
                                <a:gd name="T8" fmla="*/ 206 w 251"/>
                                <a:gd name="T9" fmla="*/ 0 h 1"/>
                                <a:gd name="T10" fmla="*/ 206 w 251"/>
                                <a:gd name="T11" fmla="*/ 0 h 1"/>
                                <a:gd name="T12" fmla="*/ 0 60000 65536"/>
                                <a:gd name="T13" fmla="*/ 0 60000 65536"/>
                                <a:gd name="T14" fmla="*/ 0 60000 65536"/>
                                <a:gd name="T15" fmla="*/ 0 60000 65536"/>
                                <a:gd name="T16" fmla="*/ 0 60000 65536"/>
                                <a:gd name="T17" fmla="*/ 0 60000 65536"/>
                                <a:gd name="T18" fmla="*/ 0 w 251"/>
                                <a:gd name="T19" fmla="*/ 0 h 1"/>
                                <a:gd name="T20" fmla="*/ 251 w 251"/>
                                <a:gd name="T21" fmla="*/ 0 h 1"/>
                              </a:gdLst>
                              <a:ahLst/>
                              <a:cxnLst>
                                <a:cxn ang="T12">
                                  <a:pos x="T0" y="T1"/>
                                </a:cxn>
                                <a:cxn ang="T13">
                                  <a:pos x="T2" y="T3"/>
                                </a:cxn>
                                <a:cxn ang="T14">
                                  <a:pos x="T4" y="T5"/>
                                </a:cxn>
                                <a:cxn ang="T15">
                                  <a:pos x="T6" y="T7"/>
                                </a:cxn>
                                <a:cxn ang="T16">
                                  <a:pos x="T8" y="T9"/>
                                </a:cxn>
                                <a:cxn ang="T17">
                                  <a:pos x="T10" y="T11"/>
                                </a:cxn>
                              </a:cxnLst>
                              <a:rect l="T18" t="T19" r="T20" b="T21"/>
                              <a:pathLst>
                                <a:path w="251" h="1">
                                  <a:moveTo>
                                    <a:pt x="250" y="0"/>
                                  </a:moveTo>
                                  <a:lnTo>
                                    <a:pt x="0" y="0"/>
                                  </a:lnTo>
                                  <a:lnTo>
                                    <a:pt x="1" y="0"/>
                                  </a:lnTo>
                                  <a:lnTo>
                                    <a:pt x="248" y="0"/>
                                  </a:lnTo>
                                  <a:lnTo>
                                    <a:pt x="250"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71" name="Freeform 1675"/>
                            <p:cNvSpPr>
                              <a:spLocks/>
                            </p:cNvSpPr>
                            <p:nvPr/>
                          </p:nvSpPr>
                          <p:spPr bwMode="auto">
                            <a:xfrm>
                              <a:off x="305" y="1712"/>
                              <a:ext cx="225" cy="3"/>
                            </a:xfrm>
                            <a:custGeom>
                              <a:avLst/>
                              <a:gdLst>
                                <a:gd name="T0" fmla="*/ 203 w 248"/>
                                <a:gd name="T1" fmla="*/ 2 h 4"/>
                                <a:gd name="T2" fmla="*/ 0 w 248"/>
                                <a:gd name="T3" fmla="*/ 2 h 4"/>
                                <a:gd name="T4" fmla="*/ 0 w 248"/>
                                <a:gd name="T5" fmla="*/ 0 h 4"/>
                                <a:gd name="T6" fmla="*/ 200 w 248"/>
                                <a:gd name="T7" fmla="*/ 0 h 4"/>
                                <a:gd name="T8" fmla="*/ 203 w 248"/>
                                <a:gd name="T9" fmla="*/ 2 h 4"/>
                                <a:gd name="T10" fmla="*/ 203 w 248"/>
                                <a:gd name="T11" fmla="*/ 2 h 4"/>
                                <a:gd name="T12" fmla="*/ 0 60000 65536"/>
                                <a:gd name="T13" fmla="*/ 0 60000 65536"/>
                                <a:gd name="T14" fmla="*/ 0 60000 65536"/>
                                <a:gd name="T15" fmla="*/ 0 60000 65536"/>
                                <a:gd name="T16" fmla="*/ 0 60000 65536"/>
                                <a:gd name="T17" fmla="*/ 0 60000 65536"/>
                                <a:gd name="T18" fmla="*/ 0 w 248"/>
                                <a:gd name="T19" fmla="*/ 0 h 4"/>
                                <a:gd name="T20" fmla="*/ 248 w 248"/>
                                <a:gd name="T21" fmla="*/ 4 h 4"/>
                              </a:gdLst>
                              <a:ahLst/>
                              <a:cxnLst>
                                <a:cxn ang="T12">
                                  <a:pos x="T0" y="T1"/>
                                </a:cxn>
                                <a:cxn ang="T13">
                                  <a:pos x="T2" y="T3"/>
                                </a:cxn>
                                <a:cxn ang="T14">
                                  <a:pos x="T4" y="T5"/>
                                </a:cxn>
                                <a:cxn ang="T15">
                                  <a:pos x="T6" y="T7"/>
                                </a:cxn>
                                <a:cxn ang="T16">
                                  <a:pos x="T8" y="T9"/>
                                </a:cxn>
                                <a:cxn ang="T17">
                                  <a:pos x="T10" y="T11"/>
                                </a:cxn>
                              </a:cxnLst>
                              <a:rect l="T18" t="T19" r="T20" b="T21"/>
                              <a:pathLst>
                                <a:path w="248" h="4">
                                  <a:moveTo>
                                    <a:pt x="247" y="3"/>
                                  </a:moveTo>
                                  <a:lnTo>
                                    <a:pt x="0" y="3"/>
                                  </a:lnTo>
                                  <a:lnTo>
                                    <a:pt x="0" y="0"/>
                                  </a:lnTo>
                                  <a:lnTo>
                                    <a:pt x="243" y="0"/>
                                  </a:lnTo>
                                  <a:lnTo>
                                    <a:pt x="247" y="3"/>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72" name="Freeform 1676"/>
                            <p:cNvSpPr>
                              <a:spLocks/>
                            </p:cNvSpPr>
                            <p:nvPr/>
                          </p:nvSpPr>
                          <p:spPr bwMode="auto">
                            <a:xfrm>
                              <a:off x="305" y="1712"/>
                              <a:ext cx="222" cy="1"/>
                            </a:xfrm>
                            <a:custGeom>
                              <a:avLst/>
                              <a:gdLst>
                                <a:gd name="T0" fmla="*/ 201 w 244"/>
                                <a:gd name="T1" fmla="*/ 0 h 1"/>
                                <a:gd name="T2" fmla="*/ 0 w 244"/>
                                <a:gd name="T3" fmla="*/ 0 h 1"/>
                                <a:gd name="T4" fmla="*/ 0 w 244"/>
                                <a:gd name="T5" fmla="*/ 0 h 1"/>
                                <a:gd name="T6" fmla="*/ 199 w 244"/>
                                <a:gd name="T7" fmla="*/ 0 h 1"/>
                                <a:gd name="T8" fmla="*/ 201 w 244"/>
                                <a:gd name="T9" fmla="*/ 0 h 1"/>
                                <a:gd name="T10" fmla="*/ 201 w 244"/>
                                <a:gd name="T11" fmla="*/ 0 h 1"/>
                                <a:gd name="T12" fmla="*/ 0 60000 65536"/>
                                <a:gd name="T13" fmla="*/ 0 60000 65536"/>
                                <a:gd name="T14" fmla="*/ 0 60000 65536"/>
                                <a:gd name="T15" fmla="*/ 0 60000 65536"/>
                                <a:gd name="T16" fmla="*/ 0 60000 65536"/>
                                <a:gd name="T17" fmla="*/ 0 60000 65536"/>
                                <a:gd name="T18" fmla="*/ 0 w 244"/>
                                <a:gd name="T19" fmla="*/ 0 h 1"/>
                                <a:gd name="T20" fmla="*/ 244 w 24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4" h="1">
                                  <a:moveTo>
                                    <a:pt x="243" y="0"/>
                                  </a:moveTo>
                                  <a:lnTo>
                                    <a:pt x="0" y="0"/>
                                  </a:lnTo>
                                  <a:lnTo>
                                    <a:pt x="241" y="0"/>
                                  </a:lnTo>
                                  <a:lnTo>
                                    <a:pt x="243"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73" name="Freeform 1677"/>
                            <p:cNvSpPr>
                              <a:spLocks/>
                            </p:cNvSpPr>
                            <p:nvPr/>
                          </p:nvSpPr>
                          <p:spPr bwMode="auto">
                            <a:xfrm>
                              <a:off x="305" y="1712"/>
                              <a:ext cx="220" cy="1"/>
                            </a:xfrm>
                            <a:custGeom>
                              <a:avLst/>
                              <a:gdLst>
                                <a:gd name="T0" fmla="*/ 199 w 242"/>
                                <a:gd name="T1" fmla="*/ 0 h 1"/>
                                <a:gd name="T2" fmla="*/ 0 w 242"/>
                                <a:gd name="T3" fmla="*/ 0 h 1"/>
                                <a:gd name="T4" fmla="*/ 3 w 242"/>
                                <a:gd name="T5" fmla="*/ 0 h 1"/>
                                <a:gd name="T6" fmla="*/ 197 w 242"/>
                                <a:gd name="T7" fmla="*/ 0 h 1"/>
                                <a:gd name="T8" fmla="*/ 199 w 242"/>
                                <a:gd name="T9" fmla="*/ 0 h 1"/>
                                <a:gd name="T10" fmla="*/ 199 w 242"/>
                                <a:gd name="T11" fmla="*/ 0 h 1"/>
                                <a:gd name="T12" fmla="*/ 0 60000 65536"/>
                                <a:gd name="T13" fmla="*/ 0 60000 65536"/>
                                <a:gd name="T14" fmla="*/ 0 60000 65536"/>
                                <a:gd name="T15" fmla="*/ 0 60000 65536"/>
                                <a:gd name="T16" fmla="*/ 0 60000 65536"/>
                                <a:gd name="T17" fmla="*/ 0 60000 65536"/>
                                <a:gd name="T18" fmla="*/ 0 w 242"/>
                                <a:gd name="T19" fmla="*/ 0 h 1"/>
                                <a:gd name="T20" fmla="*/ 242 w 24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2" h="1">
                                  <a:moveTo>
                                    <a:pt x="241" y="0"/>
                                  </a:moveTo>
                                  <a:lnTo>
                                    <a:pt x="0" y="0"/>
                                  </a:lnTo>
                                  <a:lnTo>
                                    <a:pt x="3" y="0"/>
                                  </a:lnTo>
                                  <a:lnTo>
                                    <a:pt x="239" y="0"/>
                                  </a:lnTo>
                                  <a:lnTo>
                                    <a:pt x="241"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74" name="Freeform 1678"/>
                            <p:cNvSpPr>
                              <a:spLocks/>
                            </p:cNvSpPr>
                            <p:nvPr/>
                          </p:nvSpPr>
                          <p:spPr bwMode="auto">
                            <a:xfrm>
                              <a:off x="308" y="1712"/>
                              <a:ext cx="215" cy="1"/>
                            </a:xfrm>
                            <a:custGeom>
                              <a:avLst/>
                              <a:gdLst>
                                <a:gd name="T0" fmla="*/ 194 w 237"/>
                                <a:gd name="T1" fmla="*/ 0 h 1"/>
                                <a:gd name="T2" fmla="*/ 0 w 237"/>
                                <a:gd name="T3" fmla="*/ 0 h 1"/>
                                <a:gd name="T4" fmla="*/ 0 w 237"/>
                                <a:gd name="T5" fmla="*/ 0 h 1"/>
                                <a:gd name="T6" fmla="*/ 192 w 237"/>
                                <a:gd name="T7" fmla="*/ 0 h 1"/>
                                <a:gd name="T8" fmla="*/ 194 w 237"/>
                                <a:gd name="T9" fmla="*/ 0 h 1"/>
                                <a:gd name="T10" fmla="*/ 194 w 237"/>
                                <a:gd name="T11" fmla="*/ 0 h 1"/>
                                <a:gd name="T12" fmla="*/ 0 60000 65536"/>
                                <a:gd name="T13" fmla="*/ 0 60000 65536"/>
                                <a:gd name="T14" fmla="*/ 0 60000 65536"/>
                                <a:gd name="T15" fmla="*/ 0 60000 65536"/>
                                <a:gd name="T16" fmla="*/ 0 60000 65536"/>
                                <a:gd name="T17" fmla="*/ 0 60000 65536"/>
                                <a:gd name="T18" fmla="*/ 0 w 237"/>
                                <a:gd name="T19" fmla="*/ 0 h 1"/>
                                <a:gd name="T20" fmla="*/ 237 w 2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7" h="1">
                                  <a:moveTo>
                                    <a:pt x="236" y="0"/>
                                  </a:moveTo>
                                  <a:lnTo>
                                    <a:pt x="0" y="0"/>
                                  </a:lnTo>
                                  <a:lnTo>
                                    <a:pt x="234" y="0"/>
                                  </a:lnTo>
                                  <a:lnTo>
                                    <a:pt x="236"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75" name="Freeform 1679"/>
                            <p:cNvSpPr>
                              <a:spLocks/>
                            </p:cNvSpPr>
                            <p:nvPr/>
                          </p:nvSpPr>
                          <p:spPr bwMode="auto">
                            <a:xfrm>
                              <a:off x="308" y="1710"/>
                              <a:ext cx="213" cy="3"/>
                            </a:xfrm>
                            <a:custGeom>
                              <a:avLst/>
                              <a:gdLst>
                                <a:gd name="T0" fmla="*/ 192 w 235"/>
                                <a:gd name="T1" fmla="*/ 2 h 3"/>
                                <a:gd name="T2" fmla="*/ 0 w 235"/>
                                <a:gd name="T3" fmla="*/ 2 h 3"/>
                                <a:gd name="T4" fmla="*/ 0 w 235"/>
                                <a:gd name="T5" fmla="*/ 0 h 3"/>
                                <a:gd name="T6" fmla="*/ 190 w 235"/>
                                <a:gd name="T7" fmla="*/ 0 h 3"/>
                                <a:gd name="T8" fmla="*/ 192 w 235"/>
                                <a:gd name="T9" fmla="*/ 2 h 3"/>
                                <a:gd name="T10" fmla="*/ 192 w 235"/>
                                <a:gd name="T11" fmla="*/ 2 h 3"/>
                                <a:gd name="T12" fmla="*/ 0 60000 65536"/>
                                <a:gd name="T13" fmla="*/ 0 60000 65536"/>
                                <a:gd name="T14" fmla="*/ 0 60000 65536"/>
                                <a:gd name="T15" fmla="*/ 0 60000 65536"/>
                                <a:gd name="T16" fmla="*/ 0 60000 65536"/>
                                <a:gd name="T17" fmla="*/ 0 60000 65536"/>
                                <a:gd name="T18" fmla="*/ 0 w 235"/>
                                <a:gd name="T19" fmla="*/ 0 h 3"/>
                                <a:gd name="T20" fmla="*/ 235 w 235"/>
                                <a:gd name="T21" fmla="*/ 3 h 3"/>
                              </a:gdLst>
                              <a:ahLst/>
                              <a:cxnLst>
                                <a:cxn ang="T12">
                                  <a:pos x="T0" y="T1"/>
                                </a:cxn>
                                <a:cxn ang="T13">
                                  <a:pos x="T2" y="T3"/>
                                </a:cxn>
                                <a:cxn ang="T14">
                                  <a:pos x="T4" y="T5"/>
                                </a:cxn>
                                <a:cxn ang="T15">
                                  <a:pos x="T6" y="T7"/>
                                </a:cxn>
                                <a:cxn ang="T16">
                                  <a:pos x="T8" y="T9"/>
                                </a:cxn>
                                <a:cxn ang="T17">
                                  <a:pos x="T10" y="T11"/>
                                </a:cxn>
                              </a:cxnLst>
                              <a:rect l="T18" t="T19" r="T20" b="T21"/>
                              <a:pathLst>
                                <a:path w="235" h="3">
                                  <a:moveTo>
                                    <a:pt x="234" y="2"/>
                                  </a:moveTo>
                                  <a:lnTo>
                                    <a:pt x="0" y="2"/>
                                  </a:lnTo>
                                  <a:lnTo>
                                    <a:pt x="0" y="0"/>
                                  </a:lnTo>
                                  <a:lnTo>
                                    <a:pt x="232" y="0"/>
                                  </a:lnTo>
                                  <a:lnTo>
                                    <a:pt x="234" y="2"/>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76" name="Freeform 1680"/>
                            <p:cNvSpPr>
                              <a:spLocks/>
                            </p:cNvSpPr>
                            <p:nvPr/>
                          </p:nvSpPr>
                          <p:spPr bwMode="auto">
                            <a:xfrm>
                              <a:off x="308" y="1710"/>
                              <a:ext cx="211" cy="1"/>
                            </a:xfrm>
                            <a:custGeom>
                              <a:avLst/>
                              <a:gdLst>
                                <a:gd name="T0" fmla="*/ 190 w 233"/>
                                <a:gd name="T1" fmla="*/ 0 h 1"/>
                                <a:gd name="T2" fmla="*/ 0 w 233"/>
                                <a:gd name="T3" fmla="*/ 0 h 1"/>
                                <a:gd name="T4" fmla="*/ 2 w 233"/>
                                <a:gd name="T5" fmla="*/ 0 h 1"/>
                                <a:gd name="T6" fmla="*/ 187 w 233"/>
                                <a:gd name="T7" fmla="*/ 0 h 1"/>
                                <a:gd name="T8" fmla="*/ 190 w 233"/>
                                <a:gd name="T9" fmla="*/ 0 h 1"/>
                                <a:gd name="T10" fmla="*/ 190 w 233"/>
                                <a:gd name="T11" fmla="*/ 0 h 1"/>
                                <a:gd name="T12" fmla="*/ 0 60000 65536"/>
                                <a:gd name="T13" fmla="*/ 0 60000 65536"/>
                                <a:gd name="T14" fmla="*/ 0 60000 65536"/>
                                <a:gd name="T15" fmla="*/ 0 60000 65536"/>
                                <a:gd name="T16" fmla="*/ 0 60000 65536"/>
                                <a:gd name="T17" fmla="*/ 0 60000 65536"/>
                                <a:gd name="T18" fmla="*/ 0 w 233"/>
                                <a:gd name="T19" fmla="*/ 0 h 1"/>
                                <a:gd name="T20" fmla="*/ 233 w 233"/>
                                <a:gd name="T21" fmla="*/ 1 h 1"/>
                              </a:gdLst>
                              <a:ahLst/>
                              <a:cxnLst>
                                <a:cxn ang="T12">
                                  <a:pos x="T0" y="T1"/>
                                </a:cxn>
                                <a:cxn ang="T13">
                                  <a:pos x="T2" y="T3"/>
                                </a:cxn>
                                <a:cxn ang="T14">
                                  <a:pos x="T4" y="T5"/>
                                </a:cxn>
                                <a:cxn ang="T15">
                                  <a:pos x="T6" y="T7"/>
                                </a:cxn>
                                <a:cxn ang="T16">
                                  <a:pos x="T8" y="T9"/>
                                </a:cxn>
                                <a:cxn ang="T17">
                                  <a:pos x="T10" y="T11"/>
                                </a:cxn>
                              </a:cxnLst>
                              <a:rect l="T18" t="T19" r="T20" b="T21"/>
                              <a:pathLst>
                                <a:path w="233" h="1">
                                  <a:moveTo>
                                    <a:pt x="232" y="0"/>
                                  </a:moveTo>
                                  <a:lnTo>
                                    <a:pt x="0" y="0"/>
                                  </a:lnTo>
                                  <a:lnTo>
                                    <a:pt x="2" y="0"/>
                                  </a:lnTo>
                                  <a:lnTo>
                                    <a:pt x="229" y="0"/>
                                  </a:lnTo>
                                  <a:lnTo>
                                    <a:pt x="232"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77" name="Freeform 1681"/>
                            <p:cNvSpPr>
                              <a:spLocks/>
                            </p:cNvSpPr>
                            <p:nvPr/>
                          </p:nvSpPr>
                          <p:spPr bwMode="auto">
                            <a:xfrm>
                              <a:off x="309" y="1710"/>
                              <a:ext cx="208" cy="1"/>
                            </a:xfrm>
                            <a:custGeom>
                              <a:avLst/>
                              <a:gdLst>
                                <a:gd name="T0" fmla="*/ 189 w 228"/>
                                <a:gd name="T1" fmla="*/ 0 h 1"/>
                                <a:gd name="T2" fmla="*/ 0 w 228"/>
                                <a:gd name="T3" fmla="*/ 0 h 1"/>
                                <a:gd name="T4" fmla="*/ 0 w 228"/>
                                <a:gd name="T5" fmla="*/ 0 h 1"/>
                                <a:gd name="T6" fmla="*/ 187 w 228"/>
                                <a:gd name="T7" fmla="*/ 0 h 1"/>
                                <a:gd name="T8" fmla="*/ 189 w 228"/>
                                <a:gd name="T9" fmla="*/ 0 h 1"/>
                                <a:gd name="T10" fmla="*/ 189 w 228"/>
                                <a:gd name="T11" fmla="*/ 0 h 1"/>
                                <a:gd name="T12" fmla="*/ 0 60000 65536"/>
                                <a:gd name="T13" fmla="*/ 0 60000 65536"/>
                                <a:gd name="T14" fmla="*/ 0 60000 65536"/>
                                <a:gd name="T15" fmla="*/ 0 60000 65536"/>
                                <a:gd name="T16" fmla="*/ 0 60000 65536"/>
                                <a:gd name="T17" fmla="*/ 0 60000 65536"/>
                                <a:gd name="T18" fmla="*/ 0 w 228"/>
                                <a:gd name="T19" fmla="*/ 0 h 1"/>
                                <a:gd name="T20" fmla="*/ 228 w 2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8" h="1">
                                  <a:moveTo>
                                    <a:pt x="227" y="0"/>
                                  </a:moveTo>
                                  <a:lnTo>
                                    <a:pt x="0" y="0"/>
                                  </a:lnTo>
                                  <a:lnTo>
                                    <a:pt x="225" y="0"/>
                                  </a:lnTo>
                                  <a:lnTo>
                                    <a:pt x="227"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78" name="Freeform 1682"/>
                            <p:cNvSpPr>
                              <a:spLocks/>
                            </p:cNvSpPr>
                            <p:nvPr/>
                          </p:nvSpPr>
                          <p:spPr bwMode="auto">
                            <a:xfrm>
                              <a:off x="309" y="1710"/>
                              <a:ext cx="206" cy="1"/>
                            </a:xfrm>
                            <a:custGeom>
                              <a:avLst/>
                              <a:gdLst>
                                <a:gd name="T0" fmla="*/ 187 w 226"/>
                                <a:gd name="T1" fmla="*/ 0 h 1"/>
                                <a:gd name="T2" fmla="*/ 0 w 226"/>
                                <a:gd name="T3" fmla="*/ 0 h 1"/>
                                <a:gd name="T4" fmla="*/ 0 w 226"/>
                                <a:gd name="T5" fmla="*/ 0 h 1"/>
                                <a:gd name="T6" fmla="*/ 186 w 226"/>
                                <a:gd name="T7" fmla="*/ 0 h 1"/>
                                <a:gd name="T8" fmla="*/ 187 w 226"/>
                                <a:gd name="T9" fmla="*/ 0 h 1"/>
                                <a:gd name="T10" fmla="*/ 187 w 226"/>
                                <a:gd name="T11" fmla="*/ 0 h 1"/>
                                <a:gd name="T12" fmla="*/ 0 60000 65536"/>
                                <a:gd name="T13" fmla="*/ 0 60000 65536"/>
                                <a:gd name="T14" fmla="*/ 0 60000 65536"/>
                                <a:gd name="T15" fmla="*/ 0 60000 65536"/>
                                <a:gd name="T16" fmla="*/ 0 60000 65536"/>
                                <a:gd name="T17" fmla="*/ 0 60000 65536"/>
                                <a:gd name="T18" fmla="*/ 0 w 226"/>
                                <a:gd name="T19" fmla="*/ 0 h 1"/>
                                <a:gd name="T20" fmla="*/ 226 w 2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6" h="1">
                                  <a:moveTo>
                                    <a:pt x="225" y="0"/>
                                  </a:moveTo>
                                  <a:lnTo>
                                    <a:pt x="0" y="0"/>
                                  </a:lnTo>
                                  <a:lnTo>
                                    <a:pt x="224" y="0"/>
                                  </a:lnTo>
                                  <a:lnTo>
                                    <a:pt x="225"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79" name="Freeform 1683"/>
                            <p:cNvSpPr>
                              <a:spLocks/>
                            </p:cNvSpPr>
                            <p:nvPr/>
                          </p:nvSpPr>
                          <p:spPr bwMode="auto">
                            <a:xfrm>
                              <a:off x="309" y="1710"/>
                              <a:ext cx="205" cy="1"/>
                            </a:xfrm>
                            <a:custGeom>
                              <a:avLst/>
                              <a:gdLst>
                                <a:gd name="T0" fmla="*/ 186 w 225"/>
                                <a:gd name="T1" fmla="*/ 0 h 1"/>
                                <a:gd name="T2" fmla="*/ 0 w 225"/>
                                <a:gd name="T3" fmla="*/ 0 h 1"/>
                                <a:gd name="T4" fmla="*/ 2 w 225"/>
                                <a:gd name="T5" fmla="*/ 0 h 1"/>
                                <a:gd name="T6" fmla="*/ 184 w 225"/>
                                <a:gd name="T7" fmla="*/ 0 h 1"/>
                                <a:gd name="T8" fmla="*/ 186 w 225"/>
                                <a:gd name="T9" fmla="*/ 0 h 1"/>
                                <a:gd name="T10" fmla="*/ 186 w 225"/>
                                <a:gd name="T11" fmla="*/ 0 h 1"/>
                                <a:gd name="T12" fmla="*/ 0 60000 65536"/>
                                <a:gd name="T13" fmla="*/ 0 60000 65536"/>
                                <a:gd name="T14" fmla="*/ 0 60000 65536"/>
                                <a:gd name="T15" fmla="*/ 0 60000 65536"/>
                                <a:gd name="T16" fmla="*/ 0 60000 65536"/>
                                <a:gd name="T17" fmla="*/ 0 60000 65536"/>
                                <a:gd name="T18" fmla="*/ 0 w 225"/>
                                <a:gd name="T19" fmla="*/ 0 h 1"/>
                                <a:gd name="T20" fmla="*/ 225 w 225"/>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5" h="1">
                                  <a:moveTo>
                                    <a:pt x="224" y="0"/>
                                  </a:moveTo>
                                  <a:lnTo>
                                    <a:pt x="0" y="0"/>
                                  </a:lnTo>
                                  <a:lnTo>
                                    <a:pt x="2" y="0"/>
                                  </a:lnTo>
                                  <a:lnTo>
                                    <a:pt x="222" y="0"/>
                                  </a:lnTo>
                                  <a:lnTo>
                                    <a:pt x="224"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80" name="Freeform 1684"/>
                            <p:cNvSpPr>
                              <a:spLocks/>
                            </p:cNvSpPr>
                            <p:nvPr/>
                          </p:nvSpPr>
                          <p:spPr bwMode="auto">
                            <a:xfrm>
                              <a:off x="311" y="1708"/>
                              <a:ext cx="201" cy="3"/>
                            </a:xfrm>
                            <a:custGeom>
                              <a:avLst/>
                              <a:gdLst>
                                <a:gd name="T0" fmla="*/ 182 w 221"/>
                                <a:gd name="T1" fmla="*/ 2 h 3"/>
                                <a:gd name="T2" fmla="*/ 0 w 221"/>
                                <a:gd name="T3" fmla="*/ 2 h 3"/>
                                <a:gd name="T4" fmla="*/ 0 w 221"/>
                                <a:gd name="T5" fmla="*/ 0 h 3"/>
                                <a:gd name="T6" fmla="*/ 179 w 221"/>
                                <a:gd name="T7" fmla="*/ 0 h 3"/>
                                <a:gd name="T8" fmla="*/ 182 w 221"/>
                                <a:gd name="T9" fmla="*/ 2 h 3"/>
                                <a:gd name="T10" fmla="*/ 182 w 221"/>
                                <a:gd name="T11" fmla="*/ 2 h 3"/>
                                <a:gd name="T12" fmla="*/ 0 60000 65536"/>
                                <a:gd name="T13" fmla="*/ 0 60000 65536"/>
                                <a:gd name="T14" fmla="*/ 0 60000 65536"/>
                                <a:gd name="T15" fmla="*/ 0 60000 65536"/>
                                <a:gd name="T16" fmla="*/ 0 60000 65536"/>
                                <a:gd name="T17" fmla="*/ 0 60000 65536"/>
                                <a:gd name="T18" fmla="*/ 0 w 221"/>
                                <a:gd name="T19" fmla="*/ 0 h 3"/>
                                <a:gd name="T20" fmla="*/ 221 w 221"/>
                                <a:gd name="T21" fmla="*/ 3 h 3"/>
                              </a:gdLst>
                              <a:ahLst/>
                              <a:cxnLst>
                                <a:cxn ang="T12">
                                  <a:pos x="T0" y="T1"/>
                                </a:cxn>
                                <a:cxn ang="T13">
                                  <a:pos x="T2" y="T3"/>
                                </a:cxn>
                                <a:cxn ang="T14">
                                  <a:pos x="T4" y="T5"/>
                                </a:cxn>
                                <a:cxn ang="T15">
                                  <a:pos x="T6" y="T7"/>
                                </a:cxn>
                                <a:cxn ang="T16">
                                  <a:pos x="T8" y="T9"/>
                                </a:cxn>
                                <a:cxn ang="T17">
                                  <a:pos x="T10" y="T11"/>
                                </a:cxn>
                              </a:cxnLst>
                              <a:rect l="T18" t="T19" r="T20" b="T21"/>
                              <a:pathLst>
                                <a:path w="221" h="3">
                                  <a:moveTo>
                                    <a:pt x="220" y="2"/>
                                  </a:moveTo>
                                  <a:lnTo>
                                    <a:pt x="0" y="2"/>
                                  </a:lnTo>
                                  <a:lnTo>
                                    <a:pt x="0" y="0"/>
                                  </a:lnTo>
                                  <a:lnTo>
                                    <a:pt x="217" y="0"/>
                                  </a:lnTo>
                                  <a:lnTo>
                                    <a:pt x="220" y="2"/>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81" name="Freeform 1685"/>
                            <p:cNvSpPr>
                              <a:spLocks/>
                            </p:cNvSpPr>
                            <p:nvPr/>
                          </p:nvSpPr>
                          <p:spPr bwMode="auto">
                            <a:xfrm>
                              <a:off x="311" y="1708"/>
                              <a:ext cx="198" cy="1"/>
                            </a:xfrm>
                            <a:custGeom>
                              <a:avLst/>
                              <a:gdLst>
                                <a:gd name="T0" fmla="*/ 179 w 218"/>
                                <a:gd name="T1" fmla="*/ 0 h 1"/>
                                <a:gd name="T2" fmla="*/ 0 w 218"/>
                                <a:gd name="T3" fmla="*/ 0 h 1"/>
                                <a:gd name="T4" fmla="*/ 0 w 218"/>
                                <a:gd name="T5" fmla="*/ 0 h 1"/>
                                <a:gd name="T6" fmla="*/ 177 w 218"/>
                                <a:gd name="T7" fmla="*/ 0 h 1"/>
                                <a:gd name="T8" fmla="*/ 179 w 218"/>
                                <a:gd name="T9" fmla="*/ 0 h 1"/>
                                <a:gd name="T10" fmla="*/ 179 w 218"/>
                                <a:gd name="T11" fmla="*/ 0 h 1"/>
                                <a:gd name="T12" fmla="*/ 0 60000 65536"/>
                                <a:gd name="T13" fmla="*/ 0 60000 65536"/>
                                <a:gd name="T14" fmla="*/ 0 60000 65536"/>
                                <a:gd name="T15" fmla="*/ 0 60000 65536"/>
                                <a:gd name="T16" fmla="*/ 0 60000 65536"/>
                                <a:gd name="T17" fmla="*/ 0 60000 65536"/>
                                <a:gd name="T18" fmla="*/ 0 w 218"/>
                                <a:gd name="T19" fmla="*/ 0 h 1"/>
                                <a:gd name="T20" fmla="*/ 218 w 2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8" h="1">
                                  <a:moveTo>
                                    <a:pt x="217" y="0"/>
                                  </a:moveTo>
                                  <a:lnTo>
                                    <a:pt x="0" y="0"/>
                                  </a:lnTo>
                                  <a:lnTo>
                                    <a:pt x="215" y="0"/>
                                  </a:lnTo>
                                  <a:lnTo>
                                    <a:pt x="217" y="0"/>
                                  </a:lnTo>
                                </a:path>
                              </a:pathLst>
                            </a:custGeom>
                            <a:solidFill>
                              <a:srgbClr val="B2B2B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82" name="Freeform 1686"/>
                            <p:cNvSpPr>
                              <a:spLocks/>
                            </p:cNvSpPr>
                            <p:nvPr/>
                          </p:nvSpPr>
                          <p:spPr bwMode="auto">
                            <a:xfrm>
                              <a:off x="311" y="1708"/>
                              <a:ext cx="197" cy="1"/>
                            </a:xfrm>
                            <a:custGeom>
                              <a:avLst/>
                              <a:gdLst>
                                <a:gd name="T0" fmla="*/ 179 w 216"/>
                                <a:gd name="T1" fmla="*/ 0 h 1"/>
                                <a:gd name="T2" fmla="*/ 0 w 216"/>
                                <a:gd name="T3" fmla="*/ 0 h 1"/>
                                <a:gd name="T4" fmla="*/ 2 w 216"/>
                                <a:gd name="T5" fmla="*/ 0 h 1"/>
                                <a:gd name="T6" fmla="*/ 177 w 216"/>
                                <a:gd name="T7" fmla="*/ 0 h 1"/>
                                <a:gd name="T8" fmla="*/ 179 w 216"/>
                                <a:gd name="T9" fmla="*/ 0 h 1"/>
                                <a:gd name="T10" fmla="*/ 179 w 216"/>
                                <a:gd name="T11" fmla="*/ 0 h 1"/>
                                <a:gd name="T12" fmla="*/ 0 60000 65536"/>
                                <a:gd name="T13" fmla="*/ 0 60000 65536"/>
                                <a:gd name="T14" fmla="*/ 0 60000 65536"/>
                                <a:gd name="T15" fmla="*/ 0 60000 65536"/>
                                <a:gd name="T16" fmla="*/ 0 60000 65536"/>
                                <a:gd name="T17" fmla="*/ 0 60000 65536"/>
                                <a:gd name="T18" fmla="*/ 0 w 216"/>
                                <a:gd name="T19" fmla="*/ 0 h 1"/>
                                <a:gd name="T20" fmla="*/ 216 w 2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6" h="1">
                                  <a:moveTo>
                                    <a:pt x="215" y="0"/>
                                  </a:moveTo>
                                  <a:lnTo>
                                    <a:pt x="0" y="0"/>
                                  </a:lnTo>
                                  <a:lnTo>
                                    <a:pt x="2" y="0"/>
                                  </a:lnTo>
                                  <a:lnTo>
                                    <a:pt x="213" y="0"/>
                                  </a:lnTo>
                                  <a:lnTo>
                                    <a:pt x="215"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83" name="Freeform 1687"/>
                            <p:cNvSpPr>
                              <a:spLocks/>
                            </p:cNvSpPr>
                            <p:nvPr/>
                          </p:nvSpPr>
                          <p:spPr bwMode="auto">
                            <a:xfrm>
                              <a:off x="313" y="1708"/>
                              <a:ext cx="193" cy="1"/>
                            </a:xfrm>
                            <a:custGeom>
                              <a:avLst/>
                              <a:gdLst>
                                <a:gd name="T0" fmla="*/ 175 w 212"/>
                                <a:gd name="T1" fmla="*/ 0 h 1"/>
                                <a:gd name="T2" fmla="*/ 0 w 212"/>
                                <a:gd name="T3" fmla="*/ 0 h 1"/>
                                <a:gd name="T4" fmla="*/ 0 w 212"/>
                                <a:gd name="T5" fmla="*/ 0 h 1"/>
                                <a:gd name="T6" fmla="*/ 173 w 212"/>
                                <a:gd name="T7" fmla="*/ 0 h 1"/>
                                <a:gd name="T8" fmla="*/ 175 w 212"/>
                                <a:gd name="T9" fmla="*/ 0 h 1"/>
                                <a:gd name="T10" fmla="*/ 175 w 212"/>
                                <a:gd name="T11" fmla="*/ 0 h 1"/>
                                <a:gd name="T12" fmla="*/ 0 60000 65536"/>
                                <a:gd name="T13" fmla="*/ 0 60000 65536"/>
                                <a:gd name="T14" fmla="*/ 0 60000 65536"/>
                                <a:gd name="T15" fmla="*/ 0 60000 65536"/>
                                <a:gd name="T16" fmla="*/ 0 60000 65536"/>
                                <a:gd name="T17" fmla="*/ 0 60000 65536"/>
                                <a:gd name="T18" fmla="*/ 0 w 212"/>
                                <a:gd name="T19" fmla="*/ 0 h 1"/>
                                <a:gd name="T20" fmla="*/ 212 w 21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2" h="1">
                                  <a:moveTo>
                                    <a:pt x="211" y="0"/>
                                  </a:moveTo>
                                  <a:lnTo>
                                    <a:pt x="0" y="0"/>
                                  </a:lnTo>
                                  <a:lnTo>
                                    <a:pt x="209" y="0"/>
                                  </a:lnTo>
                                  <a:lnTo>
                                    <a:pt x="211"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84" name="Freeform 1688"/>
                            <p:cNvSpPr>
                              <a:spLocks/>
                            </p:cNvSpPr>
                            <p:nvPr/>
                          </p:nvSpPr>
                          <p:spPr bwMode="auto">
                            <a:xfrm>
                              <a:off x="313" y="1708"/>
                              <a:ext cx="191" cy="1"/>
                            </a:xfrm>
                            <a:custGeom>
                              <a:avLst/>
                              <a:gdLst>
                                <a:gd name="T0" fmla="*/ 173 w 210"/>
                                <a:gd name="T1" fmla="*/ 0 h 1"/>
                                <a:gd name="T2" fmla="*/ 0 w 210"/>
                                <a:gd name="T3" fmla="*/ 0 h 1"/>
                                <a:gd name="T4" fmla="*/ 0 w 210"/>
                                <a:gd name="T5" fmla="*/ 0 h 1"/>
                                <a:gd name="T6" fmla="*/ 170 w 210"/>
                                <a:gd name="T7" fmla="*/ 0 h 1"/>
                                <a:gd name="T8" fmla="*/ 173 w 210"/>
                                <a:gd name="T9" fmla="*/ 0 h 1"/>
                                <a:gd name="T10" fmla="*/ 173 w 210"/>
                                <a:gd name="T11" fmla="*/ 0 h 1"/>
                                <a:gd name="T12" fmla="*/ 0 60000 65536"/>
                                <a:gd name="T13" fmla="*/ 0 60000 65536"/>
                                <a:gd name="T14" fmla="*/ 0 60000 65536"/>
                                <a:gd name="T15" fmla="*/ 0 60000 65536"/>
                                <a:gd name="T16" fmla="*/ 0 60000 65536"/>
                                <a:gd name="T17" fmla="*/ 0 60000 65536"/>
                                <a:gd name="T18" fmla="*/ 0 w 210"/>
                                <a:gd name="T19" fmla="*/ 0 h 1"/>
                                <a:gd name="T20" fmla="*/ 210 w 2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0" h="1">
                                  <a:moveTo>
                                    <a:pt x="209" y="0"/>
                                  </a:moveTo>
                                  <a:lnTo>
                                    <a:pt x="0" y="0"/>
                                  </a:lnTo>
                                  <a:lnTo>
                                    <a:pt x="206" y="0"/>
                                  </a:lnTo>
                                  <a:lnTo>
                                    <a:pt x="209"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85" name="Freeform 1689"/>
                            <p:cNvSpPr>
                              <a:spLocks/>
                            </p:cNvSpPr>
                            <p:nvPr/>
                          </p:nvSpPr>
                          <p:spPr bwMode="auto">
                            <a:xfrm>
                              <a:off x="313" y="1707"/>
                              <a:ext cx="188" cy="2"/>
                            </a:xfrm>
                            <a:custGeom>
                              <a:avLst/>
                              <a:gdLst>
                                <a:gd name="T0" fmla="*/ 170 w 207"/>
                                <a:gd name="T1" fmla="*/ 1 h 3"/>
                                <a:gd name="T2" fmla="*/ 0 w 207"/>
                                <a:gd name="T3" fmla="*/ 1 h 3"/>
                                <a:gd name="T4" fmla="*/ 2 w 207"/>
                                <a:gd name="T5" fmla="*/ 0 h 3"/>
                                <a:gd name="T6" fmla="*/ 169 w 207"/>
                                <a:gd name="T7" fmla="*/ 0 h 3"/>
                                <a:gd name="T8" fmla="*/ 170 w 207"/>
                                <a:gd name="T9" fmla="*/ 1 h 3"/>
                                <a:gd name="T10" fmla="*/ 170 w 207"/>
                                <a:gd name="T11" fmla="*/ 1 h 3"/>
                                <a:gd name="T12" fmla="*/ 0 60000 65536"/>
                                <a:gd name="T13" fmla="*/ 0 60000 65536"/>
                                <a:gd name="T14" fmla="*/ 0 60000 65536"/>
                                <a:gd name="T15" fmla="*/ 0 60000 65536"/>
                                <a:gd name="T16" fmla="*/ 0 60000 65536"/>
                                <a:gd name="T17" fmla="*/ 0 60000 65536"/>
                                <a:gd name="T18" fmla="*/ 0 w 207"/>
                                <a:gd name="T19" fmla="*/ 0 h 3"/>
                                <a:gd name="T20" fmla="*/ 207 w 207"/>
                                <a:gd name="T21" fmla="*/ 3 h 3"/>
                              </a:gdLst>
                              <a:ahLst/>
                              <a:cxnLst>
                                <a:cxn ang="T12">
                                  <a:pos x="T0" y="T1"/>
                                </a:cxn>
                                <a:cxn ang="T13">
                                  <a:pos x="T2" y="T3"/>
                                </a:cxn>
                                <a:cxn ang="T14">
                                  <a:pos x="T4" y="T5"/>
                                </a:cxn>
                                <a:cxn ang="T15">
                                  <a:pos x="T6" y="T7"/>
                                </a:cxn>
                                <a:cxn ang="T16">
                                  <a:pos x="T8" y="T9"/>
                                </a:cxn>
                                <a:cxn ang="T17">
                                  <a:pos x="T10" y="T11"/>
                                </a:cxn>
                              </a:cxnLst>
                              <a:rect l="T18" t="T19" r="T20" b="T21"/>
                              <a:pathLst>
                                <a:path w="207" h="3">
                                  <a:moveTo>
                                    <a:pt x="206" y="2"/>
                                  </a:moveTo>
                                  <a:lnTo>
                                    <a:pt x="0" y="2"/>
                                  </a:lnTo>
                                  <a:lnTo>
                                    <a:pt x="2" y="0"/>
                                  </a:lnTo>
                                  <a:lnTo>
                                    <a:pt x="205" y="0"/>
                                  </a:lnTo>
                                  <a:lnTo>
                                    <a:pt x="206" y="2"/>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86" name="Freeform 1690"/>
                            <p:cNvSpPr>
                              <a:spLocks/>
                            </p:cNvSpPr>
                            <p:nvPr/>
                          </p:nvSpPr>
                          <p:spPr bwMode="auto">
                            <a:xfrm>
                              <a:off x="315" y="1707"/>
                              <a:ext cx="185" cy="0"/>
                            </a:xfrm>
                            <a:custGeom>
                              <a:avLst/>
                              <a:gdLst>
                                <a:gd name="T0" fmla="*/ 167 w 204"/>
                                <a:gd name="T1" fmla="*/ 0 h 1"/>
                                <a:gd name="T2" fmla="*/ 0 w 204"/>
                                <a:gd name="T3" fmla="*/ 0 h 1"/>
                                <a:gd name="T4" fmla="*/ 0 w 204"/>
                                <a:gd name="T5" fmla="*/ 0 h 1"/>
                                <a:gd name="T6" fmla="*/ 165 w 204"/>
                                <a:gd name="T7" fmla="*/ 0 h 1"/>
                                <a:gd name="T8" fmla="*/ 167 w 204"/>
                                <a:gd name="T9" fmla="*/ 0 h 1"/>
                                <a:gd name="T10" fmla="*/ 167 w 204"/>
                                <a:gd name="T11" fmla="*/ 0 h 1"/>
                                <a:gd name="T12" fmla="*/ 0 60000 65536"/>
                                <a:gd name="T13" fmla="*/ 0 60000 65536"/>
                                <a:gd name="T14" fmla="*/ 0 60000 65536"/>
                                <a:gd name="T15" fmla="*/ 0 60000 65536"/>
                                <a:gd name="T16" fmla="*/ 0 60000 65536"/>
                                <a:gd name="T17" fmla="*/ 0 60000 65536"/>
                                <a:gd name="T18" fmla="*/ 0 w 204"/>
                                <a:gd name="T19" fmla="*/ 0 h 1"/>
                                <a:gd name="T20" fmla="*/ 204 w 204"/>
                                <a:gd name="T21" fmla="*/ 0 h 1"/>
                              </a:gdLst>
                              <a:ahLst/>
                              <a:cxnLst>
                                <a:cxn ang="T12">
                                  <a:pos x="T0" y="T1"/>
                                </a:cxn>
                                <a:cxn ang="T13">
                                  <a:pos x="T2" y="T3"/>
                                </a:cxn>
                                <a:cxn ang="T14">
                                  <a:pos x="T4" y="T5"/>
                                </a:cxn>
                                <a:cxn ang="T15">
                                  <a:pos x="T6" y="T7"/>
                                </a:cxn>
                                <a:cxn ang="T16">
                                  <a:pos x="T8" y="T9"/>
                                </a:cxn>
                                <a:cxn ang="T17">
                                  <a:pos x="T10" y="T11"/>
                                </a:cxn>
                              </a:cxnLst>
                              <a:rect l="T18" t="T19" r="T20" b="T21"/>
                              <a:pathLst>
                                <a:path w="204" h="1">
                                  <a:moveTo>
                                    <a:pt x="203" y="0"/>
                                  </a:moveTo>
                                  <a:lnTo>
                                    <a:pt x="0" y="0"/>
                                  </a:lnTo>
                                  <a:lnTo>
                                    <a:pt x="201" y="0"/>
                                  </a:lnTo>
                                  <a:lnTo>
                                    <a:pt x="203"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87" name="Freeform 1691"/>
                            <p:cNvSpPr>
                              <a:spLocks/>
                            </p:cNvSpPr>
                            <p:nvPr/>
                          </p:nvSpPr>
                          <p:spPr bwMode="auto">
                            <a:xfrm>
                              <a:off x="315" y="1707"/>
                              <a:ext cx="183" cy="0"/>
                            </a:xfrm>
                            <a:custGeom>
                              <a:avLst/>
                              <a:gdLst>
                                <a:gd name="T0" fmla="*/ 165 w 202"/>
                                <a:gd name="T1" fmla="*/ 0 h 1"/>
                                <a:gd name="T2" fmla="*/ 0 w 202"/>
                                <a:gd name="T3" fmla="*/ 0 h 1"/>
                                <a:gd name="T4" fmla="*/ 0 w 202"/>
                                <a:gd name="T5" fmla="*/ 0 h 1"/>
                                <a:gd name="T6" fmla="*/ 162 w 202"/>
                                <a:gd name="T7" fmla="*/ 0 h 1"/>
                                <a:gd name="T8" fmla="*/ 165 w 202"/>
                                <a:gd name="T9" fmla="*/ 0 h 1"/>
                                <a:gd name="T10" fmla="*/ 165 w 202"/>
                                <a:gd name="T11" fmla="*/ 0 h 1"/>
                                <a:gd name="T12" fmla="*/ 0 60000 65536"/>
                                <a:gd name="T13" fmla="*/ 0 60000 65536"/>
                                <a:gd name="T14" fmla="*/ 0 60000 65536"/>
                                <a:gd name="T15" fmla="*/ 0 60000 65536"/>
                                <a:gd name="T16" fmla="*/ 0 60000 65536"/>
                                <a:gd name="T17" fmla="*/ 0 60000 65536"/>
                                <a:gd name="T18" fmla="*/ 0 w 202"/>
                                <a:gd name="T19" fmla="*/ 0 h 1"/>
                                <a:gd name="T20" fmla="*/ 202 w 202"/>
                                <a:gd name="T21" fmla="*/ 0 h 1"/>
                              </a:gdLst>
                              <a:ahLst/>
                              <a:cxnLst>
                                <a:cxn ang="T12">
                                  <a:pos x="T0" y="T1"/>
                                </a:cxn>
                                <a:cxn ang="T13">
                                  <a:pos x="T2" y="T3"/>
                                </a:cxn>
                                <a:cxn ang="T14">
                                  <a:pos x="T4" y="T5"/>
                                </a:cxn>
                                <a:cxn ang="T15">
                                  <a:pos x="T6" y="T7"/>
                                </a:cxn>
                                <a:cxn ang="T16">
                                  <a:pos x="T8" y="T9"/>
                                </a:cxn>
                                <a:cxn ang="T17">
                                  <a:pos x="T10" y="T11"/>
                                </a:cxn>
                              </a:cxnLst>
                              <a:rect l="T18" t="T19" r="T20" b="T21"/>
                              <a:pathLst>
                                <a:path w="202" h="1">
                                  <a:moveTo>
                                    <a:pt x="201" y="0"/>
                                  </a:moveTo>
                                  <a:lnTo>
                                    <a:pt x="0" y="0"/>
                                  </a:lnTo>
                                  <a:lnTo>
                                    <a:pt x="198" y="0"/>
                                  </a:lnTo>
                                  <a:lnTo>
                                    <a:pt x="201"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88" name="Freeform 1692"/>
                            <p:cNvSpPr>
                              <a:spLocks/>
                            </p:cNvSpPr>
                            <p:nvPr/>
                          </p:nvSpPr>
                          <p:spPr bwMode="auto">
                            <a:xfrm>
                              <a:off x="315" y="1707"/>
                              <a:ext cx="181" cy="0"/>
                            </a:xfrm>
                            <a:custGeom>
                              <a:avLst/>
                              <a:gdLst>
                                <a:gd name="T0" fmla="*/ 164 w 199"/>
                                <a:gd name="T1" fmla="*/ 0 h 1"/>
                                <a:gd name="T2" fmla="*/ 0 w 199"/>
                                <a:gd name="T3" fmla="*/ 0 h 1"/>
                                <a:gd name="T4" fmla="*/ 3 w 199"/>
                                <a:gd name="T5" fmla="*/ 0 h 1"/>
                                <a:gd name="T6" fmla="*/ 162 w 199"/>
                                <a:gd name="T7" fmla="*/ 0 h 1"/>
                                <a:gd name="T8" fmla="*/ 164 w 199"/>
                                <a:gd name="T9" fmla="*/ 0 h 1"/>
                                <a:gd name="T10" fmla="*/ 164 w 199"/>
                                <a:gd name="T11" fmla="*/ 0 h 1"/>
                                <a:gd name="T12" fmla="*/ 0 60000 65536"/>
                                <a:gd name="T13" fmla="*/ 0 60000 65536"/>
                                <a:gd name="T14" fmla="*/ 0 60000 65536"/>
                                <a:gd name="T15" fmla="*/ 0 60000 65536"/>
                                <a:gd name="T16" fmla="*/ 0 60000 65536"/>
                                <a:gd name="T17" fmla="*/ 0 60000 65536"/>
                                <a:gd name="T18" fmla="*/ 0 w 199"/>
                                <a:gd name="T19" fmla="*/ 0 h 1"/>
                                <a:gd name="T20" fmla="*/ 199 w 199"/>
                                <a:gd name="T21" fmla="*/ 0 h 1"/>
                              </a:gdLst>
                              <a:ahLst/>
                              <a:cxnLst>
                                <a:cxn ang="T12">
                                  <a:pos x="T0" y="T1"/>
                                </a:cxn>
                                <a:cxn ang="T13">
                                  <a:pos x="T2" y="T3"/>
                                </a:cxn>
                                <a:cxn ang="T14">
                                  <a:pos x="T4" y="T5"/>
                                </a:cxn>
                                <a:cxn ang="T15">
                                  <a:pos x="T6" y="T7"/>
                                </a:cxn>
                                <a:cxn ang="T16">
                                  <a:pos x="T8" y="T9"/>
                                </a:cxn>
                                <a:cxn ang="T17">
                                  <a:pos x="T10" y="T11"/>
                                </a:cxn>
                              </a:cxnLst>
                              <a:rect l="T18" t="T19" r="T20" b="T21"/>
                              <a:pathLst>
                                <a:path w="199" h="1">
                                  <a:moveTo>
                                    <a:pt x="198" y="0"/>
                                  </a:moveTo>
                                  <a:lnTo>
                                    <a:pt x="0" y="0"/>
                                  </a:lnTo>
                                  <a:lnTo>
                                    <a:pt x="3" y="0"/>
                                  </a:lnTo>
                                  <a:lnTo>
                                    <a:pt x="196" y="0"/>
                                  </a:lnTo>
                                  <a:lnTo>
                                    <a:pt x="198"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89" name="Freeform 1693"/>
                            <p:cNvSpPr>
                              <a:spLocks/>
                            </p:cNvSpPr>
                            <p:nvPr/>
                          </p:nvSpPr>
                          <p:spPr bwMode="auto">
                            <a:xfrm>
                              <a:off x="318" y="1707"/>
                              <a:ext cx="176" cy="0"/>
                            </a:xfrm>
                            <a:custGeom>
                              <a:avLst/>
                              <a:gdLst>
                                <a:gd name="T0" fmla="*/ 159 w 194"/>
                                <a:gd name="T1" fmla="*/ 0 h 1"/>
                                <a:gd name="T2" fmla="*/ 0 w 194"/>
                                <a:gd name="T3" fmla="*/ 0 h 1"/>
                                <a:gd name="T4" fmla="*/ 0 w 194"/>
                                <a:gd name="T5" fmla="*/ 0 h 1"/>
                                <a:gd name="T6" fmla="*/ 155 w 194"/>
                                <a:gd name="T7" fmla="*/ 0 h 1"/>
                                <a:gd name="T8" fmla="*/ 159 w 194"/>
                                <a:gd name="T9" fmla="*/ 0 h 1"/>
                                <a:gd name="T10" fmla="*/ 159 w 194"/>
                                <a:gd name="T11" fmla="*/ 0 h 1"/>
                                <a:gd name="T12" fmla="*/ 0 60000 65536"/>
                                <a:gd name="T13" fmla="*/ 0 60000 65536"/>
                                <a:gd name="T14" fmla="*/ 0 60000 65536"/>
                                <a:gd name="T15" fmla="*/ 0 60000 65536"/>
                                <a:gd name="T16" fmla="*/ 0 60000 65536"/>
                                <a:gd name="T17" fmla="*/ 0 60000 65536"/>
                                <a:gd name="T18" fmla="*/ 0 w 194"/>
                                <a:gd name="T19" fmla="*/ 0 h 1"/>
                                <a:gd name="T20" fmla="*/ 194 w 194"/>
                                <a:gd name="T21" fmla="*/ 0 h 1"/>
                              </a:gdLst>
                              <a:ahLst/>
                              <a:cxnLst>
                                <a:cxn ang="T12">
                                  <a:pos x="T0" y="T1"/>
                                </a:cxn>
                                <a:cxn ang="T13">
                                  <a:pos x="T2" y="T3"/>
                                </a:cxn>
                                <a:cxn ang="T14">
                                  <a:pos x="T4" y="T5"/>
                                </a:cxn>
                                <a:cxn ang="T15">
                                  <a:pos x="T6" y="T7"/>
                                </a:cxn>
                                <a:cxn ang="T16">
                                  <a:pos x="T8" y="T9"/>
                                </a:cxn>
                                <a:cxn ang="T17">
                                  <a:pos x="T10" y="T11"/>
                                </a:cxn>
                              </a:cxnLst>
                              <a:rect l="T18" t="T19" r="T20" b="T21"/>
                              <a:pathLst>
                                <a:path w="194" h="1">
                                  <a:moveTo>
                                    <a:pt x="193" y="0"/>
                                  </a:moveTo>
                                  <a:lnTo>
                                    <a:pt x="0" y="0"/>
                                  </a:lnTo>
                                  <a:lnTo>
                                    <a:pt x="189" y="0"/>
                                  </a:lnTo>
                                  <a:lnTo>
                                    <a:pt x="193"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90" name="Freeform 1694"/>
                            <p:cNvSpPr>
                              <a:spLocks/>
                            </p:cNvSpPr>
                            <p:nvPr/>
                          </p:nvSpPr>
                          <p:spPr bwMode="auto">
                            <a:xfrm>
                              <a:off x="318" y="1705"/>
                              <a:ext cx="172" cy="2"/>
                            </a:xfrm>
                            <a:custGeom>
                              <a:avLst/>
                              <a:gdLst>
                                <a:gd name="T0" fmla="*/ 155 w 190"/>
                                <a:gd name="T1" fmla="*/ 1 h 3"/>
                                <a:gd name="T2" fmla="*/ 0 w 190"/>
                                <a:gd name="T3" fmla="*/ 1 h 3"/>
                                <a:gd name="T4" fmla="*/ 0 w 190"/>
                                <a:gd name="T5" fmla="*/ 0 h 3"/>
                                <a:gd name="T6" fmla="*/ 153 w 190"/>
                                <a:gd name="T7" fmla="*/ 0 h 3"/>
                                <a:gd name="T8" fmla="*/ 155 w 190"/>
                                <a:gd name="T9" fmla="*/ 1 h 3"/>
                                <a:gd name="T10" fmla="*/ 155 w 190"/>
                                <a:gd name="T11" fmla="*/ 1 h 3"/>
                                <a:gd name="T12" fmla="*/ 0 60000 65536"/>
                                <a:gd name="T13" fmla="*/ 0 60000 65536"/>
                                <a:gd name="T14" fmla="*/ 0 60000 65536"/>
                                <a:gd name="T15" fmla="*/ 0 60000 65536"/>
                                <a:gd name="T16" fmla="*/ 0 60000 65536"/>
                                <a:gd name="T17" fmla="*/ 0 60000 65536"/>
                                <a:gd name="T18" fmla="*/ 0 w 190"/>
                                <a:gd name="T19" fmla="*/ 0 h 3"/>
                                <a:gd name="T20" fmla="*/ 190 w 190"/>
                                <a:gd name="T21" fmla="*/ 3 h 3"/>
                              </a:gdLst>
                              <a:ahLst/>
                              <a:cxnLst>
                                <a:cxn ang="T12">
                                  <a:pos x="T0" y="T1"/>
                                </a:cxn>
                                <a:cxn ang="T13">
                                  <a:pos x="T2" y="T3"/>
                                </a:cxn>
                                <a:cxn ang="T14">
                                  <a:pos x="T4" y="T5"/>
                                </a:cxn>
                                <a:cxn ang="T15">
                                  <a:pos x="T6" y="T7"/>
                                </a:cxn>
                                <a:cxn ang="T16">
                                  <a:pos x="T8" y="T9"/>
                                </a:cxn>
                                <a:cxn ang="T17">
                                  <a:pos x="T10" y="T11"/>
                                </a:cxn>
                              </a:cxnLst>
                              <a:rect l="T18" t="T19" r="T20" b="T21"/>
                              <a:pathLst>
                                <a:path w="190" h="3">
                                  <a:moveTo>
                                    <a:pt x="189" y="2"/>
                                  </a:moveTo>
                                  <a:lnTo>
                                    <a:pt x="0" y="2"/>
                                  </a:lnTo>
                                  <a:lnTo>
                                    <a:pt x="0" y="0"/>
                                  </a:lnTo>
                                  <a:lnTo>
                                    <a:pt x="187" y="0"/>
                                  </a:lnTo>
                                  <a:lnTo>
                                    <a:pt x="189" y="2"/>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91" name="Freeform 1695"/>
                            <p:cNvSpPr>
                              <a:spLocks/>
                            </p:cNvSpPr>
                            <p:nvPr/>
                          </p:nvSpPr>
                          <p:spPr bwMode="auto">
                            <a:xfrm>
                              <a:off x="318" y="1705"/>
                              <a:ext cx="170" cy="1"/>
                            </a:xfrm>
                            <a:custGeom>
                              <a:avLst/>
                              <a:gdLst>
                                <a:gd name="T0" fmla="*/ 153 w 188"/>
                                <a:gd name="T1" fmla="*/ 0 h 1"/>
                                <a:gd name="T2" fmla="*/ 0 w 188"/>
                                <a:gd name="T3" fmla="*/ 0 h 1"/>
                                <a:gd name="T4" fmla="*/ 0 w 188"/>
                                <a:gd name="T5" fmla="*/ 0 h 1"/>
                                <a:gd name="T6" fmla="*/ 151 w 188"/>
                                <a:gd name="T7" fmla="*/ 0 h 1"/>
                                <a:gd name="T8" fmla="*/ 153 w 188"/>
                                <a:gd name="T9" fmla="*/ 0 h 1"/>
                                <a:gd name="T10" fmla="*/ 153 w 188"/>
                                <a:gd name="T11" fmla="*/ 0 h 1"/>
                                <a:gd name="T12" fmla="*/ 0 60000 65536"/>
                                <a:gd name="T13" fmla="*/ 0 60000 65536"/>
                                <a:gd name="T14" fmla="*/ 0 60000 65536"/>
                                <a:gd name="T15" fmla="*/ 0 60000 65536"/>
                                <a:gd name="T16" fmla="*/ 0 60000 65536"/>
                                <a:gd name="T17" fmla="*/ 0 60000 65536"/>
                                <a:gd name="T18" fmla="*/ 0 w 188"/>
                                <a:gd name="T19" fmla="*/ 0 h 1"/>
                                <a:gd name="T20" fmla="*/ 188 w 18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8" h="1">
                                  <a:moveTo>
                                    <a:pt x="187" y="0"/>
                                  </a:moveTo>
                                  <a:lnTo>
                                    <a:pt x="0" y="0"/>
                                  </a:lnTo>
                                  <a:lnTo>
                                    <a:pt x="185" y="0"/>
                                  </a:lnTo>
                                  <a:lnTo>
                                    <a:pt x="187"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92" name="Freeform 1696"/>
                            <p:cNvSpPr>
                              <a:spLocks/>
                            </p:cNvSpPr>
                            <p:nvPr/>
                          </p:nvSpPr>
                          <p:spPr bwMode="auto">
                            <a:xfrm>
                              <a:off x="318" y="1705"/>
                              <a:ext cx="169" cy="1"/>
                            </a:xfrm>
                            <a:custGeom>
                              <a:avLst/>
                              <a:gdLst>
                                <a:gd name="T0" fmla="*/ 153 w 186"/>
                                <a:gd name="T1" fmla="*/ 0 h 1"/>
                                <a:gd name="T2" fmla="*/ 0 w 186"/>
                                <a:gd name="T3" fmla="*/ 0 h 1"/>
                                <a:gd name="T4" fmla="*/ 1 w 186"/>
                                <a:gd name="T5" fmla="*/ 0 h 1"/>
                                <a:gd name="T6" fmla="*/ 151 w 186"/>
                                <a:gd name="T7" fmla="*/ 0 h 1"/>
                                <a:gd name="T8" fmla="*/ 153 w 186"/>
                                <a:gd name="T9" fmla="*/ 0 h 1"/>
                                <a:gd name="T10" fmla="*/ 153 w 186"/>
                                <a:gd name="T11" fmla="*/ 0 h 1"/>
                                <a:gd name="T12" fmla="*/ 0 60000 65536"/>
                                <a:gd name="T13" fmla="*/ 0 60000 65536"/>
                                <a:gd name="T14" fmla="*/ 0 60000 65536"/>
                                <a:gd name="T15" fmla="*/ 0 60000 65536"/>
                                <a:gd name="T16" fmla="*/ 0 60000 65536"/>
                                <a:gd name="T17" fmla="*/ 0 60000 65536"/>
                                <a:gd name="T18" fmla="*/ 0 w 186"/>
                                <a:gd name="T19" fmla="*/ 0 h 1"/>
                                <a:gd name="T20" fmla="*/ 186 w 18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6" h="1">
                                  <a:moveTo>
                                    <a:pt x="185" y="0"/>
                                  </a:moveTo>
                                  <a:lnTo>
                                    <a:pt x="0" y="0"/>
                                  </a:lnTo>
                                  <a:lnTo>
                                    <a:pt x="1" y="0"/>
                                  </a:lnTo>
                                  <a:lnTo>
                                    <a:pt x="183" y="0"/>
                                  </a:lnTo>
                                  <a:lnTo>
                                    <a:pt x="185"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93" name="Freeform 1697"/>
                            <p:cNvSpPr>
                              <a:spLocks/>
                            </p:cNvSpPr>
                            <p:nvPr/>
                          </p:nvSpPr>
                          <p:spPr bwMode="auto">
                            <a:xfrm>
                              <a:off x="318" y="1705"/>
                              <a:ext cx="167" cy="1"/>
                            </a:xfrm>
                            <a:custGeom>
                              <a:avLst/>
                              <a:gdLst>
                                <a:gd name="T0" fmla="*/ 151 w 183"/>
                                <a:gd name="T1" fmla="*/ 0 h 1"/>
                                <a:gd name="T2" fmla="*/ 0 w 183"/>
                                <a:gd name="T3" fmla="*/ 0 h 1"/>
                                <a:gd name="T4" fmla="*/ 0 w 183"/>
                                <a:gd name="T5" fmla="*/ 0 h 1"/>
                                <a:gd name="T6" fmla="*/ 150 w 183"/>
                                <a:gd name="T7" fmla="*/ 0 h 1"/>
                                <a:gd name="T8" fmla="*/ 151 w 183"/>
                                <a:gd name="T9" fmla="*/ 0 h 1"/>
                                <a:gd name="T10" fmla="*/ 151 w 183"/>
                                <a:gd name="T11" fmla="*/ 0 h 1"/>
                                <a:gd name="T12" fmla="*/ 0 60000 65536"/>
                                <a:gd name="T13" fmla="*/ 0 60000 65536"/>
                                <a:gd name="T14" fmla="*/ 0 60000 65536"/>
                                <a:gd name="T15" fmla="*/ 0 60000 65536"/>
                                <a:gd name="T16" fmla="*/ 0 60000 65536"/>
                                <a:gd name="T17" fmla="*/ 0 60000 65536"/>
                                <a:gd name="T18" fmla="*/ 0 w 183"/>
                                <a:gd name="T19" fmla="*/ 0 h 1"/>
                                <a:gd name="T20" fmla="*/ 183 w 1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3" h="1">
                                  <a:moveTo>
                                    <a:pt x="182" y="0"/>
                                  </a:moveTo>
                                  <a:lnTo>
                                    <a:pt x="0" y="0"/>
                                  </a:lnTo>
                                  <a:lnTo>
                                    <a:pt x="180" y="0"/>
                                  </a:lnTo>
                                  <a:lnTo>
                                    <a:pt x="182"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94" name="Freeform 1698"/>
                            <p:cNvSpPr>
                              <a:spLocks/>
                            </p:cNvSpPr>
                            <p:nvPr/>
                          </p:nvSpPr>
                          <p:spPr bwMode="auto">
                            <a:xfrm>
                              <a:off x="318" y="1703"/>
                              <a:ext cx="165" cy="3"/>
                            </a:xfrm>
                            <a:custGeom>
                              <a:avLst/>
                              <a:gdLst>
                                <a:gd name="T0" fmla="*/ 150 w 181"/>
                                <a:gd name="T1" fmla="*/ 2 h 3"/>
                                <a:gd name="T2" fmla="*/ 0 w 181"/>
                                <a:gd name="T3" fmla="*/ 2 h 3"/>
                                <a:gd name="T4" fmla="*/ 0 w 181"/>
                                <a:gd name="T5" fmla="*/ 0 h 3"/>
                                <a:gd name="T6" fmla="*/ 147 w 181"/>
                                <a:gd name="T7" fmla="*/ 0 h 3"/>
                                <a:gd name="T8" fmla="*/ 150 w 181"/>
                                <a:gd name="T9" fmla="*/ 2 h 3"/>
                                <a:gd name="T10" fmla="*/ 150 w 181"/>
                                <a:gd name="T11" fmla="*/ 2 h 3"/>
                                <a:gd name="T12" fmla="*/ 0 60000 65536"/>
                                <a:gd name="T13" fmla="*/ 0 60000 65536"/>
                                <a:gd name="T14" fmla="*/ 0 60000 65536"/>
                                <a:gd name="T15" fmla="*/ 0 60000 65536"/>
                                <a:gd name="T16" fmla="*/ 0 60000 65536"/>
                                <a:gd name="T17" fmla="*/ 0 60000 65536"/>
                                <a:gd name="T18" fmla="*/ 0 w 181"/>
                                <a:gd name="T19" fmla="*/ 0 h 3"/>
                                <a:gd name="T20" fmla="*/ 181 w 18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81" h="3">
                                  <a:moveTo>
                                    <a:pt x="180" y="2"/>
                                  </a:moveTo>
                                  <a:lnTo>
                                    <a:pt x="0" y="2"/>
                                  </a:lnTo>
                                  <a:lnTo>
                                    <a:pt x="0" y="0"/>
                                  </a:lnTo>
                                  <a:lnTo>
                                    <a:pt x="177" y="0"/>
                                  </a:lnTo>
                                  <a:lnTo>
                                    <a:pt x="180" y="2"/>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95" name="Freeform 1699"/>
                            <p:cNvSpPr>
                              <a:spLocks/>
                            </p:cNvSpPr>
                            <p:nvPr/>
                          </p:nvSpPr>
                          <p:spPr bwMode="auto">
                            <a:xfrm>
                              <a:off x="318" y="1703"/>
                              <a:ext cx="162" cy="1"/>
                            </a:xfrm>
                            <a:custGeom>
                              <a:avLst/>
                              <a:gdLst>
                                <a:gd name="T0" fmla="*/ 147 w 178"/>
                                <a:gd name="T1" fmla="*/ 0 h 1"/>
                                <a:gd name="T2" fmla="*/ 0 w 178"/>
                                <a:gd name="T3" fmla="*/ 0 h 1"/>
                                <a:gd name="T4" fmla="*/ 2 w 178"/>
                                <a:gd name="T5" fmla="*/ 0 h 1"/>
                                <a:gd name="T6" fmla="*/ 146 w 178"/>
                                <a:gd name="T7" fmla="*/ 0 h 1"/>
                                <a:gd name="T8" fmla="*/ 147 w 178"/>
                                <a:gd name="T9" fmla="*/ 0 h 1"/>
                                <a:gd name="T10" fmla="*/ 147 w 178"/>
                                <a:gd name="T11" fmla="*/ 0 h 1"/>
                                <a:gd name="T12" fmla="*/ 0 60000 65536"/>
                                <a:gd name="T13" fmla="*/ 0 60000 65536"/>
                                <a:gd name="T14" fmla="*/ 0 60000 65536"/>
                                <a:gd name="T15" fmla="*/ 0 60000 65536"/>
                                <a:gd name="T16" fmla="*/ 0 60000 65536"/>
                                <a:gd name="T17" fmla="*/ 0 60000 65536"/>
                                <a:gd name="T18" fmla="*/ 0 w 178"/>
                                <a:gd name="T19" fmla="*/ 0 h 1"/>
                                <a:gd name="T20" fmla="*/ 178 w 17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8" h="1">
                                  <a:moveTo>
                                    <a:pt x="177" y="0"/>
                                  </a:moveTo>
                                  <a:lnTo>
                                    <a:pt x="0" y="0"/>
                                  </a:lnTo>
                                  <a:lnTo>
                                    <a:pt x="2" y="0"/>
                                  </a:lnTo>
                                  <a:lnTo>
                                    <a:pt x="176" y="0"/>
                                  </a:lnTo>
                                  <a:lnTo>
                                    <a:pt x="177"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96" name="Freeform 1700"/>
                            <p:cNvSpPr>
                              <a:spLocks/>
                            </p:cNvSpPr>
                            <p:nvPr/>
                          </p:nvSpPr>
                          <p:spPr bwMode="auto">
                            <a:xfrm>
                              <a:off x="320" y="1703"/>
                              <a:ext cx="159" cy="1"/>
                            </a:xfrm>
                            <a:custGeom>
                              <a:avLst/>
                              <a:gdLst>
                                <a:gd name="T0" fmla="*/ 144 w 175"/>
                                <a:gd name="T1" fmla="*/ 0 h 1"/>
                                <a:gd name="T2" fmla="*/ 0 w 175"/>
                                <a:gd name="T3" fmla="*/ 0 h 1"/>
                                <a:gd name="T4" fmla="*/ 0 w 175"/>
                                <a:gd name="T5" fmla="*/ 0 h 1"/>
                                <a:gd name="T6" fmla="*/ 142 w 175"/>
                                <a:gd name="T7" fmla="*/ 0 h 1"/>
                                <a:gd name="T8" fmla="*/ 144 w 175"/>
                                <a:gd name="T9" fmla="*/ 0 h 1"/>
                                <a:gd name="T10" fmla="*/ 144 w 175"/>
                                <a:gd name="T11" fmla="*/ 0 h 1"/>
                                <a:gd name="T12" fmla="*/ 0 60000 65536"/>
                                <a:gd name="T13" fmla="*/ 0 60000 65536"/>
                                <a:gd name="T14" fmla="*/ 0 60000 65536"/>
                                <a:gd name="T15" fmla="*/ 0 60000 65536"/>
                                <a:gd name="T16" fmla="*/ 0 60000 65536"/>
                                <a:gd name="T17" fmla="*/ 0 60000 65536"/>
                                <a:gd name="T18" fmla="*/ 0 w 175"/>
                                <a:gd name="T19" fmla="*/ 0 h 1"/>
                                <a:gd name="T20" fmla="*/ 175 w 1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5" h="1">
                                  <a:moveTo>
                                    <a:pt x="174" y="0"/>
                                  </a:moveTo>
                                  <a:lnTo>
                                    <a:pt x="0" y="0"/>
                                  </a:lnTo>
                                  <a:lnTo>
                                    <a:pt x="172" y="0"/>
                                  </a:lnTo>
                                  <a:lnTo>
                                    <a:pt x="174"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97" name="Freeform 1701"/>
                            <p:cNvSpPr>
                              <a:spLocks/>
                            </p:cNvSpPr>
                            <p:nvPr/>
                          </p:nvSpPr>
                          <p:spPr bwMode="auto">
                            <a:xfrm>
                              <a:off x="320" y="1703"/>
                              <a:ext cx="158" cy="1"/>
                            </a:xfrm>
                            <a:custGeom>
                              <a:avLst/>
                              <a:gdLst>
                                <a:gd name="T0" fmla="*/ 143 w 173"/>
                                <a:gd name="T1" fmla="*/ 0 h 1"/>
                                <a:gd name="T2" fmla="*/ 0 w 173"/>
                                <a:gd name="T3" fmla="*/ 0 h 1"/>
                                <a:gd name="T4" fmla="*/ 0 w 173"/>
                                <a:gd name="T5" fmla="*/ 0 h 1"/>
                                <a:gd name="T6" fmla="*/ 0 w 173"/>
                                <a:gd name="T7" fmla="*/ 0 h 1"/>
                                <a:gd name="T8" fmla="*/ 142 w 173"/>
                                <a:gd name="T9" fmla="*/ 0 h 1"/>
                                <a:gd name="T10" fmla="*/ 143 w 173"/>
                                <a:gd name="T11" fmla="*/ 0 h 1"/>
                                <a:gd name="T12" fmla="*/ 143 w 173"/>
                                <a:gd name="T13" fmla="*/ 0 h 1"/>
                                <a:gd name="T14" fmla="*/ 0 60000 65536"/>
                                <a:gd name="T15" fmla="*/ 0 60000 65536"/>
                                <a:gd name="T16" fmla="*/ 0 60000 65536"/>
                                <a:gd name="T17" fmla="*/ 0 60000 65536"/>
                                <a:gd name="T18" fmla="*/ 0 60000 65536"/>
                                <a:gd name="T19" fmla="*/ 0 60000 65536"/>
                                <a:gd name="T20" fmla="*/ 0 60000 65536"/>
                                <a:gd name="T21" fmla="*/ 0 w 173"/>
                                <a:gd name="T22" fmla="*/ 0 h 1"/>
                                <a:gd name="T23" fmla="*/ 173 w 17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1">
                                  <a:moveTo>
                                    <a:pt x="172" y="0"/>
                                  </a:moveTo>
                                  <a:lnTo>
                                    <a:pt x="0" y="0"/>
                                  </a:lnTo>
                                  <a:lnTo>
                                    <a:pt x="170" y="0"/>
                                  </a:lnTo>
                                  <a:lnTo>
                                    <a:pt x="172"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98" name="Freeform 1702"/>
                            <p:cNvSpPr>
                              <a:spLocks/>
                            </p:cNvSpPr>
                            <p:nvPr/>
                          </p:nvSpPr>
                          <p:spPr bwMode="auto">
                            <a:xfrm>
                              <a:off x="320" y="1703"/>
                              <a:ext cx="156" cy="1"/>
                            </a:xfrm>
                            <a:custGeom>
                              <a:avLst/>
                              <a:gdLst>
                                <a:gd name="T0" fmla="*/ 141 w 171"/>
                                <a:gd name="T1" fmla="*/ 0 h 1"/>
                                <a:gd name="T2" fmla="*/ 0 w 171"/>
                                <a:gd name="T3" fmla="*/ 0 h 1"/>
                                <a:gd name="T4" fmla="*/ 2 w 171"/>
                                <a:gd name="T5" fmla="*/ 0 h 1"/>
                                <a:gd name="T6" fmla="*/ 140 w 171"/>
                                <a:gd name="T7" fmla="*/ 0 h 1"/>
                                <a:gd name="T8" fmla="*/ 141 w 171"/>
                                <a:gd name="T9" fmla="*/ 0 h 1"/>
                                <a:gd name="T10" fmla="*/ 141 w 171"/>
                                <a:gd name="T11" fmla="*/ 0 h 1"/>
                                <a:gd name="T12" fmla="*/ 0 60000 65536"/>
                                <a:gd name="T13" fmla="*/ 0 60000 65536"/>
                                <a:gd name="T14" fmla="*/ 0 60000 65536"/>
                                <a:gd name="T15" fmla="*/ 0 60000 65536"/>
                                <a:gd name="T16" fmla="*/ 0 60000 65536"/>
                                <a:gd name="T17" fmla="*/ 0 60000 65536"/>
                                <a:gd name="T18" fmla="*/ 0 w 171"/>
                                <a:gd name="T19" fmla="*/ 0 h 1"/>
                                <a:gd name="T20" fmla="*/ 171 w 17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1" h="1">
                                  <a:moveTo>
                                    <a:pt x="170" y="0"/>
                                  </a:moveTo>
                                  <a:lnTo>
                                    <a:pt x="0" y="0"/>
                                  </a:lnTo>
                                  <a:lnTo>
                                    <a:pt x="2" y="0"/>
                                  </a:lnTo>
                                  <a:lnTo>
                                    <a:pt x="168" y="0"/>
                                  </a:lnTo>
                                  <a:lnTo>
                                    <a:pt x="170"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8999" name="Freeform 1703"/>
                            <p:cNvSpPr>
                              <a:spLocks/>
                            </p:cNvSpPr>
                            <p:nvPr/>
                          </p:nvSpPr>
                          <p:spPr bwMode="auto">
                            <a:xfrm>
                              <a:off x="322" y="1701"/>
                              <a:ext cx="152" cy="3"/>
                            </a:xfrm>
                            <a:custGeom>
                              <a:avLst/>
                              <a:gdLst>
                                <a:gd name="T0" fmla="*/ 137 w 167"/>
                                <a:gd name="T1" fmla="*/ 2 h 3"/>
                                <a:gd name="T2" fmla="*/ 0 w 167"/>
                                <a:gd name="T3" fmla="*/ 2 h 3"/>
                                <a:gd name="T4" fmla="*/ 0 w 167"/>
                                <a:gd name="T5" fmla="*/ 0 h 3"/>
                                <a:gd name="T6" fmla="*/ 136 w 167"/>
                                <a:gd name="T7" fmla="*/ 0 h 3"/>
                                <a:gd name="T8" fmla="*/ 137 w 167"/>
                                <a:gd name="T9" fmla="*/ 2 h 3"/>
                                <a:gd name="T10" fmla="*/ 137 w 167"/>
                                <a:gd name="T11" fmla="*/ 2 h 3"/>
                                <a:gd name="T12" fmla="*/ 0 60000 65536"/>
                                <a:gd name="T13" fmla="*/ 0 60000 65536"/>
                                <a:gd name="T14" fmla="*/ 0 60000 65536"/>
                                <a:gd name="T15" fmla="*/ 0 60000 65536"/>
                                <a:gd name="T16" fmla="*/ 0 60000 65536"/>
                                <a:gd name="T17" fmla="*/ 0 60000 65536"/>
                                <a:gd name="T18" fmla="*/ 0 w 167"/>
                                <a:gd name="T19" fmla="*/ 0 h 3"/>
                                <a:gd name="T20" fmla="*/ 167 w 167"/>
                                <a:gd name="T21" fmla="*/ 3 h 3"/>
                              </a:gdLst>
                              <a:ahLst/>
                              <a:cxnLst>
                                <a:cxn ang="T12">
                                  <a:pos x="T0" y="T1"/>
                                </a:cxn>
                                <a:cxn ang="T13">
                                  <a:pos x="T2" y="T3"/>
                                </a:cxn>
                                <a:cxn ang="T14">
                                  <a:pos x="T4" y="T5"/>
                                </a:cxn>
                                <a:cxn ang="T15">
                                  <a:pos x="T6" y="T7"/>
                                </a:cxn>
                                <a:cxn ang="T16">
                                  <a:pos x="T8" y="T9"/>
                                </a:cxn>
                                <a:cxn ang="T17">
                                  <a:pos x="T10" y="T11"/>
                                </a:cxn>
                              </a:cxnLst>
                              <a:rect l="T18" t="T19" r="T20" b="T21"/>
                              <a:pathLst>
                                <a:path w="167" h="3">
                                  <a:moveTo>
                                    <a:pt x="166" y="2"/>
                                  </a:moveTo>
                                  <a:lnTo>
                                    <a:pt x="0" y="2"/>
                                  </a:lnTo>
                                  <a:lnTo>
                                    <a:pt x="0" y="0"/>
                                  </a:lnTo>
                                  <a:lnTo>
                                    <a:pt x="164" y="0"/>
                                  </a:lnTo>
                                  <a:lnTo>
                                    <a:pt x="166" y="2"/>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00" name="Freeform 1704"/>
                            <p:cNvSpPr>
                              <a:spLocks/>
                            </p:cNvSpPr>
                            <p:nvPr/>
                          </p:nvSpPr>
                          <p:spPr bwMode="auto">
                            <a:xfrm>
                              <a:off x="322" y="1701"/>
                              <a:ext cx="150" cy="1"/>
                            </a:xfrm>
                            <a:custGeom>
                              <a:avLst/>
                              <a:gdLst>
                                <a:gd name="T0" fmla="*/ 135 w 165"/>
                                <a:gd name="T1" fmla="*/ 0 h 1"/>
                                <a:gd name="T2" fmla="*/ 0 w 165"/>
                                <a:gd name="T3" fmla="*/ 0 h 1"/>
                                <a:gd name="T4" fmla="*/ 0 w 165"/>
                                <a:gd name="T5" fmla="*/ 0 h 1"/>
                                <a:gd name="T6" fmla="*/ 134 w 165"/>
                                <a:gd name="T7" fmla="*/ 0 h 1"/>
                                <a:gd name="T8" fmla="*/ 135 w 165"/>
                                <a:gd name="T9" fmla="*/ 0 h 1"/>
                                <a:gd name="T10" fmla="*/ 135 w 165"/>
                                <a:gd name="T11" fmla="*/ 0 h 1"/>
                                <a:gd name="T12" fmla="*/ 0 60000 65536"/>
                                <a:gd name="T13" fmla="*/ 0 60000 65536"/>
                                <a:gd name="T14" fmla="*/ 0 60000 65536"/>
                                <a:gd name="T15" fmla="*/ 0 60000 65536"/>
                                <a:gd name="T16" fmla="*/ 0 60000 65536"/>
                                <a:gd name="T17" fmla="*/ 0 60000 65536"/>
                                <a:gd name="T18" fmla="*/ 0 w 165"/>
                                <a:gd name="T19" fmla="*/ 0 h 1"/>
                                <a:gd name="T20" fmla="*/ 165 w 16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5" h="1">
                                  <a:moveTo>
                                    <a:pt x="164" y="0"/>
                                  </a:moveTo>
                                  <a:lnTo>
                                    <a:pt x="0" y="0"/>
                                  </a:lnTo>
                                  <a:lnTo>
                                    <a:pt x="162" y="0"/>
                                  </a:lnTo>
                                  <a:lnTo>
                                    <a:pt x="164"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01" name="Freeform 1705"/>
                            <p:cNvSpPr>
                              <a:spLocks/>
                            </p:cNvSpPr>
                            <p:nvPr/>
                          </p:nvSpPr>
                          <p:spPr bwMode="auto">
                            <a:xfrm>
                              <a:off x="322" y="1701"/>
                              <a:ext cx="148" cy="1"/>
                            </a:xfrm>
                            <a:custGeom>
                              <a:avLst/>
                              <a:gdLst>
                                <a:gd name="T0" fmla="*/ 133 w 163"/>
                                <a:gd name="T1" fmla="*/ 0 h 1"/>
                                <a:gd name="T2" fmla="*/ 0 w 163"/>
                                <a:gd name="T3" fmla="*/ 0 h 1"/>
                                <a:gd name="T4" fmla="*/ 0 w 163"/>
                                <a:gd name="T5" fmla="*/ 0 h 1"/>
                                <a:gd name="T6" fmla="*/ 132 w 163"/>
                                <a:gd name="T7" fmla="*/ 0 h 1"/>
                                <a:gd name="T8" fmla="*/ 133 w 163"/>
                                <a:gd name="T9" fmla="*/ 0 h 1"/>
                                <a:gd name="T10" fmla="*/ 133 w 163"/>
                                <a:gd name="T11" fmla="*/ 0 h 1"/>
                                <a:gd name="T12" fmla="*/ 0 60000 65536"/>
                                <a:gd name="T13" fmla="*/ 0 60000 65536"/>
                                <a:gd name="T14" fmla="*/ 0 60000 65536"/>
                                <a:gd name="T15" fmla="*/ 0 60000 65536"/>
                                <a:gd name="T16" fmla="*/ 0 60000 65536"/>
                                <a:gd name="T17" fmla="*/ 0 60000 65536"/>
                                <a:gd name="T18" fmla="*/ 0 w 163"/>
                                <a:gd name="T19" fmla="*/ 0 h 1"/>
                                <a:gd name="T20" fmla="*/ 163 w 16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3" h="1">
                                  <a:moveTo>
                                    <a:pt x="162" y="0"/>
                                  </a:moveTo>
                                  <a:lnTo>
                                    <a:pt x="0" y="0"/>
                                  </a:lnTo>
                                  <a:lnTo>
                                    <a:pt x="160" y="0"/>
                                  </a:lnTo>
                                  <a:lnTo>
                                    <a:pt x="162"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02" name="Freeform 1706"/>
                            <p:cNvSpPr>
                              <a:spLocks/>
                            </p:cNvSpPr>
                            <p:nvPr/>
                          </p:nvSpPr>
                          <p:spPr bwMode="auto">
                            <a:xfrm>
                              <a:off x="322" y="1701"/>
                              <a:ext cx="146" cy="1"/>
                            </a:xfrm>
                            <a:custGeom>
                              <a:avLst/>
                              <a:gdLst>
                                <a:gd name="T0" fmla="*/ 131 w 161"/>
                                <a:gd name="T1" fmla="*/ 0 h 1"/>
                                <a:gd name="T2" fmla="*/ 0 w 161"/>
                                <a:gd name="T3" fmla="*/ 0 h 1"/>
                                <a:gd name="T4" fmla="*/ 3 w 161"/>
                                <a:gd name="T5" fmla="*/ 0 h 1"/>
                                <a:gd name="T6" fmla="*/ 129 w 161"/>
                                <a:gd name="T7" fmla="*/ 0 h 1"/>
                                <a:gd name="T8" fmla="*/ 131 w 161"/>
                                <a:gd name="T9" fmla="*/ 0 h 1"/>
                                <a:gd name="T10" fmla="*/ 131 w 161"/>
                                <a:gd name="T11" fmla="*/ 0 h 1"/>
                                <a:gd name="T12" fmla="*/ 0 60000 65536"/>
                                <a:gd name="T13" fmla="*/ 0 60000 65536"/>
                                <a:gd name="T14" fmla="*/ 0 60000 65536"/>
                                <a:gd name="T15" fmla="*/ 0 60000 65536"/>
                                <a:gd name="T16" fmla="*/ 0 60000 65536"/>
                                <a:gd name="T17" fmla="*/ 0 60000 65536"/>
                                <a:gd name="T18" fmla="*/ 0 w 161"/>
                                <a:gd name="T19" fmla="*/ 0 h 1"/>
                                <a:gd name="T20" fmla="*/ 161 w 16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1" h="1">
                                  <a:moveTo>
                                    <a:pt x="160" y="0"/>
                                  </a:moveTo>
                                  <a:lnTo>
                                    <a:pt x="0" y="0"/>
                                  </a:lnTo>
                                  <a:lnTo>
                                    <a:pt x="3" y="0"/>
                                  </a:lnTo>
                                  <a:lnTo>
                                    <a:pt x="157" y="0"/>
                                  </a:lnTo>
                                  <a:lnTo>
                                    <a:pt x="160"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03" name="Freeform 1707"/>
                            <p:cNvSpPr>
                              <a:spLocks/>
                            </p:cNvSpPr>
                            <p:nvPr/>
                          </p:nvSpPr>
                          <p:spPr bwMode="auto">
                            <a:xfrm>
                              <a:off x="325" y="1701"/>
                              <a:ext cx="141" cy="1"/>
                            </a:xfrm>
                            <a:custGeom>
                              <a:avLst/>
                              <a:gdLst>
                                <a:gd name="T0" fmla="*/ 127 w 155"/>
                                <a:gd name="T1" fmla="*/ 0 h 1"/>
                                <a:gd name="T2" fmla="*/ 0 w 155"/>
                                <a:gd name="T3" fmla="*/ 0 h 1"/>
                                <a:gd name="T4" fmla="*/ 0 w 155"/>
                                <a:gd name="T5" fmla="*/ 0 h 1"/>
                                <a:gd name="T6" fmla="*/ 126 w 155"/>
                                <a:gd name="T7" fmla="*/ 0 h 1"/>
                                <a:gd name="T8" fmla="*/ 127 w 155"/>
                                <a:gd name="T9" fmla="*/ 0 h 1"/>
                                <a:gd name="T10" fmla="*/ 127 w 155"/>
                                <a:gd name="T11" fmla="*/ 0 h 1"/>
                                <a:gd name="T12" fmla="*/ 0 60000 65536"/>
                                <a:gd name="T13" fmla="*/ 0 60000 65536"/>
                                <a:gd name="T14" fmla="*/ 0 60000 65536"/>
                                <a:gd name="T15" fmla="*/ 0 60000 65536"/>
                                <a:gd name="T16" fmla="*/ 0 60000 65536"/>
                                <a:gd name="T17" fmla="*/ 0 60000 65536"/>
                                <a:gd name="T18" fmla="*/ 0 w 155"/>
                                <a:gd name="T19" fmla="*/ 0 h 1"/>
                                <a:gd name="T20" fmla="*/ 155 w 15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5" h="1">
                                  <a:moveTo>
                                    <a:pt x="154" y="0"/>
                                  </a:moveTo>
                                  <a:lnTo>
                                    <a:pt x="0" y="0"/>
                                  </a:lnTo>
                                  <a:lnTo>
                                    <a:pt x="153" y="0"/>
                                  </a:lnTo>
                                  <a:lnTo>
                                    <a:pt x="154"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04" name="Freeform 1708"/>
                            <p:cNvSpPr>
                              <a:spLocks/>
                            </p:cNvSpPr>
                            <p:nvPr/>
                          </p:nvSpPr>
                          <p:spPr bwMode="auto">
                            <a:xfrm>
                              <a:off x="325" y="1700"/>
                              <a:ext cx="140" cy="2"/>
                            </a:xfrm>
                            <a:custGeom>
                              <a:avLst/>
                              <a:gdLst>
                                <a:gd name="T0" fmla="*/ 126 w 154"/>
                                <a:gd name="T1" fmla="*/ 1 h 3"/>
                                <a:gd name="T2" fmla="*/ 0 w 154"/>
                                <a:gd name="T3" fmla="*/ 1 h 3"/>
                                <a:gd name="T4" fmla="*/ 0 w 154"/>
                                <a:gd name="T5" fmla="*/ 0 h 3"/>
                                <a:gd name="T6" fmla="*/ 125 w 154"/>
                                <a:gd name="T7" fmla="*/ 0 h 3"/>
                                <a:gd name="T8" fmla="*/ 126 w 154"/>
                                <a:gd name="T9" fmla="*/ 1 h 3"/>
                                <a:gd name="T10" fmla="*/ 126 w 154"/>
                                <a:gd name="T11" fmla="*/ 1 h 3"/>
                                <a:gd name="T12" fmla="*/ 0 60000 65536"/>
                                <a:gd name="T13" fmla="*/ 0 60000 65536"/>
                                <a:gd name="T14" fmla="*/ 0 60000 65536"/>
                                <a:gd name="T15" fmla="*/ 0 60000 65536"/>
                                <a:gd name="T16" fmla="*/ 0 60000 65536"/>
                                <a:gd name="T17" fmla="*/ 0 60000 65536"/>
                                <a:gd name="T18" fmla="*/ 0 w 154"/>
                                <a:gd name="T19" fmla="*/ 0 h 3"/>
                                <a:gd name="T20" fmla="*/ 154 w 15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54" h="3">
                                  <a:moveTo>
                                    <a:pt x="153" y="2"/>
                                  </a:moveTo>
                                  <a:lnTo>
                                    <a:pt x="0" y="2"/>
                                  </a:lnTo>
                                  <a:lnTo>
                                    <a:pt x="0" y="0"/>
                                  </a:lnTo>
                                  <a:lnTo>
                                    <a:pt x="151" y="0"/>
                                  </a:lnTo>
                                  <a:lnTo>
                                    <a:pt x="153" y="2"/>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05" name="Freeform 1709"/>
                            <p:cNvSpPr>
                              <a:spLocks/>
                            </p:cNvSpPr>
                            <p:nvPr/>
                          </p:nvSpPr>
                          <p:spPr bwMode="auto">
                            <a:xfrm>
                              <a:off x="325" y="1700"/>
                              <a:ext cx="138" cy="0"/>
                            </a:xfrm>
                            <a:custGeom>
                              <a:avLst/>
                              <a:gdLst>
                                <a:gd name="T0" fmla="*/ 124 w 152"/>
                                <a:gd name="T1" fmla="*/ 0 h 1"/>
                                <a:gd name="T2" fmla="*/ 0 w 152"/>
                                <a:gd name="T3" fmla="*/ 0 h 1"/>
                                <a:gd name="T4" fmla="*/ 2 w 152"/>
                                <a:gd name="T5" fmla="*/ 0 h 1"/>
                                <a:gd name="T6" fmla="*/ 122 w 152"/>
                                <a:gd name="T7" fmla="*/ 0 h 1"/>
                                <a:gd name="T8" fmla="*/ 124 w 152"/>
                                <a:gd name="T9" fmla="*/ 0 h 1"/>
                                <a:gd name="T10" fmla="*/ 124 w 152"/>
                                <a:gd name="T11" fmla="*/ 0 h 1"/>
                                <a:gd name="T12" fmla="*/ 0 60000 65536"/>
                                <a:gd name="T13" fmla="*/ 0 60000 65536"/>
                                <a:gd name="T14" fmla="*/ 0 60000 65536"/>
                                <a:gd name="T15" fmla="*/ 0 60000 65536"/>
                                <a:gd name="T16" fmla="*/ 0 60000 65536"/>
                                <a:gd name="T17" fmla="*/ 0 60000 65536"/>
                                <a:gd name="T18" fmla="*/ 0 w 152"/>
                                <a:gd name="T19" fmla="*/ 0 h 1"/>
                                <a:gd name="T20" fmla="*/ 152 w 152"/>
                                <a:gd name="T21" fmla="*/ 0 h 1"/>
                              </a:gdLst>
                              <a:ahLst/>
                              <a:cxnLst>
                                <a:cxn ang="T12">
                                  <a:pos x="T0" y="T1"/>
                                </a:cxn>
                                <a:cxn ang="T13">
                                  <a:pos x="T2" y="T3"/>
                                </a:cxn>
                                <a:cxn ang="T14">
                                  <a:pos x="T4" y="T5"/>
                                </a:cxn>
                                <a:cxn ang="T15">
                                  <a:pos x="T6" y="T7"/>
                                </a:cxn>
                                <a:cxn ang="T16">
                                  <a:pos x="T8" y="T9"/>
                                </a:cxn>
                                <a:cxn ang="T17">
                                  <a:pos x="T10" y="T11"/>
                                </a:cxn>
                              </a:cxnLst>
                              <a:rect l="T18" t="T19" r="T20" b="T21"/>
                              <a:pathLst>
                                <a:path w="152" h="1">
                                  <a:moveTo>
                                    <a:pt x="151" y="0"/>
                                  </a:moveTo>
                                  <a:lnTo>
                                    <a:pt x="0" y="0"/>
                                  </a:lnTo>
                                  <a:lnTo>
                                    <a:pt x="2" y="0"/>
                                  </a:lnTo>
                                  <a:lnTo>
                                    <a:pt x="148" y="0"/>
                                  </a:lnTo>
                                  <a:lnTo>
                                    <a:pt x="151"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06" name="Freeform 1710"/>
                            <p:cNvSpPr>
                              <a:spLocks/>
                            </p:cNvSpPr>
                            <p:nvPr/>
                          </p:nvSpPr>
                          <p:spPr bwMode="auto">
                            <a:xfrm>
                              <a:off x="327" y="1700"/>
                              <a:ext cx="133" cy="0"/>
                            </a:xfrm>
                            <a:custGeom>
                              <a:avLst/>
                              <a:gdLst>
                                <a:gd name="T0" fmla="*/ 119 w 147"/>
                                <a:gd name="T1" fmla="*/ 0 h 1"/>
                                <a:gd name="T2" fmla="*/ 0 w 147"/>
                                <a:gd name="T3" fmla="*/ 0 h 1"/>
                                <a:gd name="T4" fmla="*/ 0 w 147"/>
                                <a:gd name="T5" fmla="*/ 0 h 1"/>
                                <a:gd name="T6" fmla="*/ 116 w 147"/>
                                <a:gd name="T7" fmla="*/ 0 h 1"/>
                                <a:gd name="T8" fmla="*/ 119 w 147"/>
                                <a:gd name="T9" fmla="*/ 0 h 1"/>
                                <a:gd name="T10" fmla="*/ 119 w 147"/>
                                <a:gd name="T11" fmla="*/ 0 h 1"/>
                                <a:gd name="T12" fmla="*/ 0 60000 65536"/>
                                <a:gd name="T13" fmla="*/ 0 60000 65536"/>
                                <a:gd name="T14" fmla="*/ 0 60000 65536"/>
                                <a:gd name="T15" fmla="*/ 0 60000 65536"/>
                                <a:gd name="T16" fmla="*/ 0 60000 65536"/>
                                <a:gd name="T17" fmla="*/ 0 60000 65536"/>
                                <a:gd name="T18" fmla="*/ 0 w 147"/>
                                <a:gd name="T19" fmla="*/ 0 h 1"/>
                                <a:gd name="T20" fmla="*/ 147 w 147"/>
                                <a:gd name="T21" fmla="*/ 0 h 1"/>
                              </a:gdLst>
                              <a:ahLst/>
                              <a:cxnLst>
                                <a:cxn ang="T12">
                                  <a:pos x="T0" y="T1"/>
                                </a:cxn>
                                <a:cxn ang="T13">
                                  <a:pos x="T2" y="T3"/>
                                </a:cxn>
                                <a:cxn ang="T14">
                                  <a:pos x="T4" y="T5"/>
                                </a:cxn>
                                <a:cxn ang="T15">
                                  <a:pos x="T6" y="T7"/>
                                </a:cxn>
                                <a:cxn ang="T16">
                                  <a:pos x="T8" y="T9"/>
                                </a:cxn>
                                <a:cxn ang="T17">
                                  <a:pos x="T10" y="T11"/>
                                </a:cxn>
                              </a:cxnLst>
                              <a:rect l="T18" t="T19" r="T20" b="T21"/>
                              <a:pathLst>
                                <a:path w="147" h="1">
                                  <a:moveTo>
                                    <a:pt x="146" y="0"/>
                                  </a:moveTo>
                                  <a:lnTo>
                                    <a:pt x="0" y="0"/>
                                  </a:lnTo>
                                  <a:lnTo>
                                    <a:pt x="142" y="0"/>
                                  </a:lnTo>
                                  <a:lnTo>
                                    <a:pt x="146"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07" name="Freeform 1711"/>
                            <p:cNvSpPr>
                              <a:spLocks/>
                            </p:cNvSpPr>
                            <p:nvPr/>
                          </p:nvSpPr>
                          <p:spPr bwMode="auto">
                            <a:xfrm>
                              <a:off x="327" y="1700"/>
                              <a:ext cx="130" cy="0"/>
                            </a:xfrm>
                            <a:custGeom>
                              <a:avLst/>
                              <a:gdLst>
                                <a:gd name="T0" fmla="*/ 117 w 143"/>
                                <a:gd name="T1" fmla="*/ 0 h 1"/>
                                <a:gd name="T2" fmla="*/ 0 w 143"/>
                                <a:gd name="T3" fmla="*/ 0 h 1"/>
                                <a:gd name="T4" fmla="*/ 0 w 143"/>
                                <a:gd name="T5" fmla="*/ 0 h 1"/>
                                <a:gd name="T6" fmla="*/ 115 w 143"/>
                                <a:gd name="T7" fmla="*/ 0 h 1"/>
                                <a:gd name="T8" fmla="*/ 117 w 143"/>
                                <a:gd name="T9" fmla="*/ 0 h 1"/>
                                <a:gd name="T10" fmla="*/ 117 w 143"/>
                                <a:gd name="T11" fmla="*/ 0 h 1"/>
                                <a:gd name="T12" fmla="*/ 0 60000 65536"/>
                                <a:gd name="T13" fmla="*/ 0 60000 65536"/>
                                <a:gd name="T14" fmla="*/ 0 60000 65536"/>
                                <a:gd name="T15" fmla="*/ 0 60000 65536"/>
                                <a:gd name="T16" fmla="*/ 0 60000 65536"/>
                                <a:gd name="T17" fmla="*/ 0 60000 65536"/>
                                <a:gd name="T18" fmla="*/ 0 w 143"/>
                                <a:gd name="T19" fmla="*/ 0 h 1"/>
                                <a:gd name="T20" fmla="*/ 143 w 143"/>
                                <a:gd name="T21" fmla="*/ 0 h 1"/>
                              </a:gdLst>
                              <a:ahLst/>
                              <a:cxnLst>
                                <a:cxn ang="T12">
                                  <a:pos x="T0" y="T1"/>
                                </a:cxn>
                                <a:cxn ang="T13">
                                  <a:pos x="T2" y="T3"/>
                                </a:cxn>
                                <a:cxn ang="T14">
                                  <a:pos x="T4" y="T5"/>
                                </a:cxn>
                                <a:cxn ang="T15">
                                  <a:pos x="T6" y="T7"/>
                                </a:cxn>
                                <a:cxn ang="T16">
                                  <a:pos x="T8" y="T9"/>
                                </a:cxn>
                                <a:cxn ang="T17">
                                  <a:pos x="T10" y="T11"/>
                                </a:cxn>
                              </a:cxnLst>
                              <a:rect l="T18" t="T19" r="T20" b="T21"/>
                              <a:pathLst>
                                <a:path w="143" h="1">
                                  <a:moveTo>
                                    <a:pt x="142" y="0"/>
                                  </a:moveTo>
                                  <a:lnTo>
                                    <a:pt x="0" y="0"/>
                                  </a:lnTo>
                                  <a:lnTo>
                                    <a:pt x="140" y="0"/>
                                  </a:lnTo>
                                  <a:lnTo>
                                    <a:pt x="142"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08" name="Freeform 1712"/>
                            <p:cNvSpPr>
                              <a:spLocks/>
                            </p:cNvSpPr>
                            <p:nvPr/>
                          </p:nvSpPr>
                          <p:spPr bwMode="auto">
                            <a:xfrm>
                              <a:off x="327" y="1697"/>
                              <a:ext cx="128" cy="3"/>
                            </a:xfrm>
                            <a:custGeom>
                              <a:avLst/>
                              <a:gdLst>
                                <a:gd name="T0" fmla="*/ 115 w 141"/>
                                <a:gd name="T1" fmla="*/ 2 h 4"/>
                                <a:gd name="T2" fmla="*/ 0 w 141"/>
                                <a:gd name="T3" fmla="*/ 2 h 4"/>
                                <a:gd name="T4" fmla="*/ 0 w 141"/>
                                <a:gd name="T5" fmla="*/ 0 h 4"/>
                                <a:gd name="T6" fmla="*/ 113 w 141"/>
                                <a:gd name="T7" fmla="*/ 0 h 4"/>
                                <a:gd name="T8" fmla="*/ 115 w 141"/>
                                <a:gd name="T9" fmla="*/ 2 h 4"/>
                                <a:gd name="T10" fmla="*/ 115 w 141"/>
                                <a:gd name="T11" fmla="*/ 2 h 4"/>
                                <a:gd name="T12" fmla="*/ 0 60000 65536"/>
                                <a:gd name="T13" fmla="*/ 0 60000 65536"/>
                                <a:gd name="T14" fmla="*/ 0 60000 65536"/>
                                <a:gd name="T15" fmla="*/ 0 60000 65536"/>
                                <a:gd name="T16" fmla="*/ 0 60000 65536"/>
                                <a:gd name="T17" fmla="*/ 0 60000 65536"/>
                                <a:gd name="T18" fmla="*/ 0 w 141"/>
                                <a:gd name="T19" fmla="*/ 0 h 4"/>
                                <a:gd name="T20" fmla="*/ 141 w 14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1" h="4">
                                  <a:moveTo>
                                    <a:pt x="140" y="3"/>
                                  </a:moveTo>
                                  <a:lnTo>
                                    <a:pt x="0" y="3"/>
                                  </a:lnTo>
                                  <a:lnTo>
                                    <a:pt x="0" y="0"/>
                                  </a:lnTo>
                                  <a:lnTo>
                                    <a:pt x="138" y="0"/>
                                  </a:lnTo>
                                  <a:lnTo>
                                    <a:pt x="140" y="3"/>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09" name="Freeform 1713"/>
                            <p:cNvSpPr>
                              <a:spLocks/>
                            </p:cNvSpPr>
                            <p:nvPr/>
                          </p:nvSpPr>
                          <p:spPr bwMode="auto">
                            <a:xfrm>
                              <a:off x="327" y="1697"/>
                              <a:ext cx="126" cy="1"/>
                            </a:xfrm>
                            <a:custGeom>
                              <a:avLst/>
                              <a:gdLst>
                                <a:gd name="T0" fmla="*/ 113 w 139"/>
                                <a:gd name="T1" fmla="*/ 0 h 1"/>
                                <a:gd name="T2" fmla="*/ 0 w 139"/>
                                <a:gd name="T3" fmla="*/ 0 h 1"/>
                                <a:gd name="T4" fmla="*/ 2 w 139"/>
                                <a:gd name="T5" fmla="*/ 0 h 1"/>
                                <a:gd name="T6" fmla="*/ 111 w 139"/>
                                <a:gd name="T7" fmla="*/ 0 h 1"/>
                                <a:gd name="T8" fmla="*/ 113 w 139"/>
                                <a:gd name="T9" fmla="*/ 0 h 1"/>
                                <a:gd name="T10" fmla="*/ 113 w 139"/>
                                <a:gd name="T11" fmla="*/ 0 h 1"/>
                                <a:gd name="T12" fmla="*/ 0 60000 65536"/>
                                <a:gd name="T13" fmla="*/ 0 60000 65536"/>
                                <a:gd name="T14" fmla="*/ 0 60000 65536"/>
                                <a:gd name="T15" fmla="*/ 0 60000 65536"/>
                                <a:gd name="T16" fmla="*/ 0 60000 65536"/>
                                <a:gd name="T17" fmla="*/ 0 60000 65536"/>
                                <a:gd name="T18" fmla="*/ 0 w 139"/>
                                <a:gd name="T19" fmla="*/ 0 h 1"/>
                                <a:gd name="T20" fmla="*/ 139 w 1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9" h="1">
                                  <a:moveTo>
                                    <a:pt x="138" y="0"/>
                                  </a:moveTo>
                                  <a:lnTo>
                                    <a:pt x="0" y="0"/>
                                  </a:lnTo>
                                  <a:lnTo>
                                    <a:pt x="2" y="0"/>
                                  </a:lnTo>
                                  <a:lnTo>
                                    <a:pt x="136" y="0"/>
                                  </a:lnTo>
                                  <a:lnTo>
                                    <a:pt x="138"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10" name="Freeform 1714"/>
                            <p:cNvSpPr>
                              <a:spLocks/>
                            </p:cNvSpPr>
                            <p:nvPr/>
                          </p:nvSpPr>
                          <p:spPr bwMode="auto">
                            <a:xfrm>
                              <a:off x="328" y="1697"/>
                              <a:ext cx="123" cy="1"/>
                            </a:xfrm>
                            <a:custGeom>
                              <a:avLst/>
                              <a:gdLst>
                                <a:gd name="T0" fmla="*/ 111 w 135"/>
                                <a:gd name="T1" fmla="*/ 0 h 1"/>
                                <a:gd name="T2" fmla="*/ 0 w 135"/>
                                <a:gd name="T3" fmla="*/ 0 h 1"/>
                                <a:gd name="T4" fmla="*/ 0 w 135"/>
                                <a:gd name="T5" fmla="*/ 0 h 1"/>
                                <a:gd name="T6" fmla="*/ 109 w 135"/>
                                <a:gd name="T7" fmla="*/ 0 h 1"/>
                                <a:gd name="T8" fmla="*/ 111 w 135"/>
                                <a:gd name="T9" fmla="*/ 0 h 1"/>
                                <a:gd name="T10" fmla="*/ 111 w 135"/>
                                <a:gd name="T11" fmla="*/ 0 h 1"/>
                                <a:gd name="T12" fmla="*/ 0 60000 65536"/>
                                <a:gd name="T13" fmla="*/ 0 60000 65536"/>
                                <a:gd name="T14" fmla="*/ 0 60000 65536"/>
                                <a:gd name="T15" fmla="*/ 0 60000 65536"/>
                                <a:gd name="T16" fmla="*/ 0 60000 65536"/>
                                <a:gd name="T17" fmla="*/ 0 60000 65536"/>
                                <a:gd name="T18" fmla="*/ 0 w 135"/>
                                <a:gd name="T19" fmla="*/ 0 h 1"/>
                                <a:gd name="T20" fmla="*/ 135 w 13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5" h="1">
                                  <a:moveTo>
                                    <a:pt x="134" y="0"/>
                                  </a:moveTo>
                                  <a:lnTo>
                                    <a:pt x="0" y="0"/>
                                  </a:lnTo>
                                  <a:lnTo>
                                    <a:pt x="132" y="0"/>
                                  </a:lnTo>
                                  <a:lnTo>
                                    <a:pt x="134"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11" name="Freeform 1715"/>
                            <p:cNvSpPr>
                              <a:spLocks/>
                            </p:cNvSpPr>
                            <p:nvPr/>
                          </p:nvSpPr>
                          <p:spPr bwMode="auto">
                            <a:xfrm>
                              <a:off x="328" y="1697"/>
                              <a:ext cx="121" cy="1"/>
                            </a:xfrm>
                            <a:custGeom>
                              <a:avLst/>
                              <a:gdLst>
                                <a:gd name="T0" fmla="*/ 109 w 133"/>
                                <a:gd name="T1" fmla="*/ 0 h 1"/>
                                <a:gd name="T2" fmla="*/ 0 w 133"/>
                                <a:gd name="T3" fmla="*/ 0 h 1"/>
                                <a:gd name="T4" fmla="*/ 0 w 133"/>
                                <a:gd name="T5" fmla="*/ 0 h 1"/>
                                <a:gd name="T6" fmla="*/ 107 w 133"/>
                                <a:gd name="T7" fmla="*/ 0 h 1"/>
                                <a:gd name="T8" fmla="*/ 109 w 133"/>
                                <a:gd name="T9" fmla="*/ 0 h 1"/>
                                <a:gd name="T10" fmla="*/ 109 w 133"/>
                                <a:gd name="T11" fmla="*/ 0 h 1"/>
                                <a:gd name="T12" fmla="*/ 0 60000 65536"/>
                                <a:gd name="T13" fmla="*/ 0 60000 65536"/>
                                <a:gd name="T14" fmla="*/ 0 60000 65536"/>
                                <a:gd name="T15" fmla="*/ 0 60000 65536"/>
                                <a:gd name="T16" fmla="*/ 0 60000 65536"/>
                                <a:gd name="T17" fmla="*/ 0 60000 65536"/>
                                <a:gd name="T18" fmla="*/ 0 w 133"/>
                                <a:gd name="T19" fmla="*/ 0 h 1"/>
                                <a:gd name="T20" fmla="*/ 133 w 13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3" h="1">
                                  <a:moveTo>
                                    <a:pt x="132" y="0"/>
                                  </a:moveTo>
                                  <a:lnTo>
                                    <a:pt x="0" y="0"/>
                                  </a:lnTo>
                                  <a:lnTo>
                                    <a:pt x="130" y="0"/>
                                  </a:lnTo>
                                  <a:lnTo>
                                    <a:pt x="132"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12" name="Freeform 1716"/>
                            <p:cNvSpPr>
                              <a:spLocks/>
                            </p:cNvSpPr>
                            <p:nvPr/>
                          </p:nvSpPr>
                          <p:spPr bwMode="auto">
                            <a:xfrm>
                              <a:off x="328" y="1697"/>
                              <a:ext cx="120" cy="1"/>
                            </a:xfrm>
                            <a:custGeom>
                              <a:avLst/>
                              <a:gdLst>
                                <a:gd name="T0" fmla="*/ 109 w 131"/>
                                <a:gd name="T1" fmla="*/ 0 h 1"/>
                                <a:gd name="T2" fmla="*/ 0 w 131"/>
                                <a:gd name="T3" fmla="*/ 0 h 1"/>
                                <a:gd name="T4" fmla="*/ 0 w 131"/>
                                <a:gd name="T5" fmla="*/ 0 h 1"/>
                                <a:gd name="T6" fmla="*/ 107 w 131"/>
                                <a:gd name="T7" fmla="*/ 0 h 1"/>
                                <a:gd name="T8" fmla="*/ 109 w 131"/>
                                <a:gd name="T9" fmla="*/ 0 h 1"/>
                                <a:gd name="T10" fmla="*/ 109 w 131"/>
                                <a:gd name="T11" fmla="*/ 0 h 1"/>
                                <a:gd name="T12" fmla="*/ 0 60000 65536"/>
                                <a:gd name="T13" fmla="*/ 0 60000 65536"/>
                                <a:gd name="T14" fmla="*/ 0 60000 65536"/>
                                <a:gd name="T15" fmla="*/ 0 60000 65536"/>
                                <a:gd name="T16" fmla="*/ 0 60000 65536"/>
                                <a:gd name="T17" fmla="*/ 0 60000 65536"/>
                                <a:gd name="T18" fmla="*/ 0 w 131"/>
                                <a:gd name="T19" fmla="*/ 0 h 1"/>
                                <a:gd name="T20" fmla="*/ 131 w 1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1" h="1">
                                  <a:moveTo>
                                    <a:pt x="130" y="0"/>
                                  </a:moveTo>
                                  <a:lnTo>
                                    <a:pt x="0" y="0"/>
                                  </a:lnTo>
                                  <a:lnTo>
                                    <a:pt x="128" y="0"/>
                                  </a:lnTo>
                                  <a:lnTo>
                                    <a:pt x="130"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13" name="Freeform 1717"/>
                            <p:cNvSpPr>
                              <a:spLocks/>
                            </p:cNvSpPr>
                            <p:nvPr/>
                          </p:nvSpPr>
                          <p:spPr bwMode="auto">
                            <a:xfrm>
                              <a:off x="328" y="1695"/>
                              <a:ext cx="118" cy="3"/>
                            </a:xfrm>
                            <a:custGeom>
                              <a:avLst/>
                              <a:gdLst>
                                <a:gd name="T0" fmla="*/ 107 w 129"/>
                                <a:gd name="T1" fmla="*/ 2 h 3"/>
                                <a:gd name="T2" fmla="*/ 0 w 129"/>
                                <a:gd name="T3" fmla="*/ 2 h 3"/>
                                <a:gd name="T4" fmla="*/ 2 w 129"/>
                                <a:gd name="T5" fmla="*/ 0 h 3"/>
                                <a:gd name="T6" fmla="*/ 104 w 129"/>
                                <a:gd name="T7" fmla="*/ 0 h 3"/>
                                <a:gd name="T8" fmla="*/ 107 w 129"/>
                                <a:gd name="T9" fmla="*/ 2 h 3"/>
                                <a:gd name="T10" fmla="*/ 107 w 129"/>
                                <a:gd name="T11" fmla="*/ 2 h 3"/>
                                <a:gd name="T12" fmla="*/ 0 60000 65536"/>
                                <a:gd name="T13" fmla="*/ 0 60000 65536"/>
                                <a:gd name="T14" fmla="*/ 0 60000 65536"/>
                                <a:gd name="T15" fmla="*/ 0 60000 65536"/>
                                <a:gd name="T16" fmla="*/ 0 60000 65536"/>
                                <a:gd name="T17" fmla="*/ 0 60000 65536"/>
                                <a:gd name="T18" fmla="*/ 0 w 129"/>
                                <a:gd name="T19" fmla="*/ 0 h 3"/>
                                <a:gd name="T20" fmla="*/ 129 w 129"/>
                                <a:gd name="T21" fmla="*/ 3 h 3"/>
                              </a:gdLst>
                              <a:ahLst/>
                              <a:cxnLst>
                                <a:cxn ang="T12">
                                  <a:pos x="T0" y="T1"/>
                                </a:cxn>
                                <a:cxn ang="T13">
                                  <a:pos x="T2" y="T3"/>
                                </a:cxn>
                                <a:cxn ang="T14">
                                  <a:pos x="T4" y="T5"/>
                                </a:cxn>
                                <a:cxn ang="T15">
                                  <a:pos x="T6" y="T7"/>
                                </a:cxn>
                                <a:cxn ang="T16">
                                  <a:pos x="T8" y="T9"/>
                                </a:cxn>
                                <a:cxn ang="T17">
                                  <a:pos x="T10" y="T11"/>
                                </a:cxn>
                              </a:cxnLst>
                              <a:rect l="T18" t="T19" r="T20" b="T21"/>
                              <a:pathLst>
                                <a:path w="129" h="3">
                                  <a:moveTo>
                                    <a:pt x="128" y="2"/>
                                  </a:moveTo>
                                  <a:lnTo>
                                    <a:pt x="0" y="2"/>
                                  </a:lnTo>
                                  <a:lnTo>
                                    <a:pt x="2" y="0"/>
                                  </a:lnTo>
                                  <a:lnTo>
                                    <a:pt x="125" y="0"/>
                                  </a:lnTo>
                                  <a:lnTo>
                                    <a:pt x="128" y="2"/>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14" name="Freeform 1718"/>
                            <p:cNvSpPr>
                              <a:spLocks/>
                            </p:cNvSpPr>
                            <p:nvPr/>
                          </p:nvSpPr>
                          <p:spPr bwMode="auto">
                            <a:xfrm>
                              <a:off x="330" y="1695"/>
                              <a:ext cx="113" cy="1"/>
                            </a:xfrm>
                            <a:custGeom>
                              <a:avLst/>
                              <a:gdLst>
                                <a:gd name="T0" fmla="*/ 102 w 124"/>
                                <a:gd name="T1" fmla="*/ 0 h 1"/>
                                <a:gd name="T2" fmla="*/ 0 w 124"/>
                                <a:gd name="T3" fmla="*/ 0 h 1"/>
                                <a:gd name="T4" fmla="*/ 0 w 124"/>
                                <a:gd name="T5" fmla="*/ 0 h 1"/>
                                <a:gd name="T6" fmla="*/ 100 w 124"/>
                                <a:gd name="T7" fmla="*/ 0 h 1"/>
                                <a:gd name="T8" fmla="*/ 102 w 124"/>
                                <a:gd name="T9" fmla="*/ 0 h 1"/>
                                <a:gd name="T10" fmla="*/ 102 w 124"/>
                                <a:gd name="T11" fmla="*/ 0 h 1"/>
                                <a:gd name="T12" fmla="*/ 0 60000 65536"/>
                                <a:gd name="T13" fmla="*/ 0 60000 65536"/>
                                <a:gd name="T14" fmla="*/ 0 60000 65536"/>
                                <a:gd name="T15" fmla="*/ 0 60000 65536"/>
                                <a:gd name="T16" fmla="*/ 0 60000 65536"/>
                                <a:gd name="T17" fmla="*/ 0 60000 65536"/>
                                <a:gd name="T18" fmla="*/ 0 w 124"/>
                                <a:gd name="T19" fmla="*/ 0 h 1"/>
                                <a:gd name="T20" fmla="*/ 124 w 1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4" h="1">
                                  <a:moveTo>
                                    <a:pt x="123" y="0"/>
                                  </a:moveTo>
                                  <a:lnTo>
                                    <a:pt x="0" y="0"/>
                                  </a:lnTo>
                                  <a:lnTo>
                                    <a:pt x="121" y="0"/>
                                  </a:lnTo>
                                  <a:lnTo>
                                    <a:pt x="123"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15" name="Freeform 1719"/>
                            <p:cNvSpPr>
                              <a:spLocks/>
                            </p:cNvSpPr>
                            <p:nvPr/>
                          </p:nvSpPr>
                          <p:spPr bwMode="auto">
                            <a:xfrm>
                              <a:off x="330" y="1695"/>
                              <a:ext cx="111" cy="1"/>
                            </a:xfrm>
                            <a:custGeom>
                              <a:avLst/>
                              <a:gdLst>
                                <a:gd name="T0" fmla="*/ 100 w 122"/>
                                <a:gd name="T1" fmla="*/ 0 h 1"/>
                                <a:gd name="T2" fmla="*/ 0 w 122"/>
                                <a:gd name="T3" fmla="*/ 0 h 1"/>
                                <a:gd name="T4" fmla="*/ 0 w 122"/>
                                <a:gd name="T5" fmla="*/ 0 h 1"/>
                                <a:gd name="T6" fmla="*/ 98 w 122"/>
                                <a:gd name="T7" fmla="*/ 0 h 1"/>
                                <a:gd name="T8" fmla="*/ 100 w 122"/>
                                <a:gd name="T9" fmla="*/ 0 h 1"/>
                                <a:gd name="T10" fmla="*/ 100 w 122"/>
                                <a:gd name="T11" fmla="*/ 0 h 1"/>
                                <a:gd name="T12" fmla="*/ 0 60000 65536"/>
                                <a:gd name="T13" fmla="*/ 0 60000 65536"/>
                                <a:gd name="T14" fmla="*/ 0 60000 65536"/>
                                <a:gd name="T15" fmla="*/ 0 60000 65536"/>
                                <a:gd name="T16" fmla="*/ 0 60000 65536"/>
                                <a:gd name="T17" fmla="*/ 0 60000 65536"/>
                                <a:gd name="T18" fmla="*/ 0 w 122"/>
                                <a:gd name="T19" fmla="*/ 0 h 1"/>
                                <a:gd name="T20" fmla="*/ 122 w 1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2" h="1">
                                  <a:moveTo>
                                    <a:pt x="121" y="0"/>
                                  </a:moveTo>
                                  <a:lnTo>
                                    <a:pt x="0" y="0"/>
                                  </a:lnTo>
                                  <a:lnTo>
                                    <a:pt x="119" y="0"/>
                                  </a:lnTo>
                                  <a:lnTo>
                                    <a:pt x="121"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16" name="Freeform 1720"/>
                            <p:cNvSpPr>
                              <a:spLocks/>
                            </p:cNvSpPr>
                            <p:nvPr/>
                          </p:nvSpPr>
                          <p:spPr bwMode="auto">
                            <a:xfrm>
                              <a:off x="330" y="1695"/>
                              <a:ext cx="109" cy="1"/>
                            </a:xfrm>
                            <a:custGeom>
                              <a:avLst/>
                              <a:gdLst>
                                <a:gd name="T0" fmla="*/ 98 w 120"/>
                                <a:gd name="T1" fmla="*/ 0 h 1"/>
                                <a:gd name="T2" fmla="*/ 0 w 120"/>
                                <a:gd name="T3" fmla="*/ 0 h 1"/>
                                <a:gd name="T4" fmla="*/ 0 w 120"/>
                                <a:gd name="T5" fmla="*/ 0 h 1"/>
                                <a:gd name="T6" fmla="*/ 96 w 120"/>
                                <a:gd name="T7" fmla="*/ 0 h 1"/>
                                <a:gd name="T8" fmla="*/ 98 w 120"/>
                                <a:gd name="T9" fmla="*/ 0 h 1"/>
                                <a:gd name="T10" fmla="*/ 98 w 120"/>
                                <a:gd name="T11" fmla="*/ 0 h 1"/>
                                <a:gd name="T12" fmla="*/ 0 60000 65536"/>
                                <a:gd name="T13" fmla="*/ 0 60000 65536"/>
                                <a:gd name="T14" fmla="*/ 0 60000 65536"/>
                                <a:gd name="T15" fmla="*/ 0 60000 65536"/>
                                <a:gd name="T16" fmla="*/ 0 60000 65536"/>
                                <a:gd name="T17" fmla="*/ 0 60000 65536"/>
                                <a:gd name="T18" fmla="*/ 0 w 120"/>
                                <a:gd name="T19" fmla="*/ 0 h 1"/>
                                <a:gd name="T20" fmla="*/ 120 w 1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0" h="1">
                                  <a:moveTo>
                                    <a:pt x="119" y="0"/>
                                  </a:moveTo>
                                  <a:lnTo>
                                    <a:pt x="0" y="0"/>
                                  </a:lnTo>
                                  <a:lnTo>
                                    <a:pt x="117" y="0"/>
                                  </a:lnTo>
                                  <a:lnTo>
                                    <a:pt x="119"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17" name="Freeform 1721"/>
                            <p:cNvSpPr>
                              <a:spLocks/>
                            </p:cNvSpPr>
                            <p:nvPr/>
                          </p:nvSpPr>
                          <p:spPr bwMode="auto">
                            <a:xfrm>
                              <a:off x="330" y="1695"/>
                              <a:ext cx="108" cy="1"/>
                            </a:xfrm>
                            <a:custGeom>
                              <a:avLst/>
                              <a:gdLst>
                                <a:gd name="T0" fmla="*/ 98 w 118"/>
                                <a:gd name="T1" fmla="*/ 0 h 1"/>
                                <a:gd name="T2" fmla="*/ 0 w 118"/>
                                <a:gd name="T3" fmla="*/ 0 h 1"/>
                                <a:gd name="T4" fmla="*/ 2 w 118"/>
                                <a:gd name="T5" fmla="*/ 0 h 1"/>
                                <a:gd name="T6" fmla="*/ 96 w 118"/>
                                <a:gd name="T7" fmla="*/ 0 h 1"/>
                                <a:gd name="T8" fmla="*/ 98 w 118"/>
                                <a:gd name="T9" fmla="*/ 0 h 1"/>
                                <a:gd name="T10" fmla="*/ 98 w 118"/>
                                <a:gd name="T11" fmla="*/ 0 h 1"/>
                                <a:gd name="T12" fmla="*/ 0 60000 65536"/>
                                <a:gd name="T13" fmla="*/ 0 60000 65536"/>
                                <a:gd name="T14" fmla="*/ 0 60000 65536"/>
                                <a:gd name="T15" fmla="*/ 0 60000 65536"/>
                                <a:gd name="T16" fmla="*/ 0 60000 65536"/>
                                <a:gd name="T17" fmla="*/ 0 60000 65536"/>
                                <a:gd name="T18" fmla="*/ 0 w 118"/>
                                <a:gd name="T19" fmla="*/ 0 h 1"/>
                                <a:gd name="T20" fmla="*/ 118 w 1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8" h="1">
                                  <a:moveTo>
                                    <a:pt x="117" y="0"/>
                                  </a:moveTo>
                                  <a:lnTo>
                                    <a:pt x="0" y="0"/>
                                  </a:lnTo>
                                  <a:lnTo>
                                    <a:pt x="2" y="0"/>
                                  </a:lnTo>
                                  <a:lnTo>
                                    <a:pt x="115" y="0"/>
                                  </a:lnTo>
                                  <a:lnTo>
                                    <a:pt x="117"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18" name="Freeform 1722"/>
                            <p:cNvSpPr>
                              <a:spLocks/>
                            </p:cNvSpPr>
                            <p:nvPr/>
                          </p:nvSpPr>
                          <p:spPr bwMode="auto">
                            <a:xfrm>
                              <a:off x="332" y="1693"/>
                              <a:ext cx="104" cy="3"/>
                            </a:xfrm>
                            <a:custGeom>
                              <a:avLst/>
                              <a:gdLst>
                                <a:gd name="T0" fmla="*/ 94 w 114"/>
                                <a:gd name="T1" fmla="*/ 2 h 3"/>
                                <a:gd name="T2" fmla="*/ 0 w 114"/>
                                <a:gd name="T3" fmla="*/ 2 h 3"/>
                                <a:gd name="T4" fmla="*/ 0 w 114"/>
                                <a:gd name="T5" fmla="*/ 0 h 3"/>
                                <a:gd name="T6" fmla="*/ 92 w 114"/>
                                <a:gd name="T7" fmla="*/ 0 h 3"/>
                                <a:gd name="T8" fmla="*/ 94 w 114"/>
                                <a:gd name="T9" fmla="*/ 2 h 3"/>
                                <a:gd name="T10" fmla="*/ 94 w 114"/>
                                <a:gd name="T11" fmla="*/ 2 h 3"/>
                                <a:gd name="T12" fmla="*/ 0 60000 65536"/>
                                <a:gd name="T13" fmla="*/ 0 60000 65536"/>
                                <a:gd name="T14" fmla="*/ 0 60000 65536"/>
                                <a:gd name="T15" fmla="*/ 0 60000 65536"/>
                                <a:gd name="T16" fmla="*/ 0 60000 65536"/>
                                <a:gd name="T17" fmla="*/ 0 60000 65536"/>
                                <a:gd name="T18" fmla="*/ 0 w 114"/>
                                <a:gd name="T19" fmla="*/ 0 h 3"/>
                                <a:gd name="T20" fmla="*/ 114 w 11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4" h="3">
                                  <a:moveTo>
                                    <a:pt x="113" y="2"/>
                                  </a:moveTo>
                                  <a:lnTo>
                                    <a:pt x="0" y="2"/>
                                  </a:lnTo>
                                  <a:lnTo>
                                    <a:pt x="0" y="0"/>
                                  </a:lnTo>
                                  <a:lnTo>
                                    <a:pt x="111" y="0"/>
                                  </a:lnTo>
                                  <a:lnTo>
                                    <a:pt x="113" y="2"/>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19" name="Freeform 1723"/>
                            <p:cNvSpPr>
                              <a:spLocks/>
                            </p:cNvSpPr>
                            <p:nvPr/>
                          </p:nvSpPr>
                          <p:spPr bwMode="auto">
                            <a:xfrm>
                              <a:off x="332" y="1693"/>
                              <a:ext cx="102" cy="1"/>
                            </a:xfrm>
                            <a:custGeom>
                              <a:avLst/>
                              <a:gdLst>
                                <a:gd name="T0" fmla="*/ 92 w 112"/>
                                <a:gd name="T1" fmla="*/ 0 h 1"/>
                                <a:gd name="T2" fmla="*/ 0 w 112"/>
                                <a:gd name="T3" fmla="*/ 0 h 1"/>
                                <a:gd name="T4" fmla="*/ 0 w 112"/>
                                <a:gd name="T5" fmla="*/ 0 h 1"/>
                                <a:gd name="T6" fmla="*/ 90 w 112"/>
                                <a:gd name="T7" fmla="*/ 0 h 1"/>
                                <a:gd name="T8" fmla="*/ 92 w 112"/>
                                <a:gd name="T9" fmla="*/ 0 h 1"/>
                                <a:gd name="T10" fmla="*/ 92 w 112"/>
                                <a:gd name="T11" fmla="*/ 0 h 1"/>
                                <a:gd name="T12" fmla="*/ 0 60000 65536"/>
                                <a:gd name="T13" fmla="*/ 0 60000 65536"/>
                                <a:gd name="T14" fmla="*/ 0 60000 65536"/>
                                <a:gd name="T15" fmla="*/ 0 60000 65536"/>
                                <a:gd name="T16" fmla="*/ 0 60000 65536"/>
                                <a:gd name="T17" fmla="*/ 0 60000 65536"/>
                                <a:gd name="T18" fmla="*/ 0 w 112"/>
                                <a:gd name="T19" fmla="*/ 0 h 1"/>
                                <a:gd name="T20" fmla="*/ 112 w 11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2" h="1">
                                  <a:moveTo>
                                    <a:pt x="111" y="0"/>
                                  </a:moveTo>
                                  <a:lnTo>
                                    <a:pt x="0" y="0"/>
                                  </a:lnTo>
                                  <a:lnTo>
                                    <a:pt x="109" y="0"/>
                                  </a:lnTo>
                                  <a:lnTo>
                                    <a:pt x="111"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20" name="Freeform 1724"/>
                            <p:cNvSpPr>
                              <a:spLocks/>
                            </p:cNvSpPr>
                            <p:nvPr/>
                          </p:nvSpPr>
                          <p:spPr bwMode="auto">
                            <a:xfrm>
                              <a:off x="332" y="1693"/>
                              <a:ext cx="100" cy="1"/>
                            </a:xfrm>
                            <a:custGeom>
                              <a:avLst/>
                              <a:gdLst>
                                <a:gd name="T0" fmla="*/ 90 w 110"/>
                                <a:gd name="T1" fmla="*/ 0 h 1"/>
                                <a:gd name="T2" fmla="*/ 0 w 110"/>
                                <a:gd name="T3" fmla="*/ 0 h 1"/>
                                <a:gd name="T4" fmla="*/ 0 w 110"/>
                                <a:gd name="T5" fmla="*/ 0 h 1"/>
                                <a:gd name="T6" fmla="*/ 88 w 110"/>
                                <a:gd name="T7" fmla="*/ 0 h 1"/>
                                <a:gd name="T8" fmla="*/ 90 w 110"/>
                                <a:gd name="T9" fmla="*/ 0 h 1"/>
                                <a:gd name="T10" fmla="*/ 90 w 110"/>
                                <a:gd name="T11" fmla="*/ 0 h 1"/>
                                <a:gd name="T12" fmla="*/ 0 60000 65536"/>
                                <a:gd name="T13" fmla="*/ 0 60000 65536"/>
                                <a:gd name="T14" fmla="*/ 0 60000 65536"/>
                                <a:gd name="T15" fmla="*/ 0 60000 65536"/>
                                <a:gd name="T16" fmla="*/ 0 60000 65536"/>
                                <a:gd name="T17" fmla="*/ 0 60000 65536"/>
                                <a:gd name="T18" fmla="*/ 0 w 110"/>
                                <a:gd name="T19" fmla="*/ 0 h 1"/>
                                <a:gd name="T20" fmla="*/ 110 w 1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0" h="1">
                                  <a:moveTo>
                                    <a:pt x="109" y="0"/>
                                  </a:moveTo>
                                  <a:lnTo>
                                    <a:pt x="0" y="0"/>
                                  </a:lnTo>
                                  <a:lnTo>
                                    <a:pt x="107" y="0"/>
                                  </a:lnTo>
                                  <a:lnTo>
                                    <a:pt x="109"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21" name="Freeform 1725"/>
                            <p:cNvSpPr>
                              <a:spLocks/>
                            </p:cNvSpPr>
                            <p:nvPr/>
                          </p:nvSpPr>
                          <p:spPr bwMode="auto">
                            <a:xfrm>
                              <a:off x="332" y="1693"/>
                              <a:ext cx="98" cy="1"/>
                            </a:xfrm>
                            <a:custGeom>
                              <a:avLst/>
                              <a:gdLst>
                                <a:gd name="T0" fmla="*/ 88 w 108"/>
                                <a:gd name="T1" fmla="*/ 0 h 1"/>
                                <a:gd name="T2" fmla="*/ 0 w 108"/>
                                <a:gd name="T3" fmla="*/ 0 h 1"/>
                                <a:gd name="T4" fmla="*/ 2 w 108"/>
                                <a:gd name="T5" fmla="*/ 0 h 1"/>
                                <a:gd name="T6" fmla="*/ 86 w 108"/>
                                <a:gd name="T7" fmla="*/ 0 h 1"/>
                                <a:gd name="T8" fmla="*/ 88 w 108"/>
                                <a:gd name="T9" fmla="*/ 0 h 1"/>
                                <a:gd name="T10" fmla="*/ 88 w 108"/>
                                <a:gd name="T11" fmla="*/ 0 h 1"/>
                                <a:gd name="T12" fmla="*/ 0 60000 65536"/>
                                <a:gd name="T13" fmla="*/ 0 60000 65536"/>
                                <a:gd name="T14" fmla="*/ 0 60000 65536"/>
                                <a:gd name="T15" fmla="*/ 0 60000 65536"/>
                                <a:gd name="T16" fmla="*/ 0 60000 65536"/>
                                <a:gd name="T17" fmla="*/ 0 60000 65536"/>
                                <a:gd name="T18" fmla="*/ 0 w 108"/>
                                <a:gd name="T19" fmla="*/ 0 h 1"/>
                                <a:gd name="T20" fmla="*/ 108 w 10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8" h="1">
                                  <a:moveTo>
                                    <a:pt x="107" y="0"/>
                                  </a:moveTo>
                                  <a:lnTo>
                                    <a:pt x="0" y="0"/>
                                  </a:lnTo>
                                  <a:lnTo>
                                    <a:pt x="2" y="0"/>
                                  </a:lnTo>
                                  <a:lnTo>
                                    <a:pt x="105" y="0"/>
                                  </a:lnTo>
                                  <a:lnTo>
                                    <a:pt x="107"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22" name="Freeform 1726"/>
                            <p:cNvSpPr>
                              <a:spLocks/>
                            </p:cNvSpPr>
                            <p:nvPr/>
                          </p:nvSpPr>
                          <p:spPr bwMode="auto">
                            <a:xfrm>
                              <a:off x="334" y="1692"/>
                              <a:ext cx="94" cy="2"/>
                            </a:xfrm>
                            <a:custGeom>
                              <a:avLst/>
                              <a:gdLst>
                                <a:gd name="T0" fmla="*/ 84 w 104"/>
                                <a:gd name="T1" fmla="*/ 1 h 3"/>
                                <a:gd name="T2" fmla="*/ 0 w 104"/>
                                <a:gd name="T3" fmla="*/ 1 h 3"/>
                                <a:gd name="T4" fmla="*/ 0 w 104"/>
                                <a:gd name="T5" fmla="*/ 0 h 3"/>
                                <a:gd name="T6" fmla="*/ 81 w 104"/>
                                <a:gd name="T7" fmla="*/ 0 h 3"/>
                                <a:gd name="T8" fmla="*/ 84 w 104"/>
                                <a:gd name="T9" fmla="*/ 1 h 3"/>
                                <a:gd name="T10" fmla="*/ 84 w 104"/>
                                <a:gd name="T11" fmla="*/ 1 h 3"/>
                                <a:gd name="T12" fmla="*/ 0 60000 65536"/>
                                <a:gd name="T13" fmla="*/ 0 60000 65536"/>
                                <a:gd name="T14" fmla="*/ 0 60000 65536"/>
                                <a:gd name="T15" fmla="*/ 0 60000 65536"/>
                                <a:gd name="T16" fmla="*/ 0 60000 65536"/>
                                <a:gd name="T17" fmla="*/ 0 60000 65536"/>
                                <a:gd name="T18" fmla="*/ 0 w 104"/>
                                <a:gd name="T19" fmla="*/ 0 h 3"/>
                                <a:gd name="T20" fmla="*/ 104 w 10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4" h="3">
                                  <a:moveTo>
                                    <a:pt x="103" y="2"/>
                                  </a:moveTo>
                                  <a:lnTo>
                                    <a:pt x="0" y="2"/>
                                  </a:lnTo>
                                  <a:lnTo>
                                    <a:pt x="0" y="0"/>
                                  </a:lnTo>
                                  <a:lnTo>
                                    <a:pt x="100" y="0"/>
                                  </a:lnTo>
                                  <a:lnTo>
                                    <a:pt x="103" y="2"/>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23" name="Freeform 1727"/>
                            <p:cNvSpPr>
                              <a:spLocks/>
                            </p:cNvSpPr>
                            <p:nvPr/>
                          </p:nvSpPr>
                          <p:spPr bwMode="auto">
                            <a:xfrm>
                              <a:off x="334" y="1692"/>
                              <a:ext cx="92" cy="0"/>
                            </a:xfrm>
                            <a:custGeom>
                              <a:avLst/>
                              <a:gdLst>
                                <a:gd name="T0" fmla="*/ 83 w 101"/>
                                <a:gd name="T1" fmla="*/ 0 h 1"/>
                                <a:gd name="T2" fmla="*/ 0 w 101"/>
                                <a:gd name="T3" fmla="*/ 0 h 1"/>
                                <a:gd name="T4" fmla="*/ 0 w 101"/>
                                <a:gd name="T5" fmla="*/ 0 h 1"/>
                                <a:gd name="T6" fmla="*/ 80 w 101"/>
                                <a:gd name="T7" fmla="*/ 0 h 1"/>
                                <a:gd name="T8" fmla="*/ 83 w 101"/>
                                <a:gd name="T9" fmla="*/ 0 h 1"/>
                                <a:gd name="T10" fmla="*/ 83 w 101"/>
                                <a:gd name="T11" fmla="*/ 0 h 1"/>
                                <a:gd name="T12" fmla="*/ 0 60000 65536"/>
                                <a:gd name="T13" fmla="*/ 0 60000 65536"/>
                                <a:gd name="T14" fmla="*/ 0 60000 65536"/>
                                <a:gd name="T15" fmla="*/ 0 60000 65536"/>
                                <a:gd name="T16" fmla="*/ 0 60000 65536"/>
                                <a:gd name="T17" fmla="*/ 0 60000 65536"/>
                                <a:gd name="T18" fmla="*/ 0 w 101"/>
                                <a:gd name="T19" fmla="*/ 0 h 1"/>
                                <a:gd name="T20" fmla="*/ 101 w 101"/>
                                <a:gd name="T21" fmla="*/ 0 h 1"/>
                              </a:gdLst>
                              <a:ahLst/>
                              <a:cxnLst>
                                <a:cxn ang="T12">
                                  <a:pos x="T0" y="T1"/>
                                </a:cxn>
                                <a:cxn ang="T13">
                                  <a:pos x="T2" y="T3"/>
                                </a:cxn>
                                <a:cxn ang="T14">
                                  <a:pos x="T4" y="T5"/>
                                </a:cxn>
                                <a:cxn ang="T15">
                                  <a:pos x="T6" y="T7"/>
                                </a:cxn>
                                <a:cxn ang="T16">
                                  <a:pos x="T8" y="T9"/>
                                </a:cxn>
                                <a:cxn ang="T17">
                                  <a:pos x="T10" y="T11"/>
                                </a:cxn>
                              </a:cxnLst>
                              <a:rect l="T18" t="T19" r="T20" b="T21"/>
                              <a:pathLst>
                                <a:path w="101" h="1">
                                  <a:moveTo>
                                    <a:pt x="100" y="0"/>
                                  </a:moveTo>
                                  <a:lnTo>
                                    <a:pt x="0" y="0"/>
                                  </a:lnTo>
                                  <a:lnTo>
                                    <a:pt x="97" y="0"/>
                                  </a:lnTo>
                                  <a:lnTo>
                                    <a:pt x="100"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24" name="Freeform 1728"/>
                            <p:cNvSpPr>
                              <a:spLocks/>
                            </p:cNvSpPr>
                            <p:nvPr/>
                          </p:nvSpPr>
                          <p:spPr bwMode="auto">
                            <a:xfrm>
                              <a:off x="334" y="1692"/>
                              <a:ext cx="89" cy="0"/>
                            </a:xfrm>
                            <a:custGeom>
                              <a:avLst/>
                              <a:gdLst>
                                <a:gd name="T0" fmla="*/ 80 w 98"/>
                                <a:gd name="T1" fmla="*/ 0 h 1"/>
                                <a:gd name="T2" fmla="*/ 0 w 98"/>
                                <a:gd name="T3" fmla="*/ 0 h 1"/>
                                <a:gd name="T4" fmla="*/ 2 w 98"/>
                                <a:gd name="T5" fmla="*/ 0 h 1"/>
                                <a:gd name="T6" fmla="*/ 77 w 98"/>
                                <a:gd name="T7" fmla="*/ 0 h 1"/>
                                <a:gd name="T8" fmla="*/ 80 w 98"/>
                                <a:gd name="T9" fmla="*/ 0 h 1"/>
                                <a:gd name="T10" fmla="*/ 80 w 98"/>
                                <a:gd name="T11" fmla="*/ 0 h 1"/>
                                <a:gd name="T12" fmla="*/ 0 60000 65536"/>
                                <a:gd name="T13" fmla="*/ 0 60000 65536"/>
                                <a:gd name="T14" fmla="*/ 0 60000 65536"/>
                                <a:gd name="T15" fmla="*/ 0 60000 65536"/>
                                <a:gd name="T16" fmla="*/ 0 60000 65536"/>
                                <a:gd name="T17" fmla="*/ 0 60000 65536"/>
                                <a:gd name="T18" fmla="*/ 0 w 98"/>
                                <a:gd name="T19" fmla="*/ 0 h 1"/>
                                <a:gd name="T20" fmla="*/ 98 w 98"/>
                                <a:gd name="T21" fmla="*/ 0 h 1"/>
                              </a:gdLst>
                              <a:ahLst/>
                              <a:cxnLst>
                                <a:cxn ang="T12">
                                  <a:pos x="T0" y="T1"/>
                                </a:cxn>
                                <a:cxn ang="T13">
                                  <a:pos x="T2" y="T3"/>
                                </a:cxn>
                                <a:cxn ang="T14">
                                  <a:pos x="T4" y="T5"/>
                                </a:cxn>
                                <a:cxn ang="T15">
                                  <a:pos x="T6" y="T7"/>
                                </a:cxn>
                                <a:cxn ang="T16">
                                  <a:pos x="T8" y="T9"/>
                                </a:cxn>
                                <a:cxn ang="T17">
                                  <a:pos x="T10" y="T11"/>
                                </a:cxn>
                              </a:cxnLst>
                              <a:rect l="T18" t="T19" r="T20" b="T21"/>
                              <a:pathLst>
                                <a:path w="98" h="1">
                                  <a:moveTo>
                                    <a:pt x="97" y="0"/>
                                  </a:moveTo>
                                  <a:lnTo>
                                    <a:pt x="0" y="0"/>
                                  </a:lnTo>
                                  <a:lnTo>
                                    <a:pt x="2" y="0"/>
                                  </a:lnTo>
                                  <a:lnTo>
                                    <a:pt x="94" y="0"/>
                                  </a:lnTo>
                                  <a:lnTo>
                                    <a:pt x="97"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25" name="Freeform 1729"/>
                            <p:cNvSpPr>
                              <a:spLocks/>
                            </p:cNvSpPr>
                            <p:nvPr/>
                          </p:nvSpPr>
                          <p:spPr bwMode="auto">
                            <a:xfrm>
                              <a:off x="336" y="1692"/>
                              <a:ext cx="84" cy="0"/>
                            </a:xfrm>
                            <a:custGeom>
                              <a:avLst/>
                              <a:gdLst>
                                <a:gd name="T0" fmla="*/ 75 w 93"/>
                                <a:gd name="T1" fmla="*/ 0 h 1"/>
                                <a:gd name="T2" fmla="*/ 0 w 93"/>
                                <a:gd name="T3" fmla="*/ 0 h 1"/>
                                <a:gd name="T4" fmla="*/ 0 w 93"/>
                                <a:gd name="T5" fmla="*/ 0 h 1"/>
                                <a:gd name="T6" fmla="*/ 73 w 93"/>
                                <a:gd name="T7" fmla="*/ 0 h 1"/>
                                <a:gd name="T8" fmla="*/ 75 w 93"/>
                                <a:gd name="T9" fmla="*/ 0 h 1"/>
                                <a:gd name="T10" fmla="*/ 75 w 93"/>
                                <a:gd name="T11" fmla="*/ 0 h 1"/>
                                <a:gd name="T12" fmla="*/ 0 60000 65536"/>
                                <a:gd name="T13" fmla="*/ 0 60000 65536"/>
                                <a:gd name="T14" fmla="*/ 0 60000 65536"/>
                                <a:gd name="T15" fmla="*/ 0 60000 65536"/>
                                <a:gd name="T16" fmla="*/ 0 60000 65536"/>
                                <a:gd name="T17" fmla="*/ 0 60000 65536"/>
                                <a:gd name="T18" fmla="*/ 0 w 93"/>
                                <a:gd name="T19" fmla="*/ 0 h 1"/>
                                <a:gd name="T20" fmla="*/ 93 w 93"/>
                                <a:gd name="T21" fmla="*/ 0 h 1"/>
                              </a:gdLst>
                              <a:ahLst/>
                              <a:cxnLst>
                                <a:cxn ang="T12">
                                  <a:pos x="T0" y="T1"/>
                                </a:cxn>
                                <a:cxn ang="T13">
                                  <a:pos x="T2" y="T3"/>
                                </a:cxn>
                                <a:cxn ang="T14">
                                  <a:pos x="T4" y="T5"/>
                                </a:cxn>
                                <a:cxn ang="T15">
                                  <a:pos x="T6" y="T7"/>
                                </a:cxn>
                                <a:cxn ang="T16">
                                  <a:pos x="T8" y="T9"/>
                                </a:cxn>
                                <a:cxn ang="T17">
                                  <a:pos x="T10" y="T11"/>
                                </a:cxn>
                              </a:cxnLst>
                              <a:rect l="T18" t="T19" r="T20" b="T21"/>
                              <a:pathLst>
                                <a:path w="93" h="1">
                                  <a:moveTo>
                                    <a:pt x="92" y="0"/>
                                  </a:moveTo>
                                  <a:lnTo>
                                    <a:pt x="0" y="0"/>
                                  </a:lnTo>
                                  <a:lnTo>
                                    <a:pt x="90" y="0"/>
                                  </a:lnTo>
                                  <a:lnTo>
                                    <a:pt x="92"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26" name="Freeform 1730"/>
                            <p:cNvSpPr>
                              <a:spLocks/>
                            </p:cNvSpPr>
                            <p:nvPr/>
                          </p:nvSpPr>
                          <p:spPr bwMode="auto">
                            <a:xfrm>
                              <a:off x="336" y="1692"/>
                              <a:ext cx="82" cy="0"/>
                            </a:xfrm>
                            <a:custGeom>
                              <a:avLst/>
                              <a:gdLst>
                                <a:gd name="T0" fmla="*/ 73 w 91"/>
                                <a:gd name="T1" fmla="*/ 0 h 1"/>
                                <a:gd name="T2" fmla="*/ 0 w 91"/>
                                <a:gd name="T3" fmla="*/ 0 h 1"/>
                                <a:gd name="T4" fmla="*/ 0 w 91"/>
                                <a:gd name="T5" fmla="*/ 0 h 1"/>
                                <a:gd name="T6" fmla="*/ 71 w 91"/>
                                <a:gd name="T7" fmla="*/ 0 h 1"/>
                                <a:gd name="T8" fmla="*/ 73 w 91"/>
                                <a:gd name="T9" fmla="*/ 0 h 1"/>
                                <a:gd name="T10" fmla="*/ 73 w 91"/>
                                <a:gd name="T11" fmla="*/ 0 h 1"/>
                                <a:gd name="T12" fmla="*/ 0 60000 65536"/>
                                <a:gd name="T13" fmla="*/ 0 60000 65536"/>
                                <a:gd name="T14" fmla="*/ 0 60000 65536"/>
                                <a:gd name="T15" fmla="*/ 0 60000 65536"/>
                                <a:gd name="T16" fmla="*/ 0 60000 65536"/>
                                <a:gd name="T17" fmla="*/ 0 60000 65536"/>
                                <a:gd name="T18" fmla="*/ 0 w 91"/>
                                <a:gd name="T19" fmla="*/ 0 h 1"/>
                                <a:gd name="T20" fmla="*/ 91 w 91"/>
                                <a:gd name="T21" fmla="*/ 0 h 1"/>
                              </a:gdLst>
                              <a:ahLst/>
                              <a:cxnLst>
                                <a:cxn ang="T12">
                                  <a:pos x="T0" y="T1"/>
                                </a:cxn>
                                <a:cxn ang="T13">
                                  <a:pos x="T2" y="T3"/>
                                </a:cxn>
                                <a:cxn ang="T14">
                                  <a:pos x="T4" y="T5"/>
                                </a:cxn>
                                <a:cxn ang="T15">
                                  <a:pos x="T6" y="T7"/>
                                </a:cxn>
                                <a:cxn ang="T16">
                                  <a:pos x="T8" y="T9"/>
                                </a:cxn>
                                <a:cxn ang="T17">
                                  <a:pos x="T10" y="T11"/>
                                </a:cxn>
                              </a:cxnLst>
                              <a:rect l="T18" t="T19" r="T20" b="T21"/>
                              <a:pathLst>
                                <a:path w="91" h="1">
                                  <a:moveTo>
                                    <a:pt x="90" y="0"/>
                                  </a:moveTo>
                                  <a:lnTo>
                                    <a:pt x="0" y="0"/>
                                  </a:lnTo>
                                  <a:lnTo>
                                    <a:pt x="88" y="0"/>
                                  </a:lnTo>
                                  <a:lnTo>
                                    <a:pt x="90"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27" name="Freeform 1731"/>
                            <p:cNvSpPr>
                              <a:spLocks/>
                            </p:cNvSpPr>
                            <p:nvPr/>
                          </p:nvSpPr>
                          <p:spPr bwMode="auto">
                            <a:xfrm>
                              <a:off x="336" y="1690"/>
                              <a:ext cx="81" cy="2"/>
                            </a:xfrm>
                            <a:custGeom>
                              <a:avLst/>
                              <a:gdLst>
                                <a:gd name="T0" fmla="*/ 73 w 89"/>
                                <a:gd name="T1" fmla="*/ 1 h 3"/>
                                <a:gd name="T2" fmla="*/ 0 w 89"/>
                                <a:gd name="T3" fmla="*/ 1 h 3"/>
                                <a:gd name="T4" fmla="*/ 0 w 89"/>
                                <a:gd name="T5" fmla="*/ 0 h 3"/>
                                <a:gd name="T6" fmla="*/ 72 w 89"/>
                                <a:gd name="T7" fmla="*/ 0 h 3"/>
                                <a:gd name="T8" fmla="*/ 73 w 89"/>
                                <a:gd name="T9" fmla="*/ 1 h 3"/>
                                <a:gd name="T10" fmla="*/ 73 w 89"/>
                                <a:gd name="T11" fmla="*/ 1 h 3"/>
                                <a:gd name="T12" fmla="*/ 0 60000 65536"/>
                                <a:gd name="T13" fmla="*/ 0 60000 65536"/>
                                <a:gd name="T14" fmla="*/ 0 60000 65536"/>
                                <a:gd name="T15" fmla="*/ 0 60000 65536"/>
                                <a:gd name="T16" fmla="*/ 0 60000 65536"/>
                                <a:gd name="T17" fmla="*/ 0 60000 65536"/>
                                <a:gd name="T18" fmla="*/ 0 w 89"/>
                                <a:gd name="T19" fmla="*/ 0 h 3"/>
                                <a:gd name="T20" fmla="*/ 89 w 89"/>
                                <a:gd name="T21" fmla="*/ 3 h 3"/>
                              </a:gdLst>
                              <a:ahLst/>
                              <a:cxnLst>
                                <a:cxn ang="T12">
                                  <a:pos x="T0" y="T1"/>
                                </a:cxn>
                                <a:cxn ang="T13">
                                  <a:pos x="T2" y="T3"/>
                                </a:cxn>
                                <a:cxn ang="T14">
                                  <a:pos x="T4" y="T5"/>
                                </a:cxn>
                                <a:cxn ang="T15">
                                  <a:pos x="T6" y="T7"/>
                                </a:cxn>
                                <a:cxn ang="T16">
                                  <a:pos x="T8" y="T9"/>
                                </a:cxn>
                                <a:cxn ang="T17">
                                  <a:pos x="T10" y="T11"/>
                                </a:cxn>
                              </a:cxnLst>
                              <a:rect l="T18" t="T19" r="T20" b="T21"/>
                              <a:pathLst>
                                <a:path w="89" h="3">
                                  <a:moveTo>
                                    <a:pt x="88" y="2"/>
                                  </a:moveTo>
                                  <a:lnTo>
                                    <a:pt x="0" y="2"/>
                                  </a:lnTo>
                                  <a:lnTo>
                                    <a:pt x="0" y="0"/>
                                  </a:lnTo>
                                  <a:lnTo>
                                    <a:pt x="87" y="0"/>
                                  </a:lnTo>
                                  <a:lnTo>
                                    <a:pt x="88" y="2"/>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28" name="Freeform 1732"/>
                            <p:cNvSpPr>
                              <a:spLocks/>
                            </p:cNvSpPr>
                            <p:nvPr/>
                          </p:nvSpPr>
                          <p:spPr bwMode="auto">
                            <a:xfrm>
                              <a:off x="336" y="1690"/>
                              <a:ext cx="80" cy="1"/>
                            </a:xfrm>
                            <a:custGeom>
                              <a:avLst/>
                              <a:gdLst>
                                <a:gd name="T0" fmla="*/ 72 w 88"/>
                                <a:gd name="T1" fmla="*/ 0 h 1"/>
                                <a:gd name="T2" fmla="*/ 0 w 88"/>
                                <a:gd name="T3" fmla="*/ 0 h 1"/>
                                <a:gd name="T4" fmla="*/ 2 w 88"/>
                                <a:gd name="T5" fmla="*/ 0 h 1"/>
                                <a:gd name="T6" fmla="*/ 69 w 88"/>
                                <a:gd name="T7" fmla="*/ 0 h 1"/>
                                <a:gd name="T8" fmla="*/ 72 w 88"/>
                                <a:gd name="T9" fmla="*/ 0 h 1"/>
                                <a:gd name="T10" fmla="*/ 72 w 88"/>
                                <a:gd name="T11" fmla="*/ 0 h 1"/>
                                <a:gd name="T12" fmla="*/ 0 60000 65536"/>
                                <a:gd name="T13" fmla="*/ 0 60000 65536"/>
                                <a:gd name="T14" fmla="*/ 0 60000 65536"/>
                                <a:gd name="T15" fmla="*/ 0 60000 65536"/>
                                <a:gd name="T16" fmla="*/ 0 60000 65536"/>
                                <a:gd name="T17" fmla="*/ 0 60000 65536"/>
                                <a:gd name="T18" fmla="*/ 0 w 88"/>
                                <a:gd name="T19" fmla="*/ 0 h 1"/>
                                <a:gd name="T20" fmla="*/ 88 w 88"/>
                                <a:gd name="T21" fmla="*/ 1 h 1"/>
                              </a:gdLst>
                              <a:ahLst/>
                              <a:cxnLst>
                                <a:cxn ang="T12">
                                  <a:pos x="T0" y="T1"/>
                                </a:cxn>
                                <a:cxn ang="T13">
                                  <a:pos x="T2" y="T3"/>
                                </a:cxn>
                                <a:cxn ang="T14">
                                  <a:pos x="T4" y="T5"/>
                                </a:cxn>
                                <a:cxn ang="T15">
                                  <a:pos x="T6" y="T7"/>
                                </a:cxn>
                                <a:cxn ang="T16">
                                  <a:pos x="T8" y="T9"/>
                                </a:cxn>
                                <a:cxn ang="T17">
                                  <a:pos x="T10" y="T11"/>
                                </a:cxn>
                              </a:cxnLst>
                              <a:rect l="T18" t="T19" r="T20" b="T21"/>
                              <a:pathLst>
                                <a:path w="88" h="1">
                                  <a:moveTo>
                                    <a:pt x="87" y="0"/>
                                  </a:moveTo>
                                  <a:lnTo>
                                    <a:pt x="0" y="0"/>
                                  </a:lnTo>
                                  <a:lnTo>
                                    <a:pt x="2" y="0"/>
                                  </a:lnTo>
                                  <a:lnTo>
                                    <a:pt x="84" y="0"/>
                                  </a:lnTo>
                                  <a:lnTo>
                                    <a:pt x="87"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29" name="Freeform 1733"/>
                            <p:cNvSpPr>
                              <a:spLocks/>
                            </p:cNvSpPr>
                            <p:nvPr/>
                          </p:nvSpPr>
                          <p:spPr bwMode="auto">
                            <a:xfrm>
                              <a:off x="338" y="1690"/>
                              <a:ext cx="75" cy="1"/>
                            </a:xfrm>
                            <a:custGeom>
                              <a:avLst/>
                              <a:gdLst>
                                <a:gd name="T0" fmla="*/ 67 w 83"/>
                                <a:gd name="T1" fmla="*/ 0 h 1"/>
                                <a:gd name="T2" fmla="*/ 0 w 83"/>
                                <a:gd name="T3" fmla="*/ 0 h 1"/>
                                <a:gd name="T4" fmla="*/ 0 w 83"/>
                                <a:gd name="T5" fmla="*/ 0 h 1"/>
                                <a:gd name="T6" fmla="*/ 65 w 83"/>
                                <a:gd name="T7" fmla="*/ 0 h 1"/>
                                <a:gd name="T8" fmla="*/ 67 w 83"/>
                                <a:gd name="T9" fmla="*/ 0 h 1"/>
                                <a:gd name="T10" fmla="*/ 67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2" y="0"/>
                                  </a:moveTo>
                                  <a:lnTo>
                                    <a:pt x="0" y="0"/>
                                  </a:lnTo>
                                  <a:lnTo>
                                    <a:pt x="80" y="0"/>
                                  </a:lnTo>
                                  <a:lnTo>
                                    <a:pt x="82"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30" name="Freeform 1734"/>
                            <p:cNvSpPr>
                              <a:spLocks/>
                            </p:cNvSpPr>
                            <p:nvPr/>
                          </p:nvSpPr>
                          <p:spPr bwMode="auto">
                            <a:xfrm>
                              <a:off x="338" y="1690"/>
                              <a:ext cx="73" cy="1"/>
                            </a:xfrm>
                            <a:custGeom>
                              <a:avLst/>
                              <a:gdLst>
                                <a:gd name="T0" fmla="*/ 65 w 81"/>
                                <a:gd name="T1" fmla="*/ 0 h 1"/>
                                <a:gd name="T2" fmla="*/ 0 w 81"/>
                                <a:gd name="T3" fmla="*/ 0 h 1"/>
                                <a:gd name="T4" fmla="*/ 0 w 81"/>
                                <a:gd name="T5" fmla="*/ 0 h 1"/>
                                <a:gd name="T6" fmla="*/ 63 w 81"/>
                                <a:gd name="T7" fmla="*/ 0 h 1"/>
                                <a:gd name="T8" fmla="*/ 65 w 81"/>
                                <a:gd name="T9" fmla="*/ 0 h 1"/>
                                <a:gd name="T10" fmla="*/ 65 w 81"/>
                                <a:gd name="T11" fmla="*/ 0 h 1"/>
                                <a:gd name="T12" fmla="*/ 0 60000 65536"/>
                                <a:gd name="T13" fmla="*/ 0 60000 65536"/>
                                <a:gd name="T14" fmla="*/ 0 60000 65536"/>
                                <a:gd name="T15" fmla="*/ 0 60000 65536"/>
                                <a:gd name="T16" fmla="*/ 0 60000 65536"/>
                                <a:gd name="T17" fmla="*/ 0 60000 65536"/>
                                <a:gd name="T18" fmla="*/ 0 w 81"/>
                                <a:gd name="T19" fmla="*/ 0 h 1"/>
                                <a:gd name="T20" fmla="*/ 81 w 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81" h="1">
                                  <a:moveTo>
                                    <a:pt x="80" y="0"/>
                                  </a:moveTo>
                                  <a:lnTo>
                                    <a:pt x="0" y="0"/>
                                  </a:lnTo>
                                  <a:lnTo>
                                    <a:pt x="78" y="0"/>
                                  </a:lnTo>
                                  <a:lnTo>
                                    <a:pt x="80"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31" name="Freeform 1735"/>
                            <p:cNvSpPr>
                              <a:spLocks/>
                            </p:cNvSpPr>
                            <p:nvPr/>
                          </p:nvSpPr>
                          <p:spPr bwMode="auto">
                            <a:xfrm>
                              <a:off x="338" y="1690"/>
                              <a:ext cx="71" cy="1"/>
                            </a:xfrm>
                            <a:custGeom>
                              <a:avLst/>
                              <a:gdLst>
                                <a:gd name="T0" fmla="*/ 63 w 79"/>
                                <a:gd name="T1" fmla="*/ 0 h 1"/>
                                <a:gd name="T2" fmla="*/ 0 w 79"/>
                                <a:gd name="T3" fmla="*/ 0 h 1"/>
                                <a:gd name="T4" fmla="*/ 0 w 79"/>
                                <a:gd name="T5" fmla="*/ 0 h 1"/>
                                <a:gd name="T6" fmla="*/ 61 w 79"/>
                                <a:gd name="T7" fmla="*/ 0 h 1"/>
                                <a:gd name="T8" fmla="*/ 63 w 79"/>
                                <a:gd name="T9" fmla="*/ 0 h 1"/>
                                <a:gd name="T10" fmla="*/ 63 w 79"/>
                                <a:gd name="T11" fmla="*/ 0 h 1"/>
                                <a:gd name="T12" fmla="*/ 0 60000 65536"/>
                                <a:gd name="T13" fmla="*/ 0 60000 65536"/>
                                <a:gd name="T14" fmla="*/ 0 60000 65536"/>
                                <a:gd name="T15" fmla="*/ 0 60000 65536"/>
                                <a:gd name="T16" fmla="*/ 0 60000 65536"/>
                                <a:gd name="T17" fmla="*/ 0 60000 65536"/>
                                <a:gd name="T18" fmla="*/ 0 w 79"/>
                                <a:gd name="T19" fmla="*/ 0 h 1"/>
                                <a:gd name="T20" fmla="*/ 79 w 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79" h="1">
                                  <a:moveTo>
                                    <a:pt x="78" y="0"/>
                                  </a:moveTo>
                                  <a:lnTo>
                                    <a:pt x="0" y="0"/>
                                  </a:lnTo>
                                  <a:lnTo>
                                    <a:pt x="76" y="0"/>
                                  </a:lnTo>
                                  <a:lnTo>
                                    <a:pt x="78"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32" name="Freeform 1736"/>
                            <p:cNvSpPr>
                              <a:spLocks/>
                            </p:cNvSpPr>
                            <p:nvPr/>
                          </p:nvSpPr>
                          <p:spPr bwMode="auto">
                            <a:xfrm>
                              <a:off x="338" y="1688"/>
                              <a:ext cx="70" cy="3"/>
                            </a:xfrm>
                            <a:custGeom>
                              <a:avLst/>
                              <a:gdLst>
                                <a:gd name="T0" fmla="*/ 63 w 77"/>
                                <a:gd name="T1" fmla="*/ 2 h 3"/>
                                <a:gd name="T2" fmla="*/ 0 w 77"/>
                                <a:gd name="T3" fmla="*/ 2 h 3"/>
                                <a:gd name="T4" fmla="*/ 2 w 77"/>
                                <a:gd name="T5" fmla="*/ 0 h 3"/>
                                <a:gd name="T6" fmla="*/ 60 w 77"/>
                                <a:gd name="T7" fmla="*/ 0 h 3"/>
                                <a:gd name="T8" fmla="*/ 63 w 77"/>
                                <a:gd name="T9" fmla="*/ 2 h 3"/>
                                <a:gd name="T10" fmla="*/ 63 w 77"/>
                                <a:gd name="T11" fmla="*/ 2 h 3"/>
                                <a:gd name="T12" fmla="*/ 0 60000 65536"/>
                                <a:gd name="T13" fmla="*/ 0 60000 65536"/>
                                <a:gd name="T14" fmla="*/ 0 60000 65536"/>
                                <a:gd name="T15" fmla="*/ 0 60000 65536"/>
                                <a:gd name="T16" fmla="*/ 0 60000 65536"/>
                                <a:gd name="T17" fmla="*/ 0 60000 65536"/>
                                <a:gd name="T18" fmla="*/ 0 w 77"/>
                                <a:gd name="T19" fmla="*/ 0 h 3"/>
                                <a:gd name="T20" fmla="*/ 77 w 7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7" h="3">
                                  <a:moveTo>
                                    <a:pt x="76" y="2"/>
                                  </a:moveTo>
                                  <a:lnTo>
                                    <a:pt x="0" y="2"/>
                                  </a:lnTo>
                                  <a:lnTo>
                                    <a:pt x="2" y="0"/>
                                  </a:lnTo>
                                  <a:lnTo>
                                    <a:pt x="73" y="0"/>
                                  </a:lnTo>
                                  <a:lnTo>
                                    <a:pt x="76" y="2"/>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33" name="Freeform 1737"/>
                            <p:cNvSpPr>
                              <a:spLocks/>
                            </p:cNvSpPr>
                            <p:nvPr/>
                          </p:nvSpPr>
                          <p:spPr bwMode="auto">
                            <a:xfrm>
                              <a:off x="339" y="1688"/>
                              <a:ext cx="66" cy="1"/>
                            </a:xfrm>
                            <a:custGeom>
                              <a:avLst/>
                              <a:gdLst>
                                <a:gd name="T0" fmla="*/ 60 w 72"/>
                                <a:gd name="T1" fmla="*/ 0 h 1"/>
                                <a:gd name="T2" fmla="*/ 0 w 72"/>
                                <a:gd name="T3" fmla="*/ 0 h 1"/>
                                <a:gd name="T4" fmla="*/ 0 w 72"/>
                                <a:gd name="T5" fmla="*/ 0 h 1"/>
                                <a:gd name="T6" fmla="*/ 58 w 72"/>
                                <a:gd name="T7" fmla="*/ 0 h 1"/>
                                <a:gd name="T8" fmla="*/ 60 w 72"/>
                                <a:gd name="T9" fmla="*/ 0 h 1"/>
                                <a:gd name="T10" fmla="*/ 60 w 72"/>
                                <a:gd name="T11" fmla="*/ 0 h 1"/>
                                <a:gd name="T12" fmla="*/ 0 60000 65536"/>
                                <a:gd name="T13" fmla="*/ 0 60000 65536"/>
                                <a:gd name="T14" fmla="*/ 0 60000 65536"/>
                                <a:gd name="T15" fmla="*/ 0 60000 65536"/>
                                <a:gd name="T16" fmla="*/ 0 60000 65536"/>
                                <a:gd name="T17" fmla="*/ 0 60000 65536"/>
                                <a:gd name="T18" fmla="*/ 0 w 72"/>
                                <a:gd name="T19" fmla="*/ 0 h 1"/>
                                <a:gd name="T20" fmla="*/ 72 w 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72" h="1">
                                  <a:moveTo>
                                    <a:pt x="71" y="0"/>
                                  </a:moveTo>
                                  <a:lnTo>
                                    <a:pt x="0" y="0"/>
                                  </a:lnTo>
                                  <a:lnTo>
                                    <a:pt x="69" y="0"/>
                                  </a:lnTo>
                                  <a:lnTo>
                                    <a:pt x="71"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34" name="Freeform 1738"/>
                            <p:cNvSpPr>
                              <a:spLocks/>
                            </p:cNvSpPr>
                            <p:nvPr/>
                          </p:nvSpPr>
                          <p:spPr bwMode="auto">
                            <a:xfrm>
                              <a:off x="339" y="1688"/>
                              <a:ext cx="64" cy="1"/>
                            </a:xfrm>
                            <a:custGeom>
                              <a:avLst/>
                              <a:gdLst>
                                <a:gd name="T0" fmla="*/ 58 w 70"/>
                                <a:gd name="T1" fmla="*/ 0 h 1"/>
                                <a:gd name="T2" fmla="*/ 0 w 70"/>
                                <a:gd name="T3" fmla="*/ 0 h 1"/>
                                <a:gd name="T4" fmla="*/ 0 w 70"/>
                                <a:gd name="T5" fmla="*/ 0 h 1"/>
                                <a:gd name="T6" fmla="*/ 57 w 70"/>
                                <a:gd name="T7" fmla="*/ 0 h 1"/>
                                <a:gd name="T8" fmla="*/ 58 w 70"/>
                                <a:gd name="T9" fmla="*/ 0 h 1"/>
                                <a:gd name="T10" fmla="*/ 58 w 70"/>
                                <a:gd name="T11" fmla="*/ 0 h 1"/>
                                <a:gd name="T12" fmla="*/ 0 60000 65536"/>
                                <a:gd name="T13" fmla="*/ 0 60000 65536"/>
                                <a:gd name="T14" fmla="*/ 0 60000 65536"/>
                                <a:gd name="T15" fmla="*/ 0 60000 65536"/>
                                <a:gd name="T16" fmla="*/ 0 60000 65536"/>
                                <a:gd name="T17" fmla="*/ 0 60000 65536"/>
                                <a:gd name="T18" fmla="*/ 0 w 70"/>
                                <a:gd name="T19" fmla="*/ 0 h 1"/>
                                <a:gd name="T20" fmla="*/ 70 w 70"/>
                                <a:gd name="T21" fmla="*/ 1 h 1"/>
                              </a:gdLst>
                              <a:ahLst/>
                              <a:cxnLst>
                                <a:cxn ang="T12">
                                  <a:pos x="T0" y="T1"/>
                                </a:cxn>
                                <a:cxn ang="T13">
                                  <a:pos x="T2" y="T3"/>
                                </a:cxn>
                                <a:cxn ang="T14">
                                  <a:pos x="T4" y="T5"/>
                                </a:cxn>
                                <a:cxn ang="T15">
                                  <a:pos x="T6" y="T7"/>
                                </a:cxn>
                                <a:cxn ang="T16">
                                  <a:pos x="T8" y="T9"/>
                                </a:cxn>
                                <a:cxn ang="T17">
                                  <a:pos x="T10" y="T11"/>
                                </a:cxn>
                              </a:cxnLst>
                              <a:rect l="T18" t="T19" r="T20" b="T21"/>
                              <a:pathLst>
                                <a:path w="70" h="1">
                                  <a:moveTo>
                                    <a:pt x="69" y="0"/>
                                  </a:moveTo>
                                  <a:lnTo>
                                    <a:pt x="0" y="0"/>
                                  </a:lnTo>
                                  <a:lnTo>
                                    <a:pt x="68" y="0"/>
                                  </a:lnTo>
                                  <a:lnTo>
                                    <a:pt x="69"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35" name="Freeform 1739"/>
                            <p:cNvSpPr>
                              <a:spLocks/>
                            </p:cNvSpPr>
                            <p:nvPr/>
                          </p:nvSpPr>
                          <p:spPr bwMode="auto">
                            <a:xfrm>
                              <a:off x="339" y="1688"/>
                              <a:ext cx="63" cy="1"/>
                            </a:xfrm>
                            <a:custGeom>
                              <a:avLst/>
                              <a:gdLst>
                                <a:gd name="T0" fmla="*/ 57 w 69"/>
                                <a:gd name="T1" fmla="*/ 0 h 1"/>
                                <a:gd name="T2" fmla="*/ 0 w 69"/>
                                <a:gd name="T3" fmla="*/ 0 h 1"/>
                                <a:gd name="T4" fmla="*/ 0 w 69"/>
                                <a:gd name="T5" fmla="*/ 0 h 1"/>
                                <a:gd name="T6" fmla="*/ 54 w 69"/>
                                <a:gd name="T7" fmla="*/ 0 h 1"/>
                                <a:gd name="T8" fmla="*/ 57 w 69"/>
                                <a:gd name="T9" fmla="*/ 0 h 1"/>
                                <a:gd name="T10" fmla="*/ 57 w 69"/>
                                <a:gd name="T11" fmla="*/ 0 h 1"/>
                                <a:gd name="T12" fmla="*/ 0 60000 65536"/>
                                <a:gd name="T13" fmla="*/ 0 60000 65536"/>
                                <a:gd name="T14" fmla="*/ 0 60000 65536"/>
                                <a:gd name="T15" fmla="*/ 0 60000 65536"/>
                                <a:gd name="T16" fmla="*/ 0 60000 65536"/>
                                <a:gd name="T17" fmla="*/ 0 60000 65536"/>
                                <a:gd name="T18" fmla="*/ 0 w 69"/>
                                <a:gd name="T19" fmla="*/ 0 h 1"/>
                                <a:gd name="T20" fmla="*/ 69 w 69"/>
                                <a:gd name="T21" fmla="*/ 1 h 1"/>
                              </a:gdLst>
                              <a:ahLst/>
                              <a:cxnLst>
                                <a:cxn ang="T12">
                                  <a:pos x="T0" y="T1"/>
                                </a:cxn>
                                <a:cxn ang="T13">
                                  <a:pos x="T2" y="T3"/>
                                </a:cxn>
                                <a:cxn ang="T14">
                                  <a:pos x="T4" y="T5"/>
                                </a:cxn>
                                <a:cxn ang="T15">
                                  <a:pos x="T6" y="T7"/>
                                </a:cxn>
                                <a:cxn ang="T16">
                                  <a:pos x="T8" y="T9"/>
                                </a:cxn>
                                <a:cxn ang="T17">
                                  <a:pos x="T10" y="T11"/>
                                </a:cxn>
                              </a:cxnLst>
                              <a:rect l="T18" t="T19" r="T20" b="T21"/>
                              <a:pathLst>
                                <a:path w="69" h="1">
                                  <a:moveTo>
                                    <a:pt x="68" y="0"/>
                                  </a:moveTo>
                                  <a:lnTo>
                                    <a:pt x="0" y="0"/>
                                  </a:lnTo>
                                  <a:lnTo>
                                    <a:pt x="65" y="0"/>
                                  </a:lnTo>
                                  <a:lnTo>
                                    <a:pt x="68"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36" name="Freeform 1740"/>
                            <p:cNvSpPr>
                              <a:spLocks/>
                            </p:cNvSpPr>
                            <p:nvPr/>
                          </p:nvSpPr>
                          <p:spPr bwMode="auto">
                            <a:xfrm>
                              <a:off x="339" y="1686"/>
                              <a:ext cx="60" cy="3"/>
                            </a:xfrm>
                            <a:custGeom>
                              <a:avLst/>
                              <a:gdLst>
                                <a:gd name="T0" fmla="*/ 54 w 66"/>
                                <a:gd name="T1" fmla="*/ 2 h 3"/>
                                <a:gd name="T2" fmla="*/ 0 w 66"/>
                                <a:gd name="T3" fmla="*/ 2 h 3"/>
                                <a:gd name="T4" fmla="*/ 2 w 66"/>
                                <a:gd name="T5" fmla="*/ 0 h 3"/>
                                <a:gd name="T6" fmla="*/ 52 w 66"/>
                                <a:gd name="T7" fmla="*/ 0 h 3"/>
                                <a:gd name="T8" fmla="*/ 54 w 66"/>
                                <a:gd name="T9" fmla="*/ 2 h 3"/>
                                <a:gd name="T10" fmla="*/ 54 w 66"/>
                                <a:gd name="T11" fmla="*/ 2 h 3"/>
                                <a:gd name="T12" fmla="*/ 0 60000 65536"/>
                                <a:gd name="T13" fmla="*/ 0 60000 65536"/>
                                <a:gd name="T14" fmla="*/ 0 60000 65536"/>
                                <a:gd name="T15" fmla="*/ 0 60000 65536"/>
                                <a:gd name="T16" fmla="*/ 0 60000 65536"/>
                                <a:gd name="T17" fmla="*/ 0 60000 65536"/>
                                <a:gd name="T18" fmla="*/ 0 w 66"/>
                                <a:gd name="T19" fmla="*/ 0 h 3"/>
                                <a:gd name="T20" fmla="*/ 66 w 6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6" h="3">
                                  <a:moveTo>
                                    <a:pt x="65" y="2"/>
                                  </a:moveTo>
                                  <a:lnTo>
                                    <a:pt x="0" y="2"/>
                                  </a:lnTo>
                                  <a:lnTo>
                                    <a:pt x="2" y="0"/>
                                  </a:lnTo>
                                  <a:lnTo>
                                    <a:pt x="63" y="0"/>
                                  </a:lnTo>
                                  <a:lnTo>
                                    <a:pt x="65" y="2"/>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37" name="Freeform 1741"/>
                            <p:cNvSpPr>
                              <a:spLocks/>
                            </p:cNvSpPr>
                            <p:nvPr/>
                          </p:nvSpPr>
                          <p:spPr bwMode="auto">
                            <a:xfrm>
                              <a:off x="341" y="1686"/>
                              <a:ext cx="57" cy="1"/>
                            </a:xfrm>
                            <a:custGeom>
                              <a:avLst/>
                              <a:gdLst>
                                <a:gd name="T0" fmla="*/ 51 w 62"/>
                                <a:gd name="T1" fmla="*/ 0 h 1"/>
                                <a:gd name="T2" fmla="*/ 0 w 62"/>
                                <a:gd name="T3" fmla="*/ 0 h 1"/>
                                <a:gd name="T4" fmla="*/ 0 w 62"/>
                                <a:gd name="T5" fmla="*/ 0 h 1"/>
                                <a:gd name="T6" fmla="*/ 50 w 62"/>
                                <a:gd name="T7" fmla="*/ 0 h 1"/>
                                <a:gd name="T8" fmla="*/ 51 w 62"/>
                                <a:gd name="T9" fmla="*/ 0 h 1"/>
                                <a:gd name="T10" fmla="*/ 51 w 62"/>
                                <a:gd name="T11" fmla="*/ 0 h 1"/>
                                <a:gd name="T12" fmla="*/ 0 60000 65536"/>
                                <a:gd name="T13" fmla="*/ 0 60000 65536"/>
                                <a:gd name="T14" fmla="*/ 0 60000 65536"/>
                                <a:gd name="T15" fmla="*/ 0 60000 65536"/>
                                <a:gd name="T16" fmla="*/ 0 60000 65536"/>
                                <a:gd name="T17" fmla="*/ 0 60000 65536"/>
                                <a:gd name="T18" fmla="*/ 0 w 62"/>
                                <a:gd name="T19" fmla="*/ 0 h 1"/>
                                <a:gd name="T20" fmla="*/ 62 w 62"/>
                                <a:gd name="T21" fmla="*/ 1 h 1"/>
                              </a:gdLst>
                              <a:ahLst/>
                              <a:cxnLst>
                                <a:cxn ang="T12">
                                  <a:pos x="T0" y="T1"/>
                                </a:cxn>
                                <a:cxn ang="T13">
                                  <a:pos x="T2" y="T3"/>
                                </a:cxn>
                                <a:cxn ang="T14">
                                  <a:pos x="T4" y="T5"/>
                                </a:cxn>
                                <a:cxn ang="T15">
                                  <a:pos x="T6" y="T7"/>
                                </a:cxn>
                                <a:cxn ang="T16">
                                  <a:pos x="T8" y="T9"/>
                                </a:cxn>
                                <a:cxn ang="T17">
                                  <a:pos x="T10" y="T11"/>
                                </a:cxn>
                              </a:cxnLst>
                              <a:rect l="T18" t="T19" r="T20" b="T21"/>
                              <a:pathLst>
                                <a:path w="62" h="1">
                                  <a:moveTo>
                                    <a:pt x="61" y="0"/>
                                  </a:moveTo>
                                  <a:lnTo>
                                    <a:pt x="0" y="0"/>
                                  </a:lnTo>
                                  <a:lnTo>
                                    <a:pt x="59" y="0"/>
                                  </a:lnTo>
                                  <a:lnTo>
                                    <a:pt x="61" y="0"/>
                                  </a:lnTo>
                                </a:path>
                              </a:pathLst>
                            </a:custGeom>
                            <a:solidFill>
                              <a:srgbClr val="A2A2A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38" name="Freeform 1742"/>
                            <p:cNvSpPr>
                              <a:spLocks/>
                            </p:cNvSpPr>
                            <p:nvPr/>
                          </p:nvSpPr>
                          <p:spPr bwMode="auto">
                            <a:xfrm>
                              <a:off x="341" y="1686"/>
                              <a:ext cx="55" cy="1"/>
                            </a:xfrm>
                            <a:custGeom>
                              <a:avLst/>
                              <a:gdLst>
                                <a:gd name="T0" fmla="*/ 50 w 60"/>
                                <a:gd name="T1" fmla="*/ 0 h 1"/>
                                <a:gd name="T2" fmla="*/ 0 w 60"/>
                                <a:gd name="T3" fmla="*/ 0 h 1"/>
                                <a:gd name="T4" fmla="*/ 0 w 60"/>
                                <a:gd name="T5" fmla="*/ 0 h 1"/>
                                <a:gd name="T6" fmla="*/ 48 w 60"/>
                                <a:gd name="T7" fmla="*/ 0 h 1"/>
                                <a:gd name="T8" fmla="*/ 50 w 60"/>
                                <a:gd name="T9" fmla="*/ 0 h 1"/>
                                <a:gd name="T10" fmla="*/ 50 w 60"/>
                                <a:gd name="T11" fmla="*/ 0 h 1"/>
                                <a:gd name="T12" fmla="*/ 0 60000 65536"/>
                                <a:gd name="T13" fmla="*/ 0 60000 65536"/>
                                <a:gd name="T14" fmla="*/ 0 60000 65536"/>
                                <a:gd name="T15" fmla="*/ 0 60000 65536"/>
                                <a:gd name="T16" fmla="*/ 0 60000 65536"/>
                                <a:gd name="T17" fmla="*/ 0 60000 65536"/>
                                <a:gd name="T18" fmla="*/ 0 w 60"/>
                                <a:gd name="T19" fmla="*/ 0 h 1"/>
                                <a:gd name="T20" fmla="*/ 60 w 60"/>
                                <a:gd name="T21" fmla="*/ 1 h 1"/>
                              </a:gdLst>
                              <a:ahLst/>
                              <a:cxnLst>
                                <a:cxn ang="T12">
                                  <a:pos x="T0" y="T1"/>
                                </a:cxn>
                                <a:cxn ang="T13">
                                  <a:pos x="T2" y="T3"/>
                                </a:cxn>
                                <a:cxn ang="T14">
                                  <a:pos x="T4" y="T5"/>
                                </a:cxn>
                                <a:cxn ang="T15">
                                  <a:pos x="T6" y="T7"/>
                                </a:cxn>
                                <a:cxn ang="T16">
                                  <a:pos x="T8" y="T9"/>
                                </a:cxn>
                                <a:cxn ang="T17">
                                  <a:pos x="T10" y="T11"/>
                                </a:cxn>
                              </a:cxnLst>
                              <a:rect l="T18" t="T19" r="T20" b="T21"/>
                              <a:pathLst>
                                <a:path w="60" h="1">
                                  <a:moveTo>
                                    <a:pt x="59" y="0"/>
                                  </a:moveTo>
                                  <a:lnTo>
                                    <a:pt x="0" y="0"/>
                                  </a:lnTo>
                                  <a:lnTo>
                                    <a:pt x="57" y="0"/>
                                  </a:lnTo>
                                  <a:lnTo>
                                    <a:pt x="59"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39" name="Freeform 1743"/>
                            <p:cNvSpPr>
                              <a:spLocks/>
                            </p:cNvSpPr>
                            <p:nvPr/>
                          </p:nvSpPr>
                          <p:spPr bwMode="auto">
                            <a:xfrm>
                              <a:off x="341" y="1686"/>
                              <a:ext cx="53" cy="1"/>
                            </a:xfrm>
                            <a:custGeom>
                              <a:avLst/>
                              <a:gdLst>
                                <a:gd name="T0" fmla="*/ 48 w 58"/>
                                <a:gd name="T1" fmla="*/ 0 h 1"/>
                                <a:gd name="T2" fmla="*/ 0 w 58"/>
                                <a:gd name="T3" fmla="*/ 0 h 1"/>
                                <a:gd name="T4" fmla="*/ 0 w 58"/>
                                <a:gd name="T5" fmla="*/ 0 h 1"/>
                                <a:gd name="T6" fmla="*/ 46 w 58"/>
                                <a:gd name="T7" fmla="*/ 0 h 1"/>
                                <a:gd name="T8" fmla="*/ 48 w 58"/>
                                <a:gd name="T9" fmla="*/ 0 h 1"/>
                                <a:gd name="T10" fmla="*/ 48 w 58"/>
                                <a:gd name="T11" fmla="*/ 0 h 1"/>
                                <a:gd name="T12" fmla="*/ 0 60000 65536"/>
                                <a:gd name="T13" fmla="*/ 0 60000 65536"/>
                                <a:gd name="T14" fmla="*/ 0 60000 65536"/>
                                <a:gd name="T15" fmla="*/ 0 60000 65536"/>
                                <a:gd name="T16" fmla="*/ 0 60000 65536"/>
                                <a:gd name="T17" fmla="*/ 0 60000 65536"/>
                                <a:gd name="T18" fmla="*/ 0 w 58"/>
                                <a:gd name="T19" fmla="*/ 0 h 1"/>
                                <a:gd name="T20" fmla="*/ 58 w 58"/>
                                <a:gd name="T21" fmla="*/ 1 h 1"/>
                              </a:gdLst>
                              <a:ahLst/>
                              <a:cxnLst>
                                <a:cxn ang="T12">
                                  <a:pos x="T0" y="T1"/>
                                </a:cxn>
                                <a:cxn ang="T13">
                                  <a:pos x="T2" y="T3"/>
                                </a:cxn>
                                <a:cxn ang="T14">
                                  <a:pos x="T4" y="T5"/>
                                </a:cxn>
                                <a:cxn ang="T15">
                                  <a:pos x="T6" y="T7"/>
                                </a:cxn>
                                <a:cxn ang="T16">
                                  <a:pos x="T8" y="T9"/>
                                </a:cxn>
                                <a:cxn ang="T17">
                                  <a:pos x="T10" y="T11"/>
                                </a:cxn>
                              </a:cxnLst>
                              <a:rect l="T18" t="T19" r="T20" b="T21"/>
                              <a:pathLst>
                                <a:path w="58" h="1">
                                  <a:moveTo>
                                    <a:pt x="57" y="0"/>
                                  </a:moveTo>
                                  <a:lnTo>
                                    <a:pt x="0" y="0"/>
                                  </a:lnTo>
                                  <a:lnTo>
                                    <a:pt x="55" y="0"/>
                                  </a:lnTo>
                                  <a:lnTo>
                                    <a:pt x="57"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40" name="Freeform 1744"/>
                            <p:cNvSpPr>
                              <a:spLocks/>
                            </p:cNvSpPr>
                            <p:nvPr/>
                          </p:nvSpPr>
                          <p:spPr bwMode="auto">
                            <a:xfrm>
                              <a:off x="341" y="1686"/>
                              <a:ext cx="51" cy="1"/>
                            </a:xfrm>
                            <a:custGeom>
                              <a:avLst/>
                              <a:gdLst>
                                <a:gd name="T0" fmla="*/ 46 w 56"/>
                                <a:gd name="T1" fmla="*/ 0 h 1"/>
                                <a:gd name="T2" fmla="*/ 0 w 56"/>
                                <a:gd name="T3" fmla="*/ 0 h 1"/>
                                <a:gd name="T4" fmla="*/ 3 w 56"/>
                                <a:gd name="T5" fmla="*/ 0 h 1"/>
                                <a:gd name="T6" fmla="*/ 44 w 56"/>
                                <a:gd name="T7" fmla="*/ 0 h 1"/>
                                <a:gd name="T8" fmla="*/ 46 w 56"/>
                                <a:gd name="T9" fmla="*/ 0 h 1"/>
                                <a:gd name="T10" fmla="*/ 46 w 56"/>
                                <a:gd name="T11" fmla="*/ 0 h 1"/>
                                <a:gd name="T12" fmla="*/ 0 60000 65536"/>
                                <a:gd name="T13" fmla="*/ 0 60000 65536"/>
                                <a:gd name="T14" fmla="*/ 0 60000 65536"/>
                                <a:gd name="T15" fmla="*/ 0 60000 65536"/>
                                <a:gd name="T16" fmla="*/ 0 60000 65536"/>
                                <a:gd name="T17" fmla="*/ 0 60000 65536"/>
                                <a:gd name="T18" fmla="*/ 0 w 56"/>
                                <a:gd name="T19" fmla="*/ 0 h 1"/>
                                <a:gd name="T20" fmla="*/ 56 w 56"/>
                                <a:gd name="T21" fmla="*/ 1 h 1"/>
                              </a:gdLst>
                              <a:ahLst/>
                              <a:cxnLst>
                                <a:cxn ang="T12">
                                  <a:pos x="T0" y="T1"/>
                                </a:cxn>
                                <a:cxn ang="T13">
                                  <a:pos x="T2" y="T3"/>
                                </a:cxn>
                                <a:cxn ang="T14">
                                  <a:pos x="T4" y="T5"/>
                                </a:cxn>
                                <a:cxn ang="T15">
                                  <a:pos x="T6" y="T7"/>
                                </a:cxn>
                                <a:cxn ang="T16">
                                  <a:pos x="T8" y="T9"/>
                                </a:cxn>
                                <a:cxn ang="T17">
                                  <a:pos x="T10" y="T11"/>
                                </a:cxn>
                              </a:cxnLst>
                              <a:rect l="T18" t="T19" r="T20" b="T21"/>
                              <a:pathLst>
                                <a:path w="56" h="1">
                                  <a:moveTo>
                                    <a:pt x="55" y="0"/>
                                  </a:moveTo>
                                  <a:lnTo>
                                    <a:pt x="0" y="0"/>
                                  </a:lnTo>
                                  <a:lnTo>
                                    <a:pt x="3" y="0"/>
                                  </a:lnTo>
                                  <a:lnTo>
                                    <a:pt x="53" y="0"/>
                                  </a:lnTo>
                                  <a:lnTo>
                                    <a:pt x="55"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41" name="Freeform 1745"/>
                            <p:cNvSpPr>
                              <a:spLocks/>
                            </p:cNvSpPr>
                            <p:nvPr/>
                          </p:nvSpPr>
                          <p:spPr bwMode="auto">
                            <a:xfrm>
                              <a:off x="344" y="1685"/>
                              <a:ext cx="46" cy="2"/>
                            </a:xfrm>
                            <a:custGeom>
                              <a:avLst/>
                              <a:gdLst>
                                <a:gd name="T0" fmla="*/ 41 w 51"/>
                                <a:gd name="T1" fmla="*/ 1 h 3"/>
                                <a:gd name="T2" fmla="*/ 0 w 51"/>
                                <a:gd name="T3" fmla="*/ 1 h 3"/>
                                <a:gd name="T4" fmla="*/ 0 w 51"/>
                                <a:gd name="T5" fmla="*/ 0 h 3"/>
                                <a:gd name="T6" fmla="*/ 37 w 51"/>
                                <a:gd name="T7" fmla="*/ 0 h 3"/>
                                <a:gd name="T8" fmla="*/ 41 w 51"/>
                                <a:gd name="T9" fmla="*/ 1 h 3"/>
                                <a:gd name="T10" fmla="*/ 41 w 51"/>
                                <a:gd name="T11" fmla="*/ 1 h 3"/>
                                <a:gd name="T12" fmla="*/ 0 60000 65536"/>
                                <a:gd name="T13" fmla="*/ 0 60000 65536"/>
                                <a:gd name="T14" fmla="*/ 0 60000 65536"/>
                                <a:gd name="T15" fmla="*/ 0 60000 65536"/>
                                <a:gd name="T16" fmla="*/ 0 60000 65536"/>
                                <a:gd name="T17" fmla="*/ 0 60000 65536"/>
                                <a:gd name="T18" fmla="*/ 0 w 51"/>
                                <a:gd name="T19" fmla="*/ 0 h 3"/>
                                <a:gd name="T20" fmla="*/ 51 w 51"/>
                                <a:gd name="T21" fmla="*/ 3 h 3"/>
                              </a:gdLst>
                              <a:ahLst/>
                              <a:cxnLst>
                                <a:cxn ang="T12">
                                  <a:pos x="T0" y="T1"/>
                                </a:cxn>
                                <a:cxn ang="T13">
                                  <a:pos x="T2" y="T3"/>
                                </a:cxn>
                                <a:cxn ang="T14">
                                  <a:pos x="T4" y="T5"/>
                                </a:cxn>
                                <a:cxn ang="T15">
                                  <a:pos x="T6" y="T7"/>
                                </a:cxn>
                                <a:cxn ang="T16">
                                  <a:pos x="T8" y="T9"/>
                                </a:cxn>
                                <a:cxn ang="T17">
                                  <a:pos x="T10" y="T11"/>
                                </a:cxn>
                              </a:cxnLst>
                              <a:rect l="T18" t="T19" r="T20" b="T21"/>
                              <a:pathLst>
                                <a:path w="51" h="3">
                                  <a:moveTo>
                                    <a:pt x="50" y="2"/>
                                  </a:moveTo>
                                  <a:lnTo>
                                    <a:pt x="0" y="2"/>
                                  </a:lnTo>
                                  <a:lnTo>
                                    <a:pt x="0" y="0"/>
                                  </a:lnTo>
                                  <a:lnTo>
                                    <a:pt x="46" y="0"/>
                                  </a:lnTo>
                                  <a:lnTo>
                                    <a:pt x="50" y="2"/>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42" name="Freeform 1746"/>
                            <p:cNvSpPr>
                              <a:spLocks/>
                            </p:cNvSpPr>
                            <p:nvPr/>
                          </p:nvSpPr>
                          <p:spPr bwMode="auto">
                            <a:xfrm>
                              <a:off x="344" y="1685"/>
                              <a:ext cx="43" cy="0"/>
                            </a:xfrm>
                            <a:custGeom>
                              <a:avLst/>
                              <a:gdLst>
                                <a:gd name="T0" fmla="*/ 38 w 47"/>
                                <a:gd name="T1" fmla="*/ 0 h 1"/>
                                <a:gd name="T2" fmla="*/ 0 w 47"/>
                                <a:gd name="T3" fmla="*/ 0 h 1"/>
                                <a:gd name="T4" fmla="*/ 0 w 47"/>
                                <a:gd name="T5" fmla="*/ 0 h 1"/>
                                <a:gd name="T6" fmla="*/ 36 w 47"/>
                                <a:gd name="T7" fmla="*/ 0 h 1"/>
                                <a:gd name="T8" fmla="*/ 38 w 47"/>
                                <a:gd name="T9" fmla="*/ 0 h 1"/>
                                <a:gd name="T10" fmla="*/ 38 w 47"/>
                                <a:gd name="T11" fmla="*/ 0 h 1"/>
                                <a:gd name="T12" fmla="*/ 0 60000 65536"/>
                                <a:gd name="T13" fmla="*/ 0 60000 65536"/>
                                <a:gd name="T14" fmla="*/ 0 60000 65536"/>
                                <a:gd name="T15" fmla="*/ 0 60000 65536"/>
                                <a:gd name="T16" fmla="*/ 0 60000 65536"/>
                                <a:gd name="T17" fmla="*/ 0 60000 65536"/>
                                <a:gd name="T18" fmla="*/ 0 w 47"/>
                                <a:gd name="T19" fmla="*/ 0 h 1"/>
                                <a:gd name="T20" fmla="*/ 47 w 47"/>
                                <a:gd name="T21" fmla="*/ 0 h 1"/>
                              </a:gdLst>
                              <a:ahLst/>
                              <a:cxnLst>
                                <a:cxn ang="T12">
                                  <a:pos x="T0" y="T1"/>
                                </a:cxn>
                                <a:cxn ang="T13">
                                  <a:pos x="T2" y="T3"/>
                                </a:cxn>
                                <a:cxn ang="T14">
                                  <a:pos x="T4" y="T5"/>
                                </a:cxn>
                                <a:cxn ang="T15">
                                  <a:pos x="T6" y="T7"/>
                                </a:cxn>
                                <a:cxn ang="T16">
                                  <a:pos x="T8" y="T9"/>
                                </a:cxn>
                                <a:cxn ang="T17">
                                  <a:pos x="T10" y="T11"/>
                                </a:cxn>
                              </a:cxnLst>
                              <a:rect l="T18" t="T19" r="T20" b="T21"/>
                              <a:pathLst>
                                <a:path w="47" h="1">
                                  <a:moveTo>
                                    <a:pt x="46" y="0"/>
                                  </a:moveTo>
                                  <a:lnTo>
                                    <a:pt x="0" y="0"/>
                                  </a:lnTo>
                                  <a:lnTo>
                                    <a:pt x="43" y="0"/>
                                  </a:lnTo>
                                  <a:lnTo>
                                    <a:pt x="46"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43" name="Freeform 1747"/>
                            <p:cNvSpPr>
                              <a:spLocks/>
                            </p:cNvSpPr>
                            <p:nvPr/>
                          </p:nvSpPr>
                          <p:spPr bwMode="auto">
                            <a:xfrm>
                              <a:off x="344" y="1685"/>
                              <a:ext cx="40" cy="0"/>
                            </a:xfrm>
                            <a:custGeom>
                              <a:avLst/>
                              <a:gdLst>
                                <a:gd name="T0" fmla="*/ 35 w 44"/>
                                <a:gd name="T1" fmla="*/ 0 h 1"/>
                                <a:gd name="T2" fmla="*/ 0 w 44"/>
                                <a:gd name="T3" fmla="*/ 0 h 1"/>
                                <a:gd name="T4" fmla="*/ 2 w 44"/>
                                <a:gd name="T5" fmla="*/ 0 h 1"/>
                                <a:gd name="T6" fmla="*/ 34 w 44"/>
                                <a:gd name="T7" fmla="*/ 0 h 1"/>
                                <a:gd name="T8" fmla="*/ 35 w 44"/>
                                <a:gd name="T9" fmla="*/ 0 h 1"/>
                                <a:gd name="T10" fmla="*/ 35 w 44"/>
                                <a:gd name="T11" fmla="*/ 0 h 1"/>
                                <a:gd name="T12" fmla="*/ 0 60000 65536"/>
                                <a:gd name="T13" fmla="*/ 0 60000 65536"/>
                                <a:gd name="T14" fmla="*/ 0 60000 65536"/>
                                <a:gd name="T15" fmla="*/ 0 60000 65536"/>
                                <a:gd name="T16" fmla="*/ 0 60000 65536"/>
                                <a:gd name="T17" fmla="*/ 0 60000 65536"/>
                                <a:gd name="T18" fmla="*/ 0 w 44"/>
                                <a:gd name="T19" fmla="*/ 0 h 1"/>
                                <a:gd name="T20" fmla="*/ 44 w 44"/>
                                <a:gd name="T21" fmla="*/ 0 h 1"/>
                              </a:gdLst>
                              <a:ahLst/>
                              <a:cxnLst>
                                <a:cxn ang="T12">
                                  <a:pos x="T0" y="T1"/>
                                </a:cxn>
                                <a:cxn ang="T13">
                                  <a:pos x="T2" y="T3"/>
                                </a:cxn>
                                <a:cxn ang="T14">
                                  <a:pos x="T4" y="T5"/>
                                </a:cxn>
                                <a:cxn ang="T15">
                                  <a:pos x="T6" y="T7"/>
                                </a:cxn>
                                <a:cxn ang="T16">
                                  <a:pos x="T8" y="T9"/>
                                </a:cxn>
                                <a:cxn ang="T17">
                                  <a:pos x="T10" y="T11"/>
                                </a:cxn>
                              </a:cxnLst>
                              <a:rect l="T18" t="T19" r="T20" b="T21"/>
                              <a:pathLst>
                                <a:path w="44" h="1">
                                  <a:moveTo>
                                    <a:pt x="43" y="0"/>
                                  </a:moveTo>
                                  <a:lnTo>
                                    <a:pt x="0" y="0"/>
                                  </a:lnTo>
                                  <a:lnTo>
                                    <a:pt x="2" y="0"/>
                                  </a:lnTo>
                                  <a:lnTo>
                                    <a:pt x="41" y="0"/>
                                  </a:lnTo>
                                  <a:lnTo>
                                    <a:pt x="43"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44" name="Freeform 1748"/>
                            <p:cNvSpPr>
                              <a:spLocks/>
                            </p:cNvSpPr>
                            <p:nvPr/>
                          </p:nvSpPr>
                          <p:spPr bwMode="auto">
                            <a:xfrm>
                              <a:off x="346" y="1685"/>
                              <a:ext cx="36" cy="0"/>
                            </a:xfrm>
                            <a:custGeom>
                              <a:avLst/>
                              <a:gdLst>
                                <a:gd name="T0" fmla="*/ 32 w 40"/>
                                <a:gd name="T1" fmla="*/ 0 h 1"/>
                                <a:gd name="T2" fmla="*/ 0 w 40"/>
                                <a:gd name="T3" fmla="*/ 0 h 1"/>
                                <a:gd name="T4" fmla="*/ 0 w 40"/>
                                <a:gd name="T5" fmla="*/ 0 h 1"/>
                                <a:gd name="T6" fmla="*/ 31 w 40"/>
                                <a:gd name="T7" fmla="*/ 0 h 1"/>
                                <a:gd name="T8" fmla="*/ 32 w 40"/>
                                <a:gd name="T9" fmla="*/ 0 h 1"/>
                                <a:gd name="T10" fmla="*/ 32 w 40"/>
                                <a:gd name="T11" fmla="*/ 0 h 1"/>
                                <a:gd name="T12" fmla="*/ 0 60000 65536"/>
                                <a:gd name="T13" fmla="*/ 0 60000 65536"/>
                                <a:gd name="T14" fmla="*/ 0 60000 65536"/>
                                <a:gd name="T15" fmla="*/ 0 60000 65536"/>
                                <a:gd name="T16" fmla="*/ 0 60000 65536"/>
                                <a:gd name="T17" fmla="*/ 0 60000 65536"/>
                                <a:gd name="T18" fmla="*/ 0 w 40"/>
                                <a:gd name="T19" fmla="*/ 0 h 1"/>
                                <a:gd name="T20" fmla="*/ 40 w 40"/>
                                <a:gd name="T21" fmla="*/ 0 h 1"/>
                              </a:gdLst>
                              <a:ahLst/>
                              <a:cxnLst>
                                <a:cxn ang="T12">
                                  <a:pos x="T0" y="T1"/>
                                </a:cxn>
                                <a:cxn ang="T13">
                                  <a:pos x="T2" y="T3"/>
                                </a:cxn>
                                <a:cxn ang="T14">
                                  <a:pos x="T4" y="T5"/>
                                </a:cxn>
                                <a:cxn ang="T15">
                                  <a:pos x="T6" y="T7"/>
                                </a:cxn>
                                <a:cxn ang="T16">
                                  <a:pos x="T8" y="T9"/>
                                </a:cxn>
                                <a:cxn ang="T17">
                                  <a:pos x="T10" y="T11"/>
                                </a:cxn>
                              </a:cxnLst>
                              <a:rect l="T18" t="T19" r="T20" b="T21"/>
                              <a:pathLst>
                                <a:path w="40" h="1">
                                  <a:moveTo>
                                    <a:pt x="39" y="0"/>
                                  </a:moveTo>
                                  <a:lnTo>
                                    <a:pt x="0" y="0"/>
                                  </a:lnTo>
                                  <a:lnTo>
                                    <a:pt x="38" y="0"/>
                                  </a:lnTo>
                                  <a:lnTo>
                                    <a:pt x="39"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45" name="Freeform 1749"/>
                            <p:cNvSpPr>
                              <a:spLocks/>
                            </p:cNvSpPr>
                            <p:nvPr/>
                          </p:nvSpPr>
                          <p:spPr bwMode="auto">
                            <a:xfrm>
                              <a:off x="346" y="1685"/>
                              <a:ext cx="35" cy="0"/>
                            </a:xfrm>
                            <a:custGeom>
                              <a:avLst/>
                              <a:gdLst>
                                <a:gd name="T0" fmla="*/ 31 w 39"/>
                                <a:gd name="T1" fmla="*/ 0 h 1"/>
                                <a:gd name="T2" fmla="*/ 0 w 39"/>
                                <a:gd name="T3" fmla="*/ 0 h 1"/>
                                <a:gd name="T4" fmla="*/ 0 w 39"/>
                                <a:gd name="T5" fmla="*/ 0 h 1"/>
                                <a:gd name="T6" fmla="*/ 28 w 39"/>
                                <a:gd name="T7" fmla="*/ 0 h 1"/>
                                <a:gd name="T8" fmla="*/ 31 w 39"/>
                                <a:gd name="T9" fmla="*/ 0 h 1"/>
                                <a:gd name="T10" fmla="*/ 31 w 39"/>
                                <a:gd name="T11" fmla="*/ 0 h 1"/>
                                <a:gd name="T12" fmla="*/ 0 60000 65536"/>
                                <a:gd name="T13" fmla="*/ 0 60000 65536"/>
                                <a:gd name="T14" fmla="*/ 0 60000 65536"/>
                                <a:gd name="T15" fmla="*/ 0 60000 65536"/>
                                <a:gd name="T16" fmla="*/ 0 60000 65536"/>
                                <a:gd name="T17" fmla="*/ 0 60000 65536"/>
                                <a:gd name="T18" fmla="*/ 0 w 39"/>
                                <a:gd name="T19" fmla="*/ 0 h 1"/>
                                <a:gd name="T20" fmla="*/ 39 w 39"/>
                                <a:gd name="T21" fmla="*/ 0 h 1"/>
                              </a:gdLst>
                              <a:ahLst/>
                              <a:cxnLst>
                                <a:cxn ang="T12">
                                  <a:pos x="T0" y="T1"/>
                                </a:cxn>
                                <a:cxn ang="T13">
                                  <a:pos x="T2" y="T3"/>
                                </a:cxn>
                                <a:cxn ang="T14">
                                  <a:pos x="T4" y="T5"/>
                                </a:cxn>
                                <a:cxn ang="T15">
                                  <a:pos x="T6" y="T7"/>
                                </a:cxn>
                                <a:cxn ang="T16">
                                  <a:pos x="T8" y="T9"/>
                                </a:cxn>
                                <a:cxn ang="T17">
                                  <a:pos x="T10" y="T11"/>
                                </a:cxn>
                              </a:cxnLst>
                              <a:rect l="T18" t="T19" r="T20" b="T21"/>
                              <a:pathLst>
                                <a:path w="39" h="1">
                                  <a:moveTo>
                                    <a:pt x="38" y="0"/>
                                  </a:moveTo>
                                  <a:lnTo>
                                    <a:pt x="0" y="0"/>
                                  </a:lnTo>
                                  <a:lnTo>
                                    <a:pt x="35" y="0"/>
                                  </a:lnTo>
                                  <a:lnTo>
                                    <a:pt x="38"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46" name="Freeform 1750"/>
                            <p:cNvSpPr>
                              <a:spLocks/>
                            </p:cNvSpPr>
                            <p:nvPr/>
                          </p:nvSpPr>
                          <p:spPr bwMode="auto">
                            <a:xfrm>
                              <a:off x="346" y="1682"/>
                              <a:ext cx="32" cy="3"/>
                            </a:xfrm>
                            <a:custGeom>
                              <a:avLst/>
                              <a:gdLst>
                                <a:gd name="T0" fmla="*/ 28 w 36"/>
                                <a:gd name="T1" fmla="*/ 2 h 4"/>
                                <a:gd name="T2" fmla="*/ 0 w 36"/>
                                <a:gd name="T3" fmla="*/ 2 h 4"/>
                                <a:gd name="T4" fmla="*/ 0 w 36"/>
                                <a:gd name="T5" fmla="*/ 0 h 4"/>
                                <a:gd name="T6" fmla="*/ 26 w 36"/>
                                <a:gd name="T7" fmla="*/ 0 h 4"/>
                                <a:gd name="T8" fmla="*/ 28 w 36"/>
                                <a:gd name="T9" fmla="*/ 2 h 4"/>
                                <a:gd name="T10" fmla="*/ 28 w 36"/>
                                <a:gd name="T11" fmla="*/ 2 h 4"/>
                                <a:gd name="T12" fmla="*/ 0 60000 65536"/>
                                <a:gd name="T13" fmla="*/ 0 60000 65536"/>
                                <a:gd name="T14" fmla="*/ 0 60000 65536"/>
                                <a:gd name="T15" fmla="*/ 0 60000 65536"/>
                                <a:gd name="T16" fmla="*/ 0 60000 65536"/>
                                <a:gd name="T17" fmla="*/ 0 60000 65536"/>
                                <a:gd name="T18" fmla="*/ 0 w 36"/>
                                <a:gd name="T19" fmla="*/ 0 h 4"/>
                                <a:gd name="T20" fmla="*/ 36 w 36"/>
                                <a:gd name="T21" fmla="*/ 4 h 4"/>
                              </a:gdLst>
                              <a:ahLst/>
                              <a:cxnLst>
                                <a:cxn ang="T12">
                                  <a:pos x="T0" y="T1"/>
                                </a:cxn>
                                <a:cxn ang="T13">
                                  <a:pos x="T2" y="T3"/>
                                </a:cxn>
                                <a:cxn ang="T14">
                                  <a:pos x="T4" y="T5"/>
                                </a:cxn>
                                <a:cxn ang="T15">
                                  <a:pos x="T6" y="T7"/>
                                </a:cxn>
                                <a:cxn ang="T16">
                                  <a:pos x="T8" y="T9"/>
                                </a:cxn>
                                <a:cxn ang="T17">
                                  <a:pos x="T10" y="T11"/>
                                </a:cxn>
                              </a:cxnLst>
                              <a:rect l="T18" t="T19" r="T20" b="T21"/>
                              <a:pathLst>
                                <a:path w="36" h="4">
                                  <a:moveTo>
                                    <a:pt x="35" y="3"/>
                                  </a:moveTo>
                                  <a:lnTo>
                                    <a:pt x="0" y="3"/>
                                  </a:lnTo>
                                  <a:lnTo>
                                    <a:pt x="0" y="0"/>
                                  </a:lnTo>
                                  <a:lnTo>
                                    <a:pt x="33" y="0"/>
                                  </a:lnTo>
                                  <a:lnTo>
                                    <a:pt x="35" y="3"/>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47" name="Freeform 1751"/>
                            <p:cNvSpPr>
                              <a:spLocks/>
                            </p:cNvSpPr>
                            <p:nvPr/>
                          </p:nvSpPr>
                          <p:spPr bwMode="auto">
                            <a:xfrm>
                              <a:off x="346" y="1682"/>
                              <a:ext cx="31" cy="1"/>
                            </a:xfrm>
                            <a:custGeom>
                              <a:avLst/>
                              <a:gdLst>
                                <a:gd name="T0" fmla="*/ 27 w 34"/>
                                <a:gd name="T1" fmla="*/ 0 h 1"/>
                                <a:gd name="T2" fmla="*/ 0 w 34"/>
                                <a:gd name="T3" fmla="*/ 0 h 1"/>
                                <a:gd name="T4" fmla="*/ 2 w 34"/>
                                <a:gd name="T5" fmla="*/ 0 h 1"/>
                                <a:gd name="T6" fmla="*/ 26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0" y="0"/>
                                  </a:lnTo>
                                  <a:lnTo>
                                    <a:pt x="2" y="0"/>
                                  </a:lnTo>
                                  <a:lnTo>
                                    <a:pt x="31" y="0"/>
                                  </a:lnTo>
                                  <a:lnTo>
                                    <a:pt x="33"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48" name="Freeform 1752"/>
                            <p:cNvSpPr>
                              <a:spLocks/>
                            </p:cNvSpPr>
                            <p:nvPr/>
                          </p:nvSpPr>
                          <p:spPr bwMode="auto">
                            <a:xfrm>
                              <a:off x="348" y="1682"/>
                              <a:ext cx="27" cy="1"/>
                            </a:xfrm>
                            <a:custGeom>
                              <a:avLst/>
                              <a:gdLst>
                                <a:gd name="T0" fmla="*/ 23 w 30"/>
                                <a:gd name="T1" fmla="*/ 0 h 1"/>
                                <a:gd name="T2" fmla="*/ 0 w 30"/>
                                <a:gd name="T3" fmla="*/ 0 h 1"/>
                                <a:gd name="T4" fmla="*/ 0 w 30"/>
                                <a:gd name="T5" fmla="*/ 0 h 1"/>
                                <a:gd name="T6" fmla="*/ 22 w 30"/>
                                <a:gd name="T7" fmla="*/ 0 h 1"/>
                                <a:gd name="T8" fmla="*/ 23 w 30"/>
                                <a:gd name="T9" fmla="*/ 0 h 1"/>
                                <a:gd name="T10" fmla="*/ 23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27" y="0"/>
                                  </a:lnTo>
                                  <a:lnTo>
                                    <a:pt x="29"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49" name="Freeform 1753"/>
                            <p:cNvSpPr>
                              <a:spLocks/>
                            </p:cNvSpPr>
                            <p:nvPr/>
                          </p:nvSpPr>
                          <p:spPr bwMode="auto">
                            <a:xfrm>
                              <a:off x="348" y="1682"/>
                              <a:ext cx="25" cy="1"/>
                            </a:xfrm>
                            <a:custGeom>
                              <a:avLst/>
                              <a:gdLst>
                                <a:gd name="T0" fmla="*/ 21 w 28"/>
                                <a:gd name="T1" fmla="*/ 0 h 1"/>
                                <a:gd name="T2" fmla="*/ 0 w 28"/>
                                <a:gd name="T3" fmla="*/ 0 h 1"/>
                                <a:gd name="T4" fmla="*/ 0 w 28"/>
                                <a:gd name="T5" fmla="*/ 0 h 1"/>
                                <a:gd name="T6" fmla="*/ 20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5" y="0"/>
                                  </a:lnTo>
                                  <a:lnTo>
                                    <a:pt x="27"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50" name="Freeform 1754"/>
                            <p:cNvSpPr>
                              <a:spLocks/>
                            </p:cNvSpPr>
                            <p:nvPr/>
                          </p:nvSpPr>
                          <p:spPr bwMode="auto">
                            <a:xfrm>
                              <a:off x="348" y="1682"/>
                              <a:ext cx="23" cy="1"/>
                            </a:xfrm>
                            <a:custGeom>
                              <a:avLst/>
                              <a:gdLst>
                                <a:gd name="T0" fmla="*/ 19 w 26"/>
                                <a:gd name="T1" fmla="*/ 0 h 1"/>
                                <a:gd name="T2" fmla="*/ 0 w 26"/>
                                <a:gd name="T3" fmla="*/ 0 h 1"/>
                                <a:gd name="T4" fmla="*/ 0 w 26"/>
                                <a:gd name="T5" fmla="*/ 0 h 1"/>
                                <a:gd name="T6" fmla="*/ 17 w 26"/>
                                <a:gd name="T7" fmla="*/ 0 h 1"/>
                                <a:gd name="T8" fmla="*/ 19 w 26"/>
                                <a:gd name="T9" fmla="*/ 0 h 1"/>
                                <a:gd name="T10" fmla="*/ 19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22" y="0"/>
                                  </a:lnTo>
                                  <a:lnTo>
                                    <a:pt x="25"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51" name="Freeform 1755"/>
                            <p:cNvSpPr>
                              <a:spLocks/>
                            </p:cNvSpPr>
                            <p:nvPr/>
                          </p:nvSpPr>
                          <p:spPr bwMode="auto">
                            <a:xfrm>
                              <a:off x="348" y="1681"/>
                              <a:ext cx="20" cy="2"/>
                            </a:xfrm>
                            <a:custGeom>
                              <a:avLst/>
                              <a:gdLst>
                                <a:gd name="T0" fmla="*/ 17 w 23"/>
                                <a:gd name="T1" fmla="*/ 1 h 2"/>
                                <a:gd name="T2" fmla="*/ 0 w 23"/>
                                <a:gd name="T3" fmla="*/ 1 h 2"/>
                                <a:gd name="T4" fmla="*/ 2 w 23"/>
                                <a:gd name="T5" fmla="*/ 0 h 2"/>
                                <a:gd name="T6" fmla="*/ 16 w 23"/>
                                <a:gd name="T7" fmla="*/ 0 h 2"/>
                                <a:gd name="T8" fmla="*/ 17 w 23"/>
                                <a:gd name="T9" fmla="*/ 1 h 2"/>
                                <a:gd name="T10" fmla="*/ 17 w 23"/>
                                <a:gd name="T11" fmla="*/ 1 h 2"/>
                                <a:gd name="T12" fmla="*/ 0 60000 65536"/>
                                <a:gd name="T13" fmla="*/ 0 60000 65536"/>
                                <a:gd name="T14" fmla="*/ 0 60000 65536"/>
                                <a:gd name="T15" fmla="*/ 0 60000 65536"/>
                                <a:gd name="T16" fmla="*/ 0 60000 65536"/>
                                <a:gd name="T17" fmla="*/ 0 60000 65536"/>
                                <a:gd name="T18" fmla="*/ 0 w 23"/>
                                <a:gd name="T19" fmla="*/ 0 h 2"/>
                                <a:gd name="T20" fmla="*/ 23 w 23"/>
                                <a:gd name="T21" fmla="*/ 2 h 2"/>
                              </a:gdLst>
                              <a:ahLst/>
                              <a:cxnLst>
                                <a:cxn ang="T12">
                                  <a:pos x="T0" y="T1"/>
                                </a:cxn>
                                <a:cxn ang="T13">
                                  <a:pos x="T2" y="T3"/>
                                </a:cxn>
                                <a:cxn ang="T14">
                                  <a:pos x="T4" y="T5"/>
                                </a:cxn>
                                <a:cxn ang="T15">
                                  <a:pos x="T6" y="T7"/>
                                </a:cxn>
                                <a:cxn ang="T16">
                                  <a:pos x="T8" y="T9"/>
                                </a:cxn>
                                <a:cxn ang="T17">
                                  <a:pos x="T10" y="T11"/>
                                </a:cxn>
                              </a:cxnLst>
                              <a:rect l="T18" t="T19" r="T20" b="T21"/>
                              <a:pathLst>
                                <a:path w="23" h="2">
                                  <a:moveTo>
                                    <a:pt x="22" y="1"/>
                                  </a:moveTo>
                                  <a:lnTo>
                                    <a:pt x="0" y="1"/>
                                  </a:lnTo>
                                  <a:lnTo>
                                    <a:pt x="2" y="0"/>
                                  </a:lnTo>
                                  <a:lnTo>
                                    <a:pt x="21" y="0"/>
                                  </a:lnTo>
                                  <a:lnTo>
                                    <a:pt x="22" y="1"/>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52" name="Freeform 1756"/>
                            <p:cNvSpPr>
                              <a:spLocks/>
                            </p:cNvSpPr>
                            <p:nvPr/>
                          </p:nvSpPr>
                          <p:spPr bwMode="auto">
                            <a:xfrm>
                              <a:off x="349" y="1681"/>
                              <a:ext cx="19" cy="1"/>
                            </a:xfrm>
                            <a:custGeom>
                              <a:avLst/>
                              <a:gdLst>
                                <a:gd name="T0" fmla="*/ 17 w 20"/>
                                <a:gd name="T1" fmla="*/ 0 h 1"/>
                                <a:gd name="T2" fmla="*/ 0 w 20"/>
                                <a:gd name="T3" fmla="*/ 0 h 1"/>
                                <a:gd name="T4" fmla="*/ 0 w 20"/>
                                <a:gd name="T5" fmla="*/ 0 h 1"/>
                                <a:gd name="T6" fmla="*/ 15 w 20"/>
                                <a:gd name="T7" fmla="*/ 0 h 1"/>
                                <a:gd name="T8" fmla="*/ 17 w 20"/>
                                <a:gd name="T9" fmla="*/ 0 h 1"/>
                                <a:gd name="T10" fmla="*/ 17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19" y="0"/>
                                  </a:moveTo>
                                  <a:lnTo>
                                    <a:pt x="0" y="0"/>
                                  </a:lnTo>
                                  <a:lnTo>
                                    <a:pt x="17" y="0"/>
                                  </a:lnTo>
                                  <a:lnTo>
                                    <a:pt x="19"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53" name="Freeform 1757"/>
                            <p:cNvSpPr>
                              <a:spLocks/>
                            </p:cNvSpPr>
                            <p:nvPr/>
                          </p:nvSpPr>
                          <p:spPr bwMode="auto">
                            <a:xfrm>
                              <a:off x="349" y="1681"/>
                              <a:ext cx="17" cy="1"/>
                            </a:xfrm>
                            <a:custGeom>
                              <a:avLst/>
                              <a:gdLst>
                                <a:gd name="T0" fmla="*/ 15 w 18"/>
                                <a:gd name="T1" fmla="*/ 0 h 1"/>
                                <a:gd name="T2" fmla="*/ 0 w 18"/>
                                <a:gd name="T3" fmla="*/ 0 h 1"/>
                                <a:gd name="T4" fmla="*/ 0 w 18"/>
                                <a:gd name="T5" fmla="*/ 0 h 1"/>
                                <a:gd name="T6" fmla="*/ 13 w 18"/>
                                <a:gd name="T7" fmla="*/ 0 h 1"/>
                                <a:gd name="T8" fmla="*/ 15 w 18"/>
                                <a:gd name="T9" fmla="*/ 0 h 1"/>
                                <a:gd name="T10" fmla="*/ 15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17" y="0"/>
                                  </a:moveTo>
                                  <a:lnTo>
                                    <a:pt x="0" y="0"/>
                                  </a:lnTo>
                                  <a:lnTo>
                                    <a:pt x="15" y="0"/>
                                  </a:lnTo>
                                  <a:lnTo>
                                    <a:pt x="17"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54" name="Freeform 1758"/>
                            <p:cNvSpPr>
                              <a:spLocks/>
                            </p:cNvSpPr>
                            <p:nvPr/>
                          </p:nvSpPr>
                          <p:spPr bwMode="auto">
                            <a:xfrm>
                              <a:off x="349" y="1681"/>
                              <a:ext cx="15" cy="1"/>
                            </a:xfrm>
                            <a:custGeom>
                              <a:avLst/>
                              <a:gdLst>
                                <a:gd name="T0" fmla="*/ 13 w 16"/>
                                <a:gd name="T1" fmla="*/ 0 h 1"/>
                                <a:gd name="T2" fmla="*/ 0 w 16"/>
                                <a:gd name="T3" fmla="*/ 0 h 1"/>
                                <a:gd name="T4" fmla="*/ 0 w 16"/>
                                <a:gd name="T5" fmla="*/ 0 h 1"/>
                                <a:gd name="T6" fmla="*/ 10 w 16"/>
                                <a:gd name="T7" fmla="*/ 0 h 1"/>
                                <a:gd name="T8" fmla="*/ 13 w 16"/>
                                <a:gd name="T9" fmla="*/ 0 h 1"/>
                                <a:gd name="T10" fmla="*/ 13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15" y="0"/>
                                  </a:moveTo>
                                  <a:lnTo>
                                    <a:pt x="0" y="0"/>
                                  </a:lnTo>
                                  <a:lnTo>
                                    <a:pt x="12" y="0"/>
                                  </a:lnTo>
                                  <a:lnTo>
                                    <a:pt x="15"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55" name="Freeform 1759"/>
                            <p:cNvSpPr>
                              <a:spLocks/>
                            </p:cNvSpPr>
                            <p:nvPr/>
                          </p:nvSpPr>
                          <p:spPr bwMode="auto">
                            <a:xfrm>
                              <a:off x="349" y="1679"/>
                              <a:ext cx="12" cy="3"/>
                            </a:xfrm>
                            <a:custGeom>
                              <a:avLst/>
                              <a:gdLst>
                                <a:gd name="T0" fmla="*/ 10 w 13"/>
                                <a:gd name="T1" fmla="*/ 2 h 3"/>
                                <a:gd name="T2" fmla="*/ 0 w 13"/>
                                <a:gd name="T3" fmla="*/ 2 h 3"/>
                                <a:gd name="T4" fmla="*/ 2 w 13"/>
                                <a:gd name="T5" fmla="*/ 0 h 3"/>
                                <a:gd name="T6" fmla="*/ 8 w 13"/>
                                <a:gd name="T7" fmla="*/ 0 h 3"/>
                                <a:gd name="T8" fmla="*/ 10 w 13"/>
                                <a:gd name="T9" fmla="*/ 2 h 3"/>
                                <a:gd name="T10" fmla="*/ 10 w 13"/>
                                <a:gd name="T11" fmla="*/ 2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12" y="2"/>
                                  </a:moveTo>
                                  <a:lnTo>
                                    <a:pt x="0" y="2"/>
                                  </a:lnTo>
                                  <a:lnTo>
                                    <a:pt x="2" y="0"/>
                                  </a:lnTo>
                                  <a:lnTo>
                                    <a:pt x="10" y="0"/>
                                  </a:lnTo>
                                  <a:lnTo>
                                    <a:pt x="12" y="2"/>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56" name="Freeform 1760"/>
                            <p:cNvSpPr>
                              <a:spLocks/>
                            </p:cNvSpPr>
                            <p:nvPr/>
                          </p:nvSpPr>
                          <p:spPr bwMode="auto">
                            <a:xfrm>
                              <a:off x="351" y="1679"/>
                              <a:ext cx="8" cy="1"/>
                            </a:xfrm>
                            <a:custGeom>
                              <a:avLst/>
                              <a:gdLst>
                                <a:gd name="T0" fmla="*/ 6 w 9"/>
                                <a:gd name="T1" fmla="*/ 0 h 1"/>
                                <a:gd name="T2" fmla="*/ 0 w 9"/>
                                <a:gd name="T3" fmla="*/ 0 h 1"/>
                                <a:gd name="T4" fmla="*/ 0 w 9"/>
                                <a:gd name="T5" fmla="*/ 0 h 1"/>
                                <a:gd name="T6" fmla="*/ 4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6" y="0"/>
                                  </a:lnTo>
                                  <a:lnTo>
                                    <a:pt x="8"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57" name="Freeform 1761"/>
                            <p:cNvSpPr>
                              <a:spLocks/>
                            </p:cNvSpPr>
                            <p:nvPr/>
                          </p:nvSpPr>
                          <p:spPr bwMode="auto">
                            <a:xfrm>
                              <a:off x="351" y="1679"/>
                              <a:ext cx="7" cy="1"/>
                            </a:xfrm>
                            <a:custGeom>
                              <a:avLst/>
                              <a:gdLst>
                                <a:gd name="T0" fmla="*/ 6 w 7"/>
                                <a:gd name="T1" fmla="*/ 0 h 1"/>
                                <a:gd name="T2" fmla="*/ 0 w 7"/>
                                <a:gd name="T3" fmla="*/ 0 h 1"/>
                                <a:gd name="T4" fmla="*/ 0 w 7"/>
                                <a:gd name="T5" fmla="*/ 0 h 1"/>
                                <a:gd name="T6" fmla="*/ 4 w 7"/>
                                <a:gd name="T7" fmla="*/ 0 h 1"/>
                                <a:gd name="T8" fmla="*/ 6 w 7"/>
                                <a:gd name="T9" fmla="*/ 0 h 1"/>
                                <a:gd name="T10" fmla="*/ 6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6" y="0"/>
                                  </a:moveTo>
                                  <a:lnTo>
                                    <a:pt x="0" y="0"/>
                                  </a:lnTo>
                                  <a:lnTo>
                                    <a:pt x="4" y="0"/>
                                  </a:lnTo>
                                  <a:lnTo>
                                    <a:pt x="6"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58" name="Freeform 1762"/>
                            <p:cNvSpPr>
                              <a:spLocks/>
                            </p:cNvSpPr>
                            <p:nvPr/>
                          </p:nvSpPr>
                          <p:spPr bwMode="auto">
                            <a:xfrm>
                              <a:off x="351" y="1679"/>
                              <a:ext cx="5" cy="1"/>
                            </a:xfrm>
                            <a:custGeom>
                              <a:avLst/>
                              <a:gdLst>
                                <a:gd name="T0" fmla="*/ 4 w 5"/>
                                <a:gd name="T1" fmla="*/ 0 h 1"/>
                                <a:gd name="T2" fmla="*/ 0 w 5"/>
                                <a:gd name="T3" fmla="*/ 0 h 1"/>
                                <a:gd name="T4" fmla="*/ 0 w 5"/>
                                <a:gd name="T5" fmla="*/ 0 h 1"/>
                                <a:gd name="T6" fmla="*/ 4 w 5"/>
                                <a:gd name="T7" fmla="*/ 0 h 1"/>
                                <a:gd name="T8" fmla="*/ 4 w 5"/>
                                <a:gd name="T9" fmla="*/ 0 h 1"/>
                                <a:gd name="T10" fmla="*/ 0 60000 65536"/>
                                <a:gd name="T11" fmla="*/ 0 60000 65536"/>
                                <a:gd name="T12" fmla="*/ 0 60000 65536"/>
                                <a:gd name="T13" fmla="*/ 0 60000 65536"/>
                                <a:gd name="T14" fmla="*/ 0 60000 65536"/>
                                <a:gd name="T15" fmla="*/ 0 w 5"/>
                                <a:gd name="T16" fmla="*/ 0 h 1"/>
                                <a:gd name="T17" fmla="*/ 5 w 5"/>
                                <a:gd name="T18" fmla="*/ 1 h 1"/>
                              </a:gdLst>
                              <a:ahLst/>
                              <a:cxnLst>
                                <a:cxn ang="T10">
                                  <a:pos x="T0" y="T1"/>
                                </a:cxn>
                                <a:cxn ang="T11">
                                  <a:pos x="T2" y="T3"/>
                                </a:cxn>
                                <a:cxn ang="T12">
                                  <a:pos x="T4" y="T5"/>
                                </a:cxn>
                                <a:cxn ang="T13">
                                  <a:pos x="T6" y="T7"/>
                                </a:cxn>
                                <a:cxn ang="T14">
                                  <a:pos x="T8" y="T9"/>
                                </a:cxn>
                              </a:cxnLst>
                              <a:rect l="T15" t="T16" r="T17" b="T18"/>
                              <a:pathLst>
                                <a:path w="5" h="1">
                                  <a:moveTo>
                                    <a:pt x="4" y="0"/>
                                  </a:moveTo>
                                  <a:lnTo>
                                    <a:pt x="0" y="0"/>
                                  </a:lnTo>
                                  <a:lnTo>
                                    <a:pt x="4" y="0"/>
                                  </a:lnTo>
                                </a:path>
                              </a:pathLst>
                            </a:custGeom>
                            <a:solidFill>
                              <a:srgbClr val="8F8F8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59" name="Freeform 1763"/>
                            <p:cNvSpPr>
                              <a:spLocks/>
                            </p:cNvSpPr>
                            <p:nvPr/>
                          </p:nvSpPr>
                          <p:spPr bwMode="auto">
                            <a:xfrm>
                              <a:off x="260" y="1679"/>
                              <a:ext cx="288" cy="101"/>
                            </a:xfrm>
                            <a:custGeom>
                              <a:avLst/>
                              <a:gdLst>
                                <a:gd name="T0" fmla="*/ 83 w 316"/>
                                <a:gd name="T1" fmla="*/ 0 h 114"/>
                                <a:gd name="T2" fmla="*/ 55 w 316"/>
                                <a:gd name="T3" fmla="*/ 21 h 114"/>
                                <a:gd name="T4" fmla="*/ 19 w 316"/>
                                <a:gd name="T5" fmla="*/ 44 h 114"/>
                                <a:gd name="T6" fmla="*/ 0 w 316"/>
                                <a:gd name="T7" fmla="*/ 53 h 114"/>
                                <a:gd name="T8" fmla="*/ 4 w 316"/>
                                <a:gd name="T9" fmla="*/ 64 h 114"/>
                                <a:gd name="T10" fmla="*/ 17 w 316"/>
                                <a:gd name="T11" fmla="*/ 66 h 114"/>
                                <a:gd name="T12" fmla="*/ 24 w 316"/>
                                <a:gd name="T13" fmla="*/ 64 h 114"/>
                                <a:gd name="T14" fmla="*/ 23 w 316"/>
                                <a:gd name="T15" fmla="*/ 70 h 114"/>
                                <a:gd name="T16" fmla="*/ 34 w 316"/>
                                <a:gd name="T17" fmla="*/ 73 h 114"/>
                                <a:gd name="T18" fmla="*/ 37 w 316"/>
                                <a:gd name="T19" fmla="*/ 77 h 114"/>
                                <a:gd name="T20" fmla="*/ 53 w 316"/>
                                <a:gd name="T21" fmla="*/ 77 h 114"/>
                                <a:gd name="T22" fmla="*/ 64 w 316"/>
                                <a:gd name="T23" fmla="*/ 75 h 114"/>
                                <a:gd name="T24" fmla="*/ 62 w 316"/>
                                <a:gd name="T25" fmla="*/ 83 h 114"/>
                                <a:gd name="T26" fmla="*/ 72 w 316"/>
                                <a:gd name="T27" fmla="*/ 85 h 114"/>
                                <a:gd name="T28" fmla="*/ 88 w 316"/>
                                <a:gd name="T29" fmla="*/ 80 h 114"/>
                                <a:gd name="T30" fmla="*/ 89 w 316"/>
                                <a:gd name="T31" fmla="*/ 89 h 114"/>
                                <a:gd name="T32" fmla="*/ 98 w 316"/>
                                <a:gd name="T33" fmla="*/ 89 h 114"/>
                                <a:gd name="T34" fmla="*/ 112 w 316"/>
                                <a:gd name="T35" fmla="*/ 82 h 114"/>
                                <a:gd name="T36" fmla="*/ 123 w 316"/>
                                <a:gd name="T37" fmla="*/ 85 h 114"/>
                                <a:gd name="T38" fmla="*/ 131 w 316"/>
                                <a:gd name="T39" fmla="*/ 83 h 114"/>
                                <a:gd name="T40" fmla="*/ 137 w 316"/>
                                <a:gd name="T41" fmla="*/ 82 h 114"/>
                                <a:gd name="T42" fmla="*/ 144 w 316"/>
                                <a:gd name="T43" fmla="*/ 89 h 114"/>
                                <a:gd name="T44" fmla="*/ 150 w 316"/>
                                <a:gd name="T45" fmla="*/ 83 h 114"/>
                                <a:gd name="T46" fmla="*/ 163 w 316"/>
                                <a:gd name="T47" fmla="*/ 89 h 114"/>
                                <a:gd name="T48" fmla="*/ 169 w 316"/>
                                <a:gd name="T49" fmla="*/ 85 h 114"/>
                                <a:gd name="T50" fmla="*/ 182 w 316"/>
                                <a:gd name="T51" fmla="*/ 77 h 114"/>
                                <a:gd name="T52" fmla="*/ 191 w 316"/>
                                <a:gd name="T53" fmla="*/ 82 h 114"/>
                                <a:gd name="T54" fmla="*/ 210 w 316"/>
                                <a:gd name="T55" fmla="*/ 75 h 114"/>
                                <a:gd name="T56" fmla="*/ 231 w 316"/>
                                <a:gd name="T57" fmla="*/ 64 h 114"/>
                                <a:gd name="T58" fmla="*/ 262 w 316"/>
                                <a:gd name="T59" fmla="*/ 34 h 114"/>
                                <a:gd name="T60" fmla="*/ 83 w 316"/>
                                <a:gd name="T61" fmla="*/ 0 h 1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6"/>
                                <a:gd name="T94" fmla="*/ 0 h 114"/>
                                <a:gd name="T95" fmla="*/ 316 w 316"/>
                                <a:gd name="T96" fmla="*/ 114 h 1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6" h="114">
                                  <a:moveTo>
                                    <a:pt x="100" y="0"/>
                                  </a:moveTo>
                                  <a:lnTo>
                                    <a:pt x="66" y="27"/>
                                  </a:lnTo>
                                  <a:lnTo>
                                    <a:pt x="23" y="56"/>
                                  </a:lnTo>
                                  <a:lnTo>
                                    <a:pt x="0" y="68"/>
                                  </a:lnTo>
                                  <a:lnTo>
                                    <a:pt x="4" y="81"/>
                                  </a:lnTo>
                                  <a:lnTo>
                                    <a:pt x="21" y="85"/>
                                  </a:lnTo>
                                  <a:lnTo>
                                    <a:pt x="28" y="81"/>
                                  </a:lnTo>
                                  <a:lnTo>
                                    <a:pt x="27" y="89"/>
                                  </a:lnTo>
                                  <a:lnTo>
                                    <a:pt x="41" y="92"/>
                                  </a:lnTo>
                                  <a:lnTo>
                                    <a:pt x="45" y="98"/>
                                  </a:lnTo>
                                  <a:lnTo>
                                    <a:pt x="64" y="98"/>
                                  </a:lnTo>
                                  <a:lnTo>
                                    <a:pt x="77" y="96"/>
                                  </a:lnTo>
                                  <a:lnTo>
                                    <a:pt x="75" y="106"/>
                                  </a:lnTo>
                                  <a:lnTo>
                                    <a:pt x="87" y="108"/>
                                  </a:lnTo>
                                  <a:lnTo>
                                    <a:pt x="106" y="102"/>
                                  </a:lnTo>
                                  <a:lnTo>
                                    <a:pt x="108" y="113"/>
                                  </a:lnTo>
                                  <a:lnTo>
                                    <a:pt x="118" y="113"/>
                                  </a:lnTo>
                                  <a:lnTo>
                                    <a:pt x="135" y="104"/>
                                  </a:lnTo>
                                  <a:lnTo>
                                    <a:pt x="148" y="108"/>
                                  </a:lnTo>
                                  <a:lnTo>
                                    <a:pt x="158" y="106"/>
                                  </a:lnTo>
                                  <a:lnTo>
                                    <a:pt x="165" y="104"/>
                                  </a:lnTo>
                                  <a:lnTo>
                                    <a:pt x="173" y="113"/>
                                  </a:lnTo>
                                  <a:lnTo>
                                    <a:pt x="181" y="106"/>
                                  </a:lnTo>
                                  <a:lnTo>
                                    <a:pt x="196" y="113"/>
                                  </a:lnTo>
                                  <a:lnTo>
                                    <a:pt x="203" y="108"/>
                                  </a:lnTo>
                                  <a:lnTo>
                                    <a:pt x="219" y="98"/>
                                  </a:lnTo>
                                  <a:lnTo>
                                    <a:pt x="230" y="104"/>
                                  </a:lnTo>
                                  <a:lnTo>
                                    <a:pt x="252" y="96"/>
                                  </a:lnTo>
                                  <a:lnTo>
                                    <a:pt x="278" y="81"/>
                                  </a:lnTo>
                                  <a:lnTo>
                                    <a:pt x="315" y="43"/>
                                  </a:lnTo>
                                  <a:lnTo>
                                    <a:pt x="10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060" name="Freeform 1764"/>
                            <p:cNvSpPr>
                              <a:spLocks/>
                            </p:cNvSpPr>
                            <p:nvPr/>
                          </p:nvSpPr>
                          <p:spPr bwMode="auto">
                            <a:xfrm>
                              <a:off x="478" y="1729"/>
                              <a:ext cx="12" cy="1"/>
                            </a:xfrm>
                            <a:custGeom>
                              <a:avLst/>
                              <a:gdLst>
                                <a:gd name="T0" fmla="*/ 10 w 13"/>
                                <a:gd name="T1" fmla="*/ 0 h 1"/>
                                <a:gd name="T2" fmla="*/ 1 w 13"/>
                                <a:gd name="T3" fmla="*/ 0 h 1"/>
                                <a:gd name="T4" fmla="*/ 0 w 13"/>
                                <a:gd name="T5" fmla="*/ 0 h 1"/>
                                <a:gd name="T6" fmla="*/ 10 w 13"/>
                                <a:gd name="T7" fmla="*/ 0 h 1"/>
                                <a:gd name="T8" fmla="*/ 10 w 13"/>
                                <a:gd name="T9" fmla="*/ 0 h 1"/>
                                <a:gd name="T10" fmla="*/ 10 w 13"/>
                                <a:gd name="T11" fmla="*/ 0 h 1"/>
                                <a:gd name="T12" fmla="*/ 0 60000 65536"/>
                                <a:gd name="T13" fmla="*/ 0 60000 65536"/>
                                <a:gd name="T14" fmla="*/ 0 60000 65536"/>
                                <a:gd name="T15" fmla="*/ 0 60000 65536"/>
                                <a:gd name="T16" fmla="*/ 0 60000 65536"/>
                                <a:gd name="T17" fmla="*/ 0 60000 65536"/>
                                <a:gd name="T18" fmla="*/ 0 w 13"/>
                                <a:gd name="T19" fmla="*/ 0 h 1"/>
                                <a:gd name="T20" fmla="*/ 13 w 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 h="1">
                                  <a:moveTo>
                                    <a:pt x="12" y="0"/>
                                  </a:moveTo>
                                  <a:lnTo>
                                    <a:pt x="1" y="0"/>
                                  </a:lnTo>
                                  <a:lnTo>
                                    <a:pt x="0" y="0"/>
                                  </a:lnTo>
                                  <a:lnTo>
                                    <a:pt x="1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61" name="Freeform 1765"/>
                            <p:cNvSpPr>
                              <a:spLocks/>
                            </p:cNvSpPr>
                            <p:nvPr/>
                          </p:nvSpPr>
                          <p:spPr bwMode="auto">
                            <a:xfrm>
                              <a:off x="478" y="1729"/>
                              <a:ext cx="12" cy="1"/>
                            </a:xfrm>
                            <a:custGeom>
                              <a:avLst/>
                              <a:gdLst>
                                <a:gd name="T0" fmla="*/ 10 w 13"/>
                                <a:gd name="T1" fmla="*/ 0 h 1"/>
                                <a:gd name="T2" fmla="*/ 0 w 13"/>
                                <a:gd name="T3" fmla="*/ 0 h 1"/>
                                <a:gd name="T4" fmla="*/ 0 w 13"/>
                                <a:gd name="T5" fmla="*/ 0 h 1"/>
                                <a:gd name="T6" fmla="*/ 10 w 13"/>
                                <a:gd name="T7" fmla="*/ 0 h 1"/>
                                <a:gd name="T8" fmla="*/ 10 w 13"/>
                                <a:gd name="T9" fmla="*/ 0 h 1"/>
                                <a:gd name="T10" fmla="*/ 10 w 13"/>
                                <a:gd name="T11" fmla="*/ 0 h 1"/>
                                <a:gd name="T12" fmla="*/ 0 60000 65536"/>
                                <a:gd name="T13" fmla="*/ 0 60000 65536"/>
                                <a:gd name="T14" fmla="*/ 0 60000 65536"/>
                                <a:gd name="T15" fmla="*/ 0 60000 65536"/>
                                <a:gd name="T16" fmla="*/ 0 60000 65536"/>
                                <a:gd name="T17" fmla="*/ 0 60000 65536"/>
                                <a:gd name="T18" fmla="*/ 0 w 13"/>
                                <a:gd name="T19" fmla="*/ 0 h 1"/>
                                <a:gd name="T20" fmla="*/ 13 w 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 h="1">
                                  <a:moveTo>
                                    <a:pt x="12" y="0"/>
                                  </a:moveTo>
                                  <a:lnTo>
                                    <a:pt x="0" y="0"/>
                                  </a:lnTo>
                                  <a:lnTo>
                                    <a:pt x="1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62" name="Freeform 1766"/>
                            <p:cNvSpPr>
                              <a:spLocks/>
                            </p:cNvSpPr>
                            <p:nvPr/>
                          </p:nvSpPr>
                          <p:spPr bwMode="auto">
                            <a:xfrm>
                              <a:off x="478" y="1729"/>
                              <a:ext cx="15" cy="1"/>
                            </a:xfrm>
                            <a:custGeom>
                              <a:avLst/>
                              <a:gdLst>
                                <a:gd name="T0" fmla="*/ 10 w 16"/>
                                <a:gd name="T1" fmla="*/ 0 h 1"/>
                                <a:gd name="T2" fmla="*/ 0 w 16"/>
                                <a:gd name="T3" fmla="*/ 0 h 1"/>
                                <a:gd name="T4" fmla="*/ 0 w 16"/>
                                <a:gd name="T5" fmla="*/ 0 h 1"/>
                                <a:gd name="T6" fmla="*/ 13 w 16"/>
                                <a:gd name="T7" fmla="*/ 0 h 1"/>
                                <a:gd name="T8" fmla="*/ 10 w 16"/>
                                <a:gd name="T9" fmla="*/ 0 h 1"/>
                                <a:gd name="T10" fmla="*/ 10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12" y="0"/>
                                  </a:moveTo>
                                  <a:lnTo>
                                    <a:pt x="0" y="0"/>
                                  </a:lnTo>
                                  <a:lnTo>
                                    <a:pt x="15" y="0"/>
                                  </a:lnTo>
                                  <a:lnTo>
                                    <a:pt x="1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63" name="Freeform 1767"/>
                            <p:cNvSpPr>
                              <a:spLocks/>
                            </p:cNvSpPr>
                            <p:nvPr/>
                          </p:nvSpPr>
                          <p:spPr bwMode="auto">
                            <a:xfrm>
                              <a:off x="478" y="1729"/>
                              <a:ext cx="15" cy="1"/>
                            </a:xfrm>
                            <a:custGeom>
                              <a:avLst/>
                              <a:gdLst>
                                <a:gd name="T0" fmla="*/ 13 w 16"/>
                                <a:gd name="T1" fmla="*/ 0 h 1"/>
                                <a:gd name="T2" fmla="*/ 0 w 16"/>
                                <a:gd name="T3" fmla="*/ 0 h 1"/>
                                <a:gd name="T4" fmla="*/ 0 w 16"/>
                                <a:gd name="T5" fmla="*/ 0 h 1"/>
                                <a:gd name="T6" fmla="*/ 13 w 16"/>
                                <a:gd name="T7" fmla="*/ 0 h 1"/>
                                <a:gd name="T8" fmla="*/ 13 w 16"/>
                                <a:gd name="T9" fmla="*/ 0 h 1"/>
                                <a:gd name="T10" fmla="*/ 13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15" y="0"/>
                                  </a:moveTo>
                                  <a:lnTo>
                                    <a:pt x="0" y="0"/>
                                  </a:lnTo>
                                  <a:lnTo>
                                    <a:pt x="1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64" name="Freeform 1768"/>
                            <p:cNvSpPr>
                              <a:spLocks/>
                            </p:cNvSpPr>
                            <p:nvPr/>
                          </p:nvSpPr>
                          <p:spPr bwMode="auto">
                            <a:xfrm>
                              <a:off x="478" y="1729"/>
                              <a:ext cx="15" cy="1"/>
                            </a:xfrm>
                            <a:custGeom>
                              <a:avLst/>
                              <a:gdLst>
                                <a:gd name="T0" fmla="*/ 13 w 16"/>
                                <a:gd name="T1" fmla="*/ 0 h 1"/>
                                <a:gd name="T2" fmla="*/ 0 w 16"/>
                                <a:gd name="T3" fmla="*/ 0 h 1"/>
                                <a:gd name="T4" fmla="*/ 0 w 16"/>
                                <a:gd name="T5" fmla="*/ 0 h 1"/>
                                <a:gd name="T6" fmla="*/ 13 w 16"/>
                                <a:gd name="T7" fmla="*/ 0 h 1"/>
                                <a:gd name="T8" fmla="*/ 13 w 16"/>
                                <a:gd name="T9" fmla="*/ 0 h 1"/>
                                <a:gd name="T10" fmla="*/ 13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15" y="0"/>
                                  </a:moveTo>
                                  <a:lnTo>
                                    <a:pt x="0" y="0"/>
                                  </a:lnTo>
                                  <a:lnTo>
                                    <a:pt x="1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65" name="Freeform 1769"/>
                            <p:cNvSpPr>
                              <a:spLocks/>
                            </p:cNvSpPr>
                            <p:nvPr/>
                          </p:nvSpPr>
                          <p:spPr bwMode="auto">
                            <a:xfrm>
                              <a:off x="478" y="1729"/>
                              <a:ext cx="16" cy="1"/>
                            </a:xfrm>
                            <a:custGeom>
                              <a:avLst/>
                              <a:gdLst>
                                <a:gd name="T0" fmla="*/ 13 w 17"/>
                                <a:gd name="T1" fmla="*/ 0 h 1"/>
                                <a:gd name="T2" fmla="*/ 0 w 17"/>
                                <a:gd name="T3" fmla="*/ 0 h 1"/>
                                <a:gd name="T4" fmla="*/ 0 w 17"/>
                                <a:gd name="T5" fmla="*/ 0 h 1"/>
                                <a:gd name="T6" fmla="*/ 14 w 17"/>
                                <a:gd name="T7" fmla="*/ 0 h 1"/>
                                <a:gd name="T8" fmla="*/ 13 w 17"/>
                                <a:gd name="T9" fmla="*/ 0 h 1"/>
                                <a:gd name="T10" fmla="*/ 13 w 17"/>
                                <a:gd name="T11" fmla="*/ 0 h 1"/>
                                <a:gd name="T12" fmla="*/ 0 60000 65536"/>
                                <a:gd name="T13" fmla="*/ 0 60000 65536"/>
                                <a:gd name="T14" fmla="*/ 0 60000 65536"/>
                                <a:gd name="T15" fmla="*/ 0 60000 65536"/>
                                <a:gd name="T16" fmla="*/ 0 60000 65536"/>
                                <a:gd name="T17" fmla="*/ 0 60000 65536"/>
                                <a:gd name="T18" fmla="*/ 0 w 17"/>
                                <a:gd name="T19" fmla="*/ 0 h 1"/>
                                <a:gd name="T20" fmla="*/ 17 w 1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 h="1">
                                  <a:moveTo>
                                    <a:pt x="15" y="0"/>
                                  </a:moveTo>
                                  <a:lnTo>
                                    <a:pt x="0" y="0"/>
                                  </a:lnTo>
                                  <a:lnTo>
                                    <a:pt x="16" y="0"/>
                                  </a:lnTo>
                                  <a:lnTo>
                                    <a:pt x="1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66" name="Freeform 1770"/>
                            <p:cNvSpPr>
                              <a:spLocks/>
                            </p:cNvSpPr>
                            <p:nvPr/>
                          </p:nvSpPr>
                          <p:spPr bwMode="auto">
                            <a:xfrm>
                              <a:off x="478" y="1729"/>
                              <a:ext cx="16" cy="1"/>
                            </a:xfrm>
                            <a:custGeom>
                              <a:avLst/>
                              <a:gdLst>
                                <a:gd name="T0" fmla="*/ 14 w 17"/>
                                <a:gd name="T1" fmla="*/ 0 h 1"/>
                                <a:gd name="T2" fmla="*/ 0 w 17"/>
                                <a:gd name="T3" fmla="*/ 0 h 1"/>
                                <a:gd name="T4" fmla="*/ 0 w 17"/>
                                <a:gd name="T5" fmla="*/ 0 h 1"/>
                                <a:gd name="T6" fmla="*/ 14 w 17"/>
                                <a:gd name="T7" fmla="*/ 0 h 1"/>
                                <a:gd name="T8" fmla="*/ 14 w 17"/>
                                <a:gd name="T9" fmla="*/ 0 h 1"/>
                                <a:gd name="T10" fmla="*/ 14 w 17"/>
                                <a:gd name="T11" fmla="*/ 0 h 1"/>
                                <a:gd name="T12" fmla="*/ 0 60000 65536"/>
                                <a:gd name="T13" fmla="*/ 0 60000 65536"/>
                                <a:gd name="T14" fmla="*/ 0 60000 65536"/>
                                <a:gd name="T15" fmla="*/ 0 60000 65536"/>
                                <a:gd name="T16" fmla="*/ 0 60000 65536"/>
                                <a:gd name="T17" fmla="*/ 0 60000 65536"/>
                                <a:gd name="T18" fmla="*/ 0 w 17"/>
                                <a:gd name="T19" fmla="*/ 0 h 1"/>
                                <a:gd name="T20" fmla="*/ 17 w 1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 h="1">
                                  <a:moveTo>
                                    <a:pt x="16" y="0"/>
                                  </a:moveTo>
                                  <a:lnTo>
                                    <a:pt x="0" y="0"/>
                                  </a:lnTo>
                                  <a:lnTo>
                                    <a:pt x="1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67" name="Freeform 1771"/>
                            <p:cNvSpPr>
                              <a:spLocks/>
                            </p:cNvSpPr>
                            <p:nvPr/>
                          </p:nvSpPr>
                          <p:spPr bwMode="auto">
                            <a:xfrm>
                              <a:off x="478" y="1727"/>
                              <a:ext cx="16" cy="3"/>
                            </a:xfrm>
                            <a:custGeom>
                              <a:avLst/>
                              <a:gdLst>
                                <a:gd name="T0" fmla="*/ 14 w 17"/>
                                <a:gd name="T1" fmla="*/ 2 h 3"/>
                                <a:gd name="T2" fmla="*/ 0 w 17"/>
                                <a:gd name="T3" fmla="*/ 2 h 3"/>
                                <a:gd name="T4" fmla="*/ 0 w 17"/>
                                <a:gd name="T5" fmla="*/ 0 h 3"/>
                                <a:gd name="T6" fmla="*/ 14 w 17"/>
                                <a:gd name="T7" fmla="*/ 0 h 3"/>
                                <a:gd name="T8" fmla="*/ 14 w 17"/>
                                <a:gd name="T9" fmla="*/ 2 h 3"/>
                                <a:gd name="T10" fmla="*/ 14 w 17"/>
                                <a:gd name="T11" fmla="*/ 2 h 3"/>
                                <a:gd name="T12" fmla="*/ 0 60000 65536"/>
                                <a:gd name="T13" fmla="*/ 0 60000 65536"/>
                                <a:gd name="T14" fmla="*/ 0 60000 65536"/>
                                <a:gd name="T15" fmla="*/ 0 60000 65536"/>
                                <a:gd name="T16" fmla="*/ 0 60000 65536"/>
                                <a:gd name="T17" fmla="*/ 0 60000 65536"/>
                                <a:gd name="T18" fmla="*/ 0 w 17"/>
                                <a:gd name="T19" fmla="*/ 0 h 3"/>
                                <a:gd name="T20" fmla="*/ 17 w 17"/>
                                <a:gd name="T21" fmla="*/ 3 h 3"/>
                              </a:gdLst>
                              <a:ahLst/>
                              <a:cxnLst>
                                <a:cxn ang="T12">
                                  <a:pos x="T0" y="T1"/>
                                </a:cxn>
                                <a:cxn ang="T13">
                                  <a:pos x="T2" y="T3"/>
                                </a:cxn>
                                <a:cxn ang="T14">
                                  <a:pos x="T4" y="T5"/>
                                </a:cxn>
                                <a:cxn ang="T15">
                                  <a:pos x="T6" y="T7"/>
                                </a:cxn>
                                <a:cxn ang="T16">
                                  <a:pos x="T8" y="T9"/>
                                </a:cxn>
                                <a:cxn ang="T17">
                                  <a:pos x="T10" y="T11"/>
                                </a:cxn>
                              </a:cxnLst>
                              <a:rect l="T18" t="T19" r="T20" b="T21"/>
                              <a:pathLst>
                                <a:path w="17" h="3">
                                  <a:moveTo>
                                    <a:pt x="16" y="2"/>
                                  </a:moveTo>
                                  <a:lnTo>
                                    <a:pt x="0" y="2"/>
                                  </a:lnTo>
                                  <a:lnTo>
                                    <a:pt x="0" y="0"/>
                                  </a:lnTo>
                                  <a:lnTo>
                                    <a:pt x="16" y="0"/>
                                  </a:lnTo>
                                  <a:lnTo>
                                    <a:pt x="16"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68" name="Freeform 1772"/>
                            <p:cNvSpPr>
                              <a:spLocks/>
                            </p:cNvSpPr>
                            <p:nvPr/>
                          </p:nvSpPr>
                          <p:spPr bwMode="auto">
                            <a:xfrm>
                              <a:off x="477" y="1727"/>
                              <a:ext cx="17" cy="1"/>
                            </a:xfrm>
                            <a:custGeom>
                              <a:avLst/>
                              <a:gdLst>
                                <a:gd name="T0" fmla="*/ 14 w 19"/>
                                <a:gd name="T1" fmla="*/ 0 h 1"/>
                                <a:gd name="T2" fmla="*/ 2 w 19"/>
                                <a:gd name="T3" fmla="*/ 0 h 1"/>
                                <a:gd name="T4" fmla="*/ 0 w 19"/>
                                <a:gd name="T5" fmla="*/ 0 h 1"/>
                                <a:gd name="T6" fmla="*/ 14 w 19"/>
                                <a:gd name="T7" fmla="*/ 0 h 1"/>
                                <a:gd name="T8" fmla="*/ 14 w 19"/>
                                <a:gd name="T9" fmla="*/ 0 h 1"/>
                                <a:gd name="T10" fmla="*/ 14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18" y="0"/>
                                  </a:moveTo>
                                  <a:lnTo>
                                    <a:pt x="2" y="0"/>
                                  </a:lnTo>
                                  <a:lnTo>
                                    <a:pt x="0" y="0"/>
                                  </a:lnTo>
                                  <a:lnTo>
                                    <a:pt x="1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69" name="Freeform 1773"/>
                            <p:cNvSpPr>
                              <a:spLocks/>
                            </p:cNvSpPr>
                            <p:nvPr/>
                          </p:nvSpPr>
                          <p:spPr bwMode="auto">
                            <a:xfrm>
                              <a:off x="477" y="1727"/>
                              <a:ext cx="19" cy="1"/>
                            </a:xfrm>
                            <a:custGeom>
                              <a:avLst/>
                              <a:gdLst>
                                <a:gd name="T0" fmla="*/ 14 w 21"/>
                                <a:gd name="T1" fmla="*/ 0 h 1"/>
                                <a:gd name="T2" fmla="*/ 0 w 21"/>
                                <a:gd name="T3" fmla="*/ 0 h 1"/>
                                <a:gd name="T4" fmla="*/ 0 w 21"/>
                                <a:gd name="T5" fmla="*/ 0 h 1"/>
                                <a:gd name="T6" fmla="*/ 16 w 21"/>
                                <a:gd name="T7" fmla="*/ 0 h 1"/>
                                <a:gd name="T8" fmla="*/ 14 w 21"/>
                                <a:gd name="T9" fmla="*/ 0 h 1"/>
                                <a:gd name="T10" fmla="*/ 14 w 21"/>
                                <a:gd name="T11" fmla="*/ 0 h 1"/>
                                <a:gd name="T12" fmla="*/ 0 60000 65536"/>
                                <a:gd name="T13" fmla="*/ 0 60000 65536"/>
                                <a:gd name="T14" fmla="*/ 0 60000 65536"/>
                                <a:gd name="T15" fmla="*/ 0 60000 65536"/>
                                <a:gd name="T16" fmla="*/ 0 60000 65536"/>
                                <a:gd name="T17" fmla="*/ 0 60000 65536"/>
                                <a:gd name="T18" fmla="*/ 0 w 21"/>
                                <a:gd name="T19" fmla="*/ 0 h 1"/>
                                <a:gd name="T20" fmla="*/ 21 w 2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 h="1">
                                  <a:moveTo>
                                    <a:pt x="18" y="0"/>
                                  </a:moveTo>
                                  <a:lnTo>
                                    <a:pt x="0" y="0"/>
                                  </a:lnTo>
                                  <a:lnTo>
                                    <a:pt x="20" y="0"/>
                                  </a:lnTo>
                                  <a:lnTo>
                                    <a:pt x="1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70" name="Freeform 1774"/>
                            <p:cNvSpPr>
                              <a:spLocks/>
                            </p:cNvSpPr>
                            <p:nvPr/>
                          </p:nvSpPr>
                          <p:spPr bwMode="auto">
                            <a:xfrm>
                              <a:off x="477" y="1727"/>
                              <a:ext cx="19" cy="1"/>
                            </a:xfrm>
                            <a:custGeom>
                              <a:avLst/>
                              <a:gdLst>
                                <a:gd name="T0" fmla="*/ 16 w 21"/>
                                <a:gd name="T1" fmla="*/ 0 h 1"/>
                                <a:gd name="T2" fmla="*/ 0 w 21"/>
                                <a:gd name="T3" fmla="*/ 0 h 1"/>
                                <a:gd name="T4" fmla="*/ 0 w 21"/>
                                <a:gd name="T5" fmla="*/ 0 h 1"/>
                                <a:gd name="T6" fmla="*/ 16 w 21"/>
                                <a:gd name="T7" fmla="*/ 0 h 1"/>
                                <a:gd name="T8" fmla="*/ 16 w 21"/>
                                <a:gd name="T9" fmla="*/ 0 h 1"/>
                                <a:gd name="T10" fmla="*/ 16 w 21"/>
                                <a:gd name="T11" fmla="*/ 0 h 1"/>
                                <a:gd name="T12" fmla="*/ 0 60000 65536"/>
                                <a:gd name="T13" fmla="*/ 0 60000 65536"/>
                                <a:gd name="T14" fmla="*/ 0 60000 65536"/>
                                <a:gd name="T15" fmla="*/ 0 60000 65536"/>
                                <a:gd name="T16" fmla="*/ 0 60000 65536"/>
                                <a:gd name="T17" fmla="*/ 0 60000 65536"/>
                                <a:gd name="T18" fmla="*/ 0 w 21"/>
                                <a:gd name="T19" fmla="*/ 0 h 1"/>
                                <a:gd name="T20" fmla="*/ 21 w 2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 h="1">
                                  <a:moveTo>
                                    <a:pt x="20" y="0"/>
                                  </a:moveTo>
                                  <a:lnTo>
                                    <a:pt x="0" y="0"/>
                                  </a:lnTo>
                                  <a:lnTo>
                                    <a:pt x="2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71" name="Freeform 1775"/>
                            <p:cNvSpPr>
                              <a:spLocks/>
                            </p:cNvSpPr>
                            <p:nvPr/>
                          </p:nvSpPr>
                          <p:spPr bwMode="auto">
                            <a:xfrm>
                              <a:off x="477" y="1727"/>
                              <a:ext cx="19" cy="1"/>
                            </a:xfrm>
                            <a:custGeom>
                              <a:avLst/>
                              <a:gdLst>
                                <a:gd name="T0" fmla="*/ 16 w 21"/>
                                <a:gd name="T1" fmla="*/ 0 h 1"/>
                                <a:gd name="T2" fmla="*/ 0 w 21"/>
                                <a:gd name="T3" fmla="*/ 0 h 1"/>
                                <a:gd name="T4" fmla="*/ 0 w 21"/>
                                <a:gd name="T5" fmla="*/ 0 h 1"/>
                                <a:gd name="T6" fmla="*/ 16 w 21"/>
                                <a:gd name="T7" fmla="*/ 0 h 1"/>
                                <a:gd name="T8" fmla="*/ 16 w 21"/>
                                <a:gd name="T9" fmla="*/ 0 h 1"/>
                                <a:gd name="T10" fmla="*/ 16 w 21"/>
                                <a:gd name="T11" fmla="*/ 0 h 1"/>
                                <a:gd name="T12" fmla="*/ 0 60000 65536"/>
                                <a:gd name="T13" fmla="*/ 0 60000 65536"/>
                                <a:gd name="T14" fmla="*/ 0 60000 65536"/>
                                <a:gd name="T15" fmla="*/ 0 60000 65536"/>
                                <a:gd name="T16" fmla="*/ 0 60000 65536"/>
                                <a:gd name="T17" fmla="*/ 0 60000 65536"/>
                                <a:gd name="T18" fmla="*/ 0 w 21"/>
                                <a:gd name="T19" fmla="*/ 0 h 1"/>
                                <a:gd name="T20" fmla="*/ 21 w 21"/>
                                <a:gd name="T21" fmla="*/ 1 h 1"/>
                              </a:gdLst>
                              <a:ahLst/>
                              <a:cxnLst>
                                <a:cxn ang="T12">
                                  <a:pos x="T0" y="T1"/>
                                </a:cxn>
                                <a:cxn ang="T13">
                                  <a:pos x="T2" y="T3"/>
                                </a:cxn>
                                <a:cxn ang="T14">
                                  <a:pos x="T4" y="T5"/>
                                </a:cxn>
                                <a:cxn ang="T15">
                                  <a:pos x="T6" y="T7"/>
                                </a:cxn>
                                <a:cxn ang="T16">
                                  <a:pos x="T8" y="T9"/>
                                </a:cxn>
                                <a:cxn ang="T17">
                                  <a:pos x="T10" y="T11"/>
                                </a:cxn>
                              </a:cxnLst>
                              <a:rect l="T18" t="T19" r="T20" b="T21"/>
                              <a:pathLst>
                                <a:path w="21" h="1">
                                  <a:moveTo>
                                    <a:pt x="20" y="0"/>
                                  </a:moveTo>
                                  <a:lnTo>
                                    <a:pt x="0" y="0"/>
                                  </a:lnTo>
                                  <a:lnTo>
                                    <a:pt x="2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72" name="Freeform 1776"/>
                            <p:cNvSpPr>
                              <a:spLocks/>
                            </p:cNvSpPr>
                            <p:nvPr/>
                          </p:nvSpPr>
                          <p:spPr bwMode="auto">
                            <a:xfrm>
                              <a:off x="477" y="1727"/>
                              <a:ext cx="21" cy="1"/>
                            </a:xfrm>
                            <a:custGeom>
                              <a:avLst/>
                              <a:gdLst>
                                <a:gd name="T0" fmla="*/ 16 w 24"/>
                                <a:gd name="T1" fmla="*/ 0 h 1"/>
                                <a:gd name="T2" fmla="*/ 0 w 24"/>
                                <a:gd name="T3" fmla="*/ 0 h 1"/>
                                <a:gd name="T4" fmla="*/ 0 w 24"/>
                                <a:gd name="T5" fmla="*/ 0 h 1"/>
                                <a:gd name="T6" fmla="*/ 18 w 24"/>
                                <a:gd name="T7" fmla="*/ 0 h 1"/>
                                <a:gd name="T8" fmla="*/ 16 w 24"/>
                                <a:gd name="T9" fmla="*/ 0 h 1"/>
                                <a:gd name="T10" fmla="*/ 16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0" y="0"/>
                                  </a:moveTo>
                                  <a:lnTo>
                                    <a:pt x="0" y="0"/>
                                  </a:lnTo>
                                  <a:lnTo>
                                    <a:pt x="23" y="0"/>
                                  </a:lnTo>
                                  <a:lnTo>
                                    <a:pt x="2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73" name="Freeform 1777"/>
                            <p:cNvSpPr>
                              <a:spLocks/>
                            </p:cNvSpPr>
                            <p:nvPr/>
                          </p:nvSpPr>
                          <p:spPr bwMode="auto">
                            <a:xfrm>
                              <a:off x="477" y="1727"/>
                              <a:ext cx="21" cy="1"/>
                            </a:xfrm>
                            <a:custGeom>
                              <a:avLst/>
                              <a:gdLst>
                                <a:gd name="T0" fmla="*/ 18 w 24"/>
                                <a:gd name="T1" fmla="*/ 0 h 1"/>
                                <a:gd name="T2" fmla="*/ 0 w 24"/>
                                <a:gd name="T3" fmla="*/ 0 h 1"/>
                                <a:gd name="T4" fmla="*/ 0 w 24"/>
                                <a:gd name="T5" fmla="*/ 0 h 1"/>
                                <a:gd name="T6" fmla="*/ 18 w 24"/>
                                <a:gd name="T7" fmla="*/ 0 h 1"/>
                                <a:gd name="T8" fmla="*/ 18 w 24"/>
                                <a:gd name="T9" fmla="*/ 0 h 1"/>
                                <a:gd name="T10" fmla="*/ 18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74" name="Freeform 1778"/>
                            <p:cNvSpPr>
                              <a:spLocks/>
                            </p:cNvSpPr>
                            <p:nvPr/>
                          </p:nvSpPr>
                          <p:spPr bwMode="auto">
                            <a:xfrm>
                              <a:off x="477" y="1727"/>
                              <a:ext cx="21" cy="1"/>
                            </a:xfrm>
                            <a:custGeom>
                              <a:avLst/>
                              <a:gdLst>
                                <a:gd name="T0" fmla="*/ 18 w 24"/>
                                <a:gd name="T1" fmla="*/ 0 h 1"/>
                                <a:gd name="T2" fmla="*/ 0 w 24"/>
                                <a:gd name="T3" fmla="*/ 0 h 1"/>
                                <a:gd name="T4" fmla="*/ 0 w 24"/>
                                <a:gd name="T5" fmla="*/ 0 h 1"/>
                                <a:gd name="T6" fmla="*/ 18 w 24"/>
                                <a:gd name="T7" fmla="*/ 0 h 1"/>
                                <a:gd name="T8" fmla="*/ 18 w 24"/>
                                <a:gd name="T9" fmla="*/ 0 h 1"/>
                                <a:gd name="T10" fmla="*/ 18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3" y="0"/>
                                  </a:moveTo>
                                  <a:lnTo>
                                    <a:pt x="0" y="0"/>
                                  </a:lnTo>
                                  <a:lnTo>
                                    <a:pt x="2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75" name="Freeform 1779"/>
                            <p:cNvSpPr>
                              <a:spLocks/>
                            </p:cNvSpPr>
                            <p:nvPr/>
                          </p:nvSpPr>
                          <p:spPr bwMode="auto">
                            <a:xfrm>
                              <a:off x="477" y="1725"/>
                              <a:ext cx="23" cy="3"/>
                            </a:xfrm>
                            <a:custGeom>
                              <a:avLst/>
                              <a:gdLst>
                                <a:gd name="T0" fmla="*/ 18 w 26"/>
                                <a:gd name="T1" fmla="*/ 2 h 3"/>
                                <a:gd name="T2" fmla="*/ 0 w 26"/>
                                <a:gd name="T3" fmla="*/ 2 h 3"/>
                                <a:gd name="T4" fmla="*/ 0 w 26"/>
                                <a:gd name="T5" fmla="*/ 0 h 3"/>
                                <a:gd name="T6" fmla="*/ 19 w 26"/>
                                <a:gd name="T7" fmla="*/ 0 h 3"/>
                                <a:gd name="T8" fmla="*/ 18 w 26"/>
                                <a:gd name="T9" fmla="*/ 2 h 3"/>
                                <a:gd name="T10" fmla="*/ 18 w 26"/>
                                <a:gd name="T11" fmla="*/ 2 h 3"/>
                                <a:gd name="T12" fmla="*/ 0 60000 65536"/>
                                <a:gd name="T13" fmla="*/ 0 60000 65536"/>
                                <a:gd name="T14" fmla="*/ 0 60000 65536"/>
                                <a:gd name="T15" fmla="*/ 0 60000 65536"/>
                                <a:gd name="T16" fmla="*/ 0 60000 65536"/>
                                <a:gd name="T17" fmla="*/ 0 60000 65536"/>
                                <a:gd name="T18" fmla="*/ 0 w 26"/>
                                <a:gd name="T19" fmla="*/ 0 h 3"/>
                                <a:gd name="T20" fmla="*/ 26 w 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26" h="3">
                                  <a:moveTo>
                                    <a:pt x="23" y="2"/>
                                  </a:moveTo>
                                  <a:lnTo>
                                    <a:pt x="0" y="2"/>
                                  </a:lnTo>
                                  <a:lnTo>
                                    <a:pt x="0" y="0"/>
                                  </a:lnTo>
                                  <a:lnTo>
                                    <a:pt x="25" y="0"/>
                                  </a:lnTo>
                                  <a:lnTo>
                                    <a:pt x="23"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76" name="Freeform 1780"/>
                            <p:cNvSpPr>
                              <a:spLocks/>
                            </p:cNvSpPr>
                            <p:nvPr/>
                          </p:nvSpPr>
                          <p:spPr bwMode="auto">
                            <a:xfrm>
                              <a:off x="475" y="1725"/>
                              <a:ext cx="25" cy="1"/>
                            </a:xfrm>
                            <a:custGeom>
                              <a:avLst/>
                              <a:gdLst>
                                <a:gd name="T0" fmla="*/ 21 w 28"/>
                                <a:gd name="T1" fmla="*/ 0 h 1"/>
                                <a:gd name="T2" fmla="*/ 2 w 28"/>
                                <a:gd name="T3" fmla="*/ 0 h 1"/>
                                <a:gd name="T4" fmla="*/ 0 w 28"/>
                                <a:gd name="T5" fmla="*/ 0 h 1"/>
                                <a:gd name="T6" fmla="*/ 21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2" y="0"/>
                                  </a:lnTo>
                                  <a:lnTo>
                                    <a:pt x="0" y="0"/>
                                  </a:lnTo>
                                  <a:lnTo>
                                    <a:pt x="2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77" name="Freeform 1781"/>
                            <p:cNvSpPr>
                              <a:spLocks/>
                            </p:cNvSpPr>
                            <p:nvPr/>
                          </p:nvSpPr>
                          <p:spPr bwMode="auto">
                            <a:xfrm>
                              <a:off x="475" y="1725"/>
                              <a:ext cx="25" cy="1"/>
                            </a:xfrm>
                            <a:custGeom>
                              <a:avLst/>
                              <a:gdLst>
                                <a:gd name="T0" fmla="*/ 21 w 28"/>
                                <a:gd name="T1" fmla="*/ 0 h 1"/>
                                <a:gd name="T2" fmla="*/ 0 w 28"/>
                                <a:gd name="T3" fmla="*/ 0 h 1"/>
                                <a:gd name="T4" fmla="*/ 0 w 28"/>
                                <a:gd name="T5" fmla="*/ 0 h 1"/>
                                <a:gd name="T6" fmla="*/ 21 w 28"/>
                                <a:gd name="T7" fmla="*/ 0 h 1"/>
                                <a:gd name="T8" fmla="*/ 21 w 28"/>
                                <a:gd name="T9" fmla="*/ 0 h 1"/>
                                <a:gd name="T10" fmla="*/ 21 w 28"/>
                                <a:gd name="T11" fmla="*/ 0 h 1"/>
                                <a:gd name="T12" fmla="*/ 0 60000 65536"/>
                                <a:gd name="T13" fmla="*/ 0 60000 65536"/>
                                <a:gd name="T14" fmla="*/ 0 60000 65536"/>
                                <a:gd name="T15" fmla="*/ 0 60000 65536"/>
                                <a:gd name="T16" fmla="*/ 0 60000 65536"/>
                                <a:gd name="T17" fmla="*/ 0 60000 65536"/>
                                <a:gd name="T18" fmla="*/ 0 w 28"/>
                                <a:gd name="T19" fmla="*/ 0 h 1"/>
                                <a:gd name="T20" fmla="*/ 28 w 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 h="1">
                                  <a:moveTo>
                                    <a:pt x="27" y="0"/>
                                  </a:moveTo>
                                  <a:lnTo>
                                    <a:pt x="0" y="0"/>
                                  </a:lnTo>
                                  <a:lnTo>
                                    <a:pt x="2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78" name="Freeform 1782"/>
                            <p:cNvSpPr>
                              <a:spLocks/>
                            </p:cNvSpPr>
                            <p:nvPr/>
                          </p:nvSpPr>
                          <p:spPr bwMode="auto">
                            <a:xfrm>
                              <a:off x="475" y="1725"/>
                              <a:ext cx="26" cy="1"/>
                            </a:xfrm>
                            <a:custGeom>
                              <a:avLst/>
                              <a:gdLst>
                                <a:gd name="T0" fmla="*/ 22 w 29"/>
                                <a:gd name="T1" fmla="*/ 0 h 1"/>
                                <a:gd name="T2" fmla="*/ 0 w 29"/>
                                <a:gd name="T3" fmla="*/ 0 h 1"/>
                                <a:gd name="T4" fmla="*/ 0 w 29"/>
                                <a:gd name="T5" fmla="*/ 0 h 1"/>
                                <a:gd name="T6" fmla="*/ 22 w 29"/>
                                <a:gd name="T7" fmla="*/ 0 h 1"/>
                                <a:gd name="T8" fmla="*/ 22 w 29"/>
                                <a:gd name="T9" fmla="*/ 0 h 1"/>
                                <a:gd name="T10" fmla="*/ 22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27" y="0"/>
                                  </a:moveTo>
                                  <a:lnTo>
                                    <a:pt x="0" y="0"/>
                                  </a:lnTo>
                                  <a:lnTo>
                                    <a:pt x="28" y="0"/>
                                  </a:lnTo>
                                  <a:lnTo>
                                    <a:pt x="2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79" name="Freeform 1783"/>
                            <p:cNvSpPr>
                              <a:spLocks/>
                            </p:cNvSpPr>
                            <p:nvPr/>
                          </p:nvSpPr>
                          <p:spPr bwMode="auto">
                            <a:xfrm>
                              <a:off x="475" y="1725"/>
                              <a:ext cx="26" cy="1"/>
                            </a:xfrm>
                            <a:custGeom>
                              <a:avLst/>
                              <a:gdLst>
                                <a:gd name="T0" fmla="*/ 22 w 29"/>
                                <a:gd name="T1" fmla="*/ 0 h 1"/>
                                <a:gd name="T2" fmla="*/ 0 w 29"/>
                                <a:gd name="T3" fmla="*/ 0 h 1"/>
                                <a:gd name="T4" fmla="*/ 0 w 29"/>
                                <a:gd name="T5" fmla="*/ 0 h 1"/>
                                <a:gd name="T6" fmla="*/ 22 w 29"/>
                                <a:gd name="T7" fmla="*/ 0 h 1"/>
                                <a:gd name="T8" fmla="*/ 22 w 29"/>
                                <a:gd name="T9" fmla="*/ 0 h 1"/>
                                <a:gd name="T10" fmla="*/ 22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28" y="0"/>
                                  </a:moveTo>
                                  <a:lnTo>
                                    <a:pt x="0" y="0"/>
                                  </a:lnTo>
                                  <a:lnTo>
                                    <a:pt x="2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80" name="Freeform 1784"/>
                            <p:cNvSpPr>
                              <a:spLocks/>
                            </p:cNvSpPr>
                            <p:nvPr/>
                          </p:nvSpPr>
                          <p:spPr bwMode="auto">
                            <a:xfrm>
                              <a:off x="475" y="1725"/>
                              <a:ext cx="26" cy="1"/>
                            </a:xfrm>
                            <a:custGeom>
                              <a:avLst/>
                              <a:gdLst>
                                <a:gd name="T0" fmla="*/ 22 w 29"/>
                                <a:gd name="T1" fmla="*/ 0 h 1"/>
                                <a:gd name="T2" fmla="*/ 0 w 29"/>
                                <a:gd name="T3" fmla="*/ 0 h 1"/>
                                <a:gd name="T4" fmla="*/ 0 w 29"/>
                                <a:gd name="T5" fmla="*/ 0 h 1"/>
                                <a:gd name="T6" fmla="*/ 22 w 29"/>
                                <a:gd name="T7" fmla="*/ 0 h 1"/>
                                <a:gd name="T8" fmla="*/ 22 w 29"/>
                                <a:gd name="T9" fmla="*/ 0 h 1"/>
                                <a:gd name="T10" fmla="*/ 22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28" y="0"/>
                                  </a:moveTo>
                                  <a:lnTo>
                                    <a:pt x="0" y="0"/>
                                  </a:lnTo>
                                  <a:lnTo>
                                    <a:pt x="2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81" name="Freeform 1785"/>
                            <p:cNvSpPr>
                              <a:spLocks/>
                            </p:cNvSpPr>
                            <p:nvPr/>
                          </p:nvSpPr>
                          <p:spPr bwMode="auto">
                            <a:xfrm>
                              <a:off x="475" y="1725"/>
                              <a:ext cx="29" cy="1"/>
                            </a:xfrm>
                            <a:custGeom>
                              <a:avLst/>
                              <a:gdLst>
                                <a:gd name="T0" fmla="*/ 23 w 32"/>
                                <a:gd name="T1" fmla="*/ 0 h 1"/>
                                <a:gd name="T2" fmla="*/ 0 w 32"/>
                                <a:gd name="T3" fmla="*/ 0 h 1"/>
                                <a:gd name="T4" fmla="*/ 0 w 32"/>
                                <a:gd name="T5" fmla="*/ 0 h 1"/>
                                <a:gd name="T6" fmla="*/ 25 w 32"/>
                                <a:gd name="T7" fmla="*/ 0 h 1"/>
                                <a:gd name="T8" fmla="*/ 23 w 32"/>
                                <a:gd name="T9" fmla="*/ 0 h 1"/>
                                <a:gd name="T10" fmla="*/ 23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28" y="0"/>
                                  </a:moveTo>
                                  <a:lnTo>
                                    <a:pt x="0" y="0"/>
                                  </a:lnTo>
                                  <a:lnTo>
                                    <a:pt x="31" y="0"/>
                                  </a:lnTo>
                                  <a:lnTo>
                                    <a:pt x="2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82" name="Freeform 1786"/>
                            <p:cNvSpPr>
                              <a:spLocks/>
                            </p:cNvSpPr>
                            <p:nvPr/>
                          </p:nvSpPr>
                          <p:spPr bwMode="auto">
                            <a:xfrm>
                              <a:off x="475" y="1725"/>
                              <a:ext cx="29" cy="1"/>
                            </a:xfrm>
                            <a:custGeom>
                              <a:avLst/>
                              <a:gdLst>
                                <a:gd name="T0" fmla="*/ 25 w 32"/>
                                <a:gd name="T1" fmla="*/ 0 h 1"/>
                                <a:gd name="T2" fmla="*/ 0 w 32"/>
                                <a:gd name="T3" fmla="*/ 0 h 1"/>
                                <a:gd name="T4" fmla="*/ 0 w 32"/>
                                <a:gd name="T5" fmla="*/ 0 h 1"/>
                                <a:gd name="T6" fmla="*/ 25 w 32"/>
                                <a:gd name="T7" fmla="*/ 0 h 1"/>
                                <a:gd name="T8" fmla="*/ 25 w 32"/>
                                <a:gd name="T9" fmla="*/ 0 h 1"/>
                                <a:gd name="T10" fmla="*/ 25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3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83" name="Freeform 1787"/>
                            <p:cNvSpPr>
                              <a:spLocks/>
                            </p:cNvSpPr>
                            <p:nvPr/>
                          </p:nvSpPr>
                          <p:spPr bwMode="auto">
                            <a:xfrm>
                              <a:off x="475" y="1723"/>
                              <a:ext cx="29" cy="3"/>
                            </a:xfrm>
                            <a:custGeom>
                              <a:avLst/>
                              <a:gdLst>
                                <a:gd name="T0" fmla="*/ 25 w 32"/>
                                <a:gd name="T1" fmla="*/ 2 h 3"/>
                                <a:gd name="T2" fmla="*/ 0 w 32"/>
                                <a:gd name="T3" fmla="*/ 2 h 3"/>
                                <a:gd name="T4" fmla="*/ 0 w 32"/>
                                <a:gd name="T5" fmla="*/ 0 h 3"/>
                                <a:gd name="T6" fmla="*/ 25 w 32"/>
                                <a:gd name="T7" fmla="*/ 0 h 3"/>
                                <a:gd name="T8" fmla="*/ 25 w 32"/>
                                <a:gd name="T9" fmla="*/ 2 h 3"/>
                                <a:gd name="T10" fmla="*/ 25 w 32"/>
                                <a:gd name="T11" fmla="*/ 2 h 3"/>
                                <a:gd name="T12" fmla="*/ 0 60000 65536"/>
                                <a:gd name="T13" fmla="*/ 0 60000 65536"/>
                                <a:gd name="T14" fmla="*/ 0 60000 65536"/>
                                <a:gd name="T15" fmla="*/ 0 60000 65536"/>
                                <a:gd name="T16" fmla="*/ 0 60000 65536"/>
                                <a:gd name="T17" fmla="*/ 0 60000 65536"/>
                                <a:gd name="T18" fmla="*/ 0 w 32"/>
                                <a:gd name="T19" fmla="*/ 0 h 3"/>
                                <a:gd name="T20" fmla="*/ 32 w 32"/>
                                <a:gd name="T21" fmla="*/ 3 h 3"/>
                              </a:gdLst>
                              <a:ahLst/>
                              <a:cxnLst>
                                <a:cxn ang="T12">
                                  <a:pos x="T0" y="T1"/>
                                </a:cxn>
                                <a:cxn ang="T13">
                                  <a:pos x="T2" y="T3"/>
                                </a:cxn>
                                <a:cxn ang="T14">
                                  <a:pos x="T4" y="T5"/>
                                </a:cxn>
                                <a:cxn ang="T15">
                                  <a:pos x="T6" y="T7"/>
                                </a:cxn>
                                <a:cxn ang="T16">
                                  <a:pos x="T8" y="T9"/>
                                </a:cxn>
                                <a:cxn ang="T17">
                                  <a:pos x="T10" y="T11"/>
                                </a:cxn>
                              </a:cxnLst>
                              <a:rect l="T18" t="T19" r="T20" b="T21"/>
                              <a:pathLst>
                                <a:path w="32" h="3">
                                  <a:moveTo>
                                    <a:pt x="31" y="2"/>
                                  </a:moveTo>
                                  <a:lnTo>
                                    <a:pt x="0" y="2"/>
                                  </a:lnTo>
                                  <a:lnTo>
                                    <a:pt x="0" y="0"/>
                                  </a:lnTo>
                                  <a:lnTo>
                                    <a:pt x="31" y="0"/>
                                  </a:lnTo>
                                  <a:lnTo>
                                    <a:pt x="31"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84" name="Freeform 1788"/>
                            <p:cNvSpPr>
                              <a:spLocks/>
                            </p:cNvSpPr>
                            <p:nvPr/>
                          </p:nvSpPr>
                          <p:spPr bwMode="auto">
                            <a:xfrm>
                              <a:off x="473" y="1723"/>
                              <a:ext cx="31" cy="1"/>
                            </a:xfrm>
                            <a:custGeom>
                              <a:avLst/>
                              <a:gdLst>
                                <a:gd name="T0" fmla="*/ 27 w 34"/>
                                <a:gd name="T1" fmla="*/ 0 h 1"/>
                                <a:gd name="T2" fmla="*/ 2 w 34"/>
                                <a:gd name="T3" fmla="*/ 0 h 1"/>
                                <a:gd name="T4" fmla="*/ 0 w 34"/>
                                <a:gd name="T5" fmla="*/ 0 h 1"/>
                                <a:gd name="T6" fmla="*/ 27 w 34"/>
                                <a:gd name="T7" fmla="*/ 0 h 1"/>
                                <a:gd name="T8" fmla="*/ 27 w 34"/>
                                <a:gd name="T9" fmla="*/ 0 h 1"/>
                                <a:gd name="T10" fmla="*/ 27 w 34"/>
                                <a:gd name="T11" fmla="*/ 0 h 1"/>
                                <a:gd name="T12" fmla="*/ 0 60000 65536"/>
                                <a:gd name="T13" fmla="*/ 0 60000 65536"/>
                                <a:gd name="T14" fmla="*/ 0 60000 65536"/>
                                <a:gd name="T15" fmla="*/ 0 60000 65536"/>
                                <a:gd name="T16" fmla="*/ 0 60000 65536"/>
                                <a:gd name="T17" fmla="*/ 0 60000 65536"/>
                                <a:gd name="T18" fmla="*/ 0 w 34"/>
                                <a:gd name="T19" fmla="*/ 0 h 1"/>
                                <a:gd name="T20" fmla="*/ 34 w 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34" h="1">
                                  <a:moveTo>
                                    <a:pt x="33" y="0"/>
                                  </a:moveTo>
                                  <a:lnTo>
                                    <a:pt x="2" y="0"/>
                                  </a:lnTo>
                                  <a:lnTo>
                                    <a:pt x="0" y="0"/>
                                  </a:lnTo>
                                  <a:lnTo>
                                    <a:pt x="3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85" name="Freeform 1789"/>
                            <p:cNvSpPr>
                              <a:spLocks/>
                            </p:cNvSpPr>
                            <p:nvPr/>
                          </p:nvSpPr>
                          <p:spPr bwMode="auto">
                            <a:xfrm>
                              <a:off x="448" y="1723"/>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86" name="Freeform 1790"/>
                            <p:cNvSpPr>
                              <a:spLocks/>
                            </p:cNvSpPr>
                            <p:nvPr/>
                          </p:nvSpPr>
                          <p:spPr bwMode="auto">
                            <a:xfrm>
                              <a:off x="462" y="1723"/>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87" name="Freeform 1791"/>
                            <p:cNvSpPr>
                              <a:spLocks/>
                            </p:cNvSpPr>
                            <p:nvPr/>
                          </p:nvSpPr>
                          <p:spPr bwMode="auto">
                            <a:xfrm>
                              <a:off x="473" y="1723"/>
                              <a:ext cx="33" cy="1"/>
                            </a:xfrm>
                            <a:custGeom>
                              <a:avLst/>
                              <a:gdLst>
                                <a:gd name="T0" fmla="*/ 27 w 36"/>
                                <a:gd name="T1" fmla="*/ 0 h 1"/>
                                <a:gd name="T2" fmla="*/ 0 w 36"/>
                                <a:gd name="T3" fmla="*/ 0 h 1"/>
                                <a:gd name="T4" fmla="*/ 0 w 36"/>
                                <a:gd name="T5" fmla="*/ 0 h 1"/>
                                <a:gd name="T6" fmla="*/ 29 w 36"/>
                                <a:gd name="T7" fmla="*/ 0 h 1"/>
                                <a:gd name="T8" fmla="*/ 27 w 36"/>
                                <a:gd name="T9" fmla="*/ 0 h 1"/>
                                <a:gd name="T10" fmla="*/ 27 w 36"/>
                                <a:gd name="T11" fmla="*/ 0 h 1"/>
                                <a:gd name="T12" fmla="*/ 0 60000 65536"/>
                                <a:gd name="T13" fmla="*/ 0 60000 65536"/>
                                <a:gd name="T14" fmla="*/ 0 60000 65536"/>
                                <a:gd name="T15" fmla="*/ 0 60000 65536"/>
                                <a:gd name="T16" fmla="*/ 0 60000 65536"/>
                                <a:gd name="T17" fmla="*/ 0 60000 65536"/>
                                <a:gd name="T18" fmla="*/ 0 w 36"/>
                                <a:gd name="T19" fmla="*/ 0 h 1"/>
                                <a:gd name="T20" fmla="*/ 36 w 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36" h="1">
                                  <a:moveTo>
                                    <a:pt x="33" y="0"/>
                                  </a:moveTo>
                                  <a:lnTo>
                                    <a:pt x="0" y="0"/>
                                  </a:lnTo>
                                  <a:lnTo>
                                    <a:pt x="35" y="0"/>
                                  </a:lnTo>
                                  <a:lnTo>
                                    <a:pt x="3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88" name="Freeform 1792"/>
                            <p:cNvSpPr>
                              <a:spLocks/>
                            </p:cNvSpPr>
                            <p:nvPr/>
                          </p:nvSpPr>
                          <p:spPr bwMode="auto">
                            <a:xfrm>
                              <a:off x="462" y="1723"/>
                              <a:ext cx="4" cy="1"/>
                            </a:xfrm>
                            <a:custGeom>
                              <a:avLst/>
                              <a:gdLst>
                                <a:gd name="T0" fmla="*/ 0 w 4"/>
                                <a:gd name="T1" fmla="*/ 0 h 1"/>
                                <a:gd name="T2" fmla="*/ 0 w 4"/>
                                <a:gd name="T3" fmla="*/ 0 h 1"/>
                                <a:gd name="T4" fmla="*/ 0 w 4"/>
                                <a:gd name="T5" fmla="*/ 0 h 1"/>
                                <a:gd name="T6" fmla="*/ 3 w 4"/>
                                <a:gd name="T7" fmla="*/ 0 h 1"/>
                                <a:gd name="T8" fmla="*/ 0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0" y="0"/>
                                  </a:lnTo>
                                  <a:lnTo>
                                    <a:pt x="3"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89" name="Freeform 1793"/>
                            <p:cNvSpPr>
                              <a:spLocks/>
                            </p:cNvSpPr>
                            <p:nvPr/>
                          </p:nvSpPr>
                          <p:spPr bwMode="auto">
                            <a:xfrm>
                              <a:off x="448" y="1723"/>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90" name="Freeform 1794"/>
                            <p:cNvSpPr>
                              <a:spLocks/>
                            </p:cNvSpPr>
                            <p:nvPr/>
                          </p:nvSpPr>
                          <p:spPr bwMode="auto">
                            <a:xfrm>
                              <a:off x="473" y="1723"/>
                              <a:ext cx="33" cy="1"/>
                            </a:xfrm>
                            <a:custGeom>
                              <a:avLst/>
                              <a:gdLst>
                                <a:gd name="T0" fmla="*/ 29 w 36"/>
                                <a:gd name="T1" fmla="*/ 0 h 1"/>
                                <a:gd name="T2" fmla="*/ 0 w 36"/>
                                <a:gd name="T3" fmla="*/ 0 h 1"/>
                                <a:gd name="T4" fmla="*/ 0 w 36"/>
                                <a:gd name="T5" fmla="*/ 0 h 1"/>
                                <a:gd name="T6" fmla="*/ 29 w 36"/>
                                <a:gd name="T7" fmla="*/ 0 h 1"/>
                                <a:gd name="T8" fmla="*/ 29 w 36"/>
                                <a:gd name="T9" fmla="*/ 0 h 1"/>
                                <a:gd name="T10" fmla="*/ 29 w 36"/>
                                <a:gd name="T11" fmla="*/ 0 h 1"/>
                                <a:gd name="T12" fmla="*/ 0 60000 65536"/>
                                <a:gd name="T13" fmla="*/ 0 60000 65536"/>
                                <a:gd name="T14" fmla="*/ 0 60000 65536"/>
                                <a:gd name="T15" fmla="*/ 0 60000 65536"/>
                                <a:gd name="T16" fmla="*/ 0 60000 65536"/>
                                <a:gd name="T17" fmla="*/ 0 60000 65536"/>
                                <a:gd name="T18" fmla="*/ 0 w 36"/>
                                <a:gd name="T19" fmla="*/ 0 h 1"/>
                                <a:gd name="T20" fmla="*/ 36 w 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36" h="1">
                                  <a:moveTo>
                                    <a:pt x="35" y="0"/>
                                  </a:moveTo>
                                  <a:lnTo>
                                    <a:pt x="0" y="0"/>
                                  </a:lnTo>
                                  <a:lnTo>
                                    <a:pt x="3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91" name="Freeform 1795"/>
                            <p:cNvSpPr>
                              <a:spLocks/>
                            </p:cNvSpPr>
                            <p:nvPr/>
                          </p:nvSpPr>
                          <p:spPr bwMode="auto">
                            <a:xfrm>
                              <a:off x="462" y="1723"/>
                              <a:ext cx="8" cy="1"/>
                            </a:xfrm>
                            <a:custGeom>
                              <a:avLst/>
                              <a:gdLst>
                                <a:gd name="T0" fmla="*/ 3 w 9"/>
                                <a:gd name="T1" fmla="*/ 0 h 1"/>
                                <a:gd name="T2" fmla="*/ 0 w 9"/>
                                <a:gd name="T3" fmla="*/ 0 h 1"/>
                                <a:gd name="T4" fmla="*/ 0 w 9"/>
                                <a:gd name="T5" fmla="*/ 0 h 1"/>
                                <a:gd name="T6" fmla="*/ 6 w 9"/>
                                <a:gd name="T7" fmla="*/ 0 h 1"/>
                                <a:gd name="T8" fmla="*/ 3 w 9"/>
                                <a:gd name="T9" fmla="*/ 0 h 1"/>
                                <a:gd name="T10" fmla="*/ 3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 h="1">
                                  <a:moveTo>
                                    <a:pt x="3" y="0"/>
                                  </a:moveTo>
                                  <a:lnTo>
                                    <a:pt x="0" y="0"/>
                                  </a:lnTo>
                                  <a:lnTo>
                                    <a:pt x="8" y="0"/>
                                  </a:lnTo>
                                  <a:lnTo>
                                    <a:pt x="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92" name="Freeform 1796"/>
                            <p:cNvSpPr>
                              <a:spLocks/>
                            </p:cNvSpPr>
                            <p:nvPr/>
                          </p:nvSpPr>
                          <p:spPr bwMode="auto">
                            <a:xfrm>
                              <a:off x="448" y="1723"/>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93" name="Freeform 1797"/>
                            <p:cNvSpPr>
                              <a:spLocks/>
                            </p:cNvSpPr>
                            <p:nvPr/>
                          </p:nvSpPr>
                          <p:spPr bwMode="auto">
                            <a:xfrm>
                              <a:off x="473" y="1723"/>
                              <a:ext cx="33" cy="1"/>
                            </a:xfrm>
                            <a:custGeom>
                              <a:avLst/>
                              <a:gdLst>
                                <a:gd name="T0" fmla="*/ 29 w 36"/>
                                <a:gd name="T1" fmla="*/ 0 h 1"/>
                                <a:gd name="T2" fmla="*/ 0 w 36"/>
                                <a:gd name="T3" fmla="*/ 0 h 1"/>
                                <a:gd name="T4" fmla="*/ 0 w 36"/>
                                <a:gd name="T5" fmla="*/ 0 h 1"/>
                                <a:gd name="T6" fmla="*/ 29 w 36"/>
                                <a:gd name="T7" fmla="*/ 0 h 1"/>
                                <a:gd name="T8" fmla="*/ 29 w 36"/>
                                <a:gd name="T9" fmla="*/ 0 h 1"/>
                                <a:gd name="T10" fmla="*/ 29 w 36"/>
                                <a:gd name="T11" fmla="*/ 0 h 1"/>
                                <a:gd name="T12" fmla="*/ 0 60000 65536"/>
                                <a:gd name="T13" fmla="*/ 0 60000 65536"/>
                                <a:gd name="T14" fmla="*/ 0 60000 65536"/>
                                <a:gd name="T15" fmla="*/ 0 60000 65536"/>
                                <a:gd name="T16" fmla="*/ 0 60000 65536"/>
                                <a:gd name="T17" fmla="*/ 0 60000 65536"/>
                                <a:gd name="T18" fmla="*/ 0 w 36"/>
                                <a:gd name="T19" fmla="*/ 0 h 1"/>
                                <a:gd name="T20" fmla="*/ 36 w 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36" h="1">
                                  <a:moveTo>
                                    <a:pt x="35" y="0"/>
                                  </a:moveTo>
                                  <a:lnTo>
                                    <a:pt x="0" y="0"/>
                                  </a:lnTo>
                                  <a:lnTo>
                                    <a:pt x="3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94" name="Freeform 1798"/>
                            <p:cNvSpPr>
                              <a:spLocks/>
                            </p:cNvSpPr>
                            <p:nvPr/>
                          </p:nvSpPr>
                          <p:spPr bwMode="auto">
                            <a:xfrm>
                              <a:off x="459" y="1723"/>
                              <a:ext cx="13" cy="1"/>
                            </a:xfrm>
                            <a:custGeom>
                              <a:avLst/>
                              <a:gdLst>
                                <a:gd name="T0" fmla="*/ 9 w 14"/>
                                <a:gd name="T1" fmla="*/ 0 h 1"/>
                                <a:gd name="T2" fmla="*/ 3 w 14"/>
                                <a:gd name="T3" fmla="*/ 0 h 1"/>
                                <a:gd name="T4" fmla="*/ 0 w 14"/>
                                <a:gd name="T5" fmla="*/ 0 h 1"/>
                                <a:gd name="T6" fmla="*/ 11 w 14"/>
                                <a:gd name="T7" fmla="*/ 0 h 1"/>
                                <a:gd name="T8" fmla="*/ 9 w 14"/>
                                <a:gd name="T9" fmla="*/ 0 h 1"/>
                                <a:gd name="T10" fmla="*/ 9 w 14"/>
                                <a:gd name="T11" fmla="*/ 0 h 1"/>
                                <a:gd name="T12" fmla="*/ 0 60000 65536"/>
                                <a:gd name="T13" fmla="*/ 0 60000 65536"/>
                                <a:gd name="T14" fmla="*/ 0 60000 65536"/>
                                <a:gd name="T15" fmla="*/ 0 60000 65536"/>
                                <a:gd name="T16" fmla="*/ 0 60000 65536"/>
                                <a:gd name="T17" fmla="*/ 0 60000 65536"/>
                                <a:gd name="T18" fmla="*/ 0 w 14"/>
                                <a:gd name="T19" fmla="*/ 0 h 1"/>
                                <a:gd name="T20" fmla="*/ 14 w 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 h="1">
                                  <a:moveTo>
                                    <a:pt x="11" y="0"/>
                                  </a:moveTo>
                                  <a:lnTo>
                                    <a:pt x="3" y="0"/>
                                  </a:lnTo>
                                  <a:lnTo>
                                    <a:pt x="0" y="0"/>
                                  </a:lnTo>
                                  <a:lnTo>
                                    <a:pt x="13" y="0"/>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95" name="Freeform 1799"/>
                            <p:cNvSpPr>
                              <a:spLocks/>
                            </p:cNvSpPr>
                            <p:nvPr/>
                          </p:nvSpPr>
                          <p:spPr bwMode="auto">
                            <a:xfrm>
                              <a:off x="448" y="1723"/>
                              <a:ext cx="3" cy="1"/>
                            </a:xfrm>
                            <a:custGeom>
                              <a:avLst/>
                              <a:gdLst>
                                <a:gd name="T0" fmla="*/ 0 w 3"/>
                                <a:gd name="T1" fmla="*/ 0 h 1"/>
                                <a:gd name="T2" fmla="*/ 0 w 3"/>
                                <a:gd name="T3" fmla="*/ 0 h 1"/>
                                <a:gd name="T4" fmla="*/ 0 w 3"/>
                                <a:gd name="T5" fmla="*/ 0 h 1"/>
                                <a:gd name="T6" fmla="*/ 2 w 3"/>
                                <a:gd name="T7" fmla="*/ 0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0" y="0"/>
                                  </a:lnTo>
                                  <a:lnTo>
                                    <a:pt x="2"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96" name="Freeform 1800"/>
                            <p:cNvSpPr>
                              <a:spLocks/>
                            </p:cNvSpPr>
                            <p:nvPr/>
                          </p:nvSpPr>
                          <p:spPr bwMode="auto">
                            <a:xfrm>
                              <a:off x="459" y="1723"/>
                              <a:ext cx="49" cy="1"/>
                            </a:xfrm>
                            <a:custGeom>
                              <a:avLst/>
                              <a:gdLst>
                                <a:gd name="T0" fmla="*/ 43 w 53"/>
                                <a:gd name="T1" fmla="*/ 0 h 1"/>
                                <a:gd name="T2" fmla="*/ 13 w 53"/>
                                <a:gd name="T3" fmla="*/ 0 h 1"/>
                                <a:gd name="T4" fmla="*/ 13 w 53"/>
                                <a:gd name="T5" fmla="*/ 0 h 1"/>
                                <a:gd name="T6" fmla="*/ 11 w 53"/>
                                <a:gd name="T7" fmla="*/ 0 h 1"/>
                                <a:gd name="T8" fmla="*/ 0 w 53"/>
                                <a:gd name="T9" fmla="*/ 0 h 1"/>
                                <a:gd name="T10" fmla="*/ 0 w 53"/>
                                <a:gd name="T11" fmla="*/ 0 h 1"/>
                                <a:gd name="T12" fmla="*/ 44 w 53"/>
                                <a:gd name="T13" fmla="*/ 0 h 1"/>
                                <a:gd name="T14" fmla="*/ 43 w 53"/>
                                <a:gd name="T15" fmla="*/ 0 h 1"/>
                                <a:gd name="T16" fmla="*/ 43 w 53"/>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
                                <a:gd name="T29" fmla="*/ 53 w 53"/>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
                                  <a:moveTo>
                                    <a:pt x="50" y="0"/>
                                  </a:moveTo>
                                  <a:lnTo>
                                    <a:pt x="15" y="0"/>
                                  </a:lnTo>
                                  <a:lnTo>
                                    <a:pt x="13" y="0"/>
                                  </a:lnTo>
                                  <a:lnTo>
                                    <a:pt x="0" y="0"/>
                                  </a:lnTo>
                                  <a:lnTo>
                                    <a:pt x="52" y="0"/>
                                  </a:lnTo>
                                  <a:lnTo>
                                    <a:pt x="5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97" name="Freeform 1801"/>
                            <p:cNvSpPr>
                              <a:spLocks/>
                            </p:cNvSpPr>
                            <p:nvPr/>
                          </p:nvSpPr>
                          <p:spPr bwMode="auto">
                            <a:xfrm>
                              <a:off x="447" y="1723"/>
                              <a:ext cx="4" cy="1"/>
                            </a:xfrm>
                            <a:custGeom>
                              <a:avLst/>
                              <a:gdLst>
                                <a:gd name="T0" fmla="*/ 2 w 5"/>
                                <a:gd name="T1" fmla="*/ 0 h 1"/>
                                <a:gd name="T2" fmla="*/ 2 w 5"/>
                                <a:gd name="T3" fmla="*/ 0 h 1"/>
                                <a:gd name="T4" fmla="*/ 0 w 5"/>
                                <a:gd name="T5" fmla="*/ 0 h 1"/>
                                <a:gd name="T6" fmla="*/ 2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4" y="0"/>
                                  </a:moveTo>
                                  <a:lnTo>
                                    <a:pt x="2" y="0"/>
                                  </a:lnTo>
                                  <a:lnTo>
                                    <a:pt x="0" y="0"/>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98" name="Freeform 1802"/>
                            <p:cNvSpPr>
                              <a:spLocks/>
                            </p:cNvSpPr>
                            <p:nvPr/>
                          </p:nvSpPr>
                          <p:spPr bwMode="auto">
                            <a:xfrm>
                              <a:off x="459" y="1723"/>
                              <a:ext cx="49" cy="1"/>
                            </a:xfrm>
                            <a:custGeom>
                              <a:avLst/>
                              <a:gdLst>
                                <a:gd name="T0" fmla="*/ 44 w 53"/>
                                <a:gd name="T1" fmla="*/ 0 h 1"/>
                                <a:gd name="T2" fmla="*/ 0 w 53"/>
                                <a:gd name="T3" fmla="*/ 0 h 1"/>
                                <a:gd name="T4" fmla="*/ 0 w 53"/>
                                <a:gd name="T5" fmla="*/ 0 h 1"/>
                                <a:gd name="T6" fmla="*/ 44 w 53"/>
                                <a:gd name="T7" fmla="*/ 0 h 1"/>
                                <a:gd name="T8" fmla="*/ 44 w 53"/>
                                <a:gd name="T9" fmla="*/ 0 h 1"/>
                                <a:gd name="T10" fmla="*/ 44 w 53"/>
                                <a:gd name="T11" fmla="*/ 0 h 1"/>
                                <a:gd name="T12" fmla="*/ 0 60000 65536"/>
                                <a:gd name="T13" fmla="*/ 0 60000 65536"/>
                                <a:gd name="T14" fmla="*/ 0 60000 65536"/>
                                <a:gd name="T15" fmla="*/ 0 60000 65536"/>
                                <a:gd name="T16" fmla="*/ 0 60000 65536"/>
                                <a:gd name="T17" fmla="*/ 0 60000 65536"/>
                                <a:gd name="T18" fmla="*/ 0 w 53"/>
                                <a:gd name="T19" fmla="*/ 0 h 1"/>
                                <a:gd name="T20" fmla="*/ 53 w 53"/>
                                <a:gd name="T21" fmla="*/ 1 h 1"/>
                              </a:gdLst>
                              <a:ahLst/>
                              <a:cxnLst>
                                <a:cxn ang="T12">
                                  <a:pos x="T0" y="T1"/>
                                </a:cxn>
                                <a:cxn ang="T13">
                                  <a:pos x="T2" y="T3"/>
                                </a:cxn>
                                <a:cxn ang="T14">
                                  <a:pos x="T4" y="T5"/>
                                </a:cxn>
                                <a:cxn ang="T15">
                                  <a:pos x="T6" y="T7"/>
                                </a:cxn>
                                <a:cxn ang="T16">
                                  <a:pos x="T8" y="T9"/>
                                </a:cxn>
                                <a:cxn ang="T17">
                                  <a:pos x="T10" y="T11"/>
                                </a:cxn>
                              </a:cxnLst>
                              <a:rect l="T18" t="T19" r="T20" b="T21"/>
                              <a:pathLst>
                                <a:path w="53" h="1">
                                  <a:moveTo>
                                    <a:pt x="52" y="0"/>
                                  </a:moveTo>
                                  <a:lnTo>
                                    <a:pt x="0" y="0"/>
                                  </a:lnTo>
                                  <a:lnTo>
                                    <a:pt x="5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099" name="Freeform 1803"/>
                            <p:cNvSpPr>
                              <a:spLocks/>
                            </p:cNvSpPr>
                            <p:nvPr/>
                          </p:nvSpPr>
                          <p:spPr bwMode="auto">
                            <a:xfrm>
                              <a:off x="447" y="1723"/>
                              <a:ext cx="4" cy="1"/>
                            </a:xfrm>
                            <a:custGeom>
                              <a:avLst/>
                              <a:gdLst>
                                <a:gd name="T0" fmla="*/ 2 w 5"/>
                                <a:gd name="T1" fmla="*/ 0 h 1"/>
                                <a:gd name="T2" fmla="*/ 0 w 5"/>
                                <a:gd name="T3" fmla="*/ 0 h 1"/>
                                <a:gd name="T4" fmla="*/ 0 w 5"/>
                                <a:gd name="T5" fmla="*/ 0 h 1"/>
                                <a:gd name="T6" fmla="*/ 2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4" y="0"/>
                                  </a:moveTo>
                                  <a:lnTo>
                                    <a:pt x="0" y="0"/>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00" name="Freeform 1804"/>
                            <p:cNvSpPr>
                              <a:spLocks/>
                            </p:cNvSpPr>
                            <p:nvPr/>
                          </p:nvSpPr>
                          <p:spPr bwMode="auto">
                            <a:xfrm>
                              <a:off x="459" y="1723"/>
                              <a:ext cx="49" cy="1"/>
                            </a:xfrm>
                            <a:custGeom>
                              <a:avLst/>
                              <a:gdLst>
                                <a:gd name="T0" fmla="*/ 44 w 53"/>
                                <a:gd name="T1" fmla="*/ 0 h 1"/>
                                <a:gd name="T2" fmla="*/ 0 w 53"/>
                                <a:gd name="T3" fmla="*/ 0 h 1"/>
                                <a:gd name="T4" fmla="*/ 0 w 53"/>
                                <a:gd name="T5" fmla="*/ 0 h 1"/>
                                <a:gd name="T6" fmla="*/ 44 w 53"/>
                                <a:gd name="T7" fmla="*/ 0 h 1"/>
                                <a:gd name="T8" fmla="*/ 44 w 53"/>
                                <a:gd name="T9" fmla="*/ 0 h 1"/>
                                <a:gd name="T10" fmla="*/ 44 w 53"/>
                                <a:gd name="T11" fmla="*/ 0 h 1"/>
                                <a:gd name="T12" fmla="*/ 0 60000 65536"/>
                                <a:gd name="T13" fmla="*/ 0 60000 65536"/>
                                <a:gd name="T14" fmla="*/ 0 60000 65536"/>
                                <a:gd name="T15" fmla="*/ 0 60000 65536"/>
                                <a:gd name="T16" fmla="*/ 0 60000 65536"/>
                                <a:gd name="T17" fmla="*/ 0 60000 65536"/>
                                <a:gd name="T18" fmla="*/ 0 w 53"/>
                                <a:gd name="T19" fmla="*/ 0 h 1"/>
                                <a:gd name="T20" fmla="*/ 53 w 53"/>
                                <a:gd name="T21" fmla="*/ 1 h 1"/>
                              </a:gdLst>
                              <a:ahLst/>
                              <a:cxnLst>
                                <a:cxn ang="T12">
                                  <a:pos x="T0" y="T1"/>
                                </a:cxn>
                                <a:cxn ang="T13">
                                  <a:pos x="T2" y="T3"/>
                                </a:cxn>
                                <a:cxn ang="T14">
                                  <a:pos x="T4" y="T5"/>
                                </a:cxn>
                                <a:cxn ang="T15">
                                  <a:pos x="T6" y="T7"/>
                                </a:cxn>
                                <a:cxn ang="T16">
                                  <a:pos x="T8" y="T9"/>
                                </a:cxn>
                                <a:cxn ang="T17">
                                  <a:pos x="T10" y="T11"/>
                                </a:cxn>
                              </a:cxnLst>
                              <a:rect l="T18" t="T19" r="T20" b="T21"/>
                              <a:pathLst>
                                <a:path w="53" h="1">
                                  <a:moveTo>
                                    <a:pt x="52" y="0"/>
                                  </a:moveTo>
                                  <a:lnTo>
                                    <a:pt x="0" y="0"/>
                                  </a:lnTo>
                                  <a:lnTo>
                                    <a:pt x="5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01" name="Freeform 1805"/>
                            <p:cNvSpPr>
                              <a:spLocks/>
                            </p:cNvSpPr>
                            <p:nvPr/>
                          </p:nvSpPr>
                          <p:spPr bwMode="auto">
                            <a:xfrm>
                              <a:off x="447" y="1723"/>
                              <a:ext cx="4" cy="1"/>
                            </a:xfrm>
                            <a:custGeom>
                              <a:avLst/>
                              <a:gdLst>
                                <a:gd name="T0" fmla="*/ 2 w 5"/>
                                <a:gd name="T1" fmla="*/ 0 h 1"/>
                                <a:gd name="T2" fmla="*/ 0 w 5"/>
                                <a:gd name="T3" fmla="*/ 0 h 1"/>
                                <a:gd name="T4" fmla="*/ 0 w 5"/>
                                <a:gd name="T5" fmla="*/ 0 h 1"/>
                                <a:gd name="T6" fmla="*/ 2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4" y="0"/>
                                  </a:moveTo>
                                  <a:lnTo>
                                    <a:pt x="0" y="0"/>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02" name="Freeform 1806"/>
                            <p:cNvSpPr>
                              <a:spLocks/>
                            </p:cNvSpPr>
                            <p:nvPr/>
                          </p:nvSpPr>
                          <p:spPr bwMode="auto">
                            <a:xfrm>
                              <a:off x="459" y="1722"/>
                              <a:ext cx="50" cy="2"/>
                            </a:xfrm>
                            <a:custGeom>
                              <a:avLst/>
                              <a:gdLst>
                                <a:gd name="T0" fmla="*/ 43 w 55"/>
                                <a:gd name="T1" fmla="*/ 1 h 3"/>
                                <a:gd name="T2" fmla="*/ 0 w 55"/>
                                <a:gd name="T3" fmla="*/ 1 h 3"/>
                                <a:gd name="T4" fmla="*/ 0 w 55"/>
                                <a:gd name="T5" fmla="*/ 0 h 3"/>
                                <a:gd name="T6" fmla="*/ 45 w 55"/>
                                <a:gd name="T7" fmla="*/ 0 h 3"/>
                                <a:gd name="T8" fmla="*/ 43 w 55"/>
                                <a:gd name="T9" fmla="*/ 1 h 3"/>
                                <a:gd name="T10" fmla="*/ 43 w 55"/>
                                <a:gd name="T11" fmla="*/ 1 h 3"/>
                                <a:gd name="T12" fmla="*/ 0 60000 65536"/>
                                <a:gd name="T13" fmla="*/ 0 60000 65536"/>
                                <a:gd name="T14" fmla="*/ 0 60000 65536"/>
                                <a:gd name="T15" fmla="*/ 0 60000 65536"/>
                                <a:gd name="T16" fmla="*/ 0 60000 65536"/>
                                <a:gd name="T17" fmla="*/ 0 60000 65536"/>
                                <a:gd name="T18" fmla="*/ 0 w 55"/>
                                <a:gd name="T19" fmla="*/ 0 h 3"/>
                                <a:gd name="T20" fmla="*/ 55 w 5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5" h="3">
                                  <a:moveTo>
                                    <a:pt x="52" y="2"/>
                                  </a:moveTo>
                                  <a:lnTo>
                                    <a:pt x="0" y="2"/>
                                  </a:lnTo>
                                  <a:lnTo>
                                    <a:pt x="0" y="0"/>
                                  </a:lnTo>
                                  <a:lnTo>
                                    <a:pt x="54" y="0"/>
                                  </a:lnTo>
                                  <a:lnTo>
                                    <a:pt x="52"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03" name="Freeform 1807"/>
                            <p:cNvSpPr>
                              <a:spLocks/>
                            </p:cNvSpPr>
                            <p:nvPr/>
                          </p:nvSpPr>
                          <p:spPr bwMode="auto">
                            <a:xfrm>
                              <a:off x="447" y="1722"/>
                              <a:ext cx="6" cy="2"/>
                            </a:xfrm>
                            <a:custGeom>
                              <a:avLst/>
                              <a:gdLst>
                                <a:gd name="T0" fmla="*/ 3 w 7"/>
                                <a:gd name="T1" fmla="*/ 1 h 3"/>
                                <a:gd name="T2" fmla="*/ 0 w 7"/>
                                <a:gd name="T3" fmla="*/ 1 h 3"/>
                                <a:gd name="T4" fmla="*/ 0 w 7"/>
                                <a:gd name="T5" fmla="*/ 0 h 3"/>
                                <a:gd name="T6" fmla="*/ 4 w 7"/>
                                <a:gd name="T7" fmla="*/ 0 h 3"/>
                                <a:gd name="T8" fmla="*/ 3 w 7"/>
                                <a:gd name="T9" fmla="*/ 1 h 3"/>
                                <a:gd name="T10" fmla="*/ 3 w 7"/>
                                <a:gd name="T11" fmla="*/ 1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4" y="2"/>
                                  </a:moveTo>
                                  <a:lnTo>
                                    <a:pt x="0" y="2"/>
                                  </a:lnTo>
                                  <a:lnTo>
                                    <a:pt x="0" y="0"/>
                                  </a:lnTo>
                                  <a:lnTo>
                                    <a:pt x="6" y="0"/>
                                  </a:lnTo>
                                  <a:lnTo>
                                    <a:pt x="4"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04" name="Freeform 1808"/>
                            <p:cNvSpPr>
                              <a:spLocks/>
                            </p:cNvSpPr>
                            <p:nvPr/>
                          </p:nvSpPr>
                          <p:spPr bwMode="auto">
                            <a:xfrm>
                              <a:off x="459" y="1722"/>
                              <a:ext cx="50" cy="0"/>
                            </a:xfrm>
                            <a:custGeom>
                              <a:avLst/>
                              <a:gdLst>
                                <a:gd name="T0" fmla="*/ 45 w 55"/>
                                <a:gd name="T1" fmla="*/ 0 h 1"/>
                                <a:gd name="T2" fmla="*/ 0 w 55"/>
                                <a:gd name="T3" fmla="*/ 0 h 1"/>
                                <a:gd name="T4" fmla="*/ 0 w 55"/>
                                <a:gd name="T5" fmla="*/ 0 h 1"/>
                                <a:gd name="T6" fmla="*/ 45 w 55"/>
                                <a:gd name="T7" fmla="*/ 0 h 1"/>
                                <a:gd name="T8" fmla="*/ 45 w 55"/>
                                <a:gd name="T9" fmla="*/ 0 h 1"/>
                                <a:gd name="T10" fmla="*/ 45 w 55"/>
                                <a:gd name="T11" fmla="*/ 0 h 1"/>
                                <a:gd name="T12" fmla="*/ 0 60000 65536"/>
                                <a:gd name="T13" fmla="*/ 0 60000 65536"/>
                                <a:gd name="T14" fmla="*/ 0 60000 65536"/>
                                <a:gd name="T15" fmla="*/ 0 60000 65536"/>
                                <a:gd name="T16" fmla="*/ 0 60000 65536"/>
                                <a:gd name="T17" fmla="*/ 0 60000 65536"/>
                                <a:gd name="T18" fmla="*/ 0 w 55"/>
                                <a:gd name="T19" fmla="*/ 0 h 1"/>
                                <a:gd name="T20" fmla="*/ 55 w 55"/>
                                <a:gd name="T21" fmla="*/ 0 h 1"/>
                              </a:gdLst>
                              <a:ahLst/>
                              <a:cxnLst>
                                <a:cxn ang="T12">
                                  <a:pos x="T0" y="T1"/>
                                </a:cxn>
                                <a:cxn ang="T13">
                                  <a:pos x="T2" y="T3"/>
                                </a:cxn>
                                <a:cxn ang="T14">
                                  <a:pos x="T4" y="T5"/>
                                </a:cxn>
                                <a:cxn ang="T15">
                                  <a:pos x="T6" y="T7"/>
                                </a:cxn>
                                <a:cxn ang="T16">
                                  <a:pos x="T8" y="T9"/>
                                </a:cxn>
                                <a:cxn ang="T17">
                                  <a:pos x="T10" y="T11"/>
                                </a:cxn>
                              </a:cxnLst>
                              <a:rect l="T18" t="T19" r="T20" b="T21"/>
                              <a:pathLst>
                                <a:path w="55" h="1">
                                  <a:moveTo>
                                    <a:pt x="54" y="0"/>
                                  </a:moveTo>
                                  <a:lnTo>
                                    <a:pt x="0" y="0"/>
                                  </a:lnTo>
                                  <a:lnTo>
                                    <a:pt x="5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05" name="Freeform 1809"/>
                            <p:cNvSpPr>
                              <a:spLocks/>
                            </p:cNvSpPr>
                            <p:nvPr/>
                          </p:nvSpPr>
                          <p:spPr bwMode="auto">
                            <a:xfrm>
                              <a:off x="447" y="1722"/>
                              <a:ext cx="6" cy="0"/>
                            </a:xfrm>
                            <a:custGeom>
                              <a:avLst/>
                              <a:gdLst>
                                <a:gd name="T0" fmla="*/ 4 w 7"/>
                                <a:gd name="T1" fmla="*/ 0 h 1"/>
                                <a:gd name="T2" fmla="*/ 0 w 7"/>
                                <a:gd name="T3" fmla="*/ 0 h 1"/>
                                <a:gd name="T4" fmla="*/ 0 w 7"/>
                                <a:gd name="T5" fmla="*/ 0 h 1"/>
                                <a:gd name="T6" fmla="*/ 4 w 7"/>
                                <a:gd name="T7" fmla="*/ 0 h 1"/>
                                <a:gd name="T8" fmla="*/ 4 w 7"/>
                                <a:gd name="T9" fmla="*/ 0 h 1"/>
                                <a:gd name="T10" fmla="*/ 4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0 h 1"/>
                              </a:gdLst>
                              <a:ahLst/>
                              <a:cxnLst>
                                <a:cxn ang="T12">
                                  <a:pos x="T0" y="T1"/>
                                </a:cxn>
                                <a:cxn ang="T13">
                                  <a:pos x="T2" y="T3"/>
                                </a:cxn>
                                <a:cxn ang="T14">
                                  <a:pos x="T4" y="T5"/>
                                </a:cxn>
                                <a:cxn ang="T15">
                                  <a:pos x="T6" y="T7"/>
                                </a:cxn>
                                <a:cxn ang="T16">
                                  <a:pos x="T8" y="T9"/>
                                </a:cxn>
                                <a:cxn ang="T17">
                                  <a:pos x="T10" y="T11"/>
                                </a:cxn>
                              </a:cxnLst>
                              <a:rect l="T18" t="T19" r="T20" b="T21"/>
                              <a:pathLst>
                                <a:path w="7" h="1">
                                  <a:moveTo>
                                    <a:pt x="6" y="0"/>
                                  </a:moveTo>
                                  <a:lnTo>
                                    <a:pt x="0" y="0"/>
                                  </a:lnTo>
                                  <a:lnTo>
                                    <a:pt x="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06" name="Freeform 1810"/>
                            <p:cNvSpPr>
                              <a:spLocks/>
                            </p:cNvSpPr>
                            <p:nvPr/>
                          </p:nvSpPr>
                          <p:spPr bwMode="auto">
                            <a:xfrm>
                              <a:off x="459" y="1722"/>
                              <a:ext cx="50" cy="0"/>
                            </a:xfrm>
                            <a:custGeom>
                              <a:avLst/>
                              <a:gdLst>
                                <a:gd name="T0" fmla="*/ 45 w 55"/>
                                <a:gd name="T1" fmla="*/ 0 h 1"/>
                                <a:gd name="T2" fmla="*/ 0 w 55"/>
                                <a:gd name="T3" fmla="*/ 0 h 1"/>
                                <a:gd name="T4" fmla="*/ 0 w 55"/>
                                <a:gd name="T5" fmla="*/ 0 h 1"/>
                                <a:gd name="T6" fmla="*/ 45 w 55"/>
                                <a:gd name="T7" fmla="*/ 0 h 1"/>
                                <a:gd name="T8" fmla="*/ 45 w 55"/>
                                <a:gd name="T9" fmla="*/ 0 h 1"/>
                                <a:gd name="T10" fmla="*/ 45 w 55"/>
                                <a:gd name="T11" fmla="*/ 0 h 1"/>
                                <a:gd name="T12" fmla="*/ 0 60000 65536"/>
                                <a:gd name="T13" fmla="*/ 0 60000 65536"/>
                                <a:gd name="T14" fmla="*/ 0 60000 65536"/>
                                <a:gd name="T15" fmla="*/ 0 60000 65536"/>
                                <a:gd name="T16" fmla="*/ 0 60000 65536"/>
                                <a:gd name="T17" fmla="*/ 0 60000 65536"/>
                                <a:gd name="T18" fmla="*/ 0 w 55"/>
                                <a:gd name="T19" fmla="*/ 0 h 1"/>
                                <a:gd name="T20" fmla="*/ 55 w 55"/>
                                <a:gd name="T21" fmla="*/ 0 h 1"/>
                              </a:gdLst>
                              <a:ahLst/>
                              <a:cxnLst>
                                <a:cxn ang="T12">
                                  <a:pos x="T0" y="T1"/>
                                </a:cxn>
                                <a:cxn ang="T13">
                                  <a:pos x="T2" y="T3"/>
                                </a:cxn>
                                <a:cxn ang="T14">
                                  <a:pos x="T4" y="T5"/>
                                </a:cxn>
                                <a:cxn ang="T15">
                                  <a:pos x="T6" y="T7"/>
                                </a:cxn>
                                <a:cxn ang="T16">
                                  <a:pos x="T8" y="T9"/>
                                </a:cxn>
                                <a:cxn ang="T17">
                                  <a:pos x="T10" y="T11"/>
                                </a:cxn>
                              </a:cxnLst>
                              <a:rect l="T18" t="T19" r="T20" b="T21"/>
                              <a:pathLst>
                                <a:path w="55" h="1">
                                  <a:moveTo>
                                    <a:pt x="54" y="0"/>
                                  </a:moveTo>
                                  <a:lnTo>
                                    <a:pt x="0" y="0"/>
                                  </a:lnTo>
                                  <a:lnTo>
                                    <a:pt x="5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07" name="Freeform 1811"/>
                            <p:cNvSpPr>
                              <a:spLocks/>
                            </p:cNvSpPr>
                            <p:nvPr/>
                          </p:nvSpPr>
                          <p:spPr bwMode="auto">
                            <a:xfrm>
                              <a:off x="447" y="1722"/>
                              <a:ext cx="6" cy="0"/>
                            </a:xfrm>
                            <a:custGeom>
                              <a:avLst/>
                              <a:gdLst>
                                <a:gd name="T0" fmla="*/ 4 w 7"/>
                                <a:gd name="T1" fmla="*/ 0 h 1"/>
                                <a:gd name="T2" fmla="*/ 0 w 7"/>
                                <a:gd name="T3" fmla="*/ 0 h 1"/>
                                <a:gd name="T4" fmla="*/ 0 w 7"/>
                                <a:gd name="T5" fmla="*/ 0 h 1"/>
                                <a:gd name="T6" fmla="*/ 4 w 7"/>
                                <a:gd name="T7" fmla="*/ 0 h 1"/>
                                <a:gd name="T8" fmla="*/ 4 w 7"/>
                                <a:gd name="T9" fmla="*/ 0 h 1"/>
                                <a:gd name="T10" fmla="*/ 4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0 h 1"/>
                              </a:gdLst>
                              <a:ahLst/>
                              <a:cxnLst>
                                <a:cxn ang="T12">
                                  <a:pos x="T0" y="T1"/>
                                </a:cxn>
                                <a:cxn ang="T13">
                                  <a:pos x="T2" y="T3"/>
                                </a:cxn>
                                <a:cxn ang="T14">
                                  <a:pos x="T4" y="T5"/>
                                </a:cxn>
                                <a:cxn ang="T15">
                                  <a:pos x="T6" y="T7"/>
                                </a:cxn>
                                <a:cxn ang="T16">
                                  <a:pos x="T8" y="T9"/>
                                </a:cxn>
                                <a:cxn ang="T17">
                                  <a:pos x="T10" y="T11"/>
                                </a:cxn>
                              </a:cxnLst>
                              <a:rect l="T18" t="T19" r="T20" b="T21"/>
                              <a:pathLst>
                                <a:path w="7" h="1">
                                  <a:moveTo>
                                    <a:pt x="6" y="0"/>
                                  </a:moveTo>
                                  <a:lnTo>
                                    <a:pt x="0" y="0"/>
                                  </a:lnTo>
                                  <a:lnTo>
                                    <a:pt x="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08" name="Freeform 1812"/>
                            <p:cNvSpPr>
                              <a:spLocks/>
                            </p:cNvSpPr>
                            <p:nvPr/>
                          </p:nvSpPr>
                          <p:spPr bwMode="auto">
                            <a:xfrm>
                              <a:off x="459" y="1722"/>
                              <a:ext cx="53" cy="0"/>
                            </a:xfrm>
                            <a:custGeom>
                              <a:avLst/>
                              <a:gdLst>
                                <a:gd name="T0" fmla="*/ 45 w 58"/>
                                <a:gd name="T1" fmla="*/ 0 h 1"/>
                                <a:gd name="T2" fmla="*/ 0 w 58"/>
                                <a:gd name="T3" fmla="*/ 0 h 1"/>
                                <a:gd name="T4" fmla="*/ 0 w 58"/>
                                <a:gd name="T5" fmla="*/ 0 h 1"/>
                                <a:gd name="T6" fmla="*/ 48 w 58"/>
                                <a:gd name="T7" fmla="*/ 0 h 1"/>
                                <a:gd name="T8" fmla="*/ 45 w 58"/>
                                <a:gd name="T9" fmla="*/ 0 h 1"/>
                                <a:gd name="T10" fmla="*/ 45 w 58"/>
                                <a:gd name="T11" fmla="*/ 0 h 1"/>
                                <a:gd name="T12" fmla="*/ 45 w 58"/>
                                <a:gd name="T13" fmla="*/ 0 h 1"/>
                                <a:gd name="T14" fmla="*/ 0 60000 65536"/>
                                <a:gd name="T15" fmla="*/ 0 60000 65536"/>
                                <a:gd name="T16" fmla="*/ 0 60000 65536"/>
                                <a:gd name="T17" fmla="*/ 0 60000 65536"/>
                                <a:gd name="T18" fmla="*/ 0 60000 65536"/>
                                <a:gd name="T19" fmla="*/ 0 60000 65536"/>
                                <a:gd name="T20" fmla="*/ 0 60000 65536"/>
                                <a:gd name="T21" fmla="*/ 0 w 58"/>
                                <a:gd name="T22" fmla="*/ 0 h 1"/>
                                <a:gd name="T23" fmla="*/ 58 w 58"/>
                                <a:gd name="T24" fmla="*/ 0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
                                  <a:moveTo>
                                    <a:pt x="54" y="0"/>
                                  </a:moveTo>
                                  <a:lnTo>
                                    <a:pt x="0" y="0"/>
                                  </a:lnTo>
                                  <a:lnTo>
                                    <a:pt x="57" y="0"/>
                                  </a:lnTo>
                                  <a:lnTo>
                                    <a:pt x="5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09" name="Freeform 1813"/>
                            <p:cNvSpPr>
                              <a:spLocks/>
                            </p:cNvSpPr>
                            <p:nvPr/>
                          </p:nvSpPr>
                          <p:spPr bwMode="auto">
                            <a:xfrm>
                              <a:off x="447" y="1722"/>
                              <a:ext cx="6" cy="0"/>
                            </a:xfrm>
                            <a:custGeom>
                              <a:avLst/>
                              <a:gdLst>
                                <a:gd name="T0" fmla="*/ 4 w 7"/>
                                <a:gd name="T1" fmla="*/ 0 h 1"/>
                                <a:gd name="T2" fmla="*/ 0 w 7"/>
                                <a:gd name="T3" fmla="*/ 0 h 1"/>
                                <a:gd name="T4" fmla="*/ 0 w 7"/>
                                <a:gd name="T5" fmla="*/ 0 h 1"/>
                                <a:gd name="T6" fmla="*/ 4 w 7"/>
                                <a:gd name="T7" fmla="*/ 0 h 1"/>
                                <a:gd name="T8" fmla="*/ 4 w 7"/>
                                <a:gd name="T9" fmla="*/ 0 h 1"/>
                                <a:gd name="T10" fmla="*/ 4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0 h 1"/>
                              </a:gdLst>
                              <a:ahLst/>
                              <a:cxnLst>
                                <a:cxn ang="T12">
                                  <a:pos x="T0" y="T1"/>
                                </a:cxn>
                                <a:cxn ang="T13">
                                  <a:pos x="T2" y="T3"/>
                                </a:cxn>
                                <a:cxn ang="T14">
                                  <a:pos x="T4" y="T5"/>
                                </a:cxn>
                                <a:cxn ang="T15">
                                  <a:pos x="T6" y="T7"/>
                                </a:cxn>
                                <a:cxn ang="T16">
                                  <a:pos x="T8" y="T9"/>
                                </a:cxn>
                                <a:cxn ang="T17">
                                  <a:pos x="T10" y="T11"/>
                                </a:cxn>
                              </a:cxnLst>
                              <a:rect l="T18" t="T19" r="T20" b="T21"/>
                              <a:pathLst>
                                <a:path w="7" h="1">
                                  <a:moveTo>
                                    <a:pt x="6" y="0"/>
                                  </a:moveTo>
                                  <a:lnTo>
                                    <a:pt x="0" y="0"/>
                                  </a:lnTo>
                                  <a:lnTo>
                                    <a:pt x="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10" name="Freeform 1814"/>
                            <p:cNvSpPr>
                              <a:spLocks/>
                            </p:cNvSpPr>
                            <p:nvPr/>
                          </p:nvSpPr>
                          <p:spPr bwMode="auto">
                            <a:xfrm>
                              <a:off x="458" y="1722"/>
                              <a:ext cx="54" cy="0"/>
                            </a:xfrm>
                            <a:custGeom>
                              <a:avLst/>
                              <a:gdLst>
                                <a:gd name="T0" fmla="*/ 48 w 60"/>
                                <a:gd name="T1" fmla="*/ 0 h 1"/>
                                <a:gd name="T2" fmla="*/ 2 w 60"/>
                                <a:gd name="T3" fmla="*/ 0 h 1"/>
                                <a:gd name="T4" fmla="*/ 0 w 60"/>
                                <a:gd name="T5" fmla="*/ 0 h 1"/>
                                <a:gd name="T6" fmla="*/ 48 w 60"/>
                                <a:gd name="T7" fmla="*/ 0 h 1"/>
                                <a:gd name="T8" fmla="*/ 48 w 60"/>
                                <a:gd name="T9" fmla="*/ 0 h 1"/>
                                <a:gd name="T10" fmla="*/ 48 w 60"/>
                                <a:gd name="T11" fmla="*/ 0 h 1"/>
                                <a:gd name="T12" fmla="*/ 0 60000 65536"/>
                                <a:gd name="T13" fmla="*/ 0 60000 65536"/>
                                <a:gd name="T14" fmla="*/ 0 60000 65536"/>
                                <a:gd name="T15" fmla="*/ 0 60000 65536"/>
                                <a:gd name="T16" fmla="*/ 0 60000 65536"/>
                                <a:gd name="T17" fmla="*/ 0 60000 65536"/>
                                <a:gd name="T18" fmla="*/ 0 w 60"/>
                                <a:gd name="T19" fmla="*/ 0 h 1"/>
                                <a:gd name="T20" fmla="*/ 60 w 60"/>
                                <a:gd name="T21" fmla="*/ 0 h 1"/>
                              </a:gdLst>
                              <a:ahLst/>
                              <a:cxnLst>
                                <a:cxn ang="T12">
                                  <a:pos x="T0" y="T1"/>
                                </a:cxn>
                                <a:cxn ang="T13">
                                  <a:pos x="T2" y="T3"/>
                                </a:cxn>
                                <a:cxn ang="T14">
                                  <a:pos x="T4" y="T5"/>
                                </a:cxn>
                                <a:cxn ang="T15">
                                  <a:pos x="T6" y="T7"/>
                                </a:cxn>
                                <a:cxn ang="T16">
                                  <a:pos x="T8" y="T9"/>
                                </a:cxn>
                                <a:cxn ang="T17">
                                  <a:pos x="T10" y="T11"/>
                                </a:cxn>
                              </a:cxnLst>
                              <a:rect l="T18" t="T19" r="T20" b="T21"/>
                              <a:pathLst>
                                <a:path w="60" h="1">
                                  <a:moveTo>
                                    <a:pt x="59" y="0"/>
                                  </a:moveTo>
                                  <a:lnTo>
                                    <a:pt x="2" y="0"/>
                                  </a:lnTo>
                                  <a:lnTo>
                                    <a:pt x="0" y="0"/>
                                  </a:lnTo>
                                  <a:lnTo>
                                    <a:pt x="5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11" name="Freeform 1815"/>
                            <p:cNvSpPr>
                              <a:spLocks/>
                            </p:cNvSpPr>
                            <p:nvPr/>
                          </p:nvSpPr>
                          <p:spPr bwMode="auto">
                            <a:xfrm>
                              <a:off x="447" y="1722"/>
                              <a:ext cx="8" cy="0"/>
                            </a:xfrm>
                            <a:custGeom>
                              <a:avLst/>
                              <a:gdLst>
                                <a:gd name="T0" fmla="*/ 4 w 9"/>
                                <a:gd name="T1" fmla="*/ 0 h 1"/>
                                <a:gd name="T2" fmla="*/ 0 w 9"/>
                                <a:gd name="T3" fmla="*/ 0 h 1"/>
                                <a:gd name="T4" fmla="*/ 0 w 9"/>
                                <a:gd name="T5" fmla="*/ 0 h 1"/>
                                <a:gd name="T6" fmla="*/ 6 w 9"/>
                                <a:gd name="T7" fmla="*/ 0 h 1"/>
                                <a:gd name="T8" fmla="*/ 4 w 9"/>
                                <a:gd name="T9" fmla="*/ 0 h 1"/>
                                <a:gd name="T10" fmla="*/ 4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0 h 1"/>
                              </a:gdLst>
                              <a:ahLst/>
                              <a:cxnLst>
                                <a:cxn ang="T12">
                                  <a:pos x="T0" y="T1"/>
                                </a:cxn>
                                <a:cxn ang="T13">
                                  <a:pos x="T2" y="T3"/>
                                </a:cxn>
                                <a:cxn ang="T14">
                                  <a:pos x="T4" y="T5"/>
                                </a:cxn>
                                <a:cxn ang="T15">
                                  <a:pos x="T6" y="T7"/>
                                </a:cxn>
                                <a:cxn ang="T16">
                                  <a:pos x="T8" y="T9"/>
                                </a:cxn>
                                <a:cxn ang="T17">
                                  <a:pos x="T10" y="T11"/>
                                </a:cxn>
                              </a:cxnLst>
                              <a:rect l="T18" t="T19" r="T20" b="T21"/>
                              <a:pathLst>
                                <a:path w="9" h="1">
                                  <a:moveTo>
                                    <a:pt x="6" y="0"/>
                                  </a:moveTo>
                                  <a:lnTo>
                                    <a:pt x="0" y="0"/>
                                  </a:lnTo>
                                  <a:lnTo>
                                    <a:pt x="8" y="0"/>
                                  </a:lnTo>
                                  <a:lnTo>
                                    <a:pt x="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12" name="Freeform 1816"/>
                            <p:cNvSpPr>
                              <a:spLocks/>
                            </p:cNvSpPr>
                            <p:nvPr/>
                          </p:nvSpPr>
                          <p:spPr bwMode="auto">
                            <a:xfrm>
                              <a:off x="458" y="1722"/>
                              <a:ext cx="54" cy="0"/>
                            </a:xfrm>
                            <a:custGeom>
                              <a:avLst/>
                              <a:gdLst>
                                <a:gd name="T0" fmla="*/ 48 w 60"/>
                                <a:gd name="T1" fmla="*/ 0 h 1"/>
                                <a:gd name="T2" fmla="*/ 0 w 60"/>
                                <a:gd name="T3" fmla="*/ 0 h 1"/>
                                <a:gd name="T4" fmla="*/ 0 w 60"/>
                                <a:gd name="T5" fmla="*/ 0 h 1"/>
                                <a:gd name="T6" fmla="*/ 48 w 60"/>
                                <a:gd name="T7" fmla="*/ 0 h 1"/>
                                <a:gd name="T8" fmla="*/ 48 w 60"/>
                                <a:gd name="T9" fmla="*/ 0 h 1"/>
                                <a:gd name="T10" fmla="*/ 48 w 60"/>
                                <a:gd name="T11" fmla="*/ 0 h 1"/>
                                <a:gd name="T12" fmla="*/ 0 60000 65536"/>
                                <a:gd name="T13" fmla="*/ 0 60000 65536"/>
                                <a:gd name="T14" fmla="*/ 0 60000 65536"/>
                                <a:gd name="T15" fmla="*/ 0 60000 65536"/>
                                <a:gd name="T16" fmla="*/ 0 60000 65536"/>
                                <a:gd name="T17" fmla="*/ 0 60000 65536"/>
                                <a:gd name="T18" fmla="*/ 0 w 60"/>
                                <a:gd name="T19" fmla="*/ 0 h 1"/>
                                <a:gd name="T20" fmla="*/ 60 w 60"/>
                                <a:gd name="T21" fmla="*/ 0 h 1"/>
                              </a:gdLst>
                              <a:ahLst/>
                              <a:cxnLst>
                                <a:cxn ang="T12">
                                  <a:pos x="T0" y="T1"/>
                                </a:cxn>
                                <a:cxn ang="T13">
                                  <a:pos x="T2" y="T3"/>
                                </a:cxn>
                                <a:cxn ang="T14">
                                  <a:pos x="T4" y="T5"/>
                                </a:cxn>
                                <a:cxn ang="T15">
                                  <a:pos x="T6" y="T7"/>
                                </a:cxn>
                                <a:cxn ang="T16">
                                  <a:pos x="T8" y="T9"/>
                                </a:cxn>
                                <a:cxn ang="T17">
                                  <a:pos x="T10" y="T11"/>
                                </a:cxn>
                              </a:cxnLst>
                              <a:rect l="T18" t="T19" r="T20" b="T21"/>
                              <a:pathLst>
                                <a:path w="60" h="1">
                                  <a:moveTo>
                                    <a:pt x="59" y="0"/>
                                  </a:moveTo>
                                  <a:lnTo>
                                    <a:pt x="0" y="0"/>
                                  </a:lnTo>
                                  <a:lnTo>
                                    <a:pt x="5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13" name="Freeform 1817"/>
                            <p:cNvSpPr>
                              <a:spLocks/>
                            </p:cNvSpPr>
                            <p:nvPr/>
                          </p:nvSpPr>
                          <p:spPr bwMode="auto">
                            <a:xfrm>
                              <a:off x="447" y="1722"/>
                              <a:ext cx="8" cy="0"/>
                            </a:xfrm>
                            <a:custGeom>
                              <a:avLst/>
                              <a:gdLst>
                                <a:gd name="T0" fmla="*/ 6 w 9"/>
                                <a:gd name="T1" fmla="*/ 0 h 1"/>
                                <a:gd name="T2" fmla="*/ 0 w 9"/>
                                <a:gd name="T3" fmla="*/ 0 h 1"/>
                                <a:gd name="T4" fmla="*/ 0 w 9"/>
                                <a:gd name="T5" fmla="*/ 0 h 1"/>
                                <a:gd name="T6" fmla="*/ 6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0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14" name="Freeform 1818"/>
                            <p:cNvSpPr>
                              <a:spLocks/>
                            </p:cNvSpPr>
                            <p:nvPr/>
                          </p:nvSpPr>
                          <p:spPr bwMode="auto">
                            <a:xfrm>
                              <a:off x="458" y="1722"/>
                              <a:ext cx="54" cy="0"/>
                            </a:xfrm>
                            <a:custGeom>
                              <a:avLst/>
                              <a:gdLst>
                                <a:gd name="T0" fmla="*/ 48 w 60"/>
                                <a:gd name="T1" fmla="*/ 0 h 1"/>
                                <a:gd name="T2" fmla="*/ 0 w 60"/>
                                <a:gd name="T3" fmla="*/ 0 h 1"/>
                                <a:gd name="T4" fmla="*/ 0 w 60"/>
                                <a:gd name="T5" fmla="*/ 0 h 1"/>
                                <a:gd name="T6" fmla="*/ 48 w 60"/>
                                <a:gd name="T7" fmla="*/ 0 h 1"/>
                                <a:gd name="T8" fmla="*/ 48 w 60"/>
                                <a:gd name="T9" fmla="*/ 0 h 1"/>
                                <a:gd name="T10" fmla="*/ 48 w 60"/>
                                <a:gd name="T11" fmla="*/ 0 h 1"/>
                                <a:gd name="T12" fmla="*/ 0 60000 65536"/>
                                <a:gd name="T13" fmla="*/ 0 60000 65536"/>
                                <a:gd name="T14" fmla="*/ 0 60000 65536"/>
                                <a:gd name="T15" fmla="*/ 0 60000 65536"/>
                                <a:gd name="T16" fmla="*/ 0 60000 65536"/>
                                <a:gd name="T17" fmla="*/ 0 60000 65536"/>
                                <a:gd name="T18" fmla="*/ 0 w 60"/>
                                <a:gd name="T19" fmla="*/ 0 h 1"/>
                                <a:gd name="T20" fmla="*/ 60 w 60"/>
                                <a:gd name="T21" fmla="*/ 0 h 1"/>
                              </a:gdLst>
                              <a:ahLst/>
                              <a:cxnLst>
                                <a:cxn ang="T12">
                                  <a:pos x="T0" y="T1"/>
                                </a:cxn>
                                <a:cxn ang="T13">
                                  <a:pos x="T2" y="T3"/>
                                </a:cxn>
                                <a:cxn ang="T14">
                                  <a:pos x="T4" y="T5"/>
                                </a:cxn>
                                <a:cxn ang="T15">
                                  <a:pos x="T6" y="T7"/>
                                </a:cxn>
                                <a:cxn ang="T16">
                                  <a:pos x="T8" y="T9"/>
                                </a:cxn>
                                <a:cxn ang="T17">
                                  <a:pos x="T10" y="T11"/>
                                </a:cxn>
                              </a:cxnLst>
                              <a:rect l="T18" t="T19" r="T20" b="T21"/>
                              <a:pathLst>
                                <a:path w="60" h="1">
                                  <a:moveTo>
                                    <a:pt x="59" y="0"/>
                                  </a:moveTo>
                                  <a:lnTo>
                                    <a:pt x="0" y="0"/>
                                  </a:lnTo>
                                  <a:lnTo>
                                    <a:pt x="5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15" name="Freeform 1819"/>
                            <p:cNvSpPr>
                              <a:spLocks/>
                            </p:cNvSpPr>
                            <p:nvPr/>
                          </p:nvSpPr>
                          <p:spPr bwMode="auto">
                            <a:xfrm>
                              <a:off x="447" y="1722"/>
                              <a:ext cx="8" cy="0"/>
                            </a:xfrm>
                            <a:custGeom>
                              <a:avLst/>
                              <a:gdLst>
                                <a:gd name="T0" fmla="*/ 6 w 9"/>
                                <a:gd name="T1" fmla="*/ 0 h 1"/>
                                <a:gd name="T2" fmla="*/ 0 w 9"/>
                                <a:gd name="T3" fmla="*/ 0 h 1"/>
                                <a:gd name="T4" fmla="*/ 0 w 9"/>
                                <a:gd name="T5" fmla="*/ 0 h 1"/>
                                <a:gd name="T6" fmla="*/ 6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0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16" name="Freeform 1820"/>
                            <p:cNvSpPr>
                              <a:spLocks/>
                            </p:cNvSpPr>
                            <p:nvPr/>
                          </p:nvSpPr>
                          <p:spPr bwMode="auto">
                            <a:xfrm>
                              <a:off x="458" y="1722"/>
                              <a:ext cx="54" cy="0"/>
                            </a:xfrm>
                            <a:custGeom>
                              <a:avLst/>
                              <a:gdLst>
                                <a:gd name="T0" fmla="*/ 48 w 60"/>
                                <a:gd name="T1" fmla="*/ 0 h 1"/>
                                <a:gd name="T2" fmla="*/ 0 w 60"/>
                                <a:gd name="T3" fmla="*/ 0 h 1"/>
                                <a:gd name="T4" fmla="*/ 0 w 60"/>
                                <a:gd name="T5" fmla="*/ 0 h 1"/>
                                <a:gd name="T6" fmla="*/ 48 w 60"/>
                                <a:gd name="T7" fmla="*/ 0 h 1"/>
                                <a:gd name="T8" fmla="*/ 48 w 60"/>
                                <a:gd name="T9" fmla="*/ 0 h 1"/>
                                <a:gd name="T10" fmla="*/ 48 w 60"/>
                                <a:gd name="T11" fmla="*/ 0 h 1"/>
                                <a:gd name="T12" fmla="*/ 0 60000 65536"/>
                                <a:gd name="T13" fmla="*/ 0 60000 65536"/>
                                <a:gd name="T14" fmla="*/ 0 60000 65536"/>
                                <a:gd name="T15" fmla="*/ 0 60000 65536"/>
                                <a:gd name="T16" fmla="*/ 0 60000 65536"/>
                                <a:gd name="T17" fmla="*/ 0 60000 65536"/>
                                <a:gd name="T18" fmla="*/ 0 w 60"/>
                                <a:gd name="T19" fmla="*/ 0 h 1"/>
                                <a:gd name="T20" fmla="*/ 60 w 60"/>
                                <a:gd name="T21" fmla="*/ 0 h 1"/>
                              </a:gdLst>
                              <a:ahLst/>
                              <a:cxnLst>
                                <a:cxn ang="T12">
                                  <a:pos x="T0" y="T1"/>
                                </a:cxn>
                                <a:cxn ang="T13">
                                  <a:pos x="T2" y="T3"/>
                                </a:cxn>
                                <a:cxn ang="T14">
                                  <a:pos x="T4" y="T5"/>
                                </a:cxn>
                                <a:cxn ang="T15">
                                  <a:pos x="T6" y="T7"/>
                                </a:cxn>
                                <a:cxn ang="T16">
                                  <a:pos x="T8" y="T9"/>
                                </a:cxn>
                                <a:cxn ang="T17">
                                  <a:pos x="T10" y="T11"/>
                                </a:cxn>
                              </a:cxnLst>
                              <a:rect l="T18" t="T19" r="T20" b="T21"/>
                              <a:pathLst>
                                <a:path w="60" h="1">
                                  <a:moveTo>
                                    <a:pt x="59" y="0"/>
                                  </a:moveTo>
                                  <a:lnTo>
                                    <a:pt x="0" y="0"/>
                                  </a:lnTo>
                                  <a:lnTo>
                                    <a:pt x="5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17" name="Freeform 1821"/>
                            <p:cNvSpPr>
                              <a:spLocks/>
                            </p:cNvSpPr>
                            <p:nvPr/>
                          </p:nvSpPr>
                          <p:spPr bwMode="auto">
                            <a:xfrm>
                              <a:off x="447" y="1722"/>
                              <a:ext cx="8" cy="0"/>
                            </a:xfrm>
                            <a:custGeom>
                              <a:avLst/>
                              <a:gdLst>
                                <a:gd name="T0" fmla="*/ 6 w 9"/>
                                <a:gd name="T1" fmla="*/ 0 h 1"/>
                                <a:gd name="T2" fmla="*/ 0 w 9"/>
                                <a:gd name="T3" fmla="*/ 0 h 1"/>
                                <a:gd name="T4" fmla="*/ 0 w 9"/>
                                <a:gd name="T5" fmla="*/ 0 h 1"/>
                                <a:gd name="T6" fmla="*/ 6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0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18" name="Freeform 1822"/>
                            <p:cNvSpPr>
                              <a:spLocks/>
                            </p:cNvSpPr>
                            <p:nvPr/>
                          </p:nvSpPr>
                          <p:spPr bwMode="auto">
                            <a:xfrm>
                              <a:off x="458" y="1722"/>
                              <a:ext cx="54" cy="0"/>
                            </a:xfrm>
                            <a:custGeom>
                              <a:avLst/>
                              <a:gdLst>
                                <a:gd name="T0" fmla="*/ 48 w 60"/>
                                <a:gd name="T1" fmla="*/ 0 h 1"/>
                                <a:gd name="T2" fmla="*/ 0 w 60"/>
                                <a:gd name="T3" fmla="*/ 0 h 1"/>
                                <a:gd name="T4" fmla="*/ 0 w 60"/>
                                <a:gd name="T5" fmla="*/ 0 h 1"/>
                                <a:gd name="T6" fmla="*/ 48 w 60"/>
                                <a:gd name="T7" fmla="*/ 0 h 1"/>
                                <a:gd name="T8" fmla="*/ 48 w 60"/>
                                <a:gd name="T9" fmla="*/ 0 h 1"/>
                                <a:gd name="T10" fmla="*/ 48 w 60"/>
                                <a:gd name="T11" fmla="*/ 0 h 1"/>
                                <a:gd name="T12" fmla="*/ 0 60000 65536"/>
                                <a:gd name="T13" fmla="*/ 0 60000 65536"/>
                                <a:gd name="T14" fmla="*/ 0 60000 65536"/>
                                <a:gd name="T15" fmla="*/ 0 60000 65536"/>
                                <a:gd name="T16" fmla="*/ 0 60000 65536"/>
                                <a:gd name="T17" fmla="*/ 0 60000 65536"/>
                                <a:gd name="T18" fmla="*/ 0 w 60"/>
                                <a:gd name="T19" fmla="*/ 0 h 1"/>
                                <a:gd name="T20" fmla="*/ 60 w 60"/>
                                <a:gd name="T21" fmla="*/ 0 h 1"/>
                              </a:gdLst>
                              <a:ahLst/>
                              <a:cxnLst>
                                <a:cxn ang="T12">
                                  <a:pos x="T0" y="T1"/>
                                </a:cxn>
                                <a:cxn ang="T13">
                                  <a:pos x="T2" y="T3"/>
                                </a:cxn>
                                <a:cxn ang="T14">
                                  <a:pos x="T4" y="T5"/>
                                </a:cxn>
                                <a:cxn ang="T15">
                                  <a:pos x="T6" y="T7"/>
                                </a:cxn>
                                <a:cxn ang="T16">
                                  <a:pos x="T8" y="T9"/>
                                </a:cxn>
                                <a:cxn ang="T17">
                                  <a:pos x="T10" y="T11"/>
                                </a:cxn>
                              </a:cxnLst>
                              <a:rect l="T18" t="T19" r="T20" b="T21"/>
                              <a:pathLst>
                                <a:path w="60" h="1">
                                  <a:moveTo>
                                    <a:pt x="59" y="0"/>
                                  </a:moveTo>
                                  <a:lnTo>
                                    <a:pt x="0" y="0"/>
                                  </a:lnTo>
                                  <a:lnTo>
                                    <a:pt x="5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19" name="Freeform 1823"/>
                            <p:cNvSpPr>
                              <a:spLocks/>
                            </p:cNvSpPr>
                            <p:nvPr/>
                          </p:nvSpPr>
                          <p:spPr bwMode="auto">
                            <a:xfrm>
                              <a:off x="447" y="1722"/>
                              <a:ext cx="8" cy="0"/>
                            </a:xfrm>
                            <a:custGeom>
                              <a:avLst/>
                              <a:gdLst>
                                <a:gd name="T0" fmla="*/ 6 w 9"/>
                                <a:gd name="T1" fmla="*/ 0 h 1"/>
                                <a:gd name="T2" fmla="*/ 0 w 9"/>
                                <a:gd name="T3" fmla="*/ 0 h 1"/>
                                <a:gd name="T4" fmla="*/ 0 w 9"/>
                                <a:gd name="T5" fmla="*/ 0 h 1"/>
                                <a:gd name="T6" fmla="*/ 6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0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20" name="Freeform 1824"/>
                            <p:cNvSpPr>
                              <a:spLocks/>
                            </p:cNvSpPr>
                            <p:nvPr/>
                          </p:nvSpPr>
                          <p:spPr bwMode="auto">
                            <a:xfrm>
                              <a:off x="458" y="1720"/>
                              <a:ext cx="54" cy="2"/>
                            </a:xfrm>
                            <a:custGeom>
                              <a:avLst/>
                              <a:gdLst>
                                <a:gd name="T0" fmla="*/ 48 w 60"/>
                                <a:gd name="T1" fmla="*/ 1 h 3"/>
                                <a:gd name="T2" fmla="*/ 0 w 60"/>
                                <a:gd name="T3" fmla="*/ 1 h 3"/>
                                <a:gd name="T4" fmla="*/ 0 w 60"/>
                                <a:gd name="T5" fmla="*/ 0 h 3"/>
                                <a:gd name="T6" fmla="*/ 48 w 60"/>
                                <a:gd name="T7" fmla="*/ 0 h 3"/>
                                <a:gd name="T8" fmla="*/ 48 w 60"/>
                                <a:gd name="T9" fmla="*/ 1 h 3"/>
                                <a:gd name="T10" fmla="*/ 48 w 60"/>
                                <a:gd name="T11" fmla="*/ 1 h 3"/>
                                <a:gd name="T12" fmla="*/ 0 60000 65536"/>
                                <a:gd name="T13" fmla="*/ 0 60000 65536"/>
                                <a:gd name="T14" fmla="*/ 0 60000 65536"/>
                                <a:gd name="T15" fmla="*/ 0 60000 65536"/>
                                <a:gd name="T16" fmla="*/ 0 60000 65536"/>
                                <a:gd name="T17" fmla="*/ 0 60000 65536"/>
                                <a:gd name="T18" fmla="*/ 0 w 60"/>
                                <a:gd name="T19" fmla="*/ 0 h 3"/>
                                <a:gd name="T20" fmla="*/ 60 w 60"/>
                                <a:gd name="T21" fmla="*/ 3 h 3"/>
                              </a:gdLst>
                              <a:ahLst/>
                              <a:cxnLst>
                                <a:cxn ang="T12">
                                  <a:pos x="T0" y="T1"/>
                                </a:cxn>
                                <a:cxn ang="T13">
                                  <a:pos x="T2" y="T3"/>
                                </a:cxn>
                                <a:cxn ang="T14">
                                  <a:pos x="T4" y="T5"/>
                                </a:cxn>
                                <a:cxn ang="T15">
                                  <a:pos x="T6" y="T7"/>
                                </a:cxn>
                                <a:cxn ang="T16">
                                  <a:pos x="T8" y="T9"/>
                                </a:cxn>
                                <a:cxn ang="T17">
                                  <a:pos x="T10" y="T11"/>
                                </a:cxn>
                              </a:cxnLst>
                              <a:rect l="T18" t="T19" r="T20" b="T21"/>
                              <a:pathLst>
                                <a:path w="60" h="3">
                                  <a:moveTo>
                                    <a:pt x="59" y="2"/>
                                  </a:moveTo>
                                  <a:lnTo>
                                    <a:pt x="0" y="2"/>
                                  </a:lnTo>
                                  <a:lnTo>
                                    <a:pt x="0" y="0"/>
                                  </a:lnTo>
                                  <a:lnTo>
                                    <a:pt x="59" y="0"/>
                                  </a:lnTo>
                                  <a:lnTo>
                                    <a:pt x="59"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21" name="Freeform 1825"/>
                            <p:cNvSpPr>
                              <a:spLocks/>
                            </p:cNvSpPr>
                            <p:nvPr/>
                          </p:nvSpPr>
                          <p:spPr bwMode="auto">
                            <a:xfrm>
                              <a:off x="445" y="1720"/>
                              <a:ext cx="12" cy="2"/>
                            </a:xfrm>
                            <a:custGeom>
                              <a:avLst/>
                              <a:gdLst>
                                <a:gd name="T0" fmla="*/ 8 w 13"/>
                                <a:gd name="T1" fmla="*/ 1 h 3"/>
                                <a:gd name="T2" fmla="*/ 2 w 13"/>
                                <a:gd name="T3" fmla="*/ 1 h 3"/>
                                <a:gd name="T4" fmla="*/ 0 w 13"/>
                                <a:gd name="T5" fmla="*/ 0 h 3"/>
                                <a:gd name="T6" fmla="*/ 10 w 13"/>
                                <a:gd name="T7" fmla="*/ 0 h 3"/>
                                <a:gd name="T8" fmla="*/ 8 w 13"/>
                                <a:gd name="T9" fmla="*/ 1 h 3"/>
                                <a:gd name="T10" fmla="*/ 8 w 13"/>
                                <a:gd name="T11" fmla="*/ 1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10" y="2"/>
                                  </a:moveTo>
                                  <a:lnTo>
                                    <a:pt x="2" y="2"/>
                                  </a:lnTo>
                                  <a:lnTo>
                                    <a:pt x="0" y="0"/>
                                  </a:lnTo>
                                  <a:lnTo>
                                    <a:pt x="12" y="0"/>
                                  </a:lnTo>
                                  <a:lnTo>
                                    <a:pt x="10"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22" name="Freeform 1826"/>
                            <p:cNvSpPr>
                              <a:spLocks/>
                            </p:cNvSpPr>
                            <p:nvPr/>
                          </p:nvSpPr>
                          <p:spPr bwMode="auto">
                            <a:xfrm>
                              <a:off x="458" y="1720"/>
                              <a:ext cx="56" cy="1"/>
                            </a:xfrm>
                            <a:custGeom>
                              <a:avLst/>
                              <a:gdLst>
                                <a:gd name="T0" fmla="*/ 48 w 62"/>
                                <a:gd name="T1" fmla="*/ 0 h 1"/>
                                <a:gd name="T2" fmla="*/ 0 w 62"/>
                                <a:gd name="T3" fmla="*/ 0 h 1"/>
                                <a:gd name="T4" fmla="*/ 0 w 62"/>
                                <a:gd name="T5" fmla="*/ 0 h 1"/>
                                <a:gd name="T6" fmla="*/ 50 w 62"/>
                                <a:gd name="T7" fmla="*/ 0 h 1"/>
                                <a:gd name="T8" fmla="*/ 48 w 62"/>
                                <a:gd name="T9" fmla="*/ 0 h 1"/>
                                <a:gd name="T10" fmla="*/ 48 w 62"/>
                                <a:gd name="T11" fmla="*/ 0 h 1"/>
                                <a:gd name="T12" fmla="*/ 0 60000 65536"/>
                                <a:gd name="T13" fmla="*/ 0 60000 65536"/>
                                <a:gd name="T14" fmla="*/ 0 60000 65536"/>
                                <a:gd name="T15" fmla="*/ 0 60000 65536"/>
                                <a:gd name="T16" fmla="*/ 0 60000 65536"/>
                                <a:gd name="T17" fmla="*/ 0 60000 65536"/>
                                <a:gd name="T18" fmla="*/ 0 w 62"/>
                                <a:gd name="T19" fmla="*/ 0 h 1"/>
                                <a:gd name="T20" fmla="*/ 62 w 62"/>
                                <a:gd name="T21" fmla="*/ 1 h 1"/>
                              </a:gdLst>
                              <a:ahLst/>
                              <a:cxnLst>
                                <a:cxn ang="T12">
                                  <a:pos x="T0" y="T1"/>
                                </a:cxn>
                                <a:cxn ang="T13">
                                  <a:pos x="T2" y="T3"/>
                                </a:cxn>
                                <a:cxn ang="T14">
                                  <a:pos x="T4" y="T5"/>
                                </a:cxn>
                                <a:cxn ang="T15">
                                  <a:pos x="T6" y="T7"/>
                                </a:cxn>
                                <a:cxn ang="T16">
                                  <a:pos x="T8" y="T9"/>
                                </a:cxn>
                                <a:cxn ang="T17">
                                  <a:pos x="T10" y="T11"/>
                                </a:cxn>
                              </a:cxnLst>
                              <a:rect l="T18" t="T19" r="T20" b="T21"/>
                              <a:pathLst>
                                <a:path w="62" h="1">
                                  <a:moveTo>
                                    <a:pt x="59" y="0"/>
                                  </a:moveTo>
                                  <a:lnTo>
                                    <a:pt x="0" y="0"/>
                                  </a:lnTo>
                                  <a:lnTo>
                                    <a:pt x="61" y="0"/>
                                  </a:lnTo>
                                  <a:lnTo>
                                    <a:pt x="5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23" name="Freeform 1827"/>
                            <p:cNvSpPr>
                              <a:spLocks/>
                            </p:cNvSpPr>
                            <p:nvPr/>
                          </p:nvSpPr>
                          <p:spPr bwMode="auto">
                            <a:xfrm>
                              <a:off x="445" y="1720"/>
                              <a:ext cx="12" cy="1"/>
                            </a:xfrm>
                            <a:custGeom>
                              <a:avLst/>
                              <a:gdLst>
                                <a:gd name="T0" fmla="*/ 10 w 13"/>
                                <a:gd name="T1" fmla="*/ 0 h 1"/>
                                <a:gd name="T2" fmla="*/ 0 w 13"/>
                                <a:gd name="T3" fmla="*/ 0 h 1"/>
                                <a:gd name="T4" fmla="*/ 0 w 13"/>
                                <a:gd name="T5" fmla="*/ 0 h 1"/>
                                <a:gd name="T6" fmla="*/ 10 w 13"/>
                                <a:gd name="T7" fmla="*/ 0 h 1"/>
                                <a:gd name="T8" fmla="*/ 10 w 13"/>
                                <a:gd name="T9" fmla="*/ 0 h 1"/>
                                <a:gd name="T10" fmla="*/ 10 w 13"/>
                                <a:gd name="T11" fmla="*/ 0 h 1"/>
                                <a:gd name="T12" fmla="*/ 0 60000 65536"/>
                                <a:gd name="T13" fmla="*/ 0 60000 65536"/>
                                <a:gd name="T14" fmla="*/ 0 60000 65536"/>
                                <a:gd name="T15" fmla="*/ 0 60000 65536"/>
                                <a:gd name="T16" fmla="*/ 0 60000 65536"/>
                                <a:gd name="T17" fmla="*/ 0 60000 65536"/>
                                <a:gd name="T18" fmla="*/ 0 w 13"/>
                                <a:gd name="T19" fmla="*/ 0 h 1"/>
                                <a:gd name="T20" fmla="*/ 13 w 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 h="1">
                                  <a:moveTo>
                                    <a:pt x="12" y="0"/>
                                  </a:moveTo>
                                  <a:lnTo>
                                    <a:pt x="0" y="0"/>
                                  </a:lnTo>
                                  <a:lnTo>
                                    <a:pt x="1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24" name="Freeform 1828"/>
                            <p:cNvSpPr>
                              <a:spLocks/>
                            </p:cNvSpPr>
                            <p:nvPr/>
                          </p:nvSpPr>
                          <p:spPr bwMode="auto">
                            <a:xfrm>
                              <a:off x="458" y="1720"/>
                              <a:ext cx="56" cy="1"/>
                            </a:xfrm>
                            <a:custGeom>
                              <a:avLst/>
                              <a:gdLst>
                                <a:gd name="T0" fmla="*/ 50 w 62"/>
                                <a:gd name="T1" fmla="*/ 0 h 1"/>
                                <a:gd name="T2" fmla="*/ 0 w 62"/>
                                <a:gd name="T3" fmla="*/ 0 h 1"/>
                                <a:gd name="T4" fmla="*/ 0 w 62"/>
                                <a:gd name="T5" fmla="*/ 0 h 1"/>
                                <a:gd name="T6" fmla="*/ 50 w 62"/>
                                <a:gd name="T7" fmla="*/ 0 h 1"/>
                                <a:gd name="T8" fmla="*/ 50 w 62"/>
                                <a:gd name="T9" fmla="*/ 0 h 1"/>
                                <a:gd name="T10" fmla="*/ 50 w 62"/>
                                <a:gd name="T11" fmla="*/ 0 h 1"/>
                                <a:gd name="T12" fmla="*/ 0 60000 65536"/>
                                <a:gd name="T13" fmla="*/ 0 60000 65536"/>
                                <a:gd name="T14" fmla="*/ 0 60000 65536"/>
                                <a:gd name="T15" fmla="*/ 0 60000 65536"/>
                                <a:gd name="T16" fmla="*/ 0 60000 65536"/>
                                <a:gd name="T17" fmla="*/ 0 60000 65536"/>
                                <a:gd name="T18" fmla="*/ 0 w 62"/>
                                <a:gd name="T19" fmla="*/ 0 h 1"/>
                                <a:gd name="T20" fmla="*/ 62 w 62"/>
                                <a:gd name="T21" fmla="*/ 1 h 1"/>
                              </a:gdLst>
                              <a:ahLst/>
                              <a:cxnLst>
                                <a:cxn ang="T12">
                                  <a:pos x="T0" y="T1"/>
                                </a:cxn>
                                <a:cxn ang="T13">
                                  <a:pos x="T2" y="T3"/>
                                </a:cxn>
                                <a:cxn ang="T14">
                                  <a:pos x="T4" y="T5"/>
                                </a:cxn>
                                <a:cxn ang="T15">
                                  <a:pos x="T6" y="T7"/>
                                </a:cxn>
                                <a:cxn ang="T16">
                                  <a:pos x="T8" y="T9"/>
                                </a:cxn>
                                <a:cxn ang="T17">
                                  <a:pos x="T10" y="T11"/>
                                </a:cxn>
                              </a:cxnLst>
                              <a:rect l="T18" t="T19" r="T20" b="T21"/>
                              <a:pathLst>
                                <a:path w="62" h="1">
                                  <a:moveTo>
                                    <a:pt x="61" y="0"/>
                                  </a:moveTo>
                                  <a:lnTo>
                                    <a:pt x="0" y="0"/>
                                  </a:lnTo>
                                  <a:lnTo>
                                    <a:pt x="6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25" name="Freeform 1829"/>
                            <p:cNvSpPr>
                              <a:spLocks/>
                            </p:cNvSpPr>
                            <p:nvPr/>
                          </p:nvSpPr>
                          <p:spPr bwMode="auto">
                            <a:xfrm>
                              <a:off x="445" y="1720"/>
                              <a:ext cx="12" cy="1"/>
                            </a:xfrm>
                            <a:custGeom>
                              <a:avLst/>
                              <a:gdLst>
                                <a:gd name="T0" fmla="*/ 10 w 13"/>
                                <a:gd name="T1" fmla="*/ 0 h 1"/>
                                <a:gd name="T2" fmla="*/ 0 w 13"/>
                                <a:gd name="T3" fmla="*/ 0 h 1"/>
                                <a:gd name="T4" fmla="*/ 0 w 13"/>
                                <a:gd name="T5" fmla="*/ 0 h 1"/>
                                <a:gd name="T6" fmla="*/ 10 w 13"/>
                                <a:gd name="T7" fmla="*/ 0 h 1"/>
                                <a:gd name="T8" fmla="*/ 10 w 13"/>
                                <a:gd name="T9" fmla="*/ 0 h 1"/>
                                <a:gd name="T10" fmla="*/ 10 w 13"/>
                                <a:gd name="T11" fmla="*/ 0 h 1"/>
                                <a:gd name="T12" fmla="*/ 0 60000 65536"/>
                                <a:gd name="T13" fmla="*/ 0 60000 65536"/>
                                <a:gd name="T14" fmla="*/ 0 60000 65536"/>
                                <a:gd name="T15" fmla="*/ 0 60000 65536"/>
                                <a:gd name="T16" fmla="*/ 0 60000 65536"/>
                                <a:gd name="T17" fmla="*/ 0 60000 65536"/>
                                <a:gd name="T18" fmla="*/ 0 w 13"/>
                                <a:gd name="T19" fmla="*/ 0 h 1"/>
                                <a:gd name="T20" fmla="*/ 13 w 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 h="1">
                                  <a:moveTo>
                                    <a:pt x="12" y="0"/>
                                  </a:moveTo>
                                  <a:lnTo>
                                    <a:pt x="0" y="0"/>
                                  </a:lnTo>
                                  <a:lnTo>
                                    <a:pt x="1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26" name="Freeform 1830"/>
                            <p:cNvSpPr>
                              <a:spLocks/>
                            </p:cNvSpPr>
                            <p:nvPr/>
                          </p:nvSpPr>
                          <p:spPr bwMode="auto">
                            <a:xfrm>
                              <a:off x="458" y="1720"/>
                              <a:ext cx="56" cy="1"/>
                            </a:xfrm>
                            <a:custGeom>
                              <a:avLst/>
                              <a:gdLst>
                                <a:gd name="T0" fmla="*/ 50 w 62"/>
                                <a:gd name="T1" fmla="*/ 0 h 1"/>
                                <a:gd name="T2" fmla="*/ 0 w 62"/>
                                <a:gd name="T3" fmla="*/ 0 h 1"/>
                                <a:gd name="T4" fmla="*/ 0 w 62"/>
                                <a:gd name="T5" fmla="*/ 0 h 1"/>
                                <a:gd name="T6" fmla="*/ 50 w 62"/>
                                <a:gd name="T7" fmla="*/ 0 h 1"/>
                                <a:gd name="T8" fmla="*/ 50 w 62"/>
                                <a:gd name="T9" fmla="*/ 0 h 1"/>
                                <a:gd name="T10" fmla="*/ 50 w 62"/>
                                <a:gd name="T11" fmla="*/ 0 h 1"/>
                                <a:gd name="T12" fmla="*/ 0 60000 65536"/>
                                <a:gd name="T13" fmla="*/ 0 60000 65536"/>
                                <a:gd name="T14" fmla="*/ 0 60000 65536"/>
                                <a:gd name="T15" fmla="*/ 0 60000 65536"/>
                                <a:gd name="T16" fmla="*/ 0 60000 65536"/>
                                <a:gd name="T17" fmla="*/ 0 60000 65536"/>
                                <a:gd name="T18" fmla="*/ 0 w 62"/>
                                <a:gd name="T19" fmla="*/ 0 h 1"/>
                                <a:gd name="T20" fmla="*/ 62 w 62"/>
                                <a:gd name="T21" fmla="*/ 1 h 1"/>
                              </a:gdLst>
                              <a:ahLst/>
                              <a:cxnLst>
                                <a:cxn ang="T12">
                                  <a:pos x="T0" y="T1"/>
                                </a:cxn>
                                <a:cxn ang="T13">
                                  <a:pos x="T2" y="T3"/>
                                </a:cxn>
                                <a:cxn ang="T14">
                                  <a:pos x="T4" y="T5"/>
                                </a:cxn>
                                <a:cxn ang="T15">
                                  <a:pos x="T6" y="T7"/>
                                </a:cxn>
                                <a:cxn ang="T16">
                                  <a:pos x="T8" y="T9"/>
                                </a:cxn>
                                <a:cxn ang="T17">
                                  <a:pos x="T10" y="T11"/>
                                </a:cxn>
                              </a:cxnLst>
                              <a:rect l="T18" t="T19" r="T20" b="T21"/>
                              <a:pathLst>
                                <a:path w="62" h="1">
                                  <a:moveTo>
                                    <a:pt x="61" y="0"/>
                                  </a:moveTo>
                                  <a:lnTo>
                                    <a:pt x="0" y="0"/>
                                  </a:lnTo>
                                  <a:lnTo>
                                    <a:pt x="6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27" name="Freeform 1831"/>
                            <p:cNvSpPr>
                              <a:spLocks/>
                            </p:cNvSpPr>
                            <p:nvPr/>
                          </p:nvSpPr>
                          <p:spPr bwMode="auto">
                            <a:xfrm>
                              <a:off x="445" y="1720"/>
                              <a:ext cx="12" cy="1"/>
                            </a:xfrm>
                            <a:custGeom>
                              <a:avLst/>
                              <a:gdLst>
                                <a:gd name="T0" fmla="*/ 10 w 13"/>
                                <a:gd name="T1" fmla="*/ 0 h 1"/>
                                <a:gd name="T2" fmla="*/ 0 w 13"/>
                                <a:gd name="T3" fmla="*/ 0 h 1"/>
                                <a:gd name="T4" fmla="*/ 0 w 13"/>
                                <a:gd name="T5" fmla="*/ 0 h 1"/>
                                <a:gd name="T6" fmla="*/ 10 w 13"/>
                                <a:gd name="T7" fmla="*/ 0 h 1"/>
                                <a:gd name="T8" fmla="*/ 10 w 13"/>
                                <a:gd name="T9" fmla="*/ 0 h 1"/>
                                <a:gd name="T10" fmla="*/ 10 w 13"/>
                                <a:gd name="T11" fmla="*/ 0 h 1"/>
                                <a:gd name="T12" fmla="*/ 0 60000 65536"/>
                                <a:gd name="T13" fmla="*/ 0 60000 65536"/>
                                <a:gd name="T14" fmla="*/ 0 60000 65536"/>
                                <a:gd name="T15" fmla="*/ 0 60000 65536"/>
                                <a:gd name="T16" fmla="*/ 0 60000 65536"/>
                                <a:gd name="T17" fmla="*/ 0 60000 65536"/>
                                <a:gd name="T18" fmla="*/ 0 w 13"/>
                                <a:gd name="T19" fmla="*/ 0 h 1"/>
                                <a:gd name="T20" fmla="*/ 13 w 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 h="1">
                                  <a:moveTo>
                                    <a:pt x="12" y="0"/>
                                  </a:moveTo>
                                  <a:lnTo>
                                    <a:pt x="0" y="0"/>
                                  </a:lnTo>
                                  <a:lnTo>
                                    <a:pt x="1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28" name="Freeform 1832"/>
                            <p:cNvSpPr>
                              <a:spLocks/>
                            </p:cNvSpPr>
                            <p:nvPr/>
                          </p:nvSpPr>
                          <p:spPr bwMode="auto">
                            <a:xfrm>
                              <a:off x="445" y="1720"/>
                              <a:ext cx="69" cy="1"/>
                            </a:xfrm>
                            <a:custGeom>
                              <a:avLst/>
                              <a:gdLst>
                                <a:gd name="T0" fmla="*/ 62 w 76"/>
                                <a:gd name="T1" fmla="*/ 0 h 1"/>
                                <a:gd name="T2" fmla="*/ 12 w 76"/>
                                <a:gd name="T3" fmla="*/ 0 h 1"/>
                                <a:gd name="T4" fmla="*/ 10 w 76"/>
                                <a:gd name="T5" fmla="*/ 0 h 1"/>
                                <a:gd name="T6" fmla="*/ 10 w 76"/>
                                <a:gd name="T7" fmla="*/ 0 h 1"/>
                                <a:gd name="T8" fmla="*/ 0 w 76"/>
                                <a:gd name="T9" fmla="*/ 0 h 1"/>
                                <a:gd name="T10" fmla="*/ 0 w 76"/>
                                <a:gd name="T11" fmla="*/ 0 h 1"/>
                                <a:gd name="T12" fmla="*/ 62 w 76"/>
                                <a:gd name="T13" fmla="*/ 0 h 1"/>
                                <a:gd name="T14" fmla="*/ 62 w 76"/>
                                <a:gd name="T15" fmla="*/ 0 h 1"/>
                                <a:gd name="T16" fmla="*/ 62 w 7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
                                <a:gd name="T29" fmla="*/ 76 w 7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
                                  <a:moveTo>
                                    <a:pt x="75" y="0"/>
                                  </a:moveTo>
                                  <a:lnTo>
                                    <a:pt x="14" y="0"/>
                                  </a:lnTo>
                                  <a:lnTo>
                                    <a:pt x="12" y="0"/>
                                  </a:lnTo>
                                  <a:lnTo>
                                    <a:pt x="0" y="0"/>
                                  </a:lnTo>
                                  <a:lnTo>
                                    <a:pt x="7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29" name="Freeform 1833"/>
                            <p:cNvSpPr>
                              <a:spLocks/>
                            </p:cNvSpPr>
                            <p:nvPr/>
                          </p:nvSpPr>
                          <p:spPr bwMode="auto">
                            <a:xfrm>
                              <a:off x="445" y="1720"/>
                              <a:ext cx="69" cy="1"/>
                            </a:xfrm>
                            <a:custGeom>
                              <a:avLst/>
                              <a:gdLst>
                                <a:gd name="T0" fmla="*/ 62 w 76"/>
                                <a:gd name="T1" fmla="*/ 0 h 1"/>
                                <a:gd name="T2" fmla="*/ 0 w 76"/>
                                <a:gd name="T3" fmla="*/ 0 h 1"/>
                                <a:gd name="T4" fmla="*/ 0 w 76"/>
                                <a:gd name="T5" fmla="*/ 0 h 1"/>
                                <a:gd name="T6" fmla="*/ 62 w 76"/>
                                <a:gd name="T7" fmla="*/ 0 h 1"/>
                                <a:gd name="T8" fmla="*/ 62 w 76"/>
                                <a:gd name="T9" fmla="*/ 0 h 1"/>
                                <a:gd name="T10" fmla="*/ 62 w 76"/>
                                <a:gd name="T11" fmla="*/ 0 h 1"/>
                                <a:gd name="T12" fmla="*/ 0 60000 65536"/>
                                <a:gd name="T13" fmla="*/ 0 60000 65536"/>
                                <a:gd name="T14" fmla="*/ 0 60000 65536"/>
                                <a:gd name="T15" fmla="*/ 0 60000 65536"/>
                                <a:gd name="T16" fmla="*/ 0 60000 65536"/>
                                <a:gd name="T17" fmla="*/ 0 60000 65536"/>
                                <a:gd name="T18" fmla="*/ 0 w 76"/>
                                <a:gd name="T19" fmla="*/ 0 h 1"/>
                                <a:gd name="T20" fmla="*/ 76 w 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76" h="1">
                                  <a:moveTo>
                                    <a:pt x="75" y="0"/>
                                  </a:moveTo>
                                  <a:lnTo>
                                    <a:pt x="0" y="0"/>
                                  </a:lnTo>
                                  <a:lnTo>
                                    <a:pt x="7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30" name="Freeform 1834"/>
                            <p:cNvSpPr>
                              <a:spLocks/>
                            </p:cNvSpPr>
                            <p:nvPr/>
                          </p:nvSpPr>
                          <p:spPr bwMode="auto">
                            <a:xfrm>
                              <a:off x="445" y="1720"/>
                              <a:ext cx="69" cy="1"/>
                            </a:xfrm>
                            <a:custGeom>
                              <a:avLst/>
                              <a:gdLst>
                                <a:gd name="T0" fmla="*/ 62 w 76"/>
                                <a:gd name="T1" fmla="*/ 0 h 1"/>
                                <a:gd name="T2" fmla="*/ 0 w 76"/>
                                <a:gd name="T3" fmla="*/ 0 h 1"/>
                                <a:gd name="T4" fmla="*/ 0 w 76"/>
                                <a:gd name="T5" fmla="*/ 0 h 1"/>
                                <a:gd name="T6" fmla="*/ 62 w 76"/>
                                <a:gd name="T7" fmla="*/ 0 h 1"/>
                                <a:gd name="T8" fmla="*/ 62 w 76"/>
                                <a:gd name="T9" fmla="*/ 0 h 1"/>
                                <a:gd name="T10" fmla="*/ 62 w 76"/>
                                <a:gd name="T11" fmla="*/ 0 h 1"/>
                                <a:gd name="T12" fmla="*/ 0 60000 65536"/>
                                <a:gd name="T13" fmla="*/ 0 60000 65536"/>
                                <a:gd name="T14" fmla="*/ 0 60000 65536"/>
                                <a:gd name="T15" fmla="*/ 0 60000 65536"/>
                                <a:gd name="T16" fmla="*/ 0 60000 65536"/>
                                <a:gd name="T17" fmla="*/ 0 60000 65536"/>
                                <a:gd name="T18" fmla="*/ 0 w 76"/>
                                <a:gd name="T19" fmla="*/ 0 h 1"/>
                                <a:gd name="T20" fmla="*/ 76 w 76"/>
                                <a:gd name="T21" fmla="*/ 1 h 1"/>
                              </a:gdLst>
                              <a:ahLst/>
                              <a:cxnLst>
                                <a:cxn ang="T12">
                                  <a:pos x="T0" y="T1"/>
                                </a:cxn>
                                <a:cxn ang="T13">
                                  <a:pos x="T2" y="T3"/>
                                </a:cxn>
                                <a:cxn ang="T14">
                                  <a:pos x="T4" y="T5"/>
                                </a:cxn>
                                <a:cxn ang="T15">
                                  <a:pos x="T6" y="T7"/>
                                </a:cxn>
                                <a:cxn ang="T16">
                                  <a:pos x="T8" y="T9"/>
                                </a:cxn>
                                <a:cxn ang="T17">
                                  <a:pos x="T10" y="T11"/>
                                </a:cxn>
                              </a:cxnLst>
                              <a:rect l="T18" t="T19" r="T20" b="T21"/>
                              <a:pathLst>
                                <a:path w="76" h="1">
                                  <a:moveTo>
                                    <a:pt x="75" y="0"/>
                                  </a:moveTo>
                                  <a:lnTo>
                                    <a:pt x="0" y="0"/>
                                  </a:lnTo>
                                  <a:lnTo>
                                    <a:pt x="7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31" name="Freeform 1835"/>
                            <p:cNvSpPr>
                              <a:spLocks/>
                            </p:cNvSpPr>
                            <p:nvPr/>
                          </p:nvSpPr>
                          <p:spPr bwMode="auto">
                            <a:xfrm>
                              <a:off x="445" y="1720"/>
                              <a:ext cx="70" cy="1"/>
                            </a:xfrm>
                            <a:custGeom>
                              <a:avLst/>
                              <a:gdLst>
                                <a:gd name="T0" fmla="*/ 62 w 77"/>
                                <a:gd name="T1" fmla="*/ 0 h 1"/>
                                <a:gd name="T2" fmla="*/ 0 w 77"/>
                                <a:gd name="T3" fmla="*/ 0 h 1"/>
                                <a:gd name="T4" fmla="*/ 0 w 77"/>
                                <a:gd name="T5" fmla="*/ 0 h 1"/>
                                <a:gd name="T6" fmla="*/ 63 w 77"/>
                                <a:gd name="T7" fmla="*/ 0 h 1"/>
                                <a:gd name="T8" fmla="*/ 62 w 77"/>
                                <a:gd name="T9" fmla="*/ 0 h 1"/>
                                <a:gd name="T10" fmla="*/ 62 w 77"/>
                                <a:gd name="T11" fmla="*/ 0 h 1"/>
                                <a:gd name="T12" fmla="*/ 0 60000 65536"/>
                                <a:gd name="T13" fmla="*/ 0 60000 65536"/>
                                <a:gd name="T14" fmla="*/ 0 60000 65536"/>
                                <a:gd name="T15" fmla="*/ 0 60000 65536"/>
                                <a:gd name="T16" fmla="*/ 0 60000 65536"/>
                                <a:gd name="T17" fmla="*/ 0 60000 65536"/>
                                <a:gd name="T18" fmla="*/ 0 w 77"/>
                                <a:gd name="T19" fmla="*/ 0 h 1"/>
                                <a:gd name="T20" fmla="*/ 77 w 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7" h="1">
                                  <a:moveTo>
                                    <a:pt x="75" y="0"/>
                                  </a:moveTo>
                                  <a:lnTo>
                                    <a:pt x="0" y="0"/>
                                  </a:lnTo>
                                  <a:lnTo>
                                    <a:pt x="76" y="0"/>
                                  </a:lnTo>
                                  <a:lnTo>
                                    <a:pt x="7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32" name="Freeform 1836"/>
                            <p:cNvSpPr>
                              <a:spLocks/>
                            </p:cNvSpPr>
                            <p:nvPr/>
                          </p:nvSpPr>
                          <p:spPr bwMode="auto">
                            <a:xfrm>
                              <a:off x="445" y="1717"/>
                              <a:ext cx="70" cy="4"/>
                            </a:xfrm>
                            <a:custGeom>
                              <a:avLst/>
                              <a:gdLst>
                                <a:gd name="T0" fmla="*/ 63 w 77"/>
                                <a:gd name="T1" fmla="*/ 3 h 4"/>
                                <a:gd name="T2" fmla="*/ 0 w 77"/>
                                <a:gd name="T3" fmla="*/ 3 h 4"/>
                                <a:gd name="T4" fmla="*/ 0 w 77"/>
                                <a:gd name="T5" fmla="*/ 0 h 4"/>
                                <a:gd name="T6" fmla="*/ 63 w 77"/>
                                <a:gd name="T7" fmla="*/ 0 h 4"/>
                                <a:gd name="T8" fmla="*/ 63 w 77"/>
                                <a:gd name="T9" fmla="*/ 3 h 4"/>
                                <a:gd name="T10" fmla="*/ 63 w 77"/>
                                <a:gd name="T11" fmla="*/ 3 h 4"/>
                                <a:gd name="T12" fmla="*/ 0 60000 65536"/>
                                <a:gd name="T13" fmla="*/ 0 60000 65536"/>
                                <a:gd name="T14" fmla="*/ 0 60000 65536"/>
                                <a:gd name="T15" fmla="*/ 0 60000 65536"/>
                                <a:gd name="T16" fmla="*/ 0 60000 65536"/>
                                <a:gd name="T17" fmla="*/ 0 60000 65536"/>
                                <a:gd name="T18" fmla="*/ 0 w 77"/>
                                <a:gd name="T19" fmla="*/ 0 h 4"/>
                                <a:gd name="T20" fmla="*/ 77 w 7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7" h="4">
                                  <a:moveTo>
                                    <a:pt x="76" y="3"/>
                                  </a:moveTo>
                                  <a:lnTo>
                                    <a:pt x="0" y="3"/>
                                  </a:lnTo>
                                  <a:lnTo>
                                    <a:pt x="0" y="0"/>
                                  </a:lnTo>
                                  <a:lnTo>
                                    <a:pt x="76" y="0"/>
                                  </a:lnTo>
                                  <a:lnTo>
                                    <a:pt x="76"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33" name="Freeform 1837"/>
                            <p:cNvSpPr>
                              <a:spLocks/>
                            </p:cNvSpPr>
                            <p:nvPr/>
                          </p:nvSpPr>
                          <p:spPr bwMode="auto">
                            <a:xfrm>
                              <a:off x="445" y="1717"/>
                              <a:ext cx="70" cy="1"/>
                            </a:xfrm>
                            <a:custGeom>
                              <a:avLst/>
                              <a:gdLst>
                                <a:gd name="T0" fmla="*/ 63 w 77"/>
                                <a:gd name="T1" fmla="*/ 0 h 1"/>
                                <a:gd name="T2" fmla="*/ 0 w 77"/>
                                <a:gd name="T3" fmla="*/ 0 h 1"/>
                                <a:gd name="T4" fmla="*/ 0 w 77"/>
                                <a:gd name="T5" fmla="*/ 0 h 1"/>
                                <a:gd name="T6" fmla="*/ 63 w 77"/>
                                <a:gd name="T7" fmla="*/ 0 h 1"/>
                                <a:gd name="T8" fmla="*/ 63 w 77"/>
                                <a:gd name="T9" fmla="*/ 0 h 1"/>
                                <a:gd name="T10" fmla="*/ 63 w 77"/>
                                <a:gd name="T11" fmla="*/ 0 h 1"/>
                                <a:gd name="T12" fmla="*/ 0 60000 65536"/>
                                <a:gd name="T13" fmla="*/ 0 60000 65536"/>
                                <a:gd name="T14" fmla="*/ 0 60000 65536"/>
                                <a:gd name="T15" fmla="*/ 0 60000 65536"/>
                                <a:gd name="T16" fmla="*/ 0 60000 65536"/>
                                <a:gd name="T17" fmla="*/ 0 60000 65536"/>
                                <a:gd name="T18" fmla="*/ 0 w 77"/>
                                <a:gd name="T19" fmla="*/ 0 h 1"/>
                                <a:gd name="T20" fmla="*/ 77 w 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7" h="1">
                                  <a:moveTo>
                                    <a:pt x="76" y="0"/>
                                  </a:moveTo>
                                  <a:lnTo>
                                    <a:pt x="0" y="0"/>
                                  </a:lnTo>
                                  <a:lnTo>
                                    <a:pt x="7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34" name="Freeform 1838"/>
                            <p:cNvSpPr>
                              <a:spLocks/>
                            </p:cNvSpPr>
                            <p:nvPr/>
                          </p:nvSpPr>
                          <p:spPr bwMode="auto">
                            <a:xfrm>
                              <a:off x="445" y="1717"/>
                              <a:ext cx="70" cy="1"/>
                            </a:xfrm>
                            <a:custGeom>
                              <a:avLst/>
                              <a:gdLst>
                                <a:gd name="T0" fmla="*/ 63 w 77"/>
                                <a:gd name="T1" fmla="*/ 0 h 1"/>
                                <a:gd name="T2" fmla="*/ 0 w 77"/>
                                <a:gd name="T3" fmla="*/ 0 h 1"/>
                                <a:gd name="T4" fmla="*/ 0 w 77"/>
                                <a:gd name="T5" fmla="*/ 0 h 1"/>
                                <a:gd name="T6" fmla="*/ 63 w 77"/>
                                <a:gd name="T7" fmla="*/ 0 h 1"/>
                                <a:gd name="T8" fmla="*/ 63 w 77"/>
                                <a:gd name="T9" fmla="*/ 0 h 1"/>
                                <a:gd name="T10" fmla="*/ 63 w 77"/>
                                <a:gd name="T11" fmla="*/ 0 h 1"/>
                                <a:gd name="T12" fmla="*/ 0 60000 65536"/>
                                <a:gd name="T13" fmla="*/ 0 60000 65536"/>
                                <a:gd name="T14" fmla="*/ 0 60000 65536"/>
                                <a:gd name="T15" fmla="*/ 0 60000 65536"/>
                                <a:gd name="T16" fmla="*/ 0 60000 65536"/>
                                <a:gd name="T17" fmla="*/ 0 60000 65536"/>
                                <a:gd name="T18" fmla="*/ 0 w 77"/>
                                <a:gd name="T19" fmla="*/ 0 h 1"/>
                                <a:gd name="T20" fmla="*/ 77 w 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7" h="1">
                                  <a:moveTo>
                                    <a:pt x="76" y="0"/>
                                  </a:moveTo>
                                  <a:lnTo>
                                    <a:pt x="0" y="0"/>
                                  </a:lnTo>
                                  <a:lnTo>
                                    <a:pt x="7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35" name="Freeform 1839"/>
                            <p:cNvSpPr>
                              <a:spLocks/>
                            </p:cNvSpPr>
                            <p:nvPr/>
                          </p:nvSpPr>
                          <p:spPr bwMode="auto">
                            <a:xfrm>
                              <a:off x="442" y="1717"/>
                              <a:ext cx="73" cy="1"/>
                            </a:xfrm>
                            <a:custGeom>
                              <a:avLst/>
                              <a:gdLst>
                                <a:gd name="T0" fmla="*/ 66 w 80"/>
                                <a:gd name="T1" fmla="*/ 0 h 1"/>
                                <a:gd name="T2" fmla="*/ 3 w 80"/>
                                <a:gd name="T3" fmla="*/ 0 h 1"/>
                                <a:gd name="T4" fmla="*/ 0 w 80"/>
                                <a:gd name="T5" fmla="*/ 0 h 1"/>
                                <a:gd name="T6" fmla="*/ 66 w 80"/>
                                <a:gd name="T7" fmla="*/ 0 h 1"/>
                                <a:gd name="T8" fmla="*/ 66 w 80"/>
                                <a:gd name="T9" fmla="*/ 0 h 1"/>
                                <a:gd name="T10" fmla="*/ 66 w 80"/>
                                <a:gd name="T11" fmla="*/ 0 h 1"/>
                                <a:gd name="T12" fmla="*/ 0 60000 65536"/>
                                <a:gd name="T13" fmla="*/ 0 60000 65536"/>
                                <a:gd name="T14" fmla="*/ 0 60000 65536"/>
                                <a:gd name="T15" fmla="*/ 0 60000 65536"/>
                                <a:gd name="T16" fmla="*/ 0 60000 65536"/>
                                <a:gd name="T17" fmla="*/ 0 60000 65536"/>
                                <a:gd name="T18" fmla="*/ 0 w 80"/>
                                <a:gd name="T19" fmla="*/ 0 h 1"/>
                                <a:gd name="T20" fmla="*/ 80 w 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80" h="1">
                                  <a:moveTo>
                                    <a:pt x="79" y="0"/>
                                  </a:moveTo>
                                  <a:lnTo>
                                    <a:pt x="3" y="0"/>
                                  </a:lnTo>
                                  <a:lnTo>
                                    <a:pt x="0" y="0"/>
                                  </a:lnTo>
                                  <a:lnTo>
                                    <a:pt x="7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36" name="Freeform 1840"/>
                            <p:cNvSpPr>
                              <a:spLocks/>
                            </p:cNvSpPr>
                            <p:nvPr/>
                          </p:nvSpPr>
                          <p:spPr bwMode="auto">
                            <a:xfrm>
                              <a:off x="442" y="1717"/>
                              <a:ext cx="73" cy="1"/>
                            </a:xfrm>
                            <a:custGeom>
                              <a:avLst/>
                              <a:gdLst>
                                <a:gd name="T0" fmla="*/ 66 w 80"/>
                                <a:gd name="T1" fmla="*/ 0 h 1"/>
                                <a:gd name="T2" fmla="*/ 0 w 80"/>
                                <a:gd name="T3" fmla="*/ 0 h 1"/>
                                <a:gd name="T4" fmla="*/ 0 w 80"/>
                                <a:gd name="T5" fmla="*/ 0 h 1"/>
                                <a:gd name="T6" fmla="*/ 66 w 80"/>
                                <a:gd name="T7" fmla="*/ 0 h 1"/>
                                <a:gd name="T8" fmla="*/ 66 w 80"/>
                                <a:gd name="T9" fmla="*/ 0 h 1"/>
                                <a:gd name="T10" fmla="*/ 66 w 80"/>
                                <a:gd name="T11" fmla="*/ 0 h 1"/>
                                <a:gd name="T12" fmla="*/ 0 60000 65536"/>
                                <a:gd name="T13" fmla="*/ 0 60000 65536"/>
                                <a:gd name="T14" fmla="*/ 0 60000 65536"/>
                                <a:gd name="T15" fmla="*/ 0 60000 65536"/>
                                <a:gd name="T16" fmla="*/ 0 60000 65536"/>
                                <a:gd name="T17" fmla="*/ 0 60000 65536"/>
                                <a:gd name="T18" fmla="*/ 0 w 80"/>
                                <a:gd name="T19" fmla="*/ 0 h 1"/>
                                <a:gd name="T20" fmla="*/ 80 w 80"/>
                                <a:gd name="T21" fmla="*/ 1 h 1"/>
                              </a:gdLst>
                              <a:ahLst/>
                              <a:cxnLst>
                                <a:cxn ang="T12">
                                  <a:pos x="T0" y="T1"/>
                                </a:cxn>
                                <a:cxn ang="T13">
                                  <a:pos x="T2" y="T3"/>
                                </a:cxn>
                                <a:cxn ang="T14">
                                  <a:pos x="T4" y="T5"/>
                                </a:cxn>
                                <a:cxn ang="T15">
                                  <a:pos x="T6" y="T7"/>
                                </a:cxn>
                                <a:cxn ang="T16">
                                  <a:pos x="T8" y="T9"/>
                                </a:cxn>
                                <a:cxn ang="T17">
                                  <a:pos x="T10" y="T11"/>
                                </a:cxn>
                              </a:cxnLst>
                              <a:rect l="T18" t="T19" r="T20" b="T21"/>
                              <a:pathLst>
                                <a:path w="80" h="1">
                                  <a:moveTo>
                                    <a:pt x="79" y="0"/>
                                  </a:moveTo>
                                  <a:lnTo>
                                    <a:pt x="0" y="0"/>
                                  </a:lnTo>
                                  <a:lnTo>
                                    <a:pt x="7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37" name="Freeform 1841"/>
                            <p:cNvSpPr>
                              <a:spLocks/>
                            </p:cNvSpPr>
                            <p:nvPr/>
                          </p:nvSpPr>
                          <p:spPr bwMode="auto">
                            <a:xfrm>
                              <a:off x="442" y="1717"/>
                              <a:ext cx="75" cy="1"/>
                            </a:xfrm>
                            <a:custGeom>
                              <a:avLst/>
                              <a:gdLst>
                                <a:gd name="T0" fmla="*/ 66 w 82"/>
                                <a:gd name="T1" fmla="*/ 0 h 1"/>
                                <a:gd name="T2" fmla="*/ 0 w 82"/>
                                <a:gd name="T3" fmla="*/ 0 h 1"/>
                                <a:gd name="T4" fmla="*/ 0 w 82"/>
                                <a:gd name="T5" fmla="*/ 0 h 1"/>
                                <a:gd name="T6" fmla="*/ 68 w 82"/>
                                <a:gd name="T7" fmla="*/ 0 h 1"/>
                                <a:gd name="T8" fmla="*/ 66 w 82"/>
                                <a:gd name="T9" fmla="*/ 0 h 1"/>
                                <a:gd name="T10" fmla="*/ 66 w 82"/>
                                <a:gd name="T11" fmla="*/ 0 h 1"/>
                                <a:gd name="T12" fmla="*/ 0 60000 65536"/>
                                <a:gd name="T13" fmla="*/ 0 60000 65536"/>
                                <a:gd name="T14" fmla="*/ 0 60000 65536"/>
                                <a:gd name="T15" fmla="*/ 0 60000 65536"/>
                                <a:gd name="T16" fmla="*/ 0 60000 65536"/>
                                <a:gd name="T17" fmla="*/ 0 60000 65536"/>
                                <a:gd name="T18" fmla="*/ 0 w 82"/>
                                <a:gd name="T19" fmla="*/ 0 h 1"/>
                                <a:gd name="T20" fmla="*/ 82 w 82"/>
                                <a:gd name="T21" fmla="*/ 1 h 1"/>
                              </a:gdLst>
                              <a:ahLst/>
                              <a:cxnLst>
                                <a:cxn ang="T12">
                                  <a:pos x="T0" y="T1"/>
                                </a:cxn>
                                <a:cxn ang="T13">
                                  <a:pos x="T2" y="T3"/>
                                </a:cxn>
                                <a:cxn ang="T14">
                                  <a:pos x="T4" y="T5"/>
                                </a:cxn>
                                <a:cxn ang="T15">
                                  <a:pos x="T6" y="T7"/>
                                </a:cxn>
                                <a:cxn ang="T16">
                                  <a:pos x="T8" y="T9"/>
                                </a:cxn>
                                <a:cxn ang="T17">
                                  <a:pos x="T10" y="T11"/>
                                </a:cxn>
                              </a:cxnLst>
                              <a:rect l="T18" t="T19" r="T20" b="T21"/>
                              <a:pathLst>
                                <a:path w="82" h="1">
                                  <a:moveTo>
                                    <a:pt x="79" y="0"/>
                                  </a:moveTo>
                                  <a:lnTo>
                                    <a:pt x="0" y="0"/>
                                  </a:lnTo>
                                  <a:lnTo>
                                    <a:pt x="81" y="0"/>
                                  </a:lnTo>
                                  <a:lnTo>
                                    <a:pt x="7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38" name="Freeform 1842"/>
                            <p:cNvSpPr>
                              <a:spLocks/>
                            </p:cNvSpPr>
                            <p:nvPr/>
                          </p:nvSpPr>
                          <p:spPr bwMode="auto">
                            <a:xfrm>
                              <a:off x="442" y="1717"/>
                              <a:ext cx="75" cy="1"/>
                            </a:xfrm>
                            <a:custGeom>
                              <a:avLst/>
                              <a:gdLst>
                                <a:gd name="T0" fmla="*/ 68 w 82"/>
                                <a:gd name="T1" fmla="*/ 0 h 1"/>
                                <a:gd name="T2" fmla="*/ 0 w 82"/>
                                <a:gd name="T3" fmla="*/ 0 h 1"/>
                                <a:gd name="T4" fmla="*/ 0 w 82"/>
                                <a:gd name="T5" fmla="*/ 0 h 1"/>
                                <a:gd name="T6" fmla="*/ 68 w 82"/>
                                <a:gd name="T7" fmla="*/ 0 h 1"/>
                                <a:gd name="T8" fmla="*/ 68 w 82"/>
                                <a:gd name="T9" fmla="*/ 0 h 1"/>
                                <a:gd name="T10" fmla="*/ 68 w 82"/>
                                <a:gd name="T11" fmla="*/ 0 h 1"/>
                                <a:gd name="T12" fmla="*/ 0 60000 65536"/>
                                <a:gd name="T13" fmla="*/ 0 60000 65536"/>
                                <a:gd name="T14" fmla="*/ 0 60000 65536"/>
                                <a:gd name="T15" fmla="*/ 0 60000 65536"/>
                                <a:gd name="T16" fmla="*/ 0 60000 65536"/>
                                <a:gd name="T17" fmla="*/ 0 60000 65536"/>
                                <a:gd name="T18" fmla="*/ 0 w 82"/>
                                <a:gd name="T19" fmla="*/ 0 h 1"/>
                                <a:gd name="T20" fmla="*/ 82 w 82"/>
                                <a:gd name="T21" fmla="*/ 1 h 1"/>
                              </a:gdLst>
                              <a:ahLst/>
                              <a:cxnLst>
                                <a:cxn ang="T12">
                                  <a:pos x="T0" y="T1"/>
                                </a:cxn>
                                <a:cxn ang="T13">
                                  <a:pos x="T2" y="T3"/>
                                </a:cxn>
                                <a:cxn ang="T14">
                                  <a:pos x="T4" y="T5"/>
                                </a:cxn>
                                <a:cxn ang="T15">
                                  <a:pos x="T6" y="T7"/>
                                </a:cxn>
                                <a:cxn ang="T16">
                                  <a:pos x="T8" y="T9"/>
                                </a:cxn>
                                <a:cxn ang="T17">
                                  <a:pos x="T10" y="T11"/>
                                </a:cxn>
                              </a:cxnLst>
                              <a:rect l="T18" t="T19" r="T20" b="T21"/>
                              <a:pathLst>
                                <a:path w="82" h="1">
                                  <a:moveTo>
                                    <a:pt x="81" y="0"/>
                                  </a:moveTo>
                                  <a:lnTo>
                                    <a:pt x="0" y="0"/>
                                  </a:lnTo>
                                  <a:lnTo>
                                    <a:pt x="8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39" name="Freeform 1843"/>
                            <p:cNvSpPr>
                              <a:spLocks/>
                            </p:cNvSpPr>
                            <p:nvPr/>
                          </p:nvSpPr>
                          <p:spPr bwMode="auto">
                            <a:xfrm>
                              <a:off x="442" y="1717"/>
                              <a:ext cx="75" cy="1"/>
                            </a:xfrm>
                            <a:custGeom>
                              <a:avLst/>
                              <a:gdLst>
                                <a:gd name="T0" fmla="*/ 68 w 82"/>
                                <a:gd name="T1" fmla="*/ 0 h 1"/>
                                <a:gd name="T2" fmla="*/ 0 w 82"/>
                                <a:gd name="T3" fmla="*/ 0 h 1"/>
                                <a:gd name="T4" fmla="*/ 0 w 82"/>
                                <a:gd name="T5" fmla="*/ 0 h 1"/>
                                <a:gd name="T6" fmla="*/ 68 w 82"/>
                                <a:gd name="T7" fmla="*/ 0 h 1"/>
                                <a:gd name="T8" fmla="*/ 68 w 82"/>
                                <a:gd name="T9" fmla="*/ 0 h 1"/>
                                <a:gd name="T10" fmla="*/ 68 w 82"/>
                                <a:gd name="T11" fmla="*/ 0 h 1"/>
                                <a:gd name="T12" fmla="*/ 0 60000 65536"/>
                                <a:gd name="T13" fmla="*/ 0 60000 65536"/>
                                <a:gd name="T14" fmla="*/ 0 60000 65536"/>
                                <a:gd name="T15" fmla="*/ 0 60000 65536"/>
                                <a:gd name="T16" fmla="*/ 0 60000 65536"/>
                                <a:gd name="T17" fmla="*/ 0 60000 65536"/>
                                <a:gd name="T18" fmla="*/ 0 w 82"/>
                                <a:gd name="T19" fmla="*/ 0 h 1"/>
                                <a:gd name="T20" fmla="*/ 82 w 82"/>
                                <a:gd name="T21" fmla="*/ 1 h 1"/>
                              </a:gdLst>
                              <a:ahLst/>
                              <a:cxnLst>
                                <a:cxn ang="T12">
                                  <a:pos x="T0" y="T1"/>
                                </a:cxn>
                                <a:cxn ang="T13">
                                  <a:pos x="T2" y="T3"/>
                                </a:cxn>
                                <a:cxn ang="T14">
                                  <a:pos x="T4" y="T5"/>
                                </a:cxn>
                                <a:cxn ang="T15">
                                  <a:pos x="T6" y="T7"/>
                                </a:cxn>
                                <a:cxn ang="T16">
                                  <a:pos x="T8" y="T9"/>
                                </a:cxn>
                                <a:cxn ang="T17">
                                  <a:pos x="T10" y="T11"/>
                                </a:cxn>
                              </a:cxnLst>
                              <a:rect l="T18" t="T19" r="T20" b="T21"/>
                              <a:pathLst>
                                <a:path w="82" h="1">
                                  <a:moveTo>
                                    <a:pt x="81" y="0"/>
                                  </a:moveTo>
                                  <a:lnTo>
                                    <a:pt x="0" y="0"/>
                                  </a:lnTo>
                                  <a:lnTo>
                                    <a:pt x="8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40" name="Freeform 1844"/>
                            <p:cNvSpPr>
                              <a:spLocks/>
                            </p:cNvSpPr>
                            <p:nvPr/>
                          </p:nvSpPr>
                          <p:spPr bwMode="auto">
                            <a:xfrm>
                              <a:off x="442" y="1715"/>
                              <a:ext cx="75" cy="3"/>
                            </a:xfrm>
                            <a:custGeom>
                              <a:avLst/>
                              <a:gdLst>
                                <a:gd name="T0" fmla="*/ 68 w 82"/>
                                <a:gd name="T1" fmla="*/ 2 h 3"/>
                                <a:gd name="T2" fmla="*/ 0 w 82"/>
                                <a:gd name="T3" fmla="*/ 2 h 3"/>
                                <a:gd name="T4" fmla="*/ 0 w 82"/>
                                <a:gd name="T5" fmla="*/ 0 h 3"/>
                                <a:gd name="T6" fmla="*/ 68 w 82"/>
                                <a:gd name="T7" fmla="*/ 0 h 3"/>
                                <a:gd name="T8" fmla="*/ 68 w 82"/>
                                <a:gd name="T9" fmla="*/ 2 h 3"/>
                                <a:gd name="T10" fmla="*/ 68 w 82"/>
                                <a:gd name="T11" fmla="*/ 2 h 3"/>
                                <a:gd name="T12" fmla="*/ 0 60000 65536"/>
                                <a:gd name="T13" fmla="*/ 0 60000 65536"/>
                                <a:gd name="T14" fmla="*/ 0 60000 65536"/>
                                <a:gd name="T15" fmla="*/ 0 60000 65536"/>
                                <a:gd name="T16" fmla="*/ 0 60000 65536"/>
                                <a:gd name="T17" fmla="*/ 0 60000 65536"/>
                                <a:gd name="T18" fmla="*/ 0 w 82"/>
                                <a:gd name="T19" fmla="*/ 0 h 3"/>
                                <a:gd name="T20" fmla="*/ 82 w 82"/>
                                <a:gd name="T21" fmla="*/ 3 h 3"/>
                              </a:gdLst>
                              <a:ahLst/>
                              <a:cxnLst>
                                <a:cxn ang="T12">
                                  <a:pos x="T0" y="T1"/>
                                </a:cxn>
                                <a:cxn ang="T13">
                                  <a:pos x="T2" y="T3"/>
                                </a:cxn>
                                <a:cxn ang="T14">
                                  <a:pos x="T4" y="T5"/>
                                </a:cxn>
                                <a:cxn ang="T15">
                                  <a:pos x="T6" y="T7"/>
                                </a:cxn>
                                <a:cxn ang="T16">
                                  <a:pos x="T8" y="T9"/>
                                </a:cxn>
                                <a:cxn ang="T17">
                                  <a:pos x="T10" y="T11"/>
                                </a:cxn>
                              </a:cxnLst>
                              <a:rect l="T18" t="T19" r="T20" b="T21"/>
                              <a:pathLst>
                                <a:path w="82" h="3">
                                  <a:moveTo>
                                    <a:pt x="81" y="2"/>
                                  </a:moveTo>
                                  <a:lnTo>
                                    <a:pt x="0" y="2"/>
                                  </a:lnTo>
                                  <a:lnTo>
                                    <a:pt x="0" y="0"/>
                                  </a:lnTo>
                                  <a:lnTo>
                                    <a:pt x="81" y="0"/>
                                  </a:lnTo>
                                  <a:lnTo>
                                    <a:pt x="81"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41" name="Freeform 1845"/>
                            <p:cNvSpPr>
                              <a:spLocks/>
                            </p:cNvSpPr>
                            <p:nvPr/>
                          </p:nvSpPr>
                          <p:spPr bwMode="auto">
                            <a:xfrm>
                              <a:off x="442" y="1715"/>
                              <a:ext cx="75" cy="1"/>
                            </a:xfrm>
                            <a:custGeom>
                              <a:avLst/>
                              <a:gdLst>
                                <a:gd name="T0" fmla="*/ 68 w 82"/>
                                <a:gd name="T1" fmla="*/ 0 h 1"/>
                                <a:gd name="T2" fmla="*/ 0 w 82"/>
                                <a:gd name="T3" fmla="*/ 0 h 1"/>
                                <a:gd name="T4" fmla="*/ 0 w 82"/>
                                <a:gd name="T5" fmla="*/ 0 h 1"/>
                                <a:gd name="T6" fmla="*/ 68 w 82"/>
                                <a:gd name="T7" fmla="*/ 0 h 1"/>
                                <a:gd name="T8" fmla="*/ 68 w 82"/>
                                <a:gd name="T9" fmla="*/ 0 h 1"/>
                                <a:gd name="T10" fmla="*/ 68 w 82"/>
                                <a:gd name="T11" fmla="*/ 0 h 1"/>
                                <a:gd name="T12" fmla="*/ 0 60000 65536"/>
                                <a:gd name="T13" fmla="*/ 0 60000 65536"/>
                                <a:gd name="T14" fmla="*/ 0 60000 65536"/>
                                <a:gd name="T15" fmla="*/ 0 60000 65536"/>
                                <a:gd name="T16" fmla="*/ 0 60000 65536"/>
                                <a:gd name="T17" fmla="*/ 0 60000 65536"/>
                                <a:gd name="T18" fmla="*/ 0 w 82"/>
                                <a:gd name="T19" fmla="*/ 0 h 1"/>
                                <a:gd name="T20" fmla="*/ 82 w 82"/>
                                <a:gd name="T21" fmla="*/ 1 h 1"/>
                              </a:gdLst>
                              <a:ahLst/>
                              <a:cxnLst>
                                <a:cxn ang="T12">
                                  <a:pos x="T0" y="T1"/>
                                </a:cxn>
                                <a:cxn ang="T13">
                                  <a:pos x="T2" y="T3"/>
                                </a:cxn>
                                <a:cxn ang="T14">
                                  <a:pos x="T4" y="T5"/>
                                </a:cxn>
                                <a:cxn ang="T15">
                                  <a:pos x="T6" y="T7"/>
                                </a:cxn>
                                <a:cxn ang="T16">
                                  <a:pos x="T8" y="T9"/>
                                </a:cxn>
                                <a:cxn ang="T17">
                                  <a:pos x="T10" y="T11"/>
                                </a:cxn>
                              </a:cxnLst>
                              <a:rect l="T18" t="T19" r="T20" b="T21"/>
                              <a:pathLst>
                                <a:path w="82" h="1">
                                  <a:moveTo>
                                    <a:pt x="81" y="0"/>
                                  </a:moveTo>
                                  <a:lnTo>
                                    <a:pt x="0" y="0"/>
                                  </a:lnTo>
                                  <a:lnTo>
                                    <a:pt x="8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42" name="Freeform 1846"/>
                            <p:cNvSpPr>
                              <a:spLocks/>
                            </p:cNvSpPr>
                            <p:nvPr/>
                          </p:nvSpPr>
                          <p:spPr bwMode="auto">
                            <a:xfrm>
                              <a:off x="442" y="1715"/>
                              <a:ext cx="75" cy="1"/>
                            </a:xfrm>
                            <a:custGeom>
                              <a:avLst/>
                              <a:gdLst>
                                <a:gd name="T0" fmla="*/ 68 w 82"/>
                                <a:gd name="T1" fmla="*/ 0 h 1"/>
                                <a:gd name="T2" fmla="*/ 0 w 82"/>
                                <a:gd name="T3" fmla="*/ 0 h 1"/>
                                <a:gd name="T4" fmla="*/ 0 w 82"/>
                                <a:gd name="T5" fmla="*/ 0 h 1"/>
                                <a:gd name="T6" fmla="*/ 68 w 82"/>
                                <a:gd name="T7" fmla="*/ 0 h 1"/>
                                <a:gd name="T8" fmla="*/ 68 w 82"/>
                                <a:gd name="T9" fmla="*/ 0 h 1"/>
                                <a:gd name="T10" fmla="*/ 68 w 82"/>
                                <a:gd name="T11" fmla="*/ 0 h 1"/>
                                <a:gd name="T12" fmla="*/ 0 60000 65536"/>
                                <a:gd name="T13" fmla="*/ 0 60000 65536"/>
                                <a:gd name="T14" fmla="*/ 0 60000 65536"/>
                                <a:gd name="T15" fmla="*/ 0 60000 65536"/>
                                <a:gd name="T16" fmla="*/ 0 60000 65536"/>
                                <a:gd name="T17" fmla="*/ 0 60000 65536"/>
                                <a:gd name="T18" fmla="*/ 0 w 82"/>
                                <a:gd name="T19" fmla="*/ 0 h 1"/>
                                <a:gd name="T20" fmla="*/ 82 w 82"/>
                                <a:gd name="T21" fmla="*/ 1 h 1"/>
                              </a:gdLst>
                              <a:ahLst/>
                              <a:cxnLst>
                                <a:cxn ang="T12">
                                  <a:pos x="T0" y="T1"/>
                                </a:cxn>
                                <a:cxn ang="T13">
                                  <a:pos x="T2" y="T3"/>
                                </a:cxn>
                                <a:cxn ang="T14">
                                  <a:pos x="T4" y="T5"/>
                                </a:cxn>
                                <a:cxn ang="T15">
                                  <a:pos x="T6" y="T7"/>
                                </a:cxn>
                                <a:cxn ang="T16">
                                  <a:pos x="T8" y="T9"/>
                                </a:cxn>
                                <a:cxn ang="T17">
                                  <a:pos x="T10" y="T11"/>
                                </a:cxn>
                              </a:cxnLst>
                              <a:rect l="T18" t="T19" r="T20" b="T21"/>
                              <a:pathLst>
                                <a:path w="82" h="1">
                                  <a:moveTo>
                                    <a:pt x="81" y="0"/>
                                  </a:moveTo>
                                  <a:lnTo>
                                    <a:pt x="0" y="0"/>
                                  </a:lnTo>
                                  <a:lnTo>
                                    <a:pt x="8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43" name="Freeform 1847"/>
                            <p:cNvSpPr>
                              <a:spLocks/>
                            </p:cNvSpPr>
                            <p:nvPr/>
                          </p:nvSpPr>
                          <p:spPr bwMode="auto">
                            <a:xfrm>
                              <a:off x="431" y="1715"/>
                              <a:ext cx="3" cy="1"/>
                            </a:xfrm>
                            <a:custGeom>
                              <a:avLst/>
                              <a:gdLst>
                                <a:gd name="T0" fmla="*/ 0 w 3"/>
                                <a:gd name="T1" fmla="*/ 0 h 1"/>
                                <a:gd name="T2" fmla="*/ 2 w 3"/>
                                <a:gd name="T3" fmla="*/ 0 h 1"/>
                                <a:gd name="T4" fmla="*/ 0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2"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44" name="Freeform 1848"/>
                            <p:cNvSpPr>
                              <a:spLocks/>
                            </p:cNvSpPr>
                            <p:nvPr/>
                          </p:nvSpPr>
                          <p:spPr bwMode="auto">
                            <a:xfrm>
                              <a:off x="442" y="1715"/>
                              <a:ext cx="77" cy="1"/>
                            </a:xfrm>
                            <a:custGeom>
                              <a:avLst/>
                              <a:gdLst>
                                <a:gd name="T0" fmla="*/ 66 w 85"/>
                                <a:gd name="T1" fmla="*/ 0 h 1"/>
                                <a:gd name="T2" fmla="*/ 0 w 85"/>
                                <a:gd name="T3" fmla="*/ 0 h 1"/>
                                <a:gd name="T4" fmla="*/ 0 w 85"/>
                                <a:gd name="T5" fmla="*/ 0 h 1"/>
                                <a:gd name="T6" fmla="*/ 69 w 85"/>
                                <a:gd name="T7" fmla="*/ 0 h 1"/>
                                <a:gd name="T8" fmla="*/ 66 w 85"/>
                                <a:gd name="T9" fmla="*/ 0 h 1"/>
                                <a:gd name="T10" fmla="*/ 66 w 85"/>
                                <a:gd name="T11" fmla="*/ 0 h 1"/>
                                <a:gd name="T12" fmla="*/ 0 60000 65536"/>
                                <a:gd name="T13" fmla="*/ 0 60000 65536"/>
                                <a:gd name="T14" fmla="*/ 0 60000 65536"/>
                                <a:gd name="T15" fmla="*/ 0 60000 65536"/>
                                <a:gd name="T16" fmla="*/ 0 60000 65536"/>
                                <a:gd name="T17" fmla="*/ 0 60000 65536"/>
                                <a:gd name="T18" fmla="*/ 0 w 85"/>
                                <a:gd name="T19" fmla="*/ 0 h 1"/>
                                <a:gd name="T20" fmla="*/ 85 w 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85" h="1">
                                  <a:moveTo>
                                    <a:pt x="81" y="0"/>
                                  </a:moveTo>
                                  <a:lnTo>
                                    <a:pt x="0" y="0"/>
                                  </a:lnTo>
                                  <a:lnTo>
                                    <a:pt x="84" y="0"/>
                                  </a:lnTo>
                                  <a:lnTo>
                                    <a:pt x="8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45" name="Freeform 1849"/>
                            <p:cNvSpPr>
                              <a:spLocks/>
                            </p:cNvSpPr>
                            <p:nvPr/>
                          </p:nvSpPr>
                          <p:spPr bwMode="auto">
                            <a:xfrm>
                              <a:off x="431" y="1715"/>
                              <a:ext cx="5" cy="1"/>
                            </a:xfrm>
                            <a:custGeom>
                              <a:avLst/>
                              <a:gdLst>
                                <a:gd name="T0" fmla="*/ 2 w 5"/>
                                <a:gd name="T1" fmla="*/ 0 h 1"/>
                                <a:gd name="T2" fmla="*/ 0 w 5"/>
                                <a:gd name="T3" fmla="*/ 0 h 1"/>
                                <a:gd name="T4" fmla="*/ 0 w 5"/>
                                <a:gd name="T5" fmla="*/ 0 h 1"/>
                                <a:gd name="T6" fmla="*/ 4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2" y="0"/>
                                  </a:moveTo>
                                  <a:lnTo>
                                    <a:pt x="0" y="0"/>
                                  </a:lnTo>
                                  <a:lnTo>
                                    <a:pt x="4" y="0"/>
                                  </a:lnTo>
                                  <a:lnTo>
                                    <a:pt x="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46" name="Freeform 1850"/>
                            <p:cNvSpPr>
                              <a:spLocks/>
                            </p:cNvSpPr>
                            <p:nvPr/>
                          </p:nvSpPr>
                          <p:spPr bwMode="auto">
                            <a:xfrm>
                              <a:off x="442" y="1715"/>
                              <a:ext cx="77" cy="1"/>
                            </a:xfrm>
                            <a:custGeom>
                              <a:avLst/>
                              <a:gdLst>
                                <a:gd name="T0" fmla="*/ 69 w 85"/>
                                <a:gd name="T1" fmla="*/ 0 h 1"/>
                                <a:gd name="T2" fmla="*/ 0 w 85"/>
                                <a:gd name="T3" fmla="*/ 0 h 1"/>
                                <a:gd name="T4" fmla="*/ 0 w 85"/>
                                <a:gd name="T5" fmla="*/ 0 h 1"/>
                                <a:gd name="T6" fmla="*/ 69 w 85"/>
                                <a:gd name="T7" fmla="*/ 0 h 1"/>
                                <a:gd name="T8" fmla="*/ 69 w 85"/>
                                <a:gd name="T9" fmla="*/ 0 h 1"/>
                                <a:gd name="T10" fmla="*/ 69 w 85"/>
                                <a:gd name="T11" fmla="*/ 0 h 1"/>
                                <a:gd name="T12" fmla="*/ 0 60000 65536"/>
                                <a:gd name="T13" fmla="*/ 0 60000 65536"/>
                                <a:gd name="T14" fmla="*/ 0 60000 65536"/>
                                <a:gd name="T15" fmla="*/ 0 60000 65536"/>
                                <a:gd name="T16" fmla="*/ 0 60000 65536"/>
                                <a:gd name="T17" fmla="*/ 0 60000 65536"/>
                                <a:gd name="T18" fmla="*/ 0 w 85"/>
                                <a:gd name="T19" fmla="*/ 0 h 1"/>
                                <a:gd name="T20" fmla="*/ 85 w 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85" h="1">
                                  <a:moveTo>
                                    <a:pt x="84" y="0"/>
                                  </a:moveTo>
                                  <a:lnTo>
                                    <a:pt x="0" y="0"/>
                                  </a:lnTo>
                                  <a:lnTo>
                                    <a:pt x="8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47" name="Freeform 1851"/>
                            <p:cNvSpPr>
                              <a:spLocks/>
                            </p:cNvSpPr>
                            <p:nvPr/>
                          </p:nvSpPr>
                          <p:spPr bwMode="auto">
                            <a:xfrm>
                              <a:off x="431" y="1715"/>
                              <a:ext cx="7" cy="1"/>
                            </a:xfrm>
                            <a:custGeom>
                              <a:avLst/>
                              <a:gdLst>
                                <a:gd name="T0" fmla="*/ 4 w 7"/>
                                <a:gd name="T1" fmla="*/ 0 h 1"/>
                                <a:gd name="T2" fmla="*/ 0 w 7"/>
                                <a:gd name="T3" fmla="*/ 0 h 1"/>
                                <a:gd name="T4" fmla="*/ 0 w 7"/>
                                <a:gd name="T5" fmla="*/ 0 h 1"/>
                                <a:gd name="T6" fmla="*/ 6 w 7"/>
                                <a:gd name="T7" fmla="*/ 0 h 1"/>
                                <a:gd name="T8" fmla="*/ 4 w 7"/>
                                <a:gd name="T9" fmla="*/ 0 h 1"/>
                                <a:gd name="T10" fmla="*/ 4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4" y="0"/>
                                  </a:moveTo>
                                  <a:lnTo>
                                    <a:pt x="0" y="0"/>
                                  </a:lnTo>
                                  <a:lnTo>
                                    <a:pt x="6" y="0"/>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48" name="Freeform 1852"/>
                            <p:cNvSpPr>
                              <a:spLocks/>
                            </p:cNvSpPr>
                            <p:nvPr/>
                          </p:nvSpPr>
                          <p:spPr bwMode="auto">
                            <a:xfrm>
                              <a:off x="442" y="1715"/>
                              <a:ext cx="77" cy="1"/>
                            </a:xfrm>
                            <a:custGeom>
                              <a:avLst/>
                              <a:gdLst>
                                <a:gd name="T0" fmla="*/ 69 w 85"/>
                                <a:gd name="T1" fmla="*/ 0 h 1"/>
                                <a:gd name="T2" fmla="*/ 0 w 85"/>
                                <a:gd name="T3" fmla="*/ 0 h 1"/>
                                <a:gd name="T4" fmla="*/ 0 w 85"/>
                                <a:gd name="T5" fmla="*/ 0 h 1"/>
                                <a:gd name="T6" fmla="*/ 69 w 85"/>
                                <a:gd name="T7" fmla="*/ 0 h 1"/>
                                <a:gd name="T8" fmla="*/ 69 w 85"/>
                                <a:gd name="T9" fmla="*/ 0 h 1"/>
                                <a:gd name="T10" fmla="*/ 69 w 85"/>
                                <a:gd name="T11" fmla="*/ 0 h 1"/>
                                <a:gd name="T12" fmla="*/ 0 60000 65536"/>
                                <a:gd name="T13" fmla="*/ 0 60000 65536"/>
                                <a:gd name="T14" fmla="*/ 0 60000 65536"/>
                                <a:gd name="T15" fmla="*/ 0 60000 65536"/>
                                <a:gd name="T16" fmla="*/ 0 60000 65536"/>
                                <a:gd name="T17" fmla="*/ 0 60000 65536"/>
                                <a:gd name="T18" fmla="*/ 0 w 85"/>
                                <a:gd name="T19" fmla="*/ 0 h 1"/>
                                <a:gd name="T20" fmla="*/ 85 w 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85" h="1">
                                  <a:moveTo>
                                    <a:pt x="84" y="0"/>
                                  </a:moveTo>
                                  <a:lnTo>
                                    <a:pt x="0" y="0"/>
                                  </a:lnTo>
                                  <a:lnTo>
                                    <a:pt x="8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49" name="Freeform 1853"/>
                            <p:cNvSpPr>
                              <a:spLocks/>
                            </p:cNvSpPr>
                            <p:nvPr/>
                          </p:nvSpPr>
                          <p:spPr bwMode="auto">
                            <a:xfrm>
                              <a:off x="429" y="1715"/>
                              <a:ext cx="10" cy="1"/>
                            </a:xfrm>
                            <a:custGeom>
                              <a:avLst/>
                              <a:gdLst>
                                <a:gd name="T0" fmla="*/ 6 w 11"/>
                                <a:gd name="T1" fmla="*/ 0 h 1"/>
                                <a:gd name="T2" fmla="*/ 2 w 11"/>
                                <a:gd name="T3" fmla="*/ 0 h 1"/>
                                <a:gd name="T4" fmla="*/ 0 w 11"/>
                                <a:gd name="T5" fmla="*/ 0 h 1"/>
                                <a:gd name="T6" fmla="*/ 8 w 11"/>
                                <a:gd name="T7" fmla="*/ 0 h 1"/>
                                <a:gd name="T8" fmla="*/ 6 w 11"/>
                                <a:gd name="T9" fmla="*/ 0 h 1"/>
                                <a:gd name="T10" fmla="*/ 6 w 11"/>
                                <a:gd name="T11" fmla="*/ 0 h 1"/>
                                <a:gd name="T12" fmla="*/ 0 60000 65536"/>
                                <a:gd name="T13" fmla="*/ 0 60000 65536"/>
                                <a:gd name="T14" fmla="*/ 0 60000 65536"/>
                                <a:gd name="T15" fmla="*/ 0 60000 65536"/>
                                <a:gd name="T16" fmla="*/ 0 60000 65536"/>
                                <a:gd name="T17" fmla="*/ 0 60000 65536"/>
                                <a:gd name="T18" fmla="*/ 0 w 11"/>
                                <a:gd name="T19" fmla="*/ 0 h 1"/>
                                <a:gd name="T20" fmla="*/ 11 w 1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 h="1">
                                  <a:moveTo>
                                    <a:pt x="8" y="0"/>
                                  </a:moveTo>
                                  <a:lnTo>
                                    <a:pt x="2" y="0"/>
                                  </a:lnTo>
                                  <a:lnTo>
                                    <a:pt x="0" y="0"/>
                                  </a:lnTo>
                                  <a:lnTo>
                                    <a:pt x="10"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50" name="Freeform 1854"/>
                            <p:cNvSpPr>
                              <a:spLocks/>
                            </p:cNvSpPr>
                            <p:nvPr/>
                          </p:nvSpPr>
                          <p:spPr bwMode="auto">
                            <a:xfrm>
                              <a:off x="442" y="1715"/>
                              <a:ext cx="77" cy="1"/>
                            </a:xfrm>
                            <a:custGeom>
                              <a:avLst/>
                              <a:gdLst>
                                <a:gd name="T0" fmla="*/ 69 w 85"/>
                                <a:gd name="T1" fmla="*/ 0 h 1"/>
                                <a:gd name="T2" fmla="*/ 0 w 85"/>
                                <a:gd name="T3" fmla="*/ 0 h 1"/>
                                <a:gd name="T4" fmla="*/ 0 w 85"/>
                                <a:gd name="T5" fmla="*/ 0 h 1"/>
                                <a:gd name="T6" fmla="*/ 69 w 85"/>
                                <a:gd name="T7" fmla="*/ 0 h 1"/>
                                <a:gd name="T8" fmla="*/ 69 w 85"/>
                                <a:gd name="T9" fmla="*/ 0 h 1"/>
                                <a:gd name="T10" fmla="*/ 69 w 85"/>
                                <a:gd name="T11" fmla="*/ 0 h 1"/>
                                <a:gd name="T12" fmla="*/ 0 60000 65536"/>
                                <a:gd name="T13" fmla="*/ 0 60000 65536"/>
                                <a:gd name="T14" fmla="*/ 0 60000 65536"/>
                                <a:gd name="T15" fmla="*/ 0 60000 65536"/>
                                <a:gd name="T16" fmla="*/ 0 60000 65536"/>
                                <a:gd name="T17" fmla="*/ 0 60000 65536"/>
                                <a:gd name="T18" fmla="*/ 0 w 85"/>
                                <a:gd name="T19" fmla="*/ 0 h 1"/>
                                <a:gd name="T20" fmla="*/ 85 w 85"/>
                                <a:gd name="T21" fmla="*/ 1 h 1"/>
                              </a:gdLst>
                              <a:ahLst/>
                              <a:cxnLst>
                                <a:cxn ang="T12">
                                  <a:pos x="T0" y="T1"/>
                                </a:cxn>
                                <a:cxn ang="T13">
                                  <a:pos x="T2" y="T3"/>
                                </a:cxn>
                                <a:cxn ang="T14">
                                  <a:pos x="T4" y="T5"/>
                                </a:cxn>
                                <a:cxn ang="T15">
                                  <a:pos x="T6" y="T7"/>
                                </a:cxn>
                                <a:cxn ang="T16">
                                  <a:pos x="T8" y="T9"/>
                                </a:cxn>
                                <a:cxn ang="T17">
                                  <a:pos x="T10" y="T11"/>
                                </a:cxn>
                              </a:cxnLst>
                              <a:rect l="T18" t="T19" r="T20" b="T21"/>
                              <a:pathLst>
                                <a:path w="85" h="1">
                                  <a:moveTo>
                                    <a:pt x="84" y="0"/>
                                  </a:moveTo>
                                  <a:lnTo>
                                    <a:pt x="0" y="0"/>
                                  </a:lnTo>
                                  <a:lnTo>
                                    <a:pt x="8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51" name="Freeform 1855"/>
                            <p:cNvSpPr>
                              <a:spLocks/>
                            </p:cNvSpPr>
                            <p:nvPr/>
                          </p:nvSpPr>
                          <p:spPr bwMode="auto">
                            <a:xfrm>
                              <a:off x="429" y="1715"/>
                              <a:ext cx="12" cy="1"/>
                            </a:xfrm>
                            <a:custGeom>
                              <a:avLst/>
                              <a:gdLst>
                                <a:gd name="T0" fmla="*/ 8 w 13"/>
                                <a:gd name="T1" fmla="*/ 0 h 1"/>
                                <a:gd name="T2" fmla="*/ 0 w 13"/>
                                <a:gd name="T3" fmla="*/ 0 h 1"/>
                                <a:gd name="T4" fmla="*/ 0 w 13"/>
                                <a:gd name="T5" fmla="*/ 0 h 1"/>
                                <a:gd name="T6" fmla="*/ 10 w 13"/>
                                <a:gd name="T7" fmla="*/ 0 h 1"/>
                                <a:gd name="T8" fmla="*/ 8 w 13"/>
                                <a:gd name="T9" fmla="*/ 0 h 1"/>
                                <a:gd name="T10" fmla="*/ 8 w 13"/>
                                <a:gd name="T11" fmla="*/ 0 h 1"/>
                                <a:gd name="T12" fmla="*/ 0 60000 65536"/>
                                <a:gd name="T13" fmla="*/ 0 60000 65536"/>
                                <a:gd name="T14" fmla="*/ 0 60000 65536"/>
                                <a:gd name="T15" fmla="*/ 0 60000 65536"/>
                                <a:gd name="T16" fmla="*/ 0 60000 65536"/>
                                <a:gd name="T17" fmla="*/ 0 60000 65536"/>
                                <a:gd name="T18" fmla="*/ 0 w 13"/>
                                <a:gd name="T19" fmla="*/ 0 h 1"/>
                                <a:gd name="T20" fmla="*/ 13 w 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 h="1">
                                  <a:moveTo>
                                    <a:pt x="10" y="0"/>
                                  </a:moveTo>
                                  <a:lnTo>
                                    <a:pt x="0" y="0"/>
                                  </a:lnTo>
                                  <a:lnTo>
                                    <a:pt x="12" y="0"/>
                                  </a:lnTo>
                                  <a:lnTo>
                                    <a:pt x="1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52" name="Freeform 1856"/>
                            <p:cNvSpPr>
                              <a:spLocks/>
                            </p:cNvSpPr>
                            <p:nvPr/>
                          </p:nvSpPr>
                          <p:spPr bwMode="auto">
                            <a:xfrm>
                              <a:off x="429" y="1715"/>
                              <a:ext cx="90" cy="1"/>
                            </a:xfrm>
                            <a:custGeom>
                              <a:avLst/>
                              <a:gdLst>
                                <a:gd name="T0" fmla="*/ 81 w 99"/>
                                <a:gd name="T1" fmla="*/ 0 h 1"/>
                                <a:gd name="T2" fmla="*/ 12 w 99"/>
                                <a:gd name="T3" fmla="*/ 0 h 1"/>
                                <a:gd name="T4" fmla="*/ 10 w 99"/>
                                <a:gd name="T5" fmla="*/ 0 h 1"/>
                                <a:gd name="T6" fmla="*/ 10 w 99"/>
                                <a:gd name="T7" fmla="*/ 0 h 1"/>
                                <a:gd name="T8" fmla="*/ 0 w 99"/>
                                <a:gd name="T9" fmla="*/ 0 h 1"/>
                                <a:gd name="T10" fmla="*/ 0 w 99"/>
                                <a:gd name="T11" fmla="*/ 0 h 1"/>
                                <a:gd name="T12" fmla="*/ 81 w 99"/>
                                <a:gd name="T13" fmla="*/ 0 h 1"/>
                                <a:gd name="T14" fmla="*/ 81 w 99"/>
                                <a:gd name="T15" fmla="*/ 0 h 1"/>
                                <a:gd name="T16" fmla="*/ 81 w 9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1"/>
                                <a:gd name="T29" fmla="*/ 99 w 9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1">
                                  <a:moveTo>
                                    <a:pt x="98" y="0"/>
                                  </a:moveTo>
                                  <a:lnTo>
                                    <a:pt x="14" y="0"/>
                                  </a:lnTo>
                                  <a:lnTo>
                                    <a:pt x="12" y="0"/>
                                  </a:lnTo>
                                  <a:lnTo>
                                    <a:pt x="0" y="0"/>
                                  </a:lnTo>
                                  <a:lnTo>
                                    <a:pt x="9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53" name="Freeform 1857"/>
                            <p:cNvSpPr>
                              <a:spLocks/>
                            </p:cNvSpPr>
                            <p:nvPr/>
                          </p:nvSpPr>
                          <p:spPr bwMode="auto">
                            <a:xfrm>
                              <a:off x="429" y="1715"/>
                              <a:ext cx="90" cy="1"/>
                            </a:xfrm>
                            <a:custGeom>
                              <a:avLst/>
                              <a:gdLst>
                                <a:gd name="T0" fmla="*/ 81 w 99"/>
                                <a:gd name="T1" fmla="*/ 1 h 2"/>
                                <a:gd name="T2" fmla="*/ 0 w 99"/>
                                <a:gd name="T3" fmla="*/ 1 h 2"/>
                                <a:gd name="T4" fmla="*/ 0 w 99"/>
                                <a:gd name="T5" fmla="*/ 0 h 2"/>
                                <a:gd name="T6" fmla="*/ 81 w 99"/>
                                <a:gd name="T7" fmla="*/ 0 h 2"/>
                                <a:gd name="T8" fmla="*/ 81 w 99"/>
                                <a:gd name="T9" fmla="*/ 1 h 2"/>
                                <a:gd name="T10" fmla="*/ 81 w 99"/>
                                <a:gd name="T11" fmla="*/ 1 h 2"/>
                                <a:gd name="T12" fmla="*/ 0 60000 65536"/>
                                <a:gd name="T13" fmla="*/ 0 60000 65536"/>
                                <a:gd name="T14" fmla="*/ 0 60000 65536"/>
                                <a:gd name="T15" fmla="*/ 0 60000 65536"/>
                                <a:gd name="T16" fmla="*/ 0 60000 65536"/>
                                <a:gd name="T17" fmla="*/ 0 60000 65536"/>
                                <a:gd name="T18" fmla="*/ 0 w 99"/>
                                <a:gd name="T19" fmla="*/ 0 h 2"/>
                                <a:gd name="T20" fmla="*/ 99 w 99"/>
                                <a:gd name="T21" fmla="*/ 2 h 2"/>
                              </a:gdLst>
                              <a:ahLst/>
                              <a:cxnLst>
                                <a:cxn ang="T12">
                                  <a:pos x="T0" y="T1"/>
                                </a:cxn>
                                <a:cxn ang="T13">
                                  <a:pos x="T2" y="T3"/>
                                </a:cxn>
                                <a:cxn ang="T14">
                                  <a:pos x="T4" y="T5"/>
                                </a:cxn>
                                <a:cxn ang="T15">
                                  <a:pos x="T6" y="T7"/>
                                </a:cxn>
                                <a:cxn ang="T16">
                                  <a:pos x="T8" y="T9"/>
                                </a:cxn>
                                <a:cxn ang="T17">
                                  <a:pos x="T10" y="T11"/>
                                </a:cxn>
                              </a:cxnLst>
                              <a:rect l="T18" t="T19" r="T20" b="T21"/>
                              <a:pathLst>
                                <a:path w="99" h="2">
                                  <a:moveTo>
                                    <a:pt x="98" y="1"/>
                                  </a:moveTo>
                                  <a:lnTo>
                                    <a:pt x="0" y="1"/>
                                  </a:lnTo>
                                  <a:lnTo>
                                    <a:pt x="0" y="0"/>
                                  </a:lnTo>
                                  <a:lnTo>
                                    <a:pt x="98" y="0"/>
                                  </a:lnTo>
                                  <a:lnTo>
                                    <a:pt x="98" y="1"/>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54" name="Freeform 1858"/>
                            <p:cNvSpPr>
                              <a:spLocks/>
                            </p:cNvSpPr>
                            <p:nvPr/>
                          </p:nvSpPr>
                          <p:spPr bwMode="auto">
                            <a:xfrm>
                              <a:off x="429" y="1715"/>
                              <a:ext cx="92" cy="0"/>
                            </a:xfrm>
                            <a:custGeom>
                              <a:avLst/>
                              <a:gdLst>
                                <a:gd name="T0" fmla="*/ 81 w 101"/>
                                <a:gd name="T1" fmla="*/ 0 h 1"/>
                                <a:gd name="T2" fmla="*/ 0 w 101"/>
                                <a:gd name="T3" fmla="*/ 0 h 1"/>
                                <a:gd name="T4" fmla="*/ 0 w 101"/>
                                <a:gd name="T5" fmla="*/ 0 h 1"/>
                                <a:gd name="T6" fmla="*/ 83 w 101"/>
                                <a:gd name="T7" fmla="*/ 0 h 1"/>
                                <a:gd name="T8" fmla="*/ 81 w 101"/>
                                <a:gd name="T9" fmla="*/ 0 h 1"/>
                                <a:gd name="T10" fmla="*/ 81 w 101"/>
                                <a:gd name="T11" fmla="*/ 0 h 1"/>
                                <a:gd name="T12" fmla="*/ 0 60000 65536"/>
                                <a:gd name="T13" fmla="*/ 0 60000 65536"/>
                                <a:gd name="T14" fmla="*/ 0 60000 65536"/>
                                <a:gd name="T15" fmla="*/ 0 60000 65536"/>
                                <a:gd name="T16" fmla="*/ 0 60000 65536"/>
                                <a:gd name="T17" fmla="*/ 0 60000 65536"/>
                                <a:gd name="T18" fmla="*/ 0 w 101"/>
                                <a:gd name="T19" fmla="*/ 0 h 1"/>
                                <a:gd name="T20" fmla="*/ 101 w 101"/>
                                <a:gd name="T21" fmla="*/ 0 h 1"/>
                              </a:gdLst>
                              <a:ahLst/>
                              <a:cxnLst>
                                <a:cxn ang="T12">
                                  <a:pos x="T0" y="T1"/>
                                </a:cxn>
                                <a:cxn ang="T13">
                                  <a:pos x="T2" y="T3"/>
                                </a:cxn>
                                <a:cxn ang="T14">
                                  <a:pos x="T4" y="T5"/>
                                </a:cxn>
                                <a:cxn ang="T15">
                                  <a:pos x="T6" y="T7"/>
                                </a:cxn>
                                <a:cxn ang="T16">
                                  <a:pos x="T8" y="T9"/>
                                </a:cxn>
                                <a:cxn ang="T17">
                                  <a:pos x="T10" y="T11"/>
                                </a:cxn>
                              </a:cxnLst>
                              <a:rect l="T18" t="T19" r="T20" b="T21"/>
                              <a:pathLst>
                                <a:path w="101" h="1">
                                  <a:moveTo>
                                    <a:pt x="98" y="0"/>
                                  </a:moveTo>
                                  <a:lnTo>
                                    <a:pt x="0" y="0"/>
                                  </a:lnTo>
                                  <a:lnTo>
                                    <a:pt x="100" y="0"/>
                                  </a:lnTo>
                                  <a:lnTo>
                                    <a:pt x="9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55" name="Freeform 1859"/>
                            <p:cNvSpPr>
                              <a:spLocks/>
                            </p:cNvSpPr>
                            <p:nvPr/>
                          </p:nvSpPr>
                          <p:spPr bwMode="auto">
                            <a:xfrm>
                              <a:off x="429" y="1715"/>
                              <a:ext cx="92" cy="0"/>
                            </a:xfrm>
                            <a:custGeom>
                              <a:avLst/>
                              <a:gdLst>
                                <a:gd name="T0" fmla="*/ 83 w 101"/>
                                <a:gd name="T1" fmla="*/ 0 h 1"/>
                                <a:gd name="T2" fmla="*/ 0 w 101"/>
                                <a:gd name="T3" fmla="*/ 0 h 1"/>
                                <a:gd name="T4" fmla="*/ 0 w 101"/>
                                <a:gd name="T5" fmla="*/ 0 h 1"/>
                                <a:gd name="T6" fmla="*/ 83 w 101"/>
                                <a:gd name="T7" fmla="*/ 0 h 1"/>
                                <a:gd name="T8" fmla="*/ 83 w 101"/>
                                <a:gd name="T9" fmla="*/ 0 h 1"/>
                                <a:gd name="T10" fmla="*/ 83 w 101"/>
                                <a:gd name="T11" fmla="*/ 0 h 1"/>
                                <a:gd name="T12" fmla="*/ 0 60000 65536"/>
                                <a:gd name="T13" fmla="*/ 0 60000 65536"/>
                                <a:gd name="T14" fmla="*/ 0 60000 65536"/>
                                <a:gd name="T15" fmla="*/ 0 60000 65536"/>
                                <a:gd name="T16" fmla="*/ 0 60000 65536"/>
                                <a:gd name="T17" fmla="*/ 0 60000 65536"/>
                                <a:gd name="T18" fmla="*/ 0 w 101"/>
                                <a:gd name="T19" fmla="*/ 0 h 1"/>
                                <a:gd name="T20" fmla="*/ 101 w 101"/>
                                <a:gd name="T21" fmla="*/ 0 h 1"/>
                              </a:gdLst>
                              <a:ahLst/>
                              <a:cxnLst>
                                <a:cxn ang="T12">
                                  <a:pos x="T0" y="T1"/>
                                </a:cxn>
                                <a:cxn ang="T13">
                                  <a:pos x="T2" y="T3"/>
                                </a:cxn>
                                <a:cxn ang="T14">
                                  <a:pos x="T4" y="T5"/>
                                </a:cxn>
                                <a:cxn ang="T15">
                                  <a:pos x="T6" y="T7"/>
                                </a:cxn>
                                <a:cxn ang="T16">
                                  <a:pos x="T8" y="T9"/>
                                </a:cxn>
                                <a:cxn ang="T17">
                                  <a:pos x="T10" y="T11"/>
                                </a:cxn>
                              </a:cxnLst>
                              <a:rect l="T18" t="T19" r="T20" b="T21"/>
                              <a:pathLst>
                                <a:path w="101" h="1">
                                  <a:moveTo>
                                    <a:pt x="100" y="0"/>
                                  </a:moveTo>
                                  <a:lnTo>
                                    <a:pt x="0" y="0"/>
                                  </a:lnTo>
                                  <a:lnTo>
                                    <a:pt x="10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56" name="Freeform 1860"/>
                            <p:cNvSpPr>
                              <a:spLocks/>
                            </p:cNvSpPr>
                            <p:nvPr/>
                          </p:nvSpPr>
                          <p:spPr bwMode="auto">
                            <a:xfrm>
                              <a:off x="429" y="1715"/>
                              <a:ext cx="92" cy="0"/>
                            </a:xfrm>
                            <a:custGeom>
                              <a:avLst/>
                              <a:gdLst>
                                <a:gd name="T0" fmla="*/ 83 w 101"/>
                                <a:gd name="T1" fmla="*/ 0 h 1"/>
                                <a:gd name="T2" fmla="*/ 0 w 101"/>
                                <a:gd name="T3" fmla="*/ 0 h 1"/>
                                <a:gd name="T4" fmla="*/ 0 w 101"/>
                                <a:gd name="T5" fmla="*/ 0 h 1"/>
                                <a:gd name="T6" fmla="*/ 83 w 101"/>
                                <a:gd name="T7" fmla="*/ 0 h 1"/>
                                <a:gd name="T8" fmla="*/ 83 w 101"/>
                                <a:gd name="T9" fmla="*/ 0 h 1"/>
                                <a:gd name="T10" fmla="*/ 83 w 101"/>
                                <a:gd name="T11" fmla="*/ 0 h 1"/>
                                <a:gd name="T12" fmla="*/ 0 60000 65536"/>
                                <a:gd name="T13" fmla="*/ 0 60000 65536"/>
                                <a:gd name="T14" fmla="*/ 0 60000 65536"/>
                                <a:gd name="T15" fmla="*/ 0 60000 65536"/>
                                <a:gd name="T16" fmla="*/ 0 60000 65536"/>
                                <a:gd name="T17" fmla="*/ 0 60000 65536"/>
                                <a:gd name="T18" fmla="*/ 0 w 101"/>
                                <a:gd name="T19" fmla="*/ 0 h 1"/>
                                <a:gd name="T20" fmla="*/ 101 w 101"/>
                                <a:gd name="T21" fmla="*/ 0 h 1"/>
                              </a:gdLst>
                              <a:ahLst/>
                              <a:cxnLst>
                                <a:cxn ang="T12">
                                  <a:pos x="T0" y="T1"/>
                                </a:cxn>
                                <a:cxn ang="T13">
                                  <a:pos x="T2" y="T3"/>
                                </a:cxn>
                                <a:cxn ang="T14">
                                  <a:pos x="T4" y="T5"/>
                                </a:cxn>
                                <a:cxn ang="T15">
                                  <a:pos x="T6" y="T7"/>
                                </a:cxn>
                                <a:cxn ang="T16">
                                  <a:pos x="T8" y="T9"/>
                                </a:cxn>
                                <a:cxn ang="T17">
                                  <a:pos x="T10" y="T11"/>
                                </a:cxn>
                              </a:cxnLst>
                              <a:rect l="T18" t="T19" r="T20" b="T21"/>
                              <a:pathLst>
                                <a:path w="101" h="1">
                                  <a:moveTo>
                                    <a:pt x="100" y="0"/>
                                  </a:moveTo>
                                  <a:lnTo>
                                    <a:pt x="0" y="0"/>
                                  </a:lnTo>
                                  <a:lnTo>
                                    <a:pt x="10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57" name="Freeform 1861"/>
                            <p:cNvSpPr>
                              <a:spLocks/>
                            </p:cNvSpPr>
                            <p:nvPr/>
                          </p:nvSpPr>
                          <p:spPr bwMode="auto">
                            <a:xfrm>
                              <a:off x="429" y="1715"/>
                              <a:ext cx="92" cy="0"/>
                            </a:xfrm>
                            <a:custGeom>
                              <a:avLst/>
                              <a:gdLst>
                                <a:gd name="T0" fmla="*/ 83 w 101"/>
                                <a:gd name="T1" fmla="*/ 0 h 1"/>
                                <a:gd name="T2" fmla="*/ 0 w 101"/>
                                <a:gd name="T3" fmla="*/ 0 h 1"/>
                                <a:gd name="T4" fmla="*/ 0 w 101"/>
                                <a:gd name="T5" fmla="*/ 0 h 1"/>
                                <a:gd name="T6" fmla="*/ 83 w 101"/>
                                <a:gd name="T7" fmla="*/ 0 h 1"/>
                                <a:gd name="T8" fmla="*/ 83 w 101"/>
                                <a:gd name="T9" fmla="*/ 0 h 1"/>
                                <a:gd name="T10" fmla="*/ 83 w 101"/>
                                <a:gd name="T11" fmla="*/ 0 h 1"/>
                                <a:gd name="T12" fmla="*/ 0 60000 65536"/>
                                <a:gd name="T13" fmla="*/ 0 60000 65536"/>
                                <a:gd name="T14" fmla="*/ 0 60000 65536"/>
                                <a:gd name="T15" fmla="*/ 0 60000 65536"/>
                                <a:gd name="T16" fmla="*/ 0 60000 65536"/>
                                <a:gd name="T17" fmla="*/ 0 60000 65536"/>
                                <a:gd name="T18" fmla="*/ 0 w 101"/>
                                <a:gd name="T19" fmla="*/ 0 h 1"/>
                                <a:gd name="T20" fmla="*/ 101 w 101"/>
                                <a:gd name="T21" fmla="*/ 0 h 1"/>
                              </a:gdLst>
                              <a:ahLst/>
                              <a:cxnLst>
                                <a:cxn ang="T12">
                                  <a:pos x="T0" y="T1"/>
                                </a:cxn>
                                <a:cxn ang="T13">
                                  <a:pos x="T2" y="T3"/>
                                </a:cxn>
                                <a:cxn ang="T14">
                                  <a:pos x="T4" y="T5"/>
                                </a:cxn>
                                <a:cxn ang="T15">
                                  <a:pos x="T6" y="T7"/>
                                </a:cxn>
                                <a:cxn ang="T16">
                                  <a:pos x="T8" y="T9"/>
                                </a:cxn>
                                <a:cxn ang="T17">
                                  <a:pos x="T10" y="T11"/>
                                </a:cxn>
                              </a:cxnLst>
                              <a:rect l="T18" t="T19" r="T20" b="T21"/>
                              <a:pathLst>
                                <a:path w="101" h="1">
                                  <a:moveTo>
                                    <a:pt x="100" y="0"/>
                                  </a:moveTo>
                                  <a:lnTo>
                                    <a:pt x="0" y="0"/>
                                  </a:lnTo>
                                  <a:lnTo>
                                    <a:pt x="10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58" name="Freeform 1862"/>
                            <p:cNvSpPr>
                              <a:spLocks/>
                            </p:cNvSpPr>
                            <p:nvPr/>
                          </p:nvSpPr>
                          <p:spPr bwMode="auto">
                            <a:xfrm>
                              <a:off x="429" y="1715"/>
                              <a:ext cx="92" cy="0"/>
                            </a:xfrm>
                            <a:custGeom>
                              <a:avLst/>
                              <a:gdLst>
                                <a:gd name="T0" fmla="*/ 83 w 101"/>
                                <a:gd name="T1" fmla="*/ 0 h 1"/>
                                <a:gd name="T2" fmla="*/ 0 w 101"/>
                                <a:gd name="T3" fmla="*/ 0 h 1"/>
                                <a:gd name="T4" fmla="*/ 0 w 101"/>
                                <a:gd name="T5" fmla="*/ 0 h 1"/>
                                <a:gd name="T6" fmla="*/ 83 w 101"/>
                                <a:gd name="T7" fmla="*/ 0 h 1"/>
                                <a:gd name="T8" fmla="*/ 83 w 101"/>
                                <a:gd name="T9" fmla="*/ 0 h 1"/>
                                <a:gd name="T10" fmla="*/ 83 w 101"/>
                                <a:gd name="T11" fmla="*/ 0 h 1"/>
                                <a:gd name="T12" fmla="*/ 0 60000 65536"/>
                                <a:gd name="T13" fmla="*/ 0 60000 65536"/>
                                <a:gd name="T14" fmla="*/ 0 60000 65536"/>
                                <a:gd name="T15" fmla="*/ 0 60000 65536"/>
                                <a:gd name="T16" fmla="*/ 0 60000 65536"/>
                                <a:gd name="T17" fmla="*/ 0 60000 65536"/>
                                <a:gd name="T18" fmla="*/ 0 w 101"/>
                                <a:gd name="T19" fmla="*/ 0 h 1"/>
                                <a:gd name="T20" fmla="*/ 101 w 101"/>
                                <a:gd name="T21" fmla="*/ 0 h 1"/>
                              </a:gdLst>
                              <a:ahLst/>
                              <a:cxnLst>
                                <a:cxn ang="T12">
                                  <a:pos x="T0" y="T1"/>
                                </a:cxn>
                                <a:cxn ang="T13">
                                  <a:pos x="T2" y="T3"/>
                                </a:cxn>
                                <a:cxn ang="T14">
                                  <a:pos x="T4" y="T5"/>
                                </a:cxn>
                                <a:cxn ang="T15">
                                  <a:pos x="T6" y="T7"/>
                                </a:cxn>
                                <a:cxn ang="T16">
                                  <a:pos x="T8" y="T9"/>
                                </a:cxn>
                                <a:cxn ang="T17">
                                  <a:pos x="T10" y="T11"/>
                                </a:cxn>
                              </a:cxnLst>
                              <a:rect l="T18" t="T19" r="T20" b="T21"/>
                              <a:pathLst>
                                <a:path w="101" h="1">
                                  <a:moveTo>
                                    <a:pt x="100" y="0"/>
                                  </a:moveTo>
                                  <a:lnTo>
                                    <a:pt x="0" y="0"/>
                                  </a:lnTo>
                                  <a:lnTo>
                                    <a:pt x="10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59" name="Freeform 1863"/>
                            <p:cNvSpPr>
                              <a:spLocks/>
                            </p:cNvSpPr>
                            <p:nvPr/>
                          </p:nvSpPr>
                          <p:spPr bwMode="auto">
                            <a:xfrm>
                              <a:off x="429" y="1715"/>
                              <a:ext cx="92" cy="0"/>
                            </a:xfrm>
                            <a:custGeom>
                              <a:avLst/>
                              <a:gdLst>
                                <a:gd name="T0" fmla="*/ 83 w 101"/>
                                <a:gd name="T1" fmla="*/ 0 h 1"/>
                                <a:gd name="T2" fmla="*/ 0 w 101"/>
                                <a:gd name="T3" fmla="*/ 0 h 1"/>
                                <a:gd name="T4" fmla="*/ 0 w 101"/>
                                <a:gd name="T5" fmla="*/ 0 h 1"/>
                                <a:gd name="T6" fmla="*/ 83 w 101"/>
                                <a:gd name="T7" fmla="*/ 0 h 1"/>
                                <a:gd name="T8" fmla="*/ 83 w 101"/>
                                <a:gd name="T9" fmla="*/ 0 h 1"/>
                                <a:gd name="T10" fmla="*/ 83 w 101"/>
                                <a:gd name="T11" fmla="*/ 0 h 1"/>
                                <a:gd name="T12" fmla="*/ 0 60000 65536"/>
                                <a:gd name="T13" fmla="*/ 0 60000 65536"/>
                                <a:gd name="T14" fmla="*/ 0 60000 65536"/>
                                <a:gd name="T15" fmla="*/ 0 60000 65536"/>
                                <a:gd name="T16" fmla="*/ 0 60000 65536"/>
                                <a:gd name="T17" fmla="*/ 0 60000 65536"/>
                                <a:gd name="T18" fmla="*/ 0 w 101"/>
                                <a:gd name="T19" fmla="*/ 0 h 1"/>
                                <a:gd name="T20" fmla="*/ 101 w 101"/>
                                <a:gd name="T21" fmla="*/ 0 h 1"/>
                              </a:gdLst>
                              <a:ahLst/>
                              <a:cxnLst>
                                <a:cxn ang="T12">
                                  <a:pos x="T0" y="T1"/>
                                </a:cxn>
                                <a:cxn ang="T13">
                                  <a:pos x="T2" y="T3"/>
                                </a:cxn>
                                <a:cxn ang="T14">
                                  <a:pos x="T4" y="T5"/>
                                </a:cxn>
                                <a:cxn ang="T15">
                                  <a:pos x="T6" y="T7"/>
                                </a:cxn>
                                <a:cxn ang="T16">
                                  <a:pos x="T8" y="T9"/>
                                </a:cxn>
                                <a:cxn ang="T17">
                                  <a:pos x="T10" y="T11"/>
                                </a:cxn>
                              </a:cxnLst>
                              <a:rect l="T18" t="T19" r="T20" b="T21"/>
                              <a:pathLst>
                                <a:path w="101" h="1">
                                  <a:moveTo>
                                    <a:pt x="100" y="0"/>
                                  </a:moveTo>
                                  <a:lnTo>
                                    <a:pt x="0" y="0"/>
                                  </a:lnTo>
                                  <a:lnTo>
                                    <a:pt x="10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60" name="Freeform 1864"/>
                            <p:cNvSpPr>
                              <a:spLocks/>
                            </p:cNvSpPr>
                            <p:nvPr/>
                          </p:nvSpPr>
                          <p:spPr bwMode="auto">
                            <a:xfrm>
                              <a:off x="429" y="1715"/>
                              <a:ext cx="94" cy="0"/>
                            </a:xfrm>
                            <a:custGeom>
                              <a:avLst/>
                              <a:gdLst>
                                <a:gd name="T0" fmla="*/ 83 w 103"/>
                                <a:gd name="T1" fmla="*/ 0 h 1"/>
                                <a:gd name="T2" fmla="*/ 0 w 103"/>
                                <a:gd name="T3" fmla="*/ 0 h 1"/>
                                <a:gd name="T4" fmla="*/ 0 w 103"/>
                                <a:gd name="T5" fmla="*/ 0 h 1"/>
                                <a:gd name="T6" fmla="*/ 85 w 103"/>
                                <a:gd name="T7" fmla="*/ 0 h 1"/>
                                <a:gd name="T8" fmla="*/ 83 w 103"/>
                                <a:gd name="T9" fmla="*/ 0 h 1"/>
                                <a:gd name="T10" fmla="*/ 83 w 103"/>
                                <a:gd name="T11" fmla="*/ 0 h 1"/>
                                <a:gd name="T12" fmla="*/ 0 60000 65536"/>
                                <a:gd name="T13" fmla="*/ 0 60000 65536"/>
                                <a:gd name="T14" fmla="*/ 0 60000 65536"/>
                                <a:gd name="T15" fmla="*/ 0 60000 65536"/>
                                <a:gd name="T16" fmla="*/ 0 60000 65536"/>
                                <a:gd name="T17" fmla="*/ 0 60000 65536"/>
                                <a:gd name="T18" fmla="*/ 0 w 103"/>
                                <a:gd name="T19" fmla="*/ 0 h 1"/>
                                <a:gd name="T20" fmla="*/ 103 w 103"/>
                                <a:gd name="T21" fmla="*/ 0 h 1"/>
                              </a:gdLst>
                              <a:ahLst/>
                              <a:cxnLst>
                                <a:cxn ang="T12">
                                  <a:pos x="T0" y="T1"/>
                                </a:cxn>
                                <a:cxn ang="T13">
                                  <a:pos x="T2" y="T3"/>
                                </a:cxn>
                                <a:cxn ang="T14">
                                  <a:pos x="T4" y="T5"/>
                                </a:cxn>
                                <a:cxn ang="T15">
                                  <a:pos x="T6" y="T7"/>
                                </a:cxn>
                                <a:cxn ang="T16">
                                  <a:pos x="T8" y="T9"/>
                                </a:cxn>
                                <a:cxn ang="T17">
                                  <a:pos x="T10" y="T11"/>
                                </a:cxn>
                              </a:cxnLst>
                              <a:rect l="T18" t="T19" r="T20" b="T21"/>
                              <a:pathLst>
                                <a:path w="103" h="1">
                                  <a:moveTo>
                                    <a:pt x="100" y="0"/>
                                  </a:moveTo>
                                  <a:lnTo>
                                    <a:pt x="0" y="0"/>
                                  </a:lnTo>
                                  <a:lnTo>
                                    <a:pt x="102" y="0"/>
                                  </a:lnTo>
                                  <a:lnTo>
                                    <a:pt x="10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61" name="Freeform 1865"/>
                            <p:cNvSpPr>
                              <a:spLocks/>
                            </p:cNvSpPr>
                            <p:nvPr/>
                          </p:nvSpPr>
                          <p:spPr bwMode="auto">
                            <a:xfrm>
                              <a:off x="429" y="1712"/>
                              <a:ext cx="94" cy="3"/>
                            </a:xfrm>
                            <a:custGeom>
                              <a:avLst/>
                              <a:gdLst>
                                <a:gd name="T0" fmla="*/ 85 w 103"/>
                                <a:gd name="T1" fmla="*/ 2 h 4"/>
                                <a:gd name="T2" fmla="*/ 0 w 103"/>
                                <a:gd name="T3" fmla="*/ 2 h 4"/>
                                <a:gd name="T4" fmla="*/ 0 w 103"/>
                                <a:gd name="T5" fmla="*/ 0 h 4"/>
                                <a:gd name="T6" fmla="*/ 85 w 103"/>
                                <a:gd name="T7" fmla="*/ 0 h 4"/>
                                <a:gd name="T8" fmla="*/ 85 w 103"/>
                                <a:gd name="T9" fmla="*/ 2 h 4"/>
                                <a:gd name="T10" fmla="*/ 85 w 103"/>
                                <a:gd name="T11" fmla="*/ 2 h 4"/>
                                <a:gd name="T12" fmla="*/ 0 60000 65536"/>
                                <a:gd name="T13" fmla="*/ 0 60000 65536"/>
                                <a:gd name="T14" fmla="*/ 0 60000 65536"/>
                                <a:gd name="T15" fmla="*/ 0 60000 65536"/>
                                <a:gd name="T16" fmla="*/ 0 60000 65536"/>
                                <a:gd name="T17" fmla="*/ 0 60000 65536"/>
                                <a:gd name="T18" fmla="*/ 0 w 103"/>
                                <a:gd name="T19" fmla="*/ 0 h 4"/>
                                <a:gd name="T20" fmla="*/ 103 w 103"/>
                                <a:gd name="T21" fmla="*/ 4 h 4"/>
                              </a:gdLst>
                              <a:ahLst/>
                              <a:cxnLst>
                                <a:cxn ang="T12">
                                  <a:pos x="T0" y="T1"/>
                                </a:cxn>
                                <a:cxn ang="T13">
                                  <a:pos x="T2" y="T3"/>
                                </a:cxn>
                                <a:cxn ang="T14">
                                  <a:pos x="T4" y="T5"/>
                                </a:cxn>
                                <a:cxn ang="T15">
                                  <a:pos x="T6" y="T7"/>
                                </a:cxn>
                                <a:cxn ang="T16">
                                  <a:pos x="T8" y="T9"/>
                                </a:cxn>
                                <a:cxn ang="T17">
                                  <a:pos x="T10" y="T11"/>
                                </a:cxn>
                              </a:cxnLst>
                              <a:rect l="T18" t="T19" r="T20" b="T21"/>
                              <a:pathLst>
                                <a:path w="103" h="4">
                                  <a:moveTo>
                                    <a:pt x="102" y="3"/>
                                  </a:moveTo>
                                  <a:lnTo>
                                    <a:pt x="0" y="3"/>
                                  </a:lnTo>
                                  <a:lnTo>
                                    <a:pt x="0" y="0"/>
                                  </a:lnTo>
                                  <a:lnTo>
                                    <a:pt x="102" y="0"/>
                                  </a:lnTo>
                                  <a:lnTo>
                                    <a:pt x="102"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62" name="Freeform 1866"/>
                            <p:cNvSpPr>
                              <a:spLocks/>
                            </p:cNvSpPr>
                            <p:nvPr/>
                          </p:nvSpPr>
                          <p:spPr bwMode="auto">
                            <a:xfrm>
                              <a:off x="429" y="1712"/>
                              <a:ext cx="94" cy="1"/>
                            </a:xfrm>
                            <a:custGeom>
                              <a:avLst/>
                              <a:gdLst>
                                <a:gd name="T0" fmla="*/ 85 w 103"/>
                                <a:gd name="T1" fmla="*/ 0 h 1"/>
                                <a:gd name="T2" fmla="*/ 0 w 103"/>
                                <a:gd name="T3" fmla="*/ 0 h 1"/>
                                <a:gd name="T4" fmla="*/ 0 w 103"/>
                                <a:gd name="T5" fmla="*/ 0 h 1"/>
                                <a:gd name="T6" fmla="*/ 85 w 103"/>
                                <a:gd name="T7" fmla="*/ 0 h 1"/>
                                <a:gd name="T8" fmla="*/ 85 w 103"/>
                                <a:gd name="T9" fmla="*/ 0 h 1"/>
                                <a:gd name="T10" fmla="*/ 85 w 103"/>
                                <a:gd name="T11" fmla="*/ 0 h 1"/>
                                <a:gd name="T12" fmla="*/ 0 60000 65536"/>
                                <a:gd name="T13" fmla="*/ 0 60000 65536"/>
                                <a:gd name="T14" fmla="*/ 0 60000 65536"/>
                                <a:gd name="T15" fmla="*/ 0 60000 65536"/>
                                <a:gd name="T16" fmla="*/ 0 60000 65536"/>
                                <a:gd name="T17" fmla="*/ 0 60000 65536"/>
                                <a:gd name="T18" fmla="*/ 0 w 103"/>
                                <a:gd name="T19" fmla="*/ 0 h 1"/>
                                <a:gd name="T20" fmla="*/ 103 w 1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3" h="1">
                                  <a:moveTo>
                                    <a:pt x="102" y="0"/>
                                  </a:moveTo>
                                  <a:lnTo>
                                    <a:pt x="0" y="0"/>
                                  </a:lnTo>
                                  <a:lnTo>
                                    <a:pt x="10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63" name="Freeform 1867"/>
                            <p:cNvSpPr>
                              <a:spLocks/>
                            </p:cNvSpPr>
                            <p:nvPr/>
                          </p:nvSpPr>
                          <p:spPr bwMode="auto">
                            <a:xfrm>
                              <a:off x="429" y="1712"/>
                              <a:ext cx="94" cy="1"/>
                            </a:xfrm>
                            <a:custGeom>
                              <a:avLst/>
                              <a:gdLst>
                                <a:gd name="T0" fmla="*/ 85 w 103"/>
                                <a:gd name="T1" fmla="*/ 0 h 1"/>
                                <a:gd name="T2" fmla="*/ 0 w 103"/>
                                <a:gd name="T3" fmla="*/ 0 h 1"/>
                                <a:gd name="T4" fmla="*/ 0 w 103"/>
                                <a:gd name="T5" fmla="*/ 0 h 1"/>
                                <a:gd name="T6" fmla="*/ 85 w 103"/>
                                <a:gd name="T7" fmla="*/ 0 h 1"/>
                                <a:gd name="T8" fmla="*/ 85 w 103"/>
                                <a:gd name="T9" fmla="*/ 0 h 1"/>
                                <a:gd name="T10" fmla="*/ 85 w 103"/>
                                <a:gd name="T11" fmla="*/ 0 h 1"/>
                                <a:gd name="T12" fmla="*/ 0 60000 65536"/>
                                <a:gd name="T13" fmla="*/ 0 60000 65536"/>
                                <a:gd name="T14" fmla="*/ 0 60000 65536"/>
                                <a:gd name="T15" fmla="*/ 0 60000 65536"/>
                                <a:gd name="T16" fmla="*/ 0 60000 65536"/>
                                <a:gd name="T17" fmla="*/ 0 60000 65536"/>
                                <a:gd name="T18" fmla="*/ 0 w 103"/>
                                <a:gd name="T19" fmla="*/ 0 h 1"/>
                                <a:gd name="T20" fmla="*/ 103 w 1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3" h="1">
                                  <a:moveTo>
                                    <a:pt x="102" y="0"/>
                                  </a:moveTo>
                                  <a:lnTo>
                                    <a:pt x="0" y="0"/>
                                  </a:lnTo>
                                  <a:lnTo>
                                    <a:pt x="10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64" name="Freeform 1868"/>
                            <p:cNvSpPr>
                              <a:spLocks/>
                            </p:cNvSpPr>
                            <p:nvPr/>
                          </p:nvSpPr>
                          <p:spPr bwMode="auto">
                            <a:xfrm>
                              <a:off x="428" y="1712"/>
                              <a:ext cx="95" cy="1"/>
                            </a:xfrm>
                            <a:custGeom>
                              <a:avLst/>
                              <a:gdLst>
                                <a:gd name="T0" fmla="*/ 85 w 105"/>
                                <a:gd name="T1" fmla="*/ 0 h 1"/>
                                <a:gd name="T2" fmla="*/ 2 w 105"/>
                                <a:gd name="T3" fmla="*/ 0 h 1"/>
                                <a:gd name="T4" fmla="*/ 0 w 105"/>
                                <a:gd name="T5" fmla="*/ 0 h 1"/>
                                <a:gd name="T6" fmla="*/ 85 w 105"/>
                                <a:gd name="T7" fmla="*/ 0 h 1"/>
                                <a:gd name="T8" fmla="*/ 85 w 105"/>
                                <a:gd name="T9" fmla="*/ 0 h 1"/>
                                <a:gd name="T10" fmla="*/ 85 w 105"/>
                                <a:gd name="T11" fmla="*/ 0 h 1"/>
                                <a:gd name="T12" fmla="*/ 0 60000 65536"/>
                                <a:gd name="T13" fmla="*/ 0 60000 65536"/>
                                <a:gd name="T14" fmla="*/ 0 60000 65536"/>
                                <a:gd name="T15" fmla="*/ 0 60000 65536"/>
                                <a:gd name="T16" fmla="*/ 0 60000 65536"/>
                                <a:gd name="T17" fmla="*/ 0 60000 65536"/>
                                <a:gd name="T18" fmla="*/ 0 w 105"/>
                                <a:gd name="T19" fmla="*/ 0 h 1"/>
                                <a:gd name="T20" fmla="*/ 105 w 10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5" h="1">
                                  <a:moveTo>
                                    <a:pt x="104" y="0"/>
                                  </a:moveTo>
                                  <a:lnTo>
                                    <a:pt x="2" y="0"/>
                                  </a:lnTo>
                                  <a:lnTo>
                                    <a:pt x="0" y="0"/>
                                  </a:lnTo>
                                  <a:lnTo>
                                    <a:pt x="10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65" name="Freeform 1869"/>
                            <p:cNvSpPr>
                              <a:spLocks/>
                            </p:cNvSpPr>
                            <p:nvPr/>
                          </p:nvSpPr>
                          <p:spPr bwMode="auto">
                            <a:xfrm>
                              <a:off x="416" y="171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66" name="Freeform 1870"/>
                            <p:cNvSpPr>
                              <a:spLocks/>
                            </p:cNvSpPr>
                            <p:nvPr/>
                          </p:nvSpPr>
                          <p:spPr bwMode="auto">
                            <a:xfrm>
                              <a:off x="428" y="1712"/>
                              <a:ext cx="95" cy="1"/>
                            </a:xfrm>
                            <a:custGeom>
                              <a:avLst/>
                              <a:gdLst>
                                <a:gd name="T0" fmla="*/ 85 w 105"/>
                                <a:gd name="T1" fmla="*/ 0 h 1"/>
                                <a:gd name="T2" fmla="*/ 0 w 105"/>
                                <a:gd name="T3" fmla="*/ 0 h 1"/>
                                <a:gd name="T4" fmla="*/ 0 w 105"/>
                                <a:gd name="T5" fmla="*/ 0 h 1"/>
                                <a:gd name="T6" fmla="*/ 85 w 105"/>
                                <a:gd name="T7" fmla="*/ 0 h 1"/>
                                <a:gd name="T8" fmla="*/ 85 w 105"/>
                                <a:gd name="T9" fmla="*/ 0 h 1"/>
                                <a:gd name="T10" fmla="*/ 85 w 105"/>
                                <a:gd name="T11" fmla="*/ 0 h 1"/>
                                <a:gd name="T12" fmla="*/ 0 60000 65536"/>
                                <a:gd name="T13" fmla="*/ 0 60000 65536"/>
                                <a:gd name="T14" fmla="*/ 0 60000 65536"/>
                                <a:gd name="T15" fmla="*/ 0 60000 65536"/>
                                <a:gd name="T16" fmla="*/ 0 60000 65536"/>
                                <a:gd name="T17" fmla="*/ 0 60000 65536"/>
                                <a:gd name="T18" fmla="*/ 0 w 105"/>
                                <a:gd name="T19" fmla="*/ 0 h 1"/>
                                <a:gd name="T20" fmla="*/ 105 w 10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5" h="1">
                                  <a:moveTo>
                                    <a:pt x="104" y="0"/>
                                  </a:moveTo>
                                  <a:lnTo>
                                    <a:pt x="0" y="0"/>
                                  </a:lnTo>
                                  <a:lnTo>
                                    <a:pt x="10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67" name="Freeform 1871"/>
                            <p:cNvSpPr>
                              <a:spLocks/>
                            </p:cNvSpPr>
                            <p:nvPr/>
                          </p:nvSpPr>
                          <p:spPr bwMode="auto">
                            <a:xfrm>
                              <a:off x="416" y="1712"/>
                              <a:ext cx="2" cy="1"/>
                            </a:xfrm>
                            <a:custGeom>
                              <a:avLst/>
                              <a:gdLst>
                                <a:gd name="T0" fmla="*/ 0 w 3"/>
                                <a:gd name="T1" fmla="*/ 0 h 1"/>
                                <a:gd name="T2" fmla="*/ 0 w 3"/>
                                <a:gd name="T3" fmla="*/ 0 h 1"/>
                                <a:gd name="T4" fmla="*/ 0 w 3"/>
                                <a:gd name="T5" fmla="*/ 0 h 1"/>
                                <a:gd name="T6" fmla="*/ 1 w 3"/>
                                <a:gd name="T7" fmla="*/ 0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0" y="0"/>
                                  </a:lnTo>
                                  <a:lnTo>
                                    <a:pt x="2"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68" name="Freeform 1872"/>
                            <p:cNvSpPr>
                              <a:spLocks/>
                            </p:cNvSpPr>
                            <p:nvPr/>
                          </p:nvSpPr>
                          <p:spPr bwMode="auto">
                            <a:xfrm>
                              <a:off x="428" y="1712"/>
                              <a:ext cx="97" cy="1"/>
                            </a:xfrm>
                            <a:custGeom>
                              <a:avLst/>
                              <a:gdLst>
                                <a:gd name="T0" fmla="*/ 85 w 107"/>
                                <a:gd name="T1" fmla="*/ 0 h 1"/>
                                <a:gd name="T2" fmla="*/ 0 w 107"/>
                                <a:gd name="T3" fmla="*/ 0 h 1"/>
                                <a:gd name="T4" fmla="*/ 0 w 107"/>
                                <a:gd name="T5" fmla="*/ 0 h 1"/>
                                <a:gd name="T6" fmla="*/ 87 w 107"/>
                                <a:gd name="T7" fmla="*/ 0 h 1"/>
                                <a:gd name="T8" fmla="*/ 85 w 107"/>
                                <a:gd name="T9" fmla="*/ 0 h 1"/>
                                <a:gd name="T10" fmla="*/ 85 w 107"/>
                                <a:gd name="T11" fmla="*/ 0 h 1"/>
                                <a:gd name="T12" fmla="*/ 0 60000 65536"/>
                                <a:gd name="T13" fmla="*/ 0 60000 65536"/>
                                <a:gd name="T14" fmla="*/ 0 60000 65536"/>
                                <a:gd name="T15" fmla="*/ 0 60000 65536"/>
                                <a:gd name="T16" fmla="*/ 0 60000 65536"/>
                                <a:gd name="T17" fmla="*/ 0 60000 65536"/>
                                <a:gd name="T18" fmla="*/ 0 w 107"/>
                                <a:gd name="T19" fmla="*/ 0 h 1"/>
                                <a:gd name="T20" fmla="*/ 107 w 10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7" h="1">
                                  <a:moveTo>
                                    <a:pt x="104" y="0"/>
                                  </a:moveTo>
                                  <a:lnTo>
                                    <a:pt x="0" y="0"/>
                                  </a:lnTo>
                                  <a:lnTo>
                                    <a:pt x="106" y="0"/>
                                  </a:lnTo>
                                  <a:lnTo>
                                    <a:pt x="10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69" name="Freeform 1873"/>
                            <p:cNvSpPr>
                              <a:spLocks/>
                            </p:cNvSpPr>
                            <p:nvPr/>
                          </p:nvSpPr>
                          <p:spPr bwMode="auto">
                            <a:xfrm>
                              <a:off x="416" y="1712"/>
                              <a:ext cx="2" cy="1"/>
                            </a:xfrm>
                            <a:custGeom>
                              <a:avLst/>
                              <a:gdLst>
                                <a:gd name="T0" fmla="*/ 1 w 3"/>
                                <a:gd name="T1" fmla="*/ 0 h 1"/>
                                <a:gd name="T2" fmla="*/ 0 w 3"/>
                                <a:gd name="T3" fmla="*/ 0 h 1"/>
                                <a:gd name="T4" fmla="*/ 0 w 3"/>
                                <a:gd name="T5" fmla="*/ 0 h 1"/>
                                <a:gd name="T6" fmla="*/ 1 w 3"/>
                                <a:gd name="T7" fmla="*/ 0 h 1"/>
                                <a:gd name="T8" fmla="*/ 1 w 3"/>
                                <a:gd name="T9" fmla="*/ 0 h 1"/>
                                <a:gd name="T10" fmla="*/ 1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2" y="0"/>
                                  </a:moveTo>
                                  <a:lnTo>
                                    <a:pt x="0" y="0"/>
                                  </a:lnTo>
                                  <a:lnTo>
                                    <a:pt x="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70" name="Freeform 1874"/>
                            <p:cNvSpPr>
                              <a:spLocks/>
                            </p:cNvSpPr>
                            <p:nvPr/>
                          </p:nvSpPr>
                          <p:spPr bwMode="auto">
                            <a:xfrm>
                              <a:off x="428" y="1712"/>
                              <a:ext cx="97" cy="1"/>
                            </a:xfrm>
                            <a:custGeom>
                              <a:avLst/>
                              <a:gdLst>
                                <a:gd name="T0" fmla="*/ 87 w 107"/>
                                <a:gd name="T1" fmla="*/ 0 h 1"/>
                                <a:gd name="T2" fmla="*/ 0 w 107"/>
                                <a:gd name="T3" fmla="*/ 0 h 1"/>
                                <a:gd name="T4" fmla="*/ 0 w 107"/>
                                <a:gd name="T5" fmla="*/ 0 h 1"/>
                                <a:gd name="T6" fmla="*/ 87 w 107"/>
                                <a:gd name="T7" fmla="*/ 0 h 1"/>
                                <a:gd name="T8" fmla="*/ 87 w 107"/>
                                <a:gd name="T9" fmla="*/ 0 h 1"/>
                                <a:gd name="T10" fmla="*/ 87 w 107"/>
                                <a:gd name="T11" fmla="*/ 0 h 1"/>
                                <a:gd name="T12" fmla="*/ 0 60000 65536"/>
                                <a:gd name="T13" fmla="*/ 0 60000 65536"/>
                                <a:gd name="T14" fmla="*/ 0 60000 65536"/>
                                <a:gd name="T15" fmla="*/ 0 60000 65536"/>
                                <a:gd name="T16" fmla="*/ 0 60000 65536"/>
                                <a:gd name="T17" fmla="*/ 0 60000 65536"/>
                                <a:gd name="T18" fmla="*/ 0 w 107"/>
                                <a:gd name="T19" fmla="*/ 0 h 1"/>
                                <a:gd name="T20" fmla="*/ 107 w 10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7" h="1">
                                  <a:moveTo>
                                    <a:pt x="106" y="0"/>
                                  </a:moveTo>
                                  <a:lnTo>
                                    <a:pt x="0" y="0"/>
                                  </a:lnTo>
                                  <a:lnTo>
                                    <a:pt x="10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71" name="Freeform 1875"/>
                            <p:cNvSpPr>
                              <a:spLocks/>
                            </p:cNvSpPr>
                            <p:nvPr/>
                          </p:nvSpPr>
                          <p:spPr bwMode="auto">
                            <a:xfrm>
                              <a:off x="416" y="1712"/>
                              <a:ext cx="2" cy="1"/>
                            </a:xfrm>
                            <a:custGeom>
                              <a:avLst/>
                              <a:gdLst>
                                <a:gd name="T0" fmla="*/ 1 w 3"/>
                                <a:gd name="T1" fmla="*/ 0 h 1"/>
                                <a:gd name="T2" fmla="*/ 0 w 3"/>
                                <a:gd name="T3" fmla="*/ 0 h 1"/>
                                <a:gd name="T4" fmla="*/ 0 w 3"/>
                                <a:gd name="T5" fmla="*/ 0 h 1"/>
                                <a:gd name="T6" fmla="*/ 1 w 3"/>
                                <a:gd name="T7" fmla="*/ 0 h 1"/>
                                <a:gd name="T8" fmla="*/ 1 w 3"/>
                                <a:gd name="T9" fmla="*/ 0 h 1"/>
                                <a:gd name="T10" fmla="*/ 1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2" y="0"/>
                                  </a:moveTo>
                                  <a:lnTo>
                                    <a:pt x="0" y="0"/>
                                  </a:lnTo>
                                  <a:lnTo>
                                    <a:pt x="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72" name="Freeform 1876"/>
                            <p:cNvSpPr>
                              <a:spLocks/>
                            </p:cNvSpPr>
                            <p:nvPr/>
                          </p:nvSpPr>
                          <p:spPr bwMode="auto">
                            <a:xfrm>
                              <a:off x="428" y="1712"/>
                              <a:ext cx="97" cy="1"/>
                            </a:xfrm>
                            <a:custGeom>
                              <a:avLst/>
                              <a:gdLst>
                                <a:gd name="T0" fmla="*/ 87 w 107"/>
                                <a:gd name="T1" fmla="*/ 0 h 1"/>
                                <a:gd name="T2" fmla="*/ 0 w 107"/>
                                <a:gd name="T3" fmla="*/ 0 h 1"/>
                                <a:gd name="T4" fmla="*/ 0 w 107"/>
                                <a:gd name="T5" fmla="*/ 0 h 1"/>
                                <a:gd name="T6" fmla="*/ 87 w 107"/>
                                <a:gd name="T7" fmla="*/ 0 h 1"/>
                                <a:gd name="T8" fmla="*/ 87 w 107"/>
                                <a:gd name="T9" fmla="*/ 0 h 1"/>
                                <a:gd name="T10" fmla="*/ 87 w 107"/>
                                <a:gd name="T11" fmla="*/ 0 h 1"/>
                                <a:gd name="T12" fmla="*/ 0 60000 65536"/>
                                <a:gd name="T13" fmla="*/ 0 60000 65536"/>
                                <a:gd name="T14" fmla="*/ 0 60000 65536"/>
                                <a:gd name="T15" fmla="*/ 0 60000 65536"/>
                                <a:gd name="T16" fmla="*/ 0 60000 65536"/>
                                <a:gd name="T17" fmla="*/ 0 60000 65536"/>
                                <a:gd name="T18" fmla="*/ 0 w 107"/>
                                <a:gd name="T19" fmla="*/ 0 h 1"/>
                                <a:gd name="T20" fmla="*/ 107 w 10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7" h="1">
                                  <a:moveTo>
                                    <a:pt x="106" y="0"/>
                                  </a:moveTo>
                                  <a:lnTo>
                                    <a:pt x="0" y="0"/>
                                  </a:lnTo>
                                  <a:lnTo>
                                    <a:pt x="10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73" name="Freeform 1877"/>
                            <p:cNvSpPr>
                              <a:spLocks/>
                            </p:cNvSpPr>
                            <p:nvPr/>
                          </p:nvSpPr>
                          <p:spPr bwMode="auto">
                            <a:xfrm>
                              <a:off x="416" y="1712"/>
                              <a:ext cx="4" cy="1"/>
                            </a:xfrm>
                            <a:custGeom>
                              <a:avLst/>
                              <a:gdLst>
                                <a:gd name="T0" fmla="*/ 2 w 5"/>
                                <a:gd name="T1" fmla="*/ 0 h 1"/>
                                <a:gd name="T2" fmla="*/ 0 w 5"/>
                                <a:gd name="T3" fmla="*/ 0 h 1"/>
                                <a:gd name="T4" fmla="*/ 0 w 5"/>
                                <a:gd name="T5" fmla="*/ 0 h 1"/>
                                <a:gd name="T6" fmla="*/ 2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2" y="0"/>
                                  </a:moveTo>
                                  <a:lnTo>
                                    <a:pt x="0" y="0"/>
                                  </a:lnTo>
                                  <a:lnTo>
                                    <a:pt x="4" y="0"/>
                                  </a:lnTo>
                                  <a:lnTo>
                                    <a:pt x="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74" name="Freeform 1878"/>
                            <p:cNvSpPr>
                              <a:spLocks/>
                            </p:cNvSpPr>
                            <p:nvPr/>
                          </p:nvSpPr>
                          <p:spPr bwMode="auto">
                            <a:xfrm>
                              <a:off x="428" y="1712"/>
                              <a:ext cx="97" cy="1"/>
                            </a:xfrm>
                            <a:custGeom>
                              <a:avLst/>
                              <a:gdLst>
                                <a:gd name="T0" fmla="*/ 87 w 107"/>
                                <a:gd name="T1" fmla="*/ 0 h 1"/>
                                <a:gd name="T2" fmla="*/ 0 w 107"/>
                                <a:gd name="T3" fmla="*/ 0 h 1"/>
                                <a:gd name="T4" fmla="*/ 0 w 107"/>
                                <a:gd name="T5" fmla="*/ 0 h 1"/>
                                <a:gd name="T6" fmla="*/ 87 w 107"/>
                                <a:gd name="T7" fmla="*/ 0 h 1"/>
                                <a:gd name="T8" fmla="*/ 87 w 107"/>
                                <a:gd name="T9" fmla="*/ 0 h 1"/>
                                <a:gd name="T10" fmla="*/ 87 w 107"/>
                                <a:gd name="T11" fmla="*/ 0 h 1"/>
                                <a:gd name="T12" fmla="*/ 0 60000 65536"/>
                                <a:gd name="T13" fmla="*/ 0 60000 65536"/>
                                <a:gd name="T14" fmla="*/ 0 60000 65536"/>
                                <a:gd name="T15" fmla="*/ 0 60000 65536"/>
                                <a:gd name="T16" fmla="*/ 0 60000 65536"/>
                                <a:gd name="T17" fmla="*/ 0 60000 65536"/>
                                <a:gd name="T18" fmla="*/ 0 w 107"/>
                                <a:gd name="T19" fmla="*/ 0 h 1"/>
                                <a:gd name="T20" fmla="*/ 107 w 10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7" h="1">
                                  <a:moveTo>
                                    <a:pt x="106" y="0"/>
                                  </a:moveTo>
                                  <a:lnTo>
                                    <a:pt x="0" y="0"/>
                                  </a:lnTo>
                                  <a:lnTo>
                                    <a:pt x="10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75" name="Freeform 1879"/>
                            <p:cNvSpPr>
                              <a:spLocks/>
                            </p:cNvSpPr>
                            <p:nvPr/>
                          </p:nvSpPr>
                          <p:spPr bwMode="auto">
                            <a:xfrm>
                              <a:off x="416" y="1712"/>
                              <a:ext cx="4" cy="1"/>
                            </a:xfrm>
                            <a:custGeom>
                              <a:avLst/>
                              <a:gdLst>
                                <a:gd name="T0" fmla="*/ 2 w 5"/>
                                <a:gd name="T1" fmla="*/ 0 h 1"/>
                                <a:gd name="T2" fmla="*/ 0 w 5"/>
                                <a:gd name="T3" fmla="*/ 0 h 1"/>
                                <a:gd name="T4" fmla="*/ 0 w 5"/>
                                <a:gd name="T5" fmla="*/ 0 h 1"/>
                                <a:gd name="T6" fmla="*/ 2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4" y="0"/>
                                  </a:moveTo>
                                  <a:lnTo>
                                    <a:pt x="0" y="0"/>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76" name="Freeform 1880"/>
                            <p:cNvSpPr>
                              <a:spLocks/>
                            </p:cNvSpPr>
                            <p:nvPr/>
                          </p:nvSpPr>
                          <p:spPr bwMode="auto">
                            <a:xfrm>
                              <a:off x="428" y="1710"/>
                              <a:ext cx="97" cy="3"/>
                            </a:xfrm>
                            <a:custGeom>
                              <a:avLst/>
                              <a:gdLst>
                                <a:gd name="T0" fmla="*/ 87 w 107"/>
                                <a:gd name="T1" fmla="*/ 2 h 3"/>
                                <a:gd name="T2" fmla="*/ 0 w 107"/>
                                <a:gd name="T3" fmla="*/ 2 h 3"/>
                                <a:gd name="T4" fmla="*/ 0 w 107"/>
                                <a:gd name="T5" fmla="*/ 0 h 3"/>
                                <a:gd name="T6" fmla="*/ 87 w 107"/>
                                <a:gd name="T7" fmla="*/ 0 h 3"/>
                                <a:gd name="T8" fmla="*/ 87 w 107"/>
                                <a:gd name="T9" fmla="*/ 2 h 3"/>
                                <a:gd name="T10" fmla="*/ 87 w 107"/>
                                <a:gd name="T11" fmla="*/ 2 h 3"/>
                                <a:gd name="T12" fmla="*/ 0 60000 65536"/>
                                <a:gd name="T13" fmla="*/ 0 60000 65536"/>
                                <a:gd name="T14" fmla="*/ 0 60000 65536"/>
                                <a:gd name="T15" fmla="*/ 0 60000 65536"/>
                                <a:gd name="T16" fmla="*/ 0 60000 65536"/>
                                <a:gd name="T17" fmla="*/ 0 60000 65536"/>
                                <a:gd name="T18" fmla="*/ 0 w 107"/>
                                <a:gd name="T19" fmla="*/ 0 h 3"/>
                                <a:gd name="T20" fmla="*/ 107 w 107"/>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7" h="3">
                                  <a:moveTo>
                                    <a:pt x="106" y="2"/>
                                  </a:moveTo>
                                  <a:lnTo>
                                    <a:pt x="0" y="2"/>
                                  </a:lnTo>
                                  <a:lnTo>
                                    <a:pt x="0" y="0"/>
                                  </a:lnTo>
                                  <a:lnTo>
                                    <a:pt x="106" y="0"/>
                                  </a:lnTo>
                                  <a:lnTo>
                                    <a:pt x="106"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77" name="Freeform 1881"/>
                            <p:cNvSpPr>
                              <a:spLocks/>
                            </p:cNvSpPr>
                            <p:nvPr/>
                          </p:nvSpPr>
                          <p:spPr bwMode="auto">
                            <a:xfrm>
                              <a:off x="415" y="1710"/>
                              <a:ext cx="5" cy="3"/>
                            </a:xfrm>
                            <a:custGeom>
                              <a:avLst/>
                              <a:gdLst>
                                <a:gd name="T0" fmla="*/ 3 w 6"/>
                                <a:gd name="T1" fmla="*/ 2 h 3"/>
                                <a:gd name="T2" fmla="*/ 1 w 6"/>
                                <a:gd name="T3" fmla="*/ 2 h 3"/>
                                <a:gd name="T4" fmla="*/ 0 w 6"/>
                                <a:gd name="T5" fmla="*/ 0 h 3"/>
                                <a:gd name="T6" fmla="*/ 3 w 6"/>
                                <a:gd name="T7" fmla="*/ 0 h 3"/>
                                <a:gd name="T8" fmla="*/ 3 w 6"/>
                                <a:gd name="T9" fmla="*/ 2 h 3"/>
                                <a:gd name="T10" fmla="*/ 3 w 6"/>
                                <a:gd name="T11" fmla="*/ 2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5" y="2"/>
                                  </a:moveTo>
                                  <a:lnTo>
                                    <a:pt x="1" y="2"/>
                                  </a:lnTo>
                                  <a:lnTo>
                                    <a:pt x="0" y="0"/>
                                  </a:lnTo>
                                  <a:lnTo>
                                    <a:pt x="5" y="0"/>
                                  </a:lnTo>
                                  <a:lnTo>
                                    <a:pt x="5"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78" name="Freeform 1882"/>
                            <p:cNvSpPr>
                              <a:spLocks/>
                            </p:cNvSpPr>
                            <p:nvPr/>
                          </p:nvSpPr>
                          <p:spPr bwMode="auto">
                            <a:xfrm>
                              <a:off x="428" y="1710"/>
                              <a:ext cx="97" cy="1"/>
                            </a:xfrm>
                            <a:custGeom>
                              <a:avLst/>
                              <a:gdLst>
                                <a:gd name="T0" fmla="*/ 87 w 107"/>
                                <a:gd name="T1" fmla="*/ 0 h 1"/>
                                <a:gd name="T2" fmla="*/ 0 w 107"/>
                                <a:gd name="T3" fmla="*/ 0 h 1"/>
                                <a:gd name="T4" fmla="*/ 0 w 107"/>
                                <a:gd name="T5" fmla="*/ 0 h 1"/>
                                <a:gd name="T6" fmla="*/ 87 w 107"/>
                                <a:gd name="T7" fmla="*/ 0 h 1"/>
                                <a:gd name="T8" fmla="*/ 87 w 107"/>
                                <a:gd name="T9" fmla="*/ 0 h 1"/>
                                <a:gd name="T10" fmla="*/ 87 w 107"/>
                                <a:gd name="T11" fmla="*/ 0 h 1"/>
                                <a:gd name="T12" fmla="*/ 0 60000 65536"/>
                                <a:gd name="T13" fmla="*/ 0 60000 65536"/>
                                <a:gd name="T14" fmla="*/ 0 60000 65536"/>
                                <a:gd name="T15" fmla="*/ 0 60000 65536"/>
                                <a:gd name="T16" fmla="*/ 0 60000 65536"/>
                                <a:gd name="T17" fmla="*/ 0 60000 65536"/>
                                <a:gd name="T18" fmla="*/ 0 w 107"/>
                                <a:gd name="T19" fmla="*/ 0 h 1"/>
                                <a:gd name="T20" fmla="*/ 107 w 10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7" h="1">
                                  <a:moveTo>
                                    <a:pt x="106" y="0"/>
                                  </a:moveTo>
                                  <a:lnTo>
                                    <a:pt x="0" y="0"/>
                                  </a:lnTo>
                                  <a:lnTo>
                                    <a:pt x="10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79" name="Freeform 1883"/>
                            <p:cNvSpPr>
                              <a:spLocks/>
                            </p:cNvSpPr>
                            <p:nvPr/>
                          </p:nvSpPr>
                          <p:spPr bwMode="auto">
                            <a:xfrm>
                              <a:off x="415" y="1710"/>
                              <a:ext cx="8" cy="1"/>
                            </a:xfrm>
                            <a:custGeom>
                              <a:avLst/>
                              <a:gdLst>
                                <a:gd name="T0" fmla="*/ 4 w 9"/>
                                <a:gd name="T1" fmla="*/ 0 h 1"/>
                                <a:gd name="T2" fmla="*/ 0 w 9"/>
                                <a:gd name="T3" fmla="*/ 0 h 1"/>
                                <a:gd name="T4" fmla="*/ 0 w 9"/>
                                <a:gd name="T5" fmla="*/ 0 h 1"/>
                                <a:gd name="T6" fmla="*/ 6 w 9"/>
                                <a:gd name="T7" fmla="*/ 0 h 1"/>
                                <a:gd name="T8" fmla="*/ 4 w 9"/>
                                <a:gd name="T9" fmla="*/ 0 h 1"/>
                                <a:gd name="T10" fmla="*/ 4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 h="1">
                                  <a:moveTo>
                                    <a:pt x="5" y="0"/>
                                  </a:moveTo>
                                  <a:lnTo>
                                    <a:pt x="0" y="0"/>
                                  </a:lnTo>
                                  <a:lnTo>
                                    <a:pt x="8" y="0"/>
                                  </a:lnTo>
                                  <a:lnTo>
                                    <a:pt x="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80" name="Freeform 1884"/>
                            <p:cNvSpPr>
                              <a:spLocks/>
                            </p:cNvSpPr>
                            <p:nvPr/>
                          </p:nvSpPr>
                          <p:spPr bwMode="auto">
                            <a:xfrm>
                              <a:off x="428" y="1710"/>
                              <a:ext cx="99" cy="1"/>
                            </a:xfrm>
                            <a:custGeom>
                              <a:avLst/>
                              <a:gdLst>
                                <a:gd name="T0" fmla="*/ 87 w 109"/>
                                <a:gd name="T1" fmla="*/ 0 h 1"/>
                                <a:gd name="T2" fmla="*/ 0 w 109"/>
                                <a:gd name="T3" fmla="*/ 0 h 1"/>
                                <a:gd name="T4" fmla="*/ 0 w 109"/>
                                <a:gd name="T5" fmla="*/ 0 h 1"/>
                                <a:gd name="T6" fmla="*/ 89 w 109"/>
                                <a:gd name="T7" fmla="*/ 0 h 1"/>
                                <a:gd name="T8" fmla="*/ 87 w 109"/>
                                <a:gd name="T9" fmla="*/ 0 h 1"/>
                                <a:gd name="T10" fmla="*/ 87 w 109"/>
                                <a:gd name="T11" fmla="*/ 0 h 1"/>
                                <a:gd name="T12" fmla="*/ 0 60000 65536"/>
                                <a:gd name="T13" fmla="*/ 0 60000 65536"/>
                                <a:gd name="T14" fmla="*/ 0 60000 65536"/>
                                <a:gd name="T15" fmla="*/ 0 60000 65536"/>
                                <a:gd name="T16" fmla="*/ 0 60000 65536"/>
                                <a:gd name="T17" fmla="*/ 0 60000 65536"/>
                                <a:gd name="T18" fmla="*/ 0 w 109"/>
                                <a:gd name="T19" fmla="*/ 0 h 1"/>
                                <a:gd name="T20" fmla="*/ 109 w 10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9" h="1">
                                  <a:moveTo>
                                    <a:pt x="106" y="0"/>
                                  </a:moveTo>
                                  <a:lnTo>
                                    <a:pt x="0" y="0"/>
                                  </a:lnTo>
                                  <a:lnTo>
                                    <a:pt x="108" y="0"/>
                                  </a:lnTo>
                                  <a:lnTo>
                                    <a:pt x="10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81" name="Freeform 1885"/>
                            <p:cNvSpPr>
                              <a:spLocks/>
                            </p:cNvSpPr>
                            <p:nvPr/>
                          </p:nvSpPr>
                          <p:spPr bwMode="auto">
                            <a:xfrm>
                              <a:off x="415" y="1710"/>
                              <a:ext cx="8" cy="1"/>
                            </a:xfrm>
                            <a:custGeom>
                              <a:avLst/>
                              <a:gdLst>
                                <a:gd name="T0" fmla="*/ 6 w 9"/>
                                <a:gd name="T1" fmla="*/ 0 h 1"/>
                                <a:gd name="T2" fmla="*/ 0 w 9"/>
                                <a:gd name="T3" fmla="*/ 0 h 1"/>
                                <a:gd name="T4" fmla="*/ 0 w 9"/>
                                <a:gd name="T5" fmla="*/ 0 h 1"/>
                                <a:gd name="T6" fmla="*/ 6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82" name="Freeform 1886"/>
                            <p:cNvSpPr>
                              <a:spLocks/>
                            </p:cNvSpPr>
                            <p:nvPr/>
                          </p:nvSpPr>
                          <p:spPr bwMode="auto">
                            <a:xfrm>
                              <a:off x="428" y="1710"/>
                              <a:ext cx="99" cy="1"/>
                            </a:xfrm>
                            <a:custGeom>
                              <a:avLst/>
                              <a:gdLst>
                                <a:gd name="T0" fmla="*/ 89 w 109"/>
                                <a:gd name="T1" fmla="*/ 0 h 1"/>
                                <a:gd name="T2" fmla="*/ 0 w 109"/>
                                <a:gd name="T3" fmla="*/ 0 h 1"/>
                                <a:gd name="T4" fmla="*/ 0 w 109"/>
                                <a:gd name="T5" fmla="*/ 0 h 1"/>
                                <a:gd name="T6" fmla="*/ 89 w 109"/>
                                <a:gd name="T7" fmla="*/ 0 h 1"/>
                                <a:gd name="T8" fmla="*/ 89 w 109"/>
                                <a:gd name="T9" fmla="*/ 0 h 1"/>
                                <a:gd name="T10" fmla="*/ 89 w 109"/>
                                <a:gd name="T11" fmla="*/ 0 h 1"/>
                                <a:gd name="T12" fmla="*/ 0 60000 65536"/>
                                <a:gd name="T13" fmla="*/ 0 60000 65536"/>
                                <a:gd name="T14" fmla="*/ 0 60000 65536"/>
                                <a:gd name="T15" fmla="*/ 0 60000 65536"/>
                                <a:gd name="T16" fmla="*/ 0 60000 65536"/>
                                <a:gd name="T17" fmla="*/ 0 60000 65536"/>
                                <a:gd name="T18" fmla="*/ 0 w 109"/>
                                <a:gd name="T19" fmla="*/ 0 h 1"/>
                                <a:gd name="T20" fmla="*/ 109 w 10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9" h="1">
                                  <a:moveTo>
                                    <a:pt x="108" y="0"/>
                                  </a:moveTo>
                                  <a:lnTo>
                                    <a:pt x="0" y="0"/>
                                  </a:lnTo>
                                  <a:lnTo>
                                    <a:pt x="10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83" name="Freeform 1887"/>
                            <p:cNvSpPr>
                              <a:spLocks/>
                            </p:cNvSpPr>
                            <p:nvPr/>
                          </p:nvSpPr>
                          <p:spPr bwMode="auto">
                            <a:xfrm>
                              <a:off x="415" y="1710"/>
                              <a:ext cx="8" cy="1"/>
                            </a:xfrm>
                            <a:custGeom>
                              <a:avLst/>
                              <a:gdLst>
                                <a:gd name="T0" fmla="*/ 6 w 9"/>
                                <a:gd name="T1" fmla="*/ 0 h 1"/>
                                <a:gd name="T2" fmla="*/ 0 w 9"/>
                                <a:gd name="T3" fmla="*/ 0 h 1"/>
                                <a:gd name="T4" fmla="*/ 0 w 9"/>
                                <a:gd name="T5" fmla="*/ 0 h 1"/>
                                <a:gd name="T6" fmla="*/ 6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84" name="Freeform 1888"/>
                            <p:cNvSpPr>
                              <a:spLocks/>
                            </p:cNvSpPr>
                            <p:nvPr/>
                          </p:nvSpPr>
                          <p:spPr bwMode="auto">
                            <a:xfrm>
                              <a:off x="428" y="1710"/>
                              <a:ext cx="99" cy="1"/>
                            </a:xfrm>
                            <a:custGeom>
                              <a:avLst/>
                              <a:gdLst>
                                <a:gd name="T0" fmla="*/ 89 w 109"/>
                                <a:gd name="T1" fmla="*/ 0 h 1"/>
                                <a:gd name="T2" fmla="*/ 0 w 109"/>
                                <a:gd name="T3" fmla="*/ 0 h 1"/>
                                <a:gd name="T4" fmla="*/ 0 w 109"/>
                                <a:gd name="T5" fmla="*/ 0 h 1"/>
                                <a:gd name="T6" fmla="*/ 89 w 109"/>
                                <a:gd name="T7" fmla="*/ 0 h 1"/>
                                <a:gd name="T8" fmla="*/ 89 w 109"/>
                                <a:gd name="T9" fmla="*/ 0 h 1"/>
                                <a:gd name="T10" fmla="*/ 89 w 109"/>
                                <a:gd name="T11" fmla="*/ 0 h 1"/>
                                <a:gd name="T12" fmla="*/ 0 60000 65536"/>
                                <a:gd name="T13" fmla="*/ 0 60000 65536"/>
                                <a:gd name="T14" fmla="*/ 0 60000 65536"/>
                                <a:gd name="T15" fmla="*/ 0 60000 65536"/>
                                <a:gd name="T16" fmla="*/ 0 60000 65536"/>
                                <a:gd name="T17" fmla="*/ 0 60000 65536"/>
                                <a:gd name="T18" fmla="*/ 0 w 109"/>
                                <a:gd name="T19" fmla="*/ 0 h 1"/>
                                <a:gd name="T20" fmla="*/ 109 w 10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9" h="1">
                                  <a:moveTo>
                                    <a:pt x="108" y="0"/>
                                  </a:moveTo>
                                  <a:lnTo>
                                    <a:pt x="0" y="0"/>
                                  </a:lnTo>
                                  <a:lnTo>
                                    <a:pt x="10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85" name="Freeform 1889"/>
                            <p:cNvSpPr>
                              <a:spLocks/>
                            </p:cNvSpPr>
                            <p:nvPr/>
                          </p:nvSpPr>
                          <p:spPr bwMode="auto">
                            <a:xfrm>
                              <a:off x="415" y="1710"/>
                              <a:ext cx="10" cy="1"/>
                            </a:xfrm>
                            <a:custGeom>
                              <a:avLst/>
                              <a:gdLst>
                                <a:gd name="T0" fmla="*/ 6 w 11"/>
                                <a:gd name="T1" fmla="*/ 0 h 1"/>
                                <a:gd name="T2" fmla="*/ 0 w 11"/>
                                <a:gd name="T3" fmla="*/ 0 h 1"/>
                                <a:gd name="T4" fmla="*/ 0 w 11"/>
                                <a:gd name="T5" fmla="*/ 0 h 1"/>
                                <a:gd name="T6" fmla="*/ 8 w 11"/>
                                <a:gd name="T7" fmla="*/ 0 h 1"/>
                                <a:gd name="T8" fmla="*/ 6 w 11"/>
                                <a:gd name="T9" fmla="*/ 0 h 1"/>
                                <a:gd name="T10" fmla="*/ 6 w 11"/>
                                <a:gd name="T11" fmla="*/ 0 h 1"/>
                                <a:gd name="T12" fmla="*/ 0 60000 65536"/>
                                <a:gd name="T13" fmla="*/ 0 60000 65536"/>
                                <a:gd name="T14" fmla="*/ 0 60000 65536"/>
                                <a:gd name="T15" fmla="*/ 0 60000 65536"/>
                                <a:gd name="T16" fmla="*/ 0 60000 65536"/>
                                <a:gd name="T17" fmla="*/ 0 60000 65536"/>
                                <a:gd name="T18" fmla="*/ 0 w 11"/>
                                <a:gd name="T19" fmla="*/ 0 h 1"/>
                                <a:gd name="T20" fmla="*/ 11 w 1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 h="1">
                                  <a:moveTo>
                                    <a:pt x="8" y="0"/>
                                  </a:moveTo>
                                  <a:lnTo>
                                    <a:pt x="0" y="0"/>
                                  </a:lnTo>
                                  <a:lnTo>
                                    <a:pt x="10"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86" name="Freeform 1890"/>
                            <p:cNvSpPr>
                              <a:spLocks/>
                            </p:cNvSpPr>
                            <p:nvPr/>
                          </p:nvSpPr>
                          <p:spPr bwMode="auto">
                            <a:xfrm>
                              <a:off x="428" y="1710"/>
                              <a:ext cx="99" cy="1"/>
                            </a:xfrm>
                            <a:custGeom>
                              <a:avLst/>
                              <a:gdLst>
                                <a:gd name="T0" fmla="*/ 89 w 109"/>
                                <a:gd name="T1" fmla="*/ 0 h 1"/>
                                <a:gd name="T2" fmla="*/ 0 w 109"/>
                                <a:gd name="T3" fmla="*/ 0 h 1"/>
                                <a:gd name="T4" fmla="*/ 0 w 109"/>
                                <a:gd name="T5" fmla="*/ 0 h 1"/>
                                <a:gd name="T6" fmla="*/ 89 w 109"/>
                                <a:gd name="T7" fmla="*/ 0 h 1"/>
                                <a:gd name="T8" fmla="*/ 89 w 109"/>
                                <a:gd name="T9" fmla="*/ 0 h 1"/>
                                <a:gd name="T10" fmla="*/ 89 w 109"/>
                                <a:gd name="T11" fmla="*/ 0 h 1"/>
                                <a:gd name="T12" fmla="*/ 0 60000 65536"/>
                                <a:gd name="T13" fmla="*/ 0 60000 65536"/>
                                <a:gd name="T14" fmla="*/ 0 60000 65536"/>
                                <a:gd name="T15" fmla="*/ 0 60000 65536"/>
                                <a:gd name="T16" fmla="*/ 0 60000 65536"/>
                                <a:gd name="T17" fmla="*/ 0 60000 65536"/>
                                <a:gd name="T18" fmla="*/ 0 w 109"/>
                                <a:gd name="T19" fmla="*/ 0 h 1"/>
                                <a:gd name="T20" fmla="*/ 109 w 10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9" h="1">
                                  <a:moveTo>
                                    <a:pt x="108" y="0"/>
                                  </a:moveTo>
                                  <a:lnTo>
                                    <a:pt x="0" y="0"/>
                                  </a:lnTo>
                                  <a:lnTo>
                                    <a:pt x="10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87" name="Freeform 1891"/>
                            <p:cNvSpPr>
                              <a:spLocks/>
                            </p:cNvSpPr>
                            <p:nvPr/>
                          </p:nvSpPr>
                          <p:spPr bwMode="auto">
                            <a:xfrm>
                              <a:off x="415" y="1710"/>
                              <a:ext cx="10" cy="1"/>
                            </a:xfrm>
                            <a:custGeom>
                              <a:avLst/>
                              <a:gdLst>
                                <a:gd name="T0" fmla="*/ 8 w 11"/>
                                <a:gd name="T1" fmla="*/ 0 h 1"/>
                                <a:gd name="T2" fmla="*/ 0 w 11"/>
                                <a:gd name="T3" fmla="*/ 0 h 1"/>
                                <a:gd name="T4" fmla="*/ 0 w 11"/>
                                <a:gd name="T5" fmla="*/ 0 h 1"/>
                                <a:gd name="T6" fmla="*/ 8 w 11"/>
                                <a:gd name="T7" fmla="*/ 0 h 1"/>
                                <a:gd name="T8" fmla="*/ 8 w 11"/>
                                <a:gd name="T9" fmla="*/ 0 h 1"/>
                                <a:gd name="T10" fmla="*/ 8 w 11"/>
                                <a:gd name="T11" fmla="*/ 0 h 1"/>
                                <a:gd name="T12" fmla="*/ 0 60000 65536"/>
                                <a:gd name="T13" fmla="*/ 0 60000 65536"/>
                                <a:gd name="T14" fmla="*/ 0 60000 65536"/>
                                <a:gd name="T15" fmla="*/ 0 60000 65536"/>
                                <a:gd name="T16" fmla="*/ 0 60000 65536"/>
                                <a:gd name="T17" fmla="*/ 0 60000 65536"/>
                                <a:gd name="T18" fmla="*/ 0 w 11"/>
                                <a:gd name="T19" fmla="*/ 0 h 1"/>
                                <a:gd name="T20" fmla="*/ 11 w 1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 h="1">
                                  <a:moveTo>
                                    <a:pt x="10" y="0"/>
                                  </a:moveTo>
                                  <a:lnTo>
                                    <a:pt x="0" y="0"/>
                                  </a:lnTo>
                                  <a:lnTo>
                                    <a:pt x="1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88" name="Freeform 1892"/>
                            <p:cNvSpPr>
                              <a:spLocks/>
                            </p:cNvSpPr>
                            <p:nvPr/>
                          </p:nvSpPr>
                          <p:spPr bwMode="auto">
                            <a:xfrm>
                              <a:off x="428" y="1710"/>
                              <a:ext cx="99" cy="1"/>
                            </a:xfrm>
                            <a:custGeom>
                              <a:avLst/>
                              <a:gdLst>
                                <a:gd name="T0" fmla="*/ 89 w 109"/>
                                <a:gd name="T1" fmla="*/ 0 h 1"/>
                                <a:gd name="T2" fmla="*/ 0 w 109"/>
                                <a:gd name="T3" fmla="*/ 0 h 1"/>
                                <a:gd name="T4" fmla="*/ 0 w 109"/>
                                <a:gd name="T5" fmla="*/ 0 h 1"/>
                                <a:gd name="T6" fmla="*/ 89 w 109"/>
                                <a:gd name="T7" fmla="*/ 0 h 1"/>
                                <a:gd name="T8" fmla="*/ 89 w 109"/>
                                <a:gd name="T9" fmla="*/ 0 h 1"/>
                                <a:gd name="T10" fmla="*/ 89 w 109"/>
                                <a:gd name="T11" fmla="*/ 0 h 1"/>
                                <a:gd name="T12" fmla="*/ 0 60000 65536"/>
                                <a:gd name="T13" fmla="*/ 0 60000 65536"/>
                                <a:gd name="T14" fmla="*/ 0 60000 65536"/>
                                <a:gd name="T15" fmla="*/ 0 60000 65536"/>
                                <a:gd name="T16" fmla="*/ 0 60000 65536"/>
                                <a:gd name="T17" fmla="*/ 0 60000 65536"/>
                                <a:gd name="T18" fmla="*/ 0 w 109"/>
                                <a:gd name="T19" fmla="*/ 0 h 1"/>
                                <a:gd name="T20" fmla="*/ 109 w 10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9" h="1">
                                  <a:moveTo>
                                    <a:pt x="108" y="0"/>
                                  </a:moveTo>
                                  <a:lnTo>
                                    <a:pt x="0" y="0"/>
                                  </a:lnTo>
                                  <a:lnTo>
                                    <a:pt x="10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89" name="Freeform 1893"/>
                            <p:cNvSpPr>
                              <a:spLocks/>
                            </p:cNvSpPr>
                            <p:nvPr/>
                          </p:nvSpPr>
                          <p:spPr bwMode="auto">
                            <a:xfrm>
                              <a:off x="412" y="1710"/>
                              <a:ext cx="13" cy="1"/>
                            </a:xfrm>
                            <a:custGeom>
                              <a:avLst/>
                              <a:gdLst>
                                <a:gd name="T0" fmla="*/ 11 w 14"/>
                                <a:gd name="T1" fmla="*/ 0 h 1"/>
                                <a:gd name="T2" fmla="*/ 3 w 14"/>
                                <a:gd name="T3" fmla="*/ 0 h 1"/>
                                <a:gd name="T4" fmla="*/ 0 w 14"/>
                                <a:gd name="T5" fmla="*/ 0 h 1"/>
                                <a:gd name="T6" fmla="*/ 11 w 14"/>
                                <a:gd name="T7" fmla="*/ 0 h 1"/>
                                <a:gd name="T8" fmla="*/ 11 w 14"/>
                                <a:gd name="T9" fmla="*/ 0 h 1"/>
                                <a:gd name="T10" fmla="*/ 11 w 14"/>
                                <a:gd name="T11" fmla="*/ 0 h 1"/>
                                <a:gd name="T12" fmla="*/ 0 60000 65536"/>
                                <a:gd name="T13" fmla="*/ 0 60000 65536"/>
                                <a:gd name="T14" fmla="*/ 0 60000 65536"/>
                                <a:gd name="T15" fmla="*/ 0 60000 65536"/>
                                <a:gd name="T16" fmla="*/ 0 60000 65536"/>
                                <a:gd name="T17" fmla="*/ 0 60000 65536"/>
                                <a:gd name="T18" fmla="*/ 0 w 14"/>
                                <a:gd name="T19" fmla="*/ 0 h 1"/>
                                <a:gd name="T20" fmla="*/ 14 w 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 h="1">
                                  <a:moveTo>
                                    <a:pt x="13" y="0"/>
                                  </a:moveTo>
                                  <a:lnTo>
                                    <a:pt x="3" y="0"/>
                                  </a:lnTo>
                                  <a:lnTo>
                                    <a:pt x="0" y="0"/>
                                  </a:lnTo>
                                  <a:lnTo>
                                    <a:pt x="1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90" name="Freeform 1894"/>
                            <p:cNvSpPr>
                              <a:spLocks/>
                            </p:cNvSpPr>
                            <p:nvPr/>
                          </p:nvSpPr>
                          <p:spPr bwMode="auto">
                            <a:xfrm>
                              <a:off x="428" y="1710"/>
                              <a:ext cx="99" cy="1"/>
                            </a:xfrm>
                            <a:custGeom>
                              <a:avLst/>
                              <a:gdLst>
                                <a:gd name="T0" fmla="*/ 89 w 109"/>
                                <a:gd name="T1" fmla="*/ 0 h 1"/>
                                <a:gd name="T2" fmla="*/ 0 w 109"/>
                                <a:gd name="T3" fmla="*/ 0 h 1"/>
                                <a:gd name="T4" fmla="*/ 0 w 109"/>
                                <a:gd name="T5" fmla="*/ 0 h 1"/>
                                <a:gd name="T6" fmla="*/ 89 w 109"/>
                                <a:gd name="T7" fmla="*/ 0 h 1"/>
                                <a:gd name="T8" fmla="*/ 89 w 109"/>
                                <a:gd name="T9" fmla="*/ 0 h 1"/>
                                <a:gd name="T10" fmla="*/ 89 w 109"/>
                                <a:gd name="T11" fmla="*/ 0 h 1"/>
                                <a:gd name="T12" fmla="*/ 0 60000 65536"/>
                                <a:gd name="T13" fmla="*/ 0 60000 65536"/>
                                <a:gd name="T14" fmla="*/ 0 60000 65536"/>
                                <a:gd name="T15" fmla="*/ 0 60000 65536"/>
                                <a:gd name="T16" fmla="*/ 0 60000 65536"/>
                                <a:gd name="T17" fmla="*/ 0 60000 65536"/>
                                <a:gd name="T18" fmla="*/ 0 w 109"/>
                                <a:gd name="T19" fmla="*/ 0 h 1"/>
                                <a:gd name="T20" fmla="*/ 109 w 10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9" h="1">
                                  <a:moveTo>
                                    <a:pt x="108" y="0"/>
                                  </a:moveTo>
                                  <a:lnTo>
                                    <a:pt x="0" y="0"/>
                                  </a:lnTo>
                                  <a:lnTo>
                                    <a:pt x="10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91" name="Freeform 1895"/>
                            <p:cNvSpPr>
                              <a:spLocks/>
                            </p:cNvSpPr>
                            <p:nvPr/>
                          </p:nvSpPr>
                          <p:spPr bwMode="auto">
                            <a:xfrm>
                              <a:off x="412" y="1710"/>
                              <a:ext cx="14" cy="1"/>
                            </a:xfrm>
                            <a:custGeom>
                              <a:avLst/>
                              <a:gdLst>
                                <a:gd name="T0" fmla="*/ 11 w 15"/>
                                <a:gd name="T1" fmla="*/ 0 h 1"/>
                                <a:gd name="T2" fmla="*/ 0 w 15"/>
                                <a:gd name="T3" fmla="*/ 0 h 1"/>
                                <a:gd name="T4" fmla="*/ 0 w 15"/>
                                <a:gd name="T5" fmla="*/ 0 h 1"/>
                                <a:gd name="T6" fmla="*/ 12 w 15"/>
                                <a:gd name="T7" fmla="*/ 0 h 1"/>
                                <a:gd name="T8" fmla="*/ 11 w 15"/>
                                <a:gd name="T9" fmla="*/ 0 h 1"/>
                                <a:gd name="T10" fmla="*/ 11 w 15"/>
                                <a:gd name="T11" fmla="*/ 0 h 1"/>
                                <a:gd name="T12" fmla="*/ 0 60000 65536"/>
                                <a:gd name="T13" fmla="*/ 0 60000 65536"/>
                                <a:gd name="T14" fmla="*/ 0 60000 65536"/>
                                <a:gd name="T15" fmla="*/ 0 60000 65536"/>
                                <a:gd name="T16" fmla="*/ 0 60000 65536"/>
                                <a:gd name="T17" fmla="*/ 0 60000 65536"/>
                                <a:gd name="T18" fmla="*/ 0 w 15"/>
                                <a:gd name="T19" fmla="*/ 0 h 1"/>
                                <a:gd name="T20" fmla="*/ 15 w 1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 h="1">
                                  <a:moveTo>
                                    <a:pt x="13" y="0"/>
                                  </a:moveTo>
                                  <a:lnTo>
                                    <a:pt x="0" y="0"/>
                                  </a:lnTo>
                                  <a:lnTo>
                                    <a:pt x="14" y="0"/>
                                  </a:lnTo>
                                  <a:lnTo>
                                    <a:pt x="1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92" name="Freeform 1896"/>
                            <p:cNvSpPr>
                              <a:spLocks/>
                            </p:cNvSpPr>
                            <p:nvPr/>
                          </p:nvSpPr>
                          <p:spPr bwMode="auto">
                            <a:xfrm>
                              <a:off x="425" y="1708"/>
                              <a:ext cx="103" cy="3"/>
                            </a:xfrm>
                            <a:custGeom>
                              <a:avLst/>
                              <a:gdLst>
                                <a:gd name="T0" fmla="*/ 90 w 114"/>
                                <a:gd name="T1" fmla="*/ 2 h 3"/>
                                <a:gd name="T2" fmla="*/ 3 w 114"/>
                                <a:gd name="T3" fmla="*/ 2 h 3"/>
                                <a:gd name="T4" fmla="*/ 0 w 114"/>
                                <a:gd name="T5" fmla="*/ 0 h 3"/>
                                <a:gd name="T6" fmla="*/ 92 w 114"/>
                                <a:gd name="T7" fmla="*/ 0 h 3"/>
                                <a:gd name="T8" fmla="*/ 90 w 114"/>
                                <a:gd name="T9" fmla="*/ 2 h 3"/>
                                <a:gd name="T10" fmla="*/ 90 w 114"/>
                                <a:gd name="T11" fmla="*/ 2 h 3"/>
                                <a:gd name="T12" fmla="*/ 0 60000 65536"/>
                                <a:gd name="T13" fmla="*/ 0 60000 65536"/>
                                <a:gd name="T14" fmla="*/ 0 60000 65536"/>
                                <a:gd name="T15" fmla="*/ 0 60000 65536"/>
                                <a:gd name="T16" fmla="*/ 0 60000 65536"/>
                                <a:gd name="T17" fmla="*/ 0 60000 65536"/>
                                <a:gd name="T18" fmla="*/ 0 w 114"/>
                                <a:gd name="T19" fmla="*/ 0 h 3"/>
                                <a:gd name="T20" fmla="*/ 114 w 11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4" h="3">
                                  <a:moveTo>
                                    <a:pt x="111" y="2"/>
                                  </a:moveTo>
                                  <a:lnTo>
                                    <a:pt x="3" y="2"/>
                                  </a:lnTo>
                                  <a:lnTo>
                                    <a:pt x="0" y="0"/>
                                  </a:lnTo>
                                  <a:lnTo>
                                    <a:pt x="113" y="0"/>
                                  </a:lnTo>
                                  <a:lnTo>
                                    <a:pt x="111"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93" name="Freeform 1897"/>
                            <p:cNvSpPr>
                              <a:spLocks/>
                            </p:cNvSpPr>
                            <p:nvPr/>
                          </p:nvSpPr>
                          <p:spPr bwMode="auto">
                            <a:xfrm>
                              <a:off x="412" y="1708"/>
                              <a:ext cx="14" cy="3"/>
                            </a:xfrm>
                            <a:custGeom>
                              <a:avLst/>
                              <a:gdLst>
                                <a:gd name="T0" fmla="*/ 12 w 15"/>
                                <a:gd name="T1" fmla="*/ 2 h 3"/>
                                <a:gd name="T2" fmla="*/ 0 w 15"/>
                                <a:gd name="T3" fmla="*/ 2 h 3"/>
                                <a:gd name="T4" fmla="*/ 0 w 15"/>
                                <a:gd name="T5" fmla="*/ 0 h 3"/>
                                <a:gd name="T6" fmla="*/ 12 w 15"/>
                                <a:gd name="T7" fmla="*/ 0 h 3"/>
                                <a:gd name="T8" fmla="*/ 12 w 15"/>
                                <a:gd name="T9" fmla="*/ 2 h 3"/>
                                <a:gd name="T10" fmla="*/ 12 w 15"/>
                                <a:gd name="T11" fmla="*/ 2 h 3"/>
                                <a:gd name="T12" fmla="*/ 0 60000 65536"/>
                                <a:gd name="T13" fmla="*/ 0 60000 65536"/>
                                <a:gd name="T14" fmla="*/ 0 60000 65536"/>
                                <a:gd name="T15" fmla="*/ 0 60000 65536"/>
                                <a:gd name="T16" fmla="*/ 0 60000 65536"/>
                                <a:gd name="T17" fmla="*/ 0 60000 65536"/>
                                <a:gd name="T18" fmla="*/ 0 w 15"/>
                                <a:gd name="T19" fmla="*/ 0 h 3"/>
                                <a:gd name="T20" fmla="*/ 15 w 15"/>
                                <a:gd name="T21" fmla="*/ 3 h 3"/>
                              </a:gdLst>
                              <a:ahLst/>
                              <a:cxnLst>
                                <a:cxn ang="T12">
                                  <a:pos x="T0" y="T1"/>
                                </a:cxn>
                                <a:cxn ang="T13">
                                  <a:pos x="T2" y="T3"/>
                                </a:cxn>
                                <a:cxn ang="T14">
                                  <a:pos x="T4" y="T5"/>
                                </a:cxn>
                                <a:cxn ang="T15">
                                  <a:pos x="T6" y="T7"/>
                                </a:cxn>
                                <a:cxn ang="T16">
                                  <a:pos x="T8" y="T9"/>
                                </a:cxn>
                                <a:cxn ang="T17">
                                  <a:pos x="T10" y="T11"/>
                                </a:cxn>
                              </a:cxnLst>
                              <a:rect l="T18" t="T19" r="T20" b="T21"/>
                              <a:pathLst>
                                <a:path w="15" h="3">
                                  <a:moveTo>
                                    <a:pt x="14" y="2"/>
                                  </a:moveTo>
                                  <a:lnTo>
                                    <a:pt x="0" y="2"/>
                                  </a:lnTo>
                                  <a:lnTo>
                                    <a:pt x="0" y="0"/>
                                  </a:lnTo>
                                  <a:lnTo>
                                    <a:pt x="14" y="0"/>
                                  </a:lnTo>
                                  <a:lnTo>
                                    <a:pt x="14"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94" name="Freeform 1898"/>
                            <p:cNvSpPr>
                              <a:spLocks/>
                            </p:cNvSpPr>
                            <p:nvPr/>
                          </p:nvSpPr>
                          <p:spPr bwMode="auto">
                            <a:xfrm>
                              <a:off x="425" y="1708"/>
                              <a:ext cx="103" cy="1"/>
                            </a:xfrm>
                            <a:custGeom>
                              <a:avLst/>
                              <a:gdLst>
                                <a:gd name="T0" fmla="*/ 92 w 114"/>
                                <a:gd name="T1" fmla="*/ 0 h 1"/>
                                <a:gd name="T2" fmla="*/ 0 w 114"/>
                                <a:gd name="T3" fmla="*/ 0 h 1"/>
                                <a:gd name="T4" fmla="*/ 0 w 114"/>
                                <a:gd name="T5" fmla="*/ 0 h 1"/>
                                <a:gd name="T6" fmla="*/ 92 w 114"/>
                                <a:gd name="T7" fmla="*/ 0 h 1"/>
                                <a:gd name="T8" fmla="*/ 92 w 114"/>
                                <a:gd name="T9" fmla="*/ 0 h 1"/>
                                <a:gd name="T10" fmla="*/ 92 w 114"/>
                                <a:gd name="T11" fmla="*/ 0 h 1"/>
                                <a:gd name="T12" fmla="*/ 0 60000 65536"/>
                                <a:gd name="T13" fmla="*/ 0 60000 65536"/>
                                <a:gd name="T14" fmla="*/ 0 60000 65536"/>
                                <a:gd name="T15" fmla="*/ 0 60000 65536"/>
                                <a:gd name="T16" fmla="*/ 0 60000 65536"/>
                                <a:gd name="T17" fmla="*/ 0 60000 65536"/>
                                <a:gd name="T18" fmla="*/ 0 w 114"/>
                                <a:gd name="T19" fmla="*/ 0 h 1"/>
                                <a:gd name="T20" fmla="*/ 114 w 11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4" h="1">
                                  <a:moveTo>
                                    <a:pt x="113" y="0"/>
                                  </a:moveTo>
                                  <a:lnTo>
                                    <a:pt x="0" y="0"/>
                                  </a:lnTo>
                                  <a:lnTo>
                                    <a:pt x="11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95" name="Freeform 1899"/>
                            <p:cNvSpPr>
                              <a:spLocks/>
                            </p:cNvSpPr>
                            <p:nvPr/>
                          </p:nvSpPr>
                          <p:spPr bwMode="auto">
                            <a:xfrm>
                              <a:off x="412" y="1708"/>
                              <a:ext cx="14" cy="1"/>
                            </a:xfrm>
                            <a:custGeom>
                              <a:avLst/>
                              <a:gdLst>
                                <a:gd name="T0" fmla="*/ 12 w 15"/>
                                <a:gd name="T1" fmla="*/ 0 h 1"/>
                                <a:gd name="T2" fmla="*/ 0 w 15"/>
                                <a:gd name="T3" fmla="*/ 0 h 1"/>
                                <a:gd name="T4" fmla="*/ 0 w 15"/>
                                <a:gd name="T5" fmla="*/ 0 h 1"/>
                                <a:gd name="T6" fmla="*/ 12 w 15"/>
                                <a:gd name="T7" fmla="*/ 0 h 1"/>
                                <a:gd name="T8" fmla="*/ 12 w 15"/>
                                <a:gd name="T9" fmla="*/ 0 h 1"/>
                                <a:gd name="T10" fmla="*/ 12 w 15"/>
                                <a:gd name="T11" fmla="*/ 0 h 1"/>
                                <a:gd name="T12" fmla="*/ 0 60000 65536"/>
                                <a:gd name="T13" fmla="*/ 0 60000 65536"/>
                                <a:gd name="T14" fmla="*/ 0 60000 65536"/>
                                <a:gd name="T15" fmla="*/ 0 60000 65536"/>
                                <a:gd name="T16" fmla="*/ 0 60000 65536"/>
                                <a:gd name="T17" fmla="*/ 0 60000 65536"/>
                                <a:gd name="T18" fmla="*/ 0 w 15"/>
                                <a:gd name="T19" fmla="*/ 0 h 1"/>
                                <a:gd name="T20" fmla="*/ 15 w 1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 h="1">
                                  <a:moveTo>
                                    <a:pt x="14" y="0"/>
                                  </a:moveTo>
                                  <a:lnTo>
                                    <a:pt x="0" y="0"/>
                                  </a:lnTo>
                                  <a:lnTo>
                                    <a:pt x="1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96" name="Freeform 1900"/>
                            <p:cNvSpPr>
                              <a:spLocks/>
                            </p:cNvSpPr>
                            <p:nvPr/>
                          </p:nvSpPr>
                          <p:spPr bwMode="auto">
                            <a:xfrm>
                              <a:off x="412" y="1708"/>
                              <a:ext cx="116" cy="1"/>
                            </a:xfrm>
                            <a:custGeom>
                              <a:avLst/>
                              <a:gdLst>
                                <a:gd name="T0" fmla="*/ 104 w 128"/>
                                <a:gd name="T1" fmla="*/ 0 h 1"/>
                                <a:gd name="T2" fmla="*/ 12 w 128"/>
                                <a:gd name="T3" fmla="*/ 0 h 1"/>
                                <a:gd name="T4" fmla="*/ 12 w 128"/>
                                <a:gd name="T5" fmla="*/ 0 h 1"/>
                                <a:gd name="T6" fmla="*/ 12 w 128"/>
                                <a:gd name="T7" fmla="*/ 0 h 1"/>
                                <a:gd name="T8" fmla="*/ 0 w 128"/>
                                <a:gd name="T9" fmla="*/ 0 h 1"/>
                                <a:gd name="T10" fmla="*/ 0 w 128"/>
                                <a:gd name="T11" fmla="*/ 0 h 1"/>
                                <a:gd name="T12" fmla="*/ 104 w 128"/>
                                <a:gd name="T13" fmla="*/ 0 h 1"/>
                                <a:gd name="T14" fmla="*/ 104 w 128"/>
                                <a:gd name="T15" fmla="*/ 0 h 1"/>
                                <a:gd name="T16" fmla="*/ 104 w 128"/>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
                                <a:gd name="T29" fmla="*/ 128 w 128"/>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
                                  <a:moveTo>
                                    <a:pt x="127" y="0"/>
                                  </a:moveTo>
                                  <a:lnTo>
                                    <a:pt x="14" y="0"/>
                                  </a:lnTo>
                                  <a:lnTo>
                                    <a:pt x="0" y="0"/>
                                  </a:lnTo>
                                  <a:lnTo>
                                    <a:pt x="12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97" name="Freeform 1901"/>
                            <p:cNvSpPr>
                              <a:spLocks/>
                            </p:cNvSpPr>
                            <p:nvPr/>
                          </p:nvSpPr>
                          <p:spPr bwMode="auto">
                            <a:xfrm>
                              <a:off x="395" y="170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98" name="Freeform 1902"/>
                            <p:cNvSpPr>
                              <a:spLocks/>
                            </p:cNvSpPr>
                            <p:nvPr/>
                          </p:nvSpPr>
                          <p:spPr bwMode="auto">
                            <a:xfrm>
                              <a:off x="412" y="1708"/>
                              <a:ext cx="116" cy="1"/>
                            </a:xfrm>
                            <a:custGeom>
                              <a:avLst/>
                              <a:gdLst>
                                <a:gd name="T0" fmla="*/ 104 w 128"/>
                                <a:gd name="T1" fmla="*/ 0 h 1"/>
                                <a:gd name="T2" fmla="*/ 0 w 128"/>
                                <a:gd name="T3" fmla="*/ 0 h 1"/>
                                <a:gd name="T4" fmla="*/ 0 w 128"/>
                                <a:gd name="T5" fmla="*/ 0 h 1"/>
                                <a:gd name="T6" fmla="*/ 104 w 128"/>
                                <a:gd name="T7" fmla="*/ 0 h 1"/>
                                <a:gd name="T8" fmla="*/ 104 w 128"/>
                                <a:gd name="T9" fmla="*/ 0 h 1"/>
                                <a:gd name="T10" fmla="*/ 104 w 128"/>
                                <a:gd name="T11" fmla="*/ 0 h 1"/>
                                <a:gd name="T12" fmla="*/ 0 60000 65536"/>
                                <a:gd name="T13" fmla="*/ 0 60000 65536"/>
                                <a:gd name="T14" fmla="*/ 0 60000 65536"/>
                                <a:gd name="T15" fmla="*/ 0 60000 65536"/>
                                <a:gd name="T16" fmla="*/ 0 60000 65536"/>
                                <a:gd name="T17" fmla="*/ 0 60000 65536"/>
                                <a:gd name="T18" fmla="*/ 0 w 128"/>
                                <a:gd name="T19" fmla="*/ 0 h 1"/>
                                <a:gd name="T20" fmla="*/ 128 w 1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8" h="1">
                                  <a:moveTo>
                                    <a:pt x="127" y="0"/>
                                  </a:moveTo>
                                  <a:lnTo>
                                    <a:pt x="0" y="0"/>
                                  </a:lnTo>
                                  <a:lnTo>
                                    <a:pt x="12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199" name="Freeform 1903"/>
                            <p:cNvSpPr>
                              <a:spLocks/>
                            </p:cNvSpPr>
                            <p:nvPr/>
                          </p:nvSpPr>
                          <p:spPr bwMode="auto">
                            <a:xfrm>
                              <a:off x="393" y="1708"/>
                              <a:ext cx="3" cy="1"/>
                            </a:xfrm>
                            <a:custGeom>
                              <a:avLst/>
                              <a:gdLst>
                                <a:gd name="T0" fmla="*/ 2 w 3"/>
                                <a:gd name="T1" fmla="*/ 0 h 1"/>
                                <a:gd name="T2" fmla="*/ 2 w 3"/>
                                <a:gd name="T3" fmla="*/ 0 h 1"/>
                                <a:gd name="T4" fmla="*/ 0 w 3"/>
                                <a:gd name="T5" fmla="*/ 0 h 1"/>
                                <a:gd name="T6" fmla="*/ 2 w 3"/>
                                <a:gd name="T7" fmla="*/ 0 h 1"/>
                                <a:gd name="T8" fmla="*/ 2 w 3"/>
                                <a:gd name="T9" fmla="*/ 0 h 1"/>
                                <a:gd name="T10" fmla="*/ 2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2" y="0"/>
                                  </a:moveTo>
                                  <a:lnTo>
                                    <a:pt x="2" y="0"/>
                                  </a:lnTo>
                                  <a:lnTo>
                                    <a:pt x="0" y="0"/>
                                  </a:lnTo>
                                  <a:lnTo>
                                    <a:pt x="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00" name="Freeform 1904"/>
                            <p:cNvSpPr>
                              <a:spLocks/>
                            </p:cNvSpPr>
                            <p:nvPr/>
                          </p:nvSpPr>
                          <p:spPr bwMode="auto">
                            <a:xfrm>
                              <a:off x="412" y="1708"/>
                              <a:ext cx="116" cy="1"/>
                            </a:xfrm>
                            <a:custGeom>
                              <a:avLst/>
                              <a:gdLst>
                                <a:gd name="T0" fmla="*/ 104 w 128"/>
                                <a:gd name="T1" fmla="*/ 0 h 1"/>
                                <a:gd name="T2" fmla="*/ 0 w 128"/>
                                <a:gd name="T3" fmla="*/ 0 h 1"/>
                                <a:gd name="T4" fmla="*/ 0 w 128"/>
                                <a:gd name="T5" fmla="*/ 0 h 1"/>
                                <a:gd name="T6" fmla="*/ 104 w 128"/>
                                <a:gd name="T7" fmla="*/ 0 h 1"/>
                                <a:gd name="T8" fmla="*/ 104 w 128"/>
                                <a:gd name="T9" fmla="*/ 0 h 1"/>
                                <a:gd name="T10" fmla="*/ 104 w 128"/>
                                <a:gd name="T11" fmla="*/ 0 h 1"/>
                                <a:gd name="T12" fmla="*/ 0 60000 65536"/>
                                <a:gd name="T13" fmla="*/ 0 60000 65536"/>
                                <a:gd name="T14" fmla="*/ 0 60000 65536"/>
                                <a:gd name="T15" fmla="*/ 0 60000 65536"/>
                                <a:gd name="T16" fmla="*/ 0 60000 65536"/>
                                <a:gd name="T17" fmla="*/ 0 60000 65536"/>
                                <a:gd name="T18" fmla="*/ 0 w 128"/>
                                <a:gd name="T19" fmla="*/ 0 h 1"/>
                                <a:gd name="T20" fmla="*/ 128 w 12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8" h="1">
                                  <a:moveTo>
                                    <a:pt x="127" y="0"/>
                                  </a:moveTo>
                                  <a:lnTo>
                                    <a:pt x="0" y="0"/>
                                  </a:lnTo>
                                  <a:lnTo>
                                    <a:pt x="12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01" name="Freeform 1905"/>
                            <p:cNvSpPr>
                              <a:spLocks/>
                            </p:cNvSpPr>
                            <p:nvPr/>
                          </p:nvSpPr>
                          <p:spPr bwMode="auto">
                            <a:xfrm>
                              <a:off x="393" y="1708"/>
                              <a:ext cx="5" cy="1"/>
                            </a:xfrm>
                            <a:custGeom>
                              <a:avLst/>
                              <a:gdLst>
                                <a:gd name="T0" fmla="*/ 2 w 5"/>
                                <a:gd name="T1" fmla="*/ 0 h 1"/>
                                <a:gd name="T2" fmla="*/ 0 w 5"/>
                                <a:gd name="T3" fmla="*/ 0 h 1"/>
                                <a:gd name="T4" fmla="*/ 0 w 5"/>
                                <a:gd name="T5" fmla="*/ 0 h 1"/>
                                <a:gd name="T6" fmla="*/ 4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2" y="0"/>
                                  </a:moveTo>
                                  <a:lnTo>
                                    <a:pt x="0" y="0"/>
                                  </a:lnTo>
                                  <a:lnTo>
                                    <a:pt x="4" y="0"/>
                                  </a:lnTo>
                                  <a:lnTo>
                                    <a:pt x="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02" name="Freeform 1906"/>
                            <p:cNvSpPr>
                              <a:spLocks/>
                            </p:cNvSpPr>
                            <p:nvPr/>
                          </p:nvSpPr>
                          <p:spPr bwMode="auto">
                            <a:xfrm>
                              <a:off x="410" y="1708"/>
                              <a:ext cx="118" cy="1"/>
                            </a:xfrm>
                            <a:custGeom>
                              <a:avLst/>
                              <a:gdLst>
                                <a:gd name="T0" fmla="*/ 106 w 130"/>
                                <a:gd name="T1" fmla="*/ 0 h 1"/>
                                <a:gd name="T2" fmla="*/ 2 w 130"/>
                                <a:gd name="T3" fmla="*/ 0 h 1"/>
                                <a:gd name="T4" fmla="*/ 0 w 130"/>
                                <a:gd name="T5" fmla="*/ 0 h 1"/>
                                <a:gd name="T6" fmla="*/ 106 w 130"/>
                                <a:gd name="T7" fmla="*/ 0 h 1"/>
                                <a:gd name="T8" fmla="*/ 106 w 130"/>
                                <a:gd name="T9" fmla="*/ 0 h 1"/>
                                <a:gd name="T10" fmla="*/ 106 w 130"/>
                                <a:gd name="T11" fmla="*/ 0 h 1"/>
                                <a:gd name="T12" fmla="*/ 0 60000 65536"/>
                                <a:gd name="T13" fmla="*/ 0 60000 65536"/>
                                <a:gd name="T14" fmla="*/ 0 60000 65536"/>
                                <a:gd name="T15" fmla="*/ 0 60000 65536"/>
                                <a:gd name="T16" fmla="*/ 0 60000 65536"/>
                                <a:gd name="T17" fmla="*/ 0 60000 65536"/>
                                <a:gd name="T18" fmla="*/ 0 w 130"/>
                                <a:gd name="T19" fmla="*/ 0 h 1"/>
                                <a:gd name="T20" fmla="*/ 130 w 1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0" h="1">
                                  <a:moveTo>
                                    <a:pt x="129" y="0"/>
                                  </a:moveTo>
                                  <a:lnTo>
                                    <a:pt x="2" y="0"/>
                                  </a:lnTo>
                                  <a:lnTo>
                                    <a:pt x="0" y="0"/>
                                  </a:lnTo>
                                  <a:lnTo>
                                    <a:pt x="12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03" name="Freeform 1907"/>
                            <p:cNvSpPr>
                              <a:spLocks/>
                            </p:cNvSpPr>
                            <p:nvPr/>
                          </p:nvSpPr>
                          <p:spPr bwMode="auto">
                            <a:xfrm>
                              <a:off x="393" y="1708"/>
                              <a:ext cx="5" cy="1"/>
                            </a:xfrm>
                            <a:custGeom>
                              <a:avLst/>
                              <a:gdLst>
                                <a:gd name="T0" fmla="*/ 4 w 5"/>
                                <a:gd name="T1" fmla="*/ 0 h 1"/>
                                <a:gd name="T2" fmla="*/ 0 w 5"/>
                                <a:gd name="T3" fmla="*/ 0 h 1"/>
                                <a:gd name="T4" fmla="*/ 0 w 5"/>
                                <a:gd name="T5" fmla="*/ 0 h 1"/>
                                <a:gd name="T6" fmla="*/ 4 w 5"/>
                                <a:gd name="T7" fmla="*/ 0 h 1"/>
                                <a:gd name="T8" fmla="*/ 4 w 5"/>
                                <a:gd name="T9" fmla="*/ 0 h 1"/>
                                <a:gd name="T10" fmla="*/ 4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4" y="0"/>
                                  </a:moveTo>
                                  <a:lnTo>
                                    <a:pt x="0" y="0"/>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04" name="Freeform 1908"/>
                            <p:cNvSpPr>
                              <a:spLocks/>
                            </p:cNvSpPr>
                            <p:nvPr/>
                          </p:nvSpPr>
                          <p:spPr bwMode="auto">
                            <a:xfrm>
                              <a:off x="410" y="1708"/>
                              <a:ext cx="118" cy="1"/>
                            </a:xfrm>
                            <a:custGeom>
                              <a:avLst/>
                              <a:gdLst>
                                <a:gd name="T0" fmla="*/ 106 w 130"/>
                                <a:gd name="T1" fmla="*/ 0 h 1"/>
                                <a:gd name="T2" fmla="*/ 0 w 130"/>
                                <a:gd name="T3" fmla="*/ 0 h 1"/>
                                <a:gd name="T4" fmla="*/ 0 w 130"/>
                                <a:gd name="T5" fmla="*/ 0 h 1"/>
                                <a:gd name="T6" fmla="*/ 106 w 130"/>
                                <a:gd name="T7" fmla="*/ 0 h 1"/>
                                <a:gd name="T8" fmla="*/ 106 w 130"/>
                                <a:gd name="T9" fmla="*/ 0 h 1"/>
                                <a:gd name="T10" fmla="*/ 106 w 130"/>
                                <a:gd name="T11" fmla="*/ 0 h 1"/>
                                <a:gd name="T12" fmla="*/ 0 60000 65536"/>
                                <a:gd name="T13" fmla="*/ 0 60000 65536"/>
                                <a:gd name="T14" fmla="*/ 0 60000 65536"/>
                                <a:gd name="T15" fmla="*/ 0 60000 65536"/>
                                <a:gd name="T16" fmla="*/ 0 60000 65536"/>
                                <a:gd name="T17" fmla="*/ 0 60000 65536"/>
                                <a:gd name="T18" fmla="*/ 0 w 130"/>
                                <a:gd name="T19" fmla="*/ 0 h 1"/>
                                <a:gd name="T20" fmla="*/ 130 w 1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0" h="1">
                                  <a:moveTo>
                                    <a:pt x="129" y="0"/>
                                  </a:moveTo>
                                  <a:lnTo>
                                    <a:pt x="0" y="0"/>
                                  </a:lnTo>
                                  <a:lnTo>
                                    <a:pt x="12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05" name="Freeform 1909"/>
                            <p:cNvSpPr>
                              <a:spLocks/>
                            </p:cNvSpPr>
                            <p:nvPr/>
                          </p:nvSpPr>
                          <p:spPr bwMode="auto">
                            <a:xfrm>
                              <a:off x="393" y="1708"/>
                              <a:ext cx="5" cy="1"/>
                            </a:xfrm>
                            <a:custGeom>
                              <a:avLst/>
                              <a:gdLst>
                                <a:gd name="T0" fmla="*/ 4 w 5"/>
                                <a:gd name="T1" fmla="*/ 0 h 1"/>
                                <a:gd name="T2" fmla="*/ 0 w 5"/>
                                <a:gd name="T3" fmla="*/ 0 h 1"/>
                                <a:gd name="T4" fmla="*/ 0 w 5"/>
                                <a:gd name="T5" fmla="*/ 0 h 1"/>
                                <a:gd name="T6" fmla="*/ 4 w 5"/>
                                <a:gd name="T7" fmla="*/ 0 h 1"/>
                                <a:gd name="T8" fmla="*/ 4 w 5"/>
                                <a:gd name="T9" fmla="*/ 0 h 1"/>
                                <a:gd name="T10" fmla="*/ 4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4" y="0"/>
                                  </a:moveTo>
                                  <a:lnTo>
                                    <a:pt x="0" y="0"/>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06" name="Freeform 1910"/>
                            <p:cNvSpPr>
                              <a:spLocks/>
                            </p:cNvSpPr>
                            <p:nvPr/>
                          </p:nvSpPr>
                          <p:spPr bwMode="auto">
                            <a:xfrm>
                              <a:off x="410" y="1708"/>
                              <a:ext cx="120" cy="1"/>
                            </a:xfrm>
                            <a:custGeom>
                              <a:avLst/>
                              <a:gdLst>
                                <a:gd name="T0" fmla="*/ 106 w 132"/>
                                <a:gd name="T1" fmla="*/ 0 h 1"/>
                                <a:gd name="T2" fmla="*/ 0 w 132"/>
                                <a:gd name="T3" fmla="*/ 0 h 1"/>
                                <a:gd name="T4" fmla="*/ 0 w 132"/>
                                <a:gd name="T5" fmla="*/ 0 h 1"/>
                                <a:gd name="T6" fmla="*/ 108 w 132"/>
                                <a:gd name="T7" fmla="*/ 0 h 1"/>
                                <a:gd name="T8" fmla="*/ 106 w 132"/>
                                <a:gd name="T9" fmla="*/ 0 h 1"/>
                                <a:gd name="T10" fmla="*/ 106 w 132"/>
                                <a:gd name="T11" fmla="*/ 0 h 1"/>
                                <a:gd name="T12" fmla="*/ 0 60000 65536"/>
                                <a:gd name="T13" fmla="*/ 0 60000 65536"/>
                                <a:gd name="T14" fmla="*/ 0 60000 65536"/>
                                <a:gd name="T15" fmla="*/ 0 60000 65536"/>
                                <a:gd name="T16" fmla="*/ 0 60000 65536"/>
                                <a:gd name="T17" fmla="*/ 0 60000 65536"/>
                                <a:gd name="T18" fmla="*/ 0 w 132"/>
                                <a:gd name="T19" fmla="*/ 0 h 1"/>
                                <a:gd name="T20" fmla="*/ 132 w 1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2" h="1">
                                  <a:moveTo>
                                    <a:pt x="129" y="0"/>
                                  </a:moveTo>
                                  <a:lnTo>
                                    <a:pt x="0" y="0"/>
                                  </a:lnTo>
                                  <a:lnTo>
                                    <a:pt x="131" y="0"/>
                                  </a:lnTo>
                                  <a:lnTo>
                                    <a:pt x="12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07" name="Freeform 1911"/>
                            <p:cNvSpPr>
                              <a:spLocks/>
                            </p:cNvSpPr>
                            <p:nvPr/>
                          </p:nvSpPr>
                          <p:spPr bwMode="auto">
                            <a:xfrm>
                              <a:off x="393" y="1708"/>
                              <a:ext cx="6" cy="1"/>
                            </a:xfrm>
                            <a:custGeom>
                              <a:avLst/>
                              <a:gdLst>
                                <a:gd name="T0" fmla="*/ 3 w 7"/>
                                <a:gd name="T1" fmla="*/ 0 h 1"/>
                                <a:gd name="T2" fmla="*/ 0 w 7"/>
                                <a:gd name="T3" fmla="*/ 0 h 1"/>
                                <a:gd name="T4" fmla="*/ 0 w 7"/>
                                <a:gd name="T5" fmla="*/ 0 h 1"/>
                                <a:gd name="T6" fmla="*/ 4 w 7"/>
                                <a:gd name="T7" fmla="*/ 0 h 1"/>
                                <a:gd name="T8" fmla="*/ 3 w 7"/>
                                <a:gd name="T9" fmla="*/ 0 h 1"/>
                                <a:gd name="T10" fmla="*/ 3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4" y="0"/>
                                  </a:moveTo>
                                  <a:lnTo>
                                    <a:pt x="0" y="0"/>
                                  </a:lnTo>
                                  <a:lnTo>
                                    <a:pt x="6" y="0"/>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08" name="Freeform 1912"/>
                            <p:cNvSpPr>
                              <a:spLocks/>
                            </p:cNvSpPr>
                            <p:nvPr/>
                          </p:nvSpPr>
                          <p:spPr bwMode="auto">
                            <a:xfrm>
                              <a:off x="410" y="1707"/>
                              <a:ext cx="120" cy="2"/>
                            </a:xfrm>
                            <a:custGeom>
                              <a:avLst/>
                              <a:gdLst>
                                <a:gd name="T0" fmla="*/ 108 w 132"/>
                                <a:gd name="T1" fmla="*/ 1 h 3"/>
                                <a:gd name="T2" fmla="*/ 0 w 132"/>
                                <a:gd name="T3" fmla="*/ 1 h 3"/>
                                <a:gd name="T4" fmla="*/ 0 w 132"/>
                                <a:gd name="T5" fmla="*/ 0 h 3"/>
                                <a:gd name="T6" fmla="*/ 108 w 132"/>
                                <a:gd name="T7" fmla="*/ 0 h 3"/>
                                <a:gd name="T8" fmla="*/ 108 w 132"/>
                                <a:gd name="T9" fmla="*/ 1 h 3"/>
                                <a:gd name="T10" fmla="*/ 108 w 132"/>
                                <a:gd name="T11" fmla="*/ 1 h 3"/>
                                <a:gd name="T12" fmla="*/ 0 60000 65536"/>
                                <a:gd name="T13" fmla="*/ 0 60000 65536"/>
                                <a:gd name="T14" fmla="*/ 0 60000 65536"/>
                                <a:gd name="T15" fmla="*/ 0 60000 65536"/>
                                <a:gd name="T16" fmla="*/ 0 60000 65536"/>
                                <a:gd name="T17" fmla="*/ 0 60000 65536"/>
                                <a:gd name="T18" fmla="*/ 0 w 132"/>
                                <a:gd name="T19" fmla="*/ 0 h 3"/>
                                <a:gd name="T20" fmla="*/ 132 w 132"/>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2" h="3">
                                  <a:moveTo>
                                    <a:pt x="131" y="2"/>
                                  </a:moveTo>
                                  <a:lnTo>
                                    <a:pt x="0" y="2"/>
                                  </a:lnTo>
                                  <a:lnTo>
                                    <a:pt x="0" y="0"/>
                                  </a:lnTo>
                                  <a:lnTo>
                                    <a:pt x="131" y="0"/>
                                  </a:lnTo>
                                  <a:lnTo>
                                    <a:pt x="131"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09" name="Freeform 1913"/>
                            <p:cNvSpPr>
                              <a:spLocks/>
                            </p:cNvSpPr>
                            <p:nvPr/>
                          </p:nvSpPr>
                          <p:spPr bwMode="auto">
                            <a:xfrm>
                              <a:off x="391" y="1707"/>
                              <a:ext cx="8" cy="2"/>
                            </a:xfrm>
                            <a:custGeom>
                              <a:avLst/>
                              <a:gdLst>
                                <a:gd name="T0" fmla="*/ 6 w 9"/>
                                <a:gd name="T1" fmla="*/ 1 h 3"/>
                                <a:gd name="T2" fmla="*/ 2 w 9"/>
                                <a:gd name="T3" fmla="*/ 1 h 3"/>
                                <a:gd name="T4" fmla="*/ 0 w 9"/>
                                <a:gd name="T5" fmla="*/ 0 h 3"/>
                                <a:gd name="T6" fmla="*/ 6 w 9"/>
                                <a:gd name="T7" fmla="*/ 0 h 3"/>
                                <a:gd name="T8" fmla="*/ 6 w 9"/>
                                <a:gd name="T9" fmla="*/ 1 h 3"/>
                                <a:gd name="T10" fmla="*/ 6 w 9"/>
                                <a:gd name="T11" fmla="*/ 1 h 3"/>
                                <a:gd name="T12" fmla="*/ 0 60000 65536"/>
                                <a:gd name="T13" fmla="*/ 0 60000 65536"/>
                                <a:gd name="T14" fmla="*/ 0 60000 65536"/>
                                <a:gd name="T15" fmla="*/ 0 60000 65536"/>
                                <a:gd name="T16" fmla="*/ 0 60000 65536"/>
                                <a:gd name="T17" fmla="*/ 0 60000 65536"/>
                                <a:gd name="T18" fmla="*/ 0 w 9"/>
                                <a:gd name="T19" fmla="*/ 0 h 3"/>
                                <a:gd name="T20" fmla="*/ 9 w 9"/>
                                <a:gd name="T21" fmla="*/ 3 h 3"/>
                              </a:gdLst>
                              <a:ahLst/>
                              <a:cxnLst>
                                <a:cxn ang="T12">
                                  <a:pos x="T0" y="T1"/>
                                </a:cxn>
                                <a:cxn ang="T13">
                                  <a:pos x="T2" y="T3"/>
                                </a:cxn>
                                <a:cxn ang="T14">
                                  <a:pos x="T4" y="T5"/>
                                </a:cxn>
                                <a:cxn ang="T15">
                                  <a:pos x="T6" y="T7"/>
                                </a:cxn>
                                <a:cxn ang="T16">
                                  <a:pos x="T8" y="T9"/>
                                </a:cxn>
                                <a:cxn ang="T17">
                                  <a:pos x="T10" y="T11"/>
                                </a:cxn>
                              </a:cxnLst>
                              <a:rect l="T18" t="T19" r="T20" b="T21"/>
                              <a:pathLst>
                                <a:path w="9" h="3">
                                  <a:moveTo>
                                    <a:pt x="8" y="2"/>
                                  </a:moveTo>
                                  <a:lnTo>
                                    <a:pt x="2" y="2"/>
                                  </a:lnTo>
                                  <a:lnTo>
                                    <a:pt x="0" y="0"/>
                                  </a:lnTo>
                                  <a:lnTo>
                                    <a:pt x="8" y="0"/>
                                  </a:lnTo>
                                  <a:lnTo>
                                    <a:pt x="8"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10" name="Freeform 1914"/>
                            <p:cNvSpPr>
                              <a:spLocks/>
                            </p:cNvSpPr>
                            <p:nvPr/>
                          </p:nvSpPr>
                          <p:spPr bwMode="auto">
                            <a:xfrm>
                              <a:off x="410" y="1707"/>
                              <a:ext cx="120" cy="0"/>
                            </a:xfrm>
                            <a:custGeom>
                              <a:avLst/>
                              <a:gdLst>
                                <a:gd name="T0" fmla="*/ 108 w 132"/>
                                <a:gd name="T1" fmla="*/ 0 h 1"/>
                                <a:gd name="T2" fmla="*/ 0 w 132"/>
                                <a:gd name="T3" fmla="*/ 0 h 1"/>
                                <a:gd name="T4" fmla="*/ 0 w 132"/>
                                <a:gd name="T5" fmla="*/ 0 h 1"/>
                                <a:gd name="T6" fmla="*/ 108 w 132"/>
                                <a:gd name="T7" fmla="*/ 0 h 1"/>
                                <a:gd name="T8" fmla="*/ 108 w 132"/>
                                <a:gd name="T9" fmla="*/ 0 h 1"/>
                                <a:gd name="T10" fmla="*/ 108 w 132"/>
                                <a:gd name="T11" fmla="*/ 0 h 1"/>
                                <a:gd name="T12" fmla="*/ 0 60000 65536"/>
                                <a:gd name="T13" fmla="*/ 0 60000 65536"/>
                                <a:gd name="T14" fmla="*/ 0 60000 65536"/>
                                <a:gd name="T15" fmla="*/ 0 60000 65536"/>
                                <a:gd name="T16" fmla="*/ 0 60000 65536"/>
                                <a:gd name="T17" fmla="*/ 0 60000 65536"/>
                                <a:gd name="T18" fmla="*/ 0 w 132"/>
                                <a:gd name="T19" fmla="*/ 0 h 1"/>
                                <a:gd name="T20" fmla="*/ 132 w 132"/>
                                <a:gd name="T21" fmla="*/ 0 h 1"/>
                              </a:gdLst>
                              <a:ahLst/>
                              <a:cxnLst>
                                <a:cxn ang="T12">
                                  <a:pos x="T0" y="T1"/>
                                </a:cxn>
                                <a:cxn ang="T13">
                                  <a:pos x="T2" y="T3"/>
                                </a:cxn>
                                <a:cxn ang="T14">
                                  <a:pos x="T4" y="T5"/>
                                </a:cxn>
                                <a:cxn ang="T15">
                                  <a:pos x="T6" y="T7"/>
                                </a:cxn>
                                <a:cxn ang="T16">
                                  <a:pos x="T8" y="T9"/>
                                </a:cxn>
                                <a:cxn ang="T17">
                                  <a:pos x="T10" y="T11"/>
                                </a:cxn>
                              </a:cxnLst>
                              <a:rect l="T18" t="T19" r="T20" b="T21"/>
                              <a:pathLst>
                                <a:path w="132" h="1">
                                  <a:moveTo>
                                    <a:pt x="131" y="0"/>
                                  </a:moveTo>
                                  <a:lnTo>
                                    <a:pt x="0" y="0"/>
                                  </a:lnTo>
                                  <a:lnTo>
                                    <a:pt x="13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11" name="Freeform 1915"/>
                            <p:cNvSpPr>
                              <a:spLocks/>
                            </p:cNvSpPr>
                            <p:nvPr/>
                          </p:nvSpPr>
                          <p:spPr bwMode="auto">
                            <a:xfrm>
                              <a:off x="391" y="1707"/>
                              <a:ext cx="8" cy="0"/>
                            </a:xfrm>
                            <a:custGeom>
                              <a:avLst/>
                              <a:gdLst>
                                <a:gd name="T0" fmla="*/ 6 w 9"/>
                                <a:gd name="T1" fmla="*/ 0 h 1"/>
                                <a:gd name="T2" fmla="*/ 0 w 9"/>
                                <a:gd name="T3" fmla="*/ 0 h 1"/>
                                <a:gd name="T4" fmla="*/ 0 w 9"/>
                                <a:gd name="T5" fmla="*/ 0 h 1"/>
                                <a:gd name="T6" fmla="*/ 6 w 9"/>
                                <a:gd name="T7" fmla="*/ 0 h 1"/>
                                <a:gd name="T8" fmla="*/ 6 w 9"/>
                                <a:gd name="T9" fmla="*/ 0 h 1"/>
                                <a:gd name="T10" fmla="*/ 6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0 h 1"/>
                              </a:gdLst>
                              <a:ahLst/>
                              <a:cxnLst>
                                <a:cxn ang="T12">
                                  <a:pos x="T0" y="T1"/>
                                </a:cxn>
                                <a:cxn ang="T13">
                                  <a:pos x="T2" y="T3"/>
                                </a:cxn>
                                <a:cxn ang="T14">
                                  <a:pos x="T4" y="T5"/>
                                </a:cxn>
                                <a:cxn ang="T15">
                                  <a:pos x="T6" y="T7"/>
                                </a:cxn>
                                <a:cxn ang="T16">
                                  <a:pos x="T8" y="T9"/>
                                </a:cxn>
                                <a:cxn ang="T17">
                                  <a:pos x="T10" y="T11"/>
                                </a:cxn>
                              </a:cxnLst>
                              <a:rect l="T18" t="T19" r="T20" b="T21"/>
                              <a:pathLst>
                                <a:path w="9" h="1">
                                  <a:moveTo>
                                    <a:pt x="8" y="0"/>
                                  </a:moveTo>
                                  <a:lnTo>
                                    <a:pt x="0"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12" name="Freeform 1916"/>
                            <p:cNvSpPr>
                              <a:spLocks/>
                            </p:cNvSpPr>
                            <p:nvPr/>
                          </p:nvSpPr>
                          <p:spPr bwMode="auto">
                            <a:xfrm>
                              <a:off x="410" y="1707"/>
                              <a:ext cx="120" cy="0"/>
                            </a:xfrm>
                            <a:custGeom>
                              <a:avLst/>
                              <a:gdLst>
                                <a:gd name="T0" fmla="*/ 108 w 132"/>
                                <a:gd name="T1" fmla="*/ 0 h 1"/>
                                <a:gd name="T2" fmla="*/ 0 w 132"/>
                                <a:gd name="T3" fmla="*/ 0 h 1"/>
                                <a:gd name="T4" fmla="*/ 0 w 132"/>
                                <a:gd name="T5" fmla="*/ 0 h 1"/>
                                <a:gd name="T6" fmla="*/ 108 w 132"/>
                                <a:gd name="T7" fmla="*/ 0 h 1"/>
                                <a:gd name="T8" fmla="*/ 108 w 132"/>
                                <a:gd name="T9" fmla="*/ 0 h 1"/>
                                <a:gd name="T10" fmla="*/ 108 w 132"/>
                                <a:gd name="T11" fmla="*/ 0 h 1"/>
                                <a:gd name="T12" fmla="*/ 0 60000 65536"/>
                                <a:gd name="T13" fmla="*/ 0 60000 65536"/>
                                <a:gd name="T14" fmla="*/ 0 60000 65536"/>
                                <a:gd name="T15" fmla="*/ 0 60000 65536"/>
                                <a:gd name="T16" fmla="*/ 0 60000 65536"/>
                                <a:gd name="T17" fmla="*/ 0 60000 65536"/>
                                <a:gd name="T18" fmla="*/ 0 w 132"/>
                                <a:gd name="T19" fmla="*/ 0 h 1"/>
                                <a:gd name="T20" fmla="*/ 132 w 132"/>
                                <a:gd name="T21" fmla="*/ 0 h 1"/>
                              </a:gdLst>
                              <a:ahLst/>
                              <a:cxnLst>
                                <a:cxn ang="T12">
                                  <a:pos x="T0" y="T1"/>
                                </a:cxn>
                                <a:cxn ang="T13">
                                  <a:pos x="T2" y="T3"/>
                                </a:cxn>
                                <a:cxn ang="T14">
                                  <a:pos x="T4" y="T5"/>
                                </a:cxn>
                                <a:cxn ang="T15">
                                  <a:pos x="T6" y="T7"/>
                                </a:cxn>
                                <a:cxn ang="T16">
                                  <a:pos x="T8" y="T9"/>
                                </a:cxn>
                                <a:cxn ang="T17">
                                  <a:pos x="T10" y="T11"/>
                                </a:cxn>
                              </a:cxnLst>
                              <a:rect l="T18" t="T19" r="T20" b="T21"/>
                              <a:pathLst>
                                <a:path w="132" h="1">
                                  <a:moveTo>
                                    <a:pt x="131" y="0"/>
                                  </a:moveTo>
                                  <a:lnTo>
                                    <a:pt x="0" y="0"/>
                                  </a:lnTo>
                                  <a:lnTo>
                                    <a:pt x="13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13" name="Freeform 1917"/>
                            <p:cNvSpPr>
                              <a:spLocks/>
                            </p:cNvSpPr>
                            <p:nvPr/>
                          </p:nvSpPr>
                          <p:spPr bwMode="auto">
                            <a:xfrm>
                              <a:off x="391" y="1707"/>
                              <a:ext cx="11" cy="0"/>
                            </a:xfrm>
                            <a:custGeom>
                              <a:avLst/>
                              <a:gdLst>
                                <a:gd name="T0" fmla="*/ 6 w 12"/>
                                <a:gd name="T1" fmla="*/ 0 h 1"/>
                                <a:gd name="T2" fmla="*/ 0 w 12"/>
                                <a:gd name="T3" fmla="*/ 0 h 1"/>
                                <a:gd name="T4" fmla="*/ 0 w 12"/>
                                <a:gd name="T5" fmla="*/ 0 h 1"/>
                                <a:gd name="T6" fmla="*/ 9 w 12"/>
                                <a:gd name="T7" fmla="*/ 0 h 1"/>
                                <a:gd name="T8" fmla="*/ 6 w 12"/>
                                <a:gd name="T9" fmla="*/ 0 h 1"/>
                                <a:gd name="T10" fmla="*/ 6 w 12"/>
                                <a:gd name="T11" fmla="*/ 0 h 1"/>
                                <a:gd name="T12" fmla="*/ 0 60000 65536"/>
                                <a:gd name="T13" fmla="*/ 0 60000 65536"/>
                                <a:gd name="T14" fmla="*/ 0 60000 65536"/>
                                <a:gd name="T15" fmla="*/ 0 60000 65536"/>
                                <a:gd name="T16" fmla="*/ 0 60000 65536"/>
                                <a:gd name="T17" fmla="*/ 0 60000 65536"/>
                                <a:gd name="T18" fmla="*/ 0 w 12"/>
                                <a:gd name="T19" fmla="*/ 0 h 1"/>
                                <a:gd name="T20" fmla="*/ 12 w 12"/>
                                <a:gd name="T21" fmla="*/ 0 h 1"/>
                              </a:gdLst>
                              <a:ahLst/>
                              <a:cxnLst>
                                <a:cxn ang="T12">
                                  <a:pos x="T0" y="T1"/>
                                </a:cxn>
                                <a:cxn ang="T13">
                                  <a:pos x="T2" y="T3"/>
                                </a:cxn>
                                <a:cxn ang="T14">
                                  <a:pos x="T4" y="T5"/>
                                </a:cxn>
                                <a:cxn ang="T15">
                                  <a:pos x="T6" y="T7"/>
                                </a:cxn>
                                <a:cxn ang="T16">
                                  <a:pos x="T8" y="T9"/>
                                </a:cxn>
                                <a:cxn ang="T17">
                                  <a:pos x="T10" y="T11"/>
                                </a:cxn>
                              </a:cxnLst>
                              <a:rect l="T18" t="T19" r="T20" b="T21"/>
                              <a:pathLst>
                                <a:path w="12" h="1">
                                  <a:moveTo>
                                    <a:pt x="8" y="0"/>
                                  </a:moveTo>
                                  <a:lnTo>
                                    <a:pt x="0" y="0"/>
                                  </a:lnTo>
                                  <a:lnTo>
                                    <a:pt x="11"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14" name="Freeform 1918"/>
                            <p:cNvSpPr>
                              <a:spLocks/>
                            </p:cNvSpPr>
                            <p:nvPr/>
                          </p:nvSpPr>
                          <p:spPr bwMode="auto">
                            <a:xfrm>
                              <a:off x="408" y="1707"/>
                              <a:ext cx="122" cy="0"/>
                            </a:xfrm>
                            <a:custGeom>
                              <a:avLst/>
                              <a:gdLst>
                                <a:gd name="T0" fmla="*/ 110 w 134"/>
                                <a:gd name="T1" fmla="*/ 0 h 1"/>
                                <a:gd name="T2" fmla="*/ 2 w 134"/>
                                <a:gd name="T3" fmla="*/ 0 h 1"/>
                                <a:gd name="T4" fmla="*/ 0 w 134"/>
                                <a:gd name="T5" fmla="*/ 0 h 1"/>
                                <a:gd name="T6" fmla="*/ 110 w 134"/>
                                <a:gd name="T7" fmla="*/ 0 h 1"/>
                                <a:gd name="T8" fmla="*/ 110 w 134"/>
                                <a:gd name="T9" fmla="*/ 0 h 1"/>
                                <a:gd name="T10" fmla="*/ 110 w 134"/>
                                <a:gd name="T11" fmla="*/ 0 h 1"/>
                                <a:gd name="T12" fmla="*/ 0 60000 65536"/>
                                <a:gd name="T13" fmla="*/ 0 60000 65536"/>
                                <a:gd name="T14" fmla="*/ 0 60000 65536"/>
                                <a:gd name="T15" fmla="*/ 0 60000 65536"/>
                                <a:gd name="T16" fmla="*/ 0 60000 65536"/>
                                <a:gd name="T17" fmla="*/ 0 60000 65536"/>
                                <a:gd name="T18" fmla="*/ 0 w 134"/>
                                <a:gd name="T19" fmla="*/ 0 h 1"/>
                                <a:gd name="T20" fmla="*/ 134 w 134"/>
                                <a:gd name="T21" fmla="*/ 0 h 1"/>
                              </a:gdLst>
                              <a:ahLst/>
                              <a:cxnLst>
                                <a:cxn ang="T12">
                                  <a:pos x="T0" y="T1"/>
                                </a:cxn>
                                <a:cxn ang="T13">
                                  <a:pos x="T2" y="T3"/>
                                </a:cxn>
                                <a:cxn ang="T14">
                                  <a:pos x="T4" y="T5"/>
                                </a:cxn>
                                <a:cxn ang="T15">
                                  <a:pos x="T6" y="T7"/>
                                </a:cxn>
                                <a:cxn ang="T16">
                                  <a:pos x="T8" y="T9"/>
                                </a:cxn>
                                <a:cxn ang="T17">
                                  <a:pos x="T10" y="T11"/>
                                </a:cxn>
                              </a:cxnLst>
                              <a:rect l="T18" t="T19" r="T20" b="T21"/>
                              <a:pathLst>
                                <a:path w="134" h="1">
                                  <a:moveTo>
                                    <a:pt x="133" y="0"/>
                                  </a:moveTo>
                                  <a:lnTo>
                                    <a:pt x="2" y="0"/>
                                  </a:lnTo>
                                  <a:lnTo>
                                    <a:pt x="0" y="0"/>
                                  </a:lnTo>
                                  <a:lnTo>
                                    <a:pt x="13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15" name="Freeform 1919"/>
                            <p:cNvSpPr>
                              <a:spLocks/>
                            </p:cNvSpPr>
                            <p:nvPr/>
                          </p:nvSpPr>
                          <p:spPr bwMode="auto">
                            <a:xfrm>
                              <a:off x="391" y="1707"/>
                              <a:ext cx="11" cy="0"/>
                            </a:xfrm>
                            <a:custGeom>
                              <a:avLst/>
                              <a:gdLst>
                                <a:gd name="T0" fmla="*/ 9 w 12"/>
                                <a:gd name="T1" fmla="*/ 0 h 1"/>
                                <a:gd name="T2" fmla="*/ 0 w 12"/>
                                <a:gd name="T3" fmla="*/ 0 h 1"/>
                                <a:gd name="T4" fmla="*/ 0 w 12"/>
                                <a:gd name="T5" fmla="*/ 0 h 1"/>
                                <a:gd name="T6" fmla="*/ 9 w 12"/>
                                <a:gd name="T7" fmla="*/ 0 h 1"/>
                                <a:gd name="T8" fmla="*/ 9 w 12"/>
                                <a:gd name="T9" fmla="*/ 0 h 1"/>
                                <a:gd name="T10" fmla="*/ 9 w 12"/>
                                <a:gd name="T11" fmla="*/ 0 h 1"/>
                                <a:gd name="T12" fmla="*/ 0 60000 65536"/>
                                <a:gd name="T13" fmla="*/ 0 60000 65536"/>
                                <a:gd name="T14" fmla="*/ 0 60000 65536"/>
                                <a:gd name="T15" fmla="*/ 0 60000 65536"/>
                                <a:gd name="T16" fmla="*/ 0 60000 65536"/>
                                <a:gd name="T17" fmla="*/ 0 60000 65536"/>
                                <a:gd name="T18" fmla="*/ 0 w 12"/>
                                <a:gd name="T19" fmla="*/ 0 h 1"/>
                                <a:gd name="T20" fmla="*/ 12 w 12"/>
                                <a:gd name="T21" fmla="*/ 0 h 1"/>
                              </a:gdLst>
                              <a:ahLst/>
                              <a:cxnLst>
                                <a:cxn ang="T12">
                                  <a:pos x="T0" y="T1"/>
                                </a:cxn>
                                <a:cxn ang="T13">
                                  <a:pos x="T2" y="T3"/>
                                </a:cxn>
                                <a:cxn ang="T14">
                                  <a:pos x="T4" y="T5"/>
                                </a:cxn>
                                <a:cxn ang="T15">
                                  <a:pos x="T6" y="T7"/>
                                </a:cxn>
                                <a:cxn ang="T16">
                                  <a:pos x="T8" y="T9"/>
                                </a:cxn>
                                <a:cxn ang="T17">
                                  <a:pos x="T10" y="T11"/>
                                </a:cxn>
                              </a:cxnLst>
                              <a:rect l="T18" t="T19" r="T20" b="T21"/>
                              <a:pathLst>
                                <a:path w="12" h="1">
                                  <a:moveTo>
                                    <a:pt x="11" y="0"/>
                                  </a:moveTo>
                                  <a:lnTo>
                                    <a:pt x="0" y="0"/>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16" name="Freeform 1920"/>
                            <p:cNvSpPr>
                              <a:spLocks/>
                            </p:cNvSpPr>
                            <p:nvPr/>
                          </p:nvSpPr>
                          <p:spPr bwMode="auto">
                            <a:xfrm>
                              <a:off x="408" y="1707"/>
                              <a:ext cx="122" cy="0"/>
                            </a:xfrm>
                            <a:custGeom>
                              <a:avLst/>
                              <a:gdLst>
                                <a:gd name="T0" fmla="*/ 110 w 134"/>
                                <a:gd name="T1" fmla="*/ 0 h 1"/>
                                <a:gd name="T2" fmla="*/ 0 w 134"/>
                                <a:gd name="T3" fmla="*/ 0 h 1"/>
                                <a:gd name="T4" fmla="*/ 0 w 134"/>
                                <a:gd name="T5" fmla="*/ 0 h 1"/>
                                <a:gd name="T6" fmla="*/ 110 w 134"/>
                                <a:gd name="T7" fmla="*/ 0 h 1"/>
                                <a:gd name="T8" fmla="*/ 110 w 134"/>
                                <a:gd name="T9" fmla="*/ 0 h 1"/>
                                <a:gd name="T10" fmla="*/ 110 w 134"/>
                                <a:gd name="T11" fmla="*/ 0 h 1"/>
                                <a:gd name="T12" fmla="*/ 0 60000 65536"/>
                                <a:gd name="T13" fmla="*/ 0 60000 65536"/>
                                <a:gd name="T14" fmla="*/ 0 60000 65536"/>
                                <a:gd name="T15" fmla="*/ 0 60000 65536"/>
                                <a:gd name="T16" fmla="*/ 0 60000 65536"/>
                                <a:gd name="T17" fmla="*/ 0 60000 65536"/>
                                <a:gd name="T18" fmla="*/ 0 w 134"/>
                                <a:gd name="T19" fmla="*/ 0 h 1"/>
                                <a:gd name="T20" fmla="*/ 134 w 134"/>
                                <a:gd name="T21" fmla="*/ 0 h 1"/>
                              </a:gdLst>
                              <a:ahLst/>
                              <a:cxnLst>
                                <a:cxn ang="T12">
                                  <a:pos x="T0" y="T1"/>
                                </a:cxn>
                                <a:cxn ang="T13">
                                  <a:pos x="T2" y="T3"/>
                                </a:cxn>
                                <a:cxn ang="T14">
                                  <a:pos x="T4" y="T5"/>
                                </a:cxn>
                                <a:cxn ang="T15">
                                  <a:pos x="T6" y="T7"/>
                                </a:cxn>
                                <a:cxn ang="T16">
                                  <a:pos x="T8" y="T9"/>
                                </a:cxn>
                                <a:cxn ang="T17">
                                  <a:pos x="T10" y="T11"/>
                                </a:cxn>
                              </a:cxnLst>
                              <a:rect l="T18" t="T19" r="T20" b="T21"/>
                              <a:pathLst>
                                <a:path w="134" h="1">
                                  <a:moveTo>
                                    <a:pt x="133" y="0"/>
                                  </a:moveTo>
                                  <a:lnTo>
                                    <a:pt x="0" y="0"/>
                                  </a:lnTo>
                                  <a:lnTo>
                                    <a:pt x="13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17" name="Freeform 1921"/>
                            <p:cNvSpPr>
                              <a:spLocks/>
                            </p:cNvSpPr>
                            <p:nvPr/>
                          </p:nvSpPr>
                          <p:spPr bwMode="auto">
                            <a:xfrm>
                              <a:off x="391" y="1707"/>
                              <a:ext cx="11" cy="0"/>
                            </a:xfrm>
                            <a:custGeom>
                              <a:avLst/>
                              <a:gdLst>
                                <a:gd name="T0" fmla="*/ 9 w 12"/>
                                <a:gd name="T1" fmla="*/ 0 h 1"/>
                                <a:gd name="T2" fmla="*/ 0 w 12"/>
                                <a:gd name="T3" fmla="*/ 0 h 1"/>
                                <a:gd name="T4" fmla="*/ 0 w 12"/>
                                <a:gd name="T5" fmla="*/ 0 h 1"/>
                                <a:gd name="T6" fmla="*/ 9 w 12"/>
                                <a:gd name="T7" fmla="*/ 0 h 1"/>
                                <a:gd name="T8" fmla="*/ 9 w 12"/>
                                <a:gd name="T9" fmla="*/ 0 h 1"/>
                                <a:gd name="T10" fmla="*/ 9 w 12"/>
                                <a:gd name="T11" fmla="*/ 0 h 1"/>
                                <a:gd name="T12" fmla="*/ 0 60000 65536"/>
                                <a:gd name="T13" fmla="*/ 0 60000 65536"/>
                                <a:gd name="T14" fmla="*/ 0 60000 65536"/>
                                <a:gd name="T15" fmla="*/ 0 60000 65536"/>
                                <a:gd name="T16" fmla="*/ 0 60000 65536"/>
                                <a:gd name="T17" fmla="*/ 0 60000 65536"/>
                                <a:gd name="T18" fmla="*/ 0 w 12"/>
                                <a:gd name="T19" fmla="*/ 0 h 1"/>
                                <a:gd name="T20" fmla="*/ 12 w 12"/>
                                <a:gd name="T21" fmla="*/ 0 h 1"/>
                              </a:gdLst>
                              <a:ahLst/>
                              <a:cxnLst>
                                <a:cxn ang="T12">
                                  <a:pos x="T0" y="T1"/>
                                </a:cxn>
                                <a:cxn ang="T13">
                                  <a:pos x="T2" y="T3"/>
                                </a:cxn>
                                <a:cxn ang="T14">
                                  <a:pos x="T4" y="T5"/>
                                </a:cxn>
                                <a:cxn ang="T15">
                                  <a:pos x="T6" y="T7"/>
                                </a:cxn>
                                <a:cxn ang="T16">
                                  <a:pos x="T8" y="T9"/>
                                </a:cxn>
                                <a:cxn ang="T17">
                                  <a:pos x="T10" y="T11"/>
                                </a:cxn>
                              </a:cxnLst>
                              <a:rect l="T18" t="T19" r="T20" b="T21"/>
                              <a:pathLst>
                                <a:path w="12" h="1">
                                  <a:moveTo>
                                    <a:pt x="11" y="0"/>
                                  </a:moveTo>
                                  <a:lnTo>
                                    <a:pt x="0" y="0"/>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18" name="Freeform 1922"/>
                            <p:cNvSpPr>
                              <a:spLocks/>
                            </p:cNvSpPr>
                            <p:nvPr/>
                          </p:nvSpPr>
                          <p:spPr bwMode="auto">
                            <a:xfrm>
                              <a:off x="408" y="1707"/>
                              <a:ext cx="124" cy="0"/>
                            </a:xfrm>
                            <a:custGeom>
                              <a:avLst/>
                              <a:gdLst>
                                <a:gd name="T0" fmla="*/ 110 w 136"/>
                                <a:gd name="T1" fmla="*/ 0 h 1"/>
                                <a:gd name="T2" fmla="*/ 0 w 136"/>
                                <a:gd name="T3" fmla="*/ 0 h 1"/>
                                <a:gd name="T4" fmla="*/ 0 w 136"/>
                                <a:gd name="T5" fmla="*/ 0 h 1"/>
                                <a:gd name="T6" fmla="*/ 112 w 136"/>
                                <a:gd name="T7" fmla="*/ 0 h 1"/>
                                <a:gd name="T8" fmla="*/ 110 w 136"/>
                                <a:gd name="T9" fmla="*/ 0 h 1"/>
                                <a:gd name="T10" fmla="*/ 110 w 136"/>
                                <a:gd name="T11" fmla="*/ 0 h 1"/>
                                <a:gd name="T12" fmla="*/ 0 60000 65536"/>
                                <a:gd name="T13" fmla="*/ 0 60000 65536"/>
                                <a:gd name="T14" fmla="*/ 0 60000 65536"/>
                                <a:gd name="T15" fmla="*/ 0 60000 65536"/>
                                <a:gd name="T16" fmla="*/ 0 60000 65536"/>
                                <a:gd name="T17" fmla="*/ 0 60000 65536"/>
                                <a:gd name="T18" fmla="*/ 0 w 136"/>
                                <a:gd name="T19" fmla="*/ 0 h 1"/>
                                <a:gd name="T20" fmla="*/ 136 w 136"/>
                                <a:gd name="T21" fmla="*/ 0 h 1"/>
                              </a:gdLst>
                              <a:ahLst/>
                              <a:cxnLst>
                                <a:cxn ang="T12">
                                  <a:pos x="T0" y="T1"/>
                                </a:cxn>
                                <a:cxn ang="T13">
                                  <a:pos x="T2" y="T3"/>
                                </a:cxn>
                                <a:cxn ang="T14">
                                  <a:pos x="T4" y="T5"/>
                                </a:cxn>
                                <a:cxn ang="T15">
                                  <a:pos x="T6" y="T7"/>
                                </a:cxn>
                                <a:cxn ang="T16">
                                  <a:pos x="T8" y="T9"/>
                                </a:cxn>
                                <a:cxn ang="T17">
                                  <a:pos x="T10" y="T11"/>
                                </a:cxn>
                              </a:cxnLst>
                              <a:rect l="T18" t="T19" r="T20" b="T21"/>
                              <a:pathLst>
                                <a:path w="136" h="1">
                                  <a:moveTo>
                                    <a:pt x="133" y="0"/>
                                  </a:moveTo>
                                  <a:lnTo>
                                    <a:pt x="0" y="0"/>
                                  </a:lnTo>
                                  <a:lnTo>
                                    <a:pt x="135" y="0"/>
                                  </a:lnTo>
                                  <a:lnTo>
                                    <a:pt x="13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19" name="Freeform 1923"/>
                            <p:cNvSpPr>
                              <a:spLocks/>
                            </p:cNvSpPr>
                            <p:nvPr/>
                          </p:nvSpPr>
                          <p:spPr bwMode="auto">
                            <a:xfrm>
                              <a:off x="389" y="1707"/>
                              <a:ext cx="14" cy="0"/>
                            </a:xfrm>
                            <a:custGeom>
                              <a:avLst/>
                              <a:gdLst>
                                <a:gd name="T0" fmla="*/ 11 w 15"/>
                                <a:gd name="T1" fmla="*/ 0 h 1"/>
                                <a:gd name="T2" fmla="*/ 2 w 15"/>
                                <a:gd name="T3" fmla="*/ 0 h 1"/>
                                <a:gd name="T4" fmla="*/ 0 w 15"/>
                                <a:gd name="T5" fmla="*/ 0 h 1"/>
                                <a:gd name="T6" fmla="*/ 12 w 15"/>
                                <a:gd name="T7" fmla="*/ 0 h 1"/>
                                <a:gd name="T8" fmla="*/ 11 w 15"/>
                                <a:gd name="T9" fmla="*/ 0 h 1"/>
                                <a:gd name="T10" fmla="*/ 11 w 15"/>
                                <a:gd name="T11" fmla="*/ 0 h 1"/>
                                <a:gd name="T12" fmla="*/ 0 60000 65536"/>
                                <a:gd name="T13" fmla="*/ 0 60000 65536"/>
                                <a:gd name="T14" fmla="*/ 0 60000 65536"/>
                                <a:gd name="T15" fmla="*/ 0 60000 65536"/>
                                <a:gd name="T16" fmla="*/ 0 60000 65536"/>
                                <a:gd name="T17" fmla="*/ 0 60000 65536"/>
                                <a:gd name="T18" fmla="*/ 0 w 15"/>
                                <a:gd name="T19" fmla="*/ 0 h 1"/>
                                <a:gd name="T20" fmla="*/ 15 w 15"/>
                                <a:gd name="T21" fmla="*/ 0 h 1"/>
                              </a:gdLst>
                              <a:ahLst/>
                              <a:cxnLst>
                                <a:cxn ang="T12">
                                  <a:pos x="T0" y="T1"/>
                                </a:cxn>
                                <a:cxn ang="T13">
                                  <a:pos x="T2" y="T3"/>
                                </a:cxn>
                                <a:cxn ang="T14">
                                  <a:pos x="T4" y="T5"/>
                                </a:cxn>
                                <a:cxn ang="T15">
                                  <a:pos x="T6" y="T7"/>
                                </a:cxn>
                                <a:cxn ang="T16">
                                  <a:pos x="T8" y="T9"/>
                                </a:cxn>
                                <a:cxn ang="T17">
                                  <a:pos x="T10" y="T11"/>
                                </a:cxn>
                              </a:cxnLst>
                              <a:rect l="T18" t="T19" r="T20" b="T21"/>
                              <a:pathLst>
                                <a:path w="15" h="1">
                                  <a:moveTo>
                                    <a:pt x="13" y="0"/>
                                  </a:moveTo>
                                  <a:lnTo>
                                    <a:pt x="2" y="0"/>
                                  </a:lnTo>
                                  <a:lnTo>
                                    <a:pt x="0" y="0"/>
                                  </a:lnTo>
                                  <a:lnTo>
                                    <a:pt x="14" y="0"/>
                                  </a:lnTo>
                                  <a:lnTo>
                                    <a:pt x="1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20" name="Freeform 1924"/>
                            <p:cNvSpPr>
                              <a:spLocks/>
                            </p:cNvSpPr>
                            <p:nvPr/>
                          </p:nvSpPr>
                          <p:spPr bwMode="auto">
                            <a:xfrm>
                              <a:off x="408" y="1707"/>
                              <a:ext cx="124" cy="0"/>
                            </a:xfrm>
                            <a:custGeom>
                              <a:avLst/>
                              <a:gdLst>
                                <a:gd name="T0" fmla="*/ 112 w 136"/>
                                <a:gd name="T1" fmla="*/ 0 h 1"/>
                                <a:gd name="T2" fmla="*/ 0 w 136"/>
                                <a:gd name="T3" fmla="*/ 0 h 1"/>
                                <a:gd name="T4" fmla="*/ 0 w 136"/>
                                <a:gd name="T5" fmla="*/ 0 h 1"/>
                                <a:gd name="T6" fmla="*/ 112 w 136"/>
                                <a:gd name="T7" fmla="*/ 0 h 1"/>
                                <a:gd name="T8" fmla="*/ 112 w 136"/>
                                <a:gd name="T9" fmla="*/ 0 h 1"/>
                                <a:gd name="T10" fmla="*/ 112 w 136"/>
                                <a:gd name="T11" fmla="*/ 0 h 1"/>
                                <a:gd name="T12" fmla="*/ 0 60000 65536"/>
                                <a:gd name="T13" fmla="*/ 0 60000 65536"/>
                                <a:gd name="T14" fmla="*/ 0 60000 65536"/>
                                <a:gd name="T15" fmla="*/ 0 60000 65536"/>
                                <a:gd name="T16" fmla="*/ 0 60000 65536"/>
                                <a:gd name="T17" fmla="*/ 0 60000 65536"/>
                                <a:gd name="T18" fmla="*/ 0 w 136"/>
                                <a:gd name="T19" fmla="*/ 0 h 1"/>
                                <a:gd name="T20" fmla="*/ 136 w 136"/>
                                <a:gd name="T21" fmla="*/ 0 h 1"/>
                              </a:gdLst>
                              <a:ahLst/>
                              <a:cxnLst>
                                <a:cxn ang="T12">
                                  <a:pos x="T0" y="T1"/>
                                </a:cxn>
                                <a:cxn ang="T13">
                                  <a:pos x="T2" y="T3"/>
                                </a:cxn>
                                <a:cxn ang="T14">
                                  <a:pos x="T4" y="T5"/>
                                </a:cxn>
                                <a:cxn ang="T15">
                                  <a:pos x="T6" y="T7"/>
                                </a:cxn>
                                <a:cxn ang="T16">
                                  <a:pos x="T8" y="T9"/>
                                </a:cxn>
                                <a:cxn ang="T17">
                                  <a:pos x="T10" y="T11"/>
                                </a:cxn>
                              </a:cxnLst>
                              <a:rect l="T18" t="T19" r="T20" b="T21"/>
                              <a:pathLst>
                                <a:path w="136" h="1">
                                  <a:moveTo>
                                    <a:pt x="135" y="0"/>
                                  </a:moveTo>
                                  <a:lnTo>
                                    <a:pt x="0" y="0"/>
                                  </a:lnTo>
                                  <a:lnTo>
                                    <a:pt x="13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21" name="Freeform 1925"/>
                            <p:cNvSpPr>
                              <a:spLocks/>
                            </p:cNvSpPr>
                            <p:nvPr/>
                          </p:nvSpPr>
                          <p:spPr bwMode="auto">
                            <a:xfrm>
                              <a:off x="389" y="1707"/>
                              <a:ext cx="14" cy="0"/>
                            </a:xfrm>
                            <a:custGeom>
                              <a:avLst/>
                              <a:gdLst>
                                <a:gd name="T0" fmla="*/ 12 w 15"/>
                                <a:gd name="T1" fmla="*/ 0 h 1"/>
                                <a:gd name="T2" fmla="*/ 0 w 15"/>
                                <a:gd name="T3" fmla="*/ 0 h 1"/>
                                <a:gd name="T4" fmla="*/ 0 w 15"/>
                                <a:gd name="T5" fmla="*/ 0 h 1"/>
                                <a:gd name="T6" fmla="*/ 12 w 15"/>
                                <a:gd name="T7" fmla="*/ 0 h 1"/>
                                <a:gd name="T8" fmla="*/ 12 w 15"/>
                                <a:gd name="T9" fmla="*/ 0 h 1"/>
                                <a:gd name="T10" fmla="*/ 12 w 15"/>
                                <a:gd name="T11" fmla="*/ 0 h 1"/>
                                <a:gd name="T12" fmla="*/ 0 60000 65536"/>
                                <a:gd name="T13" fmla="*/ 0 60000 65536"/>
                                <a:gd name="T14" fmla="*/ 0 60000 65536"/>
                                <a:gd name="T15" fmla="*/ 0 60000 65536"/>
                                <a:gd name="T16" fmla="*/ 0 60000 65536"/>
                                <a:gd name="T17" fmla="*/ 0 60000 65536"/>
                                <a:gd name="T18" fmla="*/ 0 w 15"/>
                                <a:gd name="T19" fmla="*/ 0 h 1"/>
                                <a:gd name="T20" fmla="*/ 15 w 15"/>
                                <a:gd name="T21" fmla="*/ 0 h 1"/>
                              </a:gdLst>
                              <a:ahLst/>
                              <a:cxnLst>
                                <a:cxn ang="T12">
                                  <a:pos x="T0" y="T1"/>
                                </a:cxn>
                                <a:cxn ang="T13">
                                  <a:pos x="T2" y="T3"/>
                                </a:cxn>
                                <a:cxn ang="T14">
                                  <a:pos x="T4" y="T5"/>
                                </a:cxn>
                                <a:cxn ang="T15">
                                  <a:pos x="T6" y="T7"/>
                                </a:cxn>
                                <a:cxn ang="T16">
                                  <a:pos x="T8" y="T9"/>
                                </a:cxn>
                                <a:cxn ang="T17">
                                  <a:pos x="T10" y="T11"/>
                                </a:cxn>
                              </a:cxnLst>
                              <a:rect l="T18" t="T19" r="T20" b="T21"/>
                              <a:pathLst>
                                <a:path w="15" h="1">
                                  <a:moveTo>
                                    <a:pt x="14" y="0"/>
                                  </a:moveTo>
                                  <a:lnTo>
                                    <a:pt x="0" y="0"/>
                                  </a:lnTo>
                                  <a:lnTo>
                                    <a:pt x="1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22" name="Freeform 1926"/>
                            <p:cNvSpPr>
                              <a:spLocks/>
                            </p:cNvSpPr>
                            <p:nvPr/>
                          </p:nvSpPr>
                          <p:spPr bwMode="auto">
                            <a:xfrm>
                              <a:off x="408" y="1707"/>
                              <a:ext cx="124" cy="0"/>
                            </a:xfrm>
                            <a:custGeom>
                              <a:avLst/>
                              <a:gdLst>
                                <a:gd name="T0" fmla="*/ 112 w 136"/>
                                <a:gd name="T1" fmla="*/ 0 h 1"/>
                                <a:gd name="T2" fmla="*/ 0 w 136"/>
                                <a:gd name="T3" fmla="*/ 0 h 1"/>
                                <a:gd name="T4" fmla="*/ 0 w 136"/>
                                <a:gd name="T5" fmla="*/ 0 h 1"/>
                                <a:gd name="T6" fmla="*/ 112 w 136"/>
                                <a:gd name="T7" fmla="*/ 0 h 1"/>
                                <a:gd name="T8" fmla="*/ 112 w 136"/>
                                <a:gd name="T9" fmla="*/ 0 h 1"/>
                                <a:gd name="T10" fmla="*/ 112 w 136"/>
                                <a:gd name="T11" fmla="*/ 0 h 1"/>
                                <a:gd name="T12" fmla="*/ 112 w 136"/>
                                <a:gd name="T13" fmla="*/ 0 h 1"/>
                                <a:gd name="T14" fmla="*/ 0 60000 65536"/>
                                <a:gd name="T15" fmla="*/ 0 60000 65536"/>
                                <a:gd name="T16" fmla="*/ 0 60000 65536"/>
                                <a:gd name="T17" fmla="*/ 0 60000 65536"/>
                                <a:gd name="T18" fmla="*/ 0 60000 65536"/>
                                <a:gd name="T19" fmla="*/ 0 60000 65536"/>
                                <a:gd name="T20" fmla="*/ 0 60000 65536"/>
                                <a:gd name="T21" fmla="*/ 0 w 136"/>
                                <a:gd name="T22" fmla="*/ 0 h 1"/>
                                <a:gd name="T23" fmla="*/ 136 w 136"/>
                                <a:gd name="T24" fmla="*/ 0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
                                  <a:moveTo>
                                    <a:pt x="135" y="0"/>
                                  </a:moveTo>
                                  <a:lnTo>
                                    <a:pt x="0" y="0"/>
                                  </a:lnTo>
                                  <a:lnTo>
                                    <a:pt x="13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23" name="Freeform 1927"/>
                            <p:cNvSpPr>
                              <a:spLocks/>
                            </p:cNvSpPr>
                            <p:nvPr/>
                          </p:nvSpPr>
                          <p:spPr bwMode="auto">
                            <a:xfrm>
                              <a:off x="389" y="1707"/>
                              <a:ext cx="14" cy="0"/>
                            </a:xfrm>
                            <a:custGeom>
                              <a:avLst/>
                              <a:gdLst>
                                <a:gd name="T0" fmla="*/ 12 w 15"/>
                                <a:gd name="T1" fmla="*/ 0 h 1"/>
                                <a:gd name="T2" fmla="*/ 0 w 15"/>
                                <a:gd name="T3" fmla="*/ 0 h 1"/>
                                <a:gd name="T4" fmla="*/ 0 w 15"/>
                                <a:gd name="T5" fmla="*/ 0 h 1"/>
                                <a:gd name="T6" fmla="*/ 12 w 15"/>
                                <a:gd name="T7" fmla="*/ 0 h 1"/>
                                <a:gd name="T8" fmla="*/ 12 w 15"/>
                                <a:gd name="T9" fmla="*/ 0 h 1"/>
                                <a:gd name="T10" fmla="*/ 12 w 15"/>
                                <a:gd name="T11" fmla="*/ 0 h 1"/>
                                <a:gd name="T12" fmla="*/ 0 60000 65536"/>
                                <a:gd name="T13" fmla="*/ 0 60000 65536"/>
                                <a:gd name="T14" fmla="*/ 0 60000 65536"/>
                                <a:gd name="T15" fmla="*/ 0 60000 65536"/>
                                <a:gd name="T16" fmla="*/ 0 60000 65536"/>
                                <a:gd name="T17" fmla="*/ 0 60000 65536"/>
                                <a:gd name="T18" fmla="*/ 0 w 15"/>
                                <a:gd name="T19" fmla="*/ 0 h 1"/>
                                <a:gd name="T20" fmla="*/ 15 w 15"/>
                                <a:gd name="T21" fmla="*/ 0 h 1"/>
                              </a:gdLst>
                              <a:ahLst/>
                              <a:cxnLst>
                                <a:cxn ang="T12">
                                  <a:pos x="T0" y="T1"/>
                                </a:cxn>
                                <a:cxn ang="T13">
                                  <a:pos x="T2" y="T3"/>
                                </a:cxn>
                                <a:cxn ang="T14">
                                  <a:pos x="T4" y="T5"/>
                                </a:cxn>
                                <a:cxn ang="T15">
                                  <a:pos x="T6" y="T7"/>
                                </a:cxn>
                                <a:cxn ang="T16">
                                  <a:pos x="T8" y="T9"/>
                                </a:cxn>
                                <a:cxn ang="T17">
                                  <a:pos x="T10" y="T11"/>
                                </a:cxn>
                              </a:cxnLst>
                              <a:rect l="T18" t="T19" r="T20" b="T21"/>
                              <a:pathLst>
                                <a:path w="15" h="1">
                                  <a:moveTo>
                                    <a:pt x="14" y="0"/>
                                  </a:moveTo>
                                  <a:lnTo>
                                    <a:pt x="0" y="0"/>
                                  </a:lnTo>
                                  <a:lnTo>
                                    <a:pt x="1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24" name="Freeform 1928"/>
                            <p:cNvSpPr>
                              <a:spLocks/>
                            </p:cNvSpPr>
                            <p:nvPr/>
                          </p:nvSpPr>
                          <p:spPr bwMode="auto">
                            <a:xfrm>
                              <a:off x="408" y="1705"/>
                              <a:ext cx="124" cy="2"/>
                            </a:xfrm>
                            <a:custGeom>
                              <a:avLst/>
                              <a:gdLst>
                                <a:gd name="T0" fmla="*/ 112 w 136"/>
                                <a:gd name="T1" fmla="*/ 1 h 3"/>
                                <a:gd name="T2" fmla="*/ 0 w 136"/>
                                <a:gd name="T3" fmla="*/ 1 h 3"/>
                                <a:gd name="T4" fmla="*/ 0 w 136"/>
                                <a:gd name="T5" fmla="*/ 0 h 3"/>
                                <a:gd name="T6" fmla="*/ 112 w 136"/>
                                <a:gd name="T7" fmla="*/ 0 h 3"/>
                                <a:gd name="T8" fmla="*/ 112 w 136"/>
                                <a:gd name="T9" fmla="*/ 1 h 3"/>
                                <a:gd name="T10" fmla="*/ 112 w 136"/>
                                <a:gd name="T11" fmla="*/ 1 h 3"/>
                                <a:gd name="T12" fmla="*/ 0 60000 65536"/>
                                <a:gd name="T13" fmla="*/ 0 60000 65536"/>
                                <a:gd name="T14" fmla="*/ 0 60000 65536"/>
                                <a:gd name="T15" fmla="*/ 0 60000 65536"/>
                                <a:gd name="T16" fmla="*/ 0 60000 65536"/>
                                <a:gd name="T17" fmla="*/ 0 60000 65536"/>
                                <a:gd name="T18" fmla="*/ 0 w 136"/>
                                <a:gd name="T19" fmla="*/ 0 h 3"/>
                                <a:gd name="T20" fmla="*/ 136 w 13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6" h="3">
                                  <a:moveTo>
                                    <a:pt x="135" y="2"/>
                                  </a:moveTo>
                                  <a:lnTo>
                                    <a:pt x="0" y="2"/>
                                  </a:lnTo>
                                  <a:lnTo>
                                    <a:pt x="0" y="0"/>
                                  </a:lnTo>
                                  <a:lnTo>
                                    <a:pt x="135" y="0"/>
                                  </a:lnTo>
                                  <a:lnTo>
                                    <a:pt x="135"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25" name="Freeform 1929"/>
                            <p:cNvSpPr>
                              <a:spLocks/>
                            </p:cNvSpPr>
                            <p:nvPr/>
                          </p:nvSpPr>
                          <p:spPr bwMode="auto">
                            <a:xfrm>
                              <a:off x="389" y="1705"/>
                              <a:ext cx="16" cy="2"/>
                            </a:xfrm>
                            <a:custGeom>
                              <a:avLst/>
                              <a:gdLst>
                                <a:gd name="T0" fmla="*/ 12 w 17"/>
                                <a:gd name="T1" fmla="*/ 1 h 3"/>
                                <a:gd name="T2" fmla="*/ 0 w 17"/>
                                <a:gd name="T3" fmla="*/ 1 h 3"/>
                                <a:gd name="T4" fmla="*/ 0 w 17"/>
                                <a:gd name="T5" fmla="*/ 0 h 3"/>
                                <a:gd name="T6" fmla="*/ 14 w 17"/>
                                <a:gd name="T7" fmla="*/ 0 h 3"/>
                                <a:gd name="T8" fmla="*/ 12 w 17"/>
                                <a:gd name="T9" fmla="*/ 1 h 3"/>
                                <a:gd name="T10" fmla="*/ 12 w 17"/>
                                <a:gd name="T11" fmla="*/ 1 h 3"/>
                                <a:gd name="T12" fmla="*/ 0 60000 65536"/>
                                <a:gd name="T13" fmla="*/ 0 60000 65536"/>
                                <a:gd name="T14" fmla="*/ 0 60000 65536"/>
                                <a:gd name="T15" fmla="*/ 0 60000 65536"/>
                                <a:gd name="T16" fmla="*/ 0 60000 65536"/>
                                <a:gd name="T17" fmla="*/ 0 60000 65536"/>
                                <a:gd name="T18" fmla="*/ 0 w 17"/>
                                <a:gd name="T19" fmla="*/ 0 h 3"/>
                                <a:gd name="T20" fmla="*/ 17 w 17"/>
                                <a:gd name="T21" fmla="*/ 3 h 3"/>
                              </a:gdLst>
                              <a:ahLst/>
                              <a:cxnLst>
                                <a:cxn ang="T12">
                                  <a:pos x="T0" y="T1"/>
                                </a:cxn>
                                <a:cxn ang="T13">
                                  <a:pos x="T2" y="T3"/>
                                </a:cxn>
                                <a:cxn ang="T14">
                                  <a:pos x="T4" y="T5"/>
                                </a:cxn>
                                <a:cxn ang="T15">
                                  <a:pos x="T6" y="T7"/>
                                </a:cxn>
                                <a:cxn ang="T16">
                                  <a:pos x="T8" y="T9"/>
                                </a:cxn>
                                <a:cxn ang="T17">
                                  <a:pos x="T10" y="T11"/>
                                </a:cxn>
                              </a:cxnLst>
                              <a:rect l="T18" t="T19" r="T20" b="T21"/>
                              <a:pathLst>
                                <a:path w="17" h="3">
                                  <a:moveTo>
                                    <a:pt x="14" y="2"/>
                                  </a:moveTo>
                                  <a:lnTo>
                                    <a:pt x="0" y="2"/>
                                  </a:lnTo>
                                  <a:lnTo>
                                    <a:pt x="0" y="0"/>
                                  </a:lnTo>
                                  <a:lnTo>
                                    <a:pt x="16" y="0"/>
                                  </a:lnTo>
                                  <a:lnTo>
                                    <a:pt x="14"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26" name="Freeform 1930"/>
                            <p:cNvSpPr>
                              <a:spLocks/>
                            </p:cNvSpPr>
                            <p:nvPr/>
                          </p:nvSpPr>
                          <p:spPr bwMode="auto">
                            <a:xfrm>
                              <a:off x="408" y="1705"/>
                              <a:ext cx="124" cy="1"/>
                            </a:xfrm>
                            <a:custGeom>
                              <a:avLst/>
                              <a:gdLst>
                                <a:gd name="T0" fmla="*/ 112 w 136"/>
                                <a:gd name="T1" fmla="*/ 0 h 1"/>
                                <a:gd name="T2" fmla="*/ 0 w 136"/>
                                <a:gd name="T3" fmla="*/ 0 h 1"/>
                                <a:gd name="T4" fmla="*/ 0 w 136"/>
                                <a:gd name="T5" fmla="*/ 0 h 1"/>
                                <a:gd name="T6" fmla="*/ 112 w 136"/>
                                <a:gd name="T7" fmla="*/ 0 h 1"/>
                                <a:gd name="T8" fmla="*/ 112 w 136"/>
                                <a:gd name="T9" fmla="*/ 0 h 1"/>
                                <a:gd name="T10" fmla="*/ 112 w 136"/>
                                <a:gd name="T11" fmla="*/ 0 h 1"/>
                                <a:gd name="T12" fmla="*/ 0 60000 65536"/>
                                <a:gd name="T13" fmla="*/ 0 60000 65536"/>
                                <a:gd name="T14" fmla="*/ 0 60000 65536"/>
                                <a:gd name="T15" fmla="*/ 0 60000 65536"/>
                                <a:gd name="T16" fmla="*/ 0 60000 65536"/>
                                <a:gd name="T17" fmla="*/ 0 60000 65536"/>
                                <a:gd name="T18" fmla="*/ 0 w 136"/>
                                <a:gd name="T19" fmla="*/ 0 h 1"/>
                                <a:gd name="T20" fmla="*/ 136 w 13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6" h="1">
                                  <a:moveTo>
                                    <a:pt x="135" y="0"/>
                                  </a:moveTo>
                                  <a:lnTo>
                                    <a:pt x="0" y="0"/>
                                  </a:lnTo>
                                  <a:lnTo>
                                    <a:pt x="13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27" name="Freeform 1931"/>
                            <p:cNvSpPr>
                              <a:spLocks/>
                            </p:cNvSpPr>
                            <p:nvPr/>
                          </p:nvSpPr>
                          <p:spPr bwMode="auto">
                            <a:xfrm>
                              <a:off x="389" y="1705"/>
                              <a:ext cx="16" cy="1"/>
                            </a:xfrm>
                            <a:custGeom>
                              <a:avLst/>
                              <a:gdLst>
                                <a:gd name="T0" fmla="*/ 14 w 17"/>
                                <a:gd name="T1" fmla="*/ 0 h 1"/>
                                <a:gd name="T2" fmla="*/ 0 w 17"/>
                                <a:gd name="T3" fmla="*/ 0 h 1"/>
                                <a:gd name="T4" fmla="*/ 0 w 17"/>
                                <a:gd name="T5" fmla="*/ 0 h 1"/>
                                <a:gd name="T6" fmla="*/ 14 w 17"/>
                                <a:gd name="T7" fmla="*/ 0 h 1"/>
                                <a:gd name="T8" fmla="*/ 14 w 17"/>
                                <a:gd name="T9" fmla="*/ 0 h 1"/>
                                <a:gd name="T10" fmla="*/ 14 w 17"/>
                                <a:gd name="T11" fmla="*/ 0 h 1"/>
                                <a:gd name="T12" fmla="*/ 0 60000 65536"/>
                                <a:gd name="T13" fmla="*/ 0 60000 65536"/>
                                <a:gd name="T14" fmla="*/ 0 60000 65536"/>
                                <a:gd name="T15" fmla="*/ 0 60000 65536"/>
                                <a:gd name="T16" fmla="*/ 0 60000 65536"/>
                                <a:gd name="T17" fmla="*/ 0 60000 65536"/>
                                <a:gd name="T18" fmla="*/ 0 w 17"/>
                                <a:gd name="T19" fmla="*/ 0 h 1"/>
                                <a:gd name="T20" fmla="*/ 17 w 1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 h="1">
                                  <a:moveTo>
                                    <a:pt x="16" y="0"/>
                                  </a:moveTo>
                                  <a:lnTo>
                                    <a:pt x="0" y="0"/>
                                  </a:lnTo>
                                  <a:lnTo>
                                    <a:pt x="1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28" name="Freeform 1932"/>
                            <p:cNvSpPr>
                              <a:spLocks/>
                            </p:cNvSpPr>
                            <p:nvPr/>
                          </p:nvSpPr>
                          <p:spPr bwMode="auto">
                            <a:xfrm>
                              <a:off x="407" y="1705"/>
                              <a:ext cx="125" cy="1"/>
                            </a:xfrm>
                            <a:custGeom>
                              <a:avLst/>
                              <a:gdLst>
                                <a:gd name="T0" fmla="*/ 112 w 138"/>
                                <a:gd name="T1" fmla="*/ 0 h 1"/>
                                <a:gd name="T2" fmla="*/ 2 w 138"/>
                                <a:gd name="T3" fmla="*/ 0 h 1"/>
                                <a:gd name="T4" fmla="*/ 0 w 138"/>
                                <a:gd name="T5" fmla="*/ 0 h 1"/>
                                <a:gd name="T6" fmla="*/ 112 w 138"/>
                                <a:gd name="T7" fmla="*/ 0 h 1"/>
                                <a:gd name="T8" fmla="*/ 112 w 138"/>
                                <a:gd name="T9" fmla="*/ 0 h 1"/>
                                <a:gd name="T10" fmla="*/ 112 w 138"/>
                                <a:gd name="T11" fmla="*/ 0 h 1"/>
                                <a:gd name="T12" fmla="*/ 0 60000 65536"/>
                                <a:gd name="T13" fmla="*/ 0 60000 65536"/>
                                <a:gd name="T14" fmla="*/ 0 60000 65536"/>
                                <a:gd name="T15" fmla="*/ 0 60000 65536"/>
                                <a:gd name="T16" fmla="*/ 0 60000 65536"/>
                                <a:gd name="T17" fmla="*/ 0 60000 65536"/>
                                <a:gd name="T18" fmla="*/ 0 w 138"/>
                                <a:gd name="T19" fmla="*/ 0 h 1"/>
                                <a:gd name="T20" fmla="*/ 138 w 13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8" h="1">
                                  <a:moveTo>
                                    <a:pt x="137" y="0"/>
                                  </a:moveTo>
                                  <a:lnTo>
                                    <a:pt x="2" y="0"/>
                                  </a:lnTo>
                                  <a:lnTo>
                                    <a:pt x="0" y="0"/>
                                  </a:lnTo>
                                  <a:lnTo>
                                    <a:pt x="13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29" name="Freeform 1933"/>
                            <p:cNvSpPr>
                              <a:spLocks/>
                            </p:cNvSpPr>
                            <p:nvPr/>
                          </p:nvSpPr>
                          <p:spPr bwMode="auto">
                            <a:xfrm>
                              <a:off x="388" y="1705"/>
                              <a:ext cx="17" cy="1"/>
                            </a:xfrm>
                            <a:custGeom>
                              <a:avLst/>
                              <a:gdLst>
                                <a:gd name="T0" fmla="*/ 14 w 19"/>
                                <a:gd name="T1" fmla="*/ 0 h 1"/>
                                <a:gd name="T2" fmla="*/ 2 w 19"/>
                                <a:gd name="T3" fmla="*/ 0 h 1"/>
                                <a:gd name="T4" fmla="*/ 0 w 19"/>
                                <a:gd name="T5" fmla="*/ 0 h 1"/>
                                <a:gd name="T6" fmla="*/ 14 w 19"/>
                                <a:gd name="T7" fmla="*/ 0 h 1"/>
                                <a:gd name="T8" fmla="*/ 14 w 19"/>
                                <a:gd name="T9" fmla="*/ 0 h 1"/>
                                <a:gd name="T10" fmla="*/ 14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18" y="0"/>
                                  </a:moveTo>
                                  <a:lnTo>
                                    <a:pt x="2" y="0"/>
                                  </a:lnTo>
                                  <a:lnTo>
                                    <a:pt x="0" y="0"/>
                                  </a:lnTo>
                                  <a:lnTo>
                                    <a:pt x="1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30" name="Freeform 1934"/>
                            <p:cNvSpPr>
                              <a:spLocks/>
                            </p:cNvSpPr>
                            <p:nvPr/>
                          </p:nvSpPr>
                          <p:spPr bwMode="auto">
                            <a:xfrm>
                              <a:off x="407" y="1705"/>
                              <a:ext cx="125" cy="1"/>
                            </a:xfrm>
                            <a:custGeom>
                              <a:avLst/>
                              <a:gdLst>
                                <a:gd name="T0" fmla="*/ 112 w 138"/>
                                <a:gd name="T1" fmla="*/ 0 h 1"/>
                                <a:gd name="T2" fmla="*/ 0 w 138"/>
                                <a:gd name="T3" fmla="*/ 0 h 1"/>
                                <a:gd name="T4" fmla="*/ 0 w 138"/>
                                <a:gd name="T5" fmla="*/ 0 h 1"/>
                                <a:gd name="T6" fmla="*/ 112 w 138"/>
                                <a:gd name="T7" fmla="*/ 0 h 1"/>
                                <a:gd name="T8" fmla="*/ 112 w 138"/>
                                <a:gd name="T9" fmla="*/ 0 h 1"/>
                                <a:gd name="T10" fmla="*/ 112 w 138"/>
                                <a:gd name="T11" fmla="*/ 0 h 1"/>
                                <a:gd name="T12" fmla="*/ 0 60000 65536"/>
                                <a:gd name="T13" fmla="*/ 0 60000 65536"/>
                                <a:gd name="T14" fmla="*/ 0 60000 65536"/>
                                <a:gd name="T15" fmla="*/ 0 60000 65536"/>
                                <a:gd name="T16" fmla="*/ 0 60000 65536"/>
                                <a:gd name="T17" fmla="*/ 0 60000 65536"/>
                                <a:gd name="T18" fmla="*/ 0 w 138"/>
                                <a:gd name="T19" fmla="*/ 0 h 1"/>
                                <a:gd name="T20" fmla="*/ 138 w 13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8" h="1">
                                  <a:moveTo>
                                    <a:pt x="137" y="0"/>
                                  </a:moveTo>
                                  <a:lnTo>
                                    <a:pt x="0" y="0"/>
                                  </a:lnTo>
                                  <a:lnTo>
                                    <a:pt x="13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31" name="Freeform 1935"/>
                            <p:cNvSpPr>
                              <a:spLocks/>
                            </p:cNvSpPr>
                            <p:nvPr/>
                          </p:nvSpPr>
                          <p:spPr bwMode="auto">
                            <a:xfrm>
                              <a:off x="388" y="1705"/>
                              <a:ext cx="20" cy="1"/>
                            </a:xfrm>
                            <a:custGeom>
                              <a:avLst/>
                              <a:gdLst>
                                <a:gd name="T0" fmla="*/ 15 w 22"/>
                                <a:gd name="T1" fmla="*/ 0 h 1"/>
                                <a:gd name="T2" fmla="*/ 0 w 22"/>
                                <a:gd name="T3" fmla="*/ 0 h 1"/>
                                <a:gd name="T4" fmla="*/ 0 w 22"/>
                                <a:gd name="T5" fmla="*/ 0 h 1"/>
                                <a:gd name="T6" fmla="*/ 17 w 22"/>
                                <a:gd name="T7" fmla="*/ 0 h 1"/>
                                <a:gd name="T8" fmla="*/ 15 w 22"/>
                                <a:gd name="T9" fmla="*/ 0 h 1"/>
                                <a:gd name="T10" fmla="*/ 15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 h="1">
                                  <a:moveTo>
                                    <a:pt x="18" y="0"/>
                                  </a:moveTo>
                                  <a:lnTo>
                                    <a:pt x="0" y="0"/>
                                  </a:lnTo>
                                  <a:lnTo>
                                    <a:pt x="21" y="0"/>
                                  </a:lnTo>
                                  <a:lnTo>
                                    <a:pt x="1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32" name="Freeform 1936"/>
                            <p:cNvSpPr>
                              <a:spLocks/>
                            </p:cNvSpPr>
                            <p:nvPr/>
                          </p:nvSpPr>
                          <p:spPr bwMode="auto">
                            <a:xfrm>
                              <a:off x="388" y="1705"/>
                              <a:ext cx="144" cy="1"/>
                            </a:xfrm>
                            <a:custGeom>
                              <a:avLst/>
                              <a:gdLst>
                                <a:gd name="T0" fmla="*/ 130 w 159"/>
                                <a:gd name="T1" fmla="*/ 0 h 1"/>
                                <a:gd name="T2" fmla="*/ 17 w 159"/>
                                <a:gd name="T3" fmla="*/ 0 h 1"/>
                                <a:gd name="T4" fmla="*/ 17 w 159"/>
                                <a:gd name="T5" fmla="*/ 0 h 1"/>
                                <a:gd name="T6" fmla="*/ 17 w 159"/>
                                <a:gd name="T7" fmla="*/ 0 h 1"/>
                                <a:gd name="T8" fmla="*/ 0 w 159"/>
                                <a:gd name="T9" fmla="*/ 0 h 1"/>
                                <a:gd name="T10" fmla="*/ 0 w 159"/>
                                <a:gd name="T11" fmla="*/ 0 h 1"/>
                                <a:gd name="T12" fmla="*/ 130 w 159"/>
                                <a:gd name="T13" fmla="*/ 0 h 1"/>
                                <a:gd name="T14" fmla="*/ 130 w 159"/>
                                <a:gd name="T15" fmla="*/ 0 h 1"/>
                                <a:gd name="T16" fmla="*/ 130 w 15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1"/>
                                <a:gd name="T29" fmla="*/ 159 w 15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1">
                                  <a:moveTo>
                                    <a:pt x="158" y="0"/>
                                  </a:moveTo>
                                  <a:lnTo>
                                    <a:pt x="21" y="0"/>
                                  </a:lnTo>
                                  <a:lnTo>
                                    <a:pt x="0" y="0"/>
                                  </a:lnTo>
                                  <a:lnTo>
                                    <a:pt x="15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33" name="Freeform 1937"/>
                            <p:cNvSpPr>
                              <a:spLocks/>
                            </p:cNvSpPr>
                            <p:nvPr/>
                          </p:nvSpPr>
                          <p:spPr bwMode="auto">
                            <a:xfrm>
                              <a:off x="388" y="1705"/>
                              <a:ext cx="144" cy="1"/>
                            </a:xfrm>
                            <a:custGeom>
                              <a:avLst/>
                              <a:gdLst>
                                <a:gd name="T0" fmla="*/ 130 w 159"/>
                                <a:gd name="T1" fmla="*/ 0 h 1"/>
                                <a:gd name="T2" fmla="*/ 0 w 159"/>
                                <a:gd name="T3" fmla="*/ 0 h 1"/>
                                <a:gd name="T4" fmla="*/ 0 w 159"/>
                                <a:gd name="T5" fmla="*/ 0 h 1"/>
                                <a:gd name="T6" fmla="*/ 130 w 159"/>
                                <a:gd name="T7" fmla="*/ 0 h 1"/>
                                <a:gd name="T8" fmla="*/ 130 w 159"/>
                                <a:gd name="T9" fmla="*/ 0 h 1"/>
                                <a:gd name="T10" fmla="*/ 130 w 159"/>
                                <a:gd name="T11" fmla="*/ 0 h 1"/>
                                <a:gd name="T12" fmla="*/ 0 60000 65536"/>
                                <a:gd name="T13" fmla="*/ 0 60000 65536"/>
                                <a:gd name="T14" fmla="*/ 0 60000 65536"/>
                                <a:gd name="T15" fmla="*/ 0 60000 65536"/>
                                <a:gd name="T16" fmla="*/ 0 60000 65536"/>
                                <a:gd name="T17" fmla="*/ 0 60000 65536"/>
                                <a:gd name="T18" fmla="*/ 0 w 159"/>
                                <a:gd name="T19" fmla="*/ 0 h 1"/>
                                <a:gd name="T20" fmla="*/ 159 w 15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9" h="1">
                                  <a:moveTo>
                                    <a:pt x="158" y="0"/>
                                  </a:moveTo>
                                  <a:lnTo>
                                    <a:pt x="0" y="0"/>
                                  </a:lnTo>
                                  <a:lnTo>
                                    <a:pt x="15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34" name="Freeform 1938"/>
                            <p:cNvSpPr>
                              <a:spLocks/>
                            </p:cNvSpPr>
                            <p:nvPr/>
                          </p:nvSpPr>
                          <p:spPr bwMode="auto">
                            <a:xfrm>
                              <a:off x="388" y="1705"/>
                              <a:ext cx="144" cy="1"/>
                            </a:xfrm>
                            <a:custGeom>
                              <a:avLst/>
                              <a:gdLst>
                                <a:gd name="T0" fmla="*/ 130 w 159"/>
                                <a:gd name="T1" fmla="*/ 0 h 1"/>
                                <a:gd name="T2" fmla="*/ 0 w 159"/>
                                <a:gd name="T3" fmla="*/ 0 h 1"/>
                                <a:gd name="T4" fmla="*/ 0 w 159"/>
                                <a:gd name="T5" fmla="*/ 0 h 1"/>
                                <a:gd name="T6" fmla="*/ 130 w 159"/>
                                <a:gd name="T7" fmla="*/ 0 h 1"/>
                                <a:gd name="T8" fmla="*/ 130 w 159"/>
                                <a:gd name="T9" fmla="*/ 0 h 1"/>
                                <a:gd name="T10" fmla="*/ 130 w 159"/>
                                <a:gd name="T11" fmla="*/ 0 h 1"/>
                                <a:gd name="T12" fmla="*/ 0 60000 65536"/>
                                <a:gd name="T13" fmla="*/ 0 60000 65536"/>
                                <a:gd name="T14" fmla="*/ 0 60000 65536"/>
                                <a:gd name="T15" fmla="*/ 0 60000 65536"/>
                                <a:gd name="T16" fmla="*/ 0 60000 65536"/>
                                <a:gd name="T17" fmla="*/ 0 60000 65536"/>
                                <a:gd name="T18" fmla="*/ 0 w 159"/>
                                <a:gd name="T19" fmla="*/ 0 h 1"/>
                                <a:gd name="T20" fmla="*/ 159 w 15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9" h="1">
                                  <a:moveTo>
                                    <a:pt x="158" y="0"/>
                                  </a:moveTo>
                                  <a:lnTo>
                                    <a:pt x="0" y="0"/>
                                  </a:lnTo>
                                  <a:lnTo>
                                    <a:pt x="15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35" name="Freeform 1939"/>
                            <p:cNvSpPr>
                              <a:spLocks/>
                            </p:cNvSpPr>
                            <p:nvPr/>
                          </p:nvSpPr>
                          <p:spPr bwMode="auto">
                            <a:xfrm>
                              <a:off x="386" y="1705"/>
                              <a:ext cx="146" cy="1"/>
                            </a:xfrm>
                            <a:custGeom>
                              <a:avLst/>
                              <a:gdLst>
                                <a:gd name="T0" fmla="*/ 131 w 161"/>
                                <a:gd name="T1" fmla="*/ 0 h 1"/>
                                <a:gd name="T2" fmla="*/ 2 w 161"/>
                                <a:gd name="T3" fmla="*/ 0 h 1"/>
                                <a:gd name="T4" fmla="*/ 0 w 161"/>
                                <a:gd name="T5" fmla="*/ 0 h 1"/>
                                <a:gd name="T6" fmla="*/ 131 w 161"/>
                                <a:gd name="T7" fmla="*/ 0 h 1"/>
                                <a:gd name="T8" fmla="*/ 131 w 161"/>
                                <a:gd name="T9" fmla="*/ 0 h 1"/>
                                <a:gd name="T10" fmla="*/ 131 w 161"/>
                                <a:gd name="T11" fmla="*/ 0 h 1"/>
                                <a:gd name="T12" fmla="*/ 0 60000 65536"/>
                                <a:gd name="T13" fmla="*/ 0 60000 65536"/>
                                <a:gd name="T14" fmla="*/ 0 60000 65536"/>
                                <a:gd name="T15" fmla="*/ 0 60000 65536"/>
                                <a:gd name="T16" fmla="*/ 0 60000 65536"/>
                                <a:gd name="T17" fmla="*/ 0 60000 65536"/>
                                <a:gd name="T18" fmla="*/ 0 w 161"/>
                                <a:gd name="T19" fmla="*/ 0 h 1"/>
                                <a:gd name="T20" fmla="*/ 161 w 16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1" h="1">
                                  <a:moveTo>
                                    <a:pt x="160" y="0"/>
                                  </a:moveTo>
                                  <a:lnTo>
                                    <a:pt x="2" y="0"/>
                                  </a:lnTo>
                                  <a:lnTo>
                                    <a:pt x="0" y="0"/>
                                  </a:lnTo>
                                  <a:lnTo>
                                    <a:pt x="16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36" name="Freeform 1940"/>
                            <p:cNvSpPr>
                              <a:spLocks/>
                            </p:cNvSpPr>
                            <p:nvPr/>
                          </p:nvSpPr>
                          <p:spPr bwMode="auto">
                            <a:xfrm>
                              <a:off x="386" y="1703"/>
                              <a:ext cx="146" cy="3"/>
                            </a:xfrm>
                            <a:custGeom>
                              <a:avLst/>
                              <a:gdLst>
                                <a:gd name="T0" fmla="*/ 131 w 161"/>
                                <a:gd name="T1" fmla="*/ 2 h 3"/>
                                <a:gd name="T2" fmla="*/ 0 w 161"/>
                                <a:gd name="T3" fmla="*/ 2 h 3"/>
                                <a:gd name="T4" fmla="*/ 0 w 161"/>
                                <a:gd name="T5" fmla="*/ 2 h 3"/>
                                <a:gd name="T6" fmla="*/ 0 w 161"/>
                                <a:gd name="T7" fmla="*/ 0 h 3"/>
                                <a:gd name="T8" fmla="*/ 131 w 161"/>
                                <a:gd name="T9" fmla="*/ 0 h 3"/>
                                <a:gd name="T10" fmla="*/ 131 w 161"/>
                                <a:gd name="T11" fmla="*/ 2 h 3"/>
                                <a:gd name="T12" fmla="*/ 131 w 161"/>
                                <a:gd name="T13" fmla="*/ 2 h 3"/>
                                <a:gd name="T14" fmla="*/ 0 60000 65536"/>
                                <a:gd name="T15" fmla="*/ 0 60000 65536"/>
                                <a:gd name="T16" fmla="*/ 0 60000 65536"/>
                                <a:gd name="T17" fmla="*/ 0 60000 65536"/>
                                <a:gd name="T18" fmla="*/ 0 60000 65536"/>
                                <a:gd name="T19" fmla="*/ 0 60000 65536"/>
                                <a:gd name="T20" fmla="*/ 0 60000 65536"/>
                                <a:gd name="T21" fmla="*/ 0 w 161"/>
                                <a:gd name="T22" fmla="*/ 0 h 3"/>
                                <a:gd name="T23" fmla="*/ 161 w 16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3">
                                  <a:moveTo>
                                    <a:pt x="160" y="2"/>
                                  </a:moveTo>
                                  <a:lnTo>
                                    <a:pt x="0" y="2"/>
                                  </a:lnTo>
                                  <a:lnTo>
                                    <a:pt x="0" y="0"/>
                                  </a:lnTo>
                                  <a:lnTo>
                                    <a:pt x="160" y="0"/>
                                  </a:lnTo>
                                  <a:lnTo>
                                    <a:pt x="160"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37" name="Freeform 1941"/>
                            <p:cNvSpPr>
                              <a:spLocks/>
                            </p:cNvSpPr>
                            <p:nvPr/>
                          </p:nvSpPr>
                          <p:spPr bwMode="auto">
                            <a:xfrm>
                              <a:off x="386" y="1703"/>
                              <a:ext cx="149" cy="1"/>
                            </a:xfrm>
                            <a:custGeom>
                              <a:avLst/>
                              <a:gdLst>
                                <a:gd name="T0" fmla="*/ 132 w 164"/>
                                <a:gd name="T1" fmla="*/ 0 h 1"/>
                                <a:gd name="T2" fmla="*/ 0 w 164"/>
                                <a:gd name="T3" fmla="*/ 0 h 1"/>
                                <a:gd name="T4" fmla="*/ 0 w 164"/>
                                <a:gd name="T5" fmla="*/ 0 h 1"/>
                                <a:gd name="T6" fmla="*/ 134 w 164"/>
                                <a:gd name="T7" fmla="*/ 0 h 1"/>
                                <a:gd name="T8" fmla="*/ 132 w 164"/>
                                <a:gd name="T9" fmla="*/ 0 h 1"/>
                                <a:gd name="T10" fmla="*/ 132 w 164"/>
                                <a:gd name="T11" fmla="*/ 0 h 1"/>
                                <a:gd name="T12" fmla="*/ 0 60000 65536"/>
                                <a:gd name="T13" fmla="*/ 0 60000 65536"/>
                                <a:gd name="T14" fmla="*/ 0 60000 65536"/>
                                <a:gd name="T15" fmla="*/ 0 60000 65536"/>
                                <a:gd name="T16" fmla="*/ 0 60000 65536"/>
                                <a:gd name="T17" fmla="*/ 0 60000 65536"/>
                                <a:gd name="T18" fmla="*/ 0 w 164"/>
                                <a:gd name="T19" fmla="*/ 0 h 1"/>
                                <a:gd name="T20" fmla="*/ 164 w 16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4" h="1">
                                  <a:moveTo>
                                    <a:pt x="160" y="0"/>
                                  </a:moveTo>
                                  <a:lnTo>
                                    <a:pt x="0" y="0"/>
                                  </a:lnTo>
                                  <a:lnTo>
                                    <a:pt x="163" y="0"/>
                                  </a:lnTo>
                                  <a:lnTo>
                                    <a:pt x="16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38" name="Freeform 1942"/>
                            <p:cNvSpPr>
                              <a:spLocks/>
                            </p:cNvSpPr>
                            <p:nvPr/>
                          </p:nvSpPr>
                          <p:spPr bwMode="auto">
                            <a:xfrm>
                              <a:off x="383" y="1703"/>
                              <a:ext cx="152" cy="1"/>
                            </a:xfrm>
                            <a:custGeom>
                              <a:avLst/>
                              <a:gdLst>
                                <a:gd name="T0" fmla="*/ 137 w 167"/>
                                <a:gd name="T1" fmla="*/ 0 h 1"/>
                                <a:gd name="T2" fmla="*/ 3 w 167"/>
                                <a:gd name="T3" fmla="*/ 0 h 1"/>
                                <a:gd name="T4" fmla="*/ 0 w 167"/>
                                <a:gd name="T5" fmla="*/ 0 h 1"/>
                                <a:gd name="T6" fmla="*/ 137 w 167"/>
                                <a:gd name="T7" fmla="*/ 0 h 1"/>
                                <a:gd name="T8" fmla="*/ 137 w 167"/>
                                <a:gd name="T9" fmla="*/ 0 h 1"/>
                                <a:gd name="T10" fmla="*/ 137 w 167"/>
                                <a:gd name="T11" fmla="*/ 0 h 1"/>
                                <a:gd name="T12" fmla="*/ 0 60000 65536"/>
                                <a:gd name="T13" fmla="*/ 0 60000 65536"/>
                                <a:gd name="T14" fmla="*/ 0 60000 65536"/>
                                <a:gd name="T15" fmla="*/ 0 60000 65536"/>
                                <a:gd name="T16" fmla="*/ 0 60000 65536"/>
                                <a:gd name="T17" fmla="*/ 0 60000 65536"/>
                                <a:gd name="T18" fmla="*/ 0 w 167"/>
                                <a:gd name="T19" fmla="*/ 0 h 1"/>
                                <a:gd name="T20" fmla="*/ 167 w 16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7" h="1">
                                  <a:moveTo>
                                    <a:pt x="166" y="0"/>
                                  </a:moveTo>
                                  <a:lnTo>
                                    <a:pt x="3" y="0"/>
                                  </a:lnTo>
                                  <a:lnTo>
                                    <a:pt x="0" y="0"/>
                                  </a:lnTo>
                                  <a:lnTo>
                                    <a:pt x="16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39" name="Freeform 1943"/>
                            <p:cNvSpPr>
                              <a:spLocks/>
                            </p:cNvSpPr>
                            <p:nvPr/>
                          </p:nvSpPr>
                          <p:spPr bwMode="auto">
                            <a:xfrm>
                              <a:off x="383" y="1703"/>
                              <a:ext cx="152" cy="1"/>
                            </a:xfrm>
                            <a:custGeom>
                              <a:avLst/>
                              <a:gdLst>
                                <a:gd name="T0" fmla="*/ 137 w 167"/>
                                <a:gd name="T1" fmla="*/ 0 h 1"/>
                                <a:gd name="T2" fmla="*/ 0 w 167"/>
                                <a:gd name="T3" fmla="*/ 0 h 1"/>
                                <a:gd name="T4" fmla="*/ 0 w 167"/>
                                <a:gd name="T5" fmla="*/ 0 h 1"/>
                                <a:gd name="T6" fmla="*/ 137 w 167"/>
                                <a:gd name="T7" fmla="*/ 0 h 1"/>
                                <a:gd name="T8" fmla="*/ 137 w 167"/>
                                <a:gd name="T9" fmla="*/ 0 h 1"/>
                                <a:gd name="T10" fmla="*/ 137 w 167"/>
                                <a:gd name="T11" fmla="*/ 0 h 1"/>
                                <a:gd name="T12" fmla="*/ 0 60000 65536"/>
                                <a:gd name="T13" fmla="*/ 0 60000 65536"/>
                                <a:gd name="T14" fmla="*/ 0 60000 65536"/>
                                <a:gd name="T15" fmla="*/ 0 60000 65536"/>
                                <a:gd name="T16" fmla="*/ 0 60000 65536"/>
                                <a:gd name="T17" fmla="*/ 0 60000 65536"/>
                                <a:gd name="T18" fmla="*/ 0 w 167"/>
                                <a:gd name="T19" fmla="*/ 0 h 1"/>
                                <a:gd name="T20" fmla="*/ 167 w 16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7" h="1">
                                  <a:moveTo>
                                    <a:pt x="166" y="0"/>
                                  </a:moveTo>
                                  <a:lnTo>
                                    <a:pt x="0" y="0"/>
                                  </a:lnTo>
                                  <a:lnTo>
                                    <a:pt x="16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40" name="Freeform 1944"/>
                            <p:cNvSpPr>
                              <a:spLocks/>
                            </p:cNvSpPr>
                            <p:nvPr/>
                          </p:nvSpPr>
                          <p:spPr bwMode="auto">
                            <a:xfrm>
                              <a:off x="381" y="1703"/>
                              <a:ext cx="154" cy="1"/>
                            </a:xfrm>
                            <a:custGeom>
                              <a:avLst/>
                              <a:gdLst>
                                <a:gd name="T0" fmla="*/ 139 w 169"/>
                                <a:gd name="T1" fmla="*/ 0 h 1"/>
                                <a:gd name="T2" fmla="*/ 2 w 169"/>
                                <a:gd name="T3" fmla="*/ 0 h 1"/>
                                <a:gd name="T4" fmla="*/ 0 w 169"/>
                                <a:gd name="T5" fmla="*/ 0 h 1"/>
                                <a:gd name="T6" fmla="*/ 139 w 169"/>
                                <a:gd name="T7" fmla="*/ 0 h 1"/>
                                <a:gd name="T8" fmla="*/ 139 w 169"/>
                                <a:gd name="T9" fmla="*/ 0 h 1"/>
                                <a:gd name="T10" fmla="*/ 139 w 169"/>
                                <a:gd name="T11" fmla="*/ 0 h 1"/>
                                <a:gd name="T12" fmla="*/ 0 60000 65536"/>
                                <a:gd name="T13" fmla="*/ 0 60000 65536"/>
                                <a:gd name="T14" fmla="*/ 0 60000 65536"/>
                                <a:gd name="T15" fmla="*/ 0 60000 65536"/>
                                <a:gd name="T16" fmla="*/ 0 60000 65536"/>
                                <a:gd name="T17" fmla="*/ 0 60000 65536"/>
                                <a:gd name="T18" fmla="*/ 0 w 169"/>
                                <a:gd name="T19" fmla="*/ 0 h 1"/>
                                <a:gd name="T20" fmla="*/ 169 w 16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9" h="1">
                                  <a:moveTo>
                                    <a:pt x="168" y="0"/>
                                  </a:moveTo>
                                  <a:lnTo>
                                    <a:pt x="2" y="0"/>
                                  </a:lnTo>
                                  <a:lnTo>
                                    <a:pt x="0" y="0"/>
                                  </a:lnTo>
                                  <a:lnTo>
                                    <a:pt x="16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41" name="Freeform 1945"/>
                            <p:cNvSpPr>
                              <a:spLocks/>
                            </p:cNvSpPr>
                            <p:nvPr/>
                          </p:nvSpPr>
                          <p:spPr bwMode="auto">
                            <a:xfrm>
                              <a:off x="381" y="1703"/>
                              <a:ext cx="154" cy="1"/>
                            </a:xfrm>
                            <a:custGeom>
                              <a:avLst/>
                              <a:gdLst>
                                <a:gd name="T0" fmla="*/ 139 w 169"/>
                                <a:gd name="T1" fmla="*/ 0 h 1"/>
                                <a:gd name="T2" fmla="*/ 0 w 169"/>
                                <a:gd name="T3" fmla="*/ 0 h 1"/>
                                <a:gd name="T4" fmla="*/ 0 w 169"/>
                                <a:gd name="T5" fmla="*/ 0 h 1"/>
                                <a:gd name="T6" fmla="*/ 139 w 169"/>
                                <a:gd name="T7" fmla="*/ 0 h 1"/>
                                <a:gd name="T8" fmla="*/ 139 w 169"/>
                                <a:gd name="T9" fmla="*/ 0 h 1"/>
                                <a:gd name="T10" fmla="*/ 139 w 169"/>
                                <a:gd name="T11" fmla="*/ 0 h 1"/>
                                <a:gd name="T12" fmla="*/ 0 60000 65536"/>
                                <a:gd name="T13" fmla="*/ 0 60000 65536"/>
                                <a:gd name="T14" fmla="*/ 0 60000 65536"/>
                                <a:gd name="T15" fmla="*/ 0 60000 65536"/>
                                <a:gd name="T16" fmla="*/ 0 60000 65536"/>
                                <a:gd name="T17" fmla="*/ 0 60000 65536"/>
                                <a:gd name="T18" fmla="*/ 0 w 169"/>
                                <a:gd name="T19" fmla="*/ 0 h 1"/>
                                <a:gd name="T20" fmla="*/ 169 w 16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9" h="1">
                                  <a:moveTo>
                                    <a:pt x="168" y="0"/>
                                  </a:moveTo>
                                  <a:lnTo>
                                    <a:pt x="0" y="0"/>
                                  </a:lnTo>
                                  <a:lnTo>
                                    <a:pt x="16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42" name="Freeform 1946"/>
                            <p:cNvSpPr>
                              <a:spLocks/>
                            </p:cNvSpPr>
                            <p:nvPr/>
                          </p:nvSpPr>
                          <p:spPr bwMode="auto">
                            <a:xfrm>
                              <a:off x="380" y="1703"/>
                              <a:ext cx="155" cy="1"/>
                            </a:xfrm>
                            <a:custGeom>
                              <a:avLst/>
                              <a:gdLst>
                                <a:gd name="T0" fmla="*/ 140 w 170"/>
                                <a:gd name="T1" fmla="*/ 0 h 1"/>
                                <a:gd name="T2" fmla="*/ 1 w 170"/>
                                <a:gd name="T3" fmla="*/ 0 h 1"/>
                                <a:gd name="T4" fmla="*/ 0 w 170"/>
                                <a:gd name="T5" fmla="*/ 0 h 1"/>
                                <a:gd name="T6" fmla="*/ 140 w 170"/>
                                <a:gd name="T7" fmla="*/ 0 h 1"/>
                                <a:gd name="T8" fmla="*/ 140 w 170"/>
                                <a:gd name="T9" fmla="*/ 0 h 1"/>
                                <a:gd name="T10" fmla="*/ 140 w 170"/>
                                <a:gd name="T11" fmla="*/ 0 h 1"/>
                                <a:gd name="T12" fmla="*/ 0 60000 65536"/>
                                <a:gd name="T13" fmla="*/ 0 60000 65536"/>
                                <a:gd name="T14" fmla="*/ 0 60000 65536"/>
                                <a:gd name="T15" fmla="*/ 0 60000 65536"/>
                                <a:gd name="T16" fmla="*/ 0 60000 65536"/>
                                <a:gd name="T17" fmla="*/ 0 60000 65536"/>
                                <a:gd name="T18" fmla="*/ 0 w 170"/>
                                <a:gd name="T19" fmla="*/ 0 h 1"/>
                                <a:gd name="T20" fmla="*/ 170 w 17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0" h="1">
                                  <a:moveTo>
                                    <a:pt x="169" y="0"/>
                                  </a:moveTo>
                                  <a:lnTo>
                                    <a:pt x="1" y="0"/>
                                  </a:lnTo>
                                  <a:lnTo>
                                    <a:pt x="0" y="0"/>
                                  </a:lnTo>
                                  <a:lnTo>
                                    <a:pt x="16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43" name="Freeform 1947"/>
                            <p:cNvSpPr>
                              <a:spLocks/>
                            </p:cNvSpPr>
                            <p:nvPr/>
                          </p:nvSpPr>
                          <p:spPr bwMode="auto">
                            <a:xfrm>
                              <a:off x="380" y="1703"/>
                              <a:ext cx="155" cy="1"/>
                            </a:xfrm>
                            <a:custGeom>
                              <a:avLst/>
                              <a:gdLst>
                                <a:gd name="T0" fmla="*/ 140 w 170"/>
                                <a:gd name="T1" fmla="*/ 0 h 1"/>
                                <a:gd name="T2" fmla="*/ 0 w 170"/>
                                <a:gd name="T3" fmla="*/ 0 h 1"/>
                                <a:gd name="T4" fmla="*/ 0 w 170"/>
                                <a:gd name="T5" fmla="*/ 0 h 1"/>
                                <a:gd name="T6" fmla="*/ 140 w 170"/>
                                <a:gd name="T7" fmla="*/ 0 h 1"/>
                                <a:gd name="T8" fmla="*/ 140 w 170"/>
                                <a:gd name="T9" fmla="*/ 0 h 1"/>
                                <a:gd name="T10" fmla="*/ 140 w 170"/>
                                <a:gd name="T11" fmla="*/ 0 h 1"/>
                                <a:gd name="T12" fmla="*/ 0 60000 65536"/>
                                <a:gd name="T13" fmla="*/ 0 60000 65536"/>
                                <a:gd name="T14" fmla="*/ 0 60000 65536"/>
                                <a:gd name="T15" fmla="*/ 0 60000 65536"/>
                                <a:gd name="T16" fmla="*/ 0 60000 65536"/>
                                <a:gd name="T17" fmla="*/ 0 60000 65536"/>
                                <a:gd name="T18" fmla="*/ 0 w 170"/>
                                <a:gd name="T19" fmla="*/ 0 h 1"/>
                                <a:gd name="T20" fmla="*/ 170 w 17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0" h="1">
                                  <a:moveTo>
                                    <a:pt x="169" y="0"/>
                                  </a:moveTo>
                                  <a:lnTo>
                                    <a:pt x="0" y="0"/>
                                  </a:lnTo>
                                  <a:lnTo>
                                    <a:pt x="16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44" name="Freeform 1948"/>
                            <p:cNvSpPr>
                              <a:spLocks/>
                            </p:cNvSpPr>
                            <p:nvPr/>
                          </p:nvSpPr>
                          <p:spPr bwMode="auto">
                            <a:xfrm>
                              <a:off x="378" y="1703"/>
                              <a:ext cx="157" cy="1"/>
                            </a:xfrm>
                            <a:custGeom>
                              <a:avLst/>
                              <a:gdLst>
                                <a:gd name="T0" fmla="*/ 142 w 173"/>
                                <a:gd name="T1" fmla="*/ 0 h 1"/>
                                <a:gd name="T2" fmla="*/ 3 w 173"/>
                                <a:gd name="T3" fmla="*/ 0 h 1"/>
                                <a:gd name="T4" fmla="*/ 0 w 173"/>
                                <a:gd name="T5" fmla="*/ 0 h 1"/>
                                <a:gd name="T6" fmla="*/ 142 w 173"/>
                                <a:gd name="T7" fmla="*/ 0 h 1"/>
                                <a:gd name="T8" fmla="*/ 142 w 173"/>
                                <a:gd name="T9" fmla="*/ 0 h 1"/>
                                <a:gd name="T10" fmla="*/ 142 w 173"/>
                                <a:gd name="T11" fmla="*/ 0 h 1"/>
                                <a:gd name="T12" fmla="*/ 0 60000 65536"/>
                                <a:gd name="T13" fmla="*/ 0 60000 65536"/>
                                <a:gd name="T14" fmla="*/ 0 60000 65536"/>
                                <a:gd name="T15" fmla="*/ 0 60000 65536"/>
                                <a:gd name="T16" fmla="*/ 0 60000 65536"/>
                                <a:gd name="T17" fmla="*/ 0 60000 65536"/>
                                <a:gd name="T18" fmla="*/ 0 w 173"/>
                                <a:gd name="T19" fmla="*/ 0 h 1"/>
                                <a:gd name="T20" fmla="*/ 173 w 17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3" h="1">
                                  <a:moveTo>
                                    <a:pt x="172" y="0"/>
                                  </a:moveTo>
                                  <a:lnTo>
                                    <a:pt x="3" y="0"/>
                                  </a:lnTo>
                                  <a:lnTo>
                                    <a:pt x="0" y="0"/>
                                  </a:lnTo>
                                  <a:lnTo>
                                    <a:pt x="17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45" name="Freeform 1949"/>
                            <p:cNvSpPr>
                              <a:spLocks/>
                            </p:cNvSpPr>
                            <p:nvPr/>
                          </p:nvSpPr>
                          <p:spPr bwMode="auto">
                            <a:xfrm>
                              <a:off x="378" y="1701"/>
                              <a:ext cx="157" cy="3"/>
                            </a:xfrm>
                            <a:custGeom>
                              <a:avLst/>
                              <a:gdLst>
                                <a:gd name="T0" fmla="*/ 142 w 173"/>
                                <a:gd name="T1" fmla="*/ 2 h 3"/>
                                <a:gd name="T2" fmla="*/ 0 w 173"/>
                                <a:gd name="T3" fmla="*/ 2 h 3"/>
                                <a:gd name="T4" fmla="*/ 0 w 173"/>
                                <a:gd name="T5" fmla="*/ 0 h 3"/>
                                <a:gd name="T6" fmla="*/ 142 w 173"/>
                                <a:gd name="T7" fmla="*/ 0 h 3"/>
                                <a:gd name="T8" fmla="*/ 142 w 173"/>
                                <a:gd name="T9" fmla="*/ 2 h 3"/>
                                <a:gd name="T10" fmla="*/ 142 w 173"/>
                                <a:gd name="T11" fmla="*/ 2 h 3"/>
                                <a:gd name="T12" fmla="*/ 0 60000 65536"/>
                                <a:gd name="T13" fmla="*/ 0 60000 65536"/>
                                <a:gd name="T14" fmla="*/ 0 60000 65536"/>
                                <a:gd name="T15" fmla="*/ 0 60000 65536"/>
                                <a:gd name="T16" fmla="*/ 0 60000 65536"/>
                                <a:gd name="T17" fmla="*/ 0 60000 65536"/>
                                <a:gd name="T18" fmla="*/ 0 w 173"/>
                                <a:gd name="T19" fmla="*/ 0 h 3"/>
                                <a:gd name="T20" fmla="*/ 173 w 17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73" h="3">
                                  <a:moveTo>
                                    <a:pt x="172" y="2"/>
                                  </a:moveTo>
                                  <a:lnTo>
                                    <a:pt x="0" y="2"/>
                                  </a:lnTo>
                                  <a:lnTo>
                                    <a:pt x="0" y="0"/>
                                  </a:lnTo>
                                  <a:lnTo>
                                    <a:pt x="172" y="0"/>
                                  </a:lnTo>
                                  <a:lnTo>
                                    <a:pt x="172"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46" name="Freeform 1950"/>
                            <p:cNvSpPr>
                              <a:spLocks/>
                            </p:cNvSpPr>
                            <p:nvPr/>
                          </p:nvSpPr>
                          <p:spPr bwMode="auto">
                            <a:xfrm>
                              <a:off x="376" y="1701"/>
                              <a:ext cx="159" cy="1"/>
                            </a:xfrm>
                            <a:custGeom>
                              <a:avLst/>
                              <a:gdLst>
                                <a:gd name="T0" fmla="*/ 144 w 175"/>
                                <a:gd name="T1" fmla="*/ 0 h 1"/>
                                <a:gd name="T2" fmla="*/ 2 w 175"/>
                                <a:gd name="T3" fmla="*/ 0 h 1"/>
                                <a:gd name="T4" fmla="*/ 0 w 175"/>
                                <a:gd name="T5" fmla="*/ 0 h 1"/>
                                <a:gd name="T6" fmla="*/ 144 w 175"/>
                                <a:gd name="T7" fmla="*/ 0 h 1"/>
                                <a:gd name="T8" fmla="*/ 144 w 175"/>
                                <a:gd name="T9" fmla="*/ 0 h 1"/>
                                <a:gd name="T10" fmla="*/ 144 w 175"/>
                                <a:gd name="T11" fmla="*/ 0 h 1"/>
                                <a:gd name="T12" fmla="*/ 0 60000 65536"/>
                                <a:gd name="T13" fmla="*/ 0 60000 65536"/>
                                <a:gd name="T14" fmla="*/ 0 60000 65536"/>
                                <a:gd name="T15" fmla="*/ 0 60000 65536"/>
                                <a:gd name="T16" fmla="*/ 0 60000 65536"/>
                                <a:gd name="T17" fmla="*/ 0 60000 65536"/>
                                <a:gd name="T18" fmla="*/ 0 w 175"/>
                                <a:gd name="T19" fmla="*/ 0 h 1"/>
                                <a:gd name="T20" fmla="*/ 175 w 1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5" h="1">
                                  <a:moveTo>
                                    <a:pt x="174" y="0"/>
                                  </a:moveTo>
                                  <a:lnTo>
                                    <a:pt x="2" y="0"/>
                                  </a:lnTo>
                                  <a:lnTo>
                                    <a:pt x="0" y="0"/>
                                  </a:lnTo>
                                  <a:lnTo>
                                    <a:pt x="17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47" name="Freeform 1951"/>
                            <p:cNvSpPr>
                              <a:spLocks/>
                            </p:cNvSpPr>
                            <p:nvPr/>
                          </p:nvSpPr>
                          <p:spPr bwMode="auto">
                            <a:xfrm>
                              <a:off x="376" y="1701"/>
                              <a:ext cx="159" cy="1"/>
                            </a:xfrm>
                            <a:custGeom>
                              <a:avLst/>
                              <a:gdLst>
                                <a:gd name="T0" fmla="*/ 144 w 175"/>
                                <a:gd name="T1" fmla="*/ 0 h 1"/>
                                <a:gd name="T2" fmla="*/ 0 w 175"/>
                                <a:gd name="T3" fmla="*/ 0 h 1"/>
                                <a:gd name="T4" fmla="*/ 0 w 175"/>
                                <a:gd name="T5" fmla="*/ 0 h 1"/>
                                <a:gd name="T6" fmla="*/ 144 w 175"/>
                                <a:gd name="T7" fmla="*/ 0 h 1"/>
                                <a:gd name="T8" fmla="*/ 144 w 175"/>
                                <a:gd name="T9" fmla="*/ 0 h 1"/>
                                <a:gd name="T10" fmla="*/ 144 w 175"/>
                                <a:gd name="T11" fmla="*/ 0 h 1"/>
                                <a:gd name="T12" fmla="*/ 0 60000 65536"/>
                                <a:gd name="T13" fmla="*/ 0 60000 65536"/>
                                <a:gd name="T14" fmla="*/ 0 60000 65536"/>
                                <a:gd name="T15" fmla="*/ 0 60000 65536"/>
                                <a:gd name="T16" fmla="*/ 0 60000 65536"/>
                                <a:gd name="T17" fmla="*/ 0 60000 65536"/>
                                <a:gd name="T18" fmla="*/ 0 w 175"/>
                                <a:gd name="T19" fmla="*/ 0 h 1"/>
                                <a:gd name="T20" fmla="*/ 175 w 17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5" h="1">
                                  <a:moveTo>
                                    <a:pt x="174" y="0"/>
                                  </a:moveTo>
                                  <a:lnTo>
                                    <a:pt x="0" y="0"/>
                                  </a:lnTo>
                                  <a:lnTo>
                                    <a:pt x="17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48" name="Freeform 1952"/>
                            <p:cNvSpPr>
                              <a:spLocks/>
                            </p:cNvSpPr>
                            <p:nvPr/>
                          </p:nvSpPr>
                          <p:spPr bwMode="auto">
                            <a:xfrm>
                              <a:off x="374" y="1701"/>
                              <a:ext cx="161" cy="1"/>
                            </a:xfrm>
                            <a:custGeom>
                              <a:avLst/>
                              <a:gdLst>
                                <a:gd name="T0" fmla="*/ 146 w 177"/>
                                <a:gd name="T1" fmla="*/ 0 h 1"/>
                                <a:gd name="T2" fmla="*/ 2 w 177"/>
                                <a:gd name="T3" fmla="*/ 0 h 1"/>
                                <a:gd name="T4" fmla="*/ 0 w 177"/>
                                <a:gd name="T5" fmla="*/ 0 h 1"/>
                                <a:gd name="T6" fmla="*/ 146 w 177"/>
                                <a:gd name="T7" fmla="*/ 0 h 1"/>
                                <a:gd name="T8" fmla="*/ 146 w 177"/>
                                <a:gd name="T9" fmla="*/ 0 h 1"/>
                                <a:gd name="T10" fmla="*/ 146 w 177"/>
                                <a:gd name="T11" fmla="*/ 0 h 1"/>
                                <a:gd name="T12" fmla="*/ 0 60000 65536"/>
                                <a:gd name="T13" fmla="*/ 0 60000 65536"/>
                                <a:gd name="T14" fmla="*/ 0 60000 65536"/>
                                <a:gd name="T15" fmla="*/ 0 60000 65536"/>
                                <a:gd name="T16" fmla="*/ 0 60000 65536"/>
                                <a:gd name="T17" fmla="*/ 0 60000 65536"/>
                                <a:gd name="T18" fmla="*/ 0 w 177"/>
                                <a:gd name="T19" fmla="*/ 0 h 1"/>
                                <a:gd name="T20" fmla="*/ 177 w 1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7" h="1">
                                  <a:moveTo>
                                    <a:pt x="176" y="0"/>
                                  </a:moveTo>
                                  <a:lnTo>
                                    <a:pt x="2" y="0"/>
                                  </a:lnTo>
                                  <a:lnTo>
                                    <a:pt x="0" y="0"/>
                                  </a:lnTo>
                                  <a:lnTo>
                                    <a:pt x="17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49" name="Freeform 1953"/>
                            <p:cNvSpPr>
                              <a:spLocks/>
                            </p:cNvSpPr>
                            <p:nvPr/>
                          </p:nvSpPr>
                          <p:spPr bwMode="auto">
                            <a:xfrm>
                              <a:off x="374" y="1701"/>
                              <a:ext cx="161" cy="1"/>
                            </a:xfrm>
                            <a:custGeom>
                              <a:avLst/>
                              <a:gdLst>
                                <a:gd name="T0" fmla="*/ 146 w 177"/>
                                <a:gd name="T1" fmla="*/ 0 h 1"/>
                                <a:gd name="T2" fmla="*/ 0 w 177"/>
                                <a:gd name="T3" fmla="*/ 0 h 1"/>
                                <a:gd name="T4" fmla="*/ 0 w 177"/>
                                <a:gd name="T5" fmla="*/ 0 h 1"/>
                                <a:gd name="T6" fmla="*/ 146 w 177"/>
                                <a:gd name="T7" fmla="*/ 0 h 1"/>
                                <a:gd name="T8" fmla="*/ 146 w 177"/>
                                <a:gd name="T9" fmla="*/ 0 h 1"/>
                                <a:gd name="T10" fmla="*/ 146 w 177"/>
                                <a:gd name="T11" fmla="*/ 0 h 1"/>
                                <a:gd name="T12" fmla="*/ 0 60000 65536"/>
                                <a:gd name="T13" fmla="*/ 0 60000 65536"/>
                                <a:gd name="T14" fmla="*/ 0 60000 65536"/>
                                <a:gd name="T15" fmla="*/ 0 60000 65536"/>
                                <a:gd name="T16" fmla="*/ 0 60000 65536"/>
                                <a:gd name="T17" fmla="*/ 0 60000 65536"/>
                                <a:gd name="T18" fmla="*/ 0 w 177"/>
                                <a:gd name="T19" fmla="*/ 0 h 1"/>
                                <a:gd name="T20" fmla="*/ 177 w 17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7" h="1">
                                  <a:moveTo>
                                    <a:pt x="176" y="0"/>
                                  </a:moveTo>
                                  <a:lnTo>
                                    <a:pt x="0" y="0"/>
                                  </a:lnTo>
                                  <a:lnTo>
                                    <a:pt x="17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50" name="Freeform 1954"/>
                            <p:cNvSpPr>
                              <a:spLocks/>
                            </p:cNvSpPr>
                            <p:nvPr/>
                          </p:nvSpPr>
                          <p:spPr bwMode="auto">
                            <a:xfrm>
                              <a:off x="372" y="1701"/>
                              <a:ext cx="163" cy="1"/>
                            </a:xfrm>
                            <a:custGeom>
                              <a:avLst/>
                              <a:gdLst>
                                <a:gd name="T0" fmla="*/ 148 w 179"/>
                                <a:gd name="T1" fmla="*/ 0 h 1"/>
                                <a:gd name="T2" fmla="*/ 2 w 179"/>
                                <a:gd name="T3" fmla="*/ 0 h 1"/>
                                <a:gd name="T4" fmla="*/ 0 w 179"/>
                                <a:gd name="T5" fmla="*/ 0 h 1"/>
                                <a:gd name="T6" fmla="*/ 148 w 179"/>
                                <a:gd name="T7" fmla="*/ 0 h 1"/>
                                <a:gd name="T8" fmla="*/ 148 w 179"/>
                                <a:gd name="T9" fmla="*/ 0 h 1"/>
                                <a:gd name="T10" fmla="*/ 148 w 179"/>
                                <a:gd name="T11" fmla="*/ 0 h 1"/>
                                <a:gd name="T12" fmla="*/ 0 60000 65536"/>
                                <a:gd name="T13" fmla="*/ 0 60000 65536"/>
                                <a:gd name="T14" fmla="*/ 0 60000 65536"/>
                                <a:gd name="T15" fmla="*/ 0 60000 65536"/>
                                <a:gd name="T16" fmla="*/ 0 60000 65536"/>
                                <a:gd name="T17" fmla="*/ 0 60000 65536"/>
                                <a:gd name="T18" fmla="*/ 0 w 179"/>
                                <a:gd name="T19" fmla="*/ 0 h 1"/>
                                <a:gd name="T20" fmla="*/ 179 w 1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9" h="1">
                                  <a:moveTo>
                                    <a:pt x="178" y="0"/>
                                  </a:moveTo>
                                  <a:lnTo>
                                    <a:pt x="2" y="0"/>
                                  </a:lnTo>
                                  <a:lnTo>
                                    <a:pt x="0" y="0"/>
                                  </a:lnTo>
                                  <a:lnTo>
                                    <a:pt x="17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51" name="Freeform 1955"/>
                            <p:cNvSpPr>
                              <a:spLocks/>
                            </p:cNvSpPr>
                            <p:nvPr/>
                          </p:nvSpPr>
                          <p:spPr bwMode="auto">
                            <a:xfrm>
                              <a:off x="372" y="1701"/>
                              <a:ext cx="163" cy="1"/>
                            </a:xfrm>
                            <a:custGeom>
                              <a:avLst/>
                              <a:gdLst>
                                <a:gd name="T0" fmla="*/ 148 w 179"/>
                                <a:gd name="T1" fmla="*/ 0 h 1"/>
                                <a:gd name="T2" fmla="*/ 0 w 179"/>
                                <a:gd name="T3" fmla="*/ 0 h 1"/>
                                <a:gd name="T4" fmla="*/ 0 w 179"/>
                                <a:gd name="T5" fmla="*/ 0 h 1"/>
                                <a:gd name="T6" fmla="*/ 148 w 179"/>
                                <a:gd name="T7" fmla="*/ 0 h 1"/>
                                <a:gd name="T8" fmla="*/ 148 w 179"/>
                                <a:gd name="T9" fmla="*/ 0 h 1"/>
                                <a:gd name="T10" fmla="*/ 148 w 179"/>
                                <a:gd name="T11" fmla="*/ 0 h 1"/>
                                <a:gd name="T12" fmla="*/ 0 60000 65536"/>
                                <a:gd name="T13" fmla="*/ 0 60000 65536"/>
                                <a:gd name="T14" fmla="*/ 0 60000 65536"/>
                                <a:gd name="T15" fmla="*/ 0 60000 65536"/>
                                <a:gd name="T16" fmla="*/ 0 60000 65536"/>
                                <a:gd name="T17" fmla="*/ 0 60000 65536"/>
                                <a:gd name="T18" fmla="*/ 0 w 179"/>
                                <a:gd name="T19" fmla="*/ 0 h 1"/>
                                <a:gd name="T20" fmla="*/ 179 w 1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9" h="1">
                                  <a:moveTo>
                                    <a:pt x="178" y="0"/>
                                  </a:moveTo>
                                  <a:lnTo>
                                    <a:pt x="0" y="0"/>
                                  </a:lnTo>
                                  <a:lnTo>
                                    <a:pt x="17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52" name="Freeform 1956"/>
                            <p:cNvSpPr>
                              <a:spLocks/>
                            </p:cNvSpPr>
                            <p:nvPr/>
                          </p:nvSpPr>
                          <p:spPr bwMode="auto">
                            <a:xfrm>
                              <a:off x="370" y="1701"/>
                              <a:ext cx="165" cy="1"/>
                            </a:xfrm>
                            <a:custGeom>
                              <a:avLst/>
                              <a:gdLst>
                                <a:gd name="T0" fmla="*/ 150 w 181"/>
                                <a:gd name="T1" fmla="*/ 0 h 1"/>
                                <a:gd name="T2" fmla="*/ 2 w 181"/>
                                <a:gd name="T3" fmla="*/ 0 h 1"/>
                                <a:gd name="T4" fmla="*/ 0 w 181"/>
                                <a:gd name="T5" fmla="*/ 0 h 1"/>
                                <a:gd name="T6" fmla="*/ 150 w 181"/>
                                <a:gd name="T7" fmla="*/ 0 h 1"/>
                                <a:gd name="T8" fmla="*/ 150 w 181"/>
                                <a:gd name="T9" fmla="*/ 0 h 1"/>
                                <a:gd name="T10" fmla="*/ 150 w 181"/>
                                <a:gd name="T11" fmla="*/ 0 h 1"/>
                                <a:gd name="T12" fmla="*/ 0 60000 65536"/>
                                <a:gd name="T13" fmla="*/ 0 60000 65536"/>
                                <a:gd name="T14" fmla="*/ 0 60000 65536"/>
                                <a:gd name="T15" fmla="*/ 0 60000 65536"/>
                                <a:gd name="T16" fmla="*/ 0 60000 65536"/>
                                <a:gd name="T17" fmla="*/ 0 60000 65536"/>
                                <a:gd name="T18" fmla="*/ 0 w 181"/>
                                <a:gd name="T19" fmla="*/ 0 h 1"/>
                                <a:gd name="T20" fmla="*/ 181 w 18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1" h="1">
                                  <a:moveTo>
                                    <a:pt x="180" y="0"/>
                                  </a:moveTo>
                                  <a:lnTo>
                                    <a:pt x="2" y="0"/>
                                  </a:lnTo>
                                  <a:lnTo>
                                    <a:pt x="0" y="0"/>
                                  </a:lnTo>
                                  <a:lnTo>
                                    <a:pt x="18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53" name="Freeform 1957"/>
                            <p:cNvSpPr>
                              <a:spLocks/>
                            </p:cNvSpPr>
                            <p:nvPr/>
                          </p:nvSpPr>
                          <p:spPr bwMode="auto">
                            <a:xfrm>
                              <a:off x="370" y="1700"/>
                              <a:ext cx="165" cy="2"/>
                            </a:xfrm>
                            <a:custGeom>
                              <a:avLst/>
                              <a:gdLst>
                                <a:gd name="T0" fmla="*/ 150 w 181"/>
                                <a:gd name="T1" fmla="*/ 1 h 3"/>
                                <a:gd name="T2" fmla="*/ 0 w 181"/>
                                <a:gd name="T3" fmla="*/ 1 h 3"/>
                                <a:gd name="T4" fmla="*/ 0 w 181"/>
                                <a:gd name="T5" fmla="*/ 0 h 3"/>
                                <a:gd name="T6" fmla="*/ 150 w 181"/>
                                <a:gd name="T7" fmla="*/ 0 h 3"/>
                                <a:gd name="T8" fmla="*/ 150 w 181"/>
                                <a:gd name="T9" fmla="*/ 1 h 3"/>
                                <a:gd name="T10" fmla="*/ 150 w 181"/>
                                <a:gd name="T11" fmla="*/ 1 h 3"/>
                                <a:gd name="T12" fmla="*/ 0 60000 65536"/>
                                <a:gd name="T13" fmla="*/ 0 60000 65536"/>
                                <a:gd name="T14" fmla="*/ 0 60000 65536"/>
                                <a:gd name="T15" fmla="*/ 0 60000 65536"/>
                                <a:gd name="T16" fmla="*/ 0 60000 65536"/>
                                <a:gd name="T17" fmla="*/ 0 60000 65536"/>
                                <a:gd name="T18" fmla="*/ 0 w 181"/>
                                <a:gd name="T19" fmla="*/ 0 h 3"/>
                                <a:gd name="T20" fmla="*/ 181 w 18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81" h="3">
                                  <a:moveTo>
                                    <a:pt x="180" y="2"/>
                                  </a:moveTo>
                                  <a:lnTo>
                                    <a:pt x="0" y="2"/>
                                  </a:lnTo>
                                  <a:lnTo>
                                    <a:pt x="0" y="0"/>
                                  </a:lnTo>
                                  <a:lnTo>
                                    <a:pt x="180" y="0"/>
                                  </a:lnTo>
                                  <a:lnTo>
                                    <a:pt x="180"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54" name="Freeform 1958"/>
                            <p:cNvSpPr>
                              <a:spLocks/>
                            </p:cNvSpPr>
                            <p:nvPr/>
                          </p:nvSpPr>
                          <p:spPr bwMode="auto">
                            <a:xfrm>
                              <a:off x="368" y="1700"/>
                              <a:ext cx="167" cy="0"/>
                            </a:xfrm>
                            <a:custGeom>
                              <a:avLst/>
                              <a:gdLst>
                                <a:gd name="T0" fmla="*/ 151 w 184"/>
                                <a:gd name="T1" fmla="*/ 0 h 1"/>
                                <a:gd name="T2" fmla="*/ 3 w 184"/>
                                <a:gd name="T3" fmla="*/ 0 h 1"/>
                                <a:gd name="T4" fmla="*/ 0 w 184"/>
                                <a:gd name="T5" fmla="*/ 0 h 1"/>
                                <a:gd name="T6" fmla="*/ 151 w 184"/>
                                <a:gd name="T7" fmla="*/ 0 h 1"/>
                                <a:gd name="T8" fmla="*/ 151 w 184"/>
                                <a:gd name="T9" fmla="*/ 0 h 1"/>
                                <a:gd name="T10" fmla="*/ 151 w 184"/>
                                <a:gd name="T11" fmla="*/ 0 h 1"/>
                                <a:gd name="T12" fmla="*/ 0 60000 65536"/>
                                <a:gd name="T13" fmla="*/ 0 60000 65536"/>
                                <a:gd name="T14" fmla="*/ 0 60000 65536"/>
                                <a:gd name="T15" fmla="*/ 0 60000 65536"/>
                                <a:gd name="T16" fmla="*/ 0 60000 65536"/>
                                <a:gd name="T17" fmla="*/ 0 60000 65536"/>
                                <a:gd name="T18" fmla="*/ 0 w 184"/>
                                <a:gd name="T19" fmla="*/ 0 h 1"/>
                                <a:gd name="T20" fmla="*/ 184 w 184"/>
                                <a:gd name="T21" fmla="*/ 0 h 1"/>
                              </a:gdLst>
                              <a:ahLst/>
                              <a:cxnLst>
                                <a:cxn ang="T12">
                                  <a:pos x="T0" y="T1"/>
                                </a:cxn>
                                <a:cxn ang="T13">
                                  <a:pos x="T2" y="T3"/>
                                </a:cxn>
                                <a:cxn ang="T14">
                                  <a:pos x="T4" y="T5"/>
                                </a:cxn>
                                <a:cxn ang="T15">
                                  <a:pos x="T6" y="T7"/>
                                </a:cxn>
                                <a:cxn ang="T16">
                                  <a:pos x="T8" y="T9"/>
                                </a:cxn>
                                <a:cxn ang="T17">
                                  <a:pos x="T10" y="T11"/>
                                </a:cxn>
                              </a:cxnLst>
                              <a:rect l="T18" t="T19" r="T20" b="T21"/>
                              <a:pathLst>
                                <a:path w="184" h="1">
                                  <a:moveTo>
                                    <a:pt x="183" y="0"/>
                                  </a:moveTo>
                                  <a:lnTo>
                                    <a:pt x="3" y="0"/>
                                  </a:lnTo>
                                  <a:lnTo>
                                    <a:pt x="0" y="0"/>
                                  </a:lnTo>
                                  <a:lnTo>
                                    <a:pt x="18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55" name="Freeform 1959"/>
                            <p:cNvSpPr>
                              <a:spLocks/>
                            </p:cNvSpPr>
                            <p:nvPr/>
                          </p:nvSpPr>
                          <p:spPr bwMode="auto">
                            <a:xfrm>
                              <a:off x="368" y="1700"/>
                              <a:ext cx="169" cy="0"/>
                            </a:xfrm>
                            <a:custGeom>
                              <a:avLst/>
                              <a:gdLst>
                                <a:gd name="T0" fmla="*/ 151 w 186"/>
                                <a:gd name="T1" fmla="*/ 0 h 1"/>
                                <a:gd name="T2" fmla="*/ 0 w 186"/>
                                <a:gd name="T3" fmla="*/ 0 h 1"/>
                                <a:gd name="T4" fmla="*/ 0 w 186"/>
                                <a:gd name="T5" fmla="*/ 0 h 1"/>
                                <a:gd name="T6" fmla="*/ 153 w 186"/>
                                <a:gd name="T7" fmla="*/ 0 h 1"/>
                                <a:gd name="T8" fmla="*/ 151 w 186"/>
                                <a:gd name="T9" fmla="*/ 0 h 1"/>
                                <a:gd name="T10" fmla="*/ 151 w 186"/>
                                <a:gd name="T11" fmla="*/ 0 h 1"/>
                                <a:gd name="T12" fmla="*/ 0 60000 65536"/>
                                <a:gd name="T13" fmla="*/ 0 60000 65536"/>
                                <a:gd name="T14" fmla="*/ 0 60000 65536"/>
                                <a:gd name="T15" fmla="*/ 0 60000 65536"/>
                                <a:gd name="T16" fmla="*/ 0 60000 65536"/>
                                <a:gd name="T17" fmla="*/ 0 60000 65536"/>
                                <a:gd name="T18" fmla="*/ 0 w 186"/>
                                <a:gd name="T19" fmla="*/ 0 h 1"/>
                                <a:gd name="T20" fmla="*/ 186 w 186"/>
                                <a:gd name="T21" fmla="*/ 0 h 1"/>
                              </a:gdLst>
                              <a:ahLst/>
                              <a:cxnLst>
                                <a:cxn ang="T12">
                                  <a:pos x="T0" y="T1"/>
                                </a:cxn>
                                <a:cxn ang="T13">
                                  <a:pos x="T2" y="T3"/>
                                </a:cxn>
                                <a:cxn ang="T14">
                                  <a:pos x="T4" y="T5"/>
                                </a:cxn>
                                <a:cxn ang="T15">
                                  <a:pos x="T6" y="T7"/>
                                </a:cxn>
                                <a:cxn ang="T16">
                                  <a:pos x="T8" y="T9"/>
                                </a:cxn>
                                <a:cxn ang="T17">
                                  <a:pos x="T10" y="T11"/>
                                </a:cxn>
                              </a:cxnLst>
                              <a:rect l="T18" t="T19" r="T20" b="T21"/>
                              <a:pathLst>
                                <a:path w="186" h="1">
                                  <a:moveTo>
                                    <a:pt x="183" y="0"/>
                                  </a:moveTo>
                                  <a:lnTo>
                                    <a:pt x="0" y="0"/>
                                  </a:lnTo>
                                  <a:lnTo>
                                    <a:pt x="185" y="0"/>
                                  </a:lnTo>
                                  <a:lnTo>
                                    <a:pt x="18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56" name="Freeform 1960"/>
                            <p:cNvSpPr>
                              <a:spLocks/>
                            </p:cNvSpPr>
                            <p:nvPr/>
                          </p:nvSpPr>
                          <p:spPr bwMode="auto">
                            <a:xfrm>
                              <a:off x="367" y="1700"/>
                              <a:ext cx="170" cy="0"/>
                            </a:xfrm>
                            <a:custGeom>
                              <a:avLst/>
                              <a:gdLst>
                                <a:gd name="T0" fmla="*/ 154 w 187"/>
                                <a:gd name="T1" fmla="*/ 0 h 1"/>
                                <a:gd name="T2" fmla="*/ 1 w 187"/>
                                <a:gd name="T3" fmla="*/ 0 h 1"/>
                                <a:gd name="T4" fmla="*/ 0 w 187"/>
                                <a:gd name="T5" fmla="*/ 0 h 1"/>
                                <a:gd name="T6" fmla="*/ 154 w 187"/>
                                <a:gd name="T7" fmla="*/ 0 h 1"/>
                                <a:gd name="T8" fmla="*/ 154 w 187"/>
                                <a:gd name="T9" fmla="*/ 0 h 1"/>
                                <a:gd name="T10" fmla="*/ 154 w 187"/>
                                <a:gd name="T11" fmla="*/ 0 h 1"/>
                                <a:gd name="T12" fmla="*/ 0 60000 65536"/>
                                <a:gd name="T13" fmla="*/ 0 60000 65536"/>
                                <a:gd name="T14" fmla="*/ 0 60000 65536"/>
                                <a:gd name="T15" fmla="*/ 0 60000 65536"/>
                                <a:gd name="T16" fmla="*/ 0 60000 65536"/>
                                <a:gd name="T17" fmla="*/ 0 60000 65536"/>
                                <a:gd name="T18" fmla="*/ 0 w 187"/>
                                <a:gd name="T19" fmla="*/ 0 h 1"/>
                                <a:gd name="T20" fmla="*/ 187 w 187"/>
                                <a:gd name="T21" fmla="*/ 0 h 1"/>
                              </a:gdLst>
                              <a:ahLst/>
                              <a:cxnLst>
                                <a:cxn ang="T12">
                                  <a:pos x="T0" y="T1"/>
                                </a:cxn>
                                <a:cxn ang="T13">
                                  <a:pos x="T2" y="T3"/>
                                </a:cxn>
                                <a:cxn ang="T14">
                                  <a:pos x="T4" y="T5"/>
                                </a:cxn>
                                <a:cxn ang="T15">
                                  <a:pos x="T6" y="T7"/>
                                </a:cxn>
                                <a:cxn ang="T16">
                                  <a:pos x="T8" y="T9"/>
                                </a:cxn>
                                <a:cxn ang="T17">
                                  <a:pos x="T10" y="T11"/>
                                </a:cxn>
                              </a:cxnLst>
                              <a:rect l="T18" t="T19" r="T20" b="T21"/>
                              <a:pathLst>
                                <a:path w="187" h="1">
                                  <a:moveTo>
                                    <a:pt x="186" y="0"/>
                                  </a:moveTo>
                                  <a:lnTo>
                                    <a:pt x="1" y="0"/>
                                  </a:lnTo>
                                  <a:lnTo>
                                    <a:pt x="0" y="0"/>
                                  </a:lnTo>
                                  <a:lnTo>
                                    <a:pt x="18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57" name="Freeform 1961"/>
                            <p:cNvSpPr>
                              <a:spLocks/>
                            </p:cNvSpPr>
                            <p:nvPr/>
                          </p:nvSpPr>
                          <p:spPr bwMode="auto">
                            <a:xfrm>
                              <a:off x="367" y="1700"/>
                              <a:ext cx="170" cy="0"/>
                            </a:xfrm>
                            <a:custGeom>
                              <a:avLst/>
                              <a:gdLst>
                                <a:gd name="T0" fmla="*/ 154 w 187"/>
                                <a:gd name="T1" fmla="*/ 0 h 1"/>
                                <a:gd name="T2" fmla="*/ 0 w 187"/>
                                <a:gd name="T3" fmla="*/ 0 h 1"/>
                                <a:gd name="T4" fmla="*/ 0 w 187"/>
                                <a:gd name="T5" fmla="*/ 0 h 1"/>
                                <a:gd name="T6" fmla="*/ 154 w 187"/>
                                <a:gd name="T7" fmla="*/ 0 h 1"/>
                                <a:gd name="T8" fmla="*/ 154 w 187"/>
                                <a:gd name="T9" fmla="*/ 0 h 1"/>
                                <a:gd name="T10" fmla="*/ 154 w 187"/>
                                <a:gd name="T11" fmla="*/ 0 h 1"/>
                                <a:gd name="T12" fmla="*/ 0 60000 65536"/>
                                <a:gd name="T13" fmla="*/ 0 60000 65536"/>
                                <a:gd name="T14" fmla="*/ 0 60000 65536"/>
                                <a:gd name="T15" fmla="*/ 0 60000 65536"/>
                                <a:gd name="T16" fmla="*/ 0 60000 65536"/>
                                <a:gd name="T17" fmla="*/ 0 60000 65536"/>
                                <a:gd name="T18" fmla="*/ 0 w 187"/>
                                <a:gd name="T19" fmla="*/ 0 h 1"/>
                                <a:gd name="T20" fmla="*/ 187 w 187"/>
                                <a:gd name="T21" fmla="*/ 0 h 1"/>
                              </a:gdLst>
                              <a:ahLst/>
                              <a:cxnLst>
                                <a:cxn ang="T12">
                                  <a:pos x="T0" y="T1"/>
                                </a:cxn>
                                <a:cxn ang="T13">
                                  <a:pos x="T2" y="T3"/>
                                </a:cxn>
                                <a:cxn ang="T14">
                                  <a:pos x="T4" y="T5"/>
                                </a:cxn>
                                <a:cxn ang="T15">
                                  <a:pos x="T6" y="T7"/>
                                </a:cxn>
                                <a:cxn ang="T16">
                                  <a:pos x="T8" y="T9"/>
                                </a:cxn>
                                <a:cxn ang="T17">
                                  <a:pos x="T10" y="T11"/>
                                </a:cxn>
                              </a:cxnLst>
                              <a:rect l="T18" t="T19" r="T20" b="T21"/>
                              <a:pathLst>
                                <a:path w="187" h="1">
                                  <a:moveTo>
                                    <a:pt x="186" y="0"/>
                                  </a:moveTo>
                                  <a:lnTo>
                                    <a:pt x="0" y="0"/>
                                  </a:lnTo>
                                  <a:lnTo>
                                    <a:pt x="18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58" name="Freeform 1962"/>
                            <p:cNvSpPr>
                              <a:spLocks/>
                            </p:cNvSpPr>
                            <p:nvPr/>
                          </p:nvSpPr>
                          <p:spPr bwMode="auto">
                            <a:xfrm>
                              <a:off x="367" y="1700"/>
                              <a:ext cx="170" cy="0"/>
                            </a:xfrm>
                            <a:custGeom>
                              <a:avLst/>
                              <a:gdLst>
                                <a:gd name="T0" fmla="*/ 154 w 187"/>
                                <a:gd name="T1" fmla="*/ 0 h 1"/>
                                <a:gd name="T2" fmla="*/ 0 w 187"/>
                                <a:gd name="T3" fmla="*/ 0 h 1"/>
                                <a:gd name="T4" fmla="*/ 0 w 187"/>
                                <a:gd name="T5" fmla="*/ 0 h 1"/>
                                <a:gd name="T6" fmla="*/ 154 w 187"/>
                                <a:gd name="T7" fmla="*/ 0 h 1"/>
                                <a:gd name="T8" fmla="*/ 154 w 187"/>
                                <a:gd name="T9" fmla="*/ 0 h 1"/>
                                <a:gd name="T10" fmla="*/ 154 w 187"/>
                                <a:gd name="T11" fmla="*/ 0 h 1"/>
                                <a:gd name="T12" fmla="*/ 0 60000 65536"/>
                                <a:gd name="T13" fmla="*/ 0 60000 65536"/>
                                <a:gd name="T14" fmla="*/ 0 60000 65536"/>
                                <a:gd name="T15" fmla="*/ 0 60000 65536"/>
                                <a:gd name="T16" fmla="*/ 0 60000 65536"/>
                                <a:gd name="T17" fmla="*/ 0 60000 65536"/>
                                <a:gd name="T18" fmla="*/ 0 w 187"/>
                                <a:gd name="T19" fmla="*/ 0 h 1"/>
                                <a:gd name="T20" fmla="*/ 187 w 187"/>
                                <a:gd name="T21" fmla="*/ 0 h 1"/>
                              </a:gdLst>
                              <a:ahLst/>
                              <a:cxnLst>
                                <a:cxn ang="T12">
                                  <a:pos x="T0" y="T1"/>
                                </a:cxn>
                                <a:cxn ang="T13">
                                  <a:pos x="T2" y="T3"/>
                                </a:cxn>
                                <a:cxn ang="T14">
                                  <a:pos x="T4" y="T5"/>
                                </a:cxn>
                                <a:cxn ang="T15">
                                  <a:pos x="T6" y="T7"/>
                                </a:cxn>
                                <a:cxn ang="T16">
                                  <a:pos x="T8" y="T9"/>
                                </a:cxn>
                                <a:cxn ang="T17">
                                  <a:pos x="T10" y="T11"/>
                                </a:cxn>
                              </a:cxnLst>
                              <a:rect l="T18" t="T19" r="T20" b="T21"/>
                              <a:pathLst>
                                <a:path w="187" h="1">
                                  <a:moveTo>
                                    <a:pt x="186" y="0"/>
                                  </a:moveTo>
                                  <a:lnTo>
                                    <a:pt x="0" y="0"/>
                                  </a:lnTo>
                                  <a:lnTo>
                                    <a:pt x="18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59" name="Freeform 1963"/>
                            <p:cNvSpPr>
                              <a:spLocks/>
                            </p:cNvSpPr>
                            <p:nvPr/>
                          </p:nvSpPr>
                          <p:spPr bwMode="auto">
                            <a:xfrm>
                              <a:off x="365" y="1700"/>
                              <a:ext cx="172" cy="0"/>
                            </a:xfrm>
                            <a:custGeom>
                              <a:avLst/>
                              <a:gdLst>
                                <a:gd name="T0" fmla="*/ 156 w 189"/>
                                <a:gd name="T1" fmla="*/ 0 h 1"/>
                                <a:gd name="T2" fmla="*/ 2 w 189"/>
                                <a:gd name="T3" fmla="*/ 0 h 1"/>
                                <a:gd name="T4" fmla="*/ 0 w 189"/>
                                <a:gd name="T5" fmla="*/ 0 h 1"/>
                                <a:gd name="T6" fmla="*/ 156 w 189"/>
                                <a:gd name="T7" fmla="*/ 0 h 1"/>
                                <a:gd name="T8" fmla="*/ 156 w 189"/>
                                <a:gd name="T9" fmla="*/ 0 h 1"/>
                                <a:gd name="T10" fmla="*/ 156 w 189"/>
                                <a:gd name="T11" fmla="*/ 0 h 1"/>
                                <a:gd name="T12" fmla="*/ 0 60000 65536"/>
                                <a:gd name="T13" fmla="*/ 0 60000 65536"/>
                                <a:gd name="T14" fmla="*/ 0 60000 65536"/>
                                <a:gd name="T15" fmla="*/ 0 60000 65536"/>
                                <a:gd name="T16" fmla="*/ 0 60000 65536"/>
                                <a:gd name="T17" fmla="*/ 0 60000 65536"/>
                                <a:gd name="T18" fmla="*/ 0 w 189"/>
                                <a:gd name="T19" fmla="*/ 0 h 1"/>
                                <a:gd name="T20" fmla="*/ 189 w 189"/>
                                <a:gd name="T21" fmla="*/ 0 h 1"/>
                              </a:gdLst>
                              <a:ahLst/>
                              <a:cxnLst>
                                <a:cxn ang="T12">
                                  <a:pos x="T0" y="T1"/>
                                </a:cxn>
                                <a:cxn ang="T13">
                                  <a:pos x="T2" y="T3"/>
                                </a:cxn>
                                <a:cxn ang="T14">
                                  <a:pos x="T4" y="T5"/>
                                </a:cxn>
                                <a:cxn ang="T15">
                                  <a:pos x="T6" y="T7"/>
                                </a:cxn>
                                <a:cxn ang="T16">
                                  <a:pos x="T8" y="T9"/>
                                </a:cxn>
                                <a:cxn ang="T17">
                                  <a:pos x="T10" y="T11"/>
                                </a:cxn>
                              </a:cxnLst>
                              <a:rect l="T18" t="T19" r="T20" b="T21"/>
                              <a:pathLst>
                                <a:path w="189" h="1">
                                  <a:moveTo>
                                    <a:pt x="188" y="0"/>
                                  </a:moveTo>
                                  <a:lnTo>
                                    <a:pt x="2" y="0"/>
                                  </a:lnTo>
                                  <a:lnTo>
                                    <a:pt x="0" y="0"/>
                                  </a:lnTo>
                                  <a:lnTo>
                                    <a:pt x="18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60" name="Freeform 1964"/>
                            <p:cNvSpPr>
                              <a:spLocks/>
                            </p:cNvSpPr>
                            <p:nvPr/>
                          </p:nvSpPr>
                          <p:spPr bwMode="auto">
                            <a:xfrm>
                              <a:off x="365" y="1700"/>
                              <a:ext cx="172" cy="0"/>
                            </a:xfrm>
                            <a:custGeom>
                              <a:avLst/>
                              <a:gdLst>
                                <a:gd name="T0" fmla="*/ 156 w 189"/>
                                <a:gd name="T1" fmla="*/ 0 h 1"/>
                                <a:gd name="T2" fmla="*/ 0 w 189"/>
                                <a:gd name="T3" fmla="*/ 0 h 1"/>
                                <a:gd name="T4" fmla="*/ 0 w 189"/>
                                <a:gd name="T5" fmla="*/ 0 h 1"/>
                                <a:gd name="T6" fmla="*/ 0 w 189"/>
                                <a:gd name="T7" fmla="*/ 0 h 1"/>
                                <a:gd name="T8" fmla="*/ 156 w 189"/>
                                <a:gd name="T9" fmla="*/ 0 h 1"/>
                                <a:gd name="T10" fmla="*/ 156 w 189"/>
                                <a:gd name="T11" fmla="*/ 0 h 1"/>
                                <a:gd name="T12" fmla="*/ 156 w 189"/>
                                <a:gd name="T13" fmla="*/ 0 h 1"/>
                                <a:gd name="T14" fmla="*/ 0 60000 65536"/>
                                <a:gd name="T15" fmla="*/ 0 60000 65536"/>
                                <a:gd name="T16" fmla="*/ 0 60000 65536"/>
                                <a:gd name="T17" fmla="*/ 0 60000 65536"/>
                                <a:gd name="T18" fmla="*/ 0 60000 65536"/>
                                <a:gd name="T19" fmla="*/ 0 60000 65536"/>
                                <a:gd name="T20" fmla="*/ 0 60000 65536"/>
                                <a:gd name="T21" fmla="*/ 0 w 189"/>
                                <a:gd name="T22" fmla="*/ 0 h 1"/>
                                <a:gd name="T23" fmla="*/ 189 w 189"/>
                                <a:gd name="T24" fmla="*/ 0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1">
                                  <a:moveTo>
                                    <a:pt x="188" y="0"/>
                                  </a:moveTo>
                                  <a:lnTo>
                                    <a:pt x="0" y="0"/>
                                  </a:lnTo>
                                  <a:lnTo>
                                    <a:pt x="18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61" name="Freeform 1965"/>
                            <p:cNvSpPr>
                              <a:spLocks/>
                            </p:cNvSpPr>
                            <p:nvPr/>
                          </p:nvSpPr>
                          <p:spPr bwMode="auto">
                            <a:xfrm>
                              <a:off x="365" y="1697"/>
                              <a:ext cx="172" cy="3"/>
                            </a:xfrm>
                            <a:custGeom>
                              <a:avLst/>
                              <a:gdLst>
                                <a:gd name="T0" fmla="*/ 156 w 189"/>
                                <a:gd name="T1" fmla="*/ 2 h 4"/>
                                <a:gd name="T2" fmla="*/ 0 w 189"/>
                                <a:gd name="T3" fmla="*/ 2 h 4"/>
                                <a:gd name="T4" fmla="*/ 0 w 189"/>
                                <a:gd name="T5" fmla="*/ 0 h 4"/>
                                <a:gd name="T6" fmla="*/ 156 w 189"/>
                                <a:gd name="T7" fmla="*/ 0 h 4"/>
                                <a:gd name="T8" fmla="*/ 156 w 189"/>
                                <a:gd name="T9" fmla="*/ 2 h 4"/>
                                <a:gd name="T10" fmla="*/ 156 w 189"/>
                                <a:gd name="T11" fmla="*/ 2 h 4"/>
                                <a:gd name="T12" fmla="*/ 0 60000 65536"/>
                                <a:gd name="T13" fmla="*/ 0 60000 65536"/>
                                <a:gd name="T14" fmla="*/ 0 60000 65536"/>
                                <a:gd name="T15" fmla="*/ 0 60000 65536"/>
                                <a:gd name="T16" fmla="*/ 0 60000 65536"/>
                                <a:gd name="T17" fmla="*/ 0 60000 65536"/>
                                <a:gd name="T18" fmla="*/ 0 w 189"/>
                                <a:gd name="T19" fmla="*/ 0 h 4"/>
                                <a:gd name="T20" fmla="*/ 189 w 189"/>
                                <a:gd name="T21" fmla="*/ 4 h 4"/>
                              </a:gdLst>
                              <a:ahLst/>
                              <a:cxnLst>
                                <a:cxn ang="T12">
                                  <a:pos x="T0" y="T1"/>
                                </a:cxn>
                                <a:cxn ang="T13">
                                  <a:pos x="T2" y="T3"/>
                                </a:cxn>
                                <a:cxn ang="T14">
                                  <a:pos x="T4" y="T5"/>
                                </a:cxn>
                                <a:cxn ang="T15">
                                  <a:pos x="T6" y="T7"/>
                                </a:cxn>
                                <a:cxn ang="T16">
                                  <a:pos x="T8" y="T9"/>
                                </a:cxn>
                                <a:cxn ang="T17">
                                  <a:pos x="T10" y="T11"/>
                                </a:cxn>
                              </a:cxnLst>
                              <a:rect l="T18" t="T19" r="T20" b="T21"/>
                              <a:pathLst>
                                <a:path w="189" h="4">
                                  <a:moveTo>
                                    <a:pt x="188" y="3"/>
                                  </a:moveTo>
                                  <a:lnTo>
                                    <a:pt x="0" y="3"/>
                                  </a:lnTo>
                                  <a:lnTo>
                                    <a:pt x="0" y="0"/>
                                  </a:lnTo>
                                  <a:lnTo>
                                    <a:pt x="188" y="0"/>
                                  </a:lnTo>
                                  <a:lnTo>
                                    <a:pt x="188"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62" name="Freeform 1966"/>
                            <p:cNvSpPr>
                              <a:spLocks/>
                            </p:cNvSpPr>
                            <p:nvPr/>
                          </p:nvSpPr>
                          <p:spPr bwMode="auto">
                            <a:xfrm>
                              <a:off x="363" y="1697"/>
                              <a:ext cx="174" cy="1"/>
                            </a:xfrm>
                            <a:custGeom>
                              <a:avLst/>
                              <a:gdLst>
                                <a:gd name="T0" fmla="*/ 158 w 191"/>
                                <a:gd name="T1" fmla="*/ 0 h 1"/>
                                <a:gd name="T2" fmla="*/ 2 w 191"/>
                                <a:gd name="T3" fmla="*/ 0 h 1"/>
                                <a:gd name="T4" fmla="*/ 0 w 191"/>
                                <a:gd name="T5" fmla="*/ 0 h 1"/>
                                <a:gd name="T6" fmla="*/ 158 w 191"/>
                                <a:gd name="T7" fmla="*/ 0 h 1"/>
                                <a:gd name="T8" fmla="*/ 158 w 191"/>
                                <a:gd name="T9" fmla="*/ 0 h 1"/>
                                <a:gd name="T10" fmla="*/ 158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2" y="0"/>
                                  </a:lnTo>
                                  <a:lnTo>
                                    <a:pt x="0" y="0"/>
                                  </a:lnTo>
                                  <a:lnTo>
                                    <a:pt x="1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63" name="Freeform 1967"/>
                            <p:cNvSpPr>
                              <a:spLocks/>
                            </p:cNvSpPr>
                            <p:nvPr/>
                          </p:nvSpPr>
                          <p:spPr bwMode="auto">
                            <a:xfrm>
                              <a:off x="363" y="1697"/>
                              <a:ext cx="174" cy="1"/>
                            </a:xfrm>
                            <a:custGeom>
                              <a:avLst/>
                              <a:gdLst>
                                <a:gd name="T0" fmla="*/ 158 w 191"/>
                                <a:gd name="T1" fmla="*/ 0 h 1"/>
                                <a:gd name="T2" fmla="*/ 0 w 191"/>
                                <a:gd name="T3" fmla="*/ 0 h 1"/>
                                <a:gd name="T4" fmla="*/ 0 w 191"/>
                                <a:gd name="T5" fmla="*/ 0 h 1"/>
                                <a:gd name="T6" fmla="*/ 158 w 191"/>
                                <a:gd name="T7" fmla="*/ 0 h 1"/>
                                <a:gd name="T8" fmla="*/ 158 w 191"/>
                                <a:gd name="T9" fmla="*/ 0 h 1"/>
                                <a:gd name="T10" fmla="*/ 158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0" y="0"/>
                                  </a:lnTo>
                                  <a:lnTo>
                                    <a:pt x="1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64" name="Freeform 1968"/>
                            <p:cNvSpPr>
                              <a:spLocks/>
                            </p:cNvSpPr>
                            <p:nvPr/>
                          </p:nvSpPr>
                          <p:spPr bwMode="auto">
                            <a:xfrm>
                              <a:off x="363" y="1697"/>
                              <a:ext cx="174" cy="1"/>
                            </a:xfrm>
                            <a:custGeom>
                              <a:avLst/>
                              <a:gdLst>
                                <a:gd name="T0" fmla="*/ 158 w 191"/>
                                <a:gd name="T1" fmla="*/ 0 h 1"/>
                                <a:gd name="T2" fmla="*/ 0 w 191"/>
                                <a:gd name="T3" fmla="*/ 0 h 1"/>
                                <a:gd name="T4" fmla="*/ 0 w 191"/>
                                <a:gd name="T5" fmla="*/ 0 h 1"/>
                                <a:gd name="T6" fmla="*/ 158 w 191"/>
                                <a:gd name="T7" fmla="*/ 0 h 1"/>
                                <a:gd name="T8" fmla="*/ 158 w 191"/>
                                <a:gd name="T9" fmla="*/ 0 h 1"/>
                                <a:gd name="T10" fmla="*/ 158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0" y="0"/>
                                  </a:lnTo>
                                  <a:lnTo>
                                    <a:pt x="1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65" name="Freeform 1969"/>
                            <p:cNvSpPr>
                              <a:spLocks/>
                            </p:cNvSpPr>
                            <p:nvPr/>
                          </p:nvSpPr>
                          <p:spPr bwMode="auto">
                            <a:xfrm>
                              <a:off x="363" y="1697"/>
                              <a:ext cx="174" cy="1"/>
                            </a:xfrm>
                            <a:custGeom>
                              <a:avLst/>
                              <a:gdLst>
                                <a:gd name="T0" fmla="*/ 158 w 191"/>
                                <a:gd name="T1" fmla="*/ 0 h 1"/>
                                <a:gd name="T2" fmla="*/ 0 w 191"/>
                                <a:gd name="T3" fmla="*/ 0 h 1"/>
                                <a:gd name="T4" fmla="*/ 0 w 191"/>
                                <a:gd name="T5" fmla="*/ 0 h 1"/>
                                <a:gd name="T6" fmla="*/ 158 w 191"/>
                                <a:gd name="T7" fmla="*/ 0 h 1"/>
                                <a:gd name="T8" fmla="*/ 158 w 191"/>
                                <a:gd name="T9" fmla="*/ 0 h 1"/>
                                <a:gd name="T10" fmla="*/ 158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0" y="0"/>
                                  </a:lnTo>
                                  <a:lnTo>
                                    <a:pt x="1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66" name="Freeform 1970"/>
                            <p:cNvSpPr>
                              <a:spLocks/>
                            </p:cNvSpPr>
                            <p:nvPr/>
                          </p:nvSpPr>
                          <p:spPr bwMode="auto">
                            <a:xfrm>
                              <a:off x="363" y="1697"/>
                              <a:ext cx="174" cy="1"/>
                            </a:xfrm>
                            <a:custGeom>
                              <a:avLst/>
                              <a:gdLst>
                                <a:gd name="T0" fmla="*/ 158 w 191"/>
                                <a:gd name="T1" fmla="*/ 0 h 1"/>
                                <a:gd name="T2" fmla="*/ 0 w 191"/>
                                <a:gd name="T3" fmla="*/ 0 h 1"/>
                                <a:gd name="T4" fmla="*/ 0 w 191"/>
                                <a:gd name="T5" fmla="*/ 0 h 1"/>
                                <a:gd name="T6" fmla="*/ 158 w 191"/>
                                <a:gd name="T7" fmla="*/ 0 h 1"/>
                                <a:gd name="T8" fmla="*/ 158 w 191"/>
                                <a:gd name="T9" fmla="*/ 0 h 1"/>
                                <a:gd name="T10" fmla="*/ 158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0" y="0"/>
                                  </a:lnTo>
                                  <a:lnTo>
                                    <a:pt x="1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67" name="Freeform 1971"/>
                            <p:cNvSpPr>
                              <a:spLocks/>
                            </p:cNvSpPr>
                            <p:nvPr/>
                          </p:nvSpPr>
                          <p:spPr bwMode="auto">
                            <a:xfrm>
                              <a:off x="363" y="1697"/>
                              <a:ext cx="174" cy="1"/>
                            </a:xfrm>
                            <a:custGeom>
                              <a:avLst/>
                              <a:gdLst>
                                <a:gd name="T0" fmla="*/ 158 w 191"/>
                                <a:gd name="T1" fmla="*/ 0 h 1"/>
                                <a:gd name="T2" fmla="*/ 0 w 191"/>
                                <a:gd name="T3" fmla="*/ 0 h 1"/>
                                <a:gd name="T4" fmla="*/ 0 w 191"/>
                                <a:gd name="T5" fmla="*/ 0 h 1"/>
                                <a:gd name="T6" fmla="*/ 158 w 191"/>
                                <a:gd name="T7" fmla="*/ 0 h 1"/>
                                <a:gd name="T8" fmla="*/ 158 w 191"/>
                                <a:gd name="T9" fmla="*/ 0 h 1"/>
                                <a:gd name="T10" fmla="*/ 158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0" y="0"/>
                                  </a:lnTo>
                                  <a:lnTo>
                                    <a:pt x="1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68" name="Freeform 1972"/>
                            <p:cNvSpPr>
                              <a:spLocks/>
                            </p:cNvSpPr>
                            <p:nvPr/>
                          </p:nvSpPr>
                          <p:spPr bwMode="auto">
                            <a:xfrm>
                              <a:off x="363" y="1697"/>
                              <a:ext cx="174" cy="1"/>
                            </a:xfrm>
                            <a:custGeom>
                              <a:avLst/>
                              <a:gdLst>
                                <a:gd name="T0" fmla="*/ 158 w 191"/>
                                <a:gd name="T1" fmla="*/ 0 h 1"/>
                                <a:gd name="T2" fmla="*/ 0 w 191"/>
                                <a:gd name="T3" fmla="*/ 0 h 1"/>
                                <a:gd name="T4" fmla="*/ 0 w 191"/>
                                <a:gd name="T5" fmla="*/ 0 h 1"/>
                                <a:gd name="T6" fmla="*/ 158 w 191"/>
                                <a:gd name="T7" fmla="*/ 0 h 1"/>
                                <a:gd name="T8" fmla="*/ 158 w 191"/>
                                <a:gd name="T9" fmla="*/ 0 h 1"/>
                                <a:gd name="T10" fmla="*/ 158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0" y="0"/>
                                  </a:lnTo>
                                  <a:lnTo>
                                    <a:pt x="1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69" name="Freeform 1973"/>
                            <p:cNvSpPr>
                              <a:spLocks/>
                            </p:cNvSpPr>
                            <p:nvPr/>
                          </p:nvSpPr>
                          <p:spPr bwMode="auto">
                            <a:xfrm>
                              <a:off x="363" y="1695"/>
                              <a:ext cx="174" cy="3"/>
                            </a:xfrm>
                            <a:custGeom>
                              <a:avLst/>
                              <a:gdLst>
                                <a:gd name="T0" fmla="*/ 158 w 191"/>
                                <a:gd name="T1" fmla="*/ 2 h 3"/>
                                <a:gd name="T2" fmla="*/ 0 w 191"/>
                                <a:gd name="T3" fmla="*/ 2 h 3"/>
                                <a:gd name="T4" fmla="*/ 0 w 191"/>
                                <a:gd name="T5" fmla="*/ 0 h 3"/>
                                <a:gd name="T6" fmla="*/ 158 w 191"/>
                                <a:gd name="T7" fmla="*/ 0 h 3"/>
                                <a:gd name="T8" fmla="*/ 158 w 191"/>
                                <a:gd name="T9" fmla="*/ 2 h 3"/>
                                <a:gd name="T10" fmla="*/ 158 w 191"/>
                                <a:gd name="T11" fmla="*/ 2 h 3"/>
                                <a:gd name="T12" fmla="*/ 0 60000 65536"/>
                                <a:gd name="T13" fmla="*/ 0 60000 65536"/>
                                <a:gd name="T14" fmla="*/ 0 60000 65536"/>
                                <a:gd name="T15" fmla="*/ 0 60000 65536"/>
                                <a:gd name="T16" fmla="*/ 0 60000 65536"/>
                                <a:gd name="T17" fmla="*/ 0 60000 65536"/>
                                <a:gd name="T18" fmla="*/ 0 w 191"/>
                                <a:gd name="T19" fmla="*/ 0 h 3"/>
                                <a:gd name="T20" fmla="*/ 191 w 19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91" h="3">
                                  <a:moveTo>
                                    <a:pt x="190" y="2"/>
                                  </a:moveTo>
                                  <a:lnTo>
                                    <a:pt x="0" y="2"/>
                                  </a:lnTo>
                                  <a:lnTo>
                                    <a:pt x="0" y="0"/>
                                  </a:lnTo>
                                  <a:lnTo>
                                    <a:pt x="190" y="0"/>
                                  </a:lnTo>
                                  <a:lnTo>
                                    <a:pt x="190"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70" name="Freeform 1974"/>
                            <p:cNvSpPr>
                              <a:spLocks/>
                            </p:cNvSpPr>
                            <p:nvPr/>
                          </p:nvSpPr>
                          <p:spPr bwMode="auto">
                            <a:xfrm>
                              <a:off x="363" y="1695"/>
                              <a:ext cx="174" cy="1"/>
                            </a:xfrm>
                            <a:custGeom>
                              <a:avLst/>
                              <a:gdLst>
                                <a:gd name="T0" fmla="*/ 158 w 191"/>
                                <a:gd name="T1" fmla="*/ 0 h 1"/>
                                <a:gd name="T2" fmla="*/ 0 w 191"/>
                                <a:gd name="T3" fmla="*/ 0 h 1"/>
                                <a:gd name="T4" fmla="*/ 0 w 191"/>
                                <a:gd name="T5" fmla="*/ 0 h 1"/>
                                <a:gd name="T6" fmla="*/ 158 w 191"/>
                                <a:gd name="T7" fmla="*/ 0 h 1"/>
                                <a:gd name="T8" fmla="*/ 158 w 191"/>
                                <a:gd name="T9" fmla="*/ 0 h 1"/>
                                <a:gd name="T10" fmla="*/ 158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0" y="0"/>
                                  </a:lnTo>
                                  <a:lnTo>
                                    <a:pt x="1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71" name="Freeform 1975"/>
                            <p:cNvSpPr>
                              <a:spLocks/>
                            </p:cNvSpPr>
                            <p:nvPr/>
                          </p:nvSpPr>
                          <p:spPr bwMode="auto">
                            <a:xfrm>
                              <a:off x="363" y="1695"/>
                              <a:ext cx="174" cy="1"/>
                            </a:xfrm>
                            <a:custGeom>
                              <a:avLst/>
                              <a:gdLst>
                                <a:gd name="T0" fmla="*/ 158 w 191"/>
                                <a:gd name="T1" fmla="*/ 0 h 1"/>
                                <a:gd name="T2" fmla="*/ 0 w 191"/>
                                <a:gd name="T3" fmla="*/ 0 h 1"/>
                                <a:gd name="T4" fmla="*/ 0 w 191"/>
                                <a:gd name="T5" fmla="*/ 0 h 1"/>
                                <a:gd name="T6" fmla="*/ 158 w 191"/>
                                <a:gd name="T7" fmla="*/ 0 h 1"/>
                                <a:gd name="T8" fmla="*/ 158 w 191"/>
                                <a:gd name="T9" fmla="*/ 0 h 1"/>
                                <a:gd name="T10" fmla="*/ 158 w 191"/>
                                <a:gd name="T11" fmla="*/ 0 h 1"/>
                                <a:gd name="T12" fmla="*/ 0 60000 65536"/>
                                <a:gd name="T13" fmla="*/ 0 60000 65536"/>
                                <a:gd name="T14" fmla="*/ 0 60000 65536"/>
                                <a:gd name="T15" fmla="*/ 0 60000 65536"/>
                                <a:gd name="T16" fmla="*/ 0 60000 65536"/>
                                <a:gd name="T17" fmla="*/ 0 60000 65536"/>
                                <a:gd name="T18" fmla="*/ 0 w 191"/>
                                <a:gd name="T19" fmla="*/ 0 h 1"/>
                                <a:gd name="T20" fmla="*/ 191 w 19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1" h="1">
                                  <a:moveTo>
                                    <a:pt x="190" y="0"/>
                                  </a:moveTo>
                                  <a:lnTo>
                                    <a:pt x="0" y="0"/>
                                  </a:lnTo>
                                  <a:lnTo>
                                    <a:pt x="1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72" name="Freeform 1976"/>
                            <p:cNvSpPr>
                              <a:spLocks/>
                            </p:cNvSpPr>
                            <p:nvPr/>
                          </p:nvSpPr>
                          <p:spPr bwMode="auto">
                            <a:xfrm>
                              <a:off x="363" y="1695"/>
                              <a:ext cx="175" cy="1"/>
                            </a:xfrm>
                            <a:custGeom>
                              <a:avLst/>
                              <a:gdLst>
                                <a:gd name="T0" fmla="*/ 158 w 192"/>
                                <a:gd name="T1" fmla="*/ 0 h 1"/>
                                <a:gd name="T2" fmla="*/ 0 w 192"/>
                                <a:gd name="T3" fmla="*/ 0 h 1"/>
                                <a:gd name="T4" fmla="*/ 0 w 192"/>
                                <a:gd name="T5" fmla="*/ 0 h 1"/>
                                <a:gd name="T6" fmla="*/ 159 w 192"/>
                                <a:gd name="T7" fmla="*/ 0 h 1"/>
                                <a:gd name="T8" fmla="*/ 158 w 192"/>
                                <a:gd name="T9" fmla="*/ 0 h 1"/>
                                <a:gd name="T10" fmla="*/ 158 w 192"/>
                                <a:gd name="T11" fmla="*/ 0 h 1"/>
                                <a:gd name="T12" fmla="*/ 0 60000 65536"/>
                                <a:gd name="T13" fmla="*/ 0 60000 65536"/>
                                <a:gd name="T14" fmla="*/ 0 60000 65536"/>
                                <a:gd name="T15" fmla="*/ 0 60000 65536"/>
                                <a:gd name="T16" fmla="*/ 0 60000 65536"/>
                                <a:gd name="T17" fmla="*/ 0 60000 65536"/>
                                <a:gd name="T18" fmla="*/ 0 w 192"/>
                                <a:gd name="T19" fmla="*/ 0 h 1"/>
                                <a:gd name="T20" fmla="*/ 192 w 19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2" h="1">
                                  <a:moveTo>
                                    <a:pt x="190" y="0"/>
                                  </a:moveTo>
                                  <a:lnTo>
                                    <a:pt x="0" y="0"/>
                                  </a:lnTo>
                                  <a:lnTo>
                                    <a:pt x="191" y="0"/>
                                  </a:lnTo>
                                  <a:lnTo>
                                    <a:pt x="19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73" name="Freeform 1977"/>
                            <p:cNvSpPr>
                              <a:spLocks/>
                            </p:cNvSpPr>
                            <p:nvPr/>
                          </p:nvSpPr>
                          <p:spPr bwMode="auto">
                            <a:xfrm>
                              <a:off x="363" y="1695"/>
                              <a:ext cx="175" cy="1"/>
                            </a:xfrm>
                            <a:custGeom>
                              <a:avLst/>
                              <a:gdLst>
                                <a:gd name="T0" fmla="*/ 159 w 192"/>
                                <a:gd name="T1" fmla="*/ 0 h 1"/>
                                <a:gd name="T2" fmla="*/ 0 w 192"/>
                                <a:gd name="T3" fmla="*/ 0 h 1"/>
                                <a:gd name="T4" fmla="*/ 0 w 192"/>
                                <a:gd name="T5" fmla="*/ 0 h 1"/>
                                <a:gd name="T6" fmla="*/ 159 w 192"/>
                                <a:gd name="T7" fmla="*/ 0 h 1"/>
                                <a:gd name="T8" fmla="*/ 159 w 192"/>
                                <a:gd name="T9" fmla="*/ 0 h 1"/>
                                <a:gd name="T10" fmla="*/ 159 w 192"/>
                                <a:gd name="T11" fmla="*/ 0 h 1"/>
                                <a:gd name="T12" fmla="*/ 0 60000 65536"/>
                                <a:gd name="T13" fmla="*/ 0 60000 65536"/>
                                <a:gd name="T14" fmla="*/ 0 60000 65536"/>
                                <a:gd name="T15" fmla="*/ 0 60000 65536"/>
                                <a:gd name="T16" fmla="*/ 0 60000 65536"/>
                                <a:gd name="T17" fmla="*/ 0 60000 65536"/>
                                <a:gd name="T18" fmla="*/ 0 w 192"/>
                                <a:gd name="T19" fmla="*/ 0 h 1"/>
                                <a:gd name="T20" fmla="*/ 192 w 19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2" h="1">
                                  <a:moveTo>
                                    <a:pt x="191" y="0"/>
                                  </a:moveTo>
                                  <a:lnTo>
                                    <a:pt x="0" y="0"/>
                                  </a:lnTo>
                                  <a:lnTo>
                                    <a:pt x="19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74" name="Freeform 1978"/>
                            <p:cNvSpPr>
                              <a:spLocks/>
                            </p:cNvSpPr>
                            <p:nvPr/>
                          </p:nvSpPr>
                          <p:spPr bwMode="auto">
                            <a:xfrm>
                              <a:off x="363" y="1695"/>
                              <a:ext cx="175" cy="1"/>
                            </a:xfrm>
                            <a:custGeom>
                              <a:avLst/>
                              <a:gdLst>
                                <a:gd name="T0" fmla="*/ 159 w 192"/>
                                <a:gd name="T1" fmla="*/ 0 h 1"/>
                                <a:gd name="T2" fmla="*/ 0 w 192"/>
                                <a:gd name="T3" fmla="*/ 0 h 1"/>
                                <a:gd name="T4" fmla="*/ 0 w 192"/>
                                <a:gd name="T5" fmla="*/ 0 h 1"/>
                                <a:gd name="T6" fmla="*/ 159 w 192"/>
                                <a:gd name="T7" fmla="*/ 0 h 1"/>
                                <a:gd name="T8" fmla="*/ 159 w 192"/>
                                <a:gd name="T9" fmla="*/ 0 h 1"/>
                                <a:gd name="T10" fmla="*/ 159 w 192"/>
                                <a:gd name="T11" fmla="*/ 0 h 1"/>
                                <a:gd name="T12" fmla="*/ 0 60000 65536"/>
                                <a:gd name="T13" fmla="*/ 0 60000 65536"/>
                                <a:gd name="T14" fmla="*/ 0 60000 65536"/>
                                <a:gd name="T15" fmla="*/ 0 60000 65536"/>
                                <a:gd name="T16" fmla="*/ 0 60000 65536"/>
                                <a:gd name="T17" fmla="*/ 0 60000 65536"/>
                                <a:gd name="T18" fmla="*/ 0 w 192"/>
                                <a:gd name="T19" fmla="*/ 0 h 1"/>
                                <a:gd name="T20" fmla="*/ 192 w 19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2" h="1">
                                  <a:moveTo>
                                    <a:pt x="191" y="0"/>
                                  </a:moveTo>
                                  <a:lnTo>
                                    <a:pt x="0" y="0"/>
                                  </a:lnTo>
                                  <a:lnTo>
                                    <a:pt x="19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75" name="Freeform 1979"/>
                            <p:cNvSpPr>
                              <a:spLocks/>
                            </p:cNvSpPr>
                            <p:nvPr/>
                          </p:nvSpPr>
                          <p:spPr bwMode="auto">
                            <a:xfrm>
                              <a:off x="363" y="1695"/>
                              <a:ext cx="175" cy="1"/>
                            </a:xfrm>
                            <a:custGeom>
                              <a:avLst/>
                              <a:gdLst>
                                <a:gd name="T0" fmla="*/ 159 w 192"/>
                                <a:gd name="T1" fmla="*/ 0 h 1"/>
                                <a:gd name="T2" fmla="*/ 0 w 192"/>
                                <a:gd name="T3" fmla="*/ 0 h 1"/>
                                <a:gd name="T4" fmla="*/ 0 w 192"/>
                                <a:gd name="T5" fmla="*/ 0 h 1"/>
                                <a:gd name="T6" fmla="*/ 159 w 192"/>
                                <a:gd name="T7" fmla="*/ 0 h 1"/>
                                <a:gd name="T8" fmla="*/ 159 w 192"/>
                                <a:gd name="T9" fmla="*/ 0 h 1"/>
                                <a:gd name="T10" fmla="*/ 159 w 192"/>
                                <a:gd name="T11" fmla="*/ 0 h 1"/>
                                <a:gd name="T12" fmla="*/ 0 60000 65536"/>
                                <a:gd name="T13" fmla="*/ 0 60000 65536"/>
                                <a:gd name="T14" fmla="*/ 0 60000 65536"/>
                                <a:gd name="T15" fmla="*/ 0 60000 65536"/>
                                <a:gd name="T16" fmla="*/ 0 60000 65536"/>
                                <a:gd name="T17" fmla="*/ 0 60000 65536"/>
                                <a:gd name="T18" fmla="*/ 0 w 192"/>
                                <a:gd name="T19" fmla="*/ 0 h 1"/>
                                <a:gd name="T20" fmla="*/ 192 w 19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2" h="1">
                                  <a:moveTo>
                                    <a:pt x="191" y="0"/>
                                  </a:moveTo>
                                  <a:lnTo>
                                    <a:pt x="0" y="0"/>
                                  </a:lnTo>
                                  <a:lnTo>
                                    <a:pt x="19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76" name="Freeform 1980"/>
                            <p:cNvSpPr>
                              <a:spLocks/>
                            </p:cNvSpPr>
                            <p:nvPr/>
                          </p:nvSpPr>
                          <p:spPr bwMode="auto">
                            <a:xfrm>
                              <a:off x="363" y="1695"/>
                              <a:ext cx="175" cy="1"/>
                            </a:xfrm>
                            <a:custGeom>
                              <a:avLst/>
                              <a:gdLst>
                                <a:gd name="T0" fmla="*/ 159 w 192"/>
                                <a:gd name="T1" fmla="*/ 0 h 1"/>
                                <a:gd name="T2" fmla="*/ 0 w 192"/>
                                <a:gd name="T3" fmla="*/ 0 h 1"/>
                                <a:gd name="T4" fmla="*/ 0 w 192"/>
                                <a:gd name="T5" fmla="*/ 0 h 1"/>
                                <a:gd name="T6" fmla="*/ 159 w 192"/>
                                <a:gd name="T7" fmla="*/ 0 h 1"/>
                                <a:gd name="T8" fmla="*/ 159 w 192"/>
                                <a:gd name="T9" fmla="*/ 0 h 1"/>
                                <a:gd name="T10" fmla="*/ 159 w 192"/>
                                <a:gd name="T11" fmla="*/ 0 h 1"/>
                                <a:gd name="T12" fmla="*/ 0 60000 65536"/>
                                <a:gd name="T13" fmla="*/ 0 60000 65536"/>
                                <a:gd name="T14" fmla="*/ 0 60000 65536"/>
                                <a:gd name="T15" fmla="*/ 0 60000 65536"/>
                                <a:gd name="T16" fmla="*/ 0 60000 65536"/>
                                <a:gd name="T17" fmla="*/ 0 60000 65536"/>
                                <a:gd name="T18" fmla="*/ 0 w 192"/>
                                <a:gd name="T19" fmla="*/ 0 h 1"/>
                                <a:gd name="T20" fmla="*/ 192 w 19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2" h="1">
                                  <a:moveTo>
                                    <a:pt x="191" y="0"/>
                                  </a:moveTo>
                                  <a:lnTo>
                                    <a:pt x="0" y="0"/>
                                  </a:lnTo>
                                  <a:lnTo>
                                    <a:pt x="19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77" name="Freeform 1981"/>
                            <p:cNvSpPr>
                              <a:spLocks/>
                            </p:cNvSpPr>
                            <p:nvPr/>
                          </p:nvSpPr>
                          <p:spPr bwMode="auto">
                            <a:xfrm>
                              <a:off x="363" y="1693"/>
                              <a:ext cx="175" cy="3"/>
                            </a:xfrm>
                            <a:custGeom>
                              <a:avLst/>
                              <a:gdLst>
                                <a:gd name="T0" fmla="*/ 159 w 192"/>
                                <a:gd name="T1" fmla="*/ 2 h 3"/>
                                <a:gd name="T2" fmla="*/ 0 w 192"/>
                                <a:gd name="T3" fmla="*/ 2 h 3"/>
                                <a:gd name="T4" fmla="*/ 0 w 192"/>
                                <a:gd name="T5" fmla="*/ 0 h 3"/>
                                <a:gd name="T6" fmla="*/ 159 w 192"/>
                                <a:gd name="T7" fmla="*/ 0 h 3"/>
                                <a:gd name="T8" fmla="*/ 159 w 192"/>
                                <a:gd name="T9" fmla="*/ 2 h 3"/>
                                <a:gd name="T10" fmla="*/ 159 w 192"/>
                                <a:gd name="T11" fmla="*/ 2 h 3"/>
                                <a:gd name="T12" fmla="*/ 0 60000 65536"/>
                                <a:gd name="T13" fmla="*/ 0 60000 65536"/>
                                <a:gd name="T14" fmla="*/ 0 60000 65536"/>
                                <a:gd name="T15" fmla="*/ 0 60000 65536"/>
                                <a:gd name="T16" fmla="*/ 0 60000 65536"/>
                                <a:gd name="T17" fmla="*/ 0 60000 65536"/>
                                <a:gd name="T18" fmla="*/ 0 w 192"/>
                                <a:gd name="T19" fmla="*/ 0 h 3"/>
                                <a:gd name="T20" fmla="*/ 192 w 192"/>
                                <a:gd name="T21" fmla="*/ 3 h 3"/>
                              </a:gdLst>
                              <a:ahLst/>
                              <a:cxnLst>
                                <a:cxn ang="T12">
                                  <a:pos x="T0" y="T1"/>
                                </a:cxn>
                                <a:cxn ang="T13">
                                  <a:pos x="T2" y="T3"/>
                                </a:cxn>
                                <a:cxn ang="T14">
                                  <a:pos x="T4" y="T5"/>
                                </a:cxn>
                                <a:cxn ang="T15">
                                  <a:pos x="T6" y="T7"/>
                                </a:cxn>
                                <a:cxn ang="T16">
                                  <a:pos x="T8" y="T9"/>
                                </a:cxn>
                                <a:cxn ang="T17">
                                  <a:pos x="T10" y="T11"/>
                                </a:cxn>
                              </a:cxnLst>
                              <a:rect l="T18" t="T19" r="T20" b="T21"/>
                              <a:pathLst>
                                <a:path w="192" h="3">
                                  <a:moveTo>
                                    <a:pt x="191" y="2"/>
                                  </a:moveTo>
                                  <a:lnTo>
                                    <a:pt x="0" y="2"/>
                                  </a:lnTo>
                                  <a:lnTo>
                                    <a:pt x="0" y="0"/>
                                  </a:lnTo>
                                  <a:lnTo>
                                    <a:pt x="191" y="0"/>
                                  </a:lnTo>
                                  <a:lnTo>
                                    <a:pt x="191"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78" name="Freeform 1982"/>
                            <p:cNvSpPr>
                              <a:spLocks/>
                            </p:cNvSpPr>
                            <p:nvPr/>
                          </p:nvSpPr>
                          <p:spPr bwMode="auto">
                            <a:xfrm>
                              <a:off x="360" y="1693"/>
                              <a:ext cx="178" cy="1"/>
                            </a:xfrm>
                            <a:custGeom>
                              <a:avLst/>
                              <a:gdLst>
                                <a:gd name="T0" fmla="*/ 162 w 195"/>
                                <a:gd name="T1" fmla="*/ 0 h 1"/>
                                <a:gd name="T2" fmla="*/ 3 w 195"/>
                                <a:gd name="T3" fmla="*/ 0 h 1"/>
                                <a:gd name="T4" fmla="*/ 0 w 195"/>
                                <a:gd name="T5" fmla="*/ 0 h 1"/>
                                <a:gd name="T6" fmla="*/ 162 w 195"/>
                                <a:gd name="T7" fmla="*/ 0 h 1"/>
                                <a:gd name="T8" fmla="*/ 162 w 195"/>
                                <a:gd name="T9" fmla="*/ 0 h 1"/>
                                <a:gd name="T10" fmla="*/ 162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3" y="0"/>
                                  </a:lnTo>
                                  <a:lnTo>
                                    <a:pt x="0"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79" name="Freeform 1983"/>
                            <p:cNvSpPr>
                              <a:spLocks/>
                            </p:cNvSpPr>
                            <p:nvPr/>
                          </p:nvSpPr>
                          <p:spPr bwMode="auto">
                            <a:xfrm>
                              <a:off x="360" y="1693"/>
                              <a:ext cx="178" cy="1"/>
                            </a:xfrm>
                            <a:custGeom>
                              <a:avLst/>
                              <a:gdLst>
                                <a:gd name="T0" fmla="*/ 162 w 195"/>
                                <a:gd name="T1" fmla="*/ 0 h 1"/>
                                <a:gd name="T2" fmla="*/ 0 w 195"/>
                                <a:gd name="T3" fmla="*/ 0 h 1"/>
                                <a:gd name="T4" fmla="*/ 0 w 195"/>
                                <a:gd name="T5" fmla="*/ 0 h 1"/>
                                <a:gd name="T6" fmla="*/ 162 w 195"/>
                                <a:gd name="T7" fmla="*/ 0 h 1"/>
                                <a:gd name="T8" fmla="*/ 162 w 195"/>
                                <a:gd name="T9" fmla="*/ 0 h 1"/>
                                <a:gd name="T10" fmla="*/ 162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0"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80" name="Freeform 1984"/>
                            <p:cNvSpPr>
                              <a:spLocks/>
                            </p:cNvSpPr>
                            <p:nvPr/>
                          </p:nvSpPr>
                          <p:spPr bwMode="auto">
                            <a:xfrm>
                              <a:off x="360" y="1693"/>
                              <a:ext cx="178" cy="1"/>
                            </a:xfrm>
                            <a:custGeom>
                              <a:avLst/>
                              <a:gdLst>
                                <a:gd name="T0" fmla="*/ 162 w 195"/>
                                <a:gd name="T1" fmla="*/ 0 h 1"/>
                                <a:gd name="T2" fmla="*/ 0 w 195"/>
                                <a:gd name="T3" fmla="*/ 0 h 1"/>
                                <a:gd name="T4" fmla="*/ 0 w 195"/>
                                <a:gd name="T5" fmla="*/ 0 h 1"/>
                                <a:gd name="T6" fmla="*/ 162 w 195"/>
                                <a:gd name="T7" fmla="*/ 0 h 1"/>
                                <a:gd name="T8" fmla="*/ 162 w 195"/>
                                <a:gd name="T9" fmla="*/ 0 h 1"/>
                                <a:gd name="T10" fmla="*/ 162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0"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81" name="Freeform 1985"/>
                            <p:cNvSpPr>
                              <a:spLocks/>
                            </p:cNvSpPr>
                            <p:nvPr/>
                          </p:nvSpPr>
                          <p:spPr bwMode="auto">
                            <a:xfrm>
                              <a:off x="360" y="1693"/>
                              <a:ext cx="178" cy="1"/>
                            </a:xfrm>
                            <a:custGeom>
                              <a:avLst/>
                              <a:gdLst>
                                <a:gd name="T0" fmla="*/ 162 w 195"/>
                                <a:gd name="T1" fmla="*/ 0 h 1"/>
                                <a:gd name="T2" fmla="*/ 0 w 195"/>
                                <a:gd name="T3" fmla="*/ 0 h 1"/>
                                <a:gd name="T4" fmla="*/ 0 w 195"/>
                                <a:gd name="T5" fmla="*/ 0 h 1"/>
                                <a:gd name="T6" fmla="*/ 162 w 195"/>
                                <a:gd name="T7" fmla="*/ 0 h 1"/>
                                <a:gd name="T8" fmla="*/ 162 w 195"/>
                                <a:gd name="T9" fmla="*/ 0 h 1"/>
                                <a:gd name="T10" fmla="*/ 162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0"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82" name="Freeform 1986"/>
                            <p:cNvSpPr>
                              <a:spLocks/>
                            </p:cNvSpPr>
                            <p:nvPr/>
                          </p:nvSpPr>
                          <p:spPr bwMode="auto">
                            <a:xfrm>
                              <a:off x="360" y="1693"/>
                              <a:ext cx="178" cy="1"/>
                            </a:xfrm>
                            <a:custGeom>
                              <a:avLst/>
                              <a:gdLst>
                                <a:gd name="T0" fmla="*/ 162 w 195"/>
                                <a:gd name="T1" fmla="*/ 0 h 1"/>
                                <a:gd name="T2" fmla="*/ 0 w 195"/>
                                <a:gd name="T3" fmla="*/ 0 h 1"/>
                                <a:gd name="T4" fmla="*/ 0 w 195"/>
                                <a:gd name="T5" fmla="*/ 0 h 1"/>
                                <a:gd name="T6" fmla="*/ 162 w 195"/>
                                <a:gd name="T7" fmla="*/ 0 h 1"/>
                                <a:gd name="T8" fmla="*/ 162 w 195"/>
                                <a:gd name="T9" fmla="*/ 0 h 1"/>
                                <a:gd name="T10" fmla="*/ 162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0"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83" name="Freeform 1987"/>
                            <p:cNvSpPr>
                              <a:spLocks/>
                            </p:cNvSpPr>
                            <p:nvPr/>
                          </p:nvSpPr>
                          <p:spPr bwMode="auto">
                            <a:xfrm>
                              <a:off x="360" y="1693"/>
                              <a:ext cx="178" cy="1"/>
                            </a:xfrm>
                            <a:custGeom>
                              <a:avLst/>
                              <a:gdLst>
                                <a:gd name="T0" fmla="*/ 162 w 195"/>
                                <a:gd name="T1" fmla="*/ 0 h 1"/>
                                <a:gd name="T2" fmla="*/ 0 w 195"/>
                                <a:gd name="T3" fmla="*/ 0 h 1"/>
                                <a:gd name="T4" fmla="*/ 0 w 195"/>
                                <a:gd name="T5" fmla="*/ 0 h 1"/>
                                <a:gd name="T6" fmla="*/ 162 w 195"/>
                                <a:gd name="T7" fmla="*/ 0 h 1"/>
                                <a:gd name="T8" fmla="*/ 162 w 195"/>
                                <a:gd name="T9" fmla="*/ 0 h 1"/>
                                <a:gd name="T10" fmla="*/ 162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0"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84" name="Freeform 1988"/>
                            <p:cNvSpPr>
                              <a:spLocks/>
                            </p:cNvSpPr>
                            <p:nvPr/>
                          </p:nvSpPr>
                          <p:spPr bwMode="auto">
                            <a:xfrm>
                              <a:off x="360" y="1693"/>
                              <a:ext cx="178" cy="1"/>
                            </a:xfrm>
                            <a:custGeom>
                              <a:avLst/>
                              <a:gdLst>
                                <a:gd name="T0" fmla="*/ 162 w 195"/>
                                <a:gd name="T1" fmla="*/ 0 h 1"/>
                                <a:gd name="T2" fmla="*/ 0 w 195"/>
                                <a:gd name="T3" fmla="*/ 0 h 1"/>
                                <a:gd name="T4" fmla="*/ 0 w 195"/>
                                <a:gd name="T5" fmla="*/ 0 h 1"/>
                                <a:gd name="T6" fmla="*/ 162 w 195"/>
                                <a:gd name="T7" fmla="*/ 0 h 1"/>
                                <a:gd name="T8" fmla="*/ 162 w 195"/>
                                <a:gd name="T9" fmla="*/ 0 h 1"/>
                                <a:gd name="T10" fmla="*/ 162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0"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85" name="Freeform 1989"/>
                            <p:cNvSpPr>
                              <a:spLocks/>
                            </p:cNvSpPr>
                            <p:nvPr/>
                          </p:nvSpPr>
                          <p:spPr bwMode="auto">
                            <a:xfrm>
                              <a:off x="360" y="1693"/>
                              <a:ext cx="178" cy="1"/>
                            </a:xfrm>
                            <a:custGeom>
                              <a:avLst/>
                              <a:gdLst>
                                <a:gd name="T0" fmla="*/ 162 w 195"/>
                                <a:gd name="T1" fmla="*/ 0 h 1"/>
                                <a:gd name="T2" fmla="*/ 0 w 195"/>
                                <a:gd name="T3" fmla="*/ 0 h 1"/>
                                <a:gd name="T4" fmla="*/ 0 w 195"/>
                                <a:gd name="T5" fmla="*/ 0 h 1"/>
                                <a:gd name="T6" fmla="*/ 162 w 195"/>
                                <a:gd name="T7" fmla="*/ 0 h 1"/>
                                <a:gd name="T8" fmla="*/ 162 w 195"/>
                                <a:gd name="T9" fmla="*/ 0 h 1"/>
                                <a:gd name="T10" fmla="*/ 162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0"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86" name="Freeform 1990"/>
                            <p:cNvSpPr>
                              <a:spLocks/>
                            </p:cNvSpPr>
                            <p:nvPr/>
                          </p:nvSpPr>
                          <p:spPr bwMode="auto">
                            <a:xfrm>
                              <a:off x="360" y="1692"/>
                              <a:ext cx="178" cy="2"/>
                            </a:xfrm>
                            <a:custGeom>
                              <a:avLst/>
                              <a:gdLst>
                                <a:gd name="T0" fmla="*/ 162 w 195"/>
                                <a:gd name="T1" fmla="*/ 1 h 3"/>
                                <a:gd name="T2" fmla="*/ 0 w 195"/>
                                <a:gd name="T3" fmla="*/ 1 h 3"/>
                                <a:gd name="T4" fmla="*/ 0 w 195"/>
                                <a:gd name="T5" fmla="*/ 0 h 3"/>
                                <a:gd name="T6" fmla="*/ 162 w 195"/>
                                <a:gd name="T7" fmla="*/ 0 h 3"/>
                                <a:gd name="T8" fmla="*/ 162 w 195"/>
                                <a:gd name="T9" fmla="*/ 1 h 3"/>
                                <a:gd name="T10" fmla="*/ 162 w 195"/>
                                <a:gd name="T11" fmla="*/ 1 h 3"/>
                                <a:gd name="T12" fmla="*/ 0 60000 65536"/>
                                <a:gd name="T13" fmla="*/ 0 60000 65536"/>
                                <a:gd name="T14" fmla="*/ 0 60000 65536"/>
                                <a:gd name="T15" fmla="*/ 0 60000 65536"/>
                                <a:gd name="T16" fmla="*/ 0 60000 65536"/>
                                <a:gd name="T17" fmla="*/ 0 60000 65536"/>
                                <a:gd name="T18" fmla="*/ 0 w 195"/>
                                <a:gd name="T19" fmla="*/ 0 h 3"/>
                                <a:gd name="T20" fmla="*/ 195 w 195"/>
                                <a:gd name="T21" fmla="*/ 3 h 3"/>
                              </a:gdLst>
                              <a:ahLst/>
                              <a:cxnLst>
                                <a:cxn ang="T12">
                                  <a:pos x="T0" y="T1"/>
                                </a:cxn>
                                <a:cxn ang="T13">
                                  <a:pos x="T2" y="T3"/>
                                </a:cxn>
                                <a:cxn ang="T14">
                                  <a:pos x="T4" y="T5"/>
                                </a:cxn>
                                <a:cxn ang="T15">
                                  <a:pos x="T6" y="T7"/>
                                </a:cxn>
                                <a:cxn ang="T16">
                                  <a:pos x="T8" y="T9"/>
                                </a:cxn>
                                <a:cxn ang="T17">
                                  <a:pos x="T10" y="T11"/>
                                </a:cxn>
                              </a:cxnLst>
                              <a:rect l="T18" t="T19" r="T20" b="T21"/>
                              <a:pathLst>
                                <a:path w="195" h="3">
                                  <a:moveTo>
                                    <a:pt x="194" y="2"/>
                                  </a:moveTo>
                                  <a:lnTo>
                                    <a:pt x="0" y="2"/>
                                  </a:lnTo>
                                  <a:lnTo>
                                    <a:pt x="0" y="0"/>
                                  </a:lnTo>
                                  <a:lnTo>
                                    <a:pt x="194" y="0"/>
                                  </a:lnTo>
                                  <a:lnTo>
                                    <a:pt x="194"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87" name="Freeform 1991"/>
                            <p:cNvSpPr>
                              <a:spLocks/>
                            </p:cNvSpPr>
                            <p:nvPr/>
                          </p:nvSpPr>
                          <p:spPr bwMode="auto">
                            <a:xfrm>
                              <a:off x="360" y="1692"/>
                              <a:ext cx="178" cy="0"/>
                            </a:xfrm>
                            <a:custGeom>
                              <a:avLst/>
                              <a:gdLst>
                                <a:gd name="T0" fmla="*/ 162 w 195"/>
                                <a:gd name="T1" fmla="*/ 0 h 1"/>
                                <a:gd name="T2" fmla="*/ 0 w 195"/>
                                <a:gd name="T3" fmla="*/ 0 h 1"/>
                                <a:gd name="T4" fmla="*/ 0 w 195"/>
                                <a:gd name="T5" fmla="*/ 0 h 1"/>
                                <a:gd name="T6" fmla="*/ 162 w 195"/>
                                <a:gd name="T7" fmla="*/ 0 h 1"/>
                                <a:gd name="T8" fmla="*/ 162 w 195"/>
                                <a:gd name="T9" fmla="*/ 0 h 1"/>
                                <a:gd name="T10" fmla="*/ 162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0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0"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88" name="Freeform 1992"/>
                            <p:cNvSpPr>
                              <a:spLocks/>
                            </p:cNvSpPr>
                            <p:nvPr/>
                          </p:nvSpPr>
                          <p:spPr bwMode="auto">
                            <a:xfrm>
                              <a:off x="360" y="1692"/>
                              <a:ext cx="178" cy="0"/>
                            </a:xfrm>
                            <a:custGeom>
                              <a:avLst/>
                              <a:gdLst>
                                <a:gd name="T0" fmla="*/ 162 w 195"/>
                                <a:gd name="T1" fmla="*/ 0 h 1"/>
                                <a:gd name="T2" fmla="*/ 0 w 195"/>
                                <a:gd name="T3" fmla="*/ 0 h 1"/>
                                <a:gd name="T4" fmla="*/ 0 w 195"/>
                                <a:gd name="T5" fmla="*/ 0 h 1"/>
                                <a:gd name="T6" fmla="*/ 162 w 195"/>
                                <a:gd name="T7" fmla="*/ 0 h 1"/>
                                <a:gd name="T8" fmla="*/ 162 w 195"/>
                                <a:gd name="T9" fmla="*/ 0 h 1"/>
                                <a:gd name="T10" fmla="*/ 162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0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0"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89" name="Freeform 1993"/>
                            <p:cNvSpPr>
                              <a:spLocks/>
                            </p:cNvSpPr>
                            <p:nvPr/>
                          </p:nvSpPr>
                          <p:spPr bwMode="auto">
                            <a:xfrm>
                              <a:off x="360" y="1692"/>
                              <a:ext cx="178" cy="0"/>
                            </a:xfrm>
                            <a:custGeom>
                              <a:avLst/>
                              <a:gdLst>
                                <a:gd name="T0" fmla="*/ 162 w 195"/>
                                <a:gd name="T1" fmla="*/ 0 h 1"/>
                                <a:gd name="T2" fmla="*/ 0 w 195"/>
                                <a:gd name="T3" fmla="*/ 0 h 1"/>
                                <a:gd name="T4" fmla="*/ 0 w 195"/>
                                <a:gd name="T5" fmla="*/ 0 h 1"/>
                                <a:gd name="T6" fmla="*/ 162 w 195"/>
                                <a:gd name="T7" fmla="*/ 0 h 1"/>
                                <a:gd name="T8" fmla="*/ 162 w 195"/>
                                <a:gd name="T9" fmla="*/ 0 h 1"/>
                                <a:gd name="T10" fmla="*/ 162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0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0"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90" name="Freeform 1994"/>
                            <p:cNvSpPr>
                              <a:spLocks/>
                            </p:cNvSpPr>
                            <p:nvPr/>
                          </p:nvSpPr>
                          <p:spPr bwMode="auto">
                            <a:xfrm>
                              <a:off x="360" y="1692"/>
                              <a:ext cx="180" cy="0"/>
                            </a:xfrm>
                            <a:custGeom>
                              <a:avLst/>
                              <a:gdLst>
                                <a:gd name="T0" fmla="*/ 160 w 198"/>
                                <a:gd name="T1" fmla="*/ 0 h 1"/>
                                <a:gd name="T2" fmla="*/ 0 w 198"/>
                                <a:gd name="T3" fmla="*/ 0 h 1"/>
                                <a:gd name="T4" fmla="*/ 0 w 198"/>
                                <a:gd name="T5" fmla="*/ 0 h 1"/>
                                <a:gd name="T6" fmla="*/ 163 w 198"/>
                                <a:gd name="T7" fmla="*/ 0 h 1"/>
                                <a:gd name="T8" fmla="*/ 160 w 198"/>
                                <a:gd name="T9" fmla="*/ 0 h 1"/>
                                <a:gd name="T10" fmla="*/ 160 w 198"/>
                                <a:gd name="T11" fmla="*/ 0 h 1"/>
                                <a:gd name="T12" fmla="*/ 0 60000 65536"/>
                                <a:gd name="T13" fmla="*/ 0 60000 65536"/>
                                <a:gd name="T14" fmla="*/ 0 60000 65536"/>
                                <a:gd name="T15" fmla="*/ 0 60000 65536"/>
                                <a:gd name="T16" fmla="*/ 0 60000 65536"/>
                                <a:gd name="T17" fmla="*/ 0 60000 65536"/>
                                <a:gd name="T18" fmla="*/ 0 w 198"/>
                                <a:gd name="T19" fmla="*/ 0 h 1"/>
                                <a:gd name="T20" fmla="*/ 198 w 198"/>
                                <a:gd name="T21" fmla="*/ 0 h 1"/>
                              </a:gdLst>
                              <a:ahLst/>
                              <a:cxnLst>
                                <a:cxn ang="T12">
                                  <a:pos x="T0" y="T1"/>
                                </a:cxn>
                                <a:cxn ang="T13">
                                  <a:pos x="T2" y="T3"/>
                                </a:cxn>
                                <a:cxn ang="T14">
                                  <a:pos x="T4" y="T5"/>
                                </a:cxn>
                                <a:cxn ang="T15">
                                  <a:pos x="T6" y="T7"/>
                                </a:cxn>
                                <a:cxn ang="T16">
                                  <a:pos x="T8" y="T9"/>
                                </a:cxn>
                                <a:cxn ang="T17">
                                  <a:pos x="T10" y="T11"/>
                                </a:cxn>
                              </a:cxnLst>
                              <a:rect l="T18" t="T19" r="T20" b="T21"/>
                              <a:pathLst>
                                <a:path w="198" h="1">
                                  <a:moveTo>
                                    <a:pt x="194" y="0"/>
                                  </a:moveTo>
                                  <a:lnTo>
                                    <a:pt x="0" y="0"/>
                                  </a:lnTo>
                                  <a:lnTo>
                                    <a:pt x="197"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91" name="Freeform 1995"/>
                            <p:cNvSpPr>
                              <a:spLocks/>
                            </p:cNvSpPr>
                            <p:nvPr/>
                          </p:nvSpPr>
                          <p:spPr bwMode="auto">
                            <a:xfrm>
                              <a:off x="360" y="1692"/>
                              <a:ext cx="180" cy="0"/>
                            </a:xfrm>
                            <a:custGeom>
                              <a:avLst/>
                              <a:gdLst>
                                <a:gd name="T0" fmla="*/ 163 w 198"/>
                                <a:gd name="T1" fmla="*/ 0 h 1"/>
                                <a:gd name="T2" fmla="*/ 0 w 198"/>
                                <a:gd name="T3" fmla="*/ 0 h 1"/>
                                <a:gd name="T4" fmla="*/ 0 w 198"/>
                                <a:gd name="T5" fmla="*/ 0 h 1"/>
                                <a:gd name="T6" fmla="*/ 163 w 198"/>
                                <a:gd name="T7" fmla="*/ 0 h 1"/>
                                <a:gd name="T8" fmla="*/ 163 w 198"/>
                                <a:gd name="T9" fmla="*/ 0 h 1"/>
                                <a:gd name="T10" fmla="*/ 163 w 198"/>
                                <a:gd name="T11" fmla="*/ 0 h 1"/>
                                <a:gd name="T12" fmla="*/ 0 60000 65536"/>
                                <a:gd name="T13" fmla="*/ 0 60000 65536"/>
                                <a:gd name="T14" fmla="*/ 0 60000 65536"/>
                                <a:gd name="T15" fmla="*/ 0 60000 65536"/>
                                <a:gd name="T16" fmla="*/ 0 60000 65536"/>
                                <a:gd name="T17" fmla="*/ 0 60000 65536"/>
                                <a:gd name="T18" fmla="*/ 0 w 198"/>
                                <a:gd name="T19" fmla="*/ 0 h 1"/>
                                <a:gd name="T20" fmla="*/ 198 w 198"/>
                                <a:gd name="T21" fmla="*/ 0 h 1"/>
                              </a:gdLst>
                              <a:ahLst/>
                              <a:cxnLst>
                                <a:cxn ang="T12">
                                  <a:pos x="T0" y="T1"/>
                                </a:cxn>
                                <a:cxn ang="T13">
                                  <a:pos x="T2" y="T3"/>
                                </a:cxn>
                                <a:cxn ang="T14">
                                  <a:pos x="T4" y="T5"/>
                                </a:cxn>
                                <a:cxn ang="T15">
                                  <a:pos x="T6" y="T7"/>
                                </a:cxn>
                                <a:cxn ang="T16">
                                  <a:pos x="T8" y="T9"/>
                                </a:cxn>
                                <a:cxn ang="T17">
                                  <a:pos x="T10" y="T11"/>
                                </a:cxn>
                              </a:cxnLst>
                              <a:rect l="T18" t="T19" r="T20" b="T21"/>
                              <a:pathLst>
                                <a:path w="198" h="1">
                                  <a:moveTo>
                                    <a:pt x="197" y="0"/>
                                  </a:moveTo>
                                  <a:lnTo>
                                    <a:pt x="0" y="0"/>
                                  </a:lnTo>
                                  <a:lnTo>
                                    <a:pt x="19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92" name="Freeform 1996"/>
                            <p:cNvSpPr>
                              <a:spLocks/>
                            </p:cNvSpPr>
                            <p:nvPr/>
                          </p:nvSpPr>
                          <p:spPr bwMode="auto">
                            <a:xfrm>
                              <a:off x="360" y="1692"/>
                              <a:ext cx="180" cy="0"/>
                            </a:xfrm>
                            <a:custGeom>
                              <a:avLst/>
                              <a:gdLst>
                                <a:gd name="T0" fmla="*/ 163 w 198"/>
                                <a:gd name="T1" fmla="*/ 0 h 1"/>
                                <a:gd name="T2" fmla="*/ 0 w 198"/>
                                <a:gd name="T3" fmla="*/ 0 h 1"/>
                                <a:gd name="T4" fmla="*/ 0 w 198"/>
                                <a:gd name="T5" fmla="*/ 0 h 1"/>
                                <a:gd name="T6" fmla="*/ 163 w 198"/>
                                <a:gd name="T7" fmla="*/ 0 h 1"/>
                                <a:gd name="T8" fmla="*/ 163 w 198"/>
                                <a:gd name="T9" fmla="*/ 0 h 1"/>
                                <a:gd name="T10" fmla="*/ 163 w 198"/>
                                <a:gd name="T11" fmla="*/ 0 h 1"/>
                                <a:gd name="T12" fmla="*/ 0 60000 65536"/>
                                <a:gd name="T13" fmla="*/ 0 60000 65536"/>
                                <a:gd name="T14" fmla="*/ 0 60000 65536"/>
                                <a:gd name="T15" fmla="*/ 0 60000 65536"/>
                                <a:gd name="T16" fmla="*/ 0 60000 65536"/>
                                <a:gd name="T17" fmla="*/ 0 60000 65536"/>
                                <a:gd name="T18" fmla="*/ 0 w 198"/>
                                <a:gd name="T19" fmla="*/ 0 h 1"/>
                                <a:gd name="T20" fmla="*/ 198 w 198"/>
                                <a:gd name="T21" fmla="*/ 0 h 1"/>
                              </a:gdLst>
                              <a:ahLst/>
                              <a:cxnLst>
                                <a:cxn ang="T12">
                                  <a:pos x="T0" y="T1"/>
                                </a:cxn>
                                <a:cxn ang="T13">
                                  <a:pos x="T2" y="T3"/>
                                </a:cxn>
                                <a:cxn ang="T14">
                                  <a:pos x="T4" y="T5"/>
                                </a:cxn>
                                <a:cxn ang="T15">
                                  <a:pos x="T6" y="T7"/>
                                </a:cxn>
                                <a:cxn ang="T16">
                                  <a:pos x="T8" y="T9"/>
                                </a:cxn>
                                <a:cxn ang="T17">
                                  <a:pos x="T10" y="T11"/>
                                </a:cxn>
                              </a:cxnLst>
                              <a:rect l="T18" t="T19" r="T20" b="T21"/>
                              <a:pathLst>
                                <a:path w="198" h="1">
                                  <a:moveTo>
                                    <a:pt x="197" y="0"/>
                                  </a:moveTo>
                                  <a:lnTo>
                                    <a:pt x="0" y="0"/>
                                  </a:lnTo>
                                  <a:lnTo>
                                    <a:pt x="19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93" name="Freeform 1997"/>
                            <p:cNvSpPr>
                              <a:spLocks/>
                            </p:cNvSpPr>
                            <p:nvPr/>
                          </p:nvSpPr>
                          <p:spPr bwMode="auto">
                            <a:xfrm>
                              <a:off x="358" y="1692"/>
                              <a:ext cx="182" cy="0"/>
                            </a:xfrm>
                            <a:custGeom>
                              <a:avLst/>
                              <a:gdLst>
                                <a:gd name="T0" fmla="*/ 165 w 200"/>
                                <a:gd name="T1" fmla="*/ 0 h 1"/>
                                <a:gd name="T2" fmla="*/ 2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0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2" y="0"/>
                                  </a:ln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94" name="Freeform 1998"/>
                            <p:cNvSpPr>
                              <a:spLocks/>
                            </p:cNvSpPr>
                            <p:nvPr/>
                          </p:nvSpPr>
                          <p:spPr bwMode="auto">
                            <a:xfrm>
                              <a:off x="358" y="1690"/>
                              <a:ext cx="182" cy="2"/>
                            </a:xfrm>
                            <a:custGeom>
                              <a:avLst/>
                              <a:gdLst>
                                <a:gd name="T0" fmla="*/ 165 w 200"/>
                                <a:gd name="T1" fmla="*/ 1 h 3"/>
                                <a:gd name="T2" fmla="*/ 0 w 200"/>
                                <a:gd name="T3" fmla="*/ 1 h 3"/>
                                <a:gd name="T4" fmla="*/ 0 w 200"/>
                                <a:gd name="T5" fmla="*/ 0 h 3"/>
                                <a:gd name="T6" fmla="*/ 165 w 200"/>
                                <a:gd name="T7" fmla="*/ 0 h 3"/>
                                <a:gd name="T8" fmla="*/ 165 w 200"/>
                                <a:gd name="T9" fmla="*/ 1 h 3"/>
                                <a:gd name="T10" fmla="*/ 165 w 200"/>
                                <a:gd name="T11" fmla="*/ 1 h 3"/>
                                <a:gd name="T12" fmla="*/ 0 60000 65536"/>
                                <a:gd name="T13" fmla="*/ 0 60000 65536"/>
                                <a:gd name="T14" fmla="*/ 0 60000 65536"/>
                                <a:gd name="T15" fmla="*/ 0 60000 65536"/>
                                <a:gd name="T16" fmla="*/ 0 60000 65536"/>
                                <a:gd name="T17" fmla="*/ 0 60000 65536"/>
                                <a:gd name="T18" fmla="*/ 0 w 200"/>
                                <a:gd name="T19" fmla="*/ 0 h 3"/>
                                <a:gd name="T20" fmla="*/ 200 w 200"/>
                                <a:gd name="T21" fmla="*/ 3 h 3"/>
                              </a:gdLst>
                              <a:ahLst/>
                              <a:cxnLst>
                                <a:cxn ang="T12">
                                  <a:pos x="T0" y="T1"/>
                                </a:cxn>
                                <a:cxn ang="T13">
                                  <a:pos x="T2" y="T3"/>
                                </a:cxn>
                                <a:cxn ang="T14">
                                  <a:pos x="T4" y="T5"/>
                                </a:cxn>
                                <a:cxn ang="T15">
                                  <a:pos x="T6" y="T7"/>
                                </a:cxn>
                                <a:cxn ang="T16">
                                  <a:pos x="T8" y="T9"/>
                                </a:cxn>
                                <a:cxn ang="T17">
                                  <a:pos x="T10" y="T11"/>
                                </a:cxn>
                              </a:cxnLst>
                              <a:rect l="T18" t="T19" r="T20" b="T21"/>
                              <a:pathLst>
                                <a:path w="200" h="3">
                                  <a:moveTo>
                                    <a:pt x="199" y="2"/>
                                  </a:moveTo>
                                  <a:lnTo>
                                    <a:pt x="0" y="2"/>
                                  </a:lnTo>
                                  <a:lnTo>
                                    <a:pt x="0" y="0"/>
                                  </a:lnTo>
                                  <a:lnTo>
                                    <a:pt x="199" y="0"/>
                                  </a:lnTo>
                                  <a:lnTo>
                                    <a:pt x="199"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95" name="Freeform 1999"/>
                            <p:cNvSpPr>
                              <a:spLocks/>
                            </p:cNvSpPr>
                            <p:nvPr/>
                          </p:nvSpPr>
                          <p:spPr bwMode="auto">
                            <a:xfrm>
                              <a:off x="358" y="1690"/>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96" name="Freeform 2000"/>
                            <p:cNvSpPr>
                              <a:spLocks/>
                            </p:cNvSpPr>
                            <p:nvPr/>
                          </p:nvSpPr>
                          <p:spPr bwMode="auto">
                            <a:xfrm>
                              <a:off x="358" y="1690"/>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97" name="Freeform 2001"/>
                            <p:cNvSpPr>
                              <a:spLocks/>
                            </p:cNvSpPr>
                            <p:nvPr/>
                          </p:nvSpPr>
                          <p:spPr bwMode="auto">
                            <a:xfrm>
                              <a:off x="358" y="1690"/>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98" name="Freeform 2002"/>
                            <p:cNvSpPr>
                              <a:spLocks/>
                            </p:cNvSpPr>
                            <p:nvPr/>
                          </p:nvSpPr>
                          <p:spPr bwMode="auto">
                            <a:xfrm>
                              <a:off x="358" y="1690"/>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299" name="Freeform 2003"/>
                            <p:cNvSpPr>
                              <a:spLocks/>
                            </p:cNvSpPr>
                            <p:nvPr/>
                          </p:nvSpPr>
                          <p:spPr bwMode="auto">
                            <a:xfrm>
                              <a:off x="358" y="1690"/>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00" name="Freeform 2004"/>
                            <p:cNvSpPr>
                              <a:spLocks/>
                            </p:cNvSpPr>
                            <p:nvPr/>
                          </p:nvSpPr>
                          <p:spPr bwMode="auto">
                            <a:xfrm>
                              <a:off x="358" y="1690"/>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01" name="Freeform 2005"/>
                            <p:cNvSpPr>
                              <a:spLocks/>
                            </p:cNvSpPr>
                            <p:nvPr/>
                          </p:nvSpPr>
                          <p:spPr bwMode="auto">
                            <a:xfrm>
                              <a:off x="358" y="1690"/>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02" name="Freeform 2006"/>
                            <p:cNvSpPr>
                              <a:spLocks/>
                            </p:cNvSpPr>
                            <p:nvPr/>
                          </p:nvSpPr>
                          <p:spPr bwMode="auto">
                            <a:xfrm>
                              <a:off x="358" y="1688"/>
                              <a:ext cx="182" cy="3"/>
                            </a:xfrm>
                            <a:custGeom>
                              <a:avLst/>
                              <a:gdLst>
                                <a:gd name="T0" fmla="*/ 165 w 200"/>
                                <a:gd name="T1" fmla="*/ 2 h 3"/>
                                <a:gd name="T2" fmla="*/ 0 w 200"/>
                                <a:gd name="T3" fmla="*/ 2 h 3"/>
                                <a:gd name="T4" fmla="*/ 0 w 200"/>
                                <a:gd name="T5" fmla="*/ 0 h 3"/>
                                <a:gd name="T6" fmla="*/ 165 w 200"/>
                                <a:gd name="T7" fmla="*/ 0 h 3"/>
                                <a:gd name="T8" fmla="*/ 165 w 200"/>
                                <a:gd name="T9" fmla="*/ 2 h 3"/>
                                <a:gd name="T10" fmla="*/ 165 w 200"/>
                                <a:gd name="T11" fmla="*/ 2 h 3"/>
                                <a:gd name="T12" fmla="*/ 0 60000 65536"/>
                                <a:gd name="T13" fmla="*/ 0 60000 65536"/>
                                <a:gd name="T14" fmla="*/ 0 60000 65536"/>
                                <a:gd name="T15" fmla="*/ 0 60000 65536"/>
                                <a:gd name="T16" fmla="*/ 0 60000 65536"/>
                                <a:gd name="T17" fmla="*/ 0 60000 65536"/>
                                <a:gd name="T18" fmla="*/ 0 w 200"/>
                                <a:gd name="T19" fmla="*/ 0 h 3"/>
                                <a:gd name="T20" fmla="*/ 200 w 200"/>
                                <a:gd name="T21" fmla="*/ 3 h 3"/>
                              </a:gdLst>
                              <a:ahLst/>
                              <a:cxnLst>
                                <a:cxn ang="T12">
                                  <a:pos x="T0" y="T1"/>
                                </a:cxn>
                                <a:cxn ang="T13">
                                  <a:pos x="T2" y="T3"/>
                                </a:cxn>
                                <a:cxn ang="T14">
                                  <a:pos x="T4" y="T5"/>
                                </a:cxn>
                                <a:cxn ang="T15">
                                  <a:pos x="T6" y="T7"/>
                                </a:cxn>
                                <a:cxn ang="T16">
                                  <a:pos x="T8" y="T9"/>
                                </a:cxn>
                                <a:cxn ang="T17">
                                  <a:pos x="T10" y="T11"/>
                                </a:cxn>
                              </a:cxnLst>
                              <a:rect l="T18" t="T19" r="T20" b="T21"/>
                              <a:pathLst>
                                <a:path w="200" h="3">
                                  <a:moveTo>
                                    <a:pt x="199" y="2"/>
                                  </a:moveTo>
                                  <a:lnTo>
                                    <a:pt x="0" y="2"/>
                                  </a:lnTo>
                                  <a:lnTo>
                                    <a:pt x="0" y="0"/>
                                  </a:lnTo>
                                  <a:lnTo>
                                    <a:pt x="199" y="0"/>
                                  </a:lnTo>
                                  <a:lnTo>
                                    <a:pt x="199"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03" name="Freeform 2007"/>
                            <p:cNvSpPr>
                              <a:spLocks/>
                            </p:cNvSpPr>
                            <p:nvPr/>
                          </p:nvSpPr>
                          <p:spPr bwMode="auto">
                            <a:xfrm>
                              <a:off x="358" y="1688"/>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04" name="Freeform 2008"/>
                            <p:cNvSpPr>
                              <a:spLocks/>
                            </p:cNvSpPr>
                            <p:nvPr/>
                          </p:nvSpPr>
                          <p:spPr bwMode="auto">
                            <a:xfrm>
                              <a:off x="358" y="1688"/>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05" name="Freeform 2009"/>
                            <p:cNvSpPr>
                              <a:spLocks/>
                            </p:cNvSpPr>
                            <p:nvPr/>
                          </p:nvSpPr>
                          <p:spPr bwMode="auto">
                            <a:xfrm>
                              <a:off x="358" y="1688"/>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06" name="Freeform 2010"/>
                            <p:cNvSpPr>
                              <a:spLocks/>
                            </p:cNvSpPr>
                            <p:nvPr/>
                          </p:nvSpPr>
                          <p:spPr bwMode="auto">
                            <a:xfrm>
                              <a:off x="358" y="1688"/>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07" name="Freeform 2011"/>
                            <p:cNvSpPr>
                              <a:spLocks/>
                            </p:cNvSpPr>
                            <p:nvPr/>
                          </p:nvSpPr>
                          <p:spPr bwMode="auto">
                            <a:xfrm>
                              <a:off x="358" y="1688"/>
                              <a:ext cx="182" cy="1"/>
                            </a:xfrm>
                            <a:custGeom>
                              <a:avLst/>
                              <a:gdLst>
                                <a:gd name="T0" fmla="*/ 165 w 200"/>
                                <a:gd name="T1" fmla="*/ 0 h 1"/>
                                <a:gd name="T2" fmla="*/ 0 w 200"/>
                                <a:gd name="T3" fmla="*/ 0 h 1"/>
                                <a:gd name="T4" fmla="*/ 0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08" name="Freeform 2012"/>
                            <p:cNvSpPr>
                              <a:spLocks/>
                            </p:cNvSpPr>
                            <p:nvPr/>
                          </p:nvSpPr>
                          <p:spPr bwMode="auto">
                            <a:xfrm>
                              <a:off x="358" y="1688"/>
                              <a:ext cx="184" cy="1"/>
                            </a:xfrm>
                            <a:custGeom>
                              <a:avLst/>
                              <a:gdLst>
                                <a:gd name="T0" fmla="*/ 165 w 202"/>
                                <a:gd name="T1" fmla="*/ 0 h 1"/>
                                <a:gd name="T2" fmla="*/ 0 w 202"/>
                                <a:gd name="T3" fmla="*/ 0 h 1"/>
                                <a:gd name="T4" fmla="*/ 0 w 202"/>
                                <a:gd name="T5" fmla="*/ 0 h 1"/>
                                <a:gd name="T6" fmla="*/ 167 w 202"/>
                                <a:gd name="T7" fmla="*/ 0 h 1"/>
                                <a:gd name="T8" fmla="*/ 165 w 202"/>
                                <a:gd name="T9" fmla="*/ 0 h 1"/>
                                <a:gd name="T10" fmla="*/ 165 w 202"/>
                                <a:gd name="T11" fmla="*/ 0 h 1"/>
                                <a:gd name="T12" fmla="*/ 0 60000 65536"/>
                                <a:gd name="T13" fmla="*/ 0 60000 65536"/>
                                <a:gd name="T14" fmla="*/ 0 60000 65536"/>
                                <a:gd name="T15" fmla="*/ 0 60000 65536"/>
                                <a:gd name="T16" fmla="*/ 0 60000 65536"/>
                                <a:gd name="T17" fmla="*/ 0 60000 65536"/>
                                <a:gd name="T18" fmla="*/ 0 w 202"/>
                                <a:gd name="T19" fmla="*/ 0 h 1"/>
                                <a:gd name="T20" fmla="*/ 202 w 20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2" h="1">
                                  <a:moveTo>
                                    <a:pt x="199" y="0"/>
                                  </a:moveTo>
                                  <a:lnTo>
                                    <a:pt x="0" y="0"/>
                                  </a:lnTo>
                                  <a:lnTo>
                                    <a:pt x="201"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09" name="Freeform 2013"/>
                            <p:cNvSpPr>
                              <a:spLocks/>
                            </p:cNvSpPr>
                            <p:nvPr/>
                          </p:nvSpPr>
                          <p:spPr bwMode="auto">
                            <a:xfrm>
                              <a:off x="357" y="1688"/>
                              <a:ext cx="185" cy="1"/>
                            </a:xfrm>
                            <a:custGeom>
                              <a:avLst/>
                              <a:gdLst>
                                <a:gd name="T0" fmla="*/ 167 w 204"/>
                                <a:gd name="T1" fmla="*/ 0 h 1"/>
                                <a:gd name="T2" fmla="*/ 2 w 204"/>
                                <a:gd name="T3" fmla="*/ 0 h 1"/>
                                <a:gd name="T4" fmla="*/ 0 w 204"/>
                                <a:gd name="T5" fmla="*/ 0 h 1"/>
                                <a:gd name="T6" fmla="*/ 167 w 204"/>
                                <a:gd name="T7" fmla="*/ 0 h 1"/>
                                <a:gd name="T8" fmla="*/ 167 w 204"/>
                                <a:gd name="T9" fmla="*/ 0 h 1"/>
                                <a:gd name="T10" fmla="*/ 167 w 204"/>
                                <a:gd name="T11" fmla="*/ 0 h 1"/>
                                <a:gd name="T12" fmla="*/ 0 60000 65536"/>
                                <a:gd name="T13" fmla="*/ 0 60000 65536"/>
                                <a:gd name="T14" fmla="*/ 0 60000 65536"/>
                                <a:gd name="T15" fmla="*/ 0 60000 65536"/>
                                <a:gd name="T16" fmla="*/ 0 60000 65536"/>
                                <a:gd name="T17" fmla="*/ 0 60000 65536"/>
                                <a:gd name="T18" fmla="*/ 0 w 204"/>
                                <a:gd name="T19" fmla="*/ 0 h 1"/>
                                <a:gd name="T20" fmla="*/ 204 w 20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4" h="1">
                                  <a:moveTo>
                                    <a:pt x="203" y="0"/>
                                  </a:moveTo>
                                  <a:lnTo>
                                    <a:pt x="2" y="0"/>
                                  </a:lnTo>
                                  <a:lnTo>
                                    <a:pt x="0" y="0"/>
                                  </a:lnTo>
                                  <a:lnTo>
                                    <a:pt x="20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10" name="Freeform 2014"/>
                            <p:cNvSpPr>
                              <a:spLocks/>
                            </p:cNvSpPr>
                            <p:nvPr/>
                          </p:nvSpPr>
                          <p:spPr bwMode="auto">
                            <a:xfrm>
                              <a:off x="357" y="1686"/>
                              <a:ext cx="185" cy="3"/>
                            </a:xfrm>
                            <a:custGeom>
                              <a:avLst/>
                              <a:gdLst>
                                <a:gd name="T0" fmla="*/ 167 w 204"/>
                                <a:gd name="T1" fmla="*/ 2 h 3"/>
                                <a:gd name="T2" fmla="*/ 0 w 204"/>
                                <a:gd name="T3" fmla="*/ 2 h 3"/>
                                <a:gd name="T4" fmla="*/ 0 w 204"/>
                                <a:gd name="T5" fmla="*/ 0 h 3"/>
                                <a:gd name="T6" fmla="*/ 167 w 204"/>
                                <a:gd name="T7" fmla="*/ 0 h 3"/>
                                <a:gd name="T8" fmla="*/ 167 w 204"/>
                                <a:gd name="T9" fmla="*/ 2 h 3"/>
                                <a:gd name="T10" fmla="*/ 167 w 204"/>
                                <a:gd name="T11" fmla="*/ 2 h 3"/>
                                <a:gd name="T12" fmla="*/ 0 60000 65536"/>
                                <a:gd name="T13" fmla="*/ 0 60000 65536"/>
                                <a:gd name="T14" fmla="*/ 0 60000 65536"/>
                                <a:gd name="T15" fmla="*/ 0 60000 65536"/>
                                <a:gd name="T16" fmla="*/ 0 60000 65536"/>
                                <a:gd name="T17" fmla="*/ 0 60000 65536"/>
                                <a:gd name="T18" fmla="*/ 0 w 204"/>
                                <a:gd name="T19" fmla="*/ 0 h 3"/>
                                <a:gd name="T20" fmla="*/ 204 w 204"/>
                                <a:gd name="T21" fmla="*/ 3 h 3"/>
                              </a:gdLst>
                              <a:ahLst/>
                              <a:cxnLst>
                                <a:cxn ang="T12">
                                  <a:pos x="T0" y="T1"/>
                                </a:cxn>
                                <a:cxn ang="T13">
                                  <a:pos x="T2" y="T3"/>
                                </a:cxn>
                                <a:cxn ang="T14">
                                  <a:pos x="T4" y="T5"/>
                                </a:cxn>
                                <a:cxn ang="T15">
                                  <a:pos x="T6" y="T7"/>
                                </a:cxn>
                                <a:cxn ang="T16">
                                  <a:pos x="T8" y="T9"/>
                                </a:cxn>
                                <a:cxn ang="T17">
                                  <a:pos x="T10" y="T11"/>
                                </a:cxn>
                              </a:cxnLst>
                              <a:rect l="T18" t="T19" r="T20" b="T21"/>
                              <a:pathLst>
                                <a:path w="204" h="3">
                                  <a:moveTo>
                                    <a:pt x="203" y="2"/>
                                  </a:moveTo>
                                  <a:lnTo>
                                    <a:pt x="0" y="2"/>
                                  </a:lnTo>
                                  <a:lnTo>
                                    <a:pt x="0" y="0"/>
                                  </a:lnTo>
                                  <a:lnTo>
                                    <a:pt x="203" y="0"/>
                                  </a:lnTo>
                                  <a:lnTo>
                                    <a:pt x="203"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11" name="Freeform 2015"/>
                            <p:cNvSpPr>
                              <a:spLocks/>
                            </p:cNvSpPr>
                            <p:nvPr/>
                          </p:nvSpPr>
                          <p:spPr bwMode="auto">
                            <a:xfrm>
                              <a:off x="357" y="1686"/>
                              <a:ext cx="185" cy="1"/>
                            </a:xfrm>
                            <a:custGeom>
                              <a:avLst/>
                              <a:gdLst>
                                <a:gd name="T0" fmla="*/ 167 w 204"/>
                                <a:gd name="T1" fmla="*/ 0 h 1"/>
                                <a:gd name="T2" fmla="*/ 0 w 204"/>
                                <a:gd name="T3" fmla="*/ 0 h 1"/>
                                <a:gd name="T4" fmla="*/ 0 w 204"/>
                                <a:gd name="T5" fmla="*/ 0 h 1"/>
                                <a:gd name="T6" fmla="*/ 167 w 204"/>
                                <a:gd name="T7" fmla="*/ 0 h 1"/>
                                <a:gd name="T8" fmla="*/ 167 w 204"/>
                                <a:gd name="T9" fmla="*/ 0 h 1"/>
                                <a:gd name="T10" fmla="*/ 167 w 204"/>
                                <a:gd name="T11" fmla="*/ 0 h 1"/>
                                <a:gd name="T12" fmla="*/ 0 60000 65536"/>
                                <a:gd name="T13" fmla="*/ 0 60000 65536"/>
                                <a:gd name="T14" fmla="*/ 0 60000 65536"/>
                                <a:gd name="T15" fmla="*/ 0 60000 65536"/>
                                <a:gd name="T16" fmla="*/ 0 60000 65536"/>
                                <a:gd name="T17" fmla="*/ 0 60000 65536"/>
                                <a:gd name="T18" fmla="*/ 0 w 204"/>
                                <a:gd name="T19" fmla="*/ 0 h 1"/>
                                <a:gd name="T20" fmla="*/ 204 w 20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4" h="1">
                                  <a:moveTo>
                                    <a:pt x="203" y="0"/>
                                  </a:moveTo>
                                  <a:lnTo>
                                    <a:pt x="0" y="0"/>
                                  </a:lnTo>
                                  <a:lnTo>
                                    <a:pt x="20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12" name="Freeform 2016"/>
                            <p:cNvSpPr>
                              <a:spLocks/>
                            </p:cNvSpPr>
                            <p:nvPr/>
                          </p:nvSpPr>
                          <p:spPr bwMode="auto">
                            <a:xfrm>
                              <a:off x="357" y="1686"/>
                              <a:ext cx="185" cy="1"/>
                            </a:xfrm>
                            <a:custGeom>
                              <a:avLst/>
                              <a:gdLst>
                                <a:gd name="T0" fmla="*/ 167 w 204"/>
                                <a:gd name="T1" fmla="*/ 0 h 1"/>
                                <a:gd name="T2" fmla="*/ 0 w 204"/>
                                <a:gd name="T3" fmla="*/ 0 h 1"/>
                                <a:gd name="T4" fmla="*/ 0 w 204"/>
                                <a:gd name="T5" fmla="*/ 0 h 1"/>
                                <a:gd name="T6" fmla="*/ 167 w 204"/>
                                <a:gd name="T7" fmla="*/ 0 h 1"/>
                                <a:gd name="T8" fmla="*/ 167 w 204"/>
                                <a:gd name="T9" fmla="*/ 0 h 1"/>
                                <a:gd name="T10" fmla="*/ 167 w 204"/>
                                <a:gd name="T11" fmla="*/ 0 h 1"/>
                                <a:gd name="T12" fmla="*/ 0 60000 65536"/>
                                <a:gd name="T13" fmla="*/ 0 60000 65536"/>
                                <a:gd name="T14" fmla="*/ 0 60000 65536"/>
                                <a:gd name="T15" fmla="*/ 0 60000 65536"/>
                                <a:gd name="T16" fmla="*/ 0 60000 65536"/>
                                <a:gd name="T17" fmla="*/ 0 60000 65536"/>
                                <a:gd name="T18" fmla="*/ 0 w 204"/>
                                <a:gd name="T19" fmla="*/ 0 h 1"/>
                                <a:gd name="T20" fmla="*/ 204 w 20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4" h="1">
                                  <a:moveTo>
                                    <a:pt x="203" y="0"/>
                                  </a:moveTo>
                                  <a:lnTo>
                                    <a:pt x="0" y="0"/>
                                  </a:lnTo>
                                  <a:lnTo>
                                    <a:pt x="20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13" name="Freeform 2017"/>
                            <p:cNvSpPr>
                              <a:spLocks/>
                            </p:cNvSpPr>
                            <p:nvPr/>
                          </p:nvSpPr>
                          <p:spPr bwMode="auto">
                            <a:xfrm>
                              <a:off x="357" y="1686"/>
                              <a:ext cx="185" cy="1"/>
                            </a:xfrm>
                            <a:custGeom>
                              <a:avLst/>
                              <a:gdLst>
                                <a:gd name="T0" fmla="*/ 167 w 204"/>
                                <a:gd name="T1" fmla="*/ 0 h 1"/>
                                <a:gd name="T2" fmla="*/ 0 w 204"/>
                                <a:gd name="T3" fmla="*/ 0 h 1"/>
                                <a:gd name="T4" fmla="*/ 0 w 204"/>
                                <a:gd name="T5" fmla="*/ 0 h 1"/>
                                <a:gd name="T6" fmla="*/ 167 w 204"/>
                                <a:gd name="T7" fmla="*/ 0 h 1"/>
                                <a:gd name="T8" fmla="*/ 167 w 204"/>
                                <a:gd name="T9" fmla="*/ 0 h 1"/>
                                <a:gd name="T10" fmla="*/ 167 w 204"/>
                                <a:gd name="T11" fmla="*/ 0 h 1"/>
                                <a:gd name="T12" fmla="*/ 0 60000 65536"/>
                                <a:gd name="T13" fmla="*/ 0 60000 65536"/>
                                <a:gd name="T14" fmla="*/ 0 60000 65536"/>
                                <a:gd name="T15" fmla="*/ 0 60000 65536"/>
                                <a:gd name="T16" fmla="*/ 0 60000 65536"/>
                                <a:gd name="T17" fmla="*/ 0 60000 65536"/>
                                <a:gd name="T18" fmla="*/ 0 w 204"/>
                                <a:gd name="T19" fmla="*/ 0 h 1"/>
                                <a:gd name="T20" fmla="*/ 204 w 20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4" h="1">
                                  <a:moveTo>
                                    <a:pt x="203" y="0"/>
                                  </a:moveTo>
                                  <a:lnTo>
                                    <a:pt x="0" y="0"/>
                                  </a:lnTo>
                                  <a:lnTo>
                                    <a:pt x="20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14" name="Freeform 2018"/>
                            <p:cNvSpPr>
                              <a:spLocks/>
                            </p:cNvSpPr>
                            <p:nvPr/>
                          </p:nvSpPr>
                          <p:spPr bwMode="auto">
                            <a:xfrm>
                              <a:off x="357" y="1686"/>
                              <a:ext cx="185" cy="1"/>
                            </a:xfrm>
                            <a:custGeom>
                              <a:avLst/>
                              <a:gdLst>
                                <a:gd name="T0" fmla="*/ 167 w 204"/>
                                <a:gd name="T1" fmla="*/ 0 h 1"/>
                                <a:gd name="T2" fmla="*/ 0 w 204"/>
                                <a:gd name="T3" fmla="*/ 0 h 1"/>
                                <a:gd name="T4" fmla="*/ 0 w 204"/>
                                <a:gd name="T5" fmla="*/ 0 h 1"/>
                                <a:gd name="T6" fmla="*/ 167 w 204"/>
                                <a:gd name="T7" fmla="*/ 0 h 1"/>
                                <a:gd name="T8" fmla="*/ 167 w 204"/>
                                <a:gd name="T9" fmla="*/ 0 h 1"/>
                                <a:gd name="T10" fmla="*/ 167 w 204"/>
                                <a:gd name="T11" fmla="*/ 0 h 1"/>
                                <a:gd name="T12" fmla="*/ 0 60000 65536"/>
                                <a:gd name="T13" fmla="*/ 0 60000 65536"/>
                                <a:gd name="T14" fmla="*/ 0 60000 65536"/>
                                <a:gd name="T15" fmla="*/ 0 60000 65536"/>
                                <a:gd name="T16" fmla="*/ 0 60000 65536"/>
                                <a:gd name="T17" fmla="*/ 0 60000 65536"/>
                                <a:gd name="T18" fmla="*/ 0 w 204"/>
                                <a:gd name="T19" fmla="*/ 0 h 1"/>
                                <a:gd name="T20" fmla="*/ 204 w 20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4" h="1">
                                  <a:moveTo>
                                    <a:pt x="203" y="0"/>
                                  </a:moveTo>
                                  <a:lnTo>
                                    <a:pt x="0" y="0"/>
                                  </a:lnTo>
                                  <a:lnTo>
                                    <a:pt x="20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15" name="Freeform 2019"/>
                            <p:cNvSpPr>
                              <a:spLocks/>
                            </p:cNvSpPr>
                            <p:nvPr/>
                          </p:nvSpPr>
                          <p:spPr bwMode="auto">
                            <a:xfrm>
                              <a:off x="357" y="1686"/>
                              <a:ext cx="185" cy="1"/>
                            </a:xfrm>
                            <a:custGeom>
                              <a:avLst/>
                              <a:gdLst>
                                <a:gd name="T0" fmla="*/ 167 w 204"/>
                                <a:gd name="T1" fmla="*/ 0 h 1"/>
                                <a:gd name="T2" fmla="*/ 0 w 204"/>
                                <a:gd name="T3" fmla="*/ 0 h 1"/>
                                <a:gd name="T4" fmla="*/ 0 w 204"/>
                                <a:gd name="T5" fmla="*/ 0 h 1"/>
                                <a:gd name="T6" fmla="*/ 167 w 204"/>
                                <a:gd name="T7" fmla="*/ 0 h 1"/>
                                <a:gd name="T8" fmla="*/ 167 w 204"/>
                                <a:gd name="T9" fmla="*/ 0 h 1"/>
                                <a:gd name="T10" fmla="*/ 167 w 204"/>
                                <a:gd name="T11" fmla="*/ 0 h 1"/>
                                <a:gd name="T12" fmla="*/ 0 60000 65536"/>
                                <a:gd name="T13" fmla="*/ 0 60000 65536"/>
                                <a:gd name="T14" fmla="*/ 0 60000 65536"/>
                                <a:gd name="T15" fmla="*/ 0 60000 65536"/>
                                <a:gd name="T16" fmla="*/ 0 60000 65536"/>
                                <a:gd name="T17" fmla="*/ 0 60000 65536"/>
                                <a:gd name="T18" fmla="*/ 0 w 204"/>
                                <a:gd name="T19" fmla="*/ 0 h 1"/>
                                <a:gd name="T20" fmla="*/ 204 w 20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4" h="1">
                                  <a:moveTo>
                                    <a:pt x="203" y="0"/>
                                  </a:moveTo>
                                  <a:lnTo>
                                    <a:pt x="0" y="0"/>
                                  </a:lnTo>
                                  <a:lnTo>
                                    <a:pt x="20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16" name="Freeform 2020"/>
                            <p:cNvSpPr>
                              <a:spLocks/>
                            </p:cNvSpPr>
                            <p:nvPr/>
                          </p:nvSpPr>
                          <p:spPr bwMode="auto">
                            <a:xfrm>
                              <a:off x="357" y="1686"/>
                              <a:ext cx="185" cy="1"/>
                            </a:xfrm>
                            <a:custGeom>
                              <a:avLst/>
                              <a:gdLst>
                                <a:gd name="T0" fmla="*/ 167 w 204"/>
                                <a:gd name="T1" fmla="*/ 0 h 1"/>
                                <a:gd name="T2" fmla="*/ 0 w 204"/>
                                <a:gd name="T3" fmla="*/ 0 h 1"/>
                                <a:gd name="T4" fmla="*/ 0 w 204"/>
                                <a:gd name="T5" fmla="*/ 0 h 1"/>
                                <a:gd name="T6" fmla="*/ 167 w 204"/>
                                <a:gd name="T7" fmla="*/ 0 h 1"/>
                                <a:gd name="T8" fmla="*/ 167 w 204"/>
                                <a:gd name="T9" fmla="*/ 0 h 1"/>
                                <a:gd name="T10" fmla="*/ 167 w 204"/>
                                <a:gd name="T11" fmla="*/ 0 h 1"/>
                                <a:gd name="T12" fmla="*/ 0 60000 65536"/>
                                <a:gd name="T13" fmla="*/ 0 60000 65536"/>
                                <a:gd name="T14" fmla="*/ 0 60000 65536"/>
                                <a:gd name="T15" fmla="*/ 0 60000 65536"/>
                                <a:gd name="T16" fmla="*/ 0 60000 65536"/>
                                <a:gd name="T17" fmla="*/ 0 60000 65536"/>
                                <a:gd name="T18" fmla="*/ 0 w 204"/>
                                <a:gd name="T19" fmla="*/ 0 h 1"/>
                                <a:gd name="T20" fmla="*/ 204 w 20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4" h="1">
                                  <a:moveTo>
                                    <a:pt x="203" y="0"/>
                                  </a:moveTo>
                                  <a:lnTo>
                                    <a:pt x="0" y="0"/>
                                  </a:lnTo>
                                  <a:lnTo>
                                    <a:pt x="20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17" name="Freeform 2021"/>
                            <p:cNvSpPr>
                              <a:spLocks/>
                            </p:cNvSpPr>
                            <p:nvPr/>
                          </p:nvSpPr>
                          <p:spPr bwMode="auto">
                            <a:xfrm>
                              <a:off x="357" y="1686"/>
                              <a:ext cx="185" cy="1"/>
                            </a:xfrm>
                            <a:custGeom>
                              <a:avLst/>
                              <a:gdLst>
                                <a:gd name="T0" fmla="*/ 167 w 204"/>
                                <a:gd name="T1" fmla="*/ 0 h 1"/>
                                <a:gd name="T2" fmla="*/ 0 w 204"/>
                                <a:gd name="T3" fmla="*/ 0 h 1"/>
                                <a:gd name="T4" fmla="*/ 0 w 204"/>
                                <a:gd name="T5" fmla="*/ 0 h 1"/>
                                <a:gd name="T6" fmla="*/ 167 w 204"/>
                                <a:gd name="T7" fmla="*/ 0 h 1"/>
                                <a:gd name="T8" fmla="*/ 167 w 204"/>
                                <a:gd name="T9" fmla="*/ 0 h 1"/>
                                <a:gd name="T10" fmla="*/ 167 w 204"/>
                                <a:gd name="T11" fmla="*/ 0 h 1"/>
                                <a:gd name="T12" fmla="*/ 0 60000 65536"/>
                                <a:gd name="T13" fmla="*/ 0 60000 65536"/>
                                <a:gd name="T14" fmla="*/ 0 60000 65536"/>
                                <a:gd name="T15" fmla="*/ 0 60000 65536"/>
                                <a:gd name="T16" fmla="*/ 0 60000 65536"/>
                                <a:gd name="T17" fmla="*/ 0 60000 65536"/>
                                <a:gd name="T18" fmla="*/ 0 w 204"/>
                                <a:gd name="T19" fmla="*/ 0 h 1"/>
                                <a:gd name="T20" fmla="*/ 204 w 20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4" h="1">
                                  <a:moveTo>
                                    <a:pt x="203" y="0"/>
                                  </a:moveTo>
                                  <a:lnTo>
                                    <a:pt x="0" y="0"/>
                                  </a:lnTo>
                                  <a:lnTo>
                                    <a:pt x="20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18" name="Freeform 2022"/>
                            <p:cNvSpPr>
                              <a:spLocks/>
                            </p:cNvSpPr>
                            <p:nvPr/>
                          </p:nvSpPr>
                          <p:spPr bwMode="auto">
                            <a:xfrm>
                              <a:off x="357" y="1686"/>
                              <a:ext cx="185" cy="1"/>
                            </a:xfrm>
                            <a:custGeom>
                              <a:avLst/>
                              <a:gdLst>
                                <a:gd name="T0" fmla="*/ 167 w 204"/>
                                <a:gd name="T1" fmla="*/ 0 h 1"/>
                                <a:gd name="T2" fmla="*/ 0 w 204"/>
                                <a:gd name="T3" fmla="*/ 0 h 1"/>
                                <a:gd name="T4" fmla="*/ 0 w 204"/>
                                <a:gd name="T5" fmla="*/ 0 h 1"/>
                                <a:gd name="T6" fmla="*/ 167 w 204"/>
                                <a:gd name="T7" fmla="*/ 0 h 1"/>
                                <a:gd name="T8" fmla="*/ 167 w 204"/>
                                <a:gd name="T9" fmla="*/ 0 h 1"/>
                                <a:gd name="T10" fmla="*/ 167 w 204"/>
                                <a:gd name="T11" fmla="*/ 0 h 1"/>
                                <a:gd name="T12" fmla="*/ 0 60000 65536"/>
                                <a:gd name="T13" fmla="*/ 0 60000 65536"/>
                                <a:gd name="T14" fmla="*/ 0 60000 65536"/>
                                <a:gd name="T15" fmla="*/ 0 60000 65536"/>
                                <a:gd name="T16" fmla="*/ 0 60000 65536"/>
                                <a:gd name="T17" fmla="*/ 0 60000 65536"/>
                                <a:gd name="T18" fmla="*/ 0 w 204"/>
                                <a:gd name="T19" fmla="*/ 0 h 1"/>
                                <a:gd name="T20" fmla="*/ 204 w 20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4" h="1">
                                  <a:moveTo>
                                    <a:pt x="203" y="0"/>
                                  </a:moveTo>
                                  <a:lnTo>
                                    <a:pt x="0" y="0"/>
                                  </a:lnTo>
                                  <a:lnTo>
                                    <a:pt x="20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19" name="Freeform 2023"/>
                            <p:cNvSpPr>
                              <a:spLocks/>
                            </p:cNvSpPr>
                            <p:nvPr/>
                          </p:nvSpPr>
                          <p:spPr bwMode="auto">
                            <a:xfrm>
                              <a:off x="357" y="1685"/>
                              <a:ext cx="185" cy="2"/>
                            </a:xfrm>
                            <a:custGeom>
                              <a:avLst/>
                              <a:gdLst>
                                <a:gd name="T0" fmla="*/ 167 w 204"/>
                                <a:gd name="T1" fmla="*/ 1 h 3"/>
                                <a:gd name="T2" fmla="*/ 0 w 204"/>
                                <a:gd name="T3" fmla="*/ 1 h 3"/>
                                <a:gd name="T4" fmla="*/ 0 w 204"/>
                                <a:gd name="T5" fmla="*/ 0 h 3"/>
                                <a:gd name="T6" fmla="*/ 167 w 204"/>
                                <a:gd name="T7" fmla="*/ 0 h 3"/>
                                <a:gd name="T8" fmla="*/ 167 w 204"/>
                                <a:gd name="T9" fmla="*/ 1 h 3"/>
                                <a:gd name="T10" fmla="*/ 167 w 204"/>
                                <a:gd name="T11" fmla="*/ 1 h 3"/>
                                <a:gd name="T12" fmla="*/ 0 60000 65536"/>
                                <a:gd name="T13" fmla="*/ 0 60000 65536"/>
                                <a:gd name="T14" fmla="*/ 0 60000 65536"/>
                                <a:gd name="T15" fmla="*/ 0 60000 65536"/>
                                <a:gd name="T16" fmla="*/ 0 60000 65536"/>
                                <a:gd name="T17" fmla="*/ 0 60000 65536"/>
                                <a:gd name="T18" fmla="*/ 0 w 204"/>
                                <a:gd name="T19" fmla="*/ 0 h 3"/>
                                <a:gd name="T20" fmla="*/ 204 w 204"/>
                                <a:gd name="T21" fmla="*/ 3 h 3"/>
                              </a:gdLst>
                              <a:ahLst/>
                              <a:cxnLst>
                                <a:cxn ang="T12">
                                  <a:pos x="T0" y="T1"/>
                                </a:cxn>
                                <a:cxn ang="T13">
                                  <a:pos x="T2" y="T3"/>
                                </a:cxn>
                                <a:cxn ang="T14">
                                  <a:pos x="T4" y="T5"/>
                                </a:cxn>
                                <a:cxn ang="T15">
                                  <a:pos x="T6" y="T7"/>
                                </a:cxn>
                                <a:cxn ang="T16">
                                  <a:pos x="T8" y="T9"/>
                                </a:cxn>
                                <a:cxn ang="T17">
                                  <a:pos x="T10" y="T11"/>
                                </a:cxn>
                              </a:cxnLst>
                              <a:rect l="T18" t="T19" r="T20" b="T21"/>
                              <a:pathLst>
                                <a:path w="204" h="3">
                                  <a:moveTo>
                                    <a:pt x="203" y="2"/>
                                  </a:moveTo>
                                  <a:lnTo>
                                    <a:pt x="0" y="2"/>
                                  </a:lnTo>
                                  <a:lnTo>
                                    <a:pt x="0" y="0"/>
                                  </a:lnTo>
                                  <a:lnTo>
                                    <a:pt x="203" y="0"/>
                                  </a:lnTo>
                                  <a:lnTo>
                                    <a:pt x="203"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20" name="Freeform 2024"/>
                            <p:cNvSpPr>
                              <a:spLocks/>
                            </p:cNvSpPr>
                            <p:nvPr/>
                          </p:nvSpPr>
                          <p:spPr bwMode="auto">
                            <a:xfrm>
                              <a:off x="357" y="1685"/>
                              <a:ext cx="185" cy="0"/>
                            </a:xfrm>
                            <a:custGeom>
                              <a:avLst/>
                              <a:gdLst>
                                <a:gd name="T0" fmla="*/ 167 w 204"/>
                                <a:gd name="T1" fmla="*/ 0 h 1"/>
                                <a:gd name="T2" fmla="*/ 0 w 204"/>
                                <a:gd name="T3" fmla="*/ 0 h 1"/>
                                <a:gd name="T4" fmla="*/ 0 w 204"/>
                                <a:gd name="T5" fmla="*/ 0 h 1"/>
                                <a:gd name="T6" fmla="*/ 167 w 204"/>
                                <a:gd name="T7" fmla="*/ 0 h 1"/>
                                <a:gd name="T8" fmla="*/ 167 w 204"/>
                                <a:gd name="T9" fmla="*/ 0 h 1"/>
                                <a:gd name="T10" fmla="*/ 167 w 204"/>
                                <a:gd name="T11" fmla="*/ 0 h 1"/>
                                <a:gd name="T12" fmla="*/ 0 60000 65536"/>
                                <a:gd name="T13" fmla="*/ 0 60000 65536"/>
                                <a:gd name="T14" fmla="*/ 0 60000 65536"/>
                                <a:gd name="T15" fmla="*/ 0 60000 65536"/>
                                <a:gd name="T16" fmla="*/ 0 60000 65536"/>
                                <a:gd name="T17" fmla="*/ 0 60000 65536"/>
                                <a:gd name="T18" fmla="*/ 0 w 204"/>
                                <a:gd name="T19" fmla="*/ 0 h 1"/>
                                <a:gd name="T20" fmla="*/ 204 w 204"/>
                                <a:gd name="T21" fmla="*/ 0 h 1"/>
                              </a:gdLst>
                              <a:ahLst/>
                              <a:cxnLst>
                                <a:cxn ang="T12">
                                  <a:pos x="T0" y="T1"/>
                                </a:cxn>
                                <a:cxn ang="T13">
                                  <a:pos x="T2" y="T3"/>
                                </a:cxn>
                                <a:cxn ang="T14">
                                  <a:pos x="T4" y="T5"/>
                                </a:cxn>
                                <a:cxn ang="T15">
                                  <a:pos x="T6" y="T7"/>
                                </a:cxn>
                                <a:cxn ang="T16">
                                  <a:pos x="T8" y="T9"/>
                                </a:cxn>
                                <a:cxn ang="T17">
                                  <a:pos x="T10" y="T11"/>
                                </a:cxn>
                              </a:cxnLst>
                              <a:rect l="T18" t="T19" r="T20" b="T21"/>
                              <a:pathLst>
                                <a:path w="204" h="1">
                                  <a:moveTo>
                                    <a:pt x="203" y="0"/>
                                  </a:moveTo>
                                  <a:lnTo>
                                    <a:pt x="0" y="0"/>
                                  </a:lnTo>
                                  <a:lnTo>
                                    <a:pt x="20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21" name="Freeform 2025"/>
                            <p:cNvSpPr>
                              <a:spLocks/>
                            </p:cNvSpPr>
                            <p:nvPr/>
                          </p:nvSpPr>
                          <p:spPr bwMode="auto">
                            <a:xfrm>
                              <a:off x="357" y="1685"/>
                              <a:ext cx="185" cy="0"/>
                            </a:xfrm>
                            <a:custGeom>
                              <a:avLst/>
                              <a:gdLst>
                                <a:gd name="T0" fmla="*/ 167 w 204"/>
                                <a:gd name="T1" fmla="*/ 0 h 1"/>
                                <a:gd name="T2" fmla="*/ 0 w 204"/>
                                <a:gd name="T3" fmla="*/ 0 h 1"/>
                                <a:gd name="T4" fmla="*/ 0 w 204"/>
                                <a:gd name="T5" fmla="*/ 0 h 1"/>
                                <a:gd name="T6" fmla="*/ 2 w 204"/>
                                <a:gd name="T7" fmla="*/ 0 h 1"/>
                                <a:gd name="T8" fmla="*/ 167 w 204"/>
                                <a:gd name="T9" fmla="*/ 0 h 1"/>
                                <a:gd name="T10" fmla="*/ 167 w 204"/>
                                <a:gd name="T11" fmla="*/ 0 h 1"/>
                                <a:gd name="T12" fmla="*/ 167 w 204"/>
                                <a:gd name="T13" fmla="*/ 0 h 1"/>
                                <a:gd name="T14" fmla="*/ 0 60000 65536"/>
                                <a:gd name="T15" fmla="*/ 0 60000 65536"/>
                                <a:gd name="T16" fmla="*/ 0 60000 65536"/>
                                <a:gd name="T17" fmla="*/ 0 60000 65536"/>
                                <a:gd name="T18" fmla="*/ 0 60000 65536"/>
                                <a:gd name="T19" fmla="*/ 0 60000 65536"/>
                                <a:gd name="T20" fmla="*/ 0 60000 65536"/>
                                <a:gd name="T21" fmla="*/ 0 w 204"/>
                                <a:gd name="T22" fmla="*/ 0 h 1"/>
                                <a:gd name="T23" fmla="*/ 204 w 204"/>
                                <a:gd name="T24" fmla="*/ 0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1">
                                  <a:moveTo>
                                    <a:pt x="203" y="0"/>
                                  </a:moveTo>
                                  <a:lnTo>
                                    <a:pt x="0" y="0"/>
                                  </a:lnTo>
                                  <a:lnTo>
                                    <a:pt x="2" y="0"/>
                                  </a:lnTo>
                                  <a:lnTo>
                                    <a:pt x="20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22" name="Freeform 2026"/>
                            <p:cNvSpPr>
                              <a:spLocks/>
                            </p:cNvSpPr>
                            <p:nvPr/>
                          </p:nvSpPr>
                          <p:spPr bwMode="auto">
                            <a:xfrm>
                              <a:off x="358" y="1685"/>
                              <a:ext cx="184" cy="0"/>
                            </a:xfrm>
                            <a:custGeom>
                              <a:avLst/>
                              <a:gdLst>
                                <a:gd name="T0" fmla="*/ 167 w 202"/>
                                <a:gd name="T1" fmla="*/ 0 h 1"/>
                                <a:gd name="T2" fmla="*/ 0 w 202"/>
                                <a:gd name="T3" fmla="*/ 0 h 1"/>
                                <a:gd name="T4" fmla="*/ 2 w 202"/>
                                <a:gd name="T5" fmla="*/ 0 h 1"/>
                                <a:gd name="T6" fmla="*/ 167 w 202"/>
                                <a:gd name="T7" fmla="*/ 0 h 1"/>
                                <a:gd name="T8" fmla="*/ 167 w 202"/>
                                <a:gd name="T9" fmla="*/ 0 h 1"/>
                                <a:gd name="T10" fmla="*/ 167 w 202"/>
                                <a:gd name="T11" fmla="*/ 0 h 1"/>
                                <a:gd name="T12" fmla="*/ 0 60000 65536"/>
                                <a:gd name="T13" fmla="*/ 0 60000 65536"/>
                                <a:gd name="T14" fmla="*/ 0 60000 65536"/>
                                <a:gd name="T15" fmla="*/ 0 60000 65536"/>
                                <a:gd name="T16" fmla="*/ 0 60000 65536"/>
                                <a:gd name="T17" fmla="*/ 0 60000 65536"/>
                                <a:gd name="T18" fmla="*/ 0 w 202"/>
                                <a:gd name="T19" fmla="*/ 0 h 1"/>
                                <a:gd name="T20" fmla="*/ 202 w 202"/>
                                <a:gd name="T21" fmla="*/ 0 h 1"/>
                              </a:gdLst>
                              <a:ahLst/>
                              <a:cxnLst>
                                <a:cxn ang="T12">
                                  <a:pos x="T0" y="T1"/>
                                </a:cxn>
                                <a:cxn ang="T13">
                                  <a:pos x="T2" y="T3"/>
                                </a:cxn>
                                <a:cxn ang="T14">
                                  <a:pos x="T4" y="T5"/>
                                </a:cxn>
                                <a:cxn ang="T15">
                                  <a:pos x="T6" y="T7"/>
                                </a:cxn>
                                <a:cxn ang="T16">
                                  <a:pos x="T8" y="T9"/>
                                </a:cxn>
                                <a:cxn ang="T17">
                                  <a:pos x="T10" y="T11"/>
                                </a:cxn>
                              </a:cxnLst>
                              <a:rect l="T18" t="T19" r="T20" b="T21"/>
                              <a:pathLst>
                                <a:path w="202" h="1">
                                  <a:moveTo>
                                    <a:pt x="201" y="0"/>
                                  </a:moveTo>
                                  <a:lnTo>
                                    <a:pt x="0" y="0"/>
                                  </a:lnTo>
                                  <a:lnTo>
                                    <a:pt x="2" y="0"/>
                                  </a:lnTo>
                                  <a:lnTo>
                                    <a:pt x="20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23" name="Freeform 2027"/>
                            <p:cNvSpPr>
                              <a:spLocks/>
                            </p:cNvSpPr>
                            <p:nvPr/>
                          </p:nvSpPr>
                          <p:spPr bwMode="auto">
                            <a:xfrm>
                              <a:off x="360" y="1685"/>
                              <a:ext cx="182" cy="0"/>
                            </a:xfrm>
                            <a:custGeom>
                              <a:avLst/>
                              <a:gdLst>
                                <a:gd name="T0" fmla="*/ 165 w 200"/>
                                <a:gd name="T1" fmla="*/ 0 h 1"/>
                                <a:gd name="T2" fmla="*/ 0 w 200"/>
                                <a:gd name="T3" fmla="*/ 0 h 1"/>
                                <a:gd name="T4" fmla="*/ 5 w 200"/>
                                <a:gd name="T5" fmla="*/ 0 h 1"/>
                                <a:gd name="T6" fmla="*/ 165 w 200"/>
                                <a:gd name="T7" fmla="*/ 0 h 1"/>
                                <a:gd name="T8" fmla="*/ 165 w 200"/>
                                <a:gd name="T9" fmla="*/ 0 h 1"/>
                                <a:gd name="T10" fmla="*/ 165 w 200"/>
                                <a:gd name="T11" fmla="*/ 0 h 1"/>
                                <a:gd name="T12" fmla="*/ 0 60000 65536"/>
                                <a:gd name="T13" fmla="*/ 0 60000 65536"/>
                                <a:gd name="T14" fmla="*/ 0 60000 65536"/>
                                <a:gd name="T15" fmla="*/ 0 60000 65536"/>
                                <a:gd name="T16" fmla="*/ 0 60000 65536"/>
                                <a:gd name="T17" fmla="*/ 0 60000 65536"/>
                                <a:gd name="T18" fmla="*/ 0 w 200"/>
                                <a:gd name="T19" fmla="*/ 0 h 1"/>
                                <a:gd name="T20" fmla="*/ 200 w 200"/>
                                <a:gd name="T21" fmla="*/ 0 h 1"/>
                              </a:gdLst>
                              <a:ahLst/>
                              <a:cxnLst>
                                <a:cxn ang="T12">
                                  <a:pos x="T0" y="T1"/>
                                </a:cxn>
                                <a:cxn ang="T13">
                                  <a:pos x="T2" y="T3"/>
                                </a:cxn>
                                <a:cxn ang="T14">
                                  <a:pos x="T4" y="T5"/>
                                </a:cxn>
                                <a:cxn ang="T15">
                                  <a:pos x="T6" y="T7"/>
                                </a:cxn>
                                <a:cxn ang="T16">
                                  <a:pos x="T8" y="T9"/>
                                </a:cxn>
                                <a:cxn ang="T17">
                                  <a:pos x="T10" y="T11"/>
                                </a:cxn>
                              </a:cxnLst>
                              <a:rect l="T18" t="T19" r="T20" b="T21"/>
                              <a:pathLst>
                                <a:path w="200" h="1">
                                  <a:moveTo>
                                    <a:pt x="199" y="0"/>
                                  </a:moveTo>
                                  <a:lnTo>
                                    <a:pt x="0" y="0"/>
                                  </a:lnTo>
                                  <a:lnTo>
                                    <a:pt x="5" y="0"/>
                                  </a:lnTo>
                                  <a:lnTo>
                                    <a:pt x="19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24" name="Freeform 2028"/>
                            <p:cNvSpPr>
                              <a:spLocks/>
                            </p:cNvSpPr>
                            <p:nvPr/>
                          </p:nvSpPr>
                          <p:spPr bwMode="auto">
                            <a:xfrm>
                              <a:off x="365" y="1685"/>
                              <a:ext cx="177" cy="0"/>
                            </a:xfrm>
                            <a:custGeom>
                              <a:avLst/>
                              <a:gdLst>
                                <a:gd name="T0" fmla="*/ 160 w 195"/>
                                <a:gd name="T1" fmla="*/ 0 h 1"/>
                                <a:gd name="T2" fmla="*/ 0 w 195"/>
                                <a:gd name="T3" fmla="*/ 0 h 1"/>
                                <a:gd name="T4" fmla="*/ 3 w 195"/>
                                <a:gd name="T5" fmla="*/ 0 h 1"/>
                                <a:gd name="T6" fmla="*/ 160 w 195"/>
                                <a:gd name="T7" fmla="*/ 0 h 1"/>
                                <a:gd name="T8" fmla="*/ 160 w 195"/>
                                <a:gd name="T9" fmla="*/ 0 h 1"/>
                                <a:gd name="T10" fmla="*/ 160 w 195"/>
                                <a:gd name="T11" fmla="*/ 0 h 1"/>
                                <a:gd name="T12" fmla="*/ 0 60000 65536"/>
                                <a:gd name="T13" fmla="*/ 0 60000 65536"/>
                                <a:gd name="T14" fmla="*/ 0 60000 65536"/>
                                <a:gd name="T15" fmla="*/ 0 60000 65536"/>
                                <a:gd name="T16" fmla="*/ 0 60000 65536"/>
                                <a:gd name="T17" fmla="*/ 0 60000 65536"/>
                                <a:gd name="T18" fmla="*/ 0 w 195"/>
                                <a:gd name="T19" fmla="*/ 0 h 1"/>
                                <a:gd name="T20" fmla="*/ 195 w 195"/>
                                <a:gd name="T21" fmla="*/ 0 h 1"/>
                              </a:gdLst>
                              <a:ahLst/>
                              <a:cxnLst>
                                <a:cxn ang="T12">
                                  <a:pos x="T0" y="T1"/>
                                </a:cxn>
                                <a:cxn ang="T13">
                                  <a:pos x="T2" y="T3"/>
                                </a:cxn>
                                <a:cxn ang="T14">
                                  <a:pos x="T4" y="T5"/>
                                </a:cxn>
                                <a:cxn ang="T15">
                                  <a:pos x="T6" y="T7"/>
                                </a:cxn>
                                <a:cxn ang="T16">
                                  <a:pos x="T8" y="T9"/>
                                </a:cxn>
                                <a:cxn ang="T17">
                                  <a:pos x="T10" y="T11"/>
                                </a:cxn>
                              </a:cxnLst>
                              <a:rect l="T18" t="T19" r="T20" b="T21"/>
                              <a:pathLst>
                                <a:path w="195" h="1">
                                  <a:moveTo>
                                    <a:pt x="194" y="0"/>
                                  </a:moveTo>
                                  <a:lnTo>
                                    <a:pt x="0" y="0"/>
                                  </a:lnTo>
                                  <a:lnTo>
                                    <a:pt x="3" y="0"/>
                                  </a:lnTo>
                                  <a:lnTo>
                                    <a:pt x="19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25" name="Freeform 2029"/>
                            <p:cNvSpPr>
                              <a:spLocks/>
                            </p:cNvSpPr>
                            <p:nvPr/>
                          </p:nvSpPr>
                          <p:spPr bwMode="auto">
                            <a:xfrm>
                              <a:off x="368" y="1685"/>
                              <a:ext cx="176" cy="0"/>
                            </a:xfrm>
                            <a:custGeom>
                              <a:avLst/>
                              <a:gdLst>
                                <a:gd name="T0" fmla="*/ 157 w 194"/>
                                <a:gd name="T1" fmla="*/ 0 h 1"/>
                                <a:gd name="T2" fmla="*/ 0 w 194"/>
                                <a:gd name="T3" fmla="*/ 0 h 1"/>
                                <a:gd name="T4" fmla="*/ 5 w 194"/>
                                <a:gd name="T5" fmla="*/ 0 h 1"/>
                                <a:gd name="T6" fmla="*/ 159 w 194"/>
                                <a:gd name="T7" fmla="*/ 0 h 1"/>
                                <a:gd name="T8" fmla="*/ 157 w 194"/>
                                <a:gd name="T9" fmla="*/ 0 h 1"/>
                                <a:gd name="T10" fmla="*/ 157 w 194"/>
                                <a:gd name="T11" fmla="*/ 0 h 1"/>
                                <a:gd name="T12" fmla="*/ 0 60000 65536"/>
                                <a:gd name="T13" fmla="*/ 0 60000 65536"/>
                                <a:gd name="T14" fmla="*/ 0 60000 65536"/>
                                <a:gd name="T15" fmla="*/ 0 60000 65536"/>
                                <a:gd name="T16" fmla="*/ 0 60000 65536"/>
                                <a:gd name="T17" fmla="*/ 0 60000 65536"/>
                                <a:gd name="T18" fmla="*/ 0 w 194"/>
                                <a:gd name="T19" fmla="*/ 0 h 1"/>
                                <a:gd name="T20" fmla="*/ 194 w 194"/>
                                <a:gd name="T21" fmla="*/ 0 h 1"/>
                              </a:gdLst>
                              <a:ahLst/>
                              <a:cxnLst>
                                <a:cxn ang="T12">
                                  <a:pos x="T0" y="T1"/>
                                </a:cxn>
                                <a:cxn ang="T13">
                                  <a:pos x="T2" y="T3"/>
                                </a:cxn>
                                <a:cxn ang="T14">
                                  <a:pos x="T4" y="T5"/>
                                </a:cxn>
                                <a:cxn ang="T15">
                                  <a:pos x="T6" y="T7"/>
                                </a:cxn>
                                <a:cxn ang="T16">
                                  <a:pos x="T8" y="T9"/>
                                </a:cxn>
                                <a:cxn ang="T17">
                                  <a:pos x="T10" y="T11"/>
                                </a:cxn>
                              </a:cxnLst>
                              <a:rect l="T18" t="T19" r="T20" b="T21"/>
                              <a:pathLst>
                                <a:path w="194" h="1">
                                  <a:moveTo>
                                    <a:pt x="191" y="0"/>
                                  </a:moveTo>
                                  <a:lnTo>
                                    <a:pt x="0" y="0"/>
                                  </a:lnTo>
                                  <a:lnTo>
                                    <a:pt x="5" y="0"/>
                                  </a:lnTo>
                                  <a:lnTo>
                                    <a:pt x="193" y="0"/>
                                  </a:lnTo>
                                  <a:lnTo>
                                    <a:pt x="19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26" name="Freeform 2030"/>
                            <p:cNvSpPr>
                              <a:spLocks/>
                            </p:cNvSpPr>
                            <p:nvPr/>
                          </p:nvSpPr>
                          <p:spPr bwMode="auto">
                            <a:xfrm>
                              <a:off x="372" y="1685"/>
                              <a:ext cx="172" cy="0"/>
                            </a:xfrm>
                            <a:custGeom>
                              <a:avLst/>
                              <a:gdLst>
                                <a:gd name="T0" fmla="*/ 156 w 189"/>
                                <a:gd name="T1" fmla="*/ 0 h 1"/>
                                <a:gd name="T2" fmla="*/ 0 w 189"/>
                                <a:gd name="T3" fmla="*/ 0 h 1"/>
                                <a:gd name="T4" fmla="*/ 2 w 189"/>
                                <a:gd name="T5" fmla="*/ 0 h 1"/>
                                <a:gd name="T6" fmla="*/ 156 w 189"/>
                                <a:gd name="T7" fmla="*/ 0 h 1"/>
                                <a:gd name="T8" fmla="*/ 156 w 189"/>
                                <a:gd name="T9" fmla="*/ 0 h 1"/>
                                <a:gd name="T10" fmla="*/ 156 w 189"/>
                                <a:gd name="T11" fmla="*/ 0 h 1"/>
                                <a:gd name="T12" fmla="*/ 0 60000 65536"/>
                                <a:gd name="T13" fmla="*/ 0 60000 65536"/>
                                <a:gd name="T14" fmla="*/ 0 60000 65536"/>
                                <a:gd name="T15" fmla="*/ 0 60000 65536"/>
                                <a:gd name="T16" fmla="*/ 0 60000 65536"/>
                                <a:gd name="T17" fmla="*/ 0 60000 65536"/>
                                <a:gd name="T18" fmla="*/ 0 w 189"/>
                                <a:gd name="T19" fmla="*/ 0 h 1"/>
                                <a:gd name="T20" fmla="*/ 189 w 189"/>
                                <a:gd name="T21" fmla="*/ 0 h 1"/>
                              </a:gdLst>
                              <a:ahLst/>
                              <a:cxnLst>
                                <a:cxn ang="T12">
                                  <a:pos x="T0" y="T1"/>
                                </a:cxn>
                                <a:cxn ang="T13">
                                  <a:pos x="T2" y="T3"/>
                                </a:cxn>
                                <a:cxn ang="T14">
                                  <a:pos x="T4" y="T5"/>
                                </a:cxn>
                                <a:cxn ang="T15">
                                  <a:pos x="T6" y="T7"/>
                                </a:cxn>
                                <a:cxn ang="T16">
                                  <a:pos x="T8" y="T9"/>
                                </a:cxn>
                                <a:cxn ang="T17">
                                  <a:pos x="T10" y="T11"/>
                                </a:cxn>
                              </a:cxnLst>
                              <a:rect l="T18" t="T19" r="T20" b="T21"/>
                              <a:pathLst>
                                <a:path w="189" h="1">
                                  <a:moveTo>
                                    <a:pt x="188" y="0"/>
                                  </a:moveTo>
                                  <a:lnTo>
                                    <a:pt x="0" y="0"/>
                                  </a:lnTo>
                                  <a:lnTo>
                                    <a:pt x="2" y="0"/>
                                  </a:lnTo>
                                  <a:lnTo>
                                    <a:pt x="18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27" name="Freeform 2031"/>
                            <p:cNvSpPr>
                              <a:spLocks/>
                            </p:cNvSpPr>
                            <p:nvPr/>
                          </p:nvSpPr>
                          <p:spPr bwMode="auto">
                            <a:xfrm>
                              <a:off x="374" y="1682"/>
                              <a:ext cx="170" cy="3"/>
                            </a:xfrm>
                            <a:custGeom>
                              <a:avLst/>
                              <a:gdLst>
                                <a:gd name="T0" fmla="*/ 154 w 187"/>
                                <a:gd name="T1" fmla="*/ 2 h 4"/>
                                <a:gd name="T2" fmla="*/ 0 w 187"/>
                                <a:gd name="T3" fmla="*/ 2 h 4"/>
                                <a:gd name="T4" fmla="*/ 4 w 187"/>
                                <a:gd name="T5" fmla="*/ 0 h 4"/>
                                <a:gd name="T6" fmla="*/ 154 w 187"/>
                                <a:gd name="T7" fmla="*/ 0 h 4"/>
                                <a:gd name="T8" fmla="*/ 154 w 187"/>
                                <a:gd name="T9" fmla="*/ 2 h 4"/>
                                <a:gd name="T10" fmla="*/ 154 w 187"/>
                                <a:gd name="T11" fmla="*/ 2 h 4"/>
                                <a:gd name="T12" fmla="*/ 0 60000 65536"/>
                                <a:gd name="T13" fmla="*/ 0 60000 65536"/>
                                <a:gd name="T14" fmla="*/ 0 60000 65536"/>
                                <a:gd name="T15" fmla="*/ 0 60000 65536"/>
                                <a:gd name="T16" fmla="*/ 0 60000 65536"/>
                                <a:gd name="T17" fmla="*/ 0 60000 65536"/>
                                <a:gd name="T18" fmla="*/ 0 w 187"/>
                                <a:gd name="T19" fmla="*/ 0 h 4"/>
                                <a:gd name="T20" fmla="*/ 187 w 187"/>
                                <a:gd name="T21" fmla="*/ 4 h 4"/>
                              </a:gdLst>
                              <a:ahLst/>
                              <a:cxnLst>
                                <a:cxn ang="T12">
                                  <a:pos x="T0" y="T1"/>
                                </a:cxn>
                                <a:cxn ang="T13">
                                  <a:pos x="T2" y="T3"/>
                                </a:cxn>
                                <a:cxn ang="T14">
                                  <a:pos x="T4" y="T5"/>
                                </a:cxn>
                                <a:cxn ang="T15">
                                  <a:pos x="T6" y="T7"/>
                                </a:cxn>
                                <a:cxn ang="T16">
                                  <a:pos x="T8" y="T9"/>
                                </a:cxn>
                                <a:cxn ang="T17">
                                  <a:pos x="T10" y="T11"/>
                                </a:cxn>
                              </a:cxnLst>
                              <a:rect l="T18" t="T19" r="T20" b="T21"/>
                              <a:pathLst>
                                <a:path w="187" h="4">
                                  <a:moveTo>
                                    <a:pt x="186" y="3"/>
                                  </a:moveTo>
                                  <a:lnTo>
                                    <a:pt x="0" y="3"/>
                                  </a:lnTo>
                                  <a:lnTo>
                                    <a:pt x="4" y="0"/>
                                  </a:lnTo>
                                  <a:lnTo>
                                    <a:pt x="186" y="0"/>
                                  </a:lnTo>
                                  <a:lnTo>
                                    <a:pt x="186"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28" name="Freeform 2032"/>
                            <p:cNvSpPr>
                              <a:spLocks/>
                            </p:cNvSpPr>
                            <p:nvPr/>
                          </p:nvSpPr>
                          <p:spPr bwMode="auto">
                            <a:xfrm>
                              <a:off x="378" y="1682"/>
                              <a:ext cx="166" cy="1"/>
                            </a:xfrm>
                            <a:custGeom>
                              <a:avLst/>
                              <a:gdLst>
                                <a:gd name="T0" fmla="*/ 150 w 183"/>
                                <a:gd name="T1" fmla="*/ 0 h 1"/>
                                <a:gd name="T2" fmla="*/ 0 w 183"/>
                                <a:gd name="T3" fmla="*/ 0 h 1"/>
                                <a:gd name="T4" fmla="*/ 4 w 183"/>
                                <a:gd name="T5" fmla="*/ 0 h 1"/>
                                <a:gd name="T6" fmla="*/ 150 w 183"/>
                                <a:gd name="T7" fmla="*/ 0 h 1"/>
                                <a:gd name="T8" fmla="*/ 150 w 183"/>
                                <a:gd name="T9" fmla="*/ 0 h 1"/>
                                <a:gd name="T10" fmla="*/ 150 w 183"/>
                                <a:gd name="T11" fmla="*/ 0 h 1"/>
                                <a:gd name="T12" fmla="*/ 0 60000 65536"/>
                                <a:gd name="T13" fmla="*/ 0 60000 65536"/>
                                <a:gd name="T14" fmla="*/ 0 60000 65536"/>
                                <a:gd name="T15" fmla="*/ 0 60000 65536"/>
                                <a:gd name="T16" fmla="*/ 0 60000 65536"/>
                                <a:gd name="T17" fmla="*/ 0 60000 65536"/>
                                <a:gd name="T18" fmla="*/ 0 w 183"/>
                                <a:gd name="T19" fmla="*/ 0 h 1"/>
                                <a:gd name="T20" fmla="*/ 183 w 1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3" h="1">
                                  <a:moveTo>
                                    <a:pt x="182" y="0"/>
                                  </a:moveTo>
                                  <a:lnTo>
                                    <a:pt x="0" y="0"/>
                                  </a:lnTo>
                                  <a:lnTo>
                                    <a:pt x="4" y="0"/>
                                  </a:lnTo>
                                  <a:lnTo>
                                    <a:pt x="18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29" name="Freeform 2033"/>
                            <p:cNvSpPr>
                              <a:spLocks/>
                            </p:cNvSpPr>
                            <p:nvPr/>
                          </p:nvSpPr>
                          <p:spPr bwMode="auto">
                            <a:xfrm>
                              <a:off x="381" y="1682"/>
                              <a:ext cx="163" cy="1"/>
                            </a:xfrm>
                            <a:custGeom>
                              <a:avLst/>
                              <a:gdLst>
                                <a:gd name="T0" fmla="*/ 148 w 179"/>
                                <a:gd name="T1" fmla="*/ 0 h 1"/>
                                <a:gd name="T2" fmla="*/ 0 w 179"/>
                                <a:gd name="T3" fmla="*/ 0 h 1"/>
                                <a:gd name="T4" fmla="*/ 5 w 179"/>
                                <a:gd name="T5" fmla="*/ 0 h 1"/>
                                <a:gd name="T6" fmla="*/ 148 w 179"/>
                                <a:gd name="T7" fmla="*/ 0 h 1"/>
                                <a:gd name="T8" fmla="*/ 148 w 179"/>
                                <a:gd name="T9" fmla="*/ 0 h 1"/>
                                <a:gd name="T10" fmla="*/ 148 w 179"/>
                                <a:gd name="T11" fmla="*/ 0 h 1"/>
                                <a:gd name="T12" fmla="*/ 0 60000 65536"/>
                                <a:gd name="T13" fmla="*/ 0 60000 65536"/>
                                <a:gd name="T14" fmla="*/ 0 60000 65536"/>
                                <a:gd name="T15" fmla="*/ 0 60000 65536"/>
                                <a:gd name="T16" fmla="*/ 0 60000 65536"/>
                                <a:gd name="T17" fmla="*/ 0 60000 65536"/>
                                <a:gd name="T18" fmla="*/ 0 w 179"/>
                                <a:gd name="T19" fmla="*/ 0 h 1"/>
                                <a:gd name="T20" fmla="*/ 179 w 17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9" h="1">
                                  <a:moveTo>
                                    <a:pt x="178" y="0"/>
                                  </a:moveTo>
                                  <a:lnTo>
                                    <a:pt x="0" y="0"/>
                                  </a:lnTo>
                                  <a:lnTo>
                                    <a:pt x="5" y="0"/>
                                  </a:lnTo>
                                  <a:lnTo>
                                    <a:pt x="17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30" name="Freeform 2034"/>
                            <p:cNvSpPr>
                              <a:spLocks/>
                            </p:cNvSpPr>
                            <p:nvPr/>
                          </p:nvSpPr>
                          <p:spPr bwMode="auto">
                            <a:xfrm>
                              <a:off x="386" y="1682"/>
                              <a:ext cx="158" cy="1"/>
                            </a:xfrm>
                            <a:custGeom>
                              <a:avLst/>
                              <a:gdLst>
                                <a:gd name="T0" fmla="*/ 143 w 174"/>
                                <a:gd name="T1" fmla="*/ 0 h 1"/>
                                <a:gd name="T2" fmla="*/ 0 w 174"/>
                                <a:gd name="T3" fmla="*/ 0 h 1"/>
                                <a:gd name="T4" fmla="*/ 2 w 174"/>
                                <a:gd name="T5" fmla="*/ 0 h 1"/>
                                <a:gd name="T6" fmla="*/ 143 w 174"/>
                                <a:gd name="T7" fmla="*/ 0 h 1"/>
                                <a:gd name="T8" fmla="*/ 143 w 174"/>
                                <a:gd name="T9" fmla="*/ 0 h 1"/>
                                <a:gd name="T10" fmla="*/ 143 w 174"/>
                                <a:gd name="T11" fmla="*/ 0 h 1"/>
                                <a:gd name="T12" fmla="*/ 0 60000 65536"/>
                                <a:gd name="T13" fmla="*/ 0 60000 65536"/>
                                <a:gd name="T14" fmla="*/ 0 60000 65536"/>
                                <a:gd name="T15" fmla="*/ 0 60000 65536"/>
                                <a:gd name="T16" fmla="*/ 0 60000 65536"/>
                                <a:gd name="T17" fmla="*/ 0 60000 65536"/>
                                <a:gd name="T18" fmla="*/ 0 w 174"/>
                                <a:gd name="T19" fmla="*/ 0 h 1"/>
                                <a:gd name="T20" fmla="*/ 174 w 17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4" h="1">
                                  <a:moveTo>
                                    <a:pt x="173" y="0"/>
                                  </a:moveTo>
                                  <a:lnTo>
                                    <a:pt x="0" y="0"/>
                                  </a:lnTo>
                                  <a:lnTo>
                                    <a:pt x="2" y="0"/>
                                  </a:lnTo>
                                  <a:lnTo>
                                    <a:pt x="17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31" name="Freeform 2035"/>
                            <p:cNvSpPr>
                              <a:spLocks/>
                            </p:cNvSpPr>
                            <p:nvPr/>
                          </p:nvSpPr>
                          <p:spPr bwMode="auto">
                            <a:xfrm>
                              <a:off x="388" y="1682"/>
                              <a:ext cx="156" cy="1"/>
                            </a:xfrm>
                            <a:custGeom>
                              <a:avLst/>
                              <a:gdLst>
                                <a:gd name="T0" fmla="*/ 141 w 172"/>
                                <a:gd name="T1" fmla="*/ 0 h 1"/>
                                <a:gd name="T2" fmla="*/ 0 w 172"/>
                                <a:gd name="T3" fmla="*/ 0 h 1"/>
                                <a:gd name="T4" fmla="*/ 4 w 172"/>
                                <a:gd name="T5" fmla="*/ 0 h 1"/>
                                <a:gd name="T6" fmla="*/ 141 w 172"/>
                                <a:gd name="T7" fmla="*/ 0 h 1"/>
                                <a:gd name="T8" fmla="*/ 141 w 172"/>
                                <a:gd name="T9" fmla="*/ 0 h 1"/>
                                <a:gd name="T10" fmla="*/ 141 w 172"/>
                                <a:gd name="T11" fmla="*/ 0 h 1"/>
                                <a:gd name="T12" fmla="*/ 0 60000 65536"/>
                                <a:gd name="T13" fmla="*/ 0 60000 65536"/>
                                <a:gd name="T14" fmla="*/ 0 60000 65536"/>
                                <a:gd name="T15" fmla="*/ 0 60000 65536"/>
                                <a:gd name="T16" fmla="*/ 0 60000 65536"/>
                                <a:gd name="T17" fmla="*/ 0 60000 65536"/>
                                <a:gd name="T18" fmla="*/ 0 w 172"/>
                                <a:gd name="T19" fmla="*/ 0 h 1"/>
                                <a:gd name="T20" fmla="*/ 172 w 17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2" h="1">
                                  <a:moveTo>
                                    <a:pt x="171" y="0"/>
                                  </a:moveTo>
                                  <a:lnTo>
                                    <a:pt x="0" y="0"/>
                                  </a:lnTo>
                                  <a:lnTo>
                                    <a:pt x="4" y="0"/>
                                  </a:lnTo>
                                  <a:lnTo>
                                    <a:pt x="17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32" name="Freeform 2036"/>
                            <p:cNvSpPr>
                              <a:spLocks/>
                            </p:cNvSpPr>
                            <p:nvPr/>
                          </p:nvSpPr>
                          <p:spPr bwMode="auto">
                            <a:xfrm>
                              <a:off x="391" y="1682"/>
                              <a:ext cx="153" cy="1"/>
                            </a:xfrm>
                            <a:custGeom>
                              <a:avLst/>
                              <a:gdLst>
                                <a:gd name="T0" fmla="*/ 138 w 168"/>
                                <a:gd name="T1" fmla="*/ 0 h 1"/>
                                <a:gd name="T2" fmla="*/ 0 w 168"/>
                                <a:gd name="T3" fmla="*/ 0 h 1"/>
                                <a:gd name="T4" fmla="*/ 4 w 168"/>
                                <a:gd name="T5" fmla="*/ 0 h 1"/>
                                <a:gd name="T6" fmla="*/ 138 w 168"/>
                                <a:gd name="T7" fmla="*/ 0 h 1"/>
                                <a:gd name="T8" fmla="*/ 138 w 168"/>
                                <a:gd name="T9" fmla="*/ 0 h 1"/>
                                <a:gd name="T10" fmla="*/ 138 w 168"/>
                                <a:gd name="T11" fmla="*/ 0 h 1"/>
                                <a:gd name="T12" fmla="*/ 0 60000 65536"/>
                                <a:gd name="T13" fmla="*/ 0 60000 65536"/>
                                <a:gd name="T14" fmla="*/ 0 60000 65536"/>
                                <a:gd name="T15" fmla="*/ 0 60000 65536"/>
                                <a:gd name="T16" fmla="*/ 0 60000 65536"/>
                                <a:gd name="T17" fmla="*/ 0 60000 65536"/>
                                <a:gd name="T18" fmla="*/ 0 w 168"/>
                                <a:gd name="T19" fmla="*/ 0 h 1"/>
                                <a:gd name="T20" fmla="*/ 168 w 16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8" h="1">
                                  <a:moveTo>
                                    <a:pt x="167" y="0"/>
                                  </a:moveTo>
                                  <a:lnTo>
                                    <a:pt x="0" y="0"/>
                                  </a:lnTo>
                                  <a:lnTo>
                                    <a:pt x="4" y="0"/>
                                  </a:lnTo>
                                  <a:lnTo>
                                    <a:pt x="16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33" name="Freeform 2037"/>
                            <p:cNvSpPr>
                              <a:spLocks/>
                            </p:cNvSpPr>
                            <p:nvPr/>
                          </p:nvSpPr>
                          <p:spPr bwMode="auto">
                            <a:xfrm>
                              <a:off x="395" y="1682"/>
                              <a:ext cx="149" cy="1"/>
                            </a:xfrm>
                            <a:custGeom>
                              <a:avLst/>
                              <a:gdLst>
                                <a:gd name="T0" fmla="*/ 134 w 164"/>
                                <a:gd name="T1" fmla="*/ 0 h 1"/>
                                <a:gd name="T2" fmla="*/ 0 w 164"/>
                                <a:gd name="T3" fmla="*/ 0 h 1"/>
                                <a:gd name="T4" fmla="*/ 4 w 164"/>
                                <a:gd name="T5" fmla="*/ 0 h 1"/>
                                <a:gd name="T6" fmla="*/ 134 w 164"/>
                                <a:gd name="T7" fmla="*/ 0 h 1"/>
                                <a:gd name="T8" fmla="*/ 134 w 164"/>
                                <a:gd name="T9" fmla="*/ 0 h 1"/>
                                <a:gd name="T10" fmla="*/ 134 w 164"/>
                                <a:gd name="T11" fmla="*/ 0 h 1"/>
                                <a:gd name="T12" fmla="*/ 0 60000 65536"/>
                                <a:gd name="T13" fmla="*/ 0 60000 65536"/>
                                <a:gd name="T14" fmla="*/ 0 60000 65536"/>
                                <a:gd name="T15" fmla="*/ 0 60000 65536"/>
                                <a:gd name="T16" fmla="*/ 0 60000 65536"/>
                                <a:gd name="T17" fmla="*/ 0 60000 65536"/>
                                <a:gd name="T18" fmla="*/ 0 w 164"/>
                                <a:gd name="T19" fmla="*/ 0 h 1"/>
                                <a:gd name="T20" fmla="*/ 164 w 16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4" h="1">
                                  <a:moveTo>
                                    <a:pt x="163" y="0"/>
                                  </a:moveTo>
                                  <a:lnTo>
                                    <a:pt x="0" y="0"/>
                                  </a:lnTo>
                                  <a:lnTo>
                                    <a:pt x="4" y="0"/>
                                  </a:lnTo>
                                  <a:lnTo>
                                    <a:pt x="16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34" name="Freeform 2038"/>
                            <p:cNvSpPr>
                              <a:spLocks/>
                            </p:cNvSpPr>
                            <p:nvPr/>
                          </p:nvSpPr>
                          <p:spPr bwMode="auto">
                            <a:xfrm>
                              <a:off x="398" y="1682"/>
                              <a:ext cx="146" cy="1"/>
                            </a:xfrm>
                            <a:custGeom>
                              <a:avLst/>
                              <a:gdLst>
                                <a:gd name="T0" fmla="*/ 132 w 160"/>
                                <a:gd name="T1" fmla="*/ 0 h 1"/>
                                <a:gd name="T2" fmla="*/ 0 w 160"/>
                                <a:gd name="T3" fmla="*/ 0 h 1"/>
                                <a:gd name="T4" fmla="*/ 3 w 160"/>
                                <a:gd name="T5" fmla="*/ 0 h 1"/>
                                <a:gd name="T6" fmla="*/ 132 w 160"/>
                                <a:gd name="T7" fmla="*/ 0 h 1"/>
                                <a:gd name="T8" fmla="*/ 132 w 160"/>
                                <a:gd name="T9" fmla="*/ 0 h 1"/>
                                <a:gd name="T10" fmla="*/ 132 w 160"/>
                                <a:gd name="T11" fmla="*/ 0 h 1"/>
                                <a:gd name="T12" fmla="*/ 0 60000 65536"/>
                                <a:gd name="T13" fmla="*/ 0 60000 65536"/>
                                <a:gd name="T14" fmla="*/ 0 60000 65536"/>
                                <a:gd name="T15" fmla="*/ 0 60000 65536"/>
                                <a:gd name="T16" fmla="*/ 0 60000 65536"/>
                                <a:gd name="T17" fmla="*/ 0 60000 65536"/>
                                <a:gd name="T18" fmla="*/ 0 w 160"/>
                                <a:gd name="T19" fmla="*/ 0 h 1"/>
                                <a:gd name="T20" fmla="*/ 160 w 16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0" h="1">
                                  <a:moveTo>
                                    <a:pt x="159" y="0"/>
                                  </a:moveTo>
                                  <a:lnTo>
                                    <a:pt x="0" y="0"/>
                                  </a:lnTo>
                                  <a:lnTo>
                                    <a:pt x="3" y="0"/>
                                  </a:lnTo>
                                  <a:lnTo>
                                    <a:pt x="15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35" name="Freeform 2039"/>
                            <p:cNvSpPr>
                              <a:spLocks/>
                            </p:cNvSpPr>
                            <p:nvPr/>
                          </p:nvSpPr>
                          <p:spPr bwMode="auto">
                            <a:xfrm>
                              <a:off x="401" y="1681"/>
                              <a:ext cx="143" cy="2"/>
                            </a:xfrm>
                            <a:custGeom>
                              <a:avLst/>
                              <a:gdLst>
                                <a:gd name="T0" fmla="*/ 129 w 157"/>
                                <a:gd name="T1" fmla="*/ 1 h 2"/>
                                <a:gd name="T2" fmla="*/ 0 w 157"/>
                                <a:gd name="T3" fmla="*/ 1 h 2"/>
                                <a:gd name="T4" fmla="*/ 3 w 157"/>
                                <a:gd name="T5" fmla="*/ 0 h 2"/>
                                <a:gd name="T6" fmla="*/ 129 w 157"/>
                                <a:gd name="T7" fmla="*/ 0 h 2"/>
                                <a:gd name="T8" fmla="*/ 129 w 157"/>
                                <a:gd name="T9" fmla="*/ 1 h 2"/>
                                <a:gd name="T10" fmla="*/ 129 w 157"/>
                                <a:gd name="T11" fmla="*/ 1 h 2"/>
                                <a:gd name="T12" fmla="*/ 0 60000 65536"/>
                                <a:gd name="T13" fmla="*/ 0 60000 65536"/>
                                <a:gd name="T14" fmla="*/ 0 60000 65536"/>
                                <a:gd name="T15" fmla="*/ 0 60000 65536"/>
                                <a:gd name="T16" fmla="*/ 0 60000 65536"/>
                                <a:gd name="T17" fmla="*/ 0 60000 65536"/>
                                <a:gd name="T18" fmla="*/ 0 w 157"/>
                                <a:gd name="T19" fmla="*/ 0 h 2"/>
                                <a:gd name="T20" fmla="*/ 157 w 157"/>
                                <a:gd name="T21" fmla="*/ 2 h 2"/>
                              </a:gdLst>
                              <a:ahLst/>
                              <a:cxnLst>
                                <a:cxn ang="T12">
                                  <a:pos x="T0" y="T1"/>
                                </a:cxn>
                                <a:cxn ang="T13">
                                  <a:pos x="T2" y="T3"/>
                                </a:cxn>
                                <a:cxn ang="T14">
                                  <a:pos x="T4" y="T5"/>
                                </a:cxn>
                                <a:cxn ang="T15">
                                  <a:pos x="T6" y="T7"/>
                                </a:cxn>
                                <a:cxn ang="T16">
                                  <a:pos x="T8" y="T9"/>
                                </a:cxn>
                                <a:cxn ang="T17">
                                  <a:pos x="T10" y="T11"/>
                                </a:cxn>
                              </a:cxnLst>
                              <a:rect l="T18" t="T19" r="T20" b="T21"/>
                              <a:pathLst>
                                <a:path w="157" h="2">
                                  <a:moveTo>
                                    <a:pt x="156" y="1"/>
                                  </a:moveTo>
                                  <a:lnTo>
                                    <a:pt x="0" y="1"/>
                                  </a:lnTo>
                                  <a:lnTo>
                                    <a:pt x="3" y="0"/>
                                  </a:lnTo>
                                  <a:lnTo>
                                    <a:pt x="156" y="0"/>
                                  </a:lnTo>
                                  <a:lnTo>
                                    <a:pt x="156" y="1"/>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36" name="Freeform 2040"/>
                            <p:cNvSpPr>
                              <a:spLocks/>
                            </p:cNvSpPr>
                            <p:nvPr/>
                          </p:nvSpPr>
                          <p:spPr bwMode="auto">
                            <a:xfrm>
                              <a:off x="404" y="1681"/>
                              <a:ext cx="140" cy="1"/>
                            </a:xfrm>
                            <a:custGeom>
                              <a:avLst/>
                              <a:gdLst>
                                <a:gd name="T0" fmla="*/ 126 w 154"/>
                                <a:gd name="T1" fmla="*/ 0 h 1"/>
                                <a:gd name="T2" fmla="*/ 0 w 154"/>
                                <a:gd name="T3" fmla="*/ 0 h 1"/>
                                <a:gd name="T4" fmla="*/ 5 w 154"/>
                                <a:gd name="T5" fmla="*/ 0 h 1"/>
                                <a:gd name="T6" fmla="*/ 126 w 154"/>
                                <a:gd name="T7" fmla="*/ 0 h 1"/>
                                <a:gd name="T8" fmla="*/ 126 w 154"/>
                                <a:gd name="T9" fmla="*/ 0 h 1"/>
                                <a:gd name="T10" fmla="*/ 126 w 154"/>
                                <a:gd name="T11" fmla="*/ 0 h 1"/>
                                <a:gd name="T12" fmla="*/ 0 60000 65536"/>
                                <a:gd name="T13" fmla="*/ 0 60000 65536"/>
                                <a:gd name="T14" fmla="*/ 0 60000 65536"/>
                                <a:gd name="T15" fmla="*/ 0 60000 65536"/>
                                <a:gd name="T16" fmla="*/ 0 60000 65536"/>
                                <a:gd name="T17" fmla="*/ 0 60000 65536"/>
                                <a:gd name="T18" fmla="*/ 0 w 154"/>
                                <a:gd name="T19" fmla="*/ 0 h 1"/>
                                <a:gd name="T20" fmla="*/ 154 w 15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4" h="1">
                                  <a:moveTo>
                                    <a:pt x="153" y="0"/>
                                  </a:moveTo>
                                  <a:lnTo>
                                    <a:pt x="0" y="0"/>
                                  </a:lnTo>
                                  <a:lnTo>
                                    <a:pt x="5" y="0"/>
                                  </a:lnTo>
                                  <a:lnTo>
                                    <a:pt x="15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37" name="Freeform 2041"/>
                            <p:cNvSpPr>
                              <a:spLocks/>
                            </p:cNvSpPr>
                            <p:nvPr/>
                          </p:nvSpPr>
                          <p:spPr bwMode="auto">
                            <a:xfrm>
                              <a:off x="408" y="1681"/>
                              <a:ext cx="136" cy="1"/>
                            </a:xfrm>
                            <a:custGeom>
                              <a:avLst/>
                              <a:gdLst>
                                <a:gd name="T0" fmla="*/ 123 w 149"/>
                                <a:gd name="T1" fmla="*/ 0 h 1"/>
                                <a:gd name="T2" fmla="*/ 0 w 149"/>
                                <a:gd name="T3" fmla="*/ 0 h 1"/>
                                <a:gd name="T4" fmla="*/ 4 w 149"/>
                                <a:gd name="T5" fmla="*/ 0 h 1"/>
                                <a:gd name="T6" fmla="*/ 123 w 149"/>
                                <a:gd name="T7" fmla="*/ 0 h 1"/>
                                <a:gd name="T8" fmla="*/ 123 w 149"/>
                                <a:gd name="T9" fmla="*/ 0 h 1"/>
                                <a:gd name="T10" fmla="*/ 123 w 149"/>
                                <a:gd name="T11" fmla="*/ 0 h 1"/>
                                <a:gd name="T12" fmla="*/ 0 60000 65536"/>
                                <a:gd name="T13" fmla="*/ 0 60000 65536"/>
                                <a:gd name="T14" fmla="*/ 0 60000 65536"/>
                                <a:gd name="T15" fmla="*/ 0 60000 65536"/>
                                <a:gd name="T16" fmla="*/ 0 60000 65536"/>
                                <a:gd name="T17" fmla="*/ 0 60000 65536"/>
                                <a:gd name="T18" fmla="*/ 0 w 149"/>
                                <a:gd name="T19" fmla="*/ 0 h 1"/>
                                <a:gd name="T20" fmla="*/ 149 w 14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9" h="1">
                                  <a:moveTo>
                                    <a:pt x="148" y="0"/>
                                  </a:moveTo>
                                  <a:lnTo>
                                    <a:pt x="0" y="0"/>
                                  </a:lnTo>
                                  <a:lnTo>
                                    <a:pt x="4" y="0"/>
                                  </a:lnTo>
                                  <a:lnTo>
                                    <a:pt x="14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38" name="Freeform 2042"/>
                            <p:cNvSpPr>
                              <a:spLocks/>
                            </p:cNvSpPr>
                            <p:nvPr/>
                          </p:nvSpPr>
                          <p:spPr bwMode="auto">
                            <a:xfrm>
                              <a:off x="412" y="1681"/>
                              <a:ext cx="132" cy="1"/>
                            </a:xfrm>
                            <a:custGeom>
                              <a:avLst/>
                              <a:gdLst>
                                <a:gd name="T0" fmla="*/ 119 w 145"/>
                                <a:gd name="T1" fmla="*/ 0 h 1"/>
                                <a:gd name="T2" fmla="*/ 0 w 145"/>
                                <a:gd name="T3" fmla="*/ 0 h 1"/>
                                <a:gd name="T4" fmla="*/ 3 w 145"/>
                                <a:gd name="T5" fmla="*/ 0 h 1"/>
                                <a:gd name="T6" fmla="*/ 119 w 145"/>
                                <a:gd name="T7" fmla="*/ 0 h 1"/>
                                <a:gd name="T8" fmla="*/ 119 w 145"/>
                                <a:gd name="T9" fmla="*/ 0 h 1"/>
                                <a:gd name="T10" fmla="*/ 119 w 145"/>
                                <a:gd name="T11" fmla="*/ 0 h 1"/>
                                <a:gd name="T12" fmla="*/ 0 60000 65536"/>
                                <a:gd name="T13" fmla="*/ 0 60000 65536"/>
                                <a:gd name="T14" fmla="*/ 0 60000 65536"/>
                                <a:gd name="T15" fmla="*/ 0 60000 65536"/>
                                <a:gd name="T16" fmla="*/ 0 60000 65536"/>
                                <a:gd name="T17" fmla="*/ 0 60000 65536"/>
                                <a:gd name="T18" fmla="*/ 0 w 145"/>
                                <a:gd name="T19" fmla="*/ 0 h 1"/>
                                <a:gd name="T20" fmla="*/ 145 w 1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5" h="1">
                                  <a:moveTo>
                                    <a:pt x="144" y="0"/>
                                  </a:moveTo>
                                  <a:lnTo>
                                    <a:pt x="0" y="0"/>
                                  </a:lnTo>
                                  <a:lnTo>
                                    <a:pt x="3" y="0"/>
                                  </a:lnTo>
                                  <a:lnTo>
                                    <a:pt x="14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39" name="Freeform 2043"/>
                            <p:cNvSpPr>
                              <a:spLocks/>
                            </p:cNvSpPr>
                            <p:nvPr/>
                          </p:nvSpPr>
                          <p:spPr bwMode="auto">
                            <a:xfrm>
                              <a:off x="415" y="1681"/>
                              <a:ext cx="129" cy="1"/>
                            </a:xfrm>
                            <a:custGeom>
                              <a:avLst/>
                              <a:gdLst>
                                <a:gd name="T0" fmla="*/ 116 w 142"/>
                                <a:gd name="T1" fmla="*/ 0 h 1"/>
                                <a:gd name="T2" fmla="*/ 0 w 142"/>
                                <a:gd name="T3" fmla="*/ 0 h 1"/>
                                <a:gd name="T4" fmla="*/ 3 w 142"/>
                                <a:gd name="T5" fmla="*/ 0 h 1"/>
                                <a:gd name="T6" fmla="*/ 116 w 142"/>
                                <a:gd name="T7" fmla="*/ 0 h 1"/>
                                <a:gd name="T8" fmla="*/ 116 w 142"/>
                                <a:gd name="T9" fmla="*/ 0 h 1"/>
                                <a:gd name="T10" fmla="*/ 116 w 142"/>
                                <a:gd name="T11" fmla="*/ 0 h 1"/>
                                <a:gd name="T12" fmla="*/ 0 60000 65536"/>
                                <a:gd name="T13" fmla="*/ 0 60000 65536"/>
                                <a:gd name="T14" fmla="*/ 0 60000 65536"/>
                                <a:gd name="T15" fmla="*/ 0 60000 65536"/>
                                <a:gd name="T16" fmla="*/ 0 60000 65536"/>
                                <a:gd name="T17" fmla="*/ 0 60000 65536"/>
                                <a:gd name="T18" fmla="*/ 0 w 142"/>
                                <a:gd name="T19" fmla="*/ 0 h 1"/>
                                <a:gd name="T20" fmla="*/ 142 w 14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42" h="1">
                                  <a:moveTo>
                                    <a:pt x="141" y="0"/>
                                  </a:moveTo>
                                  <a:lnTo>
                                    <a:pt x="0" y="0"/>
                                  </a:lnTo>
                                  <a:lnTo>
                                    <a:pt x="3" y="0"/>
                                  </a:lnTo>
                                  <a:lnTo>
                                    <a:pt x="14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40" name="Freeform 2044"/>
                            <p:cNvSpPr>
                              <a:spLocks/>
                            </p:cNvSpPr>
                            <p:nvPr/>
                          </p:nvSpPr>
                          <p:spPr bwMode="auto">
                            <a:xfrm>
                              <a:off x="418" y="1681"/>
                              <a:ext cx="126" cy="1"/>
                            </a:xfrm>
                            <a:custGeom>
                              <a:avLst/>
                              <a:gdLst>
                                <a:gd name="T0" fmla="*/ 113 w 139"/>
                                <a:gd name="T1" fmla="*/ 0 h 1"/>
                                <a:gd name="T2" fmla="*/ 0 w 139"/>
                                <a:gd name="T3" fmla="*/ 0 h 1"/>
                                <a:gd name="T4" fmla="*/ 5 w 139"/>
                                <a:gd name="T5" fmla="*/ 0 h 1"/>
                                <a:gd name="T6" fmla="*/ 113 w 139"/>
                                <a:gd name="T7" fmla="*/ 0 h 1"/>
                                <a:gd name="T8" fmla="*/ 113 w 139"/>
                                <a:gd name="T9" fmla="*/ 0 h 1"/>
                                <a:gd name="T10" fmla="*/ 113 w 139"/>
                                <a:gd name="T11" fmla="*/ 0 h 1"/>
                                <a:gd name="T12" fmla="*/ 0 60000 65536"/>
                                <a:gd name="T13" fmla="*/ 0 60000 65536"/>
                                <a:gd name="T14" fmla="*/ 0 60000 65536"/>
                                <a:gd name="T15" fmla="*/ 0 60000 65536"/>
                                <a:gd name="T16" fmla="*/ 0 60000 65536"/>
                                <a:gd name="T17" fmla="*/ 0 60000 65536"/>
                                <a:gd name="T18" fmla="*/ 0 w 139"/>
                                <a:gd name="T19" fmla="*/ 0 h 1"/>
                                <a:gd name="T20" fmla="*/ 139 w 13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9" h="1">
                                  <a:moveTo>
                                    <a:pt x="138" y="0"/>
                                  </a:moveTo>
                                  <a:lnTo>
                                    <a:pt x="0" y="0"/>
                                  </a:lnTo>
                                  <a:lnTo>
                                    <a:pt x="5" y="0"/>
                                  </a:lnTo>
                                  <a:lnTo>
                                    <a:pt x="13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41" name="Freeform 2045"/>
                            <p:cNvSpPr>
                              <a:spLocks/>
                            </p:cNvSpPr>
                            <p:nvPr/>
                          </p:nvSpPr>
                          <p:spPr bwMode="auto">
                            <a:xfrm>
                              <a:off x="422" y="1681"/>
                              <a:ext cx="122" cy="1"/>
                            </a:xfrm>
                            <a:custGeom>
                              <a:avLst/>
                              <a:gdLst>
                                <a:gd name="T0" fmla="*/ 110 w 134"/>
                                <a:gd name="T1" fmla="*/ 0 h 1"/>
                                <a:gd name="T2" fmla="*/ 0 w 134"/>
                                <a:gd name="T3" fmla="*/ 0 h 1"/>
                                <a:gd name="T4" fmla="*/ 3 w 134"/>
                                <a:gd name="T5" fmla="*/ 0 h 1"/>
                                <a:gd name="T6" fmla="*/ 110 w 134"/>
                                <a:gd name="T7" fmla="*/ 0 h 1"/>
                                <a:gd name="T8" fmla="*/ 110 w 134"/>
                                <a:gd name="T9" fmla="*/ 0 h 1"/>
                                <a:gd name="T10" fmla="*/ 110 w 134"/>
                                <a:gd name="T11" fmla="*/ 0 h 1"/>
                                <a:gd name="T12" fmla="*/ 0 60000 65536"/>
                                <a:gd name="T13" fmla="*/ 0 60000 65536"/>
                                <a:gd name="T14" fmla="*/ 0 60000 65536"/>
                                <a:gd name="T15" fmla="*/ 0 60000 65536"/>
                                <a:gd name="T16" fmla="*/ 0 60000 65536"/>
                                <a:gd name="T17" fmla="*/ 0 60000 65536"/>
                                <a:gd name="T18" fmla="*/ 0 w 134"/>
                                <a:gd name="T19" fmla="*/ 0 h 1"/>
                                <a:gd name="T20" fmla="*/ 134 w 134"/>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4" h="1">
                                  <a:moveTo>
                                    <a:pt x="133" y="0"/>
                                  </a:moveTo>
                                  <a:lnTo>
                                    <a:pt x="0" y="0"/>
                                  </a:lnTo>
                                  <a:lnTo>
                                    <a:pt x="3" y="0"/>
                                  </a:lnTo>
                                  <a:lnTo>
                                    <a:pt x="13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42" name="Freeform 2046"/>
                            <p:cNvSpPr>
                              <a:spLocks/>
                            </p:cNvSpPr>
                            <p:nvPr/>
                          </p:nvSpPr>
                          <p:spPr bwMode="auto">
                            <a:xfrm>
                              <a:off x="425" y="1681"/>
                              <a:ext cx="119" cy="1"/>
                            </a:xfrm>
                            <a:custGeom>
                              <a:avLst/>
                              <a:gdLst>
                                <a:gd name="T0" fmla="*/ 107 w 131"/>
                                <a:gd name="T1" fmla="*/ 0 h 1"/>
                                <a:gd name="T2" fmla="*/ 0 w 131"/>
                                <a:gd name="T3" fmla="*/ 0 h 1"/>
                                <a:gd name="T4" fmla="*/ 3 w 131"/>
                                <a:gd name="T5" fmla="*/ 0 h 1"/>
                                <a:gd name="T6" fmla="*/ 107 w 131"/>
                                <a:gd name="T7" fmla="*/ 0 h 1"/>
                                <a:gd name="T8" fmla="*/ 107 w 131"/>
                                <a:gd name="T9" fmla="*/ 0 h 1"/>
                                <a:gd name="T10" fmla="*/ 107 w 131"/>
                                <a:gd name="T11" fmla="*/ 0 h 1"/>
                                <a:gd name="T12" fmla="*/ 0 60000 65536"/>
                                <a:gd name="T13" fmla="*/ 0 60000 65536"/>
                                <a:gd name="T14" fmla="*/ 0 60000 65536"/>
                                <a:gd name="T15" fmla="*/ 0 60000 65536"/>
                                <a:gd name="T16" fmla="*/ 0 60000 65536"/>
                                <a:gd name="T17" fmla="*/ 0 60000 65536"/>
                                <a:gd name="T18" fmla="*/ 0 w 131"/>
                                <a:gd name="T19" fmla="*/ 0 h 1"/>
                                <a:gd name="T20" fmla="*/ 131 w 13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1" h="1">
                                  <a:moveTo>
                                    <a:pt x="130" y="0"/>
                                  </a:moveTo>
                                  <a:lnTo>
                                    <a:pt x="0" y="0"/>
                                  </a:lnTo>
                                  <a:lnTo>
                                    <a:pt x="3" y="0"/>
                                  </a:lnTo>
                                  <a:lnTo>
                                    <a:pt x="13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43" name="Freeform 2047"/>
                            <p:cNvSpPr>
                              <a:spLocks/>
                            </p:cNvSpPr>
                            <p:nvPr/>
                          </p:nvSpPr>
                          <p:spPr bwMode="auto">
                            <a:xfrm>
                              <a:off x="428" y="1679"/>
                              <a:ext cx="118" cy="3"/>
                            </a:xfrm>
                            <a:custGeom>
                              <a:avLst/>
                              <a:gdLst>
                                <a:gd name="T0" fmla="*/ 104 w 130"/>
                                <a:gd name="T1" fmla="*/ 2 h 3"/>
                                <a:gd name="T2" fmla="*/ 0 w 130"/>
                                <a:gd name="T3" fmla="*/ 2 h 3"/>
                                <a:gd name="T4" fmla="*/ 4 w 130"/>
                                <a:gd name="T5" fmla="*/ 0 h 3"/>
                                <a:gd name="T6" fmla="*/ 106 w 130"/>
                                <a:gd name="T7" fmla="*/ 0 h 3"/>
                                <a:gd name="T8" fmla="*/ 104 w 130"/>
                                <a:gd name="T9" fmla="*/ 2 h 3"/>
                                <a:gd name="T10" fmla="*/ 104 w 130"/>
                                <a:gd name="T11" fmla="*/ 2 h 3"/>
                                <a:gd name="T12" fmla="*/ 0 60000 65536"/>
                                <a:gd name="T13" fmla="*/ 0 60000 65536"/>
                                <a:gd name="T14" fmla="*/ 0 60000 65536"/>
                                <a:gd name="T15" fmla="*/ 0 60000 65536"/>
                                <a:gd name="T16" fmla="*/ 0 60000 65536"/>
                                <a:gd name="T17" fmla="*/ 0 60000 65536"/>
                                <a:gd name="T18" fmla="*/ 0 w 130"/>
                                <a:gd name="T19" fmla="*/ 0 h 3"/>
                                <a:gd name="T20" fmla="*/ 130 w 130"/>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0" h="3">
                                  <a:moveTo>
                                    <a:pt x="127" y="2"/>
                                  </a:moveTo>
                                  <a:lnTo>
                                    <a:pt x="0" y="2"/>
                                  </a:lnTo>
                                  <a:lnTo>
                                    <a:pt x="4" y="0"/>
                                  </a:lnTo>
                                  <a:lnTo>
                                    <a:pt x="129" y="0"/>
                                  </a:lnTo>
                                  <a:lnTo>
                                    <a:pt x="127"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44" name="Freeform 2048"/>
                            <p:cNvSpPr>
                              <a:spLocks/>
                            </p:cNvSpPr>
                            <p:nvPr/>
                          </p:nvSpPr>
                          <p:spPr bwMode="auto">
                            <a:xfrm>
                              <a:off x="431" y="1679"/>
                              <a:ext cx="115" cy="1"/>
                            </a:xfrm>
                            <a:custGeom>
                              <a:avLst/>
                              <a:gdLst>
                                <a:gd name="T0" fmla="*/ 104 w 126"/>
                                <a:gd name="T1" fmla="*/ 0 h 1"/>
                                <a:gd name="T2" fmla="*/ 0 w 126"/>
                                <a:gd name="T3" fmla="*/ 0 h 1"/>
                                <a:gd name="T4" fmla="*/ 4 w 126"/>
                                <a:gd name="T5" fmla="*/ 0 h 1"/>
                                <a:gd name="T6" fmla="*/ 104 w 126"/>
                                <a:gd name="T7" fmla="*/ 0 h 1"/>
                                <a:gd name="T8" fmla="*/ 104 w 126"/>
                                <a:gd name="T9" fmla="*/ 0 h 1"/>
                                <a:gd name="T10" fmla="*/ 104 w 126"/>
                                <a:gd name="T11" fmla="*/ 0 h 1"/>
                                <a:gd name="T12" fmla="*/ 0 60000 65536"/>
                                <a:gd name="T13" fmla="*/ 0 60000 65536"/>
                                <a:gd name="T14" fmla="*/ 0 60000 65536"/>
                                <a:gd name="T15" fmla="*/ 0 60000 65536"/>
                                <a:gd name="T16" fmla="*/ 0 60000 65536"/>
                                <a:gd name="T17" fmla="*/ 0 60000 65536"/>
                                <a:gd name="T18" fmla="*/ 0 w 126"/>
                                <a:gd name="T19" fmla="*/ 0 h 1"/>
                                <a:gd name="T20" fmla="*/ 126 w 1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6" h="1">
                                  <a:moveTo>
                                    <a:pt x="125" y="0"/>
                                  </a:moveTo>
                                  <a:lnTo>
                                    <a:pt x="0" y="0"/>
                                  </a:lnTo>
                                  <a:lnTo>
                                    <a:pt x="4" y="0"/>
                                  </a:lnTo>
                                  <a:lnTo>
                                    <a:pt x="12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45" name="Freeform 2049"/>
                            <p:cNvSpPr>
                              <a:spLocks/>
                            </p:cNvSpPr>
                            <p:nvPr/>
                          </p:nvSpPr>
                          <p:spPr bwMode="auto">
                            <a:xfrm>
                              <a:off x="435" y="1679"/>
                              <a:ext cx="111" cy="1"/>
                            </a:xfrm>
                            <a:custGeom>
                              <a:avLst/>
                              <a:gdLst>
                                <a:gd name="T0" fmla="*/ 100 w 122"/>
                                <a:gd name="T1" fmla="*/ 0 h 1"/>
                                <a:gd name="T2" fmla="*/ 0 w 122"/>
                                <a:gd name="T3" fmla="*/ 0 h 1"/>
                                <a:gd name="T4" fmla="*/ 4 w 122"/>
                                <a:gd name="T5" fmla="*/ 0 h 1"/>
                                <a:gd name="T6" fmla="*/ 100 w 122"/>
                                <a:gd name="T7" fmla="*/ 0 h 1"/>
                                <a:gd name="T8" fmla="*/ 100 w 122"/>
                                <a:gd name="T9" fmla="*/ 0 h 1"/>
                                <a:gd name="T10" fmla="*/ 100 w 122"/>
                                <a:gd name="T11" fmla="*/ 0 h 1"/>
                                <a:gd name="T12" fmla="*/ 0 60000 65536"/>
                                <a:gd name="T13" fmla="*/ 0 60000 65536"/>
                                <a:gd name="T14" fmla="*/ 0 60000 65536"/>
                                <a:gd name="T15" fmla="*/ 0 60000 65536"/>
                                <a:gd name="T16" fmla="*/ 0 60000 65536"/>
                                <a:gd name="T17" fmla="*/ 0 60000 65536"/>
                                <a:gd name="T18" fmla="*/ 0 w 122"/>
                                <a:gd name="T19" fmla="*/ 0 h 1"/>
                                <a:gd name="T20" fmla="*/ 122 w 1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122" h="1">
                                  <a:moveTo>
                                    <a:pt x="121" y="0"/>
                                  </a:moveTo>
                                  <a:lnTo>
                                    <a:pt x="0" y="0"/>
                                  </a:lnTo>
                                  <a:lnTo>
                                    <a:pt x="4" y="0"/>
                                  </a:lnTo>
                                  <a:lnTo>
                                    <a:pt x="12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46" name="Freeform 2050"/>
                            <p:cNvSpPr>
                              <a:spLocks/>
                            </p:cNvSpPr>
                            <p:nvPr/>
                          </p:nvSpPr>
                          <p:spPr bwMode="auto">
                            <a:xfrm>
                              <a:off x="438" y="1679"/>
                              <a:ext cx="108" cy="1"/>
                            </a:xfrm>
                            <a:custGeom>
                              <a:avLst/>
                              <a:gdLst>
                                <a:gd name="T0" fmla="*/ 98 w 118"/>
                                <a:gd name="T1" fmla="*/ 0 h 1"/>
                                <a:gd name="T2" fmla="*/ 0 w 118"/>
                                <a:gd name="T3" fmla="*/ 0 h 1"/>
                                <a:gd name="T4" fmla="*/ 2 w 118"/>
                                <a:gd name="T5" fmla="*/ 0 h 1"/>
                                <a:gd name="T6" fmla="*/ 98 w 118"/>
                                <a:gd name="T7" fmla="*/ 0 h 1"/>
                                <a:gd name="T8" fmla="*/ 98 w 118"/>
                                <a:gd name="T9" fmla="*/ 0 h 1"/>
                                <a:gd name="T10" fmla="*/ 98 w 118"/>
                                <a:gd name="T11" fmla="*/ 0 h 1"/>
                                <a:gd name="T12" fmla="*/ 0 60000 65536"/>
                                <a:gd name="T13" fmla="*/ 0 60000 65536"/>
                                <a:gd name="T14" fmla="*/ 0 60000 65536"/>
                                <a:gd name="T15" fmla="*/ 0 60000 65536"/>
                                <a:gd name="T16" fmla="*/ 0 60000 65536"/>
                                <a:gd name="T17" fmla="*/ 0 60000 65536"/>
                                <a:gd name="T18" fmla="*/ 0 w 118"/>
                                <a:gd name="T19" fmla="*/ 0 h 1"/>
                                <a:gd name="T20" fmla="*/ 118 w 1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8" h="1">
                                  <a:moveTo>
                                    <a:pt x="117" y="0"/>
                                  </a:moveTo>
                                  <a:lnTo>
                                    <a:pt x="0" y="0"/>
                                  </a:lnTo>
                                  <a:lnTo>
                                    <a:pt x="2" y="0"/>
                                  </a:lnTo>
                                  <a:lnTo>
                                    <a:pt x="11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47" name="Freeform 2051"/>
                            <p:cNvSpPr>
                              <a:spLocks/>
                            </p:cNvSpPr>
                            <p:nvPr/>
                          </p:nvSpPr>
                          <p:spPr bwMode="auto">
                            <a:xfrm>
                              <a:off x="440" y="1679"/>
                              <a:ext cx="106" cy="1"/>
                            </a:xfrm>
                            <a:custGeom>
                              <a:avLst/>
                              <a:gdLst>
                                <a:gd name="T0" fmla="*/ 96 w 116"/>
                                <a:gd name="T1" fmla="*/ 0 h 1"/>
                                <a:gd name="T2" fmla="*/ 0 w 116"/>
                                <a:gd name="T3" fmla="*/ 0 h 1"/>
                                <a:gd name="T4" fmla="*/ 5 w 116"/>
                                <a:gd name="T5" fmla="*/ 0 h 1"/>
                                <a:gd name="T6" fmla="*/ 96 w 116"/>
                                <a:gd name="T7" fmla="*/ 0 h 1"/>
                                <a:gd name="T8" fmla="*/ 96 w 116"/>
                                <a:gd name="T9" fmla="*/ 0 h 1"/>
                                <a:gd name="T10" fmla="*/ 96 w 116"/>
                                <a:gd name="T11" fmla="*/ 0 h 1"/>
                                <a:gd name="T12" fmla="*/ 0 60000 65536"/>
                                <a:gd name="T13" fmla="*/ 0 60000 65536"/>
                                <a:gd name="T14" fmla="*/ 0 60000 65536"/>
                                <a:gd name="T15" fmla="*/ 0 60000 65536"/>
                                <a:gd name="T16" fmla="*/ 0 60000 65536"/>
                                <a:gd name="T17" fmla="*/ 0 60000 65536"/>
                                <a:gd name="T18" fmla="*/ 0 w 116"/>
                                <a:gd name="T19" fmla="*/ 0 h 1"/>
                                <a:gd name="T20" fmla="*/ 116 w 1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6" h="1">
                                  <a:moveTo>
                                    <a:pt x="115" y="0"/>
                                  </a:moveTo>
                                  <a:lnTo>
                                    <a:pt x="0" y="0"/>
                                  </a:lnTo>
                                  <a:lnTo>
                                    <a:pt x="5" y="0"/>
                                  </a:lnTo>
                                  <a:lnTo>
                                    <a:pt x="11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48" name="Freeform 2052"/>
                            <p:cNvSpPr>
                              <a:spLocks/>
                            </p:cNvSpPr>
                            <p:nvPr/>
                          </p:nvSpPr>
                          <p:spPr bwMode="auto">
                            <a:xfrm>
                              <a:off x="445" y="1679"/>
                              <a:ext cx="101" cy="1"/>
                            </a:xfrm>
                            <a:custGeom>
                              <a:avLst/>
                              <a:gdLst>
                                <a:gd name="T0" fmla="*/ 91 w 111"/>
                                <a:gd name="T1" fmla="*/ 0 h 1"/>
                                <a:gd name="T2" fmla="*/ 0 w 111"/>
                                <a:gd name="T3" fmla="*/ 0 h 1"/>
                                <a:gd name="T4" fmla="*/ 4 w 111"/>
                                <a:gd name="T5" fmla="*/ 0 h 1"/>
                                <a:gd name="T6" fmla="*/ 91 w 111"/>
                                <a:gd name="T7" fmla="*/ 0 h 1"/>
                                <a:gd name="T8" fmla="*/ 91 w 111"/>
                                <a:gd name="T9" fmla="*/ 0 h 1"/>
                                <a:gd name="T10" fmla="*/ 91 w 111"/>
                                <a:gd name="T11" fmla="*/ 0 h 1"/>
                                <a:gd name="T12" fmla="*/ 0 60000 65536"/>
                                <a:gd name="T13" fmla="*/ 0 60000 65536"/>
                                <a:gd name="T14" fmla="*/ 0 60000 65536"/>
                                <a:gd name="T15" fmla="*/ 0 60000 65536"/>
                                <a:gd name="T16" fmla="*/ 0 60000 65536"/>
                                <a:gd name="T17" fmla="*/ 0 60000 65536"/>
                                <a:gd name="T18" fmla="*/ 0 w 111"/>
                                <a:gd name="T19" fmla="*/ 0 h 1"/>
                                <a:gd name="T20" fmla="*/ 111 w 11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11" h="1">
                                  <a:moveTo>
                                    <a:pt x="110" y="0"/>
                                  </a:moveTo>
                                  <a:lnTo>
                                    <a:pt x="0" y="0"/>
                                  </a:lnTo>
                                  <a:lnTo>
                                    <a:pt x="4" y="0"/>
                                  </a:lnTo>
                                  <a:lnTo>
                                    <a:pt x="11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49" name="Freeform 2053"/>
                            <p:cNvSpPr>
                              <a:spLocks/>
                            </p:cNvSpPr>
                            <p:nvPr/>
                          </p:nvSpPr>
                          <p:spPr bwMode="auto">
                            <a:xfrm>
                              <a:off x="448" y="1679"/>
                              <a:ext cx="98" cy="1"/>
                            </a:xfrm>
                            <a:custGeom>
                              <a:avLst/>
                              <a:gdLst>
                                <a:gd name="T0" fmla="*/ 89 w 107"/>
                                <a:gd name="T1" fmla="*/ 0 h 1"/>
                                <a:gd name="T2" fmla="*/ 0 w 107"/>
                                <a:gd name="T3" fmla="*/ 0 h 1"/>
                                <a:gd name="T4" fmla="*/ 4 w 107"/>
                                <a:gd name="T5" fmla="*/ 0 h 1"/>
                                <a:gd name="T6" fmla="*/ 89 w 107"/>
                                <a:gd name="T7" fmla="*/ 0 h 1"/>
                                <a:gd name="T8" fmla="*/ 89 w 107"/>
                                <a:gd name="T9" fmla="*/ 0 h 1"/>
                                <a:gd name="T10" fmla="*/ 89 w 107"/>
                                <a:gd name="T11" fmla="*/ 0 h 1"/>
                                <a:gd name="T12" fmla="*/ 0 60000 65536"/>
                                <a:gd name="T13" fmla="*/ 0 60000 65536"/>
                                <a:gd name="T14" fmla="*/ 0 60000 65536"/>
                                <a:gd name="T15" fmla="*/ 0 60000 65536"/>
                                <a:gd name="T16" fmla="*/ 0 60000 65536"/>
                                <a:gd name="T17" fmla="*/ 0 60000 65536"/>
                                <a:gd name="T18" fmla="*/ 0 w 107"/>
                                <a:gd name="T19" fmla="*/ 0 h 1"/>
                                <a:gd name="T20" fmla="*/ 107 w 10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7" h="1">
                                  <a:moveTo>
                                    <a:pt x="106" y="0"/>
                                  </a:moveTo>
                                  <a:lnTo>
                                    <a:pt x="0" y="0"/>
                                  </a:lnTo>
                                  <a:lnTo>
                                    <a:pt x="4" y="0"/>
                                  </a:lnTo>
                                  <a:lnTo>
                                    <a:pt x="10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50" name="Freeform 2054"/>
                            <p:cNvSpPr>
                              <a:spLocks/>
                            </p:cNvSpPr>
                            <p:nvPr/>
                          </p:nvSpPr>
                          <p:spPr bwMode="auto">
                            <a:xfrm>
                              <a:off x="452" y="1679"/>
                              <a:ext cx="94" cy="1"/>
                            </a:xfrm>
                            <a:custGeom>
                              <a:avLst/>
                              <a:gdLst>
                                <a:gd name="T0" fmla="*/ 85 w 103"/>
                                <a:gd name="T1" fmla="*/ 0 h 1"/>
                                <a:gd name="T2" fmla="*/ 0 w 103"/>
                                <a:gd name="T3" fmla="*/ 0 h 1"/>
                                <a:gd name="T4" fmla="*/ 2 w 103"/>
                                <a:gd name="T5" fmla="*/ 0 h 1"/>
                                <a:gd name="T6" fmla="*/ 85 w 103"/>
                                <a:gd name="T7" fmla="*/ 0 h 1"/>
                                <a:gd name="T8" fmla="*/ 85 w 103"/>
                                <a:gd name="T9" fmla="*/ 0 h 1"/>
                                <a:gd name="T10" fmla="*/ 85 w 103"/>
                                <a:gd name="T11" fmla="*/ 0 h 1"/>
                                <a:gd name="T12" fmla="*/ 0 60000 65536"/>
                                <a:gd name="T13" fmla="*/ 0 60000 65536"/>
                                <a:gd name="T14" fmla="*/ 0 60000 65536"/>
                                <a:gd name="T15" fmla="*/ 0 60000 65536"/>
                                <a:gd name="T16" fmla="*/ 0 60000 65536"/>
                                <a:gd name="T17" fmla="*/ 0 60000 65536"/>
                                <a:gd name="T18" fmla="*/ 0 w 103"/>
                                <a:gd name="T19" fmla="*/ 0 h 1"/>
                                <a:gd name="T20" fmla="*/ 103 w 10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3" h="1">
                                  <a:moveTo>
                                    <a:pt x="102" y="0"/>
                                  </a:moveTo>
                                  <a:lnTo>
                                    <a:pt x="0" y="0"/>
                                  </a:lnTo>
                                  <a:lnTo>
                                    <a:pt x="2" y="0"/>
                                  </a:lnTo>
                                  <a:lnTo>
                                    <a:pt x="10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51" name="Freeform 2055"/>
                            <p:cNvSpPr>
                              <a:spLocks/>
                            </p:cNvSpPr>
                            <p:nvPr/>
                          </p:nvSpPr>
                          <p:spPr bwMode="auto">
                            <a:xfrm>
                              <a:off x="454" y="1677"/>
                              <a:ext cx="92" cy="3"/>
                            </a:xfrm>
                            <a:custGeom>
                              <a:avLst/>
                              <a:gdLst>
                                <a:gd name="T0" fmla="*/ 83 w 101"/>
                                <a:gd name="T1" fmla="*/ 2 h 4"/>
                                <a:gd name="T2" fmla="*/ 0 w 101"/>
                                <a:gd name="T3" fmla="*/ 2 h 4"/>
                                <a:gd name="T4" fmla="*/ 4 w 101"/>
                                <a:gd name="T5" fmla="*/ 0 h 4"/>
                                <a:gd name="T6" fmla="*/ 83 w 101"/>
                                <a:gd name="T7" fmla="*/ 0 h 4"/>
                                <a:gd name="T8" fmla="*/ 83 w 101"/>
                                <a:gd name="T9" fmla="*/ 2 h 4"/>
                                <a:gd name="T10" fmla="*/ 83 w 101"/>
                                <a:gd name="T11" fmla="*/ 2 h 4"/>
                                <a:gd name="T12" fmla="*/ 0 60000 65536"/>
                                <a:gd name="T13" fmla="*/ 0 60000 65536"/>
                                <a:gd name="T14" fmla="*/ 0 60000 65536"/>
                                <a:gd name="T15" fmla="*/ 0 60000 65536"/>
                                <a:gd name="T16" fmla="*/ 0 60000 65536"/>
                                <a:gd name="T17" fmla="*/ 0 60000 65536"/>
                                <a:gd name="T18" fmla="*/ 0 w 101"/>
                                <a:gd name="T19" fmla="*/ 0 h 4"/>
                                <a:gd name="T20" fmla="*/ 101 w 10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01" h="4">
                                  <a:moveTo>
                                    <a:pt x="100" y="3"/>
                                  </a:moveTo>
                                  <a:lnTo>
                                    <a:pt x="0" y="3"/>
                                  </a:lnTo>
                                  <a:lnTo>
                                    <a:pt x="4" y="0"/>
                                  </a:lnTo>
                                  <a:lnTo>
                                    <a:pt x="100" y="0"/>
                                  </a:lnTo>
                                  <a:lnTo>
                                    <a:pt x="100" y="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52" name="Freeform 2056"/>
                            <p:cNvSpPr>
                              <a:spLocks/>
                            </p:cNvSpPr>
                            <p:nvPr/>
                          </p:nvSpPr>
                          <p:spPr bwMode="auto">
                            <a:xfrm>
                              <a:off x="458" y="1677"/>
                              <a:ext cx="88" cy="0"/>
                            </a:xfrm>
                            <a:custGeom>
                              <a:avLst/>
                              <a:gdLst>
                                <a:gd name="T0" fmla="*/ 79 w 97"/>
                                <a:gd name="T1" fmla="*/ 0 h 1"/>
                                <a:gd name="T2" fmla="*/ 0 w 97"/>
                                <a:gd name="T3" fmla="*/ 0 h 1"/>
                                <a:gd name="T4" fmla="*/ 5 w 97"/>
                                <a:gd name="T5" fmla="*/ 0 h 1"/>
                                <a:gd name="T6" fmla="*/ 79 w 97"/>
                                <a:gd name="T7" fmla="*/ 0 h 1"/>
                                <a:gd name="T8" fmla="*/ 79 w 97"/>
                                <a:gd name="T9" fmla="*/ 0 h 1"/>
                                <a:gd name="T10" fmla="*/ 79 w 97"/>
                                <a:gd name="T11" fmla="*/ 0 h 1"/>
                                <a:gd name="T12" fmla="*/ 0 60000 65536"/>
                                <a:gd name="T13" fmla="*/ 0 60000 65536"/>
                                <a:gd name="T14" fmla="*/ 0 60000 65536"/>
                                <a:gd name="T15" fmla="*/ 0 60000 65536"/>
                                <a:gd name="T16" fmla="*/ 0 60000 65536"/>
                                <a:gd name="T17" fmla="*/ 0 60000 65536"/>
                                <a:gd name="T18" fmla="*/ 0 w 97"/>
                                <a:gd name="T19" fmla="*/ 0 h 1"/>
                                <a:gd name="T20" fmla="*/ 97 w 97"/>
                                <a:gd name="T21" fmla="*/ 0 h 1"/>
                              </a:gdLst>
                              <a:ahLst/>
                              <a:cxnLst>
                                <a:cxn ang="T12">
                                  <a:pos x="T0" y="T1"/>
                                </a:cxn>
                                <a:cxn ang="T13">
                                  <a:pos x="T2" y="T3"/>
                                </a:cxn>
                                <a:cxn ang="T14">
                                  <a:pos x="T4" y="T5"/>
                                </a:cxn>
                                <a:cxn ang="T15">
                                  <a:pos x="T6" y="T7"/>
                                </a:cxn>
                                <a:cxn ang="T16">
                                  <a:pos x="T8" y="T9"/>
                                </a:cxn>
                                <a:cxn ang="T17">
                                  <a:pos x="T10" y="T11"/>
                                </a:cxn>
                              </a:cxnLst>
                              <a:rect l="T18" t="T19" r="T20" b="T21"/>
                              <a:pathLst>
                                <a:path w="97" h="1">
                                  <a:moveTo>
                                    <a:pt x="96" y="0"/>
                                  </a:moveTo>
                                  <a:lnTo>
                                    <a:pt x="0" y="0"/>
                                  </a:lnTo>
                                  <a:lnTo>
                                    <a:pt x="5" y="0"/>
                                  </a:lnTo>
                                  <a:lnTo>
                                    <a:pt x="9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53" name="Freeform 2057"/>
                            <p:cNvSpPr>
                              <a:spLocks/>
                            </p:cNvSpPr>
                            <p:nvPr/>
                          </p:nvSpPr>
                          <p:spPr bwMode="auto">
                            <a:xfrm>
                              <a:off x="462" y="1677"/>
                              <a:ext cx="84" cy="0"/>
                            </a:xfrm>
                            <a:custGeom>
                              <a:avLst/>
                              <a:gdLst>
                                <a:gd name="T0" fmla="*/ 76 w 92"/>
                                <a:gd name="T1" fmla="*/ 0 h 1"/>
                                <a:gd name="T2" fmla="*/ 0 w 92"/>
                                <a:gd name="T3" fmla="*/ 0 h 1"/>
                                <a:gd name="T4" fmla="*/ 3 w 92"/>
                                <a:gd name="T5" fmla="*/ 0 h 1"/>
                                <a:gd name="T6" fmla="*/ 76 w 92"/>
                                <a:gd name="T7" fmla="*/ 0 h 1"/>
                                <a:gd name="T8" fmla="*/ 76 w 92"/>
                                <a:gd name="T9" fmla="*/ 0 h 1"/>
                                <a:gd name="T10" fmla="*/ 76 w 92"/>
                                <a:gd name="T11" fmla="*/ 0 h 1"/>
                                <a:gd name="T12" fmla="*/ 0 60000 65536"/>
                                <a:gd name="T13" fmla="*/ 0 60000 65536"/>
                                <a:gd name="T14" fmla="*/ 0 60000 65536"/>
                                <a:gd name="T15" fmla="*/ 0 60000 65536"/>
                                <a:gd name="T16" fmla="*/ 0 60000 65536"/>
                                <a:gd name="T17" fmla="*/ 0 60000 65536"/>
                                <a:gd name="T18" fmla="*/ 0 w 92"/>
                                <a:gd name="T19" fmla="*/ 0 h 1"/>
                                <a:gd name="T20" fmla="*/ 92 w 92"/>
                                <a:gd name="T21" fmla="*/ 0 h 1"/>
                              </a:gdLst>
                              <a:ahLst/>
                              <a:cxnLst>
                                <a:cxn ang="T12">
                                  <a:pos x="T0" y="T1"/>
                                </a:cxn>
                                <a:cxn ang="T13">
                                  <a:pos x="T2" y="T3"/>
                                </a:cxn>
                                <a:cxn ang="T14">
                                  <a:pos x="T4" y="T5"/>
                                </a:cxn>
                                <a:cxn ang="T15">
                                  <a:pos x="T6" y="T7"/>
                                </a:cxn>
                                <a:cxn ang="T16">
                                  <a:pos x="T8" y="T9"/>
                                </a:cxn>
                                <a:cxn ang="T17">
                                  <a:pos x="T10" y="T11"/>
                                </a:cxn>
                              </a:cxnLst>
                              <a:rect l="T18" t="T19" r="T20" b="T21"/>
                              <a:pathLst>
                                <a:path w="92" h="1">
                                  <a:moveTo>
                                    <a:pt x="91" y="0"/>
                                  </a:moveTo>
                                  <a:lnTo>
                                    <a:pt x="0" y="0"/>
                                  </a:lnTo>
                                  <a:lnTo>
                                    <a:pt x="3" y="0"/>
                                  </a:lnTo>
                                  <a:lnTo>
                                    <a:pt x="9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54" name="Freeform 2058"/>
                            <p:cNvSpPr>
                              <a:spLocks/>
                            </p:cNvSpPr>
                            <p:nvPr/>
                          </p:nvSpPr>
                          <p:spPr bwMode="auto">
                            <a:xfrm>
                              <a:off x="465" y="1677"/>
                              <a:ext cx="81" cy="0"/>
                            </a:xfrm>
                            <a:custGeom>
                              <a:avLst/>
                              <a:gdLst>
                                <a:gd name="T0" fmla="*/ 73 w 89"/>
                                <a:gd name="T1" fmla="*/ 0 h 1"/>
                                <a:gd name="T2" fmla="*/ 0 w 89"/>
                                <a:gd name="T3" fmla="*/ 0 h 1"/>
                                <a:gd name="T4" fmla="*/ 3 w 89"/>
                                <a:gd name="T5" fmla="*/ 0 h 1"/>
                                <a:gd name="T6" fmla="*/ 73 w 89"/>
                                <a:gd name="T7" fmla="*/ 0 h 1"/>
                                <a:gd name="T8" fmla="*/ 73 w 89"/>
                                <a:gd name="T9" fmla="*/ 0 h 1"/>
                                <a:gd name="T10" fmla="*/ 73 w 89"/>
                                <a:gd name="T11" fmla="*/ 0 h 1"/>
                                <a:gd name="T12" fmla="*/ 0 60000 65536"/>
                                <a:gd name="T13" fmla="*/ 0 60000 65536"/>
                                <a:gd name="T14" fmla="*/ 0 60000 65536"/>
                                <a:gd name="T15" fmla="*/ 0 60000 65536"/>
                                <a:gd name="T16" fmla="*/ 0 60000 65536"/>
                                <a:gd name="T17" fmla="*/ 0 60000 65536"/>
                                <a:gd name="T18" fmla="*/ 0 w 89"/>
                                <a:gd name="T19" fmla="*/ 0 h 1"/>
                                <a:gd name="T20" fmla="*/ 89 w 89"/>
                                <a:gd name="T21" fmla="*/ 0 h 1"/>
                              </a:gdLst>
                              <a:ahLst/>
                              <a:cxnLst>
                                <a:cxn ang="T12">
                                  <a:pos x="T0" y="T1"/>
                                </a:cxn>
                                <a:cxn ang="T13">
                                  <a:pos x="T2" y="T3"/>
                                </a:cxn>
                                <a:cxn ang="T14">
                                  <a:pos x="T4" y="T5"/>
                                </a:cxn>
                                <a:cxn ang="T15">
                                  <a:pos x="T6" y="T7"/>
                                </a:cxn>
                                <a:cxn ang="T16">
                                  <a:pos x="T8" y="T9"/>
                                </a:cxn>
                                <a:cxn ang="T17">
                                  <a:pos x="T10" y="T11"/>
                                </a:cxn>
                              </a:cxnLst>
                              <a:rect l="T18" t="T19" r="T20" b="T21"/>
                              <a:pathLst>
                                <a:path w="89" h="1">
                                  <a:moveTo>
                                    <a:pt x="88" y="0"/>
                                  </a:moveTo>
                                  <a:lnTo>
                                    <a:pt x="0" y="0"/>
                                  </a:lnTo>
                                  <a:lnTo>
                                    <a:pt x="3" y="0"/>
                                  </a:lnTo>
                                  <a:lnTo>
                                    <a:pt x="88"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55" name="Freeform 2059"/>
                            <p:cNvSpPr>
                              <a:spLocks/>
                            </p:cNvSpPr>
                            <p:nvPr/>
                          </p:nvSpPr>
                          <p:spPr bwMode="auto">
                            <a:xfrm>
                              <a:off x="468" y="1677"/>
                              <a:ext cx="78" cy="0"/>
                            </a:xfrm>
                            <a:custGeom>
                              <a:avLst/>
                              <a:gdLst>
                                <a:gd name="T0" fmla="*/ 70 w 86"/>
                                <a:gd name="T1" fmla="*/ 0 h 1"/>
                                <a:gd name="T2" fmla="*/ 0 w 86"/>
                                <a:gd name="T3" fmla="*/ 0 h 1"/>
                                <a:gd name="T4" fmla="*/ 4 w 86"/>
                                <a:gd name="T5" fmla="*/ 0 h 1"/>
                                <a:gd name="T6" fmla="*/ 70 w 86"/>
                                <a:gd name="T7" fmla="*/ 0 h 1"/>
                                <a:gd name="T8" fmla="*/ 70 w 86"/>
                                <a:gd name="T9" fmla="*/ 0 h 1"/>
                                <a:gd name="T10" fmla="*/ 70 w 86"/>
                                <a:gd name="T11" fmla="*/ 0 h 1"/>
                                <a:gd name="T12" fmla="*/ 0 60000 65536"/>
                                <a:gd name="T13" fmla="*/ 0 60000 65536"/>
                                <a:gd name="T14" fmla="*/ 0 60000 65536"/>
                                <a:gd name="T15" fmla="*/ 0 60000 65536"/>
                                <a:gd name="T16" fmla="*/ 0 60000 65536"/>
                                <a:gd name="T17" fmla="*/ 0 60000 65536"/>
                                <a:gd name="T18" fmla="*/ 0 w 86"/>
                                <a:gd name="T19" fmla="*/ 0 h 1"/>
                                <a:gd name="T20" fmla="*/ 86 w 86"/>
                                <a:gd name="T21" fmla="*/ 0 h 1"/>
                              </a:gdLst>
                              <a:ahLst/>
                              <a:cxnLst>
                                <a:cxn ang="T12">
                                  <a:pos x="T0" y="T1"/>
                                </a:cxn>
                                <a:cxn ang="T13">
                                  <a:pos x="T2" y="T3"/>
                                </a:cxn>
                                <a:cxn ang="T14">
                                  <a:pos x="T4" y="T5"/>
                                </a:cxn>
                                <a:cxn ang="T15">
                                  <a:pos x="T6" y="T7"/>
                                </a:cxn>
                                <a:cxn ang="T16">
                                  <a:pos x="T8" y="T9"/>
                                </a:cxn>
                                <a:cxn ang="T17">
                                  <a:pos x="T10" y="T11"/>
                                </a:cxn>
                              </a:cxnLst>
                              <a:rect l="T18" t="T19" r="T20" b="T21"/>
                              <a:pathLst>
                                <a:path w="86" h="1">
                                  <a:moveTo>
                                    <a:pt x="85" y="0"/>
                                  </a:moveTo>
                                  <a:lnTo>
                                    <a:pt x="0" y="0"/>
                                  </a:lnTo>
                                  <a:lnTo>
                                    <a:pt x="4" y="0"/>
                                  </a:lnTo>
                                  <a:lnTo>
                                    <a:pt x="8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56" name="Freeform 2060"/>
                            <p:cNvSpPr>
                              <a:spLocks/>
                            </p:cNvSpPr>
                            <p:nvPr/>
                          </p:nvSpPr>
                          <p:spPr bwMode="auto">
                            <a:xfrm>
                              <a:off x="471" y="1677"/>
                              <a:ext cx="75" cy="0"/>
                            </a:xfrm>
                            <a:custGeom>
                              <a:avLst/>
                              <a:gdLst>
                                <a:gd name="T0" fmla="*/ 68 w 82"/>
                                <a:gd name="T1" fmla="*/ 0 h 1"/>
                                <a:gd name="T2" fmla="*/ 0 w 82"/>
                                <a:gd name="T3" fmla="*/ 0 h 1"/>
                                <a:gd name="T4" fmla="*/ 4 w 82"/>
                                <a:gd name="T5" fmla="*/ 0 h 1"/>
                                <a:gd name="T6" fmla="*/ 68 w 82"/>
                                <a:gd name="T7" fmla="*/ 0 h 1"/>
                                <a:gd name="T8" fmla="*/ 68 w 82"/>
                                <a:gd name="T9" fmla="*/ 0 h 1"/>
                                <a:gd name="T10" fmla="*/ 68 w 82"/>
                                <a:gd name="T11" fmla="*/ 0 h 1"/>
                                <a:gd name="T12" fmla="*/ 0 60000 65536"/>
                                <a:gd name="T13" fmla="*/ 0 60000 65536"/>
                                <a:gd name="T14" fmla="*/ 0 60000 65536"/>
                                <a:gd name="T15" fmla="*/ 0 60000 65536"/>
                                <a:gd name="T16" fmla="*/ 0 60000 65536"/>
                                <a:gd name="T17" fmla="*/ 0 60000 65536"/>
                                <a:gd name="T18" fmla="*/ 0 w 82"/>
                                <a:gd name="T19" fmla="*/ 0 h 1"/>
                                <a:gd name="T20" fmla="*/ 82 w 82"/>
                                <a:gd name="T21" fmla="*/ 0 h 1"/>
                              </a:gdLst>
                              <a:ahLst/>
                              <a:cxnLst>
                                <a:cxn ang="T12">
                                  <a:pos x="T0" y="T1"/>
                                </a:cxn>
                                <a:cxn ang="T13">
                                  <a:pos x="T2" y="T3"/>
                                </a:cxn>
                                <a:cxn ang="T14">
                                  <a:pos x="T4" y="T5"/>
                                </a:cxn>
                                <a:cxn ang="T15">
                                  <a:pos x="T6" y="T7"/>
                                </a:cxn>
                                <a:cxn ang="T16">
                                  <a:pos x="T8" y="T9"/>
                                </a:cxn>
                                <a:cxn ang="T17">
                                  <a:pos x="T10" y="T11"/>
                                </a:cxn>
                              </a:cxnLst>
                              <a:rect l="T18" t="T19" r="T20" b="T21"/>
                              <a:pathLst>
                                <a:path w="82" h="1">
                                  <a:moveTo>
                                    <a:pt x="81" y="0"/>
                                  </a:moveTo>
                                  <a:lnTo>
                                    <a:pt x="0" y="0"/>
                                  </a:lnTo>
                                  <a:lnTo>
                                    <a:pt x="4" y="0"/>
                                  </a:lnTo>
                                  <a:lnTo>
                                    <a:pt x="8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57" name="Freeform 2061"/>
                            <p:cNvSpPr>
                              <a:spLocks/>
                            </p:cNvSpPr>
                            <p:nvPr/>
                          </p:nvSpPr>
                          <p:spPr bwMode="auto">
                            <a:xfrm>
                              <a:off x="475" y="1677"/>
                              <a:ext cx="71" cy="0"/>
                            </a:xfrm>
                            <a:custGeom>
                              <a:avLst/>
                              <a:gdLst>
                                <a:gd name="T0" fmla="*/ 64 w 78"/>
                                <a:gd name="T1" fmla="*/ 0 h 1"/>
                                <a:gd name="T2" fmla="*/ 0 w 78"/>
                                <a:gd name="T3" fmla="*/ 0 h 1"/>
                                <a:gd name="T4" fmla="*/ 4 w 78"/>
                                <a:gd name="T5" fmla="*/ 0 h 1"/>
                                <a:gd name="T6" fmla="*/ 64 w 78"/>
                                <a:gd name="T7" fmla="*/ 0 h 1"/>
                                <a:gd name="T8" fmla="*/ 64 w 78"/>
                                <a:gd name="T9" fmla="*/ 0 h 1"/>
                                <a:gd name="T10" fmla="*/ 64 w 78"/>
                                <a:gd name="T11" fmla="*/ 0 h 1"/>
                                <a:gd name="T12" fmla="*/ 0 60000 65536"/>
                                <a:gd name="T13" fmla="*/ 0 60000 65536"/>
                                <a:gd name="T14" fmla="*/ 0 60000 65536"/>
                                <a:gd name="T15" fmla="*/ 0 60000 65536"/>
                                <a:gd name="T16" fmla="*/ 0 60000 65536"/>
                                <a:gd name="T17" fmla="*/ 0 60000 65536"/>
                                <a:gd name="T18" fmla="*/ 0 w 78"/>
                                <a:gd name="T19" fmla="*/ 0 h 1"/>
                                <a:gd name="T20" fmla="*/ 78 w 78"/>
                                <a:gd name="T21" fmla="*/ 0 h 1"/>
                              </a:gdLst>
                              <a:ahLst/>
                              <a:cxnLst>
                                <a:cxn ang="T12">
                                  <a:pos x="T0" y="T1"/>
                                </a:cxn>
                                <a:cxn ang="T13">
                                  <a:pos x="T2" y="T3"/>
                                </a:cxn>
                                <a:cxn ang="T14">
                                  <a:pos x="T4" y="T5"/>
                                </a:cxn>
                                <a:cxn ang="T15">
                                  <a:pos x="T6" y="T7"/>
                                </a:cxn>
                                <a:cxn ang="T16">
                                  <a:pos x="T8" y="T9"/>
                                </a:cxn>
                                <a:cxn ang="T17">
                                  <a:pos x="T10" y="T11"/>
                                </a:cxn>
                              </a:cxnLst>
                              <a:rect l="T18" t="T19" r="T20" b="T21"/>
                              <a:pathLst>
                                <a:path w="78" h="1">
                                  <a:moveTo>
                                    <a:pt x="77" y="0"/>
                                  </a:moveTo>
                                  <a:lnTo>
                                    <a:pt x="0" y="0"/>
                                  </a:lnTo>
                                  <a:lnTo>
                                    <a:pt x="4" y="0"/>
                                  </a:lnTo>
                                  <a:lnTo>
                                    <a:pt x="7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58" name="Freeform 2062"/>
                            <p:cNvSpPr>
                              <a:spLocks/>
                            </p:cNvSpPr>
                            <p:nvPr/>
                          </p:nvSpPr>
                          <p:spPr bwMode="auto">
                            <a:xfrm>
                              <a:off x="478" y="1677"/>
                              <a:ext cx="68" cy="0"/>
                            </a:xfrm>
                            <a:custGeom>
                              <a:avLst/>
                              <a:gdLst>
                                <a:gd name="T0" fmla="*/ 62 w 74"/>
                                <a:gd name="T1" fmla="*/ 0 h 1"/>
                                <a:gd name="T2" fmla="*/ 0 w 74"/>
                                <a:gd name="T3" fmla="*/ 0 h 1"/>
                                <a:gd name="T4" fmla="*/ 1 w 74"/>
                                <a:gd name="T5" fmla="*/ 0 h 1"/>
                                <a:gd name="T6" fmla="*/ 62 w 74"/>
                                <a:gd name="T7" fmla="*/ 0 h 1"/>
                                <a:gd name="T8" fmla="*/ 62 w 74"/>
                                <a:gd name="T9" fmla="*/ 0 h 1"/>
                                <a:gd name="T10" fmla="*/ 62 w 74"/>
                                <a:gd name="T11" fmla="*/ 0 h 1"/>
                                <a:gd name="T12" fmla="*/ 0 60000 65536"/>
                                <a:gd name="T13" fmla="*/ 0 60000 65536"/>
                                <a:gd name="T14" fmla="*/ 0 60000 65536"/>
                                <a:gd name="T15" fmla="*/ 0 60000 65536"/>
                                <a:gd name="T16" fmla="*/ 0 60000 65536"/>
                                <a:gd name="T17" fmla="*/ 0 60000 65536"/>
                                <a:gd name="T18" fmla="*/ 0 w 74"/>
                                <a:gd name="T19" fmla="*/ 0 h 1"/>
                                <a:gd name="T20" fmla="*/ 74 w 74"/>
                                <a:gd name="T21" fmla="*/ 0 h 1"/>
                              </a:gdLst>
                              <a:ahLst/>
                              <a:cxnLst>
                                <a:cxn ang="T12">
                                  <a:pos x="T0" y="T1"/>
                                </a:cxn>
                                <a:cxn ang="T13">
                                  <a:pos x="T2" y="T3"/>
                                </a:cxn>
                                <a:cxn ang="T14">
                                  <a:pos x="T4" y="T5"/>
                                </a:cxn>
                                <a:cxn ang="T15">
                                  <a:pos x="T6" y="T7"/>
                                </a:cxn>
                                <a:cxn ang="T16">
                                  <a:pos x="T8" y="T9"/>
                                </a:cxn>
                                <a:cxn ang="T17">
                                  <a:pos x="T10" y="T11"/>
                                </a:cxn>
                              </a:cxnLst>
                              <a:rect l="T18" t="T19" r="T20" b="T21"/>
                              <a:pathLst>
                                <a:path w="74" h="1">
                                  <a:moveTo>
                                    <a:pt x="73" y="0"/>
                                  </a:moveTo>
                                  <a:lnTo>
                                    <a:pt x="0" y="0"/>
                                  </a:lnTo>
                                  <a:lnTo>
                                    <a:pt x="1" y="0"/>
                                  </a:lnTo>
                                  <a:lnTo>
                                    <a:pt x="7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59" name="Freeform 2063"/>
                            <p:cNvSpPr>
                              <a:spLocks/>
                            </p:cNvSpPr>
                            <p:nvPr/>
                          </p:nvSpPr>
                          <p:spPr bwMode="auto">
                            <a:xfrm>
                              <a:off x="479" y="1677"/>
                              <a:ext cx="67" cy="0"/>
                            </a:xfrm>
                            <a:custGeom>
                              <a:avLst/>
                              <a:gdLst>
                                <a:gd name="T0" fmla="*/ 61 w 73"/>
                                <a:gd name="T1" fmla="*/ 0 h 1"/>
                                <a:gd name="T2" fmla="*/ 0 w 73"/>
                                <a:gd name="T3" fmla="*/ 0 h 1"/>
                                <a:gd name="T4" fmla="*/ 5 w 73"/>
                                <a:gd name="T5" fmla="*/ 0 h 1"/>
                                <a:gd name="T6" fmla="*/ 61 w 73"/>
                                <a:gd name="T7" fmla="*/ 0 h 1"/>
                                <a:gd name="T8" fmla="*/ 61 w 73"/>
                                <a:gd name="T9" fmla="*/ 0 h 1"/>
                                <a:gd name="T10" fmla="*/ 61 w 73"/>
                                <a:gd name="T11" fmla="*/ 0 h 1"/>
                                <a:gd name="T12" fmla="*/ 0 60000 65536"/>
                                <a:gd name="T13" fmla="*/ 0 60000 65536"/>
                                <a:gd name="T14" fmla="*/ 0 60000 65536"/>
                                <a:gd name="T15" fmla="*/ 0 60000 65536"/>
                                <a:gd name="T16" fmla="*/ 0 60000 65536"/>
                                <a:gd name="T17" fmla="*/ 0 60000 65536"/>
                                <a:gd name="T18" fmla="*/ 0 w 73"/>
                                <a:gd name="T19" fmla="*/ 0 h 1"/>
                                <a:gd name="T20" fmla="*/ 73 w 73"/>
                                <a:gd name="T21" fmla="*/ 0 h 1"/>
                              </a:gdLst>
                              <a:ahLst/>
                              <a:cxnLst>
                                <a:cxn ang="T12">
                                  <a:pos x="T0" y="T1"/>
                                </a:cxn>
                                <a:cxn ang="T13">
                                  <a:pos x="T2" y="T3"/>
                                </a:cxn>
                                <a:cxn ang="T14">
                                  <a:pos x="T4" y="T5"/>
                                </a:cxn>
                                <a:cxn ang="T15">
                                  <a:pos x="T6" y="T7"/>
                                </a:cxn>
                                <a:cxn ang="T16">
                                  <a:pos x="T8" y="T9"/>
                                </a:cxn>
                                <a:cxn ang="T17">
                                  <a:pos x="T10" y="T11"/>
                                </a:cxn>
                              </a:cxnLst>
                              <a:rect l="T18" t="T19" r="T20" b="T21"/>
                              <a:pathLst>
                                <a:path w="73" h="1">
                                  <a:moveTo>
                                    <a:pt x="72" y="0"/>
                                  </a:moveTo>
                                  <a:lnTo>
                                    <a:pt x="0" y="0"/>
                                  </a:lnTo>
                                  <a:lnTo>
                                    <a:pt x="5" y="0"/>
                                  </a:lnTo>
                                  <a:lnTo>
                                    <a:pt x="7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60" name="Freeform 2064"/>
                            <p:cNvSpPr>
                              <a:spLocks/>
                            </p:cNvSpPr>
                            <p:nvPr/>
                          </p:nvSpPr>
                          <p:spPr bwMode="auto">
                            <a:xfrm>
                              <a:off x="484" y="1675"/>
                              <a:ext cx="62" cy="2"/>
                            </a:xfrm>
                            <a:custGeom>
                              <a:avLst/>
                              <a:gdLst>
                                <a:gd name="T0" fmla="*/ 56 w 68"/>
                                <a:gd name="T1" fmla="*/ 1 h 3"/>
                                <a:gd name="T2" fmla="*/ 0 w 68"/>
                                <a:gd name="T3" fmla="*/ 1 h 3"/>
                                <a:gd name="T4" fmla="*/ 4 w 68"/>
                                <a:gd name="T5" fmla="*/ 0 h 3"/>
                                <a:gd name="T6" fmla="*/ 56 w 68"/>
                                <a:gd name="T7" fmla="*/ 0 h 3"/>
                                <a:gd name="T8" fmla="*/ 56 w 68"/>
                                <a:gd name="T9" fmla="*/ 1 h 3"/>
                                <a:gd name="T10" fmla="*/ 56 w 68"/>
                                <a:gd name="T11" fmla="*/ 1 h 3"/>
                                <a:gd name="T12" fmla="*/ 0 60000 65536"/>
                                <a:gd name="T13" fmla="*/ 0 60000 65536"/>
                                <a:gd name="T14" fmla="*/ 0 60000 65536"/>
                                <a:gd name="T15" fmla="*/ 0 60000 65536"/>
                                <a:gd name="T16" fmla="*/ 0 60000 65536"/>
                                <a:gd name="T17" fmla="*/ 0 60000 65536"/>
                                <a:gd name="T18" fmla="*/ 0 w 68"/>
                                <a:gd name="T19" fmla="*/ 0 h 3"/>
                                <a:gd name="T20" fmla="*/ 68 w 68"/>
                                <a:gd name="T21" fmla="*/ 3 h 3"/>
                              </a:gdLst>
                              <a:ahLst/>
                              <a:cxnLst>
                                <a:cxn ang="T12">
                                  <a:pos x="T0" y="T1"/>
                                </a:cxn>
                                <a:cxn ang="T13">
                                  <a:pos x="T2" y="T3"/>
                                </a:cxn>
                                <a:cxn ang="T14">
                                  <a:pos x="T4" y="T5"/>
                                </a:cxn>
                                <a:cxn ang="T15">
                                  <a:pos x="T6" y="T7"/>
                                </a:cxn>
                                <a:cxn ang="T16">
                                  <a:pos x="T8" y="T9"/>
                                </a:cxn>
                                <a:cxn ang="T17">
                                  <a:pos x="T10" y="T11"/>
                                </a:cxn>
                              </a:cxnLst>
                              <a:rect l="T18" t="T19" r="T20" b="T21"/>
                              <a:pathLst>
                                <a:path w="68" h="3">
                                  <a:moveTo>
                                    <a:pt x="67" y="2"/>
                                  </a:moveTo>
                                  <a:lnTo>
                                    <a:pt x="0" y="2"/>
                                  </a:lnTo>
                                  <a:lnTo>
                                    <a:pt x="4" y="0"/>
                                  </a:lnTo>
                                  <a:lnTo>
                                    <a:pt x="67" y="0"/>
                                  </a:lnTo>
                                  <a:lnTo>
                                    <a:pt x="67"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61" name="Freeform 2065"/>
                            <p:cNvSpPr>
                              <a:spLocks/>
                            </p:cNvSpPr>
                            <p:nvPr/>
                          </p:nvSpPr>
                          <p:spPr bwMode="auto">
                            <a:xfrm>
                              <a:off x="488" y="1675"/>
                              <a:ext cx="60" cy="1"/>
                            </a:xfrm>
                            <a:custGeom>
                              <a:avLst/>
                              <a:gdLst>
                                <a:gd name="T0" fmla="*/ 52 w 66"/>
                                <a:gd name="T1" fmla="*/ 0 h 1"/>
                                <a:gd name="T2" fmla="*/ 0 w 66"/>
                                <a:gd name="T3" fmla="*/ 0 h 1"/>
                                <a:gd name="T4" fmla="*/ 5 w 66"/>
                                <a:gd name="T5" fmla="*/ 0 h 1"/>
                                <a:gd name="T6" fmla="*/ 54 w 66"/>
                                <a:gd name="T7" fmla="*/ 0 h 1"/>
                                <a:gd name="T8" fmla="*/ 52 w 66"/>
                                <a:gd name="T9" fmla="*/ 0 h 1"/>
                                <a:gd name="T10" fmla="*/ 52 w 66"/>
                                <a:gd name="T11" fmla="*/ 0 h 1"/>
                                <a:gd name="T12" fmla="*/ 0 60000 65536"/>
                                <a:gd name="T13" fmla="*/ 0 60000 65536"/>
                                <a:gd name="T14" fmla="*/ 0 60000 65536"/>
                                <a:gd name="T15" fmla="*/ 0 60000 65536"/>
                                <a:gd name="T16" fmla="*/ 0 60000 65536"/>
                                <a:gd name="T17" fmla="*/ 0 60000 65536"/>
                                <a:gd name="T18" fmla="*/ 0 w 66"/>
                                <a:gd name="T19" fmla="*/ 0 h 1"/>
                                <a:gd name="T20" fmla="*/ 66 w 6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6" h="1">
                                  <a:moveTo>
                                    <a:pt x="63" y="0"/>
                                  </a:moveTo>
                                  <a:lnTo>
                                    <a:pt x="0" y="0"/>
                                  </a:lnTo>
                                  <a:lnTo>
                                    <a:pt x="5" y="0"/>
                                  </a:lnTo>
                                  <a:lnTo>
                                    <a:pt x="65" y="0"/>
                                  </a:lnTo>
                                  <a:lnTo>
                                    <a:pt x="6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62" name="Freeform 2066"/>
                            <p:cNvSpPr>
                              <a:spLocks/>
                            </p:cNvSpPr>
                            <p:nvPr/>
                          </p:nvSpPr>
                          <p:spPr bwMode="auto">
                            <a:xfrm>
                              <a:off x="492" y="1675"/>
                              <a:ext cx="56" cy="1"/>
                            </a:xfrm>
                            <a:custGeom>
                              <a:avLst/>
                              <a:gdLst>
                                <a:gd name="T0" fmla="*/ 50 w 61"/>
                                <a:gd name="T1" fmla="*/ 0 h 1"/>
                                <a:gd name="T2" fmla="*/ 0 w 61"/>
                                <a:gd name="T3" fmla="*/ 0 h 1"/>
                                <a:gd name="T4" fmla="*/ 1 w 61"/>
                                <a:gd name="T5" fmla="*/ 0 h 1"/>
                                <a:gd name="T6" fmla="*/ 50 w 61"/>
                                <a:gd name="T7" fmla="*/ 0 h 1"/>
                                <a:gd name="T8" fmla="*/ 50 w 61"/>
                                <a:gd name="T9" fmla="*/ 0 h 1"/>
                                <a:gd name="T10" fmla="*/ 50 w 61"/>
                                <a:gd name="T11" fmla="*/ 0 h 1"/>
                                <a:gd name="T12" fmla="*/ 0 60000 65536"/>
                                <a:gd name="T13" fmla="*/ 0 60000 65536"/>
                                <a:gd name="T14" fmla="*/ 0 60000 65536"/>
                                <a:gd name="T15" fmla="*/ 0 60000 65536"/>
                                <a:gd name="T16" fmla="*/ 0 60000 65536"/>
                                <a:gd name="T17" fmla="*/ 0 60000 65536"/>
                                <a:gd name="T18" fmla="*/ 0 w 61"/>
                                <a:gd name="T19" fmla="*/ 0 h 1"/>
                                <a:gd name="T20" fmla="*/ 61 w 61"/>
                                <a:gd name="T21" fmla="*/ 1 h 1"/>
                              </a:gdLst>
                              <a:ahLst/>
                              <a:cxnLst>
                                <a:cxn ang="T12">
                                  <a:pos x="T0" y="T1"/>
                                </a:cxn>
                                <a:cxn ang="T13">
                                  <a:pos x="T2" y="T3"/>
                                </a:cxn>
                                <a:cxn ang="T14">
                                  <a:pos x="T4" y="T5"/>
                                </a:cxn>
                                <a:cxn ang="T15">
                                  <a:pos x="T6" y="T7"/>
                                </a:cxn>
                                <a:cxn ang="T16">
                                  <a:pos x="T8" y="T9"/>
                                </a:cxn>
                                <a:cxn ang="T17">
                                  <a:pos x="T10" y="T11"/>
                                </a:cxn>
                              </a:cxnLst>
                              <a:rect l="T18" t="T19" r="T20" b="T21"/>
                              <a:pathLst>
                                <a:path w="61" h="1">
                                  <a:moveTo>
                                    <a:pt x="60" y="0"/>
                                  </a:moveTo>
                                  <a:lnTo>
                                    <a:pt x="0" y="0"/>
                                  </a:lnTo>
                                  <a:lnTo>
                                    <a:pt x="1" y="0"/>
                                  </a:lnTo>
                                  <a:lnTo>
                                    <a:pt x="6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63" name="Freeform 2067"/>
                            <p:cNvSpPr>
                              <a:spLocks/>
                            </p:cNvSpPr>
                            <p:nvPr/>
                          </p:nvSpPr>
                          <p:spPr bwMode="auto">
                            <a:xfrm>
                              <a:off x="493" y="1675"/>
                              <a:ext cx="55" cy="1"/>
                            </a:xfrm>
                            <a:custGeom>
                              <a:avLst/>
                              <a:gdLst>
                                <a:gd name="T0" fmla="*/ 50 w 60"/>
                                <a:gd name="T1" fmla="*/ 0 h 1"/>
                                <a:gd name="T2" fmla="*/ 0 w 60"/>
                                <a:gd name="T3" fmla="*/ 0 h 1"/>
                                <a:gd name="T4" fmla="*/ 5 w 60"/>
                                <a:gd name="T5" fmla="*/ 0 h 1"/>
                                <a:gd name="T6" fmla="*/ 50 w 60"/>
                                <a:gd name="T7" fmla="*/ 0 h 1"/>
                                <a:gd name="T8" fmla="*/ 50 w 60"/>
                                <a:gd name="T9" fmla="*/ 0 h 1"/>
                                <a:gd name="T10" fmla="*/ 50 w 60"/>
                                <a:gd name="T11" fmla="*/ 0 h 1"/>
                                <a:gd name="T12" fmla="*/ 0 60000 65536"/>
                                <a:gd name="T13" fmla="*/ 0 60000 65536"/>
                                <a:gd name="T14" fmla="*/ 0 60000 65536"/>
                                <a:gd name="T15" fmla="*/ 0 60000 65536"/>
                                <a:gd name="T16" fmla="*/ 0 60000 65536"/>
                                <a:gd name="T17" fmla="*/ 0 60000 65536"/>
                                <a:gd name="T18" fmla="*/ 0 w 60"/>
                                <a:gd name="T19" fmla="*/ 0 h 1"/>
                                <a:gd name="T20" fmla="*/ 60 w 60"/>
                                <a:gd name="T21" fmla="*/ 1 h 1"/>
                              </a:gdLst>
                              <a:ahLst/>
                              <a:cxnLst>
                                <a:cxn ang="T12">
                                  <a:pos x="T0" y="T1"/>
                                </a:cxn>
                                <a:cxn ang="T13">
                                  <a:pos x="T2" y="T3"/>
                                </a:cxn>
                                <a:cxn ang="T14">
                                  <a:pos x="T4" y="T5"/>
                                </a:cxn>
                                <a:cxn ang="T15">
                                  <a:pos x="T6" y="T7"/>
                                </a:cxn>
                                <a:cxn ang="T16">
                                  <a:pos x="T8" y="T9"/>
                                </a:cxn>
                                <a:cxn ang="T17">
                                  <a:pos x="T10" y="T11"/>
                                </a:cxn>
                              </a:cxnLst>
                              <a:rect l="T18" t="T19" r="T20" b="T21"/>
                              <a:pathLst>
                                <a:path w="60" h="1">
                                  <a:moveTo>
                                    <a:pt x="59" y="0"/>
                                  </a:moveTo>
                                  <a:lnTo>
                                    <a:pt x="0" y="0"/>
                                  </a:lnTo>
                                  <a:lnTo>
                                    <a:pt x="5" y="0"/>
                                  </a:lnTo>
                                  <a:lnTo>
                                    <a:pt x="5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64" name="Freeform 2068"/>
                            <p:cNvSpPr>
                              <a:spLocks/>
                            </p:cNvSpPr>
                            <p:nvPr/>
                          </p:nvSpPr>
                          <p:spPr bwMode="auto">
                            <a:xfrm>
                              <a:off x="498" y="1675"/>
                              <a:ext cx="50" cy="1"/>
                            </a:xfrm>
                            <a:custGeom>
                              <a:avLst/>
                              <a:gdLst>
                                <a:gd name="T0" fmla="*/ 45 w 55"/>
                                <a:gd name="T1" fmla="*/ 0 h 1"/>
                                <a:gd name="T2" fmla="*/ 0 w 55"/>
                                <a:gd name="T3" fmla="*/ 0 h 1"/>
                                <a:gd name="T4" fmla="*/ 3 w 55"/>
                                <a:gd name="T5" fmla="*/ 0 h 1"/>
                                <a:gd name="T6" fmla="*/ 45 w 55"/>
                                <a:gd name="T7" fmla="*/ 0 h 1"/>
                                <a:gd name="T8" fmla="*/ 45 w 55"/>
                                <a:gd name="T9" fmla="*/ 0 h 1"/>
                                <a:gd name="T10" fmla="*/ 45 w 55"/>
                                <a:gd name="T11" fmla="*/ 0 h 1"/>
                                <a:gd name="T12" fmla="*/ 0 60000 65536"/>
                                <a:gd name="T13" fmla="*/ 0 60000 65536"/>
                                <a:gd name="T14" fmla="*/ 0 60000 65536"/>
                                <a:gd name="T15" fmla="*/ 0 60000 65536"/>
                                <a:gd name="T16" fmla="*/ 0 60000 65536"/>
                                <a:gd name="T17" fmla="*/ 0 60000 65536"/>
                                <a:gd name="T18" fmla="*/ 0 w 55"/>
                                <a:gd name="T19" fmla="*/ 0 h 1"/>
                                <a:gd name="T20" fmla="*/ 55 w 5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5" h="1">
                                  <a:moveTo>
                                    <a:pt x="54" y="0"/>
                                  </a:moveTo>
                                  <a:lnTo>
                                    <a:pt x="0" y="0"/>
                                  </a:lnTo>
                                  <a:lnTo>
                                    <a:pt x="3" y="0"/>
                                  </a:lnTo>
                                  <a:lnTo>
                                    <a:pt x="5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65" name="Freeform 2069"/>
                            <p:cNvSpPr>
                              <a:spLocks/>
                            </p:cNvSpPr>
                            <p:nvPr/>
                          </p:nvSpPr>
                          <p:spPr bwMode="auto">
                            <a:xfrm>
                              <a:off x="500" y="1675"/>
                              <a:ext cx="48" cy="1"/>
                            </a:xfrm>
                            <a:custGeom>
                              <a:avLst/>
                              <a:gdLst>
                                <a:gd name="T0" fmla="*/ 43 w 52"/>
                                <a:gd name="T1" fmla="*/ 0 h 1"/>
                                <a:gd name="T2" fmla="*/ 0 w 52"/>
                                <a:gd name="T3" fmla="*/ 0 h 1"/>
                                <a:gd name="T4" fmla="*/ 5 w 52"/>
                                <a:gd name="T5" fmla="*/ 0 h 1"/>
                                <a:gd name="T6" fmla="*/ 43 w 52"/>
                                <a:gd name="T7" fmla="*/ 0 h 1"/>
                                <a:gd name="T8" fmla="*/ 43 w 52"/>
                                <a:gd name="T9" fmla="*/ 0 h 1"/>
                                <a:gd name="T10" fmla="*/ 43 w 52"/>
                                <a:gd name="T11" fmla="*/ 0 h 1"/>
                                <a:gd name="T12" fmla="*/ 0 60000 65536"/>
                                <a:gd name="T13" fmla="*/ 0 60000 65536"/>
                                <a:gd name="T14" fmla="*/ 0 60000 65536"/>
                                <a:gd name="T15" fmla="*/ 0 60000 65536"/>
                                <a:gd name="T16" fmla="*/ 0 60000 65536"/>
                                <a:gd name="T17" fmla="*/ 0 60000 65536"/>
                                <a:gd name="T18" fmla="*/ 0 w 52"/>
                                <a:gd name="T19" fmla="*/ 0 h 1"/>
                                <a:gd name="T20" fmla="*/ 52 w 52"/>
                                <a:gd name="T21" fmla="*/ 1 h 1"/>
                              </a:gdLst>
                              <a:ahLst/>
                              <a:cxnLst>
                                <a:cxn ang="T12">
                                  <a:pos x="T0" y="T1"/>
                                </a:cxn>
                                <a:cxn ang="T13">
                                  <a:pos x="T2" y="T3"/>
                                </a:cxn>
                                <a:cxn ang="T14">
                                  <a:pos x="T4" y="T5"/>
                                </a:cxn>
                                <a:cxn ang="T15">
                                  <a:pos x="T6" y="T7"/>
                                </a:cxn>
                                <a:cxn ang="T16">
                                  <a:pos x="T8" y="T9"/>
                                </a:cxn>
                                <a:cxn ang="T17">
                                  <a:pos x="T10" y="T11"/>
                                </a:cxn>
                              </a:cxnLst>
                              <a:rect l="T18" t="T19" r="T20" b="T21"/>
                              <a:pathLst>
                                <a:path w="52" h="1">
                                  <a:moveTo>
                                    <a:pt x="51" y="0"/>
                                  </a:moveTo>
                                  <a:lnTo>
                                    <a:pt x="0" y="0"/>
                                  </a:lnTo>
                                  <a:lnTo>
                                    <a:pt x="5" y="0"/>
                                  </a:lnTo>
                                  <a:lnTo>
                                    <a:pt x="5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66" name="Freeform 2070"/>
                            <p:cNvSpPr>
                              <a:spLocks/>
                            </p:cNvSpPr>
                            <p:nvPr/>
                          </p:nvSpPr>
                          <p:spPr bwMode="auto">
                            <a:xfrm>
                              <a:off x="505" y="1675"/>
                              <a:ext cx="43" cy="1"/>
                            </a:xfrm>
                            <a:custGeom>
                              <a:avLst/>
                              <a:gdLst>
                                <a:gd name="T0" fmla="*/ 38 w 47"/>
                                <a:gd name="T1" fmla="*/ 0 h 1"/>
                                <a:gd name="T2" fmla="*/ 0 w 47"/>
                                <a:gd name="T3" fmla="*/ 0 h 1"/>
                                <a:gd name="T4" fmla="*/ 2 w 47"/>
                                <a:gd name="T5" fmla="*/ 0 h 1"/>
                                <a:gd name="T6" fmla="*/ 38 w 47"/>
                                <a:gd name="T7" fmla="*/ 0 h 1"/>
                                <a:gd name="T8" fmla="*/ 38 w 47"/>
                                <a:gd name="T9" fmla="*/ 0 h 1"/>
                                <a:gd name="T10" fmla="*/ 38 w 47"/>
                                <a:gd name="T11" fmla="*/ 0 h 1"/>
                                <a:gd name="T12" fmla="*/ 0 60000 65536"/>
                                <a:gd name="T13" fmla="*/ 0 60000 65536"/>
                                <a:gd name="T14" fmla="*/ 0 60000 65536"/>
                                <a:gd name="T15" fmla="*/ 0 60000 65536"/>
                                <a:gd name="T16" fmla="*/ 0 60000 65536"/>
                                <a:gd name="T17" fmla="*/ 0 60000 65536"/>
                                <a:gd name="T18" fmla="*/ 0 w 47"/>
                                <a:gd name="T19" fmla="*/ 0 h 1"/>
                                <a:gd name="T20" fmla="*/ 47 w 47"/>
                                <a:gd name="T21" fmla="*/ 1 h 1"/>
                              </a:gdLst>
                              <a:ahLst/>
                              <a:cxnLst>
                                <a:cxn ang="T12">
                                  <a:pos x="T0" y="T1"/>
                                </a:cxn>
                                <a:cxn ang="T13">
                                  <a:pos x="T2" y="T3"/>
                                </a:cxn>
                                <a:cxn ang="T14">
                                  <a:pos x="T4" y="T5"/>
                                </a:cxn>
                                <a:cxn ang="T15">
                                  <a:pos x="T6" y="T7"/>
                                </a:cxn>
                                <a:cxn ang="T16">
                                  <a:pos x="T8" y="T9"/>
                                </a:cxn>
                                <a:cxn ang="T17">
                                  <a:pos x="T10" y="T11"/>
                                </a:cxn>
                              </a:cxnLst>
                              <a:rect l="T18" t="T19" r="T20" b="T21"/>
                              <a:pathLst>
                                <a:path w="47" h="1">
                                  <a:moveTo>
                                    <a:pt x="46" y="0"/>
                                  </a:moveTo>
                                  <a:lnTo>
                                    <a:pt x="0" y="0"/>
                                  </a:lnTo>
                                  <a:lnTo>
                                    <a:pt x="2" y="0"/>
                                  </a:lnTo>
                                  <a:lnTo>
                                    <a:pt x="4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67" name="Freeform 2071"/>
                            <p:cNvSpPr>
                              <a:spLocks/>
                            </p:cNvSpPr>
                            <p:nvPr/>
                          </p:nvSpPr>
                          <p:spPr bwMode="auto">
                            <a:xfrm>
                              <a:off x="507" y="1675"/>
                              <a:ext cx="41" cy="1"/>
                            </a:xfrm>
                            <a:custGeom>
                              <a:avLst/>
                              <a:gdLst>
                                <a:gd name="T0" fmla="*/ 36 w 45"/>
                                <a:gd name="T1" fmla="*/ 0 h 1"/>
                                <a:gd name="T2" fmla="*/ 0 w 45"/>
                                <a:gd name="T3" fmla="*/ 0 h 1"/>
                                <a:gd name="T4" fmla="*/ 5 w 45"/>
                                <a:gd name="T5" fmla="*/ 0 h 1"/>
                                <a:gd name="T6" fmla="*/ 36 w 45"/>
                                <a:gd name="T7" fmla="*/ 0 h 1"/>
                                <a:gd name="T8" fmla="*/ 36 w 45"/>
                                <a:gd name="T9" fmla="*/ 0 h 1"/>
                                <a:gd name="T10" fmla="*/ 36 w 45"/>
                                <a:gd name="T11" fmla="*/ 0 h 1"/>
                                <a:gd name="T12" fmla="*/ 0 60000 65536"/>
                                <a:gd name="T13" fmla="*/ 0 60000 65536"/>
                                <a:gd name="T14" fmla="*/ 0 60000 65536"/>
                                <a:gd name="T15" fmla="*/ 0 60000 65536"/>
                                <a:gd name="T16" fmla="*/ 0 60000 65536"/>
                                <a:gd name="T17" fmla="*/ 0 60000 65536"/>
                                <a:gd name="T18" fmla="*/ 0 w 45"/>
                                <a:gd name="T19" fmla="*/ 0 h 1"/>
                                <a:gd name="T20" fmla="*/ 45 w 45"/>
                                <a:gd name="T21" fmla="*/ 1 h 1"/>
                              </a:gdLst>
                              <a:ahLst/>
                              <a:cxnLst>
                                <a:cxn ang="T12">
                                  <a:pos x="T0" y="T1"/>
                                </a:cxn>
                                <a:cxn ang="T13">
                                  <a:pos x="T2" y="T3"/>
                                </a:cxn>
                                <a:cxn ang="T14">
                                  <a:pos x="T4" y="T5"/>
                                </a:cxn>
                                <a:cxn ang="T15">
                                  <a:pos x="T6" y="T7"/>
                                </a:cxn>
                                <a:cxn ang="T16">
                                  <a:pos x="T8" y="T9"/>
                                </a:cxn>
                                <a:cxn ang="T17">
                                  <a:pos x="T10" y="T11"/>
                                </a:cxn>
                              </a:cxnLst>
                              <a:rect l="T18" t="T19" r="T20" b="T21"/>
                              <a:pathLst>
                                <a:path w="45" h="1">
                                  <a:moveTo>
                                    <a:pt x="44" y="0"/>
                                  </a:moveTo>
                                  <a:lnTo>
                                    <a:pt x="0" y="0"/>
                                  </a:lnTo>
                                  <a:lnTo>
                                    <a:pt x="5" y="0"/>
                                  </a:lnTo>
                                  <a:lnTo>
                                    <a:pt x="4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68" name="Freeform 2072"/>
                            <p:cNvSpPr>
                              <a:spLocks/>
                            </p:cNvSpPr>
                            <p:nvPr/>
                          </p:nvSpPr>
                          <p:spPr bwMode="auto">
                            <a:xfrm>
                              <a:off x="511" y="1673"/>
                              <a:ext cx="37" cy="3"/>
                            </a:xfrm>
                            <a:custGeom>
                              <a:avLst/>
                              <a:gdLst>
                                <a:gd name="T0" fmla="*/ 33 w 40"/>
                                <a:gd name="T1" fmla="*/ 2 h 3"/>
                                <a:gd name="T2" fmla="*/ 0 w 40"/>
                                <a:gd name="T3" fmla="*/ 2 h 3"/>
                                <a:gd name="T4" fmla="*/ 3 w 40"/>
                                <a:gd name="T5" fmla="*/ 0 h 3"/>
                                <a:gd name="T6" fmla="*/ 33 w 40"/>
                                <a:gd name="T7" fmla="*/ 0 h 3"/>
                                <a:gd name="T8" fmla="*/ 33 w 40"/>
                                <a:gd name="T9" fmla="*/ 2 h 3"/>
                                <a:gd name="T10" fmla="*/ 33 w 40"/>
                                <a:gd name="T11" fmla="*/ 2 h 3"/>
                                <a:gd name="T12" fmla="*/ 0 60000 65536"/>
                                <a:gd name="T13" fmla="*/ 0 60000 65536"/>
                                <a:gd name="T14" fmla="*/ 0 60000 65536"/>
                                <a:gd name="T15" fmla="*/ 0 60000 65536"/>
                                <a:gd name="T16" fmla="*/ 0 60000 65536"/>
                                <a:gd name="T17" fmla="*/ 0 60000 65536"/>
                                <a:gd name="T18" fmla="*/ 0 w 40"/>
                                <a:gd name="T19" fmla="*/ 0 h 3"/>
                                <a:gd name="T20" fmla="*/ 40 w 40"/>
                                <a:gd name="T21" fmla="*/ 3 h 3"/>
                              </a:gdLst>
                              <a:ahLst/>
                              <a:cxnLst>
                                <a:cxn ang="T12">
                                  <a:pos x="T0" y="T1"/>
                                </a:cxn>
                                <a:cxn ang="T13">
                                  <a:pos x="T2" y="T3"/>
                                </a:cxn>
                                <a:cxn ang="T14">
                                  <a:pos x="T4" y="T5"/>
                                </a:cxn>
                                <a:cxn ang="T15">
                                  <a:pos x="T6" y="T7"/>
                                </a:cxn>
                                <a:cxn ang="T16">
                                  <a:pos x="T8" y="T9"/>
                                </a:cxn>
                                <a:cxn ang="T17">
                                  <a:pos x="T10" y="T11"/>
                                </a:cxn>
                              </a:cxnLst>
                              <a:rect l="T18" t="T19" r="T20" b="T21"/>
                              <a:pathLst>
                                <a:path w="40" h="3">
                                  <a:moveTo>
                                    <a:pt x="39" y="2"/>
                                  </a:moveTo>
                                  <a:lnTo>
                                    <a:pt x="0" y="2"/>
                                  </a:lnTo>
                                  <a:lnTo>
                                    <a:pt x="3" y="0"/>
                                  </a:lnTo>
                                  <a:lnTo>
                                    <a:pt x="39" y="0"/>
                                  </a:lnTo>
                                  <a:lnTo>
                                    <a:pt x="39"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69" name="Freeform 2073"/>
                            <p:cNvSpPr>
                              <a:spLocks/>
                            </p:cNvSpPr>
                            <p:nvPr/>
                          </p:nvSpPr>
                          <p:spPr bwMode="auto">
                            <a:xfrm>
                              <a:off x="514" y="1673"/>
                              <a:ext cx="34" cy="1"/>
                            </a:xfrm>
                            <a:custGeom>
                              <a:avLst/>
                              <a:gdLst>
                                <a:gd name="T0" fmla="*/ 30 w 37"/>
                                <a:gd name="T1" fmla="*/ 0 h 1"/>
                                <a:gd name="T2" fmla="*/ 0 w 37"/>
                                <a:gd name="T3" fmla="*/ 0 h 1"/>
                                <a:gd name="T4" fmla="*/ 5 w 37"/>
                                <a:gd name="T5" fmla="*/ 0 h 1"/>
                                <a:gd name="T6" fmla="*/ 30 w 37"/>
                                <a:gd name="T7" fmla="*/ 0 h 1"/>
                                <a:gd name="T8" fmla="*/ 30 w 37"/>
                                <a:gd name="T9" fmla="*/ 0 h 1"/>
                                <a:gd name="T10" fmla="*/ 30 w 37"/>
                                <a:gd name="T11" fmla="*/ 0 h 1"/>
                                <a:gd name="T12" fmla="*/ 0 60000 65536"/>
                                <a:gd name="T13" fmla="*/ 0 60000 65536"/>
                                <a:gd name="T14" fmla="*/ 0 60000 65536"/>
                                <a:gd name="T15" fmla="*/ 0 60000 65536"/>
                                <a:gd name="T16" fmla="*/ 0 60000 65536"/>
                                <a:gd name="T17" fmla="*/ 0 60000 65536"/>
                                <a:gd name="T18" fmla="*/ 0 w 37"/>
                                <a:gd name="T19" fmla="*/ 0 h 1"/>
                                <a:gd name="T20" fmla="*/ 37 w 37"/>
                                <a:gd name="T21" fmla="*/ 1 h 1"/>
                              </a:gdLst>
                              <a:ahLst/>
                              <a:cxnLst>
                                <a:cxn ang="T12">
                                  <a:pos x="T0" y="T1"/>
                                </a:cxn>
                                <a:cxn ang="T13">
                                  <a:pos x="T2" y="T3"/>
                                </a:cxn>
                                <a:cxn ang="T14">
                                  <a:pos x="T4" y="T5"/>
                                </a:cxn>
                                <a:cxn ang="T15">
                                  <a:pos x="T6" y="T7"/>
                                </a:cxn>
                                <a:cxn ang="T16">
                                  <a:pos x="T8" y="T9"/>
                                </a:cxn>
                                <a:cxn ang="T17">
                                  <a:pos x="T10" y="T11"/>
                                </a:cxn>
                              </a:cxnLst>
                              <a:rect l="T18" t="T19" r="T20" b="T21"/>
                              <a:pathLst>
                                <a:path w="37" h="1">
                                  <a:moveTo>
                                    <a:pt x="36" y="0"/>
                                  </a:moveTo>
                                  <a:lnTo>
                                    <a:pt x="0" y="0"/>
                                  </a:lnTo>
                                  <a:lnTo>
                                    <a:pt x="5" y="0"/>
                                  </a:lnTo>
                                  <a:lnTo>
                                    <a:pt x="3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70" name="Freeform 2074"/>
                            <p:cNvSpPr>
                              <a:spLocks/>
                            </p:cNvSpPr>
                            <p:nvPr/>
                          </p:nvSpPr>
                          <p:spPr bwMode="auto">
                            <a:xfrm>
                              <a:off x="518" y="1673"/>
                              <a:ext cx="30" cy="1"/>
                            </a:xfrm>
                            <a:custGeom>
                              <a:avLst/>
                              <a:gdLst>
                                <a:gd name="T0" fmla="*/ 27 w 32"/>
                                <a:gd name="T1" fmla="*/ 0 h 1"/>
                                <a:gd name="T2" fmla="*/ 0 w 32"/>
                                <a:gd name="T3" fmla="*/ 0 h 1"/>
                                <a:gd name="T4" fmla="*/ 2 w 32"/>
                                <a:gd name="T5" fmla="*/ 0 h 1"/>
                                <a:gd name="T6" fmla="*/ 27 w 32"/>
                                <a:gd name="T7" fmla="*/ 0 h 1"/>
                                <a:gd name="T8" fmla="*/ 27 w 32"/>
                                <a:gd name="T9" fmla="*/ 0 h 1"/>
                                <a:gd name="T10" fmla="*/ 27 w 32"/>
                                <a:gd name="T11" fmla="*/ 0 h 1"/>
                                <a:gd name="T12" fmla="*/ 0 60000 65536"/>
                                <a:gd name="T13" fmla="*/ 0 60000 65536"/>
                                <a:gd name="T14" fmla="*/ 0 60000 65536"/>
                                <a:gd name="T15" fmla="*/ 0 60000 65536"/>
                                <a:gd name="T16" fmla="*/ 0 60000 65536"/>
                                <a:gd name="T17" fmla="*/ 0 60000 65536"/>
                                <a:gd name="T18" fmla="*/ 0 w 32"/>
                                <a:gd name="T19" fmla="*/ 0 h 1"/>
                                <a:gd name="T20" fmla="*/ 32 w 32"/>
                                <a:gd name="T21" fmla="*/ 1 h 1"/>
                              </a:gdLst>
                              <a:ahLst/>
                              <a:cxnLst>
                                <a:cxn ang="T12">
                                  <a:pos x="T0" y="T1"/>
                                </a:cxn>
                                <a:cxn ang="T13">
                                  <a:pos x="T2" y="T3"/>
                                </a:cxn>
                                <a:cxn ang="T14">
                                  <a:pos x="T4" y="T5"/>
                                </a:cxn>
                                <a:cxn ang="T15">
                                  <a:pos x="T6" y="T7"/>
                                </a:cxn>
                                <a:cxn ang="T16">
                                  <a:pos x="T8" y="T9"/>
                                </a:cxn>
                                <a:cxn ang="T17">
                                  <a:pos x="T10" y="T11"/>
                                </a:cxn>
                              </a:cxnLst>
                              <a:rect l="T18" t="T19" r="T20" b="T21"/>
                              <a:pathLst>
                                <a:path w="32" h="1">
                                  <a:moveTo>
                                    <a:pt x="31" y="0"/>
                                  </a:moveTo>
                                  <a:lnTo>
                                    <a:pt x="0" y="0"/>
                                  </a:lnTo>
                                  <a:lnTo>
                                    <a:pt x="2" y="0"/>
                                  </a:lnTo>
                                  <a:lnTo>
                                    <a:pt x="3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71" name="Freeform 2075"/>
                            <p:cNvSpPr>
                              <a:spLocks/>
                            </p:cNvSpPr>
                            <p:nvPr/>
                          </p:nvSpPr>
                          <p:spPr bwMode="auto">
                            <a:xfrm>
                              <a:off x="520" y="1673"/>
                              <a:ext cx="28" cy="1"/>
                            </a:xfrm>
                            <a:custGeom>
                              <a:avLst/>
                              <a:gdLst>
                                <a:gd name="T0" fmla="*/ 25 w 30"/>
                                <a:gd name="T1" fmla="*/ 0 h 1"/>
                                <a:gd name="T2" fmla="*/ 0 w 30"/>
                                <a:gd name="T3" fmla="*/ 0 h 1"/>
                                <a:gd name="T4" fmla="*/ 4 w 30"/>
                                <a:gd name="T5" fmla="*/ 0 h 1"/>
                                <a:gd name="T6" fmla="*/ 25 w 30"/>
                                <a:gd name="T7" fmla="*/ 0 h 1"/>
                                <a:gd name="T8" fmla="*/ 25 w 30"/>
                                <a:gd name="T9" fmla="*/ 0 h 1"/>
                                <a:gd name="T10" fmla="*/ 25 w 30"/>
                                <a:gd name="T11" fmla="*/ 0 h 1"/>
                                <a:gd name="T12" fmla="*/ 0 60000 65536"/>
                                <a:gd name="T13" fmla="*/ 0 60000 65536"/>
                                <a:gd name="T14" fmla="*/ 0 60000 65536"/>
                                <a:gd name="T15" fmla="*/ 0 60000 65536"/>
                                <a:gd name="T16" fmla="*/ 0 60000 65536"/>
                                <a:gd name="T17" fmla="*/ 0 60000 65536"/>
                                <a:gd name="T18" fmla="*/ 0 w 30"/>
                                <a:gd name="T19" fmla="*/ 0 h 1"/>
                                <a:gd name="T20" fmla="*/ 30 w 30"/>
                                <a:gd name="T21" fmla="*/ 1 h 1"/>
                              </a:gdLst>
                              <a:ahLst/>
                              <a:cxnLst>
                                <a:cxn ang="T12">
                                  <a:pos x="T0" y="T1"/>
                                </a:cxn>
                                <a:cxn ang="T13">
                                  <a:pos x="T2" y="T3"/>
                                </a:cxn>
                                <a:cxn ang="T14">
                                  <a:pos x="T4" y="T5"/>
                                </a:cxn>
                                <a:cxn ang="T15">
                                  <a:pos x="T6" y="T7"/>
                                </a:cxn>
                                <a:cxn ang="T16">
                                  <a:pos x="T8" y="T9"/>
                                </a:cxn>
                                <a:cxn ang="T17">
                                  <a:pos x="T10" y="T11"/>
                                </a:cxn>
                              </a:cxnLst>
                              <a:rect l="T18" t="T19" r="T20" b="T21"/>
                              <a:pathLst>
                                <a:path w="30" h="1">
                                  <a:moveTo>
                                    <a:pt x="29" y="0"/>
                                  </a:moveTo>
                                  <a:lnTo>
                                    <a:pt x="0" y="0"/>
                                  </a:lnTo>
                                  <a:lnTo>
                                    <a:pt x="4" y="0"/>
                                  </a:lnTo>
                                  <a:lnTo>
                                    <a:pt x="29"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72" name="Freeform 2076"/>
                            <p:cNvSpPr>
                              <a:spLocks/>
                            </p:cNvSpPr>
                            <p:nvPr/>
                          </p:nvSpPr>
                          <p:spPr bwMode="auto">
                            <a:xfrm>
                              <a:off x="524" y="1673"/>
                              <a:ext cx="24" cy="1"/>
                            </a:xfrm>
                            <a:custGeom>
                              <a:avLst/>
                              <a:gdLst>
                                <a:gd name="T0" fmla="*/ 21 w 26"/>
                                <a:gd name="T1" fmla="*/ 0 h 1"/>
                                <a:gd name="T2" fmla="*/ 0 w 26"/>
                                <a:gd name="T3" fmla="*/ 0 h 1"/>
                                <a:gd name="T4" fmla="*/ 4 w 26"/>
                                <a:gd name="T5" fmla="*/ 0 h 1"/>
                                <a:gd name="T6" fmla="*/ 21 w 26"/>
                                <a:gd name="T7" fmla="*/ 0 h 1"/>
                                <a:gd name="T8" fmla="*/ 21 w 26"/>
                                <a:gd name="T9" fmla="*/ 0 h 1"/>
                                <a:gd name="T10" fmla="*/ 21 w 26"/>
                                <a:gd name="T11" fmla="*/ 0 h 1"/>
                                <a:gd name="T12" fmla="*/ 0 60000 65536"/>
                                <a:gd name="T13" fmla="*/ 0 60000 65536"/>
                                <a:gd name="T14" fmla="*/ 0 60000 65536"/>
                                <a:gd name="T15" fmla="*/ 0 60000 65536"/>
                                <a:gd name="T16" fmla="*/ 0 60000 65536"/>
                                <a:gd name="T17" fmla="*/ 0 60000 65536"/>
                                <a:gd name="T18" fmla="*/ 0 w 26"/>
                                <a:gd name="T19" fmla="*/ 0 h 1"/>
                                <a:gd name="T20" fmla="*/ 26 w 26"/>
                                <a:gd name="T21" fmla="*/ 1 h 1"/>
                              </a:gdLst>
                              <a:ahLst/>
                              <a:cxnLst>
                                <a:cxn ang="T12">
                                  <a:pos x="T0" y="T1"/>
                                </a:cxn>
                                <a:cxn ang="T13">
                                  <a:pos x="T2" y="T3"/>
                                </a:cxn>
                                <a:cxn ang="T14">
                                  <a:pos x="T4" y="T5"/>
                                </a:cxn>
                                <a:cxn ang="T15">
                                  <a:pos x="T6" y="T7"/>
                                </a:cxn>
                                <a:cxn ang="T16">
                                  <a:pos x="T8" y="T9"/>
                                </a:cxn>
                                <a:cxn ang="T17">
                                  <a:pos x="T10" y="T11"/>
                                </a:cxn>
                              </a:cxnLst>
                              <a:rect l="T18" t="T19" r="T20" b="T21"/>
                              <a:pathLst>
                                <a:path w="26" h="1">
                                  <a:moveTo>
                                    <a:pt x="25" y="0"/>
                                  </a:moveTo>
                                  <a:lnTo>
                                    <a:pt x="0" y="0"/>
                                  </a:lnTo>
                                  <a:lnTo>
                                    <a:pt x="4" y="0"/>
                                  </a:lnTo>
                                  <a:lnTo>
                                    <a:pt x="2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73" name="Freeform 2077"/>
                            <p:cNvSpPr>
                              <a:spLocks/>
                            </p:cNvSpPr>
                            <p:nvPr/>
                          </p:nvSpPr>
                          <p:spPr bwMode="auto">
                            <a:xfrm>
                              <a:off x="528" y="1673"/>
                              <a:ext cx="20" cy="1"/>
                            </a:xfrm>
                            <a:custGeom>
                              <a:avLst/>
                              <a:gdLst>
                                <a:gd name="T0" fmla="*/ 17 w 22"/>
                                <a:gd name="T1" fmla="*/ 0 h 1"/>
                                <a:gd name="T2" fmla="*/ 0 w 22"/>
                                <a:gd name="T3" fmla="*/ 0 h 1"/>
                                <a:gd name="T4" fmla="*/ 4 w 22"/>
                                <a:gd name="T5" fmla="*/ 0 h 1"/>
                                <a:gd name="T6" fmla="*/ 17 w 22"/>
                                <a:gd name="T7" fmla="*/ 0 h 1"/>
                                <a:gd name="T8" fmla="*/ 17 w 22"/>
                                <a:gd name="T9" fmla="*/ 0 h 1"/>
                                <a:gd name="T10" fmla="*/ 17 w 22"/>
                                <a:gd name="T11" fmla="*/ 0 h 1"/>
                                <a:gd name="T12" fmla="*/ 0 60000 65536"/>
                                <a:gd name="T13" fmla="*/ 0 60000 65536"/>
                                <a:gd name="T14" fmla="*/ 0 60000 65536"/>
                                <a:gd name="T15" fmla="*/ 0 60000 65536"/>
                                <a:gd name="T16" fmla="*/ 0 60000 65536"/>
                                <a:gd name="T17" fmla="*/ 0 60000 65536"/>
                                <a:gd name="T18" fmla="*/ 0 w 22"/>
                                <a:gd name="T19" fmla="*/ 0 h 1"/>
                                <a:gd name="T20" fmla="*/ 22 w 2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2" h="1">
                                  <a:moveTo>
                                    <a:pt x="21" y="0"/>
                                  </a:moveTo>
                                  <a:lnTo>
                                    <a:pt x="0" y="0"/>
                                  </a:lnTo>
                                  <a:lnTo>
                                    <a:pt x="4" y="0"/>
                                  </a:lnTo>
                                  <a:lnTo>
                                    <a:pt x="21"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74" name="Freeform 2078"/>
                            <p:cNvSpPr>
                              <a:spLocks/>
                            </p:cNvSpPr>
                            <p:nvPr/>
                          </p:nvSpPr>
                          <p:spPr bwMode="auto">
                            <a:xfrm>
                              <a:off x="531" y="1673"/>
                              <a:ext cx="17" cy="1"/>
                            </a:xfrm>
                            <a:custGeom>
                              <a:avLst/>
                              <a:gdLst>
                                <a:gd name="T0" fmla="*/ 15 w 18"/>
                                <a:gd name="T1" fmla="*/ 0 h 1"/>
                                <a:gd name="T2" fmla="*/ 0 w 18"/>
                                <a:gd name="T3" fmla="*/ 0 h 1"/>
                                <a:gd name="T4" fmla="*/ 3 w 18"/>
                                <a:gd name="T5" fmla="*/ 0 h 1"/>
                                <a:gd name="T6" fmla="*/ 15 w 18"/>
                                <a:gd name="T7" fmla="*/ 0 h 1"/>
                                <a:gd name="T8" fmla="*/ 15 w 18"/>
                                <a:gd name="T9" fmla="*/ 0 h 1"/>
                                <a:gd name="T10" fmla="*/ 15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17" y="0"/>
                                  </a:moveTo>
                                  <a:lnTo>
                                    <a:pt x="0" y="0"/>
                                  </a:lnTo>
                                  <a:lnTo>
                                    <a:pt x="3" y="0"/>
                                  </a:lnTo>
                                  <a:lnTo>
                                    <a:pt x="17"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75" name="Freeform 2079"/>
                            <p:cNvSpPr>
                              <a:spLocks/>
                            </p:cNvSpPr>
                            <p:nvPr/>
                          </p:nvSpPr>
                          <p:spPr bwMode="auto">
                            <a:xfrm>
                              <a:off x="534" y="1673"/>
                              <a:ext cx="14" cy="1"/>
                            </a:xfrm>
                            <a:custGeom>
                              <a:avLst/>
                              <a:gdLst>
                                <a:gd name="T0" fmla="*/ 12 w 15"/>
                                <a:gd name="T1" fmla="*/ 0 h 1"/>
                                <a:gd name="T2" fmla="*/ 0 w 15"/>
                                <a:gd name="T3" fmla="*/ 0 h 1"/>
                                <a:gd name="T4" fmla="*/ 3 w 15"/>
                                <a:gd name="T5" fmla="*/ 0 h 1"/>
                                <a:gd name="T6" fmla="*/ 12 w 15"/>
                                <a:gd name="T7" fmla="*/ 0 h 1"/>
                                <a:gd name="T8" fmla="*/ 12 w 15"/>
                                <a:gd name="T9" fmla="*/ 0 h 1"/>
                                <a:gd name="T10" fmla="*/ 12 w 15"/>
                                <a:gd name="T11" fmla="*/ 0 h 1"/>
                                <a:gd name="T12" fmla="*/ 0 60000 65536"/>
                                <a:gd name="T13" fmla="*/ 0 60000 65536"/>
                                <a:gd name="T14" fmla="*/ 0 60000 65536"/>
                                <a:gd name="T15" fmla="*/ 0 60000 65536"/>
                                <a:gd name="T16" fmla="*/ 0 60000 65536"/>
                                <a:gd name="T17" fmla="*/ 0 60000 65536"/>
                                <a:gd name="T18" fmla="*/ 0 w 15"/>
                                <a:gd name="T19" fmla="*/ 0 h 1"/>
                                <a:gd name="T20" fmla="*/ 15 w 1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 h="1">
                                  <a:moveTo>
                                    <a:pt x="14" y="0"/>
                                  </a:moveTo>
                                  <a:lnTo>
                                    <a:pt x="0" y="0"/>
                                  </a:lnTo>
                                  <a:lnTo>
                                    <a:pt x="3" y="0"/>
                                  </a:lnTo>
                                  <a:lnTo>
                                    <a:pt x="1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76" name="Freeform 2080"/>
                            <p:cNvSpPr>
                              <a:spLocks/>
                            </p:cNvSpPr>
                            <p:nvPr/>
                          </p:nvSpPr>
                          <p:spPr bwMode="auto">
                            <a:xfrm>
                              <a:off x="537" y="1671"/>
                              <a:ext cx="11" cy="3"/>
                            </a:xfrm>
                            <a:custGeom>
                              <a:avLst/>
                              <a:gdLst>
                                <a:gd name="T0" fmla="*/ 9 w 12"/>
                                <a:gd name="T1" fmla="*/ 2 h 3"/>
                                <a:gd name="T2" fmla="*/ 0 w 12"/>
                                <a:gd name="T3" fmla="*/ 2 h 3"/>
                                <a:gd name="T4" fmla="*/ 5 w 12"/>
                                <a:gd name="T5" fmla="*/ 0 h 3"/>
                                <a:gd name="T6" fmla="*/ 9 w 12"/>
                                <a:gd name="T7" fmla="*/ 0 h 3"/>
                                <a:gd name="T8" fmla="*/ 9 w 12"/>
                                <a:gd name="T9" fmla="*/ 2 h 3"/>
                                <a:gd name="T10" fmla="*/ 9 w 12"/>
                                <a:gd name="T11" fmla="*/ 2 h 3"/>
                                <a:gd name="T12" fmla="*/ 0 60000 65536"/>
                                <a:gd name="T13" fmla="*/ 0 60000 65536"/>
                                <a:gd name="T14" fmla="*/ 0 60000 65536"/>
                                <a:gd name="T15" fmla="*/ 0 60000 65536"/>
                                <a:gd name="T16" fmla="*/ 0 60000 65536"/>
                                <a:gd name="T17" fmla="*/ 0 60000 65536"/>
                                <a:gd name="T18" fmla="*/ 0 w 12"/>
                                <a:gd name="T19" fmla="*/ 0 h 3"/>
                                <a:gd name="T20" fmla="*/ 12 w 12"/>
                                <a:gd name="T21" fmla="*/ 3 h 3"/>
                              </a:gdLst>
                              <a:ahLst/>
                              <a:cxnLst>
                                <a:cxn ang="T12">
                                  <a:pos x="T0" y="T1"/>
                                </a:cxn>
                                <a:cxn ang="T13">
                                  <a:pos x="T2" y="T3"/>
                                </a:cxn>
                                <a:cxn ang="T14">
                                  <a:pos x="T4" y="T5"/>
                                </a:cxn>
                                <a:cxn ang="T15">
                                  <a:pos x="T6" y="T7"/>
                                </a:cxn>
                                <a:cxn ang="T16">
                                  <a:pos x="T8" y="T9"/>
                                </a:cxn>
                                <a:cxn ang="T17">
                                  <a:pos x="T10" y="T11"/>
                                </a:cxn>
                              </a:cxnLst>
                              <a:rect l="T18" t="T19" r="T20" b="T21"/>
                              <a:pathLst>
                                <a:path w="12" h="3">
                                  <a:moveTo>
                                    <a:pt x="11" y="2"/>
                                  </a:moveTo>
                                  <a:lnTo>
                                    <a:pt x="0" y="2"/>
                                  </a:lnTo>
                                  <a:lnTo>
                                    <a:pt x="5" y="0"/>
                                  </a:lnTo>
                                  <a:lnTo>
                                    <a:pt x="11" y="0"/>
                                  </a:lnTo>
                                  <a:lnTo>
                                    <a:pt x="11" y="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77" name="Freeform 2081"/>
                            <p:cNvSpPr>
                              <a:spLocks/>
                            </p:cNvSpPr>
                            <p:nvPr/>
                          </p:nvSpPr>
                          <p:spPr bwMode="auto">
                            <a:xfrm>
                              <a:off x="541" y="1671"/>
                              <a:ext cx="7" cy="1"/>
                            </a:xfrm>
                            <a:custGeom>
                              <a:avLst/>
                              <a:gdLst>
                                <a:gd name="T0" fmla="*/ 6 w 7"/>
                                <a:gd name="T1" fmla="*/ 0 h 1"/>
                                <a:gd name="T2" fmla="*/ 0 w 7"/>
                                <a:gd name="T3" fmla="*/ 0 h 1"/>
                                <a:gd name="T4" fmla="*/ 4 w 7"/>
                                <a:gd name="T5" fmla="*/ 0 h 1"/>
                                <a:gd name="T6" fmla="*/ 6 w 7"/>
                                <a:gd name="T7" fmla="*/ 0 h 1"/>
                                <a:gd name="T8" fmla="*/ 6 w 7"/>
                                <a:gd name="T9" fmla="*/ 0 h 1"/>
                                <a:gd name="T10" fmla="*/ 6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6" y="0"/>
                                  </a:moveTo>
                                  <a:lnTo>
                                    <a:pt x="0" y="0"/>
                                  </a:lnTo>
                                  <a:lnTo>
                                    <a:pt x="4" y="0"/>
                                  </a:lnTo>
                                  <a:lnTo>
                                    <a:pt x="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78" name="Freeform 2082"/>
                            <p:cNvSpPr>
                              <a:spLocks/>
                            </p:cNvSpPr>
                            <p:nvPr/>
                          </p:nvSpPr>
                          <p:spPr bwMode="auto">
                            <a:xfrm>
                              <a:off x="545" y="1671"/>
                              <a:ext cx="4" cy="1"/>
                            </a:xfrm>
                            <a:custGeom>
                              <a:avLst/>
                              <a:gdLst>
                                <a:gd name="T0" fmla="*/ 2 w 5"/>
                                <a:gd name="T1" fmla="*/ 0 h 1"/>
                                <a:gd name="T2" fmla="*/ 0 w 5"/>
                                <a:gd name="T3" fmla="*/ 0 h 1"/>
                                <a:gd name="T4" fmla="*/ 2 w 5"/>
                                <a:gd name="T5" fmla="*/ 0 h 1"/>
                                <a:gd name="T6" fmla="*/ 2 w 5"/>
                                <a:gd name="T7" fmla="*/ 0 h 1"/>
                                <a:gd name="T8" fmla="*/ 2 w 5"/>
                                <a:gd name="T9" fmla="*/ 0 h 1"/>
                                <a:gd name="T10" fmla="*/ 0 60000 65536"/>
                                <a:gd name="T11" fmla="*/ 0 60000 65536"/>
                                <a:gd name="T12" fmla="*/ 0 60000 65536"/>
                                <a:gd name="T13" fmla="*/ 0 60000 65536"/>
                                <a:gd name="T14" fmla="*/ 0 60000 65536"/>
                                <a:gd name="T15" fmla="*/ 0 w 5"/>
                                <a:gd name="T16" fmla="*/ 0 h 1"/>
                                <a:gd name="T17" fmla="*/ 5 w 5"/>
                                <a:gd name="T18" fmla="*/ 1 h 1"/>
                              </a:gdLst>
                              <a:ahLst/>
                              <a:cxnLst>
                                <a:cxn ang="T10">
                                  <a:pos x="T0" y="T1"/>
                                </a:cxn>
                                <a:cxn ang="T11">
                                  <a:pos x="T2" y="T3"/>
                                </a:cxn>
                                <a:cxn ang="T12">
                                  <a:pos x="T4" y="T5"/>
                                </a:cxn>
                                <a:cxn ang="T13">
                                  <a:pos x="T6" y="T7"/>
                                </a:cxn>
                                <a:cxn ang="T14">
                                  <a:pos x="T8" y="T9"/>
                                </a:cxn>
                              </a:cxnLst>
                              <a:rect l="T15" t="T16" r="T17" b="T18"/>
                              <a:pathLst>
                                <a:path w="5" h="1">
                                  <a:moveTo>
                                    <a:pt x="2" y="0"/>
                                  </a:moveTo>
                                  <a:lnTo>
                                    <a:pt x="0" y="0"/>
                                  </a:lnTo>
                                  <a:lnTo>
                                    <a:pt x="4" y="0"/>
                                  </a:lnTo>
                                  <a:lnTo>
                                    <a:pt x="2"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79" name="Freeform 2083"/>
                            <p:cNvSpPr>
                              <a:spLocks/>
                            </p:cNvSpPr>
                            <p:nvPr/>
                          </p:nvSpPr>
                          <p:spPr bwMode="auto">
                            <a:xfrm>
                              <a:off x="357" y="1671"/>
                              <a:ext cx="192" cy="59"/>
                            </a:xfrm>
                            <a:custGeom>
                              <a:avLst/>
                              <a:gdLst>
                                <a:gd name="T0" fmla="*/ 0 w 212"/>
                                <a:gd name="T1" fmla="*/ 12 h 66"/>
                                <a:gd name="T2" fmla="*/ 7 w 212"/>
                                <a:gd name="T3" fmla="*/ 26 h 66"/>
                                <a:gd name="T4" fmla="*/ 26 w 212"/>
                                <a:gd name="T5" fmla="*/ 30 h 66"/>
                                <a:gd name="T6" fmla="*/ 34 w 212"/>
                                <a:gd name="T7" fmla="*/ 34 h 66"/>
                                <a:gd name="T8" fmla="*/ 45 w 212"/>
                                <a:gd name="T9" fmla="*/ 30 h 66"/>
                                <a:gd name="T10" fmla="*/ 53 w 212"/>
                                <a:gd name="T11" fmla="*/ 37 h 66"/>
                                <a:gd name="T12" fmla="*/ 62 w 212"/>
                                <a:gd name="T13" fmla="*/ 34 h 66"/>
                                <a:gd name="T14" fmla="*/ 67 w 212"/>
                                <a:gd name="T15" fmla="*/ 40 h 66"/>
                                <a:gd name="T16" fmla="*/ 75 w 212"/>
                                <a:gd name="T17" fmla="*/ 40 h 66"/>
                                <a:gd name="T18" fmla="*/ 82 w 212"/>
                                <a:gd name="T19" fmla="*/ 47 h 66"/>
                                <a:gd name="T20" fmla="*/ 90 w 212"/>
                                <a:gd name="T21" fmla="*/ 44 h 66"/>
                                <a:gd name="T22" fmla="*/ 95 w 212"/>
                                <a:gd name="T23" fmla="*/ 47 h 66"/>
                                <a:gd name="T24" fmla="*/ 105 w 212"/>
                                <a:gd name="T25" fmla="*/ 47 h 66"/>
                                <a:gd name="T26" fmla="*/ 110 w 212"/>
                                <a:gd name="T27" fmla="*/ 52 h 66"/>
                                <a:gd name="T28" fmla="*/ 120 w 212"/>
                                <a:gd name="T29" fmla="*/ 52 h 66"/>
                                <a:gd name="T30" fmla="*/ 137 w 212"/>
                                <a:gd name="T31" fmla="*/ 46 h 66"/>
                                <a:gd name="T32" fmla="*/ 158 w 212"/>
                                <a:gd name="T33" fmla="*/ 32 h 66"/>
                                <a:gd name="T34" fmla="*/ 173 w 212"/>
                                <a:gd name="T35" fmla="*/ 0 h 66"/>
                                <a:gd name="T36" fmla="*/ 0 w 212"/>
                                <a:gd name="T37" fmla="*/ 12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
                                <a:gd name="T58" fmla="*/ 0 h 66"/>
                                <a:gd name="T59" fmla="*/ 212 w 212"/>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 h="66">
                                  <a:moveTo>
                                    <a:pt x="0" y="15"/>
                                  </a:moveTo>
                                  <a:lnTo>
                                    <a:pt x="9" y="32"/>
                                  </a:lnTo>
                                  <a:lnTo>
                                    <a:pt x="32" y="38"/>
                                  </a:lnTo>
                                  <a:lnTo>
                                    <a:pt x="42" y="42"/>
                                  </a:lnTo>
                                  <a:lnTo>
                                    <a:pt x="55" y="38"/>
                                  </a:lnTo>
                                  <a:lnTo>
                                    <a:pt x="65" y="46"/>
                                  </a:lnTo>
                                  <a:lnTo>
                                    <a:pt x="75" y="42"/>
                                  </a:lnTo>
                                  <a:lnTo>
                                    <a:pt x="82" y="50"/>
                                  </a:lnTo>
                                  <a:lnTo>
                                    <a:pt x="92" y="50"/>
                                  </a:lnTo>
                                  <a:lnTo>
                                    <a:pt x="101" y="59"/>
                                  </a:lnTo>
                                  <a:lnTo>
                                    <a:pt x="109" y="55"/>
                                  </a:lnTo>
                                  <a:lnTo>
                                    <a:pt x="116" y="59"/>
                                  </a:lnTo>
                                  <a:lnTo>
                                    <a:pt x="128" y="59"/>
                                  </a:lnTo>
                                  <a:lnTo>
                                    <a:pt x="135" y="65"/>
                                  </a:lnTo>
                                  <a:lnTo>
                                    <a:pt x="146" y="65"/>
                                  </a:lnTo>
                                  <a:lnTo>
                                    <a:pt x="167" y="57"/>
                                  </a:lnTo>
                                  <a:lnTo>
                                    <a:pt x="192" y="40"/>
                                  </a:lnTo>
                                  <a:lnTo>
                                    <a:pt x="211" y="0"/>
                                  </a:lnTo>
                                  <a:lnTo>
                                    <a:pt x="0" y="15"/>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380" name="Freeform 2084"/>
                            <p:cNvSpPr>
                              <a:spLocks/>
                            </p:cNvSpPr>
                            <p:nvPr/>
                          </p:nvSpPr>
                          <p:spPr bwMode="auto">
                            <a:xfrm>
                              <a:off x="514" y="1406"/>
                              <a:ext cx="473" cy="355"/>
                            </a:xfrm>
                            <a:custGeom>
                              <a:avLst/>
                              <a:gdLst>
                                <a:gd name="T0" fmla="*/ 57 w 520"/>
                                <a:gd name="T1" fmla="*/ 210 h 403"/>
                                <a:gd name="T2" fmla="*/ 5 w 520"/>
                                <a:gd name="T3" fmla="*/ 263 h 403"/>
                                <a:gd name="T4" fmla="*/ 0 w 520"/>
                                <a:gd name="T5" fmla="*/ 279 h 403"/>
                                <a:gd name="T6" fmla="*/ 0 w 520"/>
                                <a:gd name="T7" fmla="*/ 290 h 403"/>
                                <a:gd name="T8" fmla="*/ 15 w 520"/>
                                <a:gd name="T9" fmla="*/ 292 h 403"/>
                                <a:gd name="T10" fmla="*/ 32 w 520"/>
                                <a:gd name="T11" fmla="*/ 297 h 403"/>
                                <a:gd name="T12" fmla="*/ 41 w 520"/>
                                <a:gd name="T13" fmla="*/ 309 h 403"/>
                                <a:gd name="T14" fmla="*/ 54 w 520"/>
                                <a:gd name="T15" fmla="*/ 309 h 403"/>
                                <a:gd name="T16" fmla="*/ 66 w 520"/>
                                <a:gd name="T17" fmla="*/ 303 h 403"/>
                                <a:gd name="T18" fmla="*/ 88 w 520"/>
                                <a:gd name="T19" fmla="*/ 309 h 403"/>
                                <a:gd name="T20" fmla="*/ 116 w 520"/>
                                <a:gd name="T21" fmla="*/ 309 h 403"/>
                                <a:gd name="T22" fmla="*/ 128 w 520"/>
                                <a:gd name="T23" fmla="*/ 305 h 403"/>
                                <a:gd name="T24" fmla="*/ 136 w 520"/>
                                <a:gd name="T25" fmla="*/ 312 h 403"/>
                                <a:gd name="T26" fmla="*/ 154 w 520"/>
                                <a:gd name="T27" fmla="*/ 312 h 403"/>
                                <a:gd name="T28" fmla="*/ 169 w 520"/>
                                <a:gd name="T29" fmla="*/ 300 h 403"/>
                                <a:gd name="T30" fmla="*/ 195 w 520"/>
                                <a:gd name="T31" fmla="*/ 296 h 403"/>
                                <a:gd name="T32" fmla="*/ 201 w 520"/>
                                <a:gd name="T33" fmla="*/ 285 h 403"/>
                                <a:gd name="T34" fmla="*/ 211 w 520"/>
                                <a:gd name="T35" fmla="*/ 277 h 403"/>
                                <a:gd name="T36" fmla="*/ 229 w 520"/>
                                <a:gd name="T37" fmla="*/ 263 h 403"/>
                                <a:gd name="T38" fmla="*/ 234 w 520"/>
                                <a:gd name="T39" fmla="*/ 251 h 403"/>
                                <a:gd name="T40" fmla="*/ 249 w 520"/>
                                <a:gd name="T41" fmla="*/ 248 h 403"/>
                                <a:gd name="T42" fmla="*/ 255 w 520"/>
                                <a:gd name="T43" fmla="*/ 237 h 403"/>
                                <a:gd name="T44" fmla="*/ 269 w 520"/>
                                <a:gd name="T45" fmla="*/ 229 h 403"/>
                                <a:gd name="T46" fmla="*/ 282 w 520"/>
                                <a:gd name="T47" fmla="*/ 224 h 403"/>
                                <a:gd name="T48" fmla="*/ 287 w 520"/>
                                <a:gd name="T49" fmla="*/ 218 h 403"/>
                                <a:gd name="T50" fmla="*/ 299 w 520"/>
                                <a:gd name="T51" fmla="*/ 211 h 403"/>
                                <a:gd name="T52" fmla="*/ 299 w 520"/>
                                <a:gd name="T53" fmla="*/ 200 h 403"/>
                                <a:gd name="T54" fmla="*/ 295 w 520"/>
                                <a:gd name="T55" fmla="*/ 189 h 403"/>
                                <a:gd name="T56" fmla="*/ 297 w 520"/>
                                <a:gd name="T57" fmla="*/ 178 h 403"/>
                                <a:gd name="T58" fmla="*/ 310 w 520"/>
                                <a:gd name="T59" fmla="*/ 176 h 403"/>
                                <a:gd name="T60" fmla="*/ 315 w 520"/>
                                <a:gd name="T61" fmla="*/ 186 h 403"/>
                                <a:gd name="T62" fmla="*/ 319 w 520"/>
                                <a:gd name="T63" fmla="*/ 194 h 403"/>
                                <a:gd name="T64" fmla="*/ 331 w 520"/>
                                <a:gd name="T65" fmla="*/ 196 h 403"/>
                                <a:gd name="T66" fmla="*/ 341 w 520"/>
                                <a:gd name="T67" fmla="*/ 194 h 403"/>
                                <a:gd name="T68" fmla="*/ 352 w 520"/>
                                <a:gd name="T69" fmla="*/ 186 h 403"/>
                                <a:gd name="T70" fmla="*/ 429 w 520"/>
                                <a:gd name="T71" fmla="*/ 0 h 403"/>
                                <a:gd name="T72" fmla="*/ 57 w 520"/>
                                <a:gd name="T73" fmla="*/ 210 h 403"/>
                                <a:gd name="T74" fmla="*/ 57 w 520"/>
                                <a:gd name="T75" fmla="*/ 210 h 4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0"/>
                                <a:gd name="T115" fmla="*/ 0 h 403"/>
                                <a:gd name="T116" fmla="*/ 520 w 520"/>
                                <a:gd name="T117" fmla="*/ 403 h 4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0" h="403">
                                  <a:moveTo>
                                    <a:pt x="69" y="270"/>
                                  </a:moveTo>
                                  <a:lnTo>
                                    <a:pt x="7" y="339"/>
                                  </a:lnTo>
                                  <a:lnTo>
                                    <a:pt x="0" y="360"/>
                                  </a:lnTo>
                                  <a:lnTo>
                                    <a:pt x="0" y="373"/>
                                  </a:lnTo>
                                  <a:lnTo>
                                    <a:pt x="19" y="376"/>
                                  </a:lnTo>
                                  <a:lnTo>
                                    <a:pt x="38" y="383"/>
                                  </a:lnTo>
                                  <a:lnTo>
                                    <a:pt x="49" y="399"/>
                                  </a:lnTo>
                                  <a:lnTo>
                                    <a:pt x="65" y="398"/>
                                  </a:lnTo>
                                  <a:lnTo>
                                    <a:pt x="80" y="391"/>
                                  </a:lnTo>
                                  <a:lnTo>
                                    <a:pt x="107" y="399"/>
                                  </a:lnTo>
                                  <a:lnTo>
                                    <a:pt x="141" y="398"/>
                                  </a:lnTo>
                                  <a:lnTo>
                                    <a:pt x="155" y="393"/>
                                  </a:lnTo>
                                  <a:lnTo>
                                    <a:pt x="165" y="402"/>
                                  </a:lnTo>
                                  <a:lnTo>
                                    <a:pt x="186" y="402"/>
                                  </a:lnTo>
                                  <a:lnTo>
                                    <a:pt x="205" y="387"/>
                                  </a:lnTo>
                                  <a:lnTo>
                                    <a:pt x="235" y="381"/>
                                  </a:lnTo>
                                  <a:lnTo>
                                    <a:pt x="243" y="368"/>
                                  </a:lnTo>
                                  <a:lnTo>
                                    <a:pt x="255" y="356"/>
                                  </a:lnTo>
                                  <a:lnTo>
                                    <a:pt x="277" y="339"/>
                                  </a:lnTo>
                                  <a:lnTo>
                                    <a:pt x="282" y="324"/>
                                  </a:lnTo>
                                  <a:lnTo>
                                    <a:pt x="301" y="320"/>
                                  </a:lnTo>
                                  <a:lnTo>
                                    <a:pt x="308" y="305"/>
                                  </a:lnTo>
                                  <a:lnTo>
                                    <a:pt x="325" y="295"/>
                                  </a:lnTo>
                                  <a:lnTo>
                                    <a:pt x="341" y="288"/>
                                  </a:lnTo>
                                  <a:lnTo>
                                    <a:pt x="347" y="280"/>
                                  </a:lnTo>
                                  <a:lnTo>
                                    <a:pt x="362" y="272"/>
                                  </a:lnTo>
                                  <a:lnTo>
                                    <a:pt x="362" y="258"/>
                                  </a:lnTo>
                                  <a:lnTo>
                                    <a:pt x="356" y="243"/>
                                  </a:lnTo>
                                  <a:lnTo>
                                    <a:pt x="360" y="229"/>
                                  </a:lnTo>
                                  <a:lnTo>
                                    <a:pt x="375" y="227"/>
                                  </a:lnTo>
                                  <a:lnTo>
                                    <a:pt x="380" y="239"/>
                                  </a:lnTo>
                                  <a:lnTo>
                                    <a:pt x="386" y="250"/>
                                  </a:lnTo>
                                  <a:lnTo>
                                    <a:pt x="400" y="253"/>
                                  </a:lnTo>
                                  <a:lnTo>
                                    <a:pt x="412" y="250"/>
                                  </a:lnTo>
                                  <a:lnTo>
                                    <a:pt x="426" y="239"/>
                                  </a:lnTo>
                                  <a:lnTo>
                                    <a:pt x="519" y="0"/>
                                  </a:lnTo>
                                  <a:lnTo>
                                    <a:pt x="69" y="27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81" name="Freeform 2085"/>
                            <p:cNvSpPr>
                              <a:spLocks/>
                            </p:cNvSpPr>
                            <p:nvPr/>
                          </p:nvSpPr>
                          <p:spPr bwMode="auto">
                            <a:xfrm>
                              <a:off x="514" y="1406"/>
                              <a:ext cx="473" cy="355"/>
                            </a:xfrm>
                            <a:custGeom>
                              <a:avLst/>
                              <a:gdLst>
                                <a:gd name="T0" fmla="*/ 57 w 520"/>
                                <a:gd name="T1" fmla="*/ 210 h 403"/>
                                <a:gd name="T2" fmla="*/ 5 w 520"/>
                                <a:gd name="T3" fmla="*/ 263 h 403"/>
                                <a:gd name="T4" fmla="*/ 0 w 520"/>
                                <a:gd name="T5" fmla="*/ 279 h 403"/>
                                <a:gd name="T6" fmla="*/ 0 w 520"/>
                                <a:gd name="T7" fmla="*/ 290 h 403"/>
                                <a:gd name="T8" fmla="*/ 15 w 520"/>
                                <a:gd name="T9" fmla="*/ 292 h 403"/>
                                <a:gd name="T10" fmla="*/ 32 w 520"/>
                                <a:gd name="T11" fmla="*/ 297 h 403"/>
                                <a:gd name="T12" fmla="*/ 41 w 520"/>
                                <a:gd name="T13" fmla="*/ 309 h 403"/>
                                <a:gd name="T14" fmla="*/ 54 w 520"/>
                                <a:gd name="T15" fmla="*/ 309 h 403"/>
                                <a:gd name="T16" fmla="*/ 66 w 520"/>
                                <a:gd name="T17" fmla="*/ 303 h 403"/>
                                <a:gd name="T18" fmla="*/ 88 w 520"/>
                                <a:gd name="T19" fmla="*/ 309 h 403"/>
                                <a:gd name="T20" fmla="*/ 116 w 520"/>
                                <a:gd name="T21" fmla="*/ 309 h 403"/>
                                <a:gd name="T22" fmla="*/ 128 w 520"/>
                                <a:gd name="T23" fmla="*/ 305 h 403"/>
                                <a:gd name="T24" fmla="*/ 136 w 520"/>
                                <a:gd name="T25" fmla="*/ 312 h 403"/>
                                <a:gd name="T26" fmla="*/ 154 w 520"/>
                                <a:gd name="T27" fmla="*/ 312 h 403"/>
                                <a:gd name="T28" fmla="*/ 169 w 520"/>
                                <a:gd name="T29" fmla="*/ 300 h 403"/>
                                <a:gd name="T30" fmla="*/ 195 w 520"/>
                                <a:gd name="T31" fmla="*/ 296 h 403"/>
                                <a:gd name="T32" fmla="*/ 201 w 520"/>
                                <a:gd name="T33" fmla="*/ 285 h 403"/>
                                <a:gd name="T34" fmla="*/ 211 w 520"/>
                                <a:gd name="T35" fmla="*/ 277 h 403"/>
                                <a:gd name="T36" fmla="*/ 229 w 520"/>
                                <a:gd name="T37" fmla="*/ 263 h 403"/>
                                <a:gd name="T38" fmla="*/ 234 w 520"/>
                                <a:gd name="T39" fmla="*/ 251 h 403"/>
                                <a:gd name="T40" fmla="*/ 249 w 520"/>
                                <a:gd name="T41" fmla="*/ 248 h 403"/>
                                <a:gd name="T42" fmla="*/ 255 w 520"/>
                                <a:gd name="T43" fmla="*/ 237 h 403"/>
                                <a:gd name="T44" fmla="*/ 269 w 520"/>
                                <a:gd name="T45" fmla="*/ 229 h 403"/>
                                <a:gd name="T46" fmla="*/ 282 w 520"/>
                                <a:gd name="T47" fmla="*/ 224 h 403"/>
                                <a:gd name="T48" fmla="*/ 287 w 520"/>
                                <a:gd name="T49" fmla="*/ 218 h 403"/>
                                <a:gd name="T50" fmla="*/ 299 w 520"/>
                                <a:gd name="T51" fmla="*/ 211 h 403"/>
                                <a:gd name="T52" fmla="*/ 299 w 520"/>
                                <a:gd name="T53" fmla="*/ 200 h 403"/>
                                <a:gd name="T54" fmla="*/ 295 w 520"/>
                                <a:gd name="T55" fmla="*/ 189 h 403"/>
                                <a:gd name="T56" fmla="*/ 297 w 520"/>
                                <a:gd name="T57" fmla="*/ 178 h 403"/>
                                <a:gd name="T58" fmla="*/ 310 w 520"/>
                                <a:gd name="T59" fmla="*/ 176 h 403"/>
                                <a:gd name="T60" fmla="*/ 315 w 520"/>
                                <a:gd name="T61" fmla="*/ 186 h 403"/>
                                <a:gd name="T62" fmla="*/ 319 w 520"/>
                                <a:gd name="T63" fmla="*/ 194 h 403"/>
                                <a:gd name="T64" fmla="*/ 331 w 520"/>
                                <a:gd name="T65" fmla="*/ 196 h 403"/>
                                <a:gd name="T66" fmla="*/ 341 w 520"/>
                                <a:gd name="T67" fmla="*/ 194 h 403"/>
                                <a:gd name="T68" fmla="*/ 352 w 520"/>
                                <a:gd name="T69" fmla="*/ 186 h 403"/>
                                <a:gd name="T70" fmla="*/ 429 w 520"/>
                                <a:gd name="T71" fmla="*/ 0 h 403"/>
                                <a:gd name="T72" fmla="*/ 57 w 520"/>
                                <a:gd name="T73" fmla="*/ 210 h 4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0"/>
                                <a:gd name="T112" fmla="*/ 0 h 403"/>
                                <a:gd name="T113" fmla="*/ 520 w 520"/>
                                <a:gd name="T114" fmla="*/ 403 h 4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0" h="403">
                                  <a:moveTo>
                                    <a:pt x="69" y="270"/>
                                  </a:moveTo>
                                  <a:lnTo>
                                    <a:pt x="7" y="339"/>
                                  </a:lnTo>
                                  <a:lnTo>
                                    <a:pt x="0" y="360"/>
                                  </a:lnTo>
                                  <a:lnTo>
                                    <a:pt x="0" y="373"/>
                                  </a:lnTo>
                                  <a:lnTo>
                                    <a:pt x="19" y="376"/>
                                  </a:lnTo>
                                  <a:lnTo>
                                    <a:pt x="38" y="383"/>
                                  </a:lnTo>
                                  <a:lnTo>
                                    <a:pt x="49" y="399"/>
                                  </a:lnTo>
                                  <a:lnTo>
                                    <a:pt x="65" y="398"/>
                                  </a:lnTo>
                                  <a:lnTo>
                                    <a:pt x="80" y="391"/>
                                  </a:lnTo>
                                  <a:lnTo>
                                    <a:pt x="107" y="399"/>
                                  </a:lnTo>
                                  <a:lnTo>
                                    <a:pt x="141" y="398"/>
                                  </a:lnTo>
                                  <a:lnTo>
                                    <a:pt x="155" y="393"/>
                                  </a:lnTo>
                                  <a:lnTo>
                                    <a:pt x="165" y="402"/>
                                  </a:lnTo>
                                  <a:lnTo>
                                    <a:pt x="186" y="402"/>
                                  </a:lnTo>
                                  <a:lnTo>
                                    <a:pt x="205" y="387"/>
                                  </a:lnTo>
                                  <a:lnTo>
                                    <a:pt x="235" y="381"/>
                                  </a:lnTo>
                                  <a:lnTo>
                                    <a:pt x="243" y="368"/>
                                  </a:lnTo>
                                  <a:lnTo>
                                    <a:pt x="255" y="356"/>
                                  </a:lnTo>
                                  <a:lnTo>
                                    <a:pt x="277" y="339"/>
                                  </a:lnTo>
                                  <a:lnTo>
                                    <a:pt x="282" y="324"/>
                                  </a:lnTo>
                                  <a:lnTo>
                                    <a:pt x="301" y="320"/>
                                  </a:lnTo>
                                  <a:lnTo>
                                    <a:pt x="308" y="305"/>
                                  </a:lnTo>
                                  <a:lnTo>
                                    <a:pt x="325" y="295"/>
                                  </a:lnTo>
                                  <a:lnTo>
                                    <a:pt x="341" y="288"/>
                                  </a:lnTo>
                                  <a:lnTo>
                                    <a:pt x="347" y="280"/>
                                  </a:lnTo>
                                  <a:lnTo>
                                    <a:pt x="362" y="272"/>
                                  </a:lnTo>
                                  <a:lnTo>
                                    <a:pt x="362" y="258"/>
                                  </a:lnTo>
                                  <a:lnTo>
                                    <a:pt x="356" y="243"/>
                                  </a:lnTo>
                                  <a:lnTo>
                                    <a:pt x="360" y="229"/>
                                  </a:lnTo>
                                  <a:lnTo>
                                    <a:pt x="375" y="227"/>
                                  </a:lnTo>
                                  <a:lnTo>
                                    <a:pt x="380" y="239"/>
                                  </a:lnTo>
                                  <a:lnTo>
                                    <a:pt x="386" y="250"/>
                                  </a:lnTo>
                                  <a:lnTo>
                                    <a:pt x="400" y="253"/>
                                  </a:lnTo>
                                  <a:lnTo>
                                    <a:pt x="412" y="250"/>
                                  </a:lnTo>
                                  <a:lnTo>
                                    <a:pt x="426" y="239"/>
                                  </a:lnTo>
                                  <a:lnTo>
                                    <a:pt x="519" y="0"/>
                                  </a:lnTo>
                                  <a:lnTo>
                                    <a:pt x="69" y="27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382" name="Freeform 2086"/>
                            <p:cNvSpPr>
                              <a:spLocks/>
                            </p:cNvSpPr>
                            <p:nvPr/>
                          </p:nvSpPr>
                          <p:spPr bwMode="auto">
                            <a:xfrm>
                              <a:off x="528" y="1476"/>
                              <a:ext cx="401" cy="235"/>
                            </a:xfrm>
                            <a:custGeom>
                              <a:avLst/>
                              <a:gdLst>
                                <a:gd name="T0" fmla="*/ 363 w 442"/>
                                <a:gd name="T1" fmla="*/ 0 h 266"/>
                                <a:gd name="T2" fmla="*/ 138 w 442"/>
                                <a:gd name="T3" fmla="*/ 64 h 266"/>
                                <a:gd name="T4" fmla="*/ 0 w 442"/>
                                <a:gd name="T5" fmla="*/ 195 h 266"/>
                                <a:gd name="T6" fmla="*/ 5 w 442"/>
                                <a:gd name="T7" fmla="*/ 201 h 266"/>
                                <a:gd name="T8" fmla="*/ 28 w 442"/>
                                <a:gd name="T9" fmla="*/ 202 h 266"/>
                                <a:gd name="T10" fmla="*/ 40 w 442"/>
                                <a:gd name="T11" fmla="*/ 207 h 266"/>
                                <a:gd name="T12" fmla="*/ 58 w 442"/>
                                <a:gd name="T13" fmla="*/ 204 h 266"/>
                                <a:gd name="T14" fmla="*/ 98 w 442"/>
                                <a:gd name="T15" fmla="*/ 181 h 266"/>
                                <a:gd name="T16" fmla="*/ 132 w 442"/>
                                <a:gd name="T17" fmla="*/ 151 h 266"/>
                                <a:gd name="T18" fmla="*/ 222 w 442"/>
                                <a:gd name="T19" fmla="*/ 93 h 266"/>
                                <a:gd name="T20" fmla="*/ 241 w 442"/>
                                <a:gd name="T21" fmla="*/ 84 h 266"/>
                                <a:gd name="T22" fmla="*/ 269 w 442"/>
                                <a:gd name="T23" fmla="*/ 78 h 266"/>
                                <a:gd name="T24" fmla="*/ 311 w 442"/>
                                <a:gd name="T25" fmla="*/ 67 h 266"/>
                                <a:gd name="T26" fmla="*/ 337 w 442"/>
                                <a:gd name="T27" fmla="*/ 52 h 266"/>
                                <a:gd name="T28" fmla="*/ 352 w 442"/>
                                <a:gd name="T29" fmla="*/ 37 h 266"/>
                                <a:gd name="T30" fmla="*/ 357 w 442"/>
                                <a:gd name="T31" fmla="*/ 27 h 266"/>
                                <a:gd name="T32" fmla="*/ 359 w 442"/>
                                <a:gd name="T33" fmla="*/ 23 h 266"/>
                                <a:gd name="T34" fmla="*/ 361 w 442"/>
                                <a:gd name="T35" fmla="*/ 11 h 266"/>
                                <a:gd name="T36" fmla="*/ 363 w 442"/>
                                <a:gd name="T37" fmla="*/ 0 h 266"/>
                                <a:gd name="T38" fmla="*/ 363 w 442"/>
                                <a:gd name="T39" fmla="*/ 0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2"/>
                                <a:gd name="T61" fmla="*/ 0 h 266"/>
                                <a:gd name="T62" fmla="*/ 442 w 442"/>
                                <a:gd name="T63" fmla="*/ 266 h 2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2" h="266">
                                  <a:moveTo>
                                    <a:pt x="441" y="0"/>
                                  </a:moveTo>
                                  <a:lnTo>
                                    <a:pt x="167" y="83"/>
                                  </a:lnTo>
                                  <a:lnTo>
                                    <a:pt x="0" y="250"/>
                                  </a:lnTo>
                                  <a:lnTo>
                                    <a:pt x="7" y="257"/>
                                  </a:lnTo>
                                  <a:lnTo>
                                    <a:pt x="34" y="259"/>
                                  </a:lnTo>
                                  <a:lnTo>
                                    <a:pt x="48" y="265"/>
                                  </a:lnTo>
                                  <a:lnTo>
                                    <a:pt x="71" y="261"/>
                                  </a:lnTo>
                                  <a:lnTo>
                                    <a:pt x="119" y="232"/>
                                  </a:lnTo>
                                  <a:lnTo>
                                    <a:pt x="161" y="194"/>
                                  </a:lnTo>
                                  <a:lnTo>
                                    <a:pt x="270" y="119"/>
                                  </a:lnTo>
                                  <a:lnTo>
                                    <a:pt x="293" y="107"/>
                                  </a:lnTo>
                                  <a:lnTo>
                                    <a:pt x="326" y="100"/>
                                  </a:lnTo>
                                  <a:lnTo>
                                    <a:pt x="378" y="86"/>
                                  </a:lnTo>
                                  <a:lnTo>
                                    <a:pt x="409" y="67"/>
                                  </a:lnTo>
                                  <a:lnTo>
                                    <a:pt x="428" y="48"/>
                                  </a:lnTo>
                                  <a:lnTo>
                                    <a:pt x="433" y="35"/>
                                  </a:lnTo>
                                  <a:lnTo>
                                    <a:pt x="437" y="29"/>
                                  </a:lnTo>
                                  <a:lnTo>
                                    <a:pt x="439" y="15"/>
                                  </a:lnTo>
                                  <a:lnTo>
                                    <a:pt x="441" y="0"/>
                                  </a:lnTo>
                                </a:path>
                              </a:pathLst>
                            </a:custGeom>
                            <a:solidFill>
                              <a:srgbClr val="D2D2D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83" name="Freeform 2087"/>
                            <p:cNvSpPr>
                              <a:spLocks/>
                            </p:cNvSpPr>
                            <p:nvPr/>
                          </p:nvSpPr>
                          <p:spPr bwMode="auto">
                            <a:xfrm>
                              <a:off x="260" y="1600"/>
                              <a:ext cx="336" cy="94"/>
                            </a:xfrm>
                            <a:custGeom>
                              <a:avLst/>
                              <a:gdLst>
                                <a:gd name="T0" fmla="*/ 170 w 369"/>
                                <a:gd name="T1" fmla="*/ 0 h 107"/>
                                <a:gd name="T2" fmla="*/ 59 w 369"/>
                                <a:gd name="T3" fmla="*/ 35 h 107"/>
                                <a:gd name="T4" fmla="*/ 21 w 369"/>
                                <a:gd name="T5" fmla="*/ 48 h 107"/>
                                <a:gd name="T6" fmla="*/ 7 w 369"/>
                                <a:gd name="T7" fmla="*/ 51 h 107"/>
                                <a:gd name="T8" fmla="*/ 0 w 369"/>
                                <a:gd name="T9" fmla="*/ 62 h 107"/>
                                <a:gd name="T10" fmla="*/ 5 w 369"/>
                                <a:gd name="T11" fmla="*/ 74 h 107"/>
                                <a:gd name="T12" fmla="*/ 27 w 369"/>
                                <a:gd name="T13" fmla="*/ 76 h 107"/>
                                <a:gd name="T14" fmla="*/ 55 w 369"/>
                                <a:gd name="T15" fmla="*/ 74 h 107"/>
                                <a:gd name="T16" fmla="*/ 66 w 369"/>
                                <a:gd name="T17" fmla="*/ 77 h 107"/>
                                <a:gd name="T18" fmla="*/ 79 w 369"/>
                                <a:gd name="T19" fmla="*/ 77 h 107"/>
                                <a:gd name="T20" fmla="*/ 87 w 369"/>
                                <a:gd name="T21" fmla="*/ 77 h 107"/>
                                <a:gd name="T22" fmla="*/ 91 w 369"/>
                                <a:gd name="T23" fmla="*/ 80 h 107"/>
                                <a:gd name="T24" fmla="*/ 107 w 369"/>
                                <a:gd name="T25" fmla="*/ 77 h 107"/>
                                <a:gd name="T26" fmla="*/ 121 w 369"/>
                                <a:gd name="T27" fmla="*/ 80 h 107"/>
                                <a:gd name="T28" fmla="*/ 134 w 369"/>
                                <a:gd name="T29" fmla="*/ 80 h 107"/>
                                <a:gd name="T30" fmla="*/ 141 w 369"/>
                                <a:gd name="T31" fmla="*/ 77 h 107"/>
                                <a:gd name="T32" fmla="*/ 149 w 369"/>
                                <a:gd name="T33" fmla="*/ 80 h 107"/>
                                <a:gd name="T34" fmla="*/ 162 w 369"/>
                                <a:gd name="T35" fmla="*/ 79 h 107"/>
                                <a:gd name="T36" fmla="*/ 168 w 369"/>
                                <a:gd name="T37" fmla="*/ 77 h 107"/>
                                <a:gd name="T38" fmla="*/ 178 w 369"/>
                                <a:gd name="T39" fmla="*/ 82 h 107"/>
                                <a:gd name="T40" fmla="*/ 194 w 369"/>
                                <a:gd name="T41" fmla="*/ 80 h 107"/>
                                <a:gd name="T42" fmla="*/ 208 w 369"/>
                                <a:gd name="T43" fmla="*/ 74 h 107"/>
                                <a:gd name="T44" fmla="*/ 218 w 369"/>
                                <a:gd name="T45" fmla="*/ 80 h 107"/>
                                <a:gd name="T46" fmla="*/ 230 w 369"/>
                                <a:gd name="T47" fmla="*/ 77 h 107"/>
                                <a:gd name="T48" fmla="*/ 237 w 369"/>
                                <a:gd name="T49" fmla="*/ 72 h 107"/>
                                <a:gd name="T50" fmla="*/ 247 w 369"/>
                                <a:gd name="T51" fmla="*/ 76 h 107"/>
                                <a:gd name="T52" fmla="*/ 252 w 369"/>
                                <a:gd name="T53" fmla="*/ 72 h 107"/>
                                <a:gd name="T54" fmla="*/ 258 w 369"/>
                                <a:gd name="T55" fmla="*/ 76 h 107"/>
                                <a:gd name="T56" fmla="*/ 264 w 369"/>
                                <a:gd name="T57" fmla="*/ 76 h 107"/>
                                <a:gd name="T58" fmla="*/ 280 w 369"/>
                                <a:gd name="T59" fmla="*/ 66 h 107"/>
                                <a:gd name="T60" fmla="*/ 305 w 369"/>
                                <a:gd name="T61" fmla="*/ 51 h 107"/>
                                <a:gd name="T62" fmla="*/ 170 w 369"/>
                                <a:gd name="T63" fmla="*/ 0 h 107"/>
                                <a:gd name="T64" fmla="*/ 170 w 369"/>
                                <a:gd name="T65" fmla="*/ 0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107"/>
                                <a:gd name="T101" fmla="*/ 369 w 369"/>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107">
                                  <a:moveTo>
                                    <a:pt x="205" y="0"/>
                                  </a:moveTo>
                                  <a:lnTo>
                                    <a:pt x="71" y="46"/>
                                  </a:lnTo>
                                  <a:lnTo>
                                    <a:pt x="25" y="63"/>
                                  </a:lnTo>
                                  <a:lnTo>
                                    <a:pt x="9" y="66"/>
                                  </a:lnTo>
                                  <a:lnTo>
                                    <a:pt x="0" y="81"/>
                                  </a:lnTo>
                                  <a:lnTo>
                                    <a:pt x="7" y="96"/>
                                  </a:lnTo>
                                  <a:lnTo>
                                    <a:pt x="33" y="98"/>
                                  </a:lnTo>
                                  <a:lnTo>
                                    <a:pt x="66" y="96"/>
                                  </a:lnTo>
                                  <a:lnTo>
                                    <a:pt x="79" y="100"/>
                                  </a:lnTo>
                                  <a:lnTo>
                                    <a:pt x="96" y="100"/>
                                  </a:lnTo>
                                  <a:lnTo>
                                    <a:pt x="104" y="100"/>
                                  </a:lnTo>
                                  <a:lnTo>
                                    <a:pt x="110" y="104"/>
                                  </a:lnTo>
                                  <a:lnTo>
                                    <a:pt x="129" y="100"/>
                                  </a:lnTo>
                                  <a:lnTo>
                                    <a:pt x="146" y="104"/>
                                  </a:lnTo>
                                  <a:lnTo>
                                    <a:pt x="161" y="104"/>
                                  </a:lnTo>
                                  <a:lnTo>
                                    <a:pt x="170" y="100"/>
                                  </a:lnTo>
                                  <a:lnTo>
                                    <a:pt x="180" y="104"/>
                                  </a:lnTo>
                                  <a:lnTo>
                                    <a:pt x="196" y="102"/>
                                  </a:lnTo>
                                  <a:lnTo>
                                    <a:pt x="203" y="100"/>
                                  </a:lnTo>
                                  <a:lnTo>
                                    <a:pt x="215" y="106"/>
                                  </a:lnTo>
                                  <a:lnTo>
                                    <a:pt x="234" y="104"/>
                                  </a:lnTo>
                                  <a:lnTo>
                                    <a:pt x="250" y="96"/>
                                  </a:lnTo>
                                  <a:lnTo>
                                    <a:pt x="263" y="104"/>
                                  </a:lnTo>
                                  <a:lnTo>
                                    <a:pt x="278" y="100"/>
                                  </a:lnTo>
                                  <a:lnTo>
                                    <a:pt x="286" y="93"/>
                                  </a:lnTo>
                                  <a:lnTo>
                                    <a:pt x="298" y="98"/>
                                  </a:lnTo>
                                  <a:lnTo>
                                    <a:pt x="304" y="93"/>
                                  </a:lnTo>
                                  <a:lnTo>
                                    <a:pt x="311" y="98"/>
                                  </a:lnTo>
                                  <a:lnTo>
                                    <a:pt x="319" y="98"/>
                                  </a:lnTo>
                                  <a:lnTo>
                                    <a:pt x="338" y="85"/>
                                  </a:lnTo>
                                  <a:lnTo>
                                    <a:pt x="368" y="66"/>
                                  </a:lnTo>
                                  <a:lnTo>
                                    <a:pt x="205"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84" name="Freeform 2088"/>
                            <p:cNvSpPr>
                              <a:spLocks/>
                            </p:cNvSpPr>
                            <p:nvPr/>
                          </p:nvSpPr>
                          <p:spPr bwMode="auto">
                            <a:xfrm>
                              <a:off x="260" y="1600"/>
                              <a:ext cx="336" cy="94"/>
                            </a:xfrm>
                            <a:custGeom>
                              <a:avLst/>
                              <a:gdLst>
                                <a:gd name="T0" fmla="*/ 170 w 369"/>
                                <a:gd name="T1" fmla="*/ 0 h 107"/>
                                <a:gd name="T2" fmla="*/ 59 w 369"/>
                                <a:gd name="T3" fmla="*/ 35 h 107"/>
                                <a:gd name="T4" fmla="*/ 21 w 369"/>
                                <a:gd name="T5" fmla="*/ 48 h 107"/>
                                <a:gd name="T6" fmla="*/ 7 w 369"/>
                                <a:gd name="T7" fmla="*/ 51 h 107"/>
                                <a:gd name="T8" fmla="*/ 0 w 369"/>
                                <a:gd name="T9" fmla="*/ 62 h 107"/>
                                <a:gd name="T10" fmla="*/ 5 w 369"/>
                                <a:gd name="T11" fmla="*/ 74 h 107"/>
                                <a:gd name="T12" fmla="*/ 27 w 369"/>
                                <a:gd name="T13" fmla="*/ 76 h 107"/>
                                <a:gd name="T14" fmla="*/ 55 w 369"/>
                                <a:gd name="T15" fmla="*/ 74 h 107"/>
                                <a:gd name="T16" fmla="*/ 66 w 369"/>
                                <a:gd name="T17" fmla="*/ 77 h 107"/>
                                <a:gd name="T18" fmla="*/ 79 w 369"/>
                                <a:gd name="T19" fmla="*/ 77 h 107"/>
                                <a:gd name="T20" fmla="*/ 87 w 369"/>
                                <a:gd name="T21" fmla="*/ 77 h 107"/>
                                <a:gd name="T22" fmla="*/ 91 w 369"/>
                                <a:gd name="T23" fmla="*/ 80 h 107"/>
                                <a:gd name="T24" fmla="*/ 107 w 369"/>
                                <a:gd name="T25" fmla="*/ 77 h 107"/>
                                <a:gd name="T26" fmla="*/ 121 w 369"/>
                                <a:gd name="T27" fmla="*/ 80 h 107"/>
                                <a:gd name="T28" fmla="*/ 134 w 369"/>
                                <a:gd name="T29" fmla="*/ 80 h 107"/>
                                <a:gd name="T30" fmla="*/ 141 w 369"/>
                                <a:gd name="T31" fmla="*/ 77 h 107"/>
                                <a:gd name="T32" fmla="*/ 149 w 369"/>
                                <a:gd name="T33" fmla="*/ 80 h 107"/>
                                <a:gd name="T34" fmla="*/ 162 w 369"/>
                                <a:gd name="T35" fmla="*/ 79 h 107"/>
                                <a:gd name="T36" fmla="*/ 168 w 369"/>
                                <a:gd name="T37" fmla="*/ 77 h 107"/>
                                <a:gd name="T38" fmla="*/ 178 w 369"/>
                                <a:gd name="T39" fmla="*/ 82 h 107"/>
                                <a:gd name="T40" fmla="*/ 194 w 369"/>
                                <a:gd name="T41" fmla="*/ 80 h 107"/>
                                <a:gd name="T42" fmla="*/ 208 w 369"/>
                                <a:gd name="T43" fmla="*/ 74 h 107"/>
                                <a:gd name="T44" fmla="*/ 218 w 369"/>
                                <a:gd name="T45" fmla="*/ 80 h 107"/>
                                <a:gd name="T46" fmla="*/ 230 w 369"/>
                                <a:gd name="T47" fmla="*/ 77 h 107"/>
                                <a:gd name="T48" fmla="*/ 237 w 369"/>
                                <a:gd name="T49" fmla="*/ 72 h 107"/>
                                <a:gd name="T50" fmla="*/ 247 w 369"/>
                                <a:gd name="T51" fmla="*/ 76 h 107"/>
                                <a:gd name="T52" fmla="*/ 252 w 369"/>
                                <a:gd name="T53" fmla="*/ 72 h 107"/>
                                <a:gd name="T54" fmla="*/ 258 w 369"/>
                                <a:gd name="T55" fmla="*/ 76 h 107"/>
                                <a:gd name="T56" fmla="*/ 264 w 369"/>
                                <a:gd name="T57" fmla="*/ 76 h 107"/>
                                <a:gd name="T58" fmla="*/ 280 w 369"/>
                                <a:gd name="T59" fmla="*/ 66 h 107"/>
                                <a:gd name="T60" fmla="*/ 305 w 369"/>
                                <a:gd name="T61" fmla="*/ 51 h 107"/>
                                <a:gd name="T62" fmla="*/ 170 w 369"/>
                                <a:gd name="T63" fmla="*/ 0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9"/>
                                <a:gd name="T97" fmla="*/ 0 h 107"/>
                                <a:gd name="T98" fmla="*/ 369 w 369"/>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9" h="107">
                                  <a:moveTo>
                                    <a:pt x="205" y="0"/>
                                  </a:moveTo>
                                  <a:lnTo>
                                    <a:pt x="71" y="46"/>
                                  </a:lnTo>
                                  <a:lnTo>
                                    <a:pt x="25" y="63"/>
                                  </a:lnTo>
                                  <a:lnTo>
                                    <a:pt x="9" y="66"/>
                                  </a:lnTo>
                                  <a:lnTo>
                                    <a:pt x="0" y="81"/>
                                  </a:lnTo>
                                  <a:lnTo>
                                    <a:pt x="7" y="96"/>
                                  </a:lnTo>
                                  <a:lnTo>
                                    <a:pt x="33" y="98"/>
                                  </a:lnTo>
                                  <a:lnTo>
                                    <a:pt x="66" y="96"/>
                                  </a:lnTo>
                                  <a:lnTo>
                                    <a:pt x="79" y="100"/>
                                  </a:lnTo>
                                  <a:lnTo>
                                    <a:pt x="96" y="100"/>
                                  </a:lnTo>
                                  <a:lnTo>
                                    <a:pt x="104" y="100"/>
                                  </a:lnTo>
                                  <a:lnTo>
                                    <a:pt x="110" y="104"/>
                                  </a:lnTo>
                                  <a:lnTo>
                                    <a:pt x="129" y="100"/>
                                  </a:lnTo>
                                  <a:lnTo>
                                    <a:pt x="146" y="104"/>
                                  </a:lnTo>
                                  <a:lnTo>
                                    <a:pt x="161" y="104"/>
                                  </a:lnTo>
                                  <a:lnTo>
                                    <a:pt x="170" y="100"/>
                                  </a:lnTo>
                                  <a:lnTo>
                                    <a:pt x="180" y="104"/>
                                  </a:lnTo>
                                  <a:lnTo>
                                    <a:pt x="196" y="102"/>
                                  </a:lnTo>
                                  <a:lnTo>
                                    <a:pt x="203" y="100"/>
                                  </a:lnTo>
                                  <a:lnTo>
                                    <a:pt x="215" y="106"/>
                                  </a:lnTo>
                                  <a:lnTo>
                                    <a:pt x="234" y="104"/>
                                  </a:lnTo>
                                  <a:lnTo>
                                    <a:pt x="250" y="96"/>
                                  </a:lnTo>
                                  <a:lnTo>
                                    <a:pt x="263" y="104"/>
                                  </a:lnTo>
                                  <a:lnTo>
                                    <a:pt x="278" y="100"/>
                                  </a:lnTo>
                                  <a:lnTo>
                                    <a:pt x="286" y="93"/>
                                  </a:lnTo>
                                  <a:lnTo>
                                    <a:pt x="298" y="98"/>
                                  </a:lnTo>
                                  <a:lnTo>
                                    <a:pt x="304" y="93"/>
                                  </a:lnTo>
                                  <a:lnTo>
                                    <a:pt x="311" y="98"/>
                                  </a:lnTo>
                                  <a:lnTo>
                                    <a:pt x="319" y="98"/>
                                  </a:lnTo>
                                  <a:lnTo>
                                    <a:pt x="338" y="85"/>
                                  </a:lnTo>
                                  <a:lnTo>
                                    <a:pt x="368" y="66"/>
                                  </a:lnTo>
                                  <a:lnTo>
                                    <a:pt x="205"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385" name="Freeform 2089"/>
                            <p:cNvSpPr>
                              <a:spLocks/>
                            </p:cNvSpPr>
                            <p:nvPr/>
                          </p:nvSpPr>
                          <p:spPr bwMode="auto">
                            <a:xfrm>
                              <a:off x="468" y="1606"/>
                              <a:ext cx="137" cy="61"/>
                            </a:xfrm>
                            <a:custGeom>
                              <a:avLst/>
                              <a:gdLst>
                                <a:gd name="T0" fmla="*/ 0 w 151"/>
                                <a:gd name="T1" fmla="*/ 16 h 69"/>
                                <a:gd name="T2" fmla="*/ 4 w 151"/>
                                <a:gd name="T3" fmla="*/ 26 h 69"/>
                                <a:gd name="T4" fmla="*/ 14 w 151"/>
                                <a:gd name="T5" fmla="*/ 32 h 69"/>
                                <a:gd name="T6" fmla="*/ 23 w 151"/>
                                <a:gd name="T7" fmla="*/ 30 h 69"/>
                                <a:gd name="T8" fmla="*/ 23 w 151"/>
                                <a:gd name="T9" fmla="*/ 35 h 69"/>
                                <a:gd name="T10" fmla="*/ 29 w 151"/>
                                <a:gd name="T11" fmla="*/ 38 h 69"/>
                                <a:gd name="T12" fmla="*/ 44 w 151"/>
                                <a:gd name="T13" fmla="*/ 35 h 69"/>
                                <a:gd name="T14" fmla="*/ 46 w 151"/>
                                <a:gd name="T15" fmla="*/ 42 h 69"/>
                                <a:gd name="T16" fmla="*/ 53 w 151"/>
                                <a:gd name="T17" fmla="*/ 44 h 69"/>
                                <a:gd name="T18" fmla="*/ 65 w 151"/>
                                <a:gd name="T19" fmla="*/ 40 h 69"/>
                                <a:gd name="T20" fmla="*/ 66 w 151"/>
                                <a:gd name="T21" fmla="*/ 48 h 69"/>
                                <a:gd name="T22" fmla="*/ 73 w 151"/>
                                <a:gd name="T23" fmla="*/ 48 h 69"/>
                                <a:gd name="T24" fmla="*/ 84 w 151"/>
                                <a:gd name="T25" fmla="*/ 46 h 69"/>
                                <a:gd name="T26" fmla="*/ 87 w 151"/>
                                <a:gd name="T27" fmla="*/ 53 h 69"/>
                                <a:gd name="T28" fmla="*/ 95 w 151"/>
                                <a:gd name="T29" fmla="*/ 53 h 69"/>
                                <a:gd name="T30" fmla="*/ 108 w 151"/>
                                <a:gd name="T31" fmla="*/ 51 h 69"/>
                                <a:gd name="T32" fmla="*/ 123 w 151"/>
                                <a:gd name="T33" fmla="*/ 35 h 69"/>
                                <a:gd name="T34" fmla="*/ 14 w 151"/>
                                <a:gd name="T35" fmla="*/ 0 h 69"/>
                                <a:gd name="T36" fmla="*/ 0 w 151"/>
                                <a:gd name="T37" fmla="*/ 16 h 69"/>
                                <a:gd name="T38" fmla="*/ 0 w 151"/>
                                <a:gd name="T39" fmla="*/ 16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1"/>
                                <a:gd name="T61" fmla="*/ 0 h 69"/>
                                <a:gd name="T62" fmla="*/ 151 w 151"/>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1" h="69">
                                  <a:moveTo>
                                    <a:pt x="0" y="20"/>
                                  </a:moveTo>
                                  <a:lnTo>
                                    <a:pt x="4" y="33"/>
                                  </a:lnTo>
                                  <a:lnTo>
                                    <a:pt x="16" y="41"/>
                                  </a:lnTo>
                                  <a:lnTo>
                                    <a:pt x="28" y="39"/>
                                  </a:lnTo>
                                  <a:lnTo>
                                    <a:pt x="28" y="45"/>
                                  </a:lnTo>
                                  <a:lnTo>
                                    <a:pt x="35" y="49"/>
                                  </a:lnTo>
                                  <a:lnTo>
                                    <a:pt x="53" y="45"/>
                                  </a:lnTo>
                                  <a:lnTo>
                                    <a:pt x="56" y="53"/>
                                  </a:lnTo>
                                  <a:lnTo>
                                    <a:pt x="64" y="56"/>
                                  </a:lnTo>
                                  <a:lnTo>
                                    <a:pt x="79" y="51"/>
                                  </a:lnTo>
                                  <a:lnTo>
                                    <a:pt x="81" y="61"/>
                                  </a:lnTo>
                                  <a:lnTo>
                                    <a:pt x="89" y="61"/>
                                  </a:lnTo>
                                  <a:lnTo>
                                    <a:pt x="102" y="59"/>
                                  </a:lnTo>
                                  <a:lnTo>
                                    <a:pt x="106" y="68"/>
                                  </a:lnTo>
                                  <a:lnTo>
                                    <a:pt x="116" y="68"/>
                                  </a:lnTo>
                                  <a:lnTo>
                                    <a:pt x="131" y="66"/>
                                  </a:lnTo>
                                  <a:lnTo>
                                    <a:pt x="150" y="45"/>
                                  </a:lnTo>
                                  <a:lnTo>
                                    <a:pt x="16" y="0"/>
                                  </a:lnTo>
                                  <a:lnTo>
                                    <a:pt x="0" y="2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86" name="Freeform 2090"/>
                            <p:cNvSpPr>
                              <a:spLocks/>
                            </p:cNvSpPr>
                            <p:nvPr/>
                          </p:nvSpPr>
                          <p:spPr bwMode="auto">
                            <a:xfrm>
                              <a:off x="468" y="1606"/>
                              <a:ext cx="137" cy="61"/>
                            </a:xfrm>
                            <a:custGeom>
                              <a:avLst/>
                              <a:gdLst>
                                <a:gd name="T0" fmla="*/ 0 w 151"/>
                                <a:gd name="T1" fmla="*/ 16 h 69"/>
                                <a:gd name="T2" fmla="*/ 4 w 151"/>
                                <a:gd name="T3" fmla="*/ 26 h 69"/>
                                <a:gd name="T4" fmla="*/ 14 w 151"/>
                                <a:gd name="T5" fmla="*/ 32 h 69"/>
                                <a:gd name="T6" fmla="*/ 23 w 151"/>
                                <a:gd name="T7" fmla="*/ 30 h 69"/>
                                <a:gd name="T8" fmla="*/ 23 w 151"/>
                                <a:gd name="T9" fmla="*/ 35 h 69"/>
                                <a:gd name="T10" fmla="*/ 29 w 151"/>
                                <a:gd name="T11" fmla="*/ 38 h 69"/>
                                <a:gd name="T12" fmla="*/ 44 w 151"/>
                                <a:gd name="T13" fmla="*/ 35 h 69"/>
                                <a:gd name="T14" fmla="*/ 46 w 151"/>
                                <a:gd name="T15" fmla="*/ 42 h 69"/>
                                <a:gd name="T16" fmla="*/ 53 w 151"/>
                                <a:gd name="T17" fmla="*/ 44 h 69"/>
                                <a:gd name="T18" fmla="*/ 65 w 151"/>
                                <a:gd name="T19" fmla="*/ 40 h 69"/>
                                <a:gd name="T20" fmla="*/ 66 w 151"/>
                                <a:gd name="T21" fmla="*/ 48 h 69"/>
                                <a:gd name="T22" fmla="*/ 73 w 151"/>
                                <a:gd name="T23" fmla="*/ 48 h 69"/>
                                <a:gd name="T24" fmla="*/ 84 w 151"/>
                                <a:gd name="T25" fmla="*/ 46 h 69"/>
                                <a:gd name="T26" fmla="*/ 87 w 151"/>
                                <a:gd name="T27" fmla="*/ 53 h 69"/>
                                <a:gd name="T28" fmla="*/ 95 w 151"/>
                                <a:gd name="T29" fmla="*/ 53 h 69"/>
                                <a:gd name="T30" fmla="*/ 108 w 151"/>
                                <a:gd name="T31" fmla="*/ 51 h 69"/>
                                <a:gd name="T32" fmla="*/ 123 w 151"/>
                                <a:gd name="T33" fmla="*/ 35 h 69"/>
                                <a:gd name="T34" fmla="*/ 14 w 151"/>
                                <a:gd name="T35" fmla="*/ 0 h 69"/>
                                <a:gd name="T36" fmla="*/ 0 w 151"/>
                                <a:gd name="T37" fmla="*/ 16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
                                <a:gd name="T58" fmla="*/ 0 h 69"/>
                                <a:gd name="T59" fmla="*/ 151 w 151"/>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 h="69">
                                  <a:moveTo>
                                    <a:pt x="0" y="20"/>
                                  </a:moveTo>
                                  <a:lnTo>
                                    <a:pt x="4" y="33"/>
                                  </a:lnTo>
                                  <a:lnTo>
                                    <a:pt x="16" y="41"/>
                                  </a:lnTo>
                                  <a:lnTo>
                                    <a:pt x="28" y="39"/>
                                  </a:lnTo>
                                  <a:lnTo>
                                    <a:pt x="28" y="45"/>
                                  </a:lnTo>
                                  <a:lnTo>
                                    <a:pt x="35" y="49"/>
                                  </a:lnTo>
                                  <a:lnTo>
                                    <a:pt x="53" y="45"/>
                                  </a:lnTo>
                                  <a:lnTo>
                                    <a:pt x="56" y="53"/>
                                  </a:lnTo>
                                  <a:lnTo>
                                    <a:pt x="64" y="56"/>
                                  </a:lnTo>
                                  <a:lnTo>
                                    <a:pt x="79" y="51"/>
                                  </a:lnTo>
                                  <a:lnTo>
                                    <a:pt x="81" y="61"/>
                                  </a:lnTo>
                                  <a:lnTo>
                                    <a:pt x="89" y="61"/>
                                  </a:lnTo>
                                  <a:lnTo>
                                    <a:pt x="102" y="59"/>
                                  </a:lnTo>
                                  <a:lnTo>
                                    <a:pt x="106" y="68"/>
                                  </a:lnTo>
                                  <a:lnTo>
                                    <a:pt x="116" y="68"/>
                                  </a:lnTo>
                                  <a:lnTo>
                                    <a:pt x="131" y="66"/>
                                  </a:lnTo>
                                  <a:lnTo>
                                    <a:pt x="150" y="45"/>
                                  </a:lnTo>
                                  <a:lnTo>
                                    <a:pt x="16" y="0"/>
                                  </a:lnTo>
                                  <a:lnTo>
                                    <a:pt x="0" y="2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387" name="Freeform 2091"/>
                            <p:cNvSpPr>
                              <a:spLocks/>
                            </p:cNvSpPr>
                            <p:nvPr/>
                          </p:nvSpPr>
                          <p:spPr bwMode="auto">
                            <a:xfrm>
                              <a:off x="500" y="1544"/>
                              <a:ext cx="201" cy="112"/>
                            </a:xfrm>
                            <a:custGeom>
                              <a:avLst/>
                              <a:gdLst>
                                <a:gd name="T0" fmla="*/ 0 w 221"/>
                                <a:gd name="T1" fmla="*/ 63 h 127"/>
                                <a:gd name="T2" fmla="*/ 3 w 221"/>
                                <a:gd name="T3" fmla="*/ 70 h 127"/>
                                <a:gd name="T4" fmla="*/ 12 w 221"/>
                                <a:gd name="T5" fmla="*/ 75 h 127"/>
                                <a:gd name="T6" fmla="*/ 20 w 221"/>
                                <a:gd name="T7" fmla="*/ 75 h 127"/>
                                <a:gd name="T8" fmla="*/ 18 w 221"/>
                                <a:gd name="T9" fmla="*/ 80 h 127"/>
                                <a:gd name="T10" fmla="*/ 26 w 221"/>
                                <a:gd name="T11" fmla="*/ 82 h 127"/>
                                <a:gd name="T12" fmla="*/ 33 w 221"/>
                                <a:gd name="T13" fmla="*/ 80 h 127"/>
                                <a:gd name="T14" fmla="*/ 37 w 221"/>
                                <a:gd name="T15" fmla="*/ 85 h 127"/>
                                <a:gd name="T16" fmla="*/ 47 w 221"/>
                                <a:gd name="T17" fmla="*/ 85 h 127"/>
                                <a:gd name="T18" fmla="*/ 49 w 221"/>
                                <a:gd name="T19" fmla="*/ 89 h 127"/>
                                <a:gd name="T20" fmla="*/ 59 w 221"/>
                                <a:gd name="T21" fmla="*/ 89 h 127"/>
                                <a:gd name="T22" fmla="*/ 65 w 221"/>
                                <a:gd name="T23" fmla="*/ 98 h 127"/>
                                <a:gd name="T24" fmla="*/ 88 w 221"/>
                                <a:gd name="T25" fmla="*/ 95 h 127"/>
                                <a:gd name="T26" fmla="*/ 108 w 221"/>
                                <a:gd name="T27" fmla="*/ 78 h 127"/>
                                <a:gd name="T28" fmla="*/ 127 w 221"/>
                                <a:gd name="T29" fmla="*/ 67 h 127"/>
                                <a:gd name="T30" fmla="*/ 161 w 221"/>
                                <a:gd name="T31" fmla="*/ 46 h 127"/>
                                <a:gd name="T32" fmla="*/ 182 w 221"/>
                                <a:gd name="T33" fmla="*/ 30 h 127"/>
                                <a:gd name="T34" fmla="*/ 87 w 221"/>
                                <a:gd name="T35" fmla="*/ 0 h 127"/>
                                <a:gd name="T36" fmla="*/ 0 w 221"/>
                                <a:gd name="T37" fmla="*/ 63 h 127"/>
                                <a:gd name="T38" fmla="*/ 0 w 221"/>
                                <a:gd name="T39" fmla="*/ 63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1"/>
                                <a:gd name="T61" fmla="*/ 0 h 127"/>
                                <a:gd name="T62" fmla="*/ 221 w 221"/>
                                <a:gd name="T63" fmla="*/ 127 h 1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1" h="127">
                                  <a:moveTo>
                                    <a:pt x="0" y="80"/>
                                  </a:moveTo>
                                  <a:lnTo>
                                    <a:pt x="3" y="90"/>
                                  </a:lnTo>
                                  <a:lnTo>
                                    <a:pt x="14" y="96"/>
                                  </a:lnTo>
                                  <a:lnTo>
                                    <a:pt x="24" y="96"/>
                                  </a:lnTo>
                                  <a:lnTo>
                                    <a:pt x="22" y="103"/>
                                  </a:lnTo>
                                  <a:lnTo>
                                    <a:pt x="32" y="105"/>
                                  </a:lnTo>
                                  <a:lnTo>
                                    <a:pt x="40" y="103"/>
                                  </a:lnTo>
                                  <a:lnTo>
                                    <a:pt x="45" y="109"/>
                                  </a:lnTo>
                                  <a:lnTo>
                                    <a:pt x="57" y="109"/>
                                  </a:lnTo>
                                  <a:lnTo>
                                    <a:pt x="59" y="115"/>
                                  </a:lnTo>
                                  <a:lnTo>
                                    <a:pt x="72" y="115"/>
                                  </a:lnTo>
                                  <a:lnTo>
                                    <a:pt x="78" y="126"/>
                                  </a:lnTo>
                                  <a:lnTo>
                                    <a:pt x="107" y="123"/>
                                  </a:lnTo>
                                  <a:lnTo>
                                    <a:pt x="131" y="101"/>
                                  </a:lnTo>
                                  <a:lnTo>
                                    <a:pt x="154" y="86"/>
                                  </a:lnTo>
                                  <a:lnTo>
                                    <a:pt x="195" y="59"/>
                                  </a:lnTo>
                                  <a:lnTo>
                                    <a:pt x="220" y="38"/>
                                  </a:lnTo>
                                  <a:lnTo>
                                    <a:pt x="106" y="0"/>
                                  </a:lnTo>
                                  <a:lnTo>
                                    <a:pt x="0" y="80"/>
                                  </a:lnTo>
                                </a:path>
                              </a:pathLst>
                            </a:custGeom>
                            <a:solidFill>
                              <a:srgbClr val="3C613E"/>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88" name="Freeform 2092"/>
                            <p:cNvSpPr>
                              <a:spLocks/>
                            </p:cNvSpPr>
                            <p:nvPr/>
                          </p:nvSpPr>
                          <p:spPr bwMode="auto">
                            <a:xfrm>
                              <a:off x="500" y="1544"/>
                              <a:ext cx="201" cy="112"/>
                            </a:xfrm>
                            <a:custGeom>
                              <a:avLst/>
                              <a:gdLst>
                                <a:gd name="T0" fmla="*/ 0 w 221"/>
                                <a:gd name="T1" fmla="*/ 63 h 127"/>
                                <a:gd name="T2" fmla="*/ 3 w 221"/>
                                <a:gd name="T3" fmla="*/ 70 h 127"/>
                                <a:gd name="T4" fmla="*/ 12 w 221"/>
                                <a:gd name="T5" fmla="*/ 75 h 127"/>
                                <a:gd name="T6" fmla="*/ 20 w 221"/>
                                <a:gd name="T7" fmla="*/ 75 h 127"/>
                                <a:gd name="T8" fmla="*/ 18 w 221"/>
                                <a:gd name="T9" fmla="*/ 80 h 127"/>
                                <a:gd name="T10" fmla="*/ 26 w 221"/>
                                <a:gd name="T11" fmla="*/ 82 h 127"/>
                                <a:gd name="T12" fmla="*/ 33 w 221"/>
                                <a:gd name="T13" fmla="*/ 80 h 127"/>
                                <a:gd name="T14" fmla="*/ 37 w 221"/>
                                <a:gd name="T15" fmla="*/ 85 h 127"/>
                                <a:gd name="T16" fmla="*/ 47 w 221"/>
                                <a:gd name="T17" fmla="*/ 85 h 127"/>
                                <a:gd name="T18" fmla="*/ 49 w 221"/>
                                <a:gd name="T19" fmla="*/ 89 h 127"/>
                                <a:gd name="T20" fmla="*/ 59 w 221"/>
                                <a:gd name="T21" fmla="*/ 89 h 127"/>
                                <a:gd name="T22" fmla="*/ 65 w 221"/>
                                <a:gd name="T23" fmla="*/ 98 h 127"/>
                                <a:gd name="T24" fmla="*/ 88 w 221"/>
                                <a:gd name="T25" fmla="*/ 95 h 127"/>
                                <a:gd name="T26" fmla="*/ 108 w 221"/>
                                <a:gd name="T27" fmla="*/ 78 h 127"/>
                                <a:gd name="T28" fmla="*/ 127 w 221"/>
                                <a:gd name="T29" fmla="*/ 67 h 127"/>
                                <a:gd name="T30" fmla="*/ 161 w 221"/>
                                <a:gd name="T31" fmla="*/ 46 h 127"/>
                                <a:gd name="T32" fmla="*/ 182 w 221"/>
                                <a:gd name="T33" fmla="*/ 30 h 127"/>
                                <a:gd name="T34" fmla="*/ 87 w 221"/>
                                <a:gd name="T35" fmla="*/ 0 h 127"/>
                                <a:gd name="T36" fmla="*/ 0 w 221"/>
                                <a:gd name="T37" fmla="*/ 6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
                                <a:gd name="T58" fmla="*/ 0 h 127"/>
                                <a:gd name="T59" fmla="*/ 221 w 221"/>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 h="127">
                                  <a:moveTo>
                                    <a:pt x="0" y="80"/>
                                  </a:moveTo>
                                  <a:lnTo>
                                    <a:pt x="3" y="90"/>
                                  </a:lnTo>
                                  <a:lnTo>
                                    <a:pt x="14" y="96"/>
                                  </a:lnTo>
                                  <a:lnTo>
                                    <a:pt x="24" y="96"/>
                                  </a:lnTo>
                                  <a:lnTo>
                                    <a:pt x="22" y="103"/>
                                  </a:lnTo>
                                  <a:lnTo>
                                    <a:pt x="32" y="105"/>
                                  </a:lnTo>
                                  <a:lnTo>
                                    <a:pt x="40" y="103"/>
                                  </a:lnTo>
                                  <a:lnTo>
                                    <a:pt x="45" y="109"/>
                                  </a:lnTo>
                                  <a:lnTo>
                                    <a:pt x="57" y="109"/>
                                  </a:lnTo>
                                  <a:lnTo>
                                    <a:pt x="59" y="115"/>
                                  </a:lnTo>
                                  <a:lnTo>
                                    <a:pt x="72" y="115"/>
                                  </a:lnTo>
                                  <a:lnTo>
                                    <a:pt x="78" y="126"/>
                                  </a:lnTo>
                                  <a:lnTo>
                                    <a:pt x="107" y="123"/>
                                  </a:lnTo>
                                  <a:lnTo>
                                    <a:pt x="131" y="101"/>
                                  </a:lnTo>
                                  <a:lnTo>
                                    <a:pt x="154" y="86"/>
                                  </a:lnTo>
                                  <a:lnTo>
                                    <a:pt x="195" y="59"/>
                                  </a:lnTo>
                                  <a:lnTo>
                                    <a:pt x="220" y="38"/>
                                  </a:lnTo>
                                  <a:lnTo>
                                    <a:pt x="106" y="0"/>
                                  </a:lnTo>
                                  <a:lnTo>
                                    <a:pt x="0" y="8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389" name="Freeform 2093"/>
                            <p:cNvSpPr>
                              <a:spLocks/>
                            </p:cNvSpPr>
                            <p:nvPr/>
                          </p:nvSpPr>
                          <p:spPr bwMode="auto">
                            <a:xfrm>
                              <a:off x="611" y="1534"/>
                              <a:ext cx="106" cy="53"/>
                            </a:xfrm>
                            <a:custGeom>
                              <a:avLst/>
                              <a:gdLst>
                                <a:gd name="T0" fmla="*/ 0 w 116"/>
                                <a:gd name="T1" fmla="*/ 19 h 61"/>
                                <a:gd name="T2" fmla="*/ 11 w 116"/>
                                <a:gd name="T3" fmla="*/ 25 h 61"/>
                                <a:gd name="T4" fmla="*/ 15 w 116"/>
                                <a:gd name="T5" fmla="*/ 30 h 61"/>
                                <a:gd name="T6" fmla="*/ 27 w 116"/>
                                <a:gd name="T7" fmla="*/ 28 h 61"/>
                                <a:gd name="T8" fmla="*/ 28 w 116"/>
                                <a:gd name="T9" fmla="*/ 34 h 61"/>
                                <a:gd name="T10" fmla="*/ 39 w 116"/>
                                <a:gd name="T11" fmla="*/ 33 h 61"/>
                                <a:gd name="T12" fmla="*/ 42 w 116"/>
                                <a:gd name="T13" fmla="*/ 41 h 61"/>
                                <a:gd name="T14" fmla="*/ 54 w 116"/>
                                <a:gd name="T15" fmla="*/ 39 h 61"/>
                                <a:gd name="T16" fmla="*/ 59 w 116"/>
                                <a:gd name="T17" fmla="*/ 43 h 61"/>
                                <a:gd name="T18" fmla="*/ 73 w 116"/>
                                <a:gd name="T19" fmla="*/ 45 h 61"/>
                                <a:gd name="T20" fmla="*/ 96 w 116"/>
                                <a:gd name="T21" fmla="*/ 30 h 61"/>
                                <a:gd name="T22" fmla="*/ 5 w 116"/>
                                <a:gd name="T23" fmla="*/ 0 h 61"/>
                                <a:gd name="T24" fmla="*/ 0 w 116"/>
                                <a:gd name="T25" fmla="*/ 19 h 61"/>
                                <a:gd name="T26" fmla="*/ 0 w 116"/>
                                <a:gd name="T27" fmla="*/ 19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6"/>
                                <a:gd name="T43" fmla="*/ 0 h 61"/>
                                <a:gd name="T44" fmla="*/ 116 w 116"/>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6" h="61">
                                  <a:moveTo>
                                    <a:pt x="0" y="25"/>
                                  </a:moveTo>
                                  <a:lnTo>
                                    <a:pt x="13" y="33"/>
                                  </a:lnTo>
                                  <a:lnTo>
                                    <a:pt x="17" y="40"/>
                                  </a:lnTo>
                                  <a:lnTo>
                                    <a:pt x="32" y="37"/>
                                  </a:lnTo>
                                  <a:lnTo>
                                    <a:pt x="34" y="45"/>
                                  </a:lnTo>
                                  <a:lnTo>
                                    <a:pt x="47" y="44"/>
                                  </a:lnTo>
                                  <a:lnTo>
                                    <a:pt x="50" y="54"/>
                                  </a:lnTo>
                                  <a:lnTo>
                                    <a:pt x="65" y="52"/>
                                  </a:lnTo>
                                  <a:lnTo>
                                    <a:pt x="71" y="58"/>
                                  </a:lnTo>
                                  <a:lnTo>
                                    <a:pt x="88" y="60"/>
                                  </a:lnTo>
                                  <a:lnTo>
                                    <a:pt x="115" y="40"/>
                                  </a:lnTo>
                                  <a:lnTo>
                                    <a:pt x="5" y="0"/>
                                  </a:lnTo>
                                  <a:lnTo>
                                    <a:pt x="0" y="25"/>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90" name="Freeform 2094"/>
                            <p:cNvSpPr>
                              <a:spLocks/>
                            </p:cNvSpPr>
                            <p:nvPr/>
                          </p:nvSpPr>
                          <p:spPr bwMode="auto">
                            <a:xfrm>
                              <a:off x="611" y="1534"/>
                              <a:ext cx="106" cy="53"/>
                            </a:xfrm>
                            <a:custGeom>
                              <a:avLst/>
                              <a:gdLst>
                                <a:gd name="T0" fmla="*/ 0 w 116"/>
                                <a:gd name="T1" fmla="*/ 19 h 61"/>
                                <a:gd name="T2" fmla="*/ 11 w 116"/>
                                <a:gd name="T3" fmla="*/ 25 h 61"/>
                                <a:gd name="T4" fmla="*/ 15 w 116"/>
                                <a:gd name="T5" fmla="*/ 30 h 61"/>
                                <a:gd name="T6" fmla="*/ 27 w 116"/>
                                <a:gd name="T7" fmla="*/ 28 h 61"/>
                                <a:gd name="T8" fmla="*/ 28 w 116"/>
                                <a:gd name="T9" fmla="*/ 34 h 61"/>
                                <a:gd name="T10" fmla="*/ 39 w 116"/>
                                <a:gd name="T11" fmla="*/ 33 h 61"/>
                                <a:gd name="T12" fmla="*/ 42 w 116"/>
                                <a:gd name="T13" fmla="*/ 41 h 61"/>
                                <a:gd name="T14" fmla="*/ 54 w 116"/>
                                <a:gd name="T15" fmla="*/ 39 h 61"/>
                                <a:gd name="T16" fmla="*/ 59 w 116"/>
                                <a:gd name="T17" fmla="*/ 43 h 61"/>
                                <a:gd name="T18" fmla="*/ 73 w 116"/>
                                <a:gd name="T19" fmla="*/ 45 h 61"/>
                                <a:gd name="T20" fmla="*/ 96 w 116"/>
                                <a:gd name="T21" fmla="*/ 30 h 61"/>
                                <a:gd name="T22" fmla="*/ 5 w 116"/>
                                <a:gd name="T23" fmla="*/ 0 h 61"/>
                                <a:gd name="T24" fmla="*/ 0 w 116"/>
                                <a:gd name="T25" fmla="*/ 19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61"/>
                                <a:gd name="T41" fmla="*/ 116 w 116"/>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61">
                                  <a:moveTo>
                                    <a:pt x="0" y="25"/>
                                  </a:moveTo>
                                  <a:lnTo>
                                    <a:pt x="13" y="33"/>
                                  </a:lnTo>
                                  <a:lnTo>
                                    <a:pt x="17" y="40"/>
                                  </a:lnTo>
                                  <a:lnTo>
                                    <a:pt x="32" y="37"/>
                                  </a:lnTo>
                                  <a:lnTo>
                                    <a:pt x="34" y="45"/>
                                  </a:lnTo>
                                  <a:lnTo>
                                    <a:pt x="47" y="44"/>
                                  </a:lnTo>
                                  <a:lnTo>
                                    <a:pt x="50" y="54"/>
                                  </a:lnTo>
                                  <a:lnTo>
                                    <a:pt x="65" y="52"/>
                                  </a:lnTo>
                                  <a:lnTo>
                                    <a:pt x="71" y="58"/>
                                  </a:lnTo>
                                  <a:lnTo>
                                    <a:pt x="88" y="60"/>
                                  </a:lnTo>
                                  <a:lnTo>
                                    <a:pt x="115" y="40"/>
                                  </a:lnTo>
                                  <a:lnTo>
                                    <a:pt x="5" y="0"/>
                                  </a:lnTo>
                                  <a:lnTo>
                                    <a:pt x="0" y="25"/>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391" name="Freeform 2095"/>
                            <p:cNvSpPr>
                              <a:spLocks/>
                            </p:cNvSpPr>
                            <p:nvPr/>
                          </p:nvSpPr>
                          <p:spPr bwMode="auto">
                            <a:xfrm>
                              <a:off x="625" y="1513"/>
                              <a:ext cx="156" cy="64"/>
                            </a:xfrm>
                            <a:custGeom>
                              <a:avLst/>
                              <a:gdLst>
                                <a:gd name="T0" fmla="*/ 26 w 172"/>
                                <a:gd name="T1" fmla="*/ 0 h 72"/>
                                <a:gd name="T2" fmla="*/ 13 w 172"/>
                                <a:gd name="T3" fmla="*/ 11 h 72"/>
                                <a:gd name="T4" fmla="*/ 0 w 172"/>
                                <a:gd name="T5" fmla="*/ 26 h 72"/>
                                <a:gd name="T6" fmla="*/ 5 w 172"/>
                                <a:gd name="T7" fmla="*/ 35 h 72"/>
                                <a:gd name="T8" fmla="*/ 17 w 172"/>
                                <a:gd name="T9" fmla="*/ 35 h 72"/>
                                <a:gd name="T10" fmla="*/ 19 w 172"/>
                                <a:gd name="T11" fmla="*/ 39 h 72"/>
                                <a:gd name="T12" fmla="*/ 27 w 172"/>
                                <a:gd name="T13" fmla="*/ 39 h 72"/>
                                <a:gd name="T14" fmla="*/ 29 w 172"/>
                                <a:gd name="T15" fmla="*/ 44 h 72"/>
                                <a:gd name="T16" fmla="*/ 41 w 172"/>
                                <a:gd name="T17" fmla="*/ 44 h 72"/>
                                <a:gd name="T18" fmla="*/ 43 w 172"/>
                                <a:gd name="T19" fmla="*/ 53 h 72"/>
                                <a:gd name="T20" fmla="*/ 58 w 172"/>
                                <a:gd name="T21" fmla="*/ 52 h 72"/>
                                <a:gd name="T22" fmla="*/ 60 w 172"/>
                                <a:gd name="T23" fmla="*/ 56 h 72"/>
                                <a:gd name="T24" fmla="*/ 79 w 172"/>
                                <a:gd name="T25" fmla="*/ 53 h 72"/>
                                <a:gd name="T26" fmla="*/ 104 w 172"/>
                                <a:gd name="T27" fmla="*/ 36 h 72"/>
                                <a:gd name="T28" fmla="*/ 141 w 172"/>
                                <a:gd name="T29" fmla="*/ 14 h 72"/>
                                <a:gd name="T30" fmla="*/ 26 w 172"/>
                                <a:gd name="T31" fmla="*/ 0 h 72"/>
                                <a:gd name="T32" fmla="*/ 26 w 172"/>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72"/>
                                <a:gd name="T53" fmla="*/ 172 w 17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72">
                                  <a:moveTo>
                                    <a:pt x="32" y="0"/>
                                  </a:moveTo>
                                  <a:lnTo>
                                    <a:pt x="15" y="13"/>
                                  </a:lnTo>
                                  <a:lnTo>
                                    <a:pt x="0" y="33"/>
                                  </a:lnTo>
                                  <a:lnTo>
                                    <a:pt x="7" y="44"/>
                                  </a:lnTo>
                                  <a:lnTo>
                                    <a:pt x="21" y="44"/>
                                  </a:lnTo>
                                  <a:lnTo>
                                    <a:pt x="23" y="50"/>
                                  </a:lnTo>
                                  <a:lnTo>
                                    <a:pt x="33" y="50"/>
                                  </a:lnTo>
                                  <a:lnTo>
                                    <a:pt x="35" y="56"/>
                                  </a:lnTo>
                                  <a:lnTo>
                                    <a:pt x="50" y="56"/>
                                  </a:lnTo>
                                  <a:lnTo>
                                    <a:pt x="52" y="67"/>
                                  </a:lnTo>
                                  <a:lnTo>
                                    <a:pt x="71" y="65"/>
                                  </a:lnTo>
                                  <a:lnTo>
                                    <a:pt x="73" y="71"/>
                                  </a:lnTo>
                                  <a:lnTo>
                                    <a:pt x="96" y="67"/>
                                  </a:lnTo>
                                  <a:lnTo>
                                    <a:pt x="127" y="46"/>
                                  </a:lnTo>
                                  <a:lnTo>
                                    <a:pt x="171" y="18"/>
                                  </a:lnTo>
                                  <a:lnTo>
                                    <a:pt x="32"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92" name="Freeform 2096"/>
                            <p:cNvSpPr>
                              <a:spLocks/>
                            </p:cNvSpPr>
                            <p:nvPr/>
                          </p:nvSpPr>
                          <p:spPr bwMode="auto">
                            <a:xfrm>
                              <a:off x="625" y="1513"/>
                              <a:ext cx="156" cy="64"/>
                            </a:xfrm>
                            <a:custGeom>
                              <a:avLst/>
                              <a:gdLst>
                                <a:gd name="T0" fmla="*/ 26 w 172"/>
                                <a:gd name="T1" fmla="*/ 0 h 72"/>
                                <a:gd name="T2" fmla="*/ 13 w 172"/>
                                <a:gd name="T3" fmla="*/ 11 h 72"/>
                                <a:gd name="T4" fmla="*/ 0 w 172"/>
                                <a:gd name="T5" fmla="*/ 26 h 72"/>
                                <a:gd name="T6" fmla="*/ 5 w 172"/>
                                <a:gd name="T7" fmla="*/ 35 h 72"/>
                                <a:gd name="T8" fmla="*/ 17 w 172"/>
                                <a:gd name="T9" fmla="*/ 35 h 72"/>
                                <a:gd name="T10" fmla="*/ 19 w 172"/>
                                <a:gd name="T11" fmla="*/ 39 h 72"/>
                                <a:gd name="T12" fmla="*/ 27 w 172"/>
                                <a:gd name="T13" fmla="*/ 39 h 72"/>
                                <a:gd name="T14" fmla="*/ 29 w 172"/>
                                <a:gd name="T15" fmla="*/ 44 h 72"/>
                                <a:gd name="T16" fmla="*/ 41 w 172"/>
                                <a:gd name="T17" fmla="*/ 44 h 72"/>
                                <a:gd name="T18" fmla="*/ 43 w 172"/>
                                <a:gd name="T19" fmla="*/ 53 h 72"/>
                                <a:gd name="T20" fmla="*/ 58 w 172"/>
                                <a:gd name="T21" fmla="*/ 52 h 72"/>
                                <a:gd name="T22" fmla="*/ 60 w 172"/>
                                <a:gd name="T23" fmla="*/ 56 h 72"/>
                                <a:gd name="T24" fmla="*/ 79 w 172"/>
                                <a:gd name="T25" fmla="*/ 53 h 72"/>
                                <a:gd name="T26" fmla="*/ 104 w 172"/>
                                <a:gd name="T27" fmla="*/ 36 h 72"/>
                                <a:gd name="T28" fmla="*/ 141 w 172"/>
                                <a:gd name="T29" fmla="*/ 14 h 72"/>
                                <a:gd name="T30" fmla="*/ 26 w 172"/>
                                <a:gd name="T31" fmla="*/ 0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2"/>
                                <a:gd name="T49" fmla="*/ 0 h 72"/>
                                <a:gd name="T50" fmla="*/ 172 w 172"/>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2" h="72">
                                  <a:moveTo>
                                    <a:pt x="32" y="0"/>
                                  </a:moveTo>
                                  <a:lnTo>
                                    <a:pt x="15" y="13"/>
                                  </a:lnTo>
                                  <a:lnTo>
                                    <a:pt x="0" y="33"/>
                                  </a:lnTo>
                                  <a:lnTo>
                                    <a:pt x="7" y="44"/>
                                  </a:lnTo>
                                  <a:lnTo>
                                    <a:pt x="21" y="44"/>
                                  </a:lnTo>
                                  <a:lnTo>
                                    <a:pt x="23" y="50"/>
                                  </a:lnTo>
                                  <a:lnTo>
                                    <a:pt x="33" y="50"/>
                                  </a:lnTo>
                                  <a:lnTo>
                                    <a:pt x="35" y="56"/>
                                  </a:lnTo>
                                  <a:lnTo>
                                    <a:pt x="50" y="56"/>
                                  </a:lnTo>
                                  <a:lnTo>
                                    <a:pt x="52" y="67"/>
                                  </a:lnTo>
                                  <a:lnTo>
                                    <a:pt x="71" y="65"/>
                                  </a:lnTo>
                                  <a:lnTo>
                                    <a:pt x="73" y="71"/>
                                  </a:lnTo>
                                  <a:lnTo>
                                    <a:pt x="96" y="67"/>
                                  </a:lnTo>
                                  <a:lnTo>
                                    <a:pt x="127" y="46"/>
                                  </a:lnTo>
                                  <a:lnTo>
                                    <a:pt x="171" y="18"/>
                                  </a:lnTo>
                                  <a:lnTo>
                                    <a:pt x="32"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393" name="Freeform 2097"/>
                            <p:cNvSpPr>
                              <a:spLocks/>
                            </p:cNvSpPr>
                            <p:nvPr/>
                          </p:nvSpPr>
                          <p:spPr bwMode="auto">
                            <a:xfrm>
                              <a:off x="360" y="1472"/>
                              <a:ext cx="296" cy="197"/>
                            </a:xfrm>
                            <a:custGeom>
                              <a:avLst/>
                              <a:gdLst>
                                <a:gd name="T0" fmla="*/ 121 w 325"/>
                                <a:gd name="T1" fmla="*/ 5 h 223"/>
                                <a:gd name="T2" fmla="*/ 84 w 325"/>
                                <a:gd name="T3" fmla="*/ 37 h 223"/>
                                <a:gd name="T4" fmla="*/ 50 w 325"/>
                                <a:gd name="T5" fmla="*/ 76 h 223"/>
                                <a:gd name="T6" fmla="*/ 30 w 325"/>
                                <a:gd name="T7" fmla="*/ 105 h 223"/>
                                <a:gd name="T8" fmla="*/ 18 w 325"/>
                                <a:gd name="T9" fmla="*/ 130 h 223"/>
                                <a:gd name="T10" fmla="*/ 0 w 325"/>
                                <a:gd name="T11" fmla="*/ 173 h 223"/>
                                <a:gd name="T12" fmla="*/ 15 w 325"/>
                                <a:gd name="T13" fmla="*/ 164 h 223"/>
                                <a:gd name="T14" fmla="*/ 58 w 325"/>
                                <a:gd name="T15" fmla="*/ 152 h 223"/>
                                <a:gd name="T16" fmla="*/ 95 w 325"/>
                                <a:gd name="T17" fmla="*/ 140 h 223"/>
                                <a:gd name="T18" fmla="*/ 148 w 325"/>
                                <a:gd name="T19" fmla="*/ 126 h 223"/>
                                <a:gd name="T20" fmla="*/ 182 w 325"/>
                                <a:gd name="T21" fmla="*/ 111 h 223"/>
                                <a:gd name="T22" fmla="*/ 219 w 325"/>
                                <a:gd name="T23" fmla="*/ 84 h 223"/>
                                <a:gd name="T24" fmla="*/ 269 w 325"/>
                                <a:gd name="T25" fmla="*/ 40 h 223"/>
                                <a:gd name="T26" fmla="*/ 186 w 325"/>
                                <a:gd name="T27" fmla="*/ 0 h 223"/>
                                <a:gd name="T28" fmla="*/ 121 w 325"/>
                                <a:gd name="T29" fmla="*/ 5 h 223"/>
                                <a:gd name="T30" fmla="*/ 121 w 325"/>
                                <a:gd name="T31" fmla="*/ 5 h 2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223"/>
                                <a:gd name="T50" fmla="*/ 325 w 325"/>
                                <a:gd name="T51" fmla="*/ 223 h 2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223">
                                  <a:moveTo>
                                    <a:pt x="146" y="7"/>
                                  </a:moveTo>
                                  <a:lnTo>
                                    <a:pt x="101" y="47"/>
                                  </a:lnTo>
                                  <a:lnTo>
                                    <a:pt x="60" y="97"/>
                                  </a:lnTo>
                                  <a:lnTo>
                                    <a:pt x="36" y="135"/>
                                  </a:lnTo>
                                  <a:lnTo>
                                    <a:pt x="22" y="166"/>
                                  </a:lnTo>
                                  <a:lnTo>
                                    <a:pt x="0" y="222"/>
                                  </a:lnTo>
                                  <a:lnTo>
                                    <a:pt x="19" y="211"/>
                                  </a:lnTo>
                                  <a:lnTo>
                                    <a:pt x="70" y="195"/>
                                  </a:lnTo>
                                  <a:lnTo>
                                    <a:pt x="114" y="180"/>
                                  </a:lnTo>
                                  <a:lnTo>
                                    <a:pt x="178" y="162"/>
                                  </a:lnTo>
                                  <a:lnTo>
                                    <a:pt x="220" y="143"/>
                                  </a:lnTo>
                                  <a:lnTo>
                                    <a:pt x="264" y="107"/>
                                  </a:lnTo>
                                  <a:lnTo>
                                    <a:pt x="324" y="51"/>
                                  </a:lnTo>
                                  <a:lnTo>
                                    <a:pt x="224" y="0"/>
                                  </a:lnTo>
                                  <a:lnTo>
                                    <a:pt x="146" y="7"/>
                                  </a:lnTo>
                                </a:path>
                              </a:pathLst>
                            </a:custGeom>
                            <a:solidFill>
                              <a:srgbClr val="A1625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94" name="Freeform 2098"/>
                            <p:cNvSpPr>
                              <a:spLocks/>
                            </p:cNvSpPr>
                            <p:nvPr/>
                          </p:nvSpPr>
                          <p:spPr bwMode="auto">
                            <a:xfrm>
                              <a:off x="360" y="1472"/>
                              <a:ext cx="296" cy="197"/>
                            </a:xfrm>
                            <a:custGeom>
                              <a:avLst/>
                              <a:gdLst>
                                <a:gd name="T0" fmla="*/ 121 w 325"/>
                                <a:gd name="T1" fmla="*/ 5 h 223"/>
                                <a:gd name="T2" fmla="*/ 84 w 325"/>
                                <a:gd name="T3" fmla="*/ 37 h 223"/>
                                <a:gd name="T4" fmla="*/ 50 w 325"/>
                                <a:gd name="T5" fmla="*/ 76 h 223"/>
                                <a:gd name="T6" fmla="*/ 30 w 325"/>
                                <a:gd name="T7" fmla="*/ 105 h 223"/>
                                <a:gd name="T8" fmla="*/ 18 w 325"/>
                                <a:gd name="T9" fmla="*/ 130 h 223"/>
                                <a:gd name="T10" fmla="*/ 0 w 325"/>
                                <a:gd name="T11" fmla="*/ 173 h 223"/>
                                <a:gd name="T12" fmla="*/ 15 w 325"/>
                                <a:gd name="T13" fmla="*/ 164 h 223"/>
                                <a:gd name="T14" fmla="*/ 58 w 325"/>
                                <a:gd name="T15" fmla="*/ 152 h 223"/>
                                <a:gd name="T16" fmla="*/ 95 w 325"/>
                                <a:gd name="T17" fmla="*/ 140 h 223"/>
                                <a:gd name="T18" fmla="*/ 148 w 325"/>
                                <a:gd name="T19" fmla="*/ 126 h 223"/>
                                <a:gd name="T20" fmla="*/ 182 w 325"/>
                                <a:gd name="T21" fmla="*/ 111 h 223"/>
                                <a:gd name="T22" fmla="*/ 219 w 325"/>
                                <a:gd name="T23" fmla="*/ 84 h 223"/>
                                <a:gd name="T24" fmla="*/ 269 w 325"/>
                                <a:gd name="T25" fmla="*/ 40 h 223"/>
                                <a:gd name="T26" fmla="*/ 186 w 325"/>
                                <a:gd name="T27" fmla="*/ 0 h 223"/>
                                <a:gd name="T28" fmla="*/ 121 w 325"/>
                                <a:gd name="T29" fmla="*/ 5 h 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23"/>
                                <a:gd name="T47" fmla="*/ 325 w 325"/>
                                <a:gd name="T48" fmla="*/ 223 h 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23">
                                  <a:moveTo>
                                    <a:pt x="146" y="7"/>
                                  </a:moveTo>
                                  <a:lnTo>
                                    <a:pt x="101" y="47"/>
                                  </a:lnTo>
                                  <a:lnTo>
                                    <a:pt x="60" y="97"/>
                                  </a:lnTo>
                                  <a:lnTo>
                                    <a:pt x="36" y="135"/>
                                  </a:lnTo>
                                  <a:lnTo>
                                    <a:pt x="22" y="166"/>
                                  </a:lnTo>
                                  <a:lnTo>
                                    <a:pt x="0" y="222"/>
                                  </a:lnTo>
                                  <a:lnTo>
                                    <a:pt x="19" y="211"/>
                                  </a:lnTo>
                                  <a:lnTo>
                                    <a:pt x="70" y="195"/>
                                  </a:lnTo>
                                  <a:lnTo>
                                    <a:pt x="114" y="180"/>
                                  </a:lnTo>
                                  <a:lnTo>
                                    <a:pt x="178" y="162"/>
                                  </a:lnTo>
                                  <a:lnTo>
                                    <a:pt x="220" y="143"/>
                                  </a:lnTo>
                                  <a:lnTo>
                                    <a:pt x="264" y="107"/>
                                  </a:lnTo>
                                  <a:lnTo>
                                    <a:pt x="324" y="51"/>
                                  </a:lnTo>
                                  <a:lnTo>
                                    <a:pt x="224" y="0"/>
                                  </a:lnTo>
                                  <a:lnTo>
                                    <a:pt x="146" y="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395" name="Freeform 2099"/>
                            <p:cNvSpPr>
                              <a:spLocks/>
                            </p:cNvSpPr>
                            <p:nvPr/>
                          </p:nvSpPr>
                          <p:spPr bwMode="auto">
                            <a:xfrm>
                              <a:off x="383" y="1471"/>
                              <a:ext cx="238" cy="167"/>
                            </a:xfrm>
                            <a:custGeom>
                              <a:avLst/>
                              <a:gdLst>
                                <a:gd name="T0" fmla="*/ 74 w 262"/>
                                <a:gd name="T1" fmla="*/ 27 h 189"/>
                                <a:gd name="T2" fmla="*/ 52 w 262"/>
                                <a:gd name="T3" fmla="*/ 51 h 189"/>
                                <a:gd name="T4" fmla="*/ 37 w 262"/>
                                <a:gd name="T5" fmla="*/ 75 h 189"/>
                                <a:gd name="T6" fmla="*/ 14 w 262"/>
                                <a:gd name="T7" fmla="*/ 108 h 189"/>
                                <a:gd name="T8" fmla="*/ 0 w 262"/>
                                <a:gd name="T9" fmla="*/ 147 h 189"/>
                                <a:gd name="T10" fmla="*/ 41 w 262"/>
                                <a:gd name="T11" fmla="*/ 121 h 189"/>
                                <a:gd name="T12" fmla="*/ 94 w 262"/>
                                <a:gd name="T13" fmla="*/ 101 h 189"/>
                                <a:gd name="T14" fmla="*/ 142 w 262"/>
                                <a:gd name="T15" fmla="*/ 80 h 189"/>
                                <a:gd name="T16" fmla="*/ 175 w 262"/>
                                <a:gd name="T17" fmla="*/ 64 h 189"/>
                                <a:gd name="T18" fmla="*/ 197 w 262"/>
                                <a:gd name="T19" fmla="*/ 49 h 189"/>
                                <a:gd name="T20" fmla="*/ 215 w 262"/>
                                <a:gd name="T21" fmla="*/ 26 h 189"/>
                                <a:gd name="T22" fmla="*/ 155 w 262"/>
                                <a:gd name="T23" fmla="*/ 0 h 189"/>
                                <a:gd name="T24" fmla="*/ 74 w 262"/>
                                <a:gd name="T25" fmla="*/ 27 h 189"/>
                                <a:gd name="T26" fmla="*/ 74 w 262"/>
                                <a:gd name="T27" fmla="*/ 27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2"/>
                                <a:gd name="T43" fmla="*/ 0 h 189"/>
                                <a:gd name="T44" fmla="*/ 262 w 262"/>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2" h="189">
                                  <a:moveTo>
                                    <a:pt x="90" y="35"/>
                                  </a:moveTo>
                                  <a:lnTo>
                                    <a:pt x="63" y="66"/>
                                  </a:lnTo>
                                  <a:lnTo>
                                    <a:pt x="45" y="96"/>
                                  </a:lnTo>
                                  <a:lnTo>
                                    <a:pt x="17" y="138"/>
                                  </a:lnTo>
                                  <a:lnTo>
                                    <a:pt x="0" y="188"/>
                                  </a:lnTo>
                                  <a:lnTo>
                                    <a:pt x="49" y="155"/>
                                  </a:lnTo>
                                  <a:lnTo>
                                    <a:pt x="115" y="129"/>
                                  </a:lnTo>
                                  <a:lnTo>
                                    <a:pt x="172" y="102"/>
                                  </a:lnTo>
                                  <a:lnTo>
                                    <a:pt x="212" y="81"/>
                                  </a:lnTo>
                                  <a:lnTo>
                                    <a:pt x="239" y="62"/>
                                  </a:lnTo>
                                  <a:lnTo>
                                    <a:pt x="261" y="33"/>
                                  </a:lnTo>
                                  <a:lnTo>
                                    <a:pt x="188" y="0"/>
                                  </a:lnTo>
                                  <a:lnTo>
                                    <a:pt x="90" y="35"/>
                                  </a:lnTo>
                                </a:path>
                              </a:pathLst>
                            </a:custGeom>
                            <a:solidFill>
                              <a:srgbClr val="A1625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96" name="Freeform 2100"/>
                            <p:cNvSpPr>
                              <a:spLocks/>
                            </p:cNvSpPr>
                            <p:nvPr/>
                          </p:nvSpPr>
                          <p:spPr bwMode="auto">
                            <a:xfrm>
                              <a:off x="383" y="1471"/>
                              <a:ext cx="238" cy="167"/>
                            </a:xfrm>
                            <a:custGeom>
                              <a:avLst/>
                              <a:gdLst>
                                <a:gd name="T0" fmla="*/ 74 w 262"/>
                                <a:gd name="T1" fmla="*/ 27 h 189"/>
                                <a:gd name="T2" fmla="*/ 52 w 262"/>
                                <a:gd name="T3" fmla="*/ 51 h 189"/>
                                <a:gd name="T4" fmla="*/ 37 w 262"/>
                                <a:gd name="T5" fmla="*/ 75 h 189"/>
                                <a:gd name="T6" fmla="*/ 14 w 262"/>
                                <a:gd name="T7" fmla="*/ 108 h 189"/>
                                <a:gd name="T8" fmla="*/ 0 w 262"/>
                                <a:gd name="T9" fmla="*/ 147 h 189"/>
                                <a:gd name="T10" fmla="*/ 41 w 262"/>
                                <a:gd name="T11" fmla="*/ 121 h 189"/>
                                <a:gd name="T12" fmla="*/ 94 w 262"/>
                                <a:gd name="T13" fmla="*/ 101 h 189"/>
                                <a:gd name="T14" fmla="*/ 142 w 262"/>
                                <a:gd name="T15" fmla="*/ 80 h 189"/>
                                <a:gd name="T16" fmla="*/ 175 w 262"/>
                                <a:gd name="T17" fmla="*/ 64 h 189"/>
                                <a:gd name="T18" fmla="*/ 197 w 262"/>
                                <a:gd name="T19" fmla="*/ 49 h 189"/>
                                <a:gd name="T20" fmla="*/ 215 w 262"/>
                                <a:gd name="T21" fmla="*/ 26 h 189"/>
                                <a:gd name="T22" fmla="*/ 155 w 262"/>
                                <a:gd name="T23" fmla="*/ 0 h 189"/>
                                <a:gd name="T24" fmla="*/ 74 w 262"/>
                                <a:gd name="T25" fmla="*/ 27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2"/>
                                <a:gd name="T40" fmla="*/ 0 h 189"/>
                                <a:gd name="T41" fmla="*/ 262 w 262"/>
                                <a:gd name="T42" fmla="*/ 189 h 1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2" h="189">
                                  <a:moveTo>
                                    <a:pt x="90" y="35"/>
                                  </a:moveTo>
                                  <a:lnTo>
                                    <a:pt x="63" y="66"/>
                                  </a:lnTo>
                                  <a:lnTo>
                                    <a:pt x="45" y="96"/>
                                  </a:lnTo>
                                  <a:lnTo>
                                    <a:pt x="17" y="138"/>
                                  </a:lnTo>
                                  <a:lnTo>
                                    <a:pt x="0" y="188"/>
                                  </a:lnTo>
                                  <a:lnTo>
                                    <a:pt x="49" y="155"/>
                                  </a:lnTo>
                                  <a:lnTo>
                                    <a:pt x="115" y="129"/>
                                  </a:lnTo>
                                  <a:lnTo>
                                    <a:pt x="172" y="102"/>
                                  </a:lnTo>
                                  <a:lnTo>
                                    <a:pt x="212" y="81"/>
                                  </a:lnTo>
                                  <a:lnTo>
                                    <a:pt x="239" y="62"/>
                                  </a:lnTo>
                                  <a:lnTo>
                                    <a:pt x="261" y="33"/>
                                  </a:lnTo>
                                  <a:lnTo>
                                    <a:pt x="188" y="0"/>
                                  </a:lnTo>
                                  <a:lnTo>
                                    <a:pt x="90" y="35"/>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397" name="Freeform 2101"/>
                            <p:cNvSpPr>
                              <a:spLocks/>
                            </p:cNvSpPr>
                            <p:nvPr/>
                          </p:nvSpPr>
                          <p:spPr bwMode="auto">
                            <a:xfrm>
                              <a:off x="447" y="1465"/>
                              <a:ext cx="142" cy="84"/>
                            </a:xfrm>
                            <a:custGeom>
                              <a:avLst/>
                              <a:gdLst>
                                <a:gd name="T0" fmla="*/ 60 w 157"/>
                                <a:gd name="T1" fmla="*/ 0 h 95"/>
                                <a:gd name="T2" fmla="*/ 32 w 157"/>
                                <a:gd name="T3" fmla="*/ 19 h 95"/>
                                <a:gd name="T4" fmla="*/ 12 w 157"/>
                                <a:gd name="T5" fmla="*/ 46 h 95"/>
                                <a:gd name="T6" fmla="*/ 0 w 157"/>
                                <a:gd name="T7" fmla="*/ 73 h 95"/>
                                <a:gd name="T8" fmla="*/ 39 w 157"/>
                                <a:gd name="T9" fmla="*/ 65 h 95"/>
                                <a:gd name="T10" fmla="*/ 72 w 157"/>
                                <a:gd name="T11" fmla="*/ 54 h 95"/>
                                <a:gd name="T12" fmla="*/ 102 w 157"/>
                                <a:gd name="T13" fmla="*/ 40 h 95"/>
                                <a:gd name="T14" fmla="*/ 128 w 157"/>
                                <a:gd name="T15" fmla="*/ 19 h 95"/>
                                <a:gd name="T16" fmla="*/ 60 w 157"/>
                                <a:gd name="T17" fmla="*/ 0 h 95"/>
                                <a:gd name="T18" fmla="*/ 60 w 157"/>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95"/>
                                <a:gd name="T32" fmla="*/ 157 w 157"/>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95">
                                  <a:moveTo>
                                    <a:pt x="73" y="0"/>
                                  </a:moveTo>
                                  <a:lnTo>
                                    <a:pt x="39" y="25"/>
                                  </a:lnTo>
                                  <a:lnTo>
                                    <a:pt x="14" y="59"/>
                                  </a:lnTo>
                                  <a:lnTo>
                                    <a:pt x="0" y="94"/>
                                  </a:lnTo>
                                  <a:lnTo>
                                    <a:pt x="47" y="84"/>
                                  </a:lnTo>
                                  <a:lnTo>
                                    <a:pt x="89" y="69"/>
                                  </a:lnTo>
                                  <a:lnTo>
                                    <a:pt x="125" y="51"/>
                                  </a:lnTo>
                                  <a:lnTo>
                                    <a:pt x="156" y="25"/>
                                  </a:lnTo>
                                  <a:lnTo>
                                    <a:pt x="73" y="0"/>
                                  </a:lnTo>
                                </a:path>
                              </a:pathLst>
                            </a:custGeom>
                            <a:solidFill>
                              <a:srgbClr val="A1625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398" name="Freeform 2102"/>
                            <p:cNvSpPr>
                              <a:spLocks/>
                            </p:cNvSpPr>
                            <p:nvPr/>
                          </p:nvSpPr>
                          <p:spPr bwMode="auto">
                            <a:xfrm>
                              <a:off x="447" y="1465"/>
                              <a:ext cx="142" cy="84"/>
                            </a:xfrm>
                            <a:custGeom>
                              <a:avLst/>
                              <a:gdLst>
                                <a:gd name="T0" fmla="*/ 60 w 157"/>
                                <a:gd name="T1" fmla="*/ 0 h 95"/>
                                <a:gd name="T2" fmla="*/ 32 w 157"/>
                                <a:gd name="T3" fmla="*/ 19 h 95"/>
                                <a:gd name="T4" fmla="*/ 12 w 157"/>
                                <a:gd name="T5" fmla="*/ 46 h 95"/>
                                <a:gd name="T6" fmla="*/ 0 w 157"/>
                                <a:gd name="T7" fmla="*/ 73 h 95"/>
                                <a:gd name="T8" fmla="*/ 39 w 157"/>
                                <a:gd name="T9" fmla="*/ 65 h 95"/>
                                <a:gd name="T10" fmla="*/ 72 w 157"/>
                                <a:gd name="T11" fmla="*/ 54 h 95"/>
                                <a:gd name="T12" fmla="*/ 102 w 157"/>
                                <a:gd name="T13" fmla="*/ 40 h 95"/>
                                <a:gd name="T14" fmla="*/ 128 w 157"/>
                                <a:gd name="T15" fmla="*/ 19 h 95"/>
                                <a:gd name="T16" fmla="*/ 60 w 157"/>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95"/>
                                <a:gd name="T29" fmla="*/ 157 w 15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95">
                                  <a:moveTo>
                                    <a:pt x="73" y="0"/>
                                  </a:moveTo>
                                  <a:lnTo>
                                    <a:pt x="39" y="25"/>
                                  </a:lnTo>
                                  <a:lnTo>
                                    <a:pt x="14" y="59"/>
                                  </a:lnTo>
                                  <a:lnTo>
                                    <a:pt x="0" y="94"/>
                                  </a:lnTo>
                                  <a:lnTo>
                                    <a:pt x="47" y="84"/>
                                  </a:lnTo>
                                  <a:lnTo>
                                    <a:pt x="89" y="69"/>
                                  </a:lnTo>
                                  <a:lnTo>
                                    <a:pt x="125" y="51"/>
                                  </a:lnTo>
                                  <a:lnTo>
                                    <a:pt x="156" y="25"/>
                                  </a:lnTo>
                                  <a:lnTo>
                                    <a:pt x="73"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399" name="Freeform 2103"/>
                            <p:cNvSpPr>
                              <a:spLocks/>
                            </p:cNvSpPr>
                            <p:nvPr/>
                          </p:nvSpPr>
                          <p:spPr bwMode="auto">
                            <a:xfrm>
                              <a:off x="489" y="1371"/>
                              <a:ext cx="500" cy="171"/>
                            </a:xfrm>
                            <a:custGeom>
                              <a:avLst/>
                              <a:gdLst>
                                <a:gd name="T0" fmla="*/ 0 w 549"/>
                                <a:gd name="T1" fmla="*/ 113 h 193"/>
                                <a:gd name="T2" fmla="*/ 30 w 549"/>
                                <a:gd name="T3" fmla="*/ 106 h 193"/>
                                <a:gd name="T4" fmla="*/ 57 w 549"/>
                                <a:gd name="T5" fmla="*/ 103 h 193"/>
                                <a:gd name="T6" fmla="*/ 77 w 549"/>
                                <a:gd name="T7" fmla="*/ 106 h 193"/>
                                <a:gd name="T8" fmla="*/ 109 w 549"/>
                                <a:gd name="T9" fmla="*/ 118 h 193"/>
                                <a:gd name="T10" fmla="*/ 138 w 549"/>
                                <a:gd name="T11" fmla="*/ 131 h 193"/>
                                <a:gd name="T12" fmla="*/ 189 w 549"/>
                                <a:gd name="T13" fmla="*/ 144 h 193"/>
                                <a:gd name="T14" fmla="*/ 238 w 549"/>
                                <a:gd name="T15" fmla="*/ 151 h 193"/>
                                <a:gd name="T16" fmla="*/ 297 w 549"/>
                                <a:gd name="T17" fmla="*/ 143 h 193"/>
                                <a:gd name="T18" fmla="*/ 342 w 549"/>
                                <a:gd name="T19" fmla="*/ 125 h 193"/>
                                <a:gd name="T20" fmla="*/ 386 w 549"/>
                                <a:gd name="T21" fmla="*/ 103 h 193"/>
                                <a:gd name="T22" fmla="*/ 413 w 549"/>
                                <a:gd name="T23" fmla="*/ 81 h 193"/>
                                <a:gd name="T24" fmla="*/ 454 w 549"/>
                                <a:gd name="T25" fmla="*/ 23 h 193"/>
                                <a:gd name="T26" fmla="*/ 410 w 549"/>
                                <a:gd name="T27" fmla="*/ 11 h 193"/>
                                <a:gd name="T28" fmla="*/ 310 w 549"/>
                                <a:gd name="T29" fmla="*/ 0 h 193"/>
                                <a:gd name="T30" fmla="*/ 199 w 549"/>
                                <a:gd name="T31" fmla="*/ 6 h 193"/>
                                <a:gd name="T32" fmla="*/ 155 w 549"/>
                                <a:gd name="T33" fmla="*/ 17 h 193"/>
                                <a:gd name="T34" fmla="*/ 97 w 549"/>
                                <a:gd name="T35" fmla="*/ 38 h 193"/>
                                <a:gd name="T36" fmla="*/ 33 w 549"/>
                                <a:gd name="T37" fmla="*/ 75 h 193"/>
                                <a:gd name="T38" fmla="*/ 17 w 549"/>
                                <a:gd name="T39" fmla="*/ 89 h 193"/>
                                <a:gd name="T40" fmla="*/ 5 w 549"/>
                                <a:gd name="T41" fmla="*/ 103 h 193"/>
                                <a:gd name="T42" fmla="*/ 0 w 549"/>
                                <a:gd name="T43" fmla="*/ 113 h 193"/>
                                <a:gd name="T44" fmla="*/ 0 w 549"/>
                                <a:gd name="T45" fmla="*/ 113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9"/>
                                <a:gd name="T70" fmla="*/ 0 h 193"/>
                                <a:gd name="T71" fmla="*/ 549 w 54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9" h="193">
                                  <a:moveTo>
                                    <a:pt x="0" y="144"/>
                                  </a:moveTo>
                                  <a:lnTo>
                                    <a:pt x="36" y="136"/>
                                  </a:lnTo>
                                  <a:lnTo>
                                    <a:pt x="69" y="131"/>
                                  </a:lnTo>
                                  <a:lnTo>
                                    <a:pt x="92" y="136"/>
                                  </a:lnTo>
                                  <a:lnTo>
                                    <a:pt x="132" y="150"/>
                                  </a:lnTo>
                                  <a:lnTo>
                                    <a:pt x="166" y="167"/>
                                  </a:lnTo>
                                  <a:lnTo>
                                    <a:pt x="228" y="184"/>
                                  </a:lnTo>
                                  <a:lnTo>
                                    <a:pt x="287" y="192"/>
                                  </a:lnTo>
                                  <a:lnTo>
                                    <a:pt x="358" y="182"/>
                                  </a:lnTo>
                                  <a:lnTo>
                                    <a:pt x="413" y="159"/>
                                  </a:lnTo>
                                  <a:lnTo>
                                    <a:pt x="466" y="131"/>
                                  </a:lnTo>
                                  <a:lnTo>
                                    <a:pt x="497" y="103"/>
                                  </a:lnTo>
                                  <a:lnTo>
                                    <a:pt x="548" y="29"/>
                                  </a:lnTo>
                                  <a:lnTo>
                                    <a:pt x="494" y="14"/>
                                  </a:lnTo>
                                  <a:lnTo>
                                    <a:pt x="373" y="0"/>
                                  </a:lnTo>
                                  <a:lnTo>
                                    <a:pt x="241" y="8"/>
                                  </a:lnTo>
                                  <a:lnTo>
                                    <a:pt x="187" y="21"/>
                                  </a:lnTo>
                                  <a:lnTo>
                                    <a:pt x="118" y="48"/>
                                  </a:lnTo>
                                  <a:lnTo>
                                    <a:pt x="40" y="96"/>
                                  </a:lnTo>
                                  <a:lnTo>
                                    <a:pt x="21" y="113"/>
                                  </a:lnTo>
                                  <a:lnTo>
                                    <a:pt x="6" y="131"/>
                                  </a:lnTo>
                                  <a:lnTo>
                                    <a:pt x="0" y="144"/>
                                  </a:lnTo>
                                </a:path>
                              </a:pathLst>
                            </a:custGeom>
                            <a:solidFill>
                              <a:srgbClr val="A1625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00" name="Freeform 2104"/>
                            <p:cNvSpPr>
                              <a:spLocks/>
                            </p:cNvSpPr>
                            <p:nvPr/>
                          </p:nvSpPr>
                          <p:spPr bwMode="auto">
                            <a:xfrm>
                              <a:off x="489" y="1371"/>
                              <a:ext cx="500" cy="171"/>
                            </a:xfrm>
                            <a:custGeom>
                              <a:avLst/>
                              <a:gdLst>
                                <a:gd name="T0" fmla="*/ 0 w 549"/>
                                <a:gd name="T1" fmla="*/ 113 h 193"/>
                                <a:gd name="T2" fmla="*/ 30 w 549"/>
                                <a:gd name="T3" fmla="*/ 106 h 193"/>
                                <a:gd name="T4" fmla="*/ 57 w 549"/>
                                <a:gd name="T5" fmla="*/ 103 h 193"/>
                                <a:gd name="T6" fmla="*/ 77 w 549"/>
                                <a:gd name="T7" fmla="*/ 106 h 193"/>
                                <a:gd name="T8" fmla="*/ 109 w 549"/>
                                <a:gd name="T9" fmla="*/ 118 h 193"/>
                                <a:gd name="T10" fmla="*/ 138 w 549"/>
                                <a:gd name="T11" fmla="*/ 131 h 193"/>
                                <a:gd name="T12" fmla="*/ 189 w 549"/>
                                <a:gd name="T13" fmla="*/ 144 h 193"/>
                                <a:gd name="T14" fmla="*/ 238 w 549"/>
                                <a:gd name="T15" fmla="*/ 151 h 193"/>
                                <a:gd name="T16" fmla="*/ 297 w 549"/>
                                <a:gd name="T17" fmla="*/ 143 h 193"/>
                                <a:gd name="T18" fmla="*/ 342 w 549"/>
                                <a:gd name="T19" fmla="*/ 125 h 193"/>
                                <a:gd name="T20" fmla="*/ 386 w 549"/>
                                <a:gd name="T21" fmla="*/ 103 h 193"/>
                                <a:gd name="T22" fmla="*/ 413 w 549"/>
                                <a:gd name="T23" fmla="*/ 81 h 193"/>
                                <a:gd name="T24" fmla="*/ 454 w 549"/>
                                <a:gd name="T25" fmla="*/ 23 h 193"/>
                                <a:gd name="T26" fmla="*/ 410 w 549"/>
                                <a:gd name="T27" fmla="*/ 11 h 193"/>
                                <a:gd name="T28" fmla="*/ 310 w 549"/>
                                <a:gd name="T29" fmla="*/ 0 h 193"/>
                                <a:gd name="T30" fmla="*/ 199 w 549"/>
                                <a:gd name="T31" fmla="*/ 6 h 193"/>
                                <a:gd name="T32" fmla="*/ 155 w 549"/>
                                <a:gd name="T33" fmla="*/ 17 h 193"/>
                                <a:gd name="T34" fmla="*/ 97 w 549"/>
                                <a:gd name="T35" fmla="*/ 38 h 193"/>
                                <a:gd name="T36" fmla="*/ 33 w 549"/>
                                <a:gd name="T37" fmla="*/ 75 h 193"/>
                                <a:gd name="T38" fmla="*/ 17 w 549"/>
                                <a:gd name="T39" fmla="*/ 89 h 193"/>
                                <a:gd name="T40" fmla="*/ 5 w 549"/>
                                <a:gd name="T41" fmla="*/ 103 h 193"/>
                                <a:gd name="T42" fmla="*/ 0 w 549"/>
                                <a:gd name="T43" fmla="*/ 113 h 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9"/>
                                <a:gd name="T67" fmla="*/ 0 h 193"/>
                                <a:gd name="T68" fmla="*/ 549 w 549"/>
                                <a:gd name="T69" fmla="*/ 193 h 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9" h="193">
                                  <a:moveTo>
                                    <a:pt x="0" y="144"/>
                                  </a:moveTo>
                                  <a:lnTo>
                                    <a:pt x="36" y="136"/>
                                  </a:lnTo>
                                  <a:lnTo>
                                    <a:pt x="69" y="131"/>
                                  </a:lnTo>
                                  <a:lnTo>
                                    <a:pt x="92" y="136"/>
                                  </a:lnTo>
                                  <a:lnTo>
                                    <a:pt x="132" y="150"/>
                                  </a:lnTo>
                                  <a:lnTo>
                                    <a:pt x="166" y="167"/>
                                  </a:lnTo>
                                  <a:lnTo>
                                    <a:pt x="228" y="184"/>
                                  </a:lnTo>
                                  <a:lnTo>
                                    <a:pt x="287" y="192"/>
                                  </a:lnTo>
                                  <a:lnTo>
                                    <a:pt x="358" y="182"/>
                                  </a:lnTo>
                                  <a:lnTo>
                                    <a:pt x="413" y="159"/>
                                  </a:lnTo>
                                  <a:lnTo>
                                    <a:pt x="466" y="131"/>
                                  </a:lnTo>
                                  <a:lnTo>
                                    <a:pt x="497" y="103"/>
                                  </a:lnTo>
                                  <a:lnTo>
                                    <a:pt x="548" y="29"/>
                                  </a:lnTo>
                                  <a:lnTo>
                                    <a:pt x="494" y="14"/>
                                  </a:lnTo>
                                  <a:lnTo>
                                    <a:pt x="373" y="0"/>
                                  </a:lnTo>
                                  <a:lnTo>
                                    <a:pt x="241" y="8"/>
                                  </a:lnTo>
                                  <a:lnTo>
                                    <a:pt x="187" y="21"/>
                                  </a:lnTo>
                                  <a:lnTo>
                                    <a:pt x="118" y="48"/>
                                  </a:lnTo>
                                  <a:lnTo>
                                    <a:pt x="40" y="96"/>
                                  </a:lnTo>
                                  <a:lnTo>
                                    <a:pt x="21" y="113"/>
                                  </a:lnTo>
                                  <a:lnTo>
                                    <a:pt x="6" y="131"/>
                                  </a:lnTo>
                                  <a:lnTo>
                                    <a:pt x="0" y="14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01" name="Freeform 2105"/>
                            <p:cNvSpPr>
                              <a:spLocks/>
                            </p:cNvSpPr>
                            <p:nvPr/>
                          </p:nvSpPr>
                          <p:spPr bwMode="auto">
                            <a:xfrm>
                              <a:off x="564" y="1362"/>
                              <a:ext cx="428" cy="82"/>
                            </a:xfrm>
                            <a:custGeom>
                              <a:avLst/>
                              <a:gdLst>
                                <a:gd name="T0" fmla="*/ 388 w 471"/>
                                <a:gd name="T1" fmla="*/ 23 h 93"/>
                                <a:gd name="T2" fmla="*/ 348 w 471"/>
                                <a:gd name="T3" fmla="*/ 14 h 93"/>
                                <a:gd name="T4" fmla="*/ 304 w 471"/>
                                <a:gd name="T5" fmla="*/ 8 h 93"/>
                                <a:gd name="T6" fmla="*/ 250 w 471"/>
                                <a:gd name="T7" fmla="*/ 0 h 93"/>
                                <a:gd name="T8" fmla="*/ 200 w 471"/>
                                <a:gd name="T9" fmla="*/ 0 h 93"/>
                                <a:gd name="T10" fmla="*/ 149 w 471"/>
                                <a:gd name="T11" fmla="*/ 8 h 93"/>
                                <a:gd name="T12" fmla="*/ 89 w 471"/>
                                <a:gd name="T13" fmla="*/ 20 h 93"/>
                                <a:gd name="T14" fmla="*/ 33 w 471"/>
                                <a:gd name="T15" fmla="*/ 41 h 93"/>
                                <a:gd name="T16" fmla="*/ 14 w 471"/>
                                <a:gd name="T17" fmla="*/ 54 h 93"/>
                                <a:gd name="T18" fmla="*/ 0 w 471"/>
                                <a:gd name="T19" fmla="*/ 71 h 93"/>
                                <a:gd name="T20" fmla="*/ 23 w 471"/>
                                <a:gd name="T21" fmla="*/ 64 h 93"/>
                                <a:gd name="T22" fmla="*/ 61 w 471"/>
                                <a:gd name="T23" fmla="*/ 60 h 93"/>
                                <a:gd name="T24" fmla="*/ 105 w 471"/>
                                <a:gd name="T25" fmla="*/ 48 h 93"/>
                                <a:gd name="T26" fmla="*/ 124 w 471"/>
                                <a:gd name="T27" fmla="*/ 56 h 93"/>
                                <a:gd name="T28" fmla="*/ 160 w 471"/>
                                <a:gd name="T29" fmla="*/ 60 h 93"/>
                                <a:gd name="T30" fmla="*/ 221 w 471"/>
                                <a:gd name="T31" fmla="*/ 49 h 93"/>
                                <a:gd name="T32" fmla="*/ 249 w 471"/>
                                <a:gd name="T33" fmla="*/ 48 h 93"/>
                                <a:gd name="T34" fmla="*/ 273 w 471"/>
                                <a:gd name="T35" fmla="*/ 48 h 93"/>
                                <a:gd name="T36" fmla="*/ 311 w 471"/>
                                <a:gd name="T37" fmla="*/ 49 h 93"/>
                                <a:gd name="T38" fmla="*/ 345 w 471"/>
                                <a:gd name="T39" fmla="*/ 48 h 93"/>
                                <a:gd name="T40" fmla="*/ 383 w 471"/>
                                <a:gd name="T41" fmla="*/ 38 h 93"/>
                                <a:gd name="T42" fmla="*/ 388 w 471"/>
                                <a:gd name="T43" fmla="*/ 23 h 93"/>
                                <a:gd name="T44" fmla="*/ 388 w 471"/>
                                <a:gd name="T45" fmla="*/ 23 h 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1"/>
                                <a:gd name="T70" fmla="*/ 0 h 93"/>
                                <a:gd name="T71" fmla="*/ 471 w 471"/>
                                <a:gd name="T72" fmla="*/ 93 h 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1" h="93">
                                  <a:moveTo>
                                    <a:pt x="470" y="29"/>
                                  </a:moveTo>
                                  <a:lnTo>
                                    <a:pt x="422" y="18"/>
                                  </a:lnTo>
                                  <a:lnTo>
                                    <a:pt x="368" y="10"/>
                                  </a:lnTo>
                                  <a:lnTo>
                                    <a:pt x="303" y="0"/>
                                  </a:lnTo>
                                  <a:lnTo>
                                    <a:pt x="242" y="0"/>
                                  </a:lnTo>
                                  <a:lnTo>
                                    <a:pt x="180" y="10"/>
                                  </a:lnTo>
                                  <a:lnTo>
                                    <a:pt x="108" y="26"/>
                                  </a:lnTo>
                                  <a:lnTo>
                                    <a:pt x="40" y="52"/>
                                  </a:lnTo>
                                  <a:lnTo>
                                    <a:pt x="17" y="69"/>
                                  </a:lnTo>
                                  <a:lnTo>
                                    <a:pt x="0" y="92"/>
                                  </a:lnTo>
                                  <a:lnTo>
                                    <a:pt x="27" y="83"/>
                                  </a:lnTo>
                                  <a:lnTo>
                                    <a:pt x="74" y="77"/>
                                  </a:lnTo>
                                  <a:lnTo>
                                    <a:pt x="127" y="62"/>
                                  </a:lnTo>
                                  <a:lnTo>
                                    <a:pt x="150" y="73"/>
                                  </a:lnTo>
                                  <a:lnTo>
                                    <a:pt x="194" y="77"/>
                                  </a:lnTo>
                                  <a:lnTo>
                                    <a:pt x="267" y="64"/>
                                  </a:lnTo>
                                  <a:lnTo>
                                    <a:pt x="301" y="61"/>
                                  </a:lnTo>
                                  <a:lnTo>
                                    <a:pt x="330" y="62"/>
                                  </a:lnTo>
                                  <a:lnTo>
                                    <a:pt x="376" y="64"/>
                                  </a:lnTo>
                                  <a:lnTo>
                                    <a:pt x="418" y="61"/>
                                  </a:lnTo>
                                  <a:lnTo>
                                    <a:pt x="464" y="49"/>
                                  </a:lnTo>
                                  <a:lnTo>
                                    <a:pt x="470" y="29"/>
                                  </a:lnTo>
                                </a:path>
                              </a:pathLst>
                            </a:custGeom>
                            <a:solidFill>
                              <a:srgbClr val="A1625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02" name="Freeform 2106"/>
                            <p:cNvSpPr>
                              <a:spLocks/>
                            </p:cNvSpPr>
                            <p:nvPr/>
                          </p:nvSpPr>
                          <p:spPr bwMode="auto">
                            <a:xfrm>
                              <a:off x="564" y="1362"/>
                              <a:ext cx="428" cy="82"/>
                            </a:xfrm>
                            <a:custGeom>
                              <a:avLst/>
                              <a:gdLst>
                                <a:gd name="T0" fmla="*/ 388 w 471"/>
                                <a:gd name="T1" fmla="*/ 23 h 93"/>
                                <a:gd name="T2" fmla="*/ 348 w 471"/>
                                <a:gd name="T3" fmla="*/ 14 h 93"/>
                                <a:gd name="T4" fmla="*/ 304 w 471"/>
                                <a:gd name="T5" fmla="*/ 8 h 93"/>
                                <a:gd name="T6" fmla="*/ 250 w 471"/>
                                <a:gd name="T7" fmla="*/ 0 h 93"/>
                                <a:gd name="T8" fmla="*/ 200 w 471"/>
                                <a:gd name="T9" fmla="*/ 0 h 93"/>
                                <a:gd name="T10" fmla="*/ 149 w 471"/>
                                <a:gd name="T11" fmla="*/ 8 h 93"/>
                                <a:gd name="T12" fmla="*/ 89 w 471"/>
                                <a:gd name="T13" fmla="*/ 20 h 93"/>
                                <a:gd name="T14" fmla="*/ 33 w 471"/>
                                <a:gd name="T15" fmla="*/ 41 h 93"/>
                                <a:gd name="T16" fmla="*/ 14 w 471"/>
                                <a:gd name="T17" fmla="*/ 54 h 93"/>
                                <a:gd name="T18" fmla="*/ 0 w 471"/>
                                <a:gd name="T19" fmla="*/ 71 h 93"/>
                                <a:gd name="T20" fmla="*/ 23 w 471"/>
                                <a:gd name="T21" fmla="*/ 64 h 93"/>
                                <a:gd name="T22" fmla="*/ 61 w 471"/>
                                <a:gd name="T23" fmla="*/ 60 h 93"/>
                                <a:gd name="T24" fmla="*/ 105 w 471"/>
                                <a:gd name="T25" fmla="*/ 48 h 93"/>
                                <a:gd name="T26" fmla="*/ 124 w 471"/>
                                <a:gd name="T27" fmla="*/ 56 h 93"/>
                                <a:gd name="T28" fmla="*/ 160 w 471"/>
                                <a:gd name="T29" fmla="*/ 60 h 93"/>
                                <a:gd name="T30" fmla="*/ 221 w 471"/>
                                <a:gd name="T31" fmla="*/ 49 h 93"/>
                                <a:gd name="T32" fmla="*/ 249 w 471"/>
                                <a:gd name="T33" fmla="*/ 48 h 93"/>
                                <a:gd name="T34" fmla="*/ 273 w 471"/>
                                <a:gd name="T35" fmla="*/ 48 h 93"/>
                                <a:gd name="T36" fmla="*/ 311 w 471"/>
                                <a:gd name="T37" fmla="*/ 49 h 93"/>
                                <a:gd name="T38" fmla="*/ 345 w 471"/>
                                <a:gd name="T39" fmla="*/ 48 h 93"/>
                                <a:gd name="T40" fmla="*/ 383 w 471"/>
                                <a:gd name="T41" fmla="*/ 38 h 93"/>
                                <a:gd name="T42" fmla="*/ 388 w 471"/>
                                <a:gd name="T43" fmla="*/ 23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1"/>
                                <a:gd name="T67" fmla="*/ 0 h 93"/>
                                <a:gd name="T68" fmla="*/ 471 w 471"/>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1" h="93">
                                  <a:moveTo>
                                    <a:pt x="470" y="29"/>
                                  </a:moveTo>
                                  <a:lnTo>
                                    <a:pt x="422" y="18"/>
                                  </a:lnTo>
                                  <a:lnTo>
                                    <a:pt x="368" y="10"/>
                                  </a:lnTo>
                                  <a:lnTo>
                                    <a:pt x="303" y="0"/>
                                  </a:lnTo>
                                  <a:lnTo>
                                    <a:pt x="242" y="0"/>
                                  </a:lnTo>
                                  <a:lnTo>
                                    <a:pt x="180" y="10"/>
                                  </a:lnTo>
                                  <a:lnTo>
                                    <a:pt x="108" y="26"/>
                                  </a:lnTo>
                                  <a:lnTo>
                                    <a:pt x="40" y="52"/>
                                  </a:lnTo>
                                  <a:lnTo>
                                    <a:pt x="17" y="69"/>
                                  </a:lnTo>
                                  <a:lnTo>
                                    <a:pt x="0" y="92"/>
                                  </a:lnTo>
                                  <a:lnTo>
                                    <a:pt x="27" y="83"/>
                                  </a:lnTo>
                                  <a:lnTo>
                                    <a:pt x="74" y="77"/>
                                  </a:lnTo>
                                  <a:lnTo>
                                    <a:pt x="127" y="62"/>
                                  </a:lnTo>
                                  <a:lnTo>
                                    <a:pt x="150" y="73"/>
                                  </a:lnTo>
                                  <a:lnTo>
                                    <a:pt x="194" y="77"/>
                                  </a:lnTo>
                                  <a:lnTo>
                                    <a:pt x="267" y="64"/>
                                  </a:lnTo>
                                  <a:lnTo>
                                    <a:pt x="301" y="61"/>
                                  </a:lnTo>
                                  <a:lnTo>
                                    <a:pt x="330" y="62"/>
                                  </a:lnTo>
                                  <a:lnTo>
                                    <a:pt x="376" y="64"/>
                                  </a:lnTo>
                                  <a:lnTo>
                                    <a:pt x="418" y="61"/>
                                  </a:lnTo>
                                  <a:lnTo>
                                    <a:pt x="464" y="49"/>
                                  </a:lnTo>
                                  <a:lnTo>
                                    <a:pt x="470" y="2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03" name="Freeform 2107"/>
                            <p:cNvSpPr>
                              <a:spLocks/>
                            </p:cNvSpPr>
                            <p:nvPr/>
                          </p:nvSpPr>
                          <p:spPr bwMode="auto">
                            <a:xfrm>
                              <a:off x="885" y="1497"/>
                              <a:ext cx="174" cy="214"/>
                            </a:xfrm>
                            <a:custGeom>
                              <a:avLst/>
                              <a:gdLst>
                                <a:gd name="T0" fmla="*/ 51 w 191"/>
                                <a:gd name="T1" fmla="*/ 0 h 243"/>
                                <a:gd name="T2" fmla="*/ 33 w 191"/>
                                <a:gd name="T3" fmla="*/ 15 h 243"/>
                                <a:gd name="T4" fmla="*/ 33 w 191"/>
                                <a:gd name="T5" fmla="*/ 27 h 243"/>
                                <a:gd name="T6" fmla="*/ 29 w 191"/>
                                <a:gd name="T7" fmla="*/ 41 h 243"/>
                                <a:gd name="T8" fmla="*/ 23 w 191"/>
                                <a:gd name="T9" fmla="*/ 47 h 243"/>
                                <a:gd name="T10" fmla="*/ 19 w 191"/>
                                <a:gd name="T11" fmla="*/ 56 h 243"/>
                                <a:gd name="T12" fmla="*/ 6 w 191"/>
                                <a:gd name="T13" fmla="*/ 67 h 243"/>
                                <a:gd name="T14" fmla="*/ 0 w 191"/>
                                <a:gd name="T15" fmla="*/ 81 h 243"/>
                                <a:gd name="T16" fmla="*/ 6 w 191"/>
                                <a:gd name="T17" fmla="*/ 86 h 243"/>
                                <a:gd name="T18" fmla="*/ 4 w 191"/>
                                <a:gd name="T19" fmla="*/ 92 h 243"/>
                                <a:gd name="T20" fmla="*/ 4 w 191"/>
                                <a:gd name="T21" fmla="*/ 107 h 243"/>
                                <a:gd name="T22" fmla="*/ 17 w 191"/>
                                <a:gd name="T23" fmla="*/ 116 h 243"/>
                                <a:gd name="T24" fmla="*/ 17 w 191"/>
                                <a:gd name="T25" fmla="*/ 123 h 243"/>
                                <a:gd name="T26" fmla="*/ 10 w 191"/>
                                <a:gd name="T27" fmla="*/ 128 h 243"/>
                                <a:gd name="T28" fmla="*/ 13 w 191"/>
                                <a:gd name="T29" fmla="*/ 137 h 243"/>
                                <a:gd name="T30" fmla="*/ 19 w 191"/>
                                <a:gd name="T31" fmla="*/ 144 h 243"/>
                                <a:gd name="T32" fmla="*/ 23 w 191"/>
                                <a:gd name="T33" fmla="*/ 157 h 243"/>
                                <a:gd name="T34" fmla="*/ 19 w 191"/>
                                <a:gd name="T35" fmla="*/ 168 h 243"/>
                                <a:gd name="T36" fmla="*/ 19 w 191"/>
                                <a:gd name="T37" fmla="*/ 176 h 243"/>
                                <a:gd name="T38" fmla="*/ 26 w 191"/>
                                <a:gd name="T39" fmla="*/ 185 h 243"/>
                                <a:gd name="T40" fmla="*/ 38 w 191"/>
                                <a:gd name="T41" fmla="*/ 186 h 243"/>
                                <a:gd name="T42" fmla="*/ 49 w 191"/>
                                <a:gd name="T43" fmla="*/ 185 h 243"/>
                                <a:gd name="T44" fmla="*/ 56 w 191"/>
                                <a:gd name="T45" fmla="*/ 188 h 243"/>
                                <a:gd name="T46" fmla="*/ 68 w 191"/>
                                <a:gd name="T47" fmla="*/ 185 h 243"/>
                                <a:gd name="T48" fmla="*/ 83 w 191"/>
                                <a:gd name="T49" fmla="*/ 188 h 243"/>
                                <a:gd name="T50" fmla="*/ 101 w 191"/>
                                <a:gd name="T51" fmla="*/ 170 h 243"/>
                                <a:gd name="T52" fmla="*/ 117 w 191"/>
                                <a:gd name="T53" fmla="*/ 151 h 243"/>
                                <a:gd name="T54" fmla="*/ 130 w 191"/>
                                <a:gd name="T55" fmla="*/ 140 h 243"/>
                                <a:gd name="T56" fmla="*/ 158 w 191"/>
                                <a:gd name="T57" fmla="*/ 121 h 243"/>
                                <a:gd name="T58" fmla="*/ 51 w 191"/>
                                <a:gd name="T59" fmla="*/ 0 h 243"/>
                                <a:gd name="T60" fmla="*/ 51 w 191"/>
                                <a:gd name="T61" fmla="*/ 0 h 2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1"/>
                                <a:gd name="T94" fmla="*/ 0 h 243"/>
                                <a:gd name="T95" fmla="*/ 191 w 191"/>
                                <a:gd name="T96" fmla="*/ 243 h 2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1" h="243">
                                  <a:moveTo>
                                    <a:pt x="62" y="0"/>
                                  </a:moveTo>
                                  <a:lnTo>
                                    <a:pt x="40" y="19"/>
                                  </a:lnTo>
                                  <a:lnTo>
                                    <a:pt x="40" y="35"/>
                                  </a:lnTo>
                                  <a:lnTo>
                                    <a:pt x="35" y="52"/>
                                  </a:lnTo>
                                  <a:lnTo>
                                    <a:pt x="27" y="60"/>
                                  </a:lnTo>
                                  <a:lnTo>
                                    <a:pt x="23" y="73"/>
                                  </a:lnTo>
                                  <a:lnTo>
                                    <a:pt x="8" y="86"/>
                                  </a:lnTo>
                                  <a:lnTo>
                                    <a:pt x="0" y="104"/>
                                  </a:lnTo>
                                  <a:lnTo>
                                    <a:pt x="8" y="111"/>
                                  </a:lnTo>
                                  <a:lnTo>
                                    <a:pt x="4" y="119"/>
                                  </a:lnTo>
                                  <a:lnTo>
                                    <a:pt x="4" y="138"/>
                                  </a:lnTo>
                                  <a:lnTo>
                                    <a:pt x="21" y="150"/>
                                  </a:lnTo>
                                  <a:lnTo>
                                    <a:pt x="21" y="159"/>
                                  </a:lnTo>
                                  <a:lnTo>
                                    <a:pt x="12" y="165"/>
                                  </a:lnTo>
                                  <a:lnTo>
                                    <a:pt x="15" y="177"/>
                                  </a:lnTo>
                                  <a:lnTo>
                                    <a:pt x="23" y="185"/>
                                  </a:lnTo>
                                  <a:lnTo>
                                    <a:pt x="27" y="202"/>
                                  </a:lnTo>
                                  <a:lnTo>
                                    <a:pt x="23" y="217"/>
                                  </a:lnTo>
                                  <a:lnTo>
                                    <a:pt x="23" y="227"/>
                                  </a:lnTo>
                                  <a:lnTo>
                                    <a:pt x="31" y="238"/>
                                  </a:lnTo>
                                  <a:lnTo>
                                    <a:pt x="46" y="240"/>
                                  </a:lnTo>
                                  <a:lnTo>
                                    <a:pt x="59" y="238"/>
                                  </a:lnTo>
                                  <a:lnTo>
                                    <a:pt x="67" y="242"/>
                                  </a:lnTo>
                                  <a:lnTo>
                                    <a:pt x="82" y="238"/>
                                  </a:lnTo>
                                  <a:lnTo>
                                    <a:pt x="100" y="242"/>
                                  </a:lnTo>
                                  <a:lnTo>
                                    <a:pt x="122" y="219"/>
                                  </a:lnTo>
                                  <a:lnTo>
                                    <a:pt x="140" y="194"/>
                                  </a:lnTo>
                                  <a:lnTo>
                                    <a:pt x="157" y="180"/>
                                  </a:lnTo>
                                  <a:lnTo>
                                    <a:pt x="190" y="155"/>
                                  </a:lnTo>
                                  <a:lnTo>
                                    <a:pt x="62" y="0"/>
                                  </a:lnTo>
                                </a:path>
                              </a:pathLst>
                            </a:custGeom>
                            <a:solidFill>
                              <a:srgbClr val="A1625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04" name="Freeform 2108"/>
                            <p:cNvSpPr>
                              <a:spLocks/>
                            </p:cNvSpPr>
                            <p:nvPr/>
                          </p:nvSpPr>
                          <p:spPr bwMode="auto">
                            <a:xfrm>
                              <a:off x="885" y="1497"/>
                              <a:ext cx="174" cy="214"/>
                            </a:xfrm>
                            <a:custGeom>
                              <a:avLst/>
                              <a:gdLst>
                                <a:gd name="T0" fmla="*/ 51 w 191"/>
                                <a:gd name="T1" fmla="*/ 0 h 243"/>
                                <a:gd name="T2" fmla="*/ 33 w 191"/>
                                <a:gd name="T3" fmla="*/ 15 h 243"/>
                                <a:gd name="T4" fmla="*/ 33 w 191"/>
                                <a:gd name="T5" fmla="*/ 27 h 243"/>
                                <a:gd name="T6" fmla="*/ 29 w 191"/>
                                <a:gd name="T7" fmla="*/ 41 h 243"/>
                                <a:gd name="T8" fmla="*/ 23 w 191"/>
                                <a:gd name="T9" fmla="*/ 47 h 243"/>
                                <a:gd name="T10" fmla="*/ 19 w 191"/>
                                <a:gd name="T11" fmla="*/ 56 h 243"/>
                                <a:gd name="T12" fmla="*/ 6 w 191"/>
                                <a:gd name="T13" fmla="*/ 67 h 243"/>
                                <a:gd name="T14" fmla="*/ 0 w 191"/>
                                <a:gd name="T15" fmla="*/ 81 h 243"/>
                                <a:gd name="T16" fmla="*/ 6 w 191"/>
                                <a:gd name="T17" fmla="*/ 86 h 243"/>
                                <a:gd name="T18" fmla="*/ 4 w 191"/>
                                <a:gd name="T19" fmla="*/ 92 h 243"/>
                                <a:gd name="T20" fmla="*/ 4 w 191"/>
                                <a:gd name="T21" fmla="*/ 107 h 243"/>
                                <a:gd name="T22" fmla="*/ 17 w 191"/>
                                <a:gd name="T23" fmla="*/ 116 h 243"/>
                                <a:gd name="T24" fmla="*/ 17 w 191"/>
                                <a:gd name="T25" fmla="*/ 123 h 243"/>
                                <a:gd name="T26" fmla="*/ 10 w 191"/>
                                <a:gd name="T27" fmla="*/ 128 h 243"/>
                                <a:gd name="T28" fmla="*/ 13 w 191"/>
                                <a:gd name="T29" fmla="*/ 137 h 243"/>
                                <a:gd name="T30" fmla="*/ 19 w 191"/>
                                <a:gd name="T31" fmla="*/ 144 h 243"/>
                                <a:gd name="T32" fmla="*/ 23 w 191"/>
                                <a:gd name="T33" fmla="*/ 157 h 243"/>
                                <a:gd name="T34" fmla="*/ 19 w 191"/>
                                <a:gd name="T35" fmla="*/ 168 h 243"/>
                                <a:gd name="T36" fmla="*/ 19 w 191"/>
                                <a:gd name="T37" fmla="*/ 176 h 243"/>
                                <a:gd name="T38" fmla="*/ 26 w 191"/>
                                <a:gd name="T39" fmla="*/ 185 h 243"/>
                                <a:gd name="T40" fmla="*/ 38 w 191"/>
                                <a:gd name="T41" fmla="*/ 186 h 243"/>
                                <a:gd name="T42" fmla="*/ 49 w 191"/>
                                <a:gd name="T43" fmla="*/ 185 h 243"/>
                                <a:gd name="T44" fmla="*/ 56 w 191"/>
                                <a:gd name="T45" fmla="*/ 188 h 243"/>
                                <a:gd name="T46" fmla="*/ 68 w 191"/>
                                <a:gd name="T47" fmla="*/ 185 h 243"/>
                                <a:gd name="T48" fmla="*/ 83 w 191"/>
                                <a:gd name="T49" fmla="*/ 188 h 243"/>
                                <a:gd name="T50" fmla="*/ 101 w 191"/>
                                <a:gd name="T51" fmla="*/ 170 h 243"/>
                                <a:gd name="T52" fmla="*/ 117 w 191"/>
                                <a:gd name="T53" fmla="*/ 151 h 243"/>
                                <a:gd name="T54" fmla="*/ 130 w 191"/>
                                <a:gd name="T55" fmla="*/ 140 h 243"/>
                                <a:gd name="T56" fmla="*/ 158 w 191"/>
                                <a:gd name="T57" fmla="*/ 121 h 243"/>
                                <a:gd name="T58" fmla="*/ 51 w 191"/>
                                <a:gd name="T59" fmla="*/ 0 h 2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1"/>
                                <a:gd name="T91" fmla="*/ 0 h 243"/>
                                <a:gd name="T92" fmla="*/ 191 w 191"/>
                                <a:gd name="T93" fmla="*/ 243 h 2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1" h="243">
                                  <a:moveTo>
                                    <a:pt x="62" y="0"/>
                                  </a:moveTo>
                                  <a:lnTo>
                                    <a:pt x="40" y="19"/>
                                  </a:lnTo>
                                  <a:lnTo>
                                    <a:pt x="40" y="35"/>
                                  </a:lnTo>
                                  <a:lnTo>
                                    <a:pt x="35" y="52"/>
                                  </a:lnTo>
                                  <a:lnTo>
                                    <a:pt x="27" y="60"/>
                                  </a:lnTo>
                                  <a:lnTo>
                                    <a:pt x="23" y="73"/>
                                  </a:lnTo>
                                  <a:lnTo>
                                    <a:pt x="8" y="86"/>
                                  </a:lnTo>
                                  <a:lnTo>
                                    <a:pt x="0" y="104"/>
                                  </a:lnTo>
                                  <a:lnTo>
                                    <a:pt x="8" y="111"/>
                                  </a:lnTo>
                                  <a:lnTo>
                                    <a:pt x="4" y="119"/>
                                  </a:lnTo>
                                  <a:lnTo>
                                    <a:pt x="4" y="138"/>
                                  </a:lnTo>
                                  <a:lnTo>
                                    <a:pt x="21" y="150"/>
                                  </a:lnTo>
                                  <a:lnTo>
                                    <a:pt x="21" y="159"/>
                                  </a:lnTo>
                                  <a:lnTo>
                                    <a:pt x="12" y="165"/>
                                  </a:lnTo>
                                  <a:lnTo>
                                    <a:pt x="15" y="177"/>
                                  </a:lnTo>
                                  <a:lnTo>
                                    <a:pt x="23" y="185"/>
                                  </a:lnTo>
                                  <a:lnTo>
                                    <a:pt x="27" y="202"/>
                                  </a:lnTo>
                                  <a:lnTo>
                                    <a:pt x="23" y="217"/>
                                  </a:lnTo>
                                  <a:lnTo>
                                    <a:pt x="23" y="227"/>
                                  </a:lnTo>
                                  <a:lnTo>
                                    <a:pt x="31" y="238"/>
                                  </a:lnTo>
                                  <a:lnTo>
                                    <a:pt x="46" y="240"/>
                                  </a:lnTo>
                                  <a:lnTo>
                                    <a:pt x="59" y="238"/>
                                  </a:lnTo>
                                  <a:lnTo>
                                    <a:pt x="67" y="242"/>
                                  </a:lnTo>
                                  <a:lnTo>
                                    <a:pt x="82" y="238"/>
                                  </a:lnTo>
                                  <a:lnTo>
                                    <a:pt x="100" y="242"/>
                                  </a:lnTo>
                                  <a:lnTo>
                                    <a:pt x="122" y="219"/>
                                  </a:lnTo>
                                  <a:lnTo>
                                    <a:pt x="140" y="194"/>
                                  </a:lnTo>
                                  <a:lnTo>
                                    <a:pt x="157" y="180"/>
                                  </a:lnTo>
                                  <a:lnTo>
                                    <a:pt x="190" y="155"/>
                                  </a:lnTo>
                                  <a:lnTo>
                                    <a:pt x="62"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05" name="Freeform 2109"/>
                            <p:cNvSpPr>
                              <a:spLocks/>
                            </p:cNvSpPr>
                            <p:nvPr/>
                          </p:nvSpPr>
                          <p:spPr bwMode="auto">
                            <a:xfrm>
                              <a:off x="929" y="1334"/>
                              <a:ext cx="222" cy="318"/>
                            </a:xfrm>
                            <a:custGeom>
                              <a:avLst/>
                              <a:gdLst>
                                <a:gd name="T0" fmla="*/ 44 w 245"/>
                                <a:gd name="T1" fmla="*/ 43 h 360"/>
                                <a:gd name="T2" fmla="*/ 39 w 245"/>
                                <a:gd name="T3" fmla="*/ 57 h 360"/>
                                <a:gd name="T4" fmla="*/ 31 w 245"/>
                                <a:gd name="T5" fmla="*/ 67 h 360"/>
                                <a:gd name="T6" fmla="*/ 18 w 245"/>
                                <a:gd name="T7" fmla="*/ 88 h 360"/>
                                <a:gd name="T8" fmla="*/ 6 w 245"/>
                                <a:gd name="T9" fmla="*/ 110 h 360"/>
                                <a:gd name="T10" fmla="*/ 0 w 245"/>
                                <a:gd name="T11" fmla="*/ 135 h 360"/>
                                <a:gd name="T12" fmla="*/ 0 w 245"/>
                                <a:gd name="T13" fmla="*/ 148 h 360"/>
                                <a:gd name="T14" fmla="*/ 4 w 245"/>
                                <a:gd name="T15" fmla="*/ 163 h 360"/>
                                <a:gd name="T16" fmla="*/ 14 w 245"/>
                                <a:gd name="T17" fmla="*/ 170 h 360"/>
                                <a:gd name="T18" fmla="*/ 17 w 245"/>
                                <a:gd name="T19" fmla="*/ 188 h 360"/>
                                <a:gd name="T20" fmla="*/ 18 w 245"/>
                                <a:gd name="T21" fmla="*/ 199 h 360"/>
                                <a:gd name="T22" fmla="*/ 25 w 245"/>
                                <a:gd name="T23" fmla="*/ 211 h 360"/>
                                <a:gd name="T24" fmla="*/ 22 w 245"/>
                                <a:gd name="T25" fmla="*/ 224 h 360"/>
                                <a:gd name="T26" fmla="*/ 22 w 245"/>
                                <a:gd name="T27" fmla="*/ 239 h 360"/>
                                <a:gd name="T28" fmla="*/ 36 w 245"/>
                                <a:gd name="T29" fmla="*/ 243 h 360"/>
                                <a:gd name="T30" fmla="*/ 44 w 245"/>
                                <a:gd name="T31" fmla="*/ 251 h 360"/>
                                <a:gd name="T32" fmla="*/ 53 w 245"/>
                                <a:gd name="T33" fmla="*/ 264 h 360"/>
                                <a:gd name="T34" fmla="*/ 67 w 245"/>
                                <a:gd name="T35" fmla="*/ 272 h 360"/>
                                <a:gd name="T36" fmla="*/ 92 w 245"/>
                                <a:gd name="T37" fmla="*/ 280 h 360"/>
                                <a:gd name="T38" fmla="*/ 111 w 245"/>
                                <a:gd name="T39" fmla="*/ 268 h 360"/>
                                <a:gd name="T40" fmla="*/ 131 w 245"/>
                                <a:gd name="T41" fmla="*/ 254 h 360"/>
                                <a:gd name="T42" fmla="*/ 152 w 245"/>
                                <a:gd name="T43" fmla="*/ 239 h 360"/>
                                <a:gd name="T44" fmla="*/ 171 w 245"/>
                                <a:gd name="T45" fmla="*/ 217 h 360"/>
                                <a:gd name="T46" fmla="*/ 188 w 245"/>
                                <a:gd name="T47" fmla="*/ 189 h 360"/>
                                <a:gd name="T48" fmla="*/ 194 w 245"/>
                                <a:gd name="T49" fmla="*/ 162 h 360"/>
                                <a:gd name="T50" fmla="*/ 200 w 245"/>
                                <a:gd name="T51" fmla="*/ 125 h 360"/>
                                <a:gd name="T52" fmla="*/ 197 w 245"/>
                                <a:gd name="T53" fmla="*/ 98 h 360"/>
                                <a:gd name="T54" fmla="*/ 192 w 245"/>
                                <a:gd name="T55" fmla="*/ 71 h 360"/>
                                <a:gd name="T56" fmla="*/ 179 w 245"/>
                                <a:gd name="T57" fmla="*/ 42 h 360"/>
                                <a:gd name="T58" fmla="*/ 162 w 245"/>
                                <a:gd name="T59" fmla="*/ 21 h 360"/>
                                <a:gd name="T60" fmla="*/ 131 w 245"/>
                                <a:gd name="T61" fmla="*/ 0 h 360"/>
                                <a:gd name="T62" fmla="*/ 44 w 245"/>
                                <a:gd name="T63" fmla="*/ 43 h 360"/>
                                <a:gd name="T64" fmla="*/ 44 w 245"/>
                                <a:gd name="T65" fmla="*/ 43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5"/>
                                <a:gd name="T100" fmla="*/ 0 h 360"/>
                                <a:gd name="T101" fmla="*/ 245 w 245"/>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5" h="360">
                                  <a:moveTo>
                                    <a:pt x="54" y="56"/>
                                  </a:moveTo>
                                  <a:lnTo>
                                    <a:pt x="48" y="73"/>
                                  </a:lnTo>
                                  <a:lnTo>
                                    <a:pt x="37" y="86"/>
                                  </a:lnTo>
                                  <a:lnTo>
                                    <a:pt x="22" y="113"/>
                                  </a:lnTo>
                                  <a:lnTo>
                                    <a:pt x="8" y="140"/>
                                  </a:lnTo>
                                  <a:lnTo>
                                    <a:pt x="0" y="173"/>
                                  </a:lnTo>
                                  <a:lnTo>
                                    <a:pt x="0" y="190"/>
                                  </a:lnTo>
                                  <a:lnTo>
                                    <a:pt x="4" y="209"/>
                                  </a:lnTo>
                                  <a:lnTo>
                                    <a:pt x="17" y="219"/>
                                  </a:lnTo>
                                  <a:lnTo>
                                    <a:pt x="21" y="241"/>
                                  </a:lnTo>
                                  <a:lnTo>
                                    <a:pt x="22" y="255"/>
                                  </a:lnTo>
                                  <a:lnTo>
                                    <a:pt x="31" y="271"/>
                                  </a:lnTo>
                                  <a:lnTo>
                                    <a:pt x="27" y="288"/>
                                  </a:lnTo>
                                  <a:lnTo>
                                    <a:pt x="27" y="306"/>
                                  </a:lnTo>
                                  <a:lnTo>
                                    <a:pt x="44" y="311"/>
                                  </a:lnTo>
                                  <a:lnTo>
                                    <a:pt x="54" y="322"/>
                                  </a:lnTo>
                                  <a:lnTo>
                                    <a:pt x="65" y="339"/>
                                  </a:lnTo>
                                  <a:lnTo>
                                    <a:pt x="82" y="349"/>
                                  </a:lnTo>
                                  <a:lnTo>
                                    <a:pt x="111" y="359"/>
                                  </a:lnTo>
                                  <a:lnTo>
                                    <a:pt x="135" y="343"/>
                                  </a:lnTo>
                                  <a:lnTo>
                                    <a:pt x="160" y="326"/>
                                  </a:lnTo>
                                  <a:lnTo>
                                    <a:pt x="185" y="306"/>
                                  </a:lnTo>
                                  <a:lnTo>
                                    <a:pt x="209" y="278"/>
                                  </a:lnTo>
                                  <a:lnTo>
                                    <a:pt x="228" y="242"/>
                                  </a:lnTo>
                                  <a:lnTo>
                                    <a:pt x="236" y="207"/>
                                  </a:lnTo>
                                  <a:lnTo>
                                    <a:pt x="244" y="161"/>
                                  </a:lnTo>
                                  <a:lnTo>
                                    <a:pt x="240" y="126"/>
                                  </a:lnTo>
                                  <a:lnTo>
                                    <a:pt x="234" y="90"/>
                                  </a:lnTo>
                                  <a:lnTo>
                                    <a:pt x="219" y="53"/>
                                  </a:lnTo>
                                  <a:lnTo>
                                    <a:pt x="198" y="27"/>
                                  </a:lnTo>
                                  <a:lnTo>
                                    <a:pt x="160" y="0"/>
                                  </a:lnTo>
                                  <a:lnTo>
                                    <a:pt x="54" y="56"/>
                                  </a:lnTo>
                                </a:path>
                              </a:pathLst>
                            </a:custGeom>
                            <a:solidFill>
                              <a:srgbClr val="A1625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06" name="Freeform 2110"/>
                            <p:cNvSpPr>
                              <a:spLocks/>
                            </p:cNvSpPr>
                            <p:nvPr/>
                          </p:nvSpPr>
                          <p:spPr bwMode="auto">
                            <a:xfrm>
                              <a:off x="929" y="1334"/>
                              <a:ext cx="222" cy="318"/>
                            </a:xfrm>
                            <a:custGeom>
                              <a:avLst/>
                              <a:gdLst>
                                <a:gd name="T0" fmla="*/ 44 w 245"/>
                                <a:gd name="T1" fmla="*/ 43 h 360"/>
                                <a:gd name="T2" fmla="*/ 39 w 245"/>
                                <a:gd name="T3" fmla="*/ 57 h 360"/>
                                <a:gd name="T4" fmla="*/ 31 w 245"/>
                                <a:gd name="T5" fmla="*/ 67 h 360"/>
                                <a:gd name="T6" fmla="*/ 18 w 245"/>
                                <a:gd name="T7" fmla="*/ 88 h 360"/>
                                <a:gd name="T8" fmla="*/ 6 w 245"/>
                                <a:gd name="T9" fmla="*/ 110 h 360"/>
                                <a:gd name="T10" fmla="*/ 0 w 245"/>
                                <a:gd name="T11" fmla="*/ 135 h 360"/>
                                <a:gd name="T12" fmla="*/ 0 w 245"/>
                                <a:gd name="T13" fmla="*/ 148 h 360"/>
                                <a:gd name="T14" fmla="*/ 4 w 245"/>
                                <a:gd name="T15" fmla="*/ 163 h 360"/>
                                <a:gd name="T16" fmla="*/ 14 w 245"/>
                                <a:gd name="T17" fmla="*/ 170 h 360"/>
                                <a:gd name="T18" fmla="*/ 17 w 245"/>
                                <a:gd name="T19" fmla="*/ 188 h 360"/>
                                <a:gd name="T20" fmla="*/ 18 w 245"/>
                                <a:gd name="T21" fmla="*/ 199 h 360"/>
                                <a:gd name="T22" fmla="*/ 25 w 245"/>
                                <a:gd name="T23" fmla="*/ 211 h 360"/>
                                <a:gd name="T24" fmla="*/ 22 w 245"/>
                                <a:gd name="T25" fmla="*/ 224 h 360"/>
                                <a:gd name="T26" fmla="*/ 22 w 245"/>
                                <a:gd name="T27" fmla="*/ 239 h 360"/>
                                <a:gd name="T28" fmla="*/ 36 w 245"/>
                                <a:gd name="T29" fmla="*/ 243 h 360"/>
                                <a:gd name="T30" fmla="*/ 44 w 245"/>
                                <a:gd name="T31" fmla="*/ 251 h 360"/>
                                <a:gd name="T32" fmla="*/ 53 w 245"/>
                                <a:gd name="T33" fmla="*/ 264 h 360"/>
                                <a:gd name="T34" fmla="*/ 67 w 245"/>
                                <a:gd name="T35" fmla="*/ 272 h 360"/>
                                <a:gd name="T36" fmla="*/ 92 w 245"/>
                                <a:gd name="T37" fmla="*/ 280 h 360"/>
                                <a:gd name="T38" fmla="*/ 111 w 245"/>
                                <a:gd name="T39" fmla="*/ 268 h 360"/>
                                <a:gd name="T40" fmla="*/ 131 w 245"/>
                                <a:gd name="T41" fmla="*/ 254 h 360"/>
                                <a:gd name="T42" fmla="*/ 152 w 245"/>
                                <a:gd name="T43" fmla="*/ 239 h 360"/>
                                <a:gd name="T44" fmla="*/ 171 w 245"/>
                                <a:gd name="T45" fmla="*/ 217 h 360"/>
                                <a:gd name="T46" fmla="*/ 188 w 245"/>
                                <a:gd name="T47" fmla="*/ 189 h 360"/>
                                <a:gd name="T48" fmla="*/ 194 w 245"/>
                                <a:gd name="T49" fmla="*/ 162 h 360"/>
                                <a:gd name="T50" fmla="*/ 200 w 245"/>
                                <a:gd name="T51" fmla="*/ 125 h 360"/>
                                <a:gd name="T52" fmla="*/ 197 w 245"/>
                                <a:gd name="T53" fmla="*/ 98 h 360"/>
                                <a:gd name="T54" fmla="*/ 192 w 245"/>
                                <a:gd name="T55" fmla="*/ 71 h 360"/>
                                <a:gd name="T56" fmla="*/ 179 w 245"/>
                                <a:gd name="T57" fmla="*/ 42 h 360"/>
                                <a:gd name="T58" fmla="*/ 162 w 245"/>
                                <a:gd name="T59" fmla="*/ 21 h 360"/>
                                <a:gd name="T60" fmla="*/ 131 w 245"/>
                                <a:gd name="T61" fmla="*/ 0 h 360"/>
                                <a:gd name="T62" fmla="*/ 44 w 245"/>
                                <a:gd name="T63" fmla="*/ 43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5"/>
                                <a:gd name="T97" fmla="*/ 0 h 360"/>
                                <a:gd name="T98" fmla="*/ 245 w 245"/>
                                <a:gd name="T99" fmla="*/ 360 h 3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5" h="360">
                                  <a:moveTo>
                                    <a:pt x="54" y="56"/>
                                  </a:moveTo>
                                  <a:lnTo>
                                    <a:pt x="48" y="73"/>
                                  </a:lnTo>
                                  <a:lnTo>
                                    <a:pt x="37" y="86"/>
                                  </a:lnTo>
                                  <a:lnTo>
                                    <a:pt x="22" y="113"/>
                                  </a:lnTo>
                                  <a:lnTo>
                                    <a:pt x="8" y="140"/>
                                  </a:lnTo>
                                  <a:lnTo>
                                    <a:pt x="0" y="173"/>
                                  </a:lnTo>
                                  <a:lnTo>
                                    <a:pt x="0" y="190"/>
                                  </a:lnTo>
                                  <a:lnTo>
                                    <a:pt x="4" y="209"/>
                                  </a:lnTo>
                                  <a:lnTo>
                                    <a:pt x="17" y="219"/>
                                  </a:lnTo>
                                  <a:lnTo>
                                    <a:pt x="21" y="241"/>
                                  </a:lnTo>
                                  <a:lnTo>
                                    <a:pt x="22" y="255"/>
                                  </a:lnTo>
                                  <a:lnTo>
                                    <a:pt x="31" y="271"/>
                                  </a:lnTo>
                                  <a:lnTo>
                                    <a:pt x="27" y="288"/>
                                  </a:lnTo>
                                  <a:lnTo>
                                    <a:pt x="27" y="306"/>
                                  </a:lnTo>
                                  <a:lnTo>
                                    <a:pt x="44" y="311"/>
                                  </a:lnTo>
                                  <a:lnTo>
                                    <a:pt x="54" y="322"/>
                                  </a:lnTo>
                                  <a:lnTo>
                                    <a:pt x="65" y="339"/>
                                  </a:lnTo>
                                  <a:lnTo>
                                    <a:pt x="82" y="349"/>
                                  </a:lnTo>
                                  <a:lnTo>
                                    <a:pt x="111" y="359"/>
                                  </a:lnTo>
                                  <a:lnTo>
                                    <a:pt x="135" y="343"/>
                                  </a:lnTo>
                                  <a:lnTo>
                                    <a:pt x="160" y="326"/>
                                  </a:lnTo>
                                  <a:lnTo>
                                    <a:pt x="185" y="306"/>
                                  </a:lnTo>
                                  <a:lnTo>
                                    <a:pt x="209" y="278"/>
                                  </a:lnTo>
                                  <a:lnTo>
                                    <a:pt x="228" y="242"/>
                                  </a:lnTo>
                                  <a:lnTo>
                                    <a:pt x="236" y="207"/>
                                  </a:lnTo>
                                  <a:lnTo>
                                    <a:pt x="244" y="161"/>
                                  </a:lnTo>
                                  <a:lnTo>
                                    <a:pt x="240" y="126"/>
                                  </a:lnTo>
                                  <a:lnTo>
                                    <a:pt x="234" y="90"/>
                                  </a:lnTo>
                                  <a:lnTo>
                                    <a:pt x="219" y="53"/>
                                  </a:lnTo>
                                  <a:lnTo>
                                    <a:pt x="198" y="27"/>
                                  </a:lnTo>
                                  <a:lnTo>
                                    <a:pt x="160" y="0"/>
                                  </a:lnTo>
                                  <a:lnTo>
                                    <a:pt x="54" y="56"/>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07" name="Freeform 2111"/>
                            <p:cNvSpPr>
                              <a:spLocks/>
                            </p:cNvSpPr>
                            <p:nvPr/>
                          </p:nvSpPr>
                          <p:spPr bwMode="auto">
                            <a:xfrm>
                              <a:off x="975" y="1329"/>
                              <a:ext cx="134" cy="65"/>
                            </a:xfrm>
                            <a:custGeom>
                              <a:avLst/>
                              <a:gdLst>
                                <a:gd name="T0" fmla="*/ 0 w 148"/>
                                <a:gd name="T1" fmla="*/ 56 h 74"/>
                                <a:gd name="T2" fmla="*/ 12 w 148"/>
                                <a:gd name="T3" fmla="*/ 56 h 74"/>
                                <a:gd name="T4" fmla="*/ 31 w 148"/>
                                <a:gd name="T5" fmla="*/ 49 h 74"/>
                                <a:gd name="T6" fmla="*/ 53 w 148"/>
                                <a:gd name="T7" fmla="*/ 40 h 74"/>
                                <a:gd name="T8" fmla="*/ 73 w 148"/>
                                <a:gd name="T9" fmla="*/ 30 h 74"/>
                                <a:gd name="T10" fmla="*/ 93 w 148"/>
                                <a:gd name="T11" fmla="*/ 25 h 74"/>
                                <a:gd name="T12" fmla="*/ 108 w 148"/>
                                <a:gd name="T13" fmla="*/ 25 h 74"/>
                                <a:gd name="T14" fmla="*/ 120 w 148"/>
                                <a:gd name="T15" fmla="*/ 25 h 74"/>
                                <a:gd name="T16" fmla="*/ 97 w 148"/>
                                <a:gd name="T17" fmla="*/ 0 h 74"/>
                                <a:gd name="T18" fmla="*/ 48 w 148"/>
                                <a:gd name="T19" fmla="*/ 6 h 74"/>
                                <a:gd name="T20" fmla="*/ 3 w 148"/>
                                <a:gd name="T21" fmla="*/ 43 h 74"/>
                                <a:gd name="T22" fmla="*/ 0 w 148"/>
                                <a:gd name="T23" fmla="*/ 56 h 74"/>
                                <a:gd name="T24" fmla="*/ 0 w 148"/>
                                <a:gd name="T25" fmla="*/ 56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74"/>
                                <a:gd name="T41" fmla="*/ 148 w 148"/>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74">
                                  <a:moveTo>
                                    <a:pt x="0" y="73"/>
                                  </a:moveTo>
                                  <a:lnTo>
                                    <a:pt x="14" y="73"/>
                                  </a:lnTo>
                                  <a:lnTo>
                                    <a:pt x="37" y="64"/>
                                  </a:lnTo>
                                  <a:lnTo>
                                    <a:pt x="64" y="52"/>
                                  </a:lnTo>
                                  <a:lnTo>
                                    <a:pt x="89" y="39"/>
                                  </a:lnTo>
                                  <a:lnTo>
                                    <a:pt x="114" y="33"/>
                                  </a:lnTo>
                                  <a:lnTo>
                                    <a:pt x="131" y="33"/>
                                  </a:lnTo>
                                  <a:lnTo>
                                    <a:pt x="147" y="33"/>
                                  </a:lnTo>
                                  <a:lnTo>
                                    <a:pt x="118" y="0"/>
                                  </a:lnTo>
                                  <a:lnTo>
                                    <a:pt x="58" y="8"/>
                                  </a:lnTo>
                                  <a:lnTo>
                                    <a:pt x="3" y="56"/>
                                  </a:lnTo>
                                  <a:lnTo>
                                    <a:pt x="0" y="7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08" name="Freeform 2112"/>
                            <p:cNvSpPr>
                              <a:spLocks/>
                            </p:cNvSpPr>
                            <p:nvPr/>
                          </p:nvSpPr>
                          <p:spPr bwMode="auto">
                            <a:xfrm>
                              <a:off x="975" y="1329"/>
                              <a:ext cx="134" cy="65"/>
                            </a:xfrm>
                            <a:custGeom>
                              <a:avLst/>
                              <a:gdLst>
                                <a:gd name="T0" fmla="*/ 0 w 148"/>
                                <a:gd name="T1" fmla="*/ 56 h 74"/>
                                <a:gd name="T2" fmla="*/ 12 w 148"/>
                                <a:gd name="T3" fmla="*/ 56 h 74"/>
                                <a:gd name="T4" fmla="*/ 31 w 148"/>
                                <a:gd name="T5" fmla="*/ 49 h 74"/>
                                <a:gd name="T6" fmla="*/ 53 w 148"/>
                                <a:gd name="T7" fmla="*/ 40 h 74"/>
                                <a:gd name="T8" fmla="*/ 73 w 148"/>
                                <a:gd name="T9" fmla="*/ 30 h 74"/>
                                <a:gd name="T10" fmla="*/ 93 w 148"/>
                                <a:gd name="T11" fmla="*/ 25 h 74"/>
                                <a:gd name="T12" fmla="*/ 108 w 148"/>
                                <a:gd name="T13" fmla="*/ 25 h 74"/>
                                <a:gd name="T14" fmla="*/ 120 w 148"/>
                                <a:gd name="T15" fmla="*/ 25 h 74"/>
                                <a:gd name="T16" fmla="*/ 97 w 148"/>
                                <a:gd name="T17" fmla="*/ 0 h 74"/>
                                <a:gd name="T18" fmla="*/ 48 w 148"/>
                                <a:gd name="T19" fmla="*/ 6 h 74"/>
                                <a:gd name="T20" fmla="*/ 3 w 148"/>
                                <a:gd name="T21" fmla="*/ 43 h 74"/>
                                <a:gd name="T22" fmla="*/ 0 w 148"/>
                                <a:gd name="T23" fmla="*/ 56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74"/>
                                <a:gd name="T38" fmla="*/ 148 w 148"/>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74">
                                  <a:moveTo>
                                    <a:pt x="0" y="73"/>
                                  </a:moveTo>
                                  <a:lnTo>
                                    <a:pt x="14" y="73"/>
                                  </a:lnTo>
                                  <a:lnTo>
                                    <a:pt x="37" y="64"/>
                                  </a:lnTo>
                                  <a:lnTo>
                                    <a:pt x="64" y="52"/>
                                  </a:lnTo>
                                  <a:lnTo>
                                    <a:pt x="89" y="39"/>
                                  </a:lnTo>
                                  <a:lnTo>
                                    <a:pt x="114" y="33"/>
                                  </a:lnTo>
                                  <a:lnTo>
                                    <a:pt x="131" y="33"/>
                                  </a:lnTo>
                                  <a:lnTo>
                                    <a:pt x="147" y="33"/>
                                  </a:lnTo>
                                  <a:lnTo>
                                    <a:pt x="118" y="0"/>
                                  </a:lnTo>
                                  <a:lnTo>
                                    <a:pt x="58" y="8"/>
                                  </a:lnTo>
                                  <a:lnTo>
                                    <a:pt x="3" y="56"/>
                                  </a:lnTo>
                                  <a:lnTo>
                                    <a:pt x="0" y="7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09" name="Freeform 2113"/>
                            <p:cNvSpPr>
                              <a:spLocks/>
                            </p:cNvSpPr>
                            <p:nvPr/>
                          </p:nvSpPr>
                          <p:spPr bwMode="auto">
                            <a:xfrm>
                              <a:off x="899" y="1102"/>
                              <a:ext cx="249" cy="280"/>
                            </a:xfrm>
                            <a:custGeom>
                              <a:avLst/>
                              <a:gdLst>
                                <a:gd name="T0" fmla="*/ 71 w 273"/>
                                <a:gd name="T1" fmla="*/ 246 h 317"/>
                                <a:gd name="T2" fmla="*/ 84 w 273"/>
                                <a:gd name="T3" fmla="*/ 246 h 317"/>
                                <a:gd name="T4" fmla="*/ 103 w 273"/>
                                <a:gd name="T5" fmla="*/ 235 h 317"/>
                                <a:gd name="T6" fmla="*/ 122 w 273"/>
                                <a:gd name="T7" fmla="*/ 220 h 317"/>
                                <a:gd name="T8" fmla="*/ 140 w 273"/>
                                <a:gd name="T9" fmla="*/ 210 h 317"/>
                                <a:gd name="T10" fmla="*/ 159 w 273"/>
                                <a:gd name="T11" fmla="*/ 208 h 317"/>
                                <a:gd name="T12" fmla="*/ 174 w 273"/>
                                <a:gd name="T13" fmla="*/ 208 h 317"/>
                                <a:gd name="T14" fmla="*/ 162 w 273"/>
                                <a:gd name="T15" fmla="*/ 197 h 317"/>
                                <a:gd name="T16" fmla="*/ 147 w 273"/>
                                <a:gd name="T17" fmla="*/ 184 h 317"/>
                                <a:gd name="T18" fmla="*/ 129 w 273"/>
                                <a:gd name="T19" fmla="*/ 168 h 317"/>
                                <a:gd name="T20" fmla="*/ 122 w 273"/>
                                <a:gd name="T21" fmla="*/ 155 h 317"/>
                                <a:gd name="T22" fmla="*/ 120 w 273"/>
                                <a:gd name="T23" fmla="*/ 139 h 317"/>
                                <a:gd name="T24" fmla="*/ 136 w 273"/>
                                <a:gd name="T25" fmla="*/ 144 h 317"/>
                                <a:gd name="T26" fmla="*/ 155 w 273"/>
                                <a:gd name="T27" fmla="*/ 147 h 317"/>
                                <a:gd name="T28" fmla="*/ 174 w 273"/>
                                <a:gd name="T29" fmla="*/ 147 h 317"/>
                                <a:gd name="T30" fmla="*/ 193 w 273"/>
                                <a:gd name="T31" fmla="*/ 142 h 317"/>
                                <a:gd name="T32" fmla="*/ 226 w 273"/>
                                <a:gd name="T33" fmla="*/ 135 h 317"/>
                                <a:gd name="T34" fmla="*/ 213 w 273"/>
                                <a:gd name="T35" fmla="*/ 69 h 317"/>
                                <a:gd name="T36" fmla="*/ 209 w 273"/>
                                <a:gd name="T37" fmla="*/ 54 h 317"/>
                                <a:gd name="T38" fmla="*/ 201 w 273"/>
                                <a:gd name="T39" fmla="*/ 37 h 317"/>
                                <a:gd name="T40" fmla="*/ 191 w 273"/>
                                <a:gd name="T41" fmla="*/ 24 h 317"/>
                                <a:gd name="T42" fmla="*/ 176 w 273"/>
                                <a:gd name="T43" fmla="*/ 15 h 317"/>
                                <a:gd name="T44" fmla="*/ 162 w 273"/>
                                <a:gd name="T45" fmla="*/ 7 h 317"/>
                                <a:gd name="T46" fmla="*/ 145 w 273"/>
                                <a:gd name="T47" fmla="*/ 3 h 317"/>
                                <a:gd name="T48" fmla="*/ 128 w 273"/>
                                <a:gd name="T49" fmla="*/ 0 h 317"/>
                                <a:gd name="T50" fmla="*/ 107 w 273"/>
                                <a:gd name="T51" fmla="*/ 0 h 317"/>
                                <a:gd name="T52" fmla="*/ 89 w 273"/>
                                <a:gd name="T53" fmla="*/ 5 h 317"/>
                                <a:gd name="T54" fmla="*/ 70 w 273"/>
                                <a:gd name="T55" fmla="*/ 10 h 317"/>
                                <a:gd name="T56" fmla="*/ 47 w 273"/>
                                <a:gd name="T57" fmla="*/ 23 h 317"/>
                                <a:gd name="T58" fmla="*/ 36 w 273"/>
                                <a:gd name="T59" fmla="*/ 36 h 317"/>
                                <a:gd name="T60" fmla="*/ 22 w 273"/>
                                <a:gd name="T61" fmla="*/ 54 h 317"/>
                                <a:gd name="T62" fmla="*/ 11 w 273"/>
                                <a:gd name="T63" fmla="*/ 79 h 317"/>
                                <a:gd name="T64" fmla="*/ 5 w 273"/>
                                <a:gd name="T65" fmla="*/ 100 h 317"/>
                                <a:gd name="T66" fmla="*/ 0 w 273"/>
                                <a:gd name="T67" fmla="*/ 121 h 317"/>
                                <a:gd name="T68" fmla="*/ 5 w 273"/>
                                <a:gd name="T69" fmla="*/ 144 h 317"/>
                                <a:gd name="T70" fmla="*/ 13 w 273"/>
                                <a:gd name="T71" fmla="*/ 168 h 317"/>
                                <a:gd name="T72" fmla="*/ 25 w 273"/>
                                <a:gd name="T73" fmla="*/ 189 h 317"/>
                                <a:gd name="T74" fmla="*/ 43 w 273"/>
                                <a:gd name="T75" fmla="*/ 211 h 317"/>
                                <a:gd name="T76" fmla="*/ 52 w 273"/>
                                <a:gd name="T77" fmla="*/ 224 h 317"/>
                                <a:gd name="T78" fmla="*/ 65 w 273"/>
                                <a:gd name="T79" fmla="*/ 237 h 317"/>
                                <a:gd name="T80" fmla="*/ 71 w 273"/>
                                <a:gd name="T81" fmla="*/ 246 h 317"/>
                                <a:gd name="T82" fmla="*/ 71 w 273"/>
                                <a:gd name="T83" fmla="*/ 246 h 3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3"/>
                                <a:gd name="T127" fmla="*/ 0 h 317"/>
                                <a:gd name="T128" fmla="*/ 273 w 273"/>
                                <a:gd name="T129" fmla="*/ 317 h 3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3" h="317">
                                  <a:moveTo>
                                    <a:pt x="86" y="316"/>
                                  </a:moveTo>
                                  <a:lnTo>
                                    <a:pt x="101" y="316"/>
                                  </a:lnTo>
                                  <a:lnTo>
                                    <a:pt x="124" y="301"/>
                                  </a:lnTo>
                                  <a:lnTo>
                                    <a:pt x="147" y="282"/>
                                  </a:lnTo>
                                  <a:lnTo>
                                    <a:pt x="169" y="269"/>
                                  </a:lnTo>
                                  <a:lnTo>
                                    <a:pt x="191" y="267"/>
                                  </a:lnTo>
                                  <a:lnTo>
                                    <a:pt x="209" y="267"/>
                                  </a:lnTo>
                                  <a:lnTo>
                                    <a:pt x="195" y="252"/>
                                  </a:lnTo>
                                  <a:lnTo>
                                    <a:pt x="176" y="236"/>
                                  </a:lnTo>
                                  <a:lnTo>
                                    <a:pt x="155" y="215"/>
                                  </a:lnTo>
                                  <a:lnTo>
                                    <a:pt x="147" y="198"/>
                                  </a:lnTo>
                                  <a:lnTo>
                                    <a:pt x="145" y="178"/>
                                  </a:lnTo>
                                  <a:lnTo>
                                    <a:pt x="163" y="184"/>
                                  </a:lnTo>
                                  <a:lnTo>
                                    <a:pt x="186" y="188"/>
                                  </a:lnTo>
                                  <a:lnTo>
                                    <a:pt x="209" y="188"/>
                                  </a:lnTo>
                                  <a:lnTo>
                                    <a:pt x="232" y="182"/>
                                  </a:lnTo>
                                  <a:lnTo>
                                    <a:pt x="272" y="173"/>
                                  </a:lnTo>
                                  <a:lnTo>
                                    <a:pt x="257" y="88"/>
                                  </a:lnTo>
                                  <a:lnTo>
                                    <a:pt x="251" y="69"/>
                                  </a:lnTo>
                                  <a:lnTo>
                                    <a:pt x="241" y="48"/>
                                  </a:lnTo>
                                  <a:lnTo>
                                    <a:pt x="229" y="31"/>
                                  </a:lnTo>
                                  <a:lnTo>
                                    <a:pt x="212" y="19"/>
                                  </a:lnTo>
                                  <a:lnTo>
                                    <a:pt x="195" y="9"/>
                                  </a:lnTo>
                                  <a:lnTo>
                                    <a:pt x="174" y="3"/>
                                  </a:lnTo>
                                  <a:lnTo>
                                    <a:pt x="153" y="0"/>
                                  </a:lnTo>
                                  <a:lnTo>
                                    <a:pt x="128" y="0"/>
                                  </a:lnTo>
                                  <a:lnTo>
                                    <a:pt x="107" y="7"/>
                                  </a:lnTo>
                                  <a:lnTo>
                                    <a:pt x="84" y="13"/>
                                  </a:lnTo>
                                  <a:lnTo>
                                    <a:pt x="57" y="29"/>
                                  </a:lnTo>
                                  <a:lnTo>
                                    <a:pt x="43" y="46"/>
                                  </a:lnTo>
                                  <a:lnTo>
                                    <a:pt x="26" y="69"/>
                                  </a:lnTo>
                                  <a:lnTo>
                                    <a:pt x="13" y="101"/>
                                  </a:lnTo>
                                  <a:lnTo>
                                    <a:pt x="5" y="128"/>
                                  </a:lnTo>
                                  <a:lnTo>
                                    <a:pt x="0" y="155"/>
                                  </a:lnTo>
                                  <a:lnTo>
                                    <a:pt x="5" y="184"/>
                                  </a:lnTo>
                                  <a:lnTo>
                                    <a:pt x="15" y="215"/>
                                  </a:lnTo>
                                  <a:lnTo>
                                    <a:pt x="30" y="242"/>
                                  </a:lnTo>
                                  <a:lnTo>
                                    <a:pt x="51" y="271"/>
                                  </a:lnTo>
                                  <a:lnTo>
                                    <a:pt x="63" y="288"/>
                                  </a:lnTo>
                                  <a:lnTo>
                                    <a:pt x="78" y="303"/>
                                  </a:lnTo>
                                  <a:lnTo>
                                    <a:pt x="86" y="316"/>
                                  </a:lnTo>
                                </a:path>
                              </a:pathLst>
                            </a:custGeom>
                            <a:solidFill>
                              <a:srgbClr val="00808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10" name="Freeform 2114"/>
                            <p:cNvSpPr>
                              <a:spLocks/>
                            </p:cNvSpPr>
                            <p:nvPr/>
                          </p:nvSpPr>
                          <p:spPr bwMode="auto">
                            <a:xfrm>
                              <a:off x="899" y="1102"/>
                              <a:ext cx="249" cy="280"/>
                            </a:xfrm>
                            <a:custGeom>
                              <a:avLst/>
                              <a:gdLst>
                                <a:gd name="T0" fmla="*/ 71 w 273"/>
                                <a:gd name="T1" fmla="*/ 246 h 317"/>
                                <a:gd name="T2" fmla="*/ 84 w 273"/>
                                <a:gd name="T3" fmla="*/ 246 h 317"/>
                                <a:gd name="T4" fmla="*/ 103 w 273"/>
                                <a:gd name="T5" fmla="*/ 235 h 317"/>
                                <a:gd name="T6" fmla="*/ 122 w 273"/>
                                <a:gd name="T7" fmla="*/ 220 h 317"/>
                                <a:gd name="T8" fmla="*/ 140 w 273"/>
                                <a:gd name="T9" fmla="*/ 210 h 317"/>
                                <a:gd name="T10" fmla="*/ 159 w 273"/>
                                <a:gd name="T11" fmla="*/ 208 h 317"/>
                                <a:gd name="T12" fmla="*/ 174 w 273"/>
                                <a:gd name="T13" fmla="*/ 208 h 317"/>
                                <a:gd name="T14" fmla="*/ 162 w 273"/>
                                <a:gd name="T15" fmla="*/ 197 h 317"/>
                                <a:gd name="T16" fmla="*/ 147 w 273"/>
                                <a:gd name="T17" fmla="*/ 184 h 317"/>
                                <a:gd name="T18" fmla="*/ 129 w 273"/>
                                <a:gd name="T19" fmla="*/ 168 h 317"/>
                                <a:gd name="T20" fmla="*/ 122 w 273"/>
                                <a:gd name="T21" fmla="*/ 155 h 317"/>
                                <a:gd name="T22" fmla="*/ 120 w 273"/>
                                <a:gd name="T23" fmla="*/ 139 h 317"/>
                                <a:gd name="T24" fmla="*/ 136 w 273"/>
                                <a:gd name="T25" fmla="*/ 144 h 317"/>
                                <a:gd name="T26" fmla="*/ 155 w 273"/>
                                <a:gd name="T27" fmla="*/ 147 h 317"/>
                                <a:gd name="T28" fmla="*/ 174 w 273"/>
                                <a:gd name="T29" fmla="*/ 147 h 317"/>
                                <a:gd name="T30" fmla="*/ 193 w 273"/>
                                <a:gd name="T31" fmla="*/ 142 h 317"/>
                                <a:gd name="T32" fmla="*/ 226 w 273"/>
                                <a:gd name="T33" fmla="*/ 135 h 317"/>
                                <a:gd name="T34" fmla="*/ 213 w 273"/>
                                <a:gd name="T35" fmla="*/ 69 h 317"/>
                                <a:gd name="T36" fmla="*/ 209 w 273"/>
                                <a:gd name="T37" fmla="*/ 54 h 317"/>
                                <a:gd name="T38" fmla="*/ 201 w 273"/>
                                <a:gd name="T39" fmla="*/ 37 h 317"/>
                                <a:gd name="T40" fmla="*/ 191 w 273"/>
                                <a:gd name="T41" fmla="*/ 24 h 317"/>
                                <a:gd name="T42" fmla="*/ 176 w 273"/>
                                <a:gd name="T43" fmla="*/ 15 h 317"/>
                                <a:gd name="T44" fmla="*/ 162 w 273"/>
                                <a:gd name="T45" fmla="*/ 7 h 317"/>
                                <a:gd name="T46" fmla="*/ 145 w 273"/>
                                <a:gd name="T47" fmla="*/ 3 h 317"/>
                                <a:gd name="T48" fmla="*/ 128 w 273"/>
                                <a:gd name="T49" fmla="*/ 0 h 317"/>
                                <a:gd name="T50" fmla="*/ 107 w 273"/>
                                <a:gd name="T51" fmla="*/ 0 h 317"/>
                                <a:gd name="T52" fmla="*/ 89 w 273"/>
                                <a:gd name="T53" fmla="*/ 5 h 317"/>
                                <a:gd name="T54" fmla="*/ 70 w 273"/>
                                <a:gd name="T55" fmla="*/ 10 h 317"/>
                                <a:gd name="T56" fmla="*/ 47 w 273"/>
                                <a:gd name="T57" fmla="*/ 23 h 317"/>
                                <a:gd name="T58" fmla="*/ 36 w 273"/>
                                <a:gd name="T59" fmla="*/ 36 h 317"/>
                                <a:gd name="T60" fmla="*/ 22 w 273"/>
                                <a:gd name="T61" fmla="*/ 54 h 317"/>
                                <a:gd name="T62" fmla="*/ 11 w 273"/>
                                <a:gd name="T63" fmla="*/ 79 h 317"/>
                                <a:gd name="T64" fmla="*/ 5 w 273"/>
                                <a:gd name="T65" fmla="*/ 100 h 317"/>
                                <a:gd name="T66" fmla="*/ 0 w 273"/>
                                <a:gd name="T67" fmla="*/ 121 h 317"/>
                                <a:gd name="T68" fmla="*/ 5 w 273"/>
                                <a:gd name="T69" fmla="*/ 144 h 317"/>
                                <a:gd name="T70" fmla="*/ 13 w 273"/>
                                <a:gd name="T71" fmla="*/ 168 h 317"/>
                                <a:gd name="T72" fmla="*/ 25 w 273"/>
                                <a:gd name="T73" fmla="*/ 189 h 317"/>
                                <a:gd name="T74" fmla="*/ 43 w 273"/>
                                <a:gd name="T75" fmla="*/ 211 h 317"/>
                                <a:gd name="T76" fmla="*/ 52 w 273"/>
                                <a:gd name="T77" fmla="*/ 224 h 317"/>
                                <a:gd name="T78" fmla="*/ 65 w 273"/>
                                <a:gd name="T79" fmla="*/ 237 h 317"/>
                                <a:gd name="T80" fmla="*/ 71 w 273"/>
                                <a:gd name="T81" fmla="*/ 2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317"/>
                                <a:gd name="T125" fmla="*/ 273 w 273"/>
                                <a:gd name="T126" fmla="*/ 317 h 3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317">
                                  <a:moveTo>
                                    <a:pt x="86" y="316"/>
                                  </a:moveTo>
                                  <a:lnTo>
                                    <a:pt x="101" y="316"/>
                                  </a:lnTo>
                                  <a:lnTo>
                                    <a:pt x="124" y="301"/>
                                  </a:lnTo>
                                  <a:lnTo>
                                    <a:pt x="147" y="282"/>
                                  </a:lnTo>
                                  <a:lnTo>
                                    <a:pt x="169" y="269"/>
                                  </a:lnTo>
                                  <a:lnTo>
                                    <a:pt x="191" y="267"/>
                                  </a:lnTo>
                                  <a:lnTo>
                                    <a:pt x="209" y="267"/>
                                  </a:lnTo>
                                  <a:lnTo>
                                    <a:pt x="195" y="252"/>
                                  </a:lnTo>
                                  <a:lnTo>
                                    <a:pt x="176" y="236"/>
                                  </a:lnTo>
                                  <a:lnTo>
                                    <a:pt x="155" y="215"/>
                                  </a:lnTo>
                                  <a:lnTo>
                                    <a:pt x="147" y="198"/>
                                  </a:lnTo>
                                  <a:lnTo>
                                    <a:pt x="145" y="178"/>
                                  </a:lnTo>
                                  <a:lnTo>
                                    <a:pt x="163" y="184"/>
                                  </a:lnTo>
                                  <a:lnTo>
                                    <a:pt x="186" y="188"/>
                                  </a:lnTo>
                                  <a:lnTo>
                                    <a:pt x="209" y="188"/>
                                  </a:lnTo>
                                  <a:lnTo>
                                    <a:pt x="232" y="182"/>
                                  </a:lnTo>
                                  <a:lnTo>
                                    <a:pt x="272" y="173"/>
                                  </a:lnTo>
                                  <a:lnTo>
                                    <a:pt x="257" y="88"/>
                                  </a:lnTo>
                                  <a:lnTo>
                                    <a:pt x="251" y="69"/>
                                  </a:lnTo>
                                  <a:lnTo>
                                    <a:pt x="241" y="48"/>
                                  </a:lnTo>
                                  <a:lnTo>
                                    <a:pt x="229" y="31"/>
                                  </a:lnTo>
                                  <a:lnTo>
                                    <a:pt x="212" y="19"/>
                                  </a:lnTo>
                                  <a:lnTo>
                                    <a:pt x="195" y="9"/>
                                  </a:lnTo>
                                  <a:lnTo>
                                    <a:pt x="174" y="3"/>
                                  </a:lnTo>
                                  <a:lnTo>
                                    <a:pt x="153" y="0"/>
                                  </a:lnTo>
                                  <a:lnTo>
                                    <a:pt x="128" y="0"/>
                                  </a:lnTo>
                                  <a:lnTo>
                                    <a:pt x="107" y="7"/>
                                  </a:lnTo>
                                  <a:lnTo>
                                    <a:pt x="84" y="13"/>
                                  </a:lnTo>
                                  <a:lnTo>
                                    <a:pt x="57" y="29"/>
                                  </a:lnTo>
                                  <a:lnTo>
                                    <a:pt x="43" y="46"/>
                                  </a:lnTo>
                                  <a:lnTo>
                                    <a:pt x="26" y="69"/>
                                  </a:lnTo>
                                  <a:lnTo>
                                    <a:pt x="13" y="101"/>
                                  </a:lnTo>
                                  <a:lnTo>
                                    <a:pt x="5" y="128"/>
                                  </a:lnTo>
                                  <a:lnTo>
                                    <a:pt x="0" y="155"/>
                                  </a:lnTo>
                                  <a:lnTo>
                                    <a:pt x="5" y="184"/>
                                  </a:lnTo>
                                  <a:lnTo>
                                    <a:pt x="15" y="215"/>
                                  </a:lnTo>
                                  <a:lnTo>
                                    <a:pt x="30" y="242"/>
                                  </a:lnTo>
                                  <a:lnTo>
                                    <a:pt x="51" y="271"/>
                                  </a:lnTo>
                                  <a:lnTo>
                                    <a:pt x="63" y="288"/>
                                  </a:lnTo>
                                  <a:lnTo>
                                    <a:pt x="78" y="303"/>
                                  </a:lnTo>
                                  <a:lnTo>
                                    <a:pt x="86" y="316"/>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1" name="Freeform 2115"/>
                            <p:cNvSpPr>
                              <a:spLocks/>
                            </p:cNvSpPr>
                            <p:nvPr/>
                          </p:nvSpPr>
                          <p:spPr bwMode="auto">
                            <a:xfrm>
                              <a:off x="1099" y="1183"/>
                              <a:ext cx="155" cy="95"/>
                            </a:xfrm>
                            <a:custGeom>
                              <a:avLst/>
                              <a:gdLst>
                                <a:gd name="T0" fmla="*/ 29 w 170"/>
                                <a:gd name="T1" fmla="*/ 0 h 107"/>
                                <a:gd name="T2" fmla="*/ 24 w 170"/>
                                <a:gd name="T3" fmla="*/ 4 h 107"/>
                                <a:gd name="T4" fmla="*/ 15 w 170"/>
                                <a:gd name="T5" fmla="*/ 4 h 107"/>
                                <a:gd name="T6" fmla="*/ 21 w 170"/>
                                <a:gd name="T7" fmla="*/ 13 h 107"/>
                                <a:gd name="T8" fmla="*/ 21 w 170"/>
                                <a:gd name="T9" fmla="*/ 28 h 107"/>
                                <a:gd name="T10" fmla="*/ 15 w 170"/>
                                <a:gd name="T11" fmla="*/ 39 h 107"/>
                                <a:gd name="T12" fmla="*/ 0 w 170"/>
                                <a:gd name="T13" fmla="*/ 50 h 107"/>
                                <a:gd name="T14" fmla="*/ 15 w 170"/>
                                <a:gd name="T15" fmla="*/ 67 h 107"/>
                                <a:gd name="T16" fmla="*/ 33 w 170"/>
                                <a:gd name="T17" fmla="*/ 67 h 107"/>
                                <a:gd name="T18" fmla="*/ 53 w 170"/>
                                <a:gd name="T19" fmla="*/ 71 h 107"/>
                                <a:gd name="T20" fmla="*/ 71 w 170"/>
                                <a:gd name="T21" fmla="*/ 74 h 107"/>
                                <a:gd name="T22" fmla="*/ 103 w 170"/>
                                <a:gd name="T23" fmla="*/ 83 h 107"/>
                                <a:gd name="T24" fmla="*/ 118 w 170"/>
                                <a:gd name="T25" fmla="*/ 83 h 107"/>
                                <a:gd name="T26" fmla="*/ 137 w 170"/>
                                <a:gd name="T27" fmla="*/ 80 h 107"/>
                                <a:gd name="T28" fmla="*/ 140 w 170"/>
                                <a:gd name="T29" fmla="*/ 74 h 107"/>
                                <a:gd name="T30" fmla="*/ 135 w 170"/>
                                <a:gd name="T31" fmla="*/ 67 h 107"/>
                                <a:gd name="T32" fmla="*/ 117 w 170"/>
                                <a:gd name="T33" fmla="*/ 54 h 107"/>
                                <a:gd name="T34" fmla="*/ 77 w 170"/>
                                <a:gd name="T35" fmla="*/ 38 h 107"/>
                                <a:gd name="T36" fmla="*/ 61 w 170"/>
                                <a:gd name="T37" fmla="*/ 27 h 107"/>
                                <a:gd name="T38" fmla="*/ 43 w 170"/>
                                <a:gd name="T39" fmla="*/ 15 h 107"/>
                                <a:gd name="T40" fmla="*/ 29 w 170"/>
                                <a:gd name="T41" fmla="*/ 0 h 107"/>
                                <a:gd name="T42" fmla="*/ 29 w 170"/>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0"/>
                                <a:gd name="T67" fmla="*/ 0 h 107"/>
                                <a:gd name="T68" fmla="*/ 170 w 170"/>
                                <a:gd name="T69" fmla="*/ 107 h 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0" h="107">
                                  <a:moveTo>
                                    <a:pt x="35" y="0"/>
                                  </a:moveTo>
                                  <a:lnTo>
                                    <a:pt x="29" y="6"/>
                                  </a:lnTo>
                                  <a:lnTo>
                                    <a:pt x="17" y="6"/>
                                  </a:lnTo>
                                  <a:lnTo>
                                    <a:pt x="25" y="17"/>
                                  </a:lnTo>
                                  <a:lnTo>
                                    <a:pt x="25" y="36"/>
                                  </a:lnTo>
                                  <a:lnTo>
                                    <a:pt x="17" y="50"/>
                                  </a:lnTo>
                                  <a:lnTo>
                                    <a:pt x="0" y="63"/>
                                  </a:lnTo>
                                  <a:lnTo>
                                    <a:pt x="17" y="86"/>
                                  </a:lnTo>
                                  <a:lnTo>
                                    <a:pt x="40" y="86"/>
                                  </a:lnTo>
                                  <a:lnTo>
                                    <a:pt x="64" y="90"/>
                                  </a:lnTo>
                                  <a:lnTo>
                                    <a:pt x="86" y="94"/>
                                  </a:lnTo>
                                  <a:lnTo>
                                    <a:pt x="124" y="106"/>
                                  </a:lnTo>
                                  <a:lnTo>
                                    <a:pt x="142" y="106"/>
                                  </a:lnTo>
                                  <a:lnTo>
                                    <a:pt x="165" y="101"/>
                                  </a:lnTo>
                                  <a:lnTo>
                                    <a:pt x="169" y="94"/>
                                  </a:lnTo>
                                  <a:lnTo>
                                    <a:pt x="162" y="84"/>
                                  </a:lnTo>
                                  <a:lnTo>
                                    <a:pt x="140" y="69"/>
                                  </a:lnTo>
                                  <a:lnTo>
                                    <a:pt x="92" y="48"/>
                                  </a:lnTo>
                                  <a:lnTo>
                                    <a:pt x="73" y="34"/>
                                  </a:lnTo>
                                  <a:lnTo>
                                    <a:pt x="52" y="19"/>
                                  </a:lnTo>
                                  <a:lnTo>
                                    <a:pt x="35" y="0"/>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12" name="Freeform 2116"/>
                            <p:cNvSpPr>
                              <a:spLocks/>
                            </p:cNvSpPr>
                            <p:nvPr/>
                          </p:nvSpPr>
                          <p:spPr bwMode="auto">
                            <a:xfrm>
                              <a:off x="1099" y="1183"/>
                              <a:ext cx="155" cy="95"/>
                            </a:xfrm>
                            <a:custGeom>
                              <a:avLst/>
                              <a:gdLst>
                                <a:gd name="T0" fmla="*/ 29 w 170"/>
                                <a:gd name="T1" fmla="*/ 0 h 107"/>
                                <a:gd name="T2" fmla="*/ 24 w 170"/>
                                <a:gd name="T3" fmla="*/ 4 h 107"/>
                                <a:gd name="T4" fmla="*/ 15 w 170"/>
                                <a:gd name="T5" fmla="*/ 4 h 107"/>
                                <a:gd name="T6" fmla="*/ 21 w 170"/>
                                <a:gd name="T7" fmla="*/ 13 h 107"/>
                                <a:gd name="T8" fmla="*/ 21 w 170"/>
                                <a:gd name="T9" fmla="*/ 28 h 107"/>
                                <a:gd name="T10" fmla="*/ 15 w 170"/>
                                <a:gd name="T11" fmla="*/ 39 h 107"/>
                                <a:gd name="T12" fmla="*/ 0 w 170"/>
                                <a:gd name="T13" fmla="*/ 50 h 107"/>
                                <a:gd name="T14" fmla="*/ 15 w 170"/>
                                <a:gd name="T15" fmla="*/ 67 h 107"/>
                                <a:gd name="T16" fmla="*/ 33 w 170"/>
                                <a:gd name="T17" fmla="*/ 67 h 107"/>
                                <a:gd name="T18" fmla="*/ 53 w 170"/>
                                <a:gd name="T19" fmla="*/ 71 h 107"/>
                                <a:gd name="T20" fmla="*/ 71 w 170"/>
                                <a:gd name="T21" fmla="*/ 74 h 107"/>
                                <a:gd name="T22" fmla="*/ 103 w 170"/>
                                <a:gd name="T23" fmla="*/ 83 h 107"/>
                                <a:gd name="T24" fmla="*/ 118 w 170"/>
                                <a:gd name="T25" fmla="*/ 83 h 107"/>
                                <a:gd name="T26" fmla="*/ 137 w 170"/>
                                <a:gd name="T27" fmla="*/ 80 h 107"/>
                                <a:gd name="T28" fmla="*/ 140 w 170"/>
                                <a:gd name="T29" fmla="*/ 74 h 107"/>
                                <a:gd name="T30" fmla="*/ 135 w 170"/>
                                <a:gd name="T31" fmla="*/ 67 h 107"/>
                                <a:gd name="T32" fmla="*/ 117 w 170"/>
                                <a:gd name="T33" fmla="*/ 54 h 107"/>
                                <a:gd name="T34" fmla="*/ 77 w 170"/>
                                <a:gd name="T35" fmla="*/ 38 h 107"/>
                                <a:gd name="T36" fmla="*/ 61 w 170"/>
                                <a:gd name="T37" fmla="*/ 27 h 107"/>
                                <a:gd name="T38" fmla="*/ 43 w 170"/>
                                <a:gd name="T39" fmla="*/ 15 h 107"/>
                                <a:gd name="T40" fmla="*/ 29 w 17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0"/>
                                <a:gd name="T64" fmla="*/ 0 h 107"/>
                                <a:gd name="T65" fmla="*/ 170 w 170"/>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0" h="107">
                                  <a:moveTo>
                                    <a:pt x="35" y="0"/>
                                  </a:moveTo>
                                  <a:lnTo>
                                    <a:pt x="29" y="6"/>
                                  </a:lnTo>
                                  <a:lnTo>
                                    <a:pt x="17" y="6"/>
                                  </a:lnTo>
                                  <a:lnTo>
                                    <a:pt x="25" y="17"/>
                                  </a:lnTo>
                                  <a:lnTo>
                                    <a:pt x="25" y="36"/>
                                  </a:lnTo>
                                  <a:lnTo>
                                    <a:pt x="17" y="50"/>
                                  </a:lnTo>
                                  <a:lnTo>
                                    <a:pt x="0" y="63"/>
                                  </a:lnTo>
                                  <a:lnTo>
                                    <a:pt x="17" y="86"/>
                                  </a:lnTo>
                                  <a:lnTo>
                                    <a:pt x="40" y="86"/>
                                  </a:lnTo>
                                  <a:lnTo>
                                    <a:pt x="64" y="90"/>
                                  </a:lnTo>
                                  <a:lnTo>
                                    <a:pt x="86" y="94"/>
                                  </a:lnTo>
                                  <a:lnTo>
                                    <a:pt x="124" y="106"/>
                                  </a:lnTo>
                                  <a:lnTo>
                                    <a:pt x="142" y="106"/>
                                  </a:lnTo>
                                  <a:lnTo>
                                    <a:pt x="165" y="101"/>
                                  </a:lnTo>
                                  <a:lnTo>
                                    <a:pt x="169" y="94"/>
                                  </a:lnTo>
                                  <a:lnTo>
                                    <a:pt x="162" y="84"/>
                                  </a:lnTo>
                                  <a:lnTo>
                                    <a:pt x="140" y="69"/>
                                  </a:lnTo>
                                  <a:lnTo>
                                    <a:pt x="92" y="48"/>
                                  </a:lnTo>
                                  <a:lnTo>
                                    <a:pt x="73" y="34"/>
                                  </a:lnTo>
                                  <a:lnTo>
                                    <a:pt x="52" y="19"/>
                                  </a:lnTo>
                                  <a:lnTo>
                                    <a:pt x="35"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3" name="Freeform 2117"/>
                            <p:cNvSpPr>
                              <a:spLocks/>
                            </p:cNvSpPr>
                            <p:nvPr/>
                          </p:nvSpPr>
                          <p:spPr bwMode="auto">
                            <a:xfrm>
                              <a:off x="1044" y="1139"/>
                              <a:ext cx="37" cy="35"/>
                            </a:xfrm>
                            <a:custGeom>
                              <a:avLst/>
                              <a:gdLst>
                                <a:gd name="T0" fmla="*/ 32 w 41"/>
                                <a:gd name="T1" fmla="*/ 16 h 40"/>
                                <a:gd name="T2" fmla="*/ 32 w 41"/>
                                <a:gd name="T3" fmla="*/ 18 h 40"/>
                                <a:gd name="T4" fmla="*/ 31 w 41"/>
                                <a:gd name="T5" fmla="*/ 21 h 40"/>
                                <a:gd name="T6" fmla="*/ 29 w 41"/>
                                <a:gd name="T7" fmla="*/ 24 h 40"/>
                                <a:gd name="T8" fmla="*/ 27 w 41"/>
                                <a:gd name="T9" fmla="*/ 25 h 40"/>
                                <a:gd name="T10" fmla="*/ 26 w 41"/>
                                <a:gd name="T11" fmla="*/ 28 h 40"/>
                                <a:gd name="T12" fmla="*/ 22 w 41"/>
                                <a:gd name="T13" fmla="*/ 29 h 40"/>
                                <a:gd name="T14" fmla="*/ 19 w 41"/>
                                <a:gd name="T15" fmla="*/ 30 h 40"/>
                                <a:gd name="T16" fmla="*/ 14 w 41"/>
                                <a:gd name="T17" fmla="*/ 30 h 40"/>
                                <a:gd name="T18" fmla="*/ 14 w 41"/>
                                <a:gd name="T19" fmla="*/ 30 h 40"/>
                                <a:gd name="T20" fmla="*/ 11 w 41"/>
                                <a:gd name="T21" fmla="*/ 29 h 40"/>
                                <a:gd name="T22" fmla="*/ 6 w 41"/>
                                <a:gd name="T23" fmla="*/ 28 h 40"/>
                                <a:gd name="T24" fmla="*/ 5 w 41"/>
                                <a:gd name="T25" fmla="*/ 25 h 40"/>
                                <a:gd name="T26" fmla="*/ 4 w 41"/>
                                <a:gd name="T27" fmla="*/ 24 h 40"/>
                                <a:gd name="T28" fmla="*/ 2 w 41"/>
                                <a:gd name="T29" fmla="*/ 21 h 40"/>
                                <a:gd name="T30" fmla="*/ 0 w 41"/>
                                <a:gd name="T31" fmla="*/ 18 h 40"/>
                                <a:gd name="T32" fmla="*/ 0 w 41"/>
                                <a:gd name="T33" fmla="*/ 16 h 40"/>
                                <a:gd name="T34" fmla="*/ 0 w 41"/>
                                <a:gd name="T35" fmla="*/ 12 h 40"/>
                                <a:gd name="T36" fmla="*/ 2 w 41"/>
                                <a:gd name="T37" fmla="*/ 9 h 40"/>
                                <a:gd name="T38" fmla="*/ 4 w 41"/>
                                <a:gd name="T39" fmla="*/ 6 h 40"/>
                                <a:gd name="T40" fmla="*/ 5 w 41"/>
                                <a:gd name="T41" fmla="*/ 4 h 40"/>
                                <a:gd name="T42" fmla="*/ 6 w 41"/>
                                <a:gd name="T43" fmla="*/ 4 h 40"/>
                                <a:gd name="T44" fmla="*/ 11 w 41"/>
                                <a:gd name="T45" fmla="*/ 2 h 40"/>
                                <a:gd name="T46" fmla="*/ 14 w 41"/>
                                <a:gd name="T47" fmla="*/ 0 h 40"/>
                                <a:gd name="T48" fmla="*/ 14 w 41"/>
                                <a:gd name="T49" fmla="*/ 0 h 40"/>
                                <a:gd name="T50" fmla="*/ 19 w 41"/>
                                <a:gd name="T51" fmla="*/ 0 h 40"/>
                                <a:gd name="T52" fmla="*/ 22 w 41"/>
                                <a:gd name="T53" fmla="*/ 2 h 40"/>
                                <a:gd name="T54" fmla="*/ 26 w 41"/>
                                <a:gd name="T55" fmla="*/ 4 h 40"/>
                                <a:gd name="T56" fmla="*/ 27 w 41"/>
                                <a:gd name="T57" fmla="*/ 4 h 40"/>
                                <a:gd name="T58" fmla="*/ 29 w 41"/>
                                <a:gd name="T59" fmla="*/ 6 h 40"/>
                                <a:gd name="T60" fmla="*/ 31 w 41"/>
                                <a:gd name="T61" fmla="*/ 9 h 40"/>
                                <a:gd name="T62" fmla="*/ 32 w 41"/>
                                <a:gd name="T63" fmla="*/ 12 h 40"/>
                                <a:gd name="T64" fmla="*/ 32 w 41"/>
                                <a:gd name="T65" fmla="*/ 16 h 40"/>
                                <a:gd name="T66" fmla="*/ 32 w 41"/>
                                <a:gd name="T67" fmla="*/ 1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40"/>
                                <a:gd name="T104" fmla="*/ 41 w 4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40">
                                  <a:moveTo>
                                    <a:pt x="40" y="21"/>
                                  </a:moveTo>
                                  <a:lnTo>
                                    <a:pt x="40" y="24"/>
                                  </a:lnTo>
                                  <a:lnTo>
                                    <a:pt x="38" y="27"/>
                                  </a:lnTo>
                                  <a:lnTo>
                                    <a:pt x="36" y="31"/>
                                  </a:lnTo>
                                  <a:lnTo>
                                    <a:pt x="33" y="33"/>
                                  </a:lnTo>
                                  <a:lnTo>
                                    <a:pt x="32" y="36"/>
                                  </a:lnTo>
                                  <a:lnTo>
                                    <a:pt x="27" y="38"/>
                                  </a:lnTo>
                                  <a:lnTo>
                                    <a:pt x="23" y="39"/>
                                  </a:lnTo>
                                  <a:lnTo>
                                    <a:pt x="18" y="39"/>
                                  </a:lnTo>
                                  <a:lnTo>
                                    <a:pt x="17" y="39"/>
                                  </a:lnTo>
                                  <a:lnTo>
                                    <a:pt x="13" y="38"/>
                                  </a:lnTo>
                                  <a:lnTo>
                                    <a:pt x="8" y="36"/>
                                  </a:lnTo>
                                  <a:lnTo>
                                    <a:pt x="6" y="33"/>
                                  </a:lnTo>
                                  <a:lnTo>
                                    <a:pt x="4" y="31"/>
                                  </a:lnTo>
                                  <a:lnTo>
                                    <a:pt x="2" y="27"/>
                                  </a:lnTo>
                                  <a:lnTo>
                                    <a:pt x="0" y="24"/>
                                  </a:lnTo>
                                  <a:lnTo>
                                    <a:pt x="0" y="21"/>
                                  </a:lnTo>
                                  <a:lnTo>
                                    <a:pt x="0" y="16"/>
                                  </a:lnTo>
                                  <a:lnTo>
                                    <a:pt x="2" y="12"/>
                                  </a:lnTo>
                                  <a:lnTo>
                                    <a:pt x="4" y="8"/>
                                  </a:lnTo>
                                  <a:lnTo>
                                    <a:pt x="6" y="6"/>
                                  </a:lnTo>
                                  <a:lnTo>
                                    <a:pt x="8" y="4"/>
                                  </a:lnTo>
                                  <a:lnTo>
                                    <a:pt x="13" y="2"/>
                                  </a:lnTo>
                                  <a:lnTo>
                                    <a:pt x="17" y="0"/>
                                  </a:lnTo>
                                  <a:lnTo>
                                    <a:pt x="18" y="0"/>
                                  </a:lnTo>
                                  <a:lnTo>
                                    <a:pt x="23" y="0"/>
                                  </a:lnTo>
                                  <a:lnTo>
                                    <a:pt x="27" y="2"/>
                                  </a:lnTo>
                                  <a:lnTo>
                                    <a:pt x="32" y="4"/>
                                  </a:lnTo>
                                  <a:lnTo>
                                    <a:pt x="33" y="6"/>
                                  </a:lnTo>
                                  <a:lnTo>
                                    <a:pt x="36" y="8"/>
                                  </a:lnTo>
                                  <a:lnTo>
                                    <a:pt x="38" y="12"/>
                                  </a:lnTo>
                                  <a:lnTo>
                                    <a:pt x="40" y="16"/>
                                  </a:lnTo>
                                  <a:lnTo>
                                    <a:pt x="40" y="21"/>
                                  </a:lnTo>
                                </a:path>
                              </a:pathLst>
                            </a:custGeom>
                            <a:solidFill>
                              <a:srgbClr val="D2B06A"/>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14" name="Freeform 2118"/>
                            <p:cNvSpPr>
                              <a:spLocks/>
                            </p:cNvSpPr>
                            <p:nvPr/>
                          </p:nvSpPr>
                          <p:spPr bwMode="auto">
                            <a:xfrm>
                              <a:off x="1044" y="1139"/>
                              <a:ext cx="37" cy="35"/>
                            </a:xfrm>
                            <a:custGeom>
                              <a:avLst/>
                              <a:gdLst>
                                <a:gd name="T0" fmla="*/ 32 w 41"/>
                                <a:gd name="T1" fmla="*/ 16 h 40"/>
                                <a:gd name="T2" fmla="*/ 32 w 41"/>
                                <a:gd name="T3" fmla="*/ 18 h 40"/>
                                <a:gd name="T4" fmla="*/ 31 w 41"/>
                                <a:gd name="T5" fmla="*/ 21 h 40"/>
                                <a:gd name="T6" fmla="*/ 29 w 41"/>
                                <a:gd name="T7" fmla="*/ 24 h 40"/>
                                <a:gd name="T8" fmla="*/ 27 w 41"/>
                                <a:gd name="T9" fmla="*/ 25 h 40"/>
                                <a:gd name="T10" fmla="*/ 26 w 41"/>
                                <a:gd name="T11" fmla="*/ 28 h 40"/>
                                <a:gd name="T12" fmla="*/ 22 w 41"/>
                                <a:gd name="T13" fmla="*/ 29 h 40"/>
                                <a:gd name="T14" fmla="*/ 19 w 41"/>
                                <a:gd name="T15" fmla="*/ 30 h 40"/>
                                <a:gd name="T16" fmla="*/ 14 w 41"/>
                                <a:gd name="T17" fmla="*/ 30 h 40"/>
                                <a:gd name="T18" fmla="*/ 14 w 41"/>
                                <a:gd name="T19" fmla="*/ 30 h 40"/>
                                <a:gd name="T20" fmla="*/ 11 w 41"/>
                                <a:gd name="T21" fmla="*/ 29 h 40"/>
                                <a:gd name="T22" fmla="*/ 6 w 41"/>
                                <a:gd name="T23" fmla="*/ 28 h 40"/>
                                <a:gd name="T24" fmla="*/ 5 w 41"/>
                                <a:gd name="T25" fmla="*/ 25 h 40"/>
                                <a:gd name="T26" fmla="*/ 4 w 41"/>
                                <a:gd name="T27" fmla="*/ 24 h 40"/>
                                <a:gd name="T28" fmla="*/ 2 w 41"/>
                                <a:gd name="T29" fmla="*/ 21 h 40"/>
                                <a:gd name="T30" fmla="*/ 0 w 41"/>
                                <a:gd name="T31" fmla="*/ 18 h 40"/>
                                <a:gd name="T32" fmla="*/ 0 w 41"/>
                                <a:gd name="T33" fmla="*/ 16 h 40"/>
                                <a:gd name="T34" fmla="*/ 0 w 41"/>
                                <a:gd name="T35" fmla="*/ 12 h 40"/>
                                <a:gd name="T36" fmla="*/ 2 w 41"/>
                                <a:gd name="T37" fmla="*/ 9 h 40"/>
                                <a:gd name="T38" fmla="*/ 4 w 41"/>
                                <a:gd name="T39" fmla="*/ 6 h 40"/>
                                <a:gd name="T40" fmla="*/ 5 w 41"/>
                                <a:gd name="T41" fmla="*/ 4 h 40"/>
                                <a:gd name="T42" fmla="*/ 6 w 41"/>
                                <a:gd name="T43" fmla="*/ 4 h 40"/>
                                <a:gd name="T44" fmla="*/ 11 w 41"/>
                                <a:gd name="T45" fmla="*/ 2 h 40"/>
                                <a:gd name="T46" fmla="*/ 14 w 41"/>
                                <a:gd name="T47" fmla="*/ 0 h 40"/>
                                <a:gd name="T48" fmla="*/ 14 w 41"/>
                                <a:gd name="T49" fmla="*/ 0 h 40"/>
                                <a:gd name="T50" fmla="*/ 19 w 41"/>
                                <a:gd name="T51" fmla="*/ 0 h 40"/>
                                <a:gd name="T52" fmla="*/ 22 w 41"/>
                                <a:gd name="T53" fmla="*/ 2 h 40"/>
                                <a:gd name="T54" fmla="*/ 26 w 41"/>
                                <a:gd name="T55" fmla="*/ 4 h 40"/>
                                <a:gd name="T56" fmla="*/ 27 w 41"/>
                                <a:gd name="T57" fmla="*/ 4 h 40"/>
                                <a:gd name="T58" fmla="*/ 29 w 41"/>
                                <a:gd name="T59" fmla="*/ 6 h 40"/>
                                <a:gd name="T60" fmla="*/ 31 w 41"/>
                                <a:gd name="T61" fmla="*/ 9 h 40"/>
                                <a:gd name="T62" fmla="*/ 32 w 41"/>
                                <a:gd name="T63" fmla="*/ 12 h 40"/>
                                <a:gd name="T64" fmla="*/ 32 w 41"/>
                                <a:gd name="T65" fmla="*/ 16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0"/>
                                <a:gd name="T101" fmla="*/ 41 w 41"/>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0">
                                  <a:moveTo>
                                    <a:pt x="40" y="21"/>
                                  </a:moveTo>
                                  <a:lnTo>
                                    <a:pt x="40" y="24"/>
                                  </a:lnTo>
                                  <a:lnTo>
                                    <a:pt x="38" y="27"/>
                                  </a:lnTo>
                                  <a:lnTo>
                                    <a:pt x="36" y="31"/>
                                  </a:lnTo>
                                  <a:lnTo>
                                    <a:pt x="33" y="33"/>
                                  </a:lnTo>
                                  <a:lnTo>
                                    <a:pt x="32" y="36"/>
                                  </a:lnTo>
                                  <a:lnTo>
                                    <a:pt x="27" y="38"/>
                                  </a:lnTo>
                                  <a:lnTo>
                                    <a:pt x="23" y="39"/>
                                  </a:lnTo>
                                  <a:lnTo>
                                    <a:pt x="18" y="39"/>
                                  </a:lnTo>
                                  <a:lnTo>
                                    <a:pt x="17" y="39"/>
                                  </a:lnTo>
                                  <a:lnTo>
                                    <a:pt x="13" y="38"/>
                                  </a:lnTo>
                                  <a:lnTo>
                                    <a:pt x="8" y="36"/>
                                  </a:lnTo>
                                  <a:lnTo>
                                    <a:pt x="6" y="33"/>
                                  </a:lnTo>
                                  <a:lnTo>
                                    <a:pt x="4" y="31"/>
                                  </a:lnTo>
                                  <a:lnTo>
                                    <a:pt x="2" y="27"/>
                                  </a:lnTo>
                                  <a:lnTo>
                                    <a:pt x="0" y="24"/>
                                  </a:lnTo>
                                  <a:lnTo>
                                    <a:pt x="0" y="21"/>
                                  </a:lnTo>
                                  <a:lnTo>
                                    <a:pt x="0" y="16"/>
                                  </a:lnTo>
                                  <a:lnTo>
                                    <a:pt x="2" y="12"/>
                                  </a:lnTo>
                                  <a:lnTo>
                                    <a:pt x="4" y="8"/>
                                  </a:lnTo>
                                  <a:lnTo>
                                    <a:pt x="6" y="6"/>
                                  </a:lnTo>
                                  <a:lnTo>
                                    <a:pt x="8" y="4"/>
                                  </a:lnTo>
                                  <a:lnTo>
                                    <a:pt x="13" y="2"/>
                                  </a:lnTo>
                                  <a:lnTo>
                                    <a:pt x="17" y="0"/>
                                  </a:lnTo>
                                  <a:lnTo>
                                    <a:pt x="18" y="0"/>
                                  </a:lnTo>
                                  <a:lnTo>
                                    <a:pt x="23" y="0"/>
                                  </a:lnTo>
                                  <a:lnTo>
                                    <a:pt x="27" y="2"/>
                                  </a:lnTo>
                                  <a:lnTo>
                                    <a:pt x="32" y="4"/>
                                  </a:lnTo>
                                  <a:lnTo>
                                    <a:pt x="33" y="6"/>
                                  </a:lnTo>
                                  <a:lnTo>
                                    <a:pt x="36" y="8"/>
                                  </a:lnTo>
                                  <a:lnTo>
                                    <a:pt x="38" y="12"/>
                                  </a:lnTo>
                                  <a:lnTo>
                                    <a:pt x="40" y="16"/>
                                  </a:lnTo>
                                  <a:lnTo>
                                    <a:pt x="40" y="21"/>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5" name="Freeform 2119"/>
                            <p:cNvSpPr>
                              <a:spLocks/>
                            </p:cNvSpPr>
                            <p:nvPr/>
                          </p:nvSpPr>
                          <p:spPr bwMode="auto">
                            <a:xfrm>
                              <a:off x="1056" y="1146"/>
                              <a:ext cx="22" cy="21"/>
                            </a:xfrm>
                            <a:custGeom>
                              <a:avLst/>
                              <a:gdLst>
                                <a:gd name="T0" fmla="*/ 19 w 24"/>
                                <a:gd name="T1" fmla="*/ 9 h 24"/>
                                <a:gd name="T2" fmla="*/ 17 w 24"/>
                                <a:gd name="T3" fmla="*/ 10 h 24"/>
                                <a:gd name="T4" fmla="*/ 17 w 24"/>
                                <a:gd name="T5" fmla="*/ 11 h 24"/>
                                <a:gd name="T6" fmla="*/ 17 w 24"/>
                                <a:gd name="T7" fmla="*/ 12 h 24"/>
                                <a:gd name="T8" fmla="*/ 16 w 24"/>
                                <a:gd name="T9" fmla="*/ 15 h 24"/>
                                <a:gd name="T10" fmla="*/ 15 w 24"/>
                                <a:gd name="T11" fmla="*/ 16 h 24"/>
                                <a:gd name="T12" fmla="*/ 12 w 24"/>
                                <a:gd name="T13" fmla="*/ 16 h 24"/>
                                <a:gd name="T14" fmla="*/ 10 w 24"/>
                                <a:gd name="T15" fmla="*/ 18 h 24"/>
                                <a:gd name="T16" fmla="*/ 8 w 24"/>
                                <a:gd name="T17" fmla="*/ 18 h 24"/>
                                <a:gd name="T18" fmla="*/ 6 w 24"/>
                                <a:gd name="T19" fmla="*/ 18 h 24"/>
                                <a:gd name="T20" fmla="*/ 5 w 24"/>
                                <a:gd name="T21" fmla="*/ 16 h 24"/>
                                <a:gd name="T22" fmla="*/ 4 w 24"/>
                                <a:gd name="T23" fmla="*/ 16 h 24"/>
                                <a:gd name="T24" fmla="*/ 2 w 24"/>
                                <a:gd name="T25" fmla="*/ 15 h 24"/>
                                <a:gd name="T26" fmla="*/ 2 w 24"/>
                                <a:gd name="T27" fmla="*/ 12 h 24"/>
                                <a:gd name="T28" fmla="*/ 0 w 24"/>
                                <a:gd name="T29" fmla="*/ 11 h 24"/>
                                <a:gd name="T30" fmla="*/ 0 w 24"/>
                                <a:gd name="T31" fmla="*/ 10 h 24"/>
                                <a:gd name="T32" fmla="*/ 0 w 24"/>
                                <a:gd name="T33" fmla="*/ 9 h 24"/>
                                <a:gd name="T34" fmla="*/ 0 w 24"/>
                                <a:gd name="T35" fmla="*/ 6 h 24"/>
                                <a:gd name="T36" fmla="*/ 0 w 24"/>
                                <a:gd name="T37" fmla="*/ 4 h 24"/>
                                <a:gd name="T38" fmla="*/ 2 w 24"/>
                                <a:gd name="T39" fmla="*/ 4 h 24"/>
                                <a:gd name="T40" fmla="*/ 2 w 24"/>
                                <a:gd name="T41" fmla="*/ 2 h 24"/>
                                <a:gd name="T42" fmla="*/ 4 w 24"/>
                                <a:gd name="T43" fmla="*/ 2 h 24"/>
                                <a:gd name="T44" fmla="*/ 5 w 24"/>
                                <a:gd name="T45" fmla="*/ 0 h 24"/>
                                <a:gd name="T46" fmla="*/ 6 w 24"/>
                                <a:gd name="T47" fmla="*/ 0 h 24"/>
                                <a:gd name="T48" fmla="*/ 8 w 24"/>
                                <a:gd name="T49" fmla="*/ 0 h 24"/>
                                <a:gd name="T50" fmla="*/ 10 w 24"/>
                                <a:gd name="T51" fmla="*/ 0 h 24"/>
                                <a:gd name="T52" fmla="*/ 12 w 24"/>
                                <a:gd name="T53" fmla="*/ 0 h 24"/>
                                <a:gd name="T54" fmla="*/ 15 w 24"/>
                                <a:gd name="T55" fmla="*/ 2 h 24"/>
                                <a:gd name="T56" fmla="*/ 16 w 24"/>
                                <a:gd name="T57" fmla="*/ 2 h 24"/>
                                <a:gd name="T58" fmla="*/ 17 w 24"/>
                                <a:gd name="T59" fmla="*/ 4 h 24"/>
                                <a:gd name="T60" fmla="*/ 17 w 24"/>
                                <a:gd name="T61" fmla="*/ 4 h 24"/>
                                <a:gd name="T62" fmla="*/ 17 w 24"/>
                                <a:gd name="T63" fmla="*/ 6 h 24"/>
                                <a:gd name="T64" fmla="*/ 19 w 24"/>
                                <a:gd name="T65" fmla="*/ 9 h 24"/>
                                <a:gd name="T66" fmla="*/ 19 w 24"/>
                                <a:gd name="T67" fmla="*/ 9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
                                <a:gd name="T103" fmla="*/ 0 h 24"/>
                                <a:gd name="T104" fmla="*/ 24 w 24"/>
                                <a:gd name="T105" fmla="*/ 24 h 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 h="24">
                                  <a:moveTo>
                                    <a:pt x="23" y="11"/>
                                  </a:moveTo>
                                  <a:lnTo>
                                    <a:pt x="20" y="13"/>
                                  </a:lnTo>
                                  <a:lnTo>
                                    <a:pt x="20" y="15"/>
                                  </a:lnTo>
                                  <a:lnTo>
                                    <a:pt x="20" y="16"/>
                                  </a:lnTo>
                                  <a:lnTo>
                                    <a:pt x="19" y="19"/>
                                  </a:lnTo>
                                  <a:lnTo>
                                    <a:pt x="17" y="21"/>
                                  </a:lnTo>
                                  <a:lnTo>
                                    <a:pt x="14" y="21"/>
                                  </a:lnTo>
                                  <a:lnTo>
                                    <a:pt x="12" y="23"/>
                                  </a:lnTo>
                                  <a:lnTo>
                                    <a:pt x="10" y="23"/>
                                  </a:lnTo>
                                  <a:lnTo>
                                    <a:pt x="8" y="23"/>
                                  </a:lnTo>
                                  <a:lnTo>
                                    <a:pt x="5" y="21"/>
                                  </a:lnTo>
                                  <a:lnTo>
                                    <a:pt x="4" y="21"/>
                                  </a:lnTo>
                                  <a:lnTo>
                                    <a:pt x="2" y="19"/>
                                  </a:lnTo>
                                  <a:lnTo>
                                    <a:pt x="2" y="16"/>
                                  </a:lnTo>
                                  <a:lnTo>
                                    <a:pt x="0" y="15"/>
                                  </a:lnTo>
                                  <a:lnTo>
                                    <a:pt x="0" y="13"/>
                                  </a:lnTo>
                                  <a:lnTo>
                                    <a:pt x="0" y="11"/>
                                  </a:lnTo>
                                  <a:lnTo>
                                    <a:pt x="0" y="8"/>
                                  </a:lnTo>
                                  <a:lnTo>
                                    <a:pt x="0" y="6"/>
                                  </a:lnTo>
                                  <a:lnTo>
                                    <a:pt x="2" y="4"/>
                                  </a:lnTo>
                                  <a:lnTo>
                                    <a:pt x="2" y="2"/>
                                  </a:lnTo>
                                  <a:lnTo>
                                    <a:pt x="4" y="2"/>
                                  </a:lnTo>
                                  <a:lnTo>
                                    <a:pt x="5" y="0"/>
                                  </a:lnTo>
                                  <a:lnTo>
                                    <a:pt x="8" y="0"/>
                                  </a:lnTo>
                                  <a:lnTo>
                                    <a:pt x="10" y="0"/>
                                  </a:lnTo>
                                  <a:lnTo>
                                    <a:pt x="12" y="0"/>
                                  </a:lnTo>
                                  <a:lnTo>
                                    <a:pt x="14" y="0"/>
                                  </a:lnTo>
                                  <a:lnTo>
                                    <a:pt x="17" y="2"/>
                                  </a:lnTo>
                                  <a:lnTo>
                                    <a:pt x="19" y="2"/>
                                  </a:lnTo>
                                  <a:lnTo>
                                    <a:pt x="20" y="4"/>
                                  </a:lnTo>
                                  <a:lnTo>
                                    <a:pt x="20" y="6"/>
                                  </a:lnTo>
                                  <a:lnTo>
                                    <a:pt x="20" y="8"/>
                                  </a:lnTo>
                                  <a:lnTo>
                                    <a:pt x="23" y="11"/>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16" name="Freeform 2120"/>
                            <p:cNvSpPr>
                              <a:spLocks/>
                            </p:cNvSpPr>
                            <p:nvPr/>
                          </p:nvSpPr>
                          <p:spPr bwMode="auto">
                            <a:xfrm>
                              <a:off x="1056" y="1146"/>
                              <a:ext cx="22" cy="21"/>
                            </a:xfrm>
                            <a:custGeom>
                              <a:avLst/>
                              <a:gdLst>
                                <a:gd name="T0" fmla="*/ 19 w 24"/>
                                <a:gd name="T1" fmla="*/ 9 h 24"/>
                                <a:gd name="T2" fmla="*/ 17 w 24"/>
                                <a:gd name="T3" fmla="*/ 10 h 24"/>
                                <a:gd name="T4" fmla="*/ 17 w 24"/>
                                <a:gd name="T5" fmla="*/ 11 h 24"/>
                                <a:gd name="T6" fmla="*/ 17 w 24"/>
                                <a:gd name="T7" fmla="*/ 12 h 24"/>
                                <a:gd name="T8" fmla="*/ 16 w 24"/>
                                <a:gd name="T9" fmla="*/ 15 h 24"/>
                                <a:gd name="T10" fmla="*/ 15 w 24"/>
                                <a:gd name="T11" fmla="*/ 16 h 24"/>
                                <a:gd name="T12" fmla="*/ 12 w 24"/>
                                <a:gd name="T13" fmla="*/ 16 h 24"/>
                                <a:gd name="T14" fmla="*/ 10 w 24"/>
                                <a:gd name="T15" fmla="*/ 18 h 24"/>
                                <a:gd name="T16" fmla="*/ 8 w 24"/>
                                <a:gd name="T17" fmla="*/ 18 h 24"/>
                                <a:gd name="T18" fmla="*/ 6 w 24"/>
                                <a:gd name="T19" fmla="*/ 18 h 24"/>
                                <a:gd name="T20" fmla="*/ 5 w 24"/>
                                <a:gd name="T21" fmla="*/ 16 h 24"/>
                                <a:gd name="T22" fmla="*/ 4 w 24"/>
                                <a:gd name="T23" fmla="*/ 16 h 24"/>
                                <a:gd name="T24" fmla="*/ 2 w 24"/>
                                <a:gd name="T25" fmla="*/ 15 h 24"/>
                                <a:gd name="T26" fmla="*/ 2 w 24"/>
                                <a:gd name="T27" fmla="*/ 12 h 24"/>
                                <a:gd name="T28" fmla="*/ 0 w 24"/>
                                <a:gd name="T29" fmla="*/ 11 h 24"/>
                                <a:gd name="T30" fmla="*/ 0 w 24"/>
                                <a:gd name="T31" fmla="*/ 10 h 24"/>
                                <a:gd name="T32" fmla="*/ 0 w 24"/>
                                <a:gd name="T33" fmla="*/ 9 h 24"/>
                                <a:gd name="T34" fmla="*/ 0 w 24"/>
                                <a:gd name="T35" fmla="*/ 6 h 24"/>
                                <a:gd name="T36" fmla="*/ 0 w 24"/>
                                <a:gd name="T37" fmla="*/ 4 h 24"/>
                                <a:gd name="T38" fmla="*/ 2 w 24"/>
                                <a:gd name="T39" fmla="*/ 4 h 24"/>
                                <a:gd name="T40" fmla="*/ 2 w 24"/>
                                <a:gd name="T41" fmla="*/ 2 h 24"/>
                                <a:gd name="T42" fmla="*/ 4 w 24"/>
                                <a:gd name="T43" fmla="*/ 2 h 24"/>
                                <a:gd name="T44" fmla="*/ 5 w 24"/>
                                <a:gd name="T45" fmla="*/ 0 h 24"/>
                                <a:gd name="T46" fmla="*/ 6 w 24"/>
                                <a:gd name="T47" fmla="*/ 0 h 24"/>
                                <a:gd name="T48" fmla="*/ 8 w 24"/>
                                <a:gd name="T49" fmla="*/ 0 h 24"/>
                                <a:gd name="T50" fmla="*/ 10 w 24"/>
                                <a:gd name="T51" fmla="*/ 0 h 24"/>
                                <a:gd name="T52" fmla="*/ 12 w 24"/>
                                <a:gd name="T53" fmla="*/ 0 h 24"/>
                                <a:gd name="T54" fmla="*/ 15 w 24"/>
                                <a:gd name="T55" fmla="*/ 2 h 24"/>
                                <a:gd name="T56" fmla="*/ 16 w 24"/>
                                <a:gd name="T57" fmla="*/ 2 h 24"/>
                                <a:gd name="T58" fmla="*/ 17 w 24"/>
                                <a:gd name="T59" fmla="*/ 4 h 24"/>
                                <a:gd name="T60" fmla="*/ 17 w 24"/>
                                <a:gd name="T61" fmla="*/ 4 h 24"/>
                                <a:gd name="T62" fmla="*/ 17 w 24"/>
                                <a:gd name="T63" fmla="*/ 6 h 24"/>
                                <a:gd name="T64" fmla="*/ 19 w 24"/>
                                <a:gd name="T65" fmla="*/ 9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4"/>
                                <a:gd name="T101" fmla="*/ 24 w 24"/>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4">
                                  <a:moveTo>
                                    <a:pt x="23" y="11"/>
                                  </a:moveTo>
                                  <a:lnTo>
                                    <a:pt x="20" y="13"/>
                                  </a:lnTo>
                                  <a:lnTo>
                                    <a:pt x="20" y="15"/>
                                  </a:lnTo>
                                  <a:lnTo>
                                    <a:pt x="20" y="16"/>
                                  </a:lnTo>
                                  <a:lnTo>
                                    <a:pt x="19" y="19"/>
                                  </a:lnTo>
                                  <a:lnTo>
                                    <a:pt x="17" y="21"/>
                                  </a:lnTo>
                                  <a:lnTo>
                                    <a:pt x="14" y="21"/>
                                  </a:lnTo>
                                  <a:lnTo>
                                    <a:pt x="12" y="23"/>
                                  </a:lnTo>
                                  <a:lnTo>
                                    <a:pt x="10" y="23"/>
                                  </a:lnTo>
                                  <a:lnTo>
                                    <a:pt x="8" y="23"/>
                                  </a:lnTo>
                                  <a:lnTo>
                                    <a:pt x="5" y="21"/>
                                  </a:lnTo>
                                  <a:lnTo>
                                    <a:pt x="4" y="21"/>
                                  </a:lnTo>
                                  <a:lnTo>
                                    <a:pt x="2" y="19"/>
                                  </a:lnTo>
                                  <a:lnTo>
                                    <a:pt x="2" y="16"/>
                                  </a:lnTo>
                                  <a:lnTo>
                                    <a:pt x="0" y="15"/>
                                  </a:lnTo>
                                  <a:lnTo>
                                    <a:pt x="0" y="13"/>
                                  </a:lnTo>
                                  <a:lnTo>
                                    <a:pt x="0" y="11"/>
                                  </a:lnTo>
                                  <a:lnTo>
                                    <a:pt x="0" y="8"/>
                                  </a:lnTo>
                                  <a:lnTo>
                                    <a:pt x="0" y="6"/>
                                  </a:lnTo>
                                  <a:lnTo>
                                    <a:pt x="2" y="4"/>
                                  </a:lnTo>
                                  <a:lnTo>
                                    <a:pt x="2" y="2"/>
                                  </a:lnTo>
                                  <a:lnTo>
                                    <a:pt x="4" y="2"/>
                                  </a:lnTo>
                                  <a:lnTo>
                                    <a:pt x="5" y="0"/>
                                  </a:lnTo>
                                  <a:lnTo>
                                    <a:pt x="8" y="0"/>
                                  </a:lnTo>
                                  <a:lnTo>
                                    <a:pt x="10" y="0"/>
                                  </a:lnTo>
                                  <a:lnTo>
                                    <a:pt x="12" y="0"/>
                                  </a:lnTo>
                                  <a:lnTo>
                                    <a:pt x="14" y="0"/>
                                  </a:lnTo>
                                  <a:lnTo>
                                    <a:pt x="17" y="2"/>
                                  </a:lnTo>
                                  <a:lnTo>
                                    <a:pt x="19" y="2"/>
                                  </a:lnTo>
                                  <a:lnTo>
                                    <a:pt x="20" y="4"/>
                                  </a:lnTo>
                                  <a:lnTo>
                                    <a:pt x="20" y="6"/>
                                  </a:lnTo>
                                  <a:lnTo>
                                    <a:pt x="20" y="8"/>
                                  </a:lnTo>
                                  <a:lnTo>
                                    <a:pt x="23" y="11"/>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7" name="Line 2121"/>
                            <p:cNvSpPr>
                              <a:spLocks noChangeShapeType="1"/>
                            </p:cNvSpPr>
                            <p:nvPr/>
                          </p:nvSpPr>
                          <p:spPr bwMode="auto">
                            <a:xfrm flipV="1">
                              <a:off x="704" y="1918"/>
                              <a:ext cx="69" cy="12"/>
                            </a:xfrm>
                            <a:prstGeom prst="line">
                              <a:avLst/>
                            </a:prstGeom>
                            <a:noFill/>
                            <a:ln w="917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18" name="Line 2122"/>
                            <p:cNvSpPr>
                              <a:spLocks noChangeShapeType="1"/>
                            </p:cNvSpPr>
                            <p:nvPr/>
                          </p:nvSpPr>
                          <p:spPr bwMode="auto">
                            <a:xfrm>
                              <a:off x="707" y="1954"/>
                              <a:ext cx="56" cy="3"/>
                            </a:xfrm>
                            <a:prstGeom prst="line">
                              <a:avLst/>
                            </a:prstGeom>
                            <a:noFill/>
                            <a:ln w="917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19" name="Line 2123"/>
                            <p:cNvSpPr>
                              <a:spLocks noChangeShapeType="1"/>
                            </p:cNvSpPr>
                            <p:nvPr/>
                          </p:nvSpPr>
                          <p:spPr bwMode="auto">
                            <a:xfrm flipV="1">
                              <a:off x="642" y="1925"/>
                              <a:ext cx="30" cy="10"/>
                            </a:xfrm>
                            <a:prstGeom prst="line">
                              <a:avLst/>
                            </a:prstGeom>
                            <a:noFill/>
                            <a:ln w="917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20" name="Line 2124"/>
                            <p:cNvSpPr>
                              <a:spLocks noChangeShapeType="1"/>
                            </p:cNvSpPr>
                            <p:nvPr/>
                          </p:nvSpPr>
                          <p:spPr bwMode="auto">
                            <a:xfrm flipH="1">
                              <a:off x="707" y="1910"/>
                              <a:ext cx="9" cy="1"/>
                            </a:xfrm>
                            <a:prstGeom prst="line">
                              <a:avLst/>
                            </a:prstGeom>
                            <a:noFill/>
                            <a:ln w="917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21" name="Freeform 2125"/>
                            <p:cNvSpPr>
                              <a:spLocks/>
                            </p:cNvSpPr>
                            <p:nvPr/>
                          </p:nvSpPr>
                          <p:spPr bwMode="auto">
                            <a:xfrm>
                              <a:off x="1110" y="1198"/>
                              <a:ext cx="93" cy="71"/>
                            </a:xfrm>
                            <a:custGeom>
                              <a:avLst/>
                              <a:gdLst>
                                <a:gd name="T0" fmla="*/ 0 w 102"/>
                                <a:gd name="T1" fmla="*/ 33 h 80"/>
                                <a:gd name="T2" fmla="*/ 36 w 102"/>
                                <a:gd name="T3" fmla="*/ 48 h 80"/>
                                <a:gd name="T4" fmla="*/ 67 w 102"/>
                                <a:gd name="T5" fmla="*/ 58 h 80"/>
                                <a:gd name="T6" fmla="*/ 84 w 102"/>
                                <a:gd name="T7" fmla="*/ 62 h 80"/>
                                <a:gd name="T8" fmla="*/ 33 w 102"/>
                                <a:gd name="T9" fmla="*/ 41 h 80"/>
                                <a:gd name="T10" fmla="*/ 19 w 102"/>
                                <a:gd name="T11" fmla="*/ 35 h 80"/>
                                <a:gd name="T12" fmla="*/ 17 w 102"/>
                                <a:gd name="T13" fmla="*/ 25 h 80"/>
                                <a:gd name="T14" fmla="*/ 19 w 102"/>
                                <a:gd name="T15" fmla="*/ 18 h 80"/>
                                <a:gd name="T16" fmla="*/ 16 w 102"/>
                                <a:gd name="T17" fmla="*/ 0 h 80"/>
                                <a:gd name="T18" fmla="*/ 16 w 102"/>
                                <a:gd name="T19" fmla="*/ 13 h 80"/>
                                <a:gd name="T20" fmla="*/ 9 w 102"/>
                                <a:gd name="T21" fmla="*/ 26 h 80"/>
                                <a:gd name="T22" fmla="*/ 0 w 102"/>
                                <a:gd name="T23" fmla="*/ 33 h 80"/>
                                <a:gd name="T24" fmla="*/ 0 w 102"/>
                                <a:gd name="T25" fmla="*/ 33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80"/>
                                <a:gd name="T41" fmla="*/ 102 w 10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80">
                                  <a:moveTo>
                                    <a:pt x="0" y="42"/>
                                  </a:moveTo>
                                  <a:lnTo>
                                    <a:pt x="44" y="61"/>
                                  </a:lnTo>
                                  <a:lnTo>
                                    <a:pt x="80" y="73"/>
                                  </a:lnTo>
                                  <a:lnTo>
                                    <a:pt x="101" y="79"/>
                                  </a:lnTo>
                                  <a:lnTo>
                                    <a:pt x="40" y="52"/>
                                  </a:lnTo>
                                  <a:lnTo>
                                    <a:pt x="23" y="44"/>
                                  </a:lnTo>
                                  <a:lnTo>
                                    <a:pt x="21" y="31"/>
                                  </a:lnTo>
                                  <a:lnTo>
                                    <a:pt x="23" y="23"/>
                                  </a:lnTo>
                                  <a:lnTo>
                                    <a:pt x="19" y="0"/>
                                  </a:lnTo>
                                  <a:lnTo>
                                    <a:pt x="19" y="17"/>
                                  </a:lnTo>
                                  <a:lnTo>
                                    <a:pt x="11" y="33"/>
                                  </a:lnTo>
                                  <a:lnTo>
                                    <a:pt x="0" y="42"/>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22" name="Freeform 2126"/>
                            <p:cNvSpPr>
                              <a:spLocks/>
                            </p:cNvSpPr>
                            <p:nvPr/>
                          </p:nvSpPr>
                          <p:spPr bwMode="auto">
                            <a:xfrm>
                              <a:off x="948" y="1171"/>
                              <a:ext cx="139" cy="192"/>
                            </a:xfrm>
                            <a:custGeom>
                              <a:avLst/>
                              <a:gdLst>
                                <a:gd name="T0" fmla="*/ 124 w 153"/>
                                <a:gd name="T1" fmla="*/ 12 h 218"/>
                                <a:gd name="T2" fmla="*/ 114 w 153"/>
                                <a:gd name="T3" fmla="*/ 6 h 218"/>
                                <a:gd name="T4" fmla="*/ 104 w 153"/>
                                <a:gd name="T5" fmla="*/ 3 h 218"/>
                                <a:gd name="T6" fmla="*/ 87 w 153"/>
                                <a:gd name="T7" fmla="*/ 0 h 218"/>
                                <a:gd name="T8" fmla="*/ 69 w 153"/>
                                <a:gd name="T9" fmla="*/ 0 h 218"/>
                                <a:gd name="T10" fmla="*/ 41 w 153"/>
                                <a:gd name="T11" fmla="*/ 3 h 218"/>
                                <a:gd name="T12" fmla="*/ 25 w 153"/>
                                <a:gd name="T13" fmla="*/ 10 h 218"/>
                                <a:gd name="T14" fmla="*/ 11 w 153"/>
                                <a:gd name="T15" fmla="*/ 26 h 218"/>
                                <a:gd name="T16" fmla="*/ 1 w 153"/>
                                <a:gd name="T17" fmla="*/ 42 h 218"/>
                                <a:gd name="T18" fmla="*/ 0 w 153"/>
                                <a:gd name="T19" fmla="*/ 63 h 218"/>
                                <a:gd name="T20" fmla="*/ 6 w 153"/>
                                <a:gd name="T21" fmla="*/ 95 h 218"/>
                                <a:gd name="T22" fmla="*/ 17 w 153"/>
                                <a:gd name="T23" fmla="*/ 117 h 218"/>
                                <a:gd name="T24" fmla="*/ 38 w 153"/>
                                <a:gd name="T25" fmla="*/ 140 h 218"/>
                                <a:gd name="T26" fmla="*/ 54 w 153"/>
                                <a:gd name="T27" fmla="*/ 157 h 218"/>
                                <a:gd name="T28" fmla="*/ 59 w 153"/>
                                <a:gd name="T29" fmla="*/ 168 h 218"/>
                                <a:gd name="T30" fmla="*/ 71 w 153"/>
                                <a:gd name="T31" fmla="*/ 155 h 218"/>
                                <a:gd name="T32" fmla="*/ 84 w 153"/>
                                <a:gd name="T33" fmla="*/ 146 h 218"/>
                                <a:gd name="T34" fmla="*/ 71 w 153"/>
                                <a:gd name="T35" fmla="*/ 142 h 218"/>
                                <a:gd name="T36" fmla="*/ 48 w 153"/>
                                <a:gd name="T37" fmla="*/ 122 h 218"/>
                                <a:gd name="T38" fmla="*/ 32 w 153"/>
                                <a:gd name="T39" fmla="*/ 99 h 218"/>
                                <a:gd name="T40" fmla="*/ 23 w 153"/>
                                <a:gd name="T41" fmla="*/ 69 h 218"/>
                                <a:gd name="T42" fmla="*/ 25 w 153"/>
                                <a:gd name="T43" fmla="*/ 41 h 218"/>
                                <a:gd name="T44" fmla="*/ 32 w 153"/>
                                <a:gd name="T45" fmla="*/ 27 h 218"/>
                                <a:gd name="T46" fmla="*/ 48 w 153"/>
                                <a:gd name="T47" fmla="*/ 22 h 218"/>
                                <a:gd name="T48" fmla="*/ 62 w 153"/>
                                <a:gd name="T49" fmla="*/ 22 h 218"/>
                                <a:gd name="T50" fmla="*/ 73 w 153"/>
                                <a:gd name="T51" fmla="*/ 27 h 218"/>
                                <a:gd name="T52" fmla="*/ 102 w 153"/>
                                <a:gd name="T53" fmla="*/ 33 h 218"/>
                                <a:gd name="T54" fmla="*/ 114 w 153"/>
                                <a:gd name="T55" fmla="*/ 29 h 218"/>
                                <a:gd name="T56" fmla="*/ 124 w 153"/>
                                <a:gd name="T57" fmla="*/ 24 h 218"/>
                                <a:gd name="T58" fmla="*/ 125 w 153"/>
                                <a:gd name="T59" fmla="*/ 18 h 218"/>
                                <a:gd name="T60" fmla="*/ 124 w 153"/>
                                <a:gd name="T61" fmla="*/ 12 h 218"/>
                                <a:gd name="T62" fmla="*/ 124 w 153"/>
                                <a:gd name="T63" fmla="*/ 12 h 2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218"/>
                                <a:gd name="T98" fmla="*/ 153 w 153"/>
                                <a:gd name="T99" fmla="*/ 218 h 2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218">
                                  <a:moveTo>
                                    <a:pt x="150" y="16"/>
                                  </a:moveTo>
                                  <a:lnTo>
                                    <a:pt x="139" y="8"/>
                                  </a:lnTo>
                                  <a:lnTo>
                                    <a:pt x="127" y="3"/>
                                  </a:lnTo>
                                  <a:lnTo>
                                    <a:pt x="106" y="0"/>
                                  </a:lnTo>
                                  <a:lnTo>
                                    <a:pt x="84" y="0"/>
                                  </a:lnTo>
                                  <a:lnTo>
                                    <a:pt x="50" y="3"/>
                                  </a:lnTo>
                                  <a:lnTo>
                                    <a:pt x="30" y="12"/>
                                  </a:lnTo>
                                  <a:lnTo>
                                    <a:pt x="13" y="33"/>
                                  </a:lnTo>
                                  <a:lnTo>
                                    <a:pt x="1" y="54"/>
                                  </a:lnTo>
                                  <a:lnTo>
                                    <a:pt x="0" y="81"/>
                                  </a:lnTo>
                                  <a:lnTo>
                                    <a:pt x="8" y="123"/>
                                  </a:lnTo>
                                  <a:lnTo>
                                    <a:pt x="21" y="151"/>
                                  </a:lnTo>
                                  <a:lnTo>
                                    <a:pt x="46" y="181"/>
                                  </a:lnTo>
                                  <a:lnTo>
                                    <a:pt x="65" y="202"/>
                                  </a:lnTo>
                                  <a:lnTo>
                                    <a:pt x="71" y="217"/>
                                  </a:lnTo>
                                  <a:lnTo>
                                    <a:pt x="86" y="200"/>
                                  </a:lnTo>
                                  <a:lnTo>
                                    <a:pt x="102" y="189"/>
                                  </a:lnTo>
                                  <a:lnTo>
                                    <a:pt x="86" y="183"/>
                                  </a:lnTo>
                                  <a:lnTo>
                                    <a:pt x="58" y="158"/>
                                  </a:lnTo>
                                  <a:lnTo>
                                    <a:pt x="38" y="127"/>
                                  </a:lnTo>
                                  <a:lnTo>
                                    <a:pt x="27" y="89"/>
                                  </a:lnTo>
                                  <a:lnTo>
                                    <a:pt x="30" y="52"/>
                                  </a:lnTo>
                                  <a:lnTo>
                                    <a:pt x="39" y="35"/>
                                  </a:lnTo>
                                  <a:lnTo>
                                    <a:pt x="58" y="28"/>
                                  </a:lnTo>
                                  <a:lnTo>
                                    <a:pt x="75" y="28"/>
                                  </a:lnTo>
                                  <a:lnTo>
                                    <a:pt x="88" y="35"/>
                                  </a:lnTo>
                                  <a:lnTo>
                                    <a:pt x="123" y="43"/>
                                  </a:lnTo>
                                  <a:lnTo>
                                    <a:pt x="139" y="37"/>
                                  </a:lnTo>
                                  <a:lnTo>
                                    <a:pt x="150" y="31"/>
                                  </a:lnTo>
                                  <a:lnTo>
                                    <a:pt x="152" y="23"/>
                                  </a:lnTo>
                                  <a:lnTo>
                                    <a:pt x="150" y="16"/>
                                  </a:lnTo>
                                </a:path>
                              </a:pathLst>
                            </a:custGeom>
                            <a:solidFill>
                              <a:srgbClr val="2020A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23" name="Freeform 2127"/>
                            <p:cNvSpPr>
                              <a:spLocks/>
                            </p:cNvSpPr>
                            <p:nvPr/>
                          </p:nvSpPr>
                          <p:spPr bwMode="auto">
                            <a:xfrm>
                              <a:off x="1101" y="1242"/>
                              <a:ext cx="48" cy="20"/>
                            </a:xfrm>
                            <a:custGeom>
                              <a:avLst/>
                              <a:gdLst>
                                <a:gd name="T0" fmla="*/ 0 w 53"/>
                                <a:gd name="T1" fmla="*/ 0 h 22"/>
                                <a:gd name="T2" fmla="*/ 43 w 53"/>
                                <a:gd name="T3" fmla="*/ 17 h 22"/>
                                <a:gd name="T4" fmla="*/ 31 w 53"/>
                                <a:gd name="T5" fmla="*/ 14 h 22"/>
                                <a:gd name="T6" fmla="*/ 21 w 53"/>
                                <a:gd name="T7" fmla="*/ 15 h 22"/>
                                <a:gd name="T8" fmla="*/ 14 w 53"/>
                                <a:gd name="T9" fmla="*/ 15 h 22"/>
                                <a:gd name="T10" fmla="*/ 0 w 53"/>
                                <a:gd name="T11" fmla="*/ 0 h 22"/>
                                <a:gd name="T12" fmla="*/ 0 w 53"/>
                                <a:gd name="T13" fmla="*/ 0 h 22"/>
                                <a:gd name="T14" fmla="*/ 0 60000 65536"/>
                                <a:gd name="T15" fmla="*/ 0 60000 65536"/>
                                <a:gd name="T16" fmla="*/ 0 60000 65536"/>
                                <a:gd name="T17" fmla="*/ 0 60000 65536"/>
                                <a:gd name="T18" fmla="*/ 0 60000 65536"/>
                                <a:gd name="T19" fmla="*/ 0 60000 65536"/>
                                <a:gd name="T20" fmla="*/ 0 60000 65536"/>
                                <a:gd name="T21" fmla="*/ 0 w 53"/>
                                <a:gd name="T22" fmla="*/ 0 h 22"/>
                                <a:gd name="T23" fmla="*/ 53 w 5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22">
                                  <a:moveTo>
                                    <a:pt x="0" y="0"/>
                                  </a:moveTo>
                                  <a:lnTo>
                                    <a:pt x="52" y="21"/>
                                  </a:lnTo>
                                  <a:lnTo>
                                    <a:pt x="38" y="17"/>
                                  </a:lnTo>
                                  <a:lnTo>
                                    <a:pt x="25" y="19"/>
                                  </a:lnTo>
                                  <a:lnTo>
                                    <a:pt x="17" y="19"/>
                                  </a:lnTo>
                                  <a:lnTo>
                                    <a:pt x="0" y="0"/>
                                  </a:lnTo>
                                </a:path>
                              </a:pathLst>
                            </a:custGeom>
                            <a:solidFill>
                              <a:srgbClr val="FF9F7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24" name="Freeform 2128"/>
                            <p:cNvSpPr>
                              <a:spLocks/>
                            </p:cNvSpPr>
                            <p:nvPr/>
                          </p:nvSpPr>
                          <p:spPr bwMode="auto">
                            <a:xfrm>
                              <a:off x="1101" y="1242"/>
                              <a:ext cx="48" cy="20"/>
                            </a:xfrm>
                            <a:custGeom>
                              <a:avLst/>
                              <a:gdLst>
                                <a:gd name="T0" fmla="*/ 0 w 53"/>
                                <a:gd name="T1" fmla="*/ 0 h 22"/>
                                <a:gd name="T2" fmla="*/ 43 w 53"/>
                                <a:gd name="T3" fmla="*/ 17 h 22"/>
                                <a:gd name="T4" fmla="*/ 31 w 53"/>
                                <a:gd name="T5" fmla="*/ 14 h 22"/>
                                <a:gd name="T6" fmla="*/ 21 w 53"/>
                                <a:gd name="T7" fmla="*/ 15 h 22"/>
                                <a:gd name="T8" fmla="*/ 14 w 53"/>
                                <a:gd name="T9" fmla="*/ 15 h 22"/>
                                <a:gd name="T10" fmla="*/ 0 w 53"/>
                                <a:gd name="T11" fmla="*/ 0 h 22"/>
                                <a:gd name="T12" fmla="*/ 0 60000 65536"/>
                                <a:gd name="T13" fmla="*/ 0 60000 65536"/>
                                <a:gd name="T14" fmla="*/ 0 60000 65536"/>
                                <a:gd name="T15" fmla="*/ 0 60000 65536"/>
                                <a:gd name="T16" fmla="*/ 0 60000 65536"/>
                                <a:gd name="T17" fmla="*/ 0 60000 65536"/>
                                <a:gd name="T18" fmla="*/ 0 w 53"/>
                                <a:gd name="T19" fmla="*/ 0 h 22"/>
                                <a:gd name="T20" fmla="*/ 53 w 5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3" h="22">
                                  <a:moveTo>
                                    <a:pt x="0" y="0"/>
                                  </a:moveTo>
                                  <a:lnTo>
                                    <a:pt x="52" y="21"/>
                                  </a:lnTo>
                                  <a:lnTo>
                                    <a:pt x="38" y="17"/>
                                  </a:lnTo>
                                  <a:lnTo>
                                    <a:pt x="25" y="19"/>
                                  </a:lnTo>
                                  <a:lnTo>
                                    <a:pt x="17" y="19"/>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5" name="Freeform 2129"/>
                            <p:cNvSpPr>
                              <a:spLocks/>
                            </p:cNvSpPr>
                            <p:nvPr/>
                          </p:nvSpPr>
                          <p:spPr bwMode="auto">
                            <a:xfrm>
                              <a:off x="980" y="1369"/>
                              <a:ext cx="39" cy="23"/>
                            </a:xfrm>
                            <a:custGeom>
                              <a:avLst/>
                              <a:gdLst>
                                <a:gd name="T0" fmla="*/ 0 w 43"/>
                                <a:gd name="T1" fmla="*/ 12 h 26"/>
                                <a:gd name="T2" fmla="*/ 5 w 43"/>
                                <a:gd name="T3" fmla="*/ 12 h 26"/>
                                <a:gd name="T4" fmla="*/ 12 w 43"/>
                                <a:gd name="T5" fmla="*/ 11 h 26"/>
                                <a:gd name="T6" fmla="*/ 29 w 43"/>
                                <a:gd name="T7" fmla="*/ 2 h 26"/>
                                <a:gd name="T8" fmla="*/ 32 w 43"/>
                                <a:gd name="T9" fmla="*/ 0 h 26"/>
                                <a:gd name="T10" fmla="*/ 34 w 43"/>
                                <a:gd name="T11" fmla="*/ 4 h 26"/>
                                <a:gd name="T12" fmla="*/ 34 w 43"/>
                                <a:gd name="T13" fmla="*/ 8 h 26"/>
                                <a:gd name="T14" fmla="*/ 27 w 43"/>
                                <a:gd name="T15" fmla="*/ 12 h 26"/>
                                <a:gd name="T16" fmla="*/ 18 w 43"/>
                                <a:gd name="T17" fmla="*/ 17 h 26"/>
                                <a:gd name="T18" fmla="*/ 5 w 43"/>
                                <a:gd name="T19" fmla="*/ 19 h 26"/>
                                <a:gd name="T20" fmla="*/ 0 w 43"/>
                                <a:gd name="T21" fmla="*/ 19 h 26"/>
                                <a:gd name="T22" fmla="*/ 0 w 43"/>
                                <a:gd name="T23" fmla="*/ 12 h 26"/>
                                <a:gd name="T24" fmla="*/ 0 w 43"/>
                                <a:gd name="T25" fmla="*/ 12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6"/>
                                <a:gd name="T41" fmla="*/ 43 w 43"/>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6">
                                  <a:moveTo>
                                    <a:pt x="0" y="15"/>
                                  </a:moveTo>
                                  <a:lnTo>
                                    <a:pt x="6" y="15"/>
                                  </a:lnTo>
                                  <a:lnTo>
                                    <a:pt x="14" y="13"/>
                                  </a:lnTo>
                                  <a:lnTo>
                                    <a:pt x="35" y="2"/>
                                  </a:lnTo>
                                  <a:lnTo>
                                    <a:pt x="39" y="0"/>
                                  </a:lnTo>
                                  <a:lnTo>
                                    <a:pt x="42" y="4"/>
                                  </a:lnTo>
                                  <a:lnTo>
                                    <a:pt x="42" y="10"/>
                                  </a:lnTo>
                                  <a:lnTo>
                                    <a:pt x="33" y="16"/>
                                  </a:lnTo>
                                  <a:lnTo>
                                    <a:pt x="22" y="21"/>
                                  </a:lnTo>
                                  <a:lnTo>
                                    <a:pt x="6" y="25"/>
                                  </a:lnTo>
                                  <a:lnTo>
                                    <a:pt x="0" y="25"/>
                                  </a:lnTo>
                                  <a:lnTo>
                                    <a:pt x="0" y="15"/>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26" name="Freeform 2130"/>
                            <p:cNvSpPr>
                              <a:spLocks/>
                            </p:cNvSpPr>
                            <p:nvPr/>
                          </p:nvSpPr>
                          <p:spPr bwMode="auto">
                            <a:xfrm>
                              <a:off x="1049" y="1339"/>
                              <a:ext cx="51" cy="18"/>
                            </a:xfrm>
                            <a:custGeom>
                              <a:avLst/>
                              <a:gdLst>
                                <a:gd name="T0" fmla="*/ 5 w 56"/>
                                <a:gd name="T1" fmla="*/ 7 h 20"/>
                                <a:gd name="T2" fmla="*/ 9 w 56"/>
                                <a:gd name="T3" fmla="*/ 11 h 20"/>
                                <a:gd name="T4" fmla="*/ 13 w 56"/>
                                <a:gd name="T5" fmla="*/ 15 h 20"/>
                                <a:gd name="T6" fmla="*/ 23 w 56"/>
                                <a:gd name="T7" fmla="*/ 13 h 20"/>
                                <a:gd name="T8" fmla="*/ 46 w 56"/>
                                <a:gd name="T9" fmla="*/ 13 h 20"/>
                                <a:gd name="T10" fmla="*/ 33 w 56"/>
                                <a:gd name="T11" fmla="*/ 0 h 20"/>
                                <a:gd name="T12" fmla="*/ 13 w 56"/>
                                <a:gd name="T13" fmla="*/ 0 h 20"/>
                                <a:gd name="T14" fmla="*/ 5 w 56"/>
                                <a:gd name="T15" fmla="*/ 2 h 20"/>
                                <a:gd name="T16" fmla="*/ 0 w 56"/>
                                <a:gd name="T17" fmla="*/ 5 h 20"/>
                                <a:gd name="T18" fmla="*/ 5 w 56"/>
                                <a:gd name="T19" fmla="*/ 7 h 20"/>
                                <a:gd name="T20" fmla="*/ 5 w 56"/>
                                <a:gd name="T21" fmla="*/ 7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0"/>
                                <a:gd name="T35" fmla="*/ 56 w 56"/>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0">
                                  <a:moveTo>
                                    <a:pt x="7" y="9"/>
                                  </a:moveTo>
                                  <a:lnTo>
                                    <a:pt x="11" y="13"/>
                                  </a:lnTo>
                                  <a:lnTo>
                                    <a:pt x="15" y="19"/>
                                  </a:lnTo>
                                  <a:lnTo>
                                    <a:pt x="27" y="17"/>
                                  </a:lnTo>
                                  <a:lnTo>
                                    <a:pt x="55" y="17"/>
                                  </a:lnTo>
                                  <a:lnTo>
                                    <a:pt x="40" y="0"/>
                                  </a:lnTo>
                                  <a:lnTo>
                                    <a:pt x="15" y="0"/>
                                  </a:lnTo>
                                  <a:lnTo>
                                    <a:pt x="7" y="2"/>
                                  </a:lnTo>
                                  <a:lnTo>
                                    <a:pt x="0" y="5"/>
                                  </a:lnTo>
                                  <a:lnTo>
                                    <a:pt x="7" y="9"/>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27" name="Freeform 2131"/>
                            <p:cNvSpPr>
                              <a:spLocks/>
                            </p:cNvSpPr>
                            <p:nvPr/>
                          </p:nvSpPr>
                          <p:spPr bwMode="auto">
                            <a:xfrm>
                              <a:off x="1012" y="1244"/>
                              <a:ext cx="22" cy="31"/>
                            </a:xfrm>
                            <a:custGeom>
                              <a:avLst/>
                              <a:gdLst>
                                <a:gd name="T0" fmla="*/ 17 w 24"/>
                                <a:gd name="T1" fmla="*/ 13 h 35"/>
                                <a:gd name="T2" fmla="*/ 11 w 24"/>
                                <a:gd name="T3" fmla="*/ 10 h 35"/>
                                <a:gd name="T4" fmla="*/ 6 w 24"/>
                                <a:gd name="T5" fmla="*/ 4 h 35"/>
                                <a:gd name="T6" fmla="*/ 0 w 24"/>
                                <a:gd name="T7" fmla="*/ 0 h 35"/>
                                <a:gd name="T8" fmla="*/ 13 w 24"/>
                                <a:gd name="T9" fmla="*/ 13 h 35"/>
                                <a:gd name="T10" fmla="*/ 19 w 24"/>
                                <a:gd name="T11" fmla="*/ 27 h 35"/>
                                <a:gd name="T12" fmla="*/ 17 w 24"/>
                                <a:gd name="T13" fmla="*/ 13 h 35"/>
                                <a:gd name="T14" fmla="*/ 17 w 24"/>
                                <a:gd name="T15" fmla="*/ 13 h 3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5"/>
                                <a:gd name="T26" fmla="*/ 24 w 24"/>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5">
                                  <a:moveTo>
                                    <a:pt x="21" y="17"/>
                                  </a:moveTo>
                                  <a:lnTo>
                                    <a:pt x="13" y="12"/>
                                  </a:lnTo>
                                  <a:lnTo>
                                    <a:pt x="7" y="6"/>
                                  </a:lnTo>
                                  <a:lnTo>
                                    <a:pt x="0" y="0"/>
                                  </a:lnTo>
                                  <a:lnTo>
                                    <a:pt x="15" y="17"/>
                                  </a:lnTo>
                                  <a:lnTo>
                                    <a:pt x="23" y="34"/>
                                  </a:lnTo>
                                  <a:lnTo>
                                    <a:pt x="21" y="17"/>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28" name="Freeform 2132"/>
                            <p:cNvSpPr>
                              <a:spLocks/>
                            </p:cNvSpPr>
                            <p:nvPr/>
                          </p:nvSpPr>
                          <p:spPr bwMode="auto">
                            <a:xfrm>
                              <a:off x="1012" y="1244"/>
                              <a:ext cx="22" cy="31"/>
                            </a:xfrm>
                            <a:custGeom>
                              <a:avLst/>
                              <a:gdLst>
                                <a:gd name="T0" fmla="*/ 17 w 24"/>
                                <a:gd name="T1" fmla="*/ 13 h 35"/>
                                <a:gd name="T2" fmla="*/ 11 w 24"/>
                                <a:gd name="T3" fmla="*/ 10 h 35"/>
                                <a:gd name="T4" fmla="*/ 6 w 24"/>
                                <a:gd name="T5" fmla="*/ 4 h 35"/>
                                <a:gd name="T6" fmla="*/ 0 w 24"/>
                                <a:gd name="T7" fmla="*/ 0 h 35"/>
                                <a:gd name="T8" fmla="*/ 13 w 24"/>
                                <a:gd name="T9" fmla="*/ 13 h 35"/>
                                <a:gd name="T10" fmla="*/ 19 w 24"/>
                                <a:gd name="T11" fmla="*/ 27 h 35"/>
                                <a:gd name="T12" fmla="*/ 17 w 24"/>
                                <a:gd name="T13" fmla="*/ 13 h 35"/>
                                <a:gd name="T14" fmla="*/ 0 60000 65536"/>
                                <a:gd name="T15" fmla="*/ 0 60000 65536"/>
                                <a:gd name="T16" fmla="*/ 0 60000 65536"/>
                                <a:gd name="T17" fmla="*/ 0 60000 65536"/>
                                <a:gd name="T18" fmla="*/ 0 60000 65536"/>
                                <a:gd name="T19" fmla="*/ 0 60000 65536"/>
                                <a:gd name="T20" fmla="*/ 0 60000 65536"/>
                                <a:gd name="T21" fmla="*/ 0 w 24"/>
                                <a:gd name="T22" fmla="*/ 0 h 35"/>
                                <a:gd name="T23" fmla="*/ 24 w 24"/>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5">
                                  <a:moveTo>
                                    <a:pt x="21" y="17"/>
                                  </a:moveTo>
                                  <a:lnTo>
                                    <a:pt x="13" y="12"/>
                                  </a:lnTo>
                                  <a:lnTo>
                                    <a:pt x="7" y="6"/>
                                  </a:lnTo>
                                  <a:lnTo>
                                    <a:pt x="0" y="0"/>
                                  </a:lnTo>
                                  <a:lnTo>
                                    <a:pt x="15" y="17"/>
                                  </a:lnTo>
                                  <a:lnTo>
                                    <a:pt x="23" y="34"/>
                                  </a:lnTo>
                                  <a:lnTo>
                                    <a:pt x="21" y="1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9" name="Freeform 2133"/>
                            <p:cNvSpPr>
                              <a:spLocks/>
                            </p:cNvSpPr>
                            <p:nvPr/>
                          </p:nvSpPr>
                          <p:spPr bwMode="auto">
                            <a:xfrm>
                              <a:off x="1099" y="1239"/>
                              <a:ext cx="59" cy="23"/>
                            </a:xfrm>
                            <a:custGeom>
                              <a:avLst/>
                              <a:gdLst>
                                <a:gd name="T0" fmla="*/ 0 w 64"/>
                                <a:gd name="T1" fmla="*/ 0 h 26"/>
                                <a:gd name="T2" fmla="*/ 53 w 64"/>
                                <a:gd name="T3" fmla="*/ 19 h 26"/>
                                <a:gd name="T4" fmla="*/ 42 w 64"/>
                                <a:gd name="T5" fmla="*/ 18 h 26"/>
                                <a:gd name="T6" fmla="*/ 4 w 64"/>
                                <a:gd name="T7" fmla="*/ 4 h 26"/>
                                <a:gd name="T8" fmla="*/ 0 w 64"/>
                                <a:gd name="T9" fmla="*/ 0 h 26"/>
                                <a:gd name="T10" fmla="*/ 0 w 64"/>
                                <a:gd name="T11" fmla="*/ 0 h 26"/>
                                <a:gd name="T12" fmla="*/ 0 60000 65536"/>
                                <a:gd name="T13" fmla="*/ 0 60000 65536"/>
                                <a:gd name="T14" fmla="*/ 0 60000 65536"/>
                                <a:gd name="T15" fmla="*/ 0 60000 65536"/>
                                <a:gd name="T16" fmla="*/ 0 60000 65536"/>
                                <a:gd name="T17" fmla="*/ 0 60000 65536"/>
                                <a:gd name="T18" fmla="*/ 0 w 64"/>
                                <a:gd name="T19" fmla="*/ 0 h 26"/>
                                <a:gd name="T20" fmla="*/ 64 w 64"/>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4" h="26">
                                  <a:moveTo>
                                    <a:pt x="0" y="0"/>
                                  </a:moveTo>
                                  <a:lnTo>
                                    <a:pt x="63" y="25"/>
                                  </a:lnTo>
                                  <a:lnTo>
                                    <a:pt x="50" y="23"/>
                                  </a:lnTo>
                                  <a:lnTo>
                                    <a:pt x="4" y="6"/>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30" name="Freeform 2134"/>
                            <p:cNvSpPr>
                              <a:spLocks/>
                            </p:cNvSpPr>
                            <p:nvPr/>
                          </p:nvSpPr>
                          <p:spPr bwMode="auto">
                            <a:xfrm>
                              <a:off x="1099" y="1239"/>
                              <a:ext cx="59" cy="23"/>
                            </a:xfrm>
                            <a:custGeom>
                              <a:avLst/>
                              <a:gdLst>
                                <a:gd name="T0" fmla="*/ 0 w 64"/>
                                <a:gd name="T1" fmla="*/ 0 h 26"/>
                                <a:gd name="T2" fmla="*/ 53 w 64"/>
                                <a:gd name="T3" fmla="*/ 19 h 26"/>
                                <a:gd name="T4" fmla="*/ 42 w 64"/>
                                <a:gd name="T5" fmla="*/ 18 h 26"/>
                                <a:gd name="T6" fmla="*/ 4 w 64"/>
                                <a:gd name="T7" fmla="*/ 4 h 26"/>
                                <a:gd name="T8" fmla="*/ 0 w 64"/>
                                <a:gd name="T9" fmla="*/ 0 h 26"/>
                                <a:gd name="T10" fmla="*/ 0 60000 65536"/>
                                <a:gd name="T11" fmla="*/ 0 60000 65536"/>
                                <a:gd name="T12" fmla="*/ 0 60000 65536"/>
                                <a:gd name="T13" fmla="*/ 0 60000 65536"/>
                                <a:gd name="T14" fmla="*/ 0 60000 65536"/>
                                <a:gd name="T15" fmla="*/ 0 w 64"/>
                                <a:gd name="T16" fmla="*/ 0 h 26"/>
                                <a:gd name="T17" fmla="*/ 64 w 64"/>
                                <a:gd name="T18" fmla="*/ 26 h 26"/>
                              </a:gdLst>
                              <a:ahLst/>
                              <a:cxnLst>
                                <a:cxn ang="T10">
                                  <a:pos x="T0" y="T1"/>
                                </a:cxn>
                                <a:cxn ang="T11">
                                  <a:pos x="T2" y="T3"/>
                                </a:cxn>
                                <a:cxn ang="T12">
                                  <a:pos x="T4" y="T5"/>
                                </a:cxn>
                                <a:cxn ang="T13">
                                  <a:pos x="T6" y="T7"/>
                                </a:cxn>
                                <a:cxn ang="T14">
                                  <a:pos x="T8" y="T9"/>
                                </a:cxn>
                              </a:cxnLst>
                              <a:rect l="T15" t="T16" r="T17" b="T18"/>
                              <a:pathLst>
                                <a:path w="64" h="26">
                                  <a:moveTo>
                                    <a:pt x="0" y="0"/>
                                  </a:moveTo>
                                  <a:lnTo>
                                    <a:pt x="63" y="25"/>
                                  </a:lnTo>
                                  <a:lnTo>
                                    <a:pt x="50" y="23"/>
                                  </a:lnTo>
                                  <a:lnTo>
                                    <a:pt x="4" y="6"/>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1" name="Freeform 2135"/>
                            <p:cNvSpPr>
                              <a:spLocks/>
                            </p:cNvSpPr>
                            <p:nvPr/>
                          </p:nvSpPr>
                          <p:spPr bwMode="auto">
                            <a:xfrm>
                              <a:off x="1029" y="1168"/>
                              <a:ext cx="50" cy="13"/>
                            </a:xfrm>
                            <a:custGeom>
                              <a:avLst/>
                              <a:gdLst>
                                <a:gd name="T0" fmla="*/ 45 w 55"/>
                                <a:gd name="T1" fmla="*/ 11 h 14"/>
                                <a:gd name="T2" fmla="*/ 34 w 55"/>
                                <a:gd name="T3" fmla="*/ 7 h 14"/>
                                <a:gd name="T4" fmla="*/ 24 w 55"/>
                                <a:gd name="T5" fmla="*/ 6 h 14"/>
                                <a:gd name="T6" fmla="*/ 12 w 55"/>
                                <a:gd name="T7" fmla="*/ 5 h 14"/>
                                <a:gd name="T8" fmla="*/ 0 w 55"/>
                                <a:gd name="T9" fmla="*/ 3 h 14"/>
                                <a:gd name="T10" fmla="*/ 8 w 55"/>
                                <a:gd name="T11" fmla="*/ 3 h 14"/>
                                <a:gd name="T12" fmla="*/ 16 w 55"/>
                                <a:gd name="T13" fmla="*/ 3 h 14"/>
                                <a:gd name="T14" fmla="*/ 15 w 55"/>
                                <a:gd name="T15" fmla="*/ 0 h 14"/>
                                <a:gd name="T16" fmla="*/ 20 w 55"/>
                                <a:gd name="T17" fmla="*/ 6 h 14"/>
                                <a:gd name="T18" fmla="*/ 38 w 55"/>
                                <a:gd name="T19" fmla="*/ 6 h 14"/>
                                <a:gd name="T20" fmla="*/ 40 w 55"/>
                                <a:gd name="T21" fmla="*/ 6 h 14"/>
                                <a:gd name="T22" fmla="*/ 41 w 55"/>
                                <a:gd name="T23" fmla="*/ 7 h 14"/>
                                <a:gd name="T24" fmla="*/ 45 w 55"/>
                                <a:gd name="T25" fmla="*/ 11 h 14"/>
                                <a:gd name="T26" fmla="*/ 45 w 55"/>
                                <a:gd name="T27" fmla="*/ 11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14"/>
                                <a:gd name="T44" fmla="*/ 55 w 5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14">
                                  <a:moveTo>
                                    <a:pt x="54" y="13"/>
                                  </a:moveTo>
                                  <a:lnTo>
                                    <a:pt x="41" y="8"/>
                                  </a:lnTo>
                                  <a:lnTo>
                                    <a:pt x="29" y="6"/>
                                  </a:lnTo>
                                  <a:lnTo>
                                    <a:pt x="14" y="5"/>
                                  </a:lnTo>
                                  <a:lnTo>
                                    <a:pt x="0" y="3"/>
                                  </a:lnTo>
                                  <a:lnTo>
                                    <a:pt x="10" y="3"/>
                                  </a:lnTo>
                                  <a:lnTo>
                                    <a:pt x="20" y="3"/>
                                  </a:lnTo>
                                  <a:lnTo>
                                    <a:pt x="18" y="0"/>
                                  </a:lnTo>
                                  <a:lnTo>
                                    <a:pt x="24" y="6"/>
                                  </a:lnTo>
                                  <a:lnTo>
                                    <a:pt x="46" y="6"/>
                                  </a:lnTo>
                                  <a:lnTo>
                                    <a:pt x="48" y="6"/>
                                  </a:lnTo>
                                  <a:lnTo>
                                    <a:pt x="49" y="8"/>
                                  </a:lnTo>
                                  <a:lnTo>
                                    <a:pt x="54" y="1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32" name="Freeform 2136"/>
                            <p:cNvSpPr>
                              <a:spLocks/>
                            </p:cNvSpPr>
                            <p:nvPr/>
                          </p:nvSpPr>
                          <p:spPr bwMode="auto">
                            <a:xfrm>
                              <a:off x="1029" y="1168"/>
                              <a:ext cx="50" cy="13"/>
                            </a:xfrm>
                            <a:custGeom>
                              <a:avLst/>
                              <a:gdLst>
                                <a:gd name="T0" fmla="*/ 45 w 55"/>
                                <a:gd name="T1" fmla="*/ 11 h 14"/>
                                <a:gd name="T2" fmla="*/ 34 w 55"/>
                                <a:gd name="T3" fmla="*/ 7 h 14"/>
                                <a:gd name="T4" fmla="*/ 24 w 55"/>
                                <a:gd name="T5" fmla="*/ 6 h 14"/>
                                <a:gd name="T6" fmla="*/ 12 w 55"/>
                                <a:gd name="T7" fmla="*/ 5 h 14"/>
                                <a:gd name="T8" fmla="*/ 0 w 55"/>
                                <a:gd name="T9" fmla="*/ 3 h 14"/>
                                <a:gd name="T10" fmla="*/ 8 w 55"/>
                                <a:gd name="T11" fmla="*/ 3 h 14"/>
                                <a:gd name="T12" fmla="*/ 16 w 55"/>
                                <a:gd name="T13" fmla="*/ 3 h 14"/>
                                <a:gd name="T14" fmla="*/ 15 w 55"/>
                                <a:gd name="T15" fmla="*/ 0 h 14"/>
                                <a:gd name="T16" fmla="*/ 20 w 55"/>
                                <a:gd name="T17" fmla="*/ 6 h 14"/>
                                <a:gd name="T18" fmla="*/ 38 w 55"/>
                                <a:gd name="T19" fmla="*/ 6 h 14"/>
                                <a:gd name="T20" fmla="*/ 40 w 55"/>
                                <a:gd name="T21" fmla="*/ 6 h 14"/>
                                <a:gd name="T22" fmla="*/ 41 w 55"/>
                                <a:gd name="T23" fmla="*/ 7 h 14"/>
                                <a:gd name="T24" fmla="*/ 45 w 55"/>
                                <a:gd name="T25" fmla="*/ 1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14"/>
                                <a:gd name="T41" fmla="*/ 55 w 5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14">
                                  <a:moveTo>
                                    <a:pt x="54" y="13"/>
                                  </a:moveTo>
                                  <a:lnTo>
                                    <a:pt x="41" y="8"/>
                                  </a:lnTo>
                                  <a:lnTo>
                                    <a:pt x="29" y="6"/>
                                  </a:lnTo>
                                  <a:lnTo>
                                    <a:pt x="14" y="5"/>
                                  </a:lnTo>
                                  <a:lnTo>
                                    <a:pt x="0" y="3"/>
                                  </a:lnTo>
                                  <a:lnTo>
                                    <a:pt x="10" y="3"/>
                                  </a:lnTo>
                                  <a:lnTo>
                                    <a:pt x="20" y="3"/>
                                  </a:lnTo>
                                  <a:lnTo>
                                    <a:pt x="18" y="0"/>
                                  </a:lnTo>
                                  <a:lnTo>
                                    <a:pt x="24" y="6"/>
                                  </a:lnTo>
                                  <a:lnTo>
                                    <a:pt x="46" y="6"/>
                                  </a:lnTo>
                                  <a:lnTo>
                                    <a:pt x="48" y="6"/>
                                  </a:lnTo>
                                  <a:lnTo>
                                    <a:pt x="49" y="8"/>
                                  </a:lnTo>
                                  <a:lnTo>
                                    <a:pt x="54" y="1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3" name="Freeform 2137"/>
                            <p:cNvSpPr>
                              <a:spLocks/>
                            </p:cNvSpPr>
                            <p:nvPr/>
                          </p:nvSpPr>
                          <p:spPr bwMode="auto">
                            <a:xfrm>
                              <a:off x="1145" y="1220"/>
                              <a:ext cx="26" cy="8"/>
                            </a:xfrm>
                            <a:custGeom>
                              <a:avLst/>
                              <a:gdLst>
                                <a:gd name="T0" fmla="*/ 0 w 29"/>
                                <a:gd name="T1" fmla="*/ 0 h 9"/>
                                <a:gd name="T2" fmla="*/ 4 w 29"/>
                                <a:gd name="T3" fmla="*/ 0 h 9"/>
                                <a:gd name="T4" fmla="*/ 9 w 29"/>
                                <a:gd name="T5" fmla="*/ 0 h 9"/>
                                <a:gd name="T6" fmla="*/ 15 w 29"/>
                                <a:gd name="T7" fmla="*/ 0 h 9"/>
                                <a:gd name="T8" fmla="*/ 19 w 29"/>
                                <a:gd name="T9" fmla="*/ 4 h 9"/>
                                <a:gd name="T10" fmla="*/ 22 w 29"/>
                                <a:gd name="T11" fmla="*/ 6 h 9"/>
                                <a:gd name="T12" fmla="*/ 15 w 29"/>
                                <a:gd name="T13" fmla="*/ 6 h 9"/>
                                <a:gd name="T14" fmla="*/ 11 w 29"/>
                                <a:gd name="T15" fmla="*/ 6 h 9"/>
                                <a:gd name="T16" fmla="*/ 4 w 29"/>
                                <a:gd name="T17" fmla="*/ 4 h 9"/>
                                <a:gd name="T18" fmla="*/ 0 w 29"/>
                                <a:gd name="T19" fmla="*/ 0 h 9"/>
                                <a:gd name="T20" fmla="*/ 0 w 29"/>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9"/>
                                <a:gd name="T35" fmla="*/ 29 w 29"/>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9">
                                  <a:moveTo>
                                    <a:pt x="0" y="0"/>
                                  </a:moveTo>
                                  <a:lnTo>
                                    <a:pt x="6" y="0"/>
                                  </a:lnTo>
                                  <a:lnTo>
                                    <a:pt x="11" y="0"/>
                                  </a:lnTo>
                                  <a:lnTo>
                                    <a:pt x="19" y="0"/>
                                  </a:lnTo>
                                  <a:lnTo>
                                    <a:pt x="23" y="6"/>
                                  </a:lnTo>
                                  <a:lnTo>
                                    <a:pt x="28" y="8"/>
                                  </a:lnTo>
                                  <a:lnTo>
                                    <a:pt x="19" y="8"/>
                                  </a:lnTo>
                                  <a:lnTo>
                                    <a:pt x="13" y="8"/>
                                  </a:lnTo>
                                  <a:lnTo>
                                    <a:pt x="6" y="6"/>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34" name="Freeform 2138"/>
                            <p:cNvSpPr>
                              <a:spLocks/>
                            </p:cNvSpPr>
                            <p:nvPr/>
                          </p:nvSpPr>
                          <p:spPr bwMode="auto">
                            <a:xfrm>
                              <a:off x="1145" y="1220"/>
                              <a:ext cx="26" cy="8"/>
                            </a:xfrm>
                            <a:custGeom>
                              <a:avLst/>
                              <a:gdLst>
                                <a:gd name="T0" fmla="*/ 0 w 29"/>
                                <a:gd name="T1" fmla="*/ 0 h 9"/>
                                <a:gd name="T2" fmla="*/ 4 w 29"/>
                                <a:gd name="T3" fmla="*/ 0 h 9"/>
                                <a:gd name="T4" fmla="*/ 9 w 29"/>
                                <a:gd name="T5" fmla="*/ 0 h 9"/>
                                <a:gd name="T6" fmla="*/ 15 w 29"/>
                                <a:gd name="T7" fmla="*/ 0 h 9"/>
                                <a:gd name="T8" fmla="*/ 19 w 29"/>
                                <a:gd name="T9" fmla="*/ 4 h 9"/>
                                <a:gd name="T10" fmla="*/ 22 w 29"/>
                                <a:gd name="T11" fmla="*/ 6 h 9"/>
                                <a:gd name="T12" fmla="*/ 15 w 29"/>
                                <a:gd name="T13" fmla="*/ 6 h 9"/>
                                <a:gd name="T14" fmla="*/ 11 w 29"/>
                                <a:gd name="T15" fmla="*/ 6 h 9"/>
                                <a:gd name="T16" fmla="*/ 4 w 29"/>
                                <a:gd name="T17" fmla="*/ 4 h 9"/>
                                <a:gd name="T18" fmla="*/ 0 w 2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9"/>
                                <a:gd name="T32" fmla="*/ 29 w 2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9">
                                  <a:moveTo>
                                    <a:pt x="0" y="0"/>
                                  </a:moveTo>
                                  <a:lnTo>
                                    <a:pt x="6" y="0"/>
                                  </a:lnTo>
                                  <a:lnTo>
                                    <a:pt x="11" y="0"/>
                                  </a:lnTo>
                                  <a:lnTo>
                                    <a:pt x="19" y="0"/>
                                  </a:lnTo>
                                  <a:lnTo>
                                    <a:pt x="23" y="6"/>
                                  </a:lnTo>
                                  <a:lnTo>
                                    <a:pt x="28" y="8"/>
                                  </a:lnTo>
                                  <a:lnTo>
                                    <a:pt x="19" y="8"/>
                                  </a:lnTo>
                                  <a:lnTo>
                                    <a:pt x="13" y="8"/>
                                  </a:lnTo>
                                  <a:lnTo>
                                    <a:pt x="6" y="6"/>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5" name="Freeform 2139"/>
                            <p:cNvSpPr>
                              <a:spLocks/>
                            </p:cNvSpPr>
                            <p:nvPr/>
                          </p:nvSpPr>
                          <p:spPr bwMode="auto">
                            <a:xfrm>
                              <a:off x="951" y="1373"/>
                              <a:ext cx="138" cy="191"/>
                            </a:xfrm>
                            <a:custGeom>
                              <a:avLst/>
                              <a:gdLst>
                                <a:gd name="T0" fmla="*/ 108 w 151"/>
                                <a:gd name="T1" fmla="*/ 0 h 216"/>
                                <a:gd name="T2" fmla="*/ 90 w 151"/>
                                <a:gd name="T3" fmla="*/ 2 h 216"/>
                                <a:gd name="T4" fmla="*/ 67 w 151"/>
                                <a:gd name="T5" fmla="*/ 13 h 216"/>
                                <a:gd name="T6" fmla="*/ 67 w 151"/>
                                <a:gd name="T7" fmla="*/ 20 h 216"/>
                                <a:gd name="T8" fmla="*/ 59 w 151"/>
                                <a:gd name="T9" fmla="*/ 41 h 216"/>
                                <a:gd name="T10" fmla="*/ 48 w 151"/>
                                <a:gd name="T11" fmla="*/ 50 h 216"/>
                                <a:gd name="T12" fmla="*/ 37 w 151"/>
                                <a:gd name="T13" fmla="*/ 57 h 216"/>
                                <a:gd name="T14" fmla="*/ 23 w 151"/>
                                <a:gd name="T15" fmla="*/ 72 h 216"/>
                                <a:gd name="T16" fmla="*/ 10 w 151"/>
                                <a:gd name="T17" fmla="*/ 91 h 216"/>
                                <a:gd name="T18" fmla="*/ 0 w 151"/>
                                <a:gd name="T19" fmla="*/ 114 h 216"/>
                                <a:gd name="T20" fmla="*/ 4 w 151"/>
                                <a:gd name="T21" fmla="*/ 132 h 216"/>
                                <a:gd name="T22" fmla="*/ 10 w 151"/>
                                <a:gd name="T23" fmla="*/ 160 h 216"/>
                                <a:gd name="T24" fmla="*/ 19 w 151"/>
                                <a:gd name="T25" fmla="*/ 168 h 216"/>
                                <a:gd name="T26" fmla="*/ 32 w 151"/>
                                <a:gd name="T27" fmla="*/ 164 h 216"/>
                                <a:gd name="T28" fmla="*/ 48 w 151"/>
                                <a:gd name="T29" fmla="*/ 144 h 216"/>
                                <a:gd name="T30" fmla="*/ 53 w 151"/>
                                <a:gd name="T31" fmla="*/ 129 h 216"/>
                                <a:gd name="T32" fmla="*/ 67 w 151"/>
                                <a:gd name="T33" fmla="*/ 116 h 216"/>
                                <a:gd name="T34" fmla="*/ 100 w 151"/>
                                <a:gd name="T35" fmla="*/ 108 h 216"/>
                                <a:gd name="T36" fmla="*/ 115 w 151"/>
                                <a:gd name="T37" fmla="*/ 91 h 216"/>
                                <a:gd name="T38" fmla="*/ 123 w 151"/>
                                <a:gd name="T39" fmla="*/ 67 h 216"/>
                                <a:gd name="T40" fmla="*/ 125 w 151"/>
                                <a:gd name="T41" fmla="*/ 46 h 216"/>
                                <a:gd name="T42" fmla="*/ 122 w 151"/>
                                <a:gd name="T43" fmla="*/ 27 h 216"/>
                                <a:gd name="T44" fmla="*/ 115 w 151"/>
                                <a:gd name="T45" fmla="*/ 10 h 216"/>
                                <a:gd name="T46" fmla="*/ 108 w 151"/>
                                <a:gd name="T47" fmla="*/ 0 h 216"/>
                                <a:gd name="T48" fmla="*/ 108 w 151"/>
                                <a:gd name="T49" fmla="*/ 0 h 2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216"/>
                                <a:gd name="T77" fmla="*/ 151 w 151"/>
                                <a:gd name="T78" fmla="*/ 216 h 2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216">
                                  <a:moveTo>
                                    <a:pt x="129" y="0"/>
                                  </a:moveTo>
                                  <a:lnTo>
                                    <a:pt x="108" y="2"/>
                                  </a:lnTo>
                                  <a:lnTo>
                                    <a:pt x="80" y="17"/>
                                  </a:lnTo>
                                  <a:lnTo>
                                    <a:pt x="80" y="26"/>
                                  </a:lnTo>
                                  <a:lnTo>
                                    <a:pt x="71" y="52"/>
                                  </a:lnTo>
                                  <a:lnTo>
                                    <a:pt x="57" y="65"/>
                                  </a:lnTo>
                                  <a:lnTo>
                                    <a:pt x="44" y="74"/>
                                  </a:lnTo>
                                  <a:lnTo>
                                    <a:pt x="27" y="92"/>
                                  </a:lnTo>
                                  <a:lnTo>
                                    <a:pt x="12" y="117"/>
                                  </a:lnTo>
                                  <a:lnTo>
                                    <a:pt x="0" y="146"/>
                                  </a:lnTo>
                                  <a:lnTo>
                                    <a:pt x="4" y="169"/>
                                  </a:lnTo>
                                  <a:lnTo>
                                    <a:pt x="12" y="205"/>
                                  </a:lnTo>
                                  <a:lnTo>
                                    <a:pt x="23" y="215"/>
                                  </a:lnTo>
                                  <a:lnTo>
                                    <a:pt x="38" y="209"/>
                                  </a:lnTo>
                                  <a:lnTo>
                                    <a:pt x="57" y="184"/>
                                  </a:lnTo>
                                  <a:lnTo>
                                    <a:pt x="63" y="165"/>
                                  </a:lnTo>
                                  <a:lnTo>
                                    <a:pt x="80" y="148"/>
                                  </a:lnTo>
                                  <a:lnTo>
                                    <a:pt x="119" y="138"/>
                                  </a:lnTo>
                                  <a:lnTo>
                                    <a:pt x="138" y="117"/>
                                  </a:lnTo>
                                  <a:lnTo>
                                    <a:pt x="148" y="86"/>
                                  </a:lnTo>
                                  <a:lnTo>
                                    <a:pt x="150" y="59"/>
                                  </a:lnTo>
                                  <a:lnTo>
                                    <a:pt x="146" y="34"/>
                                  </a:lnTo>
                                  <a:lnTo>
                                    <a:pt x="138" y="12"/>
                                  </a:lnTo>
                                  <a:lnTo>
                                    <a:pt x="129" y="0"/>
                                  </a:lnTo>
                                </a:path>
                              </a:pathLst>
                            </a:custGeom>
                            <a:solidFill>
                              <a:srgbClr val="A1625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36" name="Freeform 2140"/>
                            <p:cNvSpPr>
                              <a:spLocks/>
                            </p:cNvSpPr>
                            <p:nvPr/>
                          </p:nvSpPr>
                          <p:spPr bwMode="auto">
                            <a:xfrm>
                              <a:off x="915" y="1611"/>
                              <a:ext cx="100" cy="91"/>
                            </a:xfrm>
                            <a:custGeom>
                              <a:avLst/>
                              <a:gdLst>
                                <a:gd name="T0" fmla="*/ 90 w 110"/>
                                <a:gd name="T1" fmla="*/ 39 h 103"/>
                                <a:gd name="T2" fmla="*/ 52 w 110"/>
                                <a:gd name="T3" fmla="*/ 78 h 103"/>
                                <a:gd name="T4" fmla="*/ 35 w 110"/>
                                <a:gd name="T5" fmla="*/ 80 h 103"/>
                                <a:gd name="T6" fmla="*/ 5 w 110"/>
                                <a:gd name="T7" fmla="*/ 76 h 103"/>
                                <a:gd name="T8" fmla="*/ 5 w 110"/>
                                <a:gd name="T9" fmla="*/ 63 h 103"/>
                                <a:gd name="T10" fmla="*/ 0 w 110"/>
                                <a:gd name="T11" fmla="*/ 40 h 103"/>
                                <a:gd name="T12" fmla="*/ 11 w 110"/>
                                <a:gd name="T13" fmla="*/ 32 h 103"/>
                                <a:gd name="T14" fmla="*/ 14 w 110"/>
                                <a:gd name="T15" fmla="*/ 19 h 103"/>
                                <a:gd name="T16" fmla="*/ 30 w 110"/>
                                <a:gd name="T17" fmla="*/ 0 h 103"/>
                                <a:gd name="T18" fmla="*/ 49 w 110"/>
                                <a:gd name="T19" fmla="*/ 4 h 103"/>
                                <a:gd name="T20" fmla="*/ 55 w 110"/>
                                <a:gd name="T21" fmla="*/ 19 h 103"/>
                                <a:gd name="T22" fmla="*/ 68 w 110"/>
                                <a:gd name="T23" fmla="*/ 32 h 103"/>
                                <a:gd name="T24" fmla="*/ 90 w 110"/>
                                <a:gd name="T25" fmla="*/ 39 h 103"/>
                                <a:gd name="T26" fmla="*/ 90 w 110"/>
                                <a:gd name="T27" fmla="*/ 39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03"/>
                                <a:gd name="T44" fmla="*/ 110 w 110"/>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03">
                                  <a:moveTo>
                                    <a:pt x="109" y="50"/>
                                  </a:moveTo>
                                  <a:lnTo>
                                    <a:pt x="63" y="100"/>
                                  </a:lnTo>
                                  <a:lnTo>
                                    <a:pt x="42" y="102"/>
                                  </a:lnTo>
                                  <a:lnTo>
                                    <a:pt x="7" y="97"/>
                                  </a:lnTo>
                                  <a:lnTo>
                                    <a:pt x="7" y="80"/>
                                  </a:lnTo>
                                  <a:lnTo>
                                    <a:pt x="0" y="51"/>
                                  </a:lnTo>
                                  <a:lnTo>
                                    <a:pt x="13" y="41"/>
                                  </a:lnTo>
                                  <a:lnTo>
                                    <a:pt x="17" y="25"/>
                                  </a:lnTo>
                                  <a:lnTo>
                                    <a:pt x="36" y="0"/>
                                  </a:lnTo>
                                  <a:lnTo>
                                    <a:pt x="59" y="6"/>
                                  </a:lnTo>
                                  <a:lnTo>
                                    <a:pt x="66" y="25"/>
                                  </a:lnTo>
                                  <a:lnTo>
                                    <a:pt x="82" y="41"/>
                                  </a:lnTo>
                                  <a:lnTo>
                                    <a:pt x="109" y="50"/>
                                  </a:lnTo>
                                </a:path>
                              </a:pathLst>
                            </a:custGeom>
                            <a:solidFill>
                              <a:srgbClr val="A16252"/>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37" name="Freeform 2141"/>
                            <p:cNvSpPr>
                              <a:spLocks/>
                            </p:cNvSpPr>
                            <p:nvPr/>
                          </p:nvSpPr>
                          <p:spPr bwMode="auto">
                            <a:xfrm>
                              <a:off x="478" y="1671"/>
                              <a:ext cx="487" cy="175"/>
                            </a:xfrm>
                            <a:custGeom>
                              <a:avLst/>
                              <a:gdLst>
                                <a:gd name="T0" fmla="*/ 442 w 535"/>
                                <a:gd name="T1" fmla="*/ 38 h 198"/>
                                <a:gd name="T2" fmla="*/ 417 w 535"/>
                                <a:gd name="T3" fmla="*/ 60 h 198"/>
                                <a:gd name="T4" fmla="*/ 390 w 535"/>
                                <a:gd name="T5" fmla="*/ 80 h 198"/>
                                <a:gd name="T6" fmla="*/ 352 w 535"/>
                                <a:gd name="T7" fmla="*/ 103 h 198"/>
                                <a:gd name="T8" fmla="*/ 313 w 535"/>
                                <a:gd name="T9" fmla="*/ 125 h 198"/>
                                <a:gd name="T10" fmla="*/ 275 w 535"/>
                                <a:gd name="T11" fmla="*/ 139 h 198"/>
                                <a:gd name="T12" fmla="*/ 217 w 535"/>
                                <a:gd name="T13" fmla="*/ 152 h 198"/>
                                <a:gd name="T14" fmla="*/ 183 w 535"/>
                                <a:gd name="T15" fmla="*/ 154 h 198"/>
                                <a:gd name="T16" fmla="*/ 146 w 535"/>
                                <a:gd name="T17" fmla="*/ 150 h 198"/>
                                <a:gd name="T18" fmla="*/ 78 w 535"/>
                                <a:gd name="T19" fmla="*/ 139 h 198"/>
                                <a:gd name="T20" fmla="*/ 57 w 535"/>
                                <a:gd name="T21" fmla="*/ 135 h 198"/>
                                <a:gd name="T22" fmla="*/ 48 w 535"/>
                                <a:gd name="T23" fmla="*/ 135 h 198"/>
                                <a:gd name="T24" fmla="*/ 20 w 535"/>
                                <a:gd name="T25" fmla="*/ 142 h 198"/>
                                <a:gd name="T26" fmla="*/ 0 w 535"/>
                                <a:gd name="T27" fmla="*/ 142 h 198"/>
                                <a:gd name="T28" fmla="*/ 0 w 535"/>
                                <a:gd name="T29" fmla="*/ 131 h 198"/>
                                <a:gd name="T30" fmla="*/ 6 w 535"/>
                                <a:gd name="T31" fmla="*/ 118 h 198"/>
                                <a:gd name="T32" fmla="*/ 19 w 535"/>
                                <a:gd name="T33" fmla="*/ 121 h 198"/>
                                <a:gd name="T34" fmla="*/ 33 w 535"/>
                                <a:gd name="T35" fmla="*/ 119 h 198"/>
                                <a:gd name="T36" fmla="*/ 42 w 535"/>
                                <a:gd name="T37" fmla="*/ 117 h 198"/>
                                <a:gd name="T38" fmla="*/ 40 w 535"/>
                                <a:gd name="T39" fmla="*/ 109 h 198"/>
                                <a:gd name="T40" fmla="*/ 36 w 535"/>
                                <a:gd name="T41" fmla="*/ 97 h 198"/>
                                <a:gd name="T42" fmla="*/ 36 w 535"/>
                                <a:gd name="T43" fmla="*/ 77 h 198"/>
                                <a:gd name="T44" fmla="*/ 38 w 535"/>
                                <a:gd name="T45" fmla="*/ 67 h 198"/>
                                <a:gd name="T46" fmla="*/ 43 w 535"/>
                                <a:gd name="T47" fmla="*/ 63 h 198"/>
                                <a:gd name="T48" fmla="*/ 56 w 535"/>
                                <a:gd name="T49" fmla="*/ 64 h 198"/>
                                <a:gd name="T50" fmla="*/ 48 w 535"/>
                                <a:gd name="T51" fmla="*/ 72 h 198"/>
                                <a:gd name="T52" fmla="*/ 46 w 535"/>
                                <a:gd name="T53" fmla="*/ 82 h 198"/>
                                <a:gd name="T54" fmla="*/ 48 w 535"/>
                                <a:gd name="T55" fmla="*/ 102 h 198"/>
                                <a:gd name="T56" fmla="*/ 57 w 535"/>
                                <a:gd name="T57" fmla="*/ 111 h 198"/>
                                <a:gd name="T58" fmla="*/ 79 w 535"/>
                                <a:gd name="T59" fmla="*/ 117 h 198"/>
                                <a:gd name="T60" fmla="*/ 111 w 535"/>
                                <a:gd name="T61" fmla="*/ 118 h 198"/>
                                <a:gd name="T62" fmla="*/ 128 w 535"/>
                                <a:gd name="T63" fmla="*/ 117 h 198"/>
                                <a:gd name="T64" fmla="*/ 147 w 535"/>
                                <a:gd name="T65" fmla="*/ 119 h 198"/>
                                <a:gd name="T66" fmla="*/ 177 w 535"/>
                                <a:gd name="T67" fmla="*/ 118 h 198"/>
                                <a:gd name="T68" fmla="*/ 217 w 535"/>
                                <a:gd name="T69" fmla="*/ 115 h 198"/>
                                <a:gd name="T70" fmla="*/ 238 w 535"/>
                                <a:gd name="T71" fmla="*/ 109 h 198"/>
                                <a:gd name="T72" fmla="*/ 258 w 535"/>
                                <a:gd name="T73" fmla="*/ 97 h 198"/>
                                <a:gd name="T74" fmla="*/ 275 w 535"/>
                                <a:gd name="T75" fmla="*/ 85 h 198"/>
                                <a:gd name="T76" fmla="*/ 289 w 535"/>
                                <a:gd name="T77" fmla="*/ 76 h 198"/>
                                <a:gd name="T78" fmla="*/ 326 w 535"/>
                                <a:gd name="T79" fmla="*/ 41 h 198"/>
                                <a:gd name="T80" fmla="*/ 350 w 535"/>
                                <a:gd name="T81" fmla="*/ 25 h 198"/>
                                <a:gd name="T82" fmla="*/ 372 w 535"/>
                                <a:gd name="T83" fmla="*/ 9 h 198"/>
                                <a:gd name="T84" fmla="*/ 380 w 535"/>
                                <a:gd name="T85" fmla="*/ 0 h 198"/>
                                <a:gd name="T86" fmla="*/ 385 w 535"/>
                                <a:gd name="T87" fmla="*/ 0 h 198"/>
                                <a:gd name="T88" fmla="*/ 383 w 535"/>
                                <a:gd name="T89" fmla="*/ 9 h 198"/>
                                <a:gd name="T90" fmla="*/ 383 w 535"/>
                                <a:gd name="T91" fmla="*/ 19 h 198"/>
                                <a:gd name="T92" fmla="*/ 385 w 535"/>
                                <a:gd name="T93" fmla="*/ 31 h 198"/>
                                <a:gd name="T94" fmla="*/ 392 w 535"/>
                                <a:gd name="T95" fmla="*/ 36 h 198"/>
                                <a:gd name="T96" fmla="*/ 407 w 535"/>
                                <a:gd name="T97" fmla="*/ 39 h 198"/>
                                <a:gd name="T98" fmla="*/ 420 w 535"/>
                                <a:gd name="T99" fmla="*/ 39 h 198"/>
                                <a:gd name="T100" fmla="*/ 424 w 535"/>
                                <a:gd name="T101" fmla="*/ 43 h 198"/>
                                <a:gd name="T102" fmla="*/ 434 w 535"/>
                                <a:gd name="T103" fmla="*/ 38 h 198"/>
                                <a:gd name="T104" fmla="*/ 442 w 535"/>
                                <a:gd name="T105" fmla="*/ 38 h 198"/>
                                <a:gd name="T106" fmla="*/ 442 w 535"/>
                                <a:gd name="T107" fmla="*/ 38 h 1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5"/>
                                <a:gd name="T163" fmla="*/ 0 h 198"/>
                                <a:gd name="T164" fmla="*/ 535 w 535"/>
                                <a:gd name="T165" fmla="*/ 198 h 1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5" h="198">
                                  <a:moveTo>
                                    <a:pt x="534" y="49"/>
                                  </a:moveTo>
                                  <a:lnTo>
                                    <a:pt x="503" y="77"/>
                                  </a:lnTo>
                                  <a:lnTo>
                                    <a:pt x="470" y="103"/>
                                  </a:lnTo>
                                  <a:lnTo>
                                    <a:pt x="425" y="132"/>
                                  </a:lnTo>
                                  <a:lnTo>
                                    <a:pt x="378" y="159"/>
                                  </a:lnTo>
                                  <a:lnTo>
                                    <a:pt x="332" y="178"/>
                                  </a:lnTo>
                                  <a:lnTo>
                                    <a:pt x="261" y="195"/>
                                  </a:lnTo>
                                  <a:lnTo>
                                    <a:pt x="221" y="197"/>
                                  </a:lnTo>
                                  <a:lnTo>
                                    <a:pt x="176" y="192"/>
                                  </a:lnTo>
                                  <a:lnTo>
                                    <a:pt x="94" y="178"/>
                                  </a:lnTo>
                                  <a:lnTo>
                                    <a:pt x="69" y="173"/>
                                  </a:lnTo>
                                  <a:lnTo>
                                    <a:pt x="58" y="173"/>
                                  </a:lnTo>
                                  <a:lnTo>
                                    <a:pt x="24" y="182"/>
                                  </a:lnTo>
                                  <a:lnTo>
                                    <a:pt x="0" y="182"/>
                                  </a:lnTo>
                                  <a:lnTo>
                                    <a:pt x="0" y="167"/>
                                  </a:lnTo>
                                  <a:lnTo>
                                    <a:pt x="8" y="151"/>
                                  </a:lnTo>
                                  <a:lnTo>
                                    <a:pt x="23" y="155"/>
                                  </a:lnTo>
                                  <a:lnTo>
                                    <a:pt x="39" y="153"/>
                                  </a:lnTo>
                                  <a:lnTo>
                                    <a:pt x="50" y="149"/>
                                  </a:lnTo>
                                  <a:lnTo>
                                    <a:pt x="48" y="139"/>
                                  </a:lnTo>
                                  <a:lnTo>
                                    <a:pt x="44" y="124"/>
                                  </a:lnTo>
                                  <a:lnTo>
                                    <a:pt x="44" y="98"/>
                                  </a:lnTo>
                                  <a:lnTo>
                                    <a:pt x="46" y="86"/>
                                  </a:lnTo>
                                  <a:lnTo>
                                    <a:pt x="52" y="80"/>
                                  </a:lnTo>
                                  <a:lnTo>
                                    <a:pt x="67" y="82"/>
                                  </a:lnTo>
                                  <a:lnTo>
                                    <a:pt x="58" y="92"/>
                                  </a:lnTo>
                                  <a:lnTo>
                                    <a:pt x="56" y="105"/>
                                  </a:lnTo>
                                  <a:lnTo>
                                    <a:pt x="58" y="130"/>
                                  </a:lnTo>
                                  <a:lnTo>
                                    <a:pt x="69" y="143"/>
                                  </a:lnTo>
                                  <a:lnTo>
                                    <a:pt x="96" y="149"/>
                                  </a:lnTo>
                                  <a:lnTo>
                                    <a:pt x="134" y="151"/>
                                  </a:lnTo>
                                  <a:lnTo>
                                    <a:pt x="155" y="149"/>
                                  </a:lnTo>
                                  <a:lnTo>
                                    <a:pt x="178" y="153"/>
                                  </a:lnTo>
                                  <a:lnTo>
                                    <a:pt x="213" y="151"/>
                                  </a:lnTo>
                                  <a:lnTo>
                                    <a:pt x="261" y="147"/>
                                  </a:lnTo>
                                  <a:lnTo>
                                    <a:pt x="288" y="139"/>
                                  </a:lnTo>
                                  <a:lnTo>
                                    <a:pt x="311" y="124"/>
                                  </a:lnTo>
                                  <a:lnTo>
                                    <a:pt x="332" y="109"/>
                                  </a:lnTo>
                                  <a:lnTo>
                                    <a:pt x="349" y="97"/>
                                  </a:lnTo>
                                  <a:lnTo>
                                    <a:pt x="393" y="52"/>
                                  </a:lnTo>
                                  <a:lnTo>
                                    <a:pt x="422" y="32"/>
                                  </a:lnTo>
                                  <a:lnTo>
                                    <a:pt x="449" y="11"/>
                                  </a:lnTo>
                                  <a:lnTo>
                                    <a:pt x="459" y="0"/>
                                  </a:lnTo>
                                  <a:lnTo>
                                    <a:pt x="465" y="0"/>
                                  </a:lnTo>
                                  <a:lnTo>
                                    <a:pt x="463" y="11"/>
                                  </a:lnTo>
                                  <a:lnTo>
                                    <a:pt x="463" y="25"/>
                                  </a:lnTo>
                                  <a:lnTo>
                                    <a:pt x="465" y="40"/>
                                  </a:lnTo>
                                  <a:lnTo>
                                    <a:pt x="474" y="46"/>
                                  </a:lnTo>
                                  <a:lnTo>
                                    <a:pt x="491" y="50"/>
                                  </a:lnTo>
                                  <a:lnTo>
                                    <a:pt x="506" y="50"/>
                                  </a:lnTo>
                                  <a:lnTo>
                                    <a:pt x="512" y="55"/>
                                  </a:lnTo>
                                  <a:lnTo>
                                    <a:pt x="524" y="49"/>
                                  </a:lnTo>
                                  <a:lnTo>
                                    <a:pt x="534" y="49"/>
                                  </a:lnTo>
                                </a:path>
                              </a:pathLst>
                            </a:custGeom>
                            <a:solidFill>
                              <a:srgbClr val="E1E1E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38" name="Freeform 2142"/>
                            <p:cNvSpPr>
                              <a:spLocks/>
                            </p:cNvSpPr>
                            <p:nvPr/>
                          </p:nvSpPr>
                          <p:spPr bwMode="auto">
                            <a:xfrm>
                              <a:off x="568" y="1563"/>
                              <a:ext cx="110" cy="58"/>
                            </a:xfrm>
                            <a:custGeom>
                              <a:avLst/>
                              <a:gdLst>
                                <a:gd name="T0" fmla="*/ 39 w 122"/>
                                <a:gd name="T1" fmla="*/ 0 h 66"/>
                                <a:gd name="T2" fmla="*/ 0 w 122"/>
                                <a:gd name="T3" fmla="*/ 29 h 66"/>
                                <a:gd name="T4" fmla="*/ 4 w 122"/>
                                <a:gd name="T5" fmla="*/ 31 h 66"/>
                                <a:gd name="T6" fmla="*/ 14 w 122"/>
                                <a:gd name="T7" fmla="*/ 31 h 66"/>
                                <a:gd name="T8" fmla="*/ 15 w 122"/>
                                <a:gd name="T9" fmla="*/ 36 h 66"/>
                                <a:gd name="T10" fmla="*/ 24 w 122"/>
                                <a:gd name="T11" fmla="*/ 36 h 66"/>
                                <a:gd name="T12" fmla="*/ 26 w 122"/>
                                <a:gd name="T13" fmla="*/ 40 h 66"/>
                                <a:gd name="T14" fmla="*/ 31 w 122"/>
                                <a:gd name="T15" fmla="*/ 42 h 66"/>
                                <a:gd name="T16" fmla="*/ 37 w 122"/>
                                <a:gd name="T17" fmla="*/ 42 h 66"/>
                                <a:gd name="T18" fmla="*/ 41 w 122"/>
                                <a:gd name="T19" fmla="*/ 46 h 66"/>
                                <a:gd name="T20" fmla="*/ 46 w 122"/>
                                <a:gd name="T21" fmla="*/ 47 h 66"/>
                                <a:gd name="T22" fmla="*/ 53 w 122"/>
                                <a:gd name="T23" fmla="*/ 47 h 66"/>
                                <a:gd name="T24" fmla="*/ 57 w 122"/>
                                <a:gd name="T25" fmla="*/ 50 h 66"/>
                                <a:gd name="T26" fmla="*/ 63 w 122"/>
                                <a:gd name="T27" fmla="*/ 48 h 66"/>
                                <a:gd name="T28" fmla="*/ 87 w 122"/>
                                <a:gd name="T29" fmla="*/ 33 h 66"/>
                                <a:gd name="T30" fmla="*/ 98 w 122"/>
                                <a:gd name="T31" fmla="*/ 26 h 66"/>
                                <a:gd name="T32" fmla="*/ 94 w 122"/>
                                <a:gd name="T33" fmla="*/ 25 h 66"/>
                                <a:gd name="T34" fmla="*/ 90 w 122"/>
                                <a:gd name="T35" fmla="*/ 21 h 66"/>
                                <a:gd name="T36" fmla="*/ 83 w 122"/>
                                <a:gd name="T37" fmla="*/ 21 h 66"/>
                                <a:gd name="T38" fmla="*/ 78 w 122"/>
                                <a:gd name="T39" fmla="*/ 19 h 66"/>
                                <a:gd name="T40" fmla="*/ 75 w 122"/>
                                <a:gd name="T41" fmla="*/ 13 h 66"/>
                                <a:gd name="T42" fmla="*/ 69 w 122"/>
                                <a:gd name="T43" fmla="*/ 13 h 66"/>
                                <a:gd name="T44" fmla="*/ 63 w 122"/>
                                <a:gd name="T45" fmla="*/ 13 h 66"/>
                                <a:gd name="T46" fmla="*/ 61 w 122"/>
                                <a:gd name="T47" fmla="*/ 9 h 66"/>
                                <a:gd name="T48" fmla="*/ 54 w 122"/>
                                <a:gd name="T49" fmla="*/ 10 h 66"/>
                                <a:gd name="T50" fmla="*/ 47 w 122"/>
                                <a:gd name="T51" fmla="*/ 7 h 66"/>
                                <a:gd name="T52" fmla="*/ 46 w 122"/>
                                <a:gd name="T53" fmla="*/ 4 h 66"/>
                                <a:gd name="T54" fmla="*/ 39 w 122"/>
                                <a:gd name="T55" fmla="*/ 0 h 66"/>
                                <a:gd name="T56" fmla="*/ 39 w 122"/>
                                <a:gd name="T57" fmla="*/ 0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2"/>
                                <a:gd name="T88" fmla="*/ 0 h 66"/>
                                <a:gd name="T89" fmla="*/ 122 w 122"/>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2" h="66">
                                  <a:moveTo>
                                    <a:pt x="48" y="0"/>
                                  </a:moveTo>
                                  <a:lnTo>
                                    <a:pt x="0" y="38"/>
                                  </a:lnTo>
                                  <a:lnTo>
                                    <a:pt x="4" y="40"/>
                                  </a:lnTo>
                                  <a:lnTo>
                                    <a:pt x="17" y="40"/>
                                  </a:lnTo>
                                  <a:lnTo>
                                    <a:pt x="19" y="47"/>
                                  </a:lnTo>
                                  <a:lnTo>
                                    <a:pt x="30" y="47"/>
                                  </a:lnTo>
                                  <a:lnTo>
                                    <a:pt x="32" y="51"/>
                                  </a:lnTo>
                                  <a:lnTo>
                                    <a:pt x="38" y="55"/>
                                  </a:lnTo>
                                  <a:lnTo>
                                    <a:pt x="46" y="55"/>
                                  </a:lnTo>
                                  <a:lnTo>
                                    <a:pt x="50" y="59"/>
                                  </a:lnTo>
                                  <a:lnTo>
                                    <a:pt x="57" y="61"/>
                                  </a:lnTo>
                                  <a:lnTo>
                                    <a:pt x="65" y="61"/>
                                  </a:lnTo>
                                  <a:lnTo>
                                    <a:pt x="70" y="65"/>
                                  </a:lnTo>
                                  <a:lnTo>
                                    <a:pt x="78" y="63"/>
                                  </a:lnTo>
                                  <a:lnTo>
                                    <a:pt x="108" y="42"/>
                                  </a:lnTo>
                                  <a:lnTo>
                                    <a:pt x="121" y="34"/>
                                  </a:lnTo>
                                  <a:lnTo>
                                    <a:pt x="115" y="32"/>
                                  </a:lnTo>
                                  <a:lnTo>
                                    <a:pt x="111" y="27"/>
                                  </a:lnTo>
                                  <a:lnTo>
                                    <a:pt x="102" y="27"/>
                                  </a:lnTo>
                                  <a:lnTo>
                                    <a:pt x="96" y="25"/>
                                  </a:lnTo>
                                  <a:lnTo>
                                    <a:pt x="92" y="17"/>
                                  </a:lnTo>
                                  <a:lnTo>
                                    <a:pt x="84" y="17"/>
                                  </a:lnTo>
                                  <a:lnTo>
                                    <a:pt x="78" y="17"/>
                                  </a:lnTo>
                                  <a:lnTo>
                                    <a:pt x="75" y="11"/>
                                  </a:lnTo>
                                  <a:lnTo>
                                    <a:pt x="67" y="12"/>
                                  </a:lnTo>
                                  <a:lnTo>
                                    <a:pt x="58" y="9"/>
                                  </a:lnTo>
                                  <a:lnTo>
                                    <a:pt x="57" y="4"/>
                                  </a:lnTo>
                                  <a:lnTo>
                                    <a:pt x="48" y="0"/>
                                  </a:lnTo>
                                </a:path>
                              </a:pathLst>
                            </a:custGeom>
                            <a:solidFill>
                              <a:srgbClr val="2020A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39" name="Freeform 2143"/>
                            <p:cNvSpPr>
                              <a:spLocks/>
                            </p:cNvSpPr>
                            <p:nvPr/>
                          </p:nvSpPr>
                          <p:spPr bwMode="auto">
                            <a:xfrm>
                              <a:off x="568" y="1563"/>
                              <a:ext cx="110" cy="58"/>
                            </a:xfrm>
                            <a:custGeom>
                              <a:avLst/>
                              <a:gdLst>
                                <a:gd name="T0" fmla="*/ 39 w 122"/>
                                <a:gd name="T1" fmla="*/ 0 h 66"/>
                                <a:gd name="T2" fmla="*/ 0 w 122"/>
                                <a:gd name="T3" fmla="*/ 29 h 66"/>
                                <a:gd name="T4" fmla="*/ 4 w 122"/>
                                <a:gd name="T5" fmla="*/ 31 h 66"/>
                                <a:gd name="T6" fmla="*/ 14 w 122"/>
                                <a:gd name="T7" fmla="*/ 31 h 66"/>
                                <a:gd name="T8" fmla="*/ 15 w 122"/>
                                <a:gd name="T9" fmla="*/ 36 h 66"/>
                                <a:gd name="T10" fmla="*/ 24 w 122"/>
                                <a:gd name="T11" fmla="*/ 36 h 66"/>
                                <a:gd name="T12" fmla="*/ 26 w 122"/>
                                <a:gd name="T13" fmla="*/ 40 h 66"/>
                                <a:gd name="T14" fmla="*/ 31 w 122"/>
                                <a:gd name="T15" fmla="*/ 42 h 66"/>
                                <a:gd name="T16" fmla="*/ 37 w 122"/>
                                <a:gd name="T17" fmla="*/ 42 h 66"/>
                                <a:gd name="T18" fmla="*/ 41 w 122"/>
                                <a:gd name="T19" fmla="*/ 46 h 66"/>
                                <a:gd name="T20" fmla="*/ 46 w 122"/>
                                <a:gd name="T21" fmla="*/ 47 h 66"/>
                                <a:gd name="T22" fmla="*/ 53 w 122"/>
                                <a:gd name="T23" fmla="*/ 47 h 66"/>
                                <a:gd name="T24" fmla="*/ 57 w 122"/>
                                <a:gd name="T25" fmla="*/ 50 h 66"/>
                                <a:gd name="T26" fmla="*/ 63 w 122"/>
                                <a:gd name="T27" fmla="*/ 48 h 66"/>
                                <a:gd name="T28" fmla="*/ 87 w 122"/>
                                <a:gd name="T29" fmla="*/ 33 h 66"/>
                                <a:gd name="T30" fmla="*/ 98 w 122"/>
                                <a:gd name="T31" fmla="*/ 26 h 66"/>
                                <a:gd name="T32" fmla="*/ 94 w 122"/>
                                <a:gd name="T33" fmla="*/ 25 h 66"/>
                                <a:gd name="T34" fmla="*/ 90 w 122"/>
                                <a:gd name="T35" fmla="*/ 21 h 66"/>
                                <a:gd name="T36" fmla="*/ 83 w 122"/>
                                <a:gd name="T37" fmla="*/ 21 h 66"/>
                                <a:gd name="T38" fmla="*/ 78 w 122"/>
                                <a:gd name="T39" fmla="*/ 19 h 66"/>
                                <a:gd name="T40" fmla="*/ 75 w 122"/>
                                <a:gd name="T41" fmla="*/ 13 h 66"/>
                                <a:gd name="T42" fmla="*/ 69 w 122"/>
                                <a:gd name="T43" fmla="*/ 13 h 66"/>
                                <a:gd name="T44" fmla="*/ 63 w 122"/>
                                <a:gd name="T45" fmla="*/ 13 h 66"/>
                                <a:gd name="T46" fmla="*/ 61 w 122"/>
                                <a:gd name="T47" fmla="*/ 9 h 66"/>
                                <a:gd name="T48" fmla="*/ 54 w 122"/>
                                <a:gd name="T49" fmla="*/ 10 h 66"/>
                                <a:gd name="T50" fmla="*/ 47 w 122"/>
                                <a:gd name="T51" fmla="*/ 7 h 66"/>
                                <a:gd name="T52" fmla="*/ 46 w 122"/>
                                <a:gd name="T53" fmla="*/ 4 h 66"/>
                                <a:gd name="T54" fmla="*/ 39 w 122"/>
                                <a:gd name="T55" fmla="*/ 0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2"/>
                                <a:gd name="T85" fmla="*/ 0 h 66"/>
                                <a:gd name="T86" fmla="*/ 122 w 122"/>
                                <a:gd name="T87" fmla="*/ 66 h 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2" h="66">
                                  <a:moveTo>
                                    <a:pt x="48" y="0"/>
                                  </a:moveTo>
                                  <a:lnTo>
                                    <a:pt x="0" y="38"/>
                                  </a:lnTo>
                                  <a:lnTo>
                                    <a:pt x="4" y="40"/>
                                  </a:lnTo>
                                  <a:lnTo>
                                    <a:pt x="17" y="40"/>
                                  </a:lnTo>
                                  <a:lnTo>
                                    <a:pt x="19" y="47"/>
                                  </a:lnTo>
                                  <a:lnTo>
                                    <a:pt x="30" y="47"/>
                                  </a:lnTo>
                                  <a:lnTo>
                                    <a:pt x="32" y="51"/>
                                  </a:lnTo>
                                  <a:lnTo>
                                    <a:pt x="38" y="55"/>
                                  </a:lnTo>
                                  <a:lnTo>
                                    <a:pt x="46" y="55"/>
                                  </a:lnTo>
                                  <a:lnTo>
                                    <a:pt x="50" y="59"/>
                                  </a:lnTo>
                                  <a:lnTo>
                                    <a:pt x="57" y="61"/>
                                  </a:lnTo>
                                  <a:lnTo>
                                    <a:pt x="65" y="61"/>
                                  </a:lnTo>
                                  <a:lnTo>
                                    <a:pt x="70" y="65"/>
                                  </a:lnTo>
                                  <a:lnTo>
                                    <a:pt x="78" y="63"/>
                                  </a:lnTo>
                                  <a:lnTo>
                                    <a:pt x="108" y="42"/>
                                  </a:lnTo>
                                  <a:lnTo>
                                    <a:pt x="121" y="34"/>
                                  </a:lnTo>
                                  <a:lnTo>
                                    <a:pt x="115" y="32"/>
                                  </a:lnTo>
                                  <a:lnTo>
                                    <a:pt x="111" y="27"/>
                                  </a:lnTo>
                                  <a:lnTo>
                                    <a:pt x="102" y="27"/>
                                  </a:lnTo>
                                  <a:lnTo>
                                    <a:pt x="96" y="25"/>
                                  </a:lnTo>
                                  <a:lnTo>
                                    <a:pt x="92" y="17"/>
                                  </a:lnTo>
                                  <a:lnTo>
                                    <a:pt x="84" y="17"/>
                                  </a:lnTo>
                                  <a:lnTo>
                                    <a:pt x="78" y="17"/>
                                  </a:lnTo>
                                  <a:lnTo>
                                    <a:pt x="75" y="11"/>
                                  </a:lnTo>
                                  <a:lnTo>
                                    <a:pt x="67" y="12"/>
                                  </a:lnTo>
                                  <a:lnTo>
                                    <a:pt x="58" y="9"/>
                                  </a:lnTo>
                                  <a:lnTo>
                                    <a:pt x="57" y="4"/>
                                  </a:lnTo>
                                  <a:lnTo>
                                    <a:pt x="48"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0" name="Freeform 2144"/>
                            <p:cNvSpPr>
                              <a:spLocks/>
                            </p:cNvSpPr>
                            <p:nvPr/>
                          </p:nvSpPr>
                          <p:spPr bwMode="auto">
                            <a:xfrm>
                              <a:off x="520" y="1537"/>
                              <a:ext cx="212" cy="148"/>
                            </a:xfrm>
                            <a:custGeom>
                              <a:avLst/>
                              <a:gdLst>
                                <a:gd name="T0" fmla="*/ 0 w 233"/>
                                <a:gd name="T1" fmla="*/ 130 h 168"/>
                                <a:gd name="T2" fmla="*/ 33 w 233"/>
                                <a:gd name="T3" fmla="*/ 107 h 168"/>
                                <a:gd name="T4" fmla="*/ 45 w 233"/>
                                <a:gd name="T5" fmla="*/ 97 h 168"/>
                                <a:gd name="T6" fmla="*/ 90 w 233"/>
                                <a:gd name="T7" fmla="*/ 65 h 168"/>
                                <a:gd name="T8" fmla="*/ 148 w 233"/>
                                <a:gd name="T9" fmla="*/ 31 h 168"/>
                                <a:gd name="T10" fmla="*/ 192 w 233"/>
                                <a:gd name="T11" fmla="*/ 0 h 168"/>
                                <a:gd name="T12" fmla="*/ 0 60000 65536"/>
                                <a:gd name="T13" fmla="*/ 0 60000 65536"/>
                                <a:gd name="T14" fmla="*/ 0 60000 65536"/>
                                <a:gd name="T15" fmla="*/ 0 60000 65536"/>
                                <a:gd name="T16" fmla="*/ 0 60000 65536"/>
                                <a:gd name="T17" fmla="*/ 0 60000 65536"/>
                                <a:gd name="T18" fmla="*/ 0 w 233"/>
                                <a:gd name="T19" fmla="*/ 0 h 168"/>
                                <a:gd name="T20" fmla="*/ 233 w 233"/>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233" h="168">
                                  <a:moveTo>
                                    <a:pt x="0" y="167"/>
                                  </a:moveTo>
                                  <a:lnTo>
                                    <a:pt x="40" y="139"/>
                                  </a:lnTo>
                                  <a:lnTo>
                                    <a:pt x="54" y="125"/>
                                  </a:lnTo>
                                  <a:lnTo>
                                    <a:pt x="109" y="84"/>
                                  </a:lnTo>
                                  <a:lnTo>
                                    <a:pt x="179" y="40"/>
                                  </a:lnTo>
                                  <a:lnTo>
                                    <a:pt x="232"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1" name="Freeform 2145"/>
                            <p:cNvSpPr>
                              <a:spLocks/>
                            </p:cNvSpPr>
                            <p:nvPr/>
                          </p:nvSpPr>
                          <p:spPr bwMode="auto">
                            <a:xfrm>
                              <a:off x="539" y="1541"/>
                              <a:ext cx="208" cy="142"/>
                            </a:xfrm>
                            <a:custGeom>
                              <a:avLst/>
                              <a:gdLst>
                                <a:gd name="T0" fmla="*/ 0 w 228"/>
                                <a:gd name="T1" fmla="*/ 124 h 161"/>
                                <a:gd name="T2" fmla="*/ 14 w 228"/>
                                <a:gd name="T3" fmla="*/ 118 h 161"/>
                                <a:gd name="T4" fmla="*/ 34 w 228"/>
                                <a:gd name="T5" fmla="*/ 108 h 161"/>
                                <a:gd name="T6" fmla="*/ 90 w 228"/>
                                <a:gd name="T7" fmla="*/ 64 h 161"/>
                                <a:gd name="T8" fmla="*/ 189 w 228"/>
                                <a:gd name="T9" fmla="*/ 0 h 161"/>
                                <a:gd name="T10" fmla="*/ 0 60000 65536"/>
                                <a:gd name="T11" fmla="*/ 0 60000 65536"/>
                                <a:gd name="T12" fmla="*/ 0 60000 65536"/>
                                <a:gd name="T13" fmla="*/ 0 60000 65536"/>
                                <a:gd name="T14" fmla="*/ 0 60000 65536"/>
                                <a:gd name="T15" fmla="*/ 0 w 228"/>
                                <a:gd name="T16" fmla="*/ 0 h 161"/>
                                <a:gd name="T17" fmla="*/ 228 w 228"/>
                                <a:gd name="T18" fmla="*/ 161 h 161"/>
                              </a:gdLst>
                              <a:ahLst/>
                              <a:cxnLst>
                                <a:cxn ang="T10">
                                  <a:pos x="T0" y="T1"/>
                                </a:cxn>
                                <a:cxn ang="T11">
                                  <a:pos x="T2" y="T3"/>
                                </a:cxn>
                                <a:cxn ang="T12">
                                  <a:pos x="T4" y="T5"/>
                                </a:cxn>
                                <a:cxn ang="T13">
                                  <a:pos x="T6" y="T7"/>
                                </a:cxn>
                                <a:cxn ang="T14">
                                  <a:pos x="T8" y="T9"/>
                                </a:cxn>
                              </a:cxnLst>
                              <a:rect l="T15" t="T16" r="T17" b="T18"/>
                              <a:pathLst>
                                <a:path w="228" h="161">
                                  <a:moveTo>
                                    <a:pt x="0" y="160"/>
                                  </a:moveTo>
                                  <a:lnTo>
                                    <a:pt x="16" y="152"/>
                                  </a:lnTo>
                                  <a:lnTo>
                                    <a:pt x="41" y="138"/>
                                  </a:lnTo>
                                  <a:lnTo>
                                    <a:pt x="109" y="82"/>
                                  </a:lnTo>
                                  <a:lnTo>
                                    <a:pt x="227"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2" name="Freeform 2146"/>
                            <p:cNvSpPr>
                              <a:spLocks/>
                            </p:cNvSpPr>
                            <p:nvPr/>
                          </p:nvSpPr>
                          <p:spPr bwMode="auto">
                            <a:xfrm>
                              <a:off x="488" y="1535"/>
                              <a:ext cx="221" cy="150"/>
                            </a:xfrm>
                            <a:custGeom>
                              <a:avLst/>
                              <a:gdLst>
                                <a:gd name="T0" fmla="*/ 0 w 244"/>
                                <a:gd name="T1" fmla="*/ 131 h 170"/>
                                <a:gd name="T2" fmla="*/ 30 w 244"/>
                                <a:gd name="T3" fmla="*/ 116 h 170"/>
                                <a:gd name="T4" fmla="*/ 80 w 244"/>
                                <a:gd name="T5" fmla="*/ 83 h 170"/>
                                <a:gd name="T6" fmla="*/ 118 w 244"/>
                                <a:gd name="T7" fmla="*/ 56 h 170"/>
                                <a:gd name="T8" fmla="*/ 152 w 244"/>
                                <a:gd name="T9" fmla="*/ 31 h 170"/>
                                <a:gd name="T10" fmla="*/ 199 w 244"/>
                                <a:gd name="T11" fmla="*/ 0 h 170"/>
                                <a:gd name="T12" fmla="*/ 0 60000 65536"/>
                                <a:gd name="T13" fmla="*/ 0 60000 65536"/>
                                <a:gd name="T14" fmla="*/ 0 60000 65536"/>
                                <a:gd name="T15" fmla="*/ 0 60000 65536"/>
                                <a:gd name="T16" fmla="*/ 0 60000 65536"/>
                                <a:gd name="T17" fmla="*/ 0 60000 65536"/>
                                <a:gd name="T18" fmla="*/ 0 w 244"/>
                                <a:gd name="T19" fmla="*/ 0 h 170"/>
                                <a:gd name="T20" fmla="*/ 244 w 244"/>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244" h="170">
                                  <a:moveTo>
                                    <a:pt x="0" y="169"/>
                                  </a:moveTo>
                                  <a:lnTo>
                                    <a:pt x="36" y="148"/>
                                  </a:lnTo>
                                  <a:lnTo>
                                    <a:pt x="97" y="106"/>
                                  </a:lnTo>
                                  <a:lnTo>
                                    <a:pt x="143" y="71"/>
                                  </a:lnTo>
                                  <a:lnTo>
                                    <a:pt x="186" y="40"/>
                                  </a:lnTo>
                                  <a:lnTo>
                                    <a:pt x="243"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3" name="Freeform 2147"/>
                            <p:cNvSpPr>
                              <a:spLocks/>
                            </p:cNvSpPr>
                            <p:nvPr/>
                          </p:nvSpPr>
                          <p:spPr bwMode="auto">
                            <a:xfrm>
                              <a:off x="445" y="1532"/>
                              <a:ext cx="241" cy="157"/>
                            </a:xfrm>
                            <a:custGeom>
                              <a:avLst/>
                              <a:gdLst>
                                <a:gd name="T0" fmla="*/ 0 w 265"/>
                                <a:gd name="T1" fmla="*/ 138 h 178"/>
                                <a:gd name="T2" fmla="*/ 74 w 265"/>
                                <a:gd name="T3" fmla="*/ 97 h 178"/>
                                <a:gd name="T4" fmla="*/ 127 w 265"/>
                                <a:gd name="T5" fmla="*/ 64 h 178"/>
                                <a:gd name="T6" fmla="*/ 181 w 265"/>
                                <a:gd name="T7" fmla="*/ 23 h 178"/>
                                <a:gd name="T8" fmla="*/ 218 w 265"/>
                                <a:gd name="T9" fmla="*/ 0 h 178"/>
                                <a:gd name="T10" fmla="*/ 0 60000 65536"/>
                                <a:gd name="T11" fmla="*/ 0 60000 65536"/>
                                <a:gd name="T12" fmla="*/ 0 60000 65536"/>
                                <a:gd name="T13" fmla="*/ 0 60000 65536"/>
                                <a:gd name="T14" fmla="*/ 0 60000 65536"/>
                                <a:gd name="T15" fmla="*/ 0 w 265"/>
                                <a:gd name="T16" fmla="*/ 0 h 178"/>
                                <a:gd name="T17" fmla="*/ 265 w 265"/>
                                <a:gd name="T18" fmla="*/ 178 h 178"/>
                              </a:gdLst>
                              <a:ahLst/>
                              <a:cxnLst>
                                <a:cxn ang="T10">
                                  <a:pos x="T0" y="T1"/>
                                </a:cxn>
                                <a:cxn ang="T11">
                                  <a:pos x="T2" y="T3"/>
                                </a:cxn>
                                <a:cxn ang="T12">
                                  <a:pos x="T4" y="T5"/>
                                </a:cxn>
                                <a:cxn ang="T13">
                                  <a:pos x="T6" y="T7"/>
                                </a:cxn>
                                <a:cxn ang="T14">
                                  <a:pos x="T8" y="T9"/>
                                </a:cxn>
                              </a:cxnLst>
                              <a:rect l="T15" t="T16" r="T17" b="T18"/>
                              <a:pathLst>
                                <a:path w="265" h="178">
                                  <a:moveTo>
                                    <a:pt x="0" y="177"/>
                                  </a:moveTo>
                                  <a:lnTo>
                                    <a:pt x="89" y="125"/>
                                  </a:lnTo>
                                  <a:lnTo>
                                    <a:pt x="154" y="82"/>
                                  </a:lnTo>
                                  <a:lnTo>
                                    <a:pt x="219" y="29"/>
                                  </a:lnTo>
                                  <a:lnTo>
                                    <a:pt x="264"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4" name="Freeform 2148"/>
                            <p:cNvSpPr>
                              <a:spLocks/>
                            </p:cNvSpPr>
                            <p:nvPr/>
                          </p:nvSpPr>
                          <p:spPr bwMode="auto">
                            <a:xfrm>
                              <a:off x="415" y="1526"/>
                              <a:ext cx="250" cy="163"/>
                            </a:xfrm>
                            <a:custGeom>
                              <a:avLst/>
                              <a:gdLst>
                                <a:gd name="T0" fmla="*/ 0 w 275"/>
                                <a:gd name="T1" fmla="*/ 143 h 185"/>
                                <a:gd name="T2" fmla="*/ 77 w 275"/>
                                <a:gd name="T3" fmla="*/ 98 h 185"/>
                                <a:gd name="T4" fmla="*/ 103 w 275"/>
                                <a:gd name="T5" fmla="*/ 88 h 185"/>
                                <a:gd name="T6" fmla="*/ 161 w 275"/>
                                <a:gd name="T7" fmla="*/ 49 h 185"/>
                                <a:gd name="T8" fmla="*/ 214 w 275"/>
                                <a:gd name="T9" fmla="*/ 11 h 185"/>
                                <a:gd name="T10" fmla="*/ 226 w 275"/>
                                <a:gd name="T11" fmla="*/ 0 h 185"/>
                                <a:gd name="T12" fmla="*/ 0 60000 65536"/>
                                <a:gd name="T13" fmla="*/ 0 60000 65536"/>
                                <a:gd name="T14" fmla="*/ 0 60000 65536"/>
                                <a:gd name="T15" fmla="*/ 0 60000 65536"/>
                                <a:gd name="T16" fmla="*/ 0 60000 65536"/>
                                <a:gd name="T17" fmla="*/ 0 60000 65536"/>
                                <a:gd name="T18" fmla="*/ 0 w 275"/>
                                <a:gd name="T19" fmla="*/ 0 h 185"/>
                                <a:gd name="T20" fmla="*/ 275 w 275"/>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275" h="185">
                                  <a:moveTo>
                                    <a:pt x="0" y="184"/>
                                  </a:moveTo>
                                  <a:lnTo>
                                    <a:pt x="93" y="126"/>
                                  </a:lnTo>
                                  <a:lnTo>
                                    <a:pt x="124" y="114"/>
                                  </a:lnTo>
                                  <a:lnTo>
                                    <a:pt x="195" y="63"/>
                                  </a:lnTo>
                                  <a:lnTo>
                                    <a:pt x="258" y="15"/>
                                  </a:lnTo>
                                  <a:lnTo>
                                    <a:pt x="274"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5" name="Freeform 2149"/>
                            <p:cNvSpPr>
                              <a:spLocks/>
                            </p:cNvSpPr>
                            <p:nvPr/>
                          </p:nvSpPr>
                          <p:spPr bwMode="auto">
                            <a:xfrm>
                              <a:off x="378" y="1620"/>
                              <a:ext cx="126" cy="69"/>
                            </a:xfrm>
                            <a:custGeom>
                              <a:avLst/>
                              <a:gdLst>
                                <a:gd name="T0" fmla="*/ 0 w 139"/>
                                <a:gd name="T1" fmla="*/ 60 h 78"/>
                                <a:gd name="T2" fmla="*/ 40 w 139"/>
                                <a:gd name="T3" fmla="*/ 37 h 78"/>
                                <a:gd name="T4" fmla="*/ 86 w 139"/>
                                <a:gd name="T5" fmla="*/ 11 h 78"/>
                                <a:gd name="T6" fmla="*/ 113 w 139"/>
                                <a:gd name="T7" fmla="*/ 0 h 78"/>
                                <a:gd name="T8" fmla="*/ 0 60000 65536"/>
                                <a:gd name="T9" fmla="*/ 0 60000 65536"/>
                                <a:gd name="T10" fmla="*/ 0 60000 65536"/>
                                <a:gd name="T11" fmla="*/ 0 60000 65536"/>
                                <a:gd name="T12" fmla="*/ 0 w 139"/>
                                <a:gd name="T13" fmla="*/ 0 h 78"/>
                                <a:gd name="T14" fmla="*/ 139 w 139"/>
                                <a:gd name="T15" fmla="*/ 78 h 78"/>
                              </a:gdLst>
                              <a:ahLst/>
                              <a:cxnLst>
                                <a:cxn ang="T8">
                                  <a:pos x="T0" y="T1"/>
                                </a:cxn>
                                <a:cxn ang="T9">
                                  <a:pos x="T2" y="T3"/>
                                </a:cxn>
                                <a:cxn ang="T10">
                                  <a:pos x="T4" y="T5"/>
                                </a:cxn>
                                <a:cxn ang="T11">
                                  <a:pos x="T6" y="T7"/>
                                </a:cxn>
                              </a:cxnLst>
                              <a:rect l="T12" t="T13" r="T14" b="T15"/>
                              <a:pathLst>
                                <a:path w="139" h="78">
                                  <a:moveTo>
                                    <a:pt x="0" y="77"/>
                                  </a:moveTo>
                                  <a:lnTo>
                                    <a:pt x="49" y="48"/>
                                  </a:lnTo>
                                  <a:lnTo>
                                    <a:pt x="105" y="15"/>
                                  </a:lnTo>
                                  <a:lnTo>
                                    <a:pt x="138"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6" name="Freeform 2150"/>
                            <p:cNvSpPr>
                              <a:spLocks/>
                            </p:cNvSpPr>
                            <p:nvPr/>
                          </p:nvSpPr>
                          <p:spPr bwMode="auto">
                            <a:xfrm>
                              <a:off x="353" y="1642"/>
                              <a:ext cx="79" cy="47"/>
                            </a:xfrm>
                            <a:custGeom>
                              <a:avLst/>
                              <a:gdLst>
                                <a:gd name="T0" fmla="*/ 0 w 87"/>
                                <a:gd name="T1" fmla="*/ 41 h 53"/>
                                <a:gd name="T2" fmla="*/ 14 w 87"/>
                                <a:gd name="T3" fmla="*/ 31 h 53"/>
                                <a:gd name="T4" fmla="*/ 46 w 87"/>
                                <a:gd name="T5" fmla="*/ 12 h 53"/>
                                <a:gd name="T6" fmla="*/ 71 w 87"/>
                                <a:gd name="T7" fmla="*/ 0 h 53"/>
                                <a:gd name="T8" fmla="*/ 0 60000 65536"/>
                                <a:gd name="T9" fmla="*/ 0 60000 65536"/>
                                <a:gd name="T10" fmla="*/ 0 60000 65536"/>
                                <a:gd name="T11" fmla="*/ 0 60000 65536"/>
                                <a:gd name="T12" fmla="*/ 0 w 87"/>
                                <a:gd name="T13" fmla="*/ 0 h 53"/>
                                <a:gd name="T14" fmla="*/ 87 w 87"/>
                                <a:gd name="T15" fmla="*/ 53 h 53"/>
                              </a:gdLst>
                              <a:ahLst/>
                              <a:cxnLst>
                                <a:cxn ang="T8">
                                  <a:pos x="T0" y="T1"/>
                                </a:cxn>
                                <a:cxn ang="T9">
                                  <a:pos x="T2" y="T3"/>
                                </a:cxn>
                                <a:cxn ang="T10">
                                  <a:pos x="T4" y="T5"/>
                                </a:cxn>
                                <a:cxn ang="T11">
                                  <a:pos x="T6" y="T7"/>
                                </a:cxn>
                              </a:cxnLst>
                              <a:rect l="T12" t="T13" r="T14" b="T15"/>
                              <a:pathLst>
                                <a:path w="87" h="53">
                                  <a:moveTo>
                                    <a:pt x="0" y="52"/>
                                  </a:moveTo>
                                  <a:lnTo>
                                    <a:pt x="16" y="39"/>
                                  </a:lnTo>
                                  <a:lnTo>
                                    <a:pt x="56" y="15"/>
                                  </a:lnTo>
                                  <a:lnTo>
                                    <a:pt x="86"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7" name="Freeform 2151"/>
                            <p:cNvSpPr>
                              <a:spLocks/>
                            </p:cNvSpPr>
                            <p:nvPr/>
                          </p:nvSpPr>
                          <p:spPr bwMode="auto">
                            <a:xfrm>
                              <a:off x="318" y="1664"/>
                              <a:ext cx="46" cy="21"/>
                            </a:xfrm>
                            <a:custGeom>
                              <a:avLst/>
                              <a:gdLst>
                                <a:gd name="T0" fmla="*/ 0 w 50"/>
                                <a:gd name="T1" fmla="*/ 18 h 24"/>
                                <a:gd name="T2" fmla="*/ 24 w 50"/>
                                <a:gd name="T3" fmla="*/ 6 h 24"/>
                                <a:gd name="T4" fmla="*/ 41 w 50"/>
                                <a:gd name="T5" fmla="*/ 0 h 24"/>
                                <a:gd name="T6" fmla="*/ 0 60000 65536"/>
                                <a:gd name="T7" fmla="*/ 0 60000 65536"/>
                                <a:gd name="T8" fmla="*/ 0 60000 65536"/>
                                <a:gd name="T9" fmla="*/ 0 w 50"/>
                                <a:gd name="T10" fmla="*/ 0 h 24"/>
                                <a:gd name="T11" fmla="*/ 50 w 50"/>
                                <a:gd name="T12" fmla="*/ 24 h 24"/>
                              </a:gdLst>
                              <a:ahLst/>
                              <a:cxnLst>
                                <a:cxn ang="T6">
                                  <a:pos x="T0" y="T1"/>
                                </a:cxn>
                                <a:cxn ang="T7">
                                  <a:pos x="T2" y="T3"/>
                                </a:cxn>
                                <a:cxn ang="T8">
                                  <a:pos x="T4" y="T5"/>
                                </a:cxn>
                              </a:cxnLst>
                              <a:rect l="T9" t="T10" r="T11" b="T12"/>
                              <a:pathLst>
                                <a:path w="50" h="24">
                                  <a:moveTo>
                                    <a:pt x="0" y="23"/>
                                  </a:moveTo>
                                  <a:lnTo>
                                    <a:pt x="28" y="8"/>
                                  </a:lnTo>
                                  <a:lnTo>
                                    <a:pt x="49"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8" name="Freeform 2152"/>
                            <p:cNvSpPr>
                              <a:spLocks/>
                            </p:cNvSpPr>
                            <p:nvPr/>
                          </p:nvSpPr>
                          <p:spPr bwMode="auto">
                            <a:xfrm>
                              <a:off x="276" y="1651"/>
                              <a:ext cx="92" cy="36"/>
                            </a:xfrm>
                            <a:custGeom>
                              <a:avLst/>
                              <a:gdLst>
                                <a:gd name="T0" fmla="*/ 0 w 101"/>
                                <a:gd name="T1" fmla="*/ 31 h 41"/>
                                <a:gd name="T2" fmla="*/ 14 w 101"/>
                                <a:gd name="T3" fmla="*/ 27 h 41"/>
                                <a:gd name="T4" fmla="*/ 46 w 101"/>
                                <a:gd name="T5" fmla="*/ 15 h 41"/>
                                <a:gd name="T6" fmla="*/ 83 w 101"/>
                                <a:gd name="T7" fmla="*/ 0 h 41"/>
                                <a:gd name="T8" fmla="*/ 0 60000 65536"/>
                                <a:gd name="T9" fmla="*/ 0 60000 65536"/>
                                <a:gd name="T10" fmla="*/ 0 60000 65536"/>
                                <a:gd name="T11" fmla="*/ 0 60000 65536"/>
                                <a:gd name="T12" fmla="*/ 0 w 101"/>
                                <a:gd name="T13" fmla="*/ 0 h 41"/>
                                <a:gd name="T14" fmla="*/ 101 w 101"/>
                                <a:gd name="T15" fmla="*/ 41 h 41"/>
                              </a:gdLst>
                              <a:ahLst/>
                              <a:cxnLst>
                                <a:cxn ang="T8">
                                  <a:pos x="T0" y="T1"/>
                                </a:cxn>
                                <a:cxn ang="T9">
                                  <a:pos x="T2" y="T3"/>
                                </a:cxn>
                                <a:cxn ang="T10">
                                  <a:pos x="T4" y="T5"/>
                                </a:cxn>
                                <a:cxn ang="T11">
                                  <a:pos x="T6" y="T7"/>
                                </a:cxn>
                              </a:cxnLst>
                              <a:rect l="T12" t="T13" r="T14" b="T15"/>
                              <a:pathLst>
                                <a:path w="101" h="41">
                                  <a:moveTo>
                                    <a:pt x="0" y="40"/>
                                  </a:moveTo>
                                  <a:lnTo>
                                    <a:pt x="16" y="35"/>
                                  </a:lnTo>
                                  <a:lnTo>
                                    <a:pt x="56" y="19"/>
                                  </a:lnTo>
                                  <a:lnTo>
                                    <a:pt x="10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9" name="Freeform 2153"/>
                            <p:cNvSpPr>
                              <a:spLocks/>
                            </p:cNvSpPr>
                            <p:nvPr/>
                          </p:nvSpPr>
                          <p:spPr bwMode="auto">
                            <a:xfrm>
                              <a:off x="220" y="1692"/>
                              <a:ext cx="153" cy="83"/>
                            </a:xfrm>
                            <a:custGeom>
                              <a:avLst/>
                              <a:gdLst>
                                <a:gd name="T0" fmla="*/ 0 w 168"/>
                                <a:gd name="T1" fmla="*/ 72 h 95"/>
                                <a:gd name="T2" fmla="*/ 19 w 168"/>
                                <a:gd name="T3" fmla="*/ 69 h 95"/>
                                <a:gd name="T4" fmla="*/ 45 w 168"/>
                                <a:gd name="T5" fmla="*/ 59 h 95"/>
                                <a:gd name="T6" fmla="*/ 60 w 168"/>
                                <a:gd name="T7" fmla="*/ 52 h 95"/>
                                <a:gd name="T8" fmla="*/ 97 w 168"/>
                                <a:gd name="T9" fmla="*/ 29 h 95"/>
                                <a:gd name="T10" fmla="*/ 138 w 168"/>
                                <a:gd name="T11" fmla="*/ 0 h 95"/>
                                <a:gd name="T12" fmla="*/ 0 60000 65536"/>
                                <a:gd name="T13" fmla="*/ 0 60000 65536"/>
                                <a:gd name="T14" fmla="*/ 0 60000 65536"/>
                                <a:gd name="T15" fmla="*/ 0 60000 65536"/>
                                <a:gd name="T16" fmla="*/ 0 60000 65536"/>
                                <a:gd name="T17" fmla="*/ 0 60000 65536"/>
                                <a:gd name="T18" fmla="*/ 0 w 168"/>
                                <a:gd name="T19" fmla="*/ 0 h 95"/>
                                <a:gd name="T20" fmla="*/ 168 w 168"/>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68" h="95">
                                  <a:moveTo>
                                    <a:pt x="0" y="94"/>
                                  </a:moveTo>
                                  <a:lnTo>
                                    <a:pt x="23" y="90"/>
                                  </a:lnTo>
                                  <a:lnTo>
                                    <a:pt x="54" y="78"/>
                                  </a:lnTo>
                                  <a:lnTo>
                                    <a:pt x="72" y="67"/>
                                  </a:lnTo>
                                  <a:lnTo>
                                    <a:pt x="117" y="38"/>
                                  </a:lnTo>
                                  <a:lnTo>
                                    <a:pt x="167"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50" name="Freeform 2154"/>
                            <p:cNvSpPr>
                              <a:spLocks/>
                            </p:cNvSpPr>
                            <p:nvPr/>
                          </p:nvSpPr>
                          <p:spPr bwMode="auto">
                            <a:xfrm>
                              <a:off x="239" y="1703"/>
                              <a:ext cx="143" cy="89"/>
                            </a:xfrm>
                            <a:custGeom>
                              <a:avLst/>
                              <a:gdLst>
                                <a:gd name="T0" fmla="*/ 0 w 157"/>
                                <a:gd name="T1" fmla="*/ 78 h 101"/>
                                <a:gd name="T2" fmla="*/ 33 w 157"/>
                                <a:gd name="T3" fmla="*/ 63 h 101"/>
                                <a:gd name="T4" fmla="*/ 64 w 157"/>
                                <a:gd name="T5" fmla="*/ 45 h 101"/>
                                <a:gd name="T6" fmla="*/ 129 w 157"/>
                                <a:gd name="T7" fmla="*/ 0 h 101"/>
                                <a:gd name="T8" fmla="*/ 0 60000 65536"/>
                                <a:gd name="T9" fmla="*/ 0 60000 65536"/>
                                <a:gd name="T10" fmla="*/ 0 60000 65536"/>
                                <a:gd name="T11" fmla="*/ 0 60000 65536"/>
                                <a:gd name="T12" fmla="*/ 0 w 157"/>
                                <a:gd name="T13" fmla="*/ 0 h 101"/>
                                <a:gd name="T14" fmla="*/ 157 w 157"/>
                                <a:gd name="T15" fmla="*/ 101 h 101"/>
                              </a:gdLst>
                              <a:ahLst/>
                              <a:cxnLst>
                                <a:cxn ang="T8">
                                  <a:pos x="T0" y="T1"/>
                                </a:cxn>
                                <a:cxn ang="T9">
                                  <a:pos x="T2" y="T3"/>
                                </a:cxn>
                                <a:cxn ang="T10">
                                  <a:pos x="T4" y="T5"/>
                                </a:cxn>
                                <a:cxn ang="T11">
                                  <a:pos x="T6" y="T7"/>
                                </a:cxn>
                              </a:cxnLst>
                              <a:rect l="T12" t="T13" r="T14" b="T15"/>
                              <a:pathLst>
                                <a:path w="157" h="101">
                                  <a:moveTo>
                                    <a:pt x="0" y="100"/>
                                  </a:moveTo>
                                  <a:lnTo>
                                    <a:pt x="40" y="81"/>
                                  </a:lnTo>
                                  <a:lnTo>
                                    <a:pt x="77" y="58"/>
                                  </a:lnTo>
                                  <a:lnTo>
                                    <a:pt x="156"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51" name="Freeform 2155"/>
                            <p:cNvSpPr>
                              <a:spLocks/>
                            </p:cNvSpPr>
                            <p:nvPr/>
                          </p:nvSpPr>
                          <p:spPr bwMode="auto">
                            <a:xfrm>
                              <a:off x="260" y="1700"/>
                              <a:ext cx="156" cy="105"/>
                            </a:xfrm>
                            <a:custGeom>
                              <a:avLst/>
                              <a:gdLst>
                                <a:gd name="T0" fmla="*/ 0 w 171"/>
                                <a:gd name="T1" fmla="*/ 91 h 120"/>
                                <a:gd name="T2" fmla="*/ 24 w 171"/>
                                <a:gd name="T3" fmla="*/ 78 h 120"/>
                                <a:gd name="T4" fmla="*/ 48 w 171"/>
                                <a:gd name="T5" fmla="*/ 65 h 120"/>
                                <a:gd name="T6" fmla="*/ 87 w 171"/>
                                <a:gd name="T7" fmla="*/ 41 h 120"/>
                                <a:gd name="T8" fmla="*/ 141 w 171"/>
                                <a:gd name="T9" fmla="*/ 0 h 120"/>
                                <a:gd name="T10" fmla="*/ 0 60000 65536"/>
                                <a:gd name="T11" fmla="*/ 0 60000 65536"/>
                                <a:gd name="T12" fmla="*/ 0 60000 65536"/>
                                <a:gd name="T13" fmla="*/ 0 60000 65536"/>
                                <a:gd name="T14" fmla="*/ 0 60000 65536"/>
                                <a:gd name="T15" fmla="*/ 0 w 171"/>
                                <a:gd name="T16" fmla="*/ 0 h 120"/>
                                <a:gd name="T17" fmla="*/ 171 w 171"/>
                                <a:gd name="T18" fmla="*/ 120 h 120"/>
                              </a:gdLst>
                              <a:ahLst/>
                              <a:cxnLst>
                                <a:cxn ang="T10">
                                  <a:pos x="T0" y="T1"/>
                                </a:cxn>
                                <a:cxn ang="T11">
                                  <a:pos x="T2" y="T3"/>
                                </a:cxn>
                                <a:cxn ang="T12">
                                  <a:pos x="T4" y="T5"/>
                                </a:cxn>
                                <a:cxn ang="T13">
                                  <a:pos x="T6" y="T7"/>
                                </a:cxn>
                                <a:cxn ang="T14">
                                  <a:pos x="T8" y="T9"/>
                                </a:cxn>
                              </a:cxnLst>
                              <a:rect l="T15" t="T16" r="T17" b="T18"/>
                              <a:pathLst>
                                <a:path w="171" h="120">
                                  <a:moveTo>
                                    <a:pt x="0" y="119"/>
                                  </a:moveTo>
                                  <a:lnTo>
                                    <a:pt x="28" y="102"/>
                                  </a:lnTo>
                                  <a:lnTo>
                                    <a:pt x="58" y="85"/>
                                  </a:lnTo>
                                  <a:lnTo>
                                    <a:pt x="104" y="54"/>
                                  </a:lnTo>
                                  <a:lnTo>
                                    <a:pt x="17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52" name="Freeform 2156"/>
                            <p:cNvSpPr>
                              <a:spLocks/>
                            </p:cNvSpPr>
                            <p:nvPr/>
                          </p:nvSpPr>
                          <p:spPr bwMode="auto">
                            <a:xfrm>
                              <a:off x="285" y="1708"/>
                              <a:ext cx="145" cy="105"/>
                            </a:xfrm>
                            <a:custGeom>
                              <a:avLst/>
                              <a:gdLst>
                                <a:gd name="T0" fmla="*/ 0 w 160"/>
                                <a:gd name="T1" fmla="*/ 93 h 118"/>
                                <a:gd name="T2" fmla="*/ 36 w 160"/>
                                <a:gd name="T3" fmla="*/ 75 h 118"/>
                                <a:gd name="T4" fmla="*/ 74 w 160"/>
                                <a:gd name="T5" fmla="*/ 44 h 118"/>
                                <a:gd name="T6" fmla="*/ 131 w 160"/>
                                <a:gd name="T7" fmla="*/ 0 h 118"/>
                                <a:gd name="T8" fmla="*/ 0 60000 65536"/>
                                <a:gd name="T9" fmla="*/ 0 60000 65536"/>
                                <a:gd name="T10" fmla="*/ 0 60000 65536"/>
                                <a:gd name="T11" fmla="*/ 0 60000 65536"/>
                                <a:gd name="T12" fmla="*/ 0 w 160"/>
                                <a:gd name="T13" fmla="*/ 0 h 118"/>
                                <a:gd name="T14" fmla="*/ 160 w 160"/>
                                <a:gd name="T15" fmla="*/ 118 h 118"/>
                              </a:gdLst>
                              <a:ahLst/>
                              <a:cxnLst>
                                <a:cxn ang="T8">
                                  <a:pos x="T0" y="T1"/>
                                </a:cxn>
                                <a:cxn ang="T9">
                                  <a:pos x="T2" y="T3"/>
                                </a:cxn>
                                <a:cxn ang="T10">
                                  <a:pos x="T4" y="T5"/>
                                </a:cxn>
                                <a:cxn ang="T11">
                                  <a:pos x="T6" y="T7"/>
                                </a:cxn>
                              </a:cxnLst>
                              <a:rect l="T12" t="T13" r="T14" b="T15"/>
                              <a:pathLst>
                                <a:path w="160" h="118">
                                  <a:moveTo>
                                    <a:pt x="0" y="117"/>
                                  </a:moveTo>
                                  <a:lnTo>
                                    <a:pt x="44" y="94"/>
                                  </a:lnTo>
                                  <a:lnTo>
                                    <a:pt x="91" y="56"/>
                                  </a:lnTo>
                                  <a:lnTo>
                                    <a:pt x="159"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53" name="Freeform 2157"/>
                            <p:cNvSpPr>
                              <a:spLocks/>
                            </p:cNvSpPr>
                            <p:nvPr/>
                          </p:nvSpPr>
                          <p:spPr bwMode="auto">
                            <a:xfrm>
                              <a:off x="309" y="1701"/>
                              <a:ext cx="149" cy="117"/>
                            </a:xfrm>
                            <a:custGeom>
                              <a:avLst/>
                              <a:gdLst>
                                <a:gd name="T0" fmla="*/ 0 w 164"/>
                                <a:gd name="T1" fmla="*/ 103 h 132"/>
                                <a:gd name="T2" fmla="*/ 24 w 164"/>
                                <a:gd name="T3" fmla="*/ 92 h 132"/>
                                <a:gd name="T4" fmla="*/ 52 w 164"/>
                                <a:gd name="T5" fmla="*/ 74 h 132"/>
                                <a:gd name="T6" fmla="*/ 92 w 164"/>
                                <a:gd name="T7" fmla="*/ 44 h 132"/>
                                <a:gd name="T8" fmla="*/ 134 w 164"/>
                                <a:gd name="T9" fmla="*/ 0 h 132"/>
                                <a:gd name="T10" fmla="*/ 0 60000 65536"/>
                                <a:gd name="T11" fmla="*/ 0 60000 65536"/>
                                <a:gd name="T12" fmla="*/ 0 60000 65536"/>
                                <a:gd name="T13" fmla="*/ 0 60000 65536"/>
                                <a:gd name="T14" fmla="*/ 0 60000 65536"/>
                                <a:gd name="T15" fmla="*/ 0 w 164"/>
                                <a:gd name="T16" fmla="*/ 0 h 132"/>
                                <a:gd name="T17" fmla="*/ 164 w 164"/>
                                <a:gd name="T18" fmla="*/ 132 h 132"/>
                              </a:gdLst>
                              <a:ahLst/>
                              <a:cxnLst>
                                <a:cxn ang="T10">
                                  <a:pos x="T0" y="T1"/>
                                </a:cxn>
                                <a:cxn ang="T11">
                                  <a:pos x="T2" y="T3"/>
                                </a:cxn>
                                <a:cxn ang="T12">
                                  <a:pos x="T4" y="T5"/>
                                </a:cxn>
                                <a:cxn ang="T13">
                                  <a:pos x="T6" y="T7"/>
                                </a:cxn>
                                <a:cxn ang="T14">
                                  <a:pos x="T8" y="T9"/>
                                </a:cxn>
                              </a:cxnLst>
                              <a:rect l="T15" t="T16" r="T17" b="T18"/>
                              <a:pathLst>
                                <a:path w="164" h="132">
                                  <a:moveTo>
                                    <a:pt x="0" y="131"/>
                                  </a:moveTo>
                                  <a:lnTo>
                                    <a:pt x="29" y="117"/>
                                  </a:lnTo>
                                  <a:lnTo>
                                    <a:pt x="63" y="94"/>
                                  </a:lnTo>
                                  <a:lnTo>
                                    <a:pt x="111" y="56"/>
                                  </a:lnTo>
                                  <a:lnTo>
                                    <a:pt x="163"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54" name="Freeform 2158"/>
                            <p:cNvSpPr>
                              <a:spLocks/>
                            </p:cNvSpPr>
                            <p:nvPr/>
                          </p:nvSpPr>
                          <p:spPr bwMode="auto">
                            <a:xfrm>
                              <a:off x="351" y="1697"/>
                              <a:ext cx="127" cy="116"/>
                            </a:xfrm>
                            <a:custGeom>
                              <a:avLst/>
                              <a:gdLst>
                                <a:gd name="T0" fmla="*/ 0 w 139"/>
                                <a:gd name="T1" fmla="*/ 102 h 131"/>
                                <a:gd name="T2" fmla="*/ 40 w 139"/>
                                <a:gd name="T3" fmla="*/ 79 h 131"/>
                                <a:gd name="T4" fmla="*/ 77 w 139"/>
                                <a:gd name="T5" fmla="*/ 50 h 131"/>
                                <a:gd name="T6" fmla="*/ 115 w 139"/>
                                <a:gd name="T7" fmla="*/ 0 h 131"/>
                                <a:gd name="T8" fmla="*/ 0 60000 65536"/>
                                <a:gd name="T9" fmla="*/ 0 60000 65536"/>
                                <a:gd name="T10" fmla="*/ 0 60000 65536"/>
                                <a:gd name="T11" fmla="*/ 0 60000 65536"/>
                                <a:gd name="T12" fmla="*/ 0 w 139"/>
                                <a:gd name="T13" fmla="*/ 0 h 131"/>
                                <a:gd name="T14" fmla="*/ 139 w 139"/>
                                <a:gd name="T15" fmla="*/ 131 h 131"/>
                              </a:gdLst>
                              <a:ahLst/>
                              <a:cxnLst>
                                <a:cxn ang="T8">
                                  <a:pos x="T0" y="T1"/>
                                </a:cxn>
                                <a:cxn ang="T9">
                                  <a:pos x="T2" y="T3"/>
                                </a:cxn>
                                <a:cxn ang="T10">
                                  <a:pos x="T4" y="T5"/>
                                </a:cxn>
                                <a:cxn ang="T11">
                                  <a:pos x="T6" y="T7"/>
                                </a:cxn>
                              </a:cxnLst>
                              <a:rect l="T12" t="T13" r="T14" b="T15"/>
                              <a:pathLst>
                                <a:path w="139" h="131">
                                  <a:moveTo>
                                    <a:pt x="0" y="130"/>
                                  </a:moveTo>
                                  <a:lnTo>
                                    <a:pt x="48" y="101"/>
                                  </a:lnTo>
                                  <a:lnTo>
                                    <a:pt x="92" y="63"/>
                                  </a:lnTo>
                                  <a:lnTo>
                                    <a:pt x="138"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55" name="Freeform 2159"/>
                            <p:cNvSpPr>
                              <a:spLocks/>
                            </p:cNvSpPr>
                            <p:nvPr/>
                          </p:nvSpPr>
                          <p:spPr bwMode="auto">
                            <a:xfrm>
                              <a:off x="383" y="1715"/>
                              <a:ext cx="100" cy="98"/>
                            </a:xfrm>
                            <a:custGeom>
                              <a:avLst/>
                              <a:gdLst>
                                <a:gd name="T0" fmla="*/ 0 w 110"/>
                                <a:gd name="T1" fmla="*/ 86 h 111"/>
                                <a:gd name="T2" fmla="*/ 47 w 110"/>
                                <a:gd name="T3" fmla="*/ 47 h 111"/>
                                <a:gd name="T4" fmla="*/ 74 w 110"/>
                                <a:gd name="T5" fmla="*/ 22 h 111"/>
                                <a:gd name="T6" fmla="*/ 90 w 110"/>
                                <a:gd name="T7" fmla="*/ 0 h 111"/>
                                <a:gd name="T8" fmla="*/ 0 60000 65536"/>
                                <a:gd name="T9" fmla="*/ 0 60000 65536"/>
                                <a:gd name="T10" fmla="*/ 0 60000 65536"/>
                                <a:gd name="T11" fmla="*/ 0 60000 65536"/>
                                <a:gd name="T12" fmla="*/ 0 w 110"/>
                                <a:gd name="T13" fmla="*/ 0 h 111"/>
                                <a:gd name="T14" fmla="*/ 110 w 110"/>
                                <a:gd name="T15" fmla="*/ 111 h 111"/>
                              </a:gdLst>
                              <a:ahLst/>
                              <a:cxnLst>
                                <a:cxn ang="T8">
                                  <a:pos x="T0" y="T1"/>
                                </a:cxn>
                                <a:cxn ang="T9">
                                  <a:pos x="T2" y="T3"/>
                                </a:cxn>
                                <a:cxn ang="T10">
                                  <a:pos x="T4" y="T5"/>
                                </a:cxn>
                                <a:cxn ang="T11">
                                  <a:pos x="T6" y="T7"/>
                                </a:cxn>
                              </a:cxnLst>
                              <a:rect l="T12" t="T13" r="T14" b="T15"/>
                              <a:pathLst>
                                <a:path w="110" h="111">
                                  <a:moveTo>
                                    <a:pt x="0" y="110"/>
                                  </a:moveTo>
                                  <a:lnTo>
                                    <a:pt x="57" y="60"/>
                                  </a:lnTo>
                                  <a:lnTo>
                                    <a:pt x="89" y="28"/>
                                  </a:lnTo>
                                  <a:lnTo>
                                    <a:pt x="109"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56" name="Freeform 2160"/>
                            <p:cNvSpPr>
                              <a:spLocks/>
                            </p:cNvSpPr>
                            <p:nvPr/>
                          </p:nvSpPr>
                          <p:spPr bwMode="auto">
                            <a:xfrm>
                              <a:off x="458" y="1722"/>
                              <a:ext cx="43" cy="46"/>
                            </a:xfrm>
                            <a:custGeom>
                              <a:avLst/>
                              <a:gdLst>
                                <a:gd name="T0" fmla="*/ 0 w 48"/>
                                <a:gd name="T1" fmla="*/ 39 h 53"/>
                                <a:gd name="T2" fmla="*/ 17 w 48"/>
                                <a:gd name="T3" fmla="*/ 24 h 53"/>
                                <a:gd name="T4" fmla="*/ 38 w 48"/>
                                <a:gd name="T5" fmla="*/ 0 h 53"/>
                                <a:gd name="T6" fmla="*/ 0 60000 65536"/>
                                <a:gd name="T7" fmla="*/ 0 60000 65536"/>
                                <a:gd name="T8" fmla="*/ 0 60000 65536"/>
                                <a:gd name="T9" fmla="*/ 0 w 48"/>
                                <a:gd name="T10" fmla="*/ 0 h 53"/>
                                <a:gd name="T11" fmla="*/ 48 w 48"/>
                                <a:gd name="T12" fmla="*/ 53 h 53"/>
                              </a:gdLst>
                              <a:ahLst/>
                              <a:cxnLst>
                                <a:cxn ang="T6">
                                  <a:pos x="T0" y="T1"/>
                                </a:cxn>
                                <a:cxn ang="T7">
                                  <a:pos x="T2" y="T3"/>
                                </a:cxn>
                                <a:cxn ang="T8">
                                  <a:pos x="T4" y="T5"/>
                                </a:cxn>
                              </a:cxnLst>
                              <a:rect l="T9" t="T10" r="T11" b="T12"/>
                              <a:pathLst>
                                <a:path w="48" h="53">
                                  <a:moveTo>
                                    <a:pt x="0" y="52"/>
                                  </a:moveTo>
                                  <a:lnTo>
                                    <a:pt x="21" y="32"/>
                                  </a:lnTo>
                                  <a:lnTo>
                                    <a:pt x="47"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57" name="Freeform 2161"/>
                            <p:cNvSpPr>
                              <a:spLocks/>
                            </p:cNvSpPr>
                            <p:nvPr/>
                          </p:nvSpPr>
                          <p:spPr bwMode="auto">
                            <a:xfrm>
                              <a:off x="482" y="1730"/>
                              <a:ext cx="33" cy="37"/>
                            </a:xfrm>
                            <a:custGeom>
                              <a:avLst/>
                              <a:gdLst>
                                <a:gd name="T0" fmla="*/ 0 w 36"/>
                                <a:gd name="T1" fmla="*/ 32 h 41"/>
                                <a:gd name="T2" fmla="*/ 15 w 36"/>
                                <a:gd name="T3" fmla="*/ 21 h 41"/>
                                <a:gd name="T4" fmla="*/ 29 w 36"/>
                                <a:gd name="T5" fmla="*/ 0 h 41"/>
                                <a:gd name="T6" fmla="*/ 0 60000 65536"/>
                                <a:gd name="T7" fmla="*/ 0 60000 65536"/>
                                <a:gd name="T8" fmla="*/ 0 60000 65536"/>
                                <a:gd name="T9" fmla="*/ 0 w 36"/>
                                <a:gd name="T10" fmla="*/ 0 h 41"/>
                                <a:gd name="T11" fmla="*/ 36 w 36"/>
                                <a:gd name="T12" fmla="*/ 41 h 41"/>
                              </a:gdLst>
                              <a:ahLst/>
                              <a:cxnLst>
                                <a:cxn ang="T6">
                                  <a:pos x="T0" y="T1"/>
                                </a:cxn>
                                <a:cxn ang="T7">
                                  <a:pos x="T2" y="T3"/>
                                </a:cxn>
                                <a:cxn ang="T8">
                                  <a:pos x="T4" y="T5"/>
                                </a:cxn>
                              </a:cxnLst>
                              <a:rect l="T9" t="T10" r="T11" b="T12"/>
                              <a:pathLst>
                                <a:path w="36" h="41">
                                  <a:moveTo>
                                    <a:pt x="0" y="40"/>
                                  </a:moveTo>
                                  <a:lnTo>
                                    <a:pt x="17" y="25"/>
                                  </a:lnTo>
                                  <a:lnTo>
                                    <a:pt x="35"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58" name="Freeform 2162"/>
                            <p:cNvSpPr>
                              <a:spLocks/>
                            </p:cNvSpPr>
                            <p:nvPr/>
                          </p:nvSpPr>
                          <p:spPr bwMode="auto">
                            <a:xfrm>
                              <a:off x="648" y="1715"/>
                              <a:ext cx="13" cy="44"/>
                            </a:xfrm>
                            <a:custGeom>
                              <a:avLst/>
                              <a:gdLst>
                                <a:gd name="T0" fmla="*/ 10 w 15"/>
                                <a:gd name="T1" fmla="*/ 39 h 49"/>
                                <a:gd name="T2" fmla="*/ 3 w 15"/>
                                <a:gd name="T3" fmla="*/ 29 h 49"/>
                                <a:gd name="T4" fmla="*/ 0 w 15"/>
                                <a:gd name="T5" fmla="*/ 12 h 49"/>
                                <a:gd name="T6" fmla="*/ 0 w 15"/>
                                <a:gd name="T7" fmla="*/ 0 h 49"/>
                                <a:gd name="T8" fmla="*/ 0 60000 65536"/>
                                <a:gd name="T9" fmla="*/ 0 60000 65536"/>
                                <a:gd name="T10" fmla="*/ 0 60000 65536"/>
                                <a:gd name="T11" fmla="*/ 0 60000 65536"/>
                                <a:gd name="T12" fmla="*/ 0 w 15"/>
                                <a:gd name="T13" fmla="*/ 0 h 49"/>
                                <a:gd name="T14" fmla="*/ 15 w 15"/>
                                <a:gd name="T15" fmla="*/ 49 h 49"/>
                              </a:gdLst>
                              <a:ahLst/>
                              <a:cxnLst>
                                <a:cxn ang="T8">
                                  <a:pos x="T0" y="T1"/>
                                </a:cxn>
                                <a:cxn ang="T9">
                                  <a:pos x="T2" y="T3"/>
                                </a:cxn>
                                <a:cxn ang="T10">
                                  <a:pos x="T4" y="T5"/>
                                </a:cxn>
                                <a:cxn ang="T11">
                                  <a:pos x="T6" y="T7"/>
                                </a:cxn>
                              </a:cxnLst>
                              <a:rect l="T12" t="T13" r="T14" b="T15"/>
                              <a:pathLst>
                                <a:path w="15" h="49">
                                  <a:moveTo>
                                    <a:pt x="14" y="48"/>
                                  </a:moveTo>
                                  <a:lnTo>
                                    <a:pt x="4" y="36"/>
                                  </a:lnTo>
                                  <a:lnTo>
                                    <a:pt x="0" y="15"/>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59" name="Freeform 2163"/>
                            <p:cNvSpPr>
                              <a:spLocks/>
                            </p:cNvSpPr>
                            <p:nvPr/>
                          </p:nvSpPr>
                          <p:spPr bwMode="auto">
                            <a:xfrm>
                              <a:off x="678" y="1692"/>
                              <a:ext cx="16" cy="59"/>
                            </a:xfrm>
                            <a:custGeom>
                              <a:avLst/>
                              <a:gdLst>
                                <a:gd name="T0" fmla="*/ 13 w 18"/>
                                <a:gd name="T1" fmla="*/ 51 h 67"/>
                                <a:gd name="T2" fmla="*/ 6 w 18"/>
                                <a:gd name="T3" fmla="*/ 44 h 67"/>
                                <a:gd name="T4" fmla="*/ 2 w 18"/>
                                <a:gd name="T5" fmla="*/ 33 h 67"/>
                                <a:gd name="T6" fmla="*/ 0 w 18"/>
                                <a:gd name="T7" fmla="*/ 20 h 67"/>
                                <a:gd name="T8" fmla="*/ 2 w 18"/>
                                <a:gd name="T9" fmla="*/ 0 h 67"/>
                                <a:gd name="T10" fmla="*/ 0 60000 65536"/>
                                <a:gd name="T11" fmla="*/ 0 60000 65536"/>
                                <a:gd name="T12" fmla="*/ 0 60000 65536"/>
                                <a:gd name="T13" fmla="*/ 0 60000 65536"/>
                                <a:gd name="T14" fmla="*/ 0 60000 65536"/>
                                <a:gd name="T15" fmla="*/ 0 w 18"/>
                                <a:gd name="T16" fmla="*/ 0 h 67"/>
                                <a:gd name="T17" fmla="*/ 18 w 18"/>
                                <a:gd name="T18" fmla="*/ 67 h 67"/>
                              </a:gdLst>
                              <a:ahLst/>
                              <a:cxnLst>
                                <a:cxn ang="T10">
                                  <a:pos x="T0" y="T1"/>
                                </a:cxn>
                                <a:cxn ang="T11">
                                  <a:pos x="T2" y="T3"/>
                                </a:cxn>
                                <a:cxn ang="T12">
                                  <a:pos x="T4" y="T5"/>
                                </a:cxn>
                                <a:cxn ang="T13">
                                  <a:pos x="T6" y="T7"/>
                                </a:cxn>
                                <a:cxn ang="T14">
                                  <a:pos x="T8" y="T9"/>
                                </a:cxn>
                              </a:cxnLst>
                              <a:rect l="T15" t="T16" r="T17" b="T18"/>
                              <a:pathLst>
                                <a:path w="18" h="67">
                                  <a:moveTo>
                                    <a:pt x="17" y="66"/>
                                  </a:moveTo>
                                  <a:lnTo>
                                    <a:pt x="8" y="57"/>
                                  </a:lnTo>
                                  <a:lnTo>
                                    <a:pt x="2" y="42"/>
                                  </a:lnTo>
                                  <a:lnTo>
                                    <a:pt x="0" y="26"/>
                                  </a:lnTo>
                                  <a:lnTo>
                                    <a:pt x="2"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60" name="Freeform 2164"/>
                            <p:cNvSpPr>
                              <a:spLocks/>
                            </p:cNvSpPr>
                            <p:nvPr/>
                          </p:nvSpPr>
                          <p:spPr bwMode="auto">
                            <a:xfrm>
                              <a:off x="707" y="1700"/>
                              <a:ext cx="15" cy="38"/>
                            </a:xfrm>
                            <a:custGeom>
                              <a:avLst/>
                              <a:gdLst>
                                <a:gd name="T0" fmla="*/ 12 w 17"/>
                                <a:gd name="T1" fmla="*/ 32 h 44"/>
                                <a:gd name="T2" fmla="*/ 3 w 17"/>
                                <a:gd name="T3" fmla="*/ 28 h 44"/>
                                <a:gd name="T4" fmla="*/ 2 w 17"/>
                                <a:gd name="T5" fmla="*/ 14 h 44"/>
                                <a:gd name="T6" fmla="*/ 0 w 17"/>
                                <a:gd name="T7" fmla="*/ 0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16" y="43"/>
                                  </a:moveTo>
                                  <a:lnTo>
                                    <a:pt x="3" y="37"/>
                                  </a:lnTo>
                                  <a:lnTo>
                                    <a:pt x="2" y="18"/>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61" name="Freeform 2165"/>
                            <p:cNvSpPr>
                              <a:spLocks/>
                            </p:cNvSpPr>
                            <p:nvPr/>
                          </p:nvSpPr>
                          <p:spPr bwMode="auto">
                            <a:xfrm>
                              <a:off x="737" y="1686"/>
                              <a:ext cx="4" cy="30"/>
                            </a:xfrm>
                            <a:custGeom>
                              <a:avLst/>
                              <a:gdLst>
                                <a:gd name="T0" fmla="*/ 2 w 5"/>
                                <a:gd name="T1" fmla="*/ 26 h 34"/>
                                <a:gd name="T2" fmla="*/ 0 w 5"/>
                                <a:gd name="T3" fmla="*/ 17 h 34"/>
                                <a:gd name="T4" fmla="*/ 0 w 5"/>
                                <a:gd name="T5" fmla="*/ 0 h 34"/>
                                <a:gd name="T6" fmla="*/ 0 60000 65536"/>
                                <a:gd name="T7" fmla="*/ 0 60000 65536"/>
                                <a:gd name="T8" fmla="*/ 0 60000 65536"/>
                                <a:gd name="T9" fmla="*/ 0 w 5"/>
                                <a:gd name="T10" fmla="*/ 0 h 34"/>
                                <a:gd name="T11" fmla="*/ 5 w 5"/>
                                <a:gd name="T12" fmla="*/ 34 h 34"/>
                              </a:gdLst>
                              <a:ahLst/>
                              <a:cxnLst>
                                <a:cxn ang="T6">
                                  <a:pos x="T0" y="T1"/>
                                </a:cxn>
                                <a:cxn ang="T7">
                                  <a:pos x="T2" y="T3"/>
                                </a:cxn>
                                <a:cxn ang="T8">
                                  <a:pos x="T4" y="T5"/>
                                </a:cxn>
                              </a:cxnLst>
                              <a:rect l="T9" t="T10" r="T11" b="T12"/>
                              <a:pathLst>
                                <a:path w="5" h="34">
                                  <a:moveTo>
                                    <a:pt x="4" y="33"/>
                                  </a:moveTo>
                                  <a:lnTo>
                                    <a:pt x="0" y="21"/>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62" name="Freeform 2166"/>
                            <p:cNvSpPr>
                              <a:spLocks/>
                            </p:cNvSpPr>
                            <p:nvPr/>
                          </p:nvSpPr>
                          <p:spPr bwMode="auto">
                            <a:xfrm>
                              <a:off x="817" y="1622"/>
                              <a:ext cx="12" cy="34"/>
                            </a:xfrm>
                            <a:custGeom>
                              <a:avLst/>
                              <a:gdLst>
                                <a:gd name="T0" fmla="*/ 9 w 14"/>
                                <a:gd name="T1" fmla="*/ 29 h 39"/>
                                <a:gd name="T2" fmla="*/ 4 w 14"/>
                                <a:gd name="T3" fmla="*/ 21 h 39"/>
                                <a:gd name="T4" fmla="*/ 0 w 14"/>
                                <a:gd name="T5" fmla="*/ 0 h 39"/>
                                <a:gd name="T6" fmla="*/ 0 60000 65536"/>
                                <a:gd name="T7" fmla="*/ 0 60000 65536"/>
                                <a:gd name="T8" fmla="*/ 0 60000 65536"/>
                                <a:gd name="T9" fmla="*/ 0 w 14"/>
                                <a:gd name="T10" fmla="*/ 0 h 39"/>
                                <a:gd name="T11" fmla="*/ 14 w 14"/>
                                <a:gd name="T12" fmla="*/ 39 h 39"/>
                              </a:gdLst>
                              <a:ahLst/>
                              <a:cxnLst>
                                <a:cxn ang="T6">
                                  <a:pos x="T0" y="T1"/>
                                </a:cxn>
                                <a:cxn ang="T7">
                                  <a:pos x="T2" y="T3"/>
                                </a:cxn>
                                <a:cxn ang="T8">
                                  <a:pos x="T4" y="T5"/>
                                </a:cxn>
                              </a:cxnLst>
                              <a:rect l="T9" t="T10" r="T11" b="T12"/>
                              <a:pathLst>
                                <a:path w="14" h="39">
                                  <a:moveTo>
                                    <a:pt x="13" y="38"/>
                                  </a:moveTo>
                                  <a:lnTo>
                                    <a:pt x="6" y="27"/>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63" name="Freeform 2167"/>
                            <p:cNvSpPr>
                              <a:spLocks/>
                            </p:cNvSpPr>
                            <p:nvPr/>
                          </p:nvSpPr>
                          <p:spPr bwMode="auto">
                            <a:xfrm>
                              <a:off x="799" y="1638"/>
                              <a:ext cx="15" cy="29"/>
                            </a:xfrm>
                            <a:custGeom>
                              <a:avLst/>
                              <a:gdLst>
                                <a:gd name="T0" fmla="*/ 13 w 16"/>
                                <a:gd name="T1" fmla="*/ 25 h 33"/>
                                <a:gd name="T2" fmla="*/ 2 w 16"/>
                                <a:gd name="T3" fmla="*/ 16 h 33"/>
                                <a:gd name="T4" fmla="*/ 0 w 16"/>
                                <a:gd name="T5" fmla="*/ 0 h 33"/>
                                <a:gd name="T6" fmla="*/ 0 60000 65536"/>
                                <a:gd name="T7" fmla="*/ 0 60000 65536"/>
                                <a:gd name="T8" fmla="*/ 0 60000 65536"/>
                                <a:gd name="T9" fmla="*/ 0 w 16"/>
                                <a:gd name="T10" fmla="*/ 0 h 33"/>
                                <a:gd name="T11" fmla="*/ 16 w 16"/>
                                <a:gd name="T12" fmla="*/ 33 h 33"/>
                              </a:gdLst>
                              <a:ahLst/>
                              <a:cxnLst>
                                <a:cxn ang="T6">
                                  <a:pos x="T0" y="T1"/>
                                </a:cxn>
                                <a:cxn ang="T7">
                                  <a:pos x="T2" y="T3"/>
                                </a:cxn>
                                <a:cxn ang="T8">
                                  <a:pos x="T4" y="T5"/>
                                </a:cxn>
                              </a:cxnLst>
                              <a:rect l="T9" t="T10" r="T11" b="T12"/>
                              <a:pathLst>
                                <a:path w="16" h="33">
                                  <a:moveTo>
                                    <a:pt x="15" y="32"/>
                                  </a:moveTo>
                                  <a:lnTo>
                                    <a:pt x="2" y="21"/>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64" name="Freeform 2168"/>
                            <p:cNvSpPr>
                              <a:spLocks/>
                            </p:cNvSpPr>
                            <p:nvPr/>
                          </p:nvSpPr>
                          <p:spPr bwMode="auto">
                            <a:xfrm>
                              <a:off x="569" y="1439"/>
                              <a:ext cx="370" cy="89"/>
                            </a:xfrm>
                            <a:custGeom>
                              <a:avLst/>
                              <a:gdLst>
                                <a:gd name="T0" fmla="*/ 0 w 407"/>
                                <a:gd name="T1" fmla="*/ 33 h 101"/>
                                <a:gd name="T2" fmla="*/ 33 w 407"/>
                                <a:gd name="T3" fmla="*/ 42 h 101"/>
                                <a:gd name="T4" fmla="*/ 66 w 407"/>
                                <a:gd name="T5" fmla="*/ 58 h 101"/>
                                <a:gd name="T6" fmla="*/ 100 w 407"/>
                                <a:gd name="T7" fmla="*/ 69 h 101"/>
                                <a:gd name="T8" fmla="*/ 135 w 407"/>
                                <a:gd name="T9" fmla="*/ 75 h 101"/>
                                <a:gd name="T10" fmla="*/ 168 w 407"/>
                                <a:gd name="T11" fmla="*/ 78 h 101"/>
                                <a:gd name="T12" fmla="*/ 205 w 407"/>
                                <a:gd name="T13" fmla="*/ 71 h 101"/>
                                <a:gd name="T14" fmla="*/ 249 w 407"/>
                                <a:gd name="T15" fmla="*/ 62 h 101"/>
                                <a:gd name="T16" fmla="*/ 295 w 407"/>
                                <a:gd name="T17" fmla="*/ 46 h 101"/>
                                <a:gd name="T18" fmla="*/ 323 w 407"/>
                                <a:gd name="T19" fmla="*/ 24 h 101"/>
                                <a:gd name="T20" fmla="*/ 332 w 407"/>
                                <a:gd name="T21" fmla="*/ 9 h 101"/>
                                <a:gd name="T22" fmla="*/ 335 w 407"/>
                                <a:gd name="T23" fmla="*/ 0 h 101"/>
                                <a:gd name="T24" fmla="*/ 315 w 407"/>
                                <a:gd name="T25" fmla="*/ 5 h 101"/>
                                <a:gd name="T26" fmla="*/ 283 w 407"/>
                                <a:gd name="T27" fmla="*/ 15 h 101"/>
                                <a:gd name="T28" fmla="*/ 247 w 407"/>
                                <a:gd name="T29" fmla="*/ 26 h 101"/>
                                <a:gd name="T30" fmla="*/ 226 w 407"/>
                                <a:gd name="T31" fmla="*/ 34 h 101"/>
                                <a:gd name="T32" fmla="*/ 207 w 407"/>
                                <a:gd name="T33" fmla="*/ 44 h 101"/>
                                <a:gd name="T34" fmla="*/ 181 w 407"/>
                                <a:gd name="T35" fmla="*/ 47 h 101"/>
                                <a:gd name="T36" fmla="*/ 159 w 407"/>
                                <a:gd name="T37" fmla="*/ 52 h 101"/>
                                <a:gd name="T38" fmla="*/ 126 w 407"/>
                                <a:gd name="T39" fmla="*/ 52 h 101"/>
                                <a:gd name="T40" fmla="*/ 98 w 407"/>
                                <a:gd name="T41" fmla="*/ 47 h 101"/>
                                <a:gd name="T42" fmla="*/ 66 w 407"/>
                                <a:gd name="T43" fmla="*/ 41 h 101"/>
                                <a:gd name="T44" fmla="*/ 42 w 407"/>
                                <a:gd name="T45" fmla="*/ 36 h 101"/>
                                <a:gd name="T46" fmla="*/ 0 w 407"/>
                                <a:gd name="T47" fmla="*/ 33 h 101"/>
                                <a:gd name="T48" fmla="*/ 0 w 407"/>
                                <a:gd name="T49" fmla="*/ 33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7"/>
                                <a:gd name="T76" fmla="*/ 0 h 101"/>
                                <a:gd name="T77" fmla="*/ 407 w 407"/>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7" h="101">
                                  <a:moveTo>
                                    <a:pt x="0" y="42"/>
                                  </a:moveTo>
                                  <a:lnTo>
                                    <a:pt x="40" y="54"/>
                                  </a:lnTo>
                                  <a:lnTo>
                                    <a:pt x="80" y="75"/>
                                  </a:lnTo>
                                  <a:lnTo>
                                    <a:pt x="121" y="88"/>
                                  </a:lnTo>
                                  <a:lnTo>
                                    <a:pt x="163" y="97"/>
                                  </a:lnTo>
                                  <a:lnTo>
                                    <a:pt x="203" y="100"/>
                                  </a:lnTo>
                                  <a:lnTo>
                                    <a:pt x="249" y="92"/>
                                  </a:lnTo>
                                  <a:lnTo>
                                    <a:pt x="301" y="80"/>
                                  </a:lnTo>
                                  <a:lnTo>
                                    <a:pt x="357" y="59"/>
                                  </a:lnTo>
                                  <a:lnTo>
                                    <a:pt x="391" y="31"/>
                                  </a:lnTo>
                                  <a:lnTo>
                                    <a:pt x="401" y="11"/>
                                  </a:lnTo>
                                  <a:lnTo>
                                    <a:pt x="406" y="0"/>
                                  </a:lnTo>
                                  <a:lnTo>
                                    <a:pt x="382" y="7"/>
                                  </a:lnTo>
                                  <a:lnTo>
                                    <a:pt x="342" y="19"/>
                                  </a:lnTo>
                                  <a:lnTo>
                                    <a:pt x="299" y="33"/>
                                  </a:lnTo>
                                  <a:lnTo>
                                    <a:pt x="274" y="44"/>
                                  </a:lnTo>
                                  <a:lnTo>
                                    <a:pt x="251" y="57"/>
                                  </a:lnTo>
                                  <a:lnTo>
                                    <a:pt x="219" y="60"/>
                                  </a:lnTo>
                                  <a:lnTo>
                                    <a:pt x="192" y="67"/>
                                  </a:lnTo>
                                  <a:lnTo>
                                    <a:pt x="153" y="67"/>
                                  </a:lnTo>
                                  <a:lnTo>
                                    <a:pt x="119" y="60"/>
                                  </a:lnTo>
                                  <a:lnTo>
                                    <a:pt x="80" y="52"/>
                                  </a:lnTo>
                                  <a:lnTo>
                                    <a:pt x="51" y="46"/>
                                  </a:lnTo>
                                  <a:lnTo>
                                    <a:pt x="0" y="42"/>
                                  </a:lnTo>
                                </a:path>
                              </a:pathLst>
                            </a:custGeom>
                            <a:solidFill>
                              <a:srgbClr val="D2B06A"/>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65" name="Freeform 2169"/>
                            <p:cNvSpPr>
                              <a:spLocks/>
                            </p:cNvSpPr>
                            <p:nvPr/>
                          </p:nvSpPr>
                          <p:spPr bwMode="auto">
                            <a:xfrm>
                              <a:off x="638" y="1832"/>
                              <a:ext cx="267" cy="270"/>
                            </a:xfrm>
                            <a:custGeom>
                              <a:avLst/>
                              <a:gdLst>
                                <a:gd name="T0" fmla="*/ 33 w 293"/>
                                <a:gd name="T1" fmla="*/ 1 h 306"/>
                                <a:gd name="T2" fmla="*/ 27 w 293"/>
                                <a:gd name="T3" fmla="*/ 23 h 306"/>
                                <a:gd name="T4" fmla="*/ 29 w 293"/>
                                <a:gd name="T5" fmla="*/ 62 h 306"/>
                                <a:gd name="T6" fmla="*/ 29 w 293"/>
                                <a:gd name="T7" fmla="*/ 96 h 306"/>
                                <a:gd name="T8" fmla="*/ 20 w 293"/>
                                <a:gd name="T9" fmla="*/ 124 h 306"/>
                                <a:gd name="T10" fmla="*/ 4 w 293"/>
                                <a:gd name="T11" fmla="*/ 138 h 306"/>
                                <a:gd name="T12" fmla="*/ 0 w 293"/>
                                <a:gd name="T13" fmla="*/ 146 h 306"/>
                                <a:gd name="T14" fmla="*/ 10 w 293"/>
                                <a:gd name="T15" fmla="*/ 151 h 306"/>
                                <a:gd name="T16" fmla="*/ 27 w 293"/>
                                <a:gd name="T17" fmla="*/ 138 h 306"/>
                                <a:gd name="T18" fmla="*/ 31 w 293"/>
                                <a:gd name="T19" fmla="*/ 130 h 306"/>
                                <a:gd name="T20" fmla="*/ 33 w 293"/>
                                <a:gd name="T21" fmla="*/ 142 h 306"/>
                                <a:gd name="T22" fmla="*/ 48 w 293"/>
                                <a:gd name="T23" fmla="*/ 162 h 306"/>
                                <a:gd name="T24" fmla="*/ 133 w 293"/>
                                <a:gd name="T25" fmla="*/ 229 h 306"/>
                                <a:gd name="T26" fmla="*/ 144 w 293"/>
                                <a:gd name="T27" fmla="*/ 237 h 306"/>
                                <a:gd name="T28" fmla="*/ 150 w 293"/>
                                <a:gd name="T29" fmla="*/ 230 h 306"/>
                                <a:gd name="T30" fmla="*/ 149 w 293"/>
                                <a:gd name="T31" fmla="*/ 222 h 306"/>
                                <a:gd name="T32" fmla="*/ 158 w 293"/>
                                <a:gd name="T33" fmla="*/ 205 h 306"/>
                                <a:gd name="T34" fmla="*/ 174 w 293"/>
                                <a:gd name="T35" fmla="*/ 187 h 306"/>
                                <a:gd name="T36" fmla="*/ 200 w 293"/>
                                <a:gd name="T37" fmla="*/ 172 h 306"/>
                                <a:gd name="T38" fmla="*/ 231 w 293"/>
                                <a:gd name="T39" fmla="*/ 166 h 306"/>
                                <a:gd name="T40" fmla="*/ 242 w 293"/>
                                <a:gd name="T41" fmla="*/ 159 h 306"/>
                                <a:gd name="T42" fmla="*/ 239 w 293"/>
                                <a:gd name="T43" fmla="*/ 153 h 306"/>
                                <a:gd name="T44" fmla="*/ 207 w 293"/>
                                <a:gd name="T45" fmla="*/ 149 h 306"/>
                                <a:gd name="T46" fmla="*/ 189 w 293"/>
                                <a:gd name="T47" fmla="*/ 148 h 306"/>
                                <a:gd name="T48" fmla="*/ 169 w 293"/>
                                <a:gd name="T49" fmla="*/ 141 h 306"/>
                                <a:gd name="T50" fmla="*/ 159 w 293"/>
                                <a:gd name="T51" fmla="*/ 132 h 306"/>
                                <a:gd name="T52" fmla="*/ 161 w 293"/>
                                <a:gd name="T53" fmla="*/ 125 h 306"/>
                                <a:gd name="T54" fmla="*/ 168 w 293"/>
                                <a:gd name="T55" fmla="*/ 119 h 306"/>
                                <a:gd name="T56" fmla="*/ 166 w 293"/>
                                <a:gd name="T57" fmla="*/ 114 h 306"/>
                                <a:gd name="T58" fmla="*/ 156 w 293"/>
                                <a:gd name="T59" fmla="*/ 113 h 306"/>
                                <a:gd name="T60" fmla="*/ 69 w 293"/>
                                <a:gd name="T61" fmla="*/ 127 h 306"/>
                                <a:gd name="T62" fmla="*/ 62 w 293"/>
                                <a:gd name="T63" fmla="*/ 113 h 306"/>
                                <a:gd name="T64" fmla="*/ 58 w 293"/>
                                <a:gd name="T65" fmla="*/ 96 h 306"/>
                                <a:gd name="T66" fmla="*/ 58 w 293"/>
                                <a:gd name="T67" fmla="*/ 76 h 306"/>
                                <a:gd name="T68" fmla="*/ 72 w 293"/>
                                <a:gd name="T69" fmla="*/ 33 h 306"/>
                                <a:gd name="T70" fmla="*/ 69 w 293"/>
                                <a:gd name="T71" fmla="*/ 0 h 306"/>
                                <a:gd name="T72" fmla="*/ 46 w 293"/>
                                <a:gd name="T73" fmla="*/ 4 h 306"/>
                                <a:gd name="T74" fmla="*/ 33 w 293"/>
                                <a:gd name="T75" fmla="*/ 1 h 306"/>
                                <a:gd name="T76" fmla="*/ 33 w 293"/>
                                <a:gd name="T77" fmla="*/ 1 h 3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3"/>
                                <a:gd name="T118" fmla="*/ 0 h 306"/>
                                <a:gd name="T119" fmla="*/ 293 w 293"/>
                                <a:gd name="T120" fmla="*/ 306 h 3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3" h="306">
                                  <a:moveTo>
                                    <a:pt x="39" y="1"/>
                                  </a:moveTo>
                                  <a:lnTo>
                                    <a:pt x="33" y="29"/>
                                  </a:lnTo>
                                  <a:lnTo>
                                    <a:pt x="35" y="79"/>
                                  </a:lnTo>
                                  <a:lnTo>
                                    <a:pt x="35" y="123"/>
                                  </a:lnTo>
                                  <a:lnTo>
                                    <a:pt x="24" y="159"/>
                                  </a:lnTo>
                                  <a:lnTo>
                                    <a:pt x="4" y="177"/>
                                  </a:lnTo>
                                  <a:lnTo>
                                    <a:pt x="0" y="188"/>
                                  </a:lnTo>
                                  <a:lnTo>
                                    <a:pt x="12" y="194"/>
                                  </a:lnTo>
                                  <a:lnTo>
                                    <a:pt x="33" y="177"/>
                                  </a:lnTo>
                                  <a:lnTo>
                                    <a:pt x="37" y="167"/>
                                  </a:lnTo>
                                  <a:lnTo>
                                    <a:pt x="39" y="183"/>
                                  </a:lnTo>
                                  <a:lnTo>
                                    <a:pt x="58" y="209"/>
                                  </a:lnTo>
                                  <a:lnTo>
                                    <a:pt x="160" y="294"/>
                                  </a:lnTo>
                                  <a:lnTo>
                                    <a:pt x="173" y="305"/>
                                  </a:lnTo>
                                  <a:lnTo>
                                    <a:pt x="181" y="296"/>
                                  </a:lnTo>
                                  <a:lnTo>
                                    <a:pt x="179" y="286"/>
                                  </a:lnTo>
                                  <a:lnTo>
                                    <a:pt x="190" y="263"/>
                                  </a:lnTo>
                                  <a:lnTo>
                                    <a:pt x="210" y="240"/>
                                  </a:lnTo>
                                  <a:lnTo>
                                    <a:pt x="241" y="221"/>
                                  </a:lnTo>
                                  <a:lnTo>
                                    <a:pt x="279" y="213"/>
                                  </a:lnTo>
                                  <a:lnTo>
                                    <a:pt x="292" y="204"/>
                                  </a:lnTo>
                                  <a:lnTo>
                                    <a:pt x="287" y="196"/>
                                  </a:lnTo>
                                  <a:lnTo>
                                    <a:pt x="249" y="192"/>
                                  </a:lnTo>
                                  <a:lnTo>
                                    <a:pt x="227" y="190"/>
                                  </a:lnTo>
                                  <a:lnTo>
                                    <a:pt x="204" y="181"/>
                                  </a:lnTo>
                                  <a:lnTo>
                                    <a:pt x="192" y="170"/>
                                  </a:lnTo>
                                  <a:lnTo>
                                    <a:pt x="194" y="161"/>
                                  </a:lnTo>
                                  <a:lnTo>
                                    <a:pt x="202" y="153"/>
                                  </a:lnTo>
                                  <a:lnTo>
                                    <a:pt x="200" y="146"/>
                                  </a:lnTo>
                                  <a:lnTo>
                                    <a:pt x="188" y="145"/>
                                  </a:lnTo>
                                  <a:lnTo>
                                    <a:pt x="83" y="163"/>
                                  </a:lnTo>
                                  <a:lnTo>
                                    <a:pt x="75" y="145"/>
                                  </a:lnTo>
                                  <a:lnTo>
                                    <a:pt x="70" y="123"/>
                                  </a:lnTo>
                                  <a:lnTo>
                                    <a:pt x="70" y="98"/>
                                  </a:lnTo>
                                  <a:lnTo>
                                    <a:pt x="87" y="42"/>
                                  </a:lnTo>
                                  <a:lnTo>
                                    <a:pt x="83" y="0"/>
                                  </a:lnTo>
                                  <a:lnTo>
                                    <a:pt x="56" y="6"/>
                                  </a:lnTo>
                                  <a:lnTo>
                                    <a:pt x="39" y="1"/>
                                  </a:lnTo>
                                </a:path>
                              </a:pathLst>
                            </a:custGeom>
                            <a:solidFill>
                              <a:srgbClr val="FFC28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66" name="Freeform 2170"/>
                            <p:cNvSpPr>
                              <a:spLocks/>
                            </p:cNvSpPr>
                            <p:nvPr/>
                          </p:nvSpPr>
                          <p:spPr bwMode="auto">
                            <a:xfrm>
                              <a:off x="638" y="1832"/>
                              <a:ext cx="267" cy="270"/>
                            </a:xfrm>
                            <a:custGeom>
                              <a:avLst/>
                              <a:gdLst>
                                <a:gd name="T0" fmla="*/ 33 w 293"/>
                                <a:gd name="T1" fmla="*/ 1 h 306"/>
                                <a:gd name="T2" fmla="*/ 27 w 293"/>
                                <a:gd name="T3" fmla="*/ 23 h 306"/>
                                <a:gd name="T4" fmla="*/ 29 w 293"/>
                                <a:gd name="T5" fmla="*/ 62 h 306"/>
                                <a:gd name="T6" fmla="*/ 29 w 293"/>
                                <a:gd name="T7" fmla="*/ 96 h 306"/>
                                <a:gd name="T8" fmla="*/ 20 w 293"/>
                                <a:gd name="T9" fmla="*/ 124 h 306"/>
                                <a:gd name="T10" fmla="*/ 4 w 293"/>
                                <a:gd name="T11" fmla="*/ 138 h 306"/>
                                <a:gd name="T12" fmla="*/ 0 w 293"/>
                                <a:gd name="T13" fmla="*/ 146 h 306"/>
                                <a:gd name="T14" fmla="*/ 10 w 293"/>
                                <a:gd name="T15" fmla="*/ 151 h 306"/>
                                <a:gd name="T16" fmla="*/ 27 w 293"/>
                                <a:gd name="T17" fmla="*/ 138 h 306"/>
                                <a:gd name="T18" fmla="*/ 31 w 293"/>
                                <a:gd name="T19" fmla="*/ 130 h 306"/>
                                <a:gd name="T20" fmla="*/ 33 w 293"/>
                                <a:gd name="T21" fmla="*/ 142 h 306"/>
                                <a:gd name="T22" fmla="*/ 48 w 293"/>
                                <a:gd name="T23" fmla="*/ 162 h 306"/>
                                <a:gd name="T24" fmla="*/ 133 w 293"/>
                                <a:gd name="T25" fmla="*/ 229 h 306"/>
                                <a:gd name="T26" fmla="*/ 144 w 293"/>
                                <a:gd name="T27" fmla="*/ 237 h 306"/>
                                <a:gd name="T28" fmla="*/ 150 w 293"/>
                                <a:gd name="T29" fmla="*/ 230 h 306"/>
                                <a:gd name="T30" fmla="*/ 149 w 293"/>
                                <a:gd name="T31" fmla="*/ 222 h 306"/>
                                <a:gd name="T32" fmla="*/ 158 w 293"/>
                                <a:gd name="T33" fmla="*/ 205 h 306"/>
                                <a:gd name="T34" fmla="*/ 174 w 293"/>
                                <a:gd name="T35" fmla="*/ 187 h 306"/>
                                <a:gd name="T36" fmla="*/ 200 w 293"/>
                                <a:gd name="T37" fmla="*/ 172 h 306"/>
                                <a:gd name="T38" fmla="*/ 231 w 293"/>
                                <a:gd name="T39" fmla="*/ 166 h 306"/>
                                <a:gd name="T40" fmla="*/ 242 w 293"/>
                                <a:gd name="T41" fmla="*/ 159 h 306"/>
                                <a:gd name="T42" fmla="*/ 239 w 293"/>
                                <a:gd name="T43" fmla="*/ 153 h 306"/>
                                <a:gd name="T44" fmla="*/ 207 w 293"/>
                                <a:gd name="T45" fmla="*/ 149 h 306"/>
                                <a:gd name="T46" fmla="*/ 189 w 293"/>
                                <a:gd name="T47" fmla="*/ 148 h 306"/>
                                <a:gd name="T48" fmla="*/ 169 w 293"/>
                                <a:gd name="T49" fmla="*/ 141 h 306"/>
                                <a:gd name="T50" fmla="*/ 159 w 293"/>
                                <a:gd name="T51" fmla="*/ 132 h 306"/>
                                <a:gd name="T52" fmla="*/ 161 w 293"/>
                                <a:gd name="T53" fmla="*/ 125 h 306"/>
                                <a:gd name="T54" fmla="*/ 168 w 293"/>
                                <a:gd name="T55" fmla="*/ 119 h 306"/>
                                <a:gd name="T56" fmla="*/ 166 w 293"/>
                                <a:gd name="T57" fmla="*/ 114 h 306"/>
                                <a:gd name="T58" fmla="*/ 156 w 293"/>
                                <a:gd name="T59" fmla="*/ 113 h 306"/>
                                <a:gd name="T60" fmla="*/ 69 w 293"/>
                                <a:gd name="T61" fmla="*/ 127 h 306"/>
                                <a:gd name="T62" fmla="*/ 62 w 293"/>
                                <a:gd name="T63" fmla="*/ 113 h 306"/>
                                <a:gd name="T64" fmla="*/ 58 w 293"/>
                                <a:gd name="T65" fmla="*/ 96 h 306"/>
                                <a:gd name="T66" fmla="*/ 58 w 293"/>
                                <a:gd name="T67" fmla="*/ 76 h 306"/>
                                <a:gd name="T68" fmla="*/ 72 w 293"/>
                                <a:gd name="T69" fmla="*/ 33 h 306"/>
                                <a:gd name="T70" fmla="*/ 69 w 293"/>
                                <a:gd name="T71" fmla="*/ 0 h 306"/>
                                <a:gd name="T72" fmla="*/ 46 w 293"/>
                                <a:gd name="T73" fmla="*/ 4 h 306"/>
                                <a:gd name="T74" fmla="*/ 33 w 293"/>
                                <a:gd name="T75" fmla="*/ 1 h 3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3"/>
                                <a:gd name="T115" fmla="*/ 0 h 306"/>
                                <a:gd name="T116" fmla="*/ 293 w 293"/>
                                <a:gd name="T117" fmla="*/ 306 h 3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3" h="306">
                                  <a:moveTo>
                                    <a:pt x="39" y="1"/>
                                  </a:moveTo>
                                  <a:lnTo>
                                    <a:pt x="33" y="29"/>
                                  </a:lnTo>
                                  <a:lnTo>
                                    <a:pt x="35" y="79"/>
                                  </a:lnTo>
                                  <a:lnTo>
                                    <a:pt x="35" y="123"/>
                                  </a:lnTo>
                                  <a:lnTo>
                                    <a:pt x="24" y="159"/>
                                  </a:lnTo>
                                  <a:lnTo>
                                    <a:pt x="4" y="177"/>
                                  </a:lnTo>
                                  <a:lnTo>
                                    <a:pt x="0" y="188"/>
                                  </a:lnTo>
                                  <a:lnTo>
                                    <a:pt x="12" y="194"/>
                                  </a:lnTo>
                                  <a:lnTo>
                                    <a:pt x="33" y="177"/>
                                  </a:lnTo>
                                  <a:lnTo>
                                    <a:pt x="37" y="167"/>
                                  </a:lnTo>
                                  <a:lnTo>
                                    <a:pt x="39" y="183"/>
                                  </a:lnTo>
                                  <a:lnTo>
                                    <a:pt x="58" y="209"/>
                                  </a:lnTo>
                                  <a:lnTo>
                                    <a:pt x="160" y="294"/>
                                  </a:lnTo>
                                  <a:lnTo>
                                    <a:pt x="173" y="305"/>
                                  </a:lnTo>
                                  <a:lnTo>
                                    <a:pt x="181" y="296"/>
                                  </a:lnTo>
                                  <a:lnTo>
                                    <a:pt x="179" y="286"/>
                                  </a:lnTo>
                                  <a:lnTo>
                                    <a:pt x="190" y="263"/>
                                  </a:lnTo>
                                  <a:lnTo>
                                    <a:pt x="210" y="240"/>
                                  </a:lnTo>
                                  <a:lnTo>
                                    <a:pt x="241" y="221"/>
                                  </a:lnTo>
                                  <a:lnTo>
                                    <a:pt x="279" y="213"/>
                                  </a:lnTo>
                                  <a:lnTo>
                                    <a:pt x="292" y="204"/>
                                  </a:lnTo>
                                  <a:lnTo>
                                    <a:pt x="287" y="196"/>
                                  </a:lnTo>
                                  <a:lnTo>
                                    <a:pt x="249" y="192"/>
                                  </a:lnTo>
                                  <a:lnTo>
                                    <a:pt x="227" y="190"/>
                                  </a:lnTo>
                                  <a:lnTo>
                                    <a:pt x="204" y="181"/>
                                  </a:lnTo>
                                  <a:lnTo>
                                    <a:pt x="192" y="170"/>
                                  </a:lnTo>
                                  <a:lnTo>
                                    <a:pt x="194" y="161"/>
                                  </a:lnTo>
                                  <a:lnTo>
                                    <a:pt x="202" y="153"/>
                                  </a:lnTo>
                                  <a:lnTo>
                                    <a:pt x="200" y="146"/>
                                  </a:lnTo>
                                  <a:lnTo>
                                    <a:pt x="188" y="145"/>
                                  </a:lnTo>
                                  <a:lnTo>
                                    <a:pt x="83" y="163"/>
                                  </a:lnTo>
                                  <a:lnTo>
                                    <a:pt x="75" y="145"/>
                                  </a:lnTo>
                                  <a:lnTo>
                                    <a:pt x="70" y="123"/>
                                  </a:lnTo>
                                  <a:lnTo>
                                    <a:pt x="70" y="98"/>
                                  </a:lnTo>
                                  <a:lnTo>
                                    <a:pt x="87" y="42"/>
                                  </a:lnTo>
                                  <a:lnTo>
                                    <a:pt x="83" y="0"/>
                                  </a:lnTo>
                                  <a:lnTo>
                                    <a:pt x="56" y="6"/>
                                  </a:lnTo>
                                  <a:lnTo>
                                    <a:pt x="39" y="1"/>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67" name="Freeform 2171"/>
                            <p:cNvSpPr>
                              <a:spLocks/>
                            </p:cNvSpPr>
                            <p:nvPr/>
                          </p:nvSpPr>
                          <p:spPr bwMode="auto">
                            <a:xfrm>
                              <a:off x="685" y="1896"/>
                              <a:ext cx="25" cy="5"/>
                            </a:xfrm>
                            <a:custGeom>
                              <a:avLst/>
                              <a:gdLst>
                                <a:gd name="T0" fmla="*/ 21 w 28"/>
                                <a:gd name="T1" fmla="*/ 0 h 5"/>
                                <a:gd name="T2" fmla="*/ 15 w 28"/>
                                <a:gd name="T3" fmla="*/ 4 h 5"/>
                                <a:gd name="T4" fmla="*/ 7 w 28"/>
                                <a:gd name="T5" fmla="*/ 4 h 5"/>
                                <a:gd name="T6" fmla="*/ 0 w 28"/>
                                <a:gd name="T7" fmla="*/ 4 h 5"/>
                                <a:gd name="T8" fmla="*/ 0 60000 65536"/>
                                <a:gd name="T9" fmla="*/ 0 60000 65536"/>
                                <a:gd name="T10" fmla="*/ 0 60000 65536"/>
                                <a:gd name="T11" fmla="*/ 0 60000 65536"/>
                                <a:gd name="T12" fmla="*/ 0 w 28"/>
                                <a:gd name="T13" fmla="*/ 0 h 5"/>
                                <a:gd name="T14" fmla="*/ 28 w 28"/>
                                <a:gd name="T15" fmla="*/ 5 h 5"/>
                              </a:gdLst>
                              <a:ahLst/>
                              <a:cxnLst>
                                <a:cxn ang="T8">
                                  <a:pos x="T0" y="T1"/>
                                </a:cxn>
                                <a:cxn ang="T9">
                                  <a:pos x="T2" y="T3"/>
                                </a:cxn>
                                <a:cxn ang="T10">
                                  <a:pos x="T4" y="T5"/>
                                </a:cxn>
                                <a:cxn ang="T11">
                                  <a:pos x="T6" y="T7"/>
                                </a:cxn>
                              </a:cxnLst>
                              <a:rect l="T12" t="T13" r="T14" b="T15"/>
                              <a:pathLst>
                                <a:path w="28" h="5">
                                  <a:moveTo>
                                    <a:pt x="27" y="0"/>
                                  </a:moveTo>
                                  <a:lnTo>
                                    <a:pt x="19" y="4"/>
                                  </a:lnTo>
                                  <a:lnTo>
                                    <a:pt x="9" y="4"/>
                                  </a:lnTo>
                                  <a:lnTo>
                                    <a:pt x="0" y="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68" name="Freeform 2172"/>
                            <p:cNvSpPr>
                              <a:spLocks/>
                            </p:cNvSpPr>
                            <p:nvPr/>
                          </p:nvSpPr>
                          <p:spPr bwMode="auto">
                            <a:xfrm>
                              <a:off x="693" y="1907"/>
                              <a:ext cx="15" cy="5"/>
                            </a:xfrm>
                            <a:custGeom>
                              <a:avLst/>
                              <a:gdLst>
                                <a:gd name="T0" fmla="*/ 13 w 16"/>
                                <a:gd name="T1" fmla="*/ 0 h 6"/>
                                <a:gd name="T2" fmla="*/ 6 w 16"/>
                                <a:gd name="T3" fmla="*/ 3 h 6"/>
                                <a:gd name="T4" fmla="*/ 0 w 16"/>
                                <a:gd name="T5" fmla="*/ 3 h 6"/>
                                <a:gd name="T6" fmla="*/ 0 60000 65536"/>
                                <a:gd name="T7" fmla="*/ 0 60000 65536"/>
                                <a:gd name="T8" fmla="*/ 0 60000 65536"/>
                                <a:gd name="T9" fmla="*/ 0 w 16"/>
                                <a:gd name="T10" fmla="*/ 0 h 6"/>
                                <a:gd name="T11" fmla="*/ 16 w 16"/>
                                <a:gd name="T12" fmla="*/ 6 h 6"/>
                              </a:gdLst>
                              <a:ahLst/>
                              <a:cxnLst>
                                <a:cxn ang="T6">
                                  <a:pos x="T0" y="T1"/>
                                </a:cxn>
                                <a:cxn ang="T7">
                                  <a:pos x="T2" y="T3"/>
                                </a:cxn>
                                <a:cxn ang="T8">
                                  <a:pos x="T4" y="T5"/>
                                </a:cxn>
                              </a:cxnLst>
                              <a:rect l="T9" t="T10" r="T11" b="T12"/>
                              <a:pathLst>
                                <a:path w="16" h="6">
                                  <a:moveTo>
                                    <a:pt x="15" y="0"/>
                                  </a:moveTo>
                                  <a:lnTo>
                                    <a:pt x="6" y="3"/>
                                  </a:lnTo>
                                  <a:lnTo>
                                    <a:pt x="0" y="5"/>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69" name="Freeform 2173"/>
                            <p:cNvSpPr>
                              <a:spLocks/>
                            </p:cNvSpPr>
                            <p:nvPr/>
                          </p:nvSpPr>
                          <p:spPr bwMode="auto">
                            <a:xfrm>
                              <a:off x="681" y="1918"/>
                              <a:ext cx="24" cy="6"/>
                            </a:xfrm>
                            <a:custGeom>
                              <a:avLst/>
                              <a:gdLst>
                                <a:gd name="T0" fmla="*/ 21 w 26"/>
                                <a:gd name="T1" fmla="*/ 2 h 6"/>
                                <a:gd name="T2" fmla="*/ 15 w 26"/>
                                <a:gd name="T3" fmla="*/ 5 h 6"/>
                                <a:gd name="T4" fmla="*/ 6 w 26"/>
                                <a:gd name="T5" fmla="*/ 2 h 6"/>
                                <a:gd name="T6" fmla="*/ 0 w 26"/>
                                <a:gd name="T7" fmla="*/ 0 h 6"/>
                                <a:gd name="T8" fmla="*/ 0 60000 65536"/>
                                <a:gd name="T9" fmla="*/ 0 60000 65536"/>
                                <a:gd name="T10" fmla="*/ 0 60000 65536"/>
                                <a:gd name="T11" fmla="*/ 0 60000 65536"/>
                                <a:gd name="T12" fmla="*/ 0 w 26"/>
                                <a:gd name="T13" fmla="*/ 0 h 6"/>
                                <a:gd name="T14" fmla="*/ 26 w 26"/>
                                <a:gd name="T15" fmla="*/ 6 h 6"/>
                              </a:gdLst>
                              <a:ahLst/>
                              <a:cxnLst>
                                <a:cxn ang="T8">
                                  <a:pos x="T0" y="T1"/>
                                </a:cxn>
                                <a:cxn ang="T9">
                                  <a:pos x="T2" y="T3"/>
                                </a:cxn>
                                <a:cxn ang="T10">
                                  <a:pos x="T4" y="T5"/>
                                </a:cxn>
                                <a:cxn ang="T11">
                                  <a:pos x="T6" y="T7"/>
                                </a:cxn>
                              </a:cxnLst>
                              <a:rect l="T12" t="T13" r="T14" b="T15"/>
                              <a:pathLst>
                                <a:path w="26" h="6">
                                  <a:moveTo>
                                    <a:pt x="25" y="2"/>
                                  </a:moveTo>
                                  <a:lnTo>
                                    <a:pt x="17" y="5"/>
                                  </a:lnTo>
                                  <a:lnTo>
                                    <a:pt x="6" y="2"/>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70" name="Freeform 2174"/>
                            <p:cNvSpPr>
                              <a:spLocks/>
                            </p:cNvSpPr>
                            <p:nvPr/>
                          </p:nvSpPr>
                          <p:spPr bwMode="auto">
                            <a:xfrm>
                              <a:off x="687" y="1930"/>
                              <a:ext cx="18" cy="4"/>
                            </a:xfrm>
                            <a:custGeom>
                              <a:avLst/>
                              <a:gdLst>
                                <a:gd name="T0" fmla="*/ 15 w 20"/>
                                <a:gd name="T1" fmla="*/ 0 h 5"/>
                                <a:gd name="T2" fmla="*/ 9 w 20"/>
                                <a:gd name="T3" fmla="*/ 2 h 5"/>
                                <a:gd name="T4" fmla="*/ 0 w 20"/>
                                <a:gd name="T5" fmla="*/ 2 h 5"/>
                                <a:gd name="T6" fmla="*/ 0 60000 65536"/>
                                <a:gd name="T7" fmla="*/ 0 60000 65536"/>
                                <a:gd name="T8" fmla="*/ 0 60000 65536"/>
                                <a:gd name="T9" fmla="*/ 0 w 20"/>
                                <a:gd name="T10" fmla="*/ 0 h 5"/>
                                <a:gd name="T11" fmla="*/ 20 w 20"/>
                                <a:gd name="T12" fmla="*/ 5 h 5"/>
                              </a:gdLst>
                              <a:ahLst/>
                              <a:cxnLst>
                                <a:cxn ang="T6">
                                  <a:pos x="T0" y="T1"/>
                                </a:cxn>
                                <a:cxn ang="T7">
                                  <a:pos x="T2" y="T3"/>
                                </a:cxn>
                                <a:cxn ang="T8">
                                  <a:pos x="T4" y="T5"/>
                                </a:cxn>
                              </a:cxnLst>
                              <a:rect l="T9" t="T10" r="T11" b="T12"/>
                              <a:pathLst>
                                <a:path w="20" h="5">
                                  <a:moveTo>
                                    <a:pt x="19" y="0"/>
                                  </a:moveTo>
                                  <a:lnTo>
                                    <a:pt x="11" y="4"/>
                                  </a:lnTo>
                                  <a:lnTo>
                                    <a:pt x="0" y="2"/>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71" name="Line 2175"/>
                            <p:cNvSpPr>
                              <a:spLocks noChangeShapeType="1"/>
                            </p:cNvSpPr>
                            <p:nvPr/>
                          </p:nvSpPr>
                          <p:spPr bwMode="auto">
                            <a:xfrm flipH="1">
                              <a:off x="698" y="1942"/>
                              <a:ext cx="4" cy="0"/>
                            </a:xfrm>
                            <a:prstGeom prst="line">
                              <a:avLst/>
                            </a:prstGeom>
                            <a:noFill/>
                            <a:ln w="917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72" name="Freeform 2176"/>
                            <p:cNvSpPr>
                              <a:spLocks/>
                            </p:cNvSpPr>
                            <p:nvPr/>
                          </p:nvSpPr>
                          <p:spPr bwMode="auto">
                            <a:xfrm>
                              <a:off x="716" y="1976"/>
                              <a:ext cx="133" cy="26"/>
                            </a:xfrm>
                            <a:custGeom>
                              <a:avLst/>
                              <a:gdLst>
                                <a:gd name="T0" fmla="*/ 0 w 146"/>
                                <a:gd name="T1" fmla="*/ 0 h 30"/>
                                <a:gd name="T2" fmla="*/ 6 w 146"/>
                                <a:gd name="T3" fmla="*/ 5 h 30"/>
                                <a:gd name="T4" fmla="*/ 46 w 146"/>
                                <a:gd name="T5" fmla="*/ 12 h 30"/>
                                <a:gd name="T6" fmla="*/ 120 w 146"/>
                                <a:gd name="T7" fmla="*/ 22 h 30"/>
                                <a:gd name="T8" fmla="*/ 0 60000 65536"/>
                                <a:gd name="T9" fmla="*/ 0 60000 65536"/>
                                <a:gd name="T10" fmla="*/ 0 60000 65536"/>
                                <a:gd name="T11" fmla="*/ 0 60000 65536"/>
                                <a:gd name="T12" fmla="*/ 0 w 146"/>
                                <a:gd name="T13" fmla="*/ 0 h 30"/>
                                <a:gd name="T14" fmla="*/ 146 w 146"/>
                                <a:gd name="T15" fmla="*/ 30 h 30"/>
                              </a:gdLst>
                              <a:ahLst/>
                              <a:cxnLst>
                                <a:cxn ang="T8">
                                  <a:pos x="T0" y="T1"/>
                                </a:cxn>
                                <a:cxn ang="T9">
                                  <a:pos x="T2" y="T3"/>
                                </a:cxn>
                                <a:cxn ang="T10">
                                  <a:pos x="T4" y="T5"/>
                                </a:cxn>
                                <a:cxn ang="T11">
                                  <a:pos x="T6" y="T7"/>
                                </a:cxn>
                              </a:cxnLst>
                              <a:rect l="T12" t="T13" r="T14" b="T15"/>
                              <a:pathLst>
                                <a:path w="146" h="30">
                                  <a:moveTo>
                                    <a:pt x="0" y="0"/>
                                  </a:moveTo>
                                  <a:lnTo>
                                    <a:pt x="8" y="7"/>
                                  </a:lnTo>
                                  <a:lnTo>
                                    <a:pt x="55" y="16"/>
                                  </a:lnTo>
                                  <a:lnTo>
                                    <a:pt x="145" y="2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73" name="Freeform 2177"/>
                            <p:cNvSpPr>
                              <a:spLocks/>
                            </p:cNvSpPr>
                            <p:nvPr/>
                          </p:nvSpPr>
                          <p:spPr bwMode="auto">
                            <a:xfrm>
                              <a:off x="700" y="1986"/>
                              <a:ext cx="104" cy="99"/>
                            </a:xfrm>
                            <a:custGeom>
                              <a:avLst/>
                              <a:gdLst>
                                <a:gd name="T0" fmla="*/ 0 w 114"/>
                                <a:gd name="T1" fmla="*/ 0 h 112"/>
                                <a:gd name="T2" fmla="*/ 4 w 114"/>
                                <a:gd name="T3" fmla="*/ 10 h 112"/>
                                <a:gd name="T4" fmla="*/ 94 w 114"/>
                                <a:gd name="T5" fmla="*/ 87 h 112"/>
                                <a:gd name="T6" fmla="*/ 0 60000 65536"/>
                                <a:gd name="T7" fmla="*/ 0 60000 65536"/>
                                <a:gd name="T8" fmla="*/ 0 60000 65536"/>
                                <a:gd name="T9" fmla="*/ 0 w 114"/>
                                <a:gd name="T10" fmla="*/ 0 h 112"/>
                                <a:gd name="T11" fmla="*/ 114 w 114"/>
                                <a:gd name="T12" fmla="*/ 112 h 112"/>
                              </a:gdLst>
                              <a:ahLst/>
                              <a:cxnLst>
                                <a:cxn ang="T6">
                                  <a:pos x="T0" y="T1"/>
                                </a:cxn>
                                <a:cxn ang="T7">
                                  <a:pos x="T2" y="T3"/>
                                </a:cxn>
                                <a:cxn ang="T8">
                                  <a:pos x="T4" y="T5"/>
                                </a:cxn>
                              </a:cxnLst>
                              <a:rect l="T9" t="T10" r="T11" b="T12"/>
                              <a:pathLst>
                                <a:path w="114" h="112">
                                  <a:moveTo>
                                    <a:pt x="0" y="0"/>
                                  </a:moveTo>
                                  <a:lnTo>
                                    <a:pt x="4" y="13"/>
                                  </a:lnTo>
                                  <a:lnTo>
                                    <a:pt x="113" y="111"/>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74" name="Line 2178"/>
                            <p:cNvSpPr>
                              <a:spLocks noChangeShapeType="1"/>
                            </p:cNvSpPr>
                            <p:nvPr/>
                          </p:nvSpPr>
                          <p:spPr bwMode="auto">
                            <a:xfrm flipV="1">
                              <a:off x="739" y="1974"/>
                              <a:ext cx="70" cy="11"/>
                            </a:xfrm>
                            <a:prstGeom prst="line">
                              <a:avLst/>
                            </a:prstGeom>
                            <a:noFill/>
                            <a:ln w="917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75" name="Freeform 2179"/>
                            <p:cNvSpPr>
                              <a:spLocks/>
                            </p:cNvSpPr>
                            <p:nvPr/>
                          </p:nvSpPr>
                          <p:spPr bwMode="auto">
                            <a:xfrm>
                              <a:off x="714" y="1996"/>
                              <a:ext cx="181" cy="19"/>
                            </a:xfrm>
                            <a:custGeom>
                              <a:avLst/>
                              <a:gdLst>
                                <a:gd name="T0" fmla="*/ 0 w 199"/>
                                <a:gd name="T1" fmla="*/ 2 h 21"/>
                                <a:gd name="T2" fmla="*/ 0 w 199"/>
                                <a:gd name="T3" fmla="*/ 0 h 21"/>
                                <a:gd name="T4" fmla="*/ 47 w 199"/>
                                <a:gd name="T5" fmla="*/ 8 h 21"/>
                                <a:gd name="T6" fmla="*/ 164 w 199"/>
                                <a:gd name="T7" fmla="*/ 16 h 21"/>
                                <a:gd name="T8" fmla="*/ 0 60000 65536"/>
                                <a:gd name="T9" fmla="*/ 0 60000 65536"/>
                                <a:gd name="T10" fmla="*/ 0 60000 65536"/>
                                <a:gd name="T11" fmla="*/ 0 60000 65536"/>
                                <a:gd name="T12" fmla="*/ 0 w 199"/>
                                <a:gd name="T13" fmla="*/ 0 h 21"/>
                                <a:gd name="T14" fmla="*/ 199 w 199"/>
                                <a:gd name="T15" fmla="*/ 21 h 21"/>
                              </a:gdLst>
                              <a:ahLst/>
                              <a:cxnLst>
                                <a:cxn ang="T8">
                                  <a:pos x="T0" y="T1"/>
                                </a:cxn>
                                <a:cxn ang="T9">
                                  <a:pos x="T2" y="T3"/>
                                </a:cxn>
                                <a:cxn ang="T10">
                                  <a:pos x="T4" y="T5"/>
                                </a:cxn>
                                <a:cxn ang="T11">
                                  <a:pos x="T6" y="T7"/>
                                </a:cxn>
                              </a:cxnLst>
                              <a:rect l="T12" t="T13" r="T14" b="T15"/>
                              <a:pathLst>
                                <a:path w="199" h="21">
                                  <a:moveTo>
                                    <a:pt x="0" y="2"/>
                                  </a:moveTo>
                                  <a:lnTo>
                                    <a:pt x="0" y="0"/>
                                  </a:lnTo>
                                  <a:lnTo>
                                    <a:pt x="57" y="10"/>
                                  </a:lnTo>
                                  <a:lnTo>
                                    <a:pt x="198" y="2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76" name="Freeform 2180"/>
                            <p:cNvSpPr>
                              <a:spLocks/>
                            </p:cNvSpPr>
                            <p:nvPr/>
                          </p:nvSpPr>
                          <p:spPr bwMode="auto">
                            <a:xfrm>
                              <a:off x="698" y="2005"/>
                              <a:ext cx="11" cy="4"/>
                            </a:xfrm>
                            <a:custGeom>
                              <a:avLst/>
                              <a:gdLst>
                                <a:gd name="T0" fmla="*/ 9 w 12"/>
                                <a:gd name="T1" fmla="*/ 0 h 5"/>
                                <a:gd name="T2" fmla="*/ 6 w 12"/>
                                <a:gd name="T3" fmla="*/ 0 h 5"/>
                                <a:gd name="T4" fmla="*/ 0 w 12"/>
                                <a:gd name="T5" fmla="*/ 2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11" y="0"/>
                                  </a:moveTo>
                                  <a:lnTo>
                                    <a:pt x="6" y="0"/>
                                  </a:lnTo>
                                  <a:lnTo>
                                    <a:pt x="0" y="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77" name="Freeform 2181"/>
                            <p:cNvSpPr>
                              <a:spLocks/>
                            </p:cNvSpPr>
                            <p:nvPr/>
                          </p:nvSpPr>
                          <p:spPr bwMode="auto">
                            <a:xfrm>
                              <a:off x="707" y="2010"/>
                              <a:ext cx="11" cy="11"/>
                            </a:xfrm>
                            <a:custGeom>
                              <a:avLst/>
                              <a:gdLst>
                                <a:gd name="T0" fmla="*/ 8 w 13"/>
                                <a:gd name="T1" fmla="*/ 0 h 12"/>
                                <a:gd name="T2" fmla="*/ 4 w 13"/>
                                <a:gd name="T3" fmla="*/ 0 h 12"/>
                                <a:gd name="T4" fmla="*/ 0 w 13"/>
                                <a:gd name="T5" fmla="*/ 4 h 12"/>
                                <a:gd name="T6" fmla="*/ 0 w 13"/>
                                <a:gd name="T7" fmla="*/ 9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12" y="0"/>
                                  </a:moveTo>
                                  <a:lnTo>
                                    <a:pt x="6" y="0"/>
                                  </a:lnTo>
                                  <a:lnTo>
                                    <a:pt x="0" y="4"/>
                                  </a:lnTo>
                                  <a:lnTo>
                                    <a:pt x="0" y="11"/>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78" name="Freeform 2182"/>
                            <p:cNvSpPr>
                              <a:spLocks/>
                            </p:cNvSpPr>
                            <p:nvPr/>
                          </p:nvSpPr>
                          <p:spPr bwMode="auto">
                            <a:xfrm>
                              <a:off x="716" y="2016"/>
                              <a:ext cx="10" cy="5"/>
                            </a:xfrm>
                            <a:custGeom>
                              <a:avLst/>
                              <a:gdLst>
                                <a:gd name="T0" fmla="*/ 8 w 11"/>
                                <a:gd name="T1" fmla="*/ 0 h 5"/>
                                <a:gd name="T2" fmla="*/ 2 w 11"/>
                                <a:gd name="T3" fmla="*/ 2 h 5"/>
                                <a:gd name="T4" fmla="*/ 0 w 11"/>
                                <a:gd name="T5" fmla="*/ 4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0" y="0"/>
                                  </a:moveTo>
                                  <a:lnTo>
                                    <a:pt x="2" y="2"/>
                                  </a:lnTo>
                                  <a:lnTo>
                                    <a:pt x="0" y="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79" name="Freeform 2183"/>
                            <p:cNvSpPr>
                              <a:spLocks/>
                            </p:cNvSpPr>
                            <p:nvPr/>
                          </p:nvSpPr>
                          <p:spPr bwMode="auto">
                            <a:xfrm>
                              <a:off x="740" y="2038"/>
                              <a:ext cx="7" cy="5"/>
                            </a:xfrm>
                            <a:custGeom>
                              <a:avLst/>
                              <a:gdLst>
                                <a:gd name="T0" fmla="*/ 6 w 7"/>
                                <a:gd name="T1" fmla="*/ 0 h 5"/>
                                <a:gd name="T2" fmla="*/ 3 w 7"/>
                                <a:gd name="T3" fmla="*/ 0 h 5"/>
                                <a:gd name="T4" fmla="*/ 0 w 7"/>
                                <a:gd name="T5" fmla="*/ 4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6" y="0"/>
                                  </a:moveTo>
                                  <a:lnTo>
                                    <a:pt x="3" y="0"/>
                                  </a:lnTo>
                                  <a:lnTo>
                                    <a:pt x="0" y="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80" name="Freeform 2184"/>
                            <p:cNvSpPr>
                              <a:spLocks/>
                            </p:cNvSpPr>
                            <p:nvPr/>
                          </p:nvSpPr>
                          <p:spPr bwMode="auto">
                            <a:xfrm>
                              <a:off x="746" y="2042"/>
                              <a:ext cx="5" cy="4"/>
                            </a:xfrm>
                            <a:custGeom>
                              <a:avLst/>
                              <a:gdLst>
                                <a:gd name="T0" fmla="*/ 3 w 6"/>
                                <a:gd name="T1" fmla="*/ 0 h 5"/>
                                <a:gd name="T2" fmla="*/ 2 w 6"/>
                                <a:gd name="T3" fmla="*/ 2 h 5"/>
                                <a:gd name="T4" fmla="*/ 0 w 6"/>
                                <a:gd name="T5" fmla="*/ 2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5" y="0"/>
                                  </a:moveTo>
                                  <a:lnTo>
                                    <a:pt x="2" y="2"/>
                                  </a:lnTo>
                                  <a:lnTo>
                                    <a:pt x="0" y="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81" name="Freeform 2185"/>
                            <p:cNvSpPr>
                              <a:spLocks/>
                            </p:cNvSpPr>
                            <p:nvPr/>
                          </p:nvSpPr>
                          <p:spPr bwMode="auto">
                            <a:xfrm>
                              <a:off x="606" y="1848"/>
                              <a:ext cx="35" cy="14"/>
                            </a:xfrm>
                            <a:custGeom>
                              <a:avLst/>
                              <a:gdLst>
                                <a:gd name="T0" fmla="*/ 0 w 39"/>
                                <a:gd name="T1" fmla="*/ 0 h 16"/>
                                <a:gd name="T2" fmla="*/ 31 w 39"/>
                                <a:gd name="T3" fmla="*/ 5 h 16"/>
                                <a:gd name="T4" fmla="*/ 31 w 39"/>
                                <a:gd name="T5" fmla="*/ 9 h 16"/>
                                <a:gd name="T6" fmla="*/ 9 w 39"/>
                                <a:gd name="T7" fmla="*/ 7 h 16"/>
                                <a:gd name="T8" fmla="*/ 2 w 39"/>
                                <a:gd name="T9" fmla="*/ 11 h 16"/>
                                <a:gd name="T10" fmla="*/ 0 w 39"/>
                                <a:gd name="T11" fmla="*/ 3 h 16"/>
                                <a:gd name="T12" fmla="*/ 0 w 39"/>
                                <a:gd name="T13" fmla="*/ 0 h 16"/>
                                <a:gd name="T14" fmla="*/ 0 w 39"/>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6"/>
                                <a:gd name="T26" fmla="*/ 39 w 3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6">
                                  <a:moveTo>
                                    <a:pt x="0" y="0"/>
                                  </a:moveTo>
                                  <a:lnTo>
                                    <a:pt x="38" y="7"/>
                                  </a:lnTo>
                                  <a:lnTo>
                                    <a:pt x="38" y="11"/>
                                  </a:lnTo>
                                  <a:lnTo>
                                    <a:pt x="11" y="9"/>
                                  </a:lnTo>
                                  <a:lnTo>
                                    <a:pt x="2" y="15"/>
                                  </a:lnTo>
                                  <a:lnTo>
                                    <a:pt x="0" y="3"/>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82" name="Freeform 2186"/>
                            <p:cNvSpPr>
                              <a:spLocks/>
                            </p:cNvSpPr>
                            <p:nvPr/>
                          </p:nvSpPr>
                          <p:spPr bwMode="auto">
                            <a:xfrm>
                              <a:off x="606" y="1848"/>
                              <a:ext cx="35" cy="14"/>
                            </a:xfrm>
                            <a:custGeom>
                              <a:avLst/>
                              <a:gdLst>
                                <a:gd name="T0" fmla="*/ 0 w 39"/>
                                <a:gd name="T1" fmla="*/ 0 h 16"/>
                                <a:gd name="T2" fmla="*/ 31 w 39"/>
                                <a:gd name="T3" fmla="*/ 5 h 16"/>
                                <a:gd name="T4" fmla="*/ 31 w 39"/>
                                <a:gd name="T5" fmla="*/ 9 h 16"/>
                                <a:gd name="T6" fmla="*/ 9 w 39"/>
                                <a:gd name="T7" fmla="*/ 7 h 16"/>
                                <a:gd name="T8" fmla="*/ 2 w 39"/>
                                <a:gd name="T9" fmla="*/ 11 h 16"/>
                                <a:gd name="T10" fmla="*/ 0 w 39"/>
                                <a:gd name="T11" fmla="*/ 3 h 16"/>
                                <a:gd name="T12" fmla="*/ 0 w 39"/>
                                <a:gd name="T13" fmla="*/ 0 h 16"/>
                                <a:gd name="T14" fmla="*/ 0 60000 65536"/>
                                <a:gd name="T15" fmla="*/ 0 60000 65536"/>
                                <a:gd name="T16" fmla="*/ 0 60000 65536"/>
                                <a:gd name="T17" fmla="*/ 0 60000 65536"/>
                                <a:gd name="T18" fmla="*/ 0 60000 65536"/>
                                <a:gd name="T19" fmla="*/ 0 60000 65536"/>
                                <a:gd name="T20" fmla="*/ 0 60000 65536"/>
                                <a:gd name="T21" fmla="*/ 0 w 39"/>
                                <a:gd name="T22" fmla="*/ 0 h 16"/>
                                <a:gd name="T23" fmla="*/ 39 w 39"/>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6">
                                  <a:moveTo>
                                    <a:pt x="0" y="0"/>
                                  </a:moveTo>
                                  <a:lnTo>
                                    <a:pt x="38" y="7"/>
                                  </a:lnTo>
                                  <a:lnTo>
                                    <a:pt x="38" y="11"/>
                                  </a:lnTo>
                                  <a:lnTo>
                                    <a:pt x="11" y="9"/>
                                  </a:lnTo>
                                  <a:lnTo>
                                    <a:pt x="2" y="15"/>
                                  </a:lnTo>
                                  <a:lnTo>
                                    <a:pt x="0" y="3"/>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83" name="Freeform 2187"/>
                            <p:cNvSpPr>
                              <a:spLocks/>
                            </p:cNvSpPr>
                            <p:nvPr/>
                          </p:nvSpPr>
                          <p:spPr bwMode="auto">
                            <a:xfrm>
                              <a:off x="638" y="1823"/>
                              <a:ext cx="117" cy="28"/>
                            </a:xfrm>
                            <a:custGeom>
                              <a:avLst/>
                              <a:gdLst>
                                <a:gd name="T0" fmla="*/ 0 w 128"/>
                                <a:gd name="T1" fmla="*/ 4 h 32"/>
                                <a:gd name="T2" fmla="*/ 34 w 128"/>
                                <a:gd name="T3" fmla="*/ 8 h 32"/>
                                <a:gd name="T4" fmla="*/ 57 w 128"/>
                                <a:gd name="T5" fmla="*/ 8 h 32"/>
                                <a:gd name="T6" fmla="*/ 85 w 128"/>
                                <a:gd name="T7" fmla="*/ 3 h 32"/>
                                <a:gd name="T8" fmla="*/ 106 w 128"/>
                                <a:gd name="T9" fmla="*/ 0 h 32"/>
                                <a:gd name="T10" fmla="*/ 74 w 128"/>
                                <a:gd name="T11" fmla="*/ 9 h 32"/>
                                <a:gd name="T12" fmla="*/ 73 w 128"/>
                                <a:gd name="T13" fmla="*/ 21 h 32"/>
                                <a:gd name="T14" fmla="*/ 71 w 128"/>
                                <a:gd name="T15" fmla="*/ 9 h 32"/>
                                <a:gd name="T16" fmla="*/ 63 w 128"/>
                                <a:gd name="T17" fmla="*/ 10 h 32"/>
                                <a:gd name="T18" fmla="*/ 48 w 128"/>
                                <a:gd name="T19" fmla="*/ 12 h 32"/>
                                <a:gd name="T20" fmla="*/ 37 w 128"/>
                                <a:gd name="T21" fmla="*/ 12 h 32"/>
                                <a:gd name="T22" fmla="*/ 34 w 128"/>
                                <a:gd name="T23" fmla="*/ 10 h 32"/>
                                <a:gd name="T24" fmla="*/ 31 w 128"/>
                                <a:gd name="T25" fmla="*/ 24 h 32"/>
                                <a:gd name="T26" fmla="*/ 31 w 128"/>
                                <a:gd name="T27" fmla="*/ 12 h 32"/>
                                <a:gd name="T28" fmla="*/ 0 w 128"/>
                                <a:gd name="T29" fmla="*/ 4 h 32"/>
                                <a:gd name="T30" fmla="*/ 0 w 128"/>
                                <a:gd name="T31" fmla="*/ 4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32"/>
                                <a:gd name="T50" fmla="*/ 128 w 128"/>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32">
                                  <a:moveTo>
                                    <a:pt x="0" y="6"/>
                                  </a:moveTo>
                                  <a:lnTo>
                                    <a:pt x="41" y="10"/>
                                  </a:lnTo>
                                  <a:lnTo>
                                    <a:pt x="68" y="10"/>
                                  </a:lnTo>
                                  <a:lnTo>
                                    <a:pt x="102" y="3"/>
                                  </a:lnTo>
                                  <a:lnTo>
                                    <a:pt x="127" y="0"/>
                                  </a:lnTo>
                                  <a:lnTo>
                                    <a:pt x="89" y="11"/>
                                  </a:lnTo>
                                  <a:lnTo>
                                    <a:pt x="87" y="28"/>
                                  </a:lnTo>
                                  <a:lnTo>
                                    <a:pt x="85" y="11"/>
                                  </a:lnTo>
                                  <a:lnTo>
                                    <a:pt x="75" y="14"/>
                                  </a:lnTo>
                                  <a:lnTo>
                                    <a:pt x="58" y="16"/>
                                  </a:lnTo>
                                  <a:lnTo>
                                    <a:pt x="45" y="16"/>
                                  </a:lnTo>
                                  <a:lnTo>
                                    <a:pt x="41" y="14"/>
                                  </a:lnTo>
                                  <a:lnTo>
                                    <a:pt x="37" y="31"/>
                                  </a:lnTo>
                                  <a:lnTo>
                                    <a:pt x="37" y="16"/>
                                  </a:lnTo>
                                  <a:lnTo>
                                    <a:pt x="0" y="6"/>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84" name="Freeform 2188"/>
                            <p:cNvSpPr>
                              <a:spLocks/>
                            </p:cNvSpPr>
                            <p:nvPr/>
                          </p:nvSpPr>
                          <p:spPr bwMode="auto">
                            <a:xfrm>
                              <a:off x="638" y="1823"/>
                              <a:ext cx="117" cy="28"/>
                            </a:xfrm>
                            <a:custGeom>
                              <a:avLst/>
                              <a:gdLst>
                                <a:gd name="T0" fmla="*/ 0 w 128"/>
                                <a:gd name="T1" fmla="*/ 4 h 32"/>
                                <a:gd name="T2" fmla="*/ 34 w 128"/>
                                <a:gd name="T3" fmla="*/ 8 h 32"/>
                                <a:gd name="T4" fmla="*/ 57 w 128"/>
                                <a:gd name="T5" fmla="*/ 8 h 32"/>
                                <a:gd name="T6" fmla="*/ 85 w 128"/>
                                <a:gd name="T7" fmla="*/ 3 h 32"/>
                                <a:gd name="T8" fmla="*/ 106 w 128"/>
                                <a:gd name="T9" fmla="*/ 0 h 32"/>
                                <a:gd name="T10" fmla="*/ 74 w 128"/>
                                <a:gd name="T11" fmla="*/ 9 h 32"/>
                                <a:gd name="T12" fmla="*/ 73 w 128"/>
                                <a:gd name="T13" fmla="*/ 21 h 32"/>
                                <a:gd name="T14" fmla="*/ 71 w 128"/>
                                <a:gd name="T15" fmla="*/ 9 h 32"/>
                                <a:gd name="T16" fmla="*/ 63 w 128"/>
                                <a:gd name="T17" fmla="*/ 10 h 32"/>
                                <a:gd name="T18" fmla="*/ 48 w 128"/>
                                <a:gd name="T19" fmla="*/ 12 h 32"/>
                                <a:gd name="T20" fmla="*/ 37 w 128"/>
                                <a:gd name="T21" fmla="*/ 12 h 32"/>
                                <a:gd name="T22" fmla="*/ 34 w 128"/>
                                <a:gd name="T23" fmla="*/ 10 h 32"/>
                                <a:gd name="T24" fmla="*/ 31 w 128"/>
                                <a:gd name="T25" fmla="*/ 24 h 32"/>
                                <a:gd name="T26" fmla="*/ 31 w 128"/>
                                <a:gd name="T27" fmla="*/ 12 h 32"/>
                                <a:gd name="T28" fmla="*/ 0 w 128"/>
                                <a:gd name="T29" fmla="*/ 4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32"/>
                                <a:gd name="T47" fmla="*/ 128 w 128"/>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32">
                                  <a:moveTo>
                                    <a:pt x="0" y="6"/>
                                  </a:moveTo>
                                  <a:lnTo>
                                    <a:pt x="41" y="10"/>
                                  </a:lnTo>
                                  <a:lnTo>
                                    <a:pt x="68" y="10"/>
                                  </a:lnTo>
                                  <a:lnTo>
                                    <a:pt x="102" y="3"/>
                                  </a:lnTo>
                                  <a:lnTo>
                                    <a:pt x="127" y="0"/>
                                  </a:lnTo>
                                  <a:lnTo>
                                    <a:pt x="89" y="11"/>
                                  </a:lnTo>
                                  <a:lnTo>
                                    <a:pt x="87" y="28"/>
                                  </a:lnTo>
                                  <a:lnTo>
                                    <a:pt x="85" y="11"/>
                                  </a:lnTo>
                                  <a:lnTo>
                                    <a:pt x="75" y="14"/>
                                  </a:lnTo>
                                  <a:lnTo>
                                    <a:pt x="58" y="16"/>
                                  </a:lnTo>
                                  <a:lnTo>
                                    <a:pt x="45" y="16"/>
                                  </a:lnTo>
                                  <a:lnTo>
                                    <a:pt x="41" y="14"/>
                                  </a:lnTo>
                                  <a:lnTo>
                                    <a:pt x="37" y="31"/>
                                  </a:lnTo>
                                  <a:lnTo>
                                    <a:pt x="37" y="16"/>
                                  </a:lnTo>
                                  <a:lnTo>
                                    <a:pt x="0" y="6"/>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85" name="Line 2189"/>
                            <p:cNvSpPr>
                              <a:spLocks noChangeShapeType="1"/>
                            </p:cNvSpPr>
                            <p:nvPr/>
                          </p:nvSpPr>
                          <p:spPr bwMode="auto">
                            <a:xfrm flipH="1" flipV="1">
                              <a:off x="702" y="1846"/>
                              <a:ext cx="12" cy="4"/>
                            </a:xfrm>
                            <a:prstGeom prst="line">
                              <a:avLst/>
                            </a:prstGeom>
                            <a:noFill/>
                            <a:ln w="917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86" name="Freeform 2190"/>
                            <p:cNvSpPr>
                              <a:spLocks/>
                            </p:cNvSpPr>
                            <p:nvPr/>
                          </p:nvSpPr>
                          <p:spPr bwMode="auto">
                            <a:xfrm>
                              <a:off x="676" y="1881"/>
                              <a:ext cx="10" cy="82"/>
                            </a:xfrm>
                            <a:custGeom>
                              <a:avLst/>
                              <a:gdLst>
                                <a:gd name="T0" fmla="*/ 0 w 11"/>
                                <a:gd name="T1" fmla="*/ 71 h 93"/>
                                <a:gd name="T2" fmla="*/ 5 w 11"/>
                                <a:gd name="T3" fmla="*/ 52 h 93"/>
                                <a:gd name="T4" fmla="*/ 8 w 11"/>
                                <a:gd name="T5" fmla="*/ 22 h 93"/>
                                <a:gd name="T6" fmla="*/ 4 w 11"/>
                                <a:gd name="T7" fmla="*/ 0 h 93"/>
                                <a:gd name="T8" fmla="*/ 0 60000 65536"/>
                                <a:gd name="T9" fmla="*/ 0 60000 65536"/>
                                <a:gd name="T10" fmla="*/ 0 60000 65536"/>
                                <a:gd name="T11" fmla="*/ 0 60000 65536"/>
                                <a:gd name="T12" fmla="*/ 0 w 11"/>
                                <a:gd name="T13" fmla="*/ 0 h 93"/>
                                <a:gd name="T14" fmla="*/ 11 w 11"/>
                                <a:gd name="T15" fmla="*/ 93 h 93"/>
                              </a:gdLst>
                              <a:ahLst/>
                              <a:cxnLst>
                                <a:cxn ang="T8">
                                  <a:pos x="T0" y="T1"/>
                                </a:cxn>
                                <a:cxn ang="T9">
                                  <a:pos x="T2" y="T3"/>
                                </a:cxn>
                                <a:cxn ang="T10">
                                  <a:pos x="T4" y="T5"/>
                                </a:cxn>
                                <a:cxn ang="T11">
                                  <a:pos x="T6" y="T7"/>
                                </a:cxn>
                              </a:cxnLst>
                              <a:rect l="T12" t="T13" r="T14" b="T15"/>
                              <a:pathLst>
                                <a:path w="11" h="93">
                                  <a:moveTo>
                                    <a:pt x="0" y="92"/>
                                  </a:moveTo>
                                  <a:lnTo>
                                    <a:pt x="6" y="67"/>
                                  </a:lnTo>
                                  <a:lnTo>
                                    <a:pt x="10" y="28"/>
                                  </a:lnTo>
                                  <a:lnTo>
                                    <a:pt x="4"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87" name="Freeform 2191"/>
                            <p:cNvSpPr>
                              <a:spLocks/>
                            </p:cNvSpPr>
                            <p:nvPr/>
                          </p:nvSpPr>
                          <p:spPr bwMode="auto">
                            <a:xfrm>
                              <a:off x="685" y="1874"/>
                              <a:ext cx="24" cy="6"/>
                            </a:xfrm>
                            <a:custGeom>
                              <a:avLst/>
                              <a:gdLst>
                                <a:gd name="T0" fmla="*/ 20 w 27"/>
                                <a:gd name="T1" fmla="*/ 4 h 7"/>
                                <a:gd name="T2" fmla="*/ 9 w 27"/>
                                <a:gd name="T3" fmla="*/ 4 h 7"/>
                                <a:gd name="T4" fmla="*/ 0 w 27"/>
                                <a:gd name="T5" fmla="*/ 0 h 7"/>
                                <a:gd name="T6" fmla="*/ 0 60000 65536"/>
                                <a:gd name="T7" fmla="*/ 0 60000 65536"/>
                                <a:gd name="T8" fmla="*/ 0 60000 65536"/>
                                <a:gd name="T9" fmla="*/ 0 w 27"/>
                                <a:gd name="T10" fmla="*/ 0 h 7"/>
                                <a:gd name="T11" fmla="*/ 27 w 27"/>
                                <a:gd name="T12" fmla="*/ 7 h 7"/>
                              </a:gdLst>
                              <a:ahLst/>
                              <a:cxnLst>
                                <a:cxn ang="T6">
                                  <a:pos x="T0" y="T1"/>
                                </a:cxn>
                                <a:cxn ang="T7">
                                  <a:pos x="T2" y="T3"/>
                                </a:cxn>
                                <a:cxn ang="T8">
                                  <a:pos x="T4" y="T5"/>
                                </a:cxn>
                              </a:cxnLst>
                              <a:rect l="T9" t="T10" r="T11" b="T12"/>
                              <a:pathLst>
                                <a:path w="27" h="7">
                                  <a:moveTo>
                                    <a:pt x="26" y="6"/>
                                  </a:moveTo>
                                  <a:lnTo>
                                    <a:pt x="11" y="6"/>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88" name="Freeform 2192"/>
                            <p:cNvSpPr>
                              <a:spLocks/>
                            </p:cNvSpPr>
                            <p:nvPr/>
                          </p:nvSpPr>
                          <p:spPr bwMode="auto">
                            <a:xfrm>
                              <a:off x="608" y="1874"/>
                              <a:ext cx="6" cy="60"/>
                            </a:xfrm>
                            <a:custGeom>
                              <a:avLst/>
                              <a:gdLst>
                                <a:gd name="T0" fmla="*/ 4 w 7"/>
                                <a:gd name="T1" fmla="*/ 0 h 68"/>
                                <a:gd name="T2" fmla="*/ 4 w 7"/>
                                <a:gd name="T3" fmla="*/ 39 h 68"/>
                                <a:gd name="T4" fmla="*/ 0 w 7"/>
                                <a:gd name="T5" fmla="*/ 52 h 68"/>
                                <a:gd name="T6" fmla="*/ 0 60000 65536"/>
                                <a:gd name="T7" fmla="*/ 0 60000 65536"/>
                                <a:gd name="T8" fmla="*/ 0 60000 65536"/>
                                <a:gd name="T9" fmla="*/ 0 w 7"/>
                                <a:gd name="T10" fmla="*/ 0 h 68"/>
                                <a:gd name="T11" fmla="*/ 7 w 7"/>
                                <a:gd name="T12" fmla="*/ 68 h 68"/>
                              </a:gdLst>
                              <a:ahLst/>
                              <a:cxnLst>
                                <a:cxn ang="T6">
                                  <a:pos x="T0" y="T1"/>
                                </a:cxn>
                                <a:cxn ang="T7">
                                  <a:pos x="T2" y="T3"/>
                                </a:cxn>
                                <a:cxn ang="T8">
                                  <a:pos x="T4" y="T5"/>
                                </a:cxn>
                              </a:cxnLst>
                              <a:rect l="T9" t="T10" r="T11" b="T12"/>
                              <a:pathLst>
                                <a:path w="7" h="68">
                                  <a:moveTo>
                                    <a:pt x="6" y="0"/>
                                  </a:moveTo>
                                  <a:lnTo>
                                    <a:pt x="6" y="50"/>
                                  </a:lnTo>
                                  <a:lnTo>
                                    <a:pt x="0" y="6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89" name="Freeform 2193"/>
                            <p:cNvSpPr>
                              <a:spLocks/>
                            </p:cNvSpPr>
                            <p:nvPr/>
                          </p:nvSpPr>
                          <p:spPr bwMode="auto">
                            <a:xfrm>
                              <a:off x="1067" y="1148"/>
                              <a:ext cx="11" cy="10"/>
                            </a:xfrm>
                            <a:custGeom>
                              <a:avLst/>
                              <a:gdLst>
                                <a:gd name="T0" fmla="*/ 9 w 12"/>
                                <a:gd name="T1" fmla="*/ 4 h 12"/>
                                <a:gd name="T2" fmla="*/ 9 w 12"/>
                                <a:gd name="T3" fmla="*/ 4 h 12"/>
                                <a:gd name="T4" fmla="*/ 9 w 12"/>
                                <a:gd name="T5" fmla="*/ 7 h 12"/>
                                <a:gd name="T6" fmla="*/ 9 w 12"/>
                                <a:gd name="T7" fmla="*/ 7 h 12"/>
                                <a:gd name="T8" fmla="*/ 9 w 12"/>
                                <a:gd name="T9" fmla="*/ 8 h 12"/>
                                <a:gd name="T10" fmla="*/ 6 w 12"/>
                                <a:gd name="T11" fmla="*/ 8 h 12"/>
                                <a:gd name="T12" fmla="*/ 6 w 12"/>
                                <a:gd name="T13" fmla="*/ 8 h 12"/>
                                <a:gd name="T14" fmla="*/ 6 w 12"/>
                                <a:gd name="T15" fmla="*/ 8 h 12"/>
                                <a:gd name="T16" fmla="*/ 6 w 12"/>
                                <a:gd name="T17" fmla="*/ 8 h 12"/>
                                <a:gd name="T18" fmla="*/ 5 w 12"/>
                                <a:gd name="T19" fmla="*/ 8 h 12"/>
                                <a:gd name="T20" fmla="*/ 5 w 12"/>
                                <a:gd name="T21" fmla="*/ 8 h 12"/>
                                <a:gd name="T22" fmla="*/ 5 w 12"/>
                                <a:gd name="T23" fmla="*/ 8 h 12"/>
                                <a:gd name="T24" fmla="*/ 2 w 12"/>
                                <a:gd name="T25" fmla="*/ 8 h 12"/>
                                <a:gd name="T26" fmla="*/ 2 w 12"/>
                                <a:gd name="T27" fmla="*/ 7 h 12"/>
                                <a:gd name="T28" fmla="*/ 2 w 12"/>
                                <a:gd name="T29" fmla="*/ 7 h 12"/>
                                <a:gd name="T30" fmla="*/ 2 w 12"/>
                                <a:gd name="T31" fmla="*/ 4 h 12"/>
                                <a:gd name="T32" fmla="*/ 0 w 12"/>
                                <a:gd name="T33" fmla="*/ 4 h 12"/>
                                <a:gd name="T34" fmla="*/ 2 w 12"/>
                                <a:gd name="T35" fmla="*/ 3 h 12"/>
                                <a:gd name="T36" fmla="*/ 2 w 12"/>
                                <a:gd name="T37" fmla="*/ 3 h 12"/>
                                <a:gd name="T38" fmla="*/ 2 w 12"/>
                                <a:gd name="T39" fmla="*/ 3 h 12"/>
                                <a:gd name="T40" fmla="*/ 2 w 12"/>
                                <a:gd name="T41" fmla="*/ 2 h 12"/>
                                <a:gd name="T42" fmla="*/ 5 w 12"/>
                                <a:gd name="T43" fmla="*/ 2 h 12"/>
                                <a:gd name="T44" fmla="*/ 5 w 12"/>
                                <a:gd name="T45" fmla="*/ 2 h 12"/>
                                <a:gd name="T46" fmla="*/ 5 w 12"/>
                                <a:gd name="T47" fmla="*/ 0 h 12"/>
                                <a:gd name="T48" fmla="*/ 6 w 12"/>
                                <a:gd name="T49" fmla="*/ 0 h 12"/>
                                <a:gd name="T50" fmla="*/ 6 w 12"/>
                                <a:gd name="T51" fmla="*/ 0 h 12"/>
                                <a:gd name="T52" fmla="*/ 6 w 12"/>
                                <a:gd name="T53" fmla="*/ 2 h 12"/>
                                <a:gd name="T54" fmla="*/ 6 w 12"/>
                                <a:gd name="T55" fmla="*/ 2 h 12"/>
                                <a:gd name="T56" fmla="*/ 9 w 12"/>
                                <a:gd name="T57" fmla="*/ 2 h 12"/>
                                <a:gd name="T58" fmla="*/ 9 w 12"/>
                                <a:gd name="T59" fmla="*/ 3 h 12"/>
                                <a:gd name="T60" fmla="*/ 9 w 12"/>
                                <a:gd name="T61" fmla="*/ 3 h 12"/>
                                <a:gd name="T62" fmla="*/ 9 w 12"/>
                                <a:gd name="T63" fmla="*/ 3 h 12"/>
                                <a:gd name="T64" fmla="*/ 9 w 12"/>
                                <a:gd name="T65" fmla="*/ 4 h 12"/>
                                <a:gd name="T66" fmla="*/ 9 w 12"/>
                                <a:gd name="T67" fmla="*/ 4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
                                <a:gd name="T103" fmla="*/ 0 h 12"/>
                                <a:gd name="T104" fmla="*/ 12 w 12"/>
                                <a:gd name="T105" fmla="*/ 12 h 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 h="12">
                                  <a:moveTo>
                                    <a:pt x="11" y="6"/>
                                  </a:moveTo>
                                  <a:lnTo>
                                    <a:pt x="11" y="6"/>
                                  </a:lnTo>
                                  <a:lnTo>
                                    <a:pt x="11" y="9"/>
                                  </a:lnTo>
                                  <a:lnTo>
                                    <a:pt x="11" y="11"/>
                                  </a:lnTo>
                                  <a:lnTo>
                                    <a:pt x="8" y="11"/>
                                  </a:lnTo>
                                  <a:lnTo>
                                    <a:pt x="7" y="11"/>
                                  </a:lnTo>
                                  <a:lnTo>
                                    <a:pt x="5" y="11"/>
                                  </a:lnTo>
                                  <a:lnTo>
                                    <a:pt x="2" y="11"/>
                                  </a:lnTo>
                                  <a:lnTo>
                                    <a:pt x="2" y="9"/>
                                  </a:lnTo>
                                  <a:lnTo>
                                    <a:pt x="2" y="6"/>
                                  </a:lnTo>
                                  <a:lnTo>
                                    <a:pt x="0" y="6"/>
                                  </a:lnTo>
                                  <a:lnTo>
                                    <a:pt x="2" y="4"/>
                                  </a:lnTo>
                                  <a:lnTo>
                                    <a:pt x="2" y="2"/>
                                  </a:lnTo>
                                  <a:lnTo>
                                    <a:pt x="5" y="2"/>
                                  </a:lnTo>
                                  <a:lnTo>
                                    <a:pt x="5" y="0"/>
                                  </a:lnTo>
                                  <a:lnTo>
                                    <a:pt x="7" y="0"/>
                                  </a:lnTo>
                                  <a:lnTo>
                                    <a:pt x="8" y="0"/>
                                  </a:lnTo>
                                  <a:lnTo>
                                    <a:pt x="8" y="2"/>
                                  </a:lnTo>
                                  <a:lnTo>
                                    <a:pt x="11" y="2"/>
                                  </a:lnTo>
                                  <a:lnTo>
                                    <a:pt x="11" y="4"/>
                                  </a:lnTo>
                                  <a:lnTo>
                                    <a:pt x="11" y="6"/>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9490" name="Freeform 2194"/>
                            <p:cNvSpPr>
                              <a:spLocks/>
                            </p:cNvSpPr>
                            <p:nvPr/>
                          </p:nvSpPr>
                          <p:spPr bwMode="auto">
                            <a:xfrm>
                              <a:off x="285" y="1690"/>
                              <a:ext cx="52" cy="36"/>
                            </a:xfrm>
                            <a:custGeom>
                              <a:avLst/>
                              <a:gdLst>
                                <a:gd name="T0" fmla="*/ 0 w 57"/>
                                <a:gd name="T1" fmla="*/ 31 h 41"/>
                                <a:gd name="T2" fmla="*/ 12 w 57"/>
                                <a:gd name="T3" fmla="*/ 24 h 41"/>
                                <a:gd name="T4" fmla="*/ 31 w 57"/>
                                <a:gd name="T5" fmla="*/ 13 h 41"/>
                                <a:gd name="T6" fmla="*/ 47 w 57"/>
                                <a:gd name="T7" fmla="*/ 0 h 41"/>
                                <a:gd name="T8" fmla="*/ 0 60000 65536"/>
                                <a:gd name="T9" fmla="*/ 0 60000 65536"/>
                                <a:gd name="T10" fmla="*/ 0 60000 65536"/>
                                <a:gd name="T11" fmla="*/ 0 60000 65536"/>
                                <a:gd name="T12" fmla="*/ 0 w 57"/>
                                <a:gd name="T13" fmla="*/ 0 h 41"/>
                                <a:gd name="T14" fmla="*/ 57 w 57"/>
                                <a:gd name="T15" fmla="*/ 41 h 41"/>
                              </a:gdLst>
                              <a:ahLst/>
                              <a:cxnLst>
                                <a:cxn ang="T8">
                                  <a:pos x="T0" y="T1"/>
                                </a:cxn>
                                <a:cxn ang="T9">
                                  <a:pos x="T2" y="T3"/>
                                </a:cxn>
                                <a:cxn ang="T10">
                                  <a:pos x="T4" y="T5"/>
                                </a:cxn>
                                <a:cxn ang="T11">
                                  <a:pos x="T6" y="T7"/>
                                </a:cxn>
                              </a:cxnLst>
                              <a:rect l="T12" t="T13" r="T14" b="T15"/>
                              <a:pathLst>
                                <a:path w="57" h="41">
                                  <a:moveTo>
                                    <a:pt x="0" y="40"/>
                                  </a:moveTo>
                                  <a:lnTo>
                                    <a:pt x="14" y="31"/>
                                  </a:lnTo>
                                  <a:lnTo>
                                    <a:pt x="37" y="17"/>
                                  </a:lnTo>
                                  <a:lnTo>
                                    <a:pt x="56"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grpSp>
                    </p:grpSp>
                    <p:grpSp>
                      <p:nvGrpSpPr>
                        <p:cNvPr id="57366" name="Group 2195"/>
                        <p:cNvGrpSpPr>
                          <a:grpSpLocks/>
                        </p:cNvGrpSpPr>
                        <p:nvPr/>
                      </p:nvGrpSpPr>
                      <p:grpSpPr bwMode="auto">
                        <a:xfrm>
                          <a:off x="1934" y="2821"/>
                          <a:ext cx="1647" cy="1014"/>
                          <a:chOff x="2127" y="3197"/>
                          <a:chExt cx="1812" cy="1149"/>
                        </a:xfrm>
                      </p:grpSpPr>
                      <p:sp>
                        <p:nvSpPr>
                          <p:cNvPr id="57367" name="Freeform 2196"/>
                          <p:cNvSpPr>
                            <a:spLocks/>
                          </p:cNvSpPr>
                          <p:nvPr/>
                        </p:nvSpPr>
                        <p:spPr bwMode="auto">
                          <a:xfrm>
                            <a:off x="2148" y="3197"/>
                            <a:ext cx="1791" cy="1089"/>
                          </a:xfrm>
                          <a:custGeom>
                            <a:avLst/>
                            <a:gdLst>
                              <a:gd name="T0" fmla="*/ 220 w 1791"/>
                              <a:gd name="T1" fmla="*/ 733 h 1089"/>
                              <a:gd name="T2" fmla="*/ 192 w 1791"/>
                              <a:gd name="T3" fmla="*/ 812 h 1089"/>
                              <a:gd name="T4" fmla="*/ 213 w 1791"/>
                              <a:gd name="T5" fmla="*/ 979 h 1089"/>
                              <a:gd name="T6" fmla="*/ 205 w 1791"/>
                              <a:gd name="T7" fmla="*/ 1015 h 1089"/>
                              <a:gd name="T8" fmla="*/ 167 w 1791"/>
                              <a:gd name="T9" fmla="*/ 1024 h 1089"/>
                              <a:gd name="T10" fmla="*/ 117 w 1791"/>
                              <a:gd name="T11" fmla="*/ 1021 h 1089"/>
                              <a:gd name="T12" fmla="*/ 88 w 1791"/>
                              <a:gd name="T13" fmla="*/ 967 h 1089"/>
                              <a:gd name="T14" fmla="*/ 98 w 1791"/>
                              <a:gd name="T15" fmla="*/ 858 h 1089"/>
                              <a:gd name="T16" fmla="*/ 64 w 1791"/>
                              <a:gd name="T17" fmla="*/ 710 h 1089"/>
                              <a:gd name="T18" fmla="*/ 38 w 1791"/>
                              <a:gd name="T19" fmla="*/ 549 h 1089"/>
                              <a:gd name="T20" fmla="*/ 0 w 1791"/>
                              <a:gd name="T21" fmla="*/ 430 h 1089"/>
                              <a:gd name="T22" fmla="*/ 31 w 1791"/>
                              <a:gd name="T23" fmla="*/ 281 h 1089"/>
                              <a:gd name="T24" fmla="*/ 180 w 1791"/>
                              <a:gd name="T25" fmla="*/ 85 h 1089"/>
                              <a:gd name="T26" fmla="*/ 294 w 1791"/>
                              <a:gd name="T27" fmla="*/ 40 h 1089"/>
                              <a:gd name="T28" fmla="*/ 536 w 1791"/>
                              <a:gd name="T29" fmla="*/ 0 h 1089"/>
                              <a:gd name="T30" fmla="*/ 787 w 1791"/>
                              <a:gd name="T31" fmla="*/ 27 h 1089"/>
                              <a:gd name="T32" fmla="*/ 1092 w 1791"/>
                              <a:gd name="T33" fmla="*/ 115 h 1089"/>
                              <a:gd name="T34" fmla="*/ 1418 w 1791"/>
                              <a:gd name="T35" fmla="*/ 203 h 1089"/>
                              <a:gd name="T36" fmla="*/ 1549 w 1791"/>
                              <a:gd name="T37" fmla="*/ 263 h 1089"/>
                              <a:gd name="T38" fmla="*/ 1698 w 1791"/>
                              <a:gd name="T39" fmla="*/ 302 h 1089"/>
                              <a:gd name="T40" fmla="*/ 1771 w 1791"/>
                              <a:gd name="T41" fmla="*/ 336 h 1089"/>
                              <a:gd name="T42" fmla="*/ 1786 w 1791"/>
                              <a:gd name="T43" fmla="*/ 361 h 1089"/>
                              <a:gd name="T44" fmla="*/ 1778 w 1791"/>
                              <a:gd name="T45" fmla="*/ 382 h 1089"/>
                              <a:gd name="T46" fmla="*/ 1790 w 1791"/>
                              <a:gd name="T47" fmla="*/ 433 h 1089"/>
                              <a:gd name="T48" fmla="*/ 1779 w 1791"/>
                              <a:gd name="T49" fmla="*/ 501 h 1089"/>
                              <a:gd name="T50" fmla="*/ 1742 w 1791"/>
                              <a:gd name="T51" fmla="*/ 503 h 1089"/>
                              <a:gd name="T52" fmla="*/ 1708 w 1791"/>
                              <a:gd name="T53" fmla="*/ 463 h 1089"/>
                              <a:gd name="T54" fmla="*/ 1683 w 1791"/>
                              <a:gd name="T55" fmla="*/ 486 h 1089"/>
                              <a:gd name="T56" fmla="*/ 1721 w 1791"/>
                              <a:gd name="T57" fmla="*/ 589 h 1089"/>
                              <a:gd name="T58" fmla="*/ 1731 w 1791"/>
                              <a:gd name="T59" fmla="*/ 599 h 1089"/>
                              <a:gd name="T60" fmla="*/ 1744 w 1791"/>
                              <a:gd name="T61" fmla="*/ 620 h 1089"/>
                              <a:gd name="T62" fmla="*/ 1756 w 1791"/>
                              <a:gd name="T63" fmla="*/ 634 h 1089"/>
                              <a:gd name="T64" fmla="*/ 1786 w 1791"/>
                              <a:gd name="T65" fmla="*/ 647 h 1089"/>
                              <a:gd name="T66" fmla="*/ 1759 w 1791"/>
                              <a:gd name="T67" fmla="*/ 708 h 1089"/>
                              <a:gd name="T68" fmla="*/ 1677 w 1791"/>
                              <a:gd name="T69" fmla="*/ 718 h 1089"/>
                              <a:gd name="T70" fmla="*/ 1677 w 1791"/>
                              <a:gd name="T71" fmla="*/ 731 h 1089"/>
                              <a:gd name="T72" fmla="*/ 1674 w 1791"/>
                              <a:gd name="T73" fmla="*/ 754 h 1089"/>
                              <a:gd name="T74" fmla="*/ 1589 w 1791"/>
                              <a:gd name="T75" fmla="*/ 743 h 1089"/>
                              <a:gd name="T76" fmla="*/ 1549 w 1791"/>
                              <a:gd name="T77" fmla="*/ 741 h 1089"/>
                              <a:gd name="T78" fmla="*/ 1523 w 1791"/>
                              <a:gd name="T79" fmla="*/ 737 h 1089"/>
                              <a:gd name="T80" fmla="*/ 1506 w 1791"/>
                              <a:gd name="T81" fmla="*/ 724 h 1089"/>
                              <a:gd name="T82" fmla="*/ 1241 w 1791"/>
                              <a:gd name="T83" fmla="*/ 702 h 1089"/>
                              <a:gd name="T84" fmla="*/ 1199 w 1791"/>
                              <a:gd name="T85" fmla="*/ 764 h 1089"/>
                              <a:gd name="T86" fmla="*/ 1173 w 1791"/>
                              <a:gd name="T87" fmla="*/ 880 h 1089"/>
                              <a:gd name="T88" fmla="*/ 1162 w 1791"/>
                              <a:gd name="T89" fmla="*/ 977 h 1089"/>
                              <a:gd name="T90" fmla="*/ 1167 w 1791"/>
                              <a:gd name="T91" fmla="*/ 1040 h 1089"/>
                              <a:gd name="T92" fmla="*/ 1153 w 1791"/>
                              <a:gd name="T93" fmla="*/ 1045 h 1089"/>
                              <a:gd name="T94" fmla="*/ 1147 w 1791"/>
                              <a:gd name="T95" fmla="*/ 1079 h 1089"/>
                              <a:gd name="T96" fmla="*/ 1063 w 1791"/>
                              <a:gd name="T97" fmla="*/ 1029 h 1089"/>
                              <a:gd name="T98" fmla="*/ 1044 w 1791"/>
                              <a:gd name="T99" fmla="*/ 1032 h 1089"/>
                              <a:gd name="T100" fmla="*/ 1042 w 1791"/>
                              <a:gd name="T101" fmla="*/ 914 h 1089"/>
                              <a:gd name="T102" fmla="*/ 1024 w 1791"/>
                              <a:gd name="T103" fmla="*/ 806 h 1089"/>
                              <a:gd name="T104" fmla="*/ 996 w 1791"/>
                              <a:gd name="T105" fmla="*/ 702 h 1089"/>
                              <a:gd name="T106" fmla="*/ 969 w 1791"/>
                              <a:gd name="T107" fmla="*/ 624 h 1089"/>
                              <a:gd name="T108" fmla="*/ 902 w 1791"/>
                              <a:gd name="T109" fmla="*/ 608 h 1089"/>
                              <a:gd name="T110" fmla="*/ 666 w 1791"/>
                              <a:gd name="T111" fmla="*/ 604 h 1089"/>
                              <a:gd name="T112" fmla="*/ 453 w 1791"/>
                              <a:gd name="T113" fmla="*/ 553 h 1089"/>
                              <a:gd name="T114" fmla="*/ 374 w 1791"/>
                              <a:gd name="T115" fmla="*/ 559 h 1089"/>
                              <a:gd name="T116" fmla="*/ 236 w 1791"/>
                              <a:gd name="T117" fmla="*/ 697 h 10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91"/>
                              <a:gd name="T178" fmla="*/ 0 h 1089"/>
                              <a:gd name="T179" fmla="*/ 1791 w 1791"/>
                              <a:gd name="T180" fmla="*/ 1089 h 10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91" h="1089">
                                <a:moveTo>
                                  <a:pt x="236" y="697"/>
                                </a:moveTo>
                                <a:lnTo>
                                  <a:pt x="236" y="708"/>
                                </a:lnTo>
                                <a:lnTo>
                                  <a:pt x="233" y="716"/>
                                </a:lnTo>
                                <a:lnTo>
                                  <a:pt x="229" y="722"/>
                                </a:lnTo>
                                <a:lnTo>
                                  <a:pt x="225" y="729"/>
                                </a:lnTo>
                                <a:lnTo>
                                  <a:pt x="220" y="733"/>
                                </a:lnTo>
                                <a:lnTo>
                                  <a:pt x="213" y="737"/>
                                </a:lnTo>
                                <a:lnTo>
                                  <a:pt x="207" y="737"/>
                                </a:lnTo>
                                <a:lnTo>
                                  <a:pt x="201" y="737"/>
                                </a:lnTo>
                                <a:lnTo>
                                  <a:pt x="198" y="757"/>
                                </a:lnTo>
                                <a:lnTo>
                                  <a:pt x="196" y="783"/>
                                </a:lnTo>
                                <a:lnTo>
                                  <a:pt x="192" y="812"/>
                                </a:lnTo>
                                <a:lnTo>
                                  <a:pt x="190" y="847"/>
                                </a:lnTo>
                                <a:lnTo>
                                  <a:pt x="190" y="883"/>
                                </a:lnTo>
                                <a:lnTo>
                                  <a:pt x="195" y="920"/>
                                </a:lnTo>
                                <a:lnTo>
                                  <a:pt x="198" y="942"/>
                                </a:lnTo>
                                <a:lnTo>
                                  <a:pt x="205" y="960"/>
                                </a:lnTo>
                                <a:lnTo>
                                  <a:pt x="213" y="979"/>
                                </a:lnTo>
                                <a:lnTo>
                                  <a:pt x="224" y="998"/>
                                </a:lnTo>
                                <a:lnTo>
                                  <a:pt x="222" y="1002"/>
                                </a:lnTo>
                                <a:lnTo>
                                  <a:pt x="217" y="1004"/>
                                </a:lnTo>
                                <a:lnTo>
                                  <a:pt x="213" y="1009"/>
                                </a:lnTo>
                                <a:lnTo>
                                  <a:pt x="209" y="1012"/>
                                </a:lnTo>
                                <a:lnTo>
                                  <a:pt x="205" y="1015"/>
                                </a:lnTo>
                                <a:lnTo>
                                  <a:pt x="201" y="1019"/>
                                </a:lnTo>
                                <a:lnTo>
                                  <a:pt x="196" y="1021"/>
                                </a:lnTo>
                                <a:lnTo>
                                  <a:pt x="195" y="1021"/>
                                </a:lnTo>
                                <a:lnTo>
                                  <a:pt x="186" y="1021"/>
                                </a:lnTo>
                                <a:lnTo>
                                  <a:pt x="175" y="1024"/>
                                </a:lnTo>
                                <a:lnTo>
                                  <a:pt x="167" y="1024"/>
                                </a:lnTo>
                                <a:lnTo>
                                  <a:pt x="156" y="1025"/>
                                </a:lnTo>
                                <a:lnTo>
                                  <a:pt x="147" y="1027"/>
                                </a:lnTo>
                                <a:lnTo>
                                  <a:pt x="136" y="1029"/>
                                </a:lnTo>
                                <a:lnTo>
                                  <a:pt x="127" y="1029"/>
                                </a:lnTo>
                                <a:lnTo>
                                  <a:pt x="118" y="1032"/>
                                </a:lnTo>
                                <a:lnTo>
                                  <a:pt x="117" y="1021"/>
                                </a:lnTo>
                                <a:lnTo>
                                  <a:pt x="115" y="1010"/>
                                </a:lnTo>
                                <a:lnTo>
                                  <a:pt x="110" y="1000"/>
                                </a:lnTo>
                                <a:lnTo>
                                  <a:pt x="106" y="990"/>
                                </a:lnTo>
                                <a:lnTo>
                                  <a:pt x="102" y="979"/>
                                </a:lnTo>
                                <a:lnTo>
                                  <a:pt x="96" y="973"/>
                                </a:lnTo>
                                <a:lnTo>
                                  <a:pt x="88" y="967"/>
                                </a:lnTo>
                                <a:lnTo>
                                  <a:pt x="79" y="965"/>
                                </a:lnTo>
                                <a:lnTo>
                                  <a:pt x="81" y="944"/>
                                </a:lnTo>
                                <a:lnTo>
                                  <a:pt x="83" y="922"/>
                                </a:lnTo>
                                <a:lnTo>
                                  <a:pt x="88" y="902"/>
                                </a:lnTo>
                                <a:lnTo>
                                  <a:pt x="94" y="879"/>
                                </a:lnTo>
                                <a:lnTo>
                                  <a:pt x="98" y="858"/>
                                </a:lnTo>
                                <a:lnTo>
                                  <a:pt x="98" y="837"/>
                                </a:lnTo>
                                <a:lnTo>
                                  <a:pt x="98" y="817"/>
                                </a:lnTo>
                                <a:lnTo>
                                  <a:pt x="92" y="794"/>
                                </a:lnTo>
                                <a:lnTo>
                                  <a:pt x="81" y="764"/>
                                </a:lnTo>
                                <a:lnTo>
                                  <a:pt x="71" y="735"/>
                                </a:lnTo>
                                <a:lnTo>
                                  <a:pt x="64" y="710"/>
                                </a:lnTo>
                                <a:lnTo>
                                  <a:pt x="60" y="687"/>
                                </a:lnTo>
                                <a:lnTo>
                                  <a:pt x="56" y="662"/>
                                </a:lnTo>
                                <a:lnTo>
                                  <a:pt x="54" y="634"/>
                                </a:lnTo>
                                <a:lnTo>
                                  <a:pt x="52" y="604"/>
                                </a:lnTo>
                                <a:lnTo>
                                  <a:pt x="52" y="566"/>
                                </a:lnTo>
                                <a:lnTo>
                                  <a:pt x="38" y="549"/>
                                </a:lnTo>
                                <a:lnTo>
                                  <a:pt x="26" y="530"/>
                                </a:lnTo>
                                <a:lnTo>
                                  <a:pt x="17" y="511"/>
                                </a:lnTo>
                                <a:lnTo>
                                  <a:pt x="10" y="493"/>
                                </a:lnTo>
                                <a:lnTo>
                                  <a:pt x="7" y="472"/>
                                </a:lnTo>
                                <a:lnTo>
                                  <a:pt x="2" y="450"/>
                                </a:lnTo>
                                <a:lnTo>
                                  <a:pt x="0" y="430"/>
                                </a:lnTo>
                                <a:lnTo>
                                  <a:pt x="0" y="409"/>
                                </a:lnTo>
                                <a:lnTo>
                                  <a:pt x="2" y="388"/>
                                </a:lnTo>
                                <a:lnTo>
                                  <a:pt x="7" y="368"/>
                                </a:lnTo>
                                <a:lnTo>
                                  <a:pt x="10" y="344"/>
                                </a:lnTo>
                                <a:lnTo>
                                  <a:pt x="17" y="323"/>
                                </a:lnTo>
                                <a:lnTo>
                                  <a:pt x="31" y="281"/>
                                </a:lnTo>
                                <a:lnTo>
                                  <a:pt x="52" y="242"/>
                                </a:lnTo>
                                <a:lnTo>
                                  <a:pt x="75" y="203"/>
                                </a:lnTo>
                                <a:lnTo>
                                  <a:pt x="100" y="167"/>
                                </a:lnTo>
                                <a:lnTo>
                                  <a:pt x="125" y="136"/>
                                </a:lnTo>
                                <a:lnTo>
                                  <a:pt x="153" y="108"/>
                                </a:lnTo>
                                <a:lnTo>
                                  <a:pt x="180" y="85"/>
                                </a:lnTo>
                                <a:lnTo>
                                  <a:pt x="207" y="66"/>
                                </a:lnTo>
                                <a:lnTo>
                                  <a:pt x="220" y="60"/>
                                </a:lnTo>
                                <a:lnTo>
                                  <a:pt x="231" y="56"/>
                                </a:lnTo>
                                <a:lnTo>
                                  <a:pt x="244" y="54"/>
                                </a:lnTo>
                                <a:lnTo>
                                  <a:pt x="255" y="54"/>
                                </a:lnTo>
                                <a:lnTo>
                                  <a:pt x="294" y="40"/>
                                </a:lnTo>
                                <a:lnTo>
                                  <a:pt x="334" y="27"/>
                                </a:lnTo>
                                <a:lnTo>
                                  <a:pt x="374" y="18"/>
                                </a:lnTo>
                                <a:lnTo>
                                  <a:pt x="413" y="10"/>
                                </a:lnTo>
                                <a:lnTo>
                                  <a:pt x="455" y="4"/>
                                </a:lnTo>
                                <a:lnTo>
                                  <a:pt x="494" y="2"/>
                                </a:lnTo>
                                <a:lnTo>
                                  <a:pt x="536" y="0"/>
                                </a:lnTo>
                                <a:lnTo>
                                  <a:pt x="579" y="0"/>
                                </a:lnTo>
                                <a:lnTo>
                                  <a:pt x="621" y="2"/>
                                </a:lnTo>
                                <a:lnTo>
                                  <a:pt x="662" y="6"/>
                                </a:lnTo>
                                <a:lnTo>
                                  <a:pt x="704" y="10"/>
                                </a:lnTo>
                                <a:lnTo>
                                  <a:pt x="746" y="18"/>
                                </a:lnTo>
                                <a:lnTo>
                                  <a:pt x="787" y="27"/>
                                </a:lnTo>
                                <a:lnTo>
                                  <a:pt x="831" y="38"/>
                                </a:lnTo>
                                <a:lnTo>
                                  <a:pt x="873" y="48"/>
                                </a:lnTo>
                                <a:lnTo>
                                  <a:pt x="917" y="60"/>
                                </a:lnTo>
                                <a:lnTo>
                                  <a:pt x="975" y="79"/>
                                </a:lnTo>
                                <a:lnTo>
                                  <a:pt x="1034" y="98"/>
                                </a:lnTo>
                                <a:lnTo>
                                  <a:pt x="1092" y="115"/>
                                </a:lnTo>
                                <a:lnTo>
                                  <a:pt x="1153" y="133"/>
                                </a:lnTo>
                                <a:lnTo>
                                  <a:pt x="1214" y="148"/>
                                </a:lnTo>
                                <a:lnTo>
                                  <a:pt x="1276" y="165"/>
                                </a:lnTo>
                                <a:lnTo>
                                  <a:pt x="1341" y="179"/>
                                </a:lnTo>
                                <a:lnTo>
                                  <a:pt x="1408" y="192"/>
                                </a:lnTo>
                                <a:lnTo>
                                  <a:pt x="1418" y="203"/>
                                </a:lnTo>
                                <a:lnTo>
                                  <a:pt x="1428" y="211"/>
                                </a:lnTo>
                                <a:lnTo>
                                  <a:pt x="1441" y="219"/>
                                </a:lnTo>
                                <a:lnTo>
                                  <a:pt x="1456" y="228"/>
                                </a:lnTo>
                                <a:lnTo>
                                  <a:pt x="1485" y="240"/>
                                </a:lnTo>
                                <a:lnTo>
                                  <a:pt x="1516" y="252"/>
                                </a:lnTo>
                                <a:lnTo>
                                  <a:pt x="1549" y="263"/>
                                </a:lnTo>
                                <a:lnTo>
                                  <a:pt x="1581" y="273"/>
                                </a:lnTo>
                                <a:lnTo>
                                  <a:pt x="1613" y="286"/>
                                </a:lnTo>
                                <a:lnTo>
                                  <a:pt x="1638" y="298"/>
                                </a:lnTo>
                                <a:lnTo>
                                  <a:pt x="1661" y="298"/>
                                </a:lnTo>
                                <a:lnTo>
                                  <a:pt x="1679" y="301"/>
                                </a:lnTo>
                                <a:lnTo>
                                  <a:pt x="1698" y="302"/>
                                </a:lnTo>
                                <a:lnTo>
                                  <a:pt x="1714" y="306"/>
                                </a:lnTo>
                                <a:lnTo>
                                  <a:pt x="1729" y="311"/>
                                </a:lnTo>
                                <a:lnTo>
                                  <a:pt x="1744" y="317"/>
                                </a:lnTo>
                                <a:lnTo>
                                  <a:pt x="1756" y="326"/>
                                </a:lnTo>
                                <a:lnTo>
                                  <a:pt x="1769" y="336"/>
                                </a:lnTo>
                                <a:lnTo>
                                  <a:pt x="1771" y="336"/>
                                </a:lnTo>
                                <a:lnTo>
                                  <a:pt x="1773" y="340"/>
                                </a:lnTo>
                                <a:lnTo>
                                  <a:pt x="1775" y="342"/>
                                </a:lnTo>
                                <a:lnTo>
                                  <a:pt x="1778" y="346"/>
                                </a:lnTo>
                                <a:lnTo>
                                  <a:pt x="1781" y="353"/>
                                </a:lnTo>
                                <a:lnTo>
                                  <a:pt x="1784" y="357"/>
                                </a:lnTo>
                                <a:lnTo>
                                  <a:pt x="1786" y="361"/>
                                </a:lnTo>
                                <a:lnTo>
                                  <a:pt x="1788" y="365"/>
                                </a:lnTo>
                                <a:lnTo>
                                  <a:pt x="1786" y="368"/>
                                </a:lnTo>
                                <a:lnTo>
                                  <a:pt x="1784" y="371"/>
                                </a:lnTo>
                                <a:lnTo>
                                  <a:pt x="1781" y="376"/>
                                </a:lnTo>
                                <a:lnTo>
                                  <a:pt x="1779" y="378"/>
                                </a:lnTo>
                                <a:lnTo>
                                  <a:pt x="1778" y="382"/>
                                </a:lnTo>
                                <a:lnTo>
                                  <a:pt x="1773" y="384"/>
                                </a:lnTo>
                                <a:lnTo>
                                  <a:pt x="1769" y="388"/>
                                </a:lnTo>
                                <a:lnTo>
                                  <a:pt x="1764" y="391"/>
                                </a:lnTo>
                                <a:lnTo>
                                  <a:pt x="1786" y="411"/>
                                </a:lnTo>
                                <a:lnTo>
                                  <a:pt x="1790" y="422"/>
                                </a:lnTo>
                                <a:lnTo>
                                  <a:pt x="1790" y="433"/>
                                </a:lnTo>
                                <a:lnTo>
                                  <a:pt x="1790" y="444"/>
                                </a:lnTo>
                                <a:lnTo>
                                  <a:pt x="1790" y="457"/>
                                </a:lnTo>
                                <a:lnTo>
                                  <a:pt x="1790" y="467"/>
                                </a:lnTo>
                                <a:lnTo>
                                  <a:pt x="1786" y="480"/>
                                </a:lnTo>
                                <a:lnTo>
                                  <a:pt x="1784" y="490"/>
                                </a:lnTo>
                                <a:lnTo>
                                  <a:pt x="1779" y="501"/>
                                </a:lnTo>
                                <a:lnTo>
                                  <a:pt x="1771" y="501"/>
                                </a:lnTo>
                                <a:lnTo>
                                  <a:pt x="1764" y="503"/>
                                </a:lnTo>
                                <a:lnTo>
                                  <a:pt x="1761" y="505"/>
                                </a:lnTo>
                                <a:lnTo>
                                  <a:pt x="1754" y="507"/>
                                </a:lnTo>
                                <a:lnTo>
                                  <a:pt x="1748" y="507"/>
                                </a:lnTo>
                                <a:lnTo>
                                  <a:pt x="1742" y="503"/>
                                </a:lnTo>
                                <a:lnTo>
                                  <a:pt x="1735" y="497"/>
                                </a:lnTo>
                                <a:lnTo>
                                  <a:pt x="1725" y="484"/>
                                </a:lnTo>
                                <a:lnTo>
                                  <a:pt x="1723" y="478"/>
                                </a:lnTo>
                                <a:lnTo>
                                  <a:pt x="1719" y="474"/>
                                </a:lnTo>
                                <a:lnTo>
                                  <a:pt x="1714" y="467"/>
                                </a:lnTo>
                                <a:lnTo>
                                  <a:pt x="1708" y="463"/>
                                </a:lnTo>
                                <a:lnTo>
                                  <a:pt x="1702" y="459"/>
                                </a:lnTo>
                                <a:lnTo>
                                  <a:pt x="1695" y="457"/>
                                </a:lnTo>
                                <a:lnTo>
                                  <a:pt x="1689" y="455"/>
                                </a:lnTo>
                                <a:lnTo>
                                  <a:pt x="1681" y="455"/>
                                </a:lnTo>
                                <a:lnTo>
                                  <a:pt x="1681" y="467"/>
                                </a:lnTo>
                                <a:lnTo>
                                  <a:pt x="1683" y="486"/>
                                </a:lnTo>
                                <a:lnTo>
                                  <a:pt x="1687" y="507"/>
                                </a:lnTo>
                                <a:lnTo>
                                  <a:pt x="1694" y="530"/>
                                </a:lnTo>
                                <a:lnTo>
                                  <a:pt x="1702" y="551"/>
                                </a:lnTo>
                                <a:lnTo>
                                  <a:pt x="1710" y="570"/>
                                </a:lnTo>
                                <a:lnTo>
                                  <a:pt x="1717" y="582"/>
                                </a:lnTo>
                                <a:lnTo>
                                  <a:pt x="1721" y="589"/>
                                </a:lnTo>
                                <a:lnTo>
                                  <a:pt x="1723" y="591"/>
                                </a:lnTo>
                                <a:lnTo>
                                  <a:pt x="1725" y="593"/>
                                </a:lnTo>
                                <a:lnTo>
                                  <a:pt x="1727" y="595"/>
                                </a:lnTo>
                                <a:lnTo>
                                  <a:pt x="1729" y="595"/>
                                </a:lnTo>
                                <a:lnTo>
                                  <a:pt x="1729" y="597"/>
                                </a:lnTo>
                                <a:lnTo>
                                  <a:pt x="1731" y="599"/>
                                </a:lnTo>
                                <a:lnTo>
                                  <a:pt x="1731" y="604"/>
                                </a:lnTo>
                                <a:lnTo>
                                  <a:pt x="1731" y="608"/>
                                </a:lnTo>
                                <a:lnTo>
                                  <a:pt x="1738" y="612"/>
                                </a:lnTo>
                                <a:lnTo>
                                  <a:pt x="1740" y="614"/>
                                </a:lnTo>
                                <a:lnTo>
                                  <a:pt x="1742" y="618"/>
                                </a:lnTo>
                                <a:lnTo>
                                  <a:pt x="1744" y="620"/>
                                </a:lnTo>
                                <a:lnTo>
                                  <a:pt x="1744" y="624"/>
                                </a:lnTo>
                                <a:lnTo>
                                  <a:pt x="1744" y="626"/>
                                </a:lnTo>
                                <a:lnTo>
                                  <a:pt x="1746" y="631"/>
                                </a:lnTo>
                                <a:lnTo>
                                  <a:pt x="1746" y="634"/>
                                </a:lnTo>
                                <a:lnTo>
                                  <a:pt x="1750" y="634"/>
                                </a:lnTo>
                                <a:lnTo>
                                  <a:pt x="1756" y="634"/>
                                </a:lnTo>
                                <a:lnTo>
                                  <a:pt x="1763" y="637"/>
                                </a:lnTo>
                                <a:lnTo>
                                  <a:pt x="1767" y="637"/>
                                </a:lnTo>
                                <a:lnTo>
                                  <a:pt x="1773" y="639"/>
                                </a:lnTo>
                                <a:lnTo>
                                  <a:pt x="1778" y="640"/>
                                </a:lnTo>
                                <a:lnTo>
                                  <a:pt x="1784" y="645"/>
                                </a:lnTo>
                                <a:lnTo>
                                  <a:pt x="1786" y="647"/>
                                </a:lnTo>
                                <a:lnTo>
                                  <a:pt x="1788" y="659"/>
                                </a:lnTo>
                                <a:lnTo>
                                  <a:pt x="1786" y="670"/>
                                </a:lnTo>
                                <a:lnTo>
                                  <a:pt x="1781" y="680"/>
                                </a:lnTo>
                                <a:lnTo>
                                  <a:pt x="1775" y="691"/>
                                </a:lnTo>
                                <a:lnTo>
                                  <a:pt x="1767" y="699"/>
                                </a:lnTo>
                                <a:lnTo>
                                  <a:pt x="1759" y="708"/>
                                </a:lnTo>
                                <a:lnTo>
                                  <a:pt x="1748" y="716"/>
                                </a:lnTo>
                                <a:lnTo>
                                  <a:pt x="1740" y="720"/>
                                </a:lnTo>
                                <a:lnTo>
                                  <a:pt x="1685" y="720"/>
                                </a:lnTo>
                                <a:lnTo>
                                  <a:pt x="1681" y="720"/>
                                </a:lnTo>
                                <a:lnTo>
                                  <a:pt x="1679" y="718"/>
                                </a:lnTo>
                                <a:lnTo>
                                  <a:pt x="1677" y="718"/>
                                </a:lnTo>
                                <a:lnTo>
                                  <a:pt x="1677" y="720"/>
                                </a:lnTo>
                                <a:lnTo>
                                  <a:pt x="1677" y="722"/>
                                </a:lnTo>
                                <a:lnTo>
                                  <a:pt x="1677" y="724"/>
                                </a:lnTo>
                                <a:lnTo>
                                  <a:pt x="1679" y="726"/>
                                </a:lnTo>
                                <a:lnTo>
                                  <a:pt x="1677" y="731"/>
                                </a:lnTo>
                                <a:lnTo>
                                  <a:pt x="1677" y="735"/>
                                </a:lnTo>
                                <a:lnTo>
                                  <a:pt x="1677" y="739"/>
                                </a:lnTo>
                                <a:lnTo>
                                  <a:pt x="1677" y="743"/>
                                </a:lnTo>
                                <a:lnTo>
                                  <a:pt x="1677" y="747"/>
                                </a:lnTo>
                                <a:lnTo>
                                  <a:pt x="1677" y="752"/>
                                </a:lnTo>
                                <a:lnTo>
                                  <a:pt x="1674" y="754"/>
                                </a:lnTo>
                                <a:lnTo>
                                  <a:pt x="1671" y="754"/>
                                </a:lnTo>
                                <a:lnTo>
                                  <a:pt x="1663" y="754"/>
                                </a:lnTo>
                                <a:lnTo>
                                  <a:pt x="1646" y="754"/>
                                </a:lnTo>
                                <a:lnTo>
                                  <a:pt x="1627" y="752"/>
                                </a:lnTo>
                                <a:lnTo>
                                  <a:pt x="1608" y="747"/>
                                </a:lnTo>
                                <a:lnTo>
                                  <a:pt x="1589" y="743"/>
                                </a:lnTo>
                                <a:lnTo>
                                  <a:pt x="1575" y="739"/>
                                </a:lnTo>
                                <a:lnTo>
                                  <a:pt x="1564" y="737"/>
                                </a:lnTo>
                                <a:lnTo>
                                  <a:pt x="1563" y="737"/>
                                </a:lnTo>
                                <a:lnTo>
                                  <a:pt x="1558" y="739"/>
                                </a:lnTo>
                                <a:lnTo>
                                  <a:pt x="1554" y="741"/>
                                </a:lnTo>
                                <a:lnTo>
                                  <a:pt x="1549" y="741"/>
                                </a:lnTo>
                                <a:lnTo>
                                  <a:pt x="1546" y="741"/>
                                </a:lnTo>
                                <a:lnTo>
                                  <a:pt x="1541" y="741"/>
                                </a:lnTo>
                                <a:lnTo>
                                  <a:pt x="1535" y="741"/>
                                </a:lnTo>
                                <a:lnTo>
                                  <a:pt x="1531" y="739"/>
                                </a:lnTo>
                                <a:lnTo>
                                  <a:pt x="1524" y="739"/>
                                </a:lnTo>
                                <a:lnTo>
                                  <a:pt x="1523" y="737"/>
                                </a:lnTo>
                                <a:lnTo>
                                  <a:pt x="1518" y="735"/>
                                </a:lnTo>
                                <a:lnTo>
                                  <a:pt x="1516" y="733"/>
                                </a:lnTo>
                                <a:lnTo>
                                  <a:pt x="1514" y="731"/>
                                </a:lnTo>
                                <a:lnTo>
                                  <a:pt x="1510" y="729"/>
                                </a:lnTo>
                                <a:lnTo>
                                  <a:pt x="1508" y="726"/>
                                </a:lnTo>
                                <a:lnTo>
                                  <a:pt x="1506" y="724"/>
                                </a:lnTo>
                                <a:lnTo>
                                  <a:pt x="1504" y="720"/>
                                </a:lnTo>
                                <a:lnTo>
                                  <a:pt x="1249" y="699"/>
                                </a:lnTo>
                                <a:lnTo>
                                  <a:pt x="1247" y="699"/>
                                </a:lnTo>
                                <a:lnTo>
                                  <a:pt x="1245" y="702"/>
                                </a:lnTo>
                                <a:lnTo>
                                  <a:pt x="1243" y="702"/>
                                </a:lnTo>
                                <a:lnTo>
                                  <a:pt x="1241" y="702"/>
                                </a:lnTo>
                                <a:lnTo>
                                  <a:pt x="1239" y="702"/>
                                </a:lnTo>
                                <a:lnTo>
                                  <a:pt x="1237" y="699"/>
                                </a:lnTo>
                                <a:lnTo>
                                  <a:pt x="1235" y="699"/>
                                </a:lnTo>
                                <a:lnTo>
                                  <a:pt x="1235" y="697"/>
                                </a:lnTo>
                                <a:lnTo>
                                  <a:pt x="1211" y="722"/>
                                </a:lnTo>
                                <a:lnTo>
                                  <a:pt x="1199" y="764"/>
                                </a:lnTo>
                                <a:lnTo>
                                  <a:pt x="1199" y="781"/>
                                </a:lnTo>
                                <a:lnTo>
                                  <a:pt x="1195" y="800"/>
                                </a:lnTo>
                                <a:lnTo>
                                  <a:pt x="1193" y="821"/>
                                </a:lnTo>
                                <a:lnTo>
                                  <a:pt x="1186" y="843"/>
                                </a:lnTo>
                                <a:lnTo>
                                  <a:pt x="1180" y="862"/>
                                </a:lnTo>
                                <a:lnTo>
                                  <a:pt x="1173" y="880"/>
                                </a:lnTo>
                                <a:lnTo>
                                  <a:pt x="1167" y="897"/>
                                </a:lnTo>
                                <a:lnTo>
                                  <a:pt x="1159" y="908"/>
                                </a:lnTo>
                                <a:lnTo>
                                  <a:pt x="1159" y="925"/>
                                </a:lnTo>
                                <a:lnTo>
                                  <a:pt x="1159" y="942"/>
                                </a:lnTo>
                                <a:lnTo>
                                  <a:pt x="1159" y="958"/>
                                </a:lnTo>
                                <a:lnTo>
                                  <a:pt x="1162" y="977"/>
                                </a:lnTo>
                                <a:lnTo>
                                  <a:pt x="1162" y="994"/>
                                </a:lnTo>
                                <a:lnTo>
                                  <a:pt x="1165" y="1010"/>
                                </a:lnTo>
                                <a:lnTo>
                                  <a:pt x="1167" y="1025"/>
                                </a:lnTo>
                                <a:lnTo>
                                  <a:pt x="1172" y="1040"/>
                                </a:lnTo>
                                <a:lnTo>
                                  <a:pt x="1170" y="1040"/>
                                </a:lnTo>
                                <a:lnTo>
                                  <a:pt x="1167" y="1040"/>
                                </a:lnTo>
                                <a:lnTo>
                                  <a:pt x="1165" y="1041"/>
                                </a:lnTo>
                                <a:lnTo>
                                  <a:pt x="1163" y="1043"/>
                                </a:lnTo>
                                <a:lnTo>
                                  <a:pt x="1159" y="1043"/>
                                </a:lnTo>
                                <a:lnTo>
                                  <a:pt x="1157" y="1045"/>
                                </a:lnTo>
                                <a:lnTo>
                                  <a:pt x="1155" y="1045"/>
                                </a:lnTo>
                                <a:lnTo>
                                  <a:pt x="1153" y="1045"/>
                                </a:lnTo>
                                <a:lnTo>
                                  <a:pt x="1153" y="1052"/>
                                </a:lnTo>
                                <a:lnTo>
                                  <a:pt x="1150" y="1058"/>
                                </a:lnTo>
                                <a:lnTo>
                                  <a:pt x="1150" y="1064"/>
                                </a:lnTo>
                                <a:lnTo>
                                  <a:pt x="1148" y="1071"/>
                                </a:lnTo>
                                <a:lnTo>
                                  <a:pt x="1148" y="1075"/>
                                </a:lnTo>
                                <a:lnTo>
                                  <a:pt x="1147" y="1079"/>
                                </a:lnTo>
                                <a:lnTo>
                                  <a:pt x="1147" y="1083"/>
                                </a:lnTo>
                                <a:lnTo>
                                  <a:pt x="1145" y="1088"/>
                                </a:lnTo>
                                <a:lnTo>
                                  <a:pt x="1071" y="1063"/>
                                </a:lnTo>
                                <a:lnTo>
                                  <a:pt x="1071" y="1032"/>
                                </a:lnTo>
                                <a:lnTo>
                                  <a:pt x="1067" y="1029"/>
                                </a:lnTo>
                                <a:lnTo>
                                  <a:pt x="1063" y="1029"/>
                                </a:lnTo>
                                <a:lnTo>
                                  <a:pt x="1060" y="1029"/>
                                </a:lnTo>
                                <a:lnTo>
                                  <a:pt x="1056" y="1027"/>
                                </a:lnTo>
                                <a:lnTo>
                                  <a:pt x="1055" y="1027"/>
                                </a:lnTo>
                                <a:lnTo>
                                  <a:pt x="1052" y="1027"/>
                                </a:lnTo>
                                <a:lnTo>
                                  <a:pt x="1049" y="1027"/>
                                </a:lnTo>
                                <a:lnTo>
                                  <a:pt x="1044" y="1032"/>
                                </a:lnTo>
                                <a:lnTo>
                                  <a:pt x="1040" y="1017"/>
                                </a:lnTo>
                                <a:lnTo>
                                  <a:pt x="1039" y="1002"/>
                                </a:lnTo>
                                <a:lnTo>
                                  <a:pt x="1039" y="987"/>
                                </a:lnTo>
                                <a:lnTo>
                                  <a:pt x="1039" y="973"/>
                                </a:lnTo>
                                <a:lnTo>
                                  <a:pt x="1040" y="944"/>
                                </a:lnTo>
                                <a:lnTo>
                                  <a:pt x="1042" y="914"/>
                                </a:lnTo>
                                <a:lnTo>
                                  <a:pt x="1042" y="897"/>
                                </a:lnTo>
                                <a:lnTo>
                                  <a:pt x="1042" y="880"/>
                                </a:lnTo>
                                <a:lnTo>
                                  <a:pt x="1040" y="864"/>
                                </a:lnTo>
                                <a:lnTo>
                                  <a:pt x="1036" y="845"/>
                                </a:lnTo>
                                <a:lnTo>
                                  <a:pt x="1032" y="827"/>
                                </a:lnTo>
                                <a:lnTo>
                                  <a:pt x="1024" y="806"/>
                                </a:lnTo>
                                <a:lnTo>
                                  <a:pt x="1015" y="783"/>
                                </a:lnTo>
                                <a:lnTo>
                                  <a:pt x="1001" y="760"/>
                                </a:lnTo>
                                <a:lnTo>
                                  <a:pt x="999" y="741"/>
                                </a:lnTo>
                                <a:lnTo>
                                  <a:pt x="996" y="726"/>
                                </a:lnTo>
                                <a:lnTo>
                                  <a:pt x="996" y="712"/>
                                </a:lnTo>
                                <a:lnTo>
                                  <a:pt x="996" y="702"/>
                                </a:lnTo>
                                <a:lnTo>
                                  <a:pt x="994" y="689"/>
                                </a:lnTo>
                                <a:lnTo>
                                  <a:pt x="992" y="678"/>
                                </a:lnTo>
                                <a:lnTo>
                                  <a:pt x="988" y="667"/>
                                </a:lnTo>
                                <a:lnTo>
                                  <a:pt x="984" y="655"/>
                                </a:lnTo>
                                <a:lnTo>
                                  <a:pt x="975" y="639"/>
                                </a:lnTo>
                                <a:lnTo>
                                  <a:pt x="969" y="624"/>
                                </a:lnTo>
                                <a:lnTo>
                                  <a:pt x="959" y="616"/>
                                </a:lnTo>
                                <a:lnTo>
                                  <a:pt x="950" y="612"/>
                                </a:lnTo>
                                <a:lnTo>
                                  <a:pt x="940" y="608"/>
                                </a:lnTo>
                                <a:lnTo>
                                  <a:pt x="929" y="608"/>
                                </a:lnTo>
                                <a:lnTo>
                                  <a:pt x="917" y="608"/>
                                </a:lnTo>
                                <a:lnTo>
                                  <a:pt x="902" y="608"/>
                                </a:lnTo>
                                <a:lnTo>
                                  <a:pt x="881" y="604"/>
                                </a:lnTo>
                                <a:lnTo>
                                  <a:pt x="856" y="601"/>
                                </a:lnTo>
                                <a:lnTo>
                                  <a:pt x="829" y="601"/>
                                </a:lnTo>
                                <a:lnTo>
                                  <a:pt x="800" y="601"/>
                                </a:lnTo>
                                <a:lnTo>
                                  <a:pt x="735" y="604"/>
                                </a:lnTo>
                                <a:lnTo>
                                  <a:pt x="666" y="604"/>
                                </a:lnTo>
                                <a:lnTo>
                                  <a:pt x="631" y="601"/>
                                </a:lnTo>
                                <a:lnTo>
                                  <a:pt x="595" y="597"/>
                                </a:lnTo>
                                <a:lnTo>
                                  <a:pt x="560" y="591"/>
                                </a:lnTo>
                                <a:lnTo>
                                  <a:pt x="524" y="582"/>
                                </a:lnTo>
                                <a:lnTo>
                                  <a:pt x="489" y="570"/>
                                </a:lnTo>
                                <a:lnTo>
                                  <a:pt x="453" y="553"/>
                                </a:lnTo>
                                <a:lnTo>
                                  <a:pt x="436" y="545"/>
                                </a:lnTo>
                                <a:lnTo>
                                  <a:pt x="420" y="532"/>
                                </a:lnTo>
                                <a:lnTo>
                                  <a:pt x="405" y="522"/>
                                </a:lnTo>
                                <a:lnTo>
                                  <a:pt x="388" y="507"/>
                                </a:lnTo>
                                <a:lnTo>
                                  <a:pt x="383" y="539"/>
                                </a:lnTo>
                                <a:lnTo>
                                  <a:pt x="374" y="559"/>
                                </a:lnTo>
                                <a:lnTo>
                                  <a:pt x="363" y="578"/>
                                </a:lnTo>
                                <a:lnTo>
                                  <a:pt x="351" y="595"/>
                                </a:lnTo>
                                <a:lnTo>
                                  <a:pt x="332" y="612"/>
                                </a:lnTo>
                                <a:lnTo>
                                  <a:pt x="309" y="633"/>
                                </a:lnTo>
                                <a:lnTo>
                                  <a:pt x="276" y="659"/>
                                </a:lnTo>
                                <a:lnTo>
                                  <a:pt x="236" y="697"/>
                                </a:lnTo>
                              </a:path>
                            </a:pathLst>
                          </a:custGeom>
                          <a:solidFill>
                            <a:srgbClr val="FFC0B6"/>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68" name="Freeform 2197"/>
                          <p:cNvSpPr>
                            <a:spLocks/>
                          </p:cNvSpPr>
                          <p:nvPr/>
                        </p:nvSpPr>
                        <p:spPr bwMode="auto">
                          <a:xfrm>
                            <a:off x="2148" y="3197"/>
                            <a:ext cx="1791" cy="1089"/>
                          </a:xfrm>
                          <a:custGeom>
                            <a:avLst/>
                            <a:gdLst>
                              <a:gd name="T0" fmla="*/ 220 w 1791"/>
                              <a:gd name="T1" fmla="*/ 733 h 1089"/>
                              <a:gd name="T2" fmla="*/ 192 w 1791"/>
                              <a:gd name="T3" fmla="*/ 812 h 1089"/>
                              <a:gd name="T4" fmla="*/ 213 w 1791"/>
                              <a:gd name="T5" fmla="*/ 979 h 1089"/>
                              <a:gd name="T6" fmla="*/ 205 w 1791"/>
                              <a:gd name="T7" fmla="*/ 1015 h 1089"/>
                              <a:gd name="T8" fmla="*/ 167 w 1791"/>
                              <a:gd name="T9" fmla="*/ 1024 h 1089"/>
                              <a:gd name="T10" fmla="*/ 117 w 1791"/>
                              <a:gd name="T11" fmla="*/ 1021 h 1089"/>
                              <a:gd name="T12" fmla="*/ 88 w 1791"/>
                              <a:gd name="T13" fmla="*/ 967 h 1089"/>
                              <a:gd name="T14" fmla="*/ 98 w 1791"/>
                              <a:gd name="T15" fmla="*/ 858 h 1089"/>
                              <a:gd name="T16" fmla="*/ 64 w 1791"/>
                              <a:gd name="T17" fmla="*/ 710 h 1089"/>
                              <a:gd name="T18" fmla="*/ 38 w 1791"/>
                              <a:gd name="T19" fmla="*/ 549 h 1089"/>
                              <a:gd name="T20" fmla="*/ 0 w 1791"/>
                              <a:gd name="T21" fmla="*/ 430 h 1089"/>
                              <a:gd name="T22" fmla="*/ 31 w 1791"/>
                              <a:gd name="T23" fmla="*/ 281 h 1089"/>
                              <a:gd name="T24" fmla="*/ 180 w 1791"/>
                              <a:gd name="T25" fmla="*/ 85 h 1089"/>
                              <a:gd name="T26" fmla="*/ 294 w 1791"/>
                              <a:gd name="T27" fmla="*/ 40 h 1089"/>
                              <a:gd name="T28" fmla="*/ 536 w 1791"/>
                              <a:gd name="T29" fmla="*/ 0 h 1089"/>
                              <a:gd name="T30" fmla="*/ 787 w 1791"/>
                              <a:gd name="T31" fmla="*/ 27 h 1089"/>
                              <a:gd name="T32" fmla="*/ 1092 w 1791"/>
                              <a:gd name="T33" fmla="*/ 115 h 1089"/>
                              <a:gd name="T34" fmla="*/ 1418 w 1791"/>
                              <a:gd name="T35" fmla="*/ 203 h 1089"/>
                              <a:gd name="T36" fmla="*/ 1549 w 1791"/>
                              <a:gd name="T37" fmla="*/ 263 h 1089"/>
                              <a:gd name="T38" fmla="*/ 1698 w 1791"/>
                              <a:gd name="T39" fmla="*/ 302 h 1089"/>
                              <a:gd name="T40" fmla="*/ 1771 w 1791"/>
                              <a:gd name="T41" fmla="*/ 336 h 1089"/>
                              <a:gd name="T42" fmla="*/ 1786 w 1791"/>
                              <a:gd name="T43" fmla="*/ 361 h 1089"/>
                              <a:gd name="T44" fmla="*/ 1778 w 1791"/>
                              <a:gd name="T45" fmla="*/ 382 h 1089"/>
                              <a:gd name="T46" fmla="*/ 1790 w 1791"/>
                              <a:gd name="T47" fmla="*/ 433 h 1089"/>
                              <a:gd name="T48" fmla="*/ 1779 w 1791"/>
                              <a:gd name="T49" fmla="*/ 501 h 1089"/>
                              <a:gd name="T50" fmla="*/ 1742 w 1791"/>
                              <a:gd name="T51" fmla="*/ 503 h 1089"/>
                              <a:gd name="T52" fmla="*/ 1708 w 1791"/>
                              <a:gd name="T53" fmla="*/ 463 h 1089"/>
                              <a:gd name="T54" fmla="*/ 1683 w 1791"/>
                              <a:gd name="T55" fmla="*/ 486 h 1089"/>
                              <a:gd name="T56" fmla="*/ 1721 w 1791"/>
                              <a:gd name="T57" fmla="*/ 589 h 1089"/>
                              <a:gd name="T58" fmla="*/ 1731 w 1791"/>
                              <a:gd name="T59" fmla="*/ 599 h 1089"/>
                              <a:gd name="T60" fmla="*/ 1744 w 1791"/>
                              <a:gd name="T61" fmla="*/ 620 h 1089"/>
                              <a:gd name="T62" fmla="*/ 1756 w 1791"/>
                              <a:gd name="T63" fmla="*/ 634 h 1089"/>
                              <a:gd name="T64" fmla="*/ 1786 w 1791"/>
                              <a:gd name="T65" fmla="*/ 647 h 1089"/>
                              <a:gd name="T66" fmla="*/ 1759 w 1791"/>
                              <a:gd name="T67" fmla="*/ 708 h 1089"/>
                              <a:gd name="T68" fmla="*/ 1677 w 1791"/>
                              <a:gd name="T69" fmla="*/ 718 h 1089"/>
                              <a:gd name="T70" fmla="*/ 1677 w 1791"/>
                              <a:gd name="T71" fmla="*/ 735 h 1089"/>
                              <a:gd name="T72" fmla="*/ 1671 w 1791"/>
                              <a:gd name="T73" fmla="*/ 754 h 1089"/>
                              <a:gd name="T74" fmla="*/ 1575 w 1791"/>
                              <a:gd name="T75" fmla="*/ 739 h 1089"/>
                              <a:gd name="T76" fmla="*/ 1546 w 1791"/>
                              <a:gd name="T77" fmla="*/ 741 h 1089"/>
                              <a:gd name="T78" fmla="*/ 1518 w 1791"/>
                              <a:gd name="T79" fmla="*/ 735 h 1089"/>
                              <a:gd name="T80" fmla="*/ 1504 w 1791"/>
                              <a:gd name="T81" fmla="*/ 720 h 1089"/>
                              <a:gd name="T82" fmla="*/ 1239 w 1791"/>
                              <a:gd name="T83" fmla="*/ 702 h 1089"/>
                              <a:gd name="T84" fmla="*/ 1199 w 1791"/>
                              <a:gd name="T85" fmla="*/ 781 h 1089"/>
                              <a:gd name="T86" fmla="*/ 1167 w 1791"/>
                              <a:gd name="T87" fmla="*/ 897 h 1089"/>
                              <a:gd name="T88" fmla="*/ 1162 w 1791"/>
                              <a:gd name="T89" fmla="*/ 994 h 1089"/>
                              <a:gd name="T90" fmla="*/ 1165 w 1791"/>
                              <a:gd name="T91" fmla="*/ 1041 h 1089"/>
                              <a:gd name="T92" fmla="*/ 1153 w 1791"/>
                              <a:gd name="T93" fmla="*/ 1052 h 1089"/>
                              <a:gd name="T94" fmla="*/ 1147 w 1791"/>
                              <a:gd name="T95" fmla="*/ 1083 h 1089"/>
                              <a:gd name="T96" fmla="*/ 1060 w 1791"/>
                              <a:gd name="T97" fmla="*/ 1029 h 1089"/>
                              <a:gd name="T98" fmla="*/ 1040 w 1791"/>
                              <a:gd name="T99" fmla="*/ 1017 h 1089"/>
                              <a:gd name="T100" fmla="*/ 1042 w 1791"/>
                              <a:gd name="T101" fmla="*/ 897 h 1089"/>
                              <a:gd name="T102" fmla="*/ 1015 w 1791"/>
                              <a:gd name="T103" fmla="*/ 783 h 1089"/>
                              <a:gd name="T104" fmla="*/ 994 w 1791"/>
                              <a:gd name="T105" fmla="*/ 689 h 1089"/>
                              <a:gd name="T106" fmla="*/ 959 w 1791"/>
                              <a:gd name="T107" fmla="*/ 616 h 1089"/>
                              <a:gd name="T108" fmla="*/ 881 w 1791"/>
                              <a:gd name="T109" fmla="*/ 604 h 1089"/>
                              <a:gd name="T110" fmla="*/ 631 w 1791"/>
                              <a:gd name="T111" fmla="*/ 601 h 1089"/>
                              <a:gd name="T112" fmla="*/ 436 w 1791"/>
                              <a:gd name="T113" fmla="*/ 545 h 1089"/>
                              <a:gd name="T114" fmla="*/ 363 w 1791"/>
                              <a:gd name="T115" fmla="*/ 578 h 10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1"/>
                              <a:gd name="T175" fmla="*/ 0 h 1089"/>
                              <a:gd name="T176" fmla="*/ 1791 w 1791"/>
                              <a:gd name="T177" fmla="*/ 1089 h 10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1" h="1089">
                                <a:moveTo>
                                  <a:pt x="236" y="697"/>
                                </a:moveTo>
                                <a:lnTo>
                                  <a:pt x="236" y="708"/>
                                </a:lnTo>
                                <a:lnTo>
                                  <a:pt x="233" y="716"/>
                                </a:lnTo>
                                <a:lnTo>
                                  <a:pt x="229" y="722"/>
                                </a:lnTo>
                                <a:lnTo>
                                  <a:pt x="225" y="729"/>
                                </a:lnTo>
                                <a:lnTo>
                                  <a:pt x="220" y="733"/>
                                </a:lnTo>
                                <a:lnTo>
                                  <a:pt x="213" y="737"/>
                                </a:lnTo>
                                <a:lnTo>
                                  <a:pt x="207" y="737"/>
                                </a:lnTo>
                                <a:lnTo>
                                  <a:pt x="201" y="737"/>
                                </a:lnTo>
                                <a:lnTo>
                                  <a:pt x="198" y="757"/>
                                </a:lnTo>
                                <a:lnTo>
                                  <a:pt x="196" y="783"/>
                                </a:lnTo>
                                <a:lnTo>
                                  <a:pt x="192" y="812"/>
                                </a:lnTo>
                                <a:lnTo>
                                  <a:pt x="190" y="847"/>
                                </a:lnTo>
                                <a:lnTo>
                                  <a:pt x="190" y="883"/>
                                </a:lnTo>
                                <a:lnTo>
                                  <a:pt x="195" y="920"/>
                                </a:lnTo>
                                <a:lnTo>
                                  <a:pt x="198" y="942"/>
                                </a:lnTo>
                                <a:lnTo>
                                  <a:pt x="205" y="960"/>
                                </a:lnTo>
                                <a:lnTo>
                                  <a:pt x="213" y="979"/>
                                </a:lnTo>
                                <a:lnTo>
                                  <a:pt x="224" y="998"/>
                                </a:lnTo>
                                <a:lnTo>
                                  <a:pt x="222" y="1002"/>
                                </a:lnTo>
                                <a:lnTo>
                                  <a:pt x="217" y="1004"/>
                                </a:lnTo>
                                <a:lnTo>
                                  <a:pt x="213" y="1009"/>
                                </a:lnTo>
                                <a:lnTo>
                                  <a:pt x="209" y="1012"/>
                                </a:lnTo>
                                <a:lnTo>
                                  <a:pt x="205" y="1015"/>
                                </a:lnTo>
                                <a:lnTo>
                                  <a:pt x="201" y="1019"/>
                                </a:lnTo>
                                <a:lnTo>
                                  <a:pt x="196" y="1021"/>
                                </a:lnTo>
                                <a:lnTo>
                                  <a:pt x="195" y="1021"/>
                                </a:lnTo>
                                <a:lnTo>
                                  <a:pt x="186" y="1021"/>
                                </a:lnTo>
                                <a:lnTo>
                                  <a:pt x="175" y="1024"/>
                                </a:lnTo>
                                <a:lnTo>
                                  <a:pt x="167" y="1024"/>
                                </a:lnTo>
                                <a:lnTo>
                                  <a:pt x="156" y="1025"/>
                                </a:lnTo>
                                <a:lnTo>
                                  <a:pt x="147" y="1027"/>
                                </a:lnTo>
                                <a:lnTo>
                                  <a:pt x="136" y="1029"/>
                                </a:lnTo>
                                <a:lnTo>
                                  <a:pt x="127" y="1029"/>
                                </a:lnTo>
                                <a:lnTo>
                                  <a:pt x="118" y="1032"/>
                                </a:lnTo>
                                <a:lnTo>
                                  <a:pt x="117" y="1021"/>
                                </a:lnTo>
                                <a:lnTo>
                                  <a:pt x="115" y="1010"/>
                                </a:lnTo>
                                <a:lnTo>
                                  <a:pt x="110" y="1000"/>
                                </a:lnTo>
                                <a:lnTo>
                                  <a:pt x="106" y="990"/>
                                </a:lnTo>
                                <a:lnTo>
                                  <a:pt x="102" y="979"/>
                                </a:lnTo>
                                <a:lnTo>
                                  <a:pt x="96" y="973"/>
                                </a:lnTo>
                                <a:lnTo>
                                  <a:pt x="88" y="967"/>
                                </a:lnTo>
                                <a:lnTo>
                                  <a:pt x="79" y="965"/>
                                </a:lnTo>
                                <a:lnTo>
                                  <a:pt x="81" y="944"/>
                                </a:lnTo>
                                <a:lnTo>
                                  <a:pt x="83" y="922"/>
                                </a:lnTo>
                                <a:lnTo>
                                  <a:pt x="88" y="902"/>
                                </a:lnTo>
                                <a:lnTo>
                                  <a:pt x="94" y="879"/>
                                </a:lnTo>
                                <a:lnTo>
                                  <a:pt x="98" y="858"/>
                                </a:lnTo>
                                <a:lnTo>
                                  <a:pt x="98" y="837"/>
                                </a:lnTo>
                                <a:lnTo>
                                  <a:pt x="98" y="817"/>
                                </a:lnTo>
                                <a:lnTo>
                                  <a:pt x="92" y="794"/>
                                </a:lnTo>
                                <a:lnTo>
                                  <a:pt x="81" y="764"/>
                                </a:lnTo>
                                <a:lnTo>
                                  <a:pt x="71" y="735"/>
                                </a:lnTo>
                                <a:lnTo>
                                  <a:pt x="64" y="710"/>
                                </a:lnTo>
                                <a:lnTo>
                                  <a:pt x="60" y="687"/>
                                </a:lnTo>
                                <a:lnTo>
                                  <a:pt x="56" y="662"/>
                                </a:lnTo>
                                <a:lnTo>
                                  <a:pt x="54" y="634"/>
                                </a:lnTo>
                                <a:lnTo>
                                  <a:pt x="52" y="604"/>
                                </a:lnTo>
                                <a:lnTo>
                                  <a:pt x="52" y="566"/>
                                </a:lnTo>
                                <a:lnTo>
                                  <a:pt x="38" y="549"/>
                                </a:lnTo>
                                <a:lnTo>
                                  <a:pt x="26" y="530"/>
                                </a:lnTo>
                                <a:lnTo>
                                  <a:pt x="17" y="511"/>
                                </a:lnTo>
                                <a:lnTo>
                                  <a:pt x="10" y="493"/>
                                </a:lnTo>
                                <a:lnTo>
                                  <a:pt x="7" y="472"/>
                                </a:lnTo>
                                <a:lnTo>
                                  <a:pt x="2" y="450"/>
                                </a:lnTo>
                                <a:lnTo>
                                  <a:pt x="0" y="430"/>
                                </a:lnTo>
                                <a:lnTo>
                                  <a:pt x="0" y="409"/>
                                </a:lnTo>
                                <a:lnTo>
                                  <a:pt x="2" y="388"/>
                                </a:lnTo>
                                <a:lnTo>
                                  <a:pt x="7" y="368"/>
                                </a:lnTo>
                                <a:lnTo>
                                  <a:pt x="10" y="344"/>
                                </a:lnTo>
                                <a:lnTo>
                                  <a:pt x="17" y="323"/>
                                </a:lnTo>
                                <a:lnTo>
                                  <a:pt x="31" y="281"/>
                                </a:lnTo>
                                <a:lnTo>
                                  <a:pt x="52" y="242"/>
                                </a:lnTo>
                                <a:lnTo>
                                  <a:pt x="75" y="203"/>
                                </a:lnTo>
                                <a:lnTo>
                                  <a:pt x="100" y="167"/>
                                </a:lnTo>
                                <a:lnTo>
                                  <a:pt x="125" y="136"/>
                                </a:lnTo>
                                <a:lnTo>
                                  <a:pt x="153" y="108"/>
                                </a:lnTo>
                                <a:lnTo>
                                  <a:pt x="180" y="85"/>
                                </a:lnTo>
                                <a:lnTo>
                                  <a:pt x="207" y="66"/>
                                </a:lnTo>
                                <a:lnTo>
                                  <a:pt x="220" y="60"/>
                                </a:lnTo>
                                <a:lnTo>
                                  <a:pt x="231" y="56"/>
                                </a:lnTo>
                                <a:lnTo>
                                  <a:pt x="244" y="54"/>
                                </a:lnTo>
                                <a:lnTo>
                                  <a:pt x="255" y="54"/>
                                </a:lnTo>
                                <a:lnTo>
                                  <a:pt x="294" y="40"/>
                                </a:lnTo>
                                <a:lnTo>
                                  <a:pt x="334" y="27"/>
                                </a:lnTo>
                                <a:lnTo>
                                  <a:pt x="374" y="18"/>
                                </a:lnTo>
                                <a:lnTo>
                                  <a:pt x="413" y="10"/>
                                </a:lnTo>
                                <a:lnTo>
                                  <a:pt x="455" y="4"/>
                                </a:lnTo>
                                <a:lnTo>
                                  <a:pt x="494" y="2"/>
                                </a:lnTo>
                                <a:lnTo>
                                  <a:pt x="536" y="0"/>
                                </a:lnTo>
                                <a:lnTo>
                                  <a:pt x="579" y="0"/>
                                </a:lnTo>
                                <a:lnTo>
                                  <a:pt x="621" y="2"/>
                                </a:lnTo>
                                <a:lnTo>
                                  <a:pt x="662" y="6"/>
                                </a:lnTo>
                                <a:lnTo>
                                  <a:pt x="704" y="10"/>
                                </a:lnTo>
                                <a:lnTo>
                                  <a:pt x="746" y="18"/>
                                </a:lnTo>
                                <a:lnTo>
                                  <a:pt x="787" y="27"/>
                                </a:lnTo>
                                <a:lnTo>
                                  <a:pt x="831" y="38"/>
                                </a:lnTo>
                                <a:lnTo>
                                  <a:pt x="873" y="48"/>
                                </a:lnTo>
                                <a:lnTo>
                                  <a:pt x="917" y="60"/>
                                </a:lnTo>
                                <a:lnTo>
                                  <a:pt x="975" y="79"/>
                                </a:lnTo>
                                <a:lnTo>
                                  <a:pt x="1034" y="98"/>
                                </a:lnTo>
                                <a:lnTo>
                                  <a:pt x="1092" y="115"/>
                                </a:lnTo>
                                <a:lnTo>
                                  <a:pt x="1153" y="133"/>
                                </a:lnTo>
                                <a:lnTo>
                                  <a:pt x="1214" y="148"/>
                                </a:lnTo>
                                <a:lnTo>
                                  <a:pt x="1276" y="165"/>
                                </a:lnTo>
                                <a:lnTo>
                                  <a:pt x="1341" y="179"/>
                                </a:lnTo>
                                <a:lnTo>
                                  <a:pt x="1408" y="192"/>
                                </a:lnTo>
                                <a:lnTo>
                                  <a:pt x="1418" y="203"/>
                                </a:lnTo>
                                <a:lnTo>
                                  <a:pt x="1428" y="211"/>
                                </a:lnTo>
                                <a:lnTo>
                                  <a:pt x="1441" y="219"/>
                                </a:lnTo>
                                <a:lnTo>
                                  <a:pt x="1456" y="228"/>
                                </a:lnTo>
                                <a:lnTo>
                                  <a:pt x="1485" y="240"/>
                                </a:lnTo>
                                <a:lnTo>
                                  <a:pt x="1516" y="252"/>
                                </a:lnTo>
                                <a:lnTo>
                                  <a:pt x="1549" y="263"/>
                                </a:lnTo>
                                <a:lnTo>
                                  <a:pt x="1581" y="273"/>
                                </a:lnTo>
                                <a:lnTo>
                                  <a:pt x="1613" y="286"/>
                                </a:lnTo>
                                <a:lnTo>
                                  <a:pt x="1638" y="298"/>
                                </a:lnTo>
                                <a:lnTo>
                                  <a:pt x="1661" y="298"/>
                                </a:lnTo>
                                <a:lnTo>
                                  <a:pt x="1679" y="301"/>
                                </a:lnTo>
                                <a:lnTo>
                                  <a:pt x="1698" y="302"/>
                                </a:lnTo>
                                <a:lnTo>
                                  <a:pt x="1714" y="306"/>
                                </a:lnTo>
                                <a:lnTo>
                                  <a:pt x="1729" y="311"/>
                                </a:lnTo>
                                <a:lnTo>
                                  <a:pt x="1744" y="317"/>
                                </a:lnTo>
                                <a:lnTo>
                                  <a:pt x="1756" y="326"/>
                                </a:lnTo>
                                <a:lnTo>
                                  <a:pt x="1769" y="336"/>
                                </a:lnTo>
                                <a:lnTo>
                                  <a:pt x="1771" y="336"/>
                                </a:lnTo>
                                <a:lnTo>
                                  <a:pt x="1773" y="340"/>
                                </a:lnTo>
                                <a:lnTo>
                                  <a:pt x="1775" y="342"/>
                                </a:lnTo>
                                <a:lnTo>
                                  <a:pt x="1778" y="346"/>
                                </a:lnTo>
                                <a:lnTo>
                                  <a:pt x="1781" y="353"/>
                                </a:lnTo>
                                <a:lnTo>
                                  <a:pt x="1784" y="357"/>
                                </a:lnTo>
                                <a:lnTo>
                                  <a:pt x="1786" y="361"/>
                                </a:lnTo>
                                <a:lnTo>
                                  <a:pt x="1788" y="365"/>
                                </a:lnTo>
                                <a:lnTo>
                                  <a:pt x="1786" y="368"/>
                                </a:lnTo>
                                <a:lnTo>
                                  <a:pt x="1784" y="371"/>
                                </a:lnTo>
                                <a:lnTo>
                                  <a:pt x="1781" y="376"/>
                                </a:lnTo>
                                <a:lnTo>
                                  <a:pt x="1779" y="378"/>
                                </a:lnTo>
                                <a:lnTo>
                                  <a:pt x="1778" y="382"/>
                                </a:lnTo>
                                <a:lnTo>
                                  <a:pt x="1773" y="384"/>
                                </a:lnTo>
                                <a:lnTo>
                                  <a:pt x="1769" y="388"/>
                                </a:lnTo>
                                <a:lnTo>
                                  <a:pt x="1764" y="391"/>
                                </a:lnTo>
                                <a:lnTo>
                                  <a:pt x="1786" y="411"/>
                                </a:lnTo>
                                <a:lnTo>
                                  <a:pt x="1790" y="422"/>
                                </a:lnTo>
                                <a:lnTo>
                                  <a:pt x="1790" y="433"/>
                                </a:lnTo>
                                <a:lnTo>
                                  <a:pt x="1790" y="444"/>
                                </a:lnTo>
                                <a:lnTo>
                                  <a:pt x="1790" y="457"/>
                                </a:lnTo>
                                <a:lnTo>
                                  <a:pt x="1790" y="467"/>
                                </a:lnTo>
                                <a:lnTo>
                                  <a:pt x="1786" y="480"/>
                                </a:lnTo>
                                <a:lnTo>
                                  <a:pt x="1784" y="490"/>
                                </a:lnTo>
                                <a:lnTo>
                                  <a:pt x="1779" y="501"/>
                                </a:lnTo>
                                <a:lnTo>
                                  <a:pt x="1771" y="501"/>
                                </a:lnTo>
                                <a:lnTo>
                                  <a:pt x="1764" y="503"/>
                                </a:lnTo>
                                <a:lnTo>
                                  <a:pt x="1761" y="505"/>
                                </a:lnTo>
                                <a:lnTo>
                                  <a:pt x="1754" y="507"/>
                                </a:lnTo>
                                <a:lnTo>
                                  <a:pt x="1748" y="507"/>
                                </a:lnTo>
                                <a:lnTo>
                                  <a:pt x="1742" y="503"/>
                                </a:lnTo>
                                <a:lnTo>
                                  <a:pt x="1735" y="497"/>
                                </a:lnTo>
                                <a:lnTo>
                                  <a:pt x="1725" y="484"/>
                                </a:lnTo>
                                <a:lnTo>
                                  <a:pt x="1723" y="478"/>
                                </a:lnTo>
                                <a:lnTo>
                                  <a:pt x="1719" y="474"/>
                                </a:lnTo>
                                <a:lnTo>
                                  <a:pt x="1714" y="467"/>
                                </a:lnTo>
                                <a:lnTo>
                                  <a:pt x="1708" y="463"/>
                                </a:lnTo>
                                <a:lnTo>
                                  <a:pt x="1702" y="459"/>
                                </a:lnTo>
                                <a:lnTo>
                                  <a:pt x="1695" y="457"/>
                                </a:lnTo>
                                <a:lnTo>
                                  <a:pt x="1689" y="455"/>
                                </a:lnTo>
                                <a:lnTo>
                                  <a:pt x="1681" y="455"/>
                                </a:lnTo>
                                <a:lnTo>
                                  <a:pt x="1681" y="467"/>
                                </a:lnTo>
                                <a:lnTo>
                                  <a:pt x="1683" y="486"/>
                                </a:lnTo>
                                <a:lnTo>
                                  <a:pt x="1687" y="507"/>
                                </a:lnTo>
                                <a:lnTo>
                                  <a:pt x="1694" y="530"/>
                                </a:lnTo>
                                <a:lnTo>
                                  <a:pt x="1702" y="551"/>
                                </a:lnTo>
                                <a:lnTo>
                                  <a:pt x="1710" y="570"/>
                                </a:lnTo>
                                <a:lnTo>
                                  <a:pt x="1717" y="582"/>
                                </a:lnTo>
                                <a:lnTo>
                                  <a:pt x="1721" y="589"/>
                                </a:lnTo>
                                <a:lnTo>
                                  <a:pt x="1723" y="591"/>
                                </a:lnTo>
                                <a:lnTo>
                                  <a:pt x="1725" y="593"/>
                                </a:lnTo>
                                <a:lnTo>
                                  <a:pt x="1727" y="595"/>
                                </a:lnTo>
                                <a:lnTo>
                                  <a:pt x="1729" y="595"/>
                                </a:lnTo>
                                <a:lnTo>
                                  <a:pt x="1729" y="597"/>
                                </a:lnTo>
                                <a:lnTo>
                                  <a:pt x="1731" y="599"/>
                                </a:lnTo>
                                <a:lnTo>
                                  <a:pt x="1731" y="604"/>
                                </a:lnTo>
                                <a:lnTo>
                                  <a:pt x="1731" y="608"/>
                                </a:lnTo>
                                <a:lnTo>
                                  <a:pt x="1738" y="612"/>
                                </a:lnTo>
                                <a:lnTo>
                                  <a:pt x="1740" y="614"/>
                                </a:lnTo>
                                <a:lnTo>
                                  <a:pt x="1742" y="618"/>
                                </a:lnTo>
                                <a:lnTo>
                                  <a:pt x="1744" y="620"/>
                                </a:lnTo>
                                <a:lnTo>
                                  <a:pt x="1744" y="624"/>
                                </a:lnTo>
                                <a:lnTo>
                                  <a:pt x="1744" y="626"/>
                                </a:lnTo>
                                <a:lnTo>
                                  <a:pt x="1746" y="631"/>
                                </a:lnTo>
                                <a:lnTo>
                                  <a:pt x="1746" y="634"/>
                                </a:lnTo>
                                <a:lnTo>
                                  <a:pt x="1750" y="634"/>
                                </a:lnTo>
                                <a:lnTo>
                                  <a:pt x="1756" y="634"/>
                                </a:lnTo>
                                <a:lnTo>
                                  <a:pt x="1763" y="637"/>
                                </a:lnTo>
                                <a:lnTo>
                                  <a:pt x="1767" y="637"/>
                                </a:lnTo>
                                <a:lnTo>
                                  <a:pt x="1773" y="639"/>
                                </a:lnTo>
                                <a:lnTo>
                                  <a:pt x="1778" y="640"/>
                                </a:lnTo>
                                <a:lnTo>
                                  <a:pt x="1784" y="645"/>
                                </a:lnTo>
                                <a:lnTo>
                                  <a:pt x="1786" y="647"/>
                                </a:lnTo>
                                <a:lnTo>
                                  <a:pt x="1788" y="659"/>
                                </a:lnTo>
                                <a:lnTo>
                                  <a:pt x="1786" y="670"/>
                                </a:lnTo>
                                <a:lnTo>
                                  <a:pt x="1781" y="680"/>
                                </a:lnTo>
                                <a:lnTo>
                                  <a:pt x="1775" y="691"/>
                                </a:lnTo>
                                <a:lnTo>
                                  <a:pt x="1767" y="699"/>
                                </a:lnTo>
                                <a:lnTo>
                                  <a:pt x="1759" y="708"/>
                                </a:lnTo>
                                <a:lnTo>
                                  <a:pt x="1748" y="716"/>
                                </a:lnTo>
                                <a:lnTo>
                                  <a:pt x="1740" y="720"/>
                                </a:lnTo>
                                <a:lnTo>
                                  <a:pt x="1685" y="720"/>
                                </a:lnTo>
                                <a:lnTo>
                                  <a:pt x="1681" y="720"/>
                                </a:lnTo>
                                <a:lnTo>
                                  <a:pt x="1679" y="718"/>
                                </a:lnTo>
                                <a:lnTo>
                                  <a:pt x="1677" y="718"/>
                                </a:lnTo>
                                <a:lnTo>
                                  <a:pt x="1677" y="720"/>
                                </a:lnTo>
                                <a:lnTo>
                                  <a:pt x="1677" y="722"/>
                                </a:lnTo>
                                <a:lnTo>
                                  <a:pt x="1677" y="724"/>
                                </a:lnTo>
                                <a:lnTo>
                                  <a:pt x="1679" y="726"/>
                                </a:lnTo>
                                <a:lnTo>
                                  <a:pt x="1677" y="731"/>
                                </a:lnTo>
                                <a:lnTo>
                                  <a:pt x="1677" y="735"/>
                                </a:lnTo>
                                <a:lnTo>
                                  <a:pt x="1677" y="739"/>
                                </a:lnTo>
                                <a:lnTo>
                                  <a:pt x="1677" y="743"/>
                                </a:lnTo>
                                <a:lnTo>
                                  <a:pt x="1677" y="747"/>
                                </a:lnTo>
                                <a:lnTo>
                                  <a:pt x="1677" y="752"/>
                                </a:lnTo>
                                <a:lnTo>
                                  <a:pt x="1674" y="754"/>
                                </a:lnTo>
                                <a:lnTo>
                                  <a:pt x="1671" y="754"/>
                                </a:lnTo>
                                <a:lnTo>
                                  <a:pt x="1663" y="754"/>
                                </a:lnTo>
                                <a:lnTo>
                                  <a:pt x="1646" y="754"/>
                                </a:lnTo>
                                <a:lnTo>
                                  <a:pt x="1627" y="752"/>
                                </a:lnTo>
                                <a:lnTo>
                                  <a:pt x="1608" y="747"/>
                                </a:lnTo>
                                <a:lnTo>
                                  <a:pt x="1589" y="743"/>
                                </a:lnTo>
                                <a:lnTo>
                                  <a:pt x="1575" y="739"/>
                                </a:lnTo>
                                <a:lnTo>
                                  <a:pt x="1564" y="737"/>
                                </a:lnTo>
                                <a:lnTo>
                                  <a:pt x="1563" y="737"/>
                                </a:lnTo>
                                <a:lnTo>
                                  <a:pt x="1558" y="739"/>
                                </a:lnTo>
                                <a:lnTo>
                                  <a:pt x="1554" y="741"/>
                                </a:lnTo>
                                <a:lnTo>
                                  <a:pt x="1549" y="741"/>
                                </a:lnTo>
                                <a:lnTo>
                                  <a:pt x="1546" y="741"/>
                                </a:lnTo>
                                <a:lnTo>
                                  <a:pt x="1541" y="741"/>
                                </a:lnTo>
                                <a:lnTo>
                                  <a:pt x="1535" y="741"/>
                                </a:lnTo>
                                <a:lnTo>
                                  <a:pt x="1531" y="739"/>
                                </a:lnTo>
                                <a:lnTo>
                                  <a:pt x="1524" y="739"/>
                                </a:lnTo>
                                <a:lnTo>
                                  <a:pt x="1523" y="737"/>
                                </a:lnTo>
                                <a:lnTo>
                                  <a:pt x="1518" y="735"/>
                                </a:lnTo>
                                <a:lnTo>
                                  <a:pt x="1516" y="733"/>
                                </a:lnTo>
                                <a:lnTo>
                                  <a:pt x="1514" y="731"/>
                                </a:lnTo>
                                <a:lnTo>
                                  <a:pt x="1510" y="729"/>
                                </a:lnTo>
                                <a:lnTo>
                                  <a:pt x="1508" y="726"/>
                                </a:lnTo>
                                <a:lnTo>
                                  <a:pt x="1506" y="724"/>
                                </a:lnTo>
                                <a:lnTo>
                                  <a:pt x="1504" y="720"/>
                                </a:lnTo>
                                <a:lnTo>
                                  <a:pt x="1249" y="699"/>
                                </a:lnTo>
                                <a:lnTo>
                                  <a:pt x="1247" y="699"/>
                                </a:lnTo>
                                <a:lnTo>
                                  <a:pt x="1245" y="702"/>
                                </a:lnTo>
                                <a:lnTo>
                                  <a:pt x="1243" y="702"/>
                                </a:lnTo>
                                <a:lnTo>
                                  <a:pt x="1241" y="702"/>
                                </a:lnTo>
                                <a:lnTo>
                                  <a:pt x="1239" y="702"/>
                                </a:lnTo>
                                <a:lnTo>
                                  <a:pt x="1237" y="699"/>
                                </a:lnTo>
                                <a:lnTo>
                                  <a:pt x="1235" y="699"/>
                                </a:lnTo>
                                <a:lnTo>
                                  <a:pt x="1235" y="697"/>
                                </a:lnTo>
                                <a:lnTo>
                                  <a:pt x="1211" y="722"/>
                                </a:lnTo>
                                <a:lnTo>
                                  <a:pt x="1199" y="764"/>
                                </a:lnTo>
                                <a:lnTo>
                                  <a:pt x="1199" y="781"/>
                                </a:lnTo>
                                <a:lnTo>
                                  <a:pt x="1195" y="800"/>
                                </a:lnTo>
                                <a:lnTo>
                                  <a:pt x="1193" y="821"/>
                                </a:lnTo>
                                <a:lnTo>
                                  <a:pt x="1186" y="843"/>
                                </a:lnTo>
                                <a:lnTo>
                                  <a:pt x="1180" y="862"/>
                                </a:lnTo>
                                <a:lnTo>
                                  <a:pt x="1173" y="880"/>
                                </a:lnTo>
                                <a:lnTo>
                                  <a:pt x="1167" y="897"/>
                                </a:lnTo>
                                <a:lnTo>
                                  <a:pt x="1159" y="908"/>
                                </a:lnTo>
                                <a:lnTo>
                                  <a:pt x="1159" y="925"/>
                                </a:lnTo>
                                <a:lnTo>
                                  <a:pt x="1159" y="942"/>
                                </a:lnTo>
                                <a:lnTo>
                                  <a:pt x="1159" y="958"/>
                                </a:lnTo>
                                <a:lnTo>
                                  <a:pt x="1162" y="977"/>
                                </a:lnTo>
                                <a:lnTo>
                                  <a:pt x="1162" y="994"/>
                                </a:lnTo>
                                <a:lnTo>
                                  <a:pt x="1165" y="1010"/>
                                </a:lnTo>
                                <a:lnTo>
                                  <a:pt x="1167" y="1025"/>
                                </a:lnTo>
                                <a:lnTo>
                                  <a:pt x="1172" y="1040"/>
                                </a:lnTo>
                                <a:lnTo>
                                  <a:pt x="1170" y="1040"/>
                                </a:lnTo>
                                <a:lnTo>
                                  <a:pt x="1167" y="1040"/>
                                </a:lnTo>
                                <a:lnTo>
                                  <a:pt x="1165" y="1041"/>
                                </a:lnTo>
                                <a:lnTo>
                                  <a:pt x="1163" y="1043"/>
                                </a:lnTo>
                                <a:lnTo>
                                  <a:pt x="1159" y="1043"/>
                                </a:lnTo>
                                <a:lnTo>
                                  <a:pt x="1157" y="1045"/>
                                </a:lnTo>
                                <a:lnTo>
                                  <a:pt x="1155" y="1045"/>
                                </a:lnTo>
                                <a:lnTo>
                                  <a:pt x="1153" y="1045"/>
                                </a:lnTo>
                                <a:lnTo>
                                  <a:pt x="1153" y="1052"/>
                                </a:lnTo>
                                <a:lnTo>
                                  <a:pt x="1150" y="1058"/>
                                </a:lnTo>
                                <a:lnTo>
                                  <a:pt x="1150" y="1064"/>
                                </a:lnTo>
                                <a:lnTo>
                                  <a:pt x="1148" y="1071"/>
                                </a:lnTo>
                                <a:lnTo>
                                  <a:pt x="1148" y="1075"/>
                                </a:lnTo>
                                <a:lnTo>
                                  <a:pt x="1147" y="1079"/>
                                </a:lnTo>
                                <a:lnTo>
                                  <a:pt x="1147" y="1083"/>
                                </a:lnTo>
                                <a:lnTo>
                                  <a:pt x="1145" y="1088"/>
                                </a:lnTo>
                                <a:lnTo>
                                  <a:pt x="1071" y="1063"/>
                                </a:lnTo>
                                <a:lnTo>
                                  <a:pt x="1071" y="1032"/>
                                </a:lnTo>
                                <a:lnTo>
                                  <a:pt x="1067" y="1029"/>
                                </a:lnTo>
                                <a:lnTo>
                                  <a:pt x="1063" y="1029"/>
                                </a:lnTo>
                                <a:lnTo>
                                  <a:pt x="1060" y="1029"/>
                                </a:lnTo>
                                <a:lnTo>
                                  <a:pt x="1056" y="1027"/>
                                </a:lnTo>
                                <a:lnTo>
                                  <a:pt x="1055" y="1027"/>
                                </a:lnTo>
                                <a:lnTo>
                                  <a:pt x="1052" y="1027"/>
                                </a:lnTo>
                                <a:lnTo>
                                  <a:pt x="1049" y="1027"/>
                                </a:lnTo>
                                <a:lnTo>
                                  <a:pt x="1044" y="1032"/>
                                </a:lnTo>
                                <a:lnTo>
                                  <a:pt x="1040" y="1017"/>
                                </a:lnTo>
                                <a:lnTo>
                                  <a:pt x="1039" y="1002"/>
                                </a:lnTo>
                                <a:lnTo>
                                  <a:pt x="1039" y="987"/>
                                </a:lnTo>
                                <a:lnTo>
                                  <a:pt x="1039" y="973"/>
                                </a:lnTo>
                                <a:lnTo>
                                  <a:pt x="1040" y="944"/>
                                </a:lnTo>
                                <a:lnTo>
                                  <a:pt x="1042" y="914"/>
                                </a:lnTo>
                                <a:lnTo>
                                  <a:pt x="1042" y="897"/>
                                </a:lnTo>
                                <a:lnTo>
                                  <a:pt x="1042" y="880"/>
                                </a:lnTo>
                                <a:lnTo>
                                  <a:pt x="1040" y="864"/>
                                </a:lnTo>
                                <a:lnTo>
                                  <a:pt x="1036" y="845"/>
                                </a:lnTo>
                                <a:lnTo>
                                  <a:pt x="1032" y="827"/>
                                </a:lnTo>
                                <a:lnTo>
                                  <a:pt x="1024" y="806"/>
                                </a:lnTo>
                                <a:lnTo>
                                  <a:pt x="1015" y="783"/>
                                </a:lnTo>
                                <a:lnTo>
                                  <a:pt x="1001" y="760"/>
                                </a:lnTo>
                                <a:lnTo>
                                  <a:pt x="999" y="741"/>
                                </a:lnTo>
                                <a:lnTo>
                                  <a:pt x="996" y="726"/>
                                </a:lnTo>
                                <a:lnTo>
                                  <a:pt x="996" y="712"/>
                                </a:lnTo>
                                <a:lnTo>
                                  <a:pt x="996" y="702"/>
                                </a:lnTo>
                                <a:lnTo>
                                  <a:pt x="994" y="689"/>
                                </a:lnTo>
                                <a:lnTo>
                                  <a:pt x="992" y="678"/>
                                </a:lnTo>
                                <a:lnTo>
                                  <a:pt x="988" y="667"/>
                                </a:lnTo>
                                <a:lnTo>
                                  <a:pt x="984" y="655"/>
                                </a:lnTo>
                                <a:lnTo>
                                  <a:pt x="975" y="639"/>
                                </a:lnTo>
                                <a:lnTo>
                                  <a:pt x="969" y="624"/>
                                </a:lnTo>
                                <a:lnTo>
                                  <a:pt x="959" y="616"/>
                                </a:lnTo>
                                <a:lnTo>
                                  <a:pt x="950" y="612"/>
                                </a:lnTo>
                                <a:lnTo>
                                  <a:pt x="940" y="608"/>
                                </a:lnTo>
                                <a:lnTo>
                                  <a:pt x="929" y="608"/>
                                </a:lnTo>
                                <a:lnTo>
                                  <a:pt x="917" y="608"/>
                                </a:lnTo>
                                <a:lnTo>
                                  <a:pt x="902" y="608"/>
                                </a:lnTo>
                                <a:lnTo>
                                  <a:pt x="881" y="604"/>
                                </a:lnTo>
                                <a:lnTo>
                                  <a:pt x="856" y="601"/>
                                </a:lnTo>
                                <a:lnTo>
                                  <a:pt x="829" y="601"/>
                                </a:lnTo>
                                <a:lnTo>
                                  <a:pt x="800" y="601"/>
                                </a:lnTo>
                                <a:lnTo>
                                  <a:pt x="735" y="604"/>
                                </a:lnTo>
                                <a:lnTo>
                                  <a:pt x="666" y="604"/>
                                </a:lnTo>
                                <a:lnTo>
                                  <a:pt x="631" y="601"/>
                                </a:lnTo>
                                <a:lnTo>
                                  <a:pt x="595" y="597"/>
                                </a:lnTo>
                                <a:lnTo>
                                  <a:pt x="560" y="591"/>
                                </a:lnTo>
                                <a:lnTo>
                                  <a:pt x="524" y="582"/>
                                </a:lnTo>
                                <a:lnTo>
                                  <a:pt x="489" y="570"/>
                                </a:lnTo>
                                <a:lnTo>
                                  <a:pt x="453" y="553"/>
                                </a:lnTo>
                                <a:lnTo>
                                  <a:pt x="436" y="545"/>
                                </a:lnTo>
                                <a:lnTo>
                                  <a:pt x="420" y="532"/>
                                </a:lnTo>
                                <a:lnTo>
                                  <a:pt x="405" y="522"/>
                                </a:lnTo>
                                <a:lnTo>
                                  <a:pt x="388" y="507"/>
                                </a:lnTo>
                                <a:lnTo>
                                  <a:pt x="383" y="539"/>
                                </a:lnTo>
                                <a:lnTo>
                                  <a:pt x="374" y="559"/>
                                </a:lnTo>
                                <a:lnTo>
                                  <a:pt x="363" y="578"/>
                                </a:lnTo>
                                <a:lnTo>
                                  <a:pt x="351" y="595"/>
                                </a:lnTo>
                                <a:lnTo>
                                  <a:pt x="332" y="612"/>
                                </a:lnTo>
                                <a:lnTo>
                                  <a:pt x="309" y="633"/>
                                </a:lnTo>
                                <a:lnTo>
                                  <a:pt x="276" y="659"/>
                                </a:lnTo>
                                <a:lnTo>
                                  <a:pt x="236" y="69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69" name="Freeform 2198"/>
                          <p:cNvSpPr>
                            <a:spLocks/>
                          </p:cNvSpPr>
                          <p:nvPr/>
                        </p:nvSpPr>
                        <p:spPr bwMode="auto">
                          <a:xfrm>
                            <a:off x="3310" y="3896"/>
                            <a:ext cx="142" cy="350"/>
                          </a:xfrm>
                          <a:custGeom>
                            <a:avLst/>
                            <a:gdLst>
                              <a:gd name="T0" fmla="*/ 126 w 142"/>
                              <a:gd name="T1" fmla="*/ 19 h 350"/>
                              <a:gd name="T2" fmla="*/ 106 w 142"/>
                              <a:gd name="T3" fmla="*/ 55 h 350"/>
                              <a:gd name="T4" fmla="*/ 92 w 142"/>
                              <a:gd name="T5" fmla="*/ 95 h 350"/>
                              <a:gd name="T6" fmla="*/ 75 w 142"/>
                              <a:gd name="T7" fmla="*/ 130 h 350"/>
                              <a:gd name="T8" fmla="*/ 60 w 142"/>
                              <a:gd name="T9" fmla="*/ 156 h 350"/>
                              <a:gd name="T10" fmla="*/ 62 w 142"/>
                              <a:gd name="T11" fmla="*/ 196 h 350"/>
                              <a:gd name="T12" fmla="*/ 70 w 142"/>
                              <a:gd name="T13" fmla="*/ 247 h 350"/>
                              <a:gd name="T14" fmla="*/ 85 w 142"/>
                              <a:gd name="T15" fmla="*/ 287 h 350"/>
                              <a:gd name="T16" fmla="*/ 97 w 142"/>
                              <a:gd name="T17" fmla="*/ 303 h 350"/>
                              <a:gd name="T18" fmla="*/ 101 w 142"/>
                              <a:gd name="T19" fmla="*/ 308 h 350"/>
                              <a:gd name="T20" fmla="*/ 108 w 142"/>
                              <a:gd name="T21" fmla="*/ 313 h 350"/>
                              <a:gd name="T22" fmla="*/ 118 w 142"/>
                              <a:gd name="T23" fmla="*/ 330 h 350"/>
                              <a:gd name="T24" fmla="*/ 120 w 142"/>
                              <a:gd name="T25" fmla="*/ 349 h 350"/>
                              <a:gd name="T26" fmla="*/ 103 w 142"/>
                              <a:gd name="T27" fmla="*/ 349 h 350"/>
                              <a:gd name="T28" fmla="*/ 87 w 142"/>
                              <a:gd name="T29" fmla="*/ 349 h 350"/>
                              <a:gd name="T30" fmla="*/ 70 w 142"/>
                              <a:gd name="T31" fmla="*/ 344 h 350"/>
                              <a:gd name="T32" fmla="*/ 58 w 142"/>
                              <a:gd name="T33" fmla="*/ 334 h 350"/>
                              <a:gd name="T34" fmla="*/ 54 w 142"/>
                              <a:gd name="T35" fmla="*/ 325 h 350"/>
                              <a:gd name="T36" fmla="*/ 49 w 142"/>
                              <a:gd name="T37" fmla="*/ 316 h 350"/>
                              <a:gd name="T38" fmla="*/ 41 w 142"/>
                              <a:gd name="T39" fmla="*/ 316 h 350"/>
                              <a:gd name="T40" fmla="*/ 28 w 142"/>
                              <a:gd name="T41" fmla="*/ 305 h 350"/>
                              <a:gd name="T42" fmla="*/ 16 w 142"/>
                              <a:gd name="T43" fmla="*/ 280 h 350"/>
                              <a:gd name="T44" fmla="*/ 5 w 142"/>
                              <a:gd name="T45" fmla="*/ 249 h 350"/>
                              <a:gd name="T46" fmla="*/ 0 w 142"/>
                              <a:gd name="T47" fmla="*/ 219 h 350"/>
                              <a:gd name="T48" fmla="*/ 8 w 142"/>
                              <a:gd name="T49" fmla="*/ 190 h 350"/>
                              <a:gd name="T50" fmla="*/ 20 w 142"/>
                              <a:gd name="T51" fmla="*/ 161 h 350"/>
                              <a:gd name="T52" fmla="*/ 28 w 142"/>
                              <a:gd name="T53" fmla="*/ 118 h 350"/>
                              <a:gd name="T54" fmla="*/ 35 w 142"/>
                              <a:gd name="T55" fmla="*/ 65 h 350"/>
                              <a:gd name="T56" fmla="*/ 45 w 142"/>
                              <a:gd name="T57" fmla="*/ 30 h 350"/>
                              <a:gd name="T58" fmla="*/ 62 w 142"/>
                              <a:gd name="T59" fmla="*/ 9 h 350"/>
                              <a:gd name="T60" fmla="*/ 75 w 142"/>
                              <a:gd name="T61" fmla="*/ 0 h 350"/>
                              <a:gd name="T62" fmla="*/ 77 w 142"/>
                              <a:gd name="T63" fmla="*/ 3 h 350"/>
                              <a:gd name="T64" fmla="*/ 81 w 142"/>
                              <a:gd name="T65" fmla="*/ 3 h 350"/>
                              <a:gd name="T66" fmla="*/ 85 w 142"/>
                              <a:gd name="T67" fmla="*/ 3 h 350"/>
                              <a:gd name="T68" fmla="*/ 92 w 142"/>
                              <a:gd name="T69" fmla="*/ 0 h 350"/>
                              <a:gd name="T70" fmla="*/ 101 w 142"/>
                              <a:gd name="T71" fmla="*/ 0 h 350"/>
                              <a:gd name="T72" fmla="*/ 118 w 142"/>
                              <a:gd name="T73" fmla="*/ 3 h 350"/>
                              <a:gd name="T74" fmla="*/ 133 w 142"/>
                              <a:gd name="T75" fmla="*/ 4 h 350"/>
                              <a:gd name="T76" fmla="*/ 141 w 142"/>
                              <a:gd name="T77" fmla="*/ 4 h 3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2"/>
                              <a:gd name="T118" fmla="*/ 0 h 350"/>
                              <a:gd name="T119" fmla="*/ 142 w 142"/>
                              <a:gd name="T120" fmla="*/ 350 h 3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2" h="350">
                                <a:moveTo>
                                  <a:pt x="141" y="4"/>
                                </a:moveTo>
                                <a:lnTo>
                                  <a:pt x="126" y="19"/>
                                </a:lnTo>
                                <a:lnTo>
                                  <a:pt x="116" y="36"/>
                                </a:lnTo>
                                <a:lnTo>
                                  <a:pt x="106" y="55"/>
                                </a:lnTo>
                                <a:lnTo>
                                  <a:pt x="99" y="75"/>
                                </a:lnTo>
                                <a:lnTo>
                                  <a:pt x="92" y="95"/>
                                </a:lnTo>
                                <a:lnTo>
                                  <a:pt x="83" y="113"/>
                                </a:lnTo>
                                <a:lnTo>
                                  <a:pt x="75" y="130"/>
                                </a:lnTo>
                                <a:lnTo>
                                  <a:pt x="62" y="144"/>
                                </a:lnTo>
                                <a:lnTo>
                                  <a:pt x="60" y="156"/>
                                </a:lnTo>
                                <a:lnTo>
                                  <a:pt x="60" y="176"/>
                                </a:lnTo>
                                <a:lnTo>
                                  <a:pt x="62" y="196"/>
                                </a:lnTo>
                                <a:lnTo>
                                  <a:pt x="66" y="221"/>
                                </a:lnTo>
                                <a:lnTo>
                                  <a:pt x="70" y="247"/>
                                </a:lnTo>
                                <a:lnTo>
                                  <a:pt x="77" y="268"/>
                                </a:lnTo>
                                <a:lnTo>
                                  <a:pt x="85" y="287"/>
                                </a:lnTo>
                                <a:lnTo>
                                  <a:pt x="93" y="301"/>
                                </a:lnTo>
                                <a:lnTo>
                                  <a:pt x="97" y="303"/>
                                </a:lnTo>
                                <a:lnTo>
                                  <a:pt x="99" y="305"/>
                                </a:lnTo>
                                <a:lnTo>
                                  <a:pt x="101" y="308"/>
                                </a:lnTo>
                                <a:lnTo>
                                  <a:pt x="103" y="310"/>
                                </a:lnTo>
                                <a:lnTo>
                                  <a:pt x="108" y="313"/>
                                </a:lnTo>
                                <a:lnTo>
                                  <a:pt x="111" y="320"/>
                                </a:lnTo>
                                <a:lnTo>
                                  <a:pt x="118" y="330"/>
                                </a:lnTo>
                                <a:lnTo>
                                  <a:pt x="128" y="346"/>
                                </a:lnTo>
                                <a:lnTo>
                                  <a:pt x="120" y="349"/>
                                </a:lnTo>
                                <a:lnTo>
                                  <a:pt x="111" y="349"/>
                                </a:lnTo>
                                <a:lnTo>
                                  <a:pt x="103" y="349"/>
                                </a:lnTo>
                                <a:lnTo>
                                  <a:pt x="95" y="349"/>
                                </a:lnTo>
                                <a:lnTo>
                                  <a:pt x="87" y="349"/>
                                </a:lnTo>
                                <a:lnTo>
                                  <a:pt x="79" y="346"/>
                                </a:lnTo>
                                <a:lnTo>
                                  <a:pt x="70" y="344"/>
                                </a:lnTo>
                                <a:lnTo>
                                  <a:pt x="62" y="342"/>
                                </a:lnTo>
                                <a:lnTo>
                                  <a:pt x="58" y="334"/>
                                </a:lnTo>
                                <a:lnTo>
                                  <a:pt x="56" y="328"/>
                                </a:lnTo>
                                <a:lnTo>
                                  <a:pt x="54" y="325"/>
                                </a:lnTo>
                                <a:lnTo>
                                  <a:pt x="52" y="320"/>
                                </a:lnTo>
                                <a:lnTo>
                                  <a:pt x="49" y="316"/>
                                </a:lnTo>
                                <a:lnTo>
                                  <a:pt x="48" y="316"/>
                                </a:lnTo>
                                <a:lnTo>
                                  <a:pt x="41" y="316"/>
                                </a:lnTo>
                                <a:lnTo>
                                  <a:pt x="37" y="316"/>
                                </a:lnTo>
                                <a:lnTo>
                                  <a:pt x="28" y="305"/>
                                </a:lnTo>
                                <a:lnTo>
                                  <a:pt x="22" y="293"/>
                                </a:lnTo>
                                <a:lnTo>
                                  <a:pt x="16" y="280"/>
                                </a:lnTo>
                                <a:lnTo>
                                  <a:pt x="10" y="263"/>
                                </a:lnTo>
                                <a:lnTo>
                                  <a:pt x="5" y="249"/>
                                </a:lnTo>
                                <a:lnTo>
                                  <a:pt x="1" y="234"/>
                                </a:lnTo>
                                <a:lnTo>
                                  <a:pt x="0" y="219"/>
                                </a:lnTo>
                                <a:lnTo>
                                  <a:pt x="0" y="207"/>
                                </a:lnTo>
                                <a:lnTo>
                                  <a:pt x="8" y="190"/>
                                </a:lnTo>
                                <a:lnTo>
                                  <a:pt x="14" y="176"/>
                                </a:lnTo>
                                <a:lnTo>
                                  <a:pt x="20" y="161"/>
                                </a:lnTo>
                                <a:lnTo>
                                  <a:pt x="24" y="146"/>
                                </a:lnTo>
                                <a:lnTo>
                                  <a:pt x="28" y="118"/>
                                </a:lnTo>
                                <a:lnTo>
                                  <a:pt x="31" y="90"/>
                                </a:lnTo>
                                <a:lnTo>
                                  <a:pt x="35" y="65"/>
                                </a:lnTo>
                                <a:lnTo>
                                  <a:pt x="41" y="42"/>
                                </a:lnTo>
                                <a:lnTo>
                                  <a:pt x="45" y="30"/>
                                </a:lnTo>
                                <a:lnTo>
                                  <a:pt x="54" y="19"/>
                                </a:lnTo>
                                <a:lnTo>
                                  <a:pt x="62" y="9"/>
                                </a:lnTo>
                                <a:lnTo>
                                  <a:pt x="73" y="0"/>
                                </a:lnTo>
                                <a:lnTo>
                                  <a:pt x="75" y="0"/>
                                </a:lnTo>
                                <a:lnTo>
                                  <a:pt x="75" y="3"/>
                                </a:lnTo>
                                <a:lnTo>
                                  <a:pt x="77" y="3"/>
                                </a:lnTo>
                                <a:lnTo>
                                  <a:pt x="79" y="3"/>
                                </a:lnTo>
                                <a:lnTo>
                                  <a:pt x="81" y="3"/>
                                </a:lnTo>
                                <a:lnTo>
                                  <a:pt x="83" y="3"/>
                                </a:lnTo>
                                <a:lnTo>
                                  <a:pt x="85" y="3"/>
                                </a:lnTo>
                                <a:lnTo>
                                  <a:pt x="87" y="0"/>
                                </a:lnTo>
                                <a:lnTo>
                                  <a:pt x="92" y="0"/>
                                </a:lnTo>
                                <a:lnTo>
                                  <a:pt x="95" y="0"/>
                                </a:lnTo>
                                <a:lnTo>
                                  <a:pt x="101" y="0"/>
                                </a:lnTo>
                                <a:lnTo>
                                  <a:pt x="109" y="3"/>
                                </a:lnTo>
                                <a:lnTo>
                                  <a:pt x="118" y="3"/>
                                </a:lnTo>
                                <a:lnTo>
                                  <a:pt x="126" y="3"/>
                                </a:lnTo>
                                <a:lnTo>
                                  <a:pt x="133" y="4"/>
                                </a:lnTo>
                                <a:lnTo>
                                  <a:pt x="141" y="4"/>
                                </a:lnTo>
                              </a:path>
                            </a:pathLst>
                          </a:custGeom>
                          <a:solidFill>
                            <a:srgbClr val="7F604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70" name="Freeform 2199"/>
                          <p:cNvSpPr>
                            <a:spLocks/>
                          </p:cNvSpPr>
                          <p:nvPr/>
                        </p:nvSpPr>
                        <p:spPr bwMode="auto">
                          <a:xfrm>
                            <a:off x="2377" y="3773"/>
                            <a:ext cx="204" cy="404"/>
                          </a:xfrm>
                          <a:custGeom>
                            <a:avLst/>
                            <a:gdLst>
                              <a:gd name="T0" fmla="*/ 109 w 204"/>
                              <a:gd name="T1" fmla="*/ 32 h 404"/>
                              <a:gd name="T2" fmla="*/ 118 w 204"/>
                              <a:gd name="T3" fmla="*/ 23 h 404"/>
                              <a:gd name="T4" fmla="*/ 124 w 204"/>
                              <a:gd name="T5" fmla="*/ 17 h 404"/>
                              <a:gd name="T6" fmla="*/ 132 w 204"/>
                              <a:gd name="T7" fmla="*/ 6 h 404"/>
                              <a:gd name="T8" fmla="*/ 143 w 204"/>
                              <a:gd name="T9" fmla="*/ 0 h 404"/>
                              <a:gd name="T10" fmla="*/ 154 w 204"/>
                              <a:gd name="T11" fmla="*/ 0 h 404"/>
                              <a:gd name="T12" fmla="*/ 162 w 204"/>
                              <a:gd name="T13" fmla="*/ 4 h 404"/>
                              <a:gd name="T14" fmla="*/ 174 w 204"/>
                              <a:gd name="T15" fmla="*/ 13 h 404"/>
                              <a:gd name="T16" fmla="*/ 182 w 204"/>
                              <a:gd name="T17" fmla="*/ 25 h 404"/>
                              <a:gd name="T18" fmla="*/ 184 w 204"/>
                              <a:gd name="T19" fmla="*/ 48 h 404"/>
                              <a:gd name="T20" fmla="*/ 187 w 204"/>
                              <a:gd name="T21" fmla="*/ 73 h 404"/>
                              <a:gd name="T22" fmla="*/ 182 w 204"/>
                              <a:gd name="T23" fmla="*/ 100 h 404"/>
                              <a:gd name="T24" fmla="*/ 174 w 204"/>
                              <a:gd name="T25" fmla="*/ 123 h 404"/>
                              <a:gd name="T26" fmla="*/ 157 w 204"/>
                              <a:gd name="T27" fmla="*/ 159 h 404"/>
                              <a:gd name="T28" fmla="*/ 147 w 204"/>
                              <a:gd name="T29" fmla="*/ 196 h 404"/>
                              <a:gd name="T30" fmla="*/ 143 w 204"/>
                              <a:gd name="T31" fmla="*/ 228 h 404"/>
                              <a:gd name="T32" fmla="*/ 147 w 204"/>
                              <a:gd name="T33" fmla="*/ 259 h 404"/>
                              <a:gd name="T34" fmla="*/ 157 w 204"/>
                              <a:gd name="T35" fmla="*/ 294 h 404"/>
                              <a:gd name="T36" fmla="*/ 172 w 204"/>
                              <a:gd name="T37" fmla="*/ 318 h 404"/>
                              <a:gd name="T38" fmla="*/ 179 w 204"/>
                              <a:gd name="T39" fmla="*/ 327 h 404"/>
                              <a:gd name="T40" fmla="*/ 184 w 204"/>
                              <a:gd name="T41" fmla="*/ 341 h 404"/>
                              <a:gd name="T42" fmla="*/ 187 w 204"/>
                              <a:gd name="T43" fmla="*/ 353 h 404"/>
                              <a:gd name="T44" fmla="*/ 189 w 204"/>
                              <a:gd name="T45" fmla="*/ 364 h 404"/>
                              <a:gd name="T46" fmla="*/ 197 w 204"/>
                              <a:gd name="T47" fmla="*/ 374 h 404"/>
                              <a:gd name="T48" fmla="*/ 203 w 204"/>
                              <a:gd name="T49" fmla="*/ 384 h 404"/>
                              <a:gd name="T50" fmla="*/ 203 w 204"/>
                              <a:gd name="T51" fmla="*/ 393 h 404"/>
                              <a:gd name="T52" fmla="*/ 157 w 204"/>
                              <a:gd name="T53" fmla="*/ 403 h 404"/>
                              <a:gd name="T54" fmla="*/ 145 w 204"/>
                              <a:gd name="T55" fmla="*/ 397 h 404"/>
                              <a:gd name="T56" fmla="*/ 128 w 204"/>
                              <a:gd name="T57" fmla="*/ 382 h 404"/>
                              <a:gd name="T58" fmla="*/ 111 w 204"/>
                              <a:gd name="T59" fmla="*/ 366 h 404"/>
                              <a:gd name="T60" fmla="*/ 97 w 204"/>
                              <a:gd name="T61" fmla="*/ 353 h 404"/>
                              <a:gd name="T62" fmla="*/ 86 w 204"/>
                              <a:gd name="T63" fmla="*/ 353 h 404"/>
                              <a:gd name="T64" fmla="*/ 82 w 204"/>
                              <a:gd name="T65" fmla="*/ 353 h 404"/>
                              <a:gd name="T66" fmla="*/ 80 w 204"/>
                              <a:gd name="T67" fmla="*/ 357 h 404"/>
                              <a:gd name="T68" fmla="*/ 76 w 204"/>
                              <a:gd name="T69" fmla="*/ 361 h 404"/>
                              <a:gd name="T70" fmla="*/ 69 w 204"/>
                              <a:gd name="T71" fmla="*/ 351 h 404"/>
                              <a:gd name="T72" fmla="*/ 64 w 204"/>
                              <a:gd name="T73" fmla="*/ 341 h 404"/>
                              <a:gd name="T74" fmla="*/ 59 w 204"/>
                              <a:gd name="T75" fmla="*/ 327 h 404"/>
                              <a:gd name="T76" fmla="*/ 55 w 204"/>
                              <a:gd name="T77" fmla="*/ 313 h 404"/>
                              <a:gd name="T78" fmla="*/ 50 w 204"/>
                              <a:gd name="T79" fmla="*/ 284 h 404"/>
                              <a:gd name="T80" fmla="*/ 47 w 204"/>
                              <a:gd name="T81" fmla="*/ 267 h 404"/>
                              <a:gd name="T82" fmla="*/ 42 w 204"/>
                              <a:gd name="T83" fmla="*/ 251 h 404"/>
                              <a:gd name="T84" fmla="*/ 34 w 204"/>
                              <a:gd name="T85" fmla="*/ 228 h 404"/>
                              <a:gd name="T86" fmla="*/ 27 w 204"/>
                              <a:gd name="T87" fmla="*/ 218 h 404"/>
                              <a:gd name="T88" fmla="*/ 17 w 204"/>
                              <a:gd name="T89" fmla="*/ 207 h 404"/>
                              <a:gd name="T90" fmla="*/ 7 w 204"/>
                              <a:gd name="T91" fmla="*/ 184 h 404"/>
                              <a:gd name="T92" fmla="*/ 0 w 204"/>
                              <a:gd name="T93" fmla="*/ 146 h 404"/>
                              <a:gd name="T94" fmla="*/ 4 w 204"/>
                              <a:gd name="T95" fmla="*/ 140 h 404"/>
                              <a:gd name="T96" fmla="*/ 7 w 204"/>
                              <a:gd name="T97" fmla="*/ 134 h 404"/>
                              <a:gd name="T98" fmla="*/ 7 w 204"/>
                              <a:gd name="T99" fmla="*/ 127 h 404"/>
                              <a:gd name="T100" fmla="*/ 7 w 204"/>
                              <a:gd name="T101" fmla="*/ 121 h 404"/>
                              <a:gd name="T102" fmla="*/ 15 w 204"/>
                              <a:gd name="T103" fmla="*/ 113 h 404"/>
                              <a:gd name="T104" fmla="*/ 34 w 204"/>
                              <a:gd name="T105" fmla="*/ 98 h 404"/>
                              <a:gd name="T106" fmla="*/ 52 w 204"/>
                              <a:gd name="T107" fmla="*/ 79 h 404"/>
                              <a:gd name="T108" fmla="*/ 69 w 204"/>
                              <a:gd name="T109" fmla="*/ 66 h 404"/>
                              <a:gd name="T110" fmla="*/ 103 w 204"/>
                              <a:gd name="T111" fmla="*/ 36 h 4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4"/>
                              <a:gd name="T169" fmla="*/ 0 h 404"/>
                              <a:gd name="T170" fmla="*/ 204 w 204"/>
                              <a:gd name="T171" fmla="*/ 404 h 4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4" h="404">
                                <a:moveTo>
                                  <a:pt x="103" y="36"/>
                                </a:moveTo>
                                <a:lnTo>
                                  <a:pt x="109" y="32"/>
                                </a:lnTo>
                                <a:lnTo>
                                  <a:pt x="113" y="28"/>
                                </a:lnTo>
                                <a:lnTo>
                                  <a:pt x="118" y="23"/>
                                </a:lnTo>
                                <a:lnTo>
                                  <a:pt x="120" y="21"/>
                                </a:lnTo>
                                <a:lnTo>
                                  <a:pt x="124" y="17"/>
                                </a:lnTo>
                                <a:lnTo>
                                  <a:pt x="128" y="13"/>
                                </a:lnTo>
                                <a:lnTo>
                                  <a:pt x="132" y="6"/>
                                </a:lnTo>
                                <a:lnTo>
                                  <a:pt x="137" y="2"/>
                                </a:lnTo>
                                <a:lnTo>
                                  <a:pt x="143" y="0"/>
                                </a:lnTo>
                                <a:lnTo>
                                  <a:pt x="149" y="0"/>
                                </a:lnTo>
                                <a:lnTo>
                                  <a:pt x="154" y="0"/>
                                </a:lnTo>
                                <a:lnTo>
                                  <a:pt x="157" y="2"/>
                                </a:lnTo>
                                <a:lnTo>
                                  <a:pt x="162" y="4"/>
                                </a:lnTo>
                                <a:lnTo>
                                  <a:pt x="168" y="9"/>
                                </a:lnTo>
                                <a:lnTo>
                                  <a:pt x="174" y="13"/>
                                </a:lnTo>
                                <a:lnTo>
                                  <a:pt x="181" y="19"/>
                                </a:lnTo>
                                <a:lnTo>
                                  <a:pt x="182" y="25"/>
                                </a:lnTo>
                                <a:lnTo>
                                  <a:pt x="184" y="36"/>
                                </a:lnTo>
                                <a:lnTo>
                                  <a:pt x="184" y="48"/>
                                </a:lnTo>
                                <a:lnTo>
                                  <a:pt x="187" y="61"/>
                                </a:lnTo>
                                <a:lnTo>
                                  <a:pt x="187" y="73"/>
                                </a:lnTo>
                                <a:lnTo>
                                  <a:pt x="184" y="88"/>
                                </a:lnTo>
                                <a:lnTo>
                                  <a:pt x="182" y="100"/>
                                </a:lnTo>
                                <a:lnTo>
                                  <a:pt x="181" y="113"/>
                                </a:lnTo>
                                <a:lnTo>
                                  <a:pt x="174" y="123"/>
                                </a:lnTo>
                                <a:lnTo>
                                  <a:pt x="168" y="140"/>
                                </a:lnTo>
                                <a:lnTo>
                                  <a:pt x="157" y="159"/>
                                </a:lnTo>
                                <a:lnTo>
                                  <a:pt x="149" y="184"/>
                                </a:lnTo>
                                <a:lnTo>
                                  <a:pt x="147" y="196"/>
                                </a:lnTo>
                                <a:lnTo>
                                  <a:pt x="145" y="211"/>
                                </a:lnTo>
                                <a:lnTo>
                                  <a:pt x="143" y="228"/>
                                </a:lnTo>
                                <a:lnTo>
                                  <a:pt x="145" y="243"/>
                                </a:lnTo>
                                <a:lnTo>
                                  <a:pt x="147" y="259"/>
                                </a:lnTo>
                                <a:lnTo>
                                  <a:pt x="151" y="276"/>
                                </a:lnTo>
                                <a:lnTo>
                                  <a:pt x="157" y="294"/>
                                </a:lnTo>
                                <a:lnTo>
                                  <a:pt x="168" y="313"/>
                                </a:lnTo>
                                <a:lnTo>
                                  <a:pt x="172" y="318"/>
                                </a:lnTo>
                                <a:lnTo>
                                  <a:pt x="174" y="324"/>
                                </a:lnTo>
                                <a:lnTo>
                                  <a:pt x="179" y="327"/>
                                </a:lnTo>
                                <a:lnTo>
                                  <a:pt x="181" y="334"/>
                                </a:lnTo>
                                <a:lnTo>
                                  <a:pt x="184" y="341"/>
                                </a:lnTo>
                                <a:lnTo>
                                  <a:pt x="184" y="346"/>
                                </a:lnTo>
                                <a:lnTo>
                                  <a:pt x="187" y="353"/>
                                </a:lnTo>
                                <a:lnTo>
                                  <a:pt x="184" y="357"/>
                                </a:lnTo>
                                <a:lnTo>
                                  <a:pt x="189" y="364"/>
                                </a:lnTo>
                                <a:lnTo>
                                  <a:pt x="193" y="368"/>
                                </a:lnTo>
                                <a:lnTo>
                                  <a:pt x="197" y="374"/>
                                </a:lnTo>
                                <a:lnTo>
                                  <a:pt x="201" y="378"/>
                                </a:lnTo>
                                <a:lnTo>
                                  <a:pt x="203" y="384"/>
                                </a:lnTo>
                                <a:lnTo>
                                  <a:pt x="203" y="389"/>
                                </a:lnTo>
                                <a:lnTo>
                                  <a:pt x="203" y="393"/>
                                </a:lnTo>
                                <a:lnTo>
                                  <a:pt x="197" y="397"/>
                                </a:lnTo>
                                <a:lnTo>
                                  <a:pt x="157" y="403"/>
                                </a:lnTo>
                                <a:lnTo>
                                  <a:pt x="154" y="401"/>
                                </a:lnTo>
                                <a:lnTo>
                                  <a:pt x="145" y="397"/>
                                </a:lnTo>
                                <a:lnTo>
                                  <a:pt x="137" y="391"/>
                                </a:lnTo>
                                <a:lnTo>
                                  <a:pt x="128" y="382"/>
                                </a:lnTo>
                                <a:lnTo>
                                  <a:pt x="120" y="374"/>
                                </a:lnTo>
                                <a:lnTo>
                                  <a:pt x="111" y="366"/>
                                </a:lnTo>
                                <a:lnTo>
                                  <a:pt x="103" y="357"/>
                                </a:lnTo>
                                <a:lnTo>
                                  <a:pt x="97" y="353"/>
                                </a:lnTo>
                                <a:lnTo>
                                  <a:pt x="90" y="353"/>
                                </a:lnTo>
                                <a:lnTo>
                                  <a:pt x="86" y="353"/>
                                </a:lnTo>
                                <a:lnTo>
                                  <a:pt x="84" y="353"/>
                                </a:lnTo>
                                <a:lnTo>
                                  <a:pt x="82" y="353"/>
                                </a:lnTo>
                                <a:lnTo>
                                  <a:pt x="82" y="355"/>
                                </a:lnTo>
                                <a:lnTo>
                                  <a:pt x="80" y="357"/>
                                </a:lnTo>
                                <a:lnTo>
                                  <a:pt x="80" y="359"/>
                                </a:lnTo>
                                <a:lnTo>
                                  <a:pt x="76" y="361"/>
                                </a:lnTo>
                                <a:lnTo>
                                  <a:pt x="74" y="357"/>
                                </a:lnTo>
                                <a:lnTo>
                                  <a:pt x="69" y="351"/>
                                </a:lnTo>
                                <a:lnTo>
                                  <a:pt x="67" y="346"/>
                                </a:lnTo>
                                <a:lnTo>
                                  <a:pt x="64" y="341"/>
                                </a:lnTo>
                                <a:lnTo>
                                  <a:pt x="61" y="334"/>
                                </a:lnTo>
                                <a:lnTo>
                                  <a:pt x="59" y="327"/>
                                </a:lnTo>
                                <a:lnTo>
                                  <a:pt x="57" y="321"/>
                                </a:lnTo>
                                <a:lnTo>
                                  <a:pt x="55" y="313"/>
                                </a:lnTo>
                                <a:lnTo>
                                  <a:pt x="52" y="296"/>
                                </a:lnTo>
                                <a:lnTo>
                                  <a:pt x="50" y="284"/>
                                </a:lnTo>
                                <a:lnTo>
                                  <a:pt x="49" y="276"/>
                                </a:lnTo>
                                <a:lnTo>
                                  <a:pt x="47" y="267"/>
                                </a:lnTo>
                                <a:lnTo>
                                  <a:pt x="44" y="259"/>
                                </a:lnTo>
                                <a:lnTo>
                                  <a:pt x="42" y="251"/>
                                </a:lnTo>
                                <a:lnTo>
                                  <a:pt x="40" y="241"/>
                                </a:lnTo>
                                <a:lnTo>
                                  <a:pt x="34" y="228"/>
                                </a:lnTo>
                                <a:lnTo>
                                  <a:pt x="32" y="224"/>
                                </a:lnTo>
                                <a:lnTo>
                                  <a:pt x="27" y="218"/>
                                </a:lnTo>
                                <a:lnTo>
                                  <a:pt x="21" y="213"/>
                                </a:lnTo>
                                <a:lnTo>
                                  <a:pt x="17" y="207"/>
                                </a:lnTo>
                                <a:lnTo>
                                  <a:pt x="11" y="196"/>
                                </a:lnTo>
                                <a:lnTo>
                                  <a:pt x="7" y="184"/>
                                </a:lnTo>
                                <a:lnTo>
                                  <a:pt x="2" y="167"/>
                                </a:lnTo>
                                <a:lnTo>
                                  <a:pt x="0" y="146"/>
                                </a:lnTo>
                                <a:lnTo>
                                  <a:pt x="2" y="142"/>
                                </a:lnTo>
                                <a:lnTo>
                                  <a:pt x="4" y="140"/>
                                </a:lnTo>
                                <a:lnTo>
                                  <a:pt x="7" y="138"/>
                                </a:lnTo>
                                <a:lnTo>
                                  <a:pt x="7" y="134"/>
                                </a:lnTo>
                                <a:lnTo>
                                  <a:pt x="7" y="132"/>
                                </a:lnTo>
                                <a:lnTo>
                                  <a:pt x="7" y="127"/>
                                </a:lnTo>
                                <a:lnTo>
                                  <a:pt x="7" y="126"/>
                                </a:lnTo>
                                <a:lnTo>
                                  <a:pt x="7" y="121"/>
                                </a:lnTo>
                                <a:lnTo>
                                  <a:pt x="9" y="119"/>
                                </a:lnTo>
                                <a:lnTo>
                                  <a:pt x="15" y="113"/>
                                </a:lnTo>
                                <a:lnTo>
                                  <a:pt x="24" y="106"/>
                                </a:lnTo>
                                <a:lnTo>
                                  <a:pt x="34" y="98"/>
                                </a:lnTo>
                                <a:lnTo>
                                  <a:pt x="44" y="88"/>
                                </a:lnTo>
                                <a:lnTo>
                                  <a:pt x="52" y="79"/>
                                </a:lnTo>
                                <a:lnTo>
                                  <a:pt x="64" y="71"/>
                                </a:lnTo>
                                <a:lnTo>
                                  <a:pt x="69" y="66"/>
                                </a:lnTo>
                                <a:lnTo>
                                  <a:pt x="103" y="36"/>
                                </a:lnTo>
                              </a:path>
                            </a:pathLst>
                          </a:custGeom>
                          <a:solidFill>
                            <a:srgbClr val="7F604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71" name="Freeform 2200"/>
                          <p:cNvSpPr>
                            <a:spLocks/>
                          </p:cNvSpPr>
                          <p:nvPr/>
                        </p:nvSpPr>
                        <p:spPr bwMode="auto">
                          <a:xfrm>
                            <a:off x="3310" y="3896"/>
                            <a:ext cx="142" cy="350"/>
                          </a:xfrm>
                          <a:custGeom>
                            <a:avLst/>
                            <a:gdLst>
                              <a:gd name="T0" fmla="*/ 126 w 142"/>
                              <a:gd name="T1" fmla="*/ 19 h 350"/>
                              <a:gd name="T2" fmla="*/ 106 w 142"/>
                              <a:gd name="T3" fmla="*/ 55 h 350"/>
                              <a:gd name="T4" fmla="*/ 92 w 142"/>
                              <a:gd name="T5" fmla="*/ 95 h 350"/>
                              <a:gd name="T6" fmla="*/ 75 w 142"/>
                              <a:gd name="T7" fmla="*/ 130 h 350"/>
                              <a:gd name="T8" fmla="*/ 60 w 142"/>
                              <a:gd name="T9" fmla="*/ 156 h 350"/>
                              <a:gd name="T10" fmla="*/ 62 w 142"/>
                              <a:gd name="T11" fmla="*/ 196 h 350"/>
                              <a:gd name="T12" fmla="*/ 70 w 142"/>
                              <a:gd name="T13" fmla="*/ 247 h 350"/>
                              <a:gd name="T14" fmla="*/ 85 w 142"/>
                              <a:gd name="T15" fmla="*/ 287 h 350"/>
                              <a:gd name="T16" fmla="*/ 97 w 142"/>
                              <a:gd name="T17" fmla="*/ 303 h 350"/>
                              <a:gd name="T18" fmla="*/ 101 w 142"/>
                              <a:gd name="T19" fmla="*/ 308 h 350"/>
                              <a:gd name="T20" fmla="*/ 108 w 142"/>
                              <a:gd name="T21" fmla="*/ 313 h 350"/>
                              <a:gd name="T22" fmla="*/ 118 w 142"/>
                              <a:gd name="T23" fmla="*/ 330 h 350"/>
                              <a:gd name="T24" fmla="*/ 120 w 142"/>
                              <a:gd name="T25" fmla="*/ 349 h 350"/>
                              <a:gd name="T26" fmla="*/ 103 w 142"/>
                              <a:gd name="T27" fmla="*/ 349 h 350"/>
                              <a:gd name="T28" fmla="*/ 87 w 142"/>
                              <a:gd name="T29" fmla="*/ 349 h 350"/>
                              <a:gd name="T30" fmla="*/ 70 w 142"/>
                              <a:gd name="T31" fmla="*/ 344 h 350"/>
                              <a:gd name="T32" fmla="*/ 58 w 142"/>
                              <a:gd name="T33" fmla="*/ 334 h 350"/>
                              <a:gd name="T34" fmla="*/ 54 w 142"/>
                              <a:gd name="T35" fmla="*/ 325 h 350"/>
                              <a:gd name="T36" fmla="*/ 49 w 142"/>
                              <a:gd name="T37" fmla="*/ 316 h 350"/>
                              <a:gd name="T38" fmla="*/ 41 w 142"/>
                              <a:gd name="T39" fmla="*/ 316 h 350"/>
                              <a:gd name="T40" fmla="*/ 28 w 142"/>
                              <a:gd name="T41" fmla="*/ 305 h 350"/>
                              <a:gd name="T42" fmla="*/ 16 w 142"/>
                              <a:gd name="T43" fmla="*/ 280 h 350"/>
                              <a:gd name="T44" fmla="*/ 5 w 142"/>
                              <a:gd name="T45" fmla="*/ 249 h 350"/>
                              <a:gd name="T46" fmla="*/ 0 w 142"/>
                              <a:gd name="T47" fmla="*/ 219 h 350"/>
                              <a:gd name="T48" fmla="*/ 8 w 142"/>
                              <a:gd name="T49" fmla="*/ 190 h 350"/>
                              <a:gd name="T50" fmla="*/ 20 w 142"/>
                              <a:gd name="T51" fmla="*/ 161 h 350"/>
                              <a:gd name="T52" fmla="*/ 28 w 142"/>
                              <a:gd name="T53" fmla="*/ 118 h 350"/>
                              <a:gd name="T54" fmla="*/ 35 w 142"/>
                              <a:gd name="T55" fmla="*/ 65 h 350"/>
                              <a:gd name="T56" fmla="*/ 45 w 142"/>
                              <a:gd name="T57" fmla="*/ 30 h 350"/>
                              <a:gd name="T58" fmla="*/ 62 w 142"/>
                              <a:gd name="T59" fmla="*/ 9 h 350"/>
                              <a:gd name="T60" fmla="*/ 75 w 142"/>
                              <a:gd name="T61" fmla="*/ 0 h 350"/>
                              <a:gd name="T62" fmla="*/ 77 w 142"/>
                              <a:gd name="T63" fmla="*/ 3 h 350"/>
                              <a:gd name="T64" fmla="*/ 81 w 142"/>
                              <a:gd name="T65" fmla="*/ 3 h 350"/>
                              <a:gd name="T66" fmla="*/ 85 w 142"/>
                              <a:gd name="T67" fmla="*/ 3 h 350"/>
                              <a:gd name="T68" fmla="*/ 92 w 142"/>
                              <a:gd name="T69" fmla="*/ 0 h 350"/>
                              <a:gd name="T70" fmla="*/ 101 w 142"/>
                              <a:gd name="T71" fmla="*/ 0 h 350"/>
                              <a:gd name="T72" fmla="*/ 118 w 142"/>
                              <a:gd name="T73" fmla="*/ 3 h 350"/>
                              <a:gd name="T74" fmla="*/ 133 w 142"/>
                              <a:gd name="T75" fmla="*/ 4 h 3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350"/>
                              <a:gd name="T116" fmla="*/ 142 w 142"/>
                              <a:gd name="T117" fmla="*/ 350 h 3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350">
                                <a:moveTo>
                                  <a:pt x="141" y="4"/>
                                </a:moveTo>
                                <a:lnTo>
                                  <a:pt x="126" y="19"/>
                                </a:lnTo>
                                <a:lnTo>
                                  <a:pt x="116" y="36"/>
                                </a:lnTo>
                                <a:lnTo>
                                  <a:pt x="106" y="55"/>
                                </a:lnTo>
                                <a:lnTo>
                                  <a:pt x="99" y="75"/>
                                </a:lnTo>
                                <a:lnTo>
                                  <a:pt x="92" y="95"/>
                                </a:lnTo>
                                <a:lnTo>
                                  <a:pt x="83" y="113"/>
                                </a:lnTo>
                                <a:lnTo>
                                  <a:pt x="75" y="130"/>
                                </a:lnTo>
                                <a:lnTo>
                                  <a:pt x="62" y="144"/>
                                </a:lnTo>
                                <a:lnTo>
                                  <a:pt x="60" y="156"/>
                                </a:lnTo>
                                <a:lnTo>
                                  <a:pt x="60" y="176"/>
                                </a:lnTo>
                                <a:lnTo>
                                  <a:pt x="62" y="196"/>
                                </a:lnTo>
                                <a:lnTo>
                                  <a:pt x="66" y="221"/>
                                </a:lnTo>
                                <a:lnTo>
                                  <a:pt x="70" y="247"/>
                                </a:lnTo>
                                <a:lnTo>
                                  <a:pt x="77" y="268"/>
                                </a:lnTo>
                                <a:lnTo>
                                  <a:pt x="85" y="287"/>
                                </a:lnTo>
                                <a:lnTo>
                                  <a:pt x="93" y="301"/>
                                </a:lnTo>
                                <a:lnTo>
                                  <a:pt x="97" y="303"/>
                                </a:lnTo>
                                <a:lnTo>
                                  <a:pt x="99" y="305"/>
                                </a:lnTo>
                                <a:lnTo>
                                  <a:pt x="101" y="308"/>
                                </a:lnTo>
                                <a:lnTo>
                                  <a:pt x="103" y="310"/>
                                </a:lnTo>
                                <a:lnTo>
                                  <a:pt x="108" y="313"/>
                                </a:lnTo>
                                <a:lnTo>
                                  <a:pt x="111" y="320"/>
                                </a:lnTo>
                                <a:lnTo>
                                  <a:pt x="118" y="330"/>
                                </a:lnTo>
                                <a:lnTo>
                                  <a:pt x="128" y="346"/>
                                </a:lnTo>
                                <a:lnTo>
                                  <a:pt x="120" y="349"/>
                                </a:lnTo>
                                <a:lnTo>
                                  <a:pt x="111" y="349"/>
                                </a:lnTo>
                                <a:lnTo>
                                  <a:pt x="103" y="349"/>
                                </a:lnTo>
                                <a:lnTo>
                                  <a:pt x="95" y="349"/>
                                </a:lnTo>
                                <a:lnTo>
                                  <a:pt x="87" y="349"/>
                                </a:lnTo>
                                <a:lnTo>
                                  <a:pt x="79" y="346"/>
                                </a:lnTo>
                                <a:lnTo>
                                  <a:pt x="70" y="344"/>
                                </a:lnTo>
                                <a:lnTo>
                                  <a:pt x="62" y="342"/>
                                </a:lnTo>
                                <a:lnTo>
                                  <a:pt x="58" y="334"/>
                                </a:lnTo>
                                <a:lnTo>
                                  <a:pt x="56" y="328"/>
                                </a:lnTo>
                                <a:lnTo>
                                  <a:pt x="54" y="325"/>
                                </a:lnTo>
                                <a:lnTo>
                                  <a:pt x="52" y="320"/>
                                </a:lnTo>
                                <a:lnTo>
                                  <a:pt x="49" y="316"/>
                                </a:lnTo>
                                <a:lnTo>
                                  <a:pt x="48" y="316"/>
                                </a:lnTo>
                                <a:lnTo>
                                  <a:pt x="41" y="316"/>
                                </a:lnTo>
                                <a:lnTo>
                                  <a:pt x="37" y="316"/>
                                </a:lnTo>
                                <a:lnTo>
                                  <a:pt x="28" y="305"/>
                                </a:lnTo>
                                <a:lnTo>
                                  <a:pt x="22" y="293"/>
                                </a:lnTo>
                                <a:lnTo>
                                  <a:pt x="16" y="280"/>
                                </a:lnTo>
                                <a:lnTo>
                                  <a:pt x="10" y="263"/>
                                </a:lnTo>
                                <a:lnTo>
                                  <a:pt x="5" y="249"/>
                                </a:lnTo>
                                <a:lnTo>
                                  <a:pt x="1" y="234"/>
                                </a:lnTo>
                                <a:lnTo>
                                  <a:pt x="0" y="219"/>
                                </a:lnTo>
                                <a:lnTo>
                                  <a:pt x="0" y="207"/>
                                </a:lnTo>
                                <a:lnTo>
                                  <a:pt x="8" y="190"/>
                                </a:lnTo>
                                <a:lnTo>
                                  <a:pt x="14" y="176"/>
                                </a:lnTo>
                                <a:lnTo>
                                  <a:pt x="20" y="161"/>
                                </a:lnTo>
                                <a:lnTo>
                                  <a:pt x="24" y="146"/>
                                </a:lnTo>
                                <a:lnTo>
                                  <a:pt x="28" y="118"/>
                                </a:lnTo>
                                <a:lnTo>
                                  <a:pt x="31" y="90"/>
                                </a:lnTo>
                                <a:lnTo>
                                  <a:pt x="35" y="65"/>
                                </a:lnTo>
                                <a:lnTo>
                                  <a:pt x="41" y="42"/>
                                </a:lnTo>
                                <a:lnTo>
                                  <a:pt x="45" y="30"/>
                                </a:lnTo>
                                <a:lnTo>
                                  <a:pt x="54" y="19"/>
                                </a:lnTo>
                                <a:lnTo>
                                  <a:pt x="62" y="9"/>
                                </a:lnTo>
                                <a:lnTo>
                                  <a:pt x="73" y="0"/>
                                </a:lnTo>
                                <a:lnTo>
                                  <a:pt x="75" y="0"/>
                                </a:lnTo>
                                <a:lnTo>
                                  <a:pt x="75" y="3"/>
                                </a:lnTo>
                                <a:lnTo>
                                  <a:pt x="77" y="3"/>
                                </a:lnTo>
                                <a:lnTo>
                                  <a:pt x="79" y="3"/>
                                </a:lnTo>
                                <a:lnTo>
                                  <a:pt x="81" y="3"/>
                                </a:lnTo>
                                <a:lnTo>
                                  <a:pt x="83" y="3"/>
                                </a:lnTo>
                                <a:lnTo>
                                  <a:pt x="85" y="3"/>
                                </a:lnTo>
                                <a:lnTo>
                                  <a:pt x="87" y="0"/>
                                </a:lnTo>
                                <a:lnTo>
                                  <a:pt x="92" y="0"/>
                                </a:lnTo>
                                <a:lnTo>
                                  <a:pt x="95" y="0"/>
                                </a:lnTo>
                                <a:lnTo>
                                  <a:pt x="101" y="0"/>
                                </a:lnTo>
                                <a:lnTo>
                                  <a:pt x="109" y="3"/>
                                </a:lnTo>
                                <a:lnTo>
                                  <a:pt x="118" y="3"/>
                                </a:lnTo>
                                <a:lnTo>
                                  <a:pt x="126" y="3"/>
                                </a:lnTo>
                                <a:lnTo>
                                  <a:pt x="133" y="4"/>
                                </a:lnTo>
                                <a:lnTo>
                                  <a:pt x="141" y="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72" name="Freeform 2201"/>
                          <p:cNvSpPr>
                            <a:spLocks/>
                          </p:cNvSpPr>
                          <p:nvPr/>
                        </p:nvSpPr>
                        <p:spPr bwMode="auto">
                          <a:xfrm>
                            <a:off x="2377" y="3773"/>
                            <a:ext cx="204" cy="404"/>
                          </a:xfrm>
                          <a:custGeom>
                            <a:avLst/>
                            <a:gdLst>
                              <a:gd name="T0" fmla="*/ 109 w 204"/>
                              <a:gd name="T1" fmla="*/ 32 h 404"/>
                              <a:gd name="T2" fmla="*/ 118 w 204"/>
                              <a:gd name="T3" fmla="*/ 23 h 404"/>
                              <a:gd name="T4" fmla="*/ 124 w 204"/>
                              <a:gd name="T5" fmla="*/ 17 h 404"/>
                              <a:gd name="T6" fmla="*/ 132 w 204"/>
                              <a:gd name="T7" fmla="*/ 6 h 404"/>
                              <a:gd name="T8" fmla="*/ 143 w 204"/>
                              <a:gd name="T9" fmla="*/ 0 h 404"/>
                              <a:gd name="T10" fmla="*/ 154 w 204"/>
                              <a:gd name="T11" fmla="*/ 0 h 404"/>
                              <a:gd name="T12" fmla="*/ 162 w 204"/>
                              <a:gd name="T13" fmla="*/ 4 h 404"/>
                              <a:gd name="T14" fmla="*/ 174 w 204"/>
                              <a:gd name="T15" fmla="*/ 13 h 404"/>
                              <a:gd name="T16" fmla="*/ 182 w 204"/>
                              <a:gd name="T17" fmla="*/ 25 h 404"/>
                              <a:gd name="T18" fmla="*/ 184 w 204"/>
                              <a:gd name="T19" fmla="*/ 48 h 404"/>
                              <a:gd name="T20" fmla="*/ 187 w 204"/>
                              <a:gd name="T21" fmla="*/ 73 h 404"/>
                              <a:gd name="T22" fmla="*/ 182 w 204"/>
                              <a:gd name="T23" fmla="*/ 100 h 404"/>
                              <a:gd name="T24" fmla="*/ 174 w 204"/>
                              <a:gd name="T25" fmla="*/ 123 h 404"/>
                              <a:gd name="T26" fmla="*/ 157 w 204"/>
                              <a:gd name="T27" fmla="*/ 159 h 404"/>
                              <a:gd name="T28" fmla="*/ 147 w 204"/>
                              <a:gd name="T29" fmla="*/ 196 h 404"/>
                              <a:gd name="T30" fmla="*/ 143 w 204"/>
                              <a:gd name="T31" fmla="*/ 228 h 404"/>
                              <a:gd name="T32" fmla="*/ 147 w 204"/>
                              <a:gd name="T33" fmla="*/ 259 h 404"/>
                              <a:gd name="T34" fmla="*/ 157 w 204"/>
                              <a:gd name="T35" fmla="*/ 294 h 404"/>
                              <a:gd name="T36" fmla="*/ 172 w 204"/>
                              <a:gd name="T37" fmla="*/ 318 h 404"/>
                              <a:gd name="T38" fmla="*/ 179 w 204"/>
                              <a:gd name="T39" fmla="*/ 327 h 404"/>
                              <a:gd name="T40" fmla="*/ 184 w 204"/>
                              <a:gd name="T41" fmla="*/ 341 h 404"/>
                              <a:gd name="T42" fmla="*/ 187 w 204"/>
                              <a:gd name="T43" fmla="*/ 353 h 404"/>
                              <a:gd name="T44" fmla="*/ 189 w 204"/>
                              <a:gd name="T45" fmla="*/ 364 h 404"/>
                              <a:gd name="T46" fmla="*/ 197 w 204"/>
                              <a:gd name="T47" fmla="*/ 374 h 404"/>
                              <a:gd name="T48" fmla="*/ 203 w 204"/>
                              <a:gd name="T49" fmla="*/ 384 h 404"/>
                              <a:gd name="T50" fmla="*/ 203 w 204"/>
                              <a:gd name="T51" fmla="*/ 393 h 404"/>
                              <a:gd name="T52" fmla="*/ 157 w 204"/>
                              <a:gd name="T53" fmla="*/ 403 h 404"/>
                              <a:gd name="T54" fmla="*/ 145 w 204"/>
                              <a:gd name="T55" fmla="*/ 397 h 404"/>
                              <a:gd name="T56" fmla="*/ 128 w 204"/>
                              <a:gd name="T57" fmla="*/ 382 h 404"/>
                              <a:gd name="T58" fmla="*/ 111 w 204"/>
                              <a:gd name="T59" fmla="*/ 366 h 404"/>
                              <a:gd name="T60" fmla="*/ 97 w 204"/>
                              <a:gd name="T61" fmla="*/ 353 h 404"/>
                              <a:gd name="T62" fmla="*/ 86 w 204"/>
                              <a:gd name="T63" fmla="*/ 353 h 404"/>
                              <a:gd name="T64" fmla="*/ 82 w 204"/>
                              <a:gd name="T65" fmla="*/ 353 h 404"/>
                              <a:gd name="T66" fmla="*/ 80 w 204"/>
                              <a:gd name="T67" fmla="*/ 357 h 404"/>
                              <a:gd name="T68" fmla="*/ 76 w 204"/>
                              <a:gd name="T69" fmla="*/ 361 h 404"/>
                              <a:gd name="T70" fmla="*/ 69 w 204"/>
                              <a:gd name="T71" fmla="*/ 351 h 404"/>
                              <a:gd name="T72" fmla="*/ 64 w 204"/>
                              <a:gd name="T73" fmla="*/ 341 h 404"/>
                              <a:gd name="T74" fmla="*/ 59 w 204"/>
                              <a:gd name="T75" fmla="*/ 327 h 404"/>
                              <a:gd name="T76" fmla="*/ 55 w 204"/>
                              <a:gd name="T77" fmla="*/ 313 h 404"/>
                              <a:gd name="T78" fmla="*/ 50 w 204"/>
                              <a:gd name="T79" fmla="*/ 284 h 404"/>
                              <a:gd name="T80" fmla="*/ 47 w 204"/>
                              <a:gd name="T81" fmla="*/ 267 h 404"/>
                              <a:gd name="T82" fmla="*/ 42 w 204"/>
                              <a:gd name="T83" fmla="*/ 251 h 404"/>
                              <a:gd name="T84" fmla="*/ 34 w 204"/>
                              <a:gd name="T85" fmla="*/ 228 h 404"/>
                              <a:gd name="T86" fmla="*/ 27 w 204"/>
                              <a:gd name="T87" fmla="*/ 218 h 404"/>
                              <a:gd name="T88" fmla="*/ 17 w 204"/>
                              <a:gd name="T89" fmla="*/ 207 h 404"/>
                              <a:gd name="T90" fmla="*/ 7 w 204"/>
                              <a:gd name="T91" fmla="*/ 184 h 404"/>
                              <a:gd name="T92" fmla="*/ 0 w 204"/>
                              <a:gd name="T93" fmla="*/ 146 h 404"/>
                              <a:gd name="T94" fmla="*/ 4 w 204"/>
                              <a:gd name="T95" fmla="*/ 140 h 404"/>
                              <a:gd name="T96" fmla="*/ 7 w 204"/>
                              <a:gd name="T97" fmla="*/ 134 h 404"/>
                              <a:gd name="T98" fmla="*/ 7 w 204"/>
                              <a:gd name="T99" fmla="*/ 127 h 404"/>
                              <a:gd name="T100" fmla="*/ 7 w 204"/>
                              <a:gd name="T101" fmla="*/ 121 h 404"/>
                              <a:gd name="T102" fmla="*/ 15 w 204"/>
                              <a:gd name="T103" fmla="*/ 113 h 404"/>
                              <a:gd name="T104" fmla="*/ 34 w 204"/>
                              <a:gd name="T105" fmla="*/ 98 h 404"/>
                              <a:gd name="T106" fmla="*/ 52 w 204"/>
                              <a:gd name="T107" fmla="*/ 79 h 404"/>
                              <a:gd name="T108" fmla="*/ 69 w 204"/>
                              <a:gd name="T109" fmla="*/ 66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4"/>
                              <a:gd name="T166" fmla="*/ 0 h 404"/>
                              <a:gd name="T167" fmla="*/ 204 w 204"/>
                              <a:gd name="T168" fmla="*/ 404 h 4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4" h="404">
                                <a:moveTo>
                                  <a:pt x="103" y="36"/>
                                </a:moveTo>
                                <a:lnTo>
                                  <a:pt x="109" y="32"/>
                                </a:lnTo>
                                <a:lnTo>
                                  <a:pt x="113" y="28"/>
                                </a:lnTo>
                                <a:lnTo>
                                  <a:pt x="118" y="23"/>
                                </a:lnTo>
                                <a:lnTo>
                                  <a:pt x="120" y="21"/>
                                </a:lnTo>
                                <a:lnTo>
                                  <a:pt x="124" y="17"/>
                                </a:lnTo>
                                <a:lnTo>
                                  <a:pt x="128" y="13"/>
                                </a:lnTo>
                                <a:lnTo>
                                  <a:pt x="132" y="6"/>
                                </a:lnTo>
                                <a:lnTo>
                                  <a:pt x="137" y="2"/>
                                </a:lnTo>
                                <a:lnTo>
                                  <a:pt x="143" y="0"/>
                                </a:lnTo>
                                <a:lnTo>
                                  <a:pt x="149" y="0"/>
                                </a:lnTo>
                                <a:lnTo>
                                  <a:pt x="154" y="0"/>
                                </a:lnTo>
                                <a:lnTo>
                                  <a:pt x="157" y="2"/>
                                </a:lnTo>
                                <a:lnTo>
                                  <a:pt x="162" y="4"/>
                                </a:lnTo>
                                <a:lnTo>
                                  <a:pt x="168" y="9"/>
                                </a:lnTo>
                                <a:lnTo>
                                  <a:pt x="174" y="13"/>
                                </a:lnTo>
                                <a:lnTo>
                                  <a:pt x="181" y="19"/>
                                </a:lnTo>
                                <a:lnTo>
                                  <a:pt x="182" y="25"/>
                                </a:lnTo>
                                <a:lnTo>
                                  <a:pt x="184" y="36"/>
                                </a:lnTo>
                                <a:lnTo>
                                  <a:pt x="184" y="48"/>
                                </a:lnTo>
                                <a:lnTo>
                                  <a:pt x="187" y="61"/>
                                </a:lnTo>
                                <a:lnTo>
                                  <a:pt x="187" y="73"/>
                                </a:lnTo>
                                <a:lnTo>
                                  <a:pt x="184" y="88"/>
                                </a:lnTo>
                                <a:lnTo>
                                  <a:pt x="182" y="100"/>
                                </a:lnTo>
                                <a:lnTo>
                                  <a:pt x="181" y="113"/>
                                </a:lnTo>
                                <a:lnTo>
                                  <a:pt x="174" y="123"/>
                                </a:lnTo>
                                <a:lnTo>
                                  <a:pt x="168" y="140"/>
                                </a:lnTo>
                                <a:lnTo>
                                  <a:pt x="157" y="159"/>
                                </a:lnTo>
                                <a:lnTo>
                                  <a:pt x="149" y="184"/>
                                </a:lnTo>
                                <a:lnTo>
                                  <a:pt x="147" y="196"/>
                                </a:lnTo>
                                <a:lnTo>
                                  <a:pt x="145" y="211"/>
                                </a:lnTo>
                                <a:lnTo>
                                  <a:pt x="143" y="228"/>
                                </a:lnTo>
                                <a:lnTo>
                                  <a:pt x="145" y="243"/>
                                </a:lnTo>
                                <a:lnTo>
                                  <a:pt x="147" y="259"/>
                                </a:lnTo>
                                <a:lnTo>
                                  <a:pt x="151" y="276"/>
                                </a:lnTo>
                                <a:lnTo>
                                  <a:pt x="157" y="294"/>
                                </a:lnTo>
                                <a:lnTo>
                                  <a:pt x="168" y="313"/>
                                </a:lnTo>
                                <a:lnTo>
                                  <a:pt x="172" y="318"/>
                                </a:lnTo>
                                <a:lnTo>
                                  <a:pt x="174" y="324"/>
                                </a:lnTo>
                                <a:lnTo>
                                  <a:pt x="179" y="327"/>
                                </a:lnTo>
                                <a:lnTo>
                                  <a:pt x="181" y="334"/>
                                </a:lnTo>
                                <a:lnTo>
                                  <a:pt x="184" y="341"/>
                                </a:lnTo>
                                <a:lnTo>
                                  <a:pt x="184" y="346"/>
                                </a:lnTo>
                                <a:lnTo>
                                  <a:pt x="187" y="353"/>
                                </a:lnTo>
                                <a:lnTo>
                                  <a:pt x="184" y="357"/>
                                </a:lnTo>
                                <a:lnTo>
                                  <a:pt x="189" y="364"/>
                                </a:lnTo>
                                <a:lnTo>
                                  <a:pt x="193" y="368"/>
                                </a:lnTo>
                                <a:lnTo>
                                  <a:pt x="197" y="374"/>
                                </a:lnTo>
                                <a:lnTo>
                                  <a:pt x="201" y="378"/>
                                </a:lnTo>
                                <a:lnTo>
                                  <a:pt x="203" y="384"/>
                                </a:lnTo>
                                <a:lnTo>
                                  <a:pt x="203" y="389"/>
                                </a:lnTo>
                                <a:lnTo>
                                  <a:pt x="203" y="393"/>
                                </a:lnTo>
                                <a:lnTo>
                                  <a:pt x="197" y="397"/>
                                </a:lnTo>
                                <a:lnTo>
                                  <a:pt x="157" y="403"/>
                                </a:lnTo>
                                <a:lnTo>
                                  <a:pt x="154" y="401"/>
                                </a:lnTo>
                                <a:lnTo>
                                  <a:pt x="145" y="397"/>
                                </a:lnTo>
                                <a:lnTo>
                                  <a:pt x="137" y="391"/>
                                </a:lnTo>
                                <a:lnTo>
                                  <a:pt x="128" y="382"/>
                                </a:lnTo>
                                <a:lnTo>
                                  <a:pt x="120" y="374"/>
                                </a:lnTo>
                                <a:lnTo>
                                  <a:pt x="111" y="366"/>
                                </a:lnTo>
                                <a:lnTo>
                                  <a:pt x="103" y="357"/>
                                </a:lnTo>
                                <a:lnTo>
                                  <a:pt x="97" y="353"/>
                                </a:lnTo>
                                <a:lnTo>
                                  <a:pt x="90" y="353"/>
                                </a:lnTo>
                                <a:lnTo>
                                  <a:pt x="86" y="353"/>
                                </a:lnTo>
                                <a:lnTo>
                                  <a:pt x="84" y="353"/>
                                </a:lnTo>
                                <a:lnTo>
                                  <a:pt x="82" y="353"/>
                                </a:lnTo>
                                <a:lnTo>
                                  <a:pt x="82" y="355"/>
                                </a:lnTo>
                                <a:lnTo>
                                  <a:pt x="80" y="357"/>
                                </a:lnTo>
                                <a:lnTo>
                                  <a:pt x="80" y="359"/>
                                </a:lnTo>
                                <a:lnTo>
                                  <a:pt x="76" y="361"/>
                                </a:lnTo>
                                <a:lnTo>
                                  <a:pt x="74" y="357"/>
                                </a:lnTo>
                                <a:lnTo>
                                  <a:pt x="69" y="351"/>
                                </a:lnTo>
                                <a:lnTo>
                                  <a:pt x="67" y="346"/>
                                </a:lnTo>
                                <a:lnTo>
                                  <a:pt x="64" y="341"/>
                                </a:lnTo>
                                <a:lnTo>
                                  <a:pt x="61" y="334"/>
                                </a:lnTo>
                                <a:lnTo>
                                  <a:pt x="59" y="327"/>
                                </a:lnTo>
                                <a:lnTo>
                                  <a:pt x="57" y="321"/>
                                </a:lnTo>
                                <a:lnTo>
                                  <a:pt x="55" y="313"/>
                                </a:lnTo>
                                <a:lnTo>
                                  <a:pt x="52" y="296"/>
                                </a:lnTo>
                                <a:lnTo>
                                  <a:pt x="50" y="284"/>
                                </a:lnTo>
                                <a:lnTo>
                                  <a:pt x="49" y="276"/>
                                </a:lnTo>
                                <a:lnTo>
                                  <a:pt x="47" y="267"/>
                                </a:lnTo>
                                <a:lnTo>
                                  <a:pt x="44" y="259"/>
                                </a:lnTo>
                                <a:lnTo>
                                  <a:pt x="42" y="251"/>
                                </a:lnTo>
                                <a:lnTo>
                                  <a:pt x="40" y="241"/>
                                </a:lnTo>
                                <a:lnTo>
                                  <a:pt x="34" y="228"/>
                                </a:lnTo>
                                <a:lnTo>
                                  <a:pt x="32" y="224"/>
                                </a:lnTo>
                                <a:lnTo>
                                  <a:pt x="27" y="218"/>
                                </a:lnTo>
                                <a:lnTo>
                                  <a:pt x="21" y="213"/>
                                </a:lnTo>
                                <a:lnTo>
                                  <a:pt x="17" y="207"/>
                                </a:lnTo>
                                <a:lnTo>
                                  <a:pt x="11" y="196"/>
                                </a:lnTo>
                                <a:lnTo>
                                  <a:pt x="7" y="184"/>
                                </a:lnTo>
                                <a:lnTo>
                                  <a:pt x="2" y="167"/>
                                </a:lnTo>
                                <a:lnTo>
                                  <a:pt x="0" y="146"/>
                                </a:lnTo>
                                <a:lnTo>
                                  <a:pt x="2" y="142"/>
                                </a:lnTo>
                                <a:lnTo>
                                  <a:pt x="4" y="140"/>
                                </a:lnTo>
                                <a:lnTo>
                                  <a:pt x="7" y="138"/>
                                </a:lnTo>
                                <a:lnTo>
                                  <a:pt x="7" y="134"/>
                                </a:lnTo>
                                <a:lnTo>
                                  <a:pt x="7" y="132"/>
                                </a:lnTo>
                                <a:lnTo>
                                  <a:pt x="7" y="127"/>
                                </a:lnTo>
                                <a:lnTo>
                                  <a:pt x="7" y="126"/>
                                </a:lnTo>
                                <a:lnTo>
                                  <a:pt x="7" y="121"/>
                                </a:lnTo>
                                <a:lnTo>
                                  <a:pt x="9" y="119"/>
                                </a:lnTo>
                                <a:lnTo>
                                  <a:pt x="15" y="113"/>
                                </a:lnTo>
                                <a:lnTo>
                                  <a:pt x="24" y="106"/>
                                </a:lnTo>
                                <a:lnTo>
                                  <a:pt x="34" y="98"/>
                                </a:lnTo>
                                <a:lnTo>
                                  <a:pt x="44" y="88"/>
                                </a:lnTo>
                                <a:lnTo>
                                  <a:pt x="52" y="79"/>
                                </a:lnTo>
                                <a:lnTo>
                                  <a:pt x="64" y="71"/>
                                </a:lnTo>
                                <a:lnTo>
                                  <a:pt x="69" y="66"/>
                                </a:lnTo>
                                <a:lnTo>
                                  <a:pt x="103" y="36"/>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73" name="Freeform 2202"/>
                          <p:cNvSpPr>
                            <a:spLocks/>
                          </p:cNvSpPr>
                          <p:nvPr/>
                        </p:nvSpPr>
                        <p:spPr bwMode="auto">
                          <a:xfrm>
                            <a:off x="3725" y="3495"/>
                            <a:ext cx="101" cy="68"/>
                          </a:xfrm>
                          <a:custGeom>
                            <a:avLst/>
                            <a:gdLst>
                              <a:gd name="T0" fmla="*/ 100 w 101"/>
                              <a:gd name="T1" fmla="*/ 65 h 68"/>
                              <a:gd name="T2" fmla="*/ 0 w 101"/>
                              <a:gd name="T3" fmla="*/ 67 h 68"/>
                              <a:gd name="T4" fmla="*/ 36 w 101"/>
                              <a:gd name="T5" fmla="*/ 63 h 68"/>
                              <a:gd name="T6" fmla="*/ 61 w 101"/>
                              <a:gd name="T7" fmla="*/ 59 h 68"/>
                              <a:gd name="T8" fmla="*/ 67 w 101"/>
                              <a:gd name="T9" fmla="*/ 57 h 68"/>
                              <a:gd name="T10" fmla="*/ 73 w 101"/>
                              <a:gd name="T11" fmla="*/ 53 h 68"/>
                              <a:gd name="T12" fmla="*/ 78 w 101"/>
                              <a:gd name="T13" fmla="*/ 48 h 68"/>
                              <a:gd name="T14" fmla="*/ 79 w 101"/>
                              <a:gd name="T15" fmla="*/ 44 h 68"/>
                              <a:gd name="T16" fmla="*/ 78 w 101"/>
                              <a:gd name="T17" fmla="*/ 34 h 68"/>
                              <a:gd name="T18" fmla="*/ 73 w 101"/>
                              <a:gd name="T19" fmla="*/ 23 h 68"/>
                              <a:gd name="T20" fmla="*/ 69 w 101"/>
                              <a:gd name="T21" fmla="*/ 13 h 68"/>
                              <a:gd name="T22" fmla="*/ 63 w 101"/>
                              <a:gd name="T23" fmla="*/ 0 h 68"/>
                              <a:gd name="T24" fmla="*/ 69 w 101"/>
                              <a:gd name="T25" fmla="*/ 6 h 68"/>
                              <a:gd name="T26" fmla="*/ 73 w 101"/>
                              <a:gd name="T27" fmla="*/ 15 h 68"/>
                              <a:gd name="T28" fmla="*/ 79 w 101"/>
                              <a:gd name="T29" fmla="*/ 21 h 68"/>
                              <a:gd name="T30" fmla="*/ 84 w 101"/>
                              <a:gd name="T31" fmla="*/ 29 h 68"/>
                              <a:gd name="T32" fmla="*/ 88 w 101"/>
                              <a:gd name="T33" fmla="*/ 38 h 68"/>
                              <a:gd name="T34" fmla="*/ 92 w 101"/>
                              <a:gd name="T35" fmla="*/ 46 h 68"/>
                              <a:gd name="T36" fmla="*/ 95 w 101"/>
                              <a:gd name="T37" fmla="*/ 57 h 68"/>
                              <a:gd name="T38" fmla="*/ 100 w 101"/>
                              <a:gd name="T39" fmla="*/ 65 h 68"/>
                              <a:gd name="T40" fmla="*/ 100 w 101"/>
                              <a:gd name="T41" fmla="*/ 65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68"/>
                              <a:gd name="T65" fmla="*/ 101 w 101"/>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68">
                                <a:moveTo>
                                  <a:pt x="100" y="65"/>
                                </a:moveTo>
                                <a:lnTo>
                                  <a:pt x="0" y="67"/>
                                </a:lnTo>
                                <a:lnTo>
                                  <a:pt x="36" y="63"/>
                                </a:lnTo>
                                <a:lnTo>
                                  <a:pt x="61" y="59"/>
                                </a:lnTo>
                                <a:lnTo>
                                  <a:pt x="67" y="57"/>
                                </a:lnTo>
                                <a:lnTo>
                                  <a:pt x="73" y="53"/>
                                </a:lnTo>
                                <a:lnTo>
                                  <a:pt x="78" y="48"/>
                                </a:lnTo>
                                <a:lnTo>
                                  <a:pt x="79" y="44"/>
                                </a:lnTo>
                                <a:lnTo>
                                  <a:pt x="78" y="34"/>
                                </a:lnTo>
                                <a:lnTo>
                                  <a:pt x="73" y="23"/>
                                </a:lnTo>
                                <a:lnTo>
                                  <a:pt x="69" y="13"/>
                                </a:lnTo>
                                <a:lnTo>
                                  <a:pt x="63" y="0"/>
                                </a:lnTo>
                                <a:lnTo>
                                  <a:pt x="69" y="6"/>
                                </a:lnTo>
                                <a:lnTo>
                                  <a:pt x="73" y="15"/>
                                </a:lnTo>
                                <a:lnTo>
                                  <a:pt x="79" y="21"/>
                                </a:lnTo>
                                <a:lnTo>
                                  <a:pt x="84" y="29"/>
                                </a:lnTo>
                                <a:lnTo>
                                  <a:pt x="88" y="38"/>
                                </a:lnTo>
                                <a:lnTo>
                                  <a:pt x="92" y="46"/>
                                </a:lnTo>
                                <a:lnTo>
                                  <a:pt x="95" y="57"/>
                                </a:lnTo>
                                <a:lnTo>
                                  <a:pt x="100" y="65"/>
                                </a:lnTo>
                              </a:path>
                            </a:pathLst>
                          </a:custGeom>
                          <a:solidFill>
                            <a:srgbClr val="7F604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74" name="Freeform 2203"/>
                          <p:cNvSpPr>
                            <a:spLocks/>
                          </p:cNvSpPr>
                          <p:nvPr/>
                        </p:nvSpPr>
                        <p:spPr bwMode="auto">
                          <a:xfrm>
                            <a:off x="3725" y="3495"/>
                            <a:ext cx="101" cy="68"/>
                          </a:xfrm>
                          <a:custGeom>
                            <a:avLst/>
                            <a:gdLst>
                              <a:gd name="T0" fmla="*/ 100 w 101"/>
                              <a:gd name="T1" fmla="*/ 65 h 68"/>
                              <a:gd name="T2" fmla="*/ 0 w 101"/>
                              <a:gd name="T3" fmla="*/ 67 h 68"/>
                              <a:gd name="T4" fmla="*/ 36 w 101"/>
                              <a:gd name="T5" fmla="*/ 63 h 68"/>
                              <a:gd name="T6" fmla="*/ 61 w 101"/>
                              <a:gd name="T7" fmla="*/ 59 h 68"/>
                              <a:gd name="T8" fmla="*/ 67 w 101"/>
                              <a:gd name="T9" fmla="*/ 57 h 68"/>
                              <a:gd name="T10" fmla="*/ 73 w 101"/>
                              <a:gd name="T11" fmla="*/ 53 h 68"/>
                              <a:gd name="T12" fmla="*/ 78 w 101"/>
                              <a:gd name="T13" fmla="*/ 48 h 68"/>
                              <a:gd name="T14" fmla="*/ 79 w 101"/>
                              <a:gd name="T15" fmla="*/ 44 h 68"/>
                              <a:gd name="T16" fmla="*/ 78 w 101"/>
                              <a:gd name="T17" fmla="*/ 34 h 68"/>
                              <a:gd name="T18" fmla="*/ 73 w 101"/>
                              <a:gd name="T19" fmla="*/ 23 h 68"/>
                              <a:gd name="T20" fmla="*/ 69 w 101"/>
                              <a:gd name="T21" fmla="*/ 13 h 68"/>
                              <a:gd name="T22" fmla="*/ 63 w 101"/>
                              <a:gd name="T23" fmla="*/ 0 h 68"/>
                              <a:gd name="T24" fmla="*/ 69 w 101"/>
                              <a:gd name="T25" fmla="*/ 6 h 68"/>
                              <a:gd name="T26" fmla="*/ 73 w 101"/>
                              <a:gd name="T27" fmla="*/ 15 h 68"/>
                              <a:gd name="T28" fmla="*/ 79 w 101"/>
                              <a:gd name="T29" fmla="*/ 21 h 68"/>
                              <a:gd name="T30" fmla="*/ 84 w 101"/>
                              <a:gd name="T31" fmla="*/ 29 h 68"/>
                              <a:gd name="T32" fmla="*/ 88 w 101"/>
                              <a:gd name="T33" fmla="*/ 38 h 68"/>
                              <a:gd name="T34" fmla="*/ 92 w 101"/>
                              <a:gd name="T35" fmla="*/ 46 h 68"/>
                              <a:gd name="T36" fmla="*/ 95 w 101"/>
                              <a:gd name="T37" fmla="*/ 57 h 68"/>
                              <a:gd name="T38" fmla="*/ 100 w 101"/>
                              <a:gd name="T39" fmla="*/ 65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1"/>
                              <a:gd name="T61" fmla="*/ 0 h 68"/>
                              <a:gd name="T62" fmla="*/ 101 w 101"/>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1" h="68">
                                <a:moveTo>
                                  <a:pt x="100" y="65"/>
                                </a:moveTo>
                                <a:lnTo>
                                  <a:pt x="0" y="67"/>
                                </a:lnTo>
                                <a:lnTo>
                                  <a:pt x="36" y="63"/>
                                </a:lnTo>
                                <a:lnTo>
                                  <a:pt x="61" y="59"/>
                                </a:lnTo>
                                <a:lnTo>
                                  <a:pt x="67" y="57"/>
                                </a:lnTo>
                                <a:lnTo>
                                  <a:pt x="73" y="53"/>
                                </a:lnTo>
                                <a:lnTo>
                                  <a:pt x="78" y="48"/>
                                </a:lnTo>
                                <a:lnTo>
                                  <a:pt x="79" y="44"/>
                                </a:lnTo>
                                <a:lnTo>
                                  <a:pt x="78" y="34"/>
                                </a:lnTo>
                                <a:lnTo>
                                  <a:pt x="73" y="23"/>
                                </a:lnTo>
                                <a:lnTo>
                                  <a:pt x="69" y="13"/>
                                </a:lnTo>
                                <a:lnTo>
                                  <a:pt x="63" y="0"/>
                                </a:lnTo>
                                <a:lnTo>
                                  <a:pt x="69" y="6"/>
                                </a:lnTo>
                                <a:lnTo>
                                  <a:pt x="73" y="15"/>
                                </a:lnTo>
                                <a:lnTo>
                                  <a:pt x="79" y="21"/>
                                </a:lnTo>
                                <a:lnTo>
                                  <a:pt x="84" y="29"/>
                                </a:lnTo>
                                <a:lnTo>
                                  <a:pt x="88" y="38"/>
                                </a:lnTo>
                                <a:lnTo>
                                  <a:pt x="92" y="46"/>
                                </a:lnTo>
                                <a:lnTo>
                                  <a:pt x="95" y="57"/>
                                </a:lnTo>
                                <a:lnTo>
                                  <a:pt x="100" y="65"/>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75" name="Freeform 2204"/>
                          <p:cNvSpPr>
                            <a:spLocks/>
                          </p:cNvSpPr>
                          <p:nvPr/>
                        </p:nvSpPr>
                        <p:spPr bwMode="auto">
                          <a:xfrm>
                            <a:off x="3789" y="3495"/>
                            <a:ext cx="148" cy="94"/>
                          </a:xfrm>
                          <a:custGeom>
                            <a:avLst/>
                            <a:gdLst>
                              <a:gd name="T0" fmla="*/ 0 w 148"/>
                              <a:gd name="T1" fmla="*/ 0 h 94"/>
                              <a:gd name="T2" fmla="*/ 5 w 148"/>
                              <a:gd name="T3" fmla="*/ 6 h 94"/>
                              <a:gd name="T4" fmla="*/ 12 w 148"/>
                              <a:gd name="T5" fmla="*/ 15 h 94"/>
                              <a:gd name="T6" fmla="*/ 15 w 148"/>
                              <a:gd name="T7" fmla="*/ 23 h 94"/>
                              <a:gd name="T8" fmla="*/ 22 w 148"/>
                              <a:gd name="T9" fmla="*/ 34 h 94"/>
                              <a:gd name="T10" fmla="*/ 26 w 148"/>
                              <a:gd name="T11" fmla="*/ 42 h 94"/>
                              <a:gd name="T12" fmla="*/ 30 w 148"/>
                              <a:gd name="T13" fmla="*/ 51 h 94"/>
                              <a:gd name="T14" fmla="*/ 33 w 148"/>
                              <a:gd name="T15" fmla="*/ 59 h 94"/>
                              <a:gd name="T16" fmla="*/ 36 w 148"/>
                              <a:gd name="T17" fmla="*/ 65 h 94"/>
                              <a:gd name="T18" fmla="*/ 44 w 148"/>
                              <a:gd name="T19" fmla="*/ 65 h 94"/>
                              <a:gd name="T20" fmla="*/ 54 w 148"/>
                              <a:gd name="T21" fmla="*/ 67 h 94"/>
                              <a:gd name="T22" fmla="*/ 67 w 148"/>
                              <a:gd name="T23" fmla="*/ 72 h 94"/>
                              <a:gd name="T24" fmla="*/ 80 w 148"/>
                              <a:gd name="T25" fmla="*/ 76 h 94"/>
                              <a:gd name="T26" fmla="*/ 92 w 148"/>
                              <a:gd name="T27" fmla="*/ 80 h 94"/>
                              <a:gd name="T28" fmla="*/ 105 w 148"/>
                              <a:gd name="T29" fmla="*/ 84 h 94"/>
                              <a:gd name="T30" fmla="*/ 115 w 148"/>
                              <a:gd name="T31" fmla="*/ 88 h 94"/>
                              <a:gd name="T32" fmla="*/ 123 w 148"/>
                              <a:gd name="T33" fmla="*/ 93 h 94"/>
                              <a:gd name="T34" fmla="*/ 128 w 148"/>
                              <a:gd name="T35" fmla="*/ 90 h 94"/>
                              <a:gd name="T36" fmla="*/ 132 w 148"/>
                              <a:gd name="T37" fmla="*/ 86 h 94"/>
                              <a:gd name="T38" fmla="*/ 134 w 148"/>
                              <a:gd name="T39" fmla="*/ 84 h 94"/>
                              <a:gd name="T40" fmla="*/ 138 w 148"/>
                              <a:gd name="T41" fmla="*/ 82 h 94"/>
                              <a:gd name="T42" fmla="*/ 140 w 148"/>
                              <a:gd name="T43" fmla="*/ 78 h 94"/>
                              <a:gd name="T44" fmla="*/ 143 w 148"/>
                              <a:gd name="T45" fmla="*/ 73 h 94"/>
                              <a:gd name="T46" fmla="*/ 145 w 148"/>
                              <a:gd name="T47" fmla="*/ 72 h 94"/>
                              <a:gd name="T48" fmla="*/ 147 w 148"/>
                              <a:gd name="T49" fmla="*/ 67 h 94"/>
                              <a:gd name="T50" fmla="*/ 143 w 148"/>
                              <a:gd name="T51" fmla="*/ 57 h 94"/>
                              <a:gd name="T52" fmla="*/ 137 w 148"/>
                              <a:gd name="T53" fmla="*/ 48 h 94"/>
                              <a:gd name="T54" fmla="*/ 130 w 148"/>
                              <a:gd name="T55" fmla="*/ 40 h 94"/>
                              <a:gd name="T56" fmla="*/ 122 w 148"/>
                              <a:gd name="T57" fmla="*/ 32 h 94"/>
                              <a:gd name="T58" fmla="*/ 103 w 148"/>
                              <a:gd name="T59" fmla="*/ 21 h 94"/>
                              <a:gd name="T60" fmla="*/ 80 w 148"/>
                              <a:gd name="T61" fmla="*/ 11 h 94"/>
                              <a:gd name="T62" fmla="*/ 57 w 148"/>
                              <a:gd name="T63" fmla="*/ 6 h 94"/>
                              <a:gd name="T64" fmla="*/ 36 w 148"/>
                              <a:gd name="T65" fmla="*/ 3 h 94"/>
                              <a:gd name="T66" fmla="*/ 15 w 148"/>
                              <a:gd name="T67" fmla="*/ 0 h 94"/>
                              <a:gd name="T68" fmla="*/ 0 w 148"/>
                              <a:gd name="T69" fmla="*/ 0 h 94"/>
                              <a:gd name="T70" fmla="*/ 0 w 148"/>
                              <a:gd name="T71" fmla="*/ 0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8"/>
                              <a:gd name="T109" fmla="*/ 0 h 94"/>
                              <a:gd name="T110" fmla="*/ 148 w 148"/>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8" h="94">
                                <a:moveTo>
                                  <a:pt x="0" y="0"/>
                                </a:moveTo>
                                <a:lnTo>
                                  <a:pt x="5" y="6"/>
                                </a:lnTo>
                                <a:lnTo>
                                  <a:pt x="12" y="15"/>
                                </a:lnTo>
                                <a:lnTo>
                                  <a:pt x="15" y="23"/>
                                </a:lnTo>
                                <a:lnTo>
                                  <a:pt x="22" y="34"/>
                                </a:lnTo>
                                <a:lnTo>
                                  <a:pt x="26" y="42"/>
                                </a:lnTo>
                                <a:lnTo>
                                  <a:pt x="30" y="51"/>
                                </a:lnTo>
                                <a:lnTo>
                                  <a:pt x="33" y="59"/>
                                </a:lnTo>
                                <a:lnTo>
                                  <a:pt x="36" y="65"/>
                                </a:lnTo>
                                <a:lnTo>
                                  <a:pt x="44" y="65"/>
                                </a:lnTo>
                                <a:lnTo>
                                  <a:pt x="54" y="67"/>
                                </a:lnTo>
                                <a:lnTo>
                                  <a:pt x="67" y="72"/>
                                </a:lnTo>
                                <a:lnTo>
                                  <a:pt x="80" y="76"/>
                                </a:lnTo>
                                <a:lnTo>
                                  <a:pt x="92" y="80"/>
                                </a:lnTo>
                                <a:lnTo>
                                  <a:pt x="105" y="84"/>
                                </a:lnTo>
                                <a:lnTo>
                                  <a:pt x="115" y="88"/>
                                </a:lnTo>
                                <a:lnTo>
                                  <a:pt x="123" y="93"/>
                                </a:lnTo>
                                <a:lnTo>
                                  <a:pt x="128" y="90"/>
                                </a:lnTo>
                                <a:lnTo>
                                  <a:pt x="132" y="86"/>
                                </a:lnTo>
                                <a:lnTo>
                                  <a:pt x="134" y="84"/>
                                </a:lnTo>
                                <a:lnTo>
                                  <a:pt x="138" y="82"/>
                                </a:lnTo>
                                <a:lnTo>
                                  <a:pt x="140" y="78"/>
                                </a:lnTo>
                                <a:lnTo>
                                  <a:pt x="143" y="73"/>
                                </a:lnTo>
                                <a:lnTo>
                                  <a:pt x="145" y="72"/>
                                </a:lnTo>
                                <a:lnTo>
                                  <a:pt x="147" y="67"/>
                                </a:lnTo>
                                <a:lnTo>
                                  <a:pt x="143" y="57"/>
                                </a:lnTo>
                                <a:lnTo>
                                  <a:pt x="137" y="48"/>
                                </a:lnTo>
                                <a:lnTo>
                                  <a:pt x="130" y="40"/>
                                </a:lnTo>
                                <a:lnTo>
                                  <a:pt x="122" y="32"/>
                                </a:lnTo>
                                <a:lnTo>
                                  <a:pt x="103" y="21"/>
                                </a:lnTo>
                                <a:lnTo>
                                  <a:pt x="80" y="11"/>
                                </a:lnTo>
                                <a:lnTo>
                                  <a:pt x="57" y="6"/>
                                </a:lnTo>
                                <a:lnTo>
                                  <a:pt x="36" y="3"/>
                                </a:lnTo>
                                <a:lnTo>
                                  <a:pt x="15" y="0"/>
                                </a:lnTo>
                                <a:lnTo>
                                  <a:pt x="0" y="0"/>
                                </a:lnTo>
                              </a:path>
                            </a:pathLst>
                          </a:custGeom>
                          <a:solidFill>
                            <a:srgbClr val="D0B1A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76" name="Freeform 2205"/>
                          <p:cNvSpPr>
                            <a:spLocks/>
                          </p:cNvSpPr>
                          <p:nvPr/>
                        </p:nvSpPr>
                        <p:spPr bwMode="auto">
                          <a:xfrm>
                            <a:off x="2266" y="4218"/>
                            <a:ext cx="112" cy="61"/>
                          </a:xfrm>
                          <a:custGeom>
                            <a:avLst/>
                            <a:gdLst>
                              <a:gd name="T0" fmla="*/ 111 w 112"/>
                              <a:gd name="T1" fmla="*/ 37 h 61"/>
                              <a:gd name="T2" fmla="*/ 102 w 112"/>
                              <a:gd name="T3" fmla="*/ 43 h 61"/>
                              <a:gd name="T4" fmla="*/ 91 w 112"/>
                              <a:gd name="T5" fmla="*/ 50 h 61"/>
                              <a:gd name="T6" fmla="*/ 80 w 112"/>
                              <a:gd name="T7" fmla="*/ 54 h 61"/>
                              <a:gd name="T8" fmla="*/ 68 w 112"/>
                              <a:gd name="T9" fmla="*/ 56 h 61"/>
                              <a:gd name="T10" fmla="*/ 55 w 112"/>
                              <a:gd name="T11" fmla="*/ 58 h 61"/>
                              <a:gd name="T12" fmla="*/ 43 w 112"/>
                              <a:gd name="T13" fmla="*/ 60 h 61"/>
                              <a:gd name="T14" fmla="*/ 30 w 112"/>
                              <a:gd name="T15" fmla="*/ 60 h 61"/>
                              <a:gd name="T16" fmla="*/ 15 w 112"/>
                              <a:gd name="T17" fmla="*/ 60 h 61"/>
                              <a:gd name="T18" fmla="*/ 12 w 112"/>
                              <a:gd name="T19" fmla="*/ 54 h 61"/>
                              <a:gd name="T20" fmla="*/ 9 w 112"/>
                              <a:gd name="T21" fmla="*/ 50 h 61"/>
                              <a:gd name="T22" fmla="*/ 5 w 112"/>
                              <a:gd name="T23" fmla="*/ 43 h 61"/>
                              <a:gd name="T24" fmla="*/ 3 w 112"/>
                              <a:gd name="T25" fmla="*/ 37 h 61"/>
                              <a:gd name="T26" fmla="*/ 3 w 112"/>
                              <a:gd name="T27" fmla="*/ 31 h 61"/>
                              <a:gd name="T28" fmla="*/ 0 w 112"/>
                              <a:gd name="T29" fmla="*/ 22 h 61"/>
                              <a:gd name="T30" fmla="*/ 0 w 112"/>
                              <a:gd name="T31" fmla="*/ 16 h 61"/>
                              <a:gd name="T32" fmla="*/ 3 w 112"/>
                              <a:gd name="T33" fmla="*/ 11 h 61"/>
                              <a:gd name="T34" fmla="*/ 78 w 112"/>
                              <a:gd name="T35" fmla="*/ 0 h 61"/>
                              <a:gd name="T36" fmla="*/ 111 w 112"/>
                              <a:gd name="T37" fmla="*/ 37 h 61"/>
                              <a:gd name="T38" fmla="*/ 111 w 112"/>
                              <a:gd name="T39" fmla="*/ 37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61"/>
                              <a:gd name="T62" fmla="*/ 112 w 112"/>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61">
                                <a:moveTo>
                                  <a:pt x="111" y="37"/>
                                </a:moveTo>
                                <a:lnTo>
                                  <a:pt x="102" y="43"/>
                                </a:lnTo>
                                <a:lnTo>
                                  <a:pt x="91" y="50"/>
                                </a:lnTo>
                                <a:lnTo>
                                  <a:pt x="80" y="54"/>
                                </a:lnTo>
                                <a:lnTo>
                                  <a:pt x="68" y="56"/>
                                </a:lnTo>
                                <a:lnTo>
                                  <a:pt x="55" y="58"/>
                                </a:lnTo>
                                <a:lnTo>
                                  <a:pt x="43" y="60"/>
                                </a:lnTo>
                                <a:lnTo>
                                  <a:pt x="30" y="60"/>
                                </a:lnTo>
                                <a:lnTo>
                                  <a:pt x="15" y="60"/>
                                </a:lnTo>
                                <a:lnTo>
                                  <a:pt x="12" y="54"/>
                                </a:lnTo>
                                <a:lnTo>
                                  <a:pt x="9" y="50"/>
                                </a:lnTo>
                                <a:lnTo>
                                  <a:pt x="5" y="43"/>
                                </a:lnTo>
                                <a:lnTo>
                                  <a:pt x="3" y="37"/>
                                </a:lnTo>
                                <a:lnTo>
                                  <a:pt x="3" y="31"/>
                                </a:lnTo>
                                <a:lnTo>
                                  <a:pt x="0" y="22"/>
                                </a:lnTo>
                                <a:lnTo>
                                  <a:pt x="0" y="16"/>
                                </a:lnTo>
                                <a:lnTo>
                                  <a:pt x="3" y="11"/>
                                </a:lnTo>
                                <a:lnTo>
                                  <a:pt x="78" y="0"/>
                                </a:lnTo>
                                <a:lnTo>
                                  <a:pt x="111" y="37"/>
                                </a:lnTo>
                              </a:path>
                            </a:pathLst>
                          </a:custGeom>
                          <a:solidFill>
                            <a:srgbClr val="D0B1A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77" name="Freeform 2206"/>
                          <p:cNvSpPr>
                            <a:spLocks/>
                          </p:cNvSpPr>
                          <p:nvPr/>
                        </p:nvSpPr>
                        <p:spPr bwMode="auto">
                          <a:xfrm>
                            <a:off x="3219" y="4237"/>
                            <a:ext cx="133" cy="109"/>
                          </a:xfrm>
                          <a:custGeom>
                            <a:avLst/>
                            <a:gdLst>
                              <a:gd name="T0" fmla="*/ 101 w 133"/>
                              <a:gd name="T1" fmla="*/ 0 h 109"/>
                              <a:gd name="T2" fmla="*/ 107 w 133"/>
                              <a:gd name="T3" fmla="*/ 8 h 109"/>
                              <a:gd name="T4" fmla="*/ 113 w 133"/>
                              <a:gd name="T5" fmla="*/ 16 h 109"/>
                              <a:gd name="T6" fmla="*/ 117 w 133"/>
                              <a:gd name="T7" fmla="*/ 26 h 109"/>
                              <a:gd name="T8" fmla="*/ 124 w 133"/>
                              <a:gd name="T9" fmla="*/ 37 h 109"/>
                              <a:gd name="T10" fmla="*/ 128 w 133"/>
                              <a:gd name="T11" fmla="*/ 45 h 109"/>
                              <a:gd name="T12" fmla="*/ 130 w 133"/>
                              <a:gd name="T13" fmla="*/ 54 h 109"/>
                              <a:gd name="T14" fmla="*/ 132 w 133"/>
                              <a:gd name="T15" fmla="*/ 62 h 109"/>
                              <a:gd name="T16" fmla="*/ 130 w 133"/>
                              <a:gd name="T17" fmla="*/ 69 h 109"/>
                              <a:gd name="T18" fmla="*/ 128 w 133"/>
                              <a:gd name="T19" fmla="*/ 73 h 109"/>
                              <a:gd name="T20" fmla="*/ 126 w 133"/>
                              <a:gd name="T21" fmla="*/ 75 h 109"/>
                              <a:gd name="T22" fmla="*/ 124 w 133"/>
                              <a:gd name="T23" fmla="*/ 77 h 109"/>
                              <a:gd name="T24" fmla="*/ 119 w 133"/>
                              <a:gd name="T25" fmla="*/ 79 h 109"/>
                              <a:gd name="T26" fmla="*/ 117 w 133"/>
                              <a:gd name="T27" fmla="*/ 81 h 109"/>
                              <a:gd name="T28" fmla="*/ 113 w 133"/>
                              <a:gd name="T29" fmla="*/ 81 h 109"/>
                              <a:gd name="T30" fmla="*/ 111 w 133"/>
                              <a:gd name="T31" fmla="*/ 83 h 109"/>
                              <a:gd name="T32" fmla="*/ 107 w 133"/>
                              <a:gd name="T33" fmla="*/ 83 h 109"/>
                              <a:gd name="T34" fmla="*/ 109 w 133"/>
                              <a:gd name="T35" fmla="*/ 85 h 109"/>
                              <a:gd name="T36" fmla="*/ 111 w 133"/>
                              <a:gd name="T37" fmla="*/ 87 h 109"/>
                              <a:gd name="T38" fmla="*/ 111 w 133"/>
                              <a:gd name="T39" fmla="*/ 92 h 109"/>
                              <a:gd name="T40" fmla="*/ 113 w 133"/>
                              <a:gd name="T41" fmla="*/ 93 h 109"/>
                              <a:gd name="T42" fmla="*/ 115 w 133"/>
                              <a:gd name="T43" fmla="*/ 95 h 109"/>
                              <a:gd name="T44" fmla="*/ 115 w 133"/>
                              <a:gd name="T45" fmla="*/ 98 h 109"/>
                              <a:gd name="T46" fmla="*/ 115 w 133"/>
                              <a:gd name="T47" fmla="*/ 100 h 109"/>
                              <a:gd name="T48" fmla="*/ 113 w 133"/>
                              <a:gd name="T49" fmla="*/ 100 h 109"/>
                              <a:gd name="T50" fmla="*/ 107 w 133"/>
                              <a:gd name="T51" fmla="*/ 107 h 109"/>
                              <a:gd name="T52" fmla="*/ 96 w 133"/>
                              <a:gd name="T53" fmla="*/ 108 h 109"/>
                              <a:gd name="T54" fmla="*/ 86 w 133"/>
                              <a:gd name="T55" fmla="*/ 108 h 109"/>
                              <a:gd name="T56" fmla="*/ 76 w 133"/>
                              <a:gd name="T57" fmla="*/ 108 h 109"/>
                              <a:gd name="T58" fmla="*/ 63 w 133"/>
                              <a:gd name="T59" fmla="*/ 107 h 109"/>
                              <a:gd name="T60" fmla="*/ 51 w 133"/>
                              <a:gd name="T61" fmla="*/ 102 h 109"/>
                              <a:gd name="T62" fmla="*/ 38 w 133"/>
                              <a:gd name="T63" fmla="*/ 98 h 109"/>
                              <a:gd name="T64" fmla="*/ 27 w 133"/>
                              <a:gd name="T65" fmla="*/ 93 h 109"/>
                              <a:gd name="T66" fmla="*/ 23 w 133"/>
                              <a:gd name="T67" fmla="*/ 83 h 109"/>
                              <a:gd name="T68" fmla="*/ 19 w 133"/>
                              <a:gd name="T69" fmla="*/ 75 h 109"/>
                              <a:gd name="T70" fmla="*/ 15 w 133"/>
                              <a:gd name="T71" fmla="*/ 66 h 109"/>
                              <a:gd name="T72" fmla="*/ 10 w 133"/>
                              <a:gd name="T73" fmla="*/ 58 h 109"/>
                              <a:gd name="T74" fmla="*/ 6 w 133"/>
                              <a:gd name="T75" fmla="*/ 50 h 109"/>
                              <a:gd name="T76" fmla="*/ 4 w 133"/>
                              <a:gd name="T77" fmla="*/ 41 h 109"/>
                              <a:gd name="T78" fmla="*/ 2 w 133"/>
                              <a:gd name="T79" fmla="*/ 33 h 109"/>
                              <a:gd name="T80" fmla="*/ 0 w 133"/>
                              <a:gd name="T81" fmla="*/ 23 h 109"/>
                              <a:gd name="T82" fmla="*/ 9 w 133"/>
                              <a:gd name="T83" fmla="*/ 26 h 109"/>
                              <a:gd name="T84" fmla="*/ 19 w 133"/>
                              <a:gd name="T85" fmla="*/ 29 h 109"/>
                              <a:gd name="T86" fmla="*/ 27 w 133"/>
                              <a:gd name="T87" fmla="*/ 33 h 109"/>
                              <a:gd name="T88" fmla="*/ 38 w 133"/>
                              <a:gd name="T89" fmla="*/ 35 h 109"/>
                              <a:gd name="T90" fmla="*/ 46 w 133"/>
                              <a:gd name="T91" fmla="*/ 39 h 109"/>
                              <a:gd name="T92" fmla="*/ 57 w 133"/>
                              <a:gd name="T93" fmla="*/ 41 h 109"/>
                              <a:gd name="T94" fmla="*/ 65 w 133"/>
                              <a:gd name="T95" fmla="*/ 45 h 109"/>
                              <a:gd name="T96" fmla="*/ 76 w 133"/>
                              <a:gd name="T97" fmla="*/ 48 h 109"/>
                              <a:gd name="T98" fmla="*/ 84 w 133"/>
                              <a:gd name="T99" fmla="*/ 8 h 109"/>
                              <a:gd name="T100" fmla="*/ 101 w 133"/>
                              <a:gd name="T101" fmla="*/ 0 h 109"/>
                              <a:gd name="T102" fmla="*/ 101 w 133"/>
                              <a:gd name="T103" fmla="*/ 0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109"/>
                              <a:gd name="T158" fmla="*/ 133 w 133"/>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109">
                                <a:moveTo>
                                  <a:pt x="101" y="0"/>
                                </a:moveTo>
                                <a:lnTo>
                                  <a:pt x="107" y="8"/>
                                </a:lnTo>
                                <a:lnTo>
                                  <a:pt x="113" y="16"/>
                                </a:lnTo>
                                <a:lnTo>
                                  <a:pt x="117" y="26"/>
                                </a:lnTo>
                                <a:lnTo>
                                  <a:pt x="124" y="37"/>
                                </a:lnTo>
                                <a:lnTo>
                                  <a:pt x="128" y="45"/>
                                </a:lnTo>
                                <a:lnTo>
                                  <a:pt x="130" y="54"/>
                                </a:lnTo>
                                <a:lnTo>
                                  <a:pt x="132" y="62"/>
                                </a:lnTo>
                                <a:lnTo>
                                  <a:pt x="130" y="69"/>
                                </a:lnTo>
                                <a:lnTo>
                                  <a:pt x="128" y="73"/>
                                </a:lnTo>
                                <a:lnTo>
                                  <a:pt x="126" y="75"/>
                                </a:lnTo>
                                <a:lnTo>
                                  <a:pt x="124" y="77"/>
                                </a:lnTo>
                                <a:lnTo>
                                  <a:pt x="119" y="79"/>
                                </a:lnTo>
                                <a:lnTo>
                                  <a:pt x="117" y="81"/>
                                </a:lnTo>
                                <a:lnTo>
                                  <a:pt x="113" y="81"/>
                                </a:lnTo>
                                <a:lnTo>
                                  <a:pt x="111" y="83"/>
                                </a:lnTo>
                                <a:lnTo>
                                  <a:pt x="107" y="83"/>
                                </a:lnTo>
                                <a:lnTo>
                                  <a:pt x="109" y="85"/>
                                </a:lnTo>
                                <a:lnTo>
                                  <a:pt x="111" y="87"/>
                                </a:lnTo>
                                <a:lnTo>
                                  <a:pt x="111" y="92"/>
                                </a:lnTo>
                                <a:lnTo>
                                  <a:pt x="113" y="93"/>
                                </a:lnTo>
                                <a:lnTo>
                                  <a:pt x="115" y="95"/>
                                </a:lnTo>
                                <a:lnTo>
                                  <a:pt x="115" y="98"/>
                                </a:lnTo>
                                <a:lnTo>
                                  <a:pt x="115" y="100"/>
                                </a:lnTo>
                                <a:lnTo>
                                  <a:pt x="113" y="100"/>
                                </a:lnTo>
                                <a:lnTo>
                                  <a:pt x="107" y="107"/>
                                </a:lnTo>
                                <a:lnTo>
                                  <a:pt x="96" y="108"/>
                                </a:lnTo>
                                <a:lnTo>
                                  <a:pt x="86" y="108"/>
                                </a:lnTo>
                                <a:lnTo>
                                  <a:pt x="76" y="108"/>
                                </a:lnTo>
                                <a:lnTo>
                                  <a:pt x="63" y="107"/>
                                </a:lnTo>
                                <a:lnTo>
                                  <a:pt x="51" y="102"/>
                                </a:lnTo>
                                <a:lnTo>
                                  <a:pt x="38" y="98"/>
                                </a:lnTo>
                                <a:lnTo>
                                  <a:pt x="27" y="93"/>
                                </a:lnTo>
                                <a:lnTo>
                                  <a:pt x="23" y="83"/>
                                </a:lnTo>
                                <a:lnTo>
                                  <a:pt x="19" y="75"/>
                                </a:lnTo>
                                <a:lnTo>
                                  <a:pt x="15" y="66"/>
                                </a:lnTo>
                                <a:lnTo>
                                  <a:pt x="10" y="58"/>
                                </a:lnTo>
                                <a:lnTo>
                                  <a:pt x="6" y="50"/>
                                </a:lnTo>
                                <a:lnTo>
                                  <a:pt x="4" y="41"/>
                                </a:lnTo>
                                <a:lnTo>
                                  <a:pt x="2" y="33"/>
                                </a:lnTo>
                                <a:lnTo>
                                  <a:pt x="0" y="23"/>
                                </a:lnTo>
                                <a:lnTo>
                                  <a:pt x="9" y="26"/>
                                </a:lnTo>
                                <a:lnTo>
                                  <a:pt x="19" y="29"/>
                                </a:lnTo>
                                <a:lnTo>
                                  <a:pt x="27" y="33"/>
                                </a:lnTo>
                                <a:lnTo>
                                  <a:pt x="38" y="35"/>
                                </a:lnTo>
                                <a:lnTo>
                                  <a:pt x="46" y="39"/>
                                </a:lnTo>
                                <a:lnTo>
                                  <a:pt x="57" y="41"/>
                                </a:lnTo>
                                <a:lnTo>
                                  <a:pt x="65" y="45"/>
                                </a:lnTo>
                                <a:lnTo>
                                  <a:pt x="76" y="48"/>
                                </a:lnTo>
                                <a:lnTo>
                                  <a:pt x="84" y="8"/>
                                </a:lnTo>
                                <a:lnTo>
                                  <a:pt x="101" y="0"/>
                                </a:lnTo>
                              </a:path>
                            </a:pathLst>
                          </a:custGeom>
                          <a:solidFill>
                            <a:srgbClr val="D0B1A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78" name="Freeform 2207"/>
                          <p:cNvSpPr>
                            <a:spLocks/>
                          </p:cNvSpPr>
                          <p:nvPr/>
                        </p:nvSpPr>
                        <p:spPr bwMode="auto">
                          <a:xfrm>
                            <a:off x="3789" y="3495"/>
                            <a:ext cx="148" cy="94"/>
                          </a:xfrm>
                          <a:custGeom>
                            <a:avLst/>
                            <a:gdLst>
                              <a:gd name="T0" fmla="*/ 0 w 148"/>
                              <a:gd name="T1" fmla="*/ 0 h 94"/>
                              <a:gd name="T2" fmla="*/ 5 w 148"/>
                              <a:gd name="T3" fmla="*/ 6 h 94"/>
                              <a:gd name="T4" fmla="*/ 12 w 148"/>
                              <a:gd name="T5" fmla="*/ 15 h 94"/>
                              <a:gd name="T6" fmla="*/ 15 w 148"/>
                              <a:gd name="T7" fmla="*/ 23 h 94"/>
                              <a:gd name="T8" fmla="*/ 22 w 148"/>
                              <a:gd name="T9" fmla="*/ 34 h 94"/>
                              <a:gd name="T10" fmla="*/ 26 w 148"/>
                              <a:gd name="T11" fmla="*/ 42 h 94"/>
                              <a:gd name="T12" fmla="*/ 30 w 148"/>
                              <a:gd name="T13" fmla="*/ 51 h 94"/>
                              <a:gd name="T14" fmla="*/ 33 w 148"/>
                              <a:gd name="T15" fmla="*/ 59 h 94"/>
                              <a:gd name="T16" fmla="*/ 36 w 148"/>
                              <a:gd name="T17" fmla="*/ 65 h 94"/>
                              <a:gd name="T18" fmla="*/ 44 w 148"/>
                              <a:gd name="T19" fmla="*/ 65 h 94"/>
                              <a:gd name="T20" fmla="*/ 54 w 148"/>
                              <a:gd name="T21" fmla="*/ 67 h 94"/>
                              <a:gd name="T22" fmla="*/ 67 w 148"/>
                              <a:gd name="T23" fmla="*/ 72 h 94"/>
                              <a:gd name="T24" fmla="*/ 80 w 148"/>
                              <a:gd name="T25" fmla="*/ 76 h 94"/>
                              <a:gd name="T26" fmla="*/ 92 w 148"/>
                              <a:gd name="T27" fmla="*/ 80 h 94"/>
                              <a:gd name="T28" fmla="*/ 105 w 148"/>
                              <a:gd name="T29" fmla="*/ 84 h 94"/>
                              <a:gd name="T30" fmla="*/ 115 w 148"/>
                              <a:gd name="T31" fmla="*/ 88 h 94"/>
                              <a:gd name="T32" fmla="*/ 123 w 148"/>
                              <a:gd name="T33" fmla="*/ 93 h 94"/>
                              <a:gd name="T34" fmla="*/ 128 w 148"/>
                              <a:gd name="T35" fmla="*/ 90 h 94"/>
                              <a:gd name="T36" fmla="*/ 132 w 148"/>
                              <a:gd name="T37" fmla="*/ 86 h 94"/>
                              <a:gd name="T38" fmla="*/ 134 w 148"/>
                              <a:gd name="T39" fmla="*/ 84 h 94"/>
                              <a:gd name="T40" fmla="*/ 138 w 148"/>
                              <a:gd name="T41" fmla="*/ 82 h 94"/>
                              <a:gd name="T42" fmla="*/ 140 w 148"/>
                              <a:gd name="T43" fmla="*/ 78 h 94"/>
                              <a:gd name="T44" fmla="*/ 143 w 148"/>
                              <a:gd name="T45" fmla="*/ 73 h 94"/>
                              <a:gd name="T46" fmla="*/ 145 w 148"/>
                              <a:gd name="T47" fmla="*/ 72 h 94"/>
                              <a:gd name="T48" fmla="*/ 147 w 148"/>
                              <a:gd name="T49" fmla="*/ 67 h 94"/>
                              <a:gd name="T50" fmla="*/ 143 w 148"/>
                              <a:gd name="T51" fmla="*/ 57 h 94"/>
                              <a:gd name="T52" fmla="*/ 137 w 148"/>
                              <a:gd name="T53" fmla="*/ 48 h 94"/>
                              <a:gd name="T54" fmla="*/ 130 w 148"/>
                              <a:gd name="T55" fmla="*/ 40 h 94"/>
                              <a:gd name="T56" fmla="*/ 122 w 148"/>
                              <a:gd name="T57" fmla="*/ 32 h 94"/>
                              <a:gd name="T58" fmla="*/ 103 w 148"/>
                              <a:gd name="T59" fmla="*/ 21 h 94"/>
                              <a:gd name="T60" fmla="*/ 80 w 148"/>
                              <a:gd name="T61" fmla="*/ 11 h 94"/>
                              <a:gd name="T62" fmla="*/ 57 w 148"/>
                              <a:gd name="T63" fmla="*/ 6 h 94"/>
                              <a:gd name="T64" fmla="*/ 36 w 148"/>
                              <a:gd name="T65" fmla="*/ 3 h 94"/>
                              <a:gd name="T66" fmla="*/ 15 w 148"/>
                              <a:gd name="T67" fmla="*/ 0 h 94"/>
                              <a:gd name="T68" fmla="*/ 0 w 148"/>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94"/>
                              <a:gd name="T107" fmla="*/ 148 w 148"/>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94">
                                <a:moveTo>
                                  <a:pt x="0" y="0"/>
                                </a:moveTo>
                                <a:lnTo>
                                  <a:pt x="5" y="6"/>
                                </a:lnTo>
                                <a:lnTo>
                                  <a:pt x="12" y="15"/>
                                </a:lnTo>
                                <a:lnTo>
                                  <a:pt x="15" y="23"/>
                                </a:lnTo>
                                <a:lnTo>
                                  <a:pt x="22" y="34"/>
                                </a:lnTo>
                                <a:lnTo>
                                  <a:pt x="26" y="42"/>
                                </a:lnTo>
                                <a:lnTo>
                                  <a:pt x="30" y="51"/>
                                </a:lnTo>
                                <a:lnTo>
                                  <a:pt x="33" y="59"/>
                                </a:lnTo>
                                <a:lnTo>
                                  <a:pt x="36" y="65"/>
                                </a:lnTo>
                                <a:lnTo>
                                  <a:pt x="44" y="65"/>
                                </a:lnTo>
                                <a:lnTo>
                                  <a:pt x="54" y="67"/>
                                </a:lnTo>
                                <a:lnTo>
                                  <a:pt x="67" y="72"/>
                                </a:lnTo>
                                <a:lnTo>
                                  <a:pt x="80" y="76"/>
                                </a:lnTo>
                                <a:lnTo>
                                  <a:pt x="92" y="80"/>
                                </a:lnTo>
                                <a:lnTo>
                                  <a:pt x="105" y="84"/>
                                </a:lnTo>
                                <a:lnTo>
                                  <a:pt x="115" y="88"/>
                                </a:lnTo>
                                <a:lnTo>
                                  <a:pt x="123" y="93"/>
                                </a:lnTo>
                                <a:lnTo>
                                  <a:pt x="128" y="90"/>
                                </a:lnTo>
                                <a:lnTo>
                                  <a:pt x="132" y="86"/>
                                </a:lnTo>
                                <a:lnTo>
                                  <a:pt x="134" y="84"/>
                                </a:lnTo>
                                <a:lnTo>
                                  <a:pt x="138" y="82"/>
                                </a:lnTo>
                                <a:lnTo>
                                  <a:pt x="140" y="78"/>
                                </a:lnTo>
                                <a:lnTo>
                                  <a:pt x="143" y="73"/>
                                </a:lnTo>
                                <a:lnTo>
                                  <a:pt x="145" y="72"/>
                                </a:lnTo>
                                <a:lnTo>
                                  <a:pt x="147" y="67"/>
                                </a:lnTo>
                                <a:lnTo>
                                  <a:pt x="143" y="57"/>
                                </a:lnTo>
                                <a:lnTo>
                                  <a:pt x="137" y="48"/>
                                </a:lnTo>
                                <a:lnTo>
                                  <a:pt x="130" y="40"/>
                                </a:lnTo>
                                <a:lnTo>
                                  <a:pt x="122" y="32"/>
                                </a:lnTo>
                                <a:lnTo>
                                  <a:pt x="103" y="21"/>
                                </a:lnTo>
                                <a:lnTo>
                                  <a:pt x="80" y="11"/>
                                </a:lnTo>
                                <a:lnTo>
                                  <a:pt x="57" y="6"/>
                                </a:lnTo>
                                <a:lnTo>
                                  <a:pt x="36" y="3"/>
                                </a:lnTo>
                                <a:lnTo>
                                  <a:pt x="15" y="0"/>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79" name="Freeform 2208"/>
                          <p:cNvSpPr>
                            <a:spLocks/>
                          </p:cNvSpPr>
                          <p:nvPr/>
                        </p:nvSpPr>
                        <p:spPr bwMode="auto">
                          <a:xfrm>
                            <a:off x="2266" y="4218"/>
                            <a:ext cx="112" cy="61"/>
                          </a:xfrm>
                          <a:custGeom>
                            <a:avLst/>
                            <a:gdLst>
                              <a:gd name="T0" fmla="*/ 111 w 112"/>
                              <a:gd name="T1" fmla="*/ 37 h 61"/>
                              <a:gd name="T2" fmla="*/ 102 w 112"/>
                              <a:gd name="T3" fmla="*/ 43 h 61"/>
                              <a:gd name="T4" fmla="*/ 91 w 112"/>
                              <a:gd name="T5" fmla="*/ 50 h 61"/>
                              <a:gd name="T6" fmla="*/ 80 w 112"/>
                              <a:gd name="T7" fmla="*/ 54 h 61"/>
                              <a:gd name="T8" fmla="*/ 68 w 112"/>
                              <a:gd name="T9" fmla="*/ 56 h 61"/>
                              <a:gd name="T10" fmla="*/ 55 w 112"/>
                              <a:gd name="T11" fmla="*/ 58 h 61"/>
                              <a:gd name="T12" fmla="*/ 43 w 112"/>
                              <a:gd name="T13" fmla="*/ 60 h 61"/>
                              <a:gd name="T14" fmla="*/ 30 w 112"/>
                              <a:gd name="T15" fmla="*/ 60 h 61"/>
                              <a:gd name="T16" fmla="*/ 15 w 112"/>
                              <a:gd name="T17" fmla="*/ 60 h 61"/>
                              <a:gd name="T18" fmla="*/ 12 w 112"/>
                              <a:gd name="T19" fmla="*/ 54 h 61"/>
                              <a:gd name="T20" fmla="*/ 9 w 112"/>
                              <a:gd name="T21" fmla="*/ 50 h 61"/>
                              <a:gd name="T22" fmla="*/ 5 w 112"/>
                              <a:gd name="T23" fmla="*/ 43 h 61"/>
                              <a:gd name="T24" fmla="*/ 3 w 112"/>
                              <a:gd name="T25" fmla="*/ 37 h 61"/>
                              <a:gd name="T26" fmla="*/ 3 w 112"/>
                              <a:gd name="T27" fmla="*/ 31 h 61"/>
                              <a:gd name="T28" fmla="*/ 0 w 112"/>
                              <a:gd name="T29" fmla="*/ 22 h 61"/>
                              <a:gd name="T30" fmla="*/ 0 w 112"/>
                              <a:gd name="T31" fmla="*/ 16 h 61"/>
                              <a:gd name="T32" fmla="*/ 3 w 112"/>
                              <a:gd name="T33" fmla="*/ 11 h 61"/>
                              <a:gd name="T34" fmla="*/ 78 w 112"/>
                              <a:gd name="T35" fmla="*/ 0 h 61"/>
                              <a:gd name="T36" fmla="*/ 111 w 112"/>
                              <a:gd name="T37" fmla="*/ 37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61"/>
                              <a:gd name="T59" fmla="*/ 112 w 112"/>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61">
                                <a:moveTo>
                                  <a:pt x="111" y="37"/>
                                </a:moveTo>
                                <a:lnTo>
                                  <a:pt x="102" y="43"/>
                                </a:lnTo>
                                <a:lnTo>
                                  <a:pt x="91" y="50"/>
                                </a:lnTo>
                                <a:lnTo>
                                  <a:pt x="80" y="54"/>
                                </a:lnTo>
                                <a:lnTo>
                                  <a:pt x="68" y="56"/>
                                </a:lnTo>
                                <a:lnTo>
                                  <a:pt x="55" y="58"/>
                                </a:lnTo>
                                <a:lnTo>
                                  <a:pt x="43" y="60"/>
                                </a:lnTo>
                                <a:lnTo>
                                  <a:pt x="30" y="60"/>
                                </a:lnTo>
                                <a:lnTo>
                                  <a:pt x="15" y="60"/>
                                </a:lnTo>
                                <a:lnTo>
                                  <a:pt x="12" y="54"/>
                                </a:lnTo>
                                <a:lnTo>
                                  <a:pt x="9" y="50"/>
                                </a:lnTo>
                                <a:lnTo>
                                  <a:pt x="5" y="43"/>
                                </a:lnTo>
                                <a:lnTo>
                                  <a:pt x="3" y="37"/>
                                </a:lnTo>
                                <a:lnTo>
                                  <a:pt x="3" y="31"/>
                                </a:lnTo>
                                <a:lnTo>
                                  <a:pt x="0" y="22"/>
                                </a:lnTo>
                                <a:lnTo>
                                  <a:pt x="0" y="16"/>
                                </a:lnTo>
                                <a:lnTo>
                                  <a:pt x="3" y="11"/>
                                </a:lnTo>
                                <a:lnTo>
                                  <a:pt x="78" y="0"/>
                                </a:lnTo>
                                <a:lnTo>
                                  <a:pt x="111" y="3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80" name="Freeform 2209"/>
                          <p:cNvSpPr>
                            <a:spLocks/>
                          </p:cNvSpPr>
                          <p:nvPr/>
                        </p:nvSpPr>
                        <p:spPr bwMode="auto">
                          <a:xfrm>
                            <a:off x="3219" y="4237"/>
                            <a:ext cx="133" cy="109"/>
                          </a:xfrm>
                          <a:custGeom>
                            <a:avLst/>
                            <a:gdLst>
                              <a:gd name="T0" fmla="*/ 101 w 133"/>
                              <a:gd name="T1" fmla="*/ 0 h 109"/>
                              <a:gd name="T2" fmla="*/ 107 w 133"/>
                              <a:gd name="T3" fmla="*/ 8 h 109"/>
                              <a:gd name="T4" fmla="*/ 113 w 133"/>
                              <a:gd name="T5" fmla="*/ 16 h 109"/>
                              <a:gd name="T6" fmla="*/ 117 w 133"/>
                              <a:gd name="T7" fmla="*/ 26 h 109"/>
                              <a:gd name="T8" fmla="*/ 124 w 133"/>
                              <a:gd name="T9" fmla="*/ 37 h 109"/>
                              <a:gd name="T10" fmla="*/ 128 w 133"/>
                              <a:gd name="T11" fmla="*/ 45 h 109"/>
                              <a:gd name="T12" fmla="*/ 130 w 133"/>
                              <a:gd name="T13" fmla="*/ 54 h 109"/>
                              <a:gd name="T14" fmla="*/ 132 w 133"/>
                              <a:gd name="T15" fmla="*/ 62 h 109"/>
                              <a:gd name="T16" fmla="*/ 130 w 133"/>
                              <a:gd name="T17" fmla="*/ 69 h 109"/>
                              <a:gd name="T18" fmla="*/ 128 w 133"/>
                              <a:gd name="T19" fmla="*/ 73 h 109"/>
                              <a:gd name="T20" fmla="*/ 126 w 133"/>
                              <a:gd name="T21" fmla="*/ 75 h 109"/>
                              <a:gd name="T22" fmla="*/ 124 w 133"/>
                              <a:gd name="T23" fmla="*/ 77 h 109"/>
                              <a:gd name="T24" fmla="*/ 119 w 133"/>
                              <a:gd name="T25" fmla="*/ 79 h 109"/>
                              <a:gd name="T26" fmla="*/ 117 w 133"/>
                              <a:gd name="T27" fmla="*/ 81 h 109"/>
                              <a:gd name="T28" fmla="*/ 113 w 133"/>
                              <a:gd name="T29" fmla="*/ 81 h 109"/>
                              <a:gd name="T30" fmla="*/ 111 w 133"/>
                              <a:gd name="T31" fmla="*/ 83 h 109"/>
                              <a:gd name="T32" fmla="*/ 107 w 133"/>
                              <a:gd name="T33" fmla="*/ 83 h 109"/>
                              <a:gd name="T34" fmla="*/ 109 w 133"/>
                              <a:gd name="T35" fmla="*/ 85 h 109"/>
                              <a:gd name="T36" fmla="*/ 111 w 133"/>
                              <a:gd name="T37" fmla="*/ 87 h 109"/>
                              <a:gd name="T38" fmla="*/ 111 w 133"/>
                              <a:gd name="T39" fmla="*/ 92 h 109"/>
                              <a:gd name="T40" fmla="*/ 113 w 133"/>
                              <a:gd name="T41" fmla="*/ 93 h 109"/>
                              <a:gd name="T42" fmla="*/ 115 w 133"/>
                              <a:gd name="T43" fmla="*/ 95 h 109"/>
                              <a:gd name="T44" fmla="*/ 115 w 133"/>
                              <a:gd name="T45" fmla="*/ 98 h 109"/>
                              <a:gd name="T46" fmla="*/ 115 w 133"/>
                              <a:gd name="T47" fmla="*/ 100 h 109"/>
                              <a:gd name="T48" fmla="*/ 113 w 133"/>
                              <a:gd name="T49" fmla="*/ 100 h 109"/>
                              <a:gd name="T50" fmla="*/ 107 w 133"/>
                              <a:gd name="T51" fmla="*/ 107 h 109"/>
                              <a:gd name="T52" fmla="*/ 96 w 133"/>
                              <a:gd name="T53" fmla="*/ 108 h 109"/>
                              <a:gd name="T54" fmla="*/ 86 w 133"/>
                              <a:gd name="T55" fmla="*/ 108 h 109"/>
                              <a:gd name="T56" fmla="*/ 76 w 133"/>
                              <a:gd name="T57" fmla="*/ 108 h 109"/>
                              <a:gd name="T58" fmla="*/ 63 w 133"/>
                              <a:gd name="T59" fmla="*/ 107 h 109"/>
                              <a:gd name="T60" fmla="*/ 51 w 133"/>
                              <a:gd name="T61" fmla="*/ 102 h 109"/>
                              <a:gd name="T62" fmla="*/ 38 w 133"/>
                              <a:gd name="T63" fmla="*/ 98 h 109"/>
                              <a:gd name="T64" fmla="*/ 27 w 133"/>
                              <a:gd name="T65" fmla="*/ 93 h 109"/>
                              <a:gd name="T66" fmla="*/ 23 w 133"/>
                              <a:gd name="T67" fmla="*/ 83 h 109"/>
                              <a:gd name="T68" fmla="*/ 19 w 133"/>
                              <a:gd name="T69" fmla="*/ 75 h 109"/>
                              <a:gd name="T70" fmla="*/ 15 w 133"/>
                              <a:gd name="T71" fmla="*/ 66 h 109"/>
                              <a:gd name="T72" fmla="*/ 10 w 133"/>
                              <a:gd name="T73" fmla="*/ 58 h 109"/>
                              <a:gd name="T74" fmla="*/ 6 w 133"/>
                              <a:gd name="T75" fmla="*/ 50 h 109"/>
                              <a:gd name="T76" fmla="*/ 4 w 133"/>
                              <a:gd name="T77" fmla="*/ 41 h 109"/>
                              <a:gd name="T78" fmla="*/ 2 w 133"/>
                              <a:gd name="T79" fmla="*/ 33 h 109"/>
                              <a:gd name="T80" fmla="*/ 0 w 133"/>
                              <a:gd name="T81" fmla="*/ 23 h 109"/>
                              <a:gd name="T82" fmla="*/ 9 w 133"/>
                              <a:gd name="T83" fmla="*/ 26 h 109"/>
                              <a:gd name="T84" fmla="*/ 19 w 133"/>
                              <a:gd name="T85" fmla="*/ 29 h 109"/>
                              <a:gd name="T86" fmla="*/ 27 w 133"/>
                              <a:gd name="T87" fmla="*/ 33 h 109"/>
                              <a:gd name="T88" fmla="*/ 38 w 133"/>
                              <a:gd name="T89" fmla="*/ 35 h 109"/>
                              <a:gd name="T90" fmla="*/ 46 w 133"/>
                              <a:gd name="T91" fmla="*/ 39 h 109"/>
                              <a:gd name="T92" fmla="*/ 57 w 133"/>
                              <a:gd name="T93" fmla="*/ 41 h 109"/>
                              <a:gd name="T94" fmla="*/ 65 w 133"/>
                              <a:gd name="T95" fmla="*/ 45 h 109"/>
                              <a:gd name="T96" fmla="*/ 76 w 133"/>
                              <a:gd name="T97" fmla="*/ 48 h 109"/>
                              <a:gd name="T98" fmla="*/ 84 w 133"/>
                              <a:gd name="T99" fmla="*/ 8 h 109"/>
                              <a:gd name="T100" fmla="*/ 101 w 13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109"/>
                              <a:gd name="T155" fmla="*/ 133 w 13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109">
                                <a:moveTo>
                                  <a:pt x="101" y="0"/>
                                </a:moveTo>
                                <a:lnTo>
                                  <a:pt x="107" y="8"/>
                                </a:lnTo>
                                <a:lnTo>
                                  <a:pt x="113" y="16"/>
                                </a:lnTo>
                                <a:lnTo>
                                  <a:pt x="117" y="26"/>
                                </a:lnTo>
                                <a:lnTo>
                                  <a:pt x="124" y="37"/>
                                </a:lnTo>
                                <a:lnTo>
                                  <a:pt x="128" y="45"/>
                                </a:lnTo>
                                <a:lnTo>
                                  <a:pt x="130" y="54"/>
                                </a:lnTo>
                                <a:lnTo>
                                  <a:pt x="132" y="62"/>
                                </a:lnTo>
                                <a:lnTo>
                                  <a:pt x="130" y="69"/>
                                </a:lnTo>
                                <a:lnTo>
                                  <a:pt x="128" y="73"/>
                                </a:lnTo>
                                <a:lnTo>
                                  <a:pt x="126" y="75"/>
                                </a:lnTo>
                                <a:lnTo>
                                  <a:pt x="124" y="77"/>
                                </a:lnTo>
                                <a:lnTo>
                                  <a:pt x="119" y="79"/>
                                </a:lnTo>
                                <a:lnTo>
                                  <a:pt x="117" y="81"/>
                                </a:lnTo>
                                <a:lnTo>
                                  <a:pt x="113" y="81"/>
                                </a:lnTo>
                                <a:lnTo>
                                  <a:pt x="111" y="83"/>
                                </a:lnTo>
                                <a:lnTo>
                                  <a:pt x="107" y="83"/>
                                </a:lnTo>
                                <a:lnTo>
                                  <a:pt x="109" y="85"/>
                                </a:lnTo>
                                <a:lnTo>
                                  <a:pt x="111" y="87"/>
                                </a:lnTo>
                                <a:lnTo>
                                  <a:pt x="111" y="92"/>
                                </a:lnTo>
                                <a:lnTo>
                                  <a:pt x="113" y="93"/>
                                </a:lnTo>
                                <a:lnTo>
                                  <a:pt x="115" y="95"/>
                                </a:lnTo>
                                <a:lnTo>
                                  <a:pt x="115" y="98"/>
                                </a:lnTo>
                                <a:lnTo>
                                  <a:pt x="115" y="100"/>
                                </a:lnTo>
                                <a:lnTo>
                                  <a:pt x="113" y="100"/>
                                </a:lnTo>
                                <a:lnTo>
                                  <a:pt x="107" y="107"/>
                                </a:lnTo>
                                <a:lnTo>
                                  <a:pt x="96" y="108"/>
                                </a:lnTo>
                                <a:lnTo>
                                  <a:pt x="86" y="108"/>
                                </a:lnTo>
                                <a:lnTo>
                                  <a:pt x="76" y="108"/>
                                </a:lnTo>
                                <a:lnTo>
                                  <a:pt x="63" y="107"/>
                                </a:lnTo>
                                <a:lnTo>
                                  <a:pt x="51" y="102"/>
                                </a:lnTo>
                                <a:lnTo>
                                  <a:pt x="38" y="98"/>
                                </a:lnTo>
                                <a:lnTo>
                                  <a:pt x="27" y="93"/>
                                </a:lnTo>
                                <a:lnTo>
                                  <a:pt x="23" y="83"/>
                                </a:lnTo>
                                <a:lnTo>
                                  <a:pt x="19" y="75"/>
                                </a:lnTo>
                                <a:lnTo>
                                  <a:pt x="15" y="66"/>
                                </a:lnTo>
                                <a:lnTo>
                                  <a:pt x="10" y="58"/>
                                </a:lnTo>
                                <a:lnTo>
                                  <a:pt x="6" y="50"/>
                                </a:lnTo>
                                <a:lnTo>
                                  <a:pt x="4" y="41"/>
                                </a:lnTo>
                                <a:lnTo>
                                  <a:pt x="2" y="33"/>
                                </a:lnTo>
                                <a:lnTo>
                                  <a:pt x="0" y="23"/>
                                </a:lnTo>
                                <a:lnTo>
                                  <a:pt x="9" y="26"/>
                                </a:lnTo>
                                <a:lnTo>
                                  <a:pt x="19" y="29"/>
                                </a:lnTo>
                                <a:lnTo>
                                  <a:pt x="27" y="33"/>
                                </a:lnTo>
                                <a:lnTo>
                                  <a:pt x="38" y="35"/>
                                </a:lnTo>
                                <a:lnTo>
                                  <a:pt x="46" y="39"/>
                                </a:lnTo>
                                <a:lnTo>
                                  <a:pt x="57" y="41"/>
                                </a:lnTo>
                                <a:lnTo>
                                  <a:pt x="65" y="45"/>
                                </a:lnTo>
                                <a:lnTo>
                                  <a:pt x="76" y="48"/>
                                </a:lnTo>
                                <a:lnTo>
                                  <a:pt x="84" y="8"/>
                                </a:lnTo>
                                <a:lnTo>
                                  <a:pt x="101"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81" name="Freeform 2210"/>
                          <p:cNvSpPr>
                            <a:spLocks/>
                          </p:cNvSpPr>
                          <p:nvPr/>
                        </p:nvSpPr>
                        <p:spPr bwMode="auto">
                          <a:xfrm>
                            <a:off x="3353" y="4191"/>
                            <a:ext cx="6" cy="19"/>
                          </a:xfrm>
                          <a:custGeom>
                            <a:avLst/>
                            <a:gdLst>
                              <a:gd name="T0" fmla="*/ 5 w 6"/>
                              <a:gd name="T1" fmla="*/ 18 h 19"/>
                              <a:gd name="T2" fmla="*/ 0 w 6"/>
                              <a:gd name="T3" fmla="*/ 0 h 19"/>
                              <a:gd name="T4" fmla="*/ 2 w 6"/>
                              <a:gd name="T5" fmla="*/ 2 h 19"/>
                              <a:gd name="T6" fmla="*/ 5 w 6"/>
                              <a:gd name="T7" fmla="*/ 18 h 19"/>
                              <a:gd name="T8" fmla="*/ 5 w 6"/>
                              <a:gd name="T9" fmla="*/ 18 h 19"/>
                              <a:gd name="T10" fmla="*/ 0 60000 65536"/>
                              <a:gd name="T11" fmla="*/ 0 60000 65536"/>
                              <a:gd name="T12" fmla="*/ 0 60000 65536"/>
                              <a:gd name="T13" fmla="*/ 0 60000 65536"/>
                              <a:gd name="T14" fmla="*/ 0 60000 65536"/>
                              <a:gd name="T15" fmla="*/ 0 w 6"/>
                              <a:gd name="T16" fmla="*/ 0 h 19"/>
                              <a:gd name="T17" fmla="*/ 6 w 6"/>
                              <a:gd name="T18" fmla="*/ 19 h 19"/>
                            </a:gdLst>
                            <a:ahLst/>
                            <a:cxnLst>
                              <a:cxn ang="T10">
                                <a:pos x="T0" y="T1"/>
                              </a:cxn>
                              <a:cxn ang="T11">
                                <a:pos x="T2" y="T3"/>
                              </a:cxn>
                              <a:cxn ang="T12">
                                <a:pos x="T4" y="T5"/>
                              </a:cxn>
                              <a:cxn ang="T13">
                                <a:pos x="T6" y="T7"/>
                              </a:cxn>
                              <a:cxn ang="T14">
                                <a:pos x="T8" y="T9"/>
                              </a:cxn>
                            </a:cxnLst>
                            <a:rect l="T15" t="T16" r="T17" b="T18"/>
                            <a:pathLst>
                              <a:path w="6" h="19">
                                <a:moveTo>
                                  <a:pt x="5" y="18"/>
                                </a:moveTo>
                                <a:lnTo>
                                  <a:pt x="0" y="0"/>
                                </a:lnTo>
                                <a:lnTo>
                                  <a:pt x="2" y="2"/>
                                </a:lnTo>
                                <a:lnTo>
                                  <a:pt x="5" y="18"/>
                                </a:lnTo>
                              </a:path>
                            </a:pathLst>
                          </a:custGeom>
                          <a:solidFill>
                            <a:srgbClr val="FFC0B6"/>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82" name="Freeform 2211"/>
                          <p:cNvSpPr>
                            <a:spLocks/>
                          </p:cNvSpPr>
                          <p:nvPr/>
                        </p:nvSpPr>
                        <p:spPr bwMode="auto">
                          <a:xfrm>
                            <a:off x="3353" y="4191"/>
                            <a:ext cx="6" cy="19"/>
                          </a:xfrm>
                          <a:custGeom>
                            <a:avLst/>
                            <a:gdLst>
                              <a:gd name="T0" fmla="*/ 5 w 6"/>
                              <a:gd name="T1" fmla="*/ 18 h 19"/>
                              <a:gd name="T2" fmla="*/ 0 w 6"/>
                              <a:gd name="T3" fmla="*/ 0 h 19"/>
                              <a:gd name="T4" fmla="*/ 2 w 6"/>
                              <a:gd name="T5" fmla="*/ 2 h 19"/>
                              <a:gd name="T6" fmla="*/ 5 w 6"/>
                              <a:gd name="T7" fmla="*/ 18 h 19"/>
                              <a:gd name="T8" fmla="*/ 0 60000 65536"/>
                              <a:gd name="T9" fmla="*/ 0 60000 65536"/>
                              <a:gd name="T10" fmla="*/ 0 60000 65536"/>
                              <a:gd name="T11" fmla="*/ 0 60000 65536"/>
                              <a:gd name="T12" fmla="*/ 0 w 6"/>
                              <a:gd name="T13" fmla="*/ 0 h 19"/>
                              <a:gd name="T14" fmla="*/ 6 w 6"/>
                              <a:gd name="T15" fmla="*/ 19 h 19"/>
                            </a:gdLst>
                            <a:ahLst/>
                            <a:cxnLst>
                              <a:cxn ang="T8">
                                <a:pos x="T0" y="T1"/>
                              </a:cxn>
                              <a:cxn ang="T9">
                                <a:pos x="T2" y="T3"/>
                              </a:cxn>
                              <a:cxn ang="T10">
                                <a:pos x="T4" y="T5"/>
                              </a:cxn>
                              <a:cxn ang="T11">
                                <a:pos x="T6" y="T7"/>
                              </a:cxn>
                            </a:cxnLst>
                            <a:rect l="T12" t="T13" r="T14" b="T15"/>
                            <a:pathLst>
                              <a:path w="6" h="19">
                                <a:moveTo>
                                  <a:pt x="5" y="18"/>
                                </a:moveTo>
                                <a:lnTo>
                                  <a:pt x="0" y="0"/>
                                </a:lnTo>
                                <a:lnTo>
                                  <a:pt x="2" y="2"/>
                                </a:lnTo>
                                <a:lnTo>
                                  <a:pt x="5" y="1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83" name="Freeform 2212"/>
                          <p:cNvSpPr>
                            <a:spLocks/>
                          </p:cNvSpPr>
                          <p:nvPr/>
                        </p:nvSpPr>
                        <p:spPr bwMode="auto">
                          <a:xfrm>
                            <a:off x="3347" y="4212"/>
                            <a:ext cx="18" cy="18"/>
                          </a:xfrm>
                          <a:custGeom>
                            <a:avLst/>
                            <a:gdLst>
                              <a:gd name="T0" fmla="*/ 11 w 18"/>
                              <a:gd name="T1" fmla="*/ 0 h 18"/>
                              <a:gd name="T2" fmla="*/ 17 w 18"/>
                              <a:gd name="T3" fmla="*/ 17 h 18"/>
                              <a:gd name="T4" fmla="*/ 12 w 18"/>
                              <a:gd name="T5" fmla="*/ 17 h 18"/>
                              <a:gd name="T6" fmla="*/ 11 w 18"/>
                              <a:gd name="T7" fmla="*/ 17 h 18"/>
                              <a:gd name="T8" fmla="*/ 6 w 18"/>
                              <a:gd name="T9" fmla="*/ 14 h 18"/>
                              <a:gd name="T10" fmla="*/ 4 w 18"/>
                              <a:gd name="T11" fmla="*/ 12 h 18"/>
                              <a:gd name="T12" fmla="*/ 2 w 18"/>
                              <a:gd name="T13" fmla="*/ 10 h 18"/>
                              <a:gd name="T14" fmla="*/ 2 w 18"/>
                              <a:gd name="T15" fmla="*/ 9 h 18"/>
                              <a:gd name="T16" fmla="*/ 0 w 18"/>
                              <a:gd name="T17" fmla="*/ 4 h 18"/>
                              <a:gd name="T18" fmla="*/ 0 w 18"/>
                              <a:gd name="T19" fmla="*/ 2 h 18"/>
                              <a:gd name="T20" fmla="*/ 11 w 18"/>
                              <a:gd name="T21" fmla="*/ 0 h 18"/>
                              <a:gd name="T22" fmla="*/ 11 w 18"/>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8"/>
                              <a:gd name="T38" fmla="*/ 18 w 18"/>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8">
                                <a:moveTo>
                                  <a:pt x="11" y="0"/>
                                </a:moveTo>
                                <a:lnTo>
                                  <a:pt x="17" y="17"/>
                                </a:lnTo>
                                <a:lnTo>
                                  <a:pt x="12" y="17"/>
                                </a:lnTo>
                                <a:lnTo>
                                  <a:pt x="11" y="17"/>
                                </a:lnTo>
                                <a:lnTo>
                                  <a:pt x="6" y="14"/>
                                </a:lnTo>
                                <a:lnTo>
                                  <a:pt x="4" y="12"/>
                                </a:lnTo>
                                <a:lnTo>
                                  <a:pt x="2" y="10"/>
                                </a:lnTo>
                                <a:lnTo>
                                  <a:pt x="2" y="9"/>
                                </a:lnTo>
                                <a:lnTo>
                                  <a:pt x="0" y="4"/>
                                </a:lnTo>
                                <a:lnTo>
                                  <a:pt x="0" y="2"/>
                                </a:lnTo>
                                <a:lnTo>
                                  <a:pt x="11"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84" name="Freeform 2213"/>
                          <p:cNvSpPr>
                            <a:spLocks/>
                          </p:cNvSpPr>
                          <p:nvPr/>
                        </p:nvSpPr>
                        <p:spPr bwMode="auto">
                          <a:xfrm>
                            <a:off x="3190" y="4226"/>
                            <a:ext cx="30" cy="36"/>
                          </a:xfrm>
                          <a:custGeom>
                            <a:avLst/>
                            <a:gdLst>
                              <a:gd name="T0" fmla="*/ 29 w 30"/>
                              <a:gd name="T1" fmla="*/ 3 h 36"/>
                              <a:gd name="T2" fmla="*/ 25 w 30"/>
                              <a:gd name="T3" fmla="*/ 0 h 36"/>
                              <a:gd name="T4" fmla="*/ 21 w 30"/>
                              <a:gd name="T5" fmla="*/ 0 h 36"/>
                              <a:gd name="T6" fmla="*/ 18 w 30"/>
                              <a:gd name="T7" fmla="*/ 0 h 36"/>
                              <a:gd name="T8" fmla="*/ 14 w 30"/>
                              <a:gd name="T9" fmla="*/ 0 h 36"/>
                              <a:gd name="T10" fmla="*/ 10 w 30"/>
                              <a:gd name="T11" fmla="*/ 0 h 36"/>
                              <a:gd name="T12" fmla="*/ 8 w 30"/>
                              <a:gd name="T13" fmla="*/ 0 h 36"/>
                              <a:gd name="T14" fmla="*/ 5 w 30"/>
                              <a:gd name="T15" fmla="*/ 0 h 36"/>
                              <a:gd name="T16" fmla="*/ 2 w 30"/>
                              <a:gd name="T17" fmla="*/ 3 h 36"/>
                              <a:gd name="T18" fmla="*/ 0 w 30"/>
                              <a:gd name="T19" fmla="*/ 6 h 36"/>
                              <a:gd name="T20" fmla="*/ 2 w 30"/>
                              <a:gd name="T21" fmla="*/ 12 h 36"/>
                              <a:gd name="T22" fmla="*/ 5 w 30"/>
                              <a:gd name="T23" fmla="*/ 16 h 36"/>
                              <a:gd name="T24" fmla="*/ 8 w 30"/>
                              <a:gd name="T25" fmla="*/ 23 h 36"/>
                              <a:gd name="T26" fmla="*/ 13 w 30"/>
                              <a:gd name="T27" fmla="*/ 27 h 36"/>
                              <a:gd name="T28" fmla="*/ 16 w 30"/>
                              <a:gd name="T29" fmla="*/ 31 h 36"/>
                              <a:gd name="T30" fmla="*/ 23 w 30"/>
                              <a:gd name="T31" fmla="*/ 34 h 36"/>
                              <a:gd name="T32" fmla="*/ 27 w 30"/>
                              <a:gd name="T33" fmla="*/ 35 h 36"/>
                              <a:gd name="T34" fmla="*/ 27 w 30"/>
                              <a:gd name="T35" fmla="*/ 31 h 36"/>
                              <a:gd name="T36" fmla="*/ 27 w 30"/>
                              <a:gd name="T37" fmla="*/ 26 h 36"/>
                              <a:gd name="T38" fmla="*/ 27 w 30"/>
                              <a:gd name="T39" fmla="*/ 21 h 36"/>
                              <a:gd name="T40" fmla="*/ 27 w 30"/>
                              <a:gd name="T41" fmla="*/ 16 h 36"/>
                              <a:gd name="T42" fmla="*/ 27 w 30"/>
                              <a:gd name="T43" fmla="*/ 12 h 36"/>
                              <a:gd name="T44" fmla="*/ 27 w 30"/>
                              <a:gd name="T45" fmla="*/ 8 h 36"/>
                              <a:gd name="T46" fmla="*/ 27 w 30"/>
                              <a:gd name="T47" fmla="*/ 6 h 36"/>
                              <a:gd name="T48" fmla="*/ 29 w 30"/>
                              <a:gd name="T49" fmla="*/ 3 h 36"/>
                              <a:gd name="T50" fmla="*/ 29 w 30"/>
                              <a:gd name="T51" fmla="*/ 3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36"/>
                              <a:gd name="T80" fmla="*/ 30 w 30"/>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36">
                                <a:moveTo>
                                  <a:pt x="29" y="3"/>
                                </a:moveTo>
                                <a:lnTo>
                                  <a:pt x="25" y="0"/>
                                </a:lnTo>
                                <a:lnTo>
                                  <a:pt x="21" y="0"/>
                                </a:lnTo>
                                <a:lnTo>
                                  <a:pt x="18" y="0"/>
                                </a:lnTo>
                                <a:lnTo>
                                  <a:pt x="14" y="0"/>
                                </a:lnTo>
                                <a:lnTo>
                                  <a:pt x="10" y="0"/>
                                </a:lnTo>
                                <a:lnTo>
                                  <a:pt x="8" y="0"/>
                                </a:lnTo>
                                <a:lnTo>
                                  <a:pt x="5" y="0"/>
                                </a:lnTo>
                                <a:lnTo>
                                  <a:pt x="2" y="3"/>
                                </a:lnTo>
                                <a:lnTo>
                                  <a:pt x="0" y="6"/>
                                </a:lnTo>
                                <a:lnTo>
                                  <a:pt x="2" y="12"/>
                                </a:lnTo>
                                <a:lnTo>
                                  <a:pt x="5" y="16"/>
                                </a:lnTo>
                                <a:lnTo>
                                  <a:pt x="8" y="23"/>
                                </a:lnTo>
                                <a:lnTo>
                                  <a:pt x="13" y="27"/>
                                </a:lnTo>
                                <a:lnTo>
                                  <a:pt x="16" y="31"/>
                                </a:lnTo>
                                <a:lnTo>
                                  <a:pt x="23" y="34"/>
                                </a:lnTo>
                                <a:lnTo>
                                  <a:pt x="27" y="35"/>
                                </a:lnTo>
                                <a:lnTo>
                                  <a:pt x="27" y="31"/>
                                </a:lnTo>
                                <a:lnTo>
                                  <a:pt x="27" y="26"/>
                                </a:lnTo>
                                <a:lnTo>
                                  <a:pt x="27" y="21"/>
                                </a:lnTo>
                                <a:lnTo>
                                  <a:pt x="27" y="16"/>
                                </a:lnTo>
                                <a:lnTo>
                                  <a:pt x="27" y="12"/>
                                </a:lnTo>
                                <a:lnTo>
                                  <a:pt x="27" y="8"/>
                                </a:lnTo>
                                <a:lnTo>
                                  <a:pt x="27" y="6"/>
                                </a:lnTo>
                                <a:lnTo>
                                  <a:pt x="29" y="3"/>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85" name="Freeform 2214"/>
                          <p:cNvSpPr>
                            <a:spLocks/>
                          </p:cNvSpPr>
                          <p:nvPr/>
                        </p:nvSpPr>
                        <p:spPr bwMode="auto">
                          <a:xfrm>
                            <a:off x="2453" y="4124"/>
                            <a:ext cx="38" cy="28"/>
                          </a:xfrm>
                          <a:custGeom>
                            <a:avLst/>
                            <a:gdLst>
                              <a:gd name="T0" fmla="*/ 21 w 38"/>
                              <a:gd name="T1" fmla="*/ 2 h 28"/>
                              <a:gd name="T2" fmla="*/ 16 w 38"/>
                              <a:gd name="T3" fmla="*/ 0 h 28"/>
                              <a:gd name="T4" fmla="*/ 14 w 38"/>
                              <a:gd name="T5" fmla="*/ 0 h 28"/>
                              <a:gd name="T6" fmla="*/ 12 w 38"/>
                              <a:gd name="T7" fmla="*/ 2 h 28"/>
                              <a:gd name="T8" fmla="*/ 10 w 38"/>
                              <a:gd name="T9" fmla="*/ 2 h 28"/>
                              <a:gd name="T10" fmla="*/ 8 w 38"/>
                              <a:gd name="T11" fmla="*/ 4 h 28"/>
                              <a:gd name="T12" fmla="*/ 6 w 38"/>
                              <a:gd name="T13" fmla="*/ 6 h 28"/>
                              <a:gd name="T14" fmla="*/ 4 w 38"/>
                              <a:gd name="T15" fmla="*/ 8 h 28"/>
                              <a:gd name="T16" fmla="*/ 0 w 38"/>
                              <a:gd name="T17" fmla="*/ 10 h 28"/>
                              <a:gd name="T18" fmla="*/ 4 w 38"/>
                              <a:gd name="T19" fmla="*/ 17 h 28"/>
                              <a:gd name="T20" fmla="*/ 8 w 38"/>
                              <a:gd name="T21" fmla="*/ 19 h 28"/>
                              <a:gd name="T22" fmla="*/ 12 w 38"/>
                              <a:gd name="T23" fmla="*/ 21 h 28"/>
                              <a:gd name="T24" fmla="*/ 16 w 38"/>
                              <a:gd name="T25" fmla="*/ 23 h 28"/>
                              <a:gd name="T26" fmla="*/ 23 w 38"/>
                              <a:gd name="T27" fmla="*/ 23 h 28"/>
                              <a:gd name="T28" fmla="*/ 27 w 38"/>
                              <a:gd name="T29" fmla="*/ 23 h 28"/>
                              <a:gd name="T30" fmla="*/ 31 w 38"/>
                              <a:gd name="T31" fmla="*/ 25 h 28"/>
                              <a:gd name="T32" fmla="*/ 35 w 38"/>
                              <a:gd name="T33" fmla="*/ 27 h 28"/>
                              <a:gd name="T34" fmla="*/ 37 w 38"/>
                              <a:gd name="T35" fmla="*/ 23 h 28"/>
                              <a:gd name="T36" fmla="*/ 37 w 38"/>
                              <a:gd name="T37" fmla="*/ 21 h 28"/>
                              <a:gd name="T38" fmla="*/ 35 w 38"/>
                              <a:gd name="T39" fmla="*/ 17 h 28"/>
                              <a:gd name="T40" fmla="*/ 33 w 38"/>
                              <a:gd name="T41" fmla="*/ 13 h 28"/>
                              <a:gd name="T42" fmla="*/ 31 w 38"/>
                              <a:gd name="T43" fmla="*/ 10 h 28"/>
                              <a:gd name="T44" fmla="*/ 27 w 38"/>
                              <a:gd name="T45" fmla="*/ 6 h 28"/>
                              <a:gd name="T46" fmla="*/ 23 w 38"/>
                              <a:gd name="T47" fmla="*/ 4 h 28"/>
                              <a:gd name="T48" fmla="*/ 21 w 38"/>
                              <a:gd name="T49" fmla="*/ 2 h 28"/>
                              <a:gd name="T50" fmla="*/ 21 w 38"/>
                              <a:gd name="T51" fmla="*/ 2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28"/>
                              <a:gd name="T80" fmla="*/ 38 w 38"/>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28">
                                <a:moveTo>
                                  <a:pt x="21" y="2"/>
                                </a:moveTo>
                                <a:lnTo>
                                  <a:pt x="16" y="0"/>
                                </a:lnTo>
                                <a:lnTo>
                                  <a:pt x="14" y="0"/>
                                </a:lnTo>
                                <a:lnTo>
                                  <a:pt x="12" y="2"/>
                                </a:lnTo>
                                <a:lnTo>
                                  <a:pt x="10" y="2"/>
                                </a:lnTo>
                                <a:lnTo>
                                  <a:pt x="8" y="4"/>
                                </a:lnTo>
                                <a:lnTo>
                                  <a:pt x="6" y="6"/>
                                </a:lnTo>
                                <a:lnTo>
                                  <a:pt x="4" y="8"/>
                                </a:lnTo>
                                <a:lnTo>
                                  <a:pt x="0" y="10"/>
                                </a:lnTo>
                                <a:lnTo>
                                  <a:pt x="4" y="17"/>
                                </a:lnTo>
                                <a:lnTo>
                                  <a:pt x="8" y="19"/>
                                </a:lnTo>
                                <a:lnTo>
                                  <a:pt x="12" y="21"/>
                                </a:lnTo>
                                <a:lnTo>
                                  <a:pt x="16" y="23"/>
                                </a:lnTo>
                                <a:lnTo>
                                  <a:pt x="23" y="23"/>
                                </a:lnTo>
                                <a:lnTo>
                                  <a:pt x="27" y="23"/>
                                </a:lnTo>
                                <a:lnTo>
                                  <a:pt x="31" y="25"/>
                                </a:lnTo>
                                <a:lnTo>
                                  <a:pt x="35" y="27"/>
                                </a:lnTo>
                                <a:lnTo>
                                  <a:pt x="37" y="23"/>
                                </a:lnTo>
                                <a:lnTo>
                                  <a:pt x="37" y="21"/>
                                </a:lnTo>
                                <a:lnTo>
                                  <a:pt x="35" y="17"/>
                                </a:lnTo>
                                <a:lnTo>
                                  <a:pt x="33" y="13"/>
                                </a:lnTo>
                                <a:lnTo>
                                  <a:pt x="31" y="10"/>
                                </a:lnTo>
                                <a:lnTo>
                                  <a:pt x="27" y="6"/>
                                </a:lnTo>
                                <a:lnTo>
                                  <a:pt x="23" y="4"/>
                                </a:lnTo>
                                <a:lnTo>
                                  <a:pt x="21" y="2"/>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86" name="Freeform 2215"/>
                          <p:cNvSpPr>
                            <a:spLocks/>
                          </p:cNvSpPr>
                          <p:nvPr/>
                        </p:nvSpPr>
                        <p:spPr bwMode="auto">
                          <a:xfrm>
                            <a:off x="2225" y="4164"/>
                            <a:ext cx="34" cy="49"/>
                          </a:xfrm>
                          <a:custGeom>
                            <a:avLst/>
                            <a:gdLst>
                              <a:gd name="T0" fmla="*/ 2 w 34"/>
                              <a:gd name="T1" fmla="*/ 0 h 49"/>
                              <a:gd name="T2" fmla="*/ 6 w 34"/>
                              <a:gd name="T3" fmla="*/ 0 h 49"/>
                              <a:gd name="T4" fmla="*/ 11 w 34"/>
                              <a:gd name="T5" fmla="*/ 0 h 49"/>
                              <a:gd name="T6" fmla="*/ 15 w 34"/>
                              <a:gd name="T7" fmla="*/ 2 h 49"/>
                              <a:gd name="T8" fmla="*/ 17 w 34"/>
                              <a:gd name="T9" fmla="*/ 4 h 49"/>
                              <a:gd name="T10" fmla="*/ 19 w 34"/>
                              <a:gd name="T11" fmla="*/ 6 h 49"/>
                              <a:gd name="T12" fmla="*/ 21 w 34"/>
                              <a:gd name="T13" fmla="*/ 8 h 49"/>
                              <a:gd name="T14" fmla="*/ 23 w 34"/>
                              <a:gd name="T15" fmla="*/ 10 h 49"/>
                              <a:gd name="T16" fmla="*/ 25 w 34"/>
                              <a:gd name="T17" fmla="*/ 14 h 49"/>
                              <a:gd name="T18" fmla="*/ 27 w 34"/>
                              <a:gd name="T19" fmla="*/ 19 h 49"/>
                              <a:gd name="T20" fmla="*/ 29 w 34"/>
                              <a:gd name="T21" fmla="*/ 23 h 49"/>
                              <a:gd name="T22" fmla="*/ 31 w 34"/>
                              <a:gd name="T23" fmla="*/ 27 h 49"/>
                              <a:gd name="T24" fmla="*/ 31 w 34"/>
                              <a:gd name="T25" fmla="*/ 31 h 49"/>
                              <a:gd name="T26" fmla="*/ 33 w 34"/>
                              <a:gd name="T27" fmla="*/ 35 h 49"/>
                              <a:gd name="T28" fmla="*/ 33 w 34"/>
                              <a:gd name="T29" fmla="*/ 40 h 49"/>
                              <a:gd name="T30" fmla="*/ 33 w 34"/>
                              <a:gd name="T31" fmla="*/ 43 h 49"/>
                              <a:gd name="T32" fmla="*/ 33 w 34"/>
                              <a:gd name="T33" fmla="*/ 48 h 49"/>
                              <a:gd name="T34" fmla="*/ 23 w 34"/>
                              <a:gd name="T35" fmla="*/ 45 h 49"/>
                              <a:gd name="T36" fmla="*/ 17 w 34"/>
                              <a:gd name="T37" fmla="*/ 42 h 49"/>
                              <a:gd name="T38" fmla="*/ 11 w 34"/>
                              <a:gd name="T39" fmla="*/ 37 h 49"/>
                              <a:gd name="T40" fmla="*/ 4 w 34"/>
                              <a:gd name="T41" fmla="*/ 31 h 49"/>
                              <a:gd name="T42" fmla="*/ 2 w 34"/>
                              <a:gd name="T43" fmla="*/ 23 h 49"/>
                              <a:gd name="T44" fmla="*/ 0 w 34"/>
                              <a:gd name="T45" fmla="*/ 14 h 49"/>
                              <a:gd name="T46" fmla="*/ 0 w 34"/>
                              <a:gd name="T47" fmla="*/ 6 h 49"/>
                              <a:gd name="T48" fmla="*/ 2 w 34"/>
                              <a:gd name="T49" fmla="*/ 0 h 49"/>
                              <a:gd name="T50" fmla="*/ 2 w 34"/>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
                              <a:gd name="T79" fmla="*/ 0 h 49"/>
                              <a:gd name="T80" fmla="*/ 34 w 34"/>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 h="49">
                                <a:moveTo>
                                  <a:pt x="2" y="0"/>
                                </a:moveTo>
                                <a:lnTo>
                                  <a:pt x="6" y="0"/>
                                </a:lnTo>
                                <a:lnTo>
                                  <a:pt x="11" y="0"/>
                                </a:lnTo>
                                <a:lnTo>
                                  <a:pt x="15" y="2"/>
                                </a:lnTo>
                                <a:lnTo>
                                  <a:pt x="17" y="4"/>
                                </a:lnTo>
                                <a:lnTo>
                                  <a:pt x="19" y="6"/>
                                </a:lnTo>
                                <a:lnTo>
                                  <a:pt x="21" y="8"/>
                                </a:lnTo>
                                <a:lnTo>
                                  <a:pt x="23" y="10"/>
                                </a:lnTo>
                                <a:lnTo>
                                  <a:pt x="25" y="14"/>
                                </a:lnTo>
                                <a:lnTo>
                                  <a:pt x="27" y="19"/>
                                </a:lnTo>
                                <a:lnTo>
                                  <a:pt x="29" y="23"/>
                                </a:lnTo>
                                <a:lnTo>
                                  <a:pt x="31" y="27"/>
                                </a:lnTo>
                                <a:lnTo>
                                  <a:pt x="31" y="31"/>
                                </a:lnTo>
                                <a:lnTo>
                                  <a:pt x="33" y="35"/>
                                </a:lnTo>
                                <a:lnTo>
                                  <a:pt x="33" y="40"/>
                                </a:lnTo>
                                <a:lnTo>
                                  <a:pt x="33" y="43"/>
                                </a:lnTo>
                                <a:lnTo>
                                  <a:pt x="33" y="48"/>
                                </a:lnTo>
                                <a:lnTo>
                                  <a:pt x="23" y="45"/>
                                </a:lnTo>
                                <a:lnTo>
                                  <a:pt x="17" y="42"/>
                                </a:lnTo>
                                <a:lnTo>
                                  <a:pt x="11" y="37"/>
                                </a:lnTo>
                                <a:lnTo>
                                  <a:pt x="4" y="31"/>
                                </a:lnTo>
                                <a:lnTo>
                                  <a:pt x="2" y="23"/>
                                </a:lnTo>
                                <a:lnTo>
                                  <a:pt x="0" y="14"/>
                                </a:lnTo>
                                <a:lnTo>
                                  <a:pt x="0" y="6"/>
                                </a:lnTo>
                                <a:lnTo>
                                  <a:pt x="2"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87" name="Freeform 2216"/>
                          <p:cNvSpPr>
                            <a:spLocks/>
                          </p:cNvSpPr>
                          <p:nvPr/>
                        </p:nvSpPr>
                        <p:spPr bwMode="auto">
                          <a:xfrm>
                            <a:off x="3347" y="4212"/>
                            <a:ext cx="18" cy="18"/>
                          </a:xfrm>
                          <a:custGeom>
                            <a:avLst/>
                            <a:gdLst>
                              <a:gd name="T0" fmla="*/ 11 w 18"/>
                              <a:gd name="T1" fmla="*/ 0 h 18"/>
                              <a:gd name="T2" fmla="*/ 17 w 18"/>
                              <a:gd name="T3" fmla="*/ 17 h 18"/>
                              <a:gd name="T4" fmla="*/ 12 w 18"/>
                              <a:gd name="T5" fmla="*/ 17 h 18"/>
                              <a:gd name="T6" fmla="*/ 11 w 18"/>
                              <a:gd name="T7" fmla="*/ 17 h 18"/>
                              <a:gd name="T8" fmla="*/ 6 w 18"/>
                              <a:gd name="T9" fmla="*/ 14 h 18"/>
                              <a:gd name="T10" fmla="*/ 4 w 18"/>
                              <a:gd name="T11" fmla="*/ 12 h 18"/>
                              <a:gd name="T12" fmla="*/ 2 w 18"/>
                              <a:gd name="T13" fmla="*/ 10 h 18"/>
                              <a:gd name="T14" fmla="*/ 2 w 18"/>
                              <a:gd name="T15" fmla="*/ 9 h 18"/>
                              <a:gd name="T16" fmla="*/ 0 w 18"/>
                              <a:gd name="T17" fmla="*/ 4 h 18"/>
                              <a:gd name="T18" fmla="*/ 0 w 18"/>
                              <a:gd name="T19" fmla="*/ 2 h 18"/>
                              <a:gd name="T20" fmla="*/ 11 w 18"/>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8"/>
                              <a:gd name="T35" fmla="*/ 18 w 18"/>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8">
                                <a:moveTo>
                                  <a:pt x="11" y="0"/>
                                </a:moveTo>
                                <a:lnTo>
                                  <a:pt x="17" y="17"/>
                                </a:lnTo>
                                <a:lnTo>
                                  <a:pt x="12" y="17"/>
                                </a:lnTo>
                                <a:lnTo>
                                  <a:pt x="11" y="17"/>
                                </a:lnTo>
                                <a:lnTo>
                                  <a:pt x="6" y="14"/>
                                </a:lnTo>
                                <a:lnTo>
                                  <a:pt x="4" y="12"/>
                                </a:lnTo>
                                <a:lnTo>
                                  <a:pt x="2" y="10"/>
                                </a:lnTo>
                                <a:lnTo>
                                  <a:pt x="2" y="9"/>
                                </a:lnTo>
                                <a:lnTo>
                                  <a:pt x="0" y="4"/>
                                </a:lnTo>
                                <a:lnTo>
                                  <a:pt x="0" y="2"/>
                                </a:lnTo>
                                <a:lnTo>
                                  <a:pt x="11"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88" name="Freeform 2217"/>
                          <p:cNvSpPr>
                            <a:spLocks/>
                          </p:cNvSpPr>
                          <p:nvPr/>
                        </p:nvSpPr>
                        <p:spPr bwMode="auto">
                          <a:xfrm>
                            <a:off x="3190" y="4226"/>
                            <a:ext cx="30" cy="36"/>
                          </a:xfrm>
                          <a:custGeom>
                            <a:avLst/>
                            <a:gdLst>
                              <a:gd name="T0" fmla="*/ 29 w 30"/>
                              <a:gd name="T1" fmla="*/ 3 h 36"/>
                              <a:gd name="T2" fmla="*/ 25 w 30"/>
                              <a:gd name="T3" fmla="*/ 0 h 36"/>
                              <a:gd name="T4" fmla="*/ 21 w 30"/>
                              <a:gd name="T5" fmla="*/ 0 h 36"/>
                              <a:gd name="T6" fmla="*/ 18 w 30"/>
                              <a:gd name="T7" fmla="*/ 0 h 36"/>
                              <a:gd name="T8" fmla="*/ 14 w 30"/>
                              <a:gd name="T9" fmla="*/ 0 h 36"/>
                              <a:gd name="T10" fmla="*/ 10 w 30"/>
                              <a:gd name="T11" fmla="*/ 0 h 36"/>
                              <a:gd name="T12" fmla="*/ 8 w 30"/>
                              <a:gd name="T13" fmla="*/ 0 h 36"/>
                              <a:gd name="T14" fmla="*/ 5 w 30"/>
                              <a:gd name="T15" fmla="*/ 0 h 36"/>
                              <a:gd name="T16" fmla="*/ 2 w 30"/>
                              <a:gd name="T17" fmla="*/ 3 h 36"/>
                              <a:gd name="T18" fmla="*/ 0 w 30"/>
                              <a:gd name="T19" fmla="*/ 6 h 36"/>
                              <a:gd name="T20" fmla="*/ 2 w 30"/>
                              <a:gd name="T21" fmla="*/ 12 h 36"/>
                              <a:gd name="T22" fmla="*/ 5 w 30"/>
                              <a:gd name="T23" fmla="*/ 16 h 36"/>
                              <a:gd name="T24" fmla="*/ 8 w 30"/>
                              <a:gd name="T25" fmla="*/ 23 h 36"/>
                              <a:gd name="T26" fmla="*/ 13 w 30"/>
                              <a:gd name="T27" fmla="*/ 27 h 36"/>
                              <a:gd name="T28" fmla="*/ 16 w 30"/>
                              <a:gd name="T29" fmla="*/ 31 h 36"/>
                              <a:gd name="T30" fmla="*/ 23 w 30"/>
                              <a:gd name="T31" fmla="*/ 34 h 36"/>
                              <a:gd name="T32" fmla="*/ 27 w 30"/>
                              <a:gd name="T33" fmla="*/ 35 h 36"/>
                              <a:gd name="T34" fmla="*/ 27 w 30"/>
                              <a:gd name="T35" fmla="*/ 31 h 36"/>
                              <a:gd name="T36" fmla="*/ 27 w 30"/>
                              <a:gd name="T37" fmla="*/ 26 h 36"/>
                              <a:gd name="T38" fmla="*/ 27 w 30"/>
                              <a:gd name="T39" fmla="*/ 21 h 36"/>
                              <a:gd name="T40" fmla="*/ 27 w 30"/>
                              <a:gd name="T41" fmla="*/ 16 h 36"/>
                              <a:gd name="T42" fmla="*/ 27 w 30"/>
                              <a:gd name="T43" fmla="*/ 12 h 36"/>
                              <a:gd name="T44" fmla="*/ 27 w 30"/>
                              <a:gd name="T45" fmla="*/ 8 h 36"/>
                              <a:gd name="T46" fmla="*/ 27 w 30"/>
                              <a:gd name="T47" fmla="*/ 6 h 36"/>
                              <a:gd name="T48" fmla="*/ 29 w 30"/>
                              <a:gd name="T49" fmla="*/ 3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36"/>
                              <a:gd name="T77" fmla="*/ 30 w 3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36">
                                <a:moveTo>
                                  <a:pt x="29" y="3"/>
                                </a:moveTo>
                                <a:lnTo>
                                  <a:pt x="25" y="0"/>
                                </a:lnTo>
                                <a:lnTo>
                                  <a:pt x="21" y="0"/>
                                </a:lnTo>
                                <a:lnTo>
                                  <a:pt x="18" y="0"/>
                                </a:lnTo>
                                <a:lnTo>
                                  <a:pt x="14" y="0"/>
                                </a:lnTo>
                                <a:lnTo>
                                  <a:pt x="10" y="0"/>
                                </a:lnTo>
                                <a:lnTo>
                                  <a:pt x="8" y="0"/>
                                </a:lnTo>
                                <a:lnTo>
                                  <a:pt x="5" y="0"/>
                                </a:lnTo>
                                <a:lnTo>
                                  <a:pt x="2" y="3"/>
                                </a:lnTo>
                                <a:lnTo>
                                  <a:pt x="0" y="6"/>
                                </a:lnTo>
                                <a:lnTo>
                                  <a:pt x="2" y="12"/>
                                </a:lnTo>
                                <a:lnTo>
                                  <a:pt x="5" y="16"/>
                                </a:lnTo>
                                <a:lnTo>
                                  <a:pt x="8" y="23"/>
                                </a:lnTo>
                                <a:lnTo>
                                  <a:pt x="13" y="27"/>
                                </a:lnTo>
                                <a:lnTo>
                                  <a:pt x="16" y="31"/>
                                </a:lnTo>
                                <a:lnTo>
                                  <a:pt x="23" y="34"/>
                                </a:lnTo>
                                <a:lnTo>
                                  <a:pt x="27" y="35"/>
                                </a:lnTo>
                                <a:lnTo>
                                  <a:pt x="27" y="31"/>
                                </a:lnTo>
                                <a:lnTo>
                                  <a:pt x="27" y="26"/>
                                </a:lnTo>
                                <a:lnTo>
                                  <a:pt x="27" y="21"/>
                                </a:lnTo>
                                <a:lnTo>
                                  <a:pt x="27" y="16"/>
                                </a:lnTo>
                                <a:lnTo>
                                  <a:pt x="27" y="12"/>
                                </a:lnTo>
                                <a:lnTo>
                                  <a:pt x="27" y="8"/>
                                </a:lnTo>
                                <a:lnTo>
                                  <a:pt x="27" y="6"/>
                                </a:lnTo>
                                <a:lnTo>
                                  <a:pt x="29" y="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89" name="Freeform 2218"/>
                          <p:cNvSpPr>
                            <a:spLocks/>
                          </p:cNvSpPr>
                          <p:nvPr/>
                        </p:nvSpPr>
                        <p:spPr bwMode="auto">
                          <a:xfrm>
                            <a:off x="2453" y="4124"/>
                            <a:ext cx="38" cy="28"/>
                          </a:xfrm>
                          <a:custGeom>
                            <a:avLst/>
                            <a:gdLst>
                              <a:gd name="T0" fmla="*/ 21 w 38"/>
                              <a:gd name="T1" fmla="*/ 2 h 28"/>
                              <a:gd name="T2" fmla="*/ 16 w 38"/>
                              <a:gd name="T3" fmla="*/ 0 h 28"/>
                              <a:gd name="T4" fmla="*/ 14 w 38"/>
                              <a:gd name="T5" fmla="*/ 0 h 28"/>
                              <a:gd name="T6" fmla="*/ 12 w 38"/>
                              <a:gd name="T7" fmla="*/ 2 h 28"/>
                              <a:gd name="T8" fmla="*/ 10 w 38"/>
                              <a:gd name="T9" fmla="*/ 2 h 28"/>
                              <a:gd name="T10" fmla="*/ 8 w 38"/>
                              <a:gd name="T11" fmla="*/ 4 h 28"/>
                              <a:gd name="T12" fmla="*/ 6 w 38"/>
                              <a:gd name="T13" fmla="*/ 6 h 28"/>
                              <a:gd name="T14" fmla="*/ 4 w 38"/>
                              <a:gd name="T15" fmla="*/ 8 h 28"/>
                              <a:gd name="T16" fmla="*/ 0 w 38"/>
                              <a:gd name="T17" fmla="*/ 10 h 28"/>
                              <a:gd name="T18" fmla="*/ 4 w 38"/>
                              <a:gd name="T19" fmla="*/ 17 h 28"/>
                              <a:gd name="T20" fmla="*/ 8 w 38"/>
                              <a:gd name="T21" fmla="*/ 19 h 28"/>
                              <a:gd name="T22" fmla="*/ 12 w 38"/>
                              <a:gd name="T23" fmla="*/ 21 h 28"/>
                              <a:gd name="T24" fmla="*/ 16 w 38"/>
                              <a:gd name="T25" fmla="*/ 23 h 28"/>
                              <a:gd name="T26" fmla="*/ 23 w 38"/>
                              <a:gd name="T27" fmla="*/ 23 h 28"/>
                              <a:gd name="T28" fmla="*/ 27 w 38"/>
                              <a:gd name="T29" fmla="*/ 23 h 28"/>
                              <a:gd name="T30" fmla="*/ 31 w 38"/>
                              <a:gd name="T31" fmla="*/ 25 h 28"/>
                              <a:gd name="T32" fmla="*/ 35 w 38"/>
                              <a:gd name="T33" fmla="*/ 27 h 28"/>
                              <a:gd name="T34" fmla="*/ 37 w 38"/>
                              <a:gd name="T35" fmla="*/ 23 h 28"/>
                              <a:gd name="T36" fmla="*/ 37 w 38"/>
                              <a:gd name="T37" fmla="*/ 21 h 28"/>
                              <a:gd name="T38" fmla="*/ 35 w 38"/>
                              <a:gd name="T39" fmla="*/ 17 h 28"/>
                              <a:gd name="T40" fmla="*/ 33 w 38"/>
                              <a:gd name="T41" fmla="*/ 13 h 28"/>
                              <a:gd name="T42" fmla="*/ 31 w 38"/>
                              <a:gd name="T43" fmla="*/ 10 h 28"/>
                              <a:gd name="T44" fmla="*/ 27 w 38"/>
                              <a:gd name="T45" fmla="*/ 6 h 28"/>
                              <a:gd name="T46" fmla="*/ 23 w 38"/>
                              <a:gd name="T47" fmla="*/ 4 h 28"/>
                              <a:gd name="T48" fmla="*/ 21 w 38"/>
                              <a:gd name="T49" fmla="*/ 2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28"/>
                              <a:gd name="T77" fmla="*/ 38 w 38"/>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28">
                                <a:moveTo>
                                  <a:pt x="21" y="2"/>
                                </a:moveTo>
                                <a:lnTo>
                                  <a:pt x="16" y="0"/>
                                </a:lnTo>
                                <a:lnTo>
                                  <a:pt x="14" y="0"/>
                                </a:lnTo>
                                <a:lnTo>
                                  <a:pt x="12" y="2"/>
                                </a:lnTo>
                                <a:lnTo>
                                  <a:pt x="10" y="2"/>
                                </a:lnTo>
                                <a:lnTo>
                                  <a:pt x="8" y="4"/>
                                </a:lnTo>
                                <a:lnTo>
                                  <a:pt x="6" y="6"/>
                                </a:lnTo>
                                <a:lnTo>
                                  <a:pt x="4" y="8"/>
                                </a:lnTo>
                                <a:lnTo>
                                  <a:pt x="0" y="10"/>
                                </a:lnTo>
                                <a:lnTo>
                                  <a:pt x="4" y="17"/>
                                </a:lnTo>
                                <a:lnTo>
                                  <a:pt x="8" y="19"/>
                                </a:lnTo>
                                <a:lnTo>
                                  <a:pt x="12" y="21"/>
                                </a:lnTo>
                                <a:lnTo>
                                  <a:pt x="16" y="23"/>
                                </a:lnTo>
                                <a:lnTo>
                                  <a:pt x="23" y="23"/>
                                </a:lnTo>
                                <a:lnTo>
                                  <a:pt x="27" y="23"/>
                                </a:lnTo>
                                <a:lnTo>
                                  <a:pt x="31" y="25"/>
                                </a:lnTo>
                                <a:lnTo>
                                  <a:pt x="35" y="27"/>
                                </a:lnTo>
                                <a:lnTo>
                                  <a:pt x="37" y="23"/>
                                </a:lnTo>
                                <a:lnTo>
                                  <a:pt x="37" y="21"/>
                                </a:lnTo>
                                <a:lnTo>
                                  <a:pt x="35" y="17"/>
                                </a:lnTo>
                                <a:lnTo>
                                  <a:pt x="33" y="13"/>
                                </a:lnTo>
                                <a:lnTo>
                                  <a:pt x="31" y="10"/>
                                </a:lnTo>
                                <a:lnTo>
                                  <a:pt x="27" y="6"/>
                                </a:lnTo>
                                <a:lnTo>
                                  <a:pt x="23" y="4"/>
                                </a:lnTo>
                                <a:lnTo>
                                  <a:pt x="21" y="2"/>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90" name="Freeform 2219"/>
                          <p:cNvSpPr>
                            <a:spLocks/>
                          </p:cNvSpPr>
                          <p:nvPr/>
                        </p:nvSpPr>
                        <p:spPr bwMode="auto">
                          <a:xfrm>
                            <a:off x="2225" y="4164"/>
                            <a:ext cx="34" cy="49"/>
                          </a:xfrm>
                          <a:custGeom>
                            <a:avLst/>
                            <a:gdLst>
                              <a:gd name="T0" fmla="*/ 2 w 34"/>
                              <a:gd name="T1" fmla="*/ 0 h 49"/>
                              <a:gd name="T2" fmla="*/ 6 w 34"/>
                              <a:gd name="T3" fmla="*/ 0 h 49"/>
                              <a:gd name="T4" fmla="*/ 11 w 34"/>
                              <a:gd name="T5" fmla="*/ 0 h 49"/>
                              <a:gd name="T6" fmla="*/ 15 w 34"/>
                              <a:gd name="T7" fmla="*/ 2 h 49"/>
                              <a:gd name="T8" fmla="*/ 17 w 34"/>
                              <a:gd name="T9" fmla="*/ 4 h 49"/>
                              <a:gd name="T10" fmla="*/ 19 w 34"/>
                              <a:gd name="T11" fmla="*/ 6 h 49"/>
                              <a:gd name="T12" fmla="*/ 21 w 34"/>
                              <a:gd name="T13" fmla="*/ 8 h 49"/>
                              <a:gd name="T14" fmla="*/ 23 w 34"/>
                              <a:gd name="T15" fmla="*/ 10 h 49"/>
                              <a:gd name="T16" fmla="*/ 25 w 34"/>
                              <a:gd name="T17" fmla="*/ 14 h 49"/>
                              <a:gd name="T18" fmla="*/ 27 w 34"/>
                              <a:gd name="T19" fmla="*/ 19 h 49"/>
                              <a:gd name="T20" fmla="*/ 29 w 34"/>
                              <a:gd name="T21" fmla="*/ 23 h 49"/>
                              <a:gd name="T22" fmla="*/ 31 w 34"/>
                              <a:gd name="T23" fmla="*/ 27 h 49"/>
                              <a:gd name="T24" fmla="*/ 31 w 34"/>
                              <a:gd name="T25" fmla="*/ 31 h 49"/>
                              <a:gd name="T26" fmla="*/ 33 w 34"/>
                              <a:gd name="T27" fmla="*/ 35 h 49"/>
                              <a:gd name="T28" fmla="*/ 33 w 34"/>
                              <a:gd name="T29" fmla="*/ 40 h 49"/>
                              <a:gd name="T30" fmla="*/ 33 w 34"/>
                              <a:gd name="T31" fmla="*/ 43 h 49"/>
                              <a:gd name="T32" fmla="*/ 33 w 34"/>
                              <a:gd name="T33" fmla="*/ 48 h 49"/>
                              <a:gd name="T34" fmla="*/ 23 w 34"/>
                              <a:gd name="T35" fmla="*/ 45 h 49"/>
                              <a:gd name="T36" fmla="*/ 17 w 34"/>
                              <a:gd name="T37" fmla="*/ 42 h 49"/>
                              <a:gd name="T38" fmla="*/ 11 w 34"/>
                              <a:gd name="T39" fmla="*/ 37 h 49"/>
                              <a:gd name="T40" fmla="*/ 4 w 34"/>
                              <a:gd name="T41" fmla="*/ 31 h 49"/>
                              <a:gd name="T42" fmla="*/ 2 w 34"/>
                              <a:gd name="T43" fmla="*/ 23 h 49"/>
                              <a:gd name="T44" fmla="*/ 0 w 34"/>
                              <a:gd name="T45" fmla="*/ 14 h 49"/>
                              <a:gd name="T46" fmla="*/ 0 w 34"/>
                              <a:gd name="T47" fmla="*/ 6 h 49"/>
                              <a:gd name="T48" fmla="*/ 2 w 34"/>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9"/>
                              <a:gd name="T77" fmla="*/ 34 w 34"/>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9">
                                <a:moveTo>
                                  <a:pt x="2" y="0"/>
                                </a:moveTo>
                                <a:lnTo>
                                  <a:pt x="6" y="0"/>
                                </a:lnTo>
                                <a:lnTo>
                                  <a:pt x="11" y="0"/>
                                </a:lnTo>
                                <a:lnTo>
                                  <a:pt x="15" y="2"/>
                                </a:lnTo>
                                <a:lnTo>
                                  <a:pt x="17" y="4"/>
                                </a:lnTo>
                                <a:lnTo>
                                  <a:pt x="19" y="6"/>
                                </a:lnTo>
                                <a:lnTo>
                                  <a:pt x="21" y="8"/>
                                </a:lnTo>
                                <a:lnTo>
                                  <a:pt x="23" y="10"/>
                                </a:lnTo>
                                <a:lnTo>
                                  <a:pt x="25" y="14"/>
                                </a:lnTo>
                                <a:lnTo>
                                  <a:pt x="27" y="19"/>
                                </a:lnTo>
                                <a:lnTo>
                                  <a:pt x="29" y="23"/>
                                </a:lnTo>
                                <a:lnTo>
                                  <a:pt x="31" y="27"/>
                                </a:lnTo>
                                <a:lnTo>
                                  <a:pt x="31" y="31"/>
                                </a:lnTo>
                                <a:lnTo>
                                  <a:pt x="33" y="35"/>
                                </a:lnTo>
                                <a:lnTo>
                                  <a:pt x="33" y="40"/>
                                </a:lnTo>
                                <a:lnTo>
                                  <a:pt x="33" y="43"/>
                                </a:lnTo>
                                <a:lnTo>
                                  <a:pt x="33" y="48"/>
                                </a:lnTo>
                                <a:lnTo>
                                  <a:pt x="23" y="45"/>
                                </a:lnTo>
                                <a:lnTo>
                                  <a:pt x="17" y="42"/>
                                </a:lnTo>
                                <a:lnTo>
                                  <a:pt x="11" y="37"/>
                                </a:lnTo>
                                <a:lnTo>
                                  <a:pt x="4" y="31"/>
                                </a:lnTo>
                                <a:lnTo>
                                  <a:pt x="2" y="23"/>
                                </a:lnTo>
                                <a:lnTo>
                                  <a:pt x="0" y="14"/>
                                </a:lnTo>
                                <a:lnTo>
                                  <a:pt x="0" y="6"/>
                                </a:lnTo>
                                <a:lnTo>
                                  <a:pt x="2"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91" name="Freeform 2220"/>
                          <p:cNvSpPr>
                            <a:spLocks/>
                          </p:cNvSpPr>
                          <p:nvPr/>
                        </p:nvSpPr>
                        <p:spPr bwMode="auto">
                          <a:xfrm>
                            <a:off x="3303" y="4289"/>
                            <a:ext cx="39" cy="32"/>
                          </a:xfrm>
                          <a:custGeom>
                            <a:avLst/>
                            <a:gdLst>
                              <a:gd name="T0" fmla="*/ 23 w 39"/>
                              <a:gd name="T1" fmla="*/ 31 h 32"/>
                              <a:gd name="T2" fmla="*/ 0 w 39"/>
                              <a:gd name="T3" fmla="*/ 0 h 32"/>
                              <a:gd name="T4" fmla="*/ 4 w 39"/>
                              <a:gd name="T5" fmla="*/ 4 h 32"/>
                              <a:gd name="T6" fmla="*/ 8 w 39"/>
                              <a:gd name="T7" fmla="*/ 8 h 32"/>
                              <a:gd name="T8" fmla="*/ 12 w 39"/>
                              <a:gd name="T9" fmla="*/ 10 h 32"/>
                              <a:gd name="T10" fmla="*/ 17 w 39"/>
                              <a:gd name="T11" fmla="*/ 14 h 32"/>
                              <a:gd name="T12" fmla="*/ 21 w 39"/>
                              <a:gd name="T13" fmla="*/ 18 h 32"/>
                              <a:gd name="T14" fmla="*/ 27 w 39"/>
                              <a:gd name="T15" fmla="*/ 21 h 32"/>
                              <a:gd name="T16" fmla="*/ 31 w 39"/>
                              <a:gd name="T17" fmla="*/ 23 h 32"/>
                              <a:gd name="T18" fmla="*/ 38 w 39"/>
                              <a:gd name="T19" fmla="*/ 27 h 32"/>
                              <a:gd name="T20" fmla="*/ 35 w 39"/>
                              <a:gd name="T21" fmla="*/ 27 h 32"/>
                              <a:gd name="T22" fmla="*/ 33 w 39"/>
                              <a:gd name="T23" fmla="*/ 27 h 32"/>
                              <a:gd name="T24" fmla="*/ 31 w 39"/>
                              <a:gd name="T25" fmla="*/ 29 h 32"/>
                              <a:gd name="T26" fmla="*/ 31 w 39"/>
                              <a:gd name="T27" fmla="*/ 29 h 32"/>
                              <a:gd name="T28" fmla="*/ 29 w 39"/>
                              <a:gd name="T29" fmla="*/ 31 h 32"/>
                              <a:gd name="T30" fmla="*/ 27 w 39"/>
                              <a:gd name="T31" fmla="*/ 31 h 32"/>
                              <a:gd name="T32" fmla="*/ 25 w 39"/>
                              <a:gd name="T33" fmla="*/ 31 h 32"/>
                              <a:gd name="T34" fmla="*/ 23 w 39"/>
                              <a:gd name="T35" fmla="*/ 31 h 32"/>
                              <a:gd name="T36" fmla="*/ 23 w 39"/>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32"/>
                              <a:gd name="T59" fmla="*/ 39 w 39"/>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32">
                                <a:moveTo>
                                  <a:pt x="23" y="31"/>
                                </a:moveTo>
                                <a:lnTo>
                                  <a:pt x="0" y="0"/>
                                </a:lnTo>
                                <a:lnTo>
                                  <a:pt x="4" y="4"/>
                                </a:lnTo>
                                <a:lnTo>
                                  <a:pt x="8" y="8"/>
                                </a:lnTo>
                                <a:lnTo>
                                  <a:pt x="12" y="10"/>
                                </a:lnTo>
                                <a:lnTo>
                                  <a:pt x="17" y="14"/>
                                </a:lnTo>
                                <a:lnTo>
                                  <a:pt x="21" y="18"/>
                                </a:lnTo>
                                <a:lnTo>
                                  <a:pt x="27" y="21"/>
                                </a:lnTo>
                                <a:lnTo>
                                  <a:pt x="31" y="23"/>
                                </a:lnTo>
                                <a:lnTo>
                                  <a:pt x="38" y="27"/>
                                </a:lnTo>
                                <a:lnTo>
                                  <a:pt x="35" y="27"/>
                                </a:lnTo>
                                <a:lnTo>
                                  <a:pt x="33" y="27"/>
                                </a:lnTo>
                                <a:lnTo>
                                  <a:pt x="31" y="29"/>
                                </a:lnTo>
                                <a:lnTo>
                                  <a:pt x="29" y="31"/>
                                </a:lnTo>
                                <a:lnTo>
                                  <a:pt x="27" y="31"/>
                                </a:lnTo>
                                <a:lnTo>
                                  <a:pt x="25" y="31"/>
                                </a:lnTo>
                                <a:lnTo>
                                  <a:pt x="23" y="31"/>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92" name="Freeform 2221"/>
                          <p:cNvSpPr>
                            <a:spLocks/>
                          </p:cNvSpPr>
                          <p:nvPr/>
                        </p:nvSpPr>
                        <p:spPr bwMode="auto">
                          <a:xfrm>
                            <a:off x="3416" y="4218"/>
                            <a:ext cx="17" cy="28"/>
                          </a:xfrm>
                          <a:custGeom>
                            <a:avLst/>
                            <a:gdLst>
                              <a:gd name="T0" fmla="*/ 0 w 17"/>
                              <a:gd name="T1" fmla="*/ 0 h 28"/>
                              <a:gd name="T2" fmla="*/ 16 w 17"/>
                              <a:gd name="T3" fmla="*/ 27 h 28"/>
                              <a:gd name="T4" fmla="*/ 5 w 17"/>
                              <a:gd name="T5" fmla="*/ 27 h 28"/>
                              <a:gd name="T6" fmla="*/ 0 w 17"/>
                              <a:gd name="T7" fmla="*/ 0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6" y="27"/>
                                </a:lnTo>
                                <a:lnTo>
                                  <a:pt x="5" y="27"/>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93" name="Freeform 2222"/>
                          <p:cNvSpPr>
                            <a:spLocks/>
                          </p:cNvSpPr>
                          <p:nvPr/>
                        </p:nvSpPr>
                        <p:spPr bwMode="auto">
                          <a:xfrm>
                            <a:off x="3387" y="4195"/>
                            <a:ext cx="25" cy="22"/>
                          </a:xfrm>
                          <a:custGeom>
                            <a:avLst/>
                            <a:gdLst>
                              <a:gd name="T0" fmla="*/ 16 w 25"/>
                              <a:gd name="T1" fmla="*/ 0 h 22"/>
                              <a:gd name="T2" fmla="*/ 15 w 25"/>
                              <a:gd name="T3" fmla="*/ 2 h 22"/>
                              <a:gd name="T4" fmla="*/ 12 w 25"/>
                              <a:gd name="T5" fmla="*/ 4 h 22"/>
                              <a:gd name="T6" fmla="*/ 8 w 25"/>
                              <a:gd name="T7" fmla="*/ 6 h 22"/>
                              <a:gd name="T8" fmla="*/ 6 w 25"/>
                              <a:gd name="T9" fmla="*/ 9 h 22"/>
                              <a:gd name="T10" fmla="*/ 4 w 25"/>
                              <a:gd name="T11" fmla="*/ 11 h 22"/>
                              <a:gd name="T12" fmla="*/ 2 w 25"/>
                              <a:gd name="T13" fmla="*/ 14 h 22"/>
                              <a:gd name="T14" fmla="*/ 0 w 25"/>
                              <a:gd name="T15" fmla="*/ 17 h 22"/>
                              <a:gd name="T16" fmla="*/ 0 w 25"/>
                              <a:gd name="T17" fmla="*/ 21 h 22"/>
                              <a:gd name="T18" fmla="*/ 2 w 25"/>
                              <a:gd name="T19" fmla="*/ 19 h 22"/>
                              <a:gd name="T20" fmla="*/ 4 w 25"/>
                              <a:gd name="T21" fmla="*/ 14 h 22"/>
                              <a:gd name="T22" fmla="*/ 8 w 25"/>
                              <a:gd name="T23" fmla="*/ 12 h 22"/>
                              <a:gd name="T24" fmla="*/ 10 w 25"/>
                              <a:gd name="T25" fmla="*/ 12 h 22"/>
                              <a:gd name="T26" fmla="*/ 15 w 25"/>
                              <a:gd name="T27" fmla="*/ 11 h 22"/>
                              <a:gd name="T28" fmla="*/ 18 w 25"/>
                              <a:gd name="T29" fmla="*/ 11 h 22"/>
                              <a:gd name="T30" fmla="*/ 20 w 25"/>
                              <a:gd name="T31" fmla="*/ 9 h 22"/>
                              <a:gd name="T32" fmla="*/ 24 w 25"/>
                              <a:gd name="T33" fmla="*/ 9 h 22"/>
                              <a:gd name="T34" fmla="*/ 16 w 25"/>
                              <a:gd name="T35" fmla="*/ 0 h 22"/>
                              <a:gd name="T36" fmla="*/ 16 w 25"/>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22"/>
                              <a:gd name="T59" fmla="*/ 25 w 2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22">
                                <a:moveTo>
                                  <a:pt x="16" y="0"/>
                                </a:moveTo>
                                <a:lnTo>
                                  <a:pt x="15" y="2"/>
                                </a:lnTo>
                                <a:lnTo>
                                  <a:pt x="12" y="4"/>
                                </a:lnTo>
                                <a:lnTo>
                                  <a:pt x="8" y="6"/>
                                </a:lnTo>
                                <a:lnTo>
                                  <a:pt x="6" y="9"/>
                                </a:lnTo>
                                <a:lnTo>
                                  <a:pt x="4" y="11"/>
                                </a:lnTo>
                                <a:lnTo>
                                  <a:pt x="2" y="14"/>
                                </a:lnTo>
                                <a:lnTo>
                                  <a:pt x="0" y="17"/>
                                </a:lnTo>
                                <a:lnTo>
                                  <a:pt x="0" y="21"/>
                                </a:lnTo>
                                <a:lnTo>
                                  <a:pt x="2" y="19"/>
                                </a:lnTo>
                                <a:lnTo>
                                  <a:pt x="4" y="14"/>
                                </a:lnTo>
                                <a:lnTo>
                                  <a:pt x="8" y="12"/>
                                </a:lnTo>
                                <a:lnTo>
                                  <a:pt x="10" y="12"/>
                                </a:lnTo>
                                <a:lnTo>
                                  <a:pt x="15" y="11"/>
                                </a:lnTo>
                                <a:lnTo>
                                  <a:pt x="18" y="11"/>
                                </a:lnTo>
                                <a:lnTo>
                                  <a:pt x="20" y="9"/>
                                </a:lnTo>
                                <a:lnTo>
                                  <a:pt x="24" y="9"/>
                                </a:lnTo>
                                <a:lnTo>
                                  <a:pt x="1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394" name="Freeform 2223"/>
                          <p:cNvSpPr>
                            <a:spLocks/>
                          </p:cNvSpPr>
                          <p:nvPr/>
                        </p:nvSpPr>
                        <p:spPr bwMode="auto">
                          <a:xfrm>
                            <a:off x="3303" y="4289"/>
                            <a:ext cx="39" cy="32"/>
                          </a:xfrm>
                          <a:custGeom>
                            <a:avLst/>
                            <a:gdLst>
                              <a:gd name="T0" fmla="*/ 23 w 39"/>
                              <a:gd name="T1" fmla="*/ 31 h 32"/>
                              <a:gd name="T2" fmla="*/ 0 w 39"/>
                              <a:gd name="T3" fmla="*/ 0 h 32"/>
                              <a:gd name="T4" fmla="*/ 4 w 39"/>
                              <a:gd name="T5" fmla="*/ 4 h 32"/>
                              <a:gd name="T6" fmla="*/ 8 w 39"/>
                              <a:gd name="T7" fmla="*/ 8 h 32"/>
                              <a:gd name="T8" fmla="*/ 12 w 39"/>
                              <a:gd name="T9" fmla="*/ 10 h 32"/>
                              <a:gd name="T10" fmla="*/ 17 w 39"/>
                              <a:gd name="T11" fmla="*/ 14 h 32"/>
                              <a:gd name="T12" fmla="*/ 21 w 39"/>
                              <a:gd name="T13" fmla="*/ 18 h 32"/>
                              <a:gd name="T14" fmla="*/ 27 w 39"/>
                              <a:gd name="T15" fmla="*/ 21 h 32"/>
                              <a:gd name="T16" fmla="*/ 31 w 39"/>
                              <a:gd name="T17" fmla="*/ 23 h 32"/>
                              <a:gd name="T18" fmla="*/ 38 w 39"/>
                              <a:gd name="T19" fmla="*/ 27 h 32"/>
                              <a:gd name="T20" fmla="*/ 35 w 39"/>
                              <a:gd name="T21" fmla="*/ 27 h 32"/>
                              <a:gd name="T22" fmla="*/ 33 w 39"/>
                              <a:gd name="T23" fmla="*/ 27 h 32"/>
                              <a:gd name="T24" fmla="*/ 31 w 39"/>
                              <a:gd name="T25" fmla="*/ 29 h 32"/>
                              <a:gd name="T26" fmla="*/ 29 w 39"/>
                              <a:gd name="T27" fmla="*/ 31 h 32"/>
                              <a:gd name="T28" fmla="*/ 27 w 39"/>
                              <a:gd name="T29" fmla="*/ 31 h 32"/>
                              <a:gd name="T30" fmla="*/ 25 w 39"/>
                              <a:gd name="T31" fmla="*/ 31 h 32"/>
                              <a:gd name="T32" fmla="*/ 23 w 39"/>
                              <a:gd name="T33" fmla="*/ 3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2"/>
                              <a:gd name="T53" fmla="*/ 39 w 39"/>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2">
                                <a:moveTo>
                                  <a:pt x="23" y="31"/>
                                </a:moveTo>
                                <a:lnTo>
                                  <a:pt x="0" y="0"/>
                                </a:lnTo>
                                <a:lnTo>
                                  <a:pt x="4" y="4"/>
                                </a:lnTo>
                                <a:lnTo>
                                  <a:pt x="8" y="8"/>
                                </a:lnTo>
                                <a:lnTo>
                                  <a:pt x="12" y="10"/>
                                </a:lnTo>
                                <a:lnTo>
                                  <a:pt x="17" y="14"/>
                                </a:lnTo>
                                <a:lnTo>
                                  <a:pt x="21" y="18"/>
                                </a:lnTo>
                                <a:lnTo>
                                  <a:pt x="27" y="21"/>
                                </a:lnTo>
                                <a:lnTo>
                                  <a:pt x="31" y="23"/>
                                </a:lnTo>
                                <a:lnTo>
                                  <a:pt x="38" y="27"/>
                                </a:lnTo>
                                <a:lnTo>
                                  <a:pt x="35" y="27"/>
                                </a:lnTo>
                                <a:lnTo>
                                  <a:pt x="33" y="27"/>
                                </a:lnTo>
                                <a:lnTo>
                                  <a:pt x="31" y="29"/>
                                </a:lnTo>
                                <a:lnTo>
                                  <a:pt x="29" y="31"/>
                                </a:lnTo>
                                <a:lnTo>
                                  <a:pt x="27" y="31"/>
                                </a:lnTo>
                                <a:lnTo>
                                  <a:pt x="25" y="31"/>
                                </a:lnTo>
                                <a:lnTo>
                                  <a:pt x="23" y="31"/>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95" name="Freeform 2224"/>
                          <p:cNvSpPr>
                            <a:spLocks/>
                          </p:cNvSpPr>
                          <p:nvPr/>
                        </p:nvSpPr>
                        <p:spPr bwMode="auto">
                          <a:xfrm>
                            <a:off x="3416" y="4218"/>
                            <a:ext cx="17" cy="28"/>
                          </a:xfrm>
                          <a:custGeom>
                            <a:avLst/>
                            <a:gdLst>
                              <a:gd name="T0" fmla="*/ 0 w 17"/>
                              <a:gd name="T1" fmla="*/ 0 h 28"/>
                              <a:gd name="T2" fmla="*/ 16 w 17"/>
                              <a:gd name="T3" fmla="*/ 27 h 28"/>
                              <a:gd name="T4" fmla="*/ 5 w 17"/>
                              <a:gd name="T5" fmla="*/ 27 h 28"/>
                              <a:gd name="T6" fmla="*/ 0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0"/>
                                </a:moveTo>
                                <a:lnTo>
                                  <a:pt x="16" y="27"/>
                                </a:lnTo>
                                <a:lnTo>
                                  <a:pt x="5" y="27"/>
                                </a:lnTo>
                                <a:lnTo>
                                  <a:pt x="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96" name="Freeform 2225"/>
                          <p:cNvSpPr>
                            <a:spLocks/>
                          </p:cNvSpPr>
                          <p:nvPr/>
                        </p:nvSpPr>
                        <p:spPr bwMode="auto">
                          <a:xfrm>
                            <a:off x="3387" y="4195"/>
                            <a:ext cx="25" cy="22"/>
                          </a:xfrm>
                          <a:custGeom>
                            <a:avLst/>
                            <a:gdLst>
                              <a:gd name="T0" fmla="*/ 16 w 25"/>
                              <a:gd name="T1" fmla="*/ 0 h 22"/>
                              <a:gd name="T2" fmla="*/ 15 w 25"/>
                              <a:gd name="T3" fmla="*/ 2 h 22"/>
                              <a:gd name="T4" fmla="*/ 12 w 25"/>
                              <a:gd name="T5" fmla="*/ 4 h 22"/>
                              <a:gd name="T6" fmla="*/ 8 w 25"/>
                              <a:gd name="T7" fmla="*/ 6 h 22"/>
                              <a:gd name="T8" fmla="*/ 6 w 25"/>
                              <a:gd name="T9" fmla="*/ 9 h 22"/>
                              <a:gd name="T10" fmla="*/ 4 w 25"/>
                              <a:gd name="T11" fmla="*/ 11 h 22"/>
                              <a:gd name="T12" fmla="*/ 2 w 25"/>
                              <a:gd name="T13" fmla="*/ 14 h 22"/>
                              <a:gd name="T14" fmla="*/ 0 w 25"/>
                              <a:gd name="T15" fmla="*/ 17 h 22"/>
                              <a:gd name="T16" fmla="*/ 0 w 25"/>
                              <a:gd name="T17" fmla="*/ 21 h 22"/>
                              <a:gd name="T18" fmla="*/ 2 w 25"/>
                              <a:gd name="T19" fmla="*/ 19 h 22"/>
                              <a:gd name="T20" fmla="*/ 4 w 25"/>
                              <a:gd name="T21" fmla="*/ 14 h 22"/>
                              <a:gd name="T22" fmla="*/ 8 w 25"/>
                              <a:gd name="T23" fmla="*/ 12 h 22"/>
                              <a:gd name="T24" fmla="*/ 10 w 25"/>
                              <a:gd name="T25" fmla="*/ 12 h 22"/>
                              <a:gd name="T26" fmla="*/ 15 w 25"/>
                              <a:gd name="T27" fmla="*/ 11 h 22"/>
                              <a:gd name="T28" fmla="*/ 18 w 25"/>
                              <a:gd name="T29" fmla="*/ 11 h 22"/>
                              <a:gd name="T30" fmla="*/ 20 w 25"/>
                              <a:gd name="T31" fmla="*/ 9 h 22"/>
                              <a:gd name="T32" fmla="*/ 24 w 25"/>
                              <a:gd name="T33" fmla="*/ 9 h 22"/>
                              <a:gd name="T34" fmla="*/ 16 w 25"/>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2"/>
                              <a:gd name="T56" fmla="*/ 25 w 25"/>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2">
                                <a:moveTo>
                                  <a:pt x="16" y="0"/>
                                </a:moveTo>
                                <a:lnTo>
                                  <a:pt x="15" y="2"/>
                                </a:lnTo>
                                <a:lnTo>
                                  <a:pt x="12" y="4"/>
                                </a:lnTo>
                                <a:lnTo>
                                  <a:pt x="8" y="6"/>
                                </a:lnTo>
                                <a:lnTo>
                                  <a:pt x="6" y="9"/>
                                </a:lnTo>
                                <a:lnTo>
                                  <a:pt x="4" y="11"/>
                                </a:lnTo>
                                <a:lnTo>
                                  <a:pt x="2" y="14"/>
                                </a:lnTo>
                                <a:lnTo>
                                  <a:pt x="0" y="17"/>
                                </a:lnTo>
                                <a:lnTo>
                                  <a:pt x="0" y="21"/>
                                </a:lnTo>
                                <a:lnTo>
                                  <a:pt x="2" y="19"/>
                                </a:lnTo>
                                <a:lnTo>
                                  <a:pt x="4" y="14"/>
                                </a:lnTo>
                                <a:lnTo>
                                  <a:pt x="8" y="12"/>
                                </a:lnTo>
                                <a:lnTo>
                                  <a:pt x="10" y="12"/>
                                </a:lnTo>
                                <a:lnTo>
                                  <a:pt x="15" y="11"/>
                                </a:lnTo>
                                <a:lnTo>
                                  <a:pt x="18" y="11"/>
                                </a:lnTo>
                                <a:lnTo>
                                  <a:pt x="20" y="9"/>
                                </a:lnTo>
                                <a:lnTo>
                                  <a:pt x="24" y="9"/>
                                </a:lnTo>
                                <a:lnTo>
                                  <a:pt x="16"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97" name="Freeform 2226"/>
                          <p:cNvSpPr>
                            <a:spLocks/>
                          </p:cNvSpPr>
                          <p:nvPr/>
                        </p:nvSpPr>
                        <p:spPr bwMode="auto">
                          <a:xfrm>
                            <a:off x="3641" y="3596"/>
                            <a:ext cx="74" cy="40"/>
                          </a:xfrm>
                          <a:custGeom>
                            <a:avLst/>
                            <a:gdLst>
                              <a:gd name="T0" fmla="*/ 73 w 74"/>
                              <a:gd name="T1" fmla="*/ 39 h 40"/>
                              <a:gd name="T2" fmla="*/ 71 w 74"/>
                              <a:gd name="T3" fmla="*/ 35 h 40"/>
                              <a:gd name="T4" fmla="*/ 70 w 74"/>
                              <a:gd name="T5" fmla="*/ 31 h 40"/>
                              <a:gd name="T6" fmla="*/ 67 w 74"/>
                              <a:gd name="T7" fmla="*/ 27 h 40"/>
                              <a:gd name="T8" fmla="*/ 67 w 74"/>
                              <a:gd name="T9" fmla="*/ 21 h 40"/>
                              <a:gd name="T10" fmla="*/ 67 w 74"/>
                              <a:gd name="T11" fmla="*/ 14 h 40"/>
                              <a:gd name="T12" fmla="*/ 67 w 74"/>
                              <a:gd name="T13" fmla="*/ 10 h 40"/>
                              <a:gd name="T14" fmla="*/ 67 w 74"/>
                              <a:gd name="T15" fmla="*/ 4 h 40"/>
                              <a:gd name="T16" fmla="*/ 67 w 74"/>
                              <a:gd name="T17" fmla="*/ 0 h 40"/>
                              <a:gd name="T18" fmla="*/ 58 w 74"/>
                              <a:gd name="T19" fmla="*/ 2 h 40"/>
                              <a:gd name="T20" fmla="*/ 48 w 74"/>
                              <a:gd name="T21" fmla="*/ 6 h 40"/>
                              <a:gd name="T22" fmla="*/ 40 w 74"/>
                              <a:gd name="T23" fmla="*/ 10 h 40"/>
                              <a:gd name="T24" fmla="*/ 31 w 74"/>
                              <a:gd name="T25" fmla="*/ 17 h 40"/>
                              <a:gd name="T26" fmla="*/ 23 w 74"/>
                              <a:gd name="T27" fmla="*/ 21 h 40"/>
                              <a:gd name="T28" fmla="*/ 17 w 74"/>
                              <a:gd name="T29" fmla="*/ 27 h 40"/>
                              <a:gd name="T30" fmla="*/ 8 w 74"/>
                              <a:gd name="T31" fmla="*/ 34 h 40"/>
                              <a:gd name="T32" fmla="*/ 0 w 74"/>
                              <a:gd name="T33" fmla="*/ 3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0"/>
                              <a:gd name="T53" fmla="*/ 74 w 7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0">
                                <a:moveTo>
                                  <a:pt x="73" y="39"/>
                                </a:moveTo>
                                <a:lnTo>
                                  <a:pt x="71" y="35"/>
                                </a:lnTo>
                                <a:lnTo>
                                  <a:pt x="70" y="31"/>
                                </a:lnTo>
                                <a:lnTo>
                                  <a:pt x="67" y="27"/>
                                </a:lnTo>
                                <a:lnTo>
                                  <a:pt x="67" y="21"/>
                                </a:lnTo>
                                <a:lnTo>
                                  <a:pt x="67" y="14"/>
                                </a:lnTo>
                                <a:lnTo>
                                  <a:pt x="67" y="10"/>
                                </a:lnTo>
                                <a:lnTo>
                                  <a:pt x="67" y="4"/>
                                </a:lnTo>
                                <a:lnTo>
                                  <a:pt x="67" y="0"/>
                                </a:lnTo>
                                <a:lnTo>
                                  <a:pt x="58" y="2"/>
                                </a:lnTo>
                                <a:lnTo>
                                  <a:pt x="48" y="6"/>
                                </a:lnTo>
                                <a:lnTo>
                                  <a:pt x="40" y="10"/>
                                </a:lnTo>
                                <a:lnTo>
                                  <a:pt x="31" y="17"/>
                                </a:lnTo>
                                <a:lnTo>
                                  <a:pt x="23" y="21"/>
                                </a:lnTo>
                                <a:lnTo>
                                  <a:pt x="17" y="27"/>
                                </a:lnTo>
                                <a:lnTo>
                                  <a:pt x="8" y="34"/>
                                </a:lnTo>
                                <a:lnTo>
                                  <a:pt x="0" y="3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98" name="Freeform 2227"/>
                          <p:cNvSpPr>
                            <a:spLocks/>
                          </p:cNvSpPr>
                          <p:nvPr/>
                        </p:nvSpPr>
                        <p:spPr bwMode="auto">
                          <a:xfrm>
                            <a:off x="3733" y="3650"/>
                            <a:ext cx="95" cy="24"/>
                          </a:xfrm>
                          <a:custGeom>
                            <a:avLst/>
                            <a:gdLst>
                              <a:gd name="T0" fmla="*/ 94 w 95"/>
                              <a:gd name="T1" fmla="*/ 0 h 24"/>
                              <a:gd name="T2" fmla="*/ 82 w 95"/>
                              <a:gd name="T3" fmla="*/ 0 h 24"/>
                              <a:gd name="T4" fmla="*/ 68 w 95"/>
                              <a:gd name="T5" fmla="*/ 0 h 24"/>
                              <a:gd name="T6" fmla="*/ 55 w 95"/>
                              <a:gd name="T7" fmla="*/ 0 h 24"/>
                              <a:gd name="T8" fmla="*/ 42 w 95"/>
                              <a:gd name="T9" fmla="*/ 2 h 24"/>
                              <a:gd name="T10" fmla="*/ 30 w 95"/>
                              <a:gd name="T11" fmla="*/ 6 h 24"/>
                              <a:gd name="T12" fmla="*/ 19 w 95"/>
                              <a:gd name="T13" fmla="*/ 10 h 24"/>
                              <a:gd name="T14" fmla="*/ 8 w 95"/>
                              <a:gd name="T15" fmla="*/ 16 h 24"/>
                              <a:gd name="T16" fmla="*/ 0 w 95"/>
                              <a:gd name="T17" fmla="*/ 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24"/>
                              <a:gd name="T29" fmla="*/ 95 w 9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24">
                                <a:moveTo>
                                  <a:pt x="94" y="0"/>
                                </a:moveTo>
                                <a:lnTo>
                                  <a:pt x="82" y="0"/>
                                </a:lnTo>
                                <a:lnTo>
                                  <a:pt x="68" y="0"/>
                                </a:lnTo>
                                <a:lnTo>
                                  <a:pt x="55" y="0"/>
                                </a:lnTo>
                                <a:lnTo>
                                  <a:pt x="42" y="2"/>
                                </a:lnTo>
                                <a:lnTo>
                                  <a:pt x="30" y="6"/>
                                </a:lnTo>
                                <a:lnTo>
                                  <a:pt x="19" y="10"/>
                                </a:lnTo>
                                <a:lnTo>
                                  <a:pt x="8" y="16"/>
                                </a:lnTo>
                                <a:lnTo>
                                  <a:pt x="0" y="2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399" name="Freeform 2228"/>
                          <p:cNvSpPr>
                            <a:spLocks/>
                          </p:cNvSpPr>
                          <p:nvPr/>
                        </p:nvSpPr>
                        <p:spPr bwMode="auto">
                          <a:xfrm>
                            <a:off x="2343" y="4197"/>
                            <a:ext cx="46" cy="59"/>
                          </a:xfrm>
                          <a:custGeom>
                            <a:avLst/>
                            <a:gdLst>
                              <a:gd name="T0" fmla="*/ 30 w 46"/>
                              <a:gd name="T1" fmla="*/ 0 h 59"/>
                              <a:gd name="T2" fmla="*/ 32 w 46"/>
                              <a:gd name="T3" fmla="*/ 4 h 59"/>
                              <a:gd name="T4" fmla="*/ 36 w 46"/>
                              <a:gd name="T5" fmla="*/ 10 h 59"/>
                              <a:gd name="T6" fmla="*/ 38 w 46"/>
                              <a:gd name="T7" fmla="*/ 15 h 59"/>
                              <a:gd name="T8" fmla="*/ 38 w 46"/>
                              <a:gd name="T9" fmla="*/ 19 h 59"/>
                              <a:gd name="T10" fmla="*/ 41 w 46"/>
                              <a:gd name="T11" fmla="*/ 24 h 59"/>
                              <a:gd name="T12" fmla="*/ 41 w 46"/>
                              <a:gd name="T13" fmla="*/ 27 h 59"/>
                              <a:gd name="T14" fmla="*/ 43 w 46"/>
                              <a:gd name="T15" fmla="*/ 32 h 59"/>
                              <a:gd name="T16" fmla="*/ 45 w 46"/>
                              <a:gd name="T17" fmla="*/ 37 h 59"/>
                              <a:gd name="T18" fmla="*/ 34 w 46"/>
                              <a:gd name="T19" fmla="*/ 58 h 59"/>
                              <a:gd name="T20" fmla="*/ 0 w 46"/>
                              <a:gd name="T21" fmla="*/ 21 h 59"/>
                              <a:gd name="T22" fmla="*/ 30 w 46"/>
                              <a:gd name="T23" fmla="*/ 0 h 59"/>
                              <a:gd name="T24" fmla="*/ 30 w 46"/>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59"/>
                              <a:gd name="T41" fmla="*/ 46 w 46"/>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59">
                                <a:moveTo>
                                  <a:pt x="30" y="0"/>
                                </a:moveTo>
                                <a:lnTo>
                                  <a:pt x="32" y="4"/>
                                </a:lnTo>
                                <a:lnTo>
                                  <a:pt x="36" y="10"/>
                                </a:lnTo>
                                <a:lnTo>
                                  <a:pt x="38" y="15"/>
                                </a:lnTo>
                                <a:lnTo>
                                  <a:pt x="38" y="19"/>
                                </a:lnTo>
                                <a:lnTo>
                                  <a:pt x="41" y="24"/>
                                </a:lnTo>
                                <a:lnTo>
                                  <a:pt x="41" y="27"/>
                                </a:lnTo>
                                <a:lnTo>
                                  <a:pt x="43" y="32"/>
                                </a:lnTo>
                                <a:lnTo>
                                  <a:pt x="45" y="37"/>
                                </a:lnTo>
                                <a:lnTo>
                                  <a:pt x="34" y="58"/>
                                </a:lnTo>
                                <a:lnTo>
                                  <a:pt x="0" y="21"/>
                                </a:lnTo>
                                <a:lnTo>
                                  <a:pt x="30"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00" name="Freeform 2229"/>
                          <p:cNvSpPr>
                            <a:spLocks/>
                          </p:cNvSpPr>
                          <p:nvPr/>
                        </p:nvSpPr>
                        <p:spPr bwMode="auto">
                          <a:xfrm>
                            <a:off x="2533" y="4109"/>
                            <a:ext cx="80" cy="87"/>
                          </a:xfrm>
                          <a:custGeom>
                            <a:avLst/>
                            <a:gdLst>
                              <a:gd name="T0" fmla="*/ 26 w 80"/>
                              <a:gd name="T1" fmla="*/ 0 h 87"/>
                              <a:gd name="T2" fmla="*/ 35 w 80"/>
                              <a:gd name="T3" fmla="*/ 6 h 87"/>
                              <a:gd name="T4" fmla="*/ 41 w 80"/>
                              <a:gd name="T5" fmla="*/ 10 h 87"/>
                              <a:gd name="T6" fmla="*/ 47 w 80"/>
                              <a:gd name="T7" fmla="*/ 17 h 87"/>
                              <a:gd name="T8" fmla="*/ 53 w 80"/>
                              <a:gd name="T9" fmla="*/ 21 h 87"/>
                              <a:gd name="T10" fmla="*/ 59 w 80"/>
                              <a:gd name="T11" fmla="*/ 28 h 87"/>
                              <a:gd name="T12" fmla="*/ 66 w 80"/>
                              <a:gd name="T13" fmla="*/ 34 h 87"/>
                              <a:gd name="T14" fmla="*/ 72 w 80"/>
                              <a:gd name="T15" fmla="*/ 40 h 87"/>
                              <a:gd name="T16" fmla="*/ 79 w 80"/>
                              <a:gd name="T17" fmla="*/ 46 h 87"/>
                              <a:gd name="T18" fmla="*/ 76 w 80"/>
                              <a:gd name="T19" fmla="*/ 48 h 87"/>
                              <a:gd name="T20" fmla="*/ 74 w 80"/>
                              <a:gd name="T21" fmla="*/ 53 h 87"/>
                              <a:gd name="T22" fmla="*/ 72 w 80"/>
                              <a:gd name="T23" fmla="*/ 53 h 87"/>
                              <a:gd name="T24" fmla="*/ 70 w 80"/>
                              <a:gd name="T25" fmla="*/ 55 h 87"/>
                              <a:gd name="T26" fmla="*/ 68 w 80"/>
                              <a:gd name="T27" fmla="*/ 57 h 87"/>
                              <a:gd name="T28" fmla="*/ 66 w 80"/>
                              <a:gd name="T29" fmla="*/ 59 h 87"/>
                              <a:gd name="T30" fmla="*/ 61 w 80"/>
                              <a:gd name="T31" fmla="*/ 59 h 87"/>
                              <a:gd name="T32" fmla="*/ 59 w 80"/>
                              <a:gd name="T33" fmla="*/ 59 h 87"/>
                              <a:gd name="T34" fmla="*/ 68 w 80"/>
                              <a:gd name="T35" fmla="*/ 67 h 87"/>
                              <a:gd name="T36" fmla="*/ 66 w 80"/>
                              <a:gd name="T37" fmla="*/ 72 h 87"/>
                              <a:gd name="T38" fmla="*/ 61 w 80"/>
                              <a:gd name="T39" fmla="*/ 75 h 87"/>
                              <a:gd name="T40" fmla="*/ 55 w 80"/>
                              <a:gd name="T41" fmla="*/ 80 h 87"/>
                              <a:gd name="T42" fmla="*/ 49 w 80"/>
                              <a:gd name="T43" fmla="*/ 82 h 87"/>
                              <a:gd name="T44" fmla="*/ 43 w 80"/>
                              <a:gd name="T45" fmla="*/ 84 h 87"/>
                              <a:gd name="T46" fmla="*/ 37 w 80"/>
                              <a:gd name="T47" fmla="*/ 84 h 87"/>
                              <a:gd name="T48" fmla="*/ 28 w 80"/>
                              <a:gd name="T49" fmla="*/ 86 h 87"/>
                              <a:gd name="T50" fmla="*/ 20 w 80"/>
                              <a:gd name="T51" fmla="*/ 86 h 87"/>
                              <a:gd name="T52" fmla="*/ 16 w 80"/>
                              <a:gd name="T53" fmla="*/ 86 h 87"/>
                              <a:gd name="T54" fmla="*/ 14 w 80"/>
                              <a:gd name="T55" fmla="*/ 84 h 87"/>
                              <a:gd name="T56" fmla="*/ 10 w 80"/>
                              <a:gd name="T57" fmla="*/ 82 h 87"/>
                              <a:gd name="T58" fmla="*/ 8 w 80"/>
                              <a:gd name="T59" fmla="*/ 80 h 87"/>
                              <a:gd name="T60" fmla="*/ 6 w 80"/>
                              <a:gd name="T61" fmla="*/ 78 h 87"/>
                              <a:gd name="T62" fmla="*/ 3 w 80"/>
                              <a:gd name="T63" fmla="*/ 74 h 87"/>
                              <a:gd name="T64" fmla="*/ 1 w 80"/>
                              <a:gd name="T65" fmla="*/ 69 h 87"/>
                              <a:gd name="T66" fmla="*/ 0 w 80"/>
                              <a:gd name="T67" fmla="*/ 67 h 87"/>
                              <a:gd name="T68" fmla="*/ 41 w 80"/>
                              <a:gd name="T69" fmla="*/ 61 h 87"/>
                              <a:gd name="T70" fmla="*/ 45 w 80"/>
                              <a:gd name="T71" fmla="*/ 59 h 87"/>
                              <a:gd name="T72" fmla="*/ 47 w 80"/>
                              <a:gd name="T73" fmla="*/ 57 h 87"/>
                              <a:gd name="T74" fmla="*/ 49 w 80"/>
                              <a:gd name="T75" fmla="*/ 57 h 87"/>
                              <a:gd name="T76" fmla="*/ 49 w 80"/>
                              <a:gd name="T77" fmla="*/ 55 h 87"/>
                              <a:gd name="T78" fmla="*/ 49 w 80"/>
                              <a:gd name="T79" fmla="*/ 53 h 87"/>
                              <a:gd name="T80" fmla="*/ 47 w 80"/>
                              <a:gd name="T81" fmla="*/ 50 h 87"/>
                              <a:gd name="T82" fmla="*/ 47 w 80"/>
                              <a:gd name="T83" fmla="*/ 46 h 87"/>
                              <a:gd name="T84" fmla="*/ 47 w 80"/>
                              <a:gd name="T85" fmla="*/ 44 h 87"/>
                              <a:gd name="T86" fmla="*/ 31 w 80"/>
                              <a:gd name="T87" fmla="*/ 21 h 87"/>
                              <a:gd name="T88" fmla="*/ 31 w 80"/>
                              <a:gd name="T89" fmla="*/ 19 h 87"/>
                              <a:gd name="T90" fmla="*/ 31 w 80"/>
                              <a:gd name="T91" fmla="*/ 17 h 87"/>
                              <a:gd name="T92" fmla="*/ 31 w 80"/>
                              <a:gd name="T93" fmla="*/ 15 h 87"/>
                              <a:gd name="T94" fmla="*/ 31 w 80"/>
                              <a:gd name="T95" fmla="*/ 13 h 87"/>
                              <a:gd name="T96" fmla="*/ 28 w 80"/>
                              <a:gd name="T97" fmla="*/ 8 h 87"/>
                              <a:gd name="T98" fmla="*/ 28 w 80"/>
                              <a:gd name="T99" fmla="*/ 6 h 87"/>
                              <a:gd name="T100" fmla="*/ 28 w 80"/>
                              <a:gd name="T101" fmla="*/ 5 h 87"/>
                              <a:gd name="T102" fmla="*/ 26 w 80"/>
                              <a:gd name="T103" fmla="*/ 0 h 87"/>
                              <a:gd name="T104" fmla="*/ 26 w 80"/>
                              <a:gd name="T105" fmla="*/ 0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
                              <a:gd name="T160" fmla="*/ 0 h 87"/>
                              <a:gd name="T161" fmla="*/ 80 w 80"/>
                              <a:gd name="T162" fmla="*/ 87 h 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 h="87">
                                <a:moveTo>
                                  <a:pt x="26" y="0"/>
                                </a:moveTo>
                                <a:lnTo>
                                  <a:pt x="35" y="6"/>
                                </a:lnTo>
                                <a:lnTo>
                                  <a:pt x="41" y="10"/>
                                </a:lnTo>
                                <a:lnTo>
                                  <a:pt x="47" y="17"/>
                                </a:lnTo>
                                <a:lnTo>
                                  <a:pt x="53" y="21"/>
                                </a:lnTo>
                                <a:lnTo>
                                  <a:pt x="59" y="28"/>
                                </a:lnTo>
                                <a:lnTo>
                                  <a:pt x="66" y="34"/>
                                </a:lnTo>
                                <a:lnTo>
                                  <a:pt x="72" y="40"/>
                                </a:lnTo>
                                <a:lnTo>
                                  <a:pt x="79" y="46"/>
                                </a:lnTo>
                                <a:lnTo>
                                  <a:pt x="76" y="48"/>
                                </a:lnTo>
                                <a:lnTo>
                                  <a:pt x="74" y="53"/>
                                </a:lnTo>
                                <a:lnTo>
                                  <a:pt x="72" y="53"/>
                                </a:lnTo>
                                <a:lnTo>
                                  <a:pt x="70" y="55"/>
                                </a:lnTo>
                                <a:lnTo>
                                  <a:pt x="68" y="57"/>
                                </a:lnTo>
                                <a:lnTo>
                                  <a:pt x="66" y="59"/>
                                </a:lnTo>
                                <a:lnTo>
                                  <a:pt x="61" y="59"/>
                                </a:lnTo>
                                <a:lnTo>
                                  <a:pt x="59" y="59"/>
                                </a:lnTo>
                                <a:lnTo>
                                  <a:pt x="68" y="67"/>
                                </a:lnTo>
                                <a:lnTo>
                                  <a:pt x="66" y="72"/>
                                </a:lnTo>
                                <a:lnTo>
                                  <a:pt x="61" y="75"/>
                                </a:lnTo>
                                <a:lnTo>
                                  <a:pt x="55" y="80"/>
                                </a:lnTo>
                                <a:lnTo>
                                  <a:pt x="49" y="82"/>
                                </a:lnTo>
                                <a:lnTo>
                                  <a:pt x="43" y="84"/>
                                </a:lnTo>
                                <a:lnTo>
                                  <a:pt x="37" y="84"/>
                                </a:lnTo>
                                <a:lnTo>
                                  <a:pt x="28" y="86"/>
                                </a:lnTo>
                                <a:lnTo>
                                  <a:pt x="20" y="86"/>
                                </a:lnTo>
                                <a:lnTo>
                                  <a:pt x="16" y="86"/>
                                </a:lnTo>
                                <a:lnTo>
                                  <a:pt x="14" y="84"/>
                                </a:lnTo>
                                <a:lnTo>
                                  <a:pt x="10" y="82"/>
                                </a:lnTo>
                                <a:lnTo>
                                  <a:pt x="8" y="80"/>
                                </a:lnTo>
                                <a:lnTo>
                                  <a:pt x="6" y="78"/>
                                </a:lnTo>
                                <a:lnTo>
                                  <a:pt x="3" y="74"/>
                                </a:lnTo>
                                <a:lnTo>
                                  <a:pt x="1" y="69"/>
                                </a:lnTo>
                                <a:lnTo>
                                  <a:pt x="0" y="67"/>
                                </a:lnTo>
                                <a:lnTo>
                                  <a:pt x="41" y="61"/>
                                </a:lnTo>
                                <a:lnTo>
                                  <a:pt x="45" y="59"/>
                                </a:lnTo>
                                <a:lnTo>
                                  <a:pt x="47" y="57"/>
                                </a:lnTo>
                                <a:lnTo>
                                  <a:pt x="49" y="57"/>
                                </a:lnTo>
                                <a:lnTo>
                                  <a:pt x="49" y="55"/>
                                </a:lnTo>
                                <a:lnTo>
                                  <a:pt x="49" y="53"/>
                                </a:lnTo>
                                <a:lnTo>
                                  <a:pt x="47" y="50"/>
                                </a:lnTo>
                                <a:lnTo>
                                  <a:pt x="47" y="46"/>
                                </a:lnTo>
                                <a:lnTo>
                                  <a:pt x="47" y="44"/>
                                </a:lnTo>
                                <a:lnTo>
                                  <a:pt x="31" y="21"/>
                                </a:lnTo>
                                <a:lnTo>
                                  <a:pt x="31" y="19"/>
                                </a:lnTo>
                                <a:lnTo>
                                  <a:pt x="31" y="17"/>
                                </a:lnTo>
                                <a:lnTo>
                                  <a:pt x="31" y="15"/>
                                </a:lnTo>
                                <a:lnTo>
                                  <a:pt x="31" y="13"/>
                                </a:lnTo>
                                <a:lnTo>
                                  <a:pt x="28" y="8"/>
                                </a:lnTo>
                                <a:lnTo>
                                  <a:pt x="28" y="6"/>
                                </a:lnTo>
                                <a:lnTo>
                                  <a:pt x="28" y="5"/>
                                </a:lnTo>
                                <a:lnTo>
                                  <a:pt x="2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01" name="Freeform 2230"/>
                          <p:cNvSpPr>
                            <a:spLocks/>
                          </p:cNvSpPr>
                          <p:nvPr/>
                        </p:nvSpPr>
                        <p:spPr bwMode="auto">
                          <a:xfrm>
                            <a:off x="2343" y="4197"/>
                            <a:ext cx="46" cy="59"/>
                          </a:xfrm>
                          <a:custGeom>
                            <a:avLst/>
                            <a:gdLst>
                              <a:gd name="T0" fmla="*/ 30 w 46"/>
                              <a:gd name="T1" fmla="*/ 0 h 59"/>
                              <a:gd name="T2" fmla="*/ 32 w 46"/>
                              <a:gd name="T3" fmla="*/ 4 h 59"/>
                              <a:gd name="T4" fmla="*/ 36 w 46"/>
                              <a:gd name="T5" fmla="*/ 10 h 59"/>
                              <a:gd name="T6" fmla="*/ 38 w 46"/>
                              <a:gd name="T7" fmla="*/ 15 h 59"/>
                              <a:gd name="T8" fmla="*/ 38 w 46"/>
                              <a:gd name="T9" fmla="*/ 19 h 59"/>
                              <a:gd name="T10" fmla="*/ 41 w 46"/>
                              <a:gd name="T11" fmla="*/ 24 h 59"/>
                              <a:gd name="T12" fmla="*/ 41 w 46"/>
                              <a:gd name="T13" fmla="*/ 27 h 59"/>
                              <a:gd name="T14" fmla="*/ 43 w 46"/>
                              <a:gd name="T15" fmla="*/ 32 h 59"/>
                              <a:gd name="T16" fmla="*/ 45 w 46"/>
                              <a:gd name="T17" fmla="*/ 37 h 59"/>
                              <a:gd name="T18" fmla="*/ 34 w 46"/>
                              <a:gd name="T19" fmla="*/ 58 h 59"/>
                              <a:gd name="T20" fmla="*/ 0 w 46"/>
                              <a:gd name="T21" fmla="*/ 21 h 59"/>
                              <a:gd name="T22" fmla="*/ 30 w 46"/>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9"/>
                              <a:gd name="T38" fmla="*/ 46 w 46"/>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9">
                                <a:moveTo>
                                  <a:pt x="30" y="0"/>
                                </a:moveTo>
                                <a:lnTo>
                                  <a:pt x="32" y="4"/>
                                </a:lnTo>
                                <a:lnTo>
                                  <a:pt x="36" y="10"/>
                                </a:lnTo>
                                <a:lnTo>
                                  <a:pt x="38" y="15"/>
                                </a:lnTo>
                                <a:lnTo>
                                  <a:pt x="38" y="19"/>
                                </a:lnTo>
                                <a:lnTo>
                                  <a:pt x="41" y="24"/>
                                </a:lnTo>
                                <a:lnTo>
                                  <a:pt x="41" y="27"/>
                                </a:lnTo>
                                <a:lnTo>
                                  <a:pt x="43" y="32"/>
                                </a:lnTo>
                                <a:lnTo>
                                  <a:pt x="45" y="37"/>
                                </a:lnTo>
                                <a:lnTo>
                                  <a:pt x="34" y="58"/>
                                </a:lnTo>
                                <a:lnTo>
                                  <a:pt x="0" y="21"/>
                                </a:lnTo>
                                <a:lnTo>
                                  <a:pt x="3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02" name="Freeform 2231"/>
                          <p:cNvSpPr>
                            <a:spLocks/>
                          </p:cNvSpPr>
                          <p:nvPr/>
                        </p:nvSpPr>
                        <p:spPr bwMode="auto">
                          <a:xfrm>
                            <a:off x="2533" y="4109"/>
                            <a:ext cx="80" cy="87"/>
                          </a:xfrm>
                          <a:custGeom>
                            <a:avLst/>
                            <a:gdLst>
                              <a:gd name="T0" fmla="*/ 26 w 80"/>
                              <a:gd name="T1" fmla="*/ 0 h 87"/>
                              <a:gd name="T2" fmla="*/ 35 w 80"/>
                              <a:gd name="T3" fmla="*/ 6 h 87"/>
                              <a:gd name="T4" fmla="*/ 41 w 80"/>
                              <a:gd name="T5" fmla="*/ 10 h 87"/>
                              <a:gd name="T6" fmla="*/ 47 w 80"/>
                              <a:gd name="T7" fmla="*/ 17 h 87"/>
                              <a:gd name="T8" fmla="*/ 53 w 80"/>
                              <a:gd name="T9" fmla="*/ 21 h 87"/>
                              <a:gd name="T10" fmla="*/ 59 w 80"/>
                              <a:gd name="T11" fmla="*/ 28 h 87"/>
                              <a:gd name="T12" fmla="*/ 66 w 80"/>
                              <a:gd name="T13" fmla="*/ 34 h 87"/>
                              <a:gd name="T14" fmla="*/ 72 w 80"/>
                              <a:gd name="T15" fmla="*/ 40 h 87"/>
                              <a:gd name="T16" fmla="*/ 79 w 80"/>
                              <a:gd name="T17" fmla="*/ 46 h 87"/>
                              <a:gd name="T18" fmla="*/ 76 w 80"/>
                              <a:gd name="T19" fmla="*/ 48 h 87"/>
                              <a:gd name="T20" fmla="*/ 74 w 80"/>
                              <a:gd name="T21" fmla="*/ 53 h 87"/>
                              <a:gd name="T22" fmla="*/ 72 w 80"/>
                              <a:gd name="T23" fmla="*/ 53 h 87"/>
                              <a:gd name="T24" fmla="*/ 70 w 80"/>
                              <a:gd name="T25" fmla="*/ 55 h 87"/>
                              <a:gd name="T26" fmla="*/ 68 w 80"/>
                              <a:gd name="T27" fmla="*/ 57 h 87"/>
                              <a:gd name="T28" fmla="*/ 66 w 80"/>
                              <a:gd name="T29" fmla="*/ 59 h 87"/>
                              <a:gd name="T30" fmla="*/ 61 w 80"/>
                              <a:gd name="T31" fmla="*/ 59 h 87"/>
                              <a:gd name="T32" fmla="*/ 59 w 80"/>
                              <a:gd name="T33" fmla="*/ 59 h 87"/>
                              <a:gd name="T34" fmla="*/ 68 w 80"/>
                              <a:gd name="T35" fmla="*/ 67 h 87"/>
                              <a:gd name="T36" fmla="*/ 66 w 80"/>
                              <a:gd name="T37" fmla="*/ 72 h 87"/>
                              <a:gd name="T38" fmla="*/ 61 w 80"/>
                              <a:gd name="T39" fmla="*/ 75 h 87"/>
                              <a:gd name="T40" fmla="*/ 55 w 80"/>
                              <a:gd name="T41" fmla="*/ 80 h 87"/>
                              <a:gd name="T42" fmla="*/ 49 w 80"/>
                              <a:gd name="T43" fmla="*/ 82 h 87"/>
                              <a:gd name="T44" fmla="*/ 43 w 80"/>
                              <a:gd name="T45" fmla="*/ 84 h 87"/>
                              <a:gd name="T46" fmla="*/ 37 w 80"/>
                              <a:gd name="T47" fmla="*/ 84 h 87"/>
                              <a:gd name="T48" fmla="*/ 28 w 80"/>
                              <a:gd name="T49" fmla="*/ 86 h 87"/>
                              <a:gd name="T50" fmla="*/ 20 w 80"/>
                              <a:gd name="T51" fmla="*/ 86 h 87"/>
                              <a:gd name="T52" fmla="*/ 16 w 80"/>
                              <a:gd name="T53" fmla="*/ 86 h 87"/>
                              <a:gd name="T54" fmla="*/ 14 w 80"/>
                              <a:gd name="T55" fmla="*/ 84 h 87"/>
                              <a:gd name="T56" fmla="*/ 10 w 80"/>
                              <a:gd name="T57" fmla="*/ 82 h 87"/>
                              <a:gd name="T58" fmla="*/ 8 w 80"/>
                              <a:gd name="T59" fmla="*/ 80 h 87"/>
                              <a:gd name="T60" fmla="*/ 6 w 80"/>
                              <a:gd name="T61" fmla="*/ 78 h 87"/>
                              <a:gd name="T62" fmla="*/ 3 w 80"/>
                              <a:gd name="T63" fmla="*/ 74 h 87"/>
                              <a:gd name="T64" fmla="*/ 1 w 80"/>
                              <a:gd name="T65" fmla="*/ 69 h 87"/>
                              <a:gd name="T66" fmla="*/ 0 w 80"/>
                              <a:gd name="T67" fmla="*/ 67 h 87"/>
                              <a:gd name="T68" fmla="*/ 41 w 80"/>
                              <a:gd name="T69" fmla="*/ 61 h 87"/>
                              <a:gd name="T70" fmla="*/ 45 w 80"/>
                              <a:gd name="T71" fmla="*/ 59 h 87"/>
                              <a:gd name="T72" fmla="*/ 47 w 80"/>
                              <a:gd name="T73" fmla="*/ 57 h 87"/>
                              <a:gd name="T74" fmla="*/ 49 w 80"/>
                              <a:gd name="T75" fmla="*/ 57 h 87"/>
                              <a:gd name="T76" fmla="*/ 49 w 80"/>
                              <a:gd name="T77" fmla="*/ 55 h 87"/>
                              <a:gd name="T78" fmla="*/ 49 w 80"/>
                              <a:gd name="T79" fmla="*/ 53 h 87"/>
                              <a:gd name="T80" fmla="*/ 47 w 80"/>
                              <a:gd name="T81" fmla="*/ 50 h 87"/>
                              <a:gd name="T82" fmla="*/ 47 w 80"/>
                              <a:gd name="T83" fmla="*/ 46 h 87"/>
                              <a:gd name="T84" fmla="*/ 47 w 80"/>
                              <a:gd name="T85" fmla="*/ 44 h 87"/>
                              <a:gd name="T86" fmla="*/ 31 w 80"/>
                              <a:gd name="T87" fmla="*/ 21 h 87"/>
                              <a:gd name="T88" fmla="*/ 31 w 80"/>
                              <a:gd name="T89" fmla="*/ 19 h 87"/>
                              <a:gd name="T90" fmla="*/ 31 w 80"/>
                              <a:gd name="T91" fmla="*/ 17 h 87"/>
                              <a:gd name="T92" fmla="*/ 31 w 80"/>
                              <a:gd name="T93" fmla="*/ 15 h 87"/>
                              <a:gd name="T94" fmla="*/ 31 w 80"/>
                              <a:gd name="T95" fmla="*/ 13 h 87"/>
                              <a:gd name="T96" fmla="*/ 28 w 80"/>
                              <a:gd name="T97" fmla="*/ 8 h 87"/>
                              <a:gd name="T98" fmla="*/ 28 w 80"/>
                              <a:gd name="T99" fmla="*/ 6 h 87"/>
                              <a:gd name="T100" fmla="*/ 28 w 80"/>
                              <a:gd name="T101" fmla="*/ 5 h 87"/>
                              <a:gd name="T102" fmla="*/ 26 w 80"/>
                              <a:gd name="T103" fmla="*/ 0 h 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
                              <a:gd name="T157" fmla="*/ 0 h 87"/>
                              <a:gd name="T158" fmla="*/ 80 w 80"/>
                              <a:gd name="T159" fmla="*/ 87 h 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 h="87">
                                <a:moveTo>
                                  <a:pt x="26" y="0"/>
                                </a:moveTo>
                                <a:lnTo>
                                  <a:pt x="35" y="6"/>
                                </a:lnTo>
                                <a:lnTo>
                                  <a:pt x="41" y="10"/>
                                </a:lnTo>
                                <a:lnTo>
                                  <a:pt x="47" y="17"/>
                                </a:lnTo>
                                <a:lnTo>
                                  <a:pt x="53" y="21"/>
                                </a:lnTo>
                                <a:lnTo>
                                  <a:pt x="59" y="28"/>
                                </a:lnTo>
                                <a:lnTo>
                                  <a:pt x="66" y="34"/>
                                </a:lnTo>
                                <a:lnTo>
                                  <a:pt x="72" y="40"/>
                                </a:lnTo>
                                <a:lnTo>
                                  <a:pt x="79" y="46"/>
                                </a:lnTo>
                                <a:lnTo>
                                  <a:pt x="76" y="48"/>
                                </a:lnTo>
                                <a:lnTo>
                                  <a:pt x="74" y="53"/>
                                </a:lnTo>
                                <a:lnTo>
                                  <a:pt x="72" y="53"/>
                                </a:lnTo>
                                <a:lnTo>
                                  <a:pt x="70" y="55"/>
                                </a:lnTo>
                                <a:lnTo>
                                  <a:pt x="68" y="57"/>
                                </a:lnTo>
                                <a:lnTo>
                                  <a:pt x="66" y="59"/>
                                </a:lnTo>
                                <a:lnTo>
                                  <a:pt x="61" y="59"/>
                                </a:lnTo>
                                <a:lnTo>
                                  <a:pt x="59" y="59"/>
                                </a:lnTo>
                                <a:lnTo>
                                  <a:pt x="68" y="67"/>
                                </a:lnTo>
                                <a:lnTo>
                                  <a:pt x="66" y="72"/>
                                </a:lnTo>
                                <a:lnTo>
                                  <a:pt x="61" y="75"/>
                                </a:lnTo>
                                <a:lnTo>
                                  <a:pt x="55" y="80"/>
                                </a:lnTo>
                                <a:lnTo>
                                  <a:pt x="49" y="82"/>
                                </a:lnTo>
                                <a:lnTo>
                                  <a:pt x="43" y="84"/>
                                </a:lnTo>
                                <a:lnTo>
                                  <a:pt x="37" y="84"/>
                                </a:lnTo>
                                <a:lnTo>
                                  <a:pt x="28" y="86"/>
                                </a:lnTo>
                                <a:lnTo>
                                  <a:pt x="20" y="86"/>
                                </a:lnTo>
                                <a:lnTo>
                                  <a:pt x="16" y="86"/>
                                </a:lnTo>
                                <a:lnTo>
                                  <a:pt x="14" y="84"/>
                                </a:lnTo>
                                <a:lnTo>
                                  <a:pt x="10" y="82"/>
                                </a:lnTo>
                                <a:lnTo>
                                  <a:pt x="8" y="80"/>
                                </a:lnTo>
                                <a:lnTo>
                                  <a:pt x="6" y="78"/>
                                </a:lnTo>
                                <a:lnTo>
                                  <a:pt x="3" y="74"/>
                                </a:lnTo>
                                <a:lnTo>
                                  <a:pt x="1" y="69"/>
                                </a:lnTo>
                                <a:lnTo>
                                  <a:pt x="0" y="67"/>
                                </a:lnTo>
                                <a:lnTo>
                                  <a:pt x="41" y="61"/>
                                </a:lnTo>
                                <a:lnTo>
                                  <a:pt x="45" y="59"/>
                                </a:lnTo>
                                <a:lnTo>
                                  <a:pt x="47" y="57"/>
                                </a:lnTo>
                                <a:lnTo>
                                  <a:pt x="49" y="57"/>
                                </a:lnTo>
                                <a:lnTo>
                                  <a:pt x="49" y="55"/>
                                </a:lnTo>
                                <a:lnTo>
                                  <a:pt x="49" y="53"/>
                                </a:lnTo>
                                <a:lnTo>
                                  <a:pt x="47" y="50"/>
                                </a:lnTo>
                                <a:lnTo>
                                  <a:pt x="47" y="46"/>
                                </a:lnTo>
                                <a:lnTo>
                                  <a:pt x="47" y="44"/>
                                </a:lnTo>
                                <a:lnTo>
                                  <a:pt x="31" y="21"/>
                                </a:lnTo>
                                <a:lnTo>
                                  <a:pt x="31" y="19"/>
                                </a:lnTo>
                                <a:lnTo>
                                  <a:pt x="31" y="17"/>
                                </a:lnTo>
                                <a:lnTo>
                                  <a:pt x="31" y="15"/>
                                </a:lnTo>
                                <a:lnTo>
                                  <a:pt x="31" y="13"/>
                                </a:lnTo>
                                <a:lnTo>
                                  <a:pt x="28" y="8"/>
                                </a:lnTo>
                                <a:lnTo>
                                  <a:pt x="28" y="6"/>
                                </a:lnTo>
                                <a:lnTo>
                                  <a:pt x="28" y="5"/>
                                </a:lnTo>
                                <a:lnTo>
                                  <a:pt x="26"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03" name="Freeform 2232"/>
                          <p:cNvSpPr>
                            <a:spLocks/>
                          </p:cNvSpPr>
                          <p:nvPr/>
                        </p:nvSpPr>
                        <p:spPr bwMode="auto">
                          <a:xfrm>
                            <a:off x="3781" y="3725"/>
                            <a:ext cx="23" cy="14"/>
                          </a:xfrm>
                          <a:custGeom>
                            <a:avLst/>
                            <a:gdLst>
                              <a:gd name="T0" fmla="*/ 20 w 23"/>
                              <a:gd name="T1" fmla="*/ 13 h 14"/>
                              <a:gd name="T2" fmla="*/ 20 w 23"/>
                              <a:gd name="T3" fmla="*/ 13 h 14"/>
                              <a:gd name="T4" fmla="*/ 20 w 23"/>
                              <a:gd name="T5" fmla="*/ 11 h 14"/>
                              <a:gd name="T6" fmla="*/ 22 w 23"/>
                              <a:gd name="T7" fmla="*/ 11 h 14"/>
                              <a:gd name="T8" fmla="*/ 22 w 23"/>
                              <a:gd name="T9" fmla="*/ 8 h 14"/>
                              <a:gd name="T10" fmla="*/ 22 w 23"/>
                              <a:gd name="T11" fmla="*/ 8 h 14"/>
                              <a:gd name="T12" fmla="*/ 22 w 23"/>
                              <a:gd name="T13" fmla="*/ 6 h 14"/>
                              <a:gd name="T14" fmla="*/ 22 w 23"/>
                              <a:gd name="T15" fmla="*/ 4 h 14"/>
                              <a:gd name="T16" fmla="*/ 22 w 23"/>
                              <a:gd name="T17" fmla="*/ 4 h 14"/>
                              <a:gd name="T18" fmla="*/ 0 w 23"/>
                              <a:gd name="T19" fmla="*/ 0 h 14"/>
                              <a:gd name="T20" fmla="*/ 20 w 23"/>
                              <a:gd name="T21" fmla="*/ 13 h 14"/>
                              <a:gd name="T22" fmla="*/ 20 w 23"/>
                              <a:gd name="T23" fmla="*/ 13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4"/>
                              <a:gd name="T38" fmla="*/ 23 w 23"/>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4">
                                <a:moveTo>
                                  <a:pt x="20" y="13"/>
                                </a:moveTo>
                                <a:lnTo>
                                  <a:pt x="20" y="13"/>
                                </a:lnTo>
                                <a:lnTo>
                                  <a:pt x="20" y="11"/>
                                </a:lnTo>
                                <a:lnTo>
                                  <a:pt x="22" y="11"/>
                                </a:lnTo>
                                <a:lnTo>
                                  <a:pt x="22" y="8"/>
                                </a:lnTo>
                                <a:lnTo>
                                  <a:pt x="22" y="6"/>
                                </a:lnTo>
                                <a:lnTo>
                                  <a:pt x="22" y="4"/>
                                </a:lnTo>
                                <a:lnTo>
                                  <a:pt x="0" y="0"/>
                                </a:lnTo>
                                <a:lnTo>
                                  <a:pt x="20" y="13"/>
                                </a:lnTo>
                              </a:path>
                            </a:pathLst>
                          </a:custGeom>
                          <a:solidFill>
                            <a:srgbClr val="D0B1A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04" name="Freeform 2233"/>
                          <p:cNvSpPr>
                            <a:spLocks/>
                          </p:cNvSpPr>
                          <p:nvPr/>
                        </p:nvSpPr>
                        <p:spPr bwMode="auto">
                          <a:xfrm>
                            <a:off x="3781" y="3725"/>
                            <a:ext cx="23" cy="14"/>
                          </a:xfrm>
                          <a:custGeom>
                            <a:avLst/>
                            <a:gdLst>
                              <a:gd name="T0" fmla="*/ 20 w 23"/>
                              <a:gd name="T1" fmla="*/ 13 h 14"/>
                              <a:gd name="T2" fmla="*/ 20 w 23"/>
                              <a:gd name="T3" fmla="*/ 11 h 14"/>
                              <a:gd name="T4" fmla="*/ 22 w 23"/>
                              <a:gd name="T5" fmla="*/ 11 h 14"/>
                              <a:gd name="T6" fmla="*/ 22 w 23"/>
                              <a:gd name="T7" fmla="*/ 8 h 14"/>
                              <a:gd name="T8" fmla="*/ 22 w 23"/>
                              <a:gd name="T9" fmla="*/ 6 h 14"/>
                              <a:gd name="T10" fmla="*/ 22 w 23"/>
                              <a:gd name="T11" fmla="*/ 4 h 14"/>
                              <a:gd name="T12" fmla="*/ 0 w 23"/>
                              <a:gd name="T13" fmla="*/ 0 h 14"/>
                              <a:gd name="T14" fmla="*/ 20 w 23"/>
                              <a:gd name="T15" fmla="*/ 13 h 14"/>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4"/>
                              <a:gd name="T26" fmla="*/ 23 w 23"/>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4">
                                <a:moveTo>
                                  <a:pt x="20" y="13"/>
                                </a:moveTo>
                                <a:lnTo>
                                  <a:pt x="20" y="11"/>
                                </a:lnTo>
                                <a:lnTo>
                                  <a:pt x="22" y="11"/>
                                </a:lnTo>
                                <a:lnTo>
                                  <a:pt x="22" y="8"/>
                                </a:lnTo>
                                <a:lnTo>
                                  <a:pt x="22" y="6"/>
                                </a:lnTo>
                                <a:lnTo>
                                  <a:pt x="22" y="4"/>
                                </a:lnTo>
                                <a:lnTo>
                                  <a:pt x="0" y="0"/>
                                </a:lnTo>
                                <a:lnTo>
                                  <a:pt x="20" y="1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05" name="Freeform 2234"/>
                          <p:cNvSpPr>
                            <a:spLocks/>
                          </p:cNvSpPr>
                          <p:nvPr/>
                        </p:nvSpPr>
                        <p:spPr bwMode="auto">
                          <a:xfrm>
                            <a:off x="3769" y="3691"/>
                            <a:ext cx="38" cy="39"/>
                          </a:xfrm>
                          <a:custGeom>
                            <a:avLst/>
                            <a:gdLst>
                              <a:gd name="T0" fmla="*/ 34 w 38"/>
                              <a:gd name="T1" fmla="*/ 0 h 39"/>
                              <a:gd name="T2" fmla="*/ 35 w 38"/>
                              <a:gd name="T3" fmla="*/ 7 h 39"/>
                              <a:gd name="T4" fmla="*/ 37 w 38"/>
                              <a:gd name="T5" fmla="*/ 11 h 39"/>
                              <a:gd name="T6" fmla="*/ 37 w 38"/>
                              <a:gd name="T7" fmla="*/ 15 h 39"/>
                              <a:gd name="T8" fmla="*/ 37 w 38"/>
                              <a:gd name="T9" fmla="*/ 22 h 39"/>
                              <a:gd name="T10" fmla="*/ 37 w 38"/>
                              <a:gd name="T11" fmla="*/ 25 h 39"/>
                              <a:gd name="T12" fmla="*/ 35 w 38"/>
                              <a:gd name="T13" fmla="*/ 30 h 39"/>
                              <a:gd name="T14" fmla="*/ 35 w 38"/>
                              <a:gd name="T15" fmla="*/ 34 h 39"/>
                              <a:gd name="T16" fmla="*/ 34 w 38"/>
                              <a:gd name="T17" fmla="*/ 38 h 39"/>
                              <a:gd name="T18" fmla="*/ 12 w 38"/>
                              <a:gd name="T19" fmla="*/ 34 h 39"/>
                              <a:gd name="T20" fmla="*/ 10 w 38"/>
                              <a:gd name="T21" fmla="*/ 32 h 39"/>
                              <a:gd name="T22" fmla="*/ 8 w 38"/>
                              <a:gd name="T23" fmla="*/ 30 h 39"/>
                              <a:gd name="T24" fmla="*/ 6 w 38"/>
                              <a:gd name="T25" fmla="*/ 28 h 39"/>
                              <a:gd name="T26" fmla="*/ 4 w 38"/>
                              <a:gd name="T27" fmla="*/ 25 h 39"/>
                              <a:gd name="T28" fmla="*/ 4 w 38"/>
                              <a:gd name="T29" fmla="*/ 23 h 39"/>
                              <a:gd name="T30" fmla="*/ 2 w 38"/>
                              <a:gd name="T31" fmla="*/ 22 h 39"/>
                              <a:gd name="T32" fmla="*/ 0 w 38"/>
                              <a:gd name="T33" fmla="*/ 20 h 39"/>
                              <a:gd name="T34" fmla="*/ 0 w 38"/>
                              <a:gd name="T35" fmla="*/ 17 h 39"/>
                              <a:gd name="T36" fmla="*/ 2 w 38"/>
                              <a:gd name="T37" fmla="*/ 13 h 39"/>
                              <a:gd name="T38" fmla="*/ 6 w 38"/>
                              <a:gd name="T39" fmla="*/ 11 h 39"/>
                              <a:gd name="T40" fmla="*/ 10 w 38"/>
                              <a:gd name="T41" fmla="*/ 9 h 39"/>
                              <a:gd name="T42" fmla="*/ 15 w 38"/>
                              <a:gd name="T43" fmla="*/ 7 h 39"/>
                              <a:gd name="T44" fmla="*/ 19 w 38"/>
                              <a:gd name="T45" fmla="*/ 5 h 39"/>
                              <a:gd name="T46" fmla="*/ 23 w 38"/>
                              <a:gd name="T47" fmla="*/ 3 h 39"/>
                              <a:gd name="T48" fmla="*/ 27 w 38"/>
                              <a:gd name="T49" fmla="*/ 3 h 39"/>
                              <a:gd name="T50" fmla="*/ 34 w 38"/>
                              <a:gd name="T51" fmla="*/ 0 h 39"/>
                              <a:gd name="T52" fmla="*/ 34 w 38"/>
                              <a:gd name="T53" fmla="*/ 0 h 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
                              <a:gd name="T82" fmla="*/ 0 h 39"/>
                              <a:gd name="T83" fmla="*/ 38 w 38"/>
                              <a:gd name="T84" fmla="*/ 39 h 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 h="39">
                                <a:moveTo>
                                  <a:pt x="34" y="0"/>
                                </a:moveTo>
                                <a:lnTo>
                                  <a:pt x="35" y="7"/>
                                </a:lnTo>
                                <a:lnTo>
                                  <a:pt x="37" y="11"/>
                                </a:lnTo>
                                <a:lnTo>
                                  <a:pt x="37" y="15"/>
                                </a:lnTo>
                                <a:lnTo>
                                  <a:pt x="37" y="22"/>
                                </a:lnTo>
                                <a:lnTo>
                                  <a:pt x="37" y="25"/>
                                </a:lnTo>
                                <a:lnTo>
                                  <a:pt x="35" y="30"/>
                                </a:lnTo>
                                <a:lnTo>
                                  <a:pt x="35" y="34"/>
                                </a:lnTo>
                                <a:lnTo>
                                  <a:pt x="34" y="38"/>
                                </a:lnTo>
                                <a:lnTo>
                                  <a:pt x="12" y="34"/>
                                </a:lnTo>
                                <a:lnTo>
                                  <a:pt x="10" y="32"/>
                                </a:lnTo>
                                <a:lnTo>
                                  <a:pt x="8" y="30"/>
                                </a:lnTo>
                                <a:lnTo>
                                  <a:pt x="6" y="28"/>
                                </a:lnTo>
                                <a:lnTo>
                                  <a:pt x="4" y="25"/>
                                </a:lnTo>
                                <a:lnTo>
                                  <a:pt x="4" y="23"/>
                                </a:lnTo>
                                <a:lnTo>
                                  <a:pt x="2" y="22"/>
                                </a:lnTo>
                                <a:lnTo>
                                  <a:pt x="0" y="20"/>
                                </a:lnTo>
                                <a:lnTo>
                                  <a:pt x="0" y="17"/>
                                </a:lnTo>
                                <a:lnTo>
                                  <a:pt x="2" y="13"/>
                                </a:lnTo>
                                <a:lnTo>
                                  <a:pt x="6" y="11"/>
                                </a:lnTo>
                                <a:lnTo>
                                  <a:pt x="10" y="9"/>
                                </a:lnTo>
                                <a:lnTo>
                                  <a:pt x="15" y="7"/>
                                </a:lnTo>
                                <a:lnTo>
                                  <a:pt x="19" y="5"/>
                                </a:lnTo>
                                <a:lnTo>
                                  <a:pt x="23" y="3"/>
                                </a:lnTo>
                                <a:lnTo>
                                  <a:pt x="27" y="3"/>
                                </a:lnTo>
                                <a:lnTo>
                                  <a:pt x="34" y="0"/>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06" name="Freeform 2235"/>
                          <p:cNvSpPr>
                            <a:spLocks/>
                          </p:cNvSpPr>
                          <p:nvPr/>
                        </p:nvSpPr>
                        <p:spPr bwMode="auto">
                          <a:xfrm>
                            <a:off x="3769" y="3691"/>
                            <a:ext cx="38" cy="39"/>
                          </a:xfrm>
                          <a:custGeom>
                            <a:avLst/>
                            <a:gdLst>
                              <a:gd name="T0" fmla="*/ 34 w 38"/>
                              <a:gd name="T1" fmla="*/ 0 h 39"/>
                              <a:gd name="T2" fmla="*/ 35 w 38"/>
                              <a:gd name="T3" fmla="*/ 7 h 39"/>
                              <a:gd name="T4" fmla="*/ 37 w 38"/>
                              <a:gd name="T5" fmla="*/ 11 h 39"/>
                              <a:gd name="T6" fmla="*/ 37 w 38"/>
                              <a:gd name="T7" fmla="*/ 15 h 39"/>
                              <a:gd name="T8" fmla="*/ 37 w 38"/>
                              <a:gd name="T9" fmla="*/ 22 h 39"/>
                              <a:gd name="T10" fmla="*/ 37 w 38"/>
                              <a:gd name="T11" fmla="*/ 25 h 39"/>
                              <a:gd name="T12" fmla="*/ 35 w 38"/>
                              <a:gd name="T13" fmla="*/ 30 h 39"/>
                              <a:gd name="T14" fmla="*/ 35 w 38"/>
                              <a:gd name="T15" fmla="*/ 34 h 39"/>
                              <a:gd name="T16" fmla="*/ 34 w 38"/>
                              <a:gd name="T17" fmla="*/ 38 h 39"/>
                              <a:gd name="T18" fmla="*/ 12 w 38"/>
                              <a:gd name="T19" fmla="*/ 34 h 39"/>
                              <a:gd name="T20" fmla="*/ 10 w 38"/>
                              <a:gd name="T21" fmla="*/ 32 h 39"/>
                              <a:gd name="T22" fmla="*/ 8 w 38"/>
                              <a:gd name="T23" fmla="*/ 30 h 39"/>
                              <a:gd name="T24" fmla="*/ 6 w 38"/>
                              <a:gd name="T25" fmla="*/ 28 h 39"/>
                              <a:gd name="T26" fmla="*/ 4 w 38"/>
                              <a:gd name="T27" fmla="*/ 25 h 39"/>
                              <a:gd name="T28" fmla="*/ 4 w 38"/>
                              <a:gd name="T29" fmla="*/ 23 h 39"/>
                              <a:gd name="T30" fmla="*/ 2 w 38"/>
                              <a:gd name="T31" fmla="*/ 22 h 39"/>
                              <a:gd name="T32" fmla="*/ 0 w 38"/>
                              <a:gd name="T33" fmla="*/ 20 h 39"/>
                              <a:gd name="T34" fmla="*/ 0 w 38"/>
                              <a:gd name="T35" fmla="*/ 17 h 39"/>
                              <a:gd name="T36" fmla="*/ 2 w 38"/>
                              <a:gd name="T37" fmla="*/ 13 h 39"/>
                              <a:gd name="T38" fmla="*/ 6 w 38"/>
                              <a:gd name="T39" fmla="*/ 11 h 39"/>
                              <a:gd name="T40" fmla="*/ 10 w 38"/>
                              <a:gd name="T41" fmla="*/ 9 h 39"/>
                              <a:gd name="T42" fmla="*/ 15 w 38"/>
                              <a:gd name="T43" fmla="*/ 7 h 39"/>
                              <a:gd name="T44" fmla="*/ 19 w 38"/>
                              <a:gd name="T45" fmla="*/ 5 h 39"/>
                              <a:gd name="T46" fmla="*/ 23 w 38"/>
                              <a:gd name="T47" fmla="*/ 3 h 39"/>
                              <a:gd name="T48" fmla="*/ 27 w 38"/>
                              <a:gd name="T49" fmla="*/ 3 h 39"/>
                              <a:gd name="T50" fmla="*/ 34 w 38"/>
                              <a:gd name="T51" fmla="*/ 0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39"/>
                              <a:gd name="T80" fmla="*/ 38 w 38"/>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39">
                                <a:moveTo>
                                  <a:pt x="34" y="0"/>
                                </a:moveTo>
                                <a:lnTo>
                                  <a:pt x="35" y="7"/>
                                </a:lnTo>
                                <a:lnTo>
                                  <a:pt x="37" y="11"/>
                                </a:lnTo>
                                <a:lnTo>
                                  <a:pt x="37" y="15"/>
                                </a:lnTo>
                                <a:lnTo>
                                  <a:pt x="37" y="22"/>
                                </a:lnTo>
                                <a:lnTo>
                                  <a:pt x="37" y="25"/>
                                </a:lnTo>
                                <a:lnTo>
                                  <a:pt x="35" y="30"/>
                                </a:lnTo>
                                <a:lnTo>
                                  <a:pt x="35" y="34"/>
                                </a:lnTo>
                                <a:lnTo>
                                  <a:pt x="34" y="38"/>
                                </a:lnTo>
                                <a:lnTo>
                                  <a:pt x="12" y="34"/>
                                </a:lnTo>
                                <a:lnTo>
                                  <a:pt x="10" y="32"/>
                                </a:lnTo>
                                <a:lnTo>
                                  <a:pt x="8" y="30"/>
                                </a:lnTo>
                                <a:lnTo>
                                  <a:pt x="6" y="28"/>
                                </a:lnTo>
                                <a:lnTo>
                                  <a:pt x="4" y="25"/>
                                </a:lnTo>
                                <a:lnTo>
                                  <a:pt x="4" y="23"/>
                                </a:lnTo>
                                <a:lnTo>
                                  <a:pt x="2" y="22"/>
                                </a:lnTo>
                                <a:lnTo>
                                  <a:pt x="0" y="20"/>
                                </a:lnTo>
                                <a:lnTo>
                                  <a:pt x="0" y="17"/>
                                </a:lnTo>
                                <a:lnTo>
                                  <a:pt x="2" y="13"/>
                                </a:lnTo>
                                <a:lnTo>
                                  <a:pt x="6" y="11"/>
                                </a:lnTo>
                                <a:lnTo>
                                  <a:pt x="10" y="9"/>
                                </a:lnTo>
                                <a:lnTo>
                                  <a:pt x="15" y="7"/>
                                </a:lnTo>
                                <a:lnTo>
                                  <a:pt x="19" y="5"/>
                                </a:lnTo>
                                <a:lnTo>
                                  <a:pt x="23" y="3"/>
                                </a:lnTo>
                                <a:lnTo>
                                  <a:pt x="27" y="3"/>
                                </a:lnTo>
                                <a:lnTo>
                                  <a:pt x="34"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07" name="Freeform 2236"/>
                          <p:cNvSpPr>
                            <a:spLocks/>
                          </p:cNvSpPr>
                          <p:nvPr/>
                        </p:nvSpPr>
                        <p:spPr bwMode="auto">
                          <a:xfrm>
                            <a:off x="3786" y="3696"/>
                            <a:ext cx="19" cy="24"/>
                          </a:xfrm>
                          <a:custGeom>
                            <a:avLst/>
                            <a:gdLst>
                              <a:gd name="T0" fmla="*/ 10 w 19"/>
                              <a:gd name="T1" fmla="*/ 0 h 24"/>
                              <a:gd name="T2" fmla="*/ 8 w 19"/>
                              <a:gd name="T3" fmla="*/ 2 h 24"/>
                              <a:gd name="T4" fmla="*/ 6 w 19"/>
                              <a:gd name="T5" fmla="*/ 2 h 24"/>
                              <a:gd name="T6" fmla="*/ 3 w 19"/>
                              <a:gd name="T7" fmla="*/ 2 h 24"/>
                              <a:gd name="T8" fmla="*/ 3 w 19"/>
                              <a:gd name="T9" fmla="*/ 4 h 24"/>
                              <a:gd name="T10" fmla="*/ 2 w 19"/>
                              <a:gd name="T11" fmla="*/ 6 h 24"/>
                              <a:gd name="T12" fmla="*/ 2 w 19"/>
                              <a:gd name="T13" fmla="*/ 8 h 24"/>
                              <a:gd name="T14" fmla="*/ 2 w 19"/>
                              <a:gd name="T15" fmla="*/ 10 h 24"/>
                              <a:gd name="T16" fmla="*/ 0 w 19"/>
                              <a:gd name="T17" fmla="*/ 12 h 24"/>
                              <a:gd name="T18" fmla="*/ 2 w 19"/>
                              <a:gd name="T19" fmla="*/ 15 h 24"/>
                              <a:gd name="T20" fmla="*/ 2 w 19"/>
                              <a:gd name="T21" fmla="*/ 17 h 24"/>
                              <a:gd name="T22" fmla="*/ 2 w 19"/>
                              <a:gd name="T23" fmla="*/ 18 h 24"/>
                              <a:gd name="T24" fmla="*/ 3 w 19"/>
                              <a:gd name="T25" fmla="*/ 18 h 24"/>
                              <a:gd name="T26" fmla="*/ 3 w 19"/>
                              <a:gd name="T27" fmla="*/ 20 h 24"/>
                              <a:gd name="T28" fmla="*/ 6 w 19"/>
                              <a:gd name="T29" fmla="*/ 23 h 24"/>
                              <a:gd name="T30" fmla="*/ 8 w 19"/>
                              <a:gd name="T31" fmla="*/ 23 h 24"/>
                              <a:gd name="T32" fmla="*/ 10 w 19"/>
                              <a:gd name="T33" fmla="*/ 23 h 24"/>
                              <a:gd name="T34" fmla="*/ 12 w 19"/>
                              <a:gd name="T35" fmla="*/ 23 h 24"/>
                              <a:gd name="T36" fmla="*/ 12 w 19"/>
                              <a:gd name="T37" fmla="*/ 23 h 24"/>
                              <a:gd name="T38" fmla="*/ 15 w 19"/>
                              <a:gd name="T39" fmla="*/ 20 h 24"/>
                              <a:gd name="T40" fmla="*/ 17 w 19"/>
                              <a:gd name="T41" fmla="*/ 18 h 24"/>
                              <a:gd name="T42" fmla="*/ 17 w 19"/>
                              <a:gd name="T43" fmla="*/ 18 h 24"/>
                              <a:gd name="T44" fmla="*/ 18 w 19"/>
                              <a:gd name="T45" fmla="*/ 17 h 24"/>
                              <a:gd name="T46" fmla="*/ 18 w 19"/>
                              <a:gd name="T47" fmla="*/ 15 h 24"/>
                              <a:gd name="T48" fmla="*/ 18 w 19"/>
                              <a:gd name="T49" fmla="*/ 12 h 24"/>
                              <a:gd name="T50" fmla="*/ 18 w 19"/>
                              <a:gd name="T51" fmla="*/ 10 h 24"/>
                              <a:gd name="T52" fmla="*/ 18 w 19"/>
                              <a:gd name="T53" fmla="*/ 8 h 24"/>
                              <a:gd name="T54" fmla="*/ 17 w 19"/>
                              <a:gd name="T55" fmla="*/ 6 h 24"/>
                              <a:gd name="T56" fmla="*/ 17 w 19"/>
                              <a:gd name="T57" fmla="*/ 4 h 24"/>
                              <a:gd name="T58" fmla="*/ 15 w 19"/>
                              <a:gd name="T59" fmla="*/ 2 h 24"/>
                              <a:gd name="T60" fmla="*/ 12 w 19"/>
                              <a:gd name="T61" fmla="*/ 2 h 24"/>
                              <a:gd name="T62" fmla="*/ 12 w 19"/>
                              <a:gd name="T63" fmla="*/ 2 h 24"/>
                              <a:gd name="T64" fmla="*/ 10 w 19"/>
                              <a:gd name="T65" fmla="*/ 0 h 24"/>
                              <a:gd name="T66" fmla="*/ 10 w 19"/>
                              <a:gd name="T67" fmla="*/ 0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24"/>
                              <a:gd name="T104" fmla="*/ 19 w 19"/>
                              <a:gd name="T105" fmla="*/ 24 h 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24">
                                <a:moveTo>
                                  <a:pt x="10" y="0"/>
                                </a:moveTo>
                                <a:lnTo>
                                  <a:pt x="8" y="2"/>
                                </a:lnTo>
                                <a:lnTo>
                                  <a:pt x="6" y="2"/>
                                </a:lnTo>
                                <a:lnTo>
                                  <a:pt x="3" y="2"/>
                                </a:lnTo>
                                <a:lnTo>
                                  <a:pt x="3" y="4"/>
                                </a:lnTo>
                                <a:lnTo>
                                  <a:pt x="2" y="6"/>
                                </a:lnTo>
                                <a:lnTo>
                                  <a:pt x="2" y="8"/>
                                </a:lnTo>
                                <a:lnTo>
                                  <a:pt x="2" y="10"/>
                                </a:lnTo>
                                <a:lnTo>
                                  <a:pt x="0" y="12"/>
                                </a:lnTo>
                                <a:lnTo>
                                  <a:pt x="2" y="15"/>
                                </a:lnTo>
                                <a:lnTo>
                                  <a:pt x="2" y="17"/>
                                </a:lnTo>
                                <a:lnTo>
                                  <a:pt x="2" y="18"/>
                                </a:lnTo>
                                <a:lnTo>
                                  <a:pt x="3" y="18"/>
                                </a:lnTo>
                                <a:lnTo>
                                  <a:pt x="3" y="20"/>
                                </a:lnTo>
                                <a:lnTo>
                                  <a:pt x="6" y="23"/>
                                </a:lnTo>
                                <a:lnTo>
                                  <a:pt x="8" y="23"/>
                                </a:lnTo>
                                <a:lnTo>
                                  <a:pt x="10" y="23"/>
                                </a:lnTo>
                                <a:lnTo>
                                  <a:pt x="12" y="23"/>
                                </a:lnTo>
                                <a:lnTo>
                                  <a:pt x="15" y="20"/>
                                </a:lnTo>
                                <a:lnTo>
                                  <a:pt x="17" y="18"/>
                                </a:lnTo>
                                <a:lnTo>
                                  <a:pt x="18" y="17"/>
                                </a:lnTo>
                                <a:lnTo>
                                  <a:pt x="18" y="15"/>
                                </a:lnTo>
                                <a:lnTo>
                                  <a:pt x="18" y="12"/>
                                </a:lnTo>
                                <a:lnTo>
                                  <a:pt x="18" y="10"/>
                                </a:lnTo>
                                <a:lnTo>
                                  <a:pt x="18" y="8"/>
                                </a:lnTo>
                                <a:lnTo>
                                  <a:pt x="17" y="6"/>
                                </a:lnTo>
                                <a:lnTo>
                                  <a:pt x="17" y="4"/>
                                </a:lnTo>
                                <a:lnTo>
                                  <a:pt x="15" y="2"/>
                                </a:lnTo>
                                <a:lnTo>
                                  <a:pt x="12" y="2"/>
                                </a:lnTo>
                                <a:lnTo>
                                  <a:pt x="10" y="0"/>
                                </a:lnTo>
                              </a:path>
                            </a:pathLst>
                          </a:custGeom>
                          <a:solidFill>
                            <a:srgbClr val="0000A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08" name="Freeform 2237"/>
                          <p:cNvSpPr>
                            <a:spLocks/>
                          </p:cNvSpPr>
                          <p:nvPr/>
                        </p:nvSpPr>
                        <p:spPr bwMode="auto">
                          <a:xfrm>
                            <a:off x="3786" y="3696"/>
                            <a:ext cx="19" cy="24"/>
                          </a:xfrm>
                          <a:custGeom>
                            <a:avLst/>
                            <a:gdLst>
                              <a:gd name="T0" fmla="*/ 10 w 19"/>
                              <a:gd name="T1" fmla="*/ 0 h 24"/>
                              <a:gd name="T2" fmla="*/ 8 w 19"/>
                              <a:gd name="T3" fmla="*/ 2 h 24"/>
                              <a:gd name="T4" fmla="*/ 6 w 19"/>
                              <a:gd name="T5" fmla="*/ 2 h 24"/>
                              <a:gd name="T6" fmla="*/ 3 w 19"/>
                              <a:gd name="T7" fmla="*/ 2 h 24"/>
                              <a:gd name="T8" fmla="*/ 3 w 19"/>
                              <a:gd name="T9" fmla="*/ 4 h 24"/>
                              <a:gd name="T10" fmla="*/ 2 w 19"/>
                              <a:gd name="T11" fmla="*/ 6 h 24"/>
                              <a:gd name="T12" fmla="*/ 2 w 19"/>
                              <a:gd name="T13" fmla="*/ 8 h 24"/>
                              <a:gd name="T14" fmla="*/ 2 w 19"/>
                              <a:gd name="T15" fmla="*/ 10 h 24"/>
                              <a:gd name="T16" fmla="*/ 0 w 19"/>
                              <a:gd name="T17" fmla="*/ 12 h 24"/>
                              <a:gd name="T18" fmla="*/ 2 w 19"/>
                              <a:gd name="T19" fmla="*/ 15 h 24"/>
                              <a:gd name="T20" fmla="*/ 2 w 19"/>
                              <a:gd name="T21" fmla="*/ 17 h 24"/>
                              <a:gd name="T22" fmla="*/ 2 w 19"/>
                              <a:gd name="T23" fmla="*/ 18 h 24"/>
                              <a:gd name="T24" fmla="*/ 3 w 19"/>
                              <a:gd name="T25" fmla="*/ 18 h 24"/>
                              <a:gd name="T26" fmla="*/ 3 w 19"/>
                              <a:gd name="T27" fmla="*/ 20 h 24"/>
                              <a:gd name="T28" fmla="*/ 6 w 19"/>
                              <a:gd name="T29" fmla="*/ 23 h 24"/>
                              <a:gd name="T30" fmla="*/ 8 w 19"/>
                              <a:gd name="T31" fmla="*/ 23 h 24"/>
                              <a:gd name="T32" fmla="*/ 10 w 19"/>
                              <a:gd name="T33" fmla="*/ 23 h 24"/>
                              <a:gd name="T34" fmla="*/ 12 w 19"/>
                              <a:gd name="T35" fmla="*/ 23 h 24"/>
                              <a:gd name="T36" fmla="*/ 15 w 19"/>
                              <a:gd name="T37" fmla="*/ 20 h 24"/>
                              <a:gd name="T38" fmla="*/ 17 w 19"/>
                              <a:gd name="T39" fmla="*/ 18 h 24"/>
                              <a:gd name="T40" fmla="*/ 18 w 19"/>
                              <a:gd name="T41" fmla="*/ 17 h 24"/>
                              <a:gd name="T42" fmla="*/ 18 w 19"/>
                              <a:gd name="T43" fmla="*/ 15 h 24"/>
                              <a:gd name="T44" fmla="*/ 18 w 19"/>
                              <a:gd name="T45" fmla="*/ 12 h 24"/>
                              <a:gd name="T46" fmla="*/ 18 w 19"/>
                              <a:gd name="T47" fmla="*/ 10 h 24"/>
                              <a:gd name="T48" fmla="*/ 18 w 19"/>
                              <a:gd name="T49" fmla="*/ 8 h 24"/>
                              <a:gd name="T50" fmla="*/ 17 w 19"/>
                              <a:gd name="T51" fmla="*/ 6 h 24"/>
                              <a:gd name="T52" fmla="*/ 17 w 19"/>
                              <a:gd name="T53" fmla="*/ 4 h 24"/>
                              <a:gd name="T54" fmla="*/ 15 w 19"/>
                              <a:gd name="T55" fmla="*/ 2 h 24"/>
                              <a:gd name="T56" fmla="*/ 12 w 19"/>
                              <a:gd name="T57" fmla="*/ 2 h 24"/>
                              <a:gd name="T58" fmla="*/ 10 w 19"/>
                              <a:gd name="T59" fmla="*/ 0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24"/>
                              <a:gd name="T92" fmla="*/ 19 w 19"/>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24">
                                <a:moveTo>
                                  <a:pt x="10" y="0"/>
                                </a:moveTo>
                                <a:lnTo>
                                  <a:pt x="8" y="2"/>
                                </a:lnTo>
                                <a:lnTo>
                                  <a:pt x="6" y="2"/>
                                </a:lnTo>
                                <a:lnTo>
                                  <a:pt x="3" y="2"/>
                                </a:lnTo>
                                <a:lnTo>
                                  <a:pt x="3" y="4"/>
                                </a:lnTo>
                                <a:lnTo>
                                  <a:pt x="2" y="6"/>
                                </a:lnTo>
                                <a:lnTo>
                                  <a:pt x="2" y="8"/>
                                </a:lnTo>
                                <a:lnTo>
                                  <a:pt x="2" y="10"/>
                                </a:lnTo>
                                <a:lnTo>
                                  <a:pt x="0" y="12"/>
                                </a:lnTo>
                                <a:lnTo>
                                  <a:pt x="2" y="15"/>
                                </a:lnTo>
                                <a:lnTo>
                                  <a:pt x="2" y="17"/>
                                </a:lnTo>
                                <a:lnTo>
                                  <a:pt x="2" y="18"/>
                                </a:lnTo>
                                <a:lnTo>
                                  <a:pt x="3" y="18"/>
                                </a:lnTo>
                                <a:lnTo>
                                  <a:pt x="3" y="20"/>
                                </a:lnTo>
                                <a:lnTo>
                                  <a:pt x="6" y="23"/>
                                </a:lnTo>
                                <a:lnTo>
                                  <a:pt x="8" y="23"/>
                                </a:lnTo>
                                <a:lnTo>
                                  <a:pt x="10" y="23"/>
                                </a:lnTo>
                                <a:lnTo>
                                  <a:pt x="12" y="23"/>
                                </a:lnTo>
                                <a:lnTo>
                                  <a:pt x="15" y="20"/>
                                </a:lnTo>
                                <a:lnTo>
                                  <a:pt x="17" y="18"/>
                                </a:lnTo>
                                <a:lnTo>
                                  <a:pt x="18" y="17"/>
                                </a:lnTo>
                                <a:lnTo>
                                  <a:pt x="18" y="15"/>
                                </a:lnTo>
                                <a:lnTo>
                                  <a:pt x="18" y="12"/>
                                </a:lnTo>
                                <a:lnTo>
                                  <a:pt x="18" y="10"/>
                                </a:lnTo>
                                <a:lnTo>
                                  <a:pt x="18" y="8"/>
                                </a:lnTo>
                                <a:lnTo>
                                  <a:pt x="17" y="6"/>
                                </a:lnTo>
                                <a:lnTo>
                                  <a:pt x="17" y="4"/>
                                </a:lnTo>
                                <a:lnTo>
                                  <a:pt x="15" y="2"/>
                                </a:lnTo>
                                <a:lnTo>
                                  <a:pt x="12" y="2"/>
                                </a:lnTo>
                                <a:lnTo>
                                  <a:pt x="10"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09" name="Freeform 2238"/>
                          <p:cNvSpPr>
                            <a:spLocks/>
                          </p:cNvSpPr>
                          <p:nvPr/>
                        </p:nvSpPr>
                        <p:spPr bwMode="auto">
                          <a:xfrm>
                            <a:off x="3796" y="3702"/>
                            <a:ext cx="8" cy="10"/>
                          </a:xfrm>
                          <a:custGeom>
                            <a:avLst/>
                            <a:gdLst>
                              <a:gd name="T0" fmla="*/ 2 w 8"/>
                              <a:gd name="T1" fmla="*/ 4 h 10"/>
                              <a:gd name="T2" fmla="*/ 0 w 8"/>
                              <a:gd name="T3" fmla="*/ 9 h 10"/>
                              <a:gd name="T4" fmla="*/ 0 w 8"/>
                              <a:gd name="T5" fmla="*/ 9 h 10"/>
                              <a:gd name="T6" fmla="*/ 0 w 8"/>
                              <a:gd name="T7" fmla="*/ 9 h 10"/>
                              <a:gd name="T8" fmla="*/ 0 w 8"/>
                              <a:gd name="T9" fmla="*/ 6 h 10"/>
                              <a:gd name="T10" fmla="*/ 0 w 8"/>
                              <a:gd name="T11" fmla="*/ 6 h 10"/>
                              <a:gd name="T12" fmla="*/ 0 w 8"/>
                              <a:gd name="T13" fmla="*/ 6 h 10"/>
                              <a:gd name="T14" fmla="*/ 0 w 8"/>
                              <a:gd name="T15" fmla="*/ 6 h 10"/>
                              <a:gd name="T16" fmla="*/ 0 w 8"/>
                              <a:gd name="T17" fmla="*/ 4 h 10"/>
                              <a:gd name="T18" fmla="*/ 0 w 8"/>
                              <a:gd name="T19" fmla="*/ 4 h 10"/>
                              <a:gd name="T20" fmla="*/ 0 w 8"/>
                              <a:gd name="T21" fmla="*/ 4 h 10"/>
                              <a:gd name="T22" fmla="*/ 0 w 8"/>
                              <a:gd name="T23" fmla="*/ 2 h 10"/>
                              <a:gd name="T24" fmla="*/ 0 w 8"/>
                              <a:gd name="T25" fmla="*/ 2 h 10"/>
                              <a:gd name="T26" fmla="*/ 0 w 8"/>
                              <a:gd name="T27" fmla="*/ 0 h 10"/>
                              <a:gd name="T28" fmla="*/ 0 w 8"/>
                              <a:gd name="T29" fmla="*/ 0 h 10"/>
                              <a:gd name="T30" fmla="*/ 2 w 8"/>
                              <a:gd name="T31" fmla="*/ 0 h 10"/>
                              <a:gd name="T32" fmla="*/ 2 w 8"/>
                              <a:gd name="T33" fmla="*/ 0 h 10"/>
                              <a:gd name="T34" fmla="*/ 2 w 8"/>
                              <a:gd name="T35" fmla="*/ 0 h 10"/>
                              <a:gd name="T36" fmla="*/ 5 w 8"/>
                              <a:gd name="T37" fmla="*/ 0 h 10"/>
                              <a:gd name="T38" fmla="*/ 5 w 8"/>
                              <a:gd name="T39" fmla="*/ 0 h 10"/>
                              <a:gd name="T40" fmla="*/ 5 w 8"/>
                              <a:gd name="T41" fmla="*/ 0 h 10"/>
                              <a:gd name="T42" fmla="*/ 7 w 8"/>
                              <a:gd name="T43" fmla="*/ 0 h 10"/>
                              <a:gd name="T44" fmla="*/ 7 w 8"/>
                              <a:gd name="T45" fmla="*/ 2 h 10"/>
                              <a:gd name="T46" fmla="*/ 7 w 8"/>
                              <a:gd name="T47" fmla="*/ 2 h 10"/>
                              <a:gd name="T48" fmla="*/ 7 w 8"/>
                              <a:gd name="T49" fmla="*/ 4 h 10"/>
                              <a:gd name="T50" fmla="*/ 7 w 8"/>
                              <a:gd name="T51" fmla="*/ 4 h 10"/>
                              <a:gd name="T52" fmla="*/ 7 w 8"/>
                              <a:gd name="T53" fmla="*/ 4 h 10"/>
                              <a:gd name="T54" fmla="*/ 7 w 8"/>
                              <a:gd name="T55" fmla="*/ 6 h 10"/>
                              <a:gd name="T56" fmla="*/ 7 w 8"/>
                              <a:gd name="T57" fmla="*/ 6 h 10"/>
                              <a:gd name="T58" fmla="*/ 7 w 8"/>
                              <a:gd name="T59" fmla="*/ 6 h 10"/>
                              <a:gd name="T60" fmla="*/ 7 w 8"/>
                              <a:gd name="T61" fmla="*/ 9 h 10"/>
                              <a:gd name="T62" fmla="*/ 7 w 8"/>
                              <a:gd name="T63" fmla="*/ 9 h 10"/>
                              <a:gd name="T64" fmla="*/ 7 w 8"/>
                              <a:gd name="T65" fmla="*/ 9 h 10"/>
                              <a:gd name="T66" fmla="*/ 5 w 8"/>
                              <a:gd name="T67" fmla="*/ 9 h 10"/>
                              <a:gd name="T68" fmla="*/ 2 w 8"/>
                              <a:gd name="T69" fmla="*/ 4 h 10"/>
                              <a:gd name="T70" fmla="*/ 2 w 8"/>
                              <a:gd name="T71" fmla="*/ 4 h 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
                              <a:gd name="T109" fmla="*/ 0 h 10"/>
                              <a:gd name="T110" fmla="*/ 8 w 8"/>
                              <a:gd name="T111" fmla="*/ 10 h 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 h="10">
                                <a:moveTo>
                                  <a:pt x="2" y="4"/>
                                </a:moveTo>
                                <a:lnTo>
                                  <a:pt x="0" y="9"/>
                                </a:lnTo>
                                <a:lnTo>
                                  <a:pt x="0" y="6"/>
                                </a:lnTo>
                                <a:lnTo>
                                  <a:pt x="0" y="4"/>
                                </a:lnTo>
                                <a:lnTo>
                                  <a:pt x="0" y="2"/>
                                </a:lnTo>
                                <a:lnTo>
                                  <a:pt x="0" y="0"/>
                                </a:lnTo>
                                <a:lnTo>
                                  <a:pt x="2" y="0"/>
                                </a:lnTo>
                                <a:lnTo>
                                  <a:pt x="5" y="0"/>
                                </a:lnTo>
                                <a:lnTo>
                                  <a:pt x="7" y="0"/>
                                </a:lnTo>
                                <a:lnTo>
                                  <a:pt x="7" y="2"/>
                                </a:lnTo>
                                <a:lnTo>
                                  <a:pt x="7" y="4"/>
                                </a:lnTo>
                                <a:lnTo>
                                  <a:pt x="7" y="6"/>
                                </a:lnTo>
                                <a:lnTo>
                                  <a:pt x="7" y="9"/>
                                </a:lnTo>
                                <a:lnTo>
                                  <a:pt x="5" y="9"/>
                                </a:lnTo>
                                <a:lnTo>
                                  <a:pt x="2" y="4"/>
                                </a:lnTo>
                              </a:path>
                            </a:pathLst>
                          </a:custGeom>
                          <a:solidFill>
                            <a:srgbClr val="FF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10" name="Freeform 2239"/>
                          <p:cNvSpPr>
                            <a:spLocks/>
                          </p:cNvSpPr>
                          <p:nvPr/>
                        </p:nvSpPr>
                        <p:spPr bwMode="auto">
                          <a:xfrm>
                            <a:off x="3796" y="3702"/>
                            <a:ext cx="8" cy="10"/>
                          </a:xfrm>
                          <a:custGeom>
                            <a:avLst/>
                            <a:gdLst>
                              <a:gd name="T0" fmla="*/ 2 w 8"/>
                              <a:gd name="T1" fmla="*/ 4 h 10"/>
                              <a:gd name="T2" fmla="*/ 0 w 8"/>
                              <a:gd name="T3" fmla="*/ 9 h 10"/>
                              <a:gd name="T4" fmla="*/ 0 w 8"/>
                              <a:gd name="T5" fmla="*/ 6 h 10"/>
                              <a:gd name="T6" fmla="*/ 0 w 8"/>
                              <a:gd name="T7" fmla="*/ 4 h 10"/>
                              <a:gd name="T8" fmla="*/ 0 w 8"/>
                              <a:gd name="T9" fmla="*/ 2 h 10"/>
                              <a:gd name="T10" fmla="*/ 0 w 8"/>
                              <a:gd name="T11" fmla="*/ 0 h 10"/>
                              <a:gd name="T12" fmla="*/ 2 w 8"/>
                              <a:gd name="T13" fmla="*/ 0 h 10"/>
                              <a:gd name="T14" fmla="*/ 5 w 8"/>
                              <a:gd name="T15" fmla="*/ 0 h 10"/>
                              <a:gd name="T16" fmla="*/ 7 w 8"/>
                              <a:gd name="T17" fmla="*/ 0 h 10"/>
                              <a:gd name="T18" fmla="*/ 7 w 8"/>
                              <a:gd name="T19" fmla="*/ 2 h 10"/>
                              <a:gd name="T20" fmla="*/ 7 w 8"/>
                              <a:gd name="T21" fmla="*/ 4 h 10"/>
                              <a:gd name="T22" fmla="*/ 7 w 8"/>
                              <a:gd name="T23" fmla="*/ 6 h 10"/>
                              <a:gd name="T24" fmla="*/ 7 w 8"/>
                              <a:gd name="T25" fmla="*/ 9 h 10"/>
                              <a:gd name="T26" fmla="*/ 5 w 8"/>
                              <a:gd name="T27" fmla="*/ 9 h 10"/>
                              <a:gd name="T28" fmla="*/ 2 w 8"/>
                              <a:gd name="T29" fmla="*/ 4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10"/>
                              <a:gd name="T47" fmla="*/ 8 w 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10">
                                <a:moveTo>
                                  <a:pt x="2" y="4"/>
                                </a:moveTo>
                                <a:lnTo>
                                  <a:pt x="0" y="9"/>
                                </a:lnTo>
                                <a:lnTo>
                                  <a:pt x="0" y="6"/>
                                </a:lnTo>
                                <a:lnTo>
                                  <a:pt x="0" y="4"/>
                                </a:lnTo>
                                <a:lnTo>
                                  <a:pt x="0" y="2"/>
                                </a:lnTo>
                                <a:lnTo>
                                  <a:pt x="0" y="0"/>
                                </a:lnTo>
                                <a:lnTo>
                                  <a:pt x="2" y="0"/>
                                </a:lnTo>
                                <a:lnTo>
                                  <a:pt x="5" y="0"/>
                                </a:lnTo>
                                <a:lnTo>
                                  <a:pt x="7" y="0"/>
                                </a:lnTo>
                                <a:lnTo>
                                  <a:pt x="7" y="2"/>
                                </a:lnTo>
                                <a:lnTo>
                                  <a:pt x="7" y="4"/>
                                </a:lnTo>
                                <a:lnTo>
                                  <a:pt x="7" y="6"/>
                                </a:lnTo>
                                <a:lnTo>
                                  <a:pt x="7" y="9"/>
                                </a:lnTo>
                                <a:lnTo>
                                  <a:pt x="5" y="9"/>
                                </a:lnTo>
                                <a:lnTo>
                                  <a:pt x="2" y="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11" name="Freeform 2240"/>
                          <p:cNvSpPr>
                            <a:spLocks/>
                          </p:cNvSpPr>
                          <p:nvPr/>
                        </p:nvSpPr>
                        <p:spPr bwMode="auto">
                          <a:xfrm>
                            <a:off x="3748" y="3671"/>
                            <a:ext cx="68" cy="114"/>
                          </a:xfrm>
                          <a:custGeom>
                            <a:avLst/>
                            <a:gdLst>
                              <a:gd name="T0" fmla="*/ 31 w 68"/>
                              <a:gd name="T1" fmla="*/ 106 h 114"/>
                              <a:gd name="T2" fmla="*/ 40 w 68"/>
                              <a:gd name="T3" fmla="*/ 98 h 114"/>
                              <a:gd name="T4" fmla="*/ 48 w 68"/>
                              <a:gd name="T5" fmla="*/ 90 h 114"/>
                              <a:gd name="T6" fmla="*/ 55 w 68"/>
                              <a:gd name="T7" fmla="*/ 79 h 114"/>
                              <a:gd name="T8" fmla="*/ 33 w 68"/>
                              <a:gd name="T9" fmla="*/ 54 h 114"/>
                              <a:gd name="T10" fmla="*/ 29 w 68"/>
                              <a:gd name="T11" fmla="*/ 52 h 114"/>
                              <a:gd name="T12" fmla="*/ 25 w 68"/>
                              <a:gd name="T13" fmla="*/ 48 h 114"/>
                              <a:gd name="T14" fmla="*/ 23 w 68"/>
                              <a:gd name="T15" fmla="*/ 43 h 114"/>
                              <a:gd name="T16" fmla="*/ 19 w 68"/>
                              <a:gd name="T17" fmla="*/ 37 h 114"/>
                              <a:gd name="T18" fmla="*/ 0 w 68"/>
                              <a:gd name="T19" fmla="*/ 48 h 114"/>
                              <a:gd name="T20" fmla="*/ 4 w 68"/>
                              <a:gd name="T21" fmla="*/ 42 h 114"/>
                              <a:gd name="T22" fmla="*/ 6 w 68"/>
                              <a:gd name="T23" fmla="*/ 35 h 114"/>
                              <a:gd name="T24" fmla="*/ 6 w 68"/>
                              <a:gd name="T25" fmla="*/ 29 h 114"/>
                              <a:gd name="T26" fmla="*/ 0 w 68"/>
                              <a:gd name="T27" fmla="*/ 25 h 114"/>
                              <a:gd name="T28" fmla="*/ 4 w 68"/>
                              <a:gd name="T29" fmla="*/ 25 h 114"/>
                              <a:gd name="T30" fmla="*/ 6 w 68"/>
                              <a:gd name="T31" fmla="*/ 27 h 114"/>
                              <a:gd name="T32" fmla="*/ 8 w 68"/>
                              <a:gd name="T33" fmla="*/ 31 h 114"/>
                              <a:gd name="T34" fmla="*/ 11 w 68"/>
                              <a:gd name="T35" fmla="*/ 33 h 114"/>
                              <a:gd name="T36" fmla="*/ 21 w 68"/>
                              <a:gd name="T37" fmla="*/ 25 h 114"/>
                              <a:gd name="T38" fmla="*/ 38 w 68"/>
                              <a:gd name="T39" fmla="*/ 19 h 114"/>
                              <a:gd name="T40" fmla="*/ 53 w 68"/>
                              <a:gd name="T41" fmla="*/ 12 h 114"/>
                              <a:gd name="T42" fmla="*/ 58 w 68"/>
                              <a:gd name="T43" fmla="*/ 0 h 114"/>
                              <a:gd name="T44" fmla="*/ 58 w 68"/>
                              <a:gd name="T45" fmla="*/ 6 h 114"/>
                              <a:gd name="T46" fmla="*/ 58 w 68"/>
                              <a:gd name="T47" fmla="*/ 10 h 114"/>
                              <a:gd name="T48" fmla="*/ 56 w 68"/>
                              <a:gd name="T49" fmla="*/ 14 h 114"/>
                              <a:gd name="T50" fmla="*/ 53 w 68"/>
                              <a:gd name="T51" fmla="*/ 19 h 114"/>
                              <a:gd name="T52" fmla="*/ 67 w 68"/>
                              <a:gd name="T53" fmla="*/ 19 h 114"/>
                              <a:gd name="T54" fmla="*/ 67 w 68"/>
                              <a:gd name="T55" fmla="*/ 20 h 114"/>
                              <a:gd name="T56" fmla="*/ 65 w 68"/>
                              <a:gd name="T57" fmla="*/ 20 h 114"/>
                              <a:gd name="T58" fmla="*/ 63 w 68"/>
                              <a:gd name="T59" fmla="*/ 23 h 114"/>
                              <a:gd name="T60" fmla="*/ 55 w 68"/>
                              <a:gd name="T61" fmla="*/ 23 h 114"/>
                              <a:gd name="T62" fmla="*/ 44 w 68"/>
                              <a:gd name="T63" fmla="*/ 23 h 114"/>
                              <a:gd name="T64" fmla="*/ 33 w 68"/>
                              <a:gd name="T65" fmla="*/ 27 h 114"/>
                              <a:gd name="T66" fmla="*/ 25 w 68"/>
                              <a:gd name="T67" fmla="*/ 33 h 114"/>
                              <a:gd name="T68" fmla="*/ 23 w 68"/>
                              <a:gd name="T69" fmla="*/ 42 h 114"/>
                              <a:gd name="T70" fmla="*/ 29 w 68"/>
                              <a:gd name="T71" fmla="*/ 50 h 114"/>
                              <a:gd name="T72" fmla="*/ 40 w 68"/>
                              <a:gd name="T73" fmla="*/ 58 h 114"/>
                              <a:gd name="T74" fmla="*/ 50 w 68"/>
                              <a:gd name="T75" fmla="*/ 67 h 114"/>
                              <a:gd name="T76" fmla="*/ 55 w 68"/>
                              <a:gd name="T77" fmla="*/ 77 h 114"/>
                              <a:gd name="T78" fmla="*/ 53 w 68"/>
                              <a:gd name="T79" fmla="*/ 90 h 114"/>
                              <a:gd name="T80" fmla="*/ 44 w 68"/>
                              <a:gd name="T81" fmla="*/ 100 h 114"/>
                              <a:gd name="T82" fmla="*/ 31 w 68"/>
                              <a:gd name="T83" fmla="*/ 108 h 114"/>
                              <a:gd name="T84" fmla="*/ 25 w 68"/>
                              <a:gd name="T85" fmla="*/ 113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114"/>
                              <a:gd name="T131" fmla="*/ 68 w 6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114">
                                <a:moveTo>
                                  <a:pt x="25" y="113"/>
                                </a:moveTo>
                                <a:lnTo>
                                  <a:pt x="31" y="106"/>
                                </a:lnTo>
                                <a:lnTo>
                                  <a:pt x="36" y="102"/>
                                </a:lnTo>
                                <a:lnTo>
                                  <a:pt x="40" y="98"/>
                                </a:lnTo>
                                <a:lnTo>
                                  <a:pt x="44" y="94"/>
                                </a:lnTo>
                                <a:lnTo>
                                  <a:pt x="48" y="90"/>
                                </a:lnTo>
                                <a:lnTo>
                                  <a:pt x="53" y="85"/>
                                </a:lnTo>
                                <a:lnTo>
                                  <a:pt x="55" y="79"/>
                                </a:lnTo>
                                <a:lnTo>
                                  <a:pt x="55" y="73"/>
                                </a:lnTo>
                                <a:lnTo>
                                  <a:pt x="33" y="54"/>
                                </a:lnTo>
                                <a:lnTo>
                                  <a:pt x="31" y="54"/>
                                </a:lnTo>
                                <a:lnTo>
                                  <a:pt x="29" y="52"/>
                                </a:lnTo>
                                <a:lnTo>
                                  <a:pt x="27" y="50"/>
                                </a:lnTo>
                                <a:lnTo>
                                  <a:pt x="25" y="48"/>
                                </a:lnTo>
                                <a:lnTo>
                                  <a:pt x="25" y="45"/>
                                </a:lnTo>
                                <a:lnTo>
                                  <a:pt x="23" y="43"/>
                                </a:lnTo>
                                <a:lnTo>
                                  <a:pt x="21" y="42"/>
                                </a:lnTo>
                                <a:lnTo>
                                  <a:pt x="19" y="37"/>
                                </a:lnTo>
                                <a:lnTo>
                                  <a:pt x="11" y="37"/>
                                </a:lnTo>
                                <a:lnTo>
                                  <a:pt x="0" y="48"/>
                                </a:lnTo>
                                <a:lnTo>
                                  <a:pt x="2" y="43"/>
                                </a:lnTo>
                                <a:lnTo>
                                  <a:pt x="4" y="42"/>
                                </a:lnTo>
                                <a:lnTo>
                                  <a:pt x="6" y="37"/>
                                </a:lnTo>
                                <a:lnTo>
                                  <a:pt x="6" y="35"/>
                                </a:lnTo>
                                <a:lnTo>
                                  <a:pt x="6" y="33"/>
                                </a:lnTo>
                                <a:lnTo>
                                  <a:pt x="6" y="29"/>
                                </a:lnTo>
                                <a:lnTo>
                                  <a:pt x="4" y="27"/>
                                </a:lnTo>
                                <a:lnTo>
                                  <a:pt x="0" y="25"/>
                                </a:lnTo>
                                <a:lnTo>
                                  <a:pt x="2" y="25"/>
                                </a:lnTo>
                                <a:lnTo>
                                  <a:pt x="4" y="25"/>
                                </a:lnTo>
                                <a:lnTo>
                                  <a:pt x="6" y="27"/>
                                </a:lnTo>
                                <a:lnTo>
                                  <a:pt x="8" y="29"/>
                                </a:lnTo>
                                <a:lnTo>
                                  <a:pt x="8" y="31"/>
                                </a:lnTo>
                                <a:lnTo>
                                  <a:pt x="8" y="33"/>
                                </a:lnTo>
                                <a:lnTo>
                                  <a:pt x="11" y="33"/>
                                </a:lnTo>
                                <a:lnTo>
                                  <a:pt x="15" y="29"/>
                                </a:lnTo>
                                <a:lnTo>
                                  <a:pt x="21" y="25"/>
                                </a:lnTo>
                                <a:lnTo>
                                  <a:pt x="29" y="20"/>
                                </a:lnTo>
                                <a:lnTo>
                                  <a:pt x="38" y="19"/>
                                </a:lnTo>
                                <a:lnTo>
                                  <a:pt x="44" y="14"/>
                                </a:lnTo>
                                <a:lnTo>
                                  <a:pt x="53" y="12"/>
                                </a:lnTo>
                                <a:lnTo>
                                  <a:pt x="56" y="6"/>
                                </a:lnTo>
                                <a:lnTo>
                                  <a:pt x="58" y="0"/>
                                </a:lnTo>
                                <a:lnTo>
                                  <a:pt x="58" y="4"/>
                                </a:lnTo>
                                <a:lnTo>
                                  <a:pt x="58" y="6"/>
                                </a:lnTo>
                                <a:lnTo>
                                  <a:pt x="58" y="8"/>
                                </a:lnTo>
                                <a:lnTo>
                                  <a:pt x="58" y="10"/>
                                </a:lnTo>
                                <a:lnTo>
                                  <a:pt x="56" y="12"/>
                                </a:lnTo>
                                <a:lnTo>
                                  <a:pt x="56" y="14"/>
                                </a:lnTo>
                                <a:lnTo>
                                  <a:pt x="55" y="16"/>
                                </a:lnTo>
                                <a:lnTo>
                                  <a:pt x="53" y="19"/>
                                </a:lnTo>
                                <a:lnTo>
                                  <a:pt x="65" y="19"/>
                                </a:lnTo>
                                <a:lnTo>
                                  <a:pt x="67" y="19"/>
                                </a:lnTo>
                                <a:lnTo>
                                  <a:pt x="67" y="20"/>
                                </a:lnTo>
                                <a:lnTo>
                                  <a:pt x="65" y="20"/>
                                </a:lnTo>
                                <a:lnTo>
                                  <a:pt x="65" y="23"/>
                                </a:lnTo>
                                <a:lnTo>
                                  <a:pt x="63" y="23"/>
                                </a:lnTo>
                                <a:lnTo>
                                  <a:pt x="61" y="23"/>
                                </a:lnTo>
                                <a:lnTo>
                                  <a:pt x="55" y="23"/>
                                </a:lnTo>
                                <a:lnTo>
                                  <a:pt x="48" y="23"/>
                                </a:lnTo>
                                <a:lnTo>
                                  <a:pt x="44" y="23"/>
                                </a:lnTo>
                                <a:lnTo>
                                  <a:pt x="38" y="25"/>
                                </a:lnTo>
                                <a:lnTo>
                                  <a:pt x="33" y="27"/>
                                </a:lnTo>
                                <a:lnTo>
                                  <a:pt x="29" y="31"/>
                                </a:lnTo>
                                <a:lnTo>
                                  <a:pt x="25" y="33"/>
                                </a:lnTo>
                                <a:lnTo>
                                  <a:pt x="21" y="37"/>
                                </a:lnTo>
                                <a:lnTo>
                                  <a:pt x="23" y="42"/>
                                </a:lnTo>
                                <a:lnTo>
                                  <a:pt x="25" y="45"/>
                                </a:lnTo>
                                <a:lnTo>
                                  <a:pt x="29" y="50"/>
                                </a:lnTo>
                                <a:lnTo>
                                  <a:pt x="36" y="54"/>
                                </a:lnTo>
                                <a:lnTo>
                                  <a:pt x="40" y="58"/>
                                </a:lnTo>
                                <a:lnTo>
                                  <a:pt x="46" y="62"/>
                                </a:lnTo>
                                <a:lnTo>
                                  <a:pt x="50" y="67"/>
                                </a:lnTo>
                                <a:lnTo>
                                  <a:pt x="56" y="71"/>
                                </a:lnTo>
                                <a:lnTo>
                                  <a:pt x="55" y="77"/>
                                </a:lnTo>
                                <a:lnTo>
                                  <a:pt x="55" y="83"/>
                                </a:lnTo>
                                <a:lnTo>
                                  <a:pt x="53" y="90"/>
                                </a:lnTo>
                                <a:lnTo>
                                  <a:pt x="48" y="94"/>
                                </a:lnTo>
                                <a:lnTo>
                                  <a:pt x="44" y="100"/>
                                </a:lnTo>
                                <a:lnTo>
                                  <a:pt x="38" y="104"/>
                                </a:lnTo>
                                <a:lnTo>
                                  <a:pt x="31" y="108"/>
                                </a:lnTo>
                                <a:lnTo>
                                  <a:pt x="25" y="113"/>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12" name="Freeform 2241"/>
                          <p:cNvSpPr>
                            <a:spLocks/>
                          </p:cNvSpPr>
                          <p:nvPr/>
                        </p:nvSpPr>
                        <p:spPr bwMode="auto">
                          <a:xfrm>
                            <a:off x="3779" y="3691"/>
                            <a:ext cx="37" cy="14"/>
                          </a:xfrm>
                          <a:custGeom>
                            <a:avLst/>
                            <a:gdLst>
                              <a:gd name="T0" fmla="*/ 24 w 37"/>
                              <a:gd name="T1" fmla="*/ 0 h 14"/>
                              <a:gd name="T2" fmla="*/ 25 w 37"/>
                              <a:gd name="T3" fmla="*/ 3 h 14"/>
                              <a:gd name="T4" fmla="*/ 25 w 37"/>
                              <a:gd name="T5" fmla="*/ 5 h 14"/>
                              <a:gd name="T6" fmla="*/ 27 w 37"/>
                              <a:gd name="T7" fmla="*/ 7 h 14"/>
                              <a:gd name="T8" fmla="*/ 27 w 37"/>
                              <a:gd name="T9" fmla="*/ 9 h 14"/>
                              <a:gd name="T10" fmla="*/ 30 w 37"/>
                              <a:gd name="T11" fmla="*/ 9 h 14"/>
                              <a:gd name="T12" fmla="*/ 32 w 37"/>
                              <a:gd name="T13" fmla="*/ 11 h 14"/>
                              <a:gd name="T14" fmla="*/ 34 w 37"/>
                              <a:gd name="T15" fmla="*/ 11 h 14"/>
                              <a:gd name="T16" fmla="*/ 36 w 37"/>
                              <a:gd name="T17" fmla="*/ 13 h 14"/>
                              <a:gd name="T18" fmla="*/ 32 w 37"/>
                              <a:gd name="T19" fmla="*/ 13 h 14"/>
                              <a:gd name="T20" fmla="*/ 27 w 37"/>
                              <a:gd name="T21" fmla="*/ 13 h 14"/>
                              <a:gd name="T22" fmla="*/ 24 w 37"/>
                              <a:gd name="T23" fmla="*/ 13 h 14"/>
                              <a:gd name="T24" fmla="*/ 19 w 37"/>
                              <a:gd name="T25" fmla="*/ 13 h 14"/>
                              <a:gd name="T26" fmla="*/ 13 w 37"/>
                              <a:gd name="T27" fmla="*/ 13 h 14"/>
                              <a:gd name="T28" fmla="*/ 9 w 37"/>
                              <a:gd name="T29" fmla="*/ 13 h 14"/>
                              <a:gd name="T30" fmla="*/ 5 w 37"/>
                              <a:gd name="T31" fmla="*/ 11 h 14"/>
                              <a:gd name="T32" fmla="*/ 0 w 37"/>
                              <a:gd name="T33" fmla="*/ 11 h 14"/>
                              <a:gd name="T34" fmla="*/ 2 w 37"/>
                              <a:gd name="T35" fmla="*/ 9 h 14"/>
                              <a:gd name="T36" fmla="*/ 5 w 37"/>
                              <a:gd name="T37" fmla="*/ 7 h 14"/>
                              <a:gd name="T38" fmla="*/ 9 w 37"/>
                              <a:gd name="T39" fmla="*/ 5 h 14"/>
                              <a:gd name="T40" fmla="*/ 10 w 37"/>
                              <a:gd name="T41" fmla="*/ 5 h 14"/>
                              <a:gd name="T42" fmla="*/ 13 w 37"/>
                              <a:gd name="T43" fmla="*/ 3 h 14"/>
                              <a:gd name="T44" fmla="*/ 17 w 37"/>
                              <a:gd name="T45" fmla="*/ 3 h 14"/>
                              <a:gd name="T46" fmla="*/ 22 w 37"/>
                              <a:gd name="T47" fmla="*/ 3 h 14"/>
                              <a:gd name="T48" fmla="*/ 24 w 37"/>
                              <a:gd name="T49" fmla="*/ 0 h 14"/>
                              <a:gd name="T50" fmla="*/ 24 w 37"/>
                              <a:gd name="T51" fmla="*/ 0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14"/>
                              <a:gd name="T80" fmla="*/ 37 w 37"/>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14">
                                <a:moveTo>
                                  <a:pt x="24" y="0"/>
                                </a:moveTo>
                                <a:lnTo>
                                  <a:pt x="25" y="3"/>
                                </a:lnTo>
                                <a:lnTo>
                                  <a:pt x="25" y="5"/>
                                </a:lnTo>
                                <a:lnTo>
                                  <a:pt x="27" y="7"/>
                                </a:lnTo>
                                <a:lnTo>
                                  <a:pt x="27" y="9"/>
                                </a:lnTo>
                                <a:lnTo>
                                  <a:pt x="30" y="9"/>
                                </a:lnTo>
                                <a:lnTo>
                                  <a:pt x="32" y="11"/>
                                </a:lnTo>
                                <a:lnTo>
                                  <a:pt x="34" y="11"/>
                                </a:lnTo>
                                <a:lnTo>
                                  <a:pt x="36" y="13"/>
                                </a:lnTo>
                                <a:lnTo>
                                  <a:pt x="32" y="13"/>
                                </a:lnTo>
                                <a:lnTo>
                                  <a:pt x="27" y="13"/>
                                </a:lnTo>
                                <a:lnTo>
                                  <a:pt x="24" y="13"/>
                                </a:lnTo>
                                <a:lnTo>
                                  <a:pt x="19" y="13"/>
                                </a:lnTo>
                                <a:lnTo>
                                  <a:pt x="13" y="13"/>
                                </a:lnTo>
                                <a:lnTo>
                                  <a:pt x="9" y="13"/>
                                </a:lnTo>
                                <a:lnTo>
                                  <a:pt x="5" y="11"/>
                                </a:lnTo>
                                <a:lnTo>
                                  <a:pt x="0" y="11"/>
                                </a:lnTo>
                                <a:lnTo>
                                  <a:pt x="2" y="9"/>
                                </a:lnTo>
                                <a:lnTo>
                                  <a:pt x="5" y="7"/>
                                </a:lnTo>
                                <a:lnTo>
                                  <a:pt x="9" y="5"/>
                                </a:lnTo>
                                <a:lnTo>
                                  <a:pt x="10" y="5"/>
                                </a:lnTo>
                                <a:lnTo>
                                  <a:pt x="13" y="3"/>
                                </a:lnTo>
                                <a:lnTo>
                                  <a:pt x="17" y="3"/>
                                </a:lnTo>
                                <a:lnTo>
                                  <a:pt x="22" y="3"/>
                                </a:lnTo>
                                <a:lnTo>
                                  <a:pt x="24"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13" name="Freeform 2242"/>
                          <p:cNvSpPr>
                            <a:spLocks/>
                          </p:cNvSpPr>
                          <p:nvPr/>
                        </p:nvSpPr>
                        <p:spPr bwMode="auto">
                          <a:xfrm>
                            <a:off x="2250" y="4134"/>
                            <a:ext cx="26" cy="48"/>
                          </a:xfrm>
                          <a:custGeom>
                            <a:avLst/>
                            <a:gdLst>
                              <a:gd name="T0" fmla="*/ 2 w 26"/>
                              <a:gd name="T1" fmla="*/ 47 h 48"/>
                              <a:gd name="T2" fmla="*/ 4 w 26"/>
                              <a:gd name="T3" fmla="*/ 47 h 48"/>
                              <a:gd name="T4" fmla="*/ 6 w 26"/>
                              <a:gd name="T5" fmla="*/ 47 h 48"/>
                              <a:gd name="T6" fmla="*/ 8 w 26"/>
                              <a:gd name="T7" fmla="*/ 47 h 48"/>
                              <a:gd name="T8" fmla="*/ 8 w 26"/>
                              <a:gd name="T9" fmla="*/ 47 h 48"/>
                              <a:gd name="T10" fmla="*/ 11 w 26"/>
                              <a:gd name="T11" fmla="*/ 44 h 48"/>
                              <a:gd name="T12" fmla="*/ 11 w 26"/>
                              <a:gd name="T13" fmla="*/ 44 h 48"/>
                              <a:gd name="T14" fmla="*/ 13 w 26"/>
                              <a:gd name="T15" fmla="*/ 42 h 48"/>
                              <a:gd name="T16" fmla="*/ 13 w 26"/>
                              <a:gd name="T17" fmla="*/ 42 h 48"/>
                              <a:gd name="T18" fmla="*/ 13 w 26"/>
                              <a:gd name="T19" fmla="*/ 21 h 48"/>
                              <a:gd name="T20" fmla="*/ 25 w 26"/>
                              <a:gd name="T21" fmla="*/ 0 h 48"/>
                              <a:gd name="T22" fmla="*/ 23 w 26"/>
                              <a:gd name="T23" fmla="*/ 3 h 48"/>
                              <a:gd name="T24" fmla="*/ 21 w 26"/>
                              <a:gd name="T25" fmla="*/ 5 h 48"/>
                              <a:gd name="T26" fmla="*/ 19 w 26"/>
                              <a:gd name="T27" fmla="*/ 7 h 48"/>
                              <a:gd name="T28" fmla="*/ 16 w 26"/>
                              <a:gd name="T29" fmla="*/ 9 h 48"/>
                              <a:gd name="T30" fmla="*/ 15 w 26"/>
                              <a:gd name="T31" fmla="*/ 11 h 48"/>
                              <a:gd name="T32" fmla="*/ 13 w 26"/>
                              <a:gd name="T33" fmla="*/ 15 h 48"/>
                              <a:gd name="T34" fmla="*/ 11 w 26"/>
                              <a:gd name="T35" fmla="*/ 17 h 48"/>
                              <a:gd name="T36" fmla="*/ 8 w 26"/>
                              <a:gd name="T37" fmla="*/ 19 h 48"/>
                              <a:gd name="T38" fmla="*/ 8 w 26"/>
                              <a:gd name="T39" fmla="*/ 23 h 48"/>
                              <a:gd name="T40" fmla="*/ 8 w 26"/>
                              <a:gd name="T41" fmla="*/ 25 h 48"/>
                              <a:gd name="T42" fmla="*/ 8 w 26"/>
                              <a:gd name="T43" fmla="*/ 28 h 48"/>
                              <a:gd name="T44" fmla="*/ 8 w 26"/>
                              <a:gd name="T45" fmla="*/ 30 h 48"/>
                              <a:gd name="T46" fmla="*/ 8 w 26"/>
                              <a:gd name="T47" fmla="*/ 32 h 48"/>
                              <a:gd name="T48" fmla="*/ 8 w 26"/>
                              <a:gd name="T49" fmla="*/ 34 h 48"/>
                              <a:gd name="T50" fmla="*/ 8 w 26"/>
                              <a:gd name="T51" fmla="*/ 36 h 48"/>
                              <a:gd name="T52" fmla="*/ 8 w 26"/>
                              <a:gd name="T53" fmla="*/ 38 h 48"/>
                              <a:gd name="T54" fmla="*/ 8 w 26"/>
                              <a:gd name="T55" fmla="*/ 40 h 48"/>
                              <a:gd name="T56" fmla="*/ 8 w 26"/>
                              <a:gd name="T57" fmla="*/ 40 h 48"/>
                              <a:gd name="T58" fmla="*/ 6 w 26"/>
                              <a:gd name="T59" fmla="*/ 40 h 48"/>
                              <a:gd name="T60" fmla="*/ 6 w 26"/>
                              <a:gd name="T61" fmla="*/ 42 h 48"/>
                              <a:gd name="T62" fmla="*/ 4 w 26"/>
                              <a:gd name="T63" fmla="*/ 42 h 48"/>
                              <a:gd name="T64" fmla="*/ 4 w 26"/>
                              <a:gd name="T65" fmla="*/ 42 h 48"/>
                              <a:gd name="T66" fmla="*/ 2 w 26"/>
                              <a:gd name="T67" fmla="*/ 44 h 48"/>
                              <a:gd name="T68" fmla="*/ 0 w 26"/>
                              <a:gd name="T69" fmla="*/ 44 h 48"/>
                              <a:gd name="T70" fmla="*/ 2 w 26"/>
                              <a:gd name="T71" fmla="*/ 47 h 48"/>
                              <a:gd name="T72" fmla="*/ 2 w 26"/>
                              <a:gd name="T73" fmla="*/ 47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48"/>
                              <a:gd name="T113" fmla="*/ 26 w 26"/>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48">
                                <a:moveTo>
                                  <a:pt x="2" y="47"/>
                                </a:moveTo>
                                <a:lnTo>
                                  <a:pt x="4" y="47"/>
                                </a:lnTo>
                                <a:lnTo>
                                  <a:pt x="6" y="47"/>
                                </a:lnTo>
                                <a:lnTo>
                                  <a:pt x="8" y="47"/>
                                </a:lnTo>
                                <a:lnTo>
                                  <a:pt x="11" y="44"/>
                                </a:lnTo>
                                <a:lnTo>
                                  <a:pt x="13" y="42"/>
                                </a:lnTo>
                                <a:lnTo>
                                  <a:pt x="13" y="21"/>
                                </a:lnTo>
                                <a:lnTo>
                                  <a:pt x="25" y="0"/>
                                </a:lnTo>
                                <a:lnTo>
                                  <a:pt x="23" y="3"/>
                                </a:lnTo>
                                <a:lnTo>
                                  <a:pt x="21" y="5"/>
                                </a:lnTo>
                                <a:lnTo>
                                  <a:pt x="19" y="7"/>
                                </a:lnTo>
                                <a:lnTo>
                                  <a:pt x="16" y="9"/>
                                </a:lnTo>
                                <a:lnTo>
                                  <a:pt x="15" y="11"/>
                                </a:lnTo>
                                <a:lnTo>
                                  <a:pt x="13" y="15"/>
                                </a:lnTo>
                                <a:lnTo>
                                  <a:pt x="11" y="17"/>
                                </a:lnTo>
                                <a:lnTo>
                                  <a:pt x="8" y="19"/>
                                </a:lnTo>
                                <a:lnTo>
                                  <a:pt x="8" y="23"/>
                                </a:lnTo>
                                <a:lnTo>
                                  <a:pt x="8" y="25"/>
                                </a:lnTo>
                                <a:lnTo>
                                  <a:pt x="8" y="28"/>
                                </a:lnTo>
                                <a:lnTo>
                                  <a:pt x="8" y="30"/>
                                </a:lnTo>
                                <a:lnTo>
                                  <a:pt x="8" y="32"/>
                                </a:lnTo>
                                <a:lnTo>
                                  <a:pt x="8" y="34"/>
                                </a:lnTo>
                                <a:lnTo>
                                  <a:pt x="8" y="36"/>
                                </a:lnTo>
                                <a:lnTo>
                                  <a:pt x="8" y="38"/>
                                </a:lnTo>
                                <a:lnTo>
                                  <a:pt x="8" y="40"/>
                                </a:lnTo>
                                <a:lnTo>
                                  <a:pt x="6" y="40"/>
                                </a:lnTo>
                                <a:lnTo>
                                  <a:pt x="6" y="42"/>
                                </a:lnTo>
                                <a:lnTo>
                                  <a:pt x="4" y="42"/>
                                </a:lnTo>
                                <a:lnTo>
                                  <a:pt x="2" y="44"/>
                                </a:lnTo>
                                <a:lnTo>
                                  <a:pt x="0" y="44"/>
                                </a:lnTo>
                                <a:lnTo>
                                  <a:pt x="2" y="47"/>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14" name="Freeform 2243"/>
                          <p:cNvSpPr>
                            <a:spLocks/>
                          </p:cNvSpPr>
                          <p:nvPr/>
                        </p:nvSpPr>
                        <p:spPr bwMode="auto">
                          <a:xfrm>
                            <a:off x="2474" y="4074"/>
                            <a:ext cx="13" cy="57"/>
                          </a:xfrm>
                          <a:custGeom>
                            <a:avLst/>
                            <a:gdLst>
                              <a:gd name="T0" fmla="*/ 2 w 13"/>
                              <a:gd name="T1" fmla="*/ 52 h 57"/>
                              <a:gd name="T2" fmla="*/ 6 w 13"/>
                              <a:gd name="T3" fmla="*/ 45 h 57"/>
                              <a:gd name="T4" fmla="*/ 6 w 13"/>
                              <a:gd name="T5" fmla="*/ 40 h 57"/>
                              <a:gd name="T6" fmla="*/ 8 w 13"/>
                              <a:gd name="T7" fmla="*/ 33 h 57"/>
                              <a:gd name="T8" fmla="*/ 6 w 13"/>
                              <a:gd name="T9" fmla="*/ 29 h 57"/>
                              <a:gd name="T10" fmla="*/ 6 w 13"/>
                              <a:gd name="T11" fmla="*/ 23 h 57"/>
                              <a:gd name="T12" fmla="*/ 4 w 13"/>
                              <a:gd name="T13" fmla="*/ 17 h 57"/>
                              <a:gd name="T14" fmla="*/ 2 w 13"/>
                              <a:gd name="T15" fmla="*/ 12 h 57"/>
                              <a:gd name="T16" fmla="*/ 2 w 13"/>
                              <a:gd name="T17" fmla="*/ 6 h 57"/>
                              <a:gd name="T18" fmla="*/ 0 w 13"/>
                              <a:gd name="T19" fmla="*/ 0 h 57"/>
                              <a:gd name="T20" fmla="*/ 2 w 13"/>
                              <a:gd name="T21" fmla="*/ 6 h 57"/>
                              <a:gd name="T22" fmla="*/ 6 w 13"/>
                              <a:gd name="T23" fmla="*/ 12 h 57"/>
                              <a:gd name="T24" fmla="*/ 8 w 13"/>
                              <a:gd name="T25" fmla="*/ 18 h 57"/>
                              <a:gd name="T26" fmla="*/ 8 w 13"/>
                              <a:gd name="T27" fmla="*/ 25 h 57"/>
                              <a:gd name="T28" fmla="*/ 10 w 13"/>
                              <a:gd name="T29" fmla="*/ 31 h 57"/>
                              <a:gd name="T30" fmla="*/ 12 w 13"/>
                              <a:gd name="T31" fmla="*/ 35 h 57"/>
                              <a:gd name="T32" fmla="*/ 12 w 13"/>
                              <a:gd name="T33" fmla="*/ 41 h 57"/>
                              <a:gd name="T34" fmla="*/ 12 w 13"/>
                              <a:gd name="T35" fmla="*/ 48 h 57"/>
                              <a:gd name="T36" fmla="*/ 6 w 13"/>
                              <a:gd name="T37" fmla="*/ 56 h 57"/>
                              <a:gd name="T38" fmla="*/ 2 w 13"/>
                              <a:gd name="T39" fmla="*/ 52 h 57"/>
                              <a:gd name="T40" fmla="*/ 2 w 13"/>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57"/>
                              <a:gd name="T65" fmla="*/ 13 w 13"/>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57">
                                <a:moveTo>
                                  <a:pt x="2" y="52"/>
                                </a:moveTo>
                                <a:lnTo>
                                  <a:pt x="6" y="45"/>
                                </a:lnTo>
                                <a:lnTo>
                                  <a:pt x="6" y="40"/>
                                </a:lnTo>
                                <a:lnTo>
                                  <a:pt x="8" y="33"/>
                                </a:lnTo>
                                <a:lnTo>
                                  <a:pt x="6" y="29"/>
                                </a:lnTo>
                                <a:lnTo>
                                  <a:pt x="6" y="23"/>
                                </a:lnTo>
                                <a:lnTo>
                                  <a:pt x="4" y="17"/>
                                </a:lnTo>
                                <a:lnTo>
                                  <a:pt x="2" y="12"/>
                                </a:lnTo>
                                <a:lnTo>
                                  <a:pt x="2" y="6"/>
                                </a:lnTo>
                                <a:lnTo>
                                  <a:pt x="0" y="0"/>
                                </a:lnTo>
                                <a:lnTo>
                                  <a:pt x="2" y="6"/>
                                </a:lnTo>
                                <a:lnTo>
                                  <a:pt x="6" y="12"/>
                                </a:lnTo>
                                <a:lnTo>
                                  <a:pt x="8" y="18"/>
                                </a:lnTo>
                                <a:lnTo>
                                  <a:pt x="8" y="25"/>
                                </a:lnTo>
                                <a:lnTo>
                                  <a:pt x="10" y="31"/>
                                </a:lnTo>
                                <a:lnTo>
                                  <a:pt x="12" y="35"/>
                                </a:lnTo>
                                <a:lnTo>
                                  <a:pt x="12" y="41"/>
                                </a:lnTo>
                                <a:lnTo>
                                  <a:pt x="12" y="48"/>
                                </a:lnTo>
                                <a:lnTo>
                                  <a:pt x="6" y="56"/>
                                </a:lnTo>
                                <a:lnTo>
                                  <a:pt x="2" y="5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15" name="Freeform 2244"/>
                          <p:cNvSpPr>
                            <a:spLocks/>
                          </p:cNvSpPr>
                          <p:nvPr/>
                        </p:nvSpPr>
                        <p:spPr bwMode="auto">
                          <a:xfrm>
                            <a:off x="2304" y="3936"/>
                            <a:ext cx="46" cy="14"/>
                          </a:xfrm>
                          <a:custGeom>
                            <a:avLst/>
                            <a:gdLst>
                              <a:gd name="T0" fmla="*/ 45 w 46"/>
                              <a:gd name="T1" fmla="*/ 0 h 14"/>
                              <a:gd name="T2" fmla="*/ 40 w 46"/>
                              <a:gd name="T3" fmla="*/ 2 h 14"/>
                              <a:gd name="T4" fmla="*/ 36 w 46"/>
                              <a:gd name="T5" fmla="*/ 4 h 14"/>
                              <a:gd name="T6" fmla="*/ 30 w 46"/>
                              <a:gd name="T7" fmla="*/ 6 h 14"/>
                              <a:gd name="T8" fmla="*/ 24 w 46"/>
                              <a:gd name="T9" fmla="*/ 6 h 14"/>
                              <a:gd name="T10" fmla="*/ 17 w 46"/>
                              <a:gd name="T11" fmla="*/ 8 h 14"/>
                              <a:gd name="T12" fmla="*/ 11 w 46"/>
                              <a:gd name="T13" fmla="*/ 8 h 14"/>
                              <a:gd name="T14" fmla="*/ 7 w 46"/>
                              <a:gd name="T15" fmla="*/ 8 h 14"/>
                              <a:gd name="T16" fmla="*/ 0 w 46"/>
                              <a:gd name="T17" fmla="*/ 8 h 14"/>
                              <a:gd name="T18" fmla="*/ 5 w 46"/>
                              <a:gd name="T19" fmla="*/ 10 h 14"/>
                              <a:gd name="T20" fmla="*/ 11 w 46"/>
                              <a:gd name="T21" fmla="*/ 10 h 14"/>
                              <a:gd name="T22" fmla="*/ 17 w 46"/>
                              <a:gd name="T23" fmla="*/ 13 h 14"/>
                              <a:gd name="T24" fmla="*/ 24 w 46"/>
                              <a:gd name="T25" fmla="*/ 13 h 14"/>
                              <a:gd name="T26" fmla="*/ 28 w 46"/>
                              <a:gd name="T27" fmla="*/ 13 h 14"/>
                              <a:gd name="T28" fmla="*/ 34 w 46"/>
                              <a:gd name="T29" fmla="*/ 13 h 14"/>
                              <a:gd name="T30" fmla="*/ 39 w 46"/>
                              <a:gd name="T31" fmla="*/ 10 h 14"/>
                              <a:gd name="T32" fmla="*/ 45 w 46"/>
                              <a:gd name="T33" fmla="*/ 10 h 14"/>
                              <a:gd name="T34" fmla="*/ 45 w 46"/>
                              <a:gd name="T35" fmla="*/ 0 h 14"/>
                              <a:gd name="T36" fmla="*/ 45 w 46"/>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4"/>
                              <a:gd name="T59" fmla="*/ 46 w 46"/>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4">
                                <a:moveTo>
                                  <a:pt x="45" y="0"/>
                                </a:moveTo>
                                <a:lnTo>
                                  <a:pt x="40" y="2"/>
                                </a:lnTo>
                                <a:lnTo>
                                  <a:pt x="36" y="4"/>
                                </a:lnTo>
                                <a:lnTo>
                                  <a:pt x="30" y="6"/>
                                </a:lnTo>
                                <a:lnTo>
                                  <a:pt x="24" y="6"/>
                                </a:lnTo>
                                <a:lnTo>
                                  <a:pt x="17" y="8"/>
                                </a:lnTo>
                                <a:lnTo>
                                  <a:pt x="11" y="8"/>
                                </a:lnTo>
                                <a:lnTo>
                                  <a:pt x="7" y="8"/>
                                </a:lnTo>
                                <a:lnTo>
                                  <a:pt x="0" y="8"/>
                                </a:lnTo>
                                <a:lnTo>
                                  <a:pt x="5" y="10"/>
                                </a:lnTo>
                                <a:lnTo>
                                  <a:pt x="11" y="10"/>
                                </a:lnTo>
                                <a:lnTo>
                                  <a:pt x="17" y="13"/>
                                </a:lnTo>
                                <a:lnTo>
                                  <a:pt x="24" y="13"/>
                                </a:lnTo>
                                <a:lnTo>
                                  <a:pt x="28" y="13"/>
                                </a:lnTo>
                                <a:lnTo>
                                  <a:pt x="34" y="13"/>
                                </a:lnTo>
                                <a:lnTo>
                                  <a:pt x="39" y="10"/>
                                </a:lnTo>
                                <a:lnTo>
                                  <a:pt x="45" y="10"/>
                                </a:lnTo>
                                <a:lnTo>
                                  <a:pt x="45"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16" name="Freeform 2245"/>
                          <p:cNvSpPr>
                            <a:spLocks/>
                          </p:cNvSpPr>
                          <p:nvPr/>
                        </p:nvSpPr>
                        <p:spPr bwMode="auto">
                          <a:xfrm>
                            <a:off x="3711" y="3890"/>
                            <a:ext cx="23" cy="47"/>
                          </a:xfrm>
                          <a:custGeom>
                            <a:avLst/>
                            <a:gdLst>
                              <a:gd name="T0" fmla="*/ 0 w 23"/>
                              <a:gd name="T1" fmla="*/ 44 h 47"/>
                              <a:gd name="T2" fmla="*/ 5 w 23"/>
                              <a:gd name="T3" fmla="*/ 36 h 47"/>
                              <a:gd name="T4" fmla="*/ 9 w 23"/>
                              <a:gd name="T5" fmla="*/ 29 h 47"/>
                              <a:gd name="T6" fmla="*/ 12 w 23"/>
                              <a:gd name="T7" fmla="*/ 25 h 47"/>
                              <a:gd name="T8" fmla="*/ 12 w 23"/>
                              <a:gd name="T9" fmla="*/ 23 h 47"/>
                              <a:gd name="T10" fmla="*/ 12 w 23"/>
                              <a:gd name="T11" fmla="*/ 21 h 47"/>
                              <a:gd name="T12" fmla="*/ 12 w 23"/>
                              <a:gd name="T13" fmla="*/ 19 h 47"/>
                              <a:gd name="T14" fmla="*/ 12 w 23"/>
                              <a:gd name="T15" fmla="*/ 15 h 47"/>
                              <a:gd name="T16" fmla="*/ 12 w 23"/>
                              <a:gd name="T17" fmla="*/ 9 h 47"/>
                              <a:gd name="T18" fmla="*/ 12 w 23"/>
                              <a:gd name="T19" fmla="*/ 6 h 47"/>
                              <a:gd name="T20" fmla="*/ 14 w 23"/>
                              <a:gd name="T21" fmla="*/ 6 h 47"/>
                              <a:gd name="T22" fmla="*/ 16 w 23"/>
                              <a:gd name="T23" fmla="*/ 4 h 47"/>
                              <a:gd name="T24" fmla="*/ 16 w 23"/>
                              <a:gd name="T25" fmla="*/ 4 h 47"/>
                              <a:gd name="T26" fmla="*/ 18 w 23"/>
                              <a:gd name="T27" fmla="*/ 2 h 47"/>
                              <a:gd name="T28" fmla="*/ 20 w 23"/>
                              <a:gd name="T29" fmla="*/ 2 h 47"/>
                              <a:gd name="T30" fmla="*/ 20 w 23"/>
                              <a:gd name="T31" fmla="*/ 0 h 47"/>
                              <a:gd name="T32" fmla="*/ 22 w 23"/>
                              <a:gd name="T33" fmla="*/ 0 h 47"/>
                              <a:gd name="T34" fmla="*/ 20 w 23"/>
                              <a:gd name="T35" fmla="*/ 4 h 47"/>
                              <a:gd name="T36" fmla="*/ 18 w 23"/>
                              <a:gd name="T37" fmla="*/ 6 h 47"/>
                              <a:gd name="T38" fmla="*/ 16 w 23"/>
                              <a:gd name="T39" fmla="*/ 10 h 47"/>
                              <a:gd name="T40" fmla="*/ 16 w 23"/>
                              <a:gd name="T41" fmla="*/ 12 h 47"/>
                              <a:gd name="T42" fmla="*/ 16 w 23"/>
                              <a:gd name="T43" fmla="*/ 17 h 47"/>
                              <a:gd name="T44" fmla="*/ 16 w 23"/>
                              <a:gd name="T45" fmla="*/ 19 h 47"/>
                              <a:gd name="T46" fmla="*/ 16 w 23"/>
                              <a:gd name="T47" fmla="*/ 23 h 47"/>
                              <a:gd name="T48" fmla="*/ 16 w 23"/>
                              <a:gd name="T49" fmla="*/ 27 h 47"/>
                              <a:gd name="T50" fmla="*/ 1 w 23"/>
                              <a:gd name="T51" fmla="*/ 46 h 47"/>
                              <a:gd name="T52" fmla="*/ 0 w 23"/>
                              <a:gd name="T53" fmla="*/ 44 h 47"/>
                              <a:gd name="T54" fmla="*/ 0 w 23"/>
                              <a:gd name="T55" fmla="*/ 44 h 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
                              <a:gd name="T85" fmla="*/ 0 h 47"/>
                              <a:gd name="T86" fmla="*/ 23 w 23"/>
                              <a:gd name="T87" fmla="*/ 47 h 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 h="47">
                                <a:moveTo>
                                  <a:pt x="0" y="44"/>
                                </a:moveTo>
                                <a:lnTo>
                                  <a:pt x="5" y="36"/>
                                </a:lnTo>
                                <a:lnTo>
                                  <a:pt x="9" y="29"/>
                                </a:lnTo>
                                <a:lnTo>
                                  <a:pt x="12" y="25"/>
                                </a:lnTo>
                                <a:lnTo>
                                  <a:pt x="12" y="23"/>
                                </a:lnTo>
                                <a:lnTo>
                                  <a:pt x="12" y="21"/>
                                </a:lnTo>
                                <a:lnTo>
                                  <a:pt x="12" y="19"/>
                                </a:lnTo>
                                <a:lnTo>
                                  <a:pt x="12" y="15"/>
                                </a:lnTo>
                                <a:lnTo>
                                  <a:pt x="12" y="9"/>
                                </a:lnTo>
                                <a:lnTo>
                                  <a:pt x="12" y="6"/>
                                </a:lnTo>
                                <a:lnTo>
                                  <a:pt x="14" y="6"/>
                                </a:lnTo>
                                <a:lnTo>
                                  <a:pt x="16" y="4"/>
                                </a:lnTo>
                                <a:lnTo>
                                  <a:pt x="18" y="2"/>
                                </a:lnTo>
                                <a:lnTo>
                                  <a:pt x="20" y="2"/>
                                </a:lnTo>
                                <a:lnTo>
                                  <a:pt x="20" y="0"/>
                                </a:lnTo>
                                <a:lnTo>
                                  <a:pt x="22" y="0"/>
                                </a:lnTo>
                                <a:lnTo>
                                  <a:pt x="20" y="4"/>
                                </a:lnTo>
                                <a:lnTo>
                                  <a:pt x="18" y="6"/>
                                </a:lnTo>
                                <a:lnTo>
                                  <a:pt x="16" y="10"/>
                                </a:lnTo>
                                <a:lnTo>
                                  <a:pt x="16" y="12"/>
                                </a:lnTo>
                                <a:lnTo>
                                  <a:pt x="16" y="17"/>
                                </a:lnTo>
                                <a:lnTo>
                                  <a:pt x="16" y="19"/>
                                </a:lnTo>
                                <a:lnTo>
                                  <a:pt x="16" y="23"/>
                                </a:lnTo>
                                <a:lnTo>
                                  <a:pt x="16" y="27"/>
                                </a:lnTo>
                                <a:lnTo>
                                  <a:pt x="1" y="46"/>
                                </a:lnTo>
                                <a:lnTo>
                                  <a:pt x="0" y="44"/>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17" name="Freeform 2246"/>
                          <p:cNvSpPr>
                            <a:spLocks/>
                          </p:cNvSpPr>
                          <p:nvPr/>
                        </p:nvSpPr>
                        <p:spPr bwMode="auto">
                          <a:xfrm>
                            <a:off x="3789" y="3921"/>
                            <a:ext cx="18" cy="33"/>
                          </a:xfrm>
                          <a:custGeom>
                            <a:avLst/>
                            <a:gdLst>
                              <a:gd name="T0" fmla="*/ 17 w 18"/>
                              <a:gd name="T1" fmla="*/ 32 h 33"/>
                              <a:gd name="T2" fmla="*/ 14 w 18"/>
                              <a:gd name="T3" fmla="*/ 25 h 33"/>
                              <a:gd name="T4" fmla="*/ 9 w 18"/>
                              <a:gd name="T5" fmla="*/ 21 h 33"/>
                              <a:gd name="T6" fmla="*/ 7 w 18"/>
                              <a:gd name="T7" fmla="*/ 17 h 33"/>
                              <a:gd name="T8" fmla="*/ 5 w 18"/>
                              <a:gd name="T9" fmla="*/ 15 h 33"/>
                              <a:gd name="T10" fmla="*/ 3 w 18"/>
                              <a:gd name="T11" fmla="*/ 11 h 33"/>
                              <a:gd name="T12" fmla="*/ 3 w 18"/>
                              <a:gd name="T13" fmla="*/ 7 h 33"/>
                              <a:gd name="T14" fmla="*/ 3 w 18"/>
                              <a:gd name="T15" fmla="*/ 5 h 33"/>
                              <a:gd name="T16" fmla="*/ 3 w 18"/>
                              <a:gd name="T17" fmla="*/ 0 h 33"/>
                              <a:gd name="T18" fmla="*/ 0 w 18"/>
                              <a:gd name="T19" fmla="*/ 0 h 33"/>
                              <a:gd name="T20" fmla="*/ 0 w 18"/>
                              <a:gd name="T21" fmla="*/ 5 h 33"/>
                              <a:gd name="T22" fmla="*/ 0 w 18"/>
                              <a:gd name="T23" fmla="*/ 9 h 33"/>
                              <a:gd name="T24" fmla="*/ 0 w 18"/>
                              <a:gd name="T25" fmla="*/ 11 h 33"/>
                              <a:gd name="T26" fmla="*/ 3 w 18"/>
                              <a:gd name="T27" fmla="*/ 15 h 33"/>
                              <a:gd name="T28" fmla="*/ 3 w 18"/>
                              <a:gd name="T29" fmla="*/ 19 h 33"/>
                              <a:gd name="T30" fmla="*/ 5 w 18"/>
                              <a:gd name="T31" fmla="*/ 23 h 33"/>
                              <a:gd name="T32" fmla="*/ 7 w 18"/>
                              <a:gd name="T33" fmla="*/ 28 h 33"/>
                              <a:gd name="T34" fmla="*/ 9 w 18"/>
                              <a:gd name="T35" fmla="*/ 30 h 33"/>
                              <a:gd name="T36" fmla="*/ 17 w 18"/>
                              <a:gd name="T37" fmla="*/ 32 h 33"/>
                              <a:gd name="T38" fmla="*/ 17 w 18"/>
                              <a:gd name="T39" fmla="*/ 32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33"/>
                              <a:gd name="T62" fmla="*/ 18 w 18"/>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33">
                                <a:moveTo>
                                  <a:pt x="17" y="32"/>
                                </a:moveTo>
                                <a:lnTo>
                                  <a:pt x="14" y="25"/>
                                </a:lnTo>
                                <a:lnTo>
                                  <a:pt x="9" y="21"/>
                                </a:lnTo>
                                <a:lnTo>
                                  <a:pt x="7" y="17"/>
                                </a:lnTo>
                                <a:lnTo>
                                  <a:pt x="5" y="15"/>
                                </a:lnTo>
                                <a:lnTo>
                                  <a:pt x="3" y="11"/>
                                </a:lnTo>
                                <a:lnTo>
                                  <a:pt x="3" y="7"/>
                                </a:lnTo>
                                <a:lnTo>
                                  <a:pt x="3" y="5"/>
                                </a:lnTo>
                                <a:lnTo>
                                  <a:pt x="3" y="0"/>
                                </a:lnTo>
                                <a:lnTo>
                                  <a:pt x="0" y="0"/>
                                </a:lnTo>
                                <a:lnTo>
                                  <a:pt x="0" y="5"/>
                                </a:lnTo>
                                <a:lnTo>
                                  <a:pt x="0" y="9"/>
                                </a:lnTo>
                                <a:lnTo>
                                  <a:pt x="0" y="11"/>
                                </a:lnTo>
                                <a:lnTo>
                                  <a:pt x="3" y="15"/>
                                </a:lnTo>
                                <a:lnTo>
                                  <a:pt x="3" y="19"/>
                                </a:lnTo>
                                <a:lnTo>
                                  <a:pt x="5" y="23"/>
                                </a:lnTo>
                                <a:lnTo>
                                  <a:pt x="7" y="28"/>
                                </a:lnTo>
                                <a:lnTo>
                                  <a:pt x="9" y="30"/>
                                </a:lnTo>
                                <a:lnTo>
                                  <a:pt x="17" y="32"/>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18" name="Freeform 2247"/>
                          <p:cNvSpPr>
                            <a:spLocks/>
                          </p:cNvSpPr>
                          <p:nvPr/>
                        </p:nvSpPr>
                        <p:spPr bwMode="auto">
                          <a:xfrm>
                            <a:off x="3178" y="3980"/>
                            <a:ext cx="44" cy="65"/>
                          </a:xfrm>
                          <a:custGeom>
                            <a:avLst/>
                            <a:gdLst>
                              <a:gd name="T0" fmla="*/ 6 w 44"/>
                              <a:gd name="T1" fmla="*/ 64 h 65"/>
                              <a:gd name="T2" fmla="*/ 9 w 44"/>
                              <a:gd name="T3" fmla="*/ 52 h 65"/>
                              <a:gd name="T4" fmla="*/ 10 w 44"/>
                              <a:gd name="T5" fmla="*/ 42 h 65"/>
                              <a:gd name="T6" fmla="*/ 12 w 44"/>
                              <a:gd name="T7" fmla="*/ 31 h 65"/>
                              <a:gd name="T8" fmla="*/ 17 w 44"/>
                              <a:gd name="T9" fmla="*/ 25 h 65"/>
                              <a:gd name="T10" fmla="*/ 22 w 44"/>
                              <a:gd name="T11" fmla="*/ 19 h 65"/>
                              <a:gd name="T12" fmla="*/ 28 w 44"/>
                              <a:gd name="T13" fmla="*/ 12 h 65"/>
                              <a:gd name="T14" fmla="*/ 35 w 44"/>
                              <a:gd name="T15" fmla="*/ 6 h 65"/>
                              <a:gd name="T16" fmla="*/ 43 w 44"/>
                              <a:gd name="T17" fmla="*/ 0 h 65"/>
                              <a:gd name="T18" fmla="*/ 35 w 44"/>
                              <a:gd name="T19" fmla="*/ 0 h 65"/>
                              <a:gd name="T20" fmla="*/ 28 w 44"/>
                              <a:gd name="T21" fmla="*/ 2 h 65"/>
                              <a:gd name="T22" fmla="*/ 25 w 44"/>
                              <a:gd name="T23" fmla="*/ 4 h 65"/>
                              <a:gd name="T24" fmla="*/ 19 w 44"/>
                              <a:gd name="T25" fmla="*/ 8 h 65"/>
                              <a:gd name="T26" fmla="*/ 12 w 44"/>
                              <a:gd name="T27" fmla="*/ 14 h 65"/>
                              <a:gd name="T28" fmla="*/ 9 w 44"/>
                              <a:gd name="T29" fmla="*/ 23 h 65"/>
                              <a:gd name="T30" fmla="*/ 4 w 44"/>
                              <a:gd name="T31" fmla="*/ 29 h 65"/>
                              <a:gd name="T32" fmla="*/ 0 w 44"/>
                              <a:gd name="T33" fmla="*/ 38 h 65"/>
                              <a:gd name="T34" fmla="*/ 6 w 44"/>
                              <a:gd name="T35" fmla="*/ 64 h 65"/>
                              <a:gd name="T36" fmla="*/ 6 w 44"/>
                              <a:gd name="T37" fmla="*/ 64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65"/>
                              <a:gd name="T59" fmla="*/ 44 w 44"/>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65">
                                <a:moveTo>
                                  <a:pt x="6" y="64"/>
                                </a:moveTo>
                                <a:lnTo>
                                  <a:pt x="9" y="52"/>
                                </a:lnTo>
                                <a:lnTo>
                                  <a:pt x="10" y="42"/>
                                </a:lnTo>
                                <a:lnTo>
                                  <a:pt x="12" y="31"/>
                                </a:lnTo>
                                <a:lnTo>
                                  <a:pt x="17" y="25"/>
                                </a:lnTo>
                                <a:lnTo>
                                  <a:pt x="22" y="19"/>
                                </a:lnTo>
                                <a:lnTo>
                                  <a:pt x="28" y="12"/>
                                </a:lnTo>
                                <a:lnTo>
                                  <a:pt x="35" y="6"/>
                                </a:lnTo>
                                <a:lnTo>
                                  <a:pt x="43" y="0"/>
                                </a:lnTo>
                                <a:lnTo>
                                  <a:pt x="35" y="0"/>
                                </a:lnTo>
                                <a:lnTo>
                                  <a:pt x="28" y="2"/>
                                </a:lnTo>
                                <a:lnTo>
                                  <a:pt x="25" y="4"/>
                                </a:lnTo>
                                <a:lnTo>
                                  <a:pt x="19" y="8"/>
                                </a:lnTo>
                                <a:lnTo>
                                  <a:pt x="12" y="14"/>
                                </a:lnTo>
                                <a:lnTo>
                                  <a:pt x="9" y="23"/>
                                </a:lnTo>
                                <a:lnTo>
                                  <a:pt x="4" y="29"/>
                                </a:lnTo>
                                <a:lnTo>
                                  <a:pt x="0" y="38"/>
                                </a:lnTo>
                                <a:lnTo>
                                  <a:pt x="6" y="64"/>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19" name="Freeform 2248"/>
                          <p:cNvSpPr>
                            <a:spLocks/>
                          </p:cNvSpPr>
                          <p:nvPr/>
                        </p:nvSpPr>
                        <p:spPr bwMode="auto">
                          <a:xfrm>
                            <a:off x="3326" y="3761"/>
                            <a:ext cx="84" cy="159"/>
                          </a:xfrm>
                          <a:custGeom>
                            <a:avLst/>
                            <a:gdLst>
                              <a:gd name="T0" fmla="*/ 4 w 84"/>
                              <a:gd name="T1" fmla="*/ 156 h 159"/>
                              <a:gd name="T2" fmla="*/ 12 w 84"/>
                              <a:gd name="T3" fmla="*/ 154 h 159"/>
                              <a:gd name="T4" fmla="*/ 23 w 84"/>
                              <a:gd name="T5" fmla="*/ 152 h 159"/>
                              <a:gd name="T6" fmla="*/ 29 w 84"/>
                              <a:gd name="T7" fmla="*/ 154 h 159"/>
                              <a:gd name="T8" fmla="*/ 57 w 84"/>
                              <a:gd name="T9" fmla="*/ 133 h 159"/>
                              <a:gd name="T10" fmla="*/ 61 w 84"/>
                              <a:gd name="T11" fmla="*/ 120 h 159"/>
                              <a:gd name="T12" fmla="*/ 61 w 84"/>
                              <a:gd name="T13" fmla="*/ 106 h 159"/>
                              <a:gd name="T14" fmla="*/ 61 w 84"/>
                              <a:gd name="T15" fmla="*/ 93 h 159"/>
                              <a:gd name="T16" fmla="*/ 59 w 84"/>
                              <a:gd name="T17" fmla="*/ 81 h 159"/>
                              <a:gd name="T18" fmla="*/ 52 w 84"/>
                              <a:gd name="T19" fmla="*/ 67 h 159"/>
                              <a:gd name="T20" fmla="*/ 52 w 84"/>
                              <a:gd name="T21" fmla="*/ 59 h 159"/>
                              <a:gd name="T22" fmla="*/ 54 w 84"/>
                              <a:gd name="T23" fmla="*/ 54 h 159"/>
                              <a:gd name="T24" fmla="*/ 61 w 84"/>
                              <a:gd name="T25" fmla="*/ 50 h 159"/>
                              <a:gd name="T26" fmla="*/ 65 w 84"/>
                              <a:gd name="T27" fmla="*/ 46 h 159"/>
                              <a:gd name="T28" fmla="*/ 67 w 84"/>
                              <a:gd name="T29" fmla="*/ 33 h 159"/>
                              <a:gd name="T30" fmla="*/ 73 w 84"/>
                              <a:gd name="T31" fmla="*/ 18 h 159"/>
                              <a:gd name="T32" fmla="*/ 83 w 84"/>
                              <a:gd name="T33" fmla="*/ 0 h 159"/>
                              <a:gd name="T34" fmla="*/ 76 w 84"/>
                              <a:gd name="T35" fmla="*/ 8 h 159"/>
                              <a:gd name="T36" fmla="*/ 65 w 84"/>
                              <a:gd name="T37" fmla="*/ 18 h 159"/>
                              <a:gd name="T38" fmla="*/ 57 w 84"/>
                              <a:gd name="T39" fmla="*/ 31 h 159"/>
                              <a:gd name="T40" fmla="*/ 52 w 84"/>
                              <a:gd name="T41" fmla="*/ 46 h 159"/>
                              <a:gd name="T42" fmla="*/ 46 w 84"/>
                              <a:gd name="T43" fmla="*/ 50 h 159"/>
                              <a:gd name="T44" fmla="*/ 40 w 84"/>
                              <a:gd name="T45" fmla="*/ 52 h 159"/>
                              <a:gd name="T46" fmla="*/ 32 w 84"/>
                              <a:gd name="T47" fmla="*/ 52 h 159"/>
                              <a:gd name="T48" fmla="*/ 25 w 84"/>
                              <a:gd name="T49" fmla="*/ 50 h 159"/>
                              <a:gd name="T50" fmla="*/ 21 w 84"/>
                              <a:gd name="T51" fmla="*/ 52 h 159"/>
                              <a:gd name="T52" fmla="*/ 21 w 84"/>
                              <a:gd name="T53" fmla="*/ 54 h 159"/>
                              <a:gd name="T54" fmla="*/ 21 w 84"/>
                              <a:gd name="T55" fmla="*/ 59 h 159"/>
                              <a:gd name="T56" fmla="*/ 23 w 84"/>
                              <a:gd name="T57" fmla="*/ 59 h 159"/>
                              <a:gd name="T58" fmla="*/ 33 w 84"/>
                              <a:gd name="T59" fmla="*/ 62 h 159"/>
                              <a:gd name="T60" fmla="*/ 40 w 84"/>
                              <a:gd name="T61" fmla="*/ 67 h 159"/>
                              <a:gd name="T62" fmla="*/ 44 w 84"/>
                              <a:gd name="T63" fmla="*/ 73 h 159"/>
                              <a:gd name="T64" fmla="*/ 48 w 84"/>
                              <a:gd name="T65" fmla="*/ 81 h 159"/>
                              <a:gd name="T66" fmla="*/ 50 w 84"/>
                              <a:gd name="T67" fmla="*/ 91 h 159"/>
                              <a:gd name="T68" fmla="*/ 50 w 84"/>
                              <a:gd name="T69" fmla="*/ 101 h 159"/>
                              <a:gd name="T70" fmla="*/ 48 w 84"/>
                              <a:gd name="T71" fmla="*/ 114 h 159"/>
                              <a:gd name="T72" fmla="*/ 46 w 84"/>
                              <a:gd name="T73" fmla="*/ 125 h 159"/>
                              <a:gd name="T74" fmla="*/ 19 w 84"/>
                              <a:gd name="T75" fmla="*/ 144 h 159"/>
                              <a:gd name="T76" fmla="*/ 8 w 84"/>
                              <a:gd name="T77" fmla="*/ 146 h 159"/>
                              <a:gd name="T78" fmla="*/ 2 w 84"/>
                              <a:gd name="T79" fmla="*/ 152 h 159"/>
                              <a:gd name="T80" fmla="*/ 0 w 84"/>
                              <a:gd name="T81" fmla="*/ 156 h 159"/>
                              <a:gd name="T82" fmla="*/ 0 w 84"/>
                              <a:gd name="T83" fmla="*/ 156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159"/>
                              <a:gd name="T128" fmla="*/ 84 w 84"/>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159">
                                <a:moveTo>
                                  <a:pt x="0" y="156"/>
                                </a:moveTo>
                                <a:lnTo>
                                  <a:pt x="4" y="156"/>
                                </a:lnTo>
                                <a:lnTo>
                                  <a:pt x="8" y="156"/>
                                </a:lnTo>
                                <a:lnTo>
                                  <a:pt x="12" y="154"/>
                                </a:lnTo>
                                <a:lnTo>
                                  <a:pt x="17" y="154"/>
                                </a:lnTo>
                                <a:lnTo>
                                  <a:pt x="23" y="152"/>
                                </a:lnTo>
                                <a:lnTo>
                                  <a:pt x="27" y="154"/>
                                </a:lnTo>
                                <a:lnTo>
                                  <a:pt x="29" y="154"/>
                                </a:lnTo>
                                <a:lnTo>
                                  <a:pt x="33" y="158"/>
                                </a:lnTo>
                                <a:lnTo>
                                  <a:pt x="57" y="133"/>
                                </a:lnTo>
                                <a:lnTo>
                                  <a:pt x="59" y="127"/>
                                </a:lnTo>
                                <a:lnTo>
                                  <a:pt x="61" y="120"/>
                                </a:lnTo>
                                <a:lnTo>
                                  <a:pt x="61" y="112"/>
                                </a:lnTo>
                                <a:lnTo>
                                  <a:pt x="61" y="106"/>
                                </a:lnTo>
                                <a:lnTo>
                                  <a:pt x="61" y="100"/>
                                </a:lnTo>
                                <a:lnTo>
                                  <a:pt x="61" y="93"/>
                                </a:lnTo>
                                <a:lnTo>
                                  <a:pt x="61" y="87"/>
                                </a:lnTo>
                                <a:lnTo>
                                  <a:pt x="59" y="81"/>
                                </a:lnTo>
                                <a:lnTo>
                                  <a:pt x="57" y="73"/>
                                </a:lnTo>
                                <a:lnTo>
                                  <a:pt x="52" y="67"/>
                                </a:lnTo>
                                <a:lnTo>
                                  <a:pt x="52" y="62"/>
                                </a:lnTo>
                                <a:lnTo>
                                  <a:pt x="52" y="59"/>
                                </a:lnTo>
                                <a:lnTo>
                                  <a:pt x="52" y="56"/>
                                </a:lnTo>
                                <a:lnTo>
                                  <a:pt x="54" y="54"/>
                                </a:lnTo>
                                <a:lnTo>
                                  <a:pt x="57" y="52"/>
                                </a:lnTo>
                                <a:lnTo>
                                  <a:pt x="61" y="50"/>
                                </a:lnTo>
                                <a:lnTo>
                                  <a:pt x="63" y="48"/>
                                </a:lnTo>
                                <a:lnTo>
                                  <a:pt x="65" y="46"/>
                                </a:lnTo>
                                <a:lnTo>
                                  <a:pt x="67" y="40"/>
                                </a:lnTo>
                                <a:lnTo>
                                  <a:pt x="67" y="33"/>
                                </a:lnTo>
                                <a:lnTo>
                                  <a:pt x="69" y="27"/>
                                </a:lnTo>
                                <a:lnTo>
                                  <a:pt x="73" y="18"/>
                                </a:lnTo>
                                <a:lnTo>
                                  <a:pt x="77" y="10"/>
                                </a:lnTo>
                                <a:lnTo>
                                  <a:pt x="83" y="0"/>
                                </a:lnTo>
                                <a:lnTo>
                                  <a:pt x="79" y="4"/>
                                </a:lnTo>
                                <a:lnTo>
                                  <a:pt x="76" y="8"/>
                                </a:lnTo>
                                <a:lnTo>
                                  <a:pt x="69" y="14"/>
                                </a:lnTo>
                                <a:lnTo>
                                  <a:pt x="65" y="18"/>
                                </a:lnTo>
                                <a:lnTo>
                                  <a:pt x="61" y="25"/>
                                </a:lnTo>
                                <a:lnTo>
                                  <a:pt x="57" y="31"/>
                                </a:lnTo>
                                <a:lnTo>
                                  <a:pt x="54" y="37"/>
                                </a:lnTo>
                                <a:lnTo>
                                  <a:pt x="52" y="46"/>
                                </a:lnTo>
                                <a:lnTo>
                                  <a:pt x="50" y="48"/>
                                </a:lnTo>
                                <a:lnTo>
                                  <a:pt x="46" y="50"/>
                                </a:lnTo>
                                <a:lnTo>
                                  <a:pt x="44" y="50"/>
                                </a:lnTo>
                                <a:lnTo>
                                  <a:pt x="40" y="52"/>
                                </a:lnTo>
                                <a:lnTo>
                                  <a:pt x="36" y="52"/>
                                </a:lnTo>
                                <a:lnTo>
                                  <a:pt x="32" y="52"/>
                                </a:lnTo>
                                <a:lnTo>
                                  <a:pt x="29" y="52"/>
                                </a:lnTo>
                                <a:lnTo>
                                  <a:pt x="25" y="50"/>
                                </a:lnTo>
                                <a:lnTo>
                                  <a:pt x="23" y="50"/>
                                </a:lnTo>
                                <a:lnTo>
                                  <a:pt x="21" y="52"/>
                                </a:lnTo>
                                <a:lnTo>
                                  <a:pt x="21" y="54"/>
                                </a:lnTo>
                                <a:lnTo>
                                  <a:pt x="21" y="56"/>
                                </a:lnTo>
                                <a:lnTo>
                                  <a:pt x="21" y="59"/>
                                </a:lnTo>
                                <a:lnTo>
                                  <a:pt x="23" y="59"/>
                                </a:lnTo>
                                <a:lnTo>
                                  <a:pt x="29" y="60"/>
                                </a:lnTo>
                                <a:lnTo>
                                  <a:pt x="33" y="62"/>
                                </a:lnTo>
                                <a:lnTo>
                                  <a:pt x="36" y="65"/>
                                </a:lnTo>
                                <a:lnTo>
                                  <a:pt x="40" y="67"/>
                                </a:lnTo>
                                <a:lnTo>
                                  <a:pt x="42" y="69"/>
                                </a:lnTo>
                                <a:lnTo>
                                  <a:pt x="44" y="73"/>
                                </a:lnTo>
                                <a:lnTo>
                                  <a:pt x="46" y="75"/>
                                </a:lnTo>
                                <a:lnTo>
                                  <a:pt x="48" y="81"/>
                                </a:lnTo>
                                <a:lnTo>
                                  <a:pt x="48" y="85"/>
                                </a:lnTo>
                                <a:lnTo>
                                  <a:pt x="50" y="91"/>
                                </a:lnTo>
                                <a:lnTo>
                                  <a:pt x="50" y="98"/>
                                </a:lnTo>
                                <a:lnTo>
                                  <a:pt x="50" y="101"/>
                                </a:lnTo>
                                <a:lnTo>
                                  <a:pt x="50" y="108"/>
                                </a:lnTo>
                                <a:lnTo>
                                  <a:pt x="48" y="114"/>
                                </a:lnTo>
                                <a:lnTo>
                                  <a:pt x="48" y="118"/>
                                </a:lnTo>
                                <a:lnTo>
                                  <a:pt x="46" y="125"/>
                                </a:lnTo>
                                <a:lnTo>
                                  <a:pt x="25" y="144"/>
                                </a:lnTo>
                                <a:lnTo>
                                  <a:pt x="19" y="144"/>
                                </a:lnTo>
                                <a:lnTo>
                                  <a:pt x="15" y="144"/>
                                </a:lnTo>
                                <a:lnTo>
                                  <a:pt x="8" y="146"/>
                                </a:lnTo>
                                <a:lnTo>
                                  <a:pt x="6" y="150"/>
                                </a:lnTo>
                                <a:lnTo>
                                  <a:pt x="2" y="152"/>
                                </a:lnTo>
                                <a:lnTo>
                                  <a:pt x="2" y="154"/>
                                </a:lnTo>
                                <a:lnTo>
                                  <a:pt x="0" y="156"/>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20" name="Freeform 2249"/>
                          <p:cNvSpPr>
                            <a:spLocks/>
                          </p:cNvSpPr>
                          <p:nvPr/>
                        </p:nvSpPr>
                        <p:spPr bwMode="auto">
                          <a:xfrm>
                            <a:off x="3395" y="3839"/>
                            <a:ext cx="105" cy="58"/>
                          </a:xfrm>
                          <a:custGeom>
                            <a:avLst/>
                            <a:gdLst>
                              <a:gd name="T0" fmla="*/ 0 w 105"/>
                              <a:gd name="T1" fmla="*/ 57 h 58"/>
                              <a:gd name="T2" fmla="*/ 7 w 105"/>
                              <a:gd name="T3" fmla="*/ 51 h 58"/>
                              <a:gd name="T4" fmla="*/ 12 w 105"/>
                              <a:gd name="T5" fmla="*/ 45 h 58"/>
                              <a:gd name="T6" fmla="*/ 16 w 105"/>
                              <a:gd name="T7" fmla="*/ 38 h 58"/>
                              <a:gd name="T8" fmla="*/ 21 w 105"/>
                              <a:gd name="T9" fmla="*/ 32 h 58"/>
                              <a:gd name="T10" fmla="*/ 24 w 105"/>
                              <a:gd name="T11" fmla="*/ 28 h 58"/>
                              <a:gd name="T12" fmla="*/ 29 w 105"/>
                              <a:gd name="T13" fmla="*/ 22 h 58"/>
                              <a:gd name="T14" fmla="*/ 35 w 105"/>
                              <a:gd name="T15" fmla="*/ 15 h 58"/>
                              <a:gd name="T16" fmla="*/ 43 w 105"/>
                              <a:gd name="T17" fmla="*/ 11 h 58"/>
                              <a:gd name="T18" fmla="*/ 49 w 105"/>
                              <a:gd name="T19" fmla="*/ 9 h 58"/>
                              <a:gd name="T20" fmla="*/ 56 w 105"/>
                              <a:gd name="T21" fmla="*/ 7 h 58"/>
                              <a:gd name="T22" fmla="*/ 62 w 105"/>
                              <a:gd name="T23" fmla="*/ 5 h 58"/>
                              <a:gd name="T24" fmla="*/ 69 w 105"/>
                              <a:gd name="T25" fmla="*/ 3 h 58"/>
                              <a:gd name="T26" fmla="*/ 77 w 105"/>
                              <a:gd name="T27" fmla="*/ 3 h 58"/>
                              <a:gd name="T28" fmla="*/ 83 w 105"/>
                              <a:gd name="T29" fmla="*/ 3 h 58"/>
                              <a:gd name="T30" fmla="*/ 89 w 105"/>
                              <a:gd name="T31" fmla="*/ 0 h 58"/>
                              <a:gd name="T32" fmla="*/ 98 w 105"/>
                              <a:gd name="T33" fmla="*/ 3 h 58"/>
                              <a:gd name="T34" fmla="*/ 100 w 105"/>
                              <a:gd name="T35" fmla="*/ 3 h 58"/>
                              <a:gd name="T36" fmla="*/ 102 w 105"/>
                              <a:gd name="T37" fmla="*/ 5 h 58"/>
                              <a:gd name="T38" fmla="*/ 102 w 105"/>
                              <a:gd name="T39" fmla="*/ 7 h 58"/>
                              <a:gd name="T40" fmla="*/ 104 w 105"/>
                              <a:gd name="T41" fmla="*/ 7 h 58"/>
                              <a:gd name="T42" fmla="*/ 104 w 105"/>
                              <a:gd name="T43" fmla="*/ 9 h 58"/>
                              <a:gd name="T44" fmla="*/ 102 w 105"/>
                              <a:gd name="T45" fmla="*/ 11 h 58"/>
                              <a:gd name="T46" fmla="*/ 102 w 105"/>
                              <a:gd name="T47" fmla="*/ 11 h 58"/>
                              <a:gd name="T48" fmla="*/ 100 w 105"/>
                              <a:gd name="T49" fmla="*/ 13 h 58"/>
                              <a:gd name="T50" fmla="*/ 92 w 105"/>
                              <a:gd name="T51" fmla="*/ 13 h 58"/>
                              <a:gd name="T52" fmla="*/ 83 w 105"/>
                              <a:gd name="T53" fmla="*/ 13 h 58"/>
                              <a:gd name="T54" fmla="*/ 77 w 105"/>
                              <a:gd name="T55" fmla="*/ 13 h 58"/>
                              <a:gd name="T56" fmla="*/ 71 w 105"/>
                              <a:gd name="T57" fmla="*/ 15 h 58"/>
                              <a:gd name="T58" fmla="*/ 64 w 105"/>
                              <a:gd name="T59" fmla="*/ 15 h 58"/>
                              <a:gd name="T60" fmla="*/ 61 w 105"/>
                              <a:gd name="T61" fmla="*/ 17 h 58"/>
                              <a:gd name="T62" fmla="*/ 54 w 105"/>
                              <a:gd name="T63" fmla="*/ 20 h 58"/>
                              <a:gd name="T64" fmla="*/ 48 w 105"/>
                              <a:gd name="T65" fmla="*/ 23 h 58"/>
                              <a:gd name="T66" fmla="*/ 41 w 105"/>
                              <a:gd name="T67" fmla="*/ 28 h 58"/>
                              <a:gd name="T68" fmla="*/ 35 w 105"/>
                              <a:gd name="T69" fmla="*/ 34 h 58"/>
                              <a:gd name="T70" fmla="*/ 31 w 105"/>
                              <a:gd name="T71" fmla="*/ 38 h 58"/>
                              <a:gd name="T72" fmla="*/ 24 w 105"/>
                              <a:gd name="T73" fmla="*/ 42 h 58"/>
                              <a:gd name="T74" fmla="*/ 21 w 105"/>
                              <a:gd name="T75" fmla="*/ 47 h 58"/>
                              <a:gd name="T76" fmla="*/ 14 w 105"/>
                              <a:gd name="T77" fmla="*/ 51 h 58"/>
                              <a:gd name="T78" fmla="*/ 8 w 105"/>
                              <a:gd name="T79" fmla="*/ 53 h 58"/>
                              <a:gd name="T80" fmla="*/ 0 w 105"/>
                              <a:gd name="T81" fmla="*/ 57 h 58"/>
                              <a:gd name="T82" fmla="*/ 0 w 105"/>
                              <a:gd name="T83" fmla="*/ 5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58"/>
                              <a:gd name="T128" fmla="*/ 105 w 105"/>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58">
                                <a:moveTo>
                                  <a:pt x="0" y="57"/>
                                </a:moveTo>
                                <a:lnTo>
                                  <a:pt x="7" y="51"/>
                                </a:lnTo>
                                <a:lnTo>
                                  <a:pt x="12" y="45"/>
                                </a:lnTo>
                                <a:lnTo>
                                  <a:pt x="16" y="38"/>
                                </a:lnTo>
                                <a:lnTo>
                                  <a:pt x="21" y="32"/>
                                </a:lnTo>
                                <a:lnTo>
                                  <a:pt x="24" y="28"/>
                                </a:lnTo>
                                <a:lnTo>
                                  <a:pt x="29" y="22"/>
                                </a:lnTo>
                                <a:lnTo>
                                  <a:pt x="35" y="15"/>
                                </a:lnTo>
                                <a:lnTo>
                                  <a:pt x="43" y="11"/>
                                </a:lnTo>
                                <a:lnTo>
                                  <a:pt x="49" y="9"/>
                                </a:lnTo>
                                <a:lnTo>
                                  <a:pt x="56" y="7"/>
                                </a:lnTo>
                                <a:lnTo>
                                  <a:pt x="62" y="5"/>
                                </a:lnTo>
                                <a:lnTo>
                                  <a:pt x="69" y="3"/>
                                </a:lnTo>
                                <a:lnTo>
                                  <a:pt x="77" y="3"/>
                                </a:lnTo>
                                <a:lnTo>
                                  <a:pt x="83" y="3"/>
                                </a:lnTo>
                                <a:lnTo>
                                  <a:pt x="89" y="0"/>
                                </a:lnTo>
                                <a:lnTo>
                                  <a:pt x="98" y="3"/>
                                </a:lnTo>
                                <a:lnTo>
                                  <a:pt x="100" y="3"/>
                                </a:lnTo>
                                <a:lnTo>
                                  <a:pt x="102" y="5"/>
                                </a:lnTo>
                                <a:lnTo>
                                  <a:pt x="102" y="7"/>
                                </a:lnTo>
                                <a:lnTo>
                                  <a:pt x="104" y="7"/>
                                </a:lnTo>
                                <a:lnTo>
                                  <a:pt x="104" y="9"/>
                                </a:lnTo>
                                <a:lnTo>
                                  <a:pt x="102" y="11"/>
                                </a:lnTo>
                                <a:lnTo>
                                  <a:pt x="100" y="13"/>
                                </a:lnTo>
                                <a:lnTo>
                                  <a:pt x="92" y="13"/>
                                </a:lnTo>
                                <a:lnTo>
                                  <a:pt x="83" y="13"/>
                                </a:lnTo>
                                <a:lnTo>
                                  <a:pt x="77" y="13"/>
                                </a:lnTo>
                                <a:lnTo>
                                  <a:pt x="71" y="15"/>
                                </a:lnTo>
                                <a:lnTo>
                                  <a:pt x="64" y="15"/>
                                </a:lnTo>
                                <a:lnTo>
                                  <a:pt x="61" y="17"/>
                                </a:lnTo>
                                <a:lnTo>
                                  <a:pt x="54" y="20"/>
                                </a:lnTo>
                                <a:lnTo>
                                  <a:pt x="48" y="23"/>
                                </a:lnTo>
                                <a:lnTo>
                                  <a:pt x="41" y="28"/>
                                </a:lnTo>
                                <a:lnTo>
                                  <a:pt x="35" y="34"/>
                                </a:lnTo>
                                <a:lnTo>
                                  <a:pt x="31" y="38"/>
                                </a:lnTo>
                                <a:lnTo>
                                  <a:pt x="24" y="42"/>
                                </a:lnTo>
                                <a:lnTo>
                                  <a:pt x="21" y="47"/>
                                </a:lnTo>
                                <a:lnTo>
                                  <a:pt x="14" y="51"/>
                                </a:lnTo>
                                <a:lnTo>
                                  <a:pt x="8" y="53"/>
                                </a:lnTo>
                                <a:lnTo>
                                  <a:pt x="0" y="57"/>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21" name="Freeform 2250"/>
                          <p:cNvSpPr>
                            <a:spLocks/>
                          </p:cNvSpPr>
                          <p:nvPr/>
                        </p:nvSpPr>
                        <p:spPr bwMode="auto">
                          <a:xfrm>
                            <a:off x="3765" y="3850"/>
                            <a:ext cx="63" cy="70"/>
                          </a:xfrm>
                          <a:custGeom>
                            <a:avLst/>
                            <a:gdLst>
                              <a:gd name="T0" fmla="*/ 54 w 63"/>
                              <a:gd name="T1" fmla="*/ 61 h 70"/>
                              <a:gd name="T2" fmla="*/ 44 w 63"/>
                              <a:gd name="T3" fmla="*/ 55 h 70"/>
                              <a:gd name="T4" fmla="*/ 38 w 63"/>
                              <a:gd name="T5" fmla="*/ 49 h 70"/>
                              <a:gd name="T6" fmla="*/ 33 w 63"/>
                              <a:gd name="T7" fmla="*/ 40 h 70"/>
                              <a:gd name="T8" fmla="*/ 31 w 63"/>
                              <a:gd name="T9" fmla="*/ 34 h 70"/>
                              <a:gd name="T10" fmla="*/ 29 w 63"/>
                              <a:gd name="T11" fmla="*/ 31 h 70"/>
                              <a:gd name="T12" fmla="*/ 29 w 63"/>
                              <a:gd name="T13" fmla="*/ 29 h 70"/>
                              <a:gd name="T14" fmla="*/ 27 w 63"/>
                              <a:gd name="T15" fmla="*/ 27 h 70"/>
                              <a:gd name="T16" fmla="*/ 24 w 63"/>
                              <a:gd name="T17" fmla="*/ 27 h 70"/>
                              <a:gd name="T18" fmla="*/ 19 w 63"/>
                              <a:gd name="T19" fmla="*/ 25 h 70"/>
                              <a:gd name="T20" fmla="*/ 12 w 63"/>
                              <a:gd name="T21" fmla="*/ 19 h 70"/>
                              <a:gd name="T22" fmla="*/ 6 w 63"/>
                              <a:gd name="T23" fmla="*/ 14 h 70"/>
                              <a:gd name="T24" fmla="*/ 4 w 63"/>
                              <a:gd name="T25" fmla="*/ 11 h 70"/>
                              <a:gd name="T26" fmla="*/ 6 w 63"/>
                              <a:gd name="T27" fmla="*/ 6 h 70"/>
                              <a:gd name="T28" fmla="*/ 8 w 63"/>
                              <a:gd name="T29" fmla="*/ 4 h 70"/>
                              <a:gd name="T30" fmla="*/ 8 w 63"/>
                              <a:gd name="T31" fmla="*/ 2 h 70"/>
                              <a:gd name="T32" fmla="*/ 10 w 63"/>
                              <a:gd name="T33" fmla="*/ 0 h 70"/>
                              <a:gd name="T34" fmla="*/ 8 w 63"/>
                              <a:gd name="T35" fmla="*/ 2 h 70"/>
                              <a:gd name="T36" fmla="*/ 4 w 63"/>
                              <a:gd name="T37" fmla="*/ 4 h 70"/>
                              <a:gd name="T38" fmla="*/ 2 w 63"/>
                              <a:gd name="T39" fmla="*/ 9 h 70"/>
                              <a:gd name="T40" fmla="*/ 2 w 63"/>
                              <a:gd name="T41" fmla="*/ 14 h 70"/>
                              <a:gd name="T42" fmla="*/ 10 w 63"/>
                              <a:gd name="T43" fmla="*/ 21 h 70"/>
                              <a:gd name="T44" fmla="*/ 16 w 63"/>
                              <a:gd name="T45" fmla="*/ 27 h 70"/>
                              <a:gd name="T46" fmla="*/ 21 w 63"/>
                              <a:gd name="T47" fmla="*/ 36 h 70"/>
                              <a:gd name="T48" fmla="*/ 24 w 63"/>
                              <a:gd name="T49" fmla="*/ 40 h 70"/>
                              <a:gd name="T50" fmla="*/ 33 w 63"/>
                              <a:gd name="T51" fmla="*/ 46 h 70"/>
                              <a:gd name="T52" fmla="*/ 44 w 63"/>
                              <a:gd name="T53" fmla="*/ 57 h 70"/>
                              <a:gd name="T54" fmla="*/ 54 w 63"/>
                              <a:gd name="T55" fmla="*/ 67 h 70"/>
                              <a:gd name="T56" fmla="*/ 60 w 63"/>
                              <a:gd name="T57" fmla="*/ 69 h 70"/>
                              <a:gd name="T58" fmla="*/ 60 w 63"/>
                              <a:gd name="T59" fmla="*/ 67 h 70"/>
                              <a:gd name="T60" fmla="*/ 60 w 63"/>
                              <a:gd name="T61" fmla="*/ 65 h 70"/>
                              <a:gd name="T62" fmla="*/ 60 w 63"/>
                              <a:gd name="T63" fmla="*/ 65 h 70"/>
                              <a:gd name="T64" fmla="*/ 62 w 63"/>
                              <a:gd name="T65" fmla="*/ 65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70"/>
                              <a:gd name="T101" fmla="*/ 63 w 63"/>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70">
                                <a:moveTo>
                                  <a:pt x="62" y="65"/>
                                </a:moveTo>
                                <a:lnTo>
                                  <a:pt x="54" y="61"/>
                                </a:lnTo>
                                <a:lnTo>
                                  <a:pt x="48" y="59"/>
                                </a:lnTo>
                                <a:lnTo>
                                  <a:pt x="44" y="55"/>
                                </a:lnTo>
                                <a:lnTo>
                                  <a:pt x="39" y="52"/>
                                </a:lnTo>
                                <a:lnTo>
                                  <a:pt x="38" y="49"/>
                                </a:lnTo>
                                <a:lnTo>
                                  <a:pt x="36" y="46"/>
                                </a:lnTo>
                                <a:lnTo>
                                  <a:pt x="33" y="40"/>
                                </a:lnTo>
                                <a:lnTo>
                                  <a:pt x="31" y="34"/>
                                </a:lnTo>
                                <a:lnTo>
                                  <a:pt x="31" y="31"/>
                                </a:lnTo>
                                <a:lnTo>
                                  <a:pt x="29" y="31"/>
                                </a:lnTo>
                                <a:lnTo>
                                  <a:pt x="29" y="29"/>
                                </a:lnTo>
                                <a:lnTo>
                                  <a:pt x="27" y="27"/>
                                </a:lnTo>
                                <a:lnTo>
                                  <a:pt x="24" y="27"/>
                                </a:lnTo>
                                <a:lnTo>
                                  <a:pt x="21" y="27"/>
                                </a:lnTo>
                                <a:lnTo>
                                  <a:pt x="19" y="25"/>
                                </a:lnTo>
                                <a:lnTo>
                                  <a:pt x="14" y="23"/>
                                </a:lnTo>
                                <a:lnTo>
                                  <a:pt x="12" y="19"/>
                                </a:lnTo>
                                <a:lnTo>
                                  <a:pt x="8" y="17"/>
                                </a:lnTo>
                                <a:lnTo>
                                  <a:pt x="6" y="14"/>
                                </a:lnTo>
                                <a:lnTo>
                                  <a:pt x="4" y="11"/>
                                </a:lnTo>
                                <a:lnTo>
                                  <a:pt x="6" y="9"/>
                                </a:lnTo>
                                <a:lnTo>
                                  <a:pt x="6" y="6"/>
                                </a:lnTo>
                                <a:lnTo>
                                  <a:pt x="8" y="4"/>
                                </a:lnTo>
                                <a:lnTo>
                                  <a:pt x="8" y="2"/>
                                </a:lnTo>
                                <a:lnTo>
                                  <a:pt x="10" y="2"/>
                                </a:lnTo>
                                <a:lnTo>
                                  <a:pt x="10" y="0"/>
                                </a:lnTo>
                                <a:lnTo>
                                  <a:pt x="8" y="2"/>
                                </a:lnTo>
                                <a:lnTo>
                                  <a:pt x="6" y="4"/>
                                </a:lnTo>
                                <a:lnTo>
                                  <a:pt x="4" y="4"/>
                                </a:lnTo>
                                <a:lnTo>
                                  <a:pt x="2" y="6"/>
                                </a:lnTo>
                                <a:lnTo>
                                  <a:pt x="2" y="9"/>
                                </a:lnTo>
                                <a:lnTo>
                                  <a:pt x="0" y="11"/>
                                </a:lnTo>
                                <a:lnTo>
                                  <a:pt x="2" y="14"/>
                                </a:lnTo>
                                <a:lnTo>
                                  <a:pt x="6" y="19"/>
                                </a:lnTo>
                                <a:lnTo>
                                  <a:pt x="10" y="21"/>
                                </a:lnTo>
                                <a:lnTo>
                                  <a:pt x="12" y="23"/>
                                </a:lnTo>
                                <a:lnTo>
                                  <a:pt x="16" y="27"/>
                                </a:lnTo>
                                <a:lnTo>
                                  <a:pt x="19" y="29"/>
                                </a:lnTo>
                                <a:lnTo>
                                  <a:pt x="21" y="36"/>
                                </a:lnTo>
                                <a:lnTo>
                                  <a:pt x="23" y="42"/>
                                </a:lnTo>
                                <a:lnTo>
                                  <a:pt x="24" y="40"/>
                                </a:lnTo>
                                <a:lnTo>
                                  <a:pt x="29" y="42"/>
                                </a:lnTo>
                                <a:lnTo>
                                  <a:pt x="33" y="46"/>
                                </a:lnTo>
                                <a:lnTo>
                                  <a:pt x="38" y="50"/>
                                </a:lnTo>
                                <a:lnTo>
                                  <a:pt x="44" y="57"/>
                                </a:lnTo>
                                <a:lnTo>
                                  <a:pt x="48" y="63"/>
                                </a:lnTo>
                                <a:lnTo>
                                  <a:pt x="54" y="67"/>
                                </a:lnTo>
                                <a:lnTo>
                                  <a:pt x="60" y="69"/>
                                </a:lnTo>
                                <a:lnTo>
                                  <a:pt x="60" y="67"/>
                                </a:lnTo>
                                <a:lnTo>
                                  <a:pt x="60" y="65"/>
                                </a:lnTo>
                                <a:lnTo>
                                  <a:pt x="62" y="65"/>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22" name="Freeform 2251"/>
                          <p:cNvSpPr>
                            <a:spLocks/>
                          </p:cNvSpPr>
                          <p:nvPr/>
                        </p:nvSpPr>
                        <p:spPr bwMode="auto">
                          <a:xfrm>
                            <a:off x="3748" y="3671"/>
                            <a:ext cx="68" cy="114"/>
                          </a:xfrm>
                          <a:custGeom>
                            <a:avLst/>
                            <a:gdLst>
                              <a:gd name="T0" fmla="*/ 31 w 68"/>
                              <a:gd name="T1" fmla="*/ 106 h 114"/>
                              <a:gd name="T2" fmla="*/ 40 w 68"/>
                              <a:gd name="T3" fmla="*/ 98 h 114"/>
                              <a:gd name="T4" fmla="*/ 48 w 68"/>
                              <a:gd name="T5" fmla="*/ 90 h 114"/>
                              <a:gd name="T6" fmla="*/ 55 w 68"/>
                              <a:gd name="T7" fmla="*/ 79 h 114"/>
                              <a:gd name="T8" fmla="*/ 33 w 68"/>
                              <a:gd name="T9" fmla="*/ 54 h 114"/>
                              <a:gd name="T10" fmla="*/ 29 w 68"/>
                              <a:gd name="T11" fmla="*/ 52 h 114"/>
                              <a:gd name="T12" fmla="*/ 25 w 68"/>
                              <a:gd name="T13" fmla="*/ 48 h 114"/>
                              <a:gd name="T14" fmla="*/ 23 w 68"/>
                              <a:gd name="T15" fmla="*/ 43 h 114"/>
                              <a:gd name="T16" fmla="*/ 19 w 68"/>
                              <a:gd name="T17" fmla="*/ 37 h 114"/>
                              <a:gd name="T18" fmla="*/ 0 w 68"/>
                              <a:gd name="T19" fmla="*/ 48 h 114"/>
                              <a:gd name="T20" fmla="*/ 4 w 68"/>
                              <a:gd name="T21" fmla="*/ 42 h 114"/>
                              <a:gd name="T22" fmla="*/ 6 w 68"/>
                              <a:gd name="T23" fmla="*/ 35 h 114"/>
                              <a:gd name="T24" fmla="*/ 6 w 68"/>
                              <a:gd name="T25" fmla="*/ 29 h 114"/>
                              <a:gd name="T26" fmla="*/ 0 w 68"/>
                              <a:gd name="T27" fmla="*/ 25 h 114"/>
                              <a:gd name="T28" fmla="*/ 4 w 68"/>
                              <a:gd name="T29" fmla="*/ 25 h 114"/>
                              <a:gd name="T30" fmla="*/ 8 w 68"/>
                              <a:gd name="T31" fmla="*/ 29 h 114"/>
                              <a:gd name="T32" fmla="*/ 8 w 68"/>
                              <a:gd name="T33" fmla="*/ 33 h 114"/>
                              <a:gd name="T34" fmla="*/ 15 w 68"/>
                              <a:gd name="T35" fmla="*/ 29 h 114"/>
                              <a:gd name="T36" fmla="*/ 29 w 68"/>
                              <a:gd name="T37" fmla="*/ 20 h 114"/>
                              <a:gd name="T38" fmla="*/ 44 w 68"/>
                              <a:gd name="T39" fmla="*/ 14 h 114"/>
                              <a:gd name="T40" fmla="*/ 56 w 68"/>
                              <a:gd name="T41" fmla="*/ 6 h 114"/>
                              <a:gd name="T42" fmla="*/ 58 w 68"/>
                              <a:gd name="T43" fmla="*/ 4 h 114"/>
                              <a:gd name="T44" fmla="*/ 58 w 68"/>
                              <a:gd name="T45" fmla="*/ 8 h 114"/>
                              <a:gd name="T46" fmla="*/ 56 w 68"/>
                              <a:gd name="T47" fmla="*/ 12 h 114"/>
                              <a:gd name="T48" fmla="*/ 55 w 68"/>
                              <a:gd name="T49" fmla="*/ 16 h 114"/>
                              <a:gd name="T50" fmla="*/ 65 w 68"/>
                              <a:gd name="T51" fmla="*/ 19 h 114"/>
                              <a:gd name="T52" fmla="*/ 67 w 68"/>
                              <a:gd name="T53" fmla="*/ 20 h 114"/>
                              <a:gd name="T54" fmla="*/ 65 w 68"/>
                              <a:gd name="T55" fmla="*/ 23 h 114"/>
                              <a:gd name="T56" fmla="*/ 61 w 68"/>
                              <a:gd name="T57" fmla="*/ 23 h 114"/>
                              <a:gd name="T58" fmla="*/ 48 w 68"/>
                              <a:gd name="T59" fmla="*/ 23 h 114"/>
                              <a:gd name="T60" fmla="*/ 38 w 68"/>
                              <a:gd name="T61" fmla="*/ 25 h 114"/>
                              <a:gd name="T62" fmla="*/ 29 w 68"/>
                              <a:gd name="T63" fmla="*/ 31 h 114"/>
                              <a:gd name="T64" fmla="*/ 21 w 68"/>
                              <a:gd name="T65" fmla="*/ 37 h 114"/>
                              <a:gd name="T66" fmla="*/ 25 w 68"/>
                              <a:gd name="T67" fmla="*/ 45 h 114"/>
                              <a:gd name="T68" fmla="*/ 36 w 68"/>
                              <a:gd name="T69" fmla="*/ 54 h 114"/>
                              <a:gd name="T70" fmla="*/ 46 w 68"/>
                              <a:gd name="T71" fmla="*/ 62 h 114"/>
                              <a:gd name="T72" fmla="*/ 56 w 68"/>
                              <a:gd name="T73" fmla="*/ 71 h 114"/>
                              <a:gd name="T74" fmla="*/ 55 w 68"/>
                              <a:gd name="T75" fmla="*/ 83 h 114"/>
                              <a:gd name="T76" fmla="*/ 48 w 68"/>
                              <a:gd name="T77" fmla="*/ 94 h 114"/>
                              <a:gd name="T78" fmla="*/ 38 w 68"/>
                              <a:gd name="T79" fmla="*/ 104 h 114"/>
                              <a:gd name="T80" fmla="*/ 25 w 68"/>
                              <a:gd name="T81" fmla="*/ 113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14"/>
                              <a:gd name="T125" fmla="*/ 68 w 68"/>
                              <a:gd name="T126" fmla="*/ 114 h 1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14">
                                <a:moveTo>
                                  <a:pt x="25" y="113"/>
                                </a:moveTo>
                                <a:lnTo>
                                  <a:pt x="31" y="106"/>
                                </a:lnTo>
                                <a:lnTo>
                                  <a:pt x="36" y="102"/>
                                </a:lnTo>
                                <a:lnTo>
                                  <a:pt x="40" y="98"/>
                                </a:lnTo>
                                <a:lnTo>
                                  <a:pt x="44" y="94"/>
                                </a:lnTo>
                                <a:lnTo>
                                  <a:pt x="48" y="90"/>
                                </a:lnTo>
                                <a:lnTo>
                                  <a:pt x="53" y="85"/>
                                </a:lnTo>
                                <a:lnTo>
                                  <a:pt x="55" y="79"/>
                                </a:lnTo>
                                <a:lnTo>
                                  <a:pt x="55" y="73"/>
                                </a:lnTo>
                                <a:lnTo>
                                  <a:pt x="33" y="54"/>
                                </a:lnTo>
                                <a:lnTo>
                                  <a:pt x="31" y="54"/>
                                </a:lnTo>
                                <a:lnTo>
                                  <a:pt x="29" y="52"/>
                                </a:lnTo>
                                <a:lnTo>
                                  <a:pt x="27" y="50"/>
                                </a:lnTo>
                                <a:lnTo>
                                  <a:pt x="25" y="48"/>
                                </a:lnTo>
                                <a:lnTo>
                                  <a:pt x="25" y="45"/>
                                </a:lnTo>
                                <a:lnTo>
                                  <a:pt x="23" y="43"/>
                                </a:lnTo>
                                <a:lnTo>
                                  <a:pt x="21" y="42"/>
                                </a:lnTo>
                                <a:lnTo>
                                  <a:pt x="19" y="37"/>
                                </a:lnTo>
                                <a:lnTo>
                                  <a:pt x="11" y="37"/>
                                </a:lnTo>
                                <a:lnTo>
                                  <a:pt x="0" y="48"/>
                                </a:lnTo>
                                <a:lnTo>
                                  <a:pt x="2" y="43"/>
                                </a:lnTo>
                                <a:lnTo>
                                  <a:pt x="4" y="42"/>
                                </a:lnTo>
                                <a:lnTo>
                                  <a:pt x="6" y="37"/>
                                </a:lnTo>
                                <a:lnTo>
                                  <a:pt x="6" y="35"/>
                                </a:lnTo>
                                <a:lnTo>
                                  <a:pt x="6" y="33"/>
                                </a:lnTo>
                                <a:lnTo>
                                  <a:pt x="6" y="29"/>
                                </a:lnTo>
                                <a:lnTo>
                                  <a:pt x="4" y="27"/>
                                </a:lnTo>
                                <a:lnTo>
                                  <a:pt x="0" y="25"/>
                                </a:lnTo>
                                <a:lnTo>
                                  <a:pt x="2" y="25"/>
                                </a:lnTo>
                                <a:lnTo>
                                  <a:pt x="4" y="25"/>
                                </a:lnTo>
                                <a:lnTo>
                                  <a:pt x="6" y="27"/>
                                </a:lnTo>
                                <a:lnTo>
                                  <a:pt x="8" y="29"/>
                                </a:lnTo>
                                <a:lnTo>
                                  <a:pt x="8" y="31"/>
                                </a:lnTo>
                                <a:lnTo>
                                  <a:pt x="8" y="33"/>
                                </a:lnTo>
                                <a:lnTo>
                                  <a:pt x="11" y="33"/>
                                </a:lnTo>
                                <a:lnTo>
                                  <a:pt x="15" y="29"/>
                                </a:lnTo>
                                <a:lnTo>
                                  <a:pt x="21" y="25"/>
                                </a:lnTo>
                                <a:lnTo>
                                  <a:pt x="29" y="20"/>
                                </a:lnTo>
                                <a:lnTo>
                                  <a:pt x="38" y="19"/>
                                </a:lnTo>
                                <a:lnTo>
                                  <a:pt x="44" y="14"/>
                                </a:lnTo>
                                <a:lnTo>
                                  <a:pt x="53" y="12"/>
                                </a:lnTo>
                                <a:lnTo>
                                  <a:pt x="56" y="6"/>
                                </a:lnTo>
                                <a:lnTo>
                                  <a:pt x="58" y="0"/>
                                </a:lnTo>
                                <a:lnTo>
                                  <a:pt x="58" y="4"/>
                                </a:lnTo>
                                <a:lnTo>
                                  <a:pt x="58" y="6"/>
                                </a:lnTo>
                                <a:lnTo>
                                  <a:pt x="58" y="8"/>
                                </a:lnTo>
                                <a:lnTo>
                                  <a:pt x="58" y="10"/>
                                </a:lnTo>
                                <a:lnTo>
                                  <a:pt x="56" y="12"/>
                                </a:lnTo>
                                <a:lnTo>
                                  <a:pt x="56" y="14"/>
                                </a:lnTo>
                                <a:lnTo>
                                  <a:pt x="55" y="16"/>
                                </a:lnTo>
                                <a:lnTo>
                                  <a:pt x="53" y="19"/>
                                </a:lnTo>
                                <a:lnTo>
                                  <a:pt x="65" y="19"/>
                                </a:lnTo>
                                <a:lnTo>
                                  <a:pt x="67" y="19"/>
                                </a:lnTo>
                                <a:lnTo>
                                  <a:pt x="67" y="20"/>
                                </a:lnTo>
                                <a:lnTo>
                                  <a:pt x="65" y="20"/>
                                </a:lnTo>
                                <a:lnTo>
                                  <a:pt x="65" y="23"/>
                                </a:lnTo>
                                <a:lnTo>
                                  <a:pt x="63" y="23"/>
                                </a:lnTo>
                                <a:lnTo>
                                  <a:pt x="61" y="23"/>
                                </a:lnTo>
                                <a:lnTo>
                                  <a:pt x="55" y="23"/>
                                </a:lnTo>
                                <a:lnTo>
                                  <a:pt x="48" y="23"/>
                                </a:lnTo>
                                <a:lnTo>
                                  <a:pt x="44" y="23"/>
                                </a:lnTo>
                                <a:lnTo>
                                  <a:pt x="38" y="25"/>
                                </a:lnTo>
                                <a:lnTo>
                                  <a:pt x="33" y="27"/>
                                </a:lnTo>
                                <a:lnTo>
                                  <a:pt x="29" y="31"/>
                                </a:lnTo>
                                <a:lnTo>
                                  <a:pt x="25" y="33"/>
                                </a:lnTo>
                                <a:lnTo>
                                  <a:pt x="21" y="37"/>
                                </a:lnTo>
                                <a:lnTo>
                                  <a:pt x="23" y="42"/>
                                </a:lnTo>
                                <a:lnTo>
                                  <a:pt x="25" y="45"/>
                                </a:lnTo>
                                <a:lnTo>
                                  <a:pt x="29" y="50"/>
                                </a:lnTo>
                                <a:lnTo>
                                  <a:pt x="36" y="54"/>
                                </a:lnTo>
                                <a:lnTo>
                                  <a:pt x="40" y="58"/>
                                </a:lnTo>
                                <a:lnTo>
                                  <a:pt x="46" y="62"/>
                                </a:lnTo>
                                <a:lnTo>
                                  <a:pt x="50" y="67"/>
                                </a:lnTo>
                                <a:lnTo>
                                  <a:pt x="56" y="71"/>
                                </a:lnTo>
                                <a:lnTo>
                                  <a:pt x="55" y="77"/>
                                </a:lnTo>
                                <a:lnTo>
                                  <a:pt x="55" y="83"/>
                                </a:lnTo>
                                <a:lnTo>
                                  <a:pt x="53" y="90"/>
                                </a:lnTo>
                                <a:lnTo>
                                  <a:pt x="48" y="94"/>
                                </a:lnTo>
                                <a:lnTo>
                                  <a:pt x="44" y="100"/>
                                </a:lnTo>
                                <a:lnTo>
                                  <a:pt x="38" y="104"/>
                                </a:lnTo>
                                <a:lnTo>
                                  <a:pt x="31" y="108"/>
                                </a:lnTo>
                                <a:lnTo>
                                  <a:pt x="25" y="11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23" name="Freeform 2252"/>
                          <p:cNvSpPr>
                            <a:spLocks/>
                          </p:cNvSpPr>
                          <p:nvPr/>
                        </p:nvSpPr>
                        <p:spPr bwMode="auto">
                          <a:xfrm>
                            <a:off x="3779" y="3691"/>
                            <a:ext cx="37" cy="14"/>
                          </a:xfrm>
                          <a:custGeom>
                            <a:avLst/>
                            <a:gdLst>
                              <a:gd name="T0" fmla="*/ 24 w 37"/>
                              <a:gd name="T1" fmla="*/ 0 h 14"/>
                              <a:gd name="T2" fmla="*/ 25 w 37"/>
                              <a:gd name="T3" fmla="*/ 3 h 14"/>
                              <a:gd name="T4" fmla="*/ 25 w 37"/>
                              <a:gd name="T5" fmla="*/ 5 h 14"/>
                              <a:gd name="T6" fmla="*/ 27 w 37"/>
                              <a:gd name="T7" fmla="*/ 7 h 14"/>
                              <a:gd name="T8" fmla="*/ 27 w 37"/>
                              <a:gd name="T9" fmla="*/ 9 h 14"/>
                              <a:gd name="T10" fmla="*/ 30 w 37"/>
                              <a:gd name="T11" fmla="*/ 9 h 14"/>
                              <a:gd name="T12" fmla="*/ 32 w 37"/>
                              <a:gd name="T13" fmla="*/ 11 h 14"/>
                              <a:gd name="T14" fmla="*/ 34 w 37"/>
                              <a:gd name="T15" fmla="*/ 11 h 14"/>
                              <a:gd name="T16" fmla="*/ 36 w 37"/>
                              <a:gd name="T17" fmla="*/ 13 h 14"/>
                              <a:gd name="T18" fmla="*/ 32 w 37"/>
                              <a:gd name="T19" fmla="*/ 13 h 14"/>
                              <a:gd name="T20" fmla="*/ 27 w 37"/>
                              <a:gd name="T21" fmla="*/ 13 h 14"/>
                              <a:gd name="T22" fmla="*/ 24 w 37"/>
                              <a:gd name="T23" fmla="*/ 13 h 14"/>
                              <a:gd name="T24" fmla="*/ 19 w 37"/>
                              <a:gd name="T25" fmla="*/ 13 h 14"/>
                              <a:gd name="T26" fmla="*/ 13 w 37"/>
                              <a:gd name="T27" fmla="*/ 13 h 14"/>
                              <a:gd name="T28" fmla="*/ 9 w 37"/>
                              <a:gd name="T29" fmla="*/ 13 h 14"/>
                              <a:gd name="T30" fmla="*/ 5 w 37"/>
                              <a:gd name="T31" fmla="*/ 11 h 14"/>
                              <a:gd name="T32" fmla="*/ 0 w 37"/>
                              <a:gd name="T33" fmla="*/ 11 h 14"/>
                              <a:gd name="T34" fmla="*/ 2 w 37"/>
                              <a:gd name="T35" fmla="*/ 9 h 14"/>
                              <a:gd name="T36" fmla="*/ 5 w 37"/>
                              <a:gd name="T37" fmla="*/ 7 h 14"/>
                              <a:gd name="T38" fmla="*/ 9 w 37"/>
                              <a:gd name="T39" fmla="*/ 5 h 14"/>
                              <a:gd name="T40" fmla="*/ 10 w 37"/>
                              <a:gd name="T41" fmla="*/ 5 h 14"/>
                              <a:gd name="T42" fmla="*/ 13 w 37"/>
                              <a:gd name="T43" fmla="*/ 3 h 14"/>
                              <a:gd name="T44" fmla="*/ 17 w 37"/>
                              <a:gd name="T45" fmla="*/ 3 h 14"/>
                              <a:gd name="T46" fmla="*/ 22 w 37"/>
                              <a:gd name="T47" fmla="*/ 3 h 14"/>
                              <a:gd name="T48" fmla="*/ 24 w 37"/>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14"/>
                              <a:gd name="T77" fmla="*/ 37 w 37"/>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14">
                                <a:moveTo>
                                  <a:pt x="24" y="0"/>
                                </a:moveTo>
                                <a:lnTo>
                                  <a:pt x="25" y="3"/>
                                </a:lnTo>
                                <a:lnTo>
                                  <a:pt x="25" y="5"/>
                                </a:lnTo>
                                <a:lnTo>
                                  <a:pt x="27" y="7"/>
                                </a:lnTo>
                                <a:lnTo>
                                  <a:pt x="27" y="9"/>
                                </a:lnTo>
                                <a:lnTo>
                                  <a:pt x="30" y="9"/>
                                </a:lnTo>
                                <a:lnTo>
                                  <a:pt x="32" y="11"/>
                                </a:lnTo>
                                <a:lnTo>
                                  <a:pt x="34" y="11"/>
                                </a:lnTo>
                                <a:lnTo>
                                  <a:pt x="36" y="13"/>
                                </a:lnTo>
                                <a:lnTo>
                                  <a:pt x="32" y="13"/>
                                </a:lnTo>
                                <a:lnTo>
                                  <a:pt x="27" y="13"/>
                                </a:lnTo>
                                <a:lnTo>
                                  <a:pt x="24" y="13"/>
                                </a:lnTo>
                                <a:lnTo>
                                  <a:pt x="19" y="13"/>
                                </a:lnTo>
                                <a:lnTo>
                                  <a:pt x="13" y="13"/>
                                </a:lnTo>
                                <a:lnTo>
                                  <a:pt x="9" y="13"/>
                                </a:lnTo>
                                <a:lnTo>
                                  <a:pt x="5" y="11"/>
                                </a:lnTo>
                                <a:lnTo>
                                  <a:pt x="0" y="11"/>
                                </a:lnTo>
                                <a:lnTo>
                                  <a:pt x="2" y="9"/>
                                </a:lnTo>
                                <a:lnTo>
                                  <a:pt x="5" y="7"/>
                                </a:lnTo>
                                <a:lnTo>
                                  <a:pt x="9" y="5"/>
                                </a:lnTo>
                                <a:lnTo>
                                  <a:pt x="10" y="5"/>
                                </a:lnTo>
                                <a:lnTo>
                                  <a:pt x="13" y="3"/>
                                </a:lnTo>
                                <a:lnTo>
                                  <a:pt x="17" y="3"/>
                                </a:lnTo>
                                <a:lnTo>
                                  <a:pt x="22" y="3"/>
                                </a:lnTo>
                                <a:lnTo>
                                  <a:pt x="24"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24" name="Freeform 2253"/>
                          <p:cNvSpPr>
                            <a:spLocks/>
                          </p:cNvSpPr>
                          <p:nvPr/>
                        </p:nvSpPr>
                        <p:spPr bwMode="auto">
                          <a:xfrm>
                            <a:off x="2250" y="4134"/>
                            <a:ext cx="26" cy="48"/>
                          </a:xfrm>
                          <a:custGeom>
                            <a:avLst/>
                            <a:gdLst>
                              <a:gd name="T0" fmla="*/ 2 w 26"/>
                              <a:gd name="T1" fmla="*/ 47 h 48"/>
                              <a:gd name="T2" fmla="*/ 4 w 26"/>
                              <a:gd name="T3" fmla="*/ 47 h 48"/>
                              <a:gd name="T4" fmla="*/ 6 w 26"/>
                              <a:gd name="T5" fmla="*/ 47 h 48"/>
                              <a:gd name="T6" fmla="*/ 8 w 26"/>
                              <a:gd name="T7" fmla="*/ 47 h 48"/>
                              <a:gd name="T8" fmla="*/ 11 w 26"/>
                              <a:gd name="T9" fmla="*/ 44 h 48"/>
                              <a:gd name="T10" fmla="*/ 13 w 26"/>
                              <a:gd name="T11" fmla="*/ 42 h 48"/>
                              <a:gd name="T12" fmla="*/ 13 w 26"/>
                              <a:gd name="T13" fmla="*/ 21 h 48"/>
                              <a:gd name="T14" fmla="*/ 25 w 26"/>
                              <a:gd name="T15" fmla="*/ 0 h 48"/>
                              <a:gd name="T16" fmla="*/ 23 w 26"/>
                              <a:gd name="T17" fmla="*/ 3 h 48"/>
                              <a:gd name="T18" fmla="*/ 21 w 26"/>
                              <a:gd name="T19" fmla="*/ 5 h 48"/>
                              <a:gd name="T20" fmla="*/ 19 w 26"/>
                              <a:gd name="T21" fmla="*/ 7 h 48"/>
                              <a:gd name="T22" fmla="*/ 16 w 26"/>
                              <a:gd name="T23" fmla="*/ 9 h 48"/>
                              <a:gd name="T24" fmla="*/ 15 w 26"/>
                              <a:gd name="T25" fmla="*/ 11 h 48"/>
                              <a:gd name="T26" fmla="*/ 13 w 26"/>
                              <a:gd name="T27" fmla="*/ 15 h 48"/>
                              <a:gd name="T28" fmla="*/ 11 w 26"/>
                              <a:gd name="T29" fmla="*/ 17 h 48"/>
                              <a:gd name="T30" fmla="*/ 8 w 26"/>
                              <a:gd name="T31" fmla="*/ 19 h 48"/>
                              <a:gd name="T32" fmla="*/ 8 w 26"/>
                              <a:gd name="T33" fmla="*/ 23 h 48"/>
                              <a:gd name="T34" fmla="*/ 8 w 26"/>
                              <a:gd name="T35" fmla="*/ 25 h 48"/>
                              <a:gd name="T36" fmla="*/ 8 w 26"/>
                              <a:gd name="T37" fmla="*/ 28 h 48"/>
                              <a:gd name="T38" fmla="*/ 8 w 26"/>
                              <a:gd name="T39" fmla="*/ 30 h 48"/>
                              <a:gd name="T40" fmla="*/ 8 w 26"/>
                              <a:gd name="T41" fmla="*/ 32 h 48"/>
                              <a:gd name="T42" fmla="*/ 8 w 26"/>
                              <a:gd name="T43" fmla="*/ 34 h 48"/>
                              <a:gd name="T44" fmla="*/ 8 w 26"/>
                              <a:gd name="T45" fmla="*/ 36 h 48"/>
                              <a:gd name="T46" fmla="*/ 8 w 26"/>
                              <a:gd name="T47" fmla="*/ 38 h 48"/>
                              <a:gd name="T48" fmla="*/ 8 w 26"/>
                              <a:gd name="T49" fmla="*/ 40 h 48"/>
                              <a:gd name="T50" fmla="*/ 6 w 26"/>
                              <a:gd name="T51" fmla="*/ 40 h 48"/>
                              <a:gd name="T52" fmla="*/ 6 w 26"/>
                              <a:gd name="T53" fmla="*/ 42 h 48"/>
                              <a:gd name="T54" fmla="*/ 4 w 26"/>
                              <a:gd name="T55" fmla="*/ 42 h 48"/>
                              <a:gd name="T56" fmla="*/ 2 w 26"/>
                              <a:gd name="T57" fmla="*/ 44 h 48"/>
                              <a:gd name="T58" fmla="*/ 0 w 26"/>
                              <a:gd name="T59" fmla="*/ 44 h 48"/>
                              <a:gd name="T60" fmla="*/ 2 w 26"/>
                              <a:gd name="T61" fmla="*/ 47 h 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48"/>
                              <a:gd name="T95" fmla="*/ 26 w 26"/>
                              <a:gd name="T96" fmla="*/ 48 h 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48">
                                <a:moveTo>
                                  <a:pt x="2" y="47"/>
                                </a:moveTo>
                                <a:lnTo>
                                  <a:pt x="4" y="47"/>
                                </a:lnTo>
                                <a:lnTo>
                                  <a:pt x="6" y="47"/>
                                </a:lnTo>
                                <a:lnTo>
                                  <a:pt x="8" y="47"/>
                                </a:lnTo>
                                <a:lnTo>
                                  <a:pt x="11" y="44"/>
                                </a:lnTo>
                                <a:lnTo>
                                  <a:pt x="13" y="42"/>
                                </a:lnTo>
                                <a:lnTo>
                                  <a:pt x="13" y="21"/>
                                </a:lnTo>
                                <a:lnTo>
                                  <a:pt x="25" y="0"/>
                                </a:lnTo>
                                <a:lnTo>
                                  <a:pt x="23" y="3"/>
                                </a:lnTo>
                                <a:lnTo>
                                  <a:pt x="21" y="5"/>
                                </a:lnTo>
                                <a:lnTo>
                                  <a:pt x="19" y="7"/>
                                </a:lnTo>
                                <a:lnTo>
                                  <a:pt x="16" y="9"/>
                                </a:lnTo>
                                <a:lnTo>
                                  <a:pt x="15" y="11"/>
                                </a:lnTo>
                                <a:lnTo>
                                  <a:pt x="13" y="15"/>
                                </a:lnTo>
                                <a:lnTo>
                                  <a:pt x="11" y="17"/>
                                </a:lnTo>
                                <a:lnTo>
                                  <a:pt x="8" y="19"/>
                                </a:lnTo>
                                <a:lnTo>
                                  <a:pt x="8" y="23"/>
                                </a:lnTo>
                                <a:lnTo>
                                  <a:pt x="8" y="25"/>
                                </a:lnTo>
                                <a:lnTo>
                                  <a:pt x="8" y="28"/>
                                </a:lnTo>
                                <a:lnTo>
                                  <a:pt x="8" y="30"/>
                                </a:lnTo>
                                <a:lnTo>
                                  <a:pt x="8" y="32"/>
                                </a:lnTo>
                                <a:lnTo>
                                  <a:pt x="8" y="34"/>
                                </a:lnTo>
                                <a:lnTo>
                                  <a:pt x="8" y="36"/>
                                </a:lnTo>
                                <a:lnTo>
                                  <a:pt x="8" y="38"/>
                                </a:lnTo>
                                <a:lnTo>
                                  <a:pt x="8" y="40"/>
                                </a:lnTo>
                                <a:lnTo>
                                  <a:pt x="6" y="40"/>
                                </a:lnTo>
                                <a:lnTo>
                                  <a:pt x="6" y="42"/>
                                </a:lnTo>
                                <a:lnTo>
                                  <a:pt x="4" y="42"/>
                                </a:lnTo>
                                <a:lnTo>
                                  <a:pt x="2" y="44"/>
                                </a:lnTo>
                                <a:lnTo>
                                  <a:pt x="0" y="44"/>
                                </a:lnTo>
                                <a:lnTo>
                                  <a:pt x="2" y="4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25" name="Freeform 2254"/>
                          <p:cNvSpPr>
                            <a:spLocks/>
                          </p:cNvSpPr>
                          <p:nvPr/>
                        </p:nvSpPr>
                        <p:spPr bwMode="auto">
                          <a:xfrm>
                            <a:off x="2474" y="4074"/>
                            <a:ext cx="13" cy="57"/>
                          </a:xfrm>
                          <a:custGeom>
                            <a:avLst/>
                            <a:gdLst>
                              <a:gd name="T0" fmla="*/ 2 w 13"/>
                              <a:gd name="T1" fmla="*/ 52 h 57"/>
                              <a:gd name="T2" fmla="*/ 6 w 13"/>
                              <a:gd name="T3" fmla="*/ 45 h 57"/>
                              <a:gd name="T4" fmla="*/ 6 w 13"/>
                              <a:gd name="T5" fmla="*/ 40 h 57"/>
                              <a:gd name="T6" fmla="*/ 8 w 13"/>
                              <a:gd name="T7" fmla="*/ 33 h 57"/>
                              <a:gd name="T8" fmla="*/ 6 w 13"/>
                              <a:gd name="T9" fmla="*/ 29 h 57"/>
                              <a:gd name="T10" fmla="*/ 6 w 13"/>
                              <a:gd name="T11" fmla="*/ 23 h 57"/>
                              <a:gd name="T12" fmla="*/ 4 w 13"/>
                              <a:gd name="T13" fmla="*/ 17 h 57"/>
                              <a:gd name="T14" fmla="*/ 2 w 13"/>
                              <a:gd name="T15" fmla="*/ 12 h 57"/>
                              <a:gd name="T16" fmla="*/ 2 w 13"/>
                              <a:gd name="T17" fmla="*/ 6 h 57"/>
                              <a:gd name="T18" fmla="*/ 0 w 13"/>
                              <a:gd name="T19" fmla="*/ 0 h 57"/>
                              <a:gd name="T20" fmla="*/ 2 w 13"/>
                              <a:gd name="T21" fmla="*/ 6 h 57"/>
                              <a:gd name="T22" fmla="*/ 6 w 13"/>
                              <a:gd name="T23" fmla="*/ 12 h 57"/>
                              <a:gd name="T24" fmla="*/ 8 w 13"/>
                              <a:gd name="T25" fmla="*/ 18 h 57"/>
                              <a:gd name="T26" fmla="*/ 8 w 13"/>
                              <a:gd name="T27" fmla="*/ 25 h 57"/>
                              <a:gd name="T28" fmla="*/ 10 w 13"/>
                              <a:gd name="T29" fmla="*/ 31 h 57"/>
                              <a:gd name="T30" fmla="*/ 12 w 13"/>
                              <a:gd name="T31" fmla="*/ 35 h 57"/>
                              <a:gd name="T32" fmla="*/ 12 w 13"/>
                              <a:gd name="T33" fmla="*/ 41 h 57"/>
                              <a:gd name="T34" fmla="*/ 12 w 13"/>
                              <a:gd name="T35" fmla="*/ 48 h 57"/>
                              <a:gd name="T36" fmla="*/ 6 w 13"/>
                              <a:gd name="T37" fmla="*/ 56 h 57"/>
                              <a:gd name="T38" fmla="*/ 2 w 13"/>
                              <a:gd name="T39" fmla="*/ 52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57"/>
                              <a:gd name="T62" fmla="*/ 13 w 13"/>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57">
                                <a:moveTo>
                                  <a:pt x="2" y="52"/>
                                </a:moveTo>
                                <a:lnTo>
                                  <a:pt x="6" y="45"/>
                                </a:lnTo>
                                <a:lnTo>
                                  <a:pt x="6" y="40"/>
                                </a:lnTo>
                                <a:lnTo>
                                  <a:pt x="8" y="33"/>
                                </a:lnTo>
                                <a:lnTo>
                                  <a:pt x="6" y="29"/>
                                </a:lnTo>
                                <a:lnTo>
                                  <a:pt x="6" y="23"/>
                                </a:lnTo>
                                <a:lnTo>
                                  <a:pt x="4" y="17"/>
                                </a:lnTo>
                                <a:lnTo>
                                  <a:pt x="2" y="12"/>
                                </a:lnTo>
                                <a:lnTo>
                                  <a:pt x="2" y="6"/>
                                </a:lnTo>
                                <a:lnTo>
                                  <a:pt x="0" y="0"/>
                                </a:lnTo>
                                <a:lnTo>
                                  <a:pt x="2" y="6"/>
                                </a:lnTo>
                                <a:lnTo>
                                  <a:pt x="6" y="12"/>
                                </a:lnTo>
                                <a:lnTo>
                                  <a:pt x="8" y="18"/>
                                </a:lnTo>
                                <a:lnTo>
                                  <a:pt x="8" y="25"/>
                                </a:lnTo>
                                <a:lnTo>
                                  <a:pt x="10" y="31"/>
                                </a:lnTo>
                                <a:lnTo>
                                  <a:pt x="12" y="35"/>
                                </a:lnTo>
                                <a:lnTo>
                                  <a:pt x="12" y="41"/>
                                </a:lnTo>
                                <a:lnTo>
                                  <a:pt x="12" y="48"/>
                                </a:lnTo>
                                <a:lnTo>
                                  <a:pt x="6" y="56"/>
                                </a:lnTo>
                                <a:lnTo>
                                  <a:pt x="2" y="52"/>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26" name="Freeform 2255"/>
                          <p:cNvSpPr>
                            <a:spLocks/>
                          </p:cNvSpPr>
                          <p:nvPr/>
                        </p:nvSpPr>
                        <p:spPr bwMode="auto">
                          <a:xfrm>
                            <a:off x="2304" y="3936"/>
                            <a:ext cx="46" cy="14"/>
                          </a:xfrm>
                          <a:custGeom>
                            <a:avLst/>
                            <a:gdLst>
                              <a:gd name="T0" fmla="*/ 45 w 46"/>
                              <a:gd name="T1" fmla="*/ 0 h 14"/>
                              <a:gd name="T2" fmla="*/ 40 w 46"/>
                              <a:gd name="T3" fmla="*/ 2 h 14"/>
                              <a:gd name="T4" fmla="*/ 36 w 46"/>
                              <a:gd name="T5" fmla="*/ 4 h 14"/>
                              <a:gd name="T6" fmla="*/ 30 w 46"/>
                              <a:gd name="T7" fmla="*/ 6 h 14"/>
                              <a:gd name="T8" fmla="*/ 24 w 46"/>
                              <a:gd name="T9" fmla="*/ 6 h 14"/>
                              <a:gd name="T10" fmla="*/ 17 w 46"/>
                              <a:gd name="T11" fmla="*/ 8 h 14"/>
                              <a:gd name="T12" fmla="*/ 11 w 46"/>
                              <a:gd name="T13" fmla="*/ 8 h 14"/>
                              <a:gd name="T14" fmla="*/ 7 w 46"/>
                              <a:gd name="T15" fmla="*/ 8 h 14"/>
                              <a:gd name="T16" fmla="*/ 0 w 46"/>
                              <a:gd name="T17" fmla="*/ 8 h 14"/>
                              <a:gd name="T18" fmla="*/ 5 w 46"/>
                              <a:gd name="T19" fmla="*/ 10 h 14"/>
                              <a:gd name="T20" fmla="*/ 11 w 46"/>
                              <a:gd name="T21" fmla="*/ 10 h 14"/>
                              <a:gd name="T22" fmla="*/ 17 w 46"/>
                              <a:gd name="T23" fmla="*/ 13 h 14"/>
                              <a:gd name="T24" fmla="*/ 24 w 46"/>
                              <a:gd name="T25" fmla="*/ 13 h 14"/>
                              <a:gd name="T26" fmla="*/ 28 w 46"/>
                              <a:gd name="T27" fmla="*/ 13 h 14"/>
                              <a:gd name="T28" fmla="*/ 34 w 46"/>
                              <a:gd name="T29" fmla="*/ 13 h 14"/>
                              <a:gd name="T30" fmla="*/ 39 w 46"/>
                              <a:gd name="T31" fmla="*/ 10 h 14"/>
                              <a:gd name="T32" fmla="*/ 45 w 46"/>
                              <a:gd name="T33" fmla="*/ 10 h 14"/>
                              <a:gd name="T34" fmla="*/ 45 w 46"/>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14"/>
                              <a:gd name="T56" fmla="*/ 46 w 4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14">
                                <a:moveTo>
                                  <a:pt x="45" y="0"/>
                                </a:moveTo>
                                <a:lnTo>
                                  <a:pt x="40" y="2"/>
                                </a:lnTo>
                                <a:lnTo>
                                  <a:pt x="36" y="4"/>
                                </a:lnTo>
                                <a:lnTo>
                                  <a:pt x="30" y="6"/>
                                </a:lnTo>
                                <a:lnTo>
                                  <a:pt x="24" y="6"/>
                                </a:lnTo>
                                <a:lnTo>
                                  <a:pt x="17" y="8"/>
                                </a:lnTo>
                                <a:lnTo>
                                  <a:pt x="11" y="8"/>
                                </a:lnTo>
                                <a:lnTo>
                                  <a:pt x="7" y="8"/>
                                </a:lnTo>
                                <a:lnTo>
                                  <a:pt x="0" y="8"/>
                                </a:lnTo>
                                <a:lnTo>
                                  <a:pt x="5" y="10"/>
                                </a:lnTo>
                                <a:lnTo>
                                  <a:pt x="11" y="10"/>
                                </a:lnTo>
                                <a:lnTo>
                                  <a:pt x="17" y="13"/>
                                </a:lnTo>
                                <a:lnTo>
                                  <a:pt x="24" y="13"/>
                                </a:lnTo>
                                <a:lnTo>
                                  <a:pt x="28" y="13"/>
                                </a:lnTo>
                                <a:lnTo>
                                  <a:pt x="34" y="13"/>
                                </a:lnTo>
                                <a:lnTo>
                                  <a:pt x="39" y="10"/>
                                </a:lnTo>
                                <a:lnTo>
                                  <a:pt x="45" y="10"/>
                                </a:lnTo>
                                <a:lnTo>
                                  <a:pt x="45"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27" name="Freeform 2256"/>
                          <p:cNvSpPr>
                            <a:spLocks/>
                          </p:cNvSpPr>
                          <p:nvPr/>
                        </p:nvSpPr>
                        <p:spPr bwMode="auto">
                          <a:xfrm>
                            <a:off x="3711" y="3890"/>
                            <a:ext cx="23" cy="47"/>
                          </a:xfrm>
                          <a:custGeom>
                            <a:avLst/>
                            <a:gdLst>
                              <a:gd name="T0" fmla="*/ 0 w 23"/>
                              <a:gd name="T1" fmla="*/ 44 h 47"/>
                              <a:gd name="T2" fmla="*/ 5 w 23"/>
                              <a:gd name="T3" fmla="*/ 36 h 47"/>
                              <a:gd name="T4" fmla="*/ 9 w 23"/>
                              <a:gd name="T5" fmla="*/ 29 h 47"/>
                              <a:gd name="T6" fmla="*/ 12 w 23"/>
                              <a:gd name="T7" fmla="*/ 25 h 47"/>
                              <a:gd name="T8" fmla="*/ 12 w 23"/>
                              <a:gd name="T9" fmla="*/ 23 h 47"/>
                              <a:gd name="T10" fmla="*/ 12 w 23"/>
                              <a:gd name="T11" fmla="*/ 21 h 47"/>
                              <a:gd name="T12" fmla="*/ 12 w 23"/>
                              <a:gd name="T13" fmla="*/ 19 h 47"/>
                              <a:gd name="T14" fmla="*/ 12 w 23"/>
                              <a:gd name="T15" fmla="*/ 15 h 47"/>
                              <a:gd name="T16" fmla="*/ 12 w 23"/>
                              <a:gd name="T17" fmla="*/ 9 h 47"/>
                              <a:gd name="T18" fmla="*/ 12 w 23"/>
                              <a:gd name="T19" fmla="*/ 6 h 47"/>
                              <a:gd name="T20" fmla="*/ 14 w 23"/>
                              <a:gd name="T21" fmla="*/ 6 h 47"/>
                              <a:gd name="T22" fmla="*/ 16 w 23"/>
                              <a:gd name="T23" fmla="*/ 4 h 47"/>
                              <a:gd name="T24" fmla="*/ 18 w 23"/>
                              <a:gd name="T25" fmla="*/ 2 h 47"/>
                              <a:gd name="T26" fmla="*/ 20 w 23"/>
                              <a:gd name="T27" fmla="*/ 2 h 47"/>
                              <a:gd name="T28" fmla="*/ 20 w 23"/>
                              <a:gd name="T29" fmla="*/ 0 h 47"/>
                              <a:gd name="T30" fmla="*/ 22 w 23"/>
                              <a:gd name="T31" fmla="*/ 0 h 47"/>
                              <a:gd name="T32" fmla="*/ 20 w 23"/>
                              <a:gd name="T33" fmla="*/ 4 h 47"/>
                              <a:gd name="T34" fmla="*/ 18 w 23"/>
                              <a:gd name="T35" fmla="*/ 6 h 47"/>
                              <a:gd name="T36" fmla="*/ 16 w 23"/>
                              <a:gd name="T37" fmla="*/ 10 h 47"/>
                              <a:gd name="T38" fmla="*/ 16 w 23"/>
                              <a:gd name="T39" fmla="*/ 12 h 47"/>
                              <a:gd name="T40" fmla="*/ 16 w 23"/>
                              <a:gd name="T41" fmla="*/ 17 h 47"/>
                              <a:gd name="T42" fmla="*/ 16 w 23"/>
                              <a:gd name="T43" fmla="*/ 19 h 47"/>
                              <a:gd name="T44" fmla="*/ 16 w 23"/>
                              <a:gd name="T45" fmla="*/ 23 h 47"/>
                              <a:gd name="T46" fmla="*/ 16 w 23"/>
                              <a:gd name="T47" fmla="*/ 27 h 47"/>
                              <a:gd name="T48" fmla="*/ 1 w 23"/>
                              <a:gd name="T49" fmla="*/ 46 h 47"/>
                              <a:gd name="T50" fmla="*/ 0 w 23"/>
                              <a:gd name="T51" fmla="*/ 44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47"/>
                              <a:gd name="T80" fmla="*/ 23 w 23"/>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47">
                                <a:moveTo>
                                  <a:pt x="0" y="44"/>
                                </a:moveTo>
                                <a:lnTo>
                                  <a:pt x="5" y="36"/>
                                </a:lnTo>
                                <a:lnTo>
                                  <a:pt x="9" y="29"/>
                                </a:lnTo>
                                <a:lnTo>
                                  <a:pt x="12" y="25"/>
                                </a:lnTo>
                                <a:lnTo>
                                  <a:pt x="12" y="23"/>
                                </a:lnTo>
                                <a:lnTo>
                                  <a:pt x="12" y="21"/>
                                </a:lnTo>
                                <a:lnTo>
                                  <a:pt x="12" y="19"/>
                                </a:lnTo>
                                <a:lnTo>
                                  <a:pt x="12" y="15"/>
                                </a:lnTo>
                                <a:lnTo>
                                  <a:pt x="12" y="9"/>
                                </a:lnTo>
                                <a:lnTo>
                                  <a:pt x="12" y="6"/>
                                </a:lnTo>
                                <a:lnTo>
                                  <a:pt x="14" y="6"/>
                                </a:lnTo>
                                <a:lnTo>
                                  <a:pt x="16" y="4"/>
                                </a:lnTo>
                                <a:lnTo>
                                  <a:pt x="18" y="2"/>
                                </a:lnTo>
                                <a:lnTo>
                                  <a:pt x="20" y="2"/>
                                </a:lnTo>
                                <a:lnTo>
                                  <a:pt x="20" y="0"/>
                                </a:lnTo>
                                <a:lnTo>
                                  <a:pt x="22" y="0"/>
                                </a:lnTo>
                                <a:lnTo>
                                  <a:pt x="20" y="4"/>
                                </a:lnTo>
                                <a:lnTo>
                                  <a:pt x="18" y="6"/>
                                </a:lnTo>
                                <a:lnTo>
                                  <a:pt x="16" y="10"/>
                                </a:lnTo>
                                <a:lnTo>
                                  <a:pt x="16" y="12"/>
                                </a:lnTo>
                                <a:lnTo>
                                  <a:pt x="16" y="17"/>
                                </a:lnTo>
                                <a:lnTo>
                                  <a:pt x="16" y="19"/>
                                </a:lnTo>
                                <a:lnTo>
                                  <a:pt x="16" y="23"/>
                                </a:lnTo>
                                <a:lnTo>
                                  <a:pt x="16" y="27"/>
                                </a:lnTo>
                                <a:lnTo>
                                  <a:pt x="1" y="46"/>
                                </a:lnTo>
                                <a:lnTo>
                                  <a:pt x="0" y="4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28" name="Freeform 2257"/>
                          <p:cNvSpPr>
                            <a:spLocks/>
                          </p:cNvSpPr>
                          <p:nvPr/>
                        </p:nvSpPr>
                        <p:spPr bwMode="auto">
                          <a:xfrm>
                            <a:off x="3789" y="3921"/>
                            <a:ext cx="18" cy="33"/>
                          </a:xfrm>
                          <a:custGeom>
                            <a:avLst/>
                            <a:gdLst>
                              <a:gd name="T0" fmla="*/ 17 w 18"/>
                              <a:gd name="T1" fmla="*/ 32 h 33"/>
                              <a:gd name="T2" fmla="*/ 14 w 18"/>
                              <a:gd name="T3" fmla="*/ 25 h 33"/>
                              <a:gd name="T4" fmla="*/ 9 w 18"/>
                              <a:gd name="T5" fmla="*/ 21 h 33"/>
                              <a:gd name="T6" fmla="*/ 7 w 18"/>
                              <a:gd name="T7" fmla="*/ 17 h 33"/>
                              <a:gd name="T8" fmla="*/ 5 w 18"/>
                              <a:gd name="T9" fmla="*/ 15 h 33"/>
                              <a:gd name="T10" fmla="*/ 3 w 18"/>
                              <a:gd name="T11" fmla="*/ 11 h 33"/>
                              <a:gd name="T12" fmla="*/ 3 w 18"/>
                              <a:gd name="T13" fmla="*/ 7 h 33"/>
                              <a:gd name="T14" fmla="*/ 3 w 18"/>
                              <a:gd name="T15" fmla="*/ 5 h 33"/>
                              <a:gd name="T16" fmla="*/ 3 w 18"/>
                              <a:gd name="T17" fmla="*/ 0 h 33"/>
                              <a:gd name="T18" fmla="*/ 0 w 18"/>
                              <a:gd name="T19" fmla="*/ 0 h 33"/>
                              <a:gd name="T20" fmla="*/ 0 w 18"/>
                              <a:gd name="T21" fmla="*/ 5 h 33"/>
                              <a:gd name="T22" fmla="*/ 0 w 18"/>
                              <a:gd name="T23" fmla="*/ 9 h 33"/>
                              <a:gd name="T24" fmla="*/ 0 w 18"/>
                              <a:gd name="T25" fmla="*/ 11 h 33"/>
                              <a:gd name="T26" fmla="*/ 3 w 18"/>
                              <a:gd name="T27" fmla="*/ 15 h 33"/>
                              <a:gd name="T28" fmla="*/ 3 w 18"/>
                              <a:gd name="T29" fmla="*/ 19 h 33"/>
                              <a:gd name="T30" fmla="*/ 5 w 18"/>
                              <a:gd name="T31" fmla="*/ 23 h 33"/>
                              <a:gd name="T32" fmla="*/ 7 w 18"/>
                              <a:gd name="T33" fmla="*/ 28 h 33"/>
                              <a:gd name="T34" fmla="*/ 9 w 18"/>
                              <a:gd name="T35" fmla="*/ 30 h 33"/>
                              <a:gd name="T36" fmla="*/ 17 w 18"/>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3"/>
                              <a:gd name="T59" fmla="*/ 18 w 18"/>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3">
                                <a:moveTo>
                                  <a:pt x="17" y="32"/>
                                </a:moveTo>
                                <a:lnTo>
                                  <a:pt x="14" y="25"/>
                                </a:lnTo>
                                <a:lnTo>
                                  <a:pt x="9" y="21"/>
                                </a:lnTo>
                                <a:lnTo>
                                  <a:pt x="7" y="17"/>
                                </a:lnTo>
                                <a:lnTo>
                                  <a:pt x="5" y="15"/>
                                </a:lnTo>
                                <a:lnTo>
                                  <a:pt x="3" y="11"/>
                                </a:lnTo>
                                <a:lnTo>
                                  <a:pt x="3" y="7"/>
                                </a:lnTo>
                                <a:lnTo>
                                  <a:pt x="3" y="5"/>
                                </a:lnTo>
                                <a:lnTo>
                                  <a:pt x="3" y="0"/>
                                </a:lnTo>
                                <a:lnTo>
                                  <a:pt x="0" y="0"/>
                                </a:lnTo>
                                <a:lnTo>
                                  <a:pt x="0" y="5"/>
                                </a:lnTo>
                                <a:lnTo>
                                  <a:pt x="0" y="9"/>
                                </a:lnTo>
                                <a:lnTo>
                                  <a:pt x="0" y="11"/>
                                </a:lnTo>
                                <a:lnTo>
                                  <a:pt x="3" y="15"/>
                                </a:lnTo>
                                <a:lnTo>
                                  <a:pt x="3" y="19"/>
                                </a:lnTo>
                                <a:lnTo>
                                  <a:pt x="5" y="23"/>
                                </a:lnTo>
                                <a:lnTo>
                                  <a:pt x="7" y="28"/>
                                </a:lnTo>
                                <a:lnTo>
                                  <a:pt x="9" y="30"/>
                                </a:lnTo>
                                <a:lnTo>
                                  <a:pt x="17" y="32"/>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29" name="Freeform 2258"/>
                          <p:cNvSpPr>
                            <a:spLocks/>
                          </p:cNvSpPr>
                          <p:nvPr/>
                        </p:nvSpPr>
                        <p:spPr bwMode="auto">
                          <a:xfrm>
                            <a:off x="3178" y="3980"/>
                            <a:ext cx="44" cy="65"/>
                          </a:xfrm>
                          <a:custGeom>
                            <a:avLst/>
                            <a:gdLst>
                              <a:gd name="T0" fmla="*/ 6 w 44"/>
                              <a:gd name="T1" fmla="*/ 64 h 65"/>
                              <a:gd name="T2" fmla="*/ 9 w 44"/>
                              <a:gd name="T3" fmla="*/ 52 h 65"/>
                              <a:gd name="T4" fmla="*/ 10 w 44"/>
                              <a:gd name="T5" fmla="*/ 42 h 65"/>
                              <a:gd name="T6" fmla="*/ 12 w 44"/>
                              <a:gd name="T7" fmla="*/ 31 h 65"/>
                              <a:gd name="T8" fmla="*/ 17 w 44"/>
                              <a:gd name="T9" fmla="*/ 25 h 65"/>
                              <a:gd name="T10" fmla="*/ 22 w 44"/>
                              <a:gd name="T11" fmla="*/ 19 h 65"/>
                              <a:gd name="T12" fmla="*/ 28 w 44"/>
                              <a:gd name="T13" fmla="*/ 12 h 65"/>
                              <a:gd name="T14" fmla="*/ 35 w 44"/>
                              <a:gd name="T15" fmla="*/ 6 h 65"/>
                              <a:gd name="T16" fmla="*/ 43 w 44"/>
                              <a:gd name="T17" fmla="*/ 0 h 65"/>
                              <a:gd name="T18" fmla="*/ 35 w 44"/>
                              <a:gd name="T19" fmla="*/ 0 h 65"/>
                              <a:gd name="T20" fmla="*/ 28 w 44"/>
                              <a:gd name="T21" fmla="*/ 2 h 65"/>
                              <a:gd name="T22" fmla="*/ 25 w 44"/>
                              <a:gd name="T23" fmla="*/ 4 h 65"/>
                              <a:gd name="T24" fmla="*/ 19 w 44"/>
                              <a:gd name="T25" fmla="*/ 8 h 65"/>
                              <a:gd name="T26" fmla="*/ 12 w 44"/>
                              <a:gd name="T27" fmla="*/ 14 h 65"/>
                              <a:gd name="T28" fmla="*/ 9 w 44"/>
                              <a:gd name="T29" fmla="*/ 23 h 65"/>
                              <a:gd name="T30" fmla="*/ 4 w 44"/>
                              <a:gd name="T31" fmla="*/ 29 h 65"/>
                              <a:gd name="T32" fmla="*/ 0 w 44"/>
                              <a:gd name="T33" fmla="*/ 38 h 65"/>
                              <a:gd name="T34" fmla="*/ 6 w 44"/>
                              <a:gd name="T35" fmla="*/ 64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65"/>
                              <a:gd name="T56" fmla="*/ 44 w 44"/>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65">
                                <a:moveTo>
                                  <a:pt x="6" y="64"/>
                                </a:moveTo>
                                <a:lnTo>
                                  <a:pt x="9" y="52"/>
                                </a:lnTo>
                                <a:lnTo>
                                  <a:pt x="10" y="42"/>
                                </a:lnTo>
                                <a:lnTo>
                                  <a:pt x="12" y="31"/>
                                </a:lnTo>
                                <a:lnTo>
                                  <a:pt x="17" y="25"/>
                                </a:lnTo>
                                <a:lnTo>
                                  <a:pt x="22" y="19"/>
                                </a:lnTo>
                                <a:lnTo>
                                  <a:pt x="28" y="12"/>
                                </a:lnTo>
                                <a:lnTo>
                                  <a:pt x="35" y="6"/>
                                </a:lnTo>
                                <a:lnTo>
                                  <a:pt x="43" y="0"/>
                                </a:lnTo>
                                <a:lnTo>
                                  <a:pt x="35" y="0"/>
                                </a:lnTo>
                                <a:lnTo>
                                  <a:pt x="28" y="2"/>
                                </a:lnTo>
                                <a:lnTo>
                                  <a:pt x="25" y="4"/>
                                </a:lnTo>
                                <a:lnTo>
                                  <a:pt x="19" y="8"/>
                                </a:lnTo>
                                <a:lnTo>
                                  <a:pt x="12" y="14"/>
                                </a:lnTo>
                                <a:lnTo>
                                  <a:pt x="9" y="23"/>
                                </a:lnTo>
                                <a:lnTo>
                                  <a:pt x="4" y="29"/>
                                </a:lnTo>
                                <a:lnTo>
                                  <a:pt x="0" y="38"/>
                                </a:lnTo>
                                <a:lnTo>
                                  <a:pt x="6" y="6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30" name="Freeform 2259"/>
                          <p:cNvSpPr>
                            <a:spLocks/>
                          </p:cNvSpPr>
                          <p:nvPr/>
                        </p:nvSpPr>
                        <p:spPr bwMode="auto">
                          <a:xfrm>
                            <a:off x="3326" y="3761"/>
                            <a:ext cx="84" cy="159"/>
                          </a:xfrm>
                          <a:custGeom>
                            <a:avLst/>
                            <a:gdLst>
                              <a:gd name="T0" fmla="*/ 4 w 84"/>
                              <a:gd name="T1" fmla="*/ 156 h 159"/>
                              <a:gd name="T2" fmla="*/ 12 w 84"/>
                              <a:gd name="T3" fmla="*/ 154 h 159"/>
                              <a:gd name="T4" fmla="*/ 23 w 84"/>
                              <a:gd name="T5" fmla="*/ 152 h 159"/>
                              <a:gd name="T6" fmla="*/ 29 w 84"/>
                              <a:gd name="T7" fmla="*/ 154 h 159"/>
                              <a:gd name="T8" fmla="*/ 57 w 84"/>
                              <a:gd name="T9" fmla="*/ 133 h 159"/>
                              <a:gd name="T10" fmla="*/ 61 w 84"/>
                              <a:gd name="T11" fmla="*/ 120 h 159"/>
                              <a:gd name="T12" fmla="*/ 61 w 84"/>
                              <a:gd name="T13" fmla="*/ 106 h 159"/>
                              <a:gd name="T14" fmla="*/ 61 w 84"/>
                              <a:gd name="T15" fmla="*/ 93 h 159"/>
                              <a:gd name="T16" fmla="*/ 59 w 84"/>
                              <a:gd name="T17" fmla="*/ 81 h 159"/>
                              <a:gd name="T18" fmla="*/ 52 w 84"/>
                              <a:gd name="T19" fmla="*/ 67 h 159"/>
                              <a:gd name="T20" fmla="*/ 52 w 84"/>
                              <a:gd name="T21" fmla="*/ 59 h 159"/>
                              <a:gd name="T22" fmla="*/ 54 w 84"/>
                              <a:gd name="T23" fmla="*/ 54 h 159"/>
                              <a:gd name="T24" fmla="*/ 61 w 84"/>
                              <a:gd name="T25" fmla="*/ 50 h 159"/>
                              <a:gd name="T26" fmla="*/ 65 w 84"/>
                              <a:gd name="T27" fmla="*/ 46 h 159"/>
                              <a:gd name="T28" fmla="*/ 67 w 84"/>
                              <a:gd name="T29" fmla="*/ 33 h 159"/>
                              <a:gd name="T30" fmla="*/ 73 w 84"/>
                              <a:gd name="T31" fmla="*/ 18 h 159"/>
                              <a:gd name="T32" fmla="*/ 83 w 84"/>
                              <a:gd name="T33" fmla="*/ 0 h 159"/>
                              <a:gd name="T34" fmla="*/ 76 w 84"/>
                              <a:gd name="T35" fmla="*/ 8 h 159"/>
                              <a:gd name="T36" fmla="*/ 65 w 84"/>
                              <a:gd name="T37" fmla="*/ 18 h 159"/>
                              <a:gd name="T38" fmla="*/ 57 w 84"/>
                              <a:gd name="T39" fmla="*/ 31 h 159"/>
                              <a:gd name="T40" fmla="*/ 52 w 84"/>
                              <a:gd name="T41" fmla="*/ 46 h 159"/>
                              <a:gd name="T42" fmla="*/ 46 w 84"/>
                              <a:gd name="T43" fmla="*/ 50 h 159"/>
                              <a:gd name="T44" fmla="*/ 40 w 84"/>
                              <a:gd name="T45" fmla="*/ 52 h 159"/>
                              <a:gd name="T46" fmla="*/ 32 w 84"/>
                              <a:gd name="T47" fmla="*/ 52 h 159"/>
                              <a:gd name="T48" fmla="*/ 25 w 84"/>
                              <a:gd name="T49" fmla="*/ 50 h 159"/>
                              <a:gd name="T50" fmla="*/ 21 w 84"/>
                              <a:gd name="T51" fmla="*/ 52 h 159"/>
                              <a:gd name="T52" fmla="*/ 21 w 84"/>
                              <a:gd name="T53" fmla="*/ 56 h 159"/>
                              <a:gd name="T54" fmla="*/ 23 w 84"/>
                              <a:gd name="T55" fmla="*/ 59 h 159"/>
                              <a:gd name="T56" fmla="*/ 33 w 84"/>
                              <a:gd name="T57" fmla="*/ 62 h 159"/>
                              <a:gd name="T58" fmla="*/ 40 w 84"/>
                              <a:gd name="T59" fmla="*/ 67 h 159"/>
                              <a:gd name="T60" fmla="*/ 44 w 84"/>
                              <a:gd name="T61" fmla="*/ 73 h 159"/>
                              <a:gd name="T62" fmla="*/ 48 w 84"/>
                              <a:gd name="T63" fmla="*/ 81 h 159"/>
                              <a:gd name="T64" fmla="*/ 50 w 84"/>
                              <a:gd name="T65" fmla="*/ 91 h 159"/>
                              <a:gd name="T66" fmla="*/ 50 w 84"/>
                              <a:gd name="T67" fmla="*/ 101 h 159"/>
                              <a:gd name="T68" fmla="*/ 48 w 84"/>
                              <a:gd name="T69" fmla="*/ 114 h 159"/>
                              <a:gd name="T70" fmla="*/ 46 w 84"/>
                              <a:gd name="T71" fmla="*/ 125 h 159"/>
                              <a:gd name="T72" fmla="*/ 19 w 84"/>
                              <a:gd name="T73" fmla="*/ 144 h 159"/>
                              <a:gd name="T74" fmla="*/ 8 w 84"/>
                              <a:gd name="T75" fmla="*/ 146 h 159"/>
                              <a:gd name="T76" fmla="*/ 2 w 84"/>
                              <a:gd name="T77" fmla="*/ 152 h 159"/>
                              <a:gd name="T78" fmla="*/ 0 w 84"/>
                              <a:gd name="T79" fmla="*/ 156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4"/>
                              <a:gd name="T121" fmla="*/ 0 h 159"/>
                              <a:gd name="T122" fmla="*/ 84 w 84"/>
                              <a:gd name="T123" fmla="*/ 159 h 1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4" h="159">
                                <a:moveTo>
                                  <a:pt x="0" y="156"/>
                                </a:moveTo>
                                <a:lnTo>
                                  <a:pt x="4" y="156"/>
                                </a:lnTo>
                                <a:lnTo>
                                  <a:pt x="8" y="156"/>
                                </a:lnTo>
                                <a:lnTo>
                                  <a:pt x="12" y="154"/>
                                </a:lnTo>
                                <a:lnTo>
                                  <a:pt x="17" y="154"/>
                                </a:lnTo>
                                <a:lnTo>
                                  <a:pt x="23" y="152"/>
                                </a:lnTo>
                                <a:lnTo>
                                  <a:pt x="27" y="154"/>
                                </a:lnTo>
                                <a:lnTo>
                                  <a:pt x="29" y="154"/>
                                </a:lnTo>
                                <a:lnTo>
                                  <a:pt x="33" y="158"/>
                                </a:lnTo>
                                <a:lnTo>
                                  <a:pt x="57" y="133"/>
                                </a:lnTo>
                                <a:lnTo>
                                  <a:pt x="59" y="127"/>
                                </a:lnTo>
                                <a:lnTo>
                                  <a:pt x="61" y="120"/>
                                </a:lnTo>
                                <a:lnTo>
                                  <a:pt x="61" y="112"/>
                                </a:lnTo>
                                <a:lnTo>
                                  <a:pt x="61" y="106"/>
                                </a:lnTo>
                                <a:lnTo>
                                  <a:pt x="61" y="100"/>
                                </a:lnTo>
                                <a:lnTo>
                                  <a:pt x="61" y="93"/>
                                </a:lnTo>
                                <a:lnTo>
                                  <a:pt x="61" y="87"/>
                                </a:lnTo>
                                <a:lnTo>
                                  <a:pt x="59" y="81"/>
                                </a:lnTo>
                                <a:lnTo>
                                  <a:pt x="57" y="73"/>
                                </a:lnTo>
                                <a:lnTo>
                                  <a:pt x="52" y="67"/>
                                </a:lnTo>
                                <a:lnTo>
                                  <a:pt x="52" y="62"/>
                                </a:lnTo>
                                <a:lnTo>
                                  <a:pt x="52" y="59"/>
                                </a:lnTo>
                                <a:lnTo>
                                  <a:pt x="52" y="56"/>
                                </a:lnTo>
                                <a:lnTo>
                                  <a:pt x="54" y="54"/>
                                </a:lnTo>
                                <a:lnTo>
                                  <a:pt x="57" y="52"/>
                                </a:lnTo>
                                <a:lnTo>
                                  <a:pt x="61" y="50"/>
                                </a:lnTo>
                                <a:lnTo>
                                  <a:pt x="63" y="48"/>
                                </a:lnTo>
                                <a:lnTo>
                                  <a:pt x="65" y="46"/>
                                </a:lnTo>
                                <a:lnTo>
                                  <a:pt x="67" y="40"/>
                                </a:lnTo>
                                <a:lnTo>
                                  <a:pt x="67" y="33"/>
                                </a:lnTo>
                                <a:lnTo>
                                  <a:pt x="69" y="27"/>
                                </a:lnTo>
                                <a:lnTo>
                                  <a:pt x="73" y="18"/>
                                </a:lnTo>
                                <a:lnTo>
                                  <a:pt x="77" y="10"/>
                                </a:lnTo>
                                <a:lnTo>
                                  <a:pt x="83" y="0"/>
                                </a:lnTo>
                                <a:lnTo>
                                  <a:pt x="79" y="4"/>
                                </a:lnTo>
                                <a:lnTo>
                                  <a:pt x="76" y="8"/>
                                </a:lnTo>
                                <a:lnTo>
                                  <a:pt x="69" y="14"/>
                                </a:lnTo>
                                <a:lnTo>
                                  <a:pt x="65" y="18"/>
                                </a:lnTo>
                                <a:lnTo>
                                  <a:pt x="61" y="25"/>
                                </a:lnTo>
                                <a:lnTo>
                                  <a:pt x="57" y="31"/>
                                </a:lnTo>
                                <a:lnTo>
                                  <a:pt x="54" y="37"/>
                                </a:lnTo>
                                <a:lnTo>
                                  <a:pt x="52" y="46"/>
                                </a:lnTo>
                                <a:lnTo>
                                  <a:pt x="50" y="48"/>
                                </a:lnTo>
                                <a:lnTo>
                                  <a:pt x="46" y="50"/>
                                </a:lnTo>
                                <a:lnTo>
                                  <a:pt x="44" y="50"/>
                                </a:lnTo>
                                <a:lnTo>
                                  <a:pt x="40" y="52"/>
                                </a:lnTo>
                                <a:lnTo>
                                  <a:pt x="36" y="52"/>
                                </a:lnTo>
                                <a:lnTo>
                                  <a:pt x="32" y="52"/>
                                </a:lnTo>
                                <a:lnTo>
                                  <a:pt x="29" y="52"/>
                                </a:lnTo>
                                <a:lnTo>
                                  <a:pt x="25" y="50"/>
                                </a:lnTo>
                                <a:lnTo>
                                  <a:pt x="23" y="50"/>
                                </a:lnTo>
                                <a:lnTo>
                                  <a:pt x="21" y="52"/>
                                </a:lnTo>
                                <a:lnTo>
                                  <a:pt x="21" y="54"/>
                                </a:lnTo>
                                <a:lnTo>
                                  <a:pt x="21" y="56"/>
                                </a:lnTo>
                                <a:lnTo>
                                  <a:pt x="21" y="59"/>
                                </a:lnTo>
                                <a:lnTo>
                                  <a:pt x="23" y="59"/>
                                </a:lnTo>
                                <a:lnTo>
                                  <a:pt x="29" y="60"/>
                                </a:lnTo>
                                <a:lnTo>
                                  <a:pt x="33" y="62"/>
                                </a:lnTo>
                                <a:lnTo>
                                  <a:pt x="36" y="65"/>
                                </a:lnTo>
                                <a:lnTo>
                                  <a:pt x="40" y="67"/>
                                </a:lnTo>
                                <a:lnTo>
                                  <a:pt x="42" y="69"/>
                                </a:lnTo>
                                <a:lnTo>
                                  <a:pt x="44" y="73"/>
                                </a:lnTo>
                                <a:lnTo>
                                  <a:pt x="46" y="75"/>
                                </a:lnTo>
                                <a:lnTo>
                                  <a:pt x="48" y="81"/>
                                </a:lnTo>
                                <a:lnTo>
                                  <a:pt x="48" y="85"/>
                                </a:lnTo>
                                <a:lnTo>
                                  <a:pt x="50" y="91"/>
                                </a:lnTo>
                                <a:lnTo>
                                  <a:pt x="50" y="98"/>
                                </a:lnTo>
                                <a:lnTo>
                                  <a:pt x="50" y="101"/>
                                </a:lnTo>
                                <a:lnTo>
                                  <a:pt x="50" y="108"/>
                                </a:lnTo>
                                <a:lnTo>
                                  <a:pt x="48" y="114"/>
                                </a:lnTo>
                                <a:lnTo>
                                  <a:pt x="48" y="118"/>
                                </a:lnTo>
                                <a:lnTo>
                                  <a:pt x="46" y="125"/>
                                </a:lnTo>
                                <a:lnTo>
                                  <a:pt x="25" y="144"/>
                                </a:lnTo>
                                <a:lnTo>
                                  <a:pt x="19" y="144"/>
                                </a:lnTo>
                                <a:lnTo>
                                  <a:pt x="15" y="144"/>
                                </a:lnTo>
                                <a:lnTo>
                                  <a:pt x="8" y="146"/>
                                </a:lnTo>
                                <a:lnTo>
                                  <a:pt x="6" y="150"/>
                                </a:lnTo>
                                <a:lnTo>
                                  <a:pt x="2" y="152"/>
                                </a:lnTo>
                                <a:lnTo>
                                  <a:pt x="2" y="154"/>
                                </a:lnTo>
                                <a:lnTo>
                                  <a:pt x="0" y="156"/>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31" name="Freeform 2260"/>
                          <p:cNvSpPr>
                            <a:spLocks/>
                          </p:cNvSpPr>
                          <p:nvPr/>
                        </p:nvSpPr>
                        <p:spPr bwMode="auto">
                          <a:xfrm>
                            <a:off x="3395" y="3839"/>
                            <a:ext cx="105" cy="58"/>
                          </a:xfrm>
                          <a:custGeom>
                            <a:avLst/>
                            <a:gdLst>
                              <a:gd name="T0" fmla="*/ 0 w 105"/>
                              <a:gd name="T1" fmla="*/ 57 h 58"/>
                              <a:gd name="T2" fmla="*/ 7 w 105"/>
                              <a:gd name="T3" fmla="*/ 51 h 58"/>
                              <a:gd name="T4" fmla="*/ 12 w 105"/>
                              <a:gd name="T5" fmla="*/ 45 h 58"/>
                              <a:gd name="T6" fmla="*/ 16 w 105"/>
                              <a:gd name="T7" fmla="*/ 38 h 58"/>
                              <a:gd name="T8" fmla="*/ 21 w 105"/>
                              <a:gd name="T9" fmla="*/ 32 h 58"/>
                              <a:gd name="T10" fmla="*/ 24 w 105"/>
                              <a:gd name="T11" fmla="*/ 28 h 58"/>
                              <a:gd name="T12" fmla="*/ 29 w 105"/>
                              <a:gd name="T13" fmla="*/ 22 h 58"/>
                              <a:gd name="T14" fmla="*/ 35 w 105"/>
                              <a:gd name="T15" fmla="*/ 15 h 58"/>
                              <a:gd name="T16" fmla="*/ 43 w 105"/>
                              <a:gd name="T17" fmla="*/ 11 h 58"/>
                              <a:gd name="T18" fmla="*/ 49 w 105"/>
                              <a:gd name="T19" fmla="*/ 9 h 58"/>
                              <a:gd name="T20" fmla="*/ 56 w 105"/>
                              <a:gd name="T21" fmla="*/ 7 h 58"/>
                              <a:gd name="T22" fmla="*/ 62 w 105"/>
                              <a:gd name="T23" fmla="*/ 5 h 58"/>
                              <a:gd name="T24" fmla="*/ 69 w 105"/>
                              <a:gd name="T25" fmla="*/ 3 h 58"/>
                              <a:gd name="T26" fmla="*/ 77 w 105"/>
                              <a:gd name="T27" fmla="*/ 3 h 58"/>
                              <a:gd name="T28" fmla="*/ 83 w 105"/>
                              <a:gd name="T29" fmla="*/ 3 h 58"/>
                              <a:gd name="T30" fmla="*/ 89 w 105"/>
                              <a:gd name="T31" fmla="*/ 0 h 58"/>
                              <a:gd name="T32" fmla="*/ 98 w 105"/>
                              <a:gd name="T33" fmla="*/ 3 h 58"/>
                              <a:gd name="T34" fmla="*/ 100 w 105"/>
                              <a:gd name="T35" fmla="*/ 3 h 58"/>
                              <a:gd name="T36" fmla="*/ 102 w 105"/>
                              <a:gd name="T37" fmla="*/ 5 h 58"/>
                              <a:gd name="T38" fmla="*/ 102 w 105"/>
                              <a:gd name="T39" fmla="*/ 7 h 58"/>
                              <a:gd name="T40" fmla="*/ 104 w 105"/>
                              <a:gd name="T41" fmla="*/ 7 h 58"/>
                              <a:gd name="T42" fmla="*/ 104 w 105"/>
                              <a:gd name="T43" fmla="*/ 9 h 58"/>
                              <a:gd name="T44" fmla="*/ 102 w 105"/>
                              <a:gd name="T45" fmla="*/ 11 h 58"/>
                              <a:gd name="T46" fmla="*/ 100 w 105"/>
                              <a:gd name="T47" fmla="*/ 13 h 58"/>
                              <a:gd name="T48" fmla="*/ 92 w 105"/>
                              <a:gd name="T49" fmla="*/ 13 h 58"/>
                              <a:gd name="T50" fmla="*/ 83 w 105"/>
                              <a:gd name="T51" fmla="*/ 13 h 58"/>
                              <a:gd name="T52" fmla="*/ 77 w 105"/>
                              <a:gd name="T53" fmla="*/ 13 h 58"/>
                              <a:gd name="T54" fmla="*/ 71 w 105"/>
                              <a:gd name="T55" fmla="*/ 15 h 58"/>
                              <a:gd name="T56" fmla="*/ 64 w 105"/>
                              <a:gd name="T57" fmla="*/ 15 h 58"/>
                              <a:gd name="T58" fmla="*/ 61 w 105"/>
                              <a:gd name="T59" fmla="*/ 17 h 58"/>
                              <a:gd name="T60" fmla="*/ 54 w 105"/>
                              <a:gd name="T61" fmla="*/ 20 h 58"/>
                              <a:gd name="T62" fmla="*/ 48 w 105"/>
                              <a:gd name="T63" fmla="*/ 23 h 58"/>
                              <a:gd name="T64" fmla="*/ 41 w 105"/>
                              <a:gd name="T65" fmla="*/ 28 h 58"/>
                              <a:gd name="T66" fmla="*/ 35 w 105"/>
                              <a:gd name="T67" fmla="*/ 34 h 58"/>
                              <a:gd name="T68" fmla="*/ 31 w 105"/>
                              <a:gd name="T69" fmla="*/ 38 h 58"/>
                              <a:gd name="T70" fmla="*/ 24 w 105"/>
                              <a:gd name="T71" fmla="*/ 42 h 58"/>
                              <a:gd name="T72" fmla="*/ 21 w 105"/>
                              <a:gd name="T73" fmla="*/ 47 h 58"/>
                              <a:gd name="T74" fmla="*/ 14 w 105"/>
                              <a:gd name="T75" fmla="*/ 51 h 58"/>
                              <a:gd name="T76" fmla="*/ 8 w 105"/>
                              <a:gd name="T77" fmla="*/ 53 h 58"/>
                              <a:gd name="T78" fmla="*/ 0 w 105"/>
                              <a:gd name="T79" fmla="*/ 57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5"/>
                              <a:gd name="T121" fmla="*/ 0 h 58"/>
                              <a:gd name="T122" fmla="*/ 105 w 105"/>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5" h="58">
                                <a:moveTo>
                                  <a:pt x="0" y="57"/>
                                </a:moveTo>
                                <a:lnTo>
                                  <a:pt x="7" y="51"/>
                                </a:lnTo>
                                <a:lnTo>
                                  <a:pt x="12" y="45"/>
                                </a:lnTo>
                                <a:lnTo>
                                  <a:pt x="16" y="38"/>
                                </a:lnTo>
                                <a:lnTo>
                                  <a:pt x="21" y="32"/>
                                </a:lnTo>
                                <a:lnTo>
                                  <a:pt x="24" y="28"/>
                                </a:lnTo>
                                <a:lnTo>
                                  <a:pt x="29" y="22"/>
                                </a:lnTo>
                                <a:lnTo>
                                  <a:pt x="35" y="15"/>
                                </a:lnTo>
                                <a:lnTo>
                                  <a:pt x="43" y="11"/>
                                </a:lnTo>
                                <a:lnTo>
                                  <a:pt x="49" y="9"/>
                                </a:lnTo>
                                <a:lnTo>
                                  <a:pt x="56" y="7"/>
                                </a:lnTo>
                                <a:lnTo>
                                  <a:pt x="62" y="5"/>
                                </a:lnTo>
                                <a:lnTo>
                                  <a:pt x="69" y="3"/>
                                </a:lnTo>
                                <a:lnTo>
                                  <a:pt x="77" y="3"/>
                                </a:lnTo>
                                <a:lnTo>
                                  <a:pt x="83" y="3"/>
                                </a:lnTo>
                                <a:lnTo>
                                  <a:pt x="89" y="0"/>
                                </a:lnTo>
                                <a:lnTo>
                                  <a:pt x="98" y="3"/>
                                </a:lnTo>
                                <a:lnTo>
                                  <a:pt x="100" y="3"/>
                                </a:lnTo>
                                <a:lnTo>
                                  <a:pt x="102" y="5"/>
                                </a:lnTo>
                                <a:lnTo>
                                  <a:pt x="102" y="7"/>
                                </a:lnTo>
                                <a:lnTo>
                                  <a:pt x="104" y="7"/>
                                </a:lnTo>
                                <a:lnTo>
                                  <a:pt x="104" y="9"/>
                                </a:lnTo>
                                <a:lnTo>
                                  <a:pt x="102" y="11"/>
                                </a:lnTo>
                                <a:lnTo>
                                  <a:pt x="100" y="13"/>
                                </a:lnTo>
                                <a:lnTo>
                                  <a:pt x="92" y="13"/>
                                </a:lnTo>
                                <a:lnTo>
                                  <a:pt x="83" y="13"/>
                                </a:lnTo>
                                <a:lnTo>
                                  <a:pt x="77" y="13"/>
                                </a:lnTo>
                                <a:lnTo>
                                  <a:pt x="71" y="15"/>
                                </a:lnTo>
                                <a:lnTo>
                                  <a:pt x="64" y="15"/>
                                </a:lnTo>
                                <a:lnTo>
                                  <a:pt x="61" y="17"/>
                                </a:lnTo>
                                <a:lnTo>
                                  <a:pt x="54" y="20"/>
                                </a:lnTo>
                                <a:lnTo>
                                  <a:pt x="48" y="23"/>
                                </a:lnTo>
                                <a:lnTo>
                                  <a:pt x="41" y="28"/>
                                </a:lnTo>
                                <a:lnTo>
                                  <a:pt x="35" y="34"/>
                                </a:lnTo>
                                <a:lnTo>
                                  <a:pt x="31" y="38"/>
                                </a:lnTo>
                                <a:lnTo>
                                  <a:pt x="24" y="42"/>
                                </a:lnTo>
                                <a:lnTo>
                                  <a:pt x="21" y="47"/>
                                </a:lnTo>
                                <a:lnTo>
                                  <a:pt x="14" y="51"/>
                                </a:lnTo>
                                <a:lnTo>
                                  <a:pt x="8" y="53"/>
                                </a:lnTo>
                                <a:lnTo>
                                  <a:pt x="0" y="5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32" name="Freeform 2261"/>
                          <p:cNvSpPr>
                            <a:spLocks/>
                          </p:cNvSpPr>
                          <p:nvPr/>
                        </p:nvSpPr>
                        <p:spPr bwMode="auto">
                          <a:xfrm>
                            <a:off x="3765" y="3850"/>
                            <a:ext cx="63" cy="70"/>
                          </a:xfrm>
                          <a:custGeom>
                            <a:avLst/>
                            <a:gdLst>
                              <a:gd name="T0" fmla="*/ 62 w 63"/>
                              <a:gd name="T1" fmla="*/ 65 h 70"/>
                              <a:gd name="T2" fmla="*/ 54 w 63"/>
                              <a:gd name="T3" fmla="*/ 61 h 70"/>
                              <a:gd name="T4" fmla="*/ 48 w 63"/>
                              <a:gd name="T5" fmla="*/ 59 h 70"/>
                              <a:gd name="T6" fmla="*/ 44 w 63"/>
                              <a:gd name="T7" fmla="*/ 55 h 70"/>
                              <a:gd name="T8" fmla="*/ 39 w 63"/>
                              <a:gd name="T9" fmla="*/ 52 h 70"/>
                              <a:gd name="T10" fmla="*/ 38 w 63"/>
                              <a:gd name="T11" fmla="*/ 49 h 70"/>
                              <a:gd name="T12" fmla="*/ 36 w 63"/>
                              <a:gd name="T13" fmla="*/ 46 h 70"/>
                              <a:gd name="T14" fmla="*/ 33 w 63"/>
                              <a:gd name="T15" fmla="*/ 40 h 70"/>
                              <a:gd name="T16" fmla="*/ 31 w 63"/>
                              <a:gd name="T17" fmla="*/ 34 h 70"/>
                              <a:gd name="T18" fmla="*/ 31 w 63"/>
                              <a:gd name="T19" fmla="*/ 31 h 70"/>
                              <a:gd name="T20" fmla="*/ 29 w 63"/>
                              <a:gd name="T21" fmla="*/ 31 h 70"/>
                              <a:gd name="T22" fmla="*/ 29 w 63"/>
                              <a:gd name="T23" fmla="*/ 29 h 70"/>
                              <a:gd name="T24" fmla="*/ 27 w 63"/>
                              <a:gd name="T25" fmla="*/ 27 h 70"/>
                              <a:gd name="T26" fmla="*/ 24 w 63"/>
                              <a:gd name="T27" fmla="*/ 27 h 70"/>
                              <a:gd name="T28" fmla="*/ 21 w 63"/>
                              <a:gd name="T29" fmla="*/ 27 h 70"/>
                              <a:gd name="T30" fmla="*/ 19 w 63"/>
                              <a:gd name="T31" fmla="*/ 25 h 70"/>
                              <a:gd name="T32" fmla="*/ 14 w 63"/>
                              <a:gd name="T33" fmla="*/ 23 h 70"/>
                              <a:gd name="T34" fmla="*/ 12 w 63"/>
                              <a:gd name="T35" fmla="*/ 19 h 70"/>
                              <a:gd name="T36" fmla="*/ 8 w 63"/>
                              <a:gd name="T37" fmla="*/ 17 h 70"/>
                              <a:gd name="T38" fmla="*/ 6 w 63"/>
                              <a:gd name="T39" fmla="*/ 14 h 70"/>
                              <a:gd name="T40" fmla="*/ 4 w 63"/>
                              <a:gd name="T41" fmla="*/ 11 h 70"/>
                              <a:gd name="T42" fmla="*/ 6 w 63"/>
                              <a:gd name="T43" fmla="*/ 9 h 70"/>
                              <a:gd name="T44" fmla="*/ 6 w 63"/>
                              <a:gd name="T45" fmla="*/ 6 h 70"/>
                              <a:gd name="T46" fmla="*/ 8 w 63"/>
                              <a:gd name="T47" fmla="*/ 4 h 70"/>
                              <a:gd name="T48" fmla="*/ 8 w 63"/>
                              <a:gd name="T49" fmla="*/ 2 h 70"/>
                              <a:gd name="T50" fmla="*/ 10 w 63"/>
                              <a:gd name="T51" fmla="*/ 2 h 70"/>
                              <a:gd name="T52" fmla="*/ 10 w 63"/>
                              <a:gd name="T53" fmla="*/ 0 h 70"/>
                              <a:gd name="T54" fmla="*/ 8 w 63"/>
                              <a:gd name="T55" fmla="*/ 2 h 70"/>
                              <a:gd name="T56" fmla="*/ 6 w 63"/>
                              <a:gd name="T57" fmla="*/ 4 h 70"/>
                              <a:gd name="T58" fmla="*/ 4 w 63"/>
                              <a:gd name="T59" fmla="*/ 4 h 70"/>
                              <a:gd name="T60" fmla="*/ 2 w 63"/>
                              <a:gd name="T61" fmla="*/ 6 h 70"/>
                              <a:gd name="T62" fmla="*/ 2 w 63"/>
                              <a:gd name="T63" fmla="*/ 9 h 70"/>
                              <a:gd name="T64" fmla="*/ 0 w 63"/>
                              <a:gd name="T65" fmla="*/ 11 h 70"/>
                              <a:gd name="T66" fmla="*/ 2 w 63"/>
                              <a:gd name="T67" fmla="*/ 14 h 70"/>
                              <a:gd name="T68" fmla="*/ 6 w 63"/>
                              <a:gd name="T69" fmla="*/ 19 h 70"/>
                              <a:gd name="T70" fmla="*/ 10 w 63"/>
                              <a:gd name="T71" fmla="*/ 21 h 70"/>
                              <a:gd name="T72" fmla="*/ 12 w 63"/>
                              <a:gd name="T73" fmla="*/ 23 h 70"/>
                              <a:gd name="T74" fmla="*/ 16 w 63"/>
                              <a:gd name="T75" fmla="*/ 27 h 70"/>
                              <a:gd name="T76" fmla="*/ 19 w 63"/>
                              <a:gd name="T77" fmla="*/ 29 h 70"/>
                              <a:gd name="T78" fmla="*/ 21 w 63"/>
                              <a:gd name="T79" fmla="*/ 36 h 70"/>
                              <a:gd name="T80" fmla="*/ 23 w 63"/>
                              <a:gd name="T81" fmla="*/ 42 h 70"/>
                              <a:gd name="T82" fmla="*/ 24 w 63"/>
                              <a:gd name="T83" fmla="*/ 40 h 70"/>
                              <a:gd name="T84" fmla="*/ 29 w 63"/>
                              <a:gd name="T85" fmla="*/ 42 h 70"/>
                              <a:gd name="T86" fmla="*/ 33 w 63"/>
                              <a:gd name="T87" fmla="*/ 46 h 70"/>
                              <a:gd name="T88" fmla="*/ 38 w 63"/>
                              <a:gd name="T89" fmla="*/ 50 h 70"/>
                              <a:gd name="T90" fmla="*/ 44 w 63"/>
                              <a:gd name="T91" fmla="*/ 57 h 70"/>
                              <a:gd name="T92" fmla="*/ 48 w 63"/>
                              <a:gd name="T93" fmla="*/ 63 h 70"/>
                              <a:gd name="T94" fmla="*/ 54 w 63"/>
                              <a:gd name="T95" fmla="*/ 67 h 70"/>
                              <a:gd name="T96" fmla="*/ 60 w 63"/>
                              <a:gd name="T97" fmla="*/ 69 h 70"/>
                              <a:gd name="T98" fmla="*/ 60 w 63"/>
                              <a:gd name="T99" fmla="*/ 67 h 70"/>
                              <a:gd name="T100" fmla="*/ 60 w 63"/>
                              <a:gd name="T101" fmla="*/ 65 h 70"/>
                              <a:gd name="T102" fmla="*/ 62 w 63"/>
                              <a:gd name="T103" fmla="*/ 65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70"/>
                              <a:gd name="T158" fmla="*/ 63 w 63"/>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70">
                                <a:moveTo>
                                  <a:pt x="62" y="65"/>
                                </a:moveTo>
                                <a:lnTo>
                                  <a:pt x="54" y="61"/>
                                </a:lnTo>
                                <a:lnTo>
                                  <a:pt x="48" y="59"/>
                                </a:lnTo>
                                <a:lnTo>
                                  <a:pt x="44" y="55"/>
                                </a:lnTo>
                                <a:lnTo>
                                  <a:pt x="39" y="52"/>
                                </a:lnTo>
                                <a:lnTo>
                                  <a:pt x="38" y="49"/>
                                </a:lnTo>
                                <a:lnTo>
                                  <a:pt x="36" y="46"/>
                                </a:lnTo>
                                <a:lnTo>
                                  <a:pt x="33" y="40"/>
                                </a:lnTo>
                                <a:lnTo>
                                  <a:pt x="31" y="34"/>
                                </a:lnTo>
                                <a:lnTo>
                                  <a:pt x="31" y="31"/>
                                </a:lnTo>
                                <a:lnTo>
                                  <a:pt x="29" y="31"/>
                                </a:lnTo>
                                <a:lnTo>
                                  <a:pt x="29" y="29"/>
                                </a:lnTo>
                                <a:lnTo>
                                  <a:pt x="27" y="27"/>
                                </a:lnTo>
                                <a:lnTo>
                                  <a:pt x="24" y="27"/>
                                </a:lnTo>
                                <a:lnTo>
                                  <a:pt x="21" y="27"/>
                                </a:lnTo>
                                <a:lnTo>
                                  <a:pt x="19" y="25"/>
                                </a:lnTo>
                                <a:lnTo>
                                  <a:pt x="14" y="23"/>
                                </a:lnTo>
                                <a:lnTo>
                                  <a:pt x="12" y="19"/>
                                </a:lnTo>
                                <a:lnTo>
                                  <a:pt x="8" y="17"/>
                                </a:lnTo>
                                <a:lnTo>
                                  <a:pt x="6" y="14"/>
                                </a:lnTo>
                                <a:lnTo>
                                  <a:pt x="4" y="11"/>
                                </a:lnTo>
                                <a:lnTo>
                                  <a:pt x="6" y="9"/>
                                </a:lnTo>
                                <a:lnTo>
                                  <a:pt x="6" y="6"/>
                                </a:lnTo>
                                <a:lnTo>
                                  <a:pt x="8" y="4"/>
                                </a:lnTo>
                                <a:lnTo>
                                  <a:pt x="8" y="2"/>
                                </a:lnTo>
                                <a:lnTo>
                                  <a:pt x="10" y="2"/>
                                </a:lnTo>
                                <a:lnTo>
                                  <a:pt x="10" y="0"/>
                                </a:lnTo>
                                <a:lnTo>
                                  <a:pt x="8" y="2"/>
                                </a:lnTo>
                                <a:lnTo>
                                  <a:pt x="6" y="4"/>
                                </a:lnTo>
                                <a:lnTo>
                                  <a:pt x="4" y="4"/>
                                </a:lnTo>
                                <a:lnTo>
                                  <a:pt x="2" y="6"/>
                                </a:lnTo>
                                <a:lnTo>
                                  <a:pt x="2" y="9"/>
                                </a:lnTo>
                                <a:lnTo>
                                  <a:pt x="0" y="11"/>
                                </a:lnTo>
                                <a:lnTo>
                                  <a:pt x="2" y="14"/>
                                </a:lnTo>
                                <a:lnTo>
                                  <a:pt x="6" y="19"/>
                                </a:lnTo>
                                <a:lnTo>
                                  <a:pt x="10" y="21"/>
                                </a:lnTo>
                                <a:lnTo>
                                  <a:pt x="12" y="23"/>
                                </a:lnTo>
                                <a:lnTo>
                                  <a:pt x="16" y="27"/>
                                </a:lnTo>
                                <a:lnTo>
                                  <a:pt x="19" y="29"/>
                                </a:lnTo>
                                <a:lnTo>
                                  <a:pt x="21" y="36"/>
                                </a:lnTo>
                                <a:lnTo>
                                  <a:pt x="23" y="42"/>
                                </a:lnTo>
                                <a:lnTo>
                                  <a:pt x="24" y="40"/>
                                </a:lnTo>
                                <a:lnTo>
                                  <a:pt x="29" y="42"/>
                                </a:lnTo>
                                <a:lnTo>
                                  <a:pt x="33" y="46"/>
                                </a:lnTo>
                                <a:lnTo>
                                  <a:pt x="38" y="50"/>
                                </a:lnTo>
                                <a:lnTo>
                                  <a:pt x="44" y="57"/>
                                </a:lnTo>
                                <a:lnTo>
                                  <a:pt x="48" y="63"/>
                                </a:lnTo>
                                <a:lnTo>
                                  <a:pt x="54" y="67"/>
                                </a:lnTo>
                                <a:lnTo>
                                  <a:pt x="60" y="69"/>
                                </a:lnTo>
                                <a:lnTo>
                                  <a:pt x="60" y="67"/>
                                </a:lnTo>
                                <a:lnTo>
                                  <a:pt x="60" y="65"/>
                                </a:lnTo>
                                <a:lnTo>
                                  <a:pt x="62" y="65"/>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grpSp>
                        <p:nvGrpSpPr>
                          <p:cNvPr id="57433" name="Group 2262"/>
                          <p:cNvGrpSpPr>
                            <a:grpSpLocks/>
                          </p:cNvGrpSpPr>
                          <p:nvPr/>
                        </p:nvGrpSpPr>
                        <p:grpSpPr bwMode="auto">
                          <a:xfrm>
                            <a:off x="2127" y="3312"/>
                            <a:ext cx="1074" cy="583"/>
                            <a:chOff x="2127" y="3312"/>
                            <a:chExt cx="1074" cy="583"/>
                          </a:xfrm>
                        </p:grpSpPr>
                        <p:sp>
                          <p:nvSpPr>
                            <p:cNvPr id="57434" name="Freeform 2263"/>
                            <p:cNvSpPr>
                              <a:spLocks/>
                            </p:cNvSpPr>
                            <p:nvPr/>
                          </p:nvSpPr>
                          <p:spPr bwMode="auto">
                            <a:xfrm>
                              <a:off x="2127" y="3328"/>
                              <a:ext cx="135" cy="110"/>
                            </a:xfrm>
                            <a:custGeom>
                              <a:avLst/>
                              <a:gdLst>
                                <a:gd name="T0" fmla="*/ 134 w 135"/>
                                <a:gd name="T1" fmla="*/ 19 h 110"/>
                                <a:gd name="T2" fmla="*/ 123 w 135"/>
                                <a:gd name="T3" fmla="*/ 10 h 110"/>
                                <a:gd name="T4" fmla="*/ 113 w 135"/>
                                <a:gd name="T5" fmla="*/ 7 h 110"/>
                                <a:gd name="T6" fmla="*/ 102 w 135"/>
                                <a:gd name="T7" fmla="*/ 2 h 110"/>
                                <a:gd name="T8" fmla="*/ 90 w 135"/>
                                <a:gd name="T9" fmla="*/ 0 h 110"/>
                                <a:gd name="T10" fmla="*/ 79 w 135"/>
                                <a:gd name="T11" fmla="*/ 0 h 110"/>
                                <a:gd name="T12" fmla="*/ 67 w 135"/>
                                <a:gd name="T13" fmla="*/ 0 h 110"/>
                                <a:gd name="T14" fmla="*/ 56 w 135"/>
                                <a:gd name="T15" fmla="*/ 2 h 110"/>
                                <a:gd name="T16" fmla="*/ 44 w 135"/>
                                <a:gd name="T17" fmla="*/ 7 h 110"/>
                                <a:gd name="T18" fmla="*/ 36 w 135"/>
                                <a:gd name="T19" fmla="*/ 10 h 110"/>
                                <a:gd name="T20" fmla="*/ 25 w 135"/>
                                <a:gd name="T21" fmla="*/ 19 h 110"/>
                                <a:gd name="T22" fmla="*/ 15 w 135"/>
                                <a:gd name="T23" fmla="*/ 32 h 110"/>
                                <a:gd name="T24" fmla="*/ 7 w 135"/>
                                <a:gd name="T25" fmla="*/ 44 h 110"/>
                                <a:gd name="T26" fmla="*/ 0 w 135"/>
                                <a:gd name="T27" fmla="*/ 59 h 110"/>
                                <a:gd name="T28" fmla="*/ 0 w 135"/>
                                <a:gd name="T29" fmla="*/ 74 h 110"/>
                                <a:gd name="T30" fmla="*/ 2 w 135"/>
                                <a:gd name="T31" fmla="*/ 82 h 110"/>
                                <a:gd name="T32" fmla="*/ 5 w 135"/>
                                <a:gd name="T33" fmla="*/ 88 h 110"/>
                                <a:gd name="T34" fmla="*/ 11 w 135"/>
                                <a:gd name="T35" fmla="*/ 95 h 110"/>
                                <a:gd name="T36" fmla="*/ 16 w 135"/>
                                <a:gd name="T37" fmla="*/ 101 h 110"/>
                                <a:gd name="T38" fmla="*/ 25 w 135"/>
                                <a:gd name="T39" fmla="*/ 107 h 110"/>
                                <a:gd name="T40" fmla="*/ 33 w 135"/>
                                <a:gd name="T41" fmla="*/ 109 h 110"/>
                                <a:gd name="T42" fmla="*/ 40 w 135"/>
                                <a:gd name="T43" fmla="*/ 109 h 110"/>
                                <a:gd name="T44" fmla="*/ 47 w 135"/>
                                <a:gd name="T45" fmla="*/ 107 h 110"/>
                                <a:gd name="T46" fmla="*/ 56 w 135"/>
                                <a:gd name="T47" fmla="*/ 105 h 110"/>
                                <a:gd name="T48" fmla="*/ 62 w 135"/>
                                <a:gd name="T49" fmla="*/ 99 h 110"/>
                                <a:gd name="T50" fmla="*/ 71 w 135"/>
                                <a:gd name="T51" fmla="*/ 95 h 110"/>
                                <a:gd name="T52" fmla="*/ 77 w 135"/>
                                <a:gd name="T53" fmla="*/ 86 h 110"/>
                                <a:gd name="T54" fmla="*/ 77 w 135"/>
                                <a:gd name="T55" fmla="*/ 86 h 110"/>
                                <a:gd name="T56" fmla="*/ 79 w 135"/>
                                <a:gd name="T57" fmla="*/ 86 h 110"/>
                                <a:gd name="T58" fmla="*/ 81 w 135"/>
                                <a:gd name="T59" fmla="*/ 88 h 110"/>
                                <a:gd name="T60" fmla="*/ 81 w 135"/>
                                <a:gd name="T61" fmla="*/ 88 h 110"/>
                                <a:gd name="T62" fmla="*/ 84 w 135"/>
                                <a:gd name="T63" fmla="*/ 88 h 110"/>
                                <a:gd name="T64" fmla="*/ 84 w 135"/>
                                <a:gd name="T65" fmla="*/ 88 h 110"/>
                                <a:gd name="T66" fmla="*/ 85 w 135"/>
                                <a:gd name="T67" fmla="*/ 90 h 110"/>
                                <a:gd name="T68" fmla="*/ 85 w 135"/>
                                <a:gd name="T69" fmla="*/ 90 h 110"/>
                                <a:gd name="T70" fmla="*/ 90 w 135"/>
                                <a:gd name="T71" fmla="*/ 80 h 110"/>
                                <a:gd name="T72" fmla="*/ 96 w 135"/>
                                <a:gd name="T73" fmla="*/ 72 h 110"/>
                                <a:gd name="T74" fmla="*/ 102 w 135"/>
                                <a:gd name="T75" fmla="*/ 63 h 110"/>
                                <a:gd name="T76" fmla="*/ 109 w 135"/>
                                <a:gd name="T77" fmla="*/ 55 h 110"/>
                                <a:gd name="T78" fmla="*/ 115 w 135"/>
                                <a:gd name="T79" fmla="*/ 44 h 110"/>
                                <a:gd name="T80" fmla="*/ 121 w 135"/>
                                <a:gd name="T81" fmla="*/ 36 h 110"/>
                                <a:gd name="T82" fmla="*/ 127 w 135"/>
                                <a:gd name="T83" fmla="*/ 27 h 110"/>
                                <a:gd name="T84" fmla="*/ 134 w 135"/>
                                <a:gd name="T85" fmla="*/ 19 h 110"/>
                                <a:gd name="T86" fmla="*/ 134 w 135"/>
                                <a:gd name="T87" fmla="*/ 19 h 1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5"/>
                                <a:gd name="T133" fmla="*/ 0 h 110"/>
                                <a:gd name="T134" fmla="*/ 135 w 135"/>
                                <a:gd name="T135" fmla="*/ 110 h 1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5" h="110">
                                  <a:moveTo>
                                    <a:pt x="134" y="19"/>
                                  </a:moveTo>
                                  <a:lnTo>
                                    <a:pt x="123" y="10"/>
                                  </a:lnTo>
                                  <a:lnTo>
                                    <a:pt x="113" y="7"/>
                                  </a:lnTo>
                                  <a:lnTo>
                                    <a:pt x="102" y="2"/>
                                  </a:lnTo>
                                  <a:lnTo>
                                    <a:pt x="90" y="0"/>
                                  </a:lnTo>
                                  <a:lnTo>
                                    <a:pt x="79" y="0"/>
                                  </a:lnTo>
                                  <a:lnTo>
                                    <a:pt x="67" y="0"/>
                                  </a:lnTo>
                                  <a:lnTo>
                                    <a:pt x="56" y="2"/>
                                  </a:lnTo>
                                  <a:lnTo>
                                    <a:pt x="44" y="7"/>
                                  </a:lnTo>
                                  <a:lnTo>
                                    <a:pt x="36" y="10"/>
                                  </a:lnTo>
                                  <a:lnTo>
                                    <a:pt x="25" y="19"/>
                                  </a:lnTo>
                                  <a:lnTo>
                                    <a:pt x="15" y="32"/>
                                  </a:lnTo>
                                  <a:lnTo>
                                    <a:pt x="7" y="44"/>
                                  </a:lnTo>
                                  <a:lnTo>
                                    <a:pt x="0" y="59"/>
                                  </a:lnTo>
                                  <a:lnTo>
                                    <a:pt x="0" y="74"/>
                                  </a:lnTo>
                                  <a:lnTo>
                                    <a:pt x="2" y="82"/>
                                  </a:lnTo>
                                  <a:lnTo>
                                    <a:pt x="5" y="88"/>
                                  </a:lnTo>
                                  <a:lnTo>
                                    <a:pt x="11" y="95"/>
                                  </a:lnTo>
                                  <a:lnTo>
                                    <a:pt x="16" y="101"/>
                                  </a:lnTo>
                                  <a:lnTo>
                                    <a:pt x="25" y="107"/>
                                  </a:lnTo>
                                  <a:lnTo>
                                    <a:pt x="33" y="109"/>
                                  </a:lnTo>
                                  <a:lnTo>
                                    <a:pt x="40" y="109"/>
                                  </a:lnTo>
                                  <a:lnTo>
                                    <a:pt x="47" y="107"/>
                                  </a:lnTo>
                                  <a:lnTo>
                                    <a:pt x="56" y="105"/>
                                  </a:lnTo>
                                  <a:lnTo>
                                    <a:pt x="62" y="99"/>
                                  </a:lnTo>
                                  <a:lnTo>
                                    <a:pt x="71" y="95"/>
                                  </a:lnTo>
                                  <a:lnTo>
                                    <a:pt x="77" y="86"/>
                                  </a:lnTo>
                                  <a:lnTo>
                                    <a:pt x="79" y="86"/>
                                  </a:lnTo>
                                  <a:lnTo>
                                    <a:pt x="81" y="88"/>
                                  </a:lnTo>
                                  <a:lnTo>
                                    <a:pt x="84" y="88"/>
                                  </a:lnTo>
                                  <a:lnTo>
                                    <a:pt x="85" y="90"/>
                                  </a:lnTo>
                                  <a:lnTo>
                                    <a:pt x="90" y="80"/>
                                  </a:lnTo>
                                  <a:lnTo>
                                    <a:pt x="96" y="72"/>
                                  </a:lnTo>
                                  <a:lnTo>
                                    <a:pt x="102" y="63"/>
                                  </a:lnTo>
                                  <a:lnTo>
                                    <a:pt x="109" y="55"/>
                                  </a:lnTo>
                                  <a:lnTo>
                                    <a:pt x="115" y="44"/>
                                  </a:lnTo>
                                  <a:lnTo>
                                    <a:pt x="121" y="36"/>
                                  </a:lnTo>
                                  <a:lnTo>
                                    <a:pt x="127" y="27"/>
                                  </a:lnTo>
                                  <a:lnTo>
                                    <a:pt x="134" y="19"/>
                                  </a:lnTo>
                                </a:path>
                              </a:pathLst>
                            </a:custGeom>
                            <a:solidFill>
                              <a:srgbClr val="FFC0B6"/>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35" name="Freeform 2264"/>
                            <p:cNvSpPr>
                              <a:spLocks/>
                            </p:cNvSpPr>
                            <p:nvPr/>
                          </p:nvSpPr>
                          <p:spPr bwMode="auto">
                            <a:xfrm>
                              <a:off x="2127" y="3328"/>
                              <a:ext cx="135" cy="110"/>
                            </a:xfrm>
                            <a:custGeom>
                              <a:avLst/>
                              <a:gdLst>
                                <a:gd name="T0" fmla="*/ 134 w 135"/>
                                <a:gd name="T1" fmla="*/ 19 h 110"/>
                                <a:gd name="T2" fmla="*/ 123 w 135"/>
                                <a:gd name="T3" fmla="*/ 10 h 110"/>
                                <a:gd name="T4" fmla="*/ 113 w 135"/>
                                <a:gd name="T5" fmla="*/ 7 h 110"/>
                                <a:gd name="T6" fmla="*/ 102 w 135"/>
                                <a:gd name="T7" fmla="*/ 2 h 110"/>
                                <a:gd name="T8" fmla="*/ 90 w 135"/>
                                <a:gd name="T9" fmla="*/ 0 h 110"/>
                                <a:gd name="T10" fmla="*/ 79 w 135"/>
                                <a:gd name="T11" fmla="*/ 0 h 110"/>
                                <a:gd name="T12" fmla="*/ 67 w 135"/>
                                <a:gd name="T13" fmla="*/ 0 h 110"/>
                                <a:gd name="T14" fmla="*/ 56 w 135"/>
                                <a:gd name="T15" fmla="*/ 2 h 110"/>
                                <a:gd name="T16" fmla="*/ 44 w 135"/>
                                <a:gd name="T17" fmla="*/ 7 h 110"/>
                                <a:gd name="T18" fmla="*/ 36 w 135"/>
                                <a:gd name="T19" fmla="*/ 10 h 110"/>
                                <a:gd name="T20" fmla="*/ 25 w 135"/>
                                <a:gd name="T21" fmla="*/ 19 h 110"/>
                                <a:gd name="T22" fmla="*/ 15 w 135"/>
                                <a:gd name="T23" fmla="*/ 32 h 110"/>
                                <a:gd name="T24" fmla="*/ 7 w 135"/>
                                <a:gd name="T25" fmla="*/ 44 h 110"/>
                                <a:gd name="T26" fmla="*/ 0 w 135"/>
                                <a:gd name="T27" fmla="*/ 59 h 110"/>
                                <a:gd name="T28" fmla="*/ 0 w 135"/>
                                <a:gd name="T29" fmla="*/ 74 h 110"/>
                                <a:gd name="T30" fmla="*/ 2 w 135"/>
                                <a:gd name="T31" fmla="*/ 82 h 110"/>
                                <a:gd name="T32" fmla="*/ 5 w 135"/>
                                <a:gd name="T33" fmla="*/ 88 h 110"/>
                                <a:gd name="T34" fmla="*/ 11 w 135"/>
                                <a:gd name="T35" fmla="*/ 95 h 110"/>
                                <a:gd name="T36" fmla="*/ 16 w 135"/>
                                <a:gd name="T37" fmla="*/ 101 h 110"/>
                                <a:gd name="T38" fmla="*/ 25 w 135"/>
                                <a:gd name="T39" fmla="*/ 107 h 110"/>
                                <a:gd name="T40" fmla="*/ 33 w 135"/>
                                <a:gd name="T41" fmla="*/ 109 h 110"/>
                                <a:gd name="T42" fmla="*/ 40 w 135"/>
                                <a:gd name="T43" fmla="*/ 109 h 110"/>
                                <a:gd name="T44" fmla="*/ 47 w 135"/>
                                <a:gd name="T45" fmla="*/ 107 h 110"/>
                                <a:gd name="T46" fmla="*/ 56 w 135"/>
                                <a:gd name="T47" fmla="*/ 105 h 110"/>
                                <a:gd name="T48" fmla="*/ 62 w 135"/>
                                <a:gd name="T49" fmla="*/ 99 h 110"/>
                                <a:gd name="T50" fmla="*/ 71 w 135"/>
                                <a:gd name="T51" fmla="*/ 95 h 110"/>
                                <a:gd name="T52" fmla="*/ 77 w 135"/>
                                <a:gd name="T53" fmla="*/ 86 h 110"/>
                                <a:gd name="T54" fmla="*/ 79 w 135"/>
                                <a:gd name="T55" fmla="*/ 86 h 110"/>
                                <a:gd name="T56" fmla="*/ 81 w 135"/>
                                <a:gd name="T57" fmla="*/ 88 h 110"/>
                                <a:gd name="T58" fmla="*/ 84 w 135"/>
                                <a:gd name="T59" fmla="*/ 88 h 110"/>
                                <a:gd name="T60" fmla="*/ 85 w 135"/>
                                <a:gd name="T61" fmla="*/ 90 h 110"/>
                                <a:gd name="T62" fmla="*/ 90 w 135"/>
                                <a:gd name="T63" fmla="*/ 80 h 110"/>
                                <a:gd name="T64" fmla="*/ 96 w 135"/>
                                <a:gd name="T65" fmla="*/ 72 h 110"/>
                                <a:gd name="T66" fmla="*/ 102 w 135"/>
                                <a:gd name="T67" fmla="*/ 63 h 110"/>
                                <a:gd name="T68" fmla="*/ 109 w 135"/>
                                <a:gd name="T69" fmla="*/ 55 h 110"/>
                                <a:gd name="T70" fmla="*/ 115 w 135"/>
                                <a:gd name="T71" fmla="*/ 44 h 110"/>
                                <a:gd name="T72" fmla="*/ 121 w 135"/>
                                <a:gd name="T73" fmla="*/ 36 h 110"/>
                                <a:gd name="T74" fmla="*/ 127 w 135"/>
                                <a:gd name="T75" fmla="*/ 27 h 110"/>
                                <a:gd name="T76" fmla="*/ 134 w 135"/>
                                <a:gd name="T77" fmla="*/ 19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
                                <a:gd name="T118" fmla="*/ 0 h 110"/>
                                <a:gd name="T119" fmla="*/ 135 w 135"/>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 h="110">
                                  <a:moveTo>
                                    <a:pt x="134" y="19"/>
                                  </a:moveTo>
                                  <a:lnTo>
                                    <a:pt x="123" y="10"/>
                                  </a:lnTo>
                                  <a:lnTo>
                                    <a:pt x="113" y="7"/>
                                  </a:lnTo>
                                  <a:lnTo>
                                    <a:pt x="102" y="2"/>
                                  </a:lnTo>
                                  <a:lnTo>
                                    <a:pt x="90" y="0"/>
                                  </a:lnTo>
                                  <a:lnTo>
                                    <a:pt x="79" y="0"/>
                                  </a:lnTo>
                                  <a:lnTo>
                                    <a:pt x="67" y="0"/>
                                  </a:lnTo>
                                  <a:lnTo>
                                    <a:pt x="56" y="2"/>
                                  </a:lnTo>
                                  <a:lnTo>
                                    <a:pt x="44" y="7"/>
                                  </a:lnTo>
                                  <a:lnTo>
                                    <a:pt x="36" y="10"/>
                                  </a:lnTo>
                                  <a:lnTo>
                                    <a:pt x="25" y="19"/>
                                  </a:lnTo>
                                  <a:lnTo>
                                    <a:pt x="15" y="32"/>
                                  </a:lnTo>
                                  <a:lnTo>
                                    <a:pt x="7" y="44"/>
                                  </a:lnTo>
                                  <a:lnTo>
                                    <a:pt x="0" y="59"/>
                                  </a:lnTo>
                                  <a:lnTo>
                                    <a:pt x="0" y="74"/>
                                  </a:lnTo>
                                  <a:lnTo>
                                    <a:pt x="2" y="82"/>
                                  </a:lnTo>
                                  <a:lnTo>
                                    <a:pt x="5" y="88"/>
                                  </a:lnTo>
                                  <a:lnTo>
                                    <a:pt x="11" y="95"/>
                                  </a:lnTo>
                                  <a:lnTo>
                                    <a:pt x="16" y="101"/>
                                  </a:lnTo>
                                  <a:lnTo>
                                    <a:pt x="25" y="107"/>
                                  </a:lnTo>
                                  <a:lnTo>
                                    <a:pt x="33" y="109"/>
                                  </a:lnTo>
                                  <a:lnTo>
                                    <a:pt x="40" y="109"/>
                                  </a:lnTo>
                                  <a:lnTo>
                                    <a:pt x="47" y="107"/>
                                  </a:lnTo>
                                  <a:lnTo>
                                    <a:pt x="56" y="105"/>
                                  </a:lnTo>
                                  <a:lnTo>
                                    <a:pt x="62" y="99"/>
                                  </a:lnTo>
                                  <a:lnTo>
                                    <a:pt x="71" y="95"/>
                                  </a:lnTo>
                                  <a:lnTo>
                                    <a:pt x="77" y="86"/>
                                  </a:lnTo>
                                  <a:lnTo>
                                    <a:pt x="79" y="86"/>
                                  </a:lnTo>
                                  <a:lnTo>
                                    <a:pt x="81" y="88"/>
                                  </a:lnTo>
                                  <a:lnTo>
                                    <a:pt x="84" y="88"/>
                                  </a:lnTo>
                                  <a:lnTo>
                                    <a:pt x="85" y="90"/>
                                  </a:lnTo>
                                  <a:lnTo>
                                    <a:pt x="90" y="80"/>
                                  </a:lnTo>
                                  <a:lnTo>
                                    <a:pt x="96" y="72"/>
                                  </a:lnTo>
                                  <a:lnTo>
                                    <a:pt x="102" y="63"/>
                                  </a:lnTo>
                                  <a:lnTo>
                                    <a:pt x="109" y="55"/>
                                  </a:lnTo>
                                  <a:lnTo>
                                    <a:pt x="115" y="44"/>
                                  </a:lnTo>
                                  <a:lnTo>
                                    <a:pt x="121" y="36"/>
                                  </a:lnTo>
                                  <a:lnTo>
                                    <a:pt x="127" y="27"/>
                                  </a:lnTo>
                                  <a:lnTo>
                                    <a:pt x="134" y="19"/>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36" name="Freeform 2265"/>
                            <p:cNvSpPr>
                              <a:spLocks/>
                            </p:cNvSpPr>
                            <p:nvPr/>
                          </p:nvSpPr>
                          <p:spPr bwMode="auto">
                            <a:xfrm>
                              <a:off x="2514" y="3704"/>
                              <a:ext cx="345" cy="153"/>
                            </a:xfrm>
                            <a:custGeom>
                              <a:avLst/>
                              <a:gdLst>
                                <a:gd name="T0" fmla="*/ 344 w 345"/>
                                <a:gd name="T1" fmla="*/ 97 h 153"/>
                                <a:gd name="T2" fmla="*/ 338 w 345"/>
                                <a:gd name="T3" fmla="*/ 101 h 153"/>
                                <a:gd name="T4" fmla="*/ 329 w 345"/>
                                <a:gd name="T5" fmla="*/ 105 h 153"/>
                                <a:gd name="T6" fmla="*/ 319 w 345"/>
                                <a:gd name="T7" fmla="*/ 109 h 153"/>
                                <a:gd name="T8" fmla="*/ 311 w 345"/>
                                <a:gd name="T9" fmla="*/ 111 h 153"/>
                                <a:gd name="T10" fmla="*/ 302 w 345"/>
                                <a:gd name="T11" fmla="*/ 116 h 153"/>
                                <a:gd name="T12" fmla="*/ 293 w 345"/>
                                <a:gd name="T13" fmla="*/ 119 h 153"/>
                                <a:gd name="T14" fmla="*/ 288 w 345"/>
                                <a:gd name="T15" fmla="*/ 122 h 153"/>
                                <a:gd name="T16" fmla="*/ 283 w 345"/>
                                <a:gd name="T17" fmla="*/ 126 h 153"/>
                                <a:gd name="T18" fmla="*/ 273 w 345"/>
                                <a:gd name="T19" fmla="*/ 140 h 153"/>
                                <a:gd name="T20" fmla="*/ 263 w 345"/>
                                <a:gd name="T21" fmla="*/ 148 h 153"/>
                                <a:gd name="T22" fmla="*/ 252 w 345"/>
                                <a:gd name="T23" fmla="*/ 152 h 153"/>
                                <a:gd name="T24" fmla="*/ 242 w 345"/>
                                <a:gd name="T25" fmla="*/ 152 h 153"/>
                                <a:gd name="T26" fmla="*/ 231 w 345"/>
                                <a:gd name="T27" fmla="*/ 150 h 153"/>
                                <a:gd name="T28" fmla="*/ 221 w 345"/>
                                <a:gd name="T29" fmla="*/ 146 h 153"/>
                                <a:gd name="T30" fmla="*/ 213 w 345"/>
                                <a:gd name="T31" fmla="*/ 142 h 153"/>
                                <a:gd name="T32" fmla="*/ 206 w 345"/>
                                <a:gd name="T33" fmla="*/ 138 h 153"/>
                                <a:gd name="T34" fmla="*/ 198 w 345"/>
                                <a:gd name="T35" fmla="*/ 130 h 153"/>
                                <a:gd name="T36" fmla="*/ 185 w 345"/>
                                <a:gd name="T37" fmla="*/ 124 h 153"/>
                                <a:gd name="T38" fmla="*/ 170 w 345"/>
                                <a:gd name="T39" fmla="*/ 119 h 153"/>
                                <a:gd name="T40" fmla="*/ 154 w 345"/>
                                <a:gd name="T41" fmla="*/ 116 h 153"/>
                                <a:gd name="T42" fmla="*/ 137 w 345"/>
                                <a:gd name="T43" fmla="*/ 111 h 153"/>
                                <a:gd name="T44" fmla="*/ 118 w 345"/>
                                <a:gd name="T45" fmla="*/ 105 h 153"/>
                                <a:gd name="T46" fmla="*/ 102 w 345"/>
                                <a:gd name="T47" fmla="*/ 97 h 153"/>
                                <a:gd name="T48" fmla="*/ 87 w 345"/>
                                <a:gd name="T49" fmla="*/ 84 h 153"/>
                                <a:gd name="T50" fmla="*/ 60 w 345"/>
                                <a:gd name="T51" fmla="*/ 78 h 153"/>
                                <a:gd name="T52" fmla="*/ 58 w 345"/>
                                <a:gd name="T53" fmla="*/ 80 h 153"/>
                                <a:gd name="T54" fmla="*/ 56 w 345"/>
                                <a:gd name="T55" fmla="*/ 82 h 153"/>
                                <a:gd name="T56" fmla="*/ 54 w 345"/>
                                <a:gd name="T57" fmla="*/ 84 h 153"/>
                                <a:gd name="T58" fmla="*/ 50 w 345"/>
                                <a:gd name="T59" fmla="*/ 86 h 153"/>
                                <a:gd name="T60" fmla="*/ 47 w 345"/>
                                <a:gd name="T61" fmla="*/ 88 h 153"/>
                                <a:gd name="T62" fmla="*/ 45 w 345"/>
                                <a:gd name="T63" fmla="*/ 88 h 153"/>
                                <a:gd name="T64" fmla="*/ 42 w 345"/>
                                <a:gd name="T65" fmla="*/ 86 h 153"/>
                                <a:gd name="T66" fmla="*/ 37 w 345"/>
                                <a:gd name="T67" fmla="*/ 82 h 153"/>
                                <a:gd name="T68" fmla="*/ 29 w 345"/>
                                <a:gd name="T69" fmla="*/ 73 h 153"/>
                                <a:gd name="T70" fmla="*/ 22 w 345"/>
                                <a:gd name="T71" fmla="*/ 69 h 153"/>
                                <a:gd name="T72" fmla="*/ 17 w 345"/>
                                <a:gd name="T73" fmla="*/ 67 h 153"/>
                                <a:gd name="T74" fmla="*/ 12 w 345"/>
                                <a:gd name="T75" fmla="*/ 69 h 153"/>
                                <a:gd name="T76" fmla="*/ 8 w 345"/>
                                <a:gd name="T77" fmla="*/ 69 h 153"/>
                                <a:gd name="T78" fmla="*/ 6 w 345"/>
                                <a:gd name="T79" fmla="*/ 71 h 153"/>
                                <a:gd name="T80" fmla="*/ 2 w 345"/>
                                <a:gd name="T81" fmla="*/ 71 h 153"/>
                                <a:gd name="T82" fmla="*/ 0 w 345"/>
                                <a:gd name="T83" fmla="*/ 69 h 153"/>
                                <a:gd name="T84" fmla="*/ 4 w 345"/>
                                <a:gd name="T85" fmla="*/ 63 h 153"/>
                                <a:gd name="T86" fmla="*/ 8 w 345"/>
                                <a:gd name="T87" fmla="*/ 52 h 153"/>
                                <a:gd name="T88" fmla="*/ 10 w 345"/>
                                <a:gd name="T89" fmla="*/ 44 h 153"/>
                                <a:gd name="T90" fmla="*/ 14 w 345"/>
                                <a:gd name="T91" fmla="*/ 34 h 153"/>
                                <a:gd name="T92" fmla="*/ 17 w 345"/>
                                <a:gd name="T93" fmla="*/ 23 h 153"/>
                                <a:gd name="T94" fmla="*/ 19 w 345"/>
                                <a:gd name="T95" fmla="*/ 15 h 153"/>
                                <a:gd name="T96" fmla="*/ 20 w 345"/>
                                <a:gd name="T97" fmla="*/ 7 h 153"/>
                                <a:gd name="T98" fmla="*/ 22 w 345"/>
                                <a:gd name="T99" fmla="*/ 0 h 153"/>
                                <a:gd name="T100" fmla="*/ 35 w 345"/>
                                <a:gd name="T101" fmla="*/ 12 h 153"/>
                                <a:gd name="T102" fmla="*/ 50 w 345"/>
                                <a:gd name="T103" fmla="*/ 23 h 153"/>
                                <a:gd name="T104" fmla="*/ 64 w 345"/>
                                <a:gd name="T105" fmla="*/ 34 h 153"/>
                                <a:gd name="T106" fmla="*/ 80 w 345"/>
                                <a:gd name="T107" fmla="*/ 44 h 153"/>
                                <a:gd name="T108" fmla="*/ 118 w 345"/>
                                <a:gd name="T109" fmla="*/ 61 h 153"/>
                                <a:gd name="T110" fmla="*/ 158 w 345"/>
                                <a:gd name="T111" fmla="*/ 75 h 153"/>
                                <a:gd name="T112" fmla="*/ 200 w 345"/>
                                <a:gd name="T113" fmla="*/ 86 h 153"/>
                                <a:gd name="T114" fmla="*/ 246 w 345"/>
                                <a:gd name="T115" fmla="*/ 92 h 153"/>
                                <a:gd name="T116" fmla="*/ 293 w 345"/>
                                <a:gd name="T117" fmla="*/ 97 h 153"/>
                                <a:gd name="T118" fmla="*/ 344 w 345"/>
                                <a:gd name="T119" fmla="*/ 97 h 153"/>
                                <a:gd name="T120" fmla="*/ 344 w 345"/>
                                <a:gd name="T121" fmla="*/ 97 h 1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5"/>
                                <a:gd name="T184" fmla="*/ 0 h 153"/>
                                <a:gd name="T185" fmla="*/ 345 w 345"/>
                                <a:gd name="T186" fmla="*/ 153 h 1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5" h="153">
                                  <a:moveTo>
                                    <a:pt x="344" y="97"/>
                                  </a:moveTo>
                                  <a:lnTo>
                                    <a:pt x="338" y="101"/>
                                  </a:lnTo>
                                  <a:lnTo>
                                    <a:pt x="329" y="105"/>
                                  </a:lnTo>
                                  <a:lnTo>
                                    <a:pt x="319" y="109"/>
                                  </a:lnTo>
                                  <a:lnTo>
                                    <a:pt x="311" y="111"/>
                                  </a:lnTo>
                                  <a:lnTo>
                                    <a:pt x="302" y="116"/>
                                  </a:lnTo>
                                  <a:lnTo>
                                    <a:pt x="293" y="119"/>
                                  </a:lnTo>
                                  <a:lnTo>
                                    <a:pt x="288" y="122"/>
                                  </a:lnTo>
                                  <a:lnTo>
                                    <a:pt x="283" y="126"/>
                                  </a:lnTo>
                                  <a:lnTo>
                                    <a:pt x="273" y="140"/>
                                  </a:lnTo>
                                  <a:lnTo>
                                    <a:pt x="263" y="148"/>
                                  </a:lnTo>
                                  <a:lnTo>
                                    <a:pt x="252" y="152"/>
                                  </a:lnTo>
                                  <a:lnTo>
                                    <a:pt x="242" y="152"/>
                                  </a:lnTo>
                                  <a:lnTo>
                                    <a:pt x="231" y="150"/>
                                  </a:lnTo>
                                  <a:lnTo>
                                    <a:pt x="221" y="146"/>
                                  </a:lnTo>
                                  <a:lnTo>
                                    <a:pt x="213" y="142"/>
                                  </a:lnTo>
                                  <a:lnTo>
                                    <a:pt x="206" y="138"/>
                                  </a:lnTo>
                                  <a:lnTo>
                                    <a:pt x="198" y="130"/>
                                  </a:lnTo>
                                  <a:lnTo>
                                    <a:pt x="185" y="124"/>
                                  </a:lnTo>
                                  <a:lnTo>
                                    <a:pt x="170" y="119"/>
                                  </a:lnTo>
                                  <a:lnTo>
                                    <a:pt x="154" y="116"/>
                                  </a:lnTo>
                                  <a:lnTo>
                                    <a:pt x="137" y="111"/>
                                  </a:lnTo>
                                  <a:lnTo>
                                    <a:pt x="118" y="105"/>
                                  </a:lnTo>
                                  <a:lnTo>
                                    <a:pt x="102" y="97"/>
                                  </a:lnTo>
                                  <a:lnTo>
                                    <a:pt x="87" y="84"/>
                                  </a:lnTo>
                                  <a:lnTo>
                                    <a:pt x="60" y="78"/>
                                  </a:lnTo>
                                  <a:lnTo>
                                    <a:pt x="58" y="80"/>
                                  </a:lnTo>
                                  <a:lnTo>
                                    <a:pt x="56" y="82"/>
                                  </a:lnTo>
                                  <a:lnTo>
                                    <a:pt x="54" y="84"/>
                                  </a:lnTo>
                                  <a:lnTo>
                                    <a:pt x="50" y="86"/>
                                  </a:lnTo>
                                  <a:lnTo>
                                    <a:pt x="47" y="88"/>
                                  </a:lnTo>
                                  <a:lnTo>
                                    <a:pt x="45" y="88"/>
                                  </a:lnTo>
                                  <a:lnTo>
                                    <a:pt x="42" y="86"/>
                                  </a:lnTo>
                                  <a:lnTo>
                                    <a:pt x="37" y="82"/>
                                  </a:lnTo>
                                  <a:lnTo>
                                    <a:pt x="29" y="73"/>
                                  </a:lnTo>
                                  <a:lnTo>
                                    <a:pt x="22" y="69"/>
                                  </a:lnTo>
                                  <a:lnTo>
                                    <a:pt x="17" y="67"/>
                                  </a:lnTo>
                                  <a:lnTo>
                                    <a:pt x="12" y="69"/>
                                  </a:lnTo>
                                  <a:lnTo>
                                    <a:pt x="8" y="69"/>
                                  </a:lnTo>
                                  <a:lnTo>
                                    <a:pt x="6" y="71"/>
                                  </a:lnTo>
                                  <a:lnTo>
                                    <a:pt x="2" y="71"/>
                                  </a:lnTo>
                                  <a:lnTo>
                                    <a:pt x="0" y="69"/>
                                  </a:lnTo>
                                  <a:lnTo>
                                    <a:pt x="4" y="63"/>
                                  </a:lnTo>
                                  <a:lnTo>
                                    <a:pt x="8" y="52"/>
                                  </a:lnTo>
                                  <a:lnTo>
                                    <a:pt x="10" y="44"/>
                                  </a:lnTo>
                                  <a:lnTo>
                                    <a:pt x="14" y="34"/>
                                  </a:lnTo>
                                  <a:lnTo>
                                    <a:pt x="17" y="23"/>
                                  </a:lnTo>
                                  <a:lnTo>
                                    <a:pt x="19" y="15"/>
                                  </a:lnTo>
                                  <a:lnTo>
                                    <a:pt x="20" y="7"/>
                                  </a:lnTo>
                                  <a:lnTo>
                                    <a:pt x="22" y="0"/>
                                  </a:lnTo>
                                  <a:lnTo>
                                    <a:pt x="35" y="12"/>
                                  </a:lnTo>
                                  <a:lnTo>
                                    <a:pt x="50" y="23"/>
                                  </a:lnTo>
                                  <a:lnTo>
                                    <a:pt x="64" y="34"/>
                                  </a:lnTo>
                                  <a:lnTo>
                                    <a:pt x="80" y="44"/>
                                  </a:lnTo>
                                  <a:lnTo>
                                    <a:pt x="118" y="61"/>
                                  </a:lnTo>
                                  <a:lnTo>
                                    <a:pt x="158" y="75"/>
                                  </a:lnTo>
                                  <a:lnTo>
                                    <a:pt x="200" y="86"/>
                                  </a:lnTo>
                                  <a:lnTo>
                                    <a:pt x="246" y="92"/>
                                  </a:lnTo>
                                  <a:lnTo>
                                    <a:pt x="293" y="97"/>
                                  </a:lnTo>
                                  <a:lnTo>
                                    <a:pt x="344" y="97"/>
                                  </a:lnTo>
                                </a:path>
                              </a:pathLst>
                            </a:custGeom>
                            <a:solidFill>
                              <a:srgbClr val="D0B1A1"/>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37" name="Freeform 2266"/>
                            <p:cNvSpPr>
                              <a:spLocks/>
                            </p:cNvSpPr>
                            <p:nvPr/>
                          </p:nvSpPr>
                          <p:spPr bwMode="auto">
                            <a:xfrm>
                              <a:off x="2514" y="3704"/>
                              <a:ext cx="345" cy="153"/>
                            </a:xfrm>
                            <a:custGeom>
                              <a:avLst/>
                              <a:gdLst>
                                <a:gd name="T0" fmla="*/ 344 w 345"/>
                                <a:gd name="T1" fmla="*/ 97 h 153"/>
                                <a:gd name="T2" fmla="*/ 338 w 345"/>
                                <a:gd name="T3" fmla="*/ 101 h 153"/>
                                <a:gd name="T4" fmla="*/ 329 w 345"/>
                                <a:gd name="T5" fmla="*/ 105 h 153"/>
                                <a:gd name="T6" fmla="*/ 319 w 345"/>
                                <a:gd name="T7" fmla="*/ 109 h 153"/>
                                <a:gd name="T8" fmla="*/ 311 w 345"/>
                                <a:gd name="T9" fmla="*/ 111 h 153"/>
                                <a:gd name="T10" fmla="*/ 302 w 345"/>
                                <a:gd name="T11" fmla="*/ 116 h 153"/>
                                <a:gd name="T12" fmla="*/ 293 w 345"/>
                                <a:gd name="T13" fmla="*/ 119 h 153"/>
                                <a:gd name="T14" fmla="*/ 288 w 345"/>
                                <a:gd name="T15" fmla="*/ 122 h 153"/>
                                <a:gd name="T16" fmla="*/ 283 w 345"/>
                                <a:gd name="T17" fmla="*/ 126 h 153"/>
                                <a:gd name="T18" fmla="*/ 273 w 345"/>
                                <a:gd name="T19" fmla="*/ 140 h 153"/>
                                <a:gd name="T20" fmla="*/ 263 w 345"/>
                                <a:gd name="T21" fmla="*/ 148 h 153"/>
                                <a:gd name="T22" fmla="*/ 252 w 345"/>
                                <a:gd name="T23" fmla="*/ 152 h 153"/>
                                <a:gd name="T24" fmla="*/ 242 w 345"/>
                                <a:gd name="T25" fmla="*/ 152 h 153"/>
                                <a:gd name="T26" fmla="*/ 231 w 345"/>
                                <a:gd name="T27" fmla="*/ 150 h 153"/>
                                <a:gd name="T28" fmla="*/ 221 w 345"/>
                                <a:gd name="T29" fmla="*/ 146 h 153"/>
                                <a:gd name="T30" fmla="*/ 213 w 345"/>
                                <a:gd name="T31" fmla="*/ 142 h 153"/>
                                <a:gd name="T32" fmla="*/ 206 w 345"/>
                                <a:gd name="T33" fmla="*/ 138 h 153"/>
                                <a:gd name="T34" fmla="*/ 198 w 345"/>
                                <a:gd name="T35" fmla="*/ 130 h 153"/>
                                <a:gd name="T36" fmla="*/ 185 w 345"/>
                                <a:gd name="T37" fmla="*/ 124 h 153"/>
                                <a:gd name="T38" fmla="*/ 170 w 345"/>
                                <a:gd name="T39" fmla="*/ 119 h 153"/>
                                <a:gd name="T40" fmla="*/ 154 w 345"/>
                                <a:gd name="T41" fmla="*/ 116 h 153"/>
                                <a:gd name="T42" fmla="*/ 137 w 345"/>
                                <a:gd name="T43" fmla="*/ 111 h 153"/>
                                <a:gd name="T44" fmla="*/ 118 w 345"/>
                                <a:gd name="T45" fmla="*/ 105 h 153"/>
                                <a:gd name="T46" fmla="*/ 102 w 345"/>
                                <a:gd name="T47" fmla="*/ 97 h 153"/>
                                <a:gd name="T48" fmla="*/ 87 w 345"/>
                                <a:gd name="T49" fmla="*/ 84 h 153"/>
                                <a:gd name="T50" fmla="*/ 60 w 345"/>
                                <a:gd name="T51" fmla="*/ 78 h 153"/>
                                <a:gd name="T52" fmla="*/ 58 w 345"/>
                                <a:gd name="T53" fmla="*/ 80 h 153"/>
                                <a:gd name="T54" fmla="*/ 56 w 345"/>
                                <a:gd name="T55" fmla="*/ 82 h 153"/>
                                <a:gd name="T56" fmla="*/ 54 w 345"/>
                                <a:gd name="T57" fmla="*/ 84 h 153"/>
                                <a:gd name="T58" fmla="*/ 50 w 345"/>
                                <a:gd name="T59" fmla="*/ 86 h 153"/>
                                <a:gd name="T60" fmla="*/ 47 w 345"/>
                                <a:gd name="T61" fmla="*/ 88 h 153"/>
                                <a:gd name="T62" fmla="*/ 45 w 345"/>
                                <a:gd name="T63" fmla="*/ 88 h 153"/>
                                <a:gd name="T64" fmla="*/ 42 w 345"/>
                                <a:gd name="T65" fmla="*/ 86 h 153"/>
                                <a:gd name="T66" fmla="*/ 37 w 345"/>
                                <a:gd name="T67" fmla="*/ 82 h 153"/>
                                <a:gd name="T68" fmla="*/ 29 w 345"/>
                                <a:gd name="T69" fmla="*/ 73 h 153"/>
                                <a:gd name="T70" fmla="*/ 22 w 345"/>
                                <a:gd name="T71" fmla="*/ 69 h 153"/>
                                <a:gd name="T72" fmla="*/ 17 w 345"/>
                                <a:gd name="T73" fmla="*/ 67 h 153"/>
                                <a:gd name="T74" fmla="*/ 12 w 345"/>
                                <a:gd name="T75" fmla="*/ 69 h 153"/>
                                <a:gd name="T76" fmla="*/ 8 w 345"/>
                                <a:gd name="T77" fmla="*/ 69 h 153"/>
                                <a:gd name="T78" fmla="*/ 6 w 345"/>
                                <a:gd name="T79" fmla="*/ 71 h 153"/>
                                <a:gd name="T80" fmla="*/ 2 w 345"/>
                                <a:gd name="T81" fmla="*/ 71 h 153"/>
                                <a:gd name="T82" fmla="*/ 0 w 345"/>
                                <a:gd name="T83" fmla="*/ 69 h 153"/>
                                <a:gd name="T84" fmla="*/ 4 w 345"/>
                                <a:gd name="T85" fmla="*/ 63 h 153"/>
                                <a:gd name="T86" fmla="*/ 8 w 345"/>
                                <a:gd name="T87" fmla="*/ 52 h 153"/>
                                <a:gd name="T88" fmla="*/ 10 w 345"/>
                                <a:gd name="T89" fmla="*/ 44 h 153"/>
                                <a:gd name="T90" fmla="*/ 14 w 345"/>
                                <a:gd name="T91" fmla="*/ 34 h 153"/>
                                <a:gd name="T92" fmla="*/ 17 w 345"/>
                                <a:gd name="T93" fmla="*/ 23 h 153"/>
                                <a:gd name="T94" fmla="*/ 19 w 345"/>
                                <a:gd name="T95" fmla="*/ 15 h 153"/>
                                <a:gd name="T96" fmla="*/ 20 w 345"/>
                                <a:gd name="T97" fmla="*/ 7 h 153"/>
                                <a:gd name="T98" fmla="*/ 22 w 345"/>
                                <a:gd name="T99" fmla="*/ 0 h 153"/>
                                <a:gd name="T100" fmla="*/ 35 w 345"/>
                                <a:gd name="T101" fmla="*/ 12 h 153"/>
                                <a:gd name="T102" fmla="*/ 50 w 345"/>
                                <a:gd name="T103" fmla="*/ 23 h 153"/>
                                <a:gd name="T104" fmla="*/ 64 w 345"/>
                                <a:gd name="T105" fmla="*/ 34 h 153"/>
                                <a:gd name="T106" fmla="*/ 80 w 345"/>
                                <a:gd name="T107" fmla="*/ 44 h 153"/>
                                <a:gd name="T108" fmla="*/ 118 w 345"/>
                                <a:gd name="T109" fmla="*/ 61 h 153"/>
                                <a:gd name="T110" fmla="*/ 158 w 345"/>
                                <a:gd name="T111" fmla="*/ 75 h 153"/>
                                <a:gd name="T112" fmla="*/ 200 w 345"/>
                                <a:gd name="T113" fmla="*/ 86 h 153"/>
                                <a:gd name="T114" fmla="*/ 246 w 345"/>
                                <a:gd name="T115" fmla="*/ 92 h 153"/>
                                <a:gd name="T116" fmla="*/ 293 w 345"/>
                                <a:gd name="T117" fmla="*/ 97 h 153"/>
                                <a:gd name="T118" fmla="*/ 344 w 345"/>
                                <a:gd name="T119" fmla="*/ 97 h 1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5"/>
                                <a:gd name="T181" fmla="*/ 0 h 153"/>
                                <a:gd name="T182" fmla="*/ 345 w 345"/>
                                <a:gd name="T183" fmla="*/ 153 h 1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5" h="153">
                                  <a:moveTo>
                                    <a:pt x="344" y="97"/>
                                  </a:moveTo>
                                  <a:lnTo>
                                    <a:pt x="338" y="101"/>
                                  </a:lnTo>
                                  <a:lnTo>
                                    <a:pt x="329" y="105"/>
                                  </a:lnTo>
                                  <a:lnTo>
                                    <a:pt x="319" y="109"/>
                                  </a:lnTo>
                                  <a:lnTo>
                                    <a:pt x="311" y="111"/>
                                  </a:lnTo>
                                  <a:lnTo>
                                    <a:pt x="302" y="116"/>
                                  </a:lnTo>
                                  <a:lnTo>
                                    <a:pt x="293" y="119"/>
                                  </a:lnTo>
                                  <a:lnTo>
                                    <a:pt x="288" y="122"/>
                                  </a:lnTo>
                                  <a:lnTo>
                                    <a:pt x="283" y="126"/>
                                  </a:lnTo>
                                  <a:lnTo>
                                    <a:pt x="273" y="140"/>
                                  </a:lnTo>
                                  <a:lnTo>
                                    <a:pt x="263" y="148"/>
                                  </a:lnTo>
                                  <a:lnTo>
                                    <a:pt x="252" y="152"/>
                                  </a:lnTo>
                                  <a:lnTo>
                                    <a:pt x="242" y="152"/>
                                  </a:lnTo>
                                  <a:lnTo>
                                    <a:pt x="231" y="150"/>
                                  </a:lnTo>
                                  <a:lnTo>
                                    <a:pt x="221" y="146"/>
                                  </a:lnTo>
                                  <a:lnTo>
                                    <a:pt x="213" y="142"/>
                                  </a:lnTo>
                                  <a:lnTo>
                                    <a:pt x="206" y="138"/>
                                  </a:lnTo>
                                  <a:lnTo>
                                    <a:pt x="198" y="130"/>
                                  </a:lnTo>
                                  <a:lnTo>
                                    <a:pt x="185" y="124"/>
                                  </a:lnTo>
                                  <a:lnTo>
                                    <a:pt x="170" y="119"/>
                                  </a:lnTo>
                                  <a:lnTo>
                                    <a:pt x="154" y="116"/>
                                  </a:lnTo>
                                  <a:lnTo>
                                    <a:pt x="137" y="111"/>
                                  </a:lnTo>
                                  <a:lnTo>
                                    <a:pt x="118" y="105"/>
                                  </a:lnTo>
                                  <a:lnTo>
                                    <a:pt x="102" y="97"/>
                                  </a:lnTo>
                                  <a:lnTo>
                                    <a:pt x="87" y="84"/>
                                  </a:lnTo>
                                  <a:lnTo>
                                    <a:pt x="60" y="78"/>
                                  </a:lnTo>
                                  <a:lnTo>
                                    <a:pt x="58" y="80"/>
                                  </a:lnTo>
                                  <a:lnTo>
                                    <a:pt x="56" y="82"/>
                                  </a:lnTo>
                                  <a:lnTo>
                                    <a:pt x="54" y="84"/>
                                  </a:lnTo>
                                  <a:lnTo>
                                    <a:pt x="50" y="86"/>
                                  </a:lnTo>
                                  <a:lnTo>
                                    <a:pt x="47" y="88"/>
                                  </a:lnTo>
                                  <a:lnTo>
                                    <a:pt x="45" y="88"/>
                                  </a:lnTo>
                                  <a:lnTo>
                                    <a:pt x="42" y="86"/>
                                  </a:lnTo>
                                  <a:lnTo>
                                    <a:pt x="37" y="82"/>
                                  </a:lnTo>
                                  <a:lnTo>
                                    <a:pt x="29" y="73"/>
                                  </a:lnTo>
                                  <a:lnTo>
                                    <a:pt x="22" y="69"/>
                                  </a:lnTo>
                                  <a:lnTo>
                                    <a:pt x="17" y="67"/>
                                  </a:lnTo>
                                  <a:lnTo>
                                    <a:pt x="12" y="69"/>
                                  </a:lnTo>
                                  <a:lnTo>
                                    <a:pt x="8" y="69"/>
                                  </a:lnTo>
                                  <a:lnTo>
                                    <a:pt x="6" y="71"/>
                                  </a:lnTo>
                                  <a:lnTo>
                                    <a:pt x="2" y="71"/>
                                  </a:lnTo>
                                  <a:lnTo>
                                    <a:pt x="0" y="69"/>
                                  </a:lnTo>
                                  <a:lnTo>
                                    <a:pt x="4" y="63"/>
                                  </a:lnTo>
                                  <a:lnTo>
                                    <a:pt x="8" y="52"/>
                                  </a:lnTo>
                                  <a:lnTo>
                                    <a:pt x="10" y="44"/>
                                  </a:lnTo>
                                  <a:lnTo>
                                    <a:pt x="14" y="34"/>
                                  </a:lnTo>
                                  <a:lnTo>
                                    <a:pt x="17" y="23"/>
                                  </a:lnTo>
                                  <a:lnTo>
                                    <a:pt x="19" y="15"/>
                                  </a:lnTo>
                                  <a:lnTo>
                                    <a:pt x="20" y="7"/>
                                  </a:lnTo>
                                  <a:lnTo>
                                    <a:pt x="22" y="0"/>
                                  </a:lnTo>
                                  <a:lnTo>
                                    <a:pt x="35" y="12"/>
                                  </a:lnTo>
                                  <a:lnTo>
                                    <a:pt x="50" y="23"/>
                                  </a:lnTo>
                                  <a:lnTo>
                                    <a:pt x="64" y="34"/>
                                  </a:lnTo>
                                  <a:lnTo>
                                    <a:pt x="80" y="44"/>
                                  </a:lnTo>
                                  <a:lnTo>
                                    <a:pt x="118" y="61"/>
                                  </a:lnTo>
                                  <a:lnTo>
                                    <a:pt x="158" y="75"/>
                                  </a:lnTo>
                                  <a:lnTo>
                                    <a:pt x="200" y="86"/>
                                  </a:lnTo>
                                  <a:lnTo>
                                    <a:pt x="246" y="92"/>
                                  </a:lnTo>
                                  <a:lnTo>
                                    <a:pt x="293" y="97"/>
                                  </a:lnTo>
                                  <a:lnTo>
                                    <a:pt x="344" y="9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38" name="Freeform 2267"/>
                            <p:cNvSpPr>
                              <a:spLocks/>
                            </p:cNvSpPr>
                            <p:nvPr/>
                          </p:nvSpPr>
                          <p:spPr bwMode="auto">
                            <a:xfrm>
                              <a:off x="2173" y="3362"/>
                              <a:ext cx="40" cy="51"/>
                            </a:xfrm>
                            <a:custGeom>
                              <a:avLst/>
                              <a:gdLst>
                                <a:gd name="T0" fmla="*/ 31 w 40"/>
                                <a:gd name="T1" fmla="*/ 50 h 51"/>
                                <a:gd name="T2" fmla="*/ 35 w 40"/>
                                <a:gd name="T3" fmla="*/ 38 h 51"/>
                                <a:gd name="T4" fmla="*/ 39 w 40"/>
                                <a:gd name="T5" fmla="*/ 29 h 51"/>
                                <a:gd name="T6" fmla="*/ 38 w 40"/>
                                <a:gd name="T7" fmla="*/ 21 h 51"/>
                                <a:gd name="T8" fmla="*/ 38 w 40"/>
                                <a:gd name="T9" fmla="*/ 14 h 51"/>
                                <a:gd name="T10" fmla="*/ 33 w 40"/>
                                <a:gd name="T11" fmla="*/ 8 h 51"/>
                                <a:gd name="T12" fmla="*/ 29 w 40"/>
                                <a:gd name="T13" fmla="*/ 4 h 51"/>
                                <a:gd name="T14" fmla="*/ 25 w 40"/>
                                <a:gd name="T15" fmla="*/ 2 h 51"/>
                                <a:gd name="T16" fmla="*/ 21 w 40"/>
                                <a:gd name="T17" fmla="*/ 0 h 51"/>
                                <a:gd name="T18" fmla="*/ 18 w 40"/>
                                <a:gd name="T19" fmla="*/ 0 h 51"/>
                                <a:gd name="T20" fmla="*/ 15 w 40"/>
                                <a:gd name="T21" fmla="*/ 0 h 51"/>
                                <a:gd name="T22" fmla="*/ 13 w 40"/>
                                <a:gd name="T23" fmla="*/ 0 h 51"/>
                                <a:gd name="T24" fmla="*/ 8 w 40"/>
                                <a:gd name="T25" fmla="*/ 0 h 51"/>
                                <a:gd name="T26" fmla="*/ 6 w 40"/>
                                <a:gd name="T27" fmla="*/ 2 h 51"/>
                                <a:gd name="T28" fmla="*/ 4 w 40"/>
                                <a:gd name="T29" fmla="*/ 2 h 51"/>
                                <a:gd name="T30" fmla="*/ 1 w 40"/>
                                <a:gd name="T31" fmla="*/ 4 h 51"/>
                                <a:gd name="T32" fmla="*/ 0 w 40"/>
                                <a:gd name="T33" fmla="*/ 6 h 51"/>
                                <a:gd name="T34" fmla="*/ 13 w 40"/>
                                <a:gd name="T35" fmla="*/ 6 h 51"/>
                                <a:gd name="T36" fmla="*/ 21 w 40"/>
                                <a:gd name="T37" fmla="*/ 6 h 51"/>
                                <a:gd name="T38" fmla="*/ 27 w 40"/>
                                <a:gd name="T39" fmla="*/ 10 h 51"/>
                                <a:gd name="T40" fmla="*/ 31 w 40"/>
                                <a:gd name="T41" fmla="*/ 14 h 51"/>
                                <a:gd name="T42" fmla="*/ 33 w 40"/>
                                <a:gd name="T43" fmla="*/ 23 h 51"/>
                                <a:gd name="T44" fmla="*/ 33 w 40"/>
                                <a:gd name="T45" fmla="*/ 31 h 51"/>
                                <a:gd name="T46" fmla="*/ 33 w 40"/>
                                <a:gd name="T47" fmla="*/ 40 h 51"/>
                                <a:gd name="T48" fmla="*/ 31 w 40"/>
                                <a:gd name="T49" fmla="*/ 50 h 51"/>
                                <a:gd name="T50" fmla="*/ 31 w 40"/>
                                <a:gd name="T51" fmla="*/ 5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51"/>
                                <a:gd name="T80" fmla="*/ 40 w 40"/>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51">
                                  <a:moveTo>
                                    <a:pt x="31" y="50"/>
                                  </a:moveTo>
                                  <a:lnTo>
                                    <a:pt x="35" y="38"/>
                                  </a:lnTo>
                                  <a:lnTo>
                                    <a:pt x="39" y="29"/>
                                  </a:lnTo>
                                  <a:lnTo>
                                    <a:pt x="38" y="21"/>
                                  </a:lnTo>
                                  <a:lnTo>
                                    <a:pt x="38" y="14"/>
                                  </a:lnTo>
                                  <a:lnTo>
                                    <a:pt x="33" y="8"/>
                                  </a:lnTo>
                                  <a:lnTo>
                                    <a:pt x="29" y="4"/>
                                  </a:lnTo>
                                  <a:lnTo>
                                    <a:pt x="25" y="2"/>
                                  </a:lnTo>
                                  <a:lnTo>
                                    <a:pt x="21" y="0"/>
                                  </a:lnTo>
                                  <a:lnTo>
                                    <a:pt x="18" y="0"/>
                                  </a:lnTo>
                                  <a:lnTo>
                                    <a:pt x="15" y="0"/>
                                  </a:lnTo>
                                  <a:lnTo>
                                    <a:pt x="13" y="0"/>
                                  </a:lnTo>
                                  <a:lnTo>
                                    <a:pt x="8" y="0"/>
                                  </a:lnTo>
                                  <a:lnTo>
                                    <a:pt x="6" y="2"/>
                                  </a:lnTo>
                                  <a:lnTo>
                                    <a:pt x="4" y="2"/>
                                  </a:lnTo>
                                  <a:lnTo>
                                    <a:pt x="1" y="4"/>
                                  </a:lnTo>
                                  <a:lnTo>
                                    <a:pt x="0" y="6"/>
                                  </a:lnTo>
                                  <a:lnTo>
                                    <a:pt x="13" y="6"/>
                                  </a:lnTo>
                                  <a:lnTo>
                                    <a:pt x="21" y="6"/>
                                  </a:lnTo>
                                  <a:lnTo>
                                    <a:pt x="27" y="10"/>
                                  </a:lnTo>
                                  <a:lnTo>
                                    <a:pt x="31" y="14"/>
                                  </a:lnTo>
                                  <a:lnTo>
                                    <a:pt x="33" y="23"/>
                                  </a:lnTo>
                                  <a:lnTo>
                                    <a:pt x="33" y="31"/>
                                  </a:lnTo>
                                  <a:lnTo>
                                    <a:pt x="33" y="40"/>
                                  </a:lnTo>
                                  <a:lnTo>
                                    <a:pt x="31" y="5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39" name="Freeform 2268"/>
                            <p:cNvSpPr>
                              <a:spLocks/>
                            </p:cNvSpPr>
                            <p:nvPr/>
                          </p:nvSpPr>
                          <p:spPr bwMode="auto">
                            <a:xfrm>
                              <a:off x="2173" y="3362"/>
                              <a:ext cx="40" cy="51"/>
                            </a:xfrm>
                            <a:custGeom>
                              <a:avLst/>
                              <a:gdLst>
                                <a:gd name="T0" fmla="*/ 31 w 40"/>
                                <a:gd name="T1" fmla="*/ 50 h 51"/>
                                <a:gd name="T2" fmla="*/ 35 w 40"/>
                                <a:gd name="T3" fmla="*/ 38 h 51"/>
                                <a:gd name="T4" fmla="*/ 39 w 40"/>
                                <a:gd name="T5" fmla="*/ 29 h 51"/>
                                <a:gd name="T6" fmla="*/ 38 w 40"/>
                                <a:gd name="T7" fmla="*/ 21 h 51"/>
                                <a:gd name="T8" fmla="*/ 38 w 40"/>
                                <a:gd name="T9" fmla="*/ 14 h 51"/>
                                <a:gd name="T10" fmla="*/ 33 w 40"/>
                                <a:gd name="T11" fmla="*/ 8 h 51"/>
                                <a:gd name="T12" fmla="*/ 29 w 40"/>
                                <a:gd name="T13" fmla="*/ 4 h 51"/>
                                <a:gd name="T14" fmla="*/ 25 w 40"/>
                                <a:gd name="T15" fmla="*/ 2 h 51"/>
                                <a:gd name="T16" fmla="*/ 21 w 40"/>
                                <a:gd name="T17" fmla="*/ 0 h 51"/>
                                <a:gd name="T18" fmla="*/ 18 w 40"/>
                                <a:gd name="T19" fmla="*/ 0 h 51"/>
                                <a:gd name="T20" fmla="*/ 15 w 40"/>
                                <a:gd name="T21" fmla="*/ 0 h 51"/>
                                <a:gd name="T22" fmla="*/ 13 w 40"/>
                                <a:gd name="T23" fmla="*/ 0 h 51"/>
                                <a:gd name="T24" fmla="*/ 8 w 40"/>
                                <a:gd name="T25" fmla="*/ 0 h 51"/>
                                <a:gd name="T26" fmla="*/ 6 w 40"/>
                                <a:gd name="T27" fmla="*/ 2 h 51"/>
                                <a:gd name="T28" fmla="*/ 4 w 40"/>
                                <a:gd name="T29" fmla="*/ 2 h 51"/>
                                <a:gd name="T30" fmla="*/ 1 w 40"/>
                                <a:gd name="T31" fmla="*/ 4 h 51"/>
                                <a:gd name="T32" fmla="*/ 0 w 40"/>
                                <a:gd name="T33" fmla="*/ 6 h 51"/>
                                <a:gd name="T34" fmla="*/ 13 w 40"/>
                                <a:gd name="T35" fmla="*/ 6 h 51"/>
                                <a:gd name="T36" fmla="*/ 21 w 40"/>
                                <a:gd name="T37" fmla="*/ 6 h 51"/>
                                <a:gd name="T38" fmla="*/ 27 w 40"/>
                                <a:gd name="T39" fmla="*/ 10 h 51"/>
                                <a:gd name="T40" fmla="*/ 31 w 40"/>
                                <a:gd name="T41" fmla="*/ 14 h 51"/>
                                <a:gd name="T42" fmla="*/ 33 w 40"/>
                                <a:gd name="T43" fmla="*/ 23 h 51"/>
                                <a:gd name="T44" fmla="*/ 33 w 40"/>
                                <a:gd name="T45" fmla="*/ 31 h 51"/>
                                <a:gd name="T46" fmla="*/ 33 w 40"/>
                                <a:gd name="T47" fmla="*/ 40 h 51"/>
                                <a:gd name="T48" fmla="*/ 31 w 40"/>
                                <a:gd name="T49" fmla="*/ 5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51"/>
                                <a:gd name="T77" fmla="*/ 40 w 40"/>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51">
                                  <a:moveTo>
                                    <a:pt x="31" y="50"/>
                                  </a:moveTo>
                                  <a:lnTo>
                                    <a:pt x="35" y="38"/>
                                  </a:lnTo>
                                  <a:lnTo>
                                    <a:pt x="39" y="29"/>
                                  </a:lnTo>
                                  <a:lnTo>
                                    <a:pt x="38" y="21"/>
                                  </a:lnTo>
                                  <a:lnTo>
                                    <a:pt x="38" y="14"/>
                                  </a:lnTo>
                                  <a:lnTo>
                                    <a:pt x="33" y="8"/>
                                  </a:lnTo>
                                  <a:lnTo>
                                    <a:pt x="29" y="4"/>
                                  </a:lnTo>
                                  <a:lnTo>
                                    <a:pt x="25" y="2"/>
                                  </a:lnTo>
                                  <a:lnTo>
                                    <a:pt x="21" y="0"/>
                                  </a:lnTo>
                                  <a:lnTo>
                                    <a:pt x="18" y="0"/>
                                  </a:lnTo>
                                  <a:lnTo>
                                    <a:pt x="15" y="0"/>
                                  </a:lnTo>
                                  <a:lnTo>
                                    <a:pt x="13" y="0"/>
                                  </a:lnTo>
                                  <a:lnTo>
                                    <a:pt x="8" y="0"/>
                                  </a:lnTo>
                                  <a:lnTo>
                                    <a:pt x="6" y="2"/>
                                  </a:lnTo>
                                  <a:lnTo>
                                    <a:pt x="4" y="2"/>
                                  </a:lnTo>
                                  <a:lnTo>
                                    <a:pt x="1" y="4"/>
                                  </a:lnTo>
                                  <a:lnTo>
                                    <a:pt x="0" y="6"/>
                                  </a:lnTo>
                                  <a:lnTo>
                                    <a:pt x="13" y="6"/>
                                  </a:lnTo>
                                  <a:lnTo>
                                    <a:pt x="21" y="6"/>
                                  </a:lnTo>
                                  <a:lnTo>
                                    <a:pt x="27" y="10"/>
                                  </a:lnTo>
                                  <a:lnTo>
                                    <a:pt x="31" y="14"/>
                                  </a:lnTo>
                                  <a:lnTo>
                                    <a:pt x="33" y="23"/>
                                  </a:lnTo>
                                  <a:lnTo>
                                    <a:pt x="33" y="31"/>
                                  </a:lnTo>
                                  <a:lnTo>
                                    <a:pt x="33" y="40"/>
                                  </a:lnTo>
                                  <a:lnTo>
                                    <a:pt x="31" y="5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40" name="Freeform 2269"/>
                            <p:cNvSpPr>
                              <a:spLocks/>
                            </p:cNvSpPr>
                            <p:nvPr/>
                          </p:nvSpPr>
                          <p:spPr bwMode="auto">
                            <a:xfrm>
                              <a:off x="2158" y="3372"/>
                              <a:ext cx="14" cy="29"/>
                            </a:xfrm>
                            <a:custGeom>
                              <a:avLst/>
                              <a:gdLst>
                                <a:gd name="T0" fmla="*/ 13 w 14"/>
                                <a:gd name="T1" fmla="*/ 0 h 29"/>
                                <a:gd name="T2" fmla="*/ 10 w 14"/>
                                <a:gd name="T3" fmla="*/ 3 h 29"/>
                                <a:gd name="T4" fmla="*/ 7 w 14"/>
                                <a:gd name="T5" fmla="*/ 4 h 29"/>
                                <a:gd name="T6" fmla="*/ 5 w 14"/>
                                <a:gd name="T7" fmla="*/ 8 h 29"/>
                                <a:gd name="T8" fmla="*/ 5 w 14"/>
                                <a:gd name="T9" fmla="*/ 11 h 29"/>
                                <a:gd name="T10" fmla="*/ 2 w 14"/>
                                <a:gd name="T11" fmla="*/ 13 h 29"/>
                                <a:gd name="T12" fmla="*/ 0 w 14"/>
                                <a:gd name="T13" fmla="*/ 15 h 29"/>
                                <a:gd name="T14" fmla="*/ 0 w 14"/>
                                <a:gd name="T15" fmla="*/ 19 h 29"/>
                                <a:gd name="T16" fmla="*/ 0 w 14"/>
                                <a:gd name="T17" fmla="*/ 21 h 29"/>
                                <a:gd name="T18" fmla="*/ 0 w 14"/>
                                <a:gd name="T19" fmla="*/ 23 h 29"/>
                                <a:gd name="T20" fmla="*/ 2 w 14"/>
                                <a:gd name="T21" fmla="*/ 25 h 29"/>
                                <a:gd name="T22" fmla="*/ 2 w 14"/>
                                <a:gd name="T23" fmla="*/ 25 h 29"/>
                                <a:gd name="T24" fmla="*/ 5 w 14"/>
                                <a:gd name="T25" fmla="*/ 25 h 29"/>
                                <a:gd name="T26" fmla="*/ 5 w 14"/>
                                <a:gd name="T27" fmla="*/ 28 h 29"/>
                                <a:gd name="T28" fmla="*/ 7 w 14"/>
                                <a:gd name="T29" fmla="*/ 28 h 29"/>
                                <a:gd name="T30" fmla="*/ 9 w 14"/>
                                <a:gd name="T31" fmla="*/ 28 h 29"/>
                                <a:gd name="T32" fmla="*/ 9 w 14"/>
                                <a:gd name="T33" fmla="*/ 28 h 29"/>
                                <a:gd name="T34" fmla="*/ 7 w 14"/>
                                <a:gd name="T35" fmla="*/ 23 h 29"/>
                                <a:gd name="T36" fmla="*/ 5 w 14"/>
                                <a:gd name="T37" fmla="*/ 19 h 29"/>
                                <a:gd name="T38" fmla="*/ 5 w 14"/>
                                <a:gd name="T39" fmla="*/ 15 h 29"/>
                                <a:gd name="T40" fmla="*/ 5 w 14"/>
                                <a:gd name="T41" fmla="*/ 11 h 29"/>
                                <a:gd name="T42" fmla="*/ 7 w 14"/>
                                <a:gd name="T43" fmla="*/ 8 h 29"/>
                                <a:gd name="T44" fmla="*/ 9 w 14"/>
                                <a:gd name="T45" fmla="*/ 4 h 29"/>
                                <a:gd name="T46" fmla="*/ 10 w 14"/>
                                <a:gd name="T47" fmla="*/ 3 h 29"/>
                                <a:gd name="T48" fmla="*/ 13 w 14"/>
                                <a:gd name="T49" fmla="*/ 0 h 29"/>
                                <a:gd name="T50" fmla="*/ 13 w 14"/>
                                <a:gd name="T51" fmla="*/ 0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29"/>
                                <a:gd name="T80" fmla="*/ 14 w 14"/>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29">
                                  <a:moveTo>
                                    <a:pt x="13" y="0"/>
                                  </a:moveTo>
                                  <a:lnTo>
                                    <a:pt x="10" y="3"/>
                                  </a:lnTo>
                                  <a:lnTo>
                                    <a:pt x="7" y="4"/>
                                  </a:lnTo>
                                  <a:lnTo>
                                    <a:pt x="5" y="8"/>
                                  </a:lnTo>
                                  <a:lnTo>
                                    <a:pt x="5" y="11"/>
                                  </a:lnTo>
                                  <a:lnTo>
                                    <a:pt x="2" y="13"/>
                                  </a:lnTo>
                                  <a:lnTo>
                                    <a:pt x="0" y="15"/>
                                  </a:lnTo>
                                  <a:lnTo>
                                    <a:pt x="0" y="19"/>
                                  </a:lnTo>
                                  <a:lnTo>
                                    <a:pt x="0" y="21"/>
                                  </a:lnTo>
                                  <a:lnTo>
                                    <a:pt x="0" y="23"/>
                                  </a:lnTo>
                                  <a:lnTo>
                                    <a:pt x="2" y="25"/>
                                  </a:lnTo>
                                  <a:lnTo>
                                    <a:pt x="5" y="25"/>
                                  </a:lnTo>
                                  <a:lnTo>
                                    <a:pt x="5" y="28"/>
                                  </a:lnTo>
                                  <a:lnTo>
                                    <a:pt x="7" y="28"/>
                                  </a:lnTo>
                                  <a:lnTo>
                                    <a:pt x="9" y="28"/>
                                  </a:lnTo>
                                  <a:lnTo>
                                    <a:pt x="7" y="23"/>
                                  </a:lnTo>
                                  <a:lnTo>
                                    <a:pt x="5" y="19"/>
                                  </a:lnTo>
                                  <a:lnTo>
                                    <a:pt x="5" y="15"/>
                                  </a:lnTo>
                                  <a:lnTo>
                                    <a:pt x="5" y="11"/>
                                  </a:lnTo>
                                  <a:lnTo>
                                    <a:pt x="7" y="8"/>
                                  </a:lnTo>
                                  <a:lnTo>
                                    <a:pt x="9" y="4"/>
                                  </a:lnTo>
                                  <a:lnTo>
                                    <a:pt x="10" y="3"/>
                                  </a:lnTo>
                                  <a:lnTo>
                                    <a:pt x="13"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41" name="Freeform 2270"/>
                            <p:cNvSpPr>
                              <a:spLocks/>
                            </p:cNvSpPr>
                            <p:nvPr/>
                          </p:nvSpPr>
                          <p:spPr bwMode="auto">
                            <a:xfrm>
                              <a:off x="2372" y="3856"/>
                              <a:ext cx="21" cy="39"/>
                            </a:xfrm>
                            <a:custGeom>
                              <a:avLst/>
                              <a:gdLst>
                                <a:gd name="T0" fmla="*/ 12 w 21"/>
                                <a:gd name="T1" fmla="*/ 38 h 39"/>
                                <a:gd name="T2" fmla="*/ 9 w 21"/>
                                <a:gd name="T3" fmla="*/ 34 h 39"/>
                                <a:gd name="T4" fmla="*/ 9 w 21"/>
                                <a:gd name="T5" fmla="*/ 32 h 39"/>
                                <a:gd name="T6" fmla="*/ 9 w 21"/>
                                <a:gd name="T7" fmla="*/ 28 h 39"/>
                                <a:gd name="T8" fmla="*/ 9 w 21"/>
                                <a:gd name="T9" fmla="*/ 25 h 39"/>
                                <a:gd name="T10" fmla="*/ 9 w 21"/>
                                <a:gd name="T11" fmla="*/ 21 h 39"/>
                                <a:gd name="T12" fmla="*/ 7 w 21"/>
                                <a:gd name="T13" fmla="*/ 15 h 39"/>
                                <a:gd name="T14" fmla="*/ 5 w 21"/>
                                <a:gd name="T15" fmla="*/ 8 h 39"/>
                                <a:gd name="T16" fmla="*/ 0 w 21"/>
                                <a:gd name="T17" fmla="*/ 0 h 39"/>
                                <a:gd name="T18" fmla="*/ 3 w 21"/>
                                <a:gd name="T19" fmla="*/ 5 h 39"/>
                                <a:gd name="T20" fmla="*/ 5 w 21"/>
                                <a:gd name="T21" fmla="*/ 6 h 39"/>
                                <a:gd name="T22" fmla="*/ 9 w 21"/>
                                <a:gd name="T23" fmla="*/ 11 h 39"/>
                                <a:gd name="T24" fmla="*/ 12 w 21"/>
                                <a:gd name="T25" fmla="*/ 15 h 39"/>
                                <a:gd name="T26" fmla="*/ 14 w 21"/>
                                <a:gd name="T27" fmla="*/ 19 h 39"/>
                                <a:gd name="T28" fmla="*/ 16 w 21"/>
                                <a:gd name="T29" fmla="*/ 23 h 39"/>
                                <a:gd name="T30" fmla="*/ 18 w 21"/>
                                <a:gd name="T31" fmla="*/ 28 h 39"/>
                                <a:gd name="T32" fmla="*/ 20 w 21"/>
                                <a:gd name="T33" fmla="*/ 32 h 39"/>
                                <a:gd name="T34" fmla="*/ 12 w 21"/>
                                <a:gd name="T35" fmla="*/ 38 h 39"/>
                                <a:gd name="T36" fmla="*/ 12 w 21"/>
                                <a:gd name="T37" fmla="*/ 3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9"/>
                                <a:gd name="T59" fmla="*/ 21 w 21"/>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9">
                                  <a:moveTo>
                                    <a:pt x="12" y="38"/>
                                  </a:moveTo>
                                  <a:lnTo>
                                    <a:pt x="9" y="34"/>
                                  </a:lnTo>
                                  <a:lnTo>
                                    <a:pt x="9" y="32"/>
                                  </a:lnTo>
                                  <a:lnTo>
                                    <a:pt x="9" y="28"/>
                                  </a:lnTo>
                                  <a:lnTo>
                                    <a:pt x="9" y="25"/>
                                  </a:lnTo>
                                  <a:lnTo>
                                    <a:pt x="9" y="21"/>
                                  </a:lnTo>
                                  <a:lnTo>
                                    <a:pt x="7" y="15"/>
                                  </a:lnTo>
                                  <a:lnTo>
                                    <a:pt x="5" y="8"/>
                                  </a:lnTo>
                                  <a:lnTo>
                                    <a:pt x="0" y="0"/>
                                  </a:lnTo>
                                  <a:lnTo>
                                    <a:pt x="3" y="5"/>
                                  </a:lnTo>
                                  <a:lnTo>
                                    <a:pt x="5" y="6"/>
                                  </a:lnTo>
                                  <a:lnTo>
                                    <a:pt x="9" y="11"/>
                                  </a:lnTo>
                                  <a:lnTo>
                                    <a:pt x="12" y="15"/>
                                  </a:lnTo>
                                  <a:lnTo>
                                    <a:pt x="14" y="19"/>
                                  </a:lnTo>
                                  <a:lnTo>
                                    <a:pt x="16" y="23"/>
                                  </a:lnTo>
                                  <a:lnTo>
                                    <a:pt x="18" y="28"/>
                                  </a:lnTo>
                                  <a:lnTo>
                                    <a:pt x="20" y="32"/>
                                  </a:lnTo>
                                  <a:lnTo>
                                    <a:pt x="12" y="38"/>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42" name="Freeform 2271"/>
                            <p:cNvSpPr>
                              <a:spLocks/>
                            </p:cNvSpPr>
                            <p:nvPr/>
                          </p:nvSpPr>
                          <p:spPr bwMode="auto">
                            <a:xfrm>
                              <a:off x="3111" y="3654"/>
                              <a:ext cx="47" cy="195"/>
                            </a:xfrm>
                            <a:custGeom>
                              <a:avLst/>
                              <a:gdLst>
                                <a:gd name="T0" fmla="*/ 46 w 47"/>
                                <a:gd name="T1" fmla="*/ 0 h 195"/>
                                <a:gd name="T2" fmla="*/ 19 w 47"/>
                                <a:gd name="T3" fmla="*/ 82 h 195"/>
                                <a:gd name="T4" fmla="*/ 14 w 47"/>
                                <a:gd name="T5" fmla="*/ 94 h 195"/>
                                <a:gd name="T6" fmla="*/ 10 w 47"/>
                                <a:gd name="T7" fmla="*/ 107 h 195"/>
                                <a:gd name="T8" fmla="*/ 10 w 47"/>
                                <a:gd name="T9" fmla="*/ 119 h 195"/>
                                <a:gd name="T10" fmla="*/ 10 w 47"/>
                                <a:gd name="T11" fmla="*/ 134 h 195"/>
                                <a:gd name="T12" fmla="*/ 10 w 47"/>
                                <a:gd name="T13" fmla="*/ 149 h 195"/>
                                <a:gd name="T14" fmla="*/ 12 w 47"/>
                                <a:gd name="T15" fmla="*/ 163 h 195"/>
                                <a:gd name="T16" fmla="*/ 14 w 47"/>
                                <a:gd name="T17" fmla="*/ 177 h 195"/>
                                <a:gd name="T18" fmla="*/ 19 w 47"/>
                                <a:gd name="T19" fmla="*/ 194 h 195"/>
                                <a:gd name="T20" fmla="*/ 6 w 47"/>
                                <a:gd name="T21" fmla="*/ 167 h 195"/>
                                <a:gd name="T22" fmla="*/ 4 w 47"/>
                                <a:gd name="T23" fmla="*/ 155 h 195"/>
                                <a:gd name="T24" fmla="*/ 2 w 47"/>
                                <a:gd name="T25" fmla="*/ 144 h 195"/>
                                <a:gd name="T26" fmla="*/ 0 w 47"/>
                                <a:gd name="T27" fmla="*/ 132 h 195"/>
                                <a:gd name="T28" fmla="*/ 0 w 47"/>
                                <a:gd name="T29" fmla="*/ 121 h 195"/>
                                <a:gd name="T30" fmla="*/ 0 w 47"/>
                                <a:gd name="T31" fmla="*/ 111 h 195"/>
                                <a:gd name="T32" fmla="*/ 2 w 47"/>
                                <a:gd name="T33" fmla="*/ 100 h 195"/>
                                <a:gd name="T34" fmla="*/ 4 w 47"/>
                                <a:gd name="T35" fmla="*/ 88 h 195"/>
                                <a:gd name="T36" fmla="*/ 6 w 47"/>
                                <a:gd name="T37" fmla="*/ 77 h 195"/>
                                <a:gd name="T38" fmla="*/ 46 w 47"/>
                                <a:gd name="T39" fmla="*/ 0 h 195"/>
                                <a:gd name="T40" fmla="*/ 46 w 47"/>
                                <a:gd name="T41" fmla="*/ 0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95"/>
                                <a:gd name="T65" fmla="*/ 47 w 47"/>
                                <a:gd name="T66" fmla="*/ 195 h 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95">
                                  <a:moveTo>
                                    <a:pt x="46" y="0"/>
                                  </a:moveTo>
                                  <a:lnTo>
                                    <a:pt x="19" y="82"/>
                                  </a:lnTo>
                                  <a:lnTo>
                                    <a:pt x="14" y="94"/>
                                  </a:lnTo>
                                  <a:lnTo>
                                    <a:pt x="10" y="107"/>
                                  </a:lnTo>
                                  <a:lnTo>
                                    <a:pt x="10" y="119"/>
                                  </a:lnTo>
                                  <a:lnTo>
                                    <a:pt x="10" y="134"/>
                                  </a:lnTo>
                                  <a:lnTo>
                                    <a:pt x="10" y="149"/>
                                  </a:lnTo>
                                  <a:lnTo>
                                    <a:pt x="12" y="163"/>
                                  </a:lnTo>
                                  <a:lnTo>
                                    <a:pt x="14" y="177"/>
                                  </a:lnTo>
                                  <a:lnTo>
                                    <a:pt x="19" y="194"/>
                                  </a:lnTo>
                                  <a:lnTo>
                                    <a:pt x="6" y="167"/>
                                  </a:lnTo>
                                  <a:lnTo>
                                    <a:pt x="4" y="155"/>
                                  </a:lnTo>
                                  <a:lnTo>
                                    <a:pt x="2" y="144"/>
                                  </a:lnTo>
                                  <a:lnTo>
                                    <a:pt x="0" y="132"/>
                                  </a:lnTo>
                                  <a:lnTo>
                                    <a:pt x="0" y="121"/>
                                  </a:lnTo>
                                  <a:lnTo>
                                    <a:pt x="0" y="111"/>
                                  </a:lnTo>
                                  <a:lnTo>
                                    <a:pt x="2" y="100"/>
                                  </a:lnTo>
                                  <a:lnTo>
                                    <a:pt x="4" y="88"/>
                                  </a:lnTo>
                                  <a:lnTo>
                                    <a:pt x="6" y="77"/>
                                  </a:lnTo>
                                  <a:lnTo>
                                    <a:pt x="46" y="0"/>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43" name="Freeform 2272"/>
                            <p:cNvSpPr>
                              <a:spLocks/>
                            </p:cNvSpPr>
                            <p:nvPr/>
                          </p:nvSpPr>
                          <p:spPr bwMode="auto">
                            <a:xfrm>
                              <a:off x="2446" y="3671"/>
                              <a:ext cx="91" cy="49"/>
                            </a:xfrm>
                            <a:custGeom>
                              <a:avLst/>
                              <a:gdLst>
                                <a:gd name="T0" fmla="*/ 90 w 91"/>
                                <a:gd name="T1" fmla="*/ 35 h 49"/>
                                <a:gd name="T2" fmla="*/ 40 w 91"/>
                                <a:gd name="T3" fmla="*/ 0 h 49"/>
                                <a:gd name="T4" fmla="*/ 0 w 91"/>
                                <a:gd name="T5" fmla="*/ 6 h 49"/>
                                <a:gd name="T6" fmla="*/ 15 w 91"/>
                                <a:gd name="T7" fmla="*/ 8 h 49"/>
                                <a:gd name="T8" fmla="*/ 28 w 91"/>
                                <a:gd name="T9" fmla="*/ 10 h 49"/>
                                <a:gd name="T10" fmla="*/ 38 w 91"/>
                                <a:gd name="T11" fmla="*/ 12 h 49"/>
                                <a:gd name="T12" fmla="*/ 49 w 91"/>
                                <a:gd name="T13" fmla="*/ 14 h 49"/>
                                <a:gd name="T14" fmla="*/ 59 w 91"/>
                                <a:gd name="T15" fmla="*/ 19 h 49"/>
                                <a:gd name="T16" fmla="*/ 70 w 91"/>
                                <a:gd name="T17" fmla="*/ 27 h 49"/>
                                <a:gd name="T18" fmla="*/ 78 w 91"/>
                                <a:gd name="T19" fmla="*/ 35 h 49"/>
                                <a:gd name="T20" fmla="*/ 88 w 91"/>
                                <a:gd name="T21" fmla="*/ 48 h 49"/>
                                <a:gd name="T22" fmla="*/ 90 w 91"/>
                                <a:gd name="T23" fmla="*/ 35 h 49"/>
                                <a:gd name="T24" fmla="*/ 90 w 91"/>
                                <a:gd name="T25" fmla="*/ 35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49"/>
                                <a:gd name="T41" fmla="*/ 91 w 91"/>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49">
                                  <a:moveTo>
                                    <a:pt x="90" y="35"/>
                                  </a:moveTo>
                                  <a:lnTo>
                                    <a:pt x="40" y="0"/>
                                  </a:lnTo>
                                  <a:lnTo>
                                    <a:pt x="0" y="6"/>
                                  </a:lnTo>
                                  <a:lnTo>
                                    <a:pt x="15" y="8"/>
                                  </a:lnTo>
                                  <a:lnTo>
                                    <a:pt x="28" y="10"/>
                                  </a:lnTo>
                                  <a:lnTo>
                                    <a:pt x="38" y="12"/>
                                  </a:lnTo>
                                  <a:lnTo>
                                    <a:pt x="49" y="14"/>
                                  </a:lnTo>
                                  <a:lnTo>
                                    <a:pt x="59" y="19"/>
                                  </a:lnTo>
                                  <a:lnTo>
                                    <a:pt x="70" y="27"/>
                                  </a:lnTo>
                                  <a:lnTo>
                                    <a:pt x="78" y="35"/>
                                  </a:lnTo>
                                  <a:lnTo>
                                    <a:pt x="88" y="48"/>
                                  </a:lnTo>
                                  <a:lnTo>
                                    <a:pt x="90" y="35"/>
                                  </a:lnTo>
                                </a:path>
                              </a:pathLst>
                            </a:custGeom>
                            <a:solidFill>
                              <a:srgbClr val="00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44" name="Freeform 2273"/>
                            <p:cNvSpPr>
                              <a:spLocks/>
                            </p:cNvSpPr>
                            <p:nvPr/>
                          </p:nvSpPr>
                          <p:spPr bwMode="auto">
                            <a:xfrm>
                              <a:off x="2158" y="3372"/>
                              <a:ext cx="14" cy="29"/>
                            </a:xfrm>
                            <a:custGeom>
                              <a:avLst/>
                              <a:gdLst>
                                <a:gd name="T0" fmla="*/ 13 w 14"/>
                                <a:gd name="T1" fmla="*/ 0 h 29"/>
                                <a:gd name="T2" fmla="*/ 10 w 14"/>
                                <a:gd name="T3" fmla="*/ 3 h 29"/>
                                <a:gd name="T4" fmla="*/ 7 w 14"/>
                                <a:gd name="T5" fmla="*/ 4 h 29"/>
                                <a:gd name="T6" fmla="*/ 5 w 14"/>
                                <a:gd name="T7" fmla="*/ 8 h 29"/>
                                <a:gd name="T8" fmla="*/ 5 w 14"/>
                                <a:gd name="T9" fmla="*/ 11 h 29"/>
                                <a:gd name="T10" fmla="*/ 2 w 14"/>
                                <a:gd name="T11" fmla="*/ 13 h 29"/>
                                <a:gd name="T12" fmla="*/ 0 w 14"/>
                                <a:gd name="T13" fmla="*/ 15 h 29"/>
                                <a:gd name="T14" fmla="*/ 0 w 14"/>
                                <a:gd name="T15" fmla="*/ 19 h 29"/>
                                <a:gd name="T16" fmla="*/ 0 w 14"/>
                                <a:gd name="T17" fmla="*/ 21 h 29"/>
                                <a:gd name="T18" fmla="*/ 0 w 14"/>
                                <a:gd name="T19" fmla="*/ 23 h 29"/>
                                <a:gd name="T20" fmla="*/ 2 w 14"/>
                                <a:gd name="T21" fmla="*/ 25 h 29"/>
                                <a:gd name="T22" fmla="*/ 5 w 14"/>
                                <a:gd name="T23" fmla="*/ 25 h 29"/>
                                <a:gd name="T24" fmla="*/ 5 w 14"/>
                                <a:gd name="T25" fmla="*/ 28 h 29"/>
                                <a:gd name="T26" fmla="*/ 7 w 14"/>
                                <a:gd name="T27" fmla="*/ 28 h 29"/>
                                <a:gd name="T28" fmla="*/ 9 w 14"/>
                                <a:gd name="T29" fmla="*/ 28 h 29"/>
                                <a:gd name="T30" fmla="*/ 7 w 14"/>
                                <a:gd name="T31" fmla="*/ 23 h 29"/>
                                <a:gd name="T32" fmla="*/ 5 w 14"/>
                                <a:gd name="T33" fmla="*/ 19 h 29"/>
                                <a:gd name="T34" fmla="*/ 5 w 14"/>
                                <a:gd name="T35" fmla="*/ 15 h 29"/>
                                <a:gd name="T36" fmla="*/ 5 w 14"/>
                                <a:gd name="T37" fmla="*/ 11 h 29"/>
                                <a:gd name="T38" fmla="*/ 7 w 14"/>
                                <a:gd name="T39" fmla="*/ 8 h 29"/>
                                <a:gd name="T40" fmla="*/ 9 w 14"/>
                                <a:gd name="T41" fmla="*/ 4 h 29"/>
                                <a:gd name="T42" fmla="*/ 10 w 14"/>
                                <a:gd name="T43" fmla="*/ 3 h 29"/>
                                <a:gd name="T44" fmla="*/ 13 w 14"/>
                                <a:gd name="T45" fmla="*/ 0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9"/>
                                <a:gd name="T71" fmla="*/ 14 w 14"/>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9">
                                  <a:moveTo>
                                    <a:pt x="13" y="0"/>
                                  </a:moveTo>
                                  <a:lnTo>
                                    <a:pt x="10" y="3"/>
                                  </a:lnTo>
                                  <a:lnTo>
                                    <a:pt x="7" y="4"/>
                                  </a:lnTo>
                                  <a:lnTo>
                                    <a:pt x="5" y="8"/>
                                  </a:lnTo>
                                  <a:lnTo>
                                    <a:pt x="5" y="11"/>
                                  </a:lnTo>
                                  <a:lnTo>
                                    <a:pt x="2" y="13"/>
                                  </a:lnTo>
                                  <a:lnTo>
                                    <a:pt x="0" y="15"/>
                                  </a:lnTo>
                                  <a:lnTo>
                                    <a:pt x="0" y="19"/>
                                  </a:lnTo>
                                  <a:lnTo>
                                    <a:pt x="0" y="21"/>
                                  </a:lnTo>
                                  <a:lnTo>
                                    <a:pt x="0" y="23"/>
                                  </a:lnTo>
                                  <a:lnTo>
                                    <a:pt x="2" y="25"/>
                                  </a:lnTo>
                                  <a:lnTo>
                                    <a:pt x="5" y="25"/>
                                  </a:lnTo>
                                  <a:lnTo>
                                    <a:pt x="5" y="28"/>
                                  </a:lnTo>
                                  <a:lnTo>
                                    <a:pt x="7" y="28"/>
                                  </a:lnTo>
                                  <a:lnTo>
                                    <a:pt x="9" y="28"/>
                                  </a:lnTo>
                                  <a:lnTo>
                                    <a:pt x="7" y="23"/>
                                  </a:lnTo>
                                  <a:lnTo>
                                    <a:pt x="5" y="19"/>
                                  </a:lnTo>
                                  <a:lnTo>
                                    <a:pt x="5" y="15"/>
                                  </a:lnTo>
                                  <a:lnTo>
                                    <a:pt x="5" y="11"/>
                                  </a:lnTo>
                                  <a:lnTo>
                                    <a:pt x="7" y="8"/>
                                  </a:lnTo>
                                  <a:lnTo>
                                    <a:pt x="9" y="4"/>
                                  </a:lnTo>
                                  <a:lnTo>
                                    <a:pt x="10" y="3"/>
                                  </a:lnTo>
                                  <a:lnTo>
                                    <a:pt x="13"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45" name="Freeform 2274"/>
                            <p:cNvSpPr>
                              <a:spLocks/>
                            </p:cNvSpPr>
                            <p:nvPr/>
                          </p:nvSpPr>
                          <p:spPr bwMode="auto">
                            <a:xfrm>
                              <a:off x="2372" y="3856"/>
                              <a:ext cx="21" cy="39"/>
                            </a:xfrm>
                            <a:custGeom>
                              <a:avLst/>
                              <a:gdLst>
                                <a:gd name="T0" fmla="*/ 12 w 21"/>
                                <a:gd name="T1" fmla="*/ 38 h 39"/>
                                <a:gd name="T2" fmla="*/ 9 w 21"/>
                                <a:gd name="T3" fmla="*/ 34 h 39"/>
                                <a:gd name="T4" fmla="*/ 9 w 21"/>
                                <a:gd name="T5" fmla="*/ 32 h 39"/>
                                <a:gd name="T6" fmla="*/ 9 w 21"/>
                                <a:gd name="T7" fmla="*/ 28 h 39"/>
                                <a:gd name="T8" fmla="*/ 9 w 21"/>
                                <a:gd name="T9" fmla="*/ 25 h 39"/>
                                <a:gd name="T10" fmla="*/ 9 w 21"/>
                                <a:gd name="T11" fmla="*/ 21 h 39"/>
                                <a:gd name="T12" fmla="*/ 7 w 21"/>
                                <a:gd name="T13" fmla="*/ 15 h 39"/>
                                <a:gd name="T14" fmla="*/ 5 w 21"/>
                                <a:gd name="T15" fmla="*/ 8 h 39"/>
                                <a:gd name="T16" fmla="*/ 0 w 21"/>
                                <a:gd name="T17" fmla="*/ 0 h 39"/>
                                <a:gd name="T18" fmla="*/ 3 w 21"/>
                                <a:gd name="T19" fmla="*/ 5 h 39"/>
                                <a:gd name="T20" fmla="*/ 5 w 21"/>
                                <a:gd name="T21" fmla="*/ 6 h 39"/>
                                <a:gd name="T22" fmla="*/ 9 w 21"/>
                                <a:gd name="T23" fmla="*/ 11 h 39"/>
                                <a:gd name="T24" fmla="*/ 12 w 21"/>
                                <a:gd name="T25" fmla="*/ 15 h 39"/>
                                <a:gd name="T26" fmla="*/ 14 w 21"/>
                                <a:gd name="T27" fmla="*/ 19 h 39"/>
                                <a:gd name="T28" fmla="*/ 16 w 21"/>
                                <a:gd name="T29" fmla="*/ 23 h 39"/>
                                <a:gd name="T30" fmla="*/ 18 w 21"/>
                                <a:gd name="T31" fmla="*/ 28 h 39"/>
                                <a:gd name="T32" fmla="*/ 20 w 21"/>
                                <a:gd name="T33" fmla="*/ 32 h 39"/>
                                <a:gd name="T34" fmla="*/ 12 w 21"/>
                                <a:gd name="T35" fmla="*/ 38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9"/>
                                <a:gd name="T56" fmla="*/ 21 w 2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9">
                                  <a:moveTo>
                                    <a:pt x="12" y="38"/>
                                  </a:moveTo>
                                  <a:lnTo>
                                    <a:pt x="9" y="34"/>
                                  </a:lnTo>
                                  <a:lnTo>
                                    <a:pt x="9" y="32"/>
                                  </a:lnTo>
                                  <a:lnTo>
                                    <a:pt x="9" y="28"/>
                                  </a:lnTo>
                                  <a:lnTo>
                                    <a:pt x="9" y="25"/>
                                  </a:lnTo>
                                  <a:lnTo>
                                    <a:pt x="9" y="21"/>
                                  </a:lnTo>
                                  <a:lnTo>
                                    <a:pt x="7" y="15"/>
                                  </a:lnTo>
                                  <a:lnTo>
                                    <a:pt x="5" y="8"/>
                                  </a:lnTo>
                                  <a:lnTo>
                                    <a:pt x="0" y="0"/>
                                  </a:lnTo>
                                  <a:lnTo>
                                    <a:pt x="3" y="5"/>
                                  </a:lnTo>
                                  <a:lnTo>
                                    <a:pt x="5" y="6"/>
                                  </a:lnTo>
                                  <a:lnTo>
                                    <a:pt x="9" y="11"/>
                                  </a:lnTo>
                                  <a:lnTo>
                                    <a:pt x="12" y="15"/>
                                  </a:lnTo>
                                  <a:lnTo>
                                    <a:pt x="14" y="19"/>
                                  </a:lnTo>
                                  <a:lnTo>
                                    <a:pt x="16" y="23"/>
                                  </a:lnTo>
                                  <a:lnTo>
                                    <a:pt x="18" y="28"/>
                                  </a:lnTo>
                                  <a:lnTo>
                                    <a:pt x="20" y="32"/>
                                  </a:lnTo>
                                  <a:lnTo>
                                    <a:pt x="12" y="3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46" name="Freeform 2275"/>
                            <p:cNvSpPr>
                              <a:spLocks/>
                            </p:cNvSpPr>
                            <p:nvPr/>
                          </p:nvSpPr>
                          <p:spPr bwMode="auto">
                            <a:xfrm>
                              <a:off x="3111" y="3654"/>
                              <a:ext cx="47" cy="195"/>
                            </a:xfrm>
                            <a:custGeom>
                              <a:avLst/>
                              <a:gdLst>
                                <a:gd name="T0" fmla="*/ 46 w 47"/>
                                <a:gd name="T1" fmla="*/ 0 h 195"/>
                                <a:gd name="T2" fmla="*/ 19 w 47"/>
                                <a:gd name="T3" fmla="*/ 82 h 195"/>
                                <a:gd name="T4" fmla="*/ 14 w 47"/>
                                <a:gd name="T5" fmla="*/ 94 h 195"/>
                                <a:gd name="T6" fmla="*/ 10 w 47"/>
                                <a:gd name="T7" fmla="*/ 107 h 195"/>
                                <a:gd name="T8" fmla="*/ 10 w 47"/>
                                <a:gd name="T9" fmla="*/ 119 h 195"/>
                                <a:gd name="T10" fmla="*/ 10 w 47"/>
                                <a:gd name="T11" fmla="*/ 134 h 195"/>
                                <a:gd name="T12" fmla="*/ 10 w 47"/>
                                <a:gd name="T13" fmla="*/ 149 h 195"/>
                                <a:gd name="T14" fmla="*/ 12 w 47"/>
                                <a:gd name="T15" fmla="*/ 163 h 195"/>
                                <a:gd name="T16" fmla="*/ 14 w 47"/>
                                <a:gd name="T17" fmla="*/ 177 h 195"/>
                                <a:gd name="T18" fmla="*/ 19 w 47"/>
                                <a:gd name="T19" fmla="*/ 194 h 195"/>
                                <a:gd name="T20" fmla="*/ 6 w 47"/>
                                <a:gd name="T21" fmla="*/ 167 h 195"/>
                                <a:gd name="T22" fmla="*/ 4 w 47"/>
                                <a:gd name="T23" fmla="*/ 155 h 195"/>
                                <a:gd name="T24" fmla="*/ 2 w 47"/>
                                <a:gd name="T25" fmla="*/ 144 h 195"/>
                                <a:gd name="T26" fmla="*/ 0 w 47"/>
                                <a:gd name="T27" fmla="*/ 132 h 195"/>
                                <a:gd name="T28" fmla="*/ 0 w 47"/>
                                <a:gd name="T29" fmla="*/ 121 h 195"/>
                                <a:gd name="T30" fmla="*/ 0 w 47"/>
                                <a:gd name="T31" fmla="*/ 111 h 195"/>
                                <a:gd name="T32" fmla="*/ 2 w 47"/>
                                <a:gd name="T33" fmla="*/ 100 h 195"/>
                                <a:gd name="T34" fmla="*/ 4 w 47"/>
                                <a:gd name="T35" fmla="*/ 88 h 195"/>
                                <a:gd name="T36" fmla="*/ 6 w 47"/>
                                <a:gd name="T37" fmla="*/ 77 h 195"/>
                                <a:gd name="T38" fmla="*/ 46 w 47"/>
                                <a:gd name="T39" fmla="*/ 0 h 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195"/>
                                <a:gd name="T62" fmla="*/ 47 w 47"/>
                                <a:gd name="T63" fmla="*/ 195 h 1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195">
                                  <a:moveTo>
                                    <a:pt x="46" y="0"/>
                                  </a:moveTo>
                                  <a:lnTo>
                                    <a:pt x="19" y="82"/>
                                  </a:lnTo>
                                  <a:lnTo>
                                    <a:pt x="14" y="94"/>
                                  </a:lnTo>
                                  <a:lnTo>
                                    <a:pt x="10" y="107"/>
                                  </a:lnTo>
                                  <a:lnTo>
                                    <a:pt x="10" y="119"/>
                                  </a:lnTo>
                                  <a:lnTo>
                                    <a:pt x="10" y="134"/>
                                  </a:lnTo>
                                  <a:lnTo>
                                    <a:pt x="10" y="149"/>
                                  </a:lnTo>
                                  <a:lnTo>
                                    <a:pt x="12" y="163"/>
                                  </a:lnTo>
                                  <a:lnTo>
                                    <a:pt x="14" y="177"/>
                                  </a:lnTo>
                                  <a:lnTo>
                                    <a:pt x="19" y="194"/>
                                  </a:lnTo>
                                  <a:lnTo>
                                    <a:pt x="6" y="167"/>
                                  </a:lnTo>
                                  <a:lnTo>
                                    <a:pt x="4" y="155"/>
                                  </a:lnTo>
                                  <a:lnTo>
                                    <a:pt x="2" y="144"/>
                                  </a:lnTo>
                                  <a:lnTo>
                                    <a:pt x="0" y="132"/>
                                  </a:lnTo>
                                  <a:lnTo>
                                    <a:pt x="0" y="121"/>
                                  </a:lnTo>
                                  <a:lnTo>
                                    <a:pt x="0" y="111"/>
                                  </a:lnTo>
                                  <a:lnTo>
                                    <a:pt x="2" y="100"/>
                                  </a:lnTo>
                                  <a:lnTo>
                                    <a:pt x="4" y="88"/>
                                  </a:lnTo>
                                  <a:lnTo>
                                    <a:pt x="6" y="77"/>
                                  </a:lnTo>
                                  <a:lnTo>
                                    <a:pt x="46"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47" name="Freeform 2276"/>
                            <p:cNvSpPr>
                              <a:spLocks/>
                            </p:cNvSpPr>
                            <p:nvPr/>
                          </p:nvSpPr>
                          <p:spPr bwMode="auto">
                            <a:xfrm>
                              <a:off x="2446" y="3671"/>
                              <a:ext cx="91" cy="49"/>
                            </a:xfrm>
                            <a:custGeom>
                              <a:avLst/>
                              <a:gdLst>
                                <a:gd name="T0" fmla="*/ 90 w 91"/>
                                <a:gd name="T1" fmla="*/ 35 h 49"/>
                                <a:gd name="T2" fmla="*/ 40 w 91"/>
                                <a:gd name="T3" fmla="*/ 0 h 49"/>
                                <a:gd name="T4" fmla="*/ 0 w 91"/>
                                <a:gd name="T5" fmla="*/ 6 h 49"/>
                                <a:gd name="T6" fmla="*/ 15 w 91"/>
                                <a:gd name="T7" fmla="*/ 8 h 49"/>
                                <a:gd name="T8" fmla="*/ 28 w 91"/>
                                <a:gd name="T9" fmla="*/ 10 h 49"/>
                                <a:gd name="T10" fmla="*/ 38 w 91"/>
                                <a:gd name="T11" fmla="*/ 12 h 49"/>
                                <a:gd name="T12" fmla="*/ 49 w 91"/>
                                <a:gd name="T13" fmla="*/ 14 h 49"/>
                                <a:gd name="T14" fmla="*/ 59 w 91"/>
                                <a:gd name="T15" fmla="*/ 19 h 49"/>
                                <a:gd name="T16" fmla="*/ 70 w 91"/>
                                <a:gd name="T17" fmla="*/ 27 h 49"/>
                                <a:gd name="T18" fmla="*/ 78 w 91"/>
                                <a:gd name="T19" fmla="*/ 35 h 49"/>
                                <a:gd name="T20" fmla="*/ 88 w 91"/>
                                <a:gd name="T21" fmla="*/ 48 h 49"/>
                                <a:gd name="T22" fmla="*/ 90 w 91"/>
                                <a:gd name="T23" fmla="*/ 35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49"/>
                                <a:gd name="T38" fmla="*/ 91 w 91"/>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49">
                                  <a:moveTo>
                                    <a:pt x="90" y="35"/>
                                  </a:moveTo>
                                  <a:lnTo>
                                    <a:pt x="40" y="0"/>
                                  </a:lnTo>
                                  <a:lnTo>
                                    <a:pt x="0" y="6"/>
                                  </a:lnTo>
                                  <a:lnTo>
                                    <a:pt x="15" y="8"/>
                                  </a:lnTo>
                                  <a:lnTo>
                                    <a:pt x="28" y="10"/>
                                  </a:lnTo>
                                  <a:lnTo>
                                    <a:pt x="38" y="12"/>
                                  </a:lnTo>
                                  <a:lnTo>
                                    <a:pt x="49" y="14"/>
                                  </a:lnTo>
                                  <a:lnTo>
                                    <a:pt x="59" y="19"/>
                                  </a:lnTo>
                                  <a:lnTo>
                                    <a:pt x="70" y="27"/>
                                  </a:lnTo>
                                  <a:lnTo>
                                    <a:pt x="78" y="35"/>
                                  </a:lnTo>
                                  <a:lnTo>
                                    <a:pt x="88" y="48"/>
                                  </a:lnTo>
                                  <a:lnTo>
                                    <a:pt x="90" y="35"/>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48" name="Freeform 2277"/>
                            <p:cNvSpPr>
                              <a:spLocks/>
                            </p:cNvSpPr>
                            <p:nvPr/>
                          </p:nvSpPr>
                          <p:spPr bwMode="auto">
                            <a:xfrm>
                              <a:off x="2988" y="3333"/>
                              <a:ext cx="25" cy="55"/>
                            </a:xfrm>
                            <a:custGeom>
                              <a:avLst/>
                              <a:gdLst>
                                <a:gd name="T0" fmla="*/ 12 w 25"/>
                                <a:gd name="T1" fmla="*/ 2 h 55"/>
                                <a:gd name="T2" fmla="*/ 24 w 25"/>
                                <a:gd name="T3" fmla="*/ 50 h 55"/>
                                <a:gd name="T4" fmla="*/ 12 w 25"/>
                                <a:gd name="T5" fmla="*/ 54 h 55"/>
                                <a:gd name="T6" fmla="*/ 12 w 25"/>
                                <a:gd name="T7" fmla="*/ 47 h 55"/>
                                <a:gd name="T8" fmla="*/ 10 w 25"/>
                                <a:gd name="T9" fmla="*/ 42 h 55"/>
                                <a:gd name="T10" fmla="*/ 7 w 25"/>
                                <a:gd name="T11" fmla="*/ 35 h 55"/>
                                <a:gd name="T12" fmla="*/ 5 w 25"/>
                                <a:gd name="T13" fmla="*/ 29 h 55"/>
                                <a:gd name="T14" fmla="*/ 3 w 25"/>
                                <a:gd name="T15" fmla="*/ 22 h 55"/>
                                <a:gd name="T16" fmla="*/ 3 w 25"/>
                                <a:gd name="T17" fmla="*/ 17 h 55"/>
                                <a:gd name="T18" fmla="*/ 2 w 25"/>
                                <a:gd name="T19" fmla="*/ 10 h 55"/>
                                <a:gd name="T20" fmla="*/ 0 w 25"/>
                                <a:gd name="T21" fmla="*/ 4 h 55"/>
                                <a:gd name="T22" fmla="*/ 2 w 25"/>
                                <a:gd name="T23" fmla="*/ 2 h 55"/>
                                <a:gd name="T24" fmla="*/ 2 w 25"/>
                                <a:gd name="T25" fmla="*/ 2 h 55"/>
                                <a:gd name="T26" fmla="*/ 3 w 25"/>
                                <a:gd name="T27" fmla="*/ 0 h 55"/>
                                <a:gd name="T28" fmla="*/ 5 w 25"/>
                                <a:gd name="T29" fmla="*/ 0 h 55"/>
                                <a:gd name="T30" fmla="*/ 5 w 25"/>
                                <a:gd name="T31" fmla="*/ 0 h 55"/>
                                <a:gd name="T32" fmla="*/ 7 w 25"/>
                                <a:gd name="T33" fmla="*/ 0 h 55"/>
                                <a:gd name="T34" fmla="*/ 10 w 25"/>
                                <a:gd name="T35" fmla="*/ 0 h 55"/>
                                <a:gd name="T36" fmla="*/ 12 w 25"/>
                                <a:gd name="T37" fmla="*/ 2 h 55"/>
                                <a:gd name="T38" fmla="*/ 12 w 25"/>
                                <a:gd name="T39" fmla="*/ 2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55"/>
                                <a:gd name="T62" fmla="*/ 25 w 25"/>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55">
                                  <a:moveTo>
                                    <a:pt x="12" y="2"/>
                                  </a:moveTo>
                                  <a:lnTo>
                                    <a:pt x="24" y="50"/>
                                  </a:lnTo>
                                  <a:lnTo>
                                    <a:pt x="12" y="54"/>
                                  </a:lnTo>
                                  <a:lnTo>
                                    <a:pt x="12" y="47"/>
                                  </a:lnTo>
                                  <a:lnTo>
                                    <a:pt x="10" y="42"/>
                                  </a:lnTo>
                                  <a:lnTo>
                                    <a:pt x="7" y="35"/>
                                  </a:lnTo>
                                  <a:lnTo>
                                    <a:pt x="5" y="29"/>
                                  </a:lnTo>
                                  <a:lnTo>
                                    <a:pt x="3" y="22"/>
                                  </a:lnTo>
                                  <a:lnTo>
                                    <a:pt x="3" y="17"/>
                                  </a:lnTo>
                                  <a:lnTo>
                                    <a:pt x="2" y="10"/>
                                  </a:lnTo>
                                  <a:lnTo>
                                    <a:pt x="0" y="4"/>
                                  </a:lnTo>
                                  <a:lnTo>
                                    <a:pt x="2" y="2"/>
                                  </a:lnTo>
                                  <a:lnTo>
                                    <a:pt x="3" y="0"/>
                                  </a:lnTo>
                                  <a:lnTo>
                                    <a:pt x="5" y="0"/>
                                  </a:lnTo>
                                  <a:lnTo>
                                    <a:pt x="7" y="0"/>
                                  </a:lnTo>
                                  <a:lnTo>
                                    <a:pt x="10" y="0"/>
                                  </a:lnTo>
                                  <a:lnTo>
                                    <a:pt x="12" y="2"/>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49" name="Freeform 2278"/>
                            <p:cNvSpPr>
                              <a:spLocks/>
                            </p:cNvSpPr>
                            <p:nvPr/>
                          </p:nvSpPr>
                          <p:spPr bwMode="auto">
                            <a:xfrm>
                              <a:off x="2988" y="3333"/>
                              <a:ext cx="25" cy="55"/>
                            </a:xfrm>
                            <a:custGeom>
                              <a:avLst/>
                              <a:gdLst>
                                <a:gd name="T0" fmla="*/ 12 w 25"/>
                                <a:gd name="T1" fmla="*/ 2 h 55"/>
                                <a:gd name="T2" fmla="*/ 24 w 25"/>
                                <a:gd name="T3" fmla="*/ 50 h 55"/>
                                <a:gd name="T4" fmla="*/ 12 w 25"/>
                                <a:gd name="T5" fmla="*/ 54 h 55"/>
                                <a:gd name="T6" fmla="*/ 12 w 25"/>
                                <a:gd name="T7" fmla="*/ 47 h 55"/>
                                <a:gd name="T8" fmla="*/ 10 w 25"/>
                                <a:gd name="T9" fmla="*/ 42 h 55"/>
                                <a:gd name="T10" fmla="*/ 7 w 25"/>
                                <a:gd name="T11" fmla="*/ 35 h 55"/>
                                <a:gd name="T12" fmla="*/ 5 w 25"/>
                                <a:gd name="T13" fmla="*/ 29 h 55"/>
                                <a:gd name="T14" fmla="*/ 3 w 25"/>
                                <a:gd name="T15" fmla="*/ 22 h 55"/>
                                <a:gd name="T16" fmla="*/ 3 w 25"/>
                                <a:gd name="T17" fmla="*/ 17 h 55"/>
                                <a:gd name="T18" fmla="*/ 2 w 25"/>
                                <a:gd name="T19" fmla="*/ 10 h 55"/>
                                <a:gd name="T20" fmla="*/ 0 w 25"/>
                                <a:gd name="T21" fmla="*/ 4 h 55"/>
                                <a:gd name="T22" fmla="*/ 2 w 25"/>
                                <a:gd name="T23" fmla="*/ 2 h 55"/>
                                <a:gd name="T24" fmla="*/ 3 w 25"/>
                                <a:gd name="T25" fmla="*/ 0 h 55"/>
                                <a:gd name="T26" fmla="*/ 5 w 25"/>
                                <a:gd name="T27" fmla="*/ 0 h 55"/>
                                <a:gd name="T28" fmla="*/ 7 w 25"/>
                                <a:gd name="T29" fmla="*/ 0 h 55"/>
                                <a:gd name="T30" fmla="*/ 10 w 25"/>
                                <a:gd name="T31" fmla="*/ 0 h 55"/>
                                <a:gd name="T32" fmla="*/ 12 w 25"/>
                                <a:gd name="T33" fmla="*/ 2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5"/>
                                <a:gd name="T53" fmla="*/ 25 w 25"/>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5">
                                  <a:moveTo>
                                    <a:pt x="12" y="2"/>
                                  </a:moveTo>
                                  <a:lnTo>
                                    <a:pt x="24" y="50"/>
                                  </a:lnTo>
                                  <a:lnTo>
                                    <a:pt x="12" y="54"/>
                                  </a:lnTo>
                                  <a:lnTo>
                                    <a:pt x="12" y="47"/>
                                  </a:lnTo>
                                  <a:lnTo>
                                    <a:pt x="10" y="42"/>
                                  </a:lnTo>
                                  <a:lnTo>
                                    <a:pt x="7" y="35"/>
                                  </a:lnTo>
                                  <a:lnTo>
                                    <a:pt x="5" y="29"/>
                                  </a:lnTo>
                                  <a:lnTo>
                                    <a:pt x="3" y="22"/>
                                  </a:lnTo>
                                  <a:lnTo>
                                    <a:pt x="3" y="17"/>
                                  </a:lnTo>
                                  <a:lnTo>
                                    <a:pt x="2" y="10"/>
                                  </a:lnTo>
                                  <a:lnTo>
                                    <a:pt x="0" y="4"/>
                                  </a:lnTo>
                                  <a:lnTo>
                                    <a:pt x="2" y="2"/>
                                  </a:lnTo>
                                  <a:lnTo>
                                    <a:pt x="3" y="0"/>
                                  </a:lnTo>
                                  <a:lnTo>
                                    <a:pt x="5" y="0"/>
                                  </a:lnTo>
                                  <a:lnTo>
                                    <a:pt x="7" y="0"/>
                                  </a:lnTo>
                                  <a:lnTo>
                                    <a:pt x="10" y="0"/>
                                  </a:lnTo>
                                  <a:lnTo>
                                    <a:pt x="1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50" name="Freeform 2279"/>
                            <p:cNvSpPr>
                              <a:spLocks/>
                            </p:cNvSpPr>
                            <p:nvPr/>
                          </p:nvSpPr>
                          <p:spPr bwMode="auto">
                            <a:xfrm>
                              <a:off x="2889" y="3443"/>
                              <a:ext cx="56" cy="26"/>
                            </a:xfrm>
                            <a:custGeom>
                              <a:avLst/>
                              <a:gdLst>
                                <a:gd name="T0" fmla="*/ 5 w 56"/>
                                <a:gd name="T1" fmla="*/ 0 h 26"/>
                                <a:gd name="T2" fmla="*/ 55 w 56"/>
                                <a:gd name="T3" fmla="*/ 13 h 26"/>
                                <a:gd name="T4" fmla="*/ 51 w 56"/>
                                <a:gd name="T5" fmla="*/ 25 h 26"/>
                                <a:gd name="T6" fmla="*/ 45 w 56"/>
                                <a:gd name="T7" fmla="*/ 23 h 26"/>
                                <a:gd name="T8" fmla="*/ 38 w 56"/>
                                <a:gd name="T9" fmla="*/ 21 h 26"/>
                                <a:gd name="T10" fmla="*/ 31 w 56"/>
                                <a:gd name="T11" fmla="*/ 18 h 26"/>
                                <a:gd name="T12" fmla="*/ 26 w 56"/>
                                <a:gd name="T13" fmla="*/ 18 h 26"/>
                                <a:gd name="T14" fmla="*/ 19 w 56"/>
                                <a:gd name="T15" fmla="*/ 17 h 26"/>
                                <a:gd name="T16" fmla="*/ 13 w 56"/>
                                <a:gd name="T17" fmla="*/ 15 h 26"/>
                                <a:gd name="T18" fmla="*/ 7 w 56"/>
                                <a:gd name="T19" fmla="*/ 15 h 26"/>
                                <a:gd name="T20" fmla="*/ 0 w 56"/>
                                <a:gd name="T21" fmla="*/ 13 h 26"/>
                                <a:gd name="T22" fmla="*/ 0 w 56"/>
                                <a:gd name="T23" fmla="*/ 10 h 26"/>
                                <a:gd name="T24" fmla="*/ 0 w 56"/>
                                <a:gd name="T25" fmla="*/ 8 h 26"/>
                                <a:gd name="T26" fmla="*/ 0 w 56"/>
                                <a:gd name="T27" fmla="*/ 6 h 26"/>
                                <a:gd name="T28" fmla="*/ 0 w 56"/>
                                <a:gd name="T29" fmla="*/ 6 h 26"/>
                                <a:gd name="T30" fmla="*/ 0 w 56"/>
                                <a:gd name="T31" fmla="*/ 4 h 26"/>
                                <a:gd name="T32" fmla="*/ 0 w 56"/>
                                <a:gd name="T33" fmla="*/ 2 h 26"/>
                                <a:gd name="T34" fmla="*/ 3 w 56"/>
                                <a:gd name="T35" fmla="*/ 2 h 26"/>
                                <a:gd name="T36" fmla="*/ 5 w 56"/>
                                <a:gd name="T37" fmla="*/ 0 h 26"/>
                                <a:gd name="T38" fmla="*/ 5 w 56"/>
                                <a:gd name="T39" fmla="*/ 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26"/>
                                <a:gd name="T62" fmla="*/ 56 w 56"/>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26">
                                  <a:moveTo>
                                    <a:pt x="5" y="0"/>
                                  </a:moveTo>
                                  <a:lnTo>
                                    <a:pt x="55" y="13"/>
                                  </a:lnTo>
                                  <a:lnTo>
                                    <a:pt x="51" y="25"/>
                                  </a:lnTo>
                                  <a:lnTo>
                                    <a:pt x="45" y="23"/>
                                  </a:lnTo>
                                  <a:lnTo>
                                    <a:pt x="38" y="21"/>
                                  </a:lnTo>
                                  <a:lnTo>
                                    <a:pt x="31" y="18"/>
                                  </a:lnTo>
                                  <a:lnTo>
                                    <a:pt x="26" y="18"/>
                                  </a:lnTo>
                                  <a:lnTo>
                                    <a:pt x="19" y="17"/>
                                  </a:lnTo>
                                  <a:lnTo>
                                    <a:pt x="13" y="15"/>
                                  </a:lnTo>
                                  <a:lnTo>
                                    <a:pt x="7" y="15"/>
                                  </a:lnTo>
                                  <a:lnTo>
                                    <a:pt x="0" y="13"/>
                                  </a:lnTo>
                                  <a:lnTo>
                                    <a:pt x="0" y="10"/>
                                  </a:lnTo>
                                  <a:lnTo>
                                    <a:pt x="0" y="8"/>
                                  </a:lnTo>
                                  <a:lnTo>
                                    <a:pt x="0" y="6"/>
                                  </a:lnTo>
                                  <a:lnTo>
                                    <a:pt x="0" y="4"/>
                                  </a:lnTo>
                                  <a:lnTo>
                                    <a:pt x="0" y="2"/>
                                  </a:lnTo>
                                  <a:lnTo>
                                    <a:pt x="3" y="2"/>
                                  </a:lnTo>
                                  <a:lnTo>
                                    <a:pt x="5" y="0"/>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51" name="Freeform 2280"/>
                            <p:cNvSpPr>
                              <a:spLocks/>
                            </p:cNvSpPr>
                            <p:nvPr/>
                          </p:nvSpPr>
                          <p:spPr bwMode="auto">
                            <a:xfrm>
                              <a:off x="2889" y="3443"/>
                              <a:ext cx="56" cy="26"/>
                            </a:xfrm>
                            <a:custGeom>
                              <a:avLst/>
                              <a:gdLst>
                                <a:gd name="T0" fmla="*/ 5 w 56"/>
                                <a:gd name="T1" fmla="*/ 0 h 26"/>
                                <a:gd name="T2" fmla="*/ 55 w 56"/>
                                <a:gd name="T3" fmla="*/ 13 h 26"/>
                                <a:gd name="T4" fmla="*/ 51 w 56"/>
                                <a:gd name="T5" fmla="*/ 25 h 26"/>
                                <a:gd name="T6" fmla="*/ 45 w 56"/>
                                <a:gd name="T7" fmla="*/ 23 h 26"/>
                                <a:gd name="T8" fmla="*/ 38 w 56"/>
                                <a:gd name="T9" fmla="*/ 21 h 26"/>
                                <a:gd name="T10" fmla="*/ 31 w 56"/>
                                <a:gd name="T11" fmla="*/ 18 h 26"/>
                                <a:gd name="T12" fmla="*/ 26 w 56"/>
                                <a:gd name="T13" fmla="*/ 18 h 26"/>
                                <a:gd name="T14" fmla="*/ 19 w 56"/>
                                <a:gd name="T15" fmla="*/ 17 h 26"/>
                                <a:gd name="T16" fmla="*/ 13 w 56"/>
                                <a:gd name="T17" fmla="*/ 15 h 26"/>
                                <a:gd name="T18" fmla="*/ 7 w 56"/>
                                <a:gd name="T19" fmla="*/ 15 h 26"/>
                                <a:gd name="T20" fmla="*/ 0 w 56"/>
                                <a:gd name="T21" fmla="*/ 13 h 26"/>
                                <a:gd name="T22" fmla="*/ 0 w 56"/>
                                <a:gd name="T23" fmla="*/ 10 h 26"/>
                                <a:gd name="T24" fmla="*/ 0 w 56"/>
                                <a:gd name="T25" fmla="*/ 8 h 26"/>
                                <a:gd name="T26" fmla="*/ 0 w 56"/>
                                <a:gd name="T27" fmla="*/ 6 h 26"/>
                                <a:gd name="T28" fmla="*/ 0 w 56"/>
                                <a:gd name="T29" fmla="*/ 4 h 26"/>
                                <a:gd name="T30" fmla="*/ 0 w 56"/>
                                <a:gd name="T31" fmla="*/ 2 h 26"/>
                                <a:gd name="T32" fmla="*/ 3 w 56"/>
                                <a:gd name="T33" fmla="*/ 2 h 26"/>
                                <a:gd name="T34" fmla="*/ 5 w 56"/>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26"/>
                                <a:gd name="T56" fmla="*/ 56 w 56"/>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26">
                                  <a:moveTo>
                                    <a:pt x="5" y="0"/>
                                  </a:moveTo>
                                  <a:lnTo>
                                    <a:pt x="55" y="13"/>
                                  </a:lnTo>
                                  <a:lnTo>
                                    <a:pt x="51" y="25"/>
                                  </a:lnTo>
                                  <a:lnTo>
                                    <a:pt x="45" y="23"/>
                                  </a:lnTo>
                                  <a:lnTo>
                                    <a:pt x="38" y="21"/>
                                  </a:lnTo>
                                  <a:lnTo>
                                    <a:pt x="31" y="18"/>
                                  </a:lnTo>
                                  <a:lnTo>
                                    <a:pt x="26" y="18"/>
                                  </a:lnTo>
                                  <a:lnTo>
                                    <a:pt x="19" y="17"/>
                                  </a:lnTo>
                                  <a:lnTo>
                                    <a:pt x="13" y="15"/>
                                  </a:lnTo>
                                  <a:lnTo>
                                    <a:pt x="7" y="15"/>
                                  </a:lnTo>
                                  <a:lnTo>
                                    <a:pt x="0" y="13"/>
                                  </a:lnTo>
                                  <a:lnTo>
                                    <a:pt x="0" y="10"/>
                                  </a:lnTo>
                                  <a:lnTo>
                                    <a:pt x="0" y="8"/>
                                  </a:lnTo>
                                  <a:lnTo>
                                    <a:pt x="0" y="6"/>
                                  </a:lnTo>
                                  <a:lnTo>
                                    <a:pt x="0" y="4"/>
                                  </a:lnTo>
                                  <a:lnTo>
                                    <a:pt x="0" y="2"/>
                                  </a:lnTo>
                                  <a:lnTo>
                                    <a:pt x="3"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52" name="Freeform 2281"/>
                            <p:cNvSpPr>
                              <a:spLocks/>
                            </p:cNvSpPr>
                            <p:nvPr/>
                          </p:nvSpPr>
                          <p:spPr bwMode="auto">
                            <a:xfrm>
                              <a:off x="3142" y="3487"/>
                              <a:ext cx="56" cy="20"/>
                            </a:xfrm>
                            <a:custGeom>
                              <a:avLst/>
                              <a:gdLst>
                                <a:gd name="T0" fmla="*/ 50 w 56"/>
                                <a:gd name="T1" fmla="*/ 19 h 20"/>
                                <a:gd name="T2" fmla="*/ 0 w 56"/>
                                <a:gd name="T3" fmla="*/ 12 h 20"/>
                                <a:gd name="T4" fmla="*/ 2 w 56"/>
                                <a:gd name="T5" fmla="*/ 0 h 20"/>
                                <a:gd name="T6" fmla="*/ 8 w 56"/>
                                <a:gd name="T7" fmla="*/ 0 h 20"/>
                                <a:gd name="T8" fmla="*/ 15 w 56"/>
                                <a:gd name="T9" fmla="*/ 2 h 20"/>
                                <a:gd name="T10" fmla="*/ 21 w 56"/>
                                <a:gd name="T11" fmla="*/ 2 h 20"/>
                                <a:gd name="T12" fmla="*/ 28 w 56"/>
                                <a:gd name="T13" fmla="*/ 4 h 20"/>
                                <a:gd name="T14" fmla="*/ 33 w 56"/>
                                <a:gd name="T15" fmla="*/ 4 h 20"/>
                                <a:gd name="T16" fmla="*/ 40 w 56"/>
                                <a:gd name="T17" fmla="*/ 6 h 20"/>
                                <a:gd name="T18" fmla="*/ 46 w 56"/>
                                <a:gd name="T19" fmla="*/ 6 h 20"/>
                                <a:gd name="T20" fmla="*/ 53 w 56"/>
                                <a:gd name="T21" fmla="*/ 6 h 20"/>
                                <a:gd name="T22" fmla="*/ 53 w 56"/>
                                <a:gd name="T23" fmla="*/ 8 h 20"/>
                                <a:gd name="T24" fmla="*/ 55 w 56"/>
                                <a:gd name="T25" fmla="*/ 11 h 20"/>
                                <a:gd name="T26" fmla="*/ 55 w 56"/>
                                <a:gd name="T27" fmla="*/ 12 h 20"/>
                                <a:gd name="T28" fmla="*/ 55 w 56"/>
                                <a:gd name="T29" fmla="*/ 14 h 20"/>
                                <a:gd name="T30" fmla="*/ 55 w 56"/>
                                <a:gd name="T31" fmla="*/ 14 h 20"/>
                                <a:gd name="T32" fmla="*/ 53 w 56"/>
                                <a:gd name="T33" fmla="*/ 16 h 20"/>
                                <a:gd name="T34" fmla="*/ 53 w 56"/>
                                <a:gd name="T35" fmla="*/ 19 h 20"/>
                                <a:gd name="T36" fmla="*/ 50 w 56"/>
                                <a:gd name="T37" fmla="*/ 19 h 20"/>
                                <a:gd name="T38" fmla="*/ 50 w 56"/>
                                <a:gd name="T39" fmla="*/ 19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20"/>
                                <a:gd name="T62" fmla="*/ 56 w 56"/>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20">
                                  <a:moveTo>
                                    <a:pt x="50" y="19"/>
                                  </a:moveTo>
                                  <a:lnTo>
                                    <a:pt x="0" y="12"/>
                                  </a:lnTo>
                                  <a:lnTo>
                                    <a:pt x="2" y="0"/>
                                  </a:lnTo>
                                  <a:lnTo>
                                    <a:pt x="8" y="0"/>
                                  </a:lnTo>
                                  <a:lnTo>
                                    <a:pt x="15" y="2"/>
                                  </a:lnTo>
                                  <a:lnTo>
                                    <a:pt x="21" y="2"/>
                                  </a:lnTo>
                                  <a:lnTo>
                                    <a:pt x="28" y="4"/>
                                  </a:lnTo>
                                  <a:lnTo>
                                    <a:pt x="33" y="4"/>
                                  </a:lnTo>
                                  <a:lnTo>
                                    <a:pt x="40" y="6"/>
                                  </a:lnTo>
                                  <a:lnTo>
                                    <a:pt x="46" y="6"/>
                                  </a:lnTo>
                                  <a:lnTo>
                                    <a:pt x="53" y="6"/>
                                  </a:lnTo>
                                  <a:lnTo>
                                    <a:pt x="53" y="8"/>
                                  </a:lnTo>
                                  <a:lnTo>
                                    <a:pt x="55" y="11"/>
                                  </a:lnTo>
                                  <a:lnTo>
                                    <a:pt x="55" y="12"/>
                                  </a:lnTo>
                                  <a:lnTo>
                                    <a:pt x="55" y="14"/>
                                  </a:lnTo>
                                  <a:lnTo>
                                    <a:pt x="53" y="16"/>
                                  </a:lnTo>
                                  <a:lnTo>
                                    <a:pt x="53" y="19"/>
                                  </a:lnTo>
                                  <a:lnTo>
                                    <a:pt x="50" y="19"/>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53" name="Freeform 2282"/>
                            <p:cNvSpPr>
                              <a:spLocks/>
                            </p:cNvSpPr>
                            <p:nvPr/>
                          </p:nvSpPr>
                          <p:spPr bwMode="auto">
                            <a:xfrm>
                              <a:off x="3142" y="3487"/>
                              <a:ext cx="56" cy="20"/>
                            </a:xfrm>
                            <a:custGeom>
                              <a:avLst/>
                              <a:gdLst>
                                <a:gd name="T0" fmla="*/ 50 w 56"/>
                                <a:gd name="T1" fmla="*/ 19 h 20"/>
                                <a:gd name="T2" fmla="*/ 0 w 56"/>
                                <a:gd name="T3" fmla="*/ 12 h 20"/>
                                <a:gd name="T4" fmla="*/ 2 w 56"/>
                                <a:gd name="T5" fmla="*/ 0 h 20"/>
                                <a:gd name="T6" fmla="*/ 8 w 56"/>
                                <a:gd name="T7" fmla="*/ 0 h 20"/>
                                <a:gd name="T8" fmla="*/ 15 w 56"/>
                                <a:gd name="T9" fmla="*/ 2 h 20"/>
                                <a:gd name="T10" fmla="*/ 21 w 56"/>
                                <a:gd name="T11" fmla="*/ 2 h 20"/>
                                <a:gd name="T12" fmla="*/ 28 w 56"/>
                                <a:gd name="T13" fmla="*/ 4 h 20"/>
                                <a:gd name="T14" fmla="*/ 33 w 56"/>
                                <a:gd name="T15" fmla="*/ 4 h 20"/>
                                <a:gd name="T16" fmla="*/ 40 w 56"/>
                                <a:gd name="T17" fmla="*/ 6 h 20"/>
                                <a:gd name="T18" fmla="*/ 46 w 56"/>
                                <a:gd name="T19" fmla="*/ 6 h 20"/>
                                <a:gd name="T20" fmla="*/ 53 w 56"/>
                                <a:gd name="T21" fmla="*/ 6 h 20"/>
                                <a:gd name="T22" fmla="*/ 53 w 56"/>
                                <a:gd name="T23" fmla="*/ 8 h 20"/>
                                <a:gd name="T24" fmla="*/ 55 w 56"/>
                                <a:gd name="T25" fmla="*/ 11 h 20"/>
                                <a:gd name="T26" fmla="*/ 55 w 56"/>
                                <a:gd name="T27" fmla="*/ 12 h 20"/>
                                <a:gd name="T28" fmla="*/ 55 w 56"/>
                                <a:gd name="T29" fmla="*/ 14 h 20"/>
                                <a:gd name="T30" fmla="*/ 53 w 56"/>
                                <a:gd name="T31" fmla="*/ 16 h 20"/>
                                <a:gd name="T32" fmla="*/ 53 w 56"/>
                                <a:gd name="T33" fmla="*/ 19 h 20"/>
                                <a:gd name="T34" fmla="*/ 50 w 56"/>
                                <a:gd name="T35" fmla="*/ 19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20"/>
                                <a:gd name="T56" fmla="*/ 56 w 56"/>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20">
                                  <a:moveTo>
                                    <a:pt x="50" y="19"/>
                                  </a:moveTo>
                                  <a:lnTo>
                                    <a:pt x="0" y="12"/>
                                  </a:lnTo>
                                  <a:lnTo>
                                    <a:pt x="2" y="0"/>
                                  </a:lnTo>
                                  <a:lnTo>
                                    <a:pt x="8" y="0"/>
                                  </a:lnTo>
                                  <a:lnTo>
                                    <a:pt x="15" y="2"/>
                                  </a:lnTo>
                                  <a:lnTo>
                                    <a:pt x="21" y="2"/>
                                  </a:lnTo>
                                  <a:lnTo>
                                    <a:pt x="28" y="4"/>
                                  </a:lnTo>
                                  <a:lnTo>
                                    <a:pt x="33" y="4"/>
                                  </a:lnTo>
                                  <a:lnTo>
                                    <a:pt x="40" y="6"/>
                                  </a:lnTo>
                                  <a:lnTo>
                                    <a:pt x="46" y="6"/>
                                  </a:lnTo>
                                  <a:lnTo>
                                    <a:pt x="53" y="6"/>
                                  </a:lnTo>
                                  <a:lnTo>
                                    <a:pt x="53" y="8"/>
                                  </a:lnTo>
                                  <a:lnTo>
                                    <a:pt x="55" y="11"/>
                                  </a:lnTo>
                                  <a:lnTo>
                                    <a:pt x="55" y="12"/>
                                  </a:lnTo>
                                  <a:lnTo>
                                    <a:pt x="55" y="14"/>
                                  </a:lnTo>
                                  <a:lnTo>
                                    <a:pt x="53" y="16"/>
                                  </a:lnTo>
                                  <a:lnTo>
                                    <a:pt x="53" y="19"/>
                                  </a:lnTo>
                                  <a:lnTo>
                                    <a:pt x="5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54" name="Freeform 2283"/>
                            <p:cNvSpPr>
                              <a:spLocks/>
                            </p:cNvSpPr>
                            <p:nvPr/>
                          </p:nvSpPr>
                          <p:spPr bwMode="auto">
                            <a:xfrm>
                              <a:off x="3094" y="3352"/>
                              <a:ext cx="43" cy="49"/>
                            </a:xfrm>
                            <a:custGeom>
                              <a:avLst/>
                              <a:gdLst>
                                <a:gd name="T0" fmla="*/ 42 w 43"/>
                                <a:gd name="T1" fmla="*/ 8 h 49"/>
                                <a:gd name="T2" fmla="*/ 11 w 43"/>
                                <a:gd name="T3" fmla="*/ 48 h 49"/>
                                <a:gd name="T4" fmla="*/ 0 w 43"/>
                                <a:gd name="T5" fmla="*/ 39 h 49"/>
                                <a:gd name="T6" fmla="*/ 4 w 43"/>
                                <a:gd name="T7" fmla="*/ 35 h 49"/>
                                <a:gd name="T8" fmla="*/ 8 w 43"/>
                                <a:gd name="T9" fmla="*/ 28 h 49"/>
                                <a:gd name="T10" fmla="*/ 13 w 43"/>
                                <a:gd name="T11" fmla="*/ 24 h 49"/>
                                <a:gd name="T12" fmla="*/ 17 w 43"/>
                                <a:gd name="T13" fmla="*/ 20 h 49"/>
                                <a:gd name="T14" fmla="*/ 21 w 43"/>
                                <a:gd name="T15" fmla="*/ 14 h 49"/>
                                <a:gd name="T16" fmla="*/ 25 w 43"/>
                                <a:gd name="T17" fmla="*/ 10 h 49"/>
                                <a:gd name="T18" fmla="*/ 29 w 43"/>
                                <a:gd name="T19" fmla="*/ 6 h 49"/>
                                <a:gd name="T20" fmla="*/ 34 w 43"/>
                                <a:gd name="T21" fmla="*/ 0 h 49"/>
                                <a:gd name="T22" fmla="*/ 36 w 43"/>
                                <a:gd name="T23" fmla="*/ 0 h 49"/>
                                <a:gd name="T24" fmla="*/ 38 w 43"/>
                                <a:gd name="T25" fmla="*/ 1 h 49"/>
                                <a:gd name="T26" fmla="*/ 38 w 43"/>
                                <a:gd name="T27" fmla="*/ 1 h 49"/>
                                <a:gd name="T28" fmla="*/ 40 w 43"/>
                                <a:gd name="T29" fmla="*/ 1 h 49"/>
                                <a:gd name="T30" fmla="*/ 40 w 43"/>
                                <a:gd name="T31" fmla="*/ 3 h 49"/>
                                <a:gd name="T32" fmla="*/ 42 w 43"/>
                                <a:gd name="T33" fmla="*/ 3 h 49"/>
                                <a:gd name="T34" fmla="*/ 42 w 43"/>
                                <a:gd name="T35" fmla="*/ 6 h 49"/>
                                <a:gd name="T36" fmla="*/ 42 w 43"/>
                                <a:gd name="T37" fmla="*/ 8 h 49"/>
                                <a:gd name="T38" fmla="*/ 42 w 43"/>
                                <a:gd name="T39" fmla="*/ 8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49"/>
                                <a:gd name="T62" fmla="*/ 43 w 43"/>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49">
                                  <a:moveTo>
                                    <a:pt x="42" y="8"/>
                                  </a:moveTo>
                                  <a:lnTo>
                                    <a:pt x="11" y="48"/>
                                  </a:lnTo>
                                  <a:lnTo>
                                    <a:pt x="0" y="39"/>
                                  </a:lnTo>
                                  <a:lnTo>
                                    <a:pt x="4" y="35"/>
                                  </a:lnTo>
                                  <a:lnTo>
                                    <a:pt x="8" y="28"/>
                                  </a:lnTo>
                                  <a:lnTo>
                                    <a:pt x="13" y="24"/>
                                  </a:lnTo>
                                  <a:lnTo>
                                    <a:pt x="17" y="20"/>
                                  </a:lnTo>
                                  <a:lnTo>
                                    <a:pt x="21" y="14"/>
                                  </a:lnTo>
                                  <a:lnTo>
                                    <a:pt x="25" y="10"/>
                                  </a:lnTo>
                                  <a:lnTo>
                                    <a:pt x="29" y="6"/>
                                  </a:lnTo>
                                  <a:lnTo>
                                    <a:pt x="34" y="0"/>
                                  </a:lnTo>
                                  <a:lnTo>
                                    <a:pt x="36" y="0"/>
                                  </a:lnTo>
                                  <a:lnTo>
                                    <a:pt x="38" y="1"/>
                                  </a:lnTo>
                                  <a:lnTo>
                                    <a:pt x="40" y="1"/>
                                  </a:lnTo>
                                  <a:lnTo>
                                    <a:pt x="40" y="3"/>
                                  </a:lnTo>
                                  <a:lnTo>
                                    <a:pt x="42" y="3"/>
                                  </a:lnTo>
                                  <a:lnTo>
                                    <a:pt x="42" y="6"/>
                                  </a:lnTo>
                                  <a:lnTo>
                                    <a:pt x="42" y="8"/>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55" name="Freeform 2284"/>
                            <p:cNvSpPr>
                              <a:spLocks/>
                            </p:cNvSpPr>
                            <p:nvPr/>
                          </p:nvSpPr>
                          <p:spPr bwMode="auto">
                            <a:xfrm>
                              <a:off x="3094" y="3352"/>
                              <a:ext cx="43" cy="49"/>
                            </a:xfrm>
                            <a:custGeom>
                              <a:avLst/>
                              <a:gdLst>
                                <a:gd name="T0" fmla="*/ 42 w 43"/>
                                <a:gd name="T1" fmla="*/ 8 h 49"/>
                                <a:gd name="T2" fmla="*/ 11 w 43"/>
                                <a:gd name="T3" fmla="*/ 48 h 49"/>
                                <a:gd name="T4" fmla="*/ 0 w 43"/>
                                <a:gd name="T5" fmla="*/ 39 h 49"/>
                                <a:gd name="T6" fmla="*/ 4 w 43"/>
                                <a:gd name="T7" fmla="*/ 35 h 49"/>
                                <a:gd name="T8" fmla="*/ 8 w 43"/>
                                <a:gd name="T9" fmla="*/ 28 h 49"/>
                                <a:gd name="T10" fmla="*/ 13 w 43"/>
                                <a:gd name="T11" fmla="*/ 24 h 49"/>
                                <a:gd name="T12" fmla="*/ 17 w 43"/>
                                <a:gd name="T13" fmla="*/ 20 h 49"/>
                                <a:gd name="T14" fmla="*/ 21 w 43"/>
                                <a:gd name="T15" fmla="*/ 14 h 49"/>
                                <a:gd name="T16" fmla="*/ 25 w 43"/>
                                <a:gd name="T17" fmla="*/ 10 h 49"/>
                                <a:gd name="T18" fmla="*/ 29 w 43"/>
                                <a:gd name="T19" fmla="*/ 6 h 49"/>
                                <a:gd name="T20" fmla="*/ 34 w 43"/>
                                <a:gd name="T21" fmla="*/ 0 h 49"/>
                                <a:gd name="T22" fmla="*/ 36 w 43"/>
                                <a:gd name="T23" fmla="*/ 0 h 49"/>
                                <a:gd name="T24" fmla="*/ 38 w 43"/>
                                <a:gd name="T25" fmla="*/ 1 h 49"/>
                                <a:gd name="T26" fmla="*/ 40 w 43"/>
                                <a:gd name="T27" fmla="*/ 1 h 49"/>
                                <a:gd name="T28" fmla="*/ 40 w 43"/>
                                <a:gd name="T29" fmla="*/ 3 h 49"/>
                                <a:gd name="T30" fmla="*/ 42 w 43"/>
                                <a:gd name="T31" fmla="*/ 3 h 49"/>
                                <a:gd name="T32" fmla="*/ 42 w 43"/>
                                <a:gd name="T33" fmla="*/ 6 h 49"/>
                                <a:gd name="T34" fmla="*/ 42 w 43"/>
                                <a:gd name="T35" fmla="*/ 8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9"/>
                                <a:gd name="T56" fmla="*/ 43 w 43"/>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9">
                                  <a:moveTo>
                                    <a:pt x="42" y="8"/>
                                  </a:moveTo>
                                  <a:lnTo>
                                    <a:pt x="11" y="48"/>
                                  </a:lnTo>
                                  <a:lnTo>
                                    <a:pt x="0" y="39"/>
                                  </a:lnTo>
                                  <a:lnTo>
                                    <a:pt x="4" y="35"/>
                                  </a:lnTo>
                                  <a:lnTo>
                                    <a:pt x="8" y="28"/>
                                  </a:lnTo>
                                  <a:lnTo>
                                    <a:pt x="13" y="24"/>
                                  </a:lnTo>
                                  <a:lnTo>
                                    <a:pt x="17" y="20"/>
                                  </a:lnTo>
                                  <a:lnTo>
                                    <a:pt x="21" y="14"/>
                                  </a:lnTo>
                                  <a:lnTo>
                                    <a:pt x="25" y="10"/>
                                  </a:lnTo>
                                  <a:lnTo>
                                    <a:pt x="29" y="6"/>
                                  </a:lnTo>
                                  <a:lnTo>
                                    <a:pt x="34" y="0"/>
                                  </a:lnTo>
                                  <a:lnTo>
                                    <a:pt x="36" y="0"/>
                                  </a:lnTo>
                                  <a:lnTo>
                                    <a:pt x="38" y="1"/>
                                  </a:lnTo>
                                  <a:lnTo>
                                    <a:pt x="40" y="1"/>
                                  </a:lnTo>
                                  <a:lnTo>
                                    <a:pt x="40" y="3"/>
                                  </a:lnTo>
                                  <a:lnTo>
                                    <a:pt x="42" y="3"/>
                                  </a:lnTo>
                                  <a:lnTo>
                                    <a:pt x="42" y="6"/>
                                  </a:lnTo>
                                  <a:lnTo>
                                    <a:pt x="42"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56" name="Freeform 2285"/>
                            <p:cNvSpPr>
                              <a:spLocks/>
                            </p:cNvSpPr>
                            <p:nvPr/>
                          </p:nvSpPr>
                          <p:spPr bwMode="auto">
                            <a:xfrm>
                              <a:off x="3071" y="3577"/>
                              <a:ext cx="26" cy="55"/>
                            </a:xfrm>
                            <a:custGeom>
                              <a:avLst/>
                              <a:gdLst>
                                <a:gd name="T0" fmla="*/ 12 w 26"/>
                                <a:gd name="T1" fmla="*/ 53 h 55"/>
                                <a:gd name="T2" fmla="*/ 0 w 26"/>
                                <a:gd name="T3" fmla="*/ 2 h 55"/>
                                <a:gd name="T4" fmla="*/ 12 w 26"/>
                                <a:gd name="T5" fmla="*/ 0 h 55"/>
                                <a:gd name="T6" fmla="*/ 12 w 26"/>
                                <a:gd name="T7" fmla="*/ 6 h 55"/>
                                <a:gd name="T8" fmla="*/ 14 w 26"/>
                                <a:gd name="T9" fmla="*/ 13 h 55"/>
                                <a:gd name="T10" fmla="*/ 17 w 26"/>
                                <a:gd name="T11" fmla="*/ 19 h 55"/>
                                <a:gd name="T12" fmla="*/ 19 w 26"/>
                                <a:gd name="T13" fmla="*/ 25 h 55"/>
                                <a:gd name="T14" fmla="*/ 19 w 26"/>
                                <a:gd name="T15" fmla="*/ 31 h 55"/>
                                <a:gd name="T16" fmla="*/ 21 w 26"/>
                                <a:gd name="T17" fmla="*/ 38 h 55"/>
                                <a:gd name="T18" fmla="*/ 23 w 26"/>
                                <a:gd name="T19" fmla="*/ 44 h 55"/>
                                <a:gd name="T20" fmla="*/ 25 w 26"/>
                                <a:gd name="T21" fmla="*/ 50 h 55"/>
                                <a:gd name="T22" fmla="*/ 23 w 26"/>
                                <a:gd name="T23" fmla="*/ 53 h 55"/>
                                <a:gd name="T24" fmla="*/ 21 w 26"/>
                                <a:gd name="T25" fmla="*/ 53 h 55"/>
                                <a:gd name="T26" fmla="*/ 21 w 26"/>
                                <a:gd name="T27" fmla="*/ 54 h 55"/>
                                <a:gd name="T28" fmla="*/ 19 w 26"/>
                                <a:gd name="T29" fmla="*/ 54 h 55"/>
                                <a:gd name="T30" fmla="*/ 17 w 26"/>
                                <a:gd name="T31" fmla="*/ 54 h 55"/>
                                <a:gd name="T32" fmla="*/ 14 w 26"/>
                                <a:gd name="T33" fmla="*/ 54 h 55"/>
                                <a:gd name="T34" fmla="*/ 14 w 26"/>
                                <a:gd name="T35" fmla="*/ 54 h 55"/>
                                <a:gd name="T36" fmla="*/ 12 w 26"/>
                                <a:gd name="T37" fmla="*/ 53 h 55"/>
                                <a:gd name="T38" fmla="*/ 12 w 26"/>
                                <a:gd name="T39" fmla="*/ 53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55"/>
                                <a:gd name="T62" fmla="*/ 26 w 26"/>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55">
                                  <a:moveTo>
                                    <a:pt x="12" y="53"/>
                                  </a:moveTo>
                                  <a:lnTo>
                                    <a:pt x="0" y="2"/>
                                  </a:lnTo>
                                  <a:lnTo>
                                    <a:pt x="12" y="0"/>
                                  </a:lnTo>
                                  <a:lnTo>
                                    <a:pt x="12" y="6"/>
                                  </a:lnTo>
                                  <a:lnTo>
                                    <a:pt x="14" y="13"/>
                                  </a:lnTo>
                                  <a:lnTo>
                                    <a:pt x="17" y="19"/>
                                  </a:lnTo>
                                  <a:lnTo>
                                    <a:pt x="19" y="25"/>
                                  </a:lnTo>
                                  <a:lnTo>
                                    <a:pt x="19" y="31"/>
                                  </a:lnTo>
                                  <a:lnTo>
                                    <a:pt x="21" y="38"/>
                                  </a:lnTo>
                                  <a:lnTo>
                                    <a:pt x="23" y="44"/>
                                  </a:lnTo>
                                  <a:lnTo>
                                    <a:pt x="25" y="50"/>
                                  </a:lnTo>
                                  <a:lnTo>
                                    <a:pt x="23" y="53"/>
                                  </a:lnTo>
                                  <a:lnTo>
                                    <a:pt x="21" y="53"/>
                                  </a:lnTo>
                                  <a:lnTo>
                                    <a:pt x="21" y="54"/>
                                  </a:lnTo>
                                  <a:lnTo>
                                    <a:pt x="19" y="54"/>
                                  </a:lnTo>
                                  <a:lnTo>
                                    <a:pt x="17" y="54"/>
                                  </a:lnTo>
                                  <a:lnTo>
                                    <a:pt x="14" y="54"/>
                                  </a:lnTo>
                                  <a:lnTo>
                                    <a:pt x="12" y="53"/>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57" name="Freeform 2286"/>
                            <p:cNvSpPr>
                              <a:spLocks/>
                            </p:cNvSpPr>
                            <p:nvPr/>
                          </p:nvSpPr>
                          <p:spPr bwMode="auto">
                            <a:xfrm>
                              <a:off x="3071" y="3577"/>
                              <a:ext cx="26" cy="55"/>
                            </a:xfrm>
                            <a:custGeom>
                              <a:avLst/>
                              <a:gdLst>
                                <a:gd name="T0" fmla="*/ 12 w 26"/>
                                <a:gd name="T1" fmla="*/ 53 h 55"/>
                                <a:gd name="T2" fmla="*/ 0 w 26"/>
                                <a:gd name="T3" fmla="*/ 2 h 55"/>
                                <a:gd name="T4" fmla="*/ 12 w 26"/>
                                <a:gd name="T5" fmla="*/ 0 h 55"/>
                                <a:gd name="T6" fmla="*/ 12 w 26"/>
                                <a:gd name="T7" fmla="*/ 6 h 55"/>
                                <a:gd name="T8" fmla="*/ 14 w 26"/>
                                <a:gd name="T9" fmla="*/ 13 h 55"/>
                                <a:gd name="T10" fmla="*/ 17 w 26"/>
                                <a:gd name="T11" fmla="*/ 19 h 55"/>
                                <a:gd name="T12" fmla="*/ 19 w 26"/>
                                <a:gd name="T13" fmla="*/ 25 h 55"/>
                                <a:gd name="T14" fmla="*/ 19 w 26"/>
                                <a:gd name="T15" fmla="*/ 31 h 55"/>
                                <a:gd name="T16" fmla="*/ 21 w 26"/>
                                <a:gd name="T17" fmla="*/ 38 h 55"/>
                                <a:gd name="T18" fmla="*/ 23 w 26"/>
                                <a:gd name="T19" fmla="*/ 44 h 55"/>
                                <a:gd name="T20" fmla="*/ 25 w 26"/>
                                <a:gd name="T21" fmla="*/ 50 h 55"/>
                                <a:gd name="T22" fmla="*/ 23 w 26"/>
                                <a:gd name="T23" fmla="*/ 53 h 55"/>
                                <a:gd name="T24" fmla="*/ 21 w 26"/>
                                <a:gd name="T25" fmla="*/ 53 h 55"/>
                                <a:gd name="T26" fmla="*/ 21 w 26"/>
                                <a:gd name="T27" fmla="*/ 54 h 55"/>
                                <a:gd name="T28" fmla="*/ 19 w 26"/>
                                <a:gd name="T29" fmla="*/ 54 h 55"/>
                                <a:gd name="T30" fmla="*/ 17 w 26"/>
                                <a:gd name="T31" fmla="*/ 54 h 55"/>
                                <a:gd name="T32" fmla="*/ 14 w 26"/>
                                <a:gd name="T33" fmla="*/ 54 h 55"/>
                                <a:gd name="T34" fmla="*/ 12 w 26"/>
                                <a:gd name="T35" fmla="*/ 53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55"/>
                                <a:gd name="T56" fmla="*/ 26 w 26"/>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55">
                                  <a:moveTo>
                                    <a:pt x="12" y="53"/>
                                  </a:moveTo>
                                  <a:lnTo>
                                    <a:pt x="0" y="2"/>
                                  </a:lnTo>
                                  <a:lnTo>
                                    <a:pt x="12" y="0"/>
                                  </a:lnTo>
                                  <a:lnTo>
                                    <a:pt x="12" y="6"/>
                                  </a:lnTo>
                                  <a:lnTo>
                                    <a:pt x="14" y="13"/>
                                  </a:lnTo>
                                  <a:lnTo>
                                    <a:pt x="17" y="19"/>
                                  </a:lnTo>
                                  <a:lnTo>
                                    <a:pt x="19" y="25"/>
                                  </a:lnTo>
                                  <a:lnTo>
                                    <a:pt x="19" y="31"/>
                                  </a:lnTo>
                                  <a:lnTo>
                                    <a:pt x="21" y="38"/>
                                  </a:lnTo>
                                  <a:lnTo>
                                    <a:pt x="23" y="44"/>
                                  </a:lnTo>
                                  <a:lnTo>
                                    <a:pt x="25" y="50"/>
                                  </a:lnTo>
                                  <a:lnTo>
                                    <a:pt x="23" y="53"/>
                                  </a:lnTo>
                                  <a:lnTo>
                                    <a:pt x="21" y="53"/>
                                  </a:lnTo>
                                  <a:lnTo>
                                    <a:pt x="21" y="54"/>
                                  </a:lnTo>
                                  <a:lnTo>
                                    <a:pt x="19" y="54"/>
                                  </a:lnTo>
                                  <a:lnTo>
                                    <a:pt x="17" y="54"/>
                                  </a:lnTo>
                                  <a:lnTo>
                                    <a:pt x="14" y="54"/>
                                  </a:lnTo>
                                  <a:lnTo>
                                    <a:pt x="12" y="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58" name="Freeform 2287"/>
                            <p:cNvSpPr>
                              <a:spLocks/>
                            </p:cNvSpPr>
                            <p:nvPr/>
                          </p:nvSpPr>
                          <p:spPr bwMode="auto">
                            <a:xfrm>
                              <a:off x="2934" y="3548"/>
                              <a:ext cx="42" cy="45"/>
                            </a:xfrm>
                            <a:custGeom>
                              <a:avLst/>
                              <a:gdLst>
                                <a:gd name="T0" fmla="*/ 0 w 42"/>
                                <a:gd name="T1" fmla="*/ 35 h 45"/>
                                <a:gd name="T2" fmla="*/ 31 w 42"/>
                                <a:gd name="T3" fmla="*/ 0 h 45"/>
                                <a:gd name="T4" fmla="*/ 41 w 42"/>
                                <a:gd name="T5" fmla="*/ 8 h 45"/>
                                <a:gd name="T6" fmla="*/ 37 w 42"/>
                                <a:gd name="T7" fmla="*/ 12 h 45"/>
                                <a:gd name="T8" fmla="*/ 33 w 42"/>
                                <a:gd name="T9" fmla="*/ 17 h 45"/>
                                <a:gd name="T10" fmla="*/ 29 w 42"/>
                                <a:gd name="T11" fmla="*/ 23 h 45"/>
                                <a:gd name="T12" fmla="*/ 24 w 42"/>
                                <a:gd name="T13" fmla="*/ 27 h 45"/>
                                <a:gd name="T14" fmla="*/ 20 w 42"/>
                                <a:gd name="T15" fmla="*/ 31 h 45"/>
                                <a:gd name="T16" fmla="*/ 16 w 42"/>
                                <a:gd name="T17" fmla="*/ 35 h 45"/>
                                <a:gd name="T18" fmla="*/ 12 w 42"/>
                                <a:gd name="T19" fmla="*/ 40 h 45"/>
                                <a:gd name="T20" fmla="*/ 8 w 42"/>
                                <a:gd name="T21" fmla="*/ 44 h 45"/>
                                <a:gd name="T22" fmla="*/ 6 w 42"/>
                                <a:gd name="T23" fmla="*/ 44 h 45"/>
                                <a:gd name="T24" fmla="*/ 6 w 42"/>
                                <a:gd name="T25" fmla="*/ 44 h 45"/>
                                <a:gd name="T26" fmla="*/ 3 w 42"/>
                                <a:gd name="T27" fmla="*/ 44 h 45"/>
                                <a:gd name="T28" fmla="*/ 1 w 42"/>
                                <a:gd name="T29" fmla="*/ 42 h 45"/>
                                <a:gd name="T30" fmla="*/ 1 w 42"/>
                                <a:gd name="T31" fmla="*/ 42 h 45"/>
                                <a:gd name="T32" fmla="*/ 0 w 42"/>
                                <a:gd name="T33" fmla="*/ 40 h 45"/>
                                <a:gd name="T34" fmla="*/ 0 w 42"/>
                                <a:gd name="T35" fmla="*/ 37 h 45"/>
                                <a:gd name="T36" fmla="*/ 0 w 42"/>
                                <a:gd name="T37" fmla="*/ 35 h 45"/>
                                <a:gd name="T38" fmla="*/ 0 w 42"/>
                                <a:gd name="T39" fmla="*/ 35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45"/>
                                <a:gd name="T62" fmla="*/ 42 w 42"/>
                                <a:gd name="T63" fmla="*/ 45 h 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45">
                                  <a:moveTo>
                                    <a:pt x="0" y="35"/>
                                  </a:moveTo>
                                  <a:lnTo>
                                    <a:pt x="31" y="0"/>
                                  </a:lnTo>
                                  <a:lnTo>
                                    <a:pt x="41" y="8"/>
                                  </a:lnTo>
                                  <a:lnTo>
                                    <a:pt x="37" y="12"/>
                                  </a:lnTo>
                                  <a:lnTo>
                                    <a:pt x="33" y="17"/>
                                  </a:lnTo>
                                  <a:lnTo>
                                    <a:pt x="29" y="23"/>
                                  </a:lnTo>
                                  <a:lnTo>
                                    <a:pt x="24" y="27"/>
                                  </a:lnTo>
                                  <a:lnTo>
                                    <a:pt x="20" y="31"/>
                                  </a:lnTo>
                                  <a:lnTo>
                                    <a:pt x="16" y="35"/>
                                  </a:lnTo>
                                  <a:lnTo>
                                    <a:pt x="12" y="40"/>
                                  </a:lnTo>
                                  <a:lnTo>
                                    <a:pt x="8" y="44"/>
                                  </a:lnTo>
                                  <a:lnTo>
                                    <a:pt x="6" y="44"/>
                                  </a:lnTo>
                                  <a:lnTo>
                                    <a:pt x="3" y="44"/>
                                  </a:lnTo>
                                  <a:lnTo>
                                    <a:pt x="1" y="42"/>
                                  </a:lnTo>
                                  <a:lnTo>
                                    <a:pt x="0" y="40"/>
                                  </a:lnTo>
                                  <a:lnTo>
                                    <a:pt x="0" y="37"/>
                                  </a:lnTo>
                                  <a:lnTo>
                                    <a:pt x="0" y="35"/>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59" name="Freeform 2288"/>
                            <p:cNvSpPr>
                              <a:spLocks/>
                            </p:cNvSpPr>
                            <p:nvPr/>
                          </p:nvSpPr>
                          <p:spPr bwMode="auto">
                            <a:xfrm>
                              <a:off x="2934" y="3548"/>
                              <a:ext cx="42" cy="45"/>
                            </a:xfrm>
                            <a:custGeom>
                              <a:avLst/>
                              <a:gdLst>
                                <a:gd name="T0" fmla="*/ 0 w 42"/>
                                <a:gd name="T1" fmla="*/ 35 h 45"/>
                                <a:gd name="T2" fmla="*/ 31 w 42"/>
                                <a:gd name="T3" fmla="*/ 0 h 45"/>
                                <a:gd name="T4" fmla="*/ 41 w 42"/>
                                <a:gd name="T5" fmla="*/ 8 h 45"/>
                                <a:gd name="T6" fmla="*/ 37 w 42"/>
                                <a:gd name="T7" fmla="*/ 12 h 45"/>
                                <a:gd name="T8" fmla="*/ 33 w 42"/>
                                <a:gd name="T9" fmla="*/ 17 h 45"/>
                                <a:gd name="T10" fmla="*/ 29 w 42"/>
                                <a:gd name="T11" fmla="*/ 23 h 45"/>
                                <a:gd name="T12" fmla="*/ 24 w 42"/>
                                <a:gd name="T13" fmla="*/ 27 h 45"/>
                                <a:gd name="T14" fmla="*/ 20 w 42"/>
                                <a:gd name="T15" fmla="*/ 31 h 45"/>
                                <a:gd name="T16" fmla="*/ 16 w 42"/>
                                <a:gd name="T17" fmla="*/ 35 h 45"/>
                                <a:gd name="T18" fmla="*/ 12 w 42"/>
                                <a:gd name="T19" fmla="*/ 40 h 45"/>
                                <a:gd name="T20" fmla="*/ 8 w 42"/>
                                <a:gd name="T21" fmla="*/ 44 h 45"/>
                                <a:gd name="T22" fmla="*/ 6 w 42"/>
                                <a:gd name="T23" fmla="*/ 44 h 45"/>
                                <a:gd name="T24" fmla="*/ 3 w 42"/>
                                <a:gd name="T25" fmla="*/ 44 h 45"/>
                                <a:gd name="T26" fmla="*/ 1 w 42"/>
                                <a:gd name="T27" fmla="*/ 42 h 45"/>
                                <a:gd name="T28" fmla="*/ 0 w 42"/>
                                <a:gd name="T29" fmla="*/ 40 h 45"/>
                                <a:gd name="T30" fmla="*/ 0 w 42"/>
                                <a:gd name="T31" fmla="*/ 37 h 45"/>
                                <a:gd name="T32" fmla="*/ 0 w 42"/>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0" y="35"/>
                                  </a:moveTo>
                                  <a:lnTo>
                                    <a:pt x="31" y="0"/>
                                  </a:lnTo>
                                  <a:lnTo>
                                    <a:pt x="41" y="8"/>
                                  </a:lnTo>
                                  <a:lnTo>
                                    <a:pt x="37" y="12"/>
                                  </a:lnTo>
                                  <a:lnTo>
                                    <a:pt x="33" y="17"/>
                                  </a:lnTo>
                                  <a:lnTo>
                                    <a:pt x="29" y="23"/>
                                  </a:lnTo>
                                  <a:lnTo>
                                    <a:pt x="24" y="27"/>
                                  </a:lnTo>
                                  <a:lnTo>
                                    <a:pt x="20" y="31"/>
                                  </a:lnTo>
                                  <a:lnTo>
                                    <a:pt x="16" y="35"/>
                                  </a:lnTo>
                                  <a:lnTo>
                                    <a:pt x="12" y="40"/>
                                  </a:lnTo>
                                  <a:lnTo>
                                    <a:pt x="8" y="44"/>
                                  </a:lnTo>
                                  <a:lnTo>
                                    <a:pt x="6" y="44"/>
                                  </a:lnTo>
                                  <a:lnTo>
                                    <a:pt x="3" y="44"/>
                                  </a:lnTo>
                                  <a:lnTo>
                                    <a:pt x="1" y="42"/>
                                  </a:lnTo>
                                  <a:lnTo>
                                    <a:pt x="0" y="40"/>
                                  </a:lnTo>
                                  <a:lnTo>
                                    <a:pt x="0" y="37"/>
                                  </a:lnTo>
                                  <a:lnTo>
                                    <a:pt x="0"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60" name="Freeform 2289"/>
                            <p:cNvSpPr>
                              <a:spLocks/>
                            </p:cNvSpPr>
                            <p:nvPr/>
                          </p:nvSpPr>
                          <p:spPr bwMode="auto">
                            <a:xfrm>
                              <a:off x="3023" y="3316"/>
                              <a:ext cx="36" cy="63"/>
                            </a:xfrm>
                            <a:custGeom>
                              <a:avLst/>
                              <a:gdLst>
                                <a:gd name="T0" fmla="*/ 10 w 36"/>
                                <a:gd name="T1" fmla="*/ 12 h 63"/>
                                <a:gd name="T2" fmla="*/ 10 w 36"/>
                                <a:gd name="T3" fmla="*/ 62 h 63"/>
                                <a:gd name="T4" fmla="*/ 10 w 36"/>
                                <a:gd name="T5" fmla="*/ 62 h 63"/>
                                <a:gd name="T6" fmla="*/ 10 w 36"/>
                                <a:gd name="T7" fmla="*/ 62 h 63"/>
                                <a:gd name="T8" fmla="*/ 10 w 36"/>
                                <a:gd name="T9" fmla="*/ 62 h 63"/>
                                <a:gd name="T10" fmla="*/ 10 w 36"/>
                                <a:gd name="T11" fmla="*/ 62 h 63"/>
                                <a:gd name="T12" fmla="*/ 10 w 36"/>
                                <a:gd name="T13" fmla="*/ 62 h 63"/>
                                <a:gd name="T14" fmla="*/ 10 w 36"/>
                                <a:gd name="T15" fmla="*/ 62 h 63"/>
                                <a:gd name="T16" fmla="*/ 10 w 36"/>
                                <a:gd name="T17" fmla="*/ 62 h 63"/>
                                <a:gd name="T18" fmla="*/ 10 w 36"/>
                                <a:gd name="T19" fmla="*/ 62 h 63"/>
                                <a:gd name="T20" fmla="*/ 23 w 36"/>
                                <a:gd name="T21" fmla="*/ 62 h 63"/>
                                <a:gd name="T22" fmla="*/ 23 w 36"/>
                                <a:gd name="T23" fmla="*/ 12 h 63"/>
                                <a:gd name="T24" fmla="*/ 27 w 36"/>
                                <a:gd name="T25" fmla="*/ 12 h 63"/>
                                <a:gd name="T26" fmla="*/ 29 w 36"/>
                                <a:gd name="T27" fmla="*/ 10 h 63"/>
                                <a:gd name="T28" fmla="*/ 32 w 36"/>
                                <a:gd name="T29" fmla="*/ 10 h 63"/>
                                <a:gd name="T30" fmla="*/ 32 w 36"/>
                                <a:gd name="T31" fmla="*/ 10 h 63"/>
                                <a:gd name="T32" fmla="*/ 34 w 36"/>
                                <a:gd name="T33" fmla="*/ 8 h 63"/>
                                <a:gd name="T34" fmla="*/ 34 w 36"/>
                                <a:gd name="T35" fmla="*/ 8 h 63"/>
                                <a:gd name="T36" fmla="*/ 35 w 36"/>
                                <a:gd name="T37" fmla="*/ 6 h 63"/>
                                <a:gd name="T38" fmla="*/ 35 w 36"/>
                                <a:gd name="T39" fmla="*/ 6 h 63"/>
                                <a:gd name="T40" fmla="*/ 35 w 36"/>
                                <a:gd name="T41" fmla="*/ 4 h 63"/>
                                <a:gd name="T42" fmla="*/ 34 w 36"/>
                                <a:gd name="T43" fmla="*/ 4 h 63"/>
                                <a:gd name="T44" fmla="*/ 32 w 36"/>
                                <a:gd name="T45" fmla="*/ 2 h 63"/>
                                <a:gd name="T46" fmla="*/ 29 w 36"/>
                                <a:gd name="T47" fmla="*/ 2 h 63"/>
                                <a:gd name="T48" fmla="*/ 27 w 36"/>
                                <a:gd name="T49" fmla="*/ 0 h 63"/>
                                <a:gd name="T50" fmla="*/ 25 w 36"/>
                                <a:gd name="T51" fmla="*/ 0 h 63"/>
                                <a:gd name="T52" fmla="*/ 20 w 36"/>
                                <a:gd name="T53" fmla="*/ 0 h 63"/>
                                <a:gd name="T54" fmla="*/ 17 w 36"/>
                                <a:gd name="T55" fmla="*/ 0 h 63"/>
                                <a:gd name="T56" fmla="*/ 15 w 36"/>
                                <a:gd name="T57" fmla="*/ 0 h 63"/>
                                <a:gd name="T58" fmla="*/ 10 w 36"/>
                                <a:gd name="T59" fmla="*/ 0 h 63"/>
                                <a:gd name="T60" fmla="*/ 8 w 36"/>
                                <a:gd name="T61" fmla="*/ 0 h 63"/>
                                <a:gd name="T62" fmla="*/ 6 w 36"/>
                                <a:gd name="T63" fmla="*/ 2 h 63"/>
                                <a:gd name="T64" fmla="*/ 2 w 36"/>
                                <a:gd name="T65" fmla="*/ 2 h 63"/>
                                <a:gd name="T66" fmla="*/ 2 w 36"/>
                                <a:gd name="T67" fmla="*/ 4 h 63"/>
                                <a:gd name="T68" fmla="*/ 0 w 36"/>
                                <a:gd name="T69" fmla="*/ 4 h 63"/>
                                <a:gd name="T70" fmla="*/ 0 w 36"/>
                                <a:gd name="T71" fmla="*/ 6 h 63"/>
                                <a:gd name="T72" fmla="*/ 0 w 36"/>
                                <a:gd name="T73" fmla="*/ 6 h 63"/>
                                <a:gd name="T74" fmla="*/ 0 w 36"/>
                                <a:gd name="T75" fmla="*/ 8 h 63"/>
                                <a:gd name="T76" fmla="*/ 2 w 36"/>
                                <a:gd name="T77" fmla="*/ 8 h 63"/>
                                <a:gd name="T78" fmla="*/ 4 w 36"/>
                                <a:gd name="T79" fmla="*/ 10 h 63"/>
                                <a:gd name="T80" fmla="*/ 4 w 36"/>
                                <a:gd name="T81" fmla="*/ 10 h 63"/>
                                <a:gd name="T82" fmla="*/ 6 w 36"/>
                                <a:gd name="T83" fmla="*/ 10 h 63"/>
                                <a:gd name="T84" fmla="*/ 8 w 36"/>
                                <a:gd name="T85" fmla="*/ 12 h 63"/>
                                <a:gd name="T86" fmla="*/ 10 w 36"/>
                                <a:gd name="T87" fmla="*/ 12 h 63"/>
                                <a:gd name="T88" fmla="*/ 10 w 36"/>
                                <a:gd name="T89" fmla="*/ 12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63"/>
                                <a:gd name="T137" fmla="*/ 36 w 36"/>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63">
                                  <a:moveTo>
                                    <a:pt x="10" y="12"/>
                                  </a:moveTo>
                                  <a:lnTo>
                                    <a:pt x="10" y="62"/>
                                  </a:lnTo>
                                  <a:lnTo>
                                    <a:pt x="23" y="62"/>
                                  </a:lnTo>
                                  <a:lnTo>
                                    <a:pt x="23" y="12"/>
                                  </a:lnTo>
                                  <a:lnTo>
                                    <a:pt x="27" y="12"/>
                                  </a:lnTo>
                                  <a:lnTo>
                                    <a:pt x="29" y="10"/>
                                  </a:lnTo>
                                  <a:lnTo>
                                    <a:pt x="32" y="10"/>
                                  </a:lnTo>
                                  <a:lnTo>
                                    <a:pt x="34" y="8"/>
                                  </a:lnTo>
                                  <a:lnTo>
                                    <a:pt x="35" y="6"/>
                                  </a:lnTo>
                                  <a:lnTo>
                                    <a:pt x="35" y="4"/>
                                  </a:lnTo>
                                  <a:lnTo>
                                    <a:pt x="34" y="4"/>
                                  </a:lnTo>
                                  <a:lnTo>
                                    <a:pt x="32" y="2"/>
                                  </a:lnTo>
                                  <a:lnTo>
                                    <a:pt x="29" y="2"/>
                                  </a:lnTo>
                                  <a:lnTo>
                                    <a:pt x="27" y="0"/>
                                  </a:lnTo>
                                  <a:lnTo>
                                    <a:pt x="25" y="0"/>
                                  </a:lnTo>
                                  <a:lnTo>
                                    <a:pt x="20" y="0"/>
                                  </a:lnTo>
                                  <a:lnTo>
                                    <a:pt x="17" y="0"/>
                                  </a:lnTo>
                                  <a:lnTo>
                                    <a:pt x="15" y="0"/>
                                  </a:lnTo>
                                  <a:lnTo>
                                    <a:pt x="10" y="0"/>
                                  </a:lnTo>
                                  <a:lnTo>
                                    <a:pt x="8" y="0"/>
                                  </a:lnTo>
                                  <a:lnTo>
                                    <a:pt x="6" y="2"/>
                                  </a:lnTo>
                                  <a:lnTo>
                                    <a:pt x="2" y="2"/>
                                  </a:lnTo>
                                  <a:lnTo>
                                    <a:pt x="2" y="4"/>
                                  </a:lnTo>
                                  <a:lnTo>
                                    <a:pt x="0" y="4"/>
                                  </a:lnTo>
                                  <a:lnTo>
                                    <a:pt x="0" y="6"/>
                                  </a:lnTo>
                                  <a:lnTo>
                                    <a:pt x="0" y="8"/>
                                  </a:lnTo>
                                  <a:lnTo>
                                    <a:pt x="2" y="8"/>
                                  </a:lnTo>
                                  <a:lnTo>
                                    <a:pt x="4" y="10"/>
                                  </a:lnTo>
                                  <a:lnTo>
                                    <a:pt x="6" y="10"/>
                                  </a:lnTo>
                                  <a:lnTo>
                                    <a:pt x="8" y="12"/>
                                  </a:lnTo>
                                  <a:lnTo>
                                    <a:pt x="10" y="12"/>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61" name="Freeform 2290"/>
                            <p:cNvSpPr>
                              <a:spLocks/>
                            </p:cNvSpPr>
                            <p:nvPr/>
                          </p:nvSpPr>
                          <p:spPr bwMode="auto">
                            <a:xfrm>
                              <a:off x="3023" y="3316"/>
                              <a:ext cx="36" cy="63"/>
                            </a:xfrm>
                            <a:custGeom>
                              <a:avLst/>
                              <a:gdLst>
                                <a:gd name="T0" fmla="*/ 10 w 36"/>
                                <a:gd name="T1" fmla="*/ 12 h 63"/>
                                <a:gd name="T2" fmla="*/ 10 w 36"/>
                                <a:gd name="T3" fmla="*/ 62 h 63"/>
                                <a:gd name="T4" fmla="*/ 23 w 36"/>
                                <a:gd name="T5" fmla="*/ 62 h 63"/>
                                <a:gd name="T6" fmla="*/ 23 w 36"/>
                                <a:gd name="T7" fmla="*/ 12 h 63"/>
                                <a:gd name="T8" fmla="*/ 27 w 36"/>
                                <a:gd name="T9" fmla="*/ 12 h 63"/>
                                <a:gd name="T10" fmla="*/ 29 w 36"/>
                                <a:gd name="T11" fmla="*/ 10 h 63"/>
                                <a:gd name="T12" fmla="*/ 32 w 36"/>
                                <a:gd name="T13" fmla="*/ 10 h 63"/>
                                <a:gd name="T14" fmla="*/ 34 w 36"/>
                                <a:gd name="T15" fmla="*/ 8 h 63"/>
                                <a:gd name="T16" fmla="*/ 35 w 36"/>
                                <a:gd name="T17" fmla="*/ 6 h 63"/>
                                <a:gd name="T18" fmla="*/ 35 w 36"/>
                                <a:gd name="T19" fmla="*/ 4 h 63"/>
                                <a:gd name="T20" fmla="*/ 34 w 36"/>
                                <a:gd name="T21" fmla="*/ 4 h 63"/>
                                <a:gd name="T22" fmla="*/ 32 w 36"/>
                                <a:gd name="T23" fmla="*/ 2 h 63"/>
                                <a:gd name="T24" fmla="*/ 29 w 36"/>
                                <a:gd name="T25" fmla="*/ 2 h 63"/>
                                <a:gd name="T26" fmla="*/ 27 w 36"/>
                                <a:gd name="T27" fmla="*/ 0 h 63"/>
                                <a:gd name="T28" fmla="*/ 25 w 36"/>
                                <a:gd name="T29" fmla="*/ 0 h 63"/>
                                <a:gd name="T30" fmla="*/ 20 w 36"/>
                                <a:gd name="T31" fmla="*/ 0 h 63"/>
                                <a:gd name="T32" fmla="*/ 17 w 36"/>
                                <a:gd name="T33" fmla="*/ 0 h 63"/>
                                <a:gd name="T34" fmla="*/ 15 w 36"/>
                                <a:gd name="T35" fmla="*/ 0 h 63"/>
                                <a:gd name="T36" fmla="*/ 10 w 36"/>
                                <a:gd name="T37" fmla="*/ 0 h 63"/>
                                <a:gd name="T38" fmla="*/ 8 w 36"/>
                                <a:gd name="T39" fmla="*/ 0 h 63"/>
                                <a:gd name="T40" fmla="*/ 6 w 36"/>
                                <a:gd name="T41" fmla="*/ 2 h 63"/>
                                <a:gd name="T42" fmla="*/ 2 w 36"/>
                                <a:gd name="T43" fmla="*/ 2 h 63"/>
                                <a:gd name="T44" fmla="*/ 2 w 36"/>
                                <a:gd name="T45" fmla="*/ 4 h 63"/>
                                <a:gd name="T46" fmla="*/ 0 w 36"/>
                                <a:gd name="T47" fmla="*/ 4 h 63"/>
                                <a:gd name="T48" fmla="*/ 0 w 36"/>
                                <a:gd name="T49" fmla="*/ 6 h 63"/>
                                <a:gd name="T50" fmla="*/ 0 w 36"/>
                                <a:gd name="T51" fmla="*/ 8 h 63"/>
                                <a:gd name="T52" fmla="*/ 2 w 36"/>
                                <a:gd name="T53" fmla="*/ 8 h 63"/>
                                <a:gd name="T54" fmla="*/ 4 w 36"/>
                                <a:gd name="T55" fmla="*/ 10 h 63"/>
                                <a:gd name="T56" fmla="*/ 6 w 36"/>
                                <a:gd name="T57" fmla="*/ 10 h 63"/>
                                <a:gd name="T58" fmla="*/ 8 w 36"/>
                                <a:gd name="T59" fmla="*/ 12 h 63"/>
                                <a:gd name="T60" fmla="*/ 10 w 36"/>
                                <a:gd name="T61" fmla="*/ 12 h 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63"/>
                                <a:gd name="T95" fmla="*/ 36 w 36"/>
                                <a:gd name="T96" fmla="*/ 63 h 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63">
                                  <a:moveTo>
                                    <a:pt x="10" y="12"/>
                                  </a:moveTo>
                                  <a:lnTo>
                                    <a:pt x="10" y="62"/>
                                  </a:lnTo>
                                  <a:lnTo>
                                    <a:pt x="23" y="62"/>
                                  </a:lnTo>
                                  <a:lnTo>
                                    <a:pt x="23" y="12"/>
                                  </a:lnTo>
                                  <a:lnTo>
                                    <a:pt x="27" y="12"/>
                                  </a:lnTo>
                                  <a:lnTo>
                                    <a:pt x="29" y="10"/>
                                  </a:lnTo>
                                  <a:lnTo>
                                    <a:pt x="32" y="10"/>
                                  </a:lnTo>
                                  <a:lnTo>
                                    <a:pt x="34" y="8"/>
                                  </a:lnTo>
                                  <a:lnTo>
                                    <a:pt x="35" y="6"/>
                                  </a:lnTo>
                                  <a:lnTo>
                                    <a:pt x="35" y="4"/>
                                  </a:lnTo>
                                  <a:lnTo>
                                    <a:pt x="34" y="4"/>
                                  </a:lnTo>
                                  <a:lnTo>
                                    <a:pt x="32" y="2"/>
                                  </a:lnTo>
                                  <a:lnTo>
                                    <a:pt x="29" y="2"/>
                                  </a:lnTo>
                                  <a:lnTo>
                                    <a:pt x="27" y="0"/>
                                  </a:lnTo>
                                  <a:lnTo>
                                    <a:pt x="25" y="0"/>
                                  </a:lnTo>
                                  <a:lnTo>
                                    <a:pt x="20" y="0"/>
                                  </a:lnTo>
                                  <a:lnTo>
                                    <a:pt x="17" y="0"/>
                                  </a:lnTo>
                                  <a:lnTo>
                                    <a:pt x="15" y="0"/>
                                  </a:lnTo>
                                  <a:lnTo>
                                    <a:pt x="10" y="0"/>
                                  </a:lnTo>
                                  <a:lnTo>
                                    <a:pt x="8" y="0"/>
                                  </a:lnTo>
                                  <a:lnTo>
                                    <a:pt x="6" y="2"/>
                                  </a:lnTo>
                                  <a:lnTo>
                                    <a:pt x="2" y="2"/>
                                  </a:lnTo>
                                  <a:lnTo>
                                    <a:pt x="2" y="4"/>
                                  </a:lnTo>
                                  <a:lnTo>
                                    <a:pt x="0" y="4"/>
                                  </a:lnTo>
                                  <a:lnTo>
                                    <a:pt x="0" y="6"/>
                                  </a:lnTo>
                                  <a:lnTo>
                                    <a:pt x="0" y="8"/>
                                  </a:lnTo>
                                  <a:lnTo>
                                    <a:pt x="2" y="8"/>
                                  </a:lnTo>
                                  <a:lnTo>
                                    <a:pt x="4" y="10"/>
                                  </a:lnTo>
                                  <a:lnTo>
                                    <a:pt x="6" y="10"/>
                                  </a:lnTo>
                                  <a:lnTo>
                                    <a:pt x="8" y="12"/>
                                  </a:lnTo>
                                  <a:lnTo>
                                    <a:pt x="1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62" name="Freeform 2291"/>
                            <p:cNvSpPr>
                              <a:spLocks/>
                            </p:cNvSpPr>
                            <p:nvPr/>
                          </p:nvSpPr>
                          <p:spPr bwMode="auto">
                            <a:xfrm>
                              <a:off x="2897" y="3380"/>
                              <a:ext cx="62" cy="54"/>
                            </a:xfrm>
                            <a:custGeom>
                              <a:avLst/>
                              <a:gdLst>
                                <a:gd name="T0" fmla="*/ 13 w 62"/>
                                <a:gd name="T1" fmla="*/ 24 h 54"/>
                                <a:gd name="T2" fmla="*/ 53 w 62"/>
                                <a:gd name="T3" fmla="*/ 53 h 54"/>
                                <a:gd name="T4" fmla="*/ 53 w 62"/>
                                <a:gd name="T5" fmla="*/ 53 h 54"/>
                                <a:gd name="T6" fmla="*/ 53 w 62"/>
                                <a:gd name="T7" fmla="*/ 53 h 54"/>
                                <a:gd name="T8" fmla="*/ 53 w 62"/>
                                <a:gd name="T9" fmla="*/ 53 h 54"/>
                                <a:gd name="T10" fmla="*/ 53 w 62"/>
                                <a:gd name="T11" fmla="*/ 53 h 54"/>
                                <a:gd name="T12" fmla="*/ 53 w 62"/>
                                <a:gd name="T13" fmla="*/ 53 h 54"/>
                                <a:gd name="T14" fmla="*/ 53 w 62"/>
                                <a:gd name="T15" fmla="*/ 53 h 54"/>
                                <a:gd name="T16" fmla="*/ 55 w 62"/>
                                <a:gd name="T17" fmla="*/ 53 h 54"/>
                                <a:gd name="T18" fmla="*/ 55 w 62"/>
                                <a:gd name="T19" fmla="*/ 53 h 54"/>
                                <a:gd name="T20" fmla="*/ 61 w 62"/>
                                <a:gd name="T21" fmla="*/ 43 h 54"/>
                                <a:gd name="T22" fmla="*/ 20 w 62"/>
                                <a:gd name="T23" fmla="*/ 13 h 54"/>
                                <a:gd name="T24" fmla="*/ 22 w 62"/>
                                <a:gd name="T25" fmla="*/ 11 h 54"/>
                                <a:gd name="T26" fmla="*/ 22 w 62"/>
                                <a:gd name="T27" fmla="*/ 9 h 54"/>
                                <a:gd name="T28" fmla="*/ 22 w 62"/>
                                <a:gd name="T29" fmla="*/ 7 h 54"/>
                                <a:gd name="T30" fmla="*/ 23 w 62"/>
                                <a:gd name="T31" fmla="*/ 5 h 54"/>
                                <a:gd name="T32" fmla="*/ 23 w 62"/>
                                <a:gd name="T33" fmla="*/ 3 h 54"/>
                                <a:gd name="T34" fmla="*/ 22 w 62"/>
                                <a:gd name="T35" fmla="*/ 3 h 54"/>
                                <a:gd name="T36" fmla="*/ 22 w 62"/>
                                <a:gd name="T37" fmla="*/ 0 h 54"/>
                                <a:gd name="T38" fmla="*/ 22 w 62"/>
                                <a:gd name="T39" fmla="*/ 0 h 54"/>
                                <a:gd name="T40" fmla="*/ 20 w 62"/>
                                <a:gd name="T41" fmla="*/ 0 h 54"/>
                                <a:gd name="T42" fmla="*/ 18 w 62"/>
                                <a:gd name="T43" fmla="*/ 0 h 54"/>
                                <a:gd name="T44" fmla="*/ 18 w 62"/>
                                <a:gd name="T45" fmla="*/ 0 h 54"/>
                                <a:gd name="T46" fmla="*/ 15 w 62"/>
                                <a:gd name="T47" fmla="*/ 3 h 54"/>
                                <a:gd name="T48" fmla="*/ 13 w 62"/>
                                <a:gd name="T49" fmla="*/ 3 h 54"/>
                                <a:gd name="T50" fmla="*/ 9 w 62"/>
                                <a:gd name="T51" fmla="*/ 5 h 54"/>
                                <a:gd name="T52" fmla="*/ 7 w 62"/>
                                <a:gd name="T53" fmla="*/ 9 h 54"/>
                                <a:gd name="T54" fmla="*/ 5 w 62"/>
                                <a:gd name="T55" fmla="*/ 11 h 54"/>
                                <a:gd name="T56" fmla="*/ 3 w 62"/>
                                <a:gd name="T57" fmla="*/ 13 h 54"/>
                                <a:gd name="T58" fmla="*/ 3 w 62"/>
                                <a:gd name="T59" fmla="*/ 17 h 54"/>
                                <a:gd name="T60" fmla="*/ 0 w 62"/>
                                <a:gd name="T61" fmla="*/ 20 h 54"/>
                                <a:gd name="T62" fmla="*/ 0 w 62"/>
                                <a:gd name="T63" fmla="*/ 22 h 54"/>
                                <a:gd name="T64" fmla="*/ 0 w 62"/>
                                <a:gd name="T65" fmla="*/ 24 h 54"/>
                                <a:gd name="T66" fmla="*/ 0 w 62"/>
                                <a:gd name="T67" fmla="*/ 26 h 54"/>
                                <a:gd name="T68" fmla="*/ 0 w 62"/>
                                <a:gd name="T69" fmla="*/ 28 h 54"/>
                                <a:gd name="T70" fmla="*/ 0 w 62"/>
                                <a:gd name="T71" fmla="*/ 30 h 54"/>
                                <a:gd name="T72" fmla="*/ 3 w 62"/>
                                <a:gd name="T73" fmla="*/ 30 h 54"/>
                                <a:gd name="T74" fmla="*/ 3 w 62"/>
                                <a:gd name="T75" fmla="*/ 30 h 54"/>
                                <a:gd name="T76" fmla="*/ 5 w 62"/>
                                <a:gd name="T77" fmla="*/ 30 h 54"/>
                                <a:gd name="T78" fmla="*/ 7 w 62"/>
                                <a:gd name="T79" fmla="*/ 28 h 54"/>
                                <a:gd name="T80" fmla="*/ 7 w 62"/>
                                <a:gd name="T81" fmla="*/ 28 h 54"/>
                                <a:gd name="T82" fmla="*/ 9 w 62"/>
                                <a:gd name="T83" fmla="*/ 28 h 54"/>
                                <a:gd name="T84" fmla="*/ 11 w 62"/>
                                <a:gd name="T85" fmla="*/ 26 h 54"/>
                                <a:gd name="T86" fmla="*/ 13 w 62"/>
                                <a:gd name="T87" fmla="*/ 24 h 54"/>
                                <a:gd name="T88" fmla="*/ 13 w 62"/>
                                <a:gd name="T89" fmla="*/ 24 h 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
                                <a:gd name="T136" fmla="*/ 0 h 54"/>
                                <a:gd name="T137" fmla="*/ 62 w 62"/>
                                <a:gd name="T138" fmla="*/ 54 h 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 h="54">
                                  <a:moveTo>
                                    <a:pt x="13" y="24"/>
                                  </a:moveTo>
                                  <a:lnTo>
                                    <a:pt x="53" y="53"/>
                                  </a:lnTo>
                                  <a:lnTo>
                                    <a:pt x="55" y="53"/>
                                  </a:lnTo>
                                  <a:lnTo>
                                    <a:pt x="61" y="43"/>
                                  </a:lnTo>
                                  <a:lnTo>
                                    <a:pt x="20" y="13"/>
                                  </a:lnTo>
                                  <a:lnTo>
                                    <a:pt x="22" y="11"/>
                                  </a:lnTo>
                                  <a:lnTo>
                                    <a:pt x="22" y="9"/>
                                  </a:lnTo>
                                  <a:lnTo>
                                    <a:pt x="22" y="7"/>
                                  </a:lnTo>
                                  <a:lnTo>
                                    <a:pt x="23" y="5"/>
                                  </a:lnTo>
                                  <a:lnTo>
                                    <a:pt x="23" y="3"/>
                                  </a:lnTo>
                                  <a:lnTo>
                                    <a:pt x="22" y="3"/>
                                  </a:lnTo>
                                  <a:lnTo>
                                    <a:pt x="22" y="0"/>
                                  </a:lnTo>
                                  <a:lnTo>
                                    <a:pt x="20" y="0"/>
                                  </a:lnTo>
                                  <a:lnTo>
                                    <a:pt x="18" y="0"/>
                                  </a:lnTo>
                                  <a:lnTo>
                                    <a:pt x="15" y="3"/>
                                  </a:lnTo>
                                  <a:lnTo>
                                    <a:pt x="13" y="3"/>
                                  </a:lnTo>
                                  <a:lnTo>
                                    <a:pt x="9" y="5"/>
                                  </a:lnTo>
                                  <a:lnTo>
                                    <a:pt x="7" y="9"/>
                                  </a:lnTo>
                                  <a:lnTo>
                                    <a:pt x="5" y="11"/>
                                  </a:lnTo>
                                  <a:lnTo>
                                    <a:pt x="3" y="13"/>
                                  </a:lnTo>
                                  <a:lnTo>
                                    <a:pt x="3" y="17"/>
                                  </a:lnTo>
                                  <a:lnTo>
                                    <a:pt x="0" y="20"/>
                                  </a:lnTo>
                                  <a:lnTo>
                                    <a:pt x="0" y="22"/>
                                  </a:lnTo>
                                  <a:lnTo>
                                    <a:pt x="0" y="24"/>
                                  </a:lnTo>
                                  <a:lnTo>
                                    <a:pt x="0" y="26"/>
                                  </a:lnTo>
                                  <a:lnTo>
                                    <a:pt x="0" y="28"/>
                                  </a:lnTo>
                                  <a:lnTo>
                                    <a:pt x="0" y="30"/>
                                  </a:lnTo>
                                  <a:lnTo>
                                    <a:pt x="3" y="30"/>
                                  </a:lnTo>
                                  <a:lnTo>
                                    <a:pt x="5" y="30"/>
                                  </a:lnTo>
                                  <a:lnTo>
                                    <a:pt x="7" y="28"/>
                                  </a:lnTo>
                                  <a:lnTo>
                                    <a:pt x="9" y="28"/>
                                  </a:lnTo>
                                  <a:lnTo>
                                    <a:pt x="11" y="26"/>
                                  </a:lnTo>
                                  <a:lnTo>
                                    <a:pt x="13" y="24"/>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63" name="Freeform 2292"/>
                            <p:cNvSpPr>
                              <a:spLocks/>
                            </p:cNvSpPr>
                            <p:nvPr/>
                          </p:nvSpPr>
                          <p:spPr bwMode="auto">
                            <a:xfrm>
                              <a:off x="2897" y="3380"/>
                              <a:ext cx="62" cy="54"/>
                            </a:xfrm>
                            <a:custGeom>
                              <a:avLst/>
                              <a:gdLst>
                                <a:gd name="T0" fmla="*/ 13 w 62"/>
                                <a:gd name="T1" fmla="*/ 24 h 54"/>
                                <a:gd name="T2" fmla="*/ 53 w 62"/>
                                <a:gd name="T3" fmla="*/ 53 h 54"/>
                                <a:gd name="T4" fmla="*/ 55 w 62"/>
                                <a:gd name="T5" fmla="*/ 53 h 54"/>
                                <a:gd name="T6" fmla="*/ 61 w 62"/>
                                <a:gd name="T7" fmla="*/ 43 h 54"/>
                                <a:gd name="T8" fmla="*/ 20 w 62"/>
                                <a:gd name="T9" fmla="*/ 13 h 54"/>
                                <a:gd name="T10" fmla="*/ 22 w 62"/>
                                <a:gd name="T11" fmla="*/ 11 h 54"/>
                                <a:gd name="T12" fmla="*/ 22 w 62"/>
                                <a:gd name="T13" fmla="*/ 9 h 54"/>
                                <a:gd name="T14" fmla="*/ 22 w 62"/>
                                <a:gd name="T15" fmla="*/ 7 h 54"/>
                                <a:gd name="T16" fmla="*/ 23 w 62"/>
                                <a:gd name="T17" fmla="*/ 5 h 54"/>
                                <a:gd name="T18" fmla="*/ 23 w 62"/>
                                <a:gd name="T19" fmla="*/ 3 h 54"/>
                                <a:gd name="T20" fmla="*/ 22 w 62"/>
                                <a:gd name="T21" fmla="*/ 3 h 54"/>
                                <a:gd name="T22" fmla="*/ 22 w 62"/>
                                <a:gd name="T23" fmla="*/ 0 h 54"/>
                                <a:gd name="T24" fmla="*/ 20 w 62"/>
                                <a:gd name="T25" fmla="*/ 0 h 54"/>
                                <a:gd name="T26" fmla="*/ 18 w 62"/>
                                <a:gd name="T27" fmla="*/ 0 h 54"/>
                                <a:gd name="T28" fmla="*/ 15 w 62"/>
                                <a:gd name="T29" fmla="*/ 3 h 54"/>
                                <a:gd name="T30" fmla="*/ 13 w 62"/>
                                <a:gd name="T31" fmla="*/ 3 h 54"/>
                                <a:gd name="T32" fmla="*/ 9 w 62"/>
                                <a:gd name="T33" fmla="*/ 5 h 54"/>
                                <a:gd name="T34" fmla="*/ 7 w 62"/>
                                <a:gd name="T35" fmla="*/ 9 h 54"/>
                                <a:gd name="T36" fmla="*/ 5 w 62"/>
                                <a:gd name="T37" fmla="*/ 11 h 54"/>
                                <a:gd name="T38" fmla="*/ 3 w 62"/>
                                <a:gd name="T39" fmla="*/ 13 h 54"/>
                                <a:gd name="T40" fmla="*/ 3 w 62"/>
                                <a:gd name="T41" fmla="*/ 17 h 54"/>
                                <a:gd name="T42" fmla="*/ 0 w 62"/>
                                <a:gd name="T43" fmla="*/ 20 h 54"/>
                                <a:gd name="T44" fmla="*/ 0 w 62"/>
                                <a:gd name="T45" fmla="*/ 22 h 54"/>
                                <a:gd name="T46" fmla="*/ 0 w 62"/>
                                <a:gd name="T47" fmla="*/ 24 h 54"/>
                                <a:gd name="T48" fmla="*/ 0 w 62"/>
                                <a:gd name="T49" fmla="*/ 26 h 54"/>
                                <a:gd name="T50" fmla="*/ 0 w 62"/>
                                <a:gd name="T51" fmla="*/ 28 h 54"/>
                                <a:gd name="T52" fmla="*/ 0 w 62"/>
                                <a:gd name="T53" fmla="*/ 30 h 54"/>
                                <a:gd name="T54" fmla="*/ 3 w 62"/>
                                <a:gd name="T55" fmla="*/ 30 h 54"/>
                                <a:gd name="T56" fmla="*/ 5 w 62"/>
                                <a:gd name="T57" fmla="*/ 30 h 54"/>
                                <a:gd name="T58" fmla="*/ 7 w 62"/>
                                <a:gd name="T59" fmla="*/ 28 h 54"/>
                                <a:gd name="T60" fmla="*/ 9 w 62"/>
                                <a:gd name="T61" fmla="*/ 28 h 54"/>
                                <a:gd name="T62" fmla="*/ 11 w 62"/>
                                <a:gd name="T63" fmla="*/ 26 h 54"/>
                                <a:gd name="T64" fmla="*/ 13 w 62"/>
                                <a:gd name="T65" fmla="*/ 24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54"/>
                                <a:gd name="T101" fmla="*/ 62 w 62"/>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54">
                                  <a:moveTo>
                                    <a:pt x="13" y="24"/>
                                  </a:moveTo>
                                  <a:lnTo>
                                    <a:pt x="53" y="53"/>
                                  </a:lnTo>
                                  <a:lnTo>
                                    <a:pt x="55" y="53"/>
                                  </a:lnTo>
                                  <a:lnTo>
                                    <a:pt x="61" y="43"/>
                                  </a:lnTo>
                                  <a:lnTo>
                                    <a:pt x="20" y="13"/>
                                  </a:lnTo>
                                  <a:lnTo>
                                    <a:pt x="22" y="11"/>
                                  </a:lnTo>
                                  <a:lnTo>
                                    <a:pt x="22" y="9"/>
                                  </a:lnTo>
                                  <a:lnTo>
                                    <a:pt x="22" y="7"/>
                                  </a:lnTo>
                                  <a:lnTo>
                                    <a:pt x="23" y="5"/>
                                  </a:lnTo>
                                  <a:lnTo>
                                    <a:pt x="23" y="3"/>
                                  </a:lnTo>
                                  <a:lnTo>
                                    <a:pt x="22" y="3"/>
                                  </a:lnTo>
                                  <a:lnTo>
                                    <a:pt x="22" y="0"/>
                                  </a:lnTo>
                                  <a:lnTo>
                                    <a:pt x="20" y="0"/>
                                  </a:lnTo>
                                  <a:lnTo>
                                    <a:pt x="18" y="0"/>
                                  </a:lnTo>
                                  <a:lnTo>
                                    <a:pt x="15" y="3"/>
                                  </a:lnTo>
                                  <a:lnTo>
                                    <a:pt x="13" y="3"/>
                                  </a:lnTo>
                                  <a:lnTo>
                                    <a:pt x="9" y="5"/>
                                  </a:lnTo>
                                  <a:lnTo>
                                    <a:pt x="7" y="9"/>
                                  </a:lnTo>
                                  <a:lnTo>
                                    <a:pt x="5" y="11"/>
                                  </a:lnTo>
                                  <a:lnTo>
                                    <a:pt x="3" y="13"/>
                                  </a:lnTo>
                                  <a:lnTo>
                                    <a:pt x="3" y="17"/>
                                  </a:lnTo>
                                  <a:lnTo>
                                    <a:pt x="0" y="20"/>
                                  </a:lnTo>
                                  <a:lnTo>
                                    <a:pt x="0" y="22"/>
                                  </a:lnTo>
                                  <a:lnTo>
                                    <a:pt x="0" y="24"/>
                                  </a:lnTo>
                                  <a:lnTo>
                                    <a:pt x="0" y="26"/>
                                  </a:lnTo>
                                  <a:lnTo>
                                    <a:pt x="0" y="28"/>
                                  </a:lnTo>
                                  <a:lnTo>
                                    <a:pt x="0" y="30"/>
                                  </a:lnTo>
                                  <a:lnTo>
                                    <a:pt x="3" y="30"/>
                                  </a:lnTo>
                                  <a:lnTo>
                                    <a:pt x="5" y="30"/>
                                  </a:lnTo>
                                  <a:lnTo>
                                    <a:pt x="7" y="28"/>
                                  </a:lnTo>
                                  <a:lnTo>
                                    <a:pt x="9" y="28"/>
                                  </a:lnTo>
                                  <a:lnTo>
                                    <a:pt x="11" y="26"/>
                                  </a:lnTo>
                                  <a:lnTo>
                                    <a:pt x="1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64" name="Freeform 2293"/>
                            <p:cNvSpPr>
                              <a:spLocks/>
                            </p:cNvSpPr>
                            <p:nvPr/>
                          </p:nvSpPr>
                          <p:spPr bwMode="auto">
                            <a:xfrm>
                              <a:off x="3069" y="3324"/>
                              <a:ext cx="45" cy="64"/>
                            </a:xfrm>
                            <a:custGeom>
                              <a:avLst/>
                              <a:gdLst>
                                <a:gd name="T0" fmla="*/ 19 w 45"/>
                                <a:gd name="T1" fmla="*/ 13 h 64"/>
                                <a:gd name="T2" fmla="*/ 0 w 45"/>
                                <a:gd name="T3" fmla="*/ 59 h 64"/>
                                <a:gd name="T4" fmla="*/ 0 w 45"/>
                                <a:gd name="T5" fmla="*/ 59 h 64"/>
                                <a:gd name="T6" fmla="*/ 0 w 45"/>
                                <a:gd name="T7" fmla="*/ 59 h 64"/>
                                <a:gd name="T8" fmla="*/ 0 w 45"/>
                                <a:gd name="T9" fmla="*/ 59 h 64"/>
                                <a:gd name="T10" fmla="*/ 0 w 45"/>
                                <a:gd name="T11" fmla="*/ 59 h 64"/>
                                <a:gd name="T12" fmla="*/ 0 w 45"/>
                                <a:gd name="T13" fmla="*/ 59 h 64"/>
                                <a:gd name="T14" fmla="*/ 0 w 45"/>
                                <a:gd name="T15" fmla="*/ 59 h 64"/>
                                <a:gd name="T16" fmla="*/ 2 w 45"/>
                                <a:gd name="T17" fmla="*/ 59 h 64"/>
                                <a:gd name="T18" fmla="*/ 2 w 45"/>
                                <a:gd name="T19" fmla="*/ 59 h 64"/>
                                <a:gd name="T20" fmla="*/ 12 w 45"/>
                                <a:gd name="T21" fmla="*/ 63 h 64"/>
                                <a:gd name="T22" fmla="*/ 29 w 45"/>
                                <a:gd name="T23" fmla="*/ 17 h 64"/>
                                <a:gd name="T24" fmla="*/ 33 w 45"/>
                                <a:gd name="T25" fmla="*/ 17 h 64"/>
                                <a:gd name="T26" fmla="*/ 36 w 45"/>
                                <a:gd name="T27" fmla="*/ 17 h 64"/>
                                <a:gd name="T28" fmla="*/ 38 w 45"/>
                                <a:gd name="T29" fmla="*/ 17 h 64"/>
                                <a:gd name="T30" fmla="*/ 38 w 45"/>
                                <a:gd name="T31" fmla="*/ 17 h 64"/>
                                <a:gd name="T32" fmla="*/ 40 w 45"/>
                                <a:gd name="T33" fmla="*/ 17 h 64"/>
                                <a:gd name="T34" fmla="*/ 42 w 45"/>
                                <a:gd name="T35" fmla="*/ 14 h 64"/>
                                <a:gd name="T36" fmla="*/ 42 w 45"/>
                                <a:gd name="T37" fmla="*/ 14 h 64"/>
                                <a:gd name="T38" fmla="*/ 42 w 45"/>
                                <a:gd name="T39" fmla="*/ 14 h 64"/>
                                <a:gd name="T40" fmla="*/ 44 w 45"/>
                                <a:gd name="T41" fmla="*/ 13 h 64"/>
                                <a:gd name="T42" fmla="*/ 42 w 45"/>
                                <a:gd name="T43" fmla="*/ 11 h 64"/>
                                <a:gd name="T44" fmla="*/ 42 w 45"/>
                                <a:gd name="T45" fmla="*/ 9 h 64"/>
                                <a:gd name="T46" fmla="*/ 40 w 45"/>
                                <a:gd name="T47" fmla="*/ 9 h 64"/>
                                <a:gd name="T48" fmla="*/ 38 w 45"/>
                                <a:gd name="T49" fmla="*/ 6 h 64"/>
                                <a:gd name="T50" fmla="*/ 36 w 45"/>
                                <a:gd name="T51" fmla="*/ 4 h 64"/>
                                <a:gd name="T52" fmla="*/ 31 w 45"/>
                                <a:gd name="T53" fmla="*/ 2 h 64"/>
                                <a:gd name="T54" fmla="*/ 29 w 45"/>
                                <a:gd name="T55" fmla="*/ 2 h 64"/>
                                <a:gd name="T56" fmla="*/ 25 w 45"/>
                                <a:gd name="T57" fmla="*/ 0 h 64"/>
                                <a:gd name="T58" fmla="*/ 23 w 45"/>
                                <a:gd name="T59" fmla="*/ 0 h 64"/>
                                <a:gd name="T60" fmla="*/ 19 w 45"/>
                                <a:gd name="T61" fmla="*/ 0 h 64"/>
                                <a:gd name="T62" fmla="*/ 16 w 45"/>
                                <a:gd name="T63" fmla="*/ 0 h 64"/>
                                <a:gd name="T64" fmla="*/ 14 w 45"/>
                                <a:gd name="T65" fmla="*/ 0 h 64"/>
                                <a:gd name="T66" fmla="*/ 12 w 45"/>
                                <a:gd name="T67" fmla="*/ 0 h 64"/>
                                <a:gd name="T68" fmla="*/ 11 w 45"/>
                                <a:gd name="T69" fmla="*/ 0 h 64"/>
                                <a:gd name="T70" fmla="*/ 11 w 45"/>
                                <a:gd name="T71" fmla="*/ 2 h 64"/>
                                <a:gd name="T72" fmla="*/ 11 w 45"/>
                                <a:gd name="T73" fmla="*/ 2 h 64"/>
                                <a:gd name="T74" fmla="*/ 11 w 45"/>
                                <a:gd name="T75" fmla="*/ 4 h 64"/>
                                <a:gd name="T76" fmla="*/ 11 w 45"/>
                                <a:gd name="T77" fmla="*/ 6 h 64"/>
                                <a:gd name="T78" fmla="*/ 12 w 45"/>
                                <a:gd name="T79" fmla="*/ 6 h 64"/>
                                <a:gd name="T80" fmla="*/ 12 w 45"/>
                                <a:gd name="T81" fmla="*/ 9 h 64"/>
                                <a:gd name="T82" fmla="*/ 14 w 45"/>
                                <a:gd name="T83" fmla="*/ 9 h 64"/>
                                <a:gd name="T84" fmla="*/ 16 w 45"/>
                                <a:gd name="T85" fmla="*/ 11 h 64"/>
                                <a:gd name="T86" fmla="*/ 19 w 45"/>
                                <a:gd name="T87" fmla="*/ 13 h 64"/>
                                <a:gd name="T88" fmla="*/ 19 w 45"/>
                                <a:gd name="T89" fmla="*/ 13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64"/>
                                <a:gd name="T137" fmla="*/ 45 w 45"/>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64">
                                  <a:moveTo>
                                    <a:pt x="19" y="13"/>
                                  </a:moveTo>
                                  <a:lnTo>
                                    <a:pt x="0" y="59"/>
                                  </a:lnTo>
                                  <a:lnTo>
                                    <a:pt x="2" y="59"/>
                                  </a:lnTo>
                                  <a:lnTo>
                                    <a:pt x="12" y="63"/>
                                  </a:lnTo>
                                  <a:lnTo>
                                    <a:pt x="29" y="17"/>
                                  </a:lnTo>
                                  <a:lnTo>
                                    <a:pt x="33" y="17"/>
                                  </a:lnTo>
                                  <a:lnTo>
                                    <a:pt x="36" y="17"/>
                                  </a:lnTo>
                                  <a:lnTo>
                                    <a:pt x="38" y="17"/>
                                  </a:lnTo>
                                  <a:lnTo>
                                    <a:pt x="40" y="17"/>
                                  </a:lnTo>
                                  <a:lnTo>
                                    <a:pt x="42" y="14"/>
                                  </a:lnTo>
                                  <a:lnTo>
                                    <a:pt x="44" y="13"/>
                                  </a:lnTo>
                                  <a:lnTo>
                                    <a:pt x="42" y="11"/>
                                  </a:lnTo>
                                  <a:lnTo>
                                    <a:pt x="42" y="9"/>
                                  </a:lnTo>
                                  <a:lnTo>
                                    <a:pt x="40" y="9"/>
                                  </a:lnTo>
                                  <a:lnTo>
                                    <a:pt x="38" y="6"/>
                                  </a:lnTo>
                                  <a:lnTo>
                                    <a:pt x="36" y="4"/>
                                  </a:lnTo>
                                  <a:lnTo>
                                    <a:pt x="31" y="2"/>
                                  </a:lnTo>
                                  <a:lnTo>
                                    <a:pt x="29" y="2"/>
                                  </a:lnTo>
                                  <a:lnTo>
                                    <a:pt x="25" y="0"/>
                                  </a:lnTo>
                                  <a:lnTo>
                                    <a:pt x="23" y="0"/>
                                  </a:lnTo>
                                  <a:lnTo>
                                    <a:pt x="19" y="0"/>
                                  </a:lnTo>
                                  <a:lnTo>
                                    <a:pt x="16" y="0"/>
                                  </a:lnTo>
                                  <a:lnTo>
                                    <a:pt x="14" y="0"/>
                                  </a:lnTo>
                                  <a:lnTo>
                                    <a:pt x="12" y="0"/>
                                  </a:lnTo>
                                  <a:lnTo>
                                    <a:pt x="11" y="0"/>
                                  </a:lnTo>
                                  <a:lnTo>
                                    <a:pt x="11" y="2"/>
                                  </a:lnTo>
                                  <a:lnTo>
                                    <a:pt x="11" y="4"/>
                                  </a:lnTo>
                                  <a:lnTo>
                                    <a:pt x="11" y="6"/>
                                  </a:lnTo>
                                  <a:lnTo>
                                    <a:pt x="12" y="6"/>
                                  </a:lnTo>
                                  <a:lnTo>
                                    <a:pt x="12" y="9"/>
                                  </a:lnTo>
                                  <a:lnTo>
                                    <a:pt x="14" y="9"/>
                                  </a:lnTo>
                                  <a:lnTo>
                                    <a:pt x="16" y="11"/>
                                  </a:lnTo>
                                  <a:lnTo>
                                    <a:pt x="19" y="13"/>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65" name="Freeform 2294"/>
                            <p:cNvSpPr>
                              <a:spLocks/>
                            </p:cNvSpPr>
                            <p:nvPr/>
                          </p:nvSpPr>
                          <p:spPr bwMode="auto">
                            <a:xfrm>
                              <a:off x="3069" y="3324"/>
                              <a:ext cx="45" cy="64"/>
                            </a:xfrm>
                            <a:custGeom>
                              <a:avLst/>
                              <a:gdLst>
                                <a:gd name="T0" fmla="*/ 19 w 45"/>
                                <a:gd name="T1" fmla="*/ 13 h 64"/>
                                <a:gd name="T2" fmla="*/ 0 w 45"/>
                                <a:gd name="T3" fmla="*/ 59 h 64"/>
                                <a:gd name="T4" fmla="*/ 2 w 45"/>
                                <a:gd name="T5" fmla="*/ 59 h 64"/>
                                <a:gd name="T6" fmla="*/ 12 w 45"/>
                                <a:gd name="T7" fmla="*/ 63 h 64"/>
                                <a:gd name="T8" fmla="*/ 29 w 45"/>
                                <a:gd name="T9" fmla="*/ 17 h 64"/>
                                <a:gd name="T10" fmla="*/ 33 w 45"/>
                                <a:gd name="T11" fmla="*/ 17 h 64"/>
                                <a:gd name="T12" fmla="*/ 36 w 45"/>
                                <a:gd name="T13" fmla="*/ 17 h 64"/>
                                <a:gd name="T14" fmla="*/ 38 w 45"/>
                                <a:gd name="T15" fmla="*/ 17 h 64"/>
                                <a:gd name="T16" fmla="*/ 40 w 45"/>
                                <a:gd name="T17" fmla="*/ 17 h 64"/>
                                <a:gd name="T18" fmla="*/ 42 w 45"/>
                                <a:gd name="T19" fmla="*/ 14 h 64"/>
                                <a:gd name="T20" fmla="*/ 44 w 45"/>
                                <a:gd name="T21" fmla="*/ 13 h 64"/>
                                <a:gd name="T22" fmla="*/ 42 w 45"/>
                                <a:gd name="T23" fmla="*/ 11 h 64"/>
                                <a:gd name="T24" fmla="*/ 42 w 45"/>
                                <a:gd name="T25" fmla="*/ 9 h 64"/>
                                <a:gd name="T26" fmla="*/ 40 w 45"/>
                                <a:gd name="T27" fmla="*/ 9 h 64"/>
                                <a:gd name="T28" fmla="*/ 38 w 45"/>
                                <a:gd name="T29" fmla="*/ 6 h 64"/>
                                <a:gd name="T30" fmla="*/ 36 w 45"/>
                                <a:gd name="T31" fmla="*/ 4 h 64"/>
                                <a:gd name="T32" fmla="*/ 31 w 45"/>
                                <a:gd name="T33" fmla="*/ 2 h 64"/>
                                <a:gd name="T34" fmla="*/ 29 w 45"/>
                                <a:gd name="T35" fmla="*/ 2 h 64"/>
                                <a:gd name="T36" fmla="*/ 25 w 45"/>
                                <a:gd name="T37" fmla="*/ 0 h 64"/>
                                <a:gd name="T38" fmla="*/ 23 w 45"/>
                                <a:gd name="T39" fmla="*/ 0 h 64"/>
                                <a:gd name="T40" fmla="*/ 19 w 45"/>
                                <a:gd name="T41" fmla="*/ 0 h 64"/>
                                <a:gd name="T42" fmla="*/ 16 w 45"/>
                                <a:gd name="T43" fmla="*/ 0 h 64"/>
                                <a:gd name="T44" fmla="*/ 14 w 45"/>
                                <a:gd name="T45" fmla="*/ 0 h 64"/>
                                <a:gd name="T46" fmla="*/ 12 w 45"/>
                                <a:gd name="T47" fmla="*/ 0 h 64"/>
                                <a:gd name="T48" fmla="*/ 11 w 45"/>
                                <a:gd name="T49" fmla="*/ 0 h 64"/>
                                <a:gd name="T50" fmla="*/ 11 w 45"/>
                                <a:gd name="T51" fmla="*/ 2 h 64"/>
                                <a:gd name="T52" fmla="*/ 11 w 45"/>
                                <a:gd name="T53" fmla="*/ 4 h 64"/>
                                <a:gd name="T54" fmla="*/ 11 w 45"/>
                                <a:gd name="T55" fmla="*/ 6 h 64"/>
                                <a:gd name="T56" fmla="*/ 12 w 45"/>
                                <a:gd name="T57" fmla="*/ 6 h 64"/>
                                <a:gd name="T58" fmla="*/ 12 w 45"/>
                                <a:gd name="T59" fmla="*/ 9 h 64"/>
                                <a:gd name="T60" fmla="*/ 14 w 45"/>
                                <a:gd name="T61" fmla="*/ 9 h 64"/>
                                <a:gd name="T62" fmla="*/ 16 w 45"/>
                                <a:gd name="T63" fmla="*/ 11 h 64"/>
                                <a:gd name="T64" fmla="*/ 19 w 45"/>
                                <a:gd name="T65" fmla="*/ 13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64"/>
                                <a:gd name="T101" fmla="*/ 45 w 45"/>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64">
                                  <a:moveTo>
                                    <a:pt x="19" y="13"/>
                                  </a:moveTo>
                                  <a:lnTo>
                                    <a:pt x="0" y="59"/>
                                  </a:lnTo>
                                  <a:lnTo>
                                    <a:pt x="2" y="59"/>
                                  </a:lnTo>
                                  <a:lnTo>
                                    <a:pt x="12" y="63"/>
                                  </a:lnTo>
                                  <a:lnTo>
                                    <a:pt x="29" y="17"/>
                                  </a:lnTo>
                                  <a:lnTo>
                                    <a:pt x="33" y="17"/>
                                  </a:lnTo>
                                  <a:lnTo>
                                    <a:pt x="36" y="17"/>
                                  </a:lnTo>
                                  <a:lnTo>
                                    <a:pt x="38" y="17"/>
                                  </a:lnTo>
                                  <a:lnTo>
                                    <a:pt x="40" y="17"/>
                                  </a:lnTo>
                                  <a:lnTo>
                                    <a:pt x="42" y="14"/>
                                  </a:lnTo>
                                  <a:lnTo>
                                    <a:pt x="44" y="13"/>
                                  </a:lnTo>
                                  <a:lnTo>
                                    <a:pt x="42" y="11"/>
                                  </a:lnTo>
                                  <a:lnTo>
                                    <a:pt x="42" y="9"/>
                                  </a:lnTo>
                                  <a:lnTo>
                                    <a:pt x="40" y="9"/>
                                  </a:lnTo>
                                  <a:lnTo>
                                    <a:pt x="38" y="6"/>
                                  </a:lnTo>
                                  <a:lnTo>
                                    <a:pt x="36" y="4"/>
                                  </a:lnTo>
                                  <a:lnTo>
                                    <a:pt x="31" y="2"/>
                                  </a:lnTo>
                                  <a:lnTo>
                                    <a:pt x="29" y="2"/>
                                  </a:lnTo>
                                  <a:lnTo>
                                    <a:pt x="25" y="0"/>
                                  </a:lnTo>
                                  <a:lnTo>
                                    <a:pt x="23" y="0"/>
                                  </a:lnTo>
                                  <a:lnTo>
                                    <a:pt x="19" y="0"/>
                                  </a:lnTo>
                                  <a:lnTo>
                                    <a:pt x="16" y="0"/>
                                  </a:lnTo>
                                  <a:lnTo>
                                    <a:pt x="14" y="0"/>
                                  </a:lnTo>
                                  <a:lnTo>
                                    <a:pt x="12" y="0"/>
                                  </a:lnTo>
                                  <a:lnTo>
                                    <a:pt x="11" y="0"/>
                                  </a:lnTo>
                                  <a:lnTo>
                                    <a:pt x="11" y="2"/>
                                  </a:lnTo>
                                  <a:lnTo>
                                    <a:pt x="11" y="4"/>
                                  </a:lnTo>
                                  <a:lnTo>
                                    <a:pt x="11" y="6"/>
                                  </a:lnTo>
                                  <a:lnTo>
                                    <a:pt x="12" y="6"/>
                                  </a:lnTo>
                                  <a:lnTo>
                                    <a:pt x="12" y="9"/>
                                  </a:lnTo>
                                  <a:lnTo>
                                    <a:pt x="14" y="9"/>
                                  </a:lnTo>
                                  <a:lnTo>
                                    <a:pt x="16" y="11"/>
                                  </a:lnTo>
                                  <a:lnTo>
                                    <a:pt x="19"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66" name="Freeform 2295"/>
                            <p:cNvSpPr>
                              <a:spLocks/>
                            </p:cNvSpPr>
                            <p:nvPr/>
                          </p:nvSpPr>
                          <p:spPr bwMode="auto">
                            <a:xfrm>
                              <a:off x="3123" y="3376"/>
                              <a:ext cx="62" cy="56"/>
                            </a:xfrm>
                            <a:custGeom>
                              <a:avLst/>
                              <a:gdLst>
                                <a:gd name="T0" fmla="*/ 40 w 62"/>
                                <a:gd name="T1" fmla="*/ 13 h 56"/>
                                <a:gd name="T2" fmla="*/ 0 w 62"/>
                                <a:gd name="T3" fmla="*/ 45 h 56"/>
                                <a:gd name="T4" fmla="*/ 0 w 62"/>
                                <a:gd name="T5" fmla="*/ 45 h 56"/>
                                <a:gd name="T6" fmla="*/ 0 w 62"/>
                                <a:gd name="T7" fmla="*/ 45 h 56"/>
                                <a:gd name="T8" fmla="*/ 0 w 62"/>
                                <a:gd name="T9" fmla="*/ 45 h 56"/>
                                <a:gd name="T10" fmla="*/ 0 w 62"/>
                                <a:gd name="T11" fmla="*/ 45 h 56"/>
                                <a:gd name="T12" fmla="*/ 0 w 62"/>
                                <a:gd name="T13" fmla="*/ 45 h 56"/>
                                <a:gd name="T14" fmla="*/ 0 w 62"/>
                                <a:gd name="T15" fmla="*/ 45 h 56"/>
                                <a:gd name="T16" fmla="*/ 0 w 62"/>
                                <a:gd name="T17" fmla="*/ 45 h 56"/>
                                <a:gd name="T18" fmla="*/ 0 w 62"/>
                                <a:gd name="T19" fmla="*/ 45 h 56"/>
                                <a:gd name="T20" fmla="*/ 7 w 62"/>
                                <a:gd name="T21" fmla="*/ 55 h 56"/>
                                <a:gd name="T22" fmla="*/ 47 w 62"/>
                                <a:gd name="T23" fmla="*/ 24 h 56"/>
                                <a:gd name="T24" fmla="*/ 49 w 62"/>
                                <a:gd name="T25" fmla="*/ 26 h 56"/>
                                <a:gd name="T26" fmla="*/ 50 w 62"/>
                                <a:gd name="T27" fmla="*/ 28 h 56"/>
                                <a:gd name="T28" fmla="*/ 52 w 62"/>
                                <a:gd name="T29" fmla="*/ 28 h 56"/>
                                <a:gd name="T30" fmla="*/ 55 w 62"/>
                                <a:gd name="T31" fmla="*/ 30 h 56"/>
                                <a:gd name="T32" fmla="*/ 55 w 62"/>
                                <a:gd name="T33" fmla="*/ 30 h 56"/>
                                <a:gd name="T34" fmla="*/ 57 w 62"/>
                                <a:gd name="T35" fmla="*/ 30 h 56"/>
                                <a:gd name="T36" fmla="*/ 59 w 62"/>
                                <a:gd name="T37" fmla="*/ 30 h 56"/>
                                <a:gd name="T38" fmla="*/ 59 w 62"/>
                                <a:gd name="T39" fmla="*/ 30 h 56"/>
                                <a:gd name="T40" fmla="*/ 59 w 62"/>
                                <a:gd name="T41" fmla="*/ 28 h 56"/>
                                <a:gd name="T42" fmla="*/ 61 w 62"/>
                                <a:gd name="T43" fmla="*/ 26 h 56"/>
                                <a:gd name="T44" fmla="*/ 61 w 62"/>
                                <a:gd name="T45" fmla="*/ 24 h 56"/>
                                <a:gd name="T46" fmla="*/ 59 w 62"/>
                                <a:gd name="T47" fmla="*/ 21 h 56"/>
                                <a:gd name="T48" fmla="*/ 59 w 62"/>
                                <a:gd name="T49" fmla="*/ 19 h 56"/>
                                <a:gd name="T50" fmla="*/ 57 w 62"/>
                                <a:gd name="T51" fmla="*/ 17 h 56"/>
                                <a:gd name="T52" fmla="*/ 57 w 62"/>
                                <a:gd name="T53" fmla="*/ 13 h 56"/>
                                <a:gd name="T54" fmla="*/ 55 w 62"/>
                                <a:gd name="T55" fmla="*/ 11 h 56"/>
                                <a:gd name="T56" fmla="*/ 50 w 62"/>
                                <a:gd name="T57" fmla="*/ 9 h 56"/>
                                <a:gd name="T58" fmla="*/ 49 w 62"/>
                                <a:gd name="T59" fmla="*/ 7 h 56"/>
                                <a:gd name="T60" fmla="*/ 47 w 62"/>
                                <a:gd name="T61" fmla="*/ 4 h 56"/>
                                <a:gd name="T62" fmla="*/ 44 w 62"/>
                                <a:gd name="T63" fmla="*/ 2 h 56"/>
                                <a:gd name="T64" fmla="*/ 42 w 62"/>
                                <a:gd name="T65" fmla="*/ 0 h 56"/>
                                <a:gd name="T66" fmla="*/ 40 w 62"/>
                                <a:gd name="T67" fmla="*/ 0 h 56"/>
                                <a:gd name="T68" fmla="*/ 40 w 62"/>
                                <a:gd name="T69" fmla="*/ 0 h 56"/>
                                <a:gd name="T70" fmla="*/ 38 w 62"/>
                                <a:gd name="T71" fmla="*/ 0 h 56"/>
                                <a:gd name="T72" fmla="*/ 38 w 62"/>
                                <a:gd name="T73" fmla="*/ 2 h 56"/>
                                <a:gd name="T74" fmla="*/ 36 w 62"/>
                                <a:gd name="T75" fmla="*/ 2 h 56"/>
                                <a:gd name="T76" fmla="*/ 36 w 62"/>
                                <a:gd name="T77" fmla="*/ 4 h 56"/>
                                <a:gd name="T78" fmla="*/ 36 w 62"/>
                                <a:gd name="T79" fmla="*/ 7 h 56"/>
                                <a:gd name="T80" fmla="*/ 36 w 62"/>
                                <a:gd name="T81" fmla="*/ 9 h 56"/>
                                <a:gd name="T82" fmla="*/ 38 w 62"/>
                                <a:gd name="T83" fmla="*/ 9 h 56"/>
                                <a:gd name="T84" fmla="*/ 38 w 62"/>
                                <a:gd name="T85" fmla="*/ 11 h 56"/>
                                <a:gd name="T86" fmla="*/ 40 w 62"/>
                                <a:gd name="T87" fmla="*/ 13 h 56"/>
                                <a:gd name="T88" fmla="*/ 40 w 62"/>
                                <a:gd name="T89" fmla="*/ 13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
                                <a:gd name="T136" fmla="*/ 0 h 56"/>
                                <a:gd name="T137" fmla="*/ 62 w 62"/>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 h="56">
                                  <a:moveTo>
                                    <a:pt x="40" y="13"/>
                                  </a:moveTo>
                                  <a:lnTo>
                                    <a:pt x="0" y="45"/>
                                  </a:lnTo>
                                  <a:lnTo>
                                    <a:pt x="7" y="55"/>
                                  </a:lnTo>
                                  <a:lnTo>
                                    <a:pt x="47" y="24"/>
                                  </a:lnTo>
                                  <a:lnTo>
                                    <a:pt x="49" y="26"/>
                                  </a:lnTo>
                                  <a:lnTo>
                                    <a:pt x="50" y="28"/>
                                  </a:lnTo>
                                  <a:lnTo>
                                    <a:pt x="52" y="28"/>
                                  </a:lnTo>
                                  <a:lnTo>
                                    <a:pt x="55" y="30"/>
                                  </a:lnTo>
                                  <a:lnTo>
                                    <a:pt x="57" y="30"/>
                                  </a:lnTo>
                                  <a:lnTo>
                                    <a:pt x="59" y="30"/>
                                  </a:lnTo>
                                  <a:lnTo>
                                    <a:pt x="59" y="28"/>
                                  </a:lnTo>
                                  <a:lnTo>
                                    <a:pt x="61" y="26"/>
                                  </a:lnTo>
                                  <a:lnTo>
                                    <a:pt x="61" y="24"/>
                                  </a:lnTo>
                                  <a:lnTo>
                                    <a:pt x="59" y="21"/>
                                  </a:lnTo>
                                  <a:lnTo>
                                    <a:pt x="59" y="19"/>
                                  </a:lnTo>
                                  <a:lnTo>
                                    <a:pt x="57" y="17"/>
                                  </a:lnTo>
                                  <a:lnTo>
                                    <a:pt x="57" y="13"/>
                                  </a:lnTo>
                                  <a:lnTo>
                                    <a:pt x="55" y="11"/>
                                  </a:lnTo>
                                  <a:lnTo>
                                    <a:pt x="50" y="9"/>
                                  </a:lnTo>
                                  <a:lnTo>
                                    <a:pt x="49" y="7"/>
                                  </a:lnTo>
                                  <a:lnTo>
                                    <a:pt x="47" y="4"/>
                                  </a:lnTo>
                                  <a:lnTo>
                                    <a:pt x="44" y="2"/>
                                  </a:lnTo>
                                  <a:lnTo>
                                    <a:pt x="42" y="0"/>
                                  </a:lnTo>
                                  <a:lnTo>
                                    <a:pt x="40" y="0"/>
                                  </a:lnTo>
                                  <a:lnTo>
                                    <a:pt x="38" y="0"/>
                                  </a:lnTo>
                                  <a:lnTo>
                                    <a:pt x="38" y="2"/>
                                  </a:lnTo>
                                  <a:lnTo>
                                    <a:pt x="36" y="2"/>
                                  </a:lnTo>
                                  <a:lnTo>
                                    <a:pt x="36" y="4"/>
                                  </a:lnTo>
                                  <a:lnTo>
                                    <a:pt x="36" y="7"/>
                                  </a:lnTo>
                                  <a:lnTo>
                                    <a:pt x="36" y="9"/>
                                  </a:lnTo>
                                  <a:lnTo>
                                    <a:pt x="38" y="9"/>
                                  </a:lnTo>
                                  <a:lnTo>
                                    <a:pt x="38" y="11"/>
                                  </a:lnTo>
                                  <a:lnTo>
                                    <a:pt x="40" y="13"/>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67" name="Freeform 2296"/>
                            <p:cNvSpPr>
                              <a:spLocks/>
                            </p:cNvSpPr>
                            <p:nvPr/>
                          </p:nvSpPr>
                          <p:spPr bwMode="auto">
                            <a:xfrm>
                              <a:off x="3123" y="3376"/>
                              <a:ext cx="62" cy="56"/>
                            </a:xfrm>
                            <a:custGeom>
                              <a:avLst/>
                              <a:gdLst>
                                <a:gd name="T0" fmla="*/ 40 w 62"/>
                                <a:gd name="T1" fmla="*/ 13 h 56"/>
                                <a:gd name="T2" fmla="*/ 0 w 62"/>
                                <a:gd name="T3" fmla="*/ 45 h 56"/>
                                <a:gd name="T4" fmla="*/ 7 w 62"/>
                                <a:gd name="T5" fmla="*/ 55 h 56"/>
                                <a:gd name="T6" fmla="*/ 47 w 62"/>
                                <a:gd name="T7" fmla="*/ 24 h 56"/>
                                <a:gd name="T8" fmla="*/ 49 w 62"/>
                                <a:gd name="T9" fmla="*/ 26 h 56"/>
                                <a:gd name="T10" fmla="*/ 50 w 62"/>
                                <a:gd name="T11" fmla="*/ 28 h 56"/>
                                <a:gd name="T12" fmla="*/ 52 w 62"/>
                                <a:gd name="T13" fmla="*/ 28 h 56"/>
                                <a:gd name="T14" fmla="*/ 55 w 62"/>
                                <a:gd name="T15" fmla="*/ 30 h 56"/>
                                <a:gd name="T16" fmla="*/ 57 w 62"/>
                                <a:gd name="T17" fmla="*/ 30 h 56"/>
                                <a:gd name="T18" fmla="*/ 59 w 62"/>
                                <a:gd name="T19" fmla="*/ 30 h 56"/>
                                <a:gd name="T20" fmla="*/ 59 w 62"/>
                                <a:gd name="T21" fmla="*/ 28 h 56"/>
                                <a:gd name="T22" fmla="*/ 61 w 62"/>
                                <a:gd name="T23" fmla="*/ 26 h 56"/>
                                <a:gd name="T24" fmla="*/ 61 w 62"/>
                                <a:gd name="T25" fmla="*/ 24 h 56"/>
                                <a:gd name="T26" fmla="*/ 59 w 62"/>
                                <a:gd name="T27" fmla="*/ 21 h 56"/>
                                <a:gd name="T28" fmla="*/ 59 w 62"/>
                                <a:gd name="T29" fmla="*/ 19 h 56"/>
                                <a:gd name="T30" fmla="*/ 57 w 62"/>
                                <a:gd name="T31" fmla="*/ 17 h 56"/>
                                <a:gd name="T32" fmla="*/ 57 w 62"/>
                                <a:gd name="T33" fmla="*/ 13 h 56"/>
                                <a:gd name="T34" fmla="*/ 55 w 62"/>
                                <a:gd name="T35" fmla="*/ 11 h 56"/>
                                <a:gd name="T36" fmla="*/ 50 w 62"/>
                                <a:gd name="T37" fmla="*/ 9 h 56"/>
                                <a:gd name="T38" fmla="*/ 49 w 62"/>
                                <a:gd name="T39" fmla="*/ 7 h 56"/>
                                <a:gd name="T40" fmla="*/ 47 w 62"/>
                                <a:gd name="T41" fmla="*/ 4 h 56"/>
                                <a:gd name="T42" fmla="*/ 44 w 62"/>
                                <a:gd name="T43" fmla="*/ 2 h 56"/>
                                <a:gd name="T44" fmla="*/ 42 w 62"/>
                                <a:gd name="T45" fmla="*/ 0 h 56"/>
                                <a:gd name="T46" fmla="*/ 40 w 62"/>
                                <a:gd name="T47" fmla="*/ 0 h 56"/>
                                <a:gd name="T48" fmla="*/ 38 w 62"/>
                                <a:gd name="T49" fmla="*/ 0 h 56"/>
                                <a:gd name="T50" fmla="*/ 38 w 62"/>
                                <a:gd name="T51" fmla="*/ 2 h 56"/>
                                <a:gd name="T52" fmla="*/ 36 w 62"/>
                                <a:gd name="T53" fmla="*/ 2 h 56"/>
                                <a:gd name="T54" fmla="*/ 36 w 62"/>
                                <a:gd name="T55" fmla="*/ 4 h 56"/>
                                <a:gd name="T56" fmla="*/ 36 w 62"/>
                                <a:gd name="T57" fmla="*/ 7 h 56"/>
                                <a:gd name="T58" fmla="*/ 36 w 62"/>
                                <a:gd name="T59" fmla="*/ 9 h 56"/>
                                <a:gd name="T60" fmla="*/ 38 w 62"/>
                                <a:gd name="T61" fmla="*/ 9 h 56"/>
                                <a:gd name="T62" fmla="*/ 38 w 62"/>
                                <a:gd name="T63" fmla="*/ 11 h 56"/>
                                <a:gd name="T64" fmla="*/ 40 w 62"/>
                                <a:gd name="T65" fmla="*/ 13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56"/>
                                <a:gd name="T101" fmla="*/ 62 w 62"/>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56">
                                  <a:moveTo>
                                    <a:pt x="40" y="13"/>
                                  </a:moveTo>
                                  <a:lnTo>
                                    <a:pt x="0" y="45"/>
                                  </a:lnTo>
                                  <a:lnTo>
                                    <a:pt x="7" y="55"/>
                                  </a:lnTo>
                                  <a:lnTo>
                                    <a:pt x="47" y="24"/>
                                  </a:lnTo>
                                  <a:lnTo>
                                    <a:pt x="49" y="26"/>
                                  </a:lnTo>
                                  <a:lnTo>
                                    <a:pt x="50" y="28"/>
                                  </a:lnTo>
                                  <a:lnTo>
                                    <a:pt x="52" y="28"/>
                                  </a:lnTo>
                                  <a:lnTo>
                                    <a:pt x="55" y="30"/>
                                  </a:lnTo>
                                  <a:lnTo>
                                    <a:pt x="57" y="30"/>
                                  </a:lnTo>
                                  <a:lnTo>
                                    <a:pt x="59" y="30"/>
                                  </a:lnTo>
                                  <a:lnTo>
                                    <a:pt x="59" y="28"/>
                                  </a:lnTo>
                                  <a:lnTo>
                                    <a:pt x="61" y="26"/>
                                  </a:lnTo>
                                  <a:lnTo>
                                    <a:pt x="61" y="24"/>
                                  </a:lnTo>
                                  <a:lnTo>
                                    <a:pt x="59" y="21"/>
                                  </a:lnTo>
                                  <a:lnTo>
                                    <a:pt x="59" y="19"/>
                                  </a:lnTo>
                                  <a:lnTo>
                                    <a:pt x="57" y="17"/>
                                  </a:lnTo>
                                  <a:lnTo>
                                    <a:pt x="57" y="13"/>
                                  </a:lnTo>
                                  <a:lnTo>
                                    <a:pt x="55" y="11"/>
                                  </a:lnTo>
                                  <a:lnTo>
                                    <a:pt x="50" y="9"/>
                                  </a:lnTo>
                                  <a:lnTo>
                                    <a:pt x="49" y="7"/>
                                  </a:lnTo>
                                  <a:lnTo>
                                    <a:pt x="47" y="4"/>
                                  </a:lnTo>
                                  <a:lnTo>
                                    <a:pt x="44" y="2"/>
                                  </a:lnTo>
                                  <a:lnTo>
                                    <a:pt x="42" y="0"/>
                                  </a:lnTo>
                                  <a:lnTo>
                                    <a:pt x="40" y="0"/>
                                  </a:lnTo>
                                  <a:lnTo>
                                    <a:pt x="38" y="0"/>
                                  </a:lnTo>
                                  <a:lnTo>
                                    <a:pt x="38" y="2"/>
                                  </a:lnTo>
                                  <a:lnTo>
                                    <a:pt x="36" y="2"/>
                                  </a:lnTo>
                                  <a:lnTo>
                                    <a:pt x="36" y="4"/>
                                  </a:lnTo>
                                  <a:lnTo>
                                    <a:pt x="36" y="7"/>
                                  </a:lnTo>
                                  <a:lnTo>
                                    <a:pt x="36" y="9"/>
                                  </a:lnTo>
                                  <a:lnTo>
                                    <a:pt x="38" y="9"/>
                                  </a:lnTo>
                                  <a:lnTo>
                                    <a:pt x="38" y="11"/>
                                  </a:lnTo>
                                  <a:lnTo>
                                    <a:pt x="40"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68" name="Freeform 2297"/>
                            <p:cNvSpPr>
                              <a:spLocks/>
                            </p:cNvSpPr>
                            <p:nvPr/>
                          </p:nvSpPr>
                          <p:spPr bwMode="auto">
                            <a:xfrm>
                              <a:off x="3138" y="3425"/>
                              <a:ext cx="63" cy="34"/>
                            </a:xfrm>
                            <a:custGeom>
                              <a:avLst/>
                              <a:gdLst>
                                <a:gd name="T0" fmla="*/ 49 w 63"/>
                                <a:gd name="T1" fmla="*/ 10 h 34"/>
                                <a:gd name="T2" fmla="*/ 0 w 63"/>
                                <a:gd name="T3" fmla="*/ 20 h 34"/>
                                <a:gd name="T4" fmla="*/ 0 w 63"/>
                                <a:gd name="T5" fmla="*/ 20 h 34"/>
                                <a:gd name="T6" fmla="*/ 0 w 63"/>
                                <a:gd name="T7" fmla="*/ 20 h 34"/>
                                <a:gd name="T8" fmla="*/ 0 w 63"/>
                                <a:gd name="T9" fmla="*/ 20 h 34"/>
                                <a:gd name="T10" fmla="*/ 0 w 63"/>
                                <a:gd name="T11" fmla="*/ 20 h 34"/>
                                <a:gd name="T12" fmla="*/ 0 w 63"/>
                                <a:gd name="T13" fmla="*/ 20 h 34"/>
                                <a:gd name="T14" fmla="*/ 0 w 63"/>
                                <a:gd name="T15" fmla="*/ 20 h 34"/>
                                <a:gd name="T16" fmla="*/ 0 w 63"/>
                                <a:gd name="T17" fmla="*/ 20 h 34"/>
                                <a:gd name="T18" fmla="*/ 0 w 63"/>
                                <a:gd name="T19" fmla="*/ 20 h 34"/>
                                <a:gd name="T20" fmla="*/ 2 w 63"/>
                                <a:gd name="T21" fmla="*/ 33 h 34"/>
                                <a:gd name="T22" fmla="*/ 50 w 63"/>
                                <a:gd name="T23" fmla="*/ 22 h 34"/>
                                <a:gd name="T24" fmla="*/ 52 w 63"/>
                                <a:gd name="T25" fmla="*/ 24 h 34"/>
                                <a:gd name="T26" fmla="*/ 52 w 63"/>
                                <a:gd name="T27" fmla="*/ 26 h 34"/>
                                <a:gd name="T28" fmla="*/ 54 w 63"/>
                                <a:gd name="T29" fmla="*/ 28 h 34"/>
                                <a:gd name="T30" fmla="*/ 54 w 63"/>
                                <a:gd name="T31" fmla="*/ 31 h 34"/>
                                <a:gd name="T32" fmla="*/ 57 w 63"/>
                                <a:gd name="T33" fmla="*/ 31 h 34"/>
                                <a:gd name="T34" fmla="*/ 57 w 63"/>
                                <a:gd name="T35" fmla="*/ 33 h 34"/>
                                <a:gd name="T36" fmla="*/ 59 w 63"/>
                                <a:gd name="T37" fmla="*/ 33 h 34"/>
                                <a:gd name="T38" fmla="*/ 59 w 63"/>
                                <a:gd name="T39" fmla="*/ 33 h 34"/>
                                <a:gd name="T40" fmla="*/ 60 w 63"/>
                                <a:gd name="T41" fmla="*/ 33 h 34"/>
                                <a:gd name="T42" fmla="*/ 62 w 63"/>
                                <a:gd name="T43" fmla="*/ 31 h 34"/>
                                <a:gd name="T44" fmla="*/ 62 w 63"/>
                                <a:gd name="T45" fmla="*/ 28 h 34"/>
                                <a:gd name="T46" fmla="*/ 62 w 63"/>
                                <a:gd name="T47" fmla="*/ 26 h 34"/>
                                <a:gd name="T48" fmla="*/ 62 w 63"/>
                                <a:gd name="T49" fmla="*/ 24 h 34"/>
                                <a:gd name="T50" fmla="*/ 62 w 63"/>
                                <a:gd name="T51" fmla="*/ 20 h 34"/>
                                <a:gd name="T52" fmla="*/ 62 w 63"/>
                                <a:gd name="T53" fmla="*/ 18 h 34"/>
                                <a:gd name="T54" fmla="*/ 62 w 63"/>
                                <a:gd name="T55" fmla="*/ 14 h 34"/>
                                <a:gd name="T56" fmla="*/ 62 w 63"/>
                                <a:gd name="T57" fmla="*/ 10 h 34"/>
                                <a:gd name="T58" fmla="*/ 60 w 63"/>
                                <a:gd name="T59" fmla="*/ 8 h 34"/>
                                <a:gd name="T60" fmla="*/ 59 w 63"/>
                                <a:gd name="T61" fmla="*/ 6 h 34"/>
                                <a:gd name="T62" fmla="*/ 59 w 63"/>
                                <a:gd name="T63" fmla="*/ 2 h 34"/>
                                <a:gd name="T64" fmla="*/ 57 w 63"/>
                                <a:gd name="T65" fmla="*/ 2 h 34"/>
                                <a:gd name="T66" fmla="*/ 54 w 63"/>
                                <a:gd name="T67" fmla="*/ 0 h 34"/>
                                <a:gd name="T68" fmla="*/ 54 w 63"/>
                                <a:gd name="T69" fmla="*/ 0 h 34"/>
                                <a:gd name="T70" fmla="*/ 52 w 63"/>
                                <a:gd name="T71" fmla="*/ 0 h 34"/>
                                <a:gd name="T72" fmla="*/ 52 w 63"/>
                                <a:gd name="T73" fmla="*/ 0 h 34"/>
                                <a:gd name="T74" fmla="*/ 50 w 63"/>
                                <a:gd name="T75" fmla="*/ 0 h 34"/>
                                <a:gd name="T76" fmla="*/ 50 w 63"/>
                                <a:gd name="T77" fmla="*/ 2 h 34"/>
                                <a:gd name="T78" fmla="*/ 50 w 63"/>
                                <a:gd name="T79" fmla="*/ 2 h 34"/>
                                <a:gd name="T80" fmla="*/ 49 w 63"/>
                                <a:gd name="T81" fmla="*/ 4 h 34"/>
                                <a:gd name="T82" fmla="*/ 49 w 63"/>
                                <a:gd name="T83" fmla="*/ 6 h 34"/>
                                <a:gd name="T84" fmla="*/ 49 w 63"/>
                                <a:gd name="T85" fmla="*/ 8 h 34"/>
                                <a:gd name="T86" fmla="*/ 49 w 63"/>
                                <a:gd name="T87" fmla="*/ 10 h 34"/>
                                <a:gd name="T88" fmla="*/ 49 w 63"/>
                                <a:gd name="T89" fmla="*/ 10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
                                <a:gd name="T136" fmla="*/ 0 h 34"/>
                                <a:gd name="T137" fmla="*/ 63 w 63"/>
                                <a:gd name="T138" fmla="*/ 34 h 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 h="34">
                                  <a:moveTo>
                                    <a:pt x="49" y="10"/>
                                  </a:moveTo>
                                  <a:lnTo>
                                    <a:pt x="0" y="20"/>
                                  </a:lnTo>
                                  <a:lnTo>
                                    <a:pt x="2" y="33"/>
                                  </a:lnTo>
                                  <a:lnTo>
                                    <a:pt x="50" y="22"/>
                                  </a:lnTo>
                                  <a:lnTo>
                                    <a:pt x="52" y="24"/>
                                  </a:lnTo>
                                  <a:lnTo>
                                    <a:pt x="52" y="26"/>
                                  </a:lnTo>
                                  <a:lnTo>
                                    <a:pt x="54" y="28"/>
                                  </a:lnTo>
                                  <a:lnTo>
                                    <a:pt x="54" y="31"/>
                                  </a:lnTo>
                                  <a:lnTo>
                                    <a:pt x="57" y="31"/>
                                  </a:lnTo>
                                  <a:lnTo>
                                    <a:pt x="57" y="33"/>
                                  </a:lnTo>
                                  <a:lnTo>
                                    <a:pt x="59" y="33"/>
                                  </a:lnTo>
                                  <a:lnTo>
                                    <a:pt x="60" y="33"/>
                                  </a:lnTo>
                                  <a:lnTo>
                                    <a:pt x="62" y="31"/>
                                  </a:lnTo>
                                  <a:lnTo>
                                    <a:pt x="62" y="28"/>
                                  </a:lnTo>
                                  <a:lnTo>
                                    <a:pt x="62" y="26"/>
                                  </a:lnTo>
                                  <a:lnTo>
                                    <a:pt x="62" y="24"/>
                                  </a:lnTo>
                                  <a:lnTo>
                                    <a:pt x="62" y="20"/>
                                  </a:lnTo>
                                  <a:lnTo>
                                    <a:pt x="62" y="18"/>
                                  </a:lnTo>
                                  <a:lnTo>
                                    <a:pt x="62" y="14"/>
                                  </a:lnTo>
                                  <a:lnTo>
                                    <a:pt x="62" y="10"/>
                                  </a:lnTo>
                                  <a:lnTo>
                                    <a:pt x="60" y="8"/>
                                  </a:lnTo>
                                  <a:lnTo>
                                    <a:pt x="59" y="6"/>
                                  </a:lnTo>
                                  <a:lnTo>
                                    <a:pt x="59" y="2"/>
                                  </a:lnTo>
                                  <a:lnTo>
                                    <a:pt x="57" y="2"/>
                                  </a:lnTo>
                                  <a:lnTo>
                                    <a:pt x="54" y="0"/>
                                  </a:lnTo>
                                  <a:lnTo>
                                    <a:pt x="52" y="0"/>
                                  </a:lnTo>
                                  <a:lnTo>
                                    <a:pt x="50" y="0"/>
                                  </a:lnTo>
                                  <a:lnTo>
                                    <a:pt x="50" y="2"/>
                                  </a:lnTo>
                                  <a:lnTo>
                                    <a:pt x="49" y="4"/>
                                  </a:lnTo>
                                  <a:lnTo>
                                    <a:pt x="49" y="6"/>
                                  </a:lnTo>
                                  <a:lnTo>
                                    <a:pt x="49" y="8"/>
                                  </a:lnTo>
                                  <a:lnTo>
                                    <a:pt x="49" y="10"/>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69" name="Freeform 2298"/>
                            <p:cNvSpPr>
                              <a:spLocks/>
                            </p:cNvSpPr>
                            <p:nvPr/>
                          </p:nvSpPr>
                          <p:spPr bwMode="auto">
                            <a:xfrm>
                              <a:off x="3138" y="3425"/>
                              <a:ext cx="63" cy="34"/>
                            </a:xfrm>
                            <a:custGeom>
                              <a:avLst/>
                              <a:gdLst>
                                <a:gd name="T0" fmla="*/ 49 w 63"/>
                                <a:gd name="T1" fmla="*/ 10 h 34"/>
                                <a:gd name="T2" fmla="*/ 0 w 63"/>
                                <a:gd name="T3" fmla="*/ 20 h 34"/>
                                <a:gd name="T4" fmla="*/ 2 w 63"/>
                                <a:gd name="T5" fmla="*/ 33 h 34"/>
                                <a:gd name="T6" fmla="*/ 50 w 63"/>
                                <a:gd name="T7" fmla="*/ 22 h 34"/>
                                <a:gd name="T8" fmla="*/ 52 w 63"/>
                                <a:gd name="T9" fmla="*/ 24 h 34"/>
                                <a:gd name="T10" fmla="*/ 52 w 63"/>
                                <a:gd name="T11" fmla="*/ 26 h 34"/>
                                <a:gd name="T12" fmla="*/ 54 w 63"/>
                                <a:gd name="T13" fmla="*/ 28 h 34"/>
                                <a:gd name="T14" fmla="*/ 54 w 63"/>
                                <a:gd name="T15" fmla="*/ 31 h 34"/>
                                <a:gd name="T16" fmla="*/ 57 w 63"/>
                                <a:gd name="T17" fmla="*/ 31 h 34"/>
                                <a:gd name="T18" fmla="*/ 57 w 63"/>
                                <a:gd name="T19" fmla="*/ 33 h 34"/>
                                <a:gd name="T20" fmla="*/ 59 w 63"/>
                                <a:gd name="T21" fmla="*/ 33 h 34"/>
                                <a:gd name="T22" fmla="*/ 60 w 63"/>
                                <a:gd name="T23" fmla="*/ 33 h 34"/>
                                <a:gd name="T24" fmla="*/ 62 w 63"/>
                                <a:gd name="T25" fmla="*/ 31 h 34"/>
                                <a:gd name="T26" fmla="*/ 62 w 63"/>
                                <a:gd name="T27" fmla="*/ 28 h 34"/>
                                <a:gd name="T28" fmla="*/ 62 w 63"/>
                                <a:gd name="T29" fmla="*/ 26 h 34"/>
                                <a:gd name="T30" fmla="*/ 62 w 63"/>
                                <a:gd name="T31" fmla="*/ 24 h 34"/>
                                <a:gd name="T32" fmla="*/ 62 w 63"/>
                                <a:gd name="T33" fmla="*/ 20 h 34"/>
                                <a:gd name="T34" fmla="*/ 62 w 63"/>
                                <a:gd name="T35" fmla="*/ 18 h 34"/>
                                <a:gd name="T36" fmla="*/ 62 w 63"/>
                                <a:gd name="T37" fmla="*/ 14 h 34"/>
                                <a:gd name="T38" fmla="*/ 62 w 63"/>
                                <a:gd name="T39" fmla="*/ 10 h 34"/>
                                <a:gd name="T40" fmla="*/ 60 w 63"/>
                                <a:gd name="T41" fmla="*/ 8 h 34"/>
                                <a:gd name="T42" fmla="*/ 59 w 63"/>
                                <a:gd name="T43" fmla="*/ 6 h 34"/>
                                <a:gd name="T44" fmla="*/ 59 w 63"/>
                                <a:gd name="T45" fmla="*/ 2 h 34"/>
                                <a:gd name="T46" fmla="*/ 57 w 63"/>
                                <a:gd name="T47" fmla="*/ 2 h 34"/>
                                <a:gd name="T48" fmla="*/ 54 w 63"/>
                                <a:gd name="T49" fmla="*/ 0 h 34"/>
                                <a:gd name="T50" fmla="*/ 52 w 63"/>
                                <a:gd name="T51" fmla="*/ 0 h 34"/>
                                <a:gd name="T52" fmla="*/ 50 w 63"/>
                                <a:gd name="T53" fmla="*/ 0 h 34"/>
                                <a:gd name="T54" fmla="*/ 50 w 63"/>
                                <a:gd name="T55" fmla="*/ 2 h 34"/>
                                <a:gd name="T56" fmla="*/ 49 w 63"/>
                                <a:gd name="T57" fmla="*/ 4 h 34"/>
                                <a:gd name="T58" fmla="*/ 49 w 63"/>
                                <a:gd name="T59" fmla="*/ 6 h 34"/>
                                <a:gd name="T60" fmla="*/ 49 w 63"/>
                                <a:gd name="T61" fmla="*/ 8 h 34"/>
                                <a:gd name="T62" fmla="*/ 49 w 63"/>
                                <a:gd name="T63" fmla="*/ 10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34"/>
                                <a:gd name="T98" fmla="*/ 63 w 63"/>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34">
                                  <a:moveTo>
                                    <a:pt x="49" y="10"/>
                                  </a:moveTo>
                                  <a:lnTo>
                                    <a:pt x="0" y="20"/>
                                  </a:lnTo>
                                  <a:lnTo>
                                    <a:pt x="2" y="33"/>
                                  </a:lnTo>
                                  <a:lnTo>
                                    <a:pt x="50" y="22"/>
                                  </a:lnTo>
                                  <a:lnTo>
                                    <a:pt x="52" y="24"/>
                                  </a:lnTo>
                                  <a:lnTo>
                                    <a:pt x="52" y="26"/>
                                  </a:lnTo>
                                  <a:lnTo>
                                    <a:pt x="54" y="28"/>
                                  </a:lnTo>
                                  <a:lnTo>
                                    <a:pt x="54" y="31"/>
                                  </a:lnTo>
                                  <a:lnTo>
                                    <a:pt x="57" y="31"/>
                                  </a:lnTo>
                                  <a:lnTo>
                                    <a:pt x="57" y="33"/>
                                  </a:lnTo>
                                  <a:lnTo>
                                    <a:pt x="59" y="33"/>
                                  </a:lnTo>
                                  <a:lnTo>
                                    <a:pt x="60" y="33"/>
                                  </a:lnTo>
                                  <a:lnTo>
                                    <a:pt x="62" y="31"/>
                                  </a:lnTo>
                                  <a:lnTo>
                                    <a:pt x="62" y="28"/>
                                  </a:lnTo>
                                  <a:lnTo>
                                    <a:pt x="62" y="26"/>
                                  </a:lnTo>
                                  <a:lnTo>
                                    <a:pt x="62" y="24"/>
                                  </a:lnTo>
                                  <a:lnTo>
                                    <a:pt x="62" y="20"/>
                                  </a:lnTo>
                                  <a:lnTo>
                                    <a:pt x="62" y="18"/>
                                  </a:lnTo>
                                  <a:lnTo>
                                    <a:pt x="62" y="14"/>
                                  </a:lnTo>
                                  <a:lnTo>
                                    <a:pt x="62" y="10"/>
                                  </a:lnTo>
                                  <a:lnTo>
                                    <a:pt x="60" y="8"/>
                                  </a:lnTo>
                                  <a:lnTo>
                                    <a:pt x="59" y="6"/>
                                  </a:lnTo>
                                  <a:lnTo>
                                    <a:pt x="59" y="2"/>
                                  </a:lnTo>
                                  <a:lnTo>
                                    <a:pt x="57" y="2"/>
                                  </a:lnTo>
                                  <a:lnTo>
                                    <a:pt x="54" y="0"/>
                                  </a:lnTo>
                                  <a:lnTo>
                                    <a:pt x="52" y="0"/>
                                  </a:lnTo>
                                  <a:lnTo>
                                    <a:pt x="50" y="0"/>
                                  </a:lnTo>
                                  <a:lnTo>
                                    <a:pt x="50" y="2"/>
                                  </a:lnTo>
                                  <a:lnTo>
                                    <a:pt x="49" y="4"/>
                                  </a:lnTo>
                                  <a:lnTo>
                                    <a:pt x="49" y="6"/>
                                  </a:lnTo>
                                  <a:lnTo>
                                    <a:pt x="49" y="8"/>
                                  </a:lnTo>
                                  <a:lnTo>
                                    <a:pt x="49"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70" name="Freeform 2299"/>
                            <p:cNvSpPr>
                              <a:spLocks/>
                            </p:cNvSpPr>
                            <p:nvPr/>
                          </p:nvSpPr>
                          <p:spPr bwMode="auto">
                            <a:xfrm>
                              <a:off x="3130" y="3518"/>
                              <a:ext cx="63" cy="51"/>
                            </a:xfrm>
                            <a:custGeom>
                              <a:avLst/>
                              <a:gdLst>
                                <a:gd name="T0" fmla="*/ 48 w 63"/>
                                <a:gd name="T1" fmla="*/ 25 h 51"/>
                                <a:gd name="T2" fmla="*/ 6 w 63"/>
                                <a:gd name="T3" fmla="*/ 0 h 51"/>
                                <a:gd name="T4" fmla="*/ 6 w 63"/>
                                <a:gd name="T5" fmla="*/ 0 h 51"/>
                                <a:gd name="T6" fmla="*/ 6 w 63"/>
                                <a:gd name="T7" fmla="*/ 0 h 51"/>
                                <a:gd name="T8" fmla="*/ 6 w 63"/>
                                <a:gd name="T9" fmla="*/ 0 h 51"/>
                                <a:gd name="T10" fmla="*/ 6 w 63"/>
                                <a:gd name="T11" fmla="*/ 0 h 51"/>
                                <a:gd name="T12" fmla="*/ 6 w 63"/>
                                <a:gd name="T13" fmla="*/ 0 h 51"/>
                                <a:gd name="T14" fmla="*/ 6 w 63"/>
                                <a:gd name="T15" fmla="*/ 0 h 51"/>
                                <a:gd name="T16" fmla="*/ 6 w 63"/>
                                <a:gd name="T17" fmla="*/ 0 h 51"/>
                                <a:gd name="T18" fmla="*/ 6 w 63"/>
                                <a:gd name="T19" fmla="*/ 0 h 51"/>
                                <a:gd name="T20" fmla="*/ 0 w 63"/>
                                <a:gd name="T21" fmla="*/ 11 h 51"/>
                                <a:gd name="T22" fmla="*/ 42 w 63"/>
                                <a:gd name="T23" fmla="*/ 36 h 51"/>
                                <a:gd name="T24" fmla="*/ 42 w 63"/>
                                <a:gd name="T25" fmla="*/ 38 h 51"/>
                                <a:gd name="T26" fmla="*/ 42 w 63"/>
                                <a:gd name="T27" fmla="*/ 40 h 51"/>
                                <a:gd name="T28" fmla="*/ 42 w 63"/>
                                <a:gd name="T29" fmla="*/ 42 h 51"/>
                                <a:gd name="T30" fmla="*/ 40 w 63"/>
                                <a:gd name="T31" fmla="*/ 44 h 51"/>
                                <a:gd name="T32" fmla="*/ 40 w 63"/>
                                <a:gd name="T33" fmla="*/ 47 h 51"/>
                                <a:gd name="T34" fmla="*/ 42 w 63"/>
                                <a:gd name="T35" fmla="*/ 49 h 51"/>
                                <a:gd name="T36" fmla="*/ 42 w 63"/>
                                <a:gd name="T37" fmla="*/ 49 h 51"/>
                                <a:gd name="T38" fmla="*/ 42 w 63"/>
                                <a:gd name="T39" fmla="*/ 49 h 51"/>
                                <a:gd name="T40" fmla="*/ 43 w 63"/>
                                <a:gd name="T41" fmla="*/ 50 h 51"/>
                                <a:gd name="T42" fmla="*/ 45 w 63"/>
                                <a:gd name="T43" fmla="*/ 50 h 51"/>
                                <a:gd name="T44" fmla="*/ 48 w 63"/>
                                <a:gd name="T45" fmla="*/ 49 h 51"/>
                                <a:gd name="T46" fmla="*/ 50 w 63"/>
                                <a:gd name="T47" fmla="*/ 49 h 51"/>
                                <a:gd name="T48" fmla="*/ 52 w 63"/>
                                <a:gd name="T49" fmla="*/ 47 h 51"/>
                                <a:gd name="T50" fmla="*/ 54 w 63"/>
                                <a:gd name="T51" fmla="*/ 44 h 51"/>
                                <a:gd name="T52" fmla="*/ 54 w 63"/>
                                <a:gd name="T53" fmla="*/ 40 h 51"/>
                                <a:gd name="T54" fmla="*/ 57 w 63"/>
                                <a:gd name="T55" fmla="*/ 38 h 51"/>
                                <a:gd name="T56" fmla="*/ 58 w 63"/>
                                <a:gd name="T57" fmla="*/ 34 h 51"/>
                                <a:gd name="T58" fmla="*/ 60 w 63"/>
                                <a:gd name="T59" fmla="*/ 32 h 51"/>
                                <a:gd name="T60" fmla="*/ 60 w 63"/>
                                <a:gd name="T61" fmla="*/ 30 h 51"/>
                                <a:gd name="T62" fmla="*/ 60 w 63"/>
                                <a:gd name="T63" fmla="*/ 25 h 51"/>
                                <a:gd name="T64" fmla="*/ 62 w 63"/>
                                <a:gd name="T65" fmla="*/ 23 h 51"/>
                                <a:gd name="T66" fmla="*/ 60 w 63"/>
                                <a:gd name="T67" fmla="*/ 21 h 51"/>
                                <a:gd name="T68" fmla="*/ 60 w 63"/>
                                <a:gd name="T69" fmla="*/ 19 h 51"/>
                                <a:gd name="T70" fmla="*/ 60 w 63"/>
                                <a:gd name="T71" fmla="*/ 19 h 51"/>
                                <a:gd name="T72" fmla="*/ 58 w 63"/>
                                <a:gd name="T73" fmla="*/ 19 h 51"/>
                                <a:gd name="T74" fmla="*/ 58 w 63"/>
                                <a:gd name="T75" fmla="*/ 19 h 51"/>
                                <a:gd name="T76" fmla="*/ 57 w 63"/>
                                <a:gd name="T77" fmla="*/ 19 h 51"/>
                                <a:gd name="T78" fmla="*/ 54 w 63"/>
                                <a:gd name="T79" fmla="*/ 19 h 51"/>
                                <a:gd name="T80" fmla="*/ 54 w 63"/>
                                <a:gd name="T81" fmla="*/ 21 h 51"/>
                                <a:gd name="T82" fmla="*/ 52 w 63"/>
                                <a:gd name="T83" fmla="*/ 21 h 51"/>
                                <a:gd name="T84" fmla="*/ 50 w 63"/>
                                <a:gd name="T85" fmla="*/ 23 h 51"/>
                                <a:gd name="T86" fmla="*/ 48 w 63"/>
                                <a:gd name="T87" fmla="*/ 25 h 51"/>
                                <a:gd name="T88" fmla="*/ 48 w 63"/>
                                <a:gd name="T89" fmla="*/ 25 h 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
                                <a:gd name="T136" fmla="*/ 0 h 51"/>
                                <a:gd name="T137" fmla="*/ 63 w 63"/>
                                <a:gd name="T138" fmla="*/ 51 h 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 h="51">
                                  <a:moveTo>
                                    <a:pt x="48" y="25"/>
                                  </a:moveTo>
                                  <a:lnTo>
                                    <a:pt x="6" y="0"/>
                                  </a:lnTo>
                                  <a:lnTo>
                                    <a:pt x="0" y="11"/>
                                  </a:lnTo>
                                  <a:lnTo>
                                    <a:pt x="42" y="36"/>
                                  </a:lnTo>
                                  <a:lnTo>
                                    <a:pt x="42" y="38"/>
                                  </a:lnTo>
                                  <a:lnTo>
                                    <a:pt x="42" y="40"/>
                                  </a:lnTo>
                                  <a:lnTo>
                                    <a:pt x="42" y="42"/>
                                  </a:lnTo>
                                  <a:lnTo>
                                    <a:pt x="40" y="44"/>
                                  </a:lnTo>
                                  <a:lnTo>
                                    <a:pt x="40" y="47"/>
                                  </a:lnTo>
                                  <a:lnTo>
                                    <a:pt x="42" y="49"/>
                                  </a:lnTo>
                                  <a:lnTo>
                                    <a:pt x="43" y="50"/>
                                  </a:lnTo>
                                  <a:lnTo>
                                    <a:pt x="45" y="50"/>
                                  </a:lnTo>
                                  <a:lnTo>
                                    <a:pt x="48" y="49"/>
                                  </a:lnTo>
                                  <a:lnTo>
                                    <a:pt x="50" y="49"/>
                                  </a:lnTo>
                                  <a:lnTo>
                                    <a:pt x="52" y="47"/>
                                  </a:lnTo>
                                  <a:lnTo>
                                    <a:pt x="54" y="44"/>
                                  </a:lnTo>
                                  <a:lnTo>
                                    <a:pt x="54" y="40"/>
                                  </a:lnTo>
                                  <a:lnTo>
                                    <a:pt x="57" y="38"/>
                                  </a:lnTo>
                                  <a:lnTo>
                                    <a:pt x="58" y="34"/>
                                  </a:lnTo>
                                  <a:lnTo>
                                    <a:pt x="60" y="32"/>
                                  </a:lnTo>
                                  <a:lnTo>
                                    <a:pt x="60" y="30"/>
                                  </a:lnTo>
                                  <a:lnTo>
                                    <a:pt x="60" y="25"/>
                                  </a:lnTo>
                                  <a:lnTo>
                                    <a:pt x="62" y="23"/>
                                  </a:lnTo>
                                  <a:lnTo>
                                    <a:pt x="60" y="21"/>
                                  </a:lnTo>
                                  <a:lnTo>
                                    <a:pt x="60" y="19"/>
                                  </a:lnTo>
                                  <a:lnTo>
                                    <a:pt x="58" y="19"/>
                                  </a:lnTo>
                                  <a:lnTo>
                                    <a:pt x="57" y="19"/>
                                  </a:lnTo>
                                  <a:lnTo>
                                    <a:pt x="54" y="19"/>
                                  </a:lnTo>
                                  <a:lnTo>
                                    <a:pt x="54" y="21"/>
                                  </a:lnTo>
                                  <a:lnTo>
                                    <a:pt x="52" y="21"/>
                                  </a:lnTo>
                                  <a:lnTo>
                                    <a:pt x="50" y="23"/>
                                  </a:lnTo>
                                  <a:lnTo>
                                    <a:pt x="48" y="25"/>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71" name="Freeform 2300"/>
                            <p:cNvSpPr>
                              <a:spLocks/>
                            </p:cNvSpPr>
                            <p:nvPr/>
                          </p:nvSpPr>
                          <p:spPr bwMode="auto">
                            <a:xfrm>
                              <a:off x="3130" y="3518"/>
                              <a:ext cx="63" cy="51"/>
                            </a:xfrm>
                            <a:custGeom>
                              <a:avLst/>
                              <a:gdLst>
                                <a:gd name="T0" fmla="*/ 48 w 63"/>
                                <a:gd name="T1" fmla="*/ 25 h 51"/>
                                <a:gd name="T2" fmla="*/ 6 w 63"/>
                                <a:gd name="T3" fmla="*/ 0 h 51"/>
                                <a:gd name="T4" fmla="*/ 0 w 63"/>
                                <a:gd name="T5" fmla="*/ 11 h 51"/>
                                <a:gd name="T6" fmla="*/ 42 w 63"/>
                                <a:gd name="T7" fmla="*/ 36 h 51"/>
                                <a:gd name="T8" fmla="*/ 42 w 63"/>
                                <a:gd name="T9" fmla="*/ 38 h 51"/>
                                <a:gd name="T10" fmla="*/ 42 w 63"/>
                                <a:gd name="T11" fmla="*/ 40 h 51"/>
                                <a:gd name="T12" fmla="*/ 42 w 63"/>
                                <a:gd name="T13" fmla="*/ 42 h 51"/>
                                <a:gd name="T14" fmla="*/ 40 w 63"/>
                                <a:gd name="T15" fmla="*/ 44 h 51"/>
                                <a:gd name="T16" fmla="*/ 40 w 63"/>
                                <a:gd name="T17" fmla="*/ 47 h 51"/>
                                <a:gd name="T18" fmla="*/ 42 w 63"/>
                                <a:gd name="T19" fmla="*/ 49 h 51"/>
                                <a:gd name="T20" fmla="*/ 43 w 63"/>
                                <a:gd name="T21" fmla="*/ 50 h 51"/>
                                <a:gd name="T22" fmla="*/ 45 w 63"/>
                                <a:gd name="T23" fmla="*/ 50 h 51"/>
                                <a:gd name="T24" fmla="*/ 48 w 63"/>
                                <a:gd name="T25" fmla="*/ 49 h 51"/>
                                <a:gd name="T26" fmla="*/ 50 w 63"/>
                                <a:gd name="T27" fmla="*/ 49 h 51"/>
                                <a:gd name="T28" fmla="*/ 52 w 63"/>
                                <a:gd name="T29" fmla="*/ 47 h 51"/>
                                <a:gd name="T30" fmla="*/ 54 w 63"/>
                                <a:gd name="T31" fmla="*/ 44 h 51"/>
                                <a:gd name="T32" fmla="*/ 54 w 63"/>
                                <a:gd name="T33" fmla="*/ 40 h 51"/>
                                <a:gd name="T34" fmla="*/ 57 w 63"/>
                                <a:gd name="T35" fmla="*/ 38 h 51"/>
                                <a:gd name="T36" fmla="*/ 58 w 63"/>
                                <a:gd name="T37" fmla="*/ 34 h 51"/>
                                <a:gd name="T38" fmla="*/ 60 w 63"/>
                                <a:gd name="T39" fmla="*/ 32 h 51"/>
                                <a:gd name="T40" fmla="*/ 60 w 63"/>
                                <a:gd name="T41" fmla="*/ 30 h 51"/>
                                <a:gd name="T42" fmla="*/ 60 w 63"/>
                                <a:gd name="T43" fmla="*/ 25 h 51"/>
                                <a:gd name="T44" fmla="*/ 62 w 63"/>
                                <a:gd name="T45" fmla="*/ 23 h 51"/>
                                <a:gd name="T46" fmla="*/ 60 w 63"/>
                                <a:gd name="T47" fmla="*/ 21 h 51"/>
                                <a:gd name="T48" fmla="*/ 60 w 63"/>
                                <a:gd name="T49" fmla="*/ 19 h 51"/>
                                <a:gd name="T50" fmla="*/ 58 w 63"/>
                                <a:gd name="T51" fmla="*/ 19 h 51"/>
                                <a:gd name="T52" fmla="*/ 57 w 63"/>
                                <a:gd name="T53" fmla="*/ 19 h 51"/>
                                <a:gd name="T54" fmla="*/ 54 w 63"/>
                                <a:gd name="T55" fmla="*/ 19 h 51"/>
                                <a:gd name="T56" fmla="*/ 54 w 63"/>
                                <a:gd name="T57" fmla="*/ 21 h 51"/>
                                <a:gd name="T58" fmla="*/ 52 w 63"/>
                                <a:gd name="T59" fmla="*/ 21 h 51"/>
                                <a:gd name="T60" fmla="*/ 50 w 63"/>
                                <a:gd name="T61" fmla="*/ 23 h 51"/>
                                <a:gd name="T62" fmla="*/ 48 w 63"/>
                                <a:gd name="T63" fmla="*/ 25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51"/>
                                <a:gd name="T98" fmla="*/ 63 w 63"/>
                                <a:gd name="T99" fmla="*/ 51 h 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51">
                                  <a:moveTo>
                                    <a:pt x="48" y="25"/>
                                  </a:moveTo>
                                  <a:lnTo>
                                    <a:pt x="6" y="0"/>
                                  </a:lnTo>
                                  <a:lnTo>
                                    <a:pt x="0" y="11"/>
                                  </a:lnTo>
                                  <a:lnTo>
                                    <a:pt x="42" y="36"/>
                                  </a:lnTo>
                                  <a:lnTo>
                                    <a:pt x="42" y="38"/>
                                  </a:lnTo>
                                  <a:lnTo>
                                    <a:pt x="42" y="40"/>
                                  </a:lnTo>
                                  <a:lnTo>
                                    <a:pt x="42" y="42"/>
                                  </a:lnTo>
                                  <a:lnTo>
                                    <a:pt x="40" y="44"/>
                                  </a:lnTo>
                                  <a:lnTo>
                                    <a:pt x="40" y="47"/>
                                  </a:lnTo>
                                  <a:lnTo>
                                    <a:pt x="42" y="49"/>
                                  </a:lnTo>
                                  <a:lnTo>
                                    <a:pt x="43" y="50"/>
                                  </a:lnTo>
                                  <a:lnTo>
                                    <a:pt x="45" y="50"/>
                                  </a:lnTo>
                                  <a:lnTo>
                                    <a:pt x="48" y="49"/>
                                  </a:lnTo>
                                  <a:lnTo>
                                    <a:pt x="50" y="49"/>
                                  </a:lnTo>
                                  <a:lnTo>
                                    <a:pt x="52" y="47"/>
                                  </a:lnTo>
                                  <a:lnTo>
                                    <a:pt x="54" y="44"/>
                                  </a:lnTo>
                                  <a:lnTo>
                                    <a:pt x="54" y="40"/>
                                  </a:lnTo>
                                  <a:lnTo>
                                    <a:pt x="57" y="38"/>
                                  </a:lnTo>
                                  <a:lnTo>
                                    <a:pt x="58" y="34"/>
                                  </a:lnTo>
                                  <a:lnTo>
                                    <a:pt x="60" y="32"/>
                                  </a:lnTo>
                                  <a:lnTo>
                                    <a:pt x="60" y="30"/>
                                  </a:lnTo>
                                  <a:lnTo>
                                    <a:pt x="60" y="25"/>
                                  </a:lnTo>
                                  <a:lnTo>
                                    <a:pt x="62" y="23"/>
                                  </a:lnTo>
                                  <a:lnTo>
                                    <a:pt x="60" y="21"/>
                                  </a:lnTo>
                                  <a:lnTo>
                                    <a:pt x="60" y="19"/>
                                  </a:lnTo>
                                  <a:lnTo>
                                    <a:pt x="58" y="19"/>
                                  </a:lnTo>
                                  <a:lnTo>
                                    <a:pt x="57" y="19"/>
                                  </a:lnTo>
                                  <a:lnTo>
                                    <a:pt x="54" y="19"/>
                                  </a:lnTo>
                                  <a:lnTo>
                                    <a:pt x="54" y="21"/>
                                  </a:lnTo>
                                  <a:lnTo>
                                    <a:pt x="52" y="21"/>
                                  </a:lnTo>
                                  <a:lnTo>
                                    <a:pt x="50" y="23"/>
                                  </a:lnTo>
                                  <a:lnTo>
                                    <a:pt x="48"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72" name="Freeform 2301"/>
                            <p:cNvSpPr>
                              <a:spLocks/>
                            </p:cNvSpPr>
                            <p:nvPr/>
                          </p:nvSpPr>
                          <p:spPr bwMode="auto">
                            <a:xfrm>
                              <a:off x="3100" y="3558"/>
                              <a:ext cx="56" cy="62"/>
                            </a:xfrm>
                            <a:custGeom>
                              <a:avLst/>
                              <a:gdLst>
                                <a:gd name="T0" fmla="*/ 40 w 56"/>
                                <a:gd name="T1" fmla="*/ 40 h 62"/>
                                <a:gd name="T2" fmla="*/ 11 w 56"/>
                                <a:gd name="T3" fmla="*/ 0 h 62"/>
                                <a:gd name="T4" fmla="*/ 11 w 56"/>
                                <a:gd name="T5" fmla="*/ 0 h 62"/>
                                <a:gd name="T6" fmla="*/ 11 w 56"/>
                                <a:gd name="T7" fmla="*/ 0 h 62"/>
                                <a:gd name="T8" fmla="*/ 11 w 56"/>
                                <a:gd name="T9" fmla="*/ 0 h 62"/>
                                <a:gd name="T10" fmla="*/ 11 w 56"/>
                                <a:gd name="T11" fmla="*/ 0 h 62"/>
                                <a:gd name="T12" fmla="*/ 11 w 56"/>
                                <a:gd name="T13" fmla="*/ 0 h 62"/>
                                <a:gd name="T14" fmla="*/ 11 w 56"/>
                                <a:gd name="T15" fmla="*/ 0 h 62"/>
                                <a:gd name="T16" fmla="*/ 11 w 56"/>
                                <a:gd name="T17" fmla="*/ 0 h 62"/>
                                <a:gd name="T18" fmla="*/ 11 w 56"/>
                                <a:gd name="T19" fmla="*/ 0 h 62"/>
                                <a:gd name="T20" fmla="*/ 0 w 56"/>
                                <a:gd name="T21" fmla="*/ 9 h 62"/>
                                <a:gd name="T22" fmla="*/ 30 w 56"/>
                                <a:gd name="T23" fmla="*/ 48 h 62"/>
                                <a:gd name="T24" fmla="*/ 30 w 56"/>
                                <a:gd name="T25" fmla="*/ 50 h 62"/>
                                <a:gd name="T26" fmla="*/ 28 w 56"/>
                                <a:gd name="T27" fmla="*/ 52 h 62"/>
                                <a:gd name="T28" fmla="*/ 25 w 56"/>
                                <a:gd name="T29" fmla="*/ 55 h 62"/>
                                <a:gd name="T30" fmla="*/ 25 w 56"/>
                                <a:gd name="T31" fmla="*/ 55 h 62"/>
                                <a:gd name="T32" fmla="*/ 25 w 56"/>
                                <a:gd name="T33" fmla="*/ 57 h 62"/>
                                <a:gd name="T34" fmla="*/ 25 w 56"/>
                                <a:gd name="T35" fmla="*/ 59 h 62"/>
                                <a:gd name="T36" fmla="*/ 25 w 56"/>
                                <a:gd name="T37" fmla="*/ 59 h 62"/>
                                <a:gd name="T38" fmla="*/ 25 w 56"/>
                                <a:gd name="T39" fmla="*/ 61 h 62"/>
                                <a:gd name="T40" fmla="*/ 28 w 56"/>
                                <a:gd name="T41" fmla="*/ 61 h 62"/>
                                <a:gd name="T42" fmla="*/ 28 w 56"/>
                                <a:gd name="T43" fmla="*/ 61 h 62"/>
                                <a:gd name="T44" fmla="*/ 30 w 56"/>
                                <a:gd name="T45" fmla="*/ 61 h 62"/>
                                <a:gd name="T46" fmla="*/ 32 w 56"/>
                                <a:gd name="T47" fmla="*/ 61 h 62"/>
                                <a:gd name="T48" fmla="*/ 36 w 56"/>
                                <a:gd name="T49" fmla="*/ 61 h 62"/>
                                <a:gd name="T50" fmla="*/ 38 w 56"/>
                                <a:gd name="T51" fmla="*/ 59 h 62"/>
                                <a:gd name="T52" fmla="*/ 40 w 56"/>
                                <a:gd name="T53" fmla="*/ 57 h 62"/>
                                <a:gd name="T54" fmla="*/ 44 w 56"/>
                                <a:gd name="T55" fmla="*/ 55 h 62"/>
                                <a:gd name="T56" fmla="*/ 47 w 56"/>
                                <a:gd name="T57" fmla="*/ 52 h 62"/>
                                <a:gd name="T58" fmla="*/ 49 w 56"/>
                                <a:gd name="T59" fmla="*/ 50 h 62"/>
                                <a:gd name="T60" fmla="*/ 50 w 56"/>
                                <a:gd name="T61" fmla="*/ 48 h 62"/>
                                <a:gd name="T62" fmla="*/ 53 w 56"/>
                                <a:gd name="T63" fmla="*/ 47 h 62"/>
                                <a:gd name="T64" fmla="*/ 53 w 56"/>
                                <a:gd name="T65" fmla="*/ 44 h 62"/>
                                <a:gd name="T66" fmla="*/ 55 w 56"/>
                                <a:gd name="T67" fmla="*/ 42 h 62"/>
                                <a:gd name="T68" fmla="*/ 55 w 56"/>
                                <a:gd name="T69" fmla="*/ 42 h 62"/>
                                <a:gd name="T70" fmla="*/ 53 w 56"/>
                                <a:gd name="T71" fmla="*/ 40 h 62"/>
                                <a:gd name="T72" fmla="*/ 53 w 56"/>
                                <a:gd name="T73" fmla="*/ 40 h 62"/>
                                <a:gd name="T74" fmla="*/ 53 w 56"/>
                                <a:gd name="T75" fmla="*/ 38 h 62"/>
                                <a:gd name="T76" fmla="*/ 50 w 56"/>
                                <a:gd name="T77" fmla="*/ 38 h 62"/>
                                <a:gd name="T78" fmla="*/ 49 w 56"/>
                                <a:gd name="T79" fmla="*/ 38 h 62"/>
                                <a:gd name="T80" fmla="*/ 47 w 56"/>
                                <a:gd name="T81" fmla="*/ 38 h 62"/>
                                <a:gd name="T82" fmla="*/ 44 w 56"/>
                                <a:gd name="T83" fmla="*/ 40 h 62"/>
                                <a:gd name="T84" fmla="*/ 42 w 56"/>
                                <a:gd name="T85" fmla="*/ 40 h 62"/>
                                <a:gd name="T86" fmla="*/ 40 w 56"/>
                                <a:gd name="T87" fmla="*/ 40 h 62"/>
                                <a:gd name="T88" fmla="*/ 40 w 56"/>
                                <a:gd name="T89" fmla="*/ 40 h 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2"/>
                                <a:gd name="T137" fmla="*/ 56 w 56"/>
                                <a:gd name="T138" fmla="*/ 62 h 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2">
                                  <a:moveTo>
                                    <a:pt x="40" y="40"/>
                                  </a:moveTo>
                                  <a:lnTo>
                                    <a:pt x="11" y="0"/>
                                  </a:lnTo>
                                  <a:lnTo>
                                    <a:pt x="0" y="9"/>
                                  </a:lnTo>
                                  <a:lnTo>
                                    <a:pt x="30" y="48"/>
                                  </a:lnTo>
                                  <a:lnTo>
                                    <a:pt x="30" y="50"/>
                                  </a:lnTo>
                                  <a:lnTo>
                                    <a:pt x="28" y="52"/>
                                  </a:lnTo>
                                  <a:lnTo>
                                    <a:pt x="25" y="55"/>
                                  </a:lnTo>
                                  <a:lnTo>
                                    <a:pt x="25" y="57"/>
                                  </a:lnTo>
                                  <a:lnTo>
                                    <a:pt x="25" y="59"/>
                                  </a:lnTo>
                                  <a:lnTo>
                                    <a:pt x="25" y="61"/>
                                  </a:lnTo>
                                  <a:lnTo>
                                    <a:pt x="28" y="61"/>
                                  </a:lnTo>
                                  <a:lnTo>
                                    <a:pt x="30" y="61"/>
                                  </a:lnTo>
                                  <a:lnTo>
                                    <a:pt x="32" y="61"/>
                                  </a:lnTo>
                                  <a:lnTo>
                                    <a:pt x="36" y="61"/>
                                  </a:lnTo>
                                  <a:lnTo>
                                    <a:pt x="38" y="59"/>
                                  </a:lnTo>
                                  <a:lnTo>
                                    <a:pt x="40" y="57"/>
                                  </a:lnTo>
                                  <a:lnTo>
                                    <a:pt x="44" y="55"/>
                                  </a:lnTo>
                                  <a:lnTo>
                                    <a:pt x="47" y="52"/>
                                  </a:lnTo>
                                  <a:lnTo>
                                    <a:pt x="49" y="50"/>
                                  </a:lnTo>
                                  <a:lnTo>
                                    <a:pt x="50" y="48"/>
                                  </a:lnTo>
                                  <a:lnTo>
                                    <a:pt x="53" y="47"/>
                                  </a:lnTo>
                                  <a:lnTo>
                                    <a:pt x="53" y="44"/>
                                  </a:lnTo>
                                  <a:lnTo>
                                    <a:pt x="55" y="42"/>
                                  </a:lnTo>
                                  <a:lnTo>
                                    <a:pt x="53" y="40"/>
                                  </a:lnTo>
                                  <a:lnTo>
                                    <a:pt x="53" y="38"/>
                                  </a:lnTo>
                                  <a:lnTo>
                                    <a:pt x="50" y="38"/>
                                  </a:lnTo>
                                  <a:lnTo>
                                    <a:pt x="49" y="38"/>
                                  </a:lnTo>
                                  <a:lnTo>
                                    <a:pt x="47" y="38"/>
                                  </a:lnTo>
                                  <a:lnTo>
                                    <a:pt x="44" y="40"/>
                                  </a:lnTo>
                                  <a:lnTo>
                                    <a:pt x="42" y="40"/>
                                  </a:lnTo>
                                  <a:lnTo>
                                    <a:pt x="40" y="40"/>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73" name="Freeform 2302"/>
                            <p:cNvSpPr>
                              <a:spLocks/>
                            </p:cNvSpPr>
                            <p:nvPr/>
                          </p:nvSpPr>
                          <p:spPr bwMode="auto">
                            <a:xfrm>
                              <a:off x="3100" y="3558"/>
                              <a:ext cx="56" cy="62"/>
                            </a:xfrm>
                            <a:custGeom>
                              <a:avLst/>
                              <a:gdLst>
                                <a:gd name="T0" fmla="*/ 40 w 56"/>
                                <a:gd name="T1" fmla="*/ 40 h 62"/>
                                <a:gd name="T2" fmla="*/ 11 w 56"/>
                                <a:gd name="T3" fmla="*/ 0 h 62"/>
                                <a:gd name="T4" fmla="*/ 0 w 56"/>
                                <a:gd name="T5" fmla="*/ 9 h 62"/>
                                <a:gd name="T6" fmla="*/ 30 w 56"/>
                                <a:gd name="T7" fmla="*/ 48 h 62"/>
                                <a:gd name="T8" fmla="*/ 30 w 56"/>
                                <a:gd name="T9" fmla="*/ 50 h 62"/>
                                <a:gd name="T10" fmla="*/ 28 w 56"/>
                                <a:gd name="T11" fmla="*/ 52 h 62"/>
                                <a:gd name="T12" fmla="*/ 25 w 56"/>
                                <a:gd name="T13" fmla="*/ 55 h 62"/>
                                <a:gd name="T14" fmla="*/ 25 w 56"/>
                                <a:gd name="T15" fmla="*/ 57 h 62"/>
                                <a:gd name="T16" fmla="*/ 25 w 56"/>
                                <a:gd name="T17" fmla="*/ 59 h 62"/>
                                <a:gd name="T18" fmla="*/ 25 w 56"/>
                                <a:gd name="T19" fmla="*/ 61 h 62"/>
                                <a:gd name="T20" fmla="*/ 28 w 56"/>
                                <a:gd name="T21" fmla="*/ 61 h 62"/>
                                <a:gd name="T22" fmla="*/ 30 w 56"/>
                                <a:gd name="T23" fmla="*/ 61 h 62"/>
                                <a:gd name="T24" fmla="*/ 32 w 56"/>
                                <a:gd name="T25" fmla="*/ 61 h 62"/>
                                <a:gd name="T26" fmla="*/ 36 w 56"/>
                                <a:gd name="T27" fmla="*/ 61 h 62"/>
                                <a:gd name="T28" fmla="*/ 38 w 56"/>
                                <a:gd name="T29" fmla="*/ 59 h 62"/>
                                <a:gd name="T30" fmla="*/ 40 w 56"/>
                                <a:gd name="T31" fmla="*/ 57 h 62"/>
                                <a:gd name="T32" fmla="*/ 44 w 56"/>
                                <a:gd name="T33" fmla="*/ 55 h 62"/>
                                <a:gd name="T34" fmla="*/ 47 w 56"/>
                                <a:gd name="T35" fmla="*/ 52 h 62"/>
                                <a:gd name="T36" fmla="*/ 49 w 56"/>
                                <a:gd name="T37" fmla="*/ 50 h 62"/>
                                <a:gd name="T38" fmla="*/ 50 w 56"/>
                                <a:gd name="T39" fmla="*/ 48 h 62"/>
                                <a:gd name="T40" fmla="*/ 53 w 56"/>
                                <a:gd name="T41" fmla="*/ 47 h 62"/>
                                <a:gd name="T42" fmla="*/ 53 w 56"/>
                                <a:gd name="T43" fmla="*/ 44 h 62"/>
                                <a:gd name="T44" fmla="*/ 55 w 56"/>
                                <a:gd name="T45" fmla="*/ 42 h 62"/>
                                <a:gd name="T46" fmla="*/ 53 w 56"/>
                                <a:gd name="T47" fmla="*/ 40 h 62"/>
                                <a:gd name="T48" fmla="*/ 53 w 56"/>
                                <a:gd name="T49" fmla="*/ 38 h 62"/>
                                <a:gd name="T50" fmla="*/ 50 w 56"/>
                                <a:gd name="T51" fmla="*/ 38 h 62"/>
                                <a:gd name="T52" fmla="*/ 49 w 56"/>
                                <a:gd name="T53" fmla="*/ 38 h 62"/>
                                <a:gd name="T54" fmla="*/ 47 w 56"/>
                                <a:gd name="T55" fmla="*/ 38 h 62"/>
                                <a:gd name="T56" fmla="*/ 44 w 56"/>
                                <a:gd name="T57" fmla="*/ 40 h 62"/>
                                <a:gd name="T58" fmla="*/ 42 w 56"/>
                                <a:gd name="T59" fmla="*/ 40 h 62"/>
                                <a:gd name="T60" fmla="*/ 40 w 56"/>
                                <a:gd name="T61" fmla="*/ 40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62"/>
                                <a:gd name="T95" fmla="*/ 56 w 56"/>
                                <a:gd name="T96" fmla="*/ 62 h 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62">
                                  <a:moveTo>
                                    <a:pt x="40" y="40"/>
                                  </a:moveTo>
                                  <a:lnTo>
                                    <a:pt x="11" y="0"/>
                                  </a:lnTo>
                                  <a:lnTo>
                                    <a:pt x="0" y="9"/>
                                  </a:lnTo>
                                  <a:lnTo>
                                    <a:pt x="30" y="48"/>
                                  </a:lnTo>
                                  <a:lnTo>
                                    <a:pt x="30" y="50"/>
                                  </a:lnTo>
                                  <a:lnTo>
                                    <a:pt x="28" y="52"/>
                                  </a:lnTo>
                                  <a:lnTo>
                                    <a:pt x="25" y="55"/>
                                  </a:lnTo>
                                  <a:lnTo>
                                    <a:pt x="25" y="57"/>
                                  </a:lnTo>
                                  <a:lnTo>
                                    <a:pt x="25" y="59"/>
                                  </a:lnTo>
                                  <a:lnTo>
                                    <a:pt x="25" y="61"/>
                                  </a:lnTo>
                                  <a:lnTo>
                                    <a:pt x="28" y="61"/>
                                  </a:lnTo>
                                  <a:lnTo>
                                    <a:pt x="30" y="61"/>
                                  </a:lnTo>
                                  <a:lnTo>
                                    <a:pt x="32" y="61"/>
                                  </a:lnTo>
                                  <a:lnTo>
                                    <a:pt x="36" y="61"/>
                                  </a:lnTo>
                                  <a:lnTo>
                                    <a:pt x="38" y="59"/>
                                  </a:lnTo>
                                  <a:lnTo>
                                    <a:pt x="40" y="57"/>
                                  </a:lnTo>
                                  <a:lnTo>
                                    <a:pt x="44" y="55"/>
                                  </a:lnTo>
                                  <a:lnTo>
                                    <a:pt x="47" y="52"/>
                                  </a:lnTo>
                                  <a:lnTo>
                                    <a:pt x="49" y="50"/>
                                  </a:lnTo>
                                  <a:lnTo>
                                    <a:pt x="50" y="48"/>
                                  </a:lnTo>
                                  <a:lnTo>
                                    <a:pt x="53" y="47"/>
                                  </a:lnTo>
                                  <a:lnTo>
                                    <a:pt x="53" y="44"/>
                                  </a:lnTo>
                                  <a:lnTo>
                                    <a:pt x="55" y="42"/>
                                  </a:lnTo>
                                  <a:lnTo>
                                    <a:pt x="53" y="40"/>
                                  </a:lnTo>
                                  <a:lnTo>
                                    <a:pt x="53" y="38"/>
                                  </a:lnTo>
                                  <a:lnTo>
                                    <a:pt x="50" y="38"/>
                                  </a:lnTo>
                                  <a:lnTo>
                                    <a:pt x="49" y="38"/>
                                  </a:lnTo>
                                  <a:lnTo>
                                    <a:pt x="47" y="38"/>
                                  </a:lnTo>
                                  <a:lnTo>
                                    <a:pt x="44" y="40"/>
                                  </a:lnTo>
                                  <a:lnTo>
                                    <a:pt x="42" y="40"/>
                                  </a:lnTo>
                                  <a:lnTo>
                                    <a:pt x="4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74" name="Freeform 2303"/>
                            <p:cNvSpPr>
                              <a:spLocks/>
                            </p:cNvSpPr>
                            <p:nvPr/>
                          </p:nvSpPr>
                          <p:spPr bwMode="auto">
                            <a:xfrm>
                              <a:off x="3021" y="3583"/>
                              <a:ext cx="37" cy="64"/>
                            </a:xfrm>
                            <a:custGeom>
                              <a:avLst/>
                              <a:gdLst>
                                <a:gd name="T0" fmla="*/ 25 w 37"/>
                                <a:gd name="T1" fmla="*/ 48 h 64"/>
                                <a:gd name="T2" fmla="*/ 25 w 37"/>
                                <a:gd name="T3" fmla="*/ 0 h 64"/>
                                <a:gd name="T4" fmla="*/ 25 w 37"/>
                                <a:gd name="T5" fmla="*/ 0 h 64"/>
                                <a:gd name="T6" fmla="*/ 25 w 37"/>
                                <a:gd name="T7" fmla="*/ 0 h 64"/>
                                <a:gd name="T8" fmla="*/ 25 w 37"/>
                                <a:gd name="T9" fmla="*/ 0 h 64"/>
                                <a:gd name="T10" fmla="*/ 25 w 37"/>
                                <a:gd name="T11" fmla="*/ 0 h 64"/>
                                <a:gd name="T12" fmla="*/ 25 w 37"/>
                                <a:gd name="T13" fmla="*/ 0 h 64"/>
                                <a:gd name="T14" fmla="*/ 25 w 37"/>
                                <a:gd name="T15" fmla="*/ 0 h 64"/>
                                <a:gd name="T16" fmla="*/ 25 w 37"/>
                                <a:gd name="T17" fmla="*/ 0 h 64"/>
                                <a:gd name="T18" fmla="*/ 12 w 37"/>
                                <a:gd name="T19" fmla="*/ 0 h 64"/>
                                <a:gd name="T20" fmla="*/ 12 w 37"/>
                                <a:gd name="T21" fmla="*/ 48 h 64"/>
                                <a:gd name="T22" fmla="*/ 10 w 37"/>
                                <a:gd name="T23" fmla="*/ 50 h 64"/>
                                <a:gd name="T24" fmla="*/ 8 w 37"/>
                                <a:gd name="T25" fmla="*/ 50 h 64"/>
                                <a:gd name="T26" fmla="*/ 6 w 37"/>
                                <a:gd name="T27" fmla="*/ 50 h 64"/>
                                <a:gd name="T28" fmla="*/ 4 w 37"/>
                                <a:gd name="T29" fmla="*/ 52 h 64"/>
                                <a:gd name="T30" fmla="*/ 2 w 37"/>
                                <a:gd name="T31" fmla="*/ 52 h 64"/>
                                <a:gd name="T32" fmla="*/ 2 w 37"/>
                                <a:gd name="T33" fmla="*/ 52 h 64"/>
                                <a:gd name="T34" fmla="*/ 2 w 37"/>
                                <a:gd name="T35" fmla="*/ 54 h 64"/>
                                <a:gd name="T36" fmla="*/ 0 w 37"/>
                                <a:gd name="T37" fmla="*/ 54 h 64"/>
                                <a:gd name="T38" fmla="*/ 2 w 37"/>
                                <a:gd name="T39" fmla="*/ 56 h 64"/>
                                <a:gd name="T40" fmla="*/ 2 w 37"/>
                                <a:gd name="T41" fmla="*/ 58 h 64"/>
                                <a:gd name="T42" fmla="*/ 4 w 37"/>
                                <a:gd name="T43" fmla="*/ 58 h 64"/>
                                <a:gd name="T44" fmla="*/ 6 w 37"/>
                                <a:gd name="T45" fmla="*/ 60 h 64"/>
                                <a:gd name="T46" fmla="*/ 8 w 37"/>
                                <a:gd name="T47" fmla="*/ 60 h 64"/>
                                <a:gd name="T48" fmla="*/ 12 w 37"/>
                                <a:gd name="T49" fmla="*/ 63 h 64"/>
                                <a:gd name="T50" fmla="*/ 14 w 37"/>
                                <a:gd name="T51" fmla="*/ 63 h 64"/>
                                <a:gd name="T52" fmla="*/ 19 w 37"/>
                                <a:gd name="T53" fmla="*/ 63 h 64"/>
                                <a:gd name="T54" fmla="*/ 22 w 37"/>
                                <a:gd name="T55" fmla="*/ 63 h 64"/>
                                <a:gd name="T56" fmla="*/ 25 w 37"/>
                                <a:gd name="T57" fmla="*/ 63 h 64"/>
                                <a:gd name="T58" fmla="*/ 27 w 37"/>
                                <a:gd name="T59" fmla="*/ 60 h 64"/>
                                <a:gd name="T60" fmla="*/ 31 w 37"/>
                                <a:gd name="T61" fmla="*/ 60 h 64"/>
                                <a:gd name="T62" fmla="*/ 34 w 37"/>
                                <a:gd name="T63" fmla="*/ 58 h 64"/>
                                <a:gd name="T64" fmla="*/ 36 w 37"/>
                                <a:gd name="T65" fmla="*/ 58 h 64"/>
                                <a:gd name="T66" fmla="*/ 36 w 37"/>
                                <a:gd name="T67" fmla="*/ 56 h 64"/>
                                <a:gd name="T68" fmla="*/ 36 w 37"/>
                                <a:gd name="T69" fmla="*/ 56 h 64"/>
                                <a:gd name="T70" fmla="*/ 36 w 37"/>
                                <a:gd name="T71" fmla="*/ 54 h 64"/>
                                <a:gd name="T72" fmla="*/ 36 w 37"/>
                                <a:gd name="T73" fmla="*/ 54 h 64"/>
                                <a:gd name="T74" fmla="*/ 34 w 37"/>
                                <a:gd name="T75" fmla="*/ 52 h 64"/>
                                <a:gd name="T76" fmla="*/ 34 w 37"/>
                                <a:gd name="T77" fmla="*/ 52 h 64"/>
                                <a:gd name="T78" fmla="*/ 31 w 37"/>
                                <a:gd name="T79" fmla="*/ 50 h 64"/>
                                <a:gd name="T80" fmla="*/ 29 w 37"/>
                                <a:gd name="T81" fmla="*/ 50 h 64"/>
                                <a:gd name="T82" fmla="*/ 27 w 37"/>
                                <a:gd name="T83" fmla="*/ 50 h 64"/>
                                <a:gd name="T84" fmla="*/ 25 w 37"/>
                                <a:gd name="T85" fmla="*/ 48 h 64"/>
                                <a:gd name="T86" fmla="*/ 25 w 37"/>
                                <a:gd name="T87" fmla="*/ 48 h 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
                                <a:gd name="T133" fmla="*/ 0 h 64"/>
                                <a:gd name="T134" fmla="*/ 37 w 37"/>
                                <a:gd name="T135" fmla="*/ 64 h 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 h="64">
                                  <a:moveTo>
                                    <a:pt x="25" y="48"/>
                                  </a:moveTo>
                                  <a:lnTo>
                                    <a:pt x="25" y="0"/>
                                  </a:lnTo>
                                  <a:lnTo>
                                    <a:pt x="12" y="0"/>
                                  </a:lnTo>
                                  <a:lnTo>
                                    <a:pt x="12" y="48"/>
                                  </a:lnTo>
                                  <a:lnTo>
                                    <a:pt x="10" y="50"/>
                                  </a:lnTo>
                                  <a:lnTo>
                                    <a:pt x="8" y="50"/>
                                  </a:lnTo>
                                  <a:lnTo>
                                    <a:pt x="6" y="50"/>
                                  </a:lnTo>
                                  <a:lnTo>
                                    <a:pt x="4" y="52"/>
                                  </a:lnTo>
                                  <a:lnTo>
                                    <a:pt x="2" y="52"/>
                                  </a:lnTo>
                                  <a:lnTo>
                                    <a:pt x="2" y="54"/>
                                  </a:lnTo>
                                  <a:lnTo>
                                    <a:pt x="0" y="54"/>
                                  </a:lnTo>
                                  <a:lnTo>
                                    <a:pt x="2" y="56"/>
                                  </a:lnTo>
                                  <a:lnTo>
                                    <a:pt x="2" y="58"/>
                                  </a:lnTo>
                                  <a:lnTo>
                                    <a:pt x="4" y="58"/>
                                  </a:lnTo>
                                  <a:lnTo>
                                    <a:pt x="6" y="60"/>
                                  </a:lnTo>
                                  <a:lnTo>
                                    <a:pt x="8" y="60"/>
                                  </a:lnTo>
                                  <a:lnTo>
                                    <a:pt x="12" y="63"/>
                                  </a:lnTo>
                                  <a:lnTo>
                                    <a:pt x="14" y="63"/>
                                  </a:lnTo>
                                  <a:lnTo>
                                    <a:pt x="19" y="63"/>
                                  </a:lnTo>
                                  <a:lnTo>
                                    <a:pt x="22" y="63"/>
                                  </a:lnTo>
                                  <a:lnTo>
                                    <a:pt x="25" y="63"/>
                                  </a:lnTo>
                                  <a:lnTo>
                                    <a:pt x="27" y="60"/>
                                  </a:lnTo>
                                  <a:lnTo>
                                    <a:pt x="31" y="60"/>
                                  </a:lnTo>
                                  <a:lnTo>
                                    <a:pt x="34" y="58"/>
                                  </a:lnTo>
                                  <a:lnTo>
                                    <a:pt x="36" y="58"/>
                                  </a:lnTo>
                                  <a:lnTo>
                                    <a:pt x="36" y="56"/>
                                  </a:lnTo>
                                  <a:lnTo>
                                    <a:pt x="36" y="54"/>
                                  </a:lnTo>
                                  <a:lnTo>
                                    <a:pt x="34" y="52"/>
                                  </a:lnTo>
                                  <a:lnTo>
                                    <a:pt x="31" y="50"/>
                                  </a:lnTo>
                                  <a:lnTo>
                                    <a:pt x="29" y="50"/>
                                  </a:lnTo>
                                  <a:lnTo>
                                    <a:pt x="27" y="50"/>
                                  </a:lnTo>
                                  <a:lnTo>
                                    <a:pt x="25" y="48"/>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75" name="Freeform 2304"/>
                            <p:cNvSpPr>
                              <a:spLocks/>
                            </p:cNvSpPr>
                            <p:nvPr/>
                          </p:nvSpPr>
                          <p:spPr bwMode="auto">
                            <a:xfrm>
                              <a:off x="3021" y="3583"/>
                              <a:ext cx="37" cy="64"/>
                            </a:xfrm>
                            <a:custGeom>
                              <a:avLst/>
                              <a:gdLst>
                                <a:gd name="T0" fmla="*/ 25 w 37"/>
                                <a:gd name="T1" fmla="*/ 48 h 64"/>
                                <a:gd name="T2" fmla="*/ 25 w 37"/>
                                <a:gd name="T3" fmla="*/ 0 h 64"/>
                                <a:gd name="T4" fmla="*/ 12 w 37"/>
                                <a:gd name="T5" fmla="*/ 0 h 64"/>
                                <a:gd name="T6" fmla="*/ 12 w 37"/>
                                <a:gd name="T7" fmla="*/ 48 h 64"/>
                                <a:gd name="T8" fmla="*/ 10 w 37"/>
                                <a:gd name="T9" fmla="*/ 50 h 64"/>
                                <a:gd name="T10" fmla="*/ 8 w 37"/>
                                <a:gd name="T11" fmla="*/ 50 h 64"/>
                                <a:gd name="T12" fmla="*/ 6 w 37"/>
                                <a:gd name="T13" fmla="*/ 50 h 64"/>
                                <a:gd name="T14" fmla="*/ 4 w 37"/>
                                <a:gd name="T15" fmla="*/ 52 h 64"/>
                                <a:gd name="T16" fmla="*/ 2 w 37"/>
                                <a:gd name="T17" fmla="*/ 52 h 64"/>
                                <a:gd name="T18" fmla="*/ 2 w 37"/>
                                <a:gd name="T19" fmla="*/ 54 h 64"/>
                                <a:gd name="T20" fmla="*/ 0 w 37"/>
                                <a:gd name="T21" fmla="*/ 54 h 64"/>
                                <a:gd name="T22" fmla="*/ 2 w 37"/>
                                <a:gd name="T23" fmla="*/ 56 h 64"/>
                                <a:gd name="T24" fmla="*/ 2 w 37"/>
                                <a:gd name="T25" fmla="*/ 58 h 64"/>
                                <a:gd name="T26" fmla="*/ 4 w 37"/>
                                <a:gd name="T27" fmla="*/ 58 h 64"/>
                                <a:gd name="T28" fmla="*/ 6 w 37"/>
                                <a:gd name="T29" fmla="*/ 60 h 64"/>
                                <a:gd name="T30" fmla="*/ 8 w 37"/>
                                <a:gd name="T31" fmla="*/ 60 h 64"/>
                                <a:gd name="T32" fmla="*/ 12 w 37"/>
                                <a:gd name="T33" fmla="*/ 63 h 64"/>
                                <a:gd name="T34" fmla="*/ 14 w 37"/>
                                <a:gd name="T35" fmla="*/ 63 h 64"/>
                                <a:gd name="T36" fmla="*/ 19 w 37"/>
                                <a:gd name="T37" fmla="*/ 63 h 64"/>
                                <a:gd name="T38" fmla="*/ 22 w 37"/>
                                <a:gd name="T39" fmla="*/ 63 h 64"/>
                                <a:gd name="T40" fmla="*/ 25 w 37"/>
                                <a:gd name="T41" fmla="*/ 63 h 64"/>
                                <a:gd name="T42" fmla="*/ 27 w 37"/>
                                <a:gd name="T43" fmla="*/ 60 h 64"/>
                                <a:gd name="T44" fmla="*/ 31 w 37"/>
                                <a:gd name="T45" fmla="*/ 60 h 64"/>
                                <a:gd name="T46" fmla="*/ 34 w 37"/>
                                <a:gd name="T47" fmla="*/ 58 h 64"/>
                                <a:gd name="T48" fmla="*/ 36 w 37"/>
                                <a:gd name="T49" fmla="*/ 58 h 64"/>
                                <a:gd name="T50" fmla="*/ 36 w 37"/>
                                <a:gd name="T51" fmla="*/ 56 h 64"/>
                                <a:gd name="T52" fmla="*/ 36 w 37"/>
                                <a:gd name="T53" fmla="*/ 54 h 64"/>
                                <a:gd name="T54" fmla="*/ 34 w 37"/>
                                <a:gd name="T55" fmla="*/ 52 h 64"/>
                                <a:gd name="T56" fmla="*/ 31 w 37"/>
                                <a:gd name="T57" fmla="*/ 50 h 64"/>
                                <a:gd name="T58" fmla="*/ 29 w 37"/>
                                <a:gd name="T59" fmla="*/ 50 h 64"/>
                                <a:gd name="T60" fmla="*/ 27 w 37"/>
                                <a:gd name="T61" fmla="*/ 50 h 64"/>
                                <a:gd name="T62" fmla="*/ 25 w 37"/>
                                <a:gd name="T63" fmla="*/ 48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64"/>
                                <a:gd name="T98" fmla="*/ 37 w 37"/>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64">
                                  <a:moveTo>
                                    <a:pt x="25" y="48"/>
                                  </a:moveTo>
                                  <a:lnTo>
                                    <a:pt x="25" y="0"/>
                                  </a:lnTo>
                                  <a:lnTo>
                                    <a:pt x="12" y="0"/>
                                  </a:lnTo>
                                  <a:lnTo>
                                    <a:pt x="12" y="48"/>
                                  </a:lnTo>
                                  <a:lnTo>
                                    <a:pt x="10" y="50"/>
                                  </a:lnTo>
                                  <a:lnTo>
                                    <a:pt x="8" y="50"/>
                                  </a:lnTo>
                                  <a:lnTo>
                                    <a:pt x="6" y="50"/>
                                  </a:lnTo>
                                  <a:lnTo>
                                    <a:pt x="4" y="52"/>
                                  </a:lnTo>
                                  <a:lnTo>
                                    <a:pt x="2" y="52"/>
                                  </a:lnTo>
                                  <a:lnTo>
                                    <a:pt x="2" y="54"/>
                                  </a:lnTo>
                                  <a:lnTo>
                                    <a:pt x="0" y="54"/>
                                  </a:lnTo>
                                  <a:lnTo>
                                    <a:pt x="2" y="56"/>
                                  </a:lnTo>
                                  <a:lnTo>
                                    <a:pt x="2" y="58"/>
                                  </a:lnTo>
                                  <a:lnTo>
                                    <a:pt x="4" y="58"/>
                                  </a:lnTo>
                                  <a:lnTo>
                                    <a:pt x="6" y="60"/>
                                  </a:lnTo>
                                  <a:lnTo>
                                    <a:pt x="8" y="60"/>
                                  </a:lnTo>
                                  <a:lnTo>
                                    <a:pt x="12" y="63"/>
                                  </a:lnTo>
                                  <a:lnTo>
                                    <a:pt x="14" y="63"/>
                                  </a:lnTo>
                                  <a:lnTo>
                                    <a:pt x="19" y="63"/>
                                  </a:lnTo>
                                  <a:lnTo>
                                    <a:pt x="22" y="63"/>
                                  </a:lnTo>
                                  <a:lnTo>
                                    <a:pt x="25" y="63"/>
                                  </a:lnTo>
                                  <a:lnTo>
                                    <a:pt x="27" y="60"/>
                                  </a:lnTo>
                                  <a:lnTo>
                                    <a:pt x="31" y="60"/>
                                  </a:lnTo>
                                  <a:lnTo>
                                    <a:pt x="34" y="58"/>
                                  </a:lnTo>
                                  <a:lnTo>
                                    <a:pt x="36" y="58"/>
                                  </a:lnTo>
                                  <a:lnTo>
                                    <a:pt x="36" y="56"/>
                                  </a:lnTo>
                                  <a:lnTo>
                                    <a:pt x="36" y="54"/>
                                  </a:lnTo>
                                  <a:lnTo>
                                    <a:pt x="34" y="52"/>
                                  </a:lnTo>
                                  <a:lnTo>
                                    <a:pt x="31" y="50"/>
                                  </a:lnTo>
                                  <a:lnTo>
                                    <a:pt x="29" y="50"/>
                                  </a:lnTo>
                                  <a:lnTo>
                                    <a:pt x="27" y="50"/>
                                  </a:lnTo>
                                  <a:lnTo>
                                    <a:pt x="25"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76" name="Freeform 2305"/>
                            <p:cNvSpPr>
                              <a:spLocks/>
                            </p:cNvSpPr>
                            <p:nvPr/>
                          </p:nvSpPr>
                          <p:spPr bwMode="auto">
                            <a:xfrm>
                              <a:off x="2963" y="3571"/>
                              <a:ext cx="44" cy="65"/>
                            </a:xfrm>
                            <a:custGeom>
                              <a:avLst/>
                              <a:gdLst>
                                <a:gd name="T0" fmla="*/ 25 w 44"/>
                                <a:gd name="T1" fmla="*/ 50 h 65"/>
                                <a:gd name="T2" fmla="*/ 43 w 44"/>
                                <a:gd name="T3" fmla="*/ 4 h 65"/>
                                <a:gd name="T4" fmla="*/ 43 w 44"/>
                                <a:gd name="T5" fmla="*/ 4 h 65"/>
                                <a:gd name="T6" fmla="*/ 43 w 44"/>
                                <a:gd name="T7" fmla="*/ 4 h 65"/>
                                <a:gd name="T8" fmla="*/ 43 w 44"/>
                                <a:gd name="T9" fmla="*/ 4 h 65"/>
                                <a:gd name="T10" fmla="*/ 43 w 44"/>
                                <a:gd name="T11" fmla="*/ 4 h 65"/>
                                <a:gd name="T12" fmla="*/ 43 w 44"/>
                                <a:gd name="T13" fmla="*/ 4 h 65"/>
                                <a:gd name="T14" fmla="*/ 43 w 44"/>
                                <a:gd name="T15" fmla="*/ 4 h 65"/>
                                <a:gd name="T16" fmla="*/ 43 w 44"/>
                                <a:gd name="T17" fmla="*/ 4 h 65"/>
                                <a:gd name="T18" fmla="*/ 32 w 44"/>
                                <a:gd name="T19" fmla="*/ 0 h 65"/>
                                <a:gd name="T20" fmla="*/ 14 w 44"/>
                                <a:gd name="T21" fmla="*/ 46 h 65"/>
                                <a:gd name="T22" fmla="*/ 12 w 44"/>
                                <a:gd name="T23" fmla="*/ 46 h 65"/>
                                <a:gd name="T24" fmla="*/ 10 w 44"/>
                                <a:gd name="T25" fmla="*/ 46 h 65"/>
                                <a:gd name="T26" fmla="*/ 8 w 44"/>
                                <a:gd name="T27" fmla="*/ 46 h 65"/>
                                <a:gd name="T28" fmla="*/ 6 w 44"/>
                                <a:gd name="T29" fmla="*/ 46 h 65"/>
                                <a:gd name="T30" fmla="*/ 4 w 44"/>
                                <a:gd name="T31" fmla="*/ 46 h 65"/>
                                <a:gd name="T32" fmla="*/ 2 w 44"/>
                                <a:gd name="T33" fmla="*/ 46 h 65"/>
                                <a:gd name="T34" fmla="*/ 2 w 44"/>
                                <a:gd name="T35" fmla="*/ 48 h 65"/>
                                <a:gd name="T36" fmla="*/ 2 w 44"/>
                                <a:gd name="T37" fmla="*/ 48 h 65"/>
                                <a:gd name="T38" fmla="*/ 0 w 44"/>
                                <a:gd name="T39" fmla="*/ 50 h 65"/>
                                <a:gd name="T40" fmla="*/ 2 w 44"/>
                                <a:gd name="T41" fmla="*/ 50 h 65"/>
                                <a:gd name="T42" fmla="*/ 2 w 44"/>
                                <a:gd name="T43" fmla="*/ 52 h 65"/>
                                <a:gd name="T44" fmla="*/ 4 w 44"/>
                                <a:gd name="T45" fmla="*/ 54 h 65"/>
                                <a:gd name="T46" fmla="*/ 6 w 44"/>
                                <a:gd name="T47" fmla="*/ 56 h 65"/>
                                <a:gd name="T48" fmla="*/ 8 w 44"/>
                                <a:gd name="T49" fmla="*/ 59 h 65"/>
                                <a:gd name="T50" fmla="*/ 12 w 44"/>
                                <a:gd name="T51" fmla="*/ 59 h 65"/>
                                <a:gd name="T52" fmla="*/ 14 w 44"/>
                                <a:gd name="T53" fmla="*/ 60 h 65"/>
                                <a:gd name="T54" fmla="*/ 19 w 44"/>
                                <a:gd name="T55" fmla="*/ 62 h 65"/>
                                <a:gd name="T56" fmla="*/ 21 w 44"/>
                                <a:gd name="T57" fmla="*/ 62 h 65"/>
                                <a:gd name="T58" fmla="*/ 25 w 44"/>
                                <a:gd name="T59" fmla="*/ 62 h 65"/>
                                <a:gd name="T60" fmla="*/ 27 w 44"/>
                                <a:gd name="T61" fmla="*/ 64 h 65"/>
                                <a:gd name="T62" fmla="*/ 28 w 44"/>
                                <a:gd name="T63" fmla="*/ 62 h 65"/>
                                <a:gd name="T64" fmla="*/ 30 w 44"/>
                                <a:gd name="T65" fmla="*/ 62 h 65"/>
                                <a:gd name="T66" fmla="*/ 32 w 44"/>
                                <a:gd name="T67" fmla="*/ 62 h 65"/>
                                <a:gd name="T68" fmla="*/ 32 w 44"/>
                                <a:gd name="T69" fmla="*/ 60 h 65"/>
                                <a:gd name="T70" fmla="*/ 32 w 44"/>
                                <a:gd name="T71" fmla="*/ 60 h 65"/>
                                <a:gd name="T72" fmla="*/ 32 w 44"/>
                                <a:gd name="T73" fmla="*/ 59 h 65"/>
                                <a:gd name="T74" fmla="*/ 32 w 44"/>
                                <a:gd name="T75" fmla="*/ 59 h 65"/>
                                <a:gd name="T76" fmla="*/ 30 w 44"/>
                                <a:gd name="T77" fmla="*/ 56 h 65"/>
                                <a:gd name="T78" fmla="*/ 30 w 44"/>
                                <a:gd name="T79" fmla="*/ 54 h 65"/>
                                <a:gd name="T80" fmla="*/ 28 w 44"/>
                                <a:gd name="T81" fmla="*/ 54 h 65"/>
                                <a:gd name="T82" fmla="*/ 27 w 44"/>
                                <a:gd name="T83" fmla="*/ 52 h 65"/>
                                <a:gd name="T84" fmla="*/ 25 w 44"/>
                                <a:gd name="T85" fmla="*/ 50 h 65"/>
                                <a:gd name="T86" fmla="*/ 25 w 44"/>
                                <a:gd name="T87" fmla="*/ 50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65"/>
                                <a:gd name="T134" fmla="*/ 44 w 44"/>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65">
                                  <a:moveTo>
                                    <a:pt x="25" y="50"/>
                                  </a:moveTo>
                                  <a:lnTo>
                                    <a:pt x="43" y="4"/>
                                  </a:lnTo>
                                  <a:lnTo>
                                    <a:pt x="32" y="0"/>
                                  </a:lnTo>
                                  <a:lnTo>
                                    <a:pt x="14" y="46"/>
                                  </a:lnTo>
                                  <a:lnTo>
                                    <a:pt x="12" y="46"/>
                                  </a:lnTo>
                                  <a:lnTo>
                                    <a:pt x="10" y="46"/>
                                  </a:lnTo>
                                  <a:lnTo>
                                    <a:pt x="8" y="46"/>
                                  </a:lnTo>
                                  <a:lnTo>
                                    <a:pt x="6" y="46"/>
                                  </a:lnTo>
                                  <a:lnTo>
                                    <a:pt x="4" y="46"/>
                                  </a:lnTo>
                                  <a:lnTo>
                                    <a:pt x="2" y="46"/>
                                  </a:lnTo>
                                  <a:lnTo>
                                    <a:pt x="2" y="48"/>
                                  </a:lnTo>
                                  <a:lnTo>
                                    <a:pt x="0" y="50"/>
                                  </a:lnTo>
                                  <a:lnTo>
                                    <a:pt x="2" y="50"/>
                                  </a:lnTo>
                                  <a:lnTo>
                                    <a:pt x="2" y="52"/>
                                  </a:lnTo>
                                  <a:lnTo>
                                    <a:pt x="4" y="54"/>
                                  </a:lnTo>
                                  <a:lnTo>
                                    <a:pt x="6" y="56"/>
                                  </a:lnTo>
                                  <a:lnTo>
                                    <a:pt x="8" y="59"/>
                                  </a:lnTo>
                                  <a:lnTo>
                                    <a:pt x="12" y="59"/>
                                  </a:lnTo>
                                  <a:lnTo>
                                    <a:pt x="14" y="60"/>
                                  </a:lnTo>
                                  <a:lnTo>
                                    <a:pt x="19" y="62"/>
                                  </a:lnTo>
                                  <a:lnTo>
                                    <a:pt x="21" y="62"/>
                                  </a:lnTo>
                                  <a:lnTo>
                                    <a:pt x="25" y="62"/>
                                  </a:lnTo>
                                  <a:lnTo>
                                    <a:pt x="27" y="64"/>
                                  </a:lnTo>
                                  <a:lnTo>
                                    <a:pt x="28" y="62"/>
                                  </a:lnTo>
                                  <a:lnTo>
                                    <a:pt x="30" y="62"/>
                                  </a:lnTo>
                                  <a:lnTo>
                                    <a:pt x="32" y="62"/>
                                  </a:lnTo>
                                  <a:lnTo>
                                    <a:pt x="32" y="60"/>
                                  </a:lnTo>
                                  <a:lnTo>
                                    <a:pt x="32" y="59"/>
                                  </a:lnTo>
                                  <a:lnTo>
                                    <a:pt x="30" y="56"/>
                                  </a:lnTo>
                                  <a:lnTo>
                                    <a:pt x="30" y="54"/>
                                  </a:lnTo>
                                  <a:lnTo>
                                    <a:pt x="28" y="54"/>
                                  </a:lnTo>
                                  <a:lnTo>
                                    <a:pt x="27" y="52"/>
                                  </a:lnTo>
                                  <a:lnTo>
                                    <a:pt x="25" y="50"/>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77" name="Freeform 2306"/>
                            <p:cNvSpPr>
                              <a:spLocks/>
                            </p:cNvSpPr>
                            <p:nvPr/>
                          </p:nvSpPr>
                          <p:spPr bwMode="auto">
                            <a:xfrm>
                              <a:off x="2963" y="3571"/>
                              <a:ext cx="44" cy="65"/>
                            </a:xfrm>
                            <a:custGeom>
                              <a:avLst/>
                              <a:gdLst>
                                <a:gd name="T0" fmla="*/ 25 w 44"/>
                                <a:gd name="T1" fmla="*/ 50 h 65"/>
                                <a:gd name="T2" fmla="*/ 43 w 44"/>
                                <a:gd name="T3" fmla="*/ 4 h 65"/>
                                <a:gd name="T4" fmla="*/ 32 w 44"/>
                                <a:gd name="T5" fmla="*/ 0 h 65"/>
                                <a:gd name="T6" fmla="*/ 14 w 44"/>
                                <a:gd name="T7" fmla="*/ 46 h 65"/>
                                <a:gd name="T8" fmla="*/ 12 w 44"/>
                                <a:gd name="T9" fmla="*/ 46 h 65"/>
                                <a:gd name="T10" fmla="*/ 10 w 44"/>
                                <a:gd name="T11" fmla="*/ 46 h 65"/>
                                <a:gd name="T12" fmla="*/ 8 w 44"/>
                                <a:gd name="T13" fmla="*/ 46 h 65"/>
                                <a:gd name="T14" fmla="*/ 6 w 44"/>
                                <a:gd name="T15" fmla="*/ 46 h 65"/>
                                <a:gd name="T16" fmla="*/ 4 w 44"/>
                                <a:gd name="T17" fmla="*/ 46 h 65"/>
                                <a:gd name="T18" fmla="*/ 2 w 44"/>
                                <a:gd name="T19" fmla="*/ 46 h 65"/>
                                <a:gd name="T20" fmla="*/ 2 w 44"/>
                                <a:gd name="T21" fmla="*/ 48 h 65"/>
                                <a:gd name="T22" fmla="*/ 0 w 44"/>
                                <a:gd name="T23" fmla="*/ 50 h 65"/>
                                <a:gd name="T24" fmla="*/ 2 w 44"/>
                                <a:gd name="T25" fmla="*/ 50 h 65"/>
                                <a:gd name="T26" fmla="*/ 2 w 44"/>
                                <a:gd name="T27" fmla="*/ 52 h 65"/>
                                <a:gd name="T28" fmla="*/ 4 w 44"/>
                                <a:gd name="T29" fmla="*/ 54 h 65"/>
                                <a:gd name="T30" fmla="*/ 6 w 44"/>
                                <a:gd name="T31" fmla="*/ 56 h 65"/>
                                <a:gd name="T32" fmla="*/ 8 w 44"/>
                                <a:gd name="T33" fmla="*/ 59 h 65"/>
                                <a:gd name="T34" fmla="*/ 12 w 44"/>
                                <a:gd name="T35" fmla="*/ 59 h 65"/>
                                <a:gd name="T36" fmla="*/ 14 w 44"/>
                                <a:gd name="T37" fmla="*/ 60 h 65"/>
                                <a:gd name="T38" fmla="*/ 19 w 44"/>
                                <a:gd name="T39" fmla="*/ 62 h 65"/>
                                <a:gd name="T40" fmla="*/ 21 w 44"/>
                                <a:gd name="T41" fmla="*/ 62 h 65"/>
                                <a:gd name="T42" fmla="*/ 25 w 44"/>
                                <a:gd name="T43" fmla="*/ 62 h 65"/>
                                <a:gd name="T44" fmla="*/ 27 w 44"/>
                                <a:gd name="T45" fmla="*/ 64 h 65"/>
                                <a:gd name="T46" fmla="*/ 28 w 44"/>
                                <a:gd name="T47" fmla="*/ 62 h 65"/>
                                <a:gd name="T48" fmla="*/ 30 w 44"/>
                                <a:gd name="T49" fmla="*/ 62 h 65"/>
                                <a:gd name="T50" fmla="*/ 32 w 44"/>
                                <a:gd name="T51" fmla="*/ 62 h 65"/>
                                <a:gd name="T52" fmla="*/ 32 w 44"/>
                                <a:gd name="T53" fmla="*/ 60 h 65"/>
                                <a:gd name="T54" fmla="*/ 32 w 44"/>
                                <a:gd name="T55" fmla="*/ 59 h 65"/>
                                <a:gd name="T56" fmla="*/ 30 w 44"/>
                                <a:gd name="T57" fmla="*/ 56 h 65"/>
                                <a:gd name="T58" fmla="*/ 30 w 44"/>
                                <a:gd name="T59" fmla="*/ 54 h 65"/>
                                <a:gd name="T60" fmla="*/ 28 w 44"/>
                                <a:gd name="T61" fmla="*/ 54 h 65"/>
                                <a:gd name="T62" fmla="*/ 27 w 44"/>
                                <a:gd name="T63" fmla="*/ 52 h 65"/>
                                <a:gd name="T64" fmla="*/ 25 w 44"/>
                                <a:gd name="T65" fmla="*/ 5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65"/>
                                <a:gd name="T101" fmla="*/ 44 w 4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65">
                                  <a:moveTo>
                                    <a:pt x="25" y="50"/>
                                  </a:moveTo>
                                  <a:lnTo>
                                    <a:pt x="43" y="4"/>
                                  </a:lnTo>
                                  <a:lnTo>
                                    <a:pt x="32" y="0"/>
                                  </a:lnTo>
                                  <a:lnTo>
                                    <a:pt x="14" y="46"/>
                                  </a:lnTo>
                                  <a:lnTo>
                                    <a:pt x="12" y="46"/>
                                  </a:lnTo>
                                  <a:lnTo>
                                    <a:pt x="10" y="46"/>
                                  </a:lnTo>
                                  <a:lnTo>
                                    <a:pt x="8" y="46"/>
                                  </a:lnTo>
                                  <a:lnTo>
                                    <a:pt x="6" y="46"/>
                                  </a:lnTo>
                                  <a:lnTo>
                                    <a:pt x="4" y="46"/>
                                  </a:lnTo>
                                  <a:lnTo>
                                    <a:pt x="2" y="46"/>
                                  </a:lnTo>
                                  <a:lnTo>
                                    <a:pt x="2" y="48"/>
                                  </a:lnTo>
                                  <a:lnTo>
                                    <a:pt x="0" y="50"/>
                                  </a:lnTo>
                                  <a:lnTo>
                                    <a:pt x="2" y="50"/>
                                  </a:lnTo>
                                  <a:lnTo>
                                    <a:pt x="2" y="52"/>
                                  </a:lnTo>
                                  <a:lnTo>
                                    <a:pt x="4" y="54"/>
                                  </a:lnTo>
                                  <a:lnTo>
                                    <a:pt x="6" y="56"/>
                                  </a:lnTo>
                                  <a:lnTo>
                                    <a:pt x="8" y="59"/>
                                  </a:lnTo>
                                  <a:lnTo>
                                    <a:pt x="12" y="59"/>
                                  </a:lnTo>
                                  <a:lnTo>
                                    <a:pt x="14" y="60"/>
                                  </a:lnTo>
                                  <a:lnTo>
                                    <a:pt x="19" y="62"/>
                                  </a:lnTo>
                                  <a:lnTo>
                                    <a:pt x="21" y="62"/>
                                  </a:lnTo>
                                  <a:lnTo>
                                    <a:pt x="25" y="62"/>
                                  </a:lnTo>
                                  <a:lnTo>
                                    <a:pt x="27" y="64"/>
                                  </a:lnTo>
                                  <a:lnTo>
                                    <a:pt x="28" y="62"/>
                                  </a:lnTo>
                                  <a:lnTo>
                                    <a:pt x="30" y="62"/>
                                  </a:lnTo>
                                  <a:lnTo>
                                    <a:pt x="32" y="62"/>
                                  </a:lnTo>
                                  <a:lnTo>
                                    <a:pt x="32" y="60"/>
                                  </a:lnTo>
                                  <a:lnTo>
                                    <a:pt x="32" y="59"/>
                                  </a:lnTo>
                                  <a:lnTo>
                                    <a:pt x="30" y="56"/>
                                  </a:lnTo>
                                  <a:lnTo>
                                    <a:pt x="30" y="54"/>
                                  </a:lnTo>
                                  <a:lnTo>
                                    <a:pt x="28" y="54"/>
                                  </a:lnTo>
                                  <a:lnTo>
                                    <a:pt x="27" y="52"/>
                                  </a:lnTo>
                                  <a:lnTo>
                                    <a:pt x="25"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78" name="Freeform 2307"/>
                            <p:cNvSpPr>
                              <a:spLocks/>
                            </p:cNvSpPr>
                            <p:nvPr/>
                          </p:nvSpPr>
                          <p:spPr bwMode="auto">
                            <a:xfrm>
                              <a:off x="2889" y="3518"/>
                              <a:ext cx="64" cy="50"/>
                            </a:xfrm>
                            <a:custGeom>
                              <a:avLst/>
                              <a:gdLst>
                                <a:gd name="T0" fmla="*/ 19 w 64"/>
                                <a:gd name="T1" fmla="*/ 36 h 50"/>
                                <a:gd name="T2" fmla="*/ 63 w 64"/>
                                <a:gd name="T3" fmla="*/ 11 h 50"/>
                                <a:gd name="T4" fmla="*/ 63 w 64"/>
                                <a:gd name="T5" fmla="*/ 11 h 50"/>
                                <a:gd name="T6" fmla="*/ 63 w 64"/>
                                <a:gd name="T7" fmla="*/ 11 h 50"/>
                                <a:gd name="T8" fmla="*/ 63 w 64"/>
                                <a:gd name="T9" fmla="*/ 11 h 50"/>
                                <a:gd name="T10" fmla="*/ 63 w 64"/>
                                <a:gd name="T11" fmla="*/ 11 h 50"/>
                                <a:gd name="T12" fmla="*/ 63 w 64"/>
                                <a:gd name="T13" fmla="*/ 11 h 50"/>
                                <a:gd name="T14" fmla="*/ 63 w 64"/>
                                <a:gd name="T15" fmla="*/ 11 h 50"/>
                                <a:gd name="T16" fmla="*/ 63 w 64"/>
                                <a:gd name="T17" fmla="*/ 11 h 50"/>
                                <a:gd name="T18" fmla="*/ 57 w 64"/>
                                <a:gd name="T19" fmla="*/ 0 h 50"/>
                                <a:gd name="T20" fmla="*/ 13 w 64"/>
                                <a:gd name="T21" fmla="*/ 25 h 50"/>
                                <a:gd name="T22" fmla="*/ 13 w 64"/>
                                <a:gd name="T23" fmla="*/ 23 h 50"/>
                                <a:gd name="T24" fmla="*/ 11 w 64"/>
                                <a:gd name="T25" fmla="*/ 21 h 50"/>
                                <a:gd name="T26" fmla="*/ 8 w 64"/>
                                <a:gd name="T27" fmla="*/ 21 h 50"/>
                                <a:gd name="T28" fmla="*/ 7 w 64"/>
                                <a:gd name="T29" fmla="*/ 19 h 50"/>
                                <a:gd name="T30" fmla="*/ 7 w 64"/>
                                <a:gd name="T31" fmla="*/ 19 h 50"/>
                                <a:gd name="T32" fmla="*/ 5 w 64"/>
                                <a:gd name="T33" fmla="*/ 19 h 50"/>
                                <a:gd name="T34" fmla="*/ 3 w 64"/>
                                <a:gd name="T35" fmla="*/ 17 h 50"/>
                                <a:gd name="T36" fmla="*/ 3 w 64"/>
                                <a:gd name="T37" fmla="*/ 19 h 50"/>
                                <a:gd name="T38" fmla="*/ 0 w 64"/>
                                <a:gd name="T39" fmla="*/ 19 h 50"/>
                                <a:gd name="T40" fmla="*/ 0 w 64"/>
                                <a:gd name="T41" fmla="*/ 21 h 50"/>
                                <a:gd name="T42" fmla="*/ 0 w 64"/>
                                <a:gd name="T43" fmla="*/ 23 h 50"/>
                                <a:gd name="T44" fmla="*/ 0 w 64"/>
                                <a:gd name="T45" fmla="*/ 25 h 50"/>
                                <a:gd name="T46" fmla="*/ 0 w 64"/>
                                <a:gd name="T47" fmla="*/ 28 h 50"/>
                                <a:gd name="T48" fmla="*/ 3 w 64"/>
                                <a:gd name="T49" fmla="*/ 32 h 50"/>
                                <a:gd name="T50" fmla="*/ 3 w 64"/>
                                <a:gd name="T51" fmla="*/ 34 h 50"/>
                                <a:gd name="T52" fmla="*/ 5 w 64"/>
                                <a:gd name="T53" fmla="*/ 38 h 50"/>
                                <a:gd name="T54" fmla="*/ 7 w 64"/>
                                <a:gd name="T55" fmla="*/ 40 h 50"/>
                                <a:gd name="T56" fmla="*/ 8 w 64"/>
                                <a:gd name="T57" fmla="*/ 42 h 50"/>
                                <a:gd name="T58" fmla="*/ 11 w 64"/>
                                <a:gd name="T59" fmla="*/ 44 h 50"/>
                                <a:gd name="T60" fmla="*/ 13 w 64"/>
                                <a:gd name="T61" fmla="*/ 47 h 50"/>
                                <a:gd name="T62" fmla="*/ 15 w 64"/>
                                <a:gd name="T63" fmla="*/ 49 h 50"/>
                                <a:gd name="T64" fmla="*/ 17 w 64"/>
                                <a:gd name="T65" fmla="*/ 49 h 50"/>
                                <a:gd name="T66" fmla="*/ 17 w 64"/>
                                <a:gd name="T67" fmla="*/ 49 h 50"/>
                                <a:gd name="T68" fmla="*/ 19 w 64"/>
                                <a:gd name="T69" fmla="*/ 49 h 50"/>
                                <a:gd name="T70" fmla="*/ 21 w 64"/>
                                <a:gd name="T71" fmla="*/ 49 h 50"/>
                                <a:gd name="T72" fmla="*/ 21 w 64"/>
                                <a:gd name="T73" fmla="*/ 47 h 50"/>
                                <a:gd name="T74" fmla="*/ 21 w 64"/>
                                <a:gd name="T75" fmla="*/ 47 h 50"/>
                                <a:gd name="T76" fmla="*/ 21 w 64"/>
                                <a:gd name="T77" fmla="*/ 44 h 50"/>
                                <a:gd name="T78" fmla="*/ 21 w 64"/>
                                <a:gd name="T79" fmla="*/ 42 h 50"/>
                                <a:gd name="T80" fmla="*/ 21 w 64"/>
                                <a:gd name="T81" fmla="*/ 40 h 50"/>
                                <a:gd name="T82" fmla="*/ 21 w 64"/>
                                <a:gd name="T83" fmla="*/ 38 h 50"/>
                                <a:gd name="T84" fmla="*/ 19 w 64"/>
                                <a:gd name="T85" fmla="*/ 36 h 50"/>
                                <a:gd name="T86" fmla="*/ 19 w 64"/>
                                <a:gd name="T87" fmla="*/ 36 h 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50"/>
                                <a:gd name="T134" fmla="*/ 64 w 64"/>
                                <a:gd name="T135" fmla="*/ 50 h 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50">
                                  <a:moveTo>
                                    <a:pt x="19" y="36"/>
                                  </a:moveTo>
                                  <a:lnTo>
                                    <a:pt x="63" y="11"/>
                                  </a:lnTo>
                                  <a:lnTo>
                                    <a:pt x="57" y="0"/>
                                  </a:lnTo>
                                  <a:lnTo>
                                    <a:pt x="13" y="25"/>
                                  </a:lnTo>
                                  <a:lnTo>
                                    <a:pt x="13" y="23"/>
                                  </a:lnTo>
                                  <a:lnTo>
                                    <a:pt x="11" y="21"/>
                                  </a:lnTo>
                                  <a:lnTo>
                                    <a:pt x="8" y="21"/>
                                  </a:lnTo>
                                  <a:lnTo>
                                    <a:pt x="7" y="19"/>
                                  </a:lnTo>
                                  <a:lnTo>
                                    <a:pt x="5" y="19"/>
                                  </a:lnTo>
                                  <a:lnTo>
                                    <a:pt x="3" y="17"/>
                                  </a:lnTo>
                                  <a:lnTo>
                                    <a:pt x="3" y="19"/>
                                  </a:lnTo>
                                  <a:lnTo>
                                    <a:pt x="0" y="19"/>
                                  </a:lnTo>
                                  <a:lnTo>
                                    <a:pt x="0" y="21"/>
                                  </a:lnTo>
                                  <a:lnTo>
                                    <a:pt x="0" y="23"/>
                                  </a:lnTo>
                                  <a:lnTo>
                                    <a:pt x="0" y="25"/>
                                  </a:lnTo>
                                  <a:lnTo>
                                    <a:pt x="0" y="28"/>
                                  </a:lnTo>
                                  <a:lnTo>
                                    <a:pt x="3" y="32"/>
                                  </a:lnTo>
                                  <a:lnTo>
                                    <a:pt x="3" y="34"/>
                                  </a:lnTo>
                                  <a:lnTo>
                                    <a:pt x="5" y="38"/>
                                  </a:lnTo>
                                  <a:lnTo>
                                    <a:pt x="7" y="40"/>
                                  </a:lnTo>
                                  <a:lnTo>
                                    <a:pt x="8" y="42"/>
                                  </a:lnTo>
                                  <a:lnTo>
                                    <a:pt x="11" y="44"/>
                                  </a:lnTo>
                                  <a:lnTo>
                                    <a:pt x="13" y="47"/>
                                  </a:lnTo>
                                  <a:lnTo>
                                    <a:pt x="15" y="49"/>
                                  </a:lnTo>
                                  <a:lnTo>
                                    <a:pt x="17" y="49"/>
                                  </a:lnTo>
                                  <a:lnTo>
                                    <a:pt x="19" y="49"/>
                                  </a:lnTo>
                                  <a:lnTo>
                                    <a:pt x="21" y="49"/>
                                  </a:lnTo>
                                  <a:lnTo>
                                    <a:pt x="21" y="47"/>
                                  </a:lnTo>
                                  <a:lnTo>
                                    <a:pt x="21" y="44"/>
                                  </a:lnTo>
                                  <a:lnTo>
                                    <a:pt x="21" y="42"/>
                                  </a:lnTo>
                                  <a:lnTo>
                                    <a:pt x="21" y="40"/>
                                  </a:lnTo>
                                  <a:lnTo>
                                    <a:pt x="21" y="38"/>
                                  </a:lnTo>
                                  <a:lnTo>
                                    <a:pt x="19" y="36"/>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79" name="Freeform 2308"/>
                            <p:cNvSpPr>
                              <a:spLocks/>
                            </p:cNvSpPr>
                            <p:nvPr/>
                          </p:nvSpPr>
                          <p:spPr bwMode="auto">
                            <a:xfrm>
                              <a:off x="2889" y="3518"/>
                              <a:ext cx="64" cy="50"/>
                            </a:xfrm>
                            <a:custGeom>
                              <a:avLst/>
                              <a:gdLst>
                                <a:gd name="T0" fmla="*/ 19 w 64"/>
                                <a:gd name="T1" fmla="*/ 36 h 50"/>
                                <a:gd name="T2" fmla="*/ 63 w 64"/>
                                <a:gd name="T3" fmla="*/ 11 h 50"/>
                                <a:gd name="T4" fmla="*/ 57 w 64"/>
                                <a:gd name="T5" fmla="*/ 0 h 50"/>
                                <a:gd name="T6" fmla="*/ 13 w 64"/>
                                <a:gd name="T7" fmla="*/ 25 h 50"/>
                                <a:gd name="T8" fmla="*/ 13 w 64"/>
                                <a:gd name="T9" fmla="*/ 23 h 50"/>
                                <a:gd name="T10" fmla="*/ 11 w 64"/>
                                <a:gd name="T11" fmla="*/ 21 h 50"/>
                                <a:gd name="T12" fmla="*/ 8 w 64"/>
                                <a:gd name="T13" fmla="*/ 21 h 50"/>
                                <a:gd name="T14" fmla="*/ 7 w 64"/>
                                <a:gd name="T15" fmla="*/ 19 h 50"/>
                                <a:gd name="T16" fmla="*/ 5 w 64"/>
                                <a:gd name="T17" fmla="*/ 19 h 50"/>
                                <a:gd name="T18" fmla="*/ 3 w 64"/>
                                <a:gd name="T19" fmla="*/ 17 h 50"/>
                                <a:gd name="T20" fmla="*/ 3 w 64"/>
                                <a:gd name="T21" fmla="*/ 19 h 50"/>
                                <a:gd name="T22" fmla="*/ 0 w 64"/>
                                <a:gd name="T23" fmla="*/ 19 h 50"/>
                                <a:gd name="T24" fmla="*/ 0 w 64"/>
                                <a:gd name="T25" fmla="*/ 21 h 50"/>
                                <a:gd name="T26" fmla="*/ 0 w 64"/>
                                <a:gd name="T27" fmla="*/ 23 h 50"/>
                                <a:gd name="T28" fmla="*/ 0 w 64"/>
                                <a:gd name="T29" fmla="*/ 25 h 50"/>
                                <a:gd name="T30" fmla="*/ 0 w 64"/>
                                <a:gd name="T31" fmla="*/ 28 h 50"/>
                                <a:gd name="T32" fmla="*/ 3 w 64"/>
                                <a:gd name="T33" fmla="*/ 32 h 50"/>
                                <a:gd name="T34" fmla="*/ 3 w 64"/>
                                <a:gd name="T35" fmla="*/ 34 h 50"/>
                                <a:gd name="T36" fmla="*/ 5 w 64"/>
                                <a:gd name="T37" fmla="*/ 38 h 50"/>
                                <a:gd name="T38" fmla="*/ 7 w 64"/>
                                <a:gd name="T39" fmla="*/ 40 h 50"/>
                                <a:gd name="T40" fmla="*/ 8 w 64"/>
                                <a:gd name="T41" fmla="*/ 42 h 50"/>
                                <a:gd name="T42" fmla="*/ 11 w 64"/>
                                <a:gd name="T43" fmla="*/ 44 h 50"/>
                                <a:gd name="T44" fmla="*/ 13 w 64"/>
                                <a:gd name="T45" fmla="*/ 47 h 50"/>
                                <a:gd name="T46" fmla="*/ 15 w 64"/>
                                <a:gd name="T47" fmla="*/ 49 h 50"/>
                                <a:gd name="T48" fmla="*/ 17 w 64"/>
                                <a:gd name="T49" fmla="*/ 49 h 50"/>
                                <a:gd name="T50" fmla="*/ 19 w 64"/>
                                <a:gd name="T51" fmla="*/ 49 h 50"/>
                                <a:gd name="T52" fmla="*/ 21 w 64"/>
                                <a:gd name="T53" fmla="*/ 49 h 50"/>
                                <a:gd name="T54" fmla="*/ 21 w 64"/>
                                <a:gd name="T55" fmla="*/ 47 h 50"/>
                                <a:gd name="T56" fmla="*/ 21 w 64"/>
                                <a:gd name="T57" fmla="*/ 44 h 50"/>
                                <a:gd name="T58" fmla="*/ 21 w 64"/>
                                <a:gd name="T59" fmla="*/ 42 h 50"/>
                                <a:gd name="T60" fmla="*/ 21 w 64"/>
                                <a:gd name="T61" fmla="*/ 40 h 50"/>
                                <a:gd name="T62" fmla="*/ 21 w 64"/>
                                <a:gd name="T63" fmla="*/ 38 h 50"/>
                                <a:gd name="T64" fmla="*/ 19 w 64"/>
                                <a:gd name="T65" fmla="*/ 36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50"/>
                                <a:gd name="T101" fmla="*/ 64 w 64"/>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50">
                                  <a:moveTo>
                                    <a:pt x="19" y="36"/>
                                  </a:moveTo>
                                  <a:lnTo>
                                    <a:pt x="63" y="11"/>
                                  </a:lnTo>
                                  <a:lnTo>
                                    <a:pt x="57" y="0"/>
                                  </a:lnTo>
                                  <a:lnTo>
                                    <a:pt x="13" y="25"/>
                                  </a:lnTo>
                                  <a:lnTo>
                                    <a:pt x="13" y="23"/>
                                  </a:lnTo>
                                  <a:lnTo>
                                    <a:pt x="11" y="21"/>
                                  </a:lnTo>
                                  <a:lnTo>
                                    <a:pt x="8" y="21"/>
                                  </a:lnTo>
                                  <a:lnTo>
                                    <a:pt x="7" y="19"/>
                                  </a:lnTo>
                                  <a:lnTo>
                                    <a:pt x="5" y="19"/>
                                  </a:lnTo>
                                  <a:lnTo>
                                    <a:pt x="3" y="17"/>
                                  </a:lnTo>
                                  <a:lnTo>
                                    <a:pt x="3" y="19"/>
                                  </a:lnTo>
                                  <a:lnTo>
                                    <a:pt x="0" y="19"/>
                                  </a:lnTo>
                                  <a:lnTo>
                                    <a:pt x="0" y="21"/>
                                  </a:lnTo>
                                  <a:lnTo>
                                    <a:pt x="0" y="23"/>
                                  </a:lnTo>
                                  <a:lnTo>
                                    <a:pt x="0" y="25"/>
                                  </a:lnTo>
                                  <a:lnTo>
                                    <a:pt x="0" y="28"/>
                                  </a:lnTo>
                                  <a:lnTo>
                                    <a:pt x="3" y="32"/>
                                  </a:lnTo>
                                  <a:lnTo>
                                    <a:pt x="3" y="34"/>
                                  </a:lnTo>
                                  <a:lnTo>
                                    <a:pt x="5" y="38"/>
                                  </a:lnTo>
                                  <a:lnTo>
                                    <a:pt x="7" y="40"/>
                                  </a:lnTo>
                                  <a:lnTo>
                                    <a:pt x="8" y="42"/>
                                  </a:lnTo>
                                  <a:lnTo>
                                    <a:pt x="11" y="44"/>
                                  </a:lnTo>
                                  <a:lnTo>
                                    <a:pt x="13" y="47"/>
                                  </a:lnTo>
                                  <a:lnTo>
                                    <a:pt x="15" y="49"/>
                                  </a:lnTo>
                                  <a:lnTo>
                                    <a:pt x="17" y="49"/>
                                  </a:lnTo>
                                  <a:lnTo>
                                    <a:pt x="19" y="49"/>
                                  </a:lnTo>
                                  <a:lnTo>
                                    <a:pt x="21" y="49"/>
                                  </a:lnTo>
                                  <a:lnTo>
                                    <a:pt x="21" y="47"/>
                                  </a:lnTo>
                                  <a:lnTo>
                                    <a:pt x="21" y="44"/>
                                  </a:lnTo>
                                  <a:lnTo>
                                    <a:pt x="21" y="42"/>
                                  </a:lnTo>
                                  <a:lnTo>
                                    <a:pt x="21" y="40"/>
                                  </a:lnTo>
                                  <a:lnTo>
                                    <a:pt x="21" y="38"/>
                                  </a:lnTo>
                                  <a:lnTo>
                                    <a:pt x="19"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80" name="Freeform 2309"/>
                            <p:cNvSpPr>
                              <a:spLocks/>
                            </p:cNvSpPr>
                            <p:nvPr/>
                          </p:nvSpPr>
                          <p:spPr bwMode="auto">
                            <a:xfrm>
                              <a:off x="2877" y="3487"/>
                              <a:ext cx="64" cy="34"/>
                            </a:xfrm>
                            <a:custGeom>
                              <a:avLst/>
                              <a:gdLst>
                                <a:gd name="T0" fmla="*/ 15 w 64"/>
                                <a:gd name="T1" fmla="*/ 23 h 34"/>
                                <a:gd name="T2" fmla="*/ 63 w 64"/>
                                <a:gd name="T3" fmla="*/ 14 h 34"/>
                                <a:gd name="T4" fmla="*/ 63 w 64"/>
                                <a:gd name="T5" fmla="*/ 14 h 34"/>
                                <a:gd name="T6" fmla="*/ 63 w 64"/>
                                <a:gd name="T7" fmla="*/ 14 h 34"/>
                                <a:gd name="T8" fmla="*/ 63 w 64"/>
                                <a:gd name="T9" fmla="*/ 14 h 34"/>
                                <a:gd name="T10" fmla="*/ 63 w 64"/>
                                <a:gd name="T11" fmla="*/ 14 h 34"/>
                                <a:gd name="T12" fmla="*/ 63 w 64"/>
                                <a:gd name="T13" fmla="*/ 14 h 34"/>
                                <a:gd name="T14" fmla="*/ 63 w 64"/>
                                <a:gd name="T15" fmla="*/ 14 h 34"/>
                                <a:gd name="T16" fmla="*/ 63 w 64"/>
                                <a:gd name="T17" fmla="*/ 14 h 34"/>
                                <a:gd name="T18" fmla="*/ 63 w 64"/>
                                <a:gd name="T19" fmla="*/ 2 h 34"/>
                                <a:gd name="T20" fmla="*/ 12 w 64"/>
                                <a:gd name="T21" fmla="*/ 11 h 34"/>
                                <a:gd name="T22" fmla="*/ 12 w 64"/>
                                <a:gd name="T23" fmla="*/ 8 h 34"/>
                                <a:gd name="T24" fmla="*/ 10 w 64"/>
                                <a:gd name="T25" fmla="*/ 6 h 34"/>
                                <a:gd name="T26" fmla="*/ 10 w 64"/>
                                <a:gd name="T27" fmla="*/ 4 h 34"/>
                                <a:gd name="T28" fmla="*/ 8 w 64"/>
                                <a:gd name="T29" fmla="*/ 2 h 34"/>
                                <a:gd name="T30" fmla="*/ 8 w 64"/>
                                <a:gd name="T31" fmla="*/ 0 h 34"/>
                                <a:gd name="T32" fmla="*/ 6 w 64"/>
                                <a:gd name="T33" fmla="*/ 0 h 34"/>
                                <a:gd name="T34" fmla="*/ 6 w 64"/>
                                <a:gd name="T35" fmla="*/ 0 h 34"/>
                                <a:gd name="T36" fmla="*/ 4 w 64"/>
                                <a:gd name="T37" fmla="*/ 0 h 34"/>
                                <a:gd name="T38" fmla="*/ 2 w 64"/>
                                <a:gd name="T39" fmla="*/ 0 h 34"/>
                                <a:gd name="T40" fmla="*/ 2 w 64"/>
                                <a:gd name="T41" fmla="*/ 2 h 34"/>
                                <a:gd name="T42" fmla="*/ 2 w 64"/>
                                <a:gd name="T43" fmla="*/ 2 h 34"/>
                                <a:gd name="T44" fmla="*/ 0 w 64"/>
                                <a:gd name="T45" fmla="*/ 6 h 34"/>
                                <a:gd name="T46" fmla="*/ 0 w 64"/>
                                <a:gd name="T47" fmla="*/ 8 h 34"/>
                                <a:gd name="T48" fmla="*/ 0 w 64"/>
                                <a:gd name="T49" fmla="*/ 11 h 34"/>
                                <a:gd name="T50" fmla="*/ 0 w 64"/>
                                <a:gd name="T51" fmla="*/ 14 h 34"/>
                                <a:gd name="T52" fmla="*/ 0 w 64"/>
                                <a:gd name="T53" fmla="*/ 19 h 34"/>
                                <a:gd name="T54" fmla="*/ 0 w 64"/>
                                <a:gd name="T55" fmla="*/ 21 h 34"/>
                                <a:gd name="T56" fmla="*/ 2 w 64"/>
                                <a:gd name="T57" fmla="*/ 25 h 34"/>
                                <a:gd name="T58" fmla="*/ 2 w 64"/>
                                <a:gd name="T59" fmla="*/ 27 h 34"/>
                                <a:gd name="T60" fmla="*/ 4 w 64"/>
                                <a:gd name="T61" fmla="*/ 29 h 34"/>
                                <a:gd name="T62" fmla="*/ 4 w 64"/>
                                <a:gd name="T63" fmla="*/ 31 h 34"/>
                                <a:gd name="T64" fmla="*/ 6 w 64"/>
                                <a:gd name="T65" fmla="*/ 33 h 34"/>
                                <a:gd name="T66" fmla="*/ 8 w 64"/>
                                <a:gd name="T67" fmla="*/ 33 h 34"/>
                                <a:gd name="T68" fmla="*/ 10 w 64"/>
                                <a:gd name="T69" fmla="*/ 33 h 34"/>
                                <a:gd name="T70" fmla="*/ 10 w 64"/>
                                <a:gd name="T71" fmla="*/ 33 h 34"/>
                                <a:gd name="T72" fmla="*/ 10 w 64"/>
                                <a:gd name="T73" fmla="*/ 33 h 34"/>
                                <a:gd name="T74" fmla="*/ 12 w 64"/>
                                <a:gd name="T75" fmla="*/ 31 h 34"/>
                                <a:gd name="T76" fmla="*/ 12 w 64"/>
                                <a:gd name="T77" fmla="*/ 31 h 34"/>
                                <a:gd name="T78" fmla="*/ 12 w 64"/>
                                <a:gd name="T79" fmla="*/ 29 h 34"/>
                                <a:gd name="T80" fmla="*/ 15 w 64"/>
                                <a:gd name="T81" fmla="*/ 27 h 34"/>
                                <a:gd name="T82" fmla="*/ 15 w 64"/>
                                <a:gd name="T83" fmla="*/ 25 h 34"/>
                                <a:gd name="T84" fmla="*/ 15 w 64"/>
                                <a:gd name="T85" fmla="*/ 23 h 34"/>
                                <a:gd name="T86" fmla="*/ 15 w 64"/>
                                <a:gd name="T87" fmla="*/ 23 h 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34"/>
                                <a:gd name="T134" fmla="*/ 64 w 64"/>
                                <a:gd name="T135" fmla="*/ 34 h 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34">
                                  <a:moveTo>
                                    <a:pt x="15" y="23"/>
                                  </a:moveTo>
                                  <a:lnTo>
                                    <a:pt x="63" y="14"/>
                                  </a:lnTo>
                                  <a:lnTo>
                                    <a:pt x="63" y="2"/>
                                  </a:lnTo>
                                  <a:lnTo>
                                    <a:pt x="12" y="11"/>
                                  </a:lnTo>
                                  <a:lnTo>
                                    <a:pt x="12" y="8"/>
                                  </a:lnTo>
                                  <a:lnTo>
                                    <a:pt x="10" y="6"/>
                                  </a:lnTo>
                                  <a:lnTo>
                                    <a:pt x="10" y="4"/>
                                  </a:lnTo>
                                  <a:lnTo>
                                    <a:pt x="8" y="2"/>
                                  </a:lnTo>
                                  <a:lnTo>
                                    <a:pt x="8" y="0"/>
                                  </a:lnTo>
                                  <a:lnTo>
                                    <a:pt x="6" y="0"/>
                                  </a:lnTo>
                                  <a:lnTo>
                                    <a:pt x="4" y="0"/>
                                  </a:lnTo>
                                  <a:lnTo>
                                    <a:pt x="2" y="0"/>
                                  </a:lnTo>
                                  <a:lnTo>
                                    <a:pt x="2" y="2"/>
                                  </a:lnTo>
                                  <a:lnTo>
                                    <a:pt x="0" y="6"/>
                                  </a:lnTo>
                                  <a:lnTo>
                                    <a:pt x="0" y="8"/>
                                  </a:lnTo>
                                  <a:lnTo>
                                    <a:pt x="0" y="11"/>
                                  </a:lnTo>
                                  <a:lnTo>
                                    <a:pt x="0" y="14"/>
                                  </a:lnTo>
                                  <a:lnTo>
                                    <a:pt x="0" y="19"/>
                                  </a:lnTo>
                                  <a:lnTo>
                                    <a:pt x="0" y="21"/>
                                  </a:lnTo>
                                  <a:lnTo>
                                    <a:pt x="2" y="25"/>
                                  </a:lnTo>
                                  <a:lnTo>
                                    <a:pt x="2" y="27"/>
                                  </a:lnTo>
                                  <a:lnTo>
                                    <a:pt x="4" y="29"/>
                                  </a:lnTo>
                                  <a:lnTo>
                                    <a:pt x="4" y="31"/>
                                  </a:lnTo>
                                  <a:lnTo>
                                    <a:pt x="6" y="33"/>
                                  </a:lnTo>
                                  <a:lnTo>
                                    <a:pt x="8" y="33"/>
                                  </a:lnTo>
                                  <a:lnTo>
                                    <a:pt x="10" y="33"/>
                                  </a:lnTo>
                                  <a:lnTo>
                                    <a:pt x="12" y="31"/>
                                  </a:lnTo>
                                  <a:lnTo>
                                    <a:pt x="12" y="29"/>
                                  </a:lnTo>
                                  <a:lnTo>
                                    <a:pt x="15" y="27"/>
                                  </a:lnTo>
                                  <a:lnTo>
                                    <a:pt x="15" y="25"/>
                                  </a:lnTo>
                                  <a:lnTo>
                                    <a:pt x="15" y="23"/>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81" name="Freeform 2310"/>
                            <p:cNvSpPr>
                              <a:spLocks/>
                            </p:cNvSpPr>
                            <p:nvPr/>
                          </p:nvSpPr>
                          <p:spPr bwMode="auto">
                            <a:xfrm>
                              <a:off x="2877" y="3487"/>
                              <a:ext cx="64" cy="34"/>
                            </a:xfrm>
                            <a:custGeom>
                              <a:avLst/>
                              <a:gdLst>
                                <a:gd name="T0" fmla="*/ 15 w 64"/>
                                <a:gd name="T1" fmla="*/ 23 h 34"/>
                                <a:gd name="T2" fmla="*/ 63 w 64"/>
                                <a:gd name="T3" fmla="*/ 14 h 34"/>
                                <a:gd name="T4" fmla="*/ 63 w 64"/>
                                <a:gd name="T5" fmla="*/ 2 h 34"/>
                                <a:gd name="T6" fmla="*/ 12 w 64"/>
                                <a:gd name="T7" fmla="*/ 11 h 34"/>
                                <a:gd name="T8" fmla="*/ 12 w 64"/>
                                <a:gd name="T9" fmla="*/ 8 h 34"/>
                                <a:gd name="T10" fmla="*/ 10 w 64"/>
                                <a:gd name="T11" fmla="*/ 6 h 34"/>
                                <a:gd name="T12" fmla="*/ 10 w 64"/>
                                <a:gd name="T13" fmla="*/ 4 h 34"/>
                                <a:gd name="T14" fmla="*/ 8 w 64"/>
                                <a:gd name="T15" fmla="*/ 2 h 34"/>
                                <a:gd name="T16" fmla="*/ 8 w 64"/>
                                <a:gd name="T17" fmla="*/ 0 h 34"/>
                                <a:gd name="T18" fmla="*/ 6 w 64"/>
                                <a:gd name="T19" fmla="*/ 0 h 34"/>
                                <a:gd name="T20" fmla="*/ 4 w 64"/>
                                <a:gd name="T21" fmla="*/ 0 h 34"/>
                                <a:gd name="T22" fmla="*/ 2 w 64"/>
                                <a:gd name="T23" fmla="*/ 0 h 34"/>
                                <a:gd name="T24" fmla="*/ 2 w 64"/>
                                <a:gd name="T25" fmla="*/ 2 h 34"/>
                                <a:gd name="T26" fmla="*/ 0 w 64"/>
                                <a:gd name="T27" fmla="*/ 6 h 34"/>
                                <a:gd name="T28" fmla="*/ 0 w 64"/>
                                <a:gd name="T29" fmla="*/ 8 h 34"/>
                                <a:gd name="T30" fmla="*/ 0 w 64"/>
                                <a:gd name="T31" fmla="*/ 11 h 34"/>
                                <a:gd name="T32" fmla="*/ 0 w 64"/>
                                <a:gd name="T33" fmla="*/ 14 h 34"/>
                                <a:gd name="T34" fmla="*/ 0 w 64"/>
                                <a:gd name="T35" fmla="*/ 19 h 34"/>
                                <a:gd name="T36" fmla="*/ 0 w 64"/>
                                <a:gd name="T37" fmla="*/ 21 h 34"/>
                                <a:gd name="T38" fmla="*/ 2 w 64"/>
                                <a:gd name="T39" fmla="*/ 25 h 34"/>
                                <a:gd name="T40" fmla="*/ 2 w 64"/>
                                <a:gd name="T41" fmla="*/ 27 h 34"/>
                                <a:gd name="T42" fmla="*/ 4 w 64"/>
                                <a:gd name="T43" fmla="*/ 29 h 34"/>
                                <a:gd name="T44" fmla="*/ 4 w 64"/>
                                <a:gd name="T45" fmla="*/ 31 h 34"/>
                                <a:gd name="T46" fmla="*/ 6 w 64"/>
                                <a:gd name="T47" fmla="*/ 33 h 34"/>
                                <a:gd name="T48" fmla="*/ 8 w 64"/>
                                <a:gd name="T49" fmla="*/ 33 h 34"/>
                                <a:gd name="T50" fmla="*/ 10 w 64"/>
                                <a:gd name="T51" fmla="*/ 33 h 34"/>
                                <a:gd name="T52" fmla="*/ 12 w 64"/>
                                <a:gd name="T53" fmla="*/ 31 h 34"/>
                                <a:gd name="T54" fmla="*/ 12 w 64"/>
                                <a:gd name="T55" fmla="*/ 29 h 34"/>
                                <a:gd name="T56" fmla="*/ 15 w 64"/>
                                <a:gd name="T57" fmla="*/ 27 h 34"/>
                                <a:gd name="T58" fmla="*/ 15 w 64"/>
                                <a:gd name="T59" fmla="*/ 25 h 34"/>
                                <a:gd name="T60" fmla="*/ 15 w 64"/>
                                <a:gd name="T61" fmla="*/ 2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34"/>
                                <a:gd name="T95" fmla="*/ 64 w 64"/>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34">
                                  <a:moveTo>
                                    <a:pt x="15" y="23"/>
                                  </a:moveTo>
                                  <a:lnTo>
                                    <a:pt x="63" y="14"/>
                                  </a:lnTo>
                                  <a:lnTo>
                                    <a:pt x="63" y="2"/>
                                  </a:lnTo>
                                  <a:lnTo>
                                    <a:pt x="12" y="11"/>
                                  </a:lnTo>
                                  <a:lnTo>
                                    <a:pt x="12" y="8"/>
                                  </a:lnTo>
                                  <a:lnTo>
                                    <a:pt x="10" y="6"/>
                                  </a:lnTo>
                                  <a:lnTo>
                                    <a:pt x="10" y="4"/>
                                  </a:lnTo>
                                  <a:lnTo>
                                    <a:pt x="8" y="2"/>
                                  </a:lnTo>
                                  <a:lnTo>
                                    <a:pt x="8" y="0"/>
                                  </a:lnTo>
                                  <a:lnTo>
                                    <a:pt x="6" y="0"/>
                                  </a:lnTo>
                                  <a:lnTo>
                                    <a:pt x="4" y="0"/>
                                  </a:lnTo>
                                  <a:lnTo>
                                    <a:pt x="2" y="0"/>
                                  </a:lnTo>
                                  <a:lnTo>
                                    <a:pt x="2" y="2"/>
                                  </a:lnTo>
                                  <a:lnTo>
                                    <a:pt x="0" y="6"/>
                                  </a:lnTo>
                                  <a:lnTo>
                                    <a:pt x="0" y="8"/>
                                  </a:lnTo>
                                  <a:lnTo>
                                    <a:pt x="0" y="11"/>
                                  </a:lnTo>
                                  <a:lnTo>
                                    <a:pt x="0" y="14"/>
                                  </a:lnTo>
                                  <a:lnTo>
                                    <a:pt x="0" y="19"/>
                                  </a:lnTo>
                                  <a:lnTo>
                                    <a:pt x="0" y="21"/>
                                  </a:lnTo>
                                  <a:lnTo>
                                    <a:pt x="2" y="25"/>
                                  </a:lnTo>
                                  <a:lnTo>
                                    <a:pt x="2" y="27"/>
                                  </a:lnTo>
                                  <a:lnTo>
                                    <a:pt x="4" y="29"/>
                                  </a:lnTo>
                                  <a:lnTo>
                                    <a:pt x="4" y="31"/>
                                  </a:lnTo>
                                  <a:lnTo>
                                    <a:pt x="6" y="33"/>
                                  </a:lnTo>
                                  <a:lnTo>
                                    <a:pt x="8" y="33"/>
                                  </a:lnTo>
                                  <a:lnTo>
                                    <a:pt x="10" y="33"/>
                                  </a:lnTo>
                                  <a:lnTo>
                                    <a:pt x="12" y="31"/>
                                  </a:lnTo>
                                  <a:lnTo>
                                    <a:pt x="12" y="29"/>
                                  </a:lnTo>
                                  <a:lnTo>
                                    <a:pt x="15" y="27"/>
                                  </a:lnTo>
                                  <a:lnTo>
                                    <a:pt x="15" y="25"/>
                                  </a:lnTo>
                                  <a:lnTo>
                                    <a:pt x="15"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82" name="Freeform 2311"/>
                            <p:cNvSpPr>
                              <a:spLocks/>
                            </p:cNvSpPr>
                            <p:nvPr/>
                          </p:nvSpPr>
                          <p:spPr bwMode="auto">
                            <a:xfrm>
                              <a:off x="2929" y="3343"/>
                              <a:ext cx="56" cy="64"/>
                            </a:xfrm>
                            <a:custGeom>
                              <a:avLst/>
                              <a:gdLst>
                                <a:gd name="T0" fmla="*/ 15 w 56"/>
                                <a:gd name="T1" fmla="*/ 21 h 64"/>
                                <a:gd name="T2" fmla="*/ 44 w 56"/>
                                <a:gd name="T3" fmla="*/ 63 h 64"/>
                                <a:gd name="T4" fmla="*/ 44 w 56"/>
                                <a:gd name="T5" fmla="*/ 63 h 64"/>
                                <a:gd name="T6" fmla="*/ 44 w 56"/>
                                <a:gd name="T7" fmla="*/ 63 h 64"/>
                                <a:gd name="T8" fmla="*/ 44 w 56"/>
                                <a:gd name="T9" fmla="*/ 61 h 64"/>
                                <a:gd name="T10" fmla="*/ 44 w 56"/>
                                <a:gd name="T11" fmla="*/ 61 h 64"/>
                                <a:gd name="T12" fmla="*/ 44 w 56"/>
                                <a:gd name="T13" fmla="*/ 61 h 64"/>
                                <a:gd name="T14" fmla="*/ 44 w 56"/>
                                <a:gd name="T15" fmla="*/ 61 h 64"/>
                                <a:gd name="T16" fmla="*/ 44 w 56"/>
                                <a:gd name="T17" fmla="*/ 61 h 64"/>
                                <a:gd name="T18" fmla="*/ 44 w 56"/>
                                <a:gd name="T19" fmla="*/ 61 h 64"/>
                                <a:gd name="T20" fmla="*/ 55 w 56"/>
                                <a:gd name="T21" fmla="*/ 54 h 64"/>
                                <a:gd name="T22" fmla="*/ 25 w 56"/>
                                <a:gd name="T23" fmla="*/ 15 h 64"/>
                                <a:gd name="T24" fmla="*/ 25 w 56"/>
                                <a:gd name="T25" fmla="*/ 12 h 64"/>
                                <a:gd name="T26" fmla="*/ 28 w 56"/>
                                <a:gd name="T27" fmla="*/ 10 h 64"/>
                                <a:gd name="T28" fmla="*/ 29 w 56"/>
                                <a:gd name="T29" fmla="*/ 9 h 64"/>
                                <a:gd name="T30" fmla="*/ 29 w 56"/>
                                <a:gd name="T31" fmla="*/ 7 h 64"/>
                                <a:gd name="T32" fmla="*/ 29 w 56"/>
                                <a:gd name="T33" fmla="*/ 7 h 64"/>
                                <a:gd name="T34" fmla="*/ 29 w 56"/>
                                <a:gd name="T35" fmla="*/ 4 h 64"/>
                                <a:gd name="T36" fmla="*/ 29 w 56"/>
                                <a:gd name="T37" fmla="*/ 2 h 64"/>
                                <a:gd name="T38" fmla="*/ 29 w 56"/>
                                <a:gd name="T39" fmla="*/ 2 h 64"/>
                                <a:gd name="T40" fmla="*/ 29 w 56"/>
                                <a:gd name="T41" fmla="*/ 2 h 64"/>
                                <a:gd name="T42" fmla="*/ 28 w 56"/>
                                <a:gd name="T43" fmla="*/ 0 h 64"/>
                                <a:gd name="T44" fmla="*/ 25 w 56"/>
                                <a:gd name="T45" fmla="*/ 0 h 64"/>
                                <a:gd name="T46" fmla="*/ 23 w 56"/>
                                <a:gd name="T47" fmla="*/ 2 h 64"/>
                                <a:gd name="T48" fmla="*/ 19 w 56"/>
                                <a:gd name="T49" fmla="*/ 2 h 64"/>
                                <a:gd name="T50" fmla="*/ 17 w 56"/>
                                <a:gd name="T51" fmla="*/ 4 h 64"/>
                                <a:gd name="T52" fmla="*/ 15 w 56"/>
                                <a:gd name="T53" fmla="*/ 4 h 64"/>
                                <a:gd name="T54" fmla="*/ 11 w 56"/>
                                <a:gd name="T55" fmla="*/ 7 h 64"/>
                                <a:gd name="T56" fmla="*/ 8 w 56"/>
                                <a:gd name="T57" fmla="*/ 9 h 64"/>
                                <a:gd name="T58" fmla="*/ 6 w 56"/>
                                <a:gd name="T59" fmla="*/ 12 h 64"/>
                                <a:gd name="T60" fmla="*/ 5 w 56"/>
                                <a:gd name="T61" fmla="*/ 15 h 64"/>
                                <a:gd name="T62" fmla="*/ 3 w 56"/>
                                <a:gd name="T63" fmla="*/ 17 h 64"/>
                                <a:gd name="T64" fmla="*/ 3 w 56"/>
                                <a:gd name="T65" fmla="*/ 19 h 64"/>
                                <a:gd name="T66" fmla="*/ 0 w 56"/>
                                <a:gd name="T67" fmla="*/ 21 h 64"/>
                                <a:gd name="T68" fmla="*/ 0 w 56"/>
                                <a:gd name="T69" fmla="*/ 21 h 64"/>
                                <a:gd name="T70" fmla="*/ 3 w 56"/>
                                <a:gd name="T71" fmla="*/ 23 h 64"/>
                                <a:gd name="T72" fmla="*/ 3 w 56"/>
                                <a:gd name="T73" fmla="*/ 23 h 64"/>
                                <a:gd name="T74" fmla="*/ 5 w 56"/>
                                <a:gd name="T75" fmla="*/ 25 h 64"/>
                                <a:gd name="T76" fmla="*/ 5 w 56"/>
                                <a:gd name="T77" fmla="*/ 25 h 64"/>
                                <a:gd name="T78" fmla="*/ 6 w 56"/>
                                <a:gd name="T79" fmla="*/ 25 h 64"/>
                                <a:gd name="T80" fmla="*/ 8 w 56"/>
                                <a:gd name="T81" fmla="*/ 23 h 64"/>
                                <a:gd name="T82" fmla="*/ 11 w 56"/>
                                <a:gd name="T83" fmla="*/ 23 h 64"/>
                                <a:gd name="T84" fmla="*/ 13 w 56"/>
                                <a:gd name="T85" fmla="*/ 23 h 64"/>
                                <a:gd name="T86" fmla="*/ 15 w 56"/>
                                <a:gd name="T87" fmla="*/ 21 h 64"/>
                                <a:gd name="T88" fmla="*/ 15 w 56"/>
                                <a:gd name="T89" fmla="*/ 21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15" y="21"/>
                                  </a:moveTo>
                                  <a:lnTo>
                                    <a:pt x="44" y="63"/>
                                  </a:lnTo>
                                  <a:lnTo>
                                    <a:pt x="44" y="61"/>
                                  </a:lnTo>
                                  <a:lnTo>
                                    <a:pt x="55" y="54"/>
                                  </a:lnTo>
                                  <a:lnTo>
                                    <a:pt x="25" y="15"/>
                                  </a:lnTo>
                                  <a:lnTo>
                                    <a:pt x="25" y="12"/>
                                  </a:lnTo>
                                  <a:lnTo>
                                    <a:pt x="28" y="10"/>
                                  </a:lnTo>
                                  <a:lnTo>
                                    <a:pt x="29" y="9"/>
                                  </a:lnTo>
                                  <a:lnTo>
                                    <a:pt x="29" y="7"/>
                                  </a:lnTo>
                                  <a:lnTo>
                                    <a:pt x="29" y="4"/>
                                  </a:lnTo>
                                  <a:lnTo>
                                    <a:pt x="29" y="2"/>
                                  </a:lnTo>
                                  <a:lnTo>
                                    <a:pt x="28" y="0"/>
                                  </a:lnTo>
                                  <a:lnTo>
                                    <a:pt x="25" y="0"/>
                                  </a:lnTo>
                                  <a:lnTo>
                                    <a:pt x="23" y="2"/>
                                  </a:lnTo>
                                  <a:lnTo>
                                    <a:pt x="19" y="2"/>
                                  </a:lnTo>
                                  <a:lnTo>
                                    <a:pt x="17" y="4"/>
                                  </a:lnTo>
                                  <a:lnTo>
                                    <a:pt x="15" y="4"/>
                                  </a:lnTo>
                                  <a:lnTo>
                                    <a:pt x="11" y="7"/>
                                  </a:lnTo>
                                  <a:lnTo>
                                    <a:pt x="8" y="9"/>
                                  </a:lnTo>
                                  <a:lnTo>
                                    <a:pt x="6" y="12"/>
                                  </a:lnTo>
                                  <a:lnTo>
                                    <a:pt x="5" y="15"/>
                                  </a:lnTo>
                                  <a:lnTo>
                                    <a:pt x="3" y="17"/>
                                  </a:lnTo>
                                  <a:lnTo>
                                    <a:pt x="3" y="19"/>
                                  </a:lnTo>
                                  <a:lnTo>
                                    <a:pt x="0" y="21"/>
                                  </a:lnTo>
                                  <a:lnTo>
                                    <a:pt x="3" y="23"/>
                                  </a:lnTo>
                                  <a:lnTo>
                                    <a:pt x="5" y="25"/>
                                  </a:lnTo>
                                  <a:lnTo>
                                    <a:pt x="6" y="25"/>
                                  </a:lnTo>
                                  <a:lnTo>
                                    <a:pt x="8" y="23"/>
                                  </a:lnTo>
                                  <a:lnTo>
                                    <a:pt x="11" y="23"/>
                                  </a:lnTo>
                                  <a:lnTo>
                                    <a:pt x="13" y="23"/>
                                  </a:lnTo>
                                  <a:lnTo>
                                    <a:pt x="15" y="21"/>
                                  </a:lnTo>
                                </a:path>
                              </a:pathLst>
                            </a:custGeom>
                            <a:solidFill>
                              <a:srgbClr val="FF0000"/>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83" name="Freeform 2312"/>
                            <p:cNvSpPr>
                              <a:spLocks/>
                            </p:cNvSpPr>
                            <p:nvPr/>
                          </p:nvSpPr>
                          <p:spPr bwMode="auto">
                            <a:xfrm>
                              <a:off x="2929" y="3343"/>
                              <a:ext cx="56" cy="64"/>
                            </a:xfrm>
                            <a:custGeom>
                              <a:avLst/>
                              <a:gdLst>
                                <a:gd name="T0" fmla="*/ 15 w 56"/>
                                <a:gd name="T1" fmla="*/ 21 h 64"/>
                                <a:gd name="T2" fmla="*/ 44 w 56"/>
                                <a:gd name="T3" fmla="*/ 63 h 64"/>
                                <a:gd name="T4" fmla="*/ 44 w 56"/>
                                <a:gd name="T5" fmla="*/ 61 h 64"/>
                                <a:gd name="T6" fmla="*/ 55 w 56"/>
                                <a:gd name="T7" fmla="*/ 54 h 64"/>
                                <a:gd name="T8" fmla="*/ 25 w 56"/>
                                <a:gd name="T9" fmla="*/ 15 h 64"/>
                                <a:gd name="T10" fmla="*/ 25 w 56"/>
                                <a:gd name="T11" fmla="*/ 12 h 64"/>
                                <a:gd name="T12" fmla="*/ 28 w 56"/>
                                <a:gd name="T13" fmla="*/ 10 h 64"/>
                                <a:gd name="T14" fmla="*/ 29 w 56"/>
                                <a:gd name="T15" fmla="*/ 9 h 64"/>
                                <a:gd name="T16" fmla="*/ 29 w 56"/>
                                <a:gd name="T17" fmla="*/ 7 h 64"/>
                                <a:gd name="T18" fmla="*/ 29 w 56"/>
                                <a:gd name="T19" fmla="*/ 4 h 64"/>
                                <a:gd name="T20" fmla="*/ 29 w 56"/>
                                <a:gd name="T21" fmla="*/ 2 h 64"/>
                                <a:gd name="T22" fmla="*/ 28 w 56"/>
                                <a:gd name="T23" fmla="*/ 0 h 64"/>
                                <a:gd name="T24" fmla="*/ 25 w 56"/>
                                <a:gd name="T25" fmla="*/ 0 h 64"/>
                                <a:gd name="T26" fmla="*/ 23 w 56"/>
                                <a:gd name="T27" fmla="*/ 2 h 64"/>
                                <a:gd name="T28" fmla="*/ 19 w 56"/>
                                <a:gd name="T29" fmla="*/ 2 h 64"/>
                                <a:gd name="T30" fmla="*/ 17 w 56"/>
                                <a:gd name="T31" fmla="*/ 4 h 64"/>
                                <a:gd name="T32" fmla="*/ 15 w 56"/>
                                <a:gd name="T33" fmla="*/ 4 h 64"/>
                                <a:gd name="T34" fmla="*/ 11 w 56"/>
                                <a:gd name="T35" fmla="*/ 7 h 64"/>
                                <a:gd name="T36" fmla="*/ 8 w 56"/>
                                <a:gd name="T37" fmla="*/ 9 h 64"/>
                                <a:gd name="T38" fmla="*/ 6 w 56"/>
                                <a:gd name="T39" fmla="*/ 12 h 64"/>
                                <a:gd name="T40" fmla="*/ 5 w 56"/>
                                <a:gd name="T41" fmla="*/ 15 h 64"/>
                                <a:gd name="T42" fmla="*/ 3 w 56"/>
                                <a:gd name="T43" fmla="*/ 17 h 64"/>
                                <a:gd name="T44" fmla="*/ 3 w 56"/>
                                <a:gd name="T45" fmla="*/ 19 h 64"/>
                                <a:gd name="T46" fmla="*/ 0 w 56"/>
                                <a:gd name="T47" fmla="*/ 21 h 64"/>
                                <a:gd name="T48" fmla="*/ 3 w 56"/>
                                <a:gd name="T49" fmla="*/ 23 h 64"/>
                                <a:gd name="T50" fmla="*/ 5 w 56"/>
                                <a:gd name="T51" fmla="*/ 25 h 64"/>
                                <a:gd name="T52" fmla="*/ 6 w 56"/>
                                <a:gd name="T53" fmla="*/ 25 h 64"/>
                                <a:gd name="T54" fmla="*/ 8 w 56"/>
                                <a:gd name="T55" fmla="*/ 23 h 64"/>
                                <a:gd name="T56" fmla="*/ 11 w 56"/>
                                <a:gd name="T57" fmla="*/ 23 h 64"/>
                                <a:gd name="T58" fmla="*/ 13 w 56"/>
                                <a:gd name="T59" fmla="*/ 23 h 64"/>
                                <a:gd name="T60" fmla="*/ 15 w 56"/>
                                <a:gd name="T61" fmla="*/ 21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64"/>
                                <a:gd name="T95" fmla="*/ 56 w 56"/>
                                <a:gd name="T96" fmla="*/ 64 h 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64">
                                  <a:moveTo>
                                    <a:pt x="15" y="21"/>
                                  </a:moveTo>
                                  <a:lnTo>
                                    <a:pt x="44" y="63"/>
                                  </a:lnTo>
                                  <a:lnTo>
                                    <a:pt x="44" y="61"/>
                                  </a:lnTo>
                                  <a:lnTo>
                                    <a:pt x="55" y="54"/>
                                  </a:lnTo>
                                  <a:lnTo>
                                    <a:pt x="25" y="15"/>
                                  </a:lnTo>
                                  <a:lnTo>
                                    <a:pt x="25" y="12"/>
                                  </a:lnTo>
                                  <a:lnTo>
                                    <a:pt x="28" y="10"/>
                                  </a:lnTo>
                                  <a:lnTo>
                                    <a:pt x="29" y="9"/>
                                  </a:lnTo>
                                  <a:lnTo>
                                    <a:pt x="29" y="7"/>
                                  </a:lnTo>
                                  <a:lnTo>
                                    <a:pt x="29" y="4"/>
                                  </a:lnTo>
                                  <a:lnTo>
                                    <a:pt x="29" y="2"/>
                                  </a:lnTo>
                                  <a:lnTo>
                                    <a:pt x="28" y="0"/>
                                  </a:lnTo>
                                  <a:lnTo>
                                    <a:pt x="25" y="0"/>
                                  </a:lnTo>
                                  <a:lnTo>
                                    <a:pt x="23" y="2"/>
                                  </a:lnTo>
                                  <a:lnTo>
                                    <a:pt x="19" y="2"/>
                                  </a:lnTo>
                                  <a:lnTo>
                                    <a:pt x="17" y="4"/>
                                  </a:lnTo>
                                  <a:lnTo>
                                    <a:pt x="15" y="4"/>
                                  </a:lnTo>
                                  <a:lnTo>
                                    <a:pt x="11" y="7"/>
                                  </a:lnTo>
                                  <a:lnTo>
                                    <a:pt x="8" y="9"/>
                                  </a:lnTo>
                                  <a:lnTo>
                                    <a:pt x="6" y="12"/>
                                  </a:lnTo>
                                  <a:lnTo>
                                    <a:pt x="5" y="15"/>
                                  </a:lnTo>
                                  <a:lnTo>
                                    <a:pt x="3" y="17"/>
                                  </a:lnTo>
                                  <a:lnTo>
                                    <a:pt x="3" y="19"/>
                                  </a:lnTo>
                                  <a:lnTo>
                                    <a:pt x="0" y="21"/>
                                  </a:lnTo>
                                  <a:lnTo>
                                    <a:pt x="3" y="23"/>
                                  </a:lnTo>
                                  <a:lnTo>
                                    <a:pt x="5" y="25"/>
                                  </a:lnTo>
                                  <a:lnTo>
                                    <a:pt x="6" y="25"/>
                                  </a:lnTo>
                                  <a:lnTo>
                                    <a:pt x="8" y="23"/>
                                  </a:lnTo>
                                  <a:lnTo>
                                    <a:pt x="11" y="23"/>
                                  </a:lnTo>
                                  <a:lnTo>
                                    <a:pt x="13" y="23"/>
                                  </a:lnTo>
                                  <a:lnTo>
                                    <a:pt x="15"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84" name="Freeform 2313"/>
                            <p:cNvSpPr>
                              <a:spLocks/>
                            </p:cNvSpPr>
                            <p:nvPr/>
                          </p:nvSpPr>
                          <p:spPr bwMode="auto">
                            <a:xfrm>
                              <a:off x="2920" y="3360"/>
                              <a:ext cx="121" cy="122"/>
                            </a:xfrm>
                            <a:custGeom>
                              <a:avLst/>
                              <a:gdLst>
                                <a:gd name="T0" fmla="*/ 0 w 121"/>
                                <a:gd name="T1" fmla="*/ 121 h 122"/>
                                <a:gd name="T2" fmla="*/ 3 w 121"/>
                                <a:gd name="T3" fmla="*/ 96 h 122"/>
                                <a:gd name="T4" fmla="*/ 9 w 121"/>
                                <a:gd name="T5" fmla="*/ 73 h 122"/>
                                <a:gd name="T6" fmla="*/ 22 w 121"/>
                                <a:gd name="T7" fmla="*/ 54 h 122"/>
                                <a:gd name="T8" fmla="*/ 37 w 121"/>
                                <a:gd name="T9" fmla="*/ 35 h 122"/>
                                <a:gd name="T10" fmla="*/ 53 w 121"/>
                                <a:gd name="T11" fmla="*/ 20 h 122"/>
                                <a:gd name="T12" fmla="*/ 73 w 121"/>
                                <a:gd name="T13" fmla="*/ 10 h 122"/>
                                <a:gd name="T14" fmla="*/ 97 w 121"/>
                                <a:gd name="T15" fmla="*/ 2 h 122"/>
                                <a:gd name="T16" fmla="*/ 120 w 121"/>
                                <a:gd name="T17" fmla="*/ 0 h 122"/>
                                <a:gd name="T18" fmla="*/ 120 w 121"/>
                                <a:gd name="T19" fmla="*/ 18 h 122"/>
                                <a:gd name="T20" fmla="*/ 99 w 121"/>
                                <a:gd name="T21" fmla="*/ 20 h 122"/>
                                <a:gd name="T22" fmla="*/ 80 w 121"/>
                                <a:gd name="T23" fmla="*/ 25 h 122"/>
                                <a:gd name="T24" fmla="*/ 64 w 121"/>
                                <a:gd name="T25" fmla="*/ 35 h 122"/>
                                <a:gd name="T26" fmla="*/ 49 w 121"/>
                                <a:gd name="T27" fmla="*/ 48 h 122"/>
                                <a:gd name="T28" fmla="*/ 37 w 121"/>
                                <a:gd name="T29" fmla="*/ 63 h 122"/>
                                <a:gd name="T30" fmla="*/ 26 w 121"/>
                                <a:gd name="T31" fmla="*/ 81 h 122"/>
                                <a:gd name="T32" fmla="*/ 20 w 121"/>
                                <a:gd name="T33" fmla="*/ 100 h 122"/>
                                <a:gd name="T34" fmla="*/ 17 w 121"/>
                                <a:gd name="T35" fmla="*/ 121 h 122"/>
                                <a:gd name="T36" fmla="*/ 0 w 121"/>
                                <a:gd name="T37" fmla="*/ 121 h 122"/>
                                <a:gd name="T38" fmla="*/ 0 w 121"/>
                                <a:gd name="T39" fmla="*/ 121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
                                <a:gd name="T61" fmla="*/ 0 h 122"/>
                                <a:gd name="T62" fmla="*/ 121 w 121"/>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 h="122">
                                  <a:moveTo>
                                    <a:pt x="0" y="121"/>
                                  </a:moveTo>
                                  <a:lnTo>
                                    <a:pt x="3" y="96"/>
                                  </a:lnTo>
                                  <a:lnTo>
                                    <a:pt x="9" y="73"/>
                                  </a:lnTo>
                                  <a:lnTo>
                                    <a:pt x="22" y="54"/>
                                  </a:lnTo>
                                  <a:lnTo>
                                    <a:pt x="37" y="35"/>
                                  </a:lnTo>
                                  <a:lnTo>
                                    <a:pt x="53" y="20"/>
                                  </a:lnTo>
                                  <a:lnTo>
                                    <a:pt x="73" y="10"/>
                                  </a:lnTo>
                                  <a:lnTo>
                                    <a:pt x="97" y="2"/>
                                  </a:lnTo>
                                  <a:lnTo>
                                    <a:pt x="120" y="0"/>
                                  </a:lnTo>
                                  <a:lnTo>
                                    <a:pt x="120" y="18"/>
                                  </a:lnTo>
                                  <a:lnTo>
                                    <a:pt x="99" y="20"/>
                                  </a:lnTo>
                                  <a:lnTo>
                                    <a:pt x="80" y="25"/>
                                  </a:lnTo>
                                  <a:lnTo>
                                    <a:pt x="64" y="35"/>
                                  </a:lnTo>
                                  <a:lnTo>
                                    <a:pt x="49" y="48"/>
                                  </a:lnTo>
                                  <a:lnTo>
                                    <a:pt x="37" y="63"/>
                                  </a:lnTo>
                                  <a:lnTo>
                                    <a:pt x="26" y="81"/>
                                  </a:lnTo>
                                  <a:lnTo>
                                    <a:pt x="20" y="100"/>
                                  </a:lnTo>
                                  <a:lnTo>
                                    <a:pt x="17" y="121"/>
                                  </a:lnTo>
                                  <a:lnTo>
                                    <a:pt x="0" y="121"/>
                                  </a:lnTo>
                                </a:path>
                              </a:pathLst>
                            </a:custGeom>
                            <a:solidFill>
                              <a:srgbClr val="FF9FC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85" name="Freeform 2314"/>
                            <p:cNvSpPr>
                              <a:spLocks/>
                            </p:cNvSpPr>
                            <p:nvPr/>
                          </p:nvSpPr>
                          <p:spPr bwMode="auto">
                            <a:xfrm>
                              <a:off x="2920" y="3481"/>
                              <a:ext cx="121" cy="122"/>
                            </a:xfrm>
                            <a:custGeom>
                              <a:avLst/>
                              <a:gdLst>
                                <a:gd name="T0" fmla="*/ 120 w 121"/>
                                <a:gd name="T1" fmla="*/ 121 h 122"/>
                                <a:gd name="T2" fmla="*/ 97 w 121"/>
                                <a:gd name="T3" fmla="*/ 117 h 122"/>
                                <a:gd name="T4" fmla="*/ 73 w 121"/>
                                <a:gd name="T5" fmla="*/ 111 h 122"/>
                                <a:gd name="T6" fmla="*/ 53 w 121"/>
                                <a:gd name="T7" fmla="*/ 100 h 122"/>
                                <a:gd name="T8" fmla="*/ 37 w 121"/>
                                <a:gd name="T9" fmla="*/ 86 h 122"/>
                                <a:gd name="T10" fmla="*/ 22 w 121"/>
                                <a:gd name="T11" fmla="*/ 67 h 122"/>
                                <a:gd name="T12" fmla="*/ 9 w 121"/>
                                <a:gd name="T13" fmla="*/ 46 h 122"/>
                                <a:gd name="T14" fmla="*/ 3 w 121"/>
                                <a:gd name="T15" fmla="*/ 22 h 122"/>
                                <a:gd name="T16" fmla="*/ 0 w 121"/>
                                <a:gd name="T17" fmla="*/ 0 h 122"/>
                                <a:gd name="T18" fmla="*/ 17 w 121"/>
                                <a:gd name="T19" fmla="*/ 0 h 122"/>
                                <a:gd name="T20" fmla="*/ 20 w 121"/>
                                <a:gd name="T21" fmla="*/ 20 h 122"/>
                                <a:gd name="T22" fmla="*/ 26 w 121"/>
                                <a:gd name="T23" fmla="*/ 39 h 122"/>
                                <a:gd name="T24" fmla="*/ 37 w 121"/>
                                <a:gd name="T25" fmla="*/ 56 h 122"/>
                                <a:gd name="T26" fmla="*/ 49 w 121"/>
                                <a:gd name="T27" fmla="*/ 73 h 122"/>
                                <a:gd name="T28" fmla="*/ 64 w 121"/>
                                <a:gd name="T29" fmla="*/ 86 h 122"/>
                                <a:gd name="T30" fmla="*/ 80 w 121"/>
                                <a:gd name="T31" fmla="*/ 94 h 122"/>
                                <a:gd name="T32" fmla="*/ 99 w 121"/>
                                <a:gd name="T33" fmla="*/ 100 h 122"/>
                                <a:gd name="T34" fmla="*/ 120 w 121"/>
                                <a:gd name="T35" fmla="*/ 102 h 122"/>
                                <a:gd name="T36" fmla="*/ 120 w 121"/>
                                <a:gd name="T37" fmla="*/ 121 h 122"/>
                                <a:gd name="T38" fmla="*/ 120 w 121"/>
                                <a:gd name="T39" fmla="*/ 121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
                                <a:gd name="T61" fmla="*/ 0 h 122"/>
                                <a:gd name="T62" fmla="*/ 121 w 121"/>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 h="122">
                                  <a:moveTo>
                                    <a:pt x="120" y="121"/>
                                  </a:moveTo>
                                  <a:lnTo>
                                    <a:pt x="97" y="117"/>
                                  </a:lnTo>
                                  <a:lnTo>
                                    <a:pt x="73" y="111"/>
                                  </a:lnTo>
                                  <a:lnTo>
                                    <a:pt x="53" y="100"/>
                                  </a:lnTo>
                                  <a:lnTo>
                                    <a:pt x="37" y="86"/>
                                  </a:lnTo>
                                  <a:lnTo>
                                    <a:pt x="22" y="67"/>
                                  </a:lnTo>
                                  <a:lnTo>
                                    <a:pt x="9" y="46"/>
                                  </a:lnTo>
                                  <a:lnTo>
                                    <a:pt x="3" y="22"/>
                                  </a:lnTo>
                                  <a:lnTo>
                                    <a:pt x="0" y="0"/>
                                  </a:lnTo>
                                  <a:lnTo>
                                    <a:pt x="17" y="0"/>
                                  </a:lnTo>
                                  <a:lnTo>
                                    <a:pt x="20" y="20"/>
                                  </a:lnTo>
                                  <a:lnTo>
                                    <a:pt x="26" y="39"/>
                                  </a:lnTo>
                                  <a:lnTo>
                                    <a:pt x="37" y="56"/>
                                  </a:lnTo>
                                  <a:lnTo>
                                    <a:pt x="49" y="73"/>
                                  </a:lnTo>
                                  <a:lnTo>
                                    <a:pt x="64" y="86"/>
                                  </a:lnTo>
                                  <a:lnTo>
                                    <a:pt x="80" y="94"/>
                                  </a:lnTo>
                                  <a:lnTo>
                                    <a:pt x="99" y="100"/>
                                  </a:lnTo>
                                  <a:lnTo>
                                    <a:pt x="120" y="102"/>
                                  </a:lnTo>
                                  <a:lnTo>
                                    <a:pt x="120" y="121"/>
                                  </a:lnTo>
                                </a:path>
                              </a:pathLst>
                            </a:custGeom>
                            <a:solidFill>
                              <a:srgbClr val="FF9FC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86" name="Freeform 2315"/>
                            <p:cNvSpPr>
                              <a:spLocks/>
                            </p:cNvSpPr>
                            <p:nvPr/>
                          </p:nvSpPr>
                          <p:spPr bwMode="auto">
                            <a:xfrm>
                              <a:off x="3040" y="3481"/>
                              <a:ext cx="122" cy="122"/>
                            </a:xfrm>
                            <a:custGeom>
                              <a:avLst/>
                              <a:gdLst>
                                <a:gd name="T0" fmla="*/ 121 w 122"/>
                                <a:gd name="T1" fmla="*/ 0 h 122"/>
                                <a:gd name="T2" fmla="*/ 119 w 122"/>
                                <a:gd name="T3" fmla="*/ 22 h 122"/>
                                <a:gd name="T4" fmla="*/ 110 w 122"/>
                                <a:gd name="T5" fmla="*/ 46 h 122"/>
                                <a:gd name="T6" fmla="*/ 100 w 122"/>
                                <a:gd name="T7" fmla="*/ 67 h 122"/>
                                <a:gd name="T8" fmla="*/ 85 w 122"/>
                                <a:gd name="T9" fmla="*/ 86 h 122"/>
                                <a:gd name="T10" fmla="*/ 69 w 122"/>
                                <a:gd name="T11" fmla="*/ 100 h 122"/>
                                <a:gd name="T12" fmla="*/ 48 w 122"/>
                                <a:gd name="T13" fmla="*/ 111 h 122"/>
                                <a:gd name="T14" fmla="*/ 25 w 122"/>
                                <a:gd name="T15" fmla="*/ 117 h 122"/>
                                <a:gd name="T16" fmla="*/ 0 w 122"/>
                                <a:gd name="T17" fmla="*/ 121 h 122"/>
                                <a:gd name="T18" fmla="*/ 0 w 122"/>
                                <a:gd name="T19" fmla="*/ 102 h 122"/>
                                <a:gd name="T20" fmla="*/ 20 w 122"/>
                                <a:gd name="T21" fmla="*/ 100 h 122"/>
                                <a:gd name="T22" fmla="*/ 41 w 122"/>
                                <a:gd name="T23" fmla="*/ 94 h 122"/>
                                <a:gd name="T24" fmla="*/ 58 w 122"/>
                                <a:gd name="T25" fmla="*/ 86 h 122"/>
                                <a:gd name="T26" fmla="*/ 73 w 122"/>
                                <a:gd name="T27" fmla="*/ 73 h 122"/>
                                <a:gd name="T28" fmla="*/ 85 w 122"/>
                                <a:gd name="T29" fmla="*/ 56 h 122"/>
                                <a:gd name="T30" fmla="*/ 96 w 122"/>
                                <a:gd name="T31" fmla="*/ 39 h 122"/>
                                <a:gd name="T32" fmla="*/ 102 w 122"/>
                                <a:gd name="T33" fmla="*/ 20 h 122"/>
                                <a:gd name="T34" fmla="*/ 104 w 122"/>
                                <a:gd name="T35" fmla="*/ 0 h 122"/>
                                <a:gd name="T36" fmla="*/ 121 w 122"/>
                                <a:gd name="T37" fmla="*/ 0 h 122"/>
                                <a:gd name="T38" fmla="*/ 121 w 122"/>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22"/>
                                <a:gd name="T62" fmla="*/ 122 w 122"/>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22">
                                  <a:moveTo>
                                    <a:pt x="121" y="0"/>
                                  </a:moveTo>
                                  <a:lnTo>
                                    <a:pt x="119" y="22"/>
                                  </a:lnTo>
                                  <a:lnTo>
                                    <a:pt x="110" y="46"/>
                                  </a:lnTo>
                                  <a:lnTo>
                                    <a:pt x="100" y="67"/>
                                  </a:lnTo>
                                  <a:lnTo>
                                    <a:pt x="85" y="86"/>
                                  </a:lnTo>
                                  <a:lnTo>
                                    <a:pt x="69" y="100"/>
                                  </a:lnTo>
                                  <a:lnTo>
                                    <a:pt x="48" y="111"/>
                                  </a:lnTo>
                                  <a:lnTo>
                                    <a:pt x="25" y="117"/>
                                  </a:lnTo>
                                  <a:lnTo>
                                    <a:pt x="0" y="121"/>
                                  </a:lnTo>
                                  <a:lnTo>
                                    <a:pt x="0" y="102"/>
                                  </a:lnTo>
                                  <a:lnTo>
                                    <a:pt x="20" y="100"/>
                                  </a:lnTo>
                                  <a:lnTo>
                                    <a:pt x="41" y="94"/>
                                  </a:lnTo>
                                  <a:lnTo>
                                    <a:pt x="58" y="86"/>
                                  </a:lnTo>
                                  <a:lnTo>
                                    <a:pt x="73" y="73"/>
                                  </a:lnTo>
                                  <a:lnTo>
                                    <a:pt x="85" y="56"/>
                                  </a:lnTo>
                                  <a:lnTo>
                                    <a:pt x="96" y="39"/>
                                  </a:lnTo>
                                  <a:lnTo>
                                    <a:pt x="102" y="20"/>
                                  </a:lnTo>
                                  <a:lnTo>
                                    <a:pt x="104" y="0"/>
                                  </a:lnTo>
                                  <a:lnTo>
                                    <a:pt x="121" y="0"/>
                                  </a:lnTo>
                                </a:path>
                              </a:pathLst>
                            </a:custGeom>
                            <a:solidFill>
                              <a:srgbClr val="FF9FC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87" name="Freeform 2316"/>
                            <p:cNvSpPr>
                              <a:spLocks/>
                            </p:cNvSpPr>
                            <p:nvPr/>
                          </p:nvSpPr>
                          <p:spPr bwMode="auto">
                            <a:xfrm>
                              <a:off x="3040" y="3360"/>
                              <a:ext cx="122" cy="122"/>
                            </a:xfrm>
                            <a:custGeom>
                              <a:avLst/>
                              <a:gdLst>
                                <a:gd name="T0" fmla="*/ 0 w 122"/>
                                <a:gd name="T1" fmla="*/ 0 h 122"/>
                                <a:gd name="T2" fmla="*/ 25 w 122"/>
                                <a:gd name="T3" fmla="*/ 2 h 122"/>
                                <a:gd name="T4" fmla="*/ 48 w 122"/>
                                <a:gd name="T5" fmla="*/ 10 h 122"/>
                                <a:gd name="T6" fmla="*/ 69 w 122"/>
                                <a:gd name="T7" fmla="*/ 20 h 122"/>
                                <a:gd name="T8" fmla="*/ 85 w 122"/>
                                <a:gd name="T9" fmla="*/ 35 h 122"/>
                                <a:gd name="T10" fmla="*/ 100 w 122"/>
                                <a:gd name="T11" fmla="*/ 54 h 122"/>
                                <a:gd name="T12" fmla="*/ 110 w 122"/>
                                <a:gd name="T13" fmla="*/ 73 h 122"/>
                                <a:gd name="T14" fmla="*/ 119 w 122"/>
                                <a:gd name="T15" fmla="*/ 96 h 122"/>
                                <a:gd name="T16" fmla="*/ 121 w 122"/>
                                <a:gd name="T17" fmla="*/ 121 h 122"/>
                                <a:gd name="T18" fmla="*/ 104 w 122"/>
                                <a:gd name="T19" fmla="*/ 121 h 122"/>
                                <a:gd name="T20" fmla="*/ 102 w 122"/>
                                <a:gd name="T21" fmla="*/ 100 h 122"/>
                                <a:gd name="T22" fmla="*/ 96 w 122"/>
                                <a:gd name="T23" fmla="*/ 81 h 122"/>
                                <a:gd name="T24" fmla="*/ 85 w 122"/>
                                <a:gd name="T25" fmla="*/ 63 h 122"/>
                                <a:gd name="T26" fmla="*/ 73 w 122"/>
                                <a:gd name="T27" fmla="*/ 48 h 122"/>
                                <a:gd name="T28" fmla="*/ 58 w 122"/>
                                <a:gd name="T29" fmla="*/ 35 h 122"/>
                                <a:gd name="T30" fmla="*/ 41 w 122"/>
                                <a:gd name="T31" fmla="*/ 25 h 122"/>
                                <a:gd name="T32" fmla="*/ 20 w 122"/>
                                <a:gd name="T33" fmla="*/ 20 h 122"/>
                                <a:gd name="T34" fmla="*/ 0 w 122"/>
                                <a:gd name="T35" fmla="*/ 18 h 122"/>
                                <a:gd name="T36" fmla="*/ 0 w 122"/>
                                <a:gd name="T37" fmla="*/ 0 h 122"/>
                                <a:gd name="T38" fmla="*/ 0 w 122"/>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22"/>
                                <a:gd name="T62" fmla="*/ 122 w 122"/>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22">
                                  <a:moveTo>
                                    <a:pt x="0" y="0"/>
                                  </a:moveTo>
                                  <a:lnTo>
                                    <a:pt x="25" y="2"/>
                                  </a:lnTo>
                                  <a:lnTo>
                                    <a:pt x="48" y="10"/>
                                  </a:lnTo>
                                  <a:lnTo>
                                    <a:pt x="69" y="20"/>
                                  </a:lnTo>
                                  <a:lnTo>
                                    <a:pt x="85" y="35"/>
                                  </a:lnTo>
                                  <a:lnTo>
                                    <a:pt x="100" y="54"/>
                                  </a:lnTo>
                                  <a:lnTo>
                                    <a:pt x="110" y="73"/>
                                  </a:lnTo>
                                  <a:lnTo>
                                    <a:pt x="119" y="96"/>
                                  </a:lnTo>
                                  <a:lnTo>
                                    <a:pt x="121" y="121"/>
                                  </a:lnTo>
                                  <a:lnTo>
                                    <a:pt x="104" y="121"/>
                                  </a:lnTo>
                                  <a:lnTo>
                                    <a:pt x="102" y="100"/>
                                  </a:lnTo>
                                  <a:lnTo>
                                    <a:pt x="96" y="81"/>
                                  </a:lnTo>
                                  <a:lnTo>
                                    <a:pt x="85" y="63"/>
                                  </a:lnTo>
                                  <a:lnTo>
                                    <a:pt x="73" y="48"/>
                                  </a:lnTo>
                                  <a:lnTo>
                                    <a:pt x="58" y="35"/>
                                  </a:lnTo>
                                  <a:lnTo>
                                    <a:pt x="41" y="25"/>
                                  </a:lnTo>
                                  <a:lnTo>
                                    <a:pt x="20" y="20"/>
                                  </a:lnTo>
                                  <a:lnTo>
                                    <a:pt x="0" y="18"/>
                                  </a:lnTo>
                                  <a:lnTo>
                                    <a:pt x="0" y="0"/>
                                  </a:lnTo>
                                </a:path>
                              </a:pathLst>
                            </a:custGeom>
                            <a:solidFill>
                              <a:srgbClr val="FF9FC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88" name="Line 2317"/>
                            <p:cNvSpPr>
                              <a:spLocks noChangeShapeType="1"/>
                            </p:cNvSpPr>
                            <p:nvPr/>
                          </p:nvSpPr>
                          <p:spPr bwMode="auto">
                            <a:xfrm flipH="1">
                              <a:off x="2979" y="3423"/>
                              <a:ext cx="123" cy="0"/>
                            </a:xfrm>
                            <a:prstGeom prst="line">
                              <a:avLst/>
                            </a:prstGeom>
                            <a:noFill/>
                            <a:ln w="917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489" name="Line 2318"/>
                            <p:cNvSpPr>
                              <a:spLocks noChangeShapeType="1"/>
                            </p:cNvSpPr>
                            <p:nvPr/>
                          </p:nvSpPr>
                          <p:spPr bwMode="auto">
                            <a:xfrm flipH="1">
                              <a:off x="2982" y="3441"/>
                              <a:ext cx="116" cy="0"/>
                            </a:xfrm>
                            <a:prstGeom prst="line">
                              <a:avLst/>
                            </a:prstGeom>
                            <a:noFill/>
                            <a:ln w="917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490" name="Line 2319"/>
                            <p:cNvSpPr>
                              <a:spLocks noChangeShapeType="1"/>
                            </p:cNvSpPr>
                            <p:nvPr/>
                          </p:nvSpPr>
                          <p:spPr bwMode="auto">
                            <a:xfrm flipH="1">
                              <a:off x="2988" y="3460"/>
                              <a:ext cx="106" cy="0"/>
                            </a:xfrm>
                            <a:prstGeom prst="line">
                              <a:avLst/>
                            </a:prstGeom>
                            <a:noFill/>
                            <a:ln w="917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491" name="Line 2320"/>
                            <p:cNvSpPr>
                              <a:spLocks noChangeShapeType="1"/>
                            </p:cNvSpPr>
                            <p:nvPr/>
                          </p:nvSpPr>
                          <p:spPr bwMode="auto">
                            <a:xfrm flipH="1">
                              <a:off x="2991" y="3478"/>
                              <a:ext cx="99" cy="0"/>
                            </a:xfrm>
                            <a:prstGeom prst="line">
                              <a:avLst/>
                            </a:prstGeom>
                            <a:noFill/>
                            <a:ln w="917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492" name="Line 2321"/>
                            <p:cNvSpPr>
                              <a:spLocks noChangeShapeType="1"/>
                            </p:cNvSpPr>
                            <p:nvPr/>
                          </p:nvSpPr>
                          <p:spPr bwMode="auto">
                            <a:xfrm flipH="1">
                              <a:off x="2995" y="3498"/>
                              <a:ext cx="90" cy="0"/>
                            </a:xfrm>
                            <a:prstGeom prst="line">
                              <a:avLst/>
                            </a:prstGeom>
                            <a:noFill/>
                            <a:ln w="917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493" name="Line 2322"/>
                            <p:cNvSpPr>
                              <a:spLocks noChangeShapeType="1"/>
                            </p:cNvSpPr>
                            <p:nvPr/>
                          </p:nvSpPr>
                          <p:spPr bwMode="auto">
                            <a:xfrm flipH="1">
                              <a:off x="3002" y="3516"/>
                              <a:ext cx="78" cy="0"/>
                            </a:xfrm>
                            <a:prstGeom prst="line">
                              <a:avLst/>
                            </a:prstGeom>
                            <a:noFill/>
                            <a:ln w="917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494" name="Line 2323"/>
                            <p:cNvSpPr>
                              <a:spLocks noChangeShapeType="1"/>
                            </p:cNvSpPr>
                            <p:nvPr/>
                          </p:nvSpPr>
                          <p:spPr bwMode="auto">
                            <a:xfrm flipH="1">
                              <a:off x="3010" y="3533"/>
                              <a:ext cx="59" cy="0"/>
                            </a:xfrm>
                            <a:prstGeom prst="line">
                              <a:avLst/>
                            </a:prstGeom>
                            <a:noFill/>
                            <a:ln w="917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495" name="Line 2324"/>
                            <p:cNvSpPr>
                              <a:spLocks noChangeShapeType="1"/>
                            </p:cNvSpPr>
                            <p:nvPr/>
                          </p:nvSpPr>
                          <p:spPr bwMode="auto">
                            <a:xfrm flipH="1">
                              <a:off x="3015" y="3552"/>
                              <a:ext cx="52" cy="0"/>
                            </a:xfrm>
                            <a:prstGeom prst="line">
                              <a:avLst/>
                            </a:prstGeom>
                            <a:noFill/>
                            <a:ln w="917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496" name="Freeform 2325"/>
                            <p:cNvSpPr>
                              <a:spLocks/>
                            </p:cNvSpPr>
                            <p:nvPr/>
                          </p:nvSpPr>
                          <p:spPr bwMode="auto">
                            <a:xfrm>
                              <a:off x="2616" y="3326"/>
                              <a:ext cx="26" cy="55"/>
                            </a:xfrm>
                            <a:custGeom>
                              <a:avLst/>
                              <a:gdLst>
                                <a:gd name="T0" fmla="*/ 12 w 26"/>
                                <a:gd name="T1" fmla="*/ 0 h 55"/>
                                <a:gd name="T2" fmla="*/ 25 w 26"/>
                                <a:gd name="T3" fmla="*/ 50 h 55"/>
                                <a:gd name="T4" fmla="*/ 12 w 26"/>
                                <a:gd name="T5" fmla="*/ 54 h 55"/>
                                <a:gd name="T6" fmla="*/ 12 w 26"/>
                                <a:gd name="T7" fmla="*/ 49 h 55"/>
                                <a:gd name="T8" fmla="*/ 10 w 26"/>
                                <a:gd name="T9" fmla="*/ 42 h 55"/>
                                <a:gd name="T10" fmla="*/ 8 w 26"/>
                                <a:gd name="T11" fmla="*/ 36 h 55"/>
                                <a:gd name="T12" fmla="*/ 6 w 26"/>
                                <a:gd name="T13" fmla="*/ 29 h 55"/>
                                <a:gd name="T14" fmla="*/ 4 w 26"/>
                                <a:gd name="T15" fmla="*/ 24 h 55"/>
                                <a:gd name="T16" fmla="*/ 4 w 26"/>
                                <a:gd name="T17" fmla="*/ 17 h 55"/>
                                <a:gd name="T18" fmla="*/ 2 w 26"/>
                                <a:gd name="T19" fmla="*/ 11 h 55"/>
                                <a:gd name="T20" fmla="*/ 0 w 26"/>
                                <a:gd name="T21" fmla="*/ 4 h 55"/>
                                <a:gd name="T22" fmla="*/ 2 w 26"/>
                                <a:gd name="T23" fmla="*/ 2 h 55"/>
                                <a:gd name="T24" fmla="*/ 2 w 26"/>
                                <a:gd name="T25" fmla="*/ 0 h 55"/>
                                <a:gd name="T26" fmla="*/ 4 w 26"/>
                                <a:gd name="T27" fmla="*/ 0 h 55"/>
                                <a:gd name="T28" fmla="*/ 6 w 26"/>
                                <a:gd name="T29" fmla="*/ 0 h 55"/>
                                <a:gd name="T30" fmla="*/ 8 w 26"/>
                                <a:gd name="T31" fmla="*/ 0 h 55"/>
                                <a:gd name="T32" fmla="*/ 8 w 26"/>
                                <a:gd name="T33" fmla="*/ 0 h 55"/>
                                <a:gd name="T34" fmla="*/ 10 w 26"/>
                                <a:gd name="T35" fmla="*/ 0 h 55"/>
                                <a:gd name="T36" fmla="*/ 12 w 26"/>
                                <a:gd name="T37" fmla="*/ 0 h 55"/>
                                <a:gd name="T38" fmla="*/ 12 w 26"/>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55"/>
                                <a:gd name="T62" fmla="*/ 26 w 26"/>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55">
                                  <a:moveTo>
                                    <a:pt x="12" y="0"/>
                                  </a:moveTo>
                                  <a:lnTo>
                                    <a:pt x="25" y="50"/>
                                  </a:lnTo>
                                  <a:lnTo>
                                    <a:pt x="12" y="54"/>
                                  </a:lnTo>
                                  <a:lnTo>
                                    <a:pt x="12" y="49"/>
                                  </a:lnTo>
                                  <a:lnTo>
                                    <a:pt x="10" y="42"/>
                                  </a:lnTo>
                                  <a:lnTo>
                                    <a:pt x="8" y="36"/>
                                  </a:lnTo>
                                  <a:lnTo>
                                    <a:pt x="6" y="29"/>
                                  </a:lnTo>
                                  <a:lnTo>
                                    <a:pt x="4" y="24"/>
                                  </a:lnTo>
                                  <a:lnTo>
                                    <a:pt x="4" y="17"/>
                                  </a:lnTo>
                                  <a:lnTo>
                                    <a:pt x="2" y="11"/>
                                  </a:lnTo>
                                  <a:lnTo>
                                    <a:pt x="0" y="4"/>
                                  </a:lnTo>
                                  <a:lnTo>
                                    <a:pt x="2" y="2"/>
                                  </a:lnTo>
                                  <a:lnTo>
                                    <a:pt x="2" y="0"/>
                                  </a:lnTo>
                                  <a:lnTo>
                                    <a:pt x="4" y="0"/>
                                  </a:lnTo>
                                  <a:lnTo>
                                    <a:pt x="6" y="0"/>
                                  </a:lnTo>
                                  <a:lnTo>
                                    <a:pt x="8" y="0"/>
                                  </a:lnTo>
                                  <a:lnTo>
                                    <a:pt x="10" y="0"/>
                                  </a:lnTo>
                                  <a:lnTo>
                                    <a:pt x="12" y="0"/>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97" name="Freeform 2326"/>
                            <p:cNvSpPr>
                              <a:spLocks/>
                            </p:cNvSpPr>
                            <p:nvPr/>
                          </p:nvSpPr>
                          <p:spPr bwMode="auto">
                            <a:xfrm>
                              <a:off x="2616" y="3326"/>
                              <a:ext cx="26" cy="55"/>
                            </a:xfrm>
                            <a:custGeom>
                              <a:avLst/>
                              <a:gdLst>
                                <a:gd name="T0" fmla="*/ 12 w 26"/>
                                <a:gd name="T1" fmla="*/ 0 h 55"/>
                                <a:gd name="T2" fmla="*/ 25 w 26"/>
                                <a:gd name="T3" fmla="*/ 50 h 55"/>
                                <a:gd name="T4" fmla="*/ 12 w 26"/>
                                <a:gd name="T5" fmla="*/ 54 h 55"/>
                                <a:gd name="T6" fmla="*/ 12 w 26"/>
                                <a:gd name="T7" fmla="*/ 49 h 55"/>
                                <a:gd name="T8" fmla="*/ 10 w 26"/>
                                <a:gd name="T9" fmla="*/ 42 h 55"/>
                                <a:gd name="T10" fmla="*/ 8 w 26"/>
                                <a:gd name="T11" fmla="*/ 36 h 55"/>
                                <a:gd name="T12" fmla="*/ 6 w 26"/>
                                <a:gd name="T13" fmla="*/ 29 h 55"/>
                                <a:gd name="T14" fmla="*/ 4 w 26"/>
                                <a:gd name="T15" fmla="*/ 24 h 55"/>
                                <a:gd name="T16" fmla="*/ 4 w 26"/>
                                <a:gd name="T17" fmla="*/ 17 h 55"/>
                                <a:gd name="T18" fmla="*/ 2 w 26"/>
                                <a:gd name="T19" fmla="*/ 11 h 55"/>
                                <a:gd name="T20" fmla="*/ 0 w 26"/>
                                <a:gd name="T21" fmla="*/ 4 h 55"/>
                                <a:gd name="T22" fmla="*/ 2 w 26"/>
                                <a:gd name="T23" fmla="*/ 2 h 55"/>
                                <a:gd name="T24" fmla="*/ 2 w 26"/>
                                <a:gd name="T25" fmla="*/ 0 h 55"/>
                                <a:gd name="T26" fmla="*/ 4 w 26"/>
                                <a:gd name="T27" fmla="*/ 0 h 55"/>
                                <a:gd name="T28" fmla="*/ 6 w 26"/>
                                <a:gd name="T29" fmla="*/ 0 h 55"/>
                                <a:gd name="T30" fmla="*/ 8 w 26"/>
                                <a:gd name="T31" fmla="*/ 0 h 55"/>
                                <a:gd name="T32" fmla="*/ 10 w 26"/>
                                <a:gd name="T33" fmla="*/ 0 h 55"/>
                                <a:gd name="T34" fmla="*/ 12 w 26"/>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55"/>
                                <a:gd name="T56" fmla="*/ 26 w 26"/>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55">
                                  <a:moveTo>
                                    <a:pt x="12" y="0"/>
                                  </a:moveTo>
                                  <a:lnTo>
                                    <a:pt x="25" y="50"/>
                                  </a:lnTo>
                                  <a:lnTo>
                                    <a:pt x="12" y="54"/>
                                  </a:lnTo>
                                  <a:lnTo>
                                    <a:pt x="12" y="49"/>
                                  </a:lnTo>
                                  <a:lnTo>
                                    <a:pt x="10" y="42"/>
                                  </a:lnTo>
                                  <a:lnTo>
                                    <a:pt x="8" y="36"/>
                                  </a:lnTo>
                                  <a:lnTo>
                                    <a:pt x="6" y="29"/>
                                  </a:lnTo>
                                  <a:lnTo>
                                    <a:pt x="4" y="24"/>
                                  </a:lnTo>
                                  <a:lnTo>
                                    <a:pt x="4" y="17"/>
                                  </a:lnTo>
                                  <a:lnTo>
                                    <a:pt x="2" y="11"/>
                                  </a:lnTo>
                                  <a:lnTo>
                                    <a:pt x="0" y="4"/>
                                  </a:lnTo>
                                  <a:lnTo>
                                    <a:pt x="2" y="2"/>
                                  </a:lnTo>
                                  <a:lnTo>
                                    <a:pt x="2" y="0"/>
                                  </a:lnTo>
                                  <a:lnTo>
                                    <a:pt x="4" y="0"/>
                                  </a:lnTo>
                                  <a:lnTo>
                                    <a:pt x="6" y="0"/>
                                  </a:lnTo>
                                  <a:lnTo>
                                    <a:pt x="8" y="0"/>
                                  </a:lnTo>
                                  <a:lnTo>
                                    <a:pt x="10" y="0"/>
                                  </a:lnTo>
                                  <a:lnTo>
                                    <a:pt x="12"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498" name="Freeform 2327"/>
                            <p:cNvSpPr>
                              <a:spLocks/>
                            </p:cNvSpPr>
                            <p:nvPr/>
                          </p:nvSpPr>
                          <p:spPr bwMode="auto">
                            <a:xfrm>
                              <a:off x="2514" y="3439"/>
                              <a:ext cx="55" cy="23"/>
                            </a:xfrm>
                            <a:custGeom>
                              <a:avLst/>
                              <a:gdLst>
                                <a:gd name="T0" fmla="*/ 4 w 55"/>
                                <a:gd name="T1" fmla="*/ 0 h 23"/>
                                <a:gd name="T2" fmla="*/ 54 w 55"/>
                                <a:gd name="T3" fmla="*/ 10 h 23"/>
                                <a:gd name="T4" fmla="*/ 52 w 55"/>
                                <a:gd name="T5" fmla="*/ 22 h 23"/>
                                <a:gd name="T6" fmla="*/ 45 w 55"/>
                                <a:gd name="T7" fmla="*/ 21 h 23"/>
                                <a:gd name="T8" fmla="*/ 39 w 55"/>
                                <a:gd name="T9" fmla="*/ 21 h 23"/>
                                <a:gd name="T10" fmla="*/ 33 w 55"/>
                                <a:gd name="T11" fmla="*/ 19 h 23"/>
                                <a:gd name="T12" fmla="*/ 27 w 55"/>
                                <a:gd name="T13" fmla="*/ 17 h 23"/>
                                <a:gd name="T14" fmla="*/ 20 w 55"/>
                                <a:gd name="T15" fmla="*/ 17 h 23"/>
                                <a:gd name="T16" fmla="*/ 14 w 55"/>
                                <a:gd name="T17" fmla="*/ 14 h 23"/>
                                <a:gd name="T18" fmla="*/ 8 w 55"/>
                                <a:gd name="T19" fmla="*/ 12 h 23"/>
                                <a:gd name="T20" fmla="*/ 2 w 55"/>
                                <a:gd name="T21" fmla="*/ 12 h 23"/>
                                <a:gd name="T22" fmla="*/ 0 w 55"/>
                                <a:gd name="T23" fmla="*/ 10 h 23"/>
                                <a:gd name="T24" fmla="*/ 0 w 55"/>
                                <a:gd name="T25" fmla="*/ 8 h 23"/>
                                <a:gd name="T26" fmla="*/ 0 w 55"/>
                                <a:gd name="T27" fmla="*/ 6 h 23"/>
                                <a:gd name="T28" fmla="*/ 0 w 55"/>
                                <a:gd name="T29" fmla="*/ 4 h 23"/>
                                <a:gd name="T30" fmla="*/ 0 w 55"/>
                                <a:gd name="T31" fmla="*/ 4 h 23"/>
                                <a:gd name="T32" fmla="*/ 2 w 55"/>
                                <a:gd name="T33" fmla="*/ 2 h 23"/>
                                <a:gd name="T34" fmla="*/ 2 w 55"/>
                                <a:gd name="T35" fmla="*/ 0 h 23"/>
                                <a:gd name="T36" fmla="*/ 4 w 55"/>
                                <a:gd name="T37" fmla="*/ 0 h 23"/>
                                <a:gd name="T38" fmla="*/ 4 w 55"/>
                                <a:gd name="T39" fmla="*/ 0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
                                <a:gd name="T61" fmla="*/ 0 h 23"/>
                                <a:gd name="T62" fmla="*/ 55 w 5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 h="23">
                                  <a:moveTo>
                                    <a:pt x="4" y="0"/>
                                  </a:moveTo>
                                  <a:lnTo>
                                    <a:pt x="54" y="10"/>
                                  </a:lnTo>
                                  <a:lnTo>
                                    <a:pt x="52" y="22"/>
                                  </a:lnTo>
                                  <a:lnTo>
                                    <a:pt x="45" y="21"/>
                                  </a:lnTo>
                                  <a:lnTo>
                                    <a:pt x="39" y="21"/>
                                  </a:lnTo>
                                  <a:lnTo>
                                    <a:pt x="33" y="19"/>
                                  </a:lnTo>
                                  <a:lnTo>
                                    <a:pt x="27" y="17"/>
                                  </a:lnTo>
                                  <a:lnTo>
                                    <a:pt x="20" y="17"/>
                                  </a:lnTo>
                                  <a:lnTo>
                                    <a:pt x="14" y="14"/>
                                  </a:lnTo>
                                  <a:lnTo>
                                    <a:pt x="8" y="12"/>
                                  </a:lnTo>
                                  <a:lnTo>
                                    <a:pt x="2" y="12"/>
                                  </a:lnTo>
                                  <a:lnTo>
                                    <a:pt x="0" y="10"/>
                                  </a:lnTo>
                                  <a:lnTo>
                                    <a:pt x="0" y="8"/>
                                  </a:lnTo>
                                  <a:lnTo>
                                    <a:pt x="0" y="6"/>
                                  </a:lnTo>
                                  <a:lnTo>
                                    <a:pt x="0" y="4"/>
                                  </a:lnTo>
                                  <a:lnTo>
                                    <a:pt x="2" y="2"/>
                                  </a:lnTo>
                                  <a:lnTo>
                                    <a:pt x="2" y="0"/>
                                  </a:lnTo>
                                  <a:lnTo>
                                    <a:pt x="4" y="0"/>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499" name="Freeform 2328"/>
                            <p:cNvSpPr>
                              <a:spLocks/>
                            </p:cNvSpPr>
                            <p:nvPr/>
                          </p:nvSpPr>
                          <p:spPr bwMode="auto">
                            <a:xfrm>
                              <a:off x="2514" y="3439"/>
                              <a:ext cx="55" cy="23"/>
                            </a:xfrm>
                            <a:custGeom>
                              <a:avLst/>
                              <a:gdLst>
                                <a:gd name="T0" fmla="*/ 4 w 55"/>
                                <a:gd name="T1" fmla="*/ 0 h 23"/>
                                <a:gd name="T2" fmla="*/ 54 w 55"/>
                                <a:gd name="T3" fmla="*/ 10 h 23"/>
                                <a:gd name="T4" fmla="*/ 52 w 55"/>
                                <a:gd name="T5" fmla="*/ 22 h 23"/>
                                <a:gd name="T6" fmla="*/ 45 w 55"/>
                                <a:gd name="T7" fmla="*/ 21 h 23"/>
                                <a:gd name="T8" fmla="*/ 39 w 55"/>
                                <a:gd name="T9" fmla="*/ 21 h 23"/>
                                <a:gd name="T10" fmla="*/ 33 w 55"/>
                                <a:gd name="T11" fmla="*/ 19 h 23"/>
                                <a:gd name="T12" fmla="*/ 27 w 55"/>
                                <a:gd name="T13" fmla="*/ 17 h 23"/>
                                <a:gd name="T14" fmla="*/ 20 w 55"/>
                                <a:gd name="T15" fmla="*/ 17 h 23"/>
                                <a:gd name="T16" fmla="*/ 14 w 55"/>
                                <a:gd name="T17" fmla="*/ 14 h 23"/>
                                <a:gd name="T18" fmla="*/ 8 w 55"/>
                                <a:gd name="T19" fmla="*/ 12 h 23"/>
                                <a:gd name="T20" fmla="*/ 2 w 55"/>
                                <a:gd name="T21" fmla="*/ 12 h 23"/>
                                <a:gd name="T22" fmla="*/ 0 w 55"/>
                                <a:gd name="T23" fmla="*/ 10 h 23"/>
                                <a:gd name="T24" fmla="*/ 0 w 55"/>
                                <a:gd name="T25" fmla="*/ 8 h 23"/>
                                <a:gd name="T26" fmla="*/ 0 w 55"/>
                                <a:gd name="T27" fmla="*/ 6 h 23"/>
                                <a:gd name="T28" fmla="*/ 0 w 55"/>
                                <a:gd name="T29" fmla="*/ 4 h 23"/>
                                <a:gd name="T30" fmla="*/ 2 w 55"/>
                                <a:gd name="T31" fmla="*/ 2 h 23"/>
                                <a:gd name="T32" fmla="*/ 2 w 55"/>
                                <a:gd name="T33" fmla="*/ 0 h 23"/>
                                <a:gd name="T34" fmla="*/ 4 w 55"/>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23"/>
                                <a:gd name="T56" fmla="*/ 55 w 55"/>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23">
                                  <a:moveTo>
                                    <a:pt x="4" y="0"/>
                                  </a:moveTo>
                                  <a:lnTo>
                                    <a:pt x="54" y="10"/>
                                  </a:lnTo>
                                  <a:lnTo>
                                    <a:pt x="52" y="22"/>
                                  </a:lnTo>
                                  <a:lnTo>
                                    <a:pt x="45" y="21"/>
                                  </a:lnTo>
                                  <a:lnTo>
                                    <a:pt x="39" y="21"/>
                                  </a:lnTo>
                                  <a:lnTo>
                                    <a:pt x="33" y="19"/>
                                  </a:lnTo>
                                  <a:lnTo>
                                    <a:pt x="27" y="17"/>
                                  </a:lnTo>
                                  <a:lnTo>
                                    <a:pt x="20" y="17"/>
                                  </a:lnTo>
                                  <a:lnTo>
                                    <a:pt x="14" y="14"/>
                                  </a:lnTo>
                                  <a:lnTo>
                                    <a:pt x="8" y="12"/>
                                  </a:lnTo>
                                  <a:lnTo>
                                    <a:pt x="2" y="12"/>
                                  </a:lnTo>
                                  <a:lnTo>
                                    <a:pt x="0" y="10"/>
                                  </a:lnTo>
                                  <a:lnTo>
                                    <a:pt x="0" y="8"/>
                                  </a:lnTo>
                                  <a:lnTo>
                                    <a:pt x="0" y="6"/>
                                  </a:lnTo>
                                  <a:lnTo>
                                    <a:pt x="0" y="4"/>
                                  </a:lnTo>
                                  <a:lnTo>
                                    <a:pt x="2" y="2"/>
                                  </a:lnTo>
                                  <a:lnTo>
                                    <a:pt x="2" y="0"/>
                                  </a:lnTo>
                                  <a:lnTo>
                                    <a:pt x="4" y="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00" name="Freeform 2329"/>
                            <p:cNvSpPr>
                              <a:spLocks/>
                            </p:cNvSpPr>
                            <p:nvPr/>
                          </p:nvSpPr>
                          <p:spPr bwMode="auto">
                            <a:xfrm>
                              <a:off x="2771" y="3485"/>
                              <a:ext cx="55" cy="19"/>
                            </a:xfrm>
                            <a:custGeom>
                              <a:avLst/>
                              <a:gdLst>
                                <a:gd name="T0" fmla="*/ 51 w 55"/>
                                <a:gd name="T1" fmla="*/ 18 h 19"/>
                                <a:gd name="T2" fmla="*/ 0 w 55"/>
                                <a:gd name="T3" fmla="*/ 13 h 19"/>
                                <a:gd name="T4" fmla="*/ 2 w 55"/>
                                <a:gd name="T5" fmla="*/ 0 h 19"/>
                                <a:gd name="T6" fmla="*/ 8 w 55"/>
                                <a:gd name="T7" fmla="*/ 0 h 19"/>
                                <a:gd name="T8" fmla="*/ 15 w 55"/>
                                <a:gd name="T9" fmla="*/ 2 h 19"/>
                                <a:gd name="T10" fmla="*/ 19 w 55"/>
                                <a:gd name="T11" fmla="*/ 2 h 19"/>
                                <a:gd name="T12" fmla="*/ 26 w 55"/>
                                <a:gd name="T13" fmla="*/ 4 h 19"/>
                                <a:gd name="T14" fmla="*/ 32 w 55"/>
                                <a:gd name="T15" fmla="*/ 4 h 19"/>
                                <a:gd name="T16" fmla="*/ 39 w 55"/>
                                <a:gd name="T17" fmla="*/ 4 h 19"/>
                                <a:gd name="T18" fmla="*/ 45 w 55"/>
                                <a:gd name="T19" fmla="*/ 6 h 19"/>
                                <a:gd name="T20" fmla="*/ 51 w 55"/>
                                <a:gd name="T21" fmla="*/ 6 h 19"/>
                                <a:gd name="T22" fmla="*/ 54 w 55"/>
                                <a:gd name="T23" fmla="*/ 8 h 19"/>
                                <a:gd name="T24" fmla="*/ 54 w 55"/>
                                <a:gd name="T25" fmla="*/ 10 h 19"/>
                                <a:gd name="T26" fmla="*/ 54 w 55"/>
                                <a:gd name="T27" fmla="*/ 13 h 19"/>
                                <a:gd name="T28" fmla="*/ 54 w 55"/>
                                <a:gd name="T29" fmla="*/ 14 h 19"/>
                                <a:gd name="T30" fmla="*/ 54 w 55"/>
                                <a:gd name="T31" fmla="*/ 14 h 19"/>
                                <a:gd name="T32" fmla="*/ 54 w 55"/>
                                <a:gd name="T33" fmla="*/ 16 h 19"/>
                                <a:gd name="T34" fmla="*/ 51 w 55"/>
                                <a:gd name="T35" fmla="*/ 18 h 19"/>
                                <a:gd name="T36" fmla="*/ 51 w 55"/>
                                <a:gd name="T37" fmla="*/ 18 h 19"/>
                                <a:gd name="T38" fmla="*/ 51 w 55"/>
                                <a:gd name="T39" fmla="*/ 18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
                                <a:gd name="T61" fmla="*/ 0 h 19"/>
                                <a:gd name="T62" fmla="*/ 55 w 55"/>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 h="19">
                                  <a:moveTo>
                                    <a:pt x="51" y="18"/>
                                  </a:moveTo>
                                  <a:lnTo>
                                    <a:pt x="0" y="13"/>
                                  </a:lnTo>
                                  <a:lnTo>
                                    <a:pt x="2" y="0"/>
                                  </a:lnTo>
                                  <a:lnTo>
                                    <a:pt x="8" y="0"/>
                                  </a:lnTo>
                                  <a:lnTo>
                                    <a:pt x="15" y="2"/>
                                  </a:lnTo>
                                  <a:lnTo>
                                    <a:pt x="19" y="2"/>
                                  </a:lnTo>
                                  <a:lnTo>
                                    <a:pt x="26" y="4"/>
                                  </a:lnTo>
                                  <a:lnTo>
                                    <a:pt x="32" y="4"/>
                                  </a:lnTo>
                                  <a:lnTo>
                                    <a:pt x="39" y="4"/>
                                  </a:lnTo>
                                  <a:lnTo>
                                    <a:pt x="45" y="6"/>
                                  </a:lnTo>
                                  <a:lnTo>
                                    <a:pt x="51" y="6"/>
                                  </a:lnTo>
                                  <a:lnTo>
                                    <a:pt x="54" y="8"/>
                                  </a:lnTo>
                                  <a:lnTo>
                                    <a:pt x="54" y="10"/>
                                  </a:lnTo>
                                  <a:lnTo>
                                    <a:pt x="54" y="13"/>
                                  </a:lnTo>
                                  <a:lnTo>
                                    <a:pt x="54" y="14"/>
                                  </a:lnTo>
                                  <a:lnTo>
                                    <a:pt x="54" y="16"/>
                                  </a:lnTo>
                                  <a:lnTo>
                                    <a:pt x="51" y="18"/>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01" name="Freeform 2330"/>
                            <p:cNvSpPr>
                              <a:spLocks/>
                            </p:cNvSpPr>
                            <p:nvPr/>
                          </p:nvSpPr>
                          <p:spPr bwMode="auto">
                            <a:xfrm>
                              <a:off x="2771" y="3485"/>
                              <a:ext cx="55" cy="19"/>
                            </a:xfrm>
                            <a:custGeom>
                              <a:avLst/>
                              <a:gdLst>
                                <a:gd name="T0" fmla="*/ 51 w 55"/>
                                <a:gd name="T1" fmla="*/ 18 h 19"/>
                                <a:gd name="T2" fmla="*/ 0 w 55"/>
                                <a:gd name="T3" fmla="*/ 13 h 19"/>
                                <a:gd name="T4" fmla="*/ 2 w 55"/>
                                <a:gd name="T5" fmla="*/ 0 h 19"/>
                                <a:gd name="T6" fmla="*/ 8 w 55"/>
                                <a:gd name="T7" fmla="*/ 0 h 19"/>
                                <a:gd name="T8" fmla="*/ 15 w 55"/>
                                <a:gd name="T9" fmla="*/ 2 h 19"/>
                                <a:gd name="T10" fmla="*/ 19 w 55"/>
                                <a:gd name="T11" fmla="*/ 2 h 19"/>
                                <a:gd name="T12" fmla="*/ 26 w 55"/>
                                <a:gd name="T13" fmla="*/ 4 h 19"/>
                                <a:gd name="T14" fmla="*/ 32 w 55"/>
                                <a:gd name="T15" fmla="*/ 4 h 19"/>
                                <a:gd name="T16" fmla="*/ 39 w 55"/>
                                <a:gd name="T17" fmla="*/ 4 h 19"/>
                                <a:gd name="T18" fmla="*/ 45 w 55"/>
                                <a:gd name="T19" fmla="*/ 6 h 19"/>
                                <a:gd name="T20" fmla="*/ 51 w 55"/>
                                <a:gd name="T21" fmla="*/ 6 h 19"/>
                                <a:gd name="T22" fmla="*/ 54 w 55"/>
                                <a:gd name="T23" fmla="*/ 8 h 19"/>
                                <a:gd name="T24" fmla="*/ 54 w 55"/>
                                <a:gd name="T25" fmla="*/ 10 h 19"/>
                                <a:gd name="T26" fmla="*/ 54 w 55"/>
                                <a:gd name="T27" fmla="*/ 13 h 19"/>
                                <a:gd name="T28" fmla="*/ 54 w 55"/>
                                <a:gd name="T29" fmla="*/ 14 h 19"/>
                                <a:gd name="T30" fmla="*/ 54 w 55"/>
                                <a:gd name="T31" fmla="*/ 16 h 19"/>
                                <a:gd name="T32" fmla="*/ 51 w 55"/>
                                <a:gd name="T33" fmla="*/ 1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1" y="18"/>
                                  </a:moveTo>
                                  <a:lnTo>
                                    <a:pt x="0" y="13"/>
                                  </a:lnTo>
                                  <a:lnTo>
                                    <a:pt x="2" y="0"/>
                                  </a:lnTo>
                                  <a:lnTo>
                                    <a:pt x="8" y="0"/>
                                  </a:lnTo>
                                  <a:lnTo>
                                    <a:pt x="15" y="2"/>
                                  </a:lnTo>
                                  <a:lnTo>
                                    <a:pt x="19" y="2"/>
                                  </a:lnTo>
                                  <a:lnTo>
                                    <a:pt x="26" y="4"/>
                                  </a:lnTo>
                                  <a:lnTo>
                                    <a:pt x="32" y="4"/>
                                  </a:lnTo>
                                  <a:lnTo>
                                    <a:pt x="39" y="4"/>
                                  </a:lnTo>
                                  <a:lnTo>
                                    <a:pt x="45" y="6"/>
                                  </a:lnTo>
                                  <a:lnTo>
                                    <a:pt x="51" y="6"/>
                                  </a:lnTo>
                                  <a:lnTo>
                                    <a:pt x="54" y="8"/>
                                  </a:lnTo>
                                  <a:lnTo>
                                    <a:pt x="54" y="10"/>
                                  </a:lnTo>
                                  <a:lnTo>
                                    <a:pt x="54" y="13"/>
                                  </a:lnTo>
                                  <a:lnTo>
                                    <a:pt x="54" y="14"/>
                                  </a:lnTo>
                                  <a:lnTo>
                                    <a:pt x="54" y="16"/>
                                  </a:lnTo>
                                  <a:lnTo>
                                    <a:pt x="51" y="1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02" name="Freeform 2331"/>
                            <p:cNvSpPr>
                              <a:spLocks/>
                            </p:cNvSpPr>
                            <p:nvPr/>
                          </p:nvSpPr>
                          <p:spPr bwMode="auto">
                            <a:xfrm>
                              <a:off x="2724" y="3350"/>
                              <a:ext cx="43" cy="48"/>
                            </a:xfrm>
                            <a:custGeom>
                              <a:avLst/>
                              <a:gdLst>
                                <a:gd name="T0" fmla="*/ 42 w 43"/>
                                <a:gd name="T1" fmla="*/ 8 h 48"/>
                                <a:gd name="T2" fmla="*/ 11 w 43"/>
                                <a:gd name="T3" fmla="*/ 47 h 48"/>
                                <a:gd name="T4" fmla="*/ 0 w 43"/>
                                <a:gd name="T5" fmla="*/ 39 h 48"/>
                                <a:gd name="T6" fmla="*/ 5 w 43"/>
                                <a:gd name="T7" fmla="*/ 35 h 48"/>
                                <a:gd name="T8" fmla="*/ 9 w 43"/>
                                <a:gd name="T9" fmla="*/ 28 h 48"/>
                                <a:gd name="T10" fmla="*/ 13 w 43"/>
                                <a:gd name="T11" fmla="*/ 25 h 48"/>
                                <a:gd name="T12" fmla="*/ 17 w 43"/>
                                <a:gd name="T13" fmla="*/ 20 h 48"/>
                                <a:gd name="T14" fmla="*/ 21 w 43"/>
                                <a:gd name="T15" fmla="*/ 14 h 48"/>
                                <a:gd name="T16" fmla="*/ 25 w 43"/>
                                <a:gd name="T17" fmla="*/ 10 h 48"/>
                                <a:gd name="T18" fmla="*/ 30 w 43"/>
                                <a:gd name="T19" fmla="*/ 3 h 48"/>
                                <a:gd name="T20" fmla="*/ 34 w 43"/>
                                <a:gd name="T21" fmla="*/ 0 h 48"/>
                                <a:gd name="T22" fmla="*/ 36 w 43"/>
                                <a:gd name="T23" fmla="*/ 0 h 48"/>
                                <a:gd name="T24" fmla="*/ 36 w 43"/>
                                <a:gd name="T25" fmla="*/ 0 h 48"/>
                                <a:gd name="T26" fmla="*/ 38 w 43"/>
                                <a:gd name="T27" fmla="*/ 2 h 48"/>
                                <a:gd name="T28" fmla="*/ 40 w 43"/>
                                <a:gd name="T29" fmla="*/ 2 h 48"/>
                                <a:gd name="T30" fmla="*/ 40 w 43"/>
                                <a:gd name="T31" fmla="*/ 3 h 48"/>
                                <a:gd name="T32" fmla="*/ 42 w 43"/>
                                <a:gd name="T33" fmla="*/ 3 h 48"/>
                                <a:gd name="T34" fmla="*/ 42 w 43"/>
                                <a:gd name="T35" fmla="*/ 5 h 48"/>
                                <a:gd name="T36" fmla="*/ 42 w 43"/>
                                <a:gd name="T37" fmla="*/ 8 h 48"/>
                                <a:gd name="T38" fmla="*/ 42 w 43"/>
                                <a:gd name="T39" fmla="*/ 8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48"/>
                                <a:gd name="T62" fmla="*/ 43 w 43"/>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48">
                                  <a:moveTo>
                                    <a:pt x="42" y="8"/>
                                  </a:moveTo>
                                  <a:lnTo>
                                    <a:pt x="11" y="47"/>
                                  </a:lnTo>
                                  <a:lnTo>
                                    <a:pt x="0" y="39"/>
                                  </a:lnTo>
                                  <a:lnTo>
                                    <a:pt x="5" y="35"/>
                                  </a:lnTo>
                                  <a:lnTo>
                                    <a:pt x="9" y="28"/>
                                  </a:lnTo>
                                  <a:lnTo>
                                    <a:pt x="13" y="25"/>
                                  </a:lnTo>
                                  <a:lnTo>
                                    <a:pt x="17" y="20"/>
                                  </a:lnTo>
                                  <a:lnTo>
                                    <a:pt x="21" y="14"/>
                                  </a:lnTo>
                                  <a:lnTo>
                                    <a:pt x="25" y="10"/>
                                  </a:lnTo>
                                  <a:lnTo>
                                    <a:pt x="30" y="3"/>
                                  </a:lnTo>
                                  <a:lnTo>
                                    <a:pt x="34" y="0"/>
                                  </a:lnTo>
                                  <a:lnTo>
                                    <a:pt x="36" y="0"/>
                                  </a:lnTo>
                                  <a:lnTo>
                                    <a:pt x="38" y="2"/>
                                  </a:lnTo>
                                  <a:lnTo>
                                    <a:pt x="40" y="2"/>
                                  </a:lnTo>
                                  <a:lnTo>
                                    <a:pt x="40" y="3"/>
                                  </a:lnTo>
                                  <a:lnTo>
                                    <a:pt x="42" y="3"/>
                                  </a:lnTo>
                                  <a:lnTo>
                                    <a:pt x="42" y="5"/>
                                  </a:lnTo>
                                  <a:lnTo>
                                    <a:pt x="42" y="8"/>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03" name="Freeform 2332"/>
                            <p:cNvSpPr>
                              <a:spLocks/>
                            </p:cNvSpPr>
                            <p:nvPr/>
                          </p:nvSpPr>
                          <p:spPr bwMode="auto">
                            <a:xfrm>
                              <a:off x="2724" y="3350"/>
                              <a:ext cx="43" cy="48"/>
                            </a:xfrm>
                            <a:custGeom>
                              <a:avLst/>
                              <a:gdLst>
                                <a:gd name="T0" fmla="*/ 42 w 43"/>
                                <a:gd name="T1" fmla="*/ 8 h 48"/>
                                <a:gd name="T2" fmla="*/ 11 w 43"/>
                                <a:gd name="T3" fmla="*/ 47 h 48"/>
                                <a:gd name="T4" fmla="*/ 0 w 43"/>
                                <a:gd name="T5" fmla="*/ 39 h 48"/>
                                <a:gd name="T6" fmla="*/ 5 w 43"/>
                                <a:gd name="T7" fmla="*/ 35 h 48"/>
                                <a:gd name="T8" fmla="*/ 9 w 43"/>
                                <a:gd name="T9" fmla="*/ 28 h 48"/>
                                <a:gd name="T10" fmla="*/ 13 w 43"/>
                                <a:gd name="T11" fmla="*/ 25 h 48"/>
                                <a:gd name="T12" fmla="*/ 17 w 43"/>
                                <a:gd name="T13" fmla="*/ 20 h 48"/>
                                <a:gd name="T14" fmla="*/ 21 w 43"/>
                                <a:gd name="T15" fmla="*/ 14 h 48"/>
                                <a:gd name="T16" fmla="*/ 25 w 43"/>
                                <a:gd name="T17" fmla="*/ 10 h 48"/>
                                <a:gd name="T18" fmla="*/ 30 w 43"/>
                                <a:gd name="T19" fmla="*/ 3 h 48"/>
                                <a:gd name="T20" fmla="*/ 34 w 43"/>
                                <a:gd name="T21" fmla="*/ 0 h 48"/>
                                <a:gd name="T22" fmla="*/ 36 w 43"/>
                                <a:gd name="T23" fmla="*/ 0 h 48"/>
                                <a:gd name="T24" fmla="*/ 38 w 43"/>
                                <a:gd name="T25" fmla="*/ 2 h 48"/>
                                <a:gd name="T26" fmla="*/ 40 w 43"/>
                                <a:gd name="T27" fmla="*/ 2 h 48"/>
                                <a:gd name="T28" fmla="*/ 40 w 43"/>
                                <a:gd name="T29" fmla="*/ 3 h 48"/>
                                <a:gd name="T30" fmla="*/ 42 w 43"/>
                                <a:gd name="T31" fmla="*/ 3 h 48"/>
                                <a:gd name="T32" fmla="*/ 42 w 43"/>
                                <a:gd name="T33" fmla="*/ 5 h 48"/>
                                <a:gd name="T34" fmla="*/ 42 w 43"/>
                                <a:gd name="T35" fmla="*/ 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8"/>
                                <a:gd name="T56" fmla="*/ 43 w 43"/>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8">
                                  <a:moveTo>
                                    <a:pt x="42" y="8"/>
                                  </a:moveTo>
                                  <a:lnTo>
                                    <a:pt x="11" y="47"/>
                                  </a:lnTo>
                                  <a:lnTo>
                                    <a:pt x="0" y="39"/>
                                  </a:lnTo>
                                  <a:lnTo>
                                    <a:pt x="5" y="35"/>
                                  </a:lnTo>
                                  <a:lnTo>
                                    <a:pt x="9" y="28"/>
                                  </a:lnTo>
                                  <a:lnTo>
                                    <a:pt x="13" y="25"/>
                                  </a:lnTo>
                                  <a:lnTo>
                                    <a:pt x="17" y="20"/>
                                  </a:lnTo>
                                  <a:lnTo>
                                    <a:pt x="21" y="14"/>
                                  </a:lnTo>
                                  <a:lnTo>
                                    <a:pt x="25" y="10"/>
                                  </a:lnTo>
                                  <a:lnTo>
                                    <a:pt x="30" y="3"/>
                                  </a:lnTo>
                                  <a:lnTo>
                                    <a:pt x="34" y="0"/>
                                  </a:lnTo>
                                  <a:lnTo>
                                    <a:pt x="36" y="0"/>
                                  </a:lnTo>
                                  <a:lnTo>
                                    <a:pt x="38" y="2"/>
                                  </a:lnTo>
                                  <a:lnTo>
                                    <a:pt x="40" y="2"/>
                                  </a:lnTo>
                                  <a:lnTo>
                                    <a:pt x="40" y="3"/>
                                  </a:lnTo>
                                  <a:lnTo>
                                    <a:pt x="42" y="3"/>
                                  </a:lnTo>
                                  <a:lnTo>
                                    <a:pt x="42" y="5"/>
                                  </a:lnTo>
                                  <a:lnTo>
                                    <a:pt x="42" y="8"/>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04" name="Freeform 2333"/>
                            <p:cNvSpPr>
                              <a:spLocks/>
                            </p:cNvSpPr>
                            <p:nvPr/>
                          </p:nvSpPr>
                          <p:spPr bwMode="auto">
                            <a:xfrm>
                              <a:off x="2699" y="3575"/>
                              <a:ext cx="26" cy="56"/>
                            </a:xfrm>
                            <a:custGeom>
                              <a:avLst/>
                              <a:gdLst>
                                <a:gd name="T0" fmla="*/ 13 w 26"/>
                                <a:gd name="T1" fmla="*/ 52 h 56"/>
                                <a:gd name="T2" fmla="*/ 0 w 26"/>
                                <a:gd name="T3" fmla="*/ 2 h 56"/>
                                <a:gd name="T4" fmla="*/ 13 w 26"/>
                                <a:gd name="T5" fmla="*/ 0 h 56"/>
                                <a:gd name="T6" fmla="*/ 15 w 26"/>
                                <a:gd name="T7" fmla="*/ 6 h 56"/>
                                <a:gd name="T8" fmla="*/ 15 w 26"/>
                                <a:gd name="T9" fmla="*/ 13 h 56"/>
                                <a:gd name="T10" fmla="*/ 17 w 26"/>
                                <a:gd name="T11" fmla="*/ 18 h 56"/>
                                <a:gd name="T12" fmla="*/ 20 w 26"/>
                                <a:gd name="T13" fmla="*/ 25 h 56"/>
                                <a:gd name="T14" fmla="*/ 21 w 26"/>
                                <a:gd name="T15" fmla="*/ 31 h 56"/>
                                <a:gd name="T16" fmla="*/ 21 w 26"/>
                                <a:gd name="T17" fmla="*/ 38 h 56"/>
                                <a:gd name="T18" fmla="*/ 23 w 26"/>
                                <a:gd name="T19" fmla="*/ 44 h 56"/>
                                <a:gd name="T20" fmla="*/ 25 w 26"/>
                                <a:gd name="T21" fmla="*/ 50 h 56"/>
                                <a:gd name="T22" fmla="*/ 23 w 26"/>
                                <a:gd name="T23" fmla="*/ 50 h 56"/>
                                <a:gd name="T24" fmla="*/ 23 w 26"/>
                                <a:gd name="T25" fmla="*/ 52 h 56"/>
                                <a:gd name="T26" fmla="*/ 21 w 26"/>
                                <a:gd name="T27" fmla="*/ 52 h 56"/>
                                <a:gd name="T28" fmla="*/ 20 w 26"/>
                                <a:gd name="T29" fmla="*/ 55 h 56"/>
                                <a:gd name="T30" fmla="*/ 20 w 26"/>
                                <a:gd name="T31" fmla="*/ 55 h 56"/>
                                <a:gd name="T32" fmla="*/ 17 w 26"/>
                                <a:gd name="T33" fmla="*/ 55 h 56"/>
                                <a:gd name="T34" fmla="*/ 15 w 26"/>
                                <a:gd name="T35" fmla="*/ 52 h 56"/>
                                <a:gd name="T36" fmla="*/ 13 w 26"/>
                                <a:gd name="T37" fmla="*/ 52 h 56"/>
                                <a:gd name="T38" fmla="*/ 13 w 26"/>
                                <a:gd name="T39" fmla="*/ 52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56"/>
                                <a:gd name="T62" fmla="*/ 26 w 2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56">
                                  <a:moveTo>
                                    <a:pt x="13" y="52"/>
                                  </a:moveTo>
                                  <a:lnTo>
                                    <a:pt x="0" y="2"/>
                                  </a:lnTo>
                                  <a:lnTo>
                                    <a:pt x="13" y="0"/>
                                  </a:lnTo>
                                  <a:lnTo>
                                    <a:pt x="15" y="6"/>
                                  </a:lnTo>
                                  <a:lnTo>
                                    <a:pt x="15" y="13"/>
                                  </a:lnTo>
                                  <a:lnTo>
                                    <a:pt x="17" y="18"/>
                                  </a:lnTo>
                                  <a:lnTo>
                                    <a:pt x="20" y="25"/>
                                  </a:lnTo>
                                  <a:lnTo>
                                    <a:pt x="21" y="31"/>
                                  </a:lnTo>
                                  <a:lnTo>
                                    <a:pt x="21" y="38"/>
                                  </a:lnTo>
                                  <a:lnTo>
                                    <a:pt x="23" y="44"/>
                                  </a:lnTo>
                                  <a:lnTo>
                                    <a:pt x="25" y="50"/>
                                  </a:lnTo>
                                  <a:lnTo>
                                    <a:pt x="23" y="50"/>
                                  </a:lnTo>
                                  <a:lnTo>
                                    <a:pt x="23" y="52"/>
                                  </a:lnTo>
                                  <a:lnTo>
                                    <a:pt x="21" y="52"/>
                                  </a:lnTo>
                                  <a:lnTo>
                                    <a:pt x="20" y="55"/>
                                  </a:lnTo>
                                  <a:lnTo>
                                    <a:pt x="17" y="55"/>
                                  </a:lnTo>
                                  <a:lnTo>
                                    <a:pt x="15" y="52"/>
                                  </a:lnTo>
                                  <a:lnTo>
                                    <a:pt x="13" y="52"/>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05" name="Freeform 2334"/>
                            <p:cNvSpPr>
                              <a:spLocks/>
                            </p:cNvSpPr>
                            <p:nvPr/>
                          </p:nvSpPr>
                          <p:spPr bwMode="auto">
                            <a:xfrm>
                              <a:off x="2699" y="3575"/>
                              <a:ext cx="26" cy="56"/>
                            </a:xfrm>
                            <a:custGeom>
                              <a:avLst/>
                              <a:gdLst>
                                <a:gd name="T0" fmla="*/ 13 w 26"/>
                                <a:gd name="T1" fmla="*/ 52 h 56"/>
                                <a:gd name="T2" fmla="*/ 0 w 26"/>
                                <a:gd name="T3" fmla="*/ 2 h 56"/>
                                <a:gd name="T4" fmla="*/ 13 w 26"/>
                                <a:gd name="T5" fmla="*/ 0 h 56"/>
                                <a:gd name="T6" fmla="*/ 15 w 26"/>
                                <a:gd name="T7" fmla="*/ 6 h 56"/>
                                <a:gd name="T8" fmla="*/ 15 w 26"/>
                                <a:gd name="T9" fmla="*/ 13 h 56"/>
                                <a:gd name="T10" fmla="*/ 17 w 26"/>
                                <a:gd name="T11" fmla="*/ 18 h 56"/>
                                <a:gd name="T12" fmla="*/ 20 w 26"/>
                                <a:gd name="T13" fmla="*/ 25 h 56"/>
                                <a:gd name="T14" fmla="*/ 21 w 26"/>
                                <a:gd name="T15" fmla="*/ 31 h 56"/>
                                <a:gd name="T16" fmla="*/ 21 w 26"/>
                                <a:gd name="T17" fmla="*/ 38 h 56"/>
                                <a:gd name="T18" fmla="*/ 23 w 26"/>
                                <a:gd name="T19" fmla="*/ 44 h 56"/>
                                <a:gd name="T20" fmla="*/ 25 w 26"/>
                                <a:gd name="T21" fmla="*/ 50 h 56"/>
                                <a:gd name="T22" fmla="*/ 23 w 26"/>
                                <a:gd name="T23" fmla="*/ 50 h 56"/>
                                <a:gd name="T24" fmla="*/ 23 w 26"/>
                                <a:gd name="T25" fmla="*/ 52 h 56"/>
                                <a:gd name="T26" fmla="*/ 21 w 26"/>
                                <a:gd name="T27" fmla="*/ 52 h 56"/>
                                <a:gd name="T28" fmla="*/ 20 w 26"/>
                                <a:gd name="T29" fmla="*/ 55 h 56"/>
                                <a:gd name="T30" fmla="*/ 17 w 26"/>
                                <a:gd name="T31" fmla="*/ 55 h 56"/>
                                <a:gd name="T32" fmla="*/ 15 w 26"/>
                                <a:gd name="T33" fmla="*/ 52 h 56"/>
                                <a:gd name="T34" fmla="*/ 13 w 26"/>
                                <a:gd name="T35" fmla="*/ 5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56"/>
                                <a:gd name="T56" fmla="*/ 26 w 26"/>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56">
                                  <a:moveTo>
                                    <a:pt x="13" y="52"/>
                                  </a:moveTo>
                                  <a:lnTo>
                                    <a:pt x="0" y="2"/>
                                  </a:lnTo>
                                  <a:lnTo>
                                    <a:pt x="13" y="0"/>
                                  </a:lnTo>
                                  <a:lnTo>
                                    <a:pt x="15" y="6"/>
                                  </a:lnTo>
                                  <a:lnTo>
                                    <a:pt x="15" y="13"/>
                                  </a:lnTo>
                                  <a:lnTo>
                                    <a:pt x="17" y="18"/>
                                  </a:lnTo>
                                  <a:lnTo>
                                    <a:pt x="20" y="25"/>
                                  </a:lnTo>
                                  <a:lnTo>
                                    <a:pt x="21" y="31"/>
                                  </a:lnTo>
                                  <a:lnTo>
                                    <a:pt x="21" y="38"/>
                                  </a:lnTo>
                                  <a:lnTo>
                                    <a:pt x="23" y="44"/>
                                  </a:lnTo>
                                  <a:lnTo>
                                    <a:pt x="25" y="50"/>
                                  </a:lnTo>
                                  <a:lnTo>
                                    <a:pt x="23" y="50"/>
                                  </a:lnTo>
                                  <a:lnTo>
                                    <a:pt x="23" y="52"/>
                                  </a:lnTo>
                                  <a:lnTo>
                                    <a:pt x="21" y="52"/>
                                  </a:lnTo>
                                  <a:lnTo>
                                    <a:pt x="20" y="55"/>
                                  </a:lnTo>
                                  <a:lnTo>
                                    <a:pt x="17" y="55"/>
                                  </a:lnTo>
                                  <a:lnTo>
                                    <a:pt x="15" y="52"/>
                                  </a:lnTo>
                                  <a:lnTo>
                                    <a:pt x="13" y="52"/>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06" name="Freeform 2335"/>
                            <p:cNvSpPr>
                              <a:spLocks/>
                            </p:cNvSpPr>
                            <p:nvPr/>
                          </p:nvSpPr>
                          <p:spPr bwMode="auto">
                            <a:xfrm>
                              <a:off x="2559" y="3548"/>
                              <a:ext cx="43" cy="46"/>
                            </a:xfrm>
                            <a:custGeom>
                              <a:avLst/>
                              <a:gdLst>
                                <a:gd name="T0" fmla="*/ 0 w 43"/>
                                <a:gd name="T1" fmla="*/ 37 h 46"/>
                                <a:gd name="T2" fmla="*/ 31 w 43"/>
                                <a:gd name="T3" fmla="*/ 0 h 46"/>
                                <a:gd name="T4" fmla="*/ 42 w 43"/>
                                <a:gd name="T5" fmla="*/ 10 h 46"/>
                                <a:gd name="T6" fmla="*/ 38 w 43"/>
                                <a:gd name="T7" fmla="*/ 14 h 46"/>
                                <a:gd name="T8" fmla="*/ 33 w 43"/>
                                <a:gd name="T9" fmla="*/ 19 h 46"/>
                                <a:gd name="T10" fmla="*/ 29 w 43"/>
                                <a:gd name="T11" fmla="*/ 23 h 46"/>
                                <a:gd name="T12" fmla="*/ 25 w 43"/>
                                <a:gd name="T13" fmla="*/ 27 h 46"/>
                                <a:gd name="T14" fmla="*/ 21 w 43"/>
                                <a:gd name="T15" fmla="*/ 33 h 46"/>
                                <a:gd name="T16" fmla="*/ 17 w 43"/>
                                <a:gd name="T17" fmla="*/ 37 h 46"/>
                                <a:gd name="T18" fmla="*/ 13 w 43"/>
                                <a:gd name="T19" fmla="*/ 42 h 46"/>
                                <a:gd name="T20" fmla="*/ 9 w 43"/>
                                <a:gd name="T21" fmla="*/ 45 h 46"/>
                                <a:gd name="T22" fmla="*/ 7 w 43"/>
                                <a:gd name="T23" fmla="*/ 45 h 46"/>
                                <a:gd name="T24" fmla="*/ 5 w 43"/>
                                <a:gd name="T25" fmla="*/ 45 h 46"/>
                                <a:gd name="T26" fmla="*/ 5 w 43"/>
                                <a:gd name="T27" fmla="*/ 44 h 46"/>
                                <a:gd name="T28" fmla="*/ 2 w 43"/>
                                <a:gd name="T29" fmla="*/ 44 h 46"/>
                                <a:gd name="T30" fmla="*/ 0 w 43"/>
                                <a:gd name="T31" fmla="*/ 42 h 46"/>
                                <a:gd name="T32" fmla="*/ 0 w 43"/>
                                <a:gd name="T33" fmla="*/ 40 h 46"/>
                                <a:gd name="T34" fmla="*/ 0 w 43"/>
                                <a:gd name="T35" fmla="*/ 40 h 46"/>
                                <a:gd name="T36" fmla="*/ 0 w 43"/>
                                <a:gd name="T37" fmla="*/ 37 h 46"/>
                                <a:gd name="T38" fmla="*/ 0 w 43"/>
                                <a:gd name="T39" fmla="*/ 3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46"/>
                                <a:gd name="T62" fmla="*/ 43 w 43"/>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46">
                                  <a:moveTo>
                                    <a:pt x="0" y="37"/>
                                  </a:moveTo>
                                  <a:lnTo>
                                    <a:pt x="31" y="0"/>
                                  </a:lnTo>
                                  <a:lnTo>
                                    <a:pt x="42" y="10"/>
                                  </a:lnTo>
                                  <a:lnTo>
                                    <a:pt x="38" y="14"/>
                                  </a:lnTo>
                                  <a:lnTo>
                                    <a:pt x="33" y="19"/>
                                  </a:lnTo>
                                  <a:lnTo>
                                    <a:pt x="29" y="23"/>
                                  </a:lnTo>
                                  <a:lnTo>
                                    <a:pt x="25" y="27"/>
                                  </a:lnTo>
                                  <a:lnTo>
                                    <a:pt x="21" y="33"/>
                                  </a:lnTo>
                                  <a:lnTo>
                                    <a:pt x="17" y="37"/>
                                  </a:lnTo>
                                  <a:lnTo>
                                    <a:pt x="13" y="42"/>
                                  </a:lnTo>
                                  <a:lnTo>
                                    <a:pt x="9" y="45"/>
                                  </a:lnTo>
                                  <a:lnTo>
                                    <a:pt x="7" y="45"/>
                                  </a:lnTo>
                                  <a:lnTo>
                                    <a:pt x="5" y="45"/>
                                  </a:lnTo>
                                  <a:lnTo>
                                    <a:pt x="5" y="44"/>
                                  </a:lnTo>
                                  <a:lnTo>
                                    <a:pt x="2" y="44"/>
                                  </a:lnTo>
                                  <a:lnTo>
                                    <a:pt x="0" y="42"/>
                                  </a:lnTo>
                                  <a:lnTo>
                                    <a:pt x="0" y="40"/>
                                  </a:lnTo>
                                  <a:lnTo>
                                    <a:pt x="0" y="37"/>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07" name="Freeform 2336"/>
                            <p:cNvSpPr>
                              <a:spLocks/>
                            </p:cNvSpPr>
                            <p:nvPr/>
                          </p:nvSpPr>
                          <p:spPr bwMode="auto">
                            <a:xfrm>
                              <a:off x="2559" y="3548"/>
                              <a:ext cx="43" cy="46"/>
                            </a:xfrm>
                            <a:custGeom>
                              <a:avLst/>
                              <a:gdLst>
                                <a:gd name="T0" fmla="*/ 0 w 43"/>
                                <a:gd name="T1" fmla="*/ 37 h 46"/>
                                <a:gd name="T2" fmla="*/ 31 w 43"/>
                                <a:gd name="T3" fmla="*/ 0 h 46"/>
                                <a:gd name="T4" fmla="*/ 42 w 43"/>
                                <a:gd name="T5" fmla="*/ 10 h 46"/>
                                <a:gd name="T6" fmla="*/ 38 w 43"/>
                                <a:gd name="T7" fmla="*/ 14 h 46"/>
                                <a:gd name="T8" fmla="*/ 33 w 43"/>
                                <a:gd name="T9" fmla="*/ 19 h 46"/>
                                <a:gd name="T10" fmla="*/ 29 w 43"/>
                                <a:gd name="T11" fmla="*/ 23 h 46"/>
                                <a:gd name="T12" fmla="*/ 25 w 43"/>
                                <a:gd name="T13" fmla="*/ 27 h 46"/>
                                <a:gd name="T14" fmla="*/ 21 w 43"/>
                                <a:gd name="T15" fmla="*/ 33 h 46"/>
                                <a:gd name="T16" fmla="*/ 17 w 43"/>
                                <a:gd name="T17" fmla="*/ 37 h 46"/>
                                <a:gd name="T18" fmla="*/ 13 w 43"/>
                                <a:gd name="T19" fmla="*/ 42 h 46"/>
                                <a:gd name="T20" fmla="*/ 9 w 43"/>
                                <a:gd name="T21" fmla="*/ 45 h 46"/>
                                <a:gd name="T22" fmla="*/ 7 w 43"/>
                                <a:gd name="T23" fmla="*/ 45 h 46"/>
                                <a:gd name="T24" fmla="*/ 5 w 43"/>
                                <a:gd name="T25" fmla="*/ 45 h 46"/>
                                <a:gd name="T26" fmla="*/ 5 w 43"/>
                                <a:gd name="T27" fmla="*/ 44 h 46"/>
                                <a:gd name="T28" fmla="*/ 2 w 43"/>
                                <a:gd name="T29" fmla="*/ 44 h 46"/>
                                <a:gd name="T30" fmla="*/ 0 w 43"/>
                                <a:gd name="T31" fmla="*/ 42 h 46"/>
                                <a:gd name="T32" fmla="*/ 0 w 43"/>
                                <a:gd name="T33" fmla="*/ 40 h 46"/>
                                <a:gd name="T34" fmla="*/ 0 w 43"/>
                                <a:gd name="T35" fmla="*/ 37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6"/>
                                <a:gd name="T56" fmla="*/ 43 w 43"/>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6">
                                  <a:moveTo>
                                    <a:pt x="0" y="37"/>
                                  </a:moveTo>
                                  <a:lnTo>
                                    <a:pt x="31" y="0"/>
                                  </a:lnTo>
                                  <a:lnTo>
                                    <a:pt x="42" y="10"/>
                                  </a:lnTo>
                                  <a:lnTo>
                                    <a:pt x="38" y="14"/>
                                  </a:lnTo>
                                  <a:lnTo>
                                    <a:pt x="33" y="19"/>
                                  </a:lnTo>
                                  <a:lnTo>
                                    <a:pt x="29" y="23"/>
                                  </a:lnTo>
                                  <a:lnTo>
                                    <a:pt x="25" y="27"/>
                                  </a:lnTo>
                                  <a:lnTo>
                                    <a:pt x="21" y="33"/>
                                  </a:lnTo>
                                  <a:lnTo>
                                    <a:pt x="17" y="37"/>
                                  </a:lnTo>
                                  <a:lnTo>
                                    <a:pt x="13" y="42"/>
                                  </a:lnTo>
                                  <a:lnTo>
                                    <a:pt x="9" y="45"/>
                                  </a:lnTo>
                                  <a:lnTo>
                                    <a:pt x="7" y="45"/>
                                  </a:lnTo>
                                  <a:lnTo>
                                    <a:pt x="5" y="45"/>
                                  </a:lnTo>
                                  <a:lnTo>
                                    <a:pt x="5" y="44"/>
                                  </a:lnTo>
                                  <a:lnTo>
                                    <a:pt x="2" y="44"/>
                                  </a:lnTo>
                                  <a:lnTo>
                                    <a:pt x="0" y="42"/>
                                  </a:lnTo>
                                  <a:lnTo>
                                    <a:pt x="0" y="40"/>
                                  </a:lnTo>
                                  <a:lnTo>
                                    <a:pt x="0" y="37"/>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08" name="Freeform 2337"/>
                            <p:cNvSpPr>
                              <a:spLocks/>
                            </p:cNvSpPr>
                            <p:nvPr/>
                          </p:nvSpPr>
                          <p:spPr bwMode="auto">
                            <a:xfrm>
                              <a:off x="2651" y="3312"/>
                              <a:ext cx="37" cy="65"/>
                            </a:xfrm>
                            <a:custGeom>
                              <a:avLst/>
                              <a:gdLst>
                                <a:gd name="T0" fmla="*/ 13 w 37"/>
                                <a:gd name="T1" fmla="*/ 14 h 65"/>
                                <a:gd name="T2" fmla="*/ 13 w 37"/>
                                <a:gd name="T3" fmla="*/ 64 h 65"/>
                                <a:gd name="T4" fmla="*/ 13 w 37"/>
                                <a:gd name="T5" fmla="*/ 64 h 65"/>
                                <a:gd name="T6" fmla="*/ 13 w 37"/>
                                <a:gd name="T7" fmla="*/ 64 h 65"/>
                                <a:gd name="T8" fmla="*/ 13 w 37"/>
                                <a:gd name="T9" fmla="*/ 64 h 65"/>
                                <a:gd name="T10" fmla="*/ 13 w 37"/>
                                <a:gd name="T11" fmla="*/ 64 h 65"/>
                                <a:gd name="T12" fmla="*/ 13 w 37"/>
                                <a:gd name="T13" fmla="*/ 64 h 65"/>
                                <a:gd name="T14" fmla="*/ 13 w 37"/>
                                <a:gd name="T15" fmla="*/ 64 h 65"/>
                                <a:gd name="T16" fmla="*/ 13 w 37"/>
                                <a:gd name="T17" fmla="*/ 64 h 65"/>
                                <a:gd name="T18" fmla="*/ 13 w 37"/>
                                <a:gd name="T19" fmla="*/ 64 h 65"/>
                                <a:gd name="T20" fmla="*/ 25 w 37"/>
                                <a:gd name="T21" fmla="*/ 64 h 65"/>
                                <a:gd name="T22" fmla="*/ 25 w 37"/>
                                <a:gd name="T23" fmla="*/ 14 h 65"/>
                                <a:gd name="T24" fmla="*/ 28 w 37"/>
                                <a:gd name="T25" fmla="*/ 14 h 65"/>
                                <a:gd name="T26" fmla="*/ 30 w 37"/>
                                <a:gd name="T27" fmla="*/ 12 h 65"/>
                                <a:gd name="T28" fmla="*/ 31 w 37"/>
                                <a:gd name="T29" fmla="*/ 12 h 65"/>
                                <a:gd name="T30" fmla="*/ 33 w 37"/>
                                <a:gd name="T31" fmla="*/ 12 h 65"/>
                                <a:gd name="T32" fmla="*/ 33 w 37"/>
                                <a:gd name="T33" fmla="*/ 10 h 65"/>
                                <a:gd name="T34" fmla="*/ 36 w 37"/>
                                <a:gd name="T35" fmla="*/ 10 h 65"/>
                                <a:gd name="T36" fmla="*/ 36 w 37"/>
                                <a:gd name="T37" fmla="*/ 8 h 65"/>
                                <a:gd name="T38" fmla="*/ 36 w 37"/>
                                <a:gd name="T39" fmla="*/ 8 h 65"/>
                                <a:gd name="T40" fmla="*/ 36 w 37"/>
                                <a:gd name="T41" fmla="*/ 6 h 65"/>
                                <a:gd name="T42" fmla="*/ 33 w 37"/>
                                <a:gd name="T43" fmla="*/ 4 h 65"/>
                                <a:gd name="T44" fmla="*/ 33 w 37"/>
                                <a:gd name="T45" fmla="*/ 4 h 65"/>
                                <a:gd name="T46" fmla="*/ 31 w 37"/>
                                <a:gd name="T47" fmla="*/ 2 h 65"/>
                                <a:gd name="T48" fmla="*/ 28 w 37"/>
                                <a:gd name="T49" fmla="*/ 2 h 65"/>
                                <a:gd name="T50" fmla="*/ 25 w 37"/>
                                <a:gd name="T51" fmla="*/ 2 h 65"/>
                                <a:gd name="T52" fmla="*/ 21 w 37"/>
                                <a:gd name="T53" fmla="*/ 0 h 65"/>
                                <a:gd name="T54" fmla="*/ 19 w 37"/>
                                <a:gd name="T55" fmla="*/ 0 h 65"/>
                                <a:gd name="T56" fmla="*/ 15 w 37"/>
                                <a:gd name="T57" fmla="*/ 0 h 65"/>
                                <a:gd name="T58" fmla="*/ 11 w 37"/>
                                <a:gd name="T59" fmla="*/ 2 h 65"/>
                                <a:gd name="T60" fmla="*/ 8 w 37"/>
                                <a:gd name="T61" fmla="*/ 2 h 65"/>
                                <a:gd name="T62" fmla="*/ 6 w 37"/>
                                <a:gd name="T63" fmla="*/ 2 h 65"/>
                                <a:gd name="T64" fmla="*/ 5 w 37"/>
                                <a:gd name="T65" fmla="*/ 4 h 65"/>
                                <a:gd name="T66" fmla="*/ 2 w 37"/>
                                <a:gd name="T67" fmla="*/ 4 h 65"/>
                                <a:gd name="T68" fmla="*/ 2 w 37"/>
                                <a:gd name="T69" fmla="*/ 6 h 65"/>
                                <a:gd name="T70" fmla="*/ 0 w 37"/>
                                <a:gd name="T71" fmla="*/ 8 h 65"/>
                                <a:gd name="T72" fmla="*/ 0 w 37"/>
                                <a:gd name="T73" fmla="*/ 8 h 65"/>
                                <a:gd name="T74" fmla="*/ 2 w 37"/>
                                <a:gd name="T75" fmla="*/ 10 h 65"/>
                                <a:gd name="T76" fmla="*/ 2 w 37"/>
                                <a:gd name="T77" fmla="*/ 10 h 65"/>
                                <a:gd name="T78" fmla="*/ 5 w 37"/>
                                <a:gd name="T79" fmla="*/ 10 h 65"/>
                                <a:gd name="T80" fmla="*/ 6 w 37"/>
                                <a:gd name="T81" fmla="*/ 12 h 65"/>
                                <a:gd name="T82" fmla="*/ 6 w 37"/>
                                <a:gd name="T83" fmla="*/ 12 h 65"/>
                                <a:gd name="T84" fmla="*/ 8 w 37"/>
                                <a:gd name="T85" fmla="*/ 14 h 65"/>
                                <a:gd name="T86" fmla="*/ 13 w 37"/>
                                <a:gd name="T87" fmla="*/ 14 h 65"/>
                                <a:gd name="T88" fmla="*/ 13 w 37"/>
                                <a:gd name="T89" fmla="*/ 1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
                                <a:gd name="T136" fmla="*/ 0 h 65"/>
                                <a:gd name="T137" fmla="*/ 37 w 3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 h="65">
                                  <a:moveTo>
                                    <a:pt x="13" y="14"/>
                                  </a:moveTo>
                                  <a:lnTo>
                                    <a:pt x="13" y="64"/>
                                  </a:lnTo>
                                  <a:lnTo>
                                    <a:pt x="25" y="64"/>
                                  </a:lnTo>
                                  <a:lnTo>
                                    <a:pt x="25" y="14"/>
                                  </a:lnTo>
                                  <a:lnTo>
                                    <a:pt x="28" y="14"/>
                                  </a:lnTo>
                                  <a:lnTo>
                                    <a:pt x="30" y="12"/>
                                  </a:lnTo>
                                  <a:lnTo>
                                    <a:pt x="31" y="12"/>
                                  </a:lnTo>
                                  <a:lnTo>
                                    <a:pt x="33" y="12"/>
                                  </a:lnTo>
                                  <a:lnTo>
                                    <a:pt x="33" y="10"/>
                                  </a:lnTo>
                                  <a:lnTo>
                                    <a:pt x="36" y="10"/>
                                  </a:lnTo>
                                  <a:lnTo>
                                    <a:pt x="36" y="8"/>
                                  </a:lnTo>
                                  <a:lnTo>
                                    <a:pt x="36" y="6"/>
                                  </a:lnTo>
                                  <a:lnTo>
                                    <a:pt x="33" y="4"/>
                                  </a:lnTo>
                                  <a:lnTo>
                                    <a:pt x="31" y="2"/>
                                  </a:lnTo>
                                  <a:lnTo>
                                    <a:pt x="28" y="2"/>
                                  </a:lnTo>
                                  <a:lnTo>
                                    <a:pt x="25" y="2"/>
                                  </a:lnTo>
                                  <a:lnTo>
                                    <a:pt x="21" y="0"/>
                                  </a:lnTo>
                                  <a:lnTo>
                                    <a:pt x="19" y="0"/>
                                  </a:lnTo>
                                  <a:lnTo>
                                    <a:pt x="15" y="0"/>
                                  </a:lnTo>
                                  <a:lnTo>
                                    <a:pt x="11" y="2"/>
                                  </a:lnTo>
                                  <a:lnTo>
                                    <a:pt x="8" y="2"/>
                                  </a:lnTo>
                                  <a:lnTo>
                                    <a:pt x="6" y="2"/>
                                  </a:lnTo>
                                  <a:lnTo>
                                    <a:pt x="5" y="4"/>
                                  </a:lnTo>
                                  <a:lnTo>
                                    <a:pt x="2" y="4"/>
                                  </a:lnTo>
                                  <a:lnTo>
                                    <a:pt x="2" y="6"/>
                                  </a:lnTo>
                                  <a:lnTo>
                                    <a:pt x="0" y="8"/>
                                  </a:lnTo>
                                  <a:lnTo>
                                    <a:pt x="2" y="10"/>
                                  </a:lnTo>
                                  <a:lnTo>
                                    <a:pt x="5" y="10"/>
                                  </a:lnTo>
                                  <a:lnTo>
                                    <a:pt x="6" y="12"/>
                                  </a:lnTo>
                                  <a:lnTo>
                                    <a:pt x="8" y="14"/>
                                  </a:lnTo>
                                  <a:lnTo>
                                    <a:pt x="13" y="14"/>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09" name="Freeform 2338"/>
                            <p:cNvSpPr>
                              <a:spLocks/>
                            </p:cNvSpPr>
                            <p:nvPr/>
                          </p:nvSpPr>
                          <p:spPr bwMode="auto">
                            <a:xfrm>
                              <a:off x="2651" y="3312"/>
                              <a:ext cx="37" cy="65"/>
                            </a:xfrm>
                            <a:custGeom>
                              <a:avLst/>
                              <a:gdLst>
                                <a:gd name="T0" fmla="*/ 13 w 37"/>
                                <a:gd name="T1" fmla="*/ 14 h 65"/>
                                <a:gd name="T2" fmla="*/ 13 w 37"/>
                                <a:gd name="T3" fmla="*/ 64 h 65"/>
                                <a:gd name="T4" fmla="*/ 25 w 37"/>
                                <a:gd name="T5" fmla="*/ 64 h 65"/>
                                <a:gd name="T6" fmla="*/ 25 w 37"/>
                                <a:gd name="T7" fmla="*/ 14 h 65"/>
                                <a:gd name="T8" fmla="*/ 28 w 37"/>
                                <a:gd name="T9" fmla="*/ 14 h 65"/>
                                <a:gd name="T10" fmla="*/ 30 w 37"/>
                                <a:gd name="T11" fmla="*/ 12 h 65"/>
                                <a:gd name="T12" fmla="*/ 31 w 37"/>
                                <a:gd name="T13" fmla="*/ 12 h 65"/>
                                <a:gd name="T14" fmla="*/ 33 w 37"/>
                                <a:gd name="T15" fmla="*/ 12 h 65"/>
                                <a:gd name="T16" fmla="*/ 33 w 37"/>
                                <a:gd name="T17" fmla="*/ 10 h 65"/>
                                <a:gd name="T18" fmla="*/ 36 w 37"/>
                                <a:gd name="T19" fmla="*/ 10 h 65"/>
                                <a:gd name="T20" fmla="*/ 36 w 37"/>
                                <a:gd name="T21" fmla="*/ 8 h 65"/>
                                <a:gd name="T22" fmla="*/ 36 w 37"/>
                                <a:gd name="T23" fmla="*/ 6 h 65"/>
                                <a:gd name="T24" fmla="*/ 33 w 37"/>
                                <a:gd name="T25" fmla="*/ 4 h 65"/>
                                <a:gd name="T26" fmla="*/ 31 w 37"/>
                                <a:gd name="T27" fmla="*/ 2 h 65"/>
                                <a:gd name="T28" fmla="*/ 28 w 37"/>
                                <a:gd name="T29" fmla="*/ 2 h 65"/>
                                <a:gd name="T30" fmla="*/ 25 w 37"/>
                                <a:gd name="T31" fmla="*/ 2 h 65"/>
                                <a:gd name="T32" fmla="*/ 21 w 37"/>
                                <a:gd name="T33" fmla="*/ 0 h 65"/>
                                <a:gd name="T34" fmla="*/ 19 w 37"/>
                                <a:gd name="T35" fmla="*/ 0 h 65"/>
                                <a:gd name="T36" fmla="*/ 15 w 37"/>
                                <a:gd name="T37" fmla="*/ 0 h 65"/>
                                <a:gd name="T38" fmla="*/ 11 w 37"/>
                                <a:gd name="T39" fmla="*/ 2 h 65"/>
                                <a:gd name="T40" fmla="*/ 8 w 37"/>
                                <a:gd name="T41" fmla="*/ 2 h 65"/>
                                <a:gd name="T42" fmla="*/ 6 w 37"/>
                                <a:gd name="T43" fmla="*/ 2 h 65"/>
                                <a:gd name="T44" fmla="*/ 5 w 37"/>
                                <a:gd name="T45" fmla="*/ 4 h 65"/>
                                <a:gd name="T46" fmla="*/ 2 w 37"/>
                                <a:gd name="T47" fmla="*/ 4 h 65"/>
                                <a:gd name="T48" fmla="*/ 2 w 37"/>
                                <a:gd name="T49" fmla="*/ 6 h 65"/>
                                <a:gd name="T50" fmla="*/ 0 w 37"/>
                                <a:gd name="T51" fmla="*/ 8 h 65"/>
                                <a:gd name="T52" fmla="*/ 2 w 37"/>
                                <a:gd name="T53" fmla="*/ 10 h 65"/>
                                <a:gd name="T54" fmla="*/ 5 w 37"/>
                                <a:gd name="T55" fmla="*/ 10 h 65"/>
                                <a:gd name="T56" fmla="*/ 6 w 37"/>
                                <a:gd name="T57" fmla="*/ 12 h 65"/>
                                <a:gd name="T58" fmla="*/ 8 w 37"/>
                                <a:gd name="T59" fmla="*/ 14 h 65"/>
                                <a:gd name="T60" fmla="*/ 13 w 37"/>
                                <a:gd name="T61" fmla="*/ 14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65"/>
                                <a:gd name="T95" fmla="*/ 37 w 37"/>
                                <a:gd name="T96" fmla="*/ 65 h 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65">
                                  <a:moveTo>
                                    <a:pt x="13" y="14"/>
                                  </a:moveTo>
                                  <a:lnTo>
                                    <a:pt x="13" y="64"/>
                                  </a:lnTo>
                                  <a:lnTo>
                                    <a:pt x="25" y="64"/>
                                  </a:lnTo>
                                  <a:lnTo>
                                    <a:pt x="25" y="14"/>
                                  </a:lnTo>
                                  <a:lnTo>
                                    <a:pt x="28" y="14"/>
                                  </a:lnTo>
                                  <a:lnTo>
                                    <a:pt x="30" y="12"/>
                                  </a:lnTo>
                                  <a:lnTo>
                                    <a:pt x="31" y="12"/>
                                  </a:lnTo>
                                  <a:lnTo>
                                    <a:pt x="33" y="12"/>
                                  </a:lnTo>
                                  <a:lnTo>
                                    <a:pt x="33" y="10"/>
                                  </a:lnTo>
                                  <a:lnTo>
                                    <a:pt x="36" y="10"/>
                                  </a:lnTo>
                                  <a:lnTo>
                                    <a:pt x="36" y="8"/>
                                  </a:lnTo>
                                  <a:lnTo>
                                    <a:pt x="36" y="6"/>
                                  </a:lnTo>
                                  <a:lnTo>
                                    <a:pt x="33" y="4"/>
                                  </a:lnTo>
                                  <a:lnTo>
                                    <a:pt x="31" y="2"/>
                                  </a:lnTo>
                                  <a:lnTo>
                                    <a:pt x="28" y="2"/>
                                  </a:lnTo>
                                  <a:lnTo>
                                    <a:pt x="25" y="2"/>
                                  </a:lnTo>
                                  <a:lnTo>
                                    <a:pt x="21" y="0"/>
                                  </a:lnTo>
                                  <a:lnTo>
                                    <a:pt x="19" y="0"/>
                                  </a:lnTo>
                                  <a:lnTo>
                                    <a:pt x="15" y="0"/>
                                  </a:lnTo>
                                  <a:lnTo>
                                    <a:pt x="11" y="2"/>
                                  </a:lnTo>
                                  <a:lnTo>
                                    <a:pt x="8" y="2"/>
                                  </a:lnTo>
                                  <a:lnTo>
                                    <a:pt x="6" y="2"/>
                                  </a:lnTo>
                                  <a:lnTo>
                                    <a:pt x="5" y="4"/>
                                  </a:lnTo>
                                  <a:lnTo>
                                    <a:pt x="2" y="4"/>
                                  </a:lnTo>
                                  <a:lnTo>
                                    <a:pt x="2" y="6"/>
                                  </a:lnTo>
                                  <a:lnTo>
                                    <a:pt x="0" y="8"/>
                                  </a:lnTo>
                                  <a:lnTo>
                                    <a:pt x="2" y="10"/>
                                  </a:lnTo>
                                  <a:lnTo>
                                    <a:pt x="5" y="10"/>
                                  </a:lnTo>
                                  <a:lnTo>
                                    <a:pt x="6" y="12"/>
                                  </a:lnTo>
                                  <a:lnTo>
                                    <a:pt x="8" y="14"/>
                                  </a:lnTo>
                                  <a:lnTo>
                                    <a:pt x="13" y="14"/>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10" name="Freeform 2339"/>
                            <p:cNvSpPr>
                              <a:spLocks/>
                            </p:cNvSpPr>
                            <p:nvPr/>
                          </p:nvSpPr>
                          <p:spPr bwMode="auto">
                            <a:xfrm>
                              <a:off x="2526" y="3376"/>
                              <a:ext cx="61" cy="56"/>
                            </a:xfrm>
                            <a:custGeom>
                              <a:avLst/>
                              <a:gdLst>
                                <a:gd name="T0" fmla="*/ 13 w 61"/>
                                <a:gd name="T1" fmla="*/ 26 h 56"/>
                                <a:gd name="T2" fmla="*/ 54 w 61"/>
                                <a:gd name="T3" fmla="*/ 55 h 56"/>
                                <a:gd name="T4" fmla="*/ 54 w 61"/>
                                <a:gd name="T5" fmla="*/ 55 h 56"/>
                                <a:gd name="T6" fmla="*/ 54 w 61"/>
                                <a:gd name="T7" fmla="*/ 55 h 56"/>
                                <a:gd name="T8" fmla="*/ 54 w 61"/>
                                <a:gd name="T9" fmla="*/ 55 h 56"/>
                                <a:gd name="T10" fmla="*/ 54 w 61"/>
                                <a:gd name="T11" fmla="*/ 55 h 56"/>
                                <a:gd name="T12" fmla="*/ 54 w 61"/>
                                <a:gd name="T13" fmla="*/ 53 h 56"/>
                                <a:gd name="T14" fmla="*/ 54 w 61"/>
                                <a:gd name="T15" fmla="*/ 53 h 56"/>
                                <a:gd name="T16" fmla="*/ 54 w 61"/>
                                <a:gd name="T17" fmla="*/ 53 h 56"/>
                                <a:gd name="T18" fmla="*/ 54 w 61"/>
                                <a:gd name="T19" fmla="*/ 53 h 56"/>
                                <a:gd name="T20" fmla="*/ 60 w 61"/>
                                <a:gd name="T21" fmla="*/ 42 h 56"/>
                                <a:gd name="T22" fmla="*/ 21 w 61"/>
                                <a:gd name="T23" fmla="*/ 15 h 56"/>
                                <a:gd name="T24" fmla="*/ 21 w 61"/>
                                <a:gd name="T25" fmla="*/ 13 h 56"/>
                                <a:gd name="T26" fmla="*/ 21 w 61"/>
                                <a:gd name="T27" fmla="*/ 11 h 56"/>
                                <a:gd name="T28" fmla="*/ 23 w 61"/>
                                <a:gd name="T29" fmla="*/ 9 h 56"/>
                                <a:gd name="T30" fmla="*/ 23 w 61"/>
                                <a:gd name="T31" fmla="*/ 7 h 56"/>
                                <a:gd name="T32" fmla="*/ 23 w 61"/>
                                <a:gd name="T33" fmla="*/ 4 h 56"/>
                                <a:gd name="T34" fmla="*/ 23 w 61"/>
                                <a:gd name="T35" fmla="*/ 4 h 56"/>
                                <a:gd name="T36" fmla="*/ 23 w 61"/>
                                <a:gd name="T37" fmla="*/ 2 h 56"/>
                                <a:gd name="T38" fmla="*/ 21 w 61"/>
                                <a:gd name="T39" fmla="*/ 2 h 56"/>
                                <a:gd name="T40" fmla="*/ 21 w 61"/>
                                <a:gd name="T41" fmla="*/ 0 h 56"/>
                                <a:gd name="T42" fmla="*/ 19 w 61"/>
                                <a:gd name="T43" fmla="*/ 2 h 56"/>
                                <a:gd name="T44" fmla="*/ 17 w 61"/>
                                <a:gd name="T45" fmla="*/ 2 h 56"/>
                                <a:gd name="T46" fmla="*/ 15 w 61"/>
                                <a:gd name="T47" fmla="*/ 2 h 56"/>
                                <a:gd name="T48" fmla="*/ 13 w 61"/>
                                <a:gd name="T49" fmla="*/ 4 h 56"/>
                                <a:gd name="T50" fmla="*/ 10 w 61"/>
                                <a:gd name="T51" fmla="*/ 7 h 56"/>
                                <a:gd name="T52" fmla="*/ 8 w 61"/>
                                <a:gd name="T53" fmla="*/ 9 h 56"/>
                                <a:gd name="T54" fmla="*/ 7 w 61"/>
                                <a:gd name="T55" fmla="*/ 13 h 56"/>
                                <a:gd name="T56" fmla="*/ 5 w 61"/>
                                <a:gd name="T57" fmla="*/ 15 h 56"/>
                                <a:gd name="T58" fmla="*/ 2 w 61"/>
                                <a:gd name="T59" fmla="*/ 19 h 56"/>
                                <a:gd name="T60" fmla="*/ 2 w 61"/>
                                <a:gd name="T61" fmla="*/ 21 h 56"/>
                                <a:gd name="T62" fmla="*/ 0 w 61"/>
                                <a:gd name="T63" fmla="*/ 24 h 56"/>
                                <a:gd name="T64" fmla="*/ 0 w 61"/>
                                <a:gd name="T65" fmla="*/ 26 h 56"/>
                                <a:gd name="T66" fmla="*/ 0 w 61"/>
                                <a:gd name="T67" fmla="*/ 28 h 56"/>
                                <a:gd name="T68" fmla="*/ 0 w 61"/>
                                <a:gd name="T69" fmla="*/ 30 h 56"/>
                                <a:gd name="T70" fmla="*/ 2 w 61"/>
                                <a:gd name="T71" fmla="*/ 30 h 56"/>
                                <a:gd name="T72" fmla="*/ 2 w 61"/>
                                <a:gd name="T73" fmla="*/ 32 h 56"/>
                                <a:gd name="T74" fmla="*/ 5 w 61"/>
                                <a:gd name="T75" fmla="*/ 32 h 56"/>
                                <a:gd name="T76" fmla="*/ 5 w 61"/>
                                <a:gd name="T77" fmla="*/ 32 h 56"/>
                                <a:gd name="T78" fmla="*/ 7 w 61"/>
                                <a:gd name="T79" fmla="*/ 30 h 56"/>
                                <a:gd name="T80" fmla="*/ 8 w 61"/>
                                <a:gd name="T81" fmla="*/ 30 h 56"/>
                                <a:gd name="T82" fmla="*/ 10 w 61"/>
                                <a:gd name="T83" fmla="*/ 28 h 56"/>
                                <a:gd name="T84" fmla="*/ 10 w 61"/>
                                <a:gd name="T85" fmla="*/ 28 h 56"/>
                                <a:gd name="T86" fmla="*/ 13 w 61"/>
                                <a:gd name="T87" fmla="*/ 26 h 56"/>
                                <a:gd name="T88" fmla="*/ 13 w 61"/>
                                <a:gd name="T89" fmla="*/ 26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56"/>
                                <a:gd name="T137" fmla="*/ 61 w 61"/>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56">
                                  <a:moveTo>
                                    <a:pt x="13" y="26"/>
                                  </a:moveTo>
                                  <a:lnTo>
                                    <a:pt x="54" y="55"/>
                                  </a:lnTo>
                                  <a:lnTo>
                                    <a:pt x="54" y="53"/>
                                  </a:lnTo>
                                  <a:lnTo>
                                    <a:pt x="60" y="42"/>
                                  </a:lnTo>
                                  <a:lnTo>
                                    <a:pt x="21" y="15"/>
                                  </a:lnTo>
                                  <a:lnTo>
                                    <a:pt x="21" y="13"/>
                                  </a:lnTo>
                                  <a:lnTo>
                                    <a:pt x="21" y="11"/>
                                  </a:lnTo>
                                  <a:lnTo>
                                    <a:pt x="23" y="9"/>
                                  </a:lnTo>
                                  <a:lnTo>
                                    <a:pt x="23" y="7"/>
                                  </a:lnTo>
                                  <a:lnTo>
                                    <a:pt x="23" y="4"/>
                                  </a:lnTo>
                                  <a:lnTo>
                                    <a:pt x="23" y="2"/>
                                  </a:lnTo>
                                  <a:lnTo>
                                    <a:pt x="21" y="2"/>
                                  </a:lnTo>
                                  <a:lnTo>
                                    <a:pt x="21" y="0"/>
                                  </a:lnTo>
                                  <a:lnTo>
                                    <a:pt x="19" y="2"/>
                                  </a:lnTo>
                                  <a:lnTo>
                                    <a:pt x="17" y="2"/>
                                  </a:lnTo>
                                  <a:lnTo>
                                    <a:pt x="15" y="2"/>
                                  </a:lnTo>
                                  <a:lnTo>
                                    <a:pt x="13" y="4"/>
                                  </a:lnTo>
                                  <a:lnTo>
                                    <a:pt x="10" y="7"/>
                                  </a:lnTo>
                                  <a:lnTo>
                                    <a:pt x="8" y="9"/>
                                  </a:lnTo>
                                  <a:lnTo>
                                    <a:pt x="7" y="13"/>
                                  </a:lnTo>
                                  <a:lnTo>
                                    <a:pt x="5" y="15"/>
                                  </a:lnTo>
                                  <a:lnTo>
                                    <a:pt x="2" y="19"/>
                                  </a:lnTo>
                                  <a:lnTo>
                                    <a:pt x="2" y="21"/>
                                  </a:lnTo>
                                  <a:lnTo>
                                    <a:pt x="0" y="24"/>
                                  </a:lnTo>
                                  <a:lnTo>
                                    <a:pt x="0" y="26"/>
                                  </a:lnTo>
                                  <a:lnTo>
                                    <a:pt x="0" y="28"/>
                                  </a:lnTo>
                                  <a:lnTo>
                                    <a:pt x="0" y="30"/>
                                  </a:lnTo>
                                  <a:lnTo>
                                    <a:pt x="2" y="30"/>
                                  </a:lnTo>
                                  <a:lnTo>
                                    <a:pt x="2" y="32"/>
                                  </a:lnTo>
                                  <a:lnTo>
                                    <a:pt x="5" y="32"/>
                                  </a:lnTo>
                                  <a:lnTo>
                                    <a:pt x="7" y="30"/>
                                  </a:lnTo>
                                  <a:lnTo>
                                    <a:pt x="8" y="30"/>
                                  </a:lnTo>
                                  <a:lnTo>
                                    <a:pt x="10" y="28"/>
                                  </a:lnTo>
                                  <a:lnTo>
                                    <a:pt x="13" y="26"/>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11" name="Freeform 2340"/>
                            <p:cNvSpPr>
                              <a:spLocks/>
                            </p:cNvSpPr>
                            <p:nvPr/>
                          </p:nvSpPr>
                          <p:spPr bwMode="auto">
                            <a:xfrm>
                              <a:off x="2526" y="3376"/>
                              <a:ext cx="61" cy="56"/>
                            </a:xfrm>
                            <a:custGeom>
                              <a:avLst/>
                              <a:gdLst>
                                <a:gd name="T0" fmla="*/ 13 w 61"/>
                                <a:gd name="T1" fmla="*/ 26 h 56"/>
                                <a:gd name="T2" fmla="*/ 54 w 61"/>
                                <a:gd name="T3" fmla="*/ 55 h 56"/>
                                <a:gd name="T4" fmla="*/ 54 w 61"/>
                                <a:gd name="T5" fmla="*/ 53 h 56"/>
                                <a:gd name="T6" fmla="*/ 60 w 61"/>
                                <a:gd name="T7" fmla="*/ 42 h 56"/>
                                <a:gd name="T8" fmla="*/ 21 w 61"/>
                                <a:gd name="T9" fmla="*/ 15 h 56"/>
                                <a:gd name="T10" fmla="*/ 21 w 61"/>
                                <a:gd name="T11" fmla="*/ 13 h 56"/>
                                <a:gd name="T12" fmla="*/ 21 w 61"/>
                                <a:gd name="T13" fmla="*/ 11 h 56"/>
                                <a:gd name="T14" fmla="*/ 23 w 61"/>
                                <a:gd name="T15" fmla="*/ 9 h 56"/>
                                <a:gd name="T16" fmla="*/ 23 w 61"/>
                                <a:gd name="T17" fmla="*/ 7 h 56"/>
                                <a:gd name="T18" fmla="*/ 23 w 61"/>
                                <a:gd name="T19" fmla="*/ 4 h 56"/>
                                <a:gd name="T20" fmla="*/ 23 w 61"/>
                                <a:gd name="T21" fmla="*/ 2 h 56"/>
                                <a:gd name="T22" fmla="*/ 21 w 61"/>
                                <a:gd name="T23" fmla="*/ 2 h 56"/>
                                <a:gd name="T24" fmla="*/ 21 w 61"/>
                                <a:gd name="T25" fmla="*/ 0 h 56"/>
                                <a:gd name="T26" fmla="*/ 19 w 61"/>
                                <a:gd name="T27" fmla="*/ 2 h 56"/>
                                <a:gd name="T28" fmla="*/ 17 w 61"/>
                                <a:gd name="T29" fmla="*/ 2 h 56"/>
                                <a:gd name="T30" fmla="*/ 15 w 61"/>
                                <a:gd name="T31" fmla="*/ 2 h 56"/>
                                <a:gd name="T32" fmla="*/ 13 w 61"/>
                                <a:gd name="T33" fmla="*/ 4 h 56"/>
                                <a:gd name="T34" fmla="*/ 10 w 61"/>
                                <a:gd name="T35" fmla="*/ 7 h 56"/>
                                <a:gd name="T36" fmla="*/ 8 w 61"/>
                                <a:gd name="T37" fmla="*/ 9 h 56"/>
                                <a:gd name="T38" fmla="*/ 7 w 61"/>
                                <a:gd name="T39" fmla="*/ 13 h 56"/>
                                <a:gd name="T40" fmla="*/ 5 w 61"/>
                                <a:gd name="T41" fmla="*/ 15 h 56"/>
                                <a:gd name="T42" fmla="*/ 2 w 61"/>
                                <a:gd name="T43" fmla="*/ 19 h 56"/>
                                <a:gd name="T44" fmla="*/ 2 w 61"/>
                                <a:gd name="T45" fmla="*/ 21 h 56"/>
                                <a:gd name="T46" fmla="*/ 0 w 61"/>
                                <a:gd name="T47" fmla="*/ 24 h 56"/>
                                <a:gd name="T48" fmla="*/ 0 w 61"/>
                                <a:gd name="T49" fmla="*/ 26 h 56"/>
                                <a:gd name="T50" fmla="*/ 0 w 61"/>
                                <a:gd name="T51" fmla="*/ 28 h 56"/>
                                <a:gd name="T52" fmla="*/ 0 w 61"/>
                                <a:gd name="T53" fmla="*/ 30 h 56"/>
                                <a:gd name="T54" fmla="*/ 2 w 61"/>
                                <a:gd name="T55" fmla="*/ 30 h 56"/>
                                <a:gd name="T56" fmla="*/ 2 w 61"/>
                                <a:gd name="T57" fmla="*/ 32 h 56"/>
                                <a:gd name="T58" fmla="*/ 5 w 61"/>
                                <a:gd name="T59" fmla="*/ 32 h 56"/>
                                <a:gd name="T60" fmla="*/ 7 w 61"/>
                                <a:gd name="T61" fmla="*/ 30 h 56"/>
                                <a:gd name="T62" fmla="*/ 8 w 61"/>
                                <a:gd name="T63" fmla="*/ 30 h 56"/>
                                <a:gd name="T64" fmla="*/ 10 w 61"/>
                                <a:gd name="T65" fmla="*/ 28 h 56"/>
                                <a:gd name="T66" fmla="*/ 13 w 61"/>
                                <a:gd name="T67" fmla="*/ 26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56"/>
                                <a:gd name="T104" fmla="*/ 61 w 61"/>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56">
                                  <a:moveTo>
                                    <a:pt x="13" y="26"/>
                                  </a:moveTo>
                                  <a:lnTo>
                                    <a:pt x="54" y="55"/>
                                  </a:lnTo>
                                  <a:lnTo>
                                    <a:pt x="54" y="53"/>
                                  </a:lnTo>
                                  <a:lnTo>
                                    <a:pt x="60" y="42"/>
                                  </a:lnTo>
                                  <a:lnTo>
                                    <a:pt x="21" y="15"/>
                                  </a:lnTo>
                                  <a:lnTo>
                                    <a:pt x="21" y="13"/>
                                  </a:lnTo>
                                  <a:lnTo>
                                    <a:pt x="21" y="11"/>
                                  </a:lnTo>
                                  <a:lnTo>
                                    <a:pt x="23" y="9"/>
                                  </a:lnTo>
                                  <a:lnTo>
                                    <a:pt x="23" y="7"/>
                                  </a:lnTo>
                                  <a:lnTo>
                                    <a:pt x="23" y="4"/>
                                  </a:lnTo>
                                  <a:lnTo>
                                    <a:pt x="23" y="2"/>
                                  </a:lnTo>
                                  <a:lnTo>
                                    <a:pt x="21" y="2"/>
                                  </a:lnTo>
                                  <a:lnTo>
                                    <a:pt x="21" y="0"/>
                                  </a:lnTo>
                                  <a:lnTo>
                                    <a:pt x="19" y="2"/>
                                  </a:lnTo>
                                  <a:lnTo>
                                    <a:pt x="17" y="2"/>
                                  </a:lnTo>
                                  <a:lnTo>
                                    <a:pt x="15" y="2"/>
                                  </a:lnTo>
                                  <a:lnTo>
                                    <a:pt x="13" y="4"/>
                                  </a:lnTo>
                                  <a:lnTo>
                                    <a:pt x="10" y="7"/>
                                  </a:lnTo>
                                  <a:lnTo>
                                    <a:pt x="8" y="9"/>
                                  </a:lnTo>
                                  <a:lnTo>
                                    <a:pt x="7" y="13"/>
                                  </a:lnTo>
                                  <a:lnTo>
                                    <a:pt x="5" y="15"/>
                                  </a:lnTo>
                                  <a:lnTo>
                                    <a:pt x="2" y="19"/>
                                  </a:lnTo>
                                  <a:lnTo>
                                    <a:pt x="2" y="21"/>
                                  </a:lnTo>
                                  <a:lnTo>
                                    <a:pt x="0" y="24"/>
                                  </a:lnTo>
                                  <a:lnTo>
                                    <a:pt x="0" y="26"/>
                                  </a:lnTo>
                                  <a:lnTo>
                                    <a:pt x="0" y="28"/>
                                  </a:lnTo>
                                  <a:lnTo>
                                    <a:pt x="0" y="30"/>
                                  </a:lnTo>
                                  <a:lnTo>
                                    <a:pt x="2" y="30"/>
                                  </a:lnTo>
                                  <a:lnTo>
                                    <a:pt x="2" y="32"/>
                                  </a:lnTo>
                                  <a:lnTo>
                                    <a:pt x="5" y="32"/>
                                  </a:lnTo>
                                  <a:lnTo>
                                    <a:pt x="7" y="30"/>
                                  </a:lnTo>
                                  <a:lnTo>
                                    <a:pt x="8" y="30"/>
                                  </a:lnTo>
                                  <a:lnTo>
                                    <a:pt x="10" y="28"/>
                                  </a:lnTo>
                                  <a:lnTo>
                                    <a:pt x="13" y="26"/>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12" name="Freeform 2341"/>
                            <p:cNvSpPr>
                              <a:spLocks/>
                            </p:cNvSpPr>
                            <p:nvPr/>
                          </p:nvSpPr>
                          <p:spPr bwMode="auto">
                            <a:xfrm>
                              <a:off x="2699" y="3320"/>
                              <a:ext cx="43" cy="66"/>
                            </a:xfrm>
                            <a:custGeom>
                              <a:avLst/>
                              <a:gdLst>
                                <a:gd name="T0" fmla="*/ 17 w 43"/>
                                <a:gd name="T1" fmla="*/ 13 h 66"/>
                                <a:gd name="T2" fmla="*/ 0 w 43"/>
                                <a:gd name="T3" fmla="*/ 60 h 66"/>
                                <a:gd name="T4" fmla="*/ 0 w 43"/>
                                <a:gd name="T5" fmla="*/ 60 h 66"/>
                                <a:gd name="T6" fmla="*/ 0 w 43"/>
                                <a:gd name="T7" fmla="*/ 60 h 66"/>
                                <a:gd name="T8" fmla="*/ 0 w 43"/>
                                <a:gd name="T9" fmla="*/ 60 h 66"/>
                                <a:gd name="T10" fmla="*/ 0 w 43"/>
                                <a:gd name="T11" fmla="*/ 60 h 66"/>
                                <a:gd name="T12" fmla="*/ 0 w 43"/>
                                <a:gd name="T13" fmla="*/ 60 h 66"/>
                                <a:gd name="T14" fmla="*/ 0 w 43"/>
                                <a:gd name="T15" fmla="*/ 60 h 66"/>
                                <a:gd name="T16" fmla="*/ 0 w 43"/>
                                <a:gd name="T17" fmla="*/ 60 h 66"/>
                                <a:gd name="T18" fmla="*/ 2 w 43"/>
                                <a:gd name="T19" fmla="*/ 60 h 66"/>
                                <a:gd name="T20" fmla="*/ 13 w 43"/>
                                <a:gd name="T21" fmla="*/ 65 h 66"/>
                                <a:gd name="T22" fmla="*/ 30 w 43"/>
                                <a:gd name="T23" fmla="*/ 17 h 66"/>
                                <a:gd name="T24" fmla="*/ 32 w 43"/>
                                <a:gd name="T25" fmla="*/ 18 h 66"/>
                                <a:gd name="T26" fmla="*/ 36 w 43"/>
                                <a:gd name="T27" fmla="*/ 18 h 66"/>
                                <a:gd name="T28" fmla="*/ 36 w 43"/>
                                <a:gd name="T29" fmla="*/ 18 h 66"/>
                                <a:gd name="T30" fmla="*/ 38 w 43"/>
                                <a:gd name="T31" fmla="*/ 18 h 66"/>
                                <a:gd name="T32" fmla="*/ 40 w 43"/>
                                <a:gd name="T33" fmla="*/ 18 h 66"/>
                                <a:gd name="T34" fmla="*/ 42 w 43"/>
                                <a:gd name="T35" fmla="*/ 17 h 66"/>
                                <a:gd name="T36" fmla="*/ 42 w 43"/>
                                <a:gd name="T37" fmla="*/ 17 h 66"/>
                                <a:gd name="T38" fmla="*/ 42 w 43"/>
                                <a:gd name="T39" fmla="*/ 15 h 66"/>
                                <a:gd name="T40" fmla="*/ 42 w 43"/>
                                <a:gd name="T41" fmla="*/ 15 h 66"/>
                                <a:gd name="T42" fmla="*/ 42 w 43"/>
                                <a:gd name="T43" fmla="*/ 13 h 66"/>
                                <a:gd name="T44" fmla="*/ 42 w 43"/>
                                <a:gd name="T45" fmla="*/ 10 h 66"/>
                                <a:gd name="T46" fmla="*/ 40 w 43"/>
                                <a:gd name="T47" fmla="*/ 8 h 66"/>
                                <a:gd name="T48" fmla="*/ 38 w 43"/>
                                <a:gd name="T49" fmla="*/ 8 h 66"/>
                                <a:gd name="T50" fmla="*/ 36 w 43"/>
                                <a:gd name="T51" fmla="*/ 6 h 66"/>
                                <a:gd name="T52" fmla="*/ 32 w 43"/>
                                <a:gd name="T53" fmla="*/ 4 h 66"/>
                                <a:gd name="T54" fmla="*/ 30 w 43"/>
                                <a:gd name="T55" fmla="*/ 2 h 66"/>
                                <a:gd name="T56" fmla="*/ 25 w 43"/>
                                <a:gd name="T57" fmla="*/ 2 h 66"/>
                                <a:gd name="T58" fmla="*/ 23 w 43"/>
                                <a:gd name="T59" fmla="*/ 2 h 66"/>
                                <a:gd name="T60" fmla="*/ 20 w 43"/>
                                <a:gd name="T61" fmla="*/ 0 h 66"/>
                                <a:gd name="T62" fmla="*/ 17 w 43"/>
                                <a:gd name="T63" fmla="*/ 0 h 66"/>
                                <a:gd name="T64" fmla="*/ 15 w 43"/>
                                <a:gd name="T65" fmla="*/ 0 h 66"/>
                                <a:gd name="T66" fmla="*/ 13 w 43"/>
                                <a:gd name="T67" fmla="*/ 2 h 66"/>
                                <a:gd name="T68" fmla="*/ 11 w 43"/>
                                <a:gd name="T69" fmla="*/ 2 h 66"/>
                                <a:gd name="T70" fmla="*/ 11 w 43"/>
                                <a:gd name="T71" fmla="*/ 4 h 66"/>
                                <a:gd name="T72" fmla="*/ 11 w 43"/>
                                <a:gd name="T73" fmla="*/ 4 h 66"/>
                                <a:gd name="T74" fmla="*/ 11 w 43"/>
                                <a:gd name="T75" fmla="*/ 6 h 66"/>
                                <a:gd name="T76" fmla="*/ 11 w 43"/>
                                <a:gd name="T77" fmla="*/ 6 h 66"/>
                                <a:gd name="T78" fmla="*/ 11 w 43"/>
                                <a:gd name="T79" fmla="*/ 8 h 66"/>
                                <a:gd name="T80" fmla="*/ 13 w 43"/>
                                <a:gd name="T81" fmla="*/ 10 h 66"/>
                                <a:gd name="T82" fmla="*/ 15 w 43"/>
                                <a:gd name="T83" fmla="*/ 10 h 66"/>
                                <a:gd name="T84" fmla="*/ 17 w 43"/>
                                <a:gd name="T85" fmla="*/ 13 h 66"/>
                                <a:gd name="T86" fmla="*/ 17 w 43"/>
                                <a:gd name="T87" fmla="*/ 13 h 66"/>
                                <a:gd name="T88" fmla="*/ 17 w 43"/>
                                <a:gd name="T89" fmla="*/ 13 h 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
                                <a:gd name="T136" fmla="*/ 0 h 66"/>
                                <a:gd name="T137" fmla="*/ 43 w 43"/>
                                <a:gd name="T138" fmla="*/ 66 h 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 h="66">
                                  <a:moveTo>
                                    <a:pt x="17" y="13"/>
                                  </a:moveTo>
                                  <a:lnTo>
                                    <a:pt x="0" y="60"/>
                                  </a:lnTo>
                                  <a:lnTo>
                                    <a:pt x="2" y="60"/>
                                  </a:lnTo>
                                  <a:lnTo>
                                    <a:pt x="13" y="65"/>
                                  </a:lnTo>
                                  <a:lnTo>
                                    <a:pt x="30" y="17"/>
                                  </a:lnTo>
                                  <a:lnTo>
                                    <a:pt x="32" y="18"/>
                                  </a:lnTo>
                                  <a:lnTo>
                                    <a:pt x="36" y="18"/>
                                  </a:lnTo>
                                  <a:lnTo>
                                    <a:pt x="38" y="18"/>
                                  </a:lnTo>
                                  <a:lnTo>
                                    <a:pt x="40" y="18"/>
                                  </a:lnTo>
                                  <a:lnTo>
                                    <a:pt x="42" y="17"/>
                                  </a:lnTo>
                                  <a:lnTo>
                                    <a:pt x="42" y="15"/>
                                  </a:lnTo>
                                  <a:lnTo>
                                    <a:pt x="42" y="13"/>
                                  </a:lnTo>
                                  <a:lnTo>
                                    <a:pt x="42" y="10"/>
                                  </a:lnTo>
                                  <a:lnTo>
                                    <a:pt x="40" y="8"/>
                                  </a:lnTo>
                                  <a:lnTo>
                                    <a:pt x="38" y="8"/>
                                  </a:lnTo>
                                  <a:lnTo>
                                    <a:pt x="36" y="6"/>
                                  </a:lnTo>
                                  <a:lnTo>
                                    <a:pt x="32" y="4"/>
                                  </a:lnTo>
                                  <a:lnTo>
                                    <a:pt x="30" y="2"/>
                                  </a:lnTo>
                                  <a:lnTo>
                                    <a:pt x="25" y="2"/>
                                  </a:lnTo>
                                  <a:lnTo>
                                    <a:pt x="23" y="2"/>
                                  </a:lnTo>
                                  <a:lnTo>
                                    <a:pt x="20" y="0"/>
                                  </a:lnTo>
                                  <a:lnTo>
                                    <a:pt x="17" y="0"/>
                                  </a:lnTo>
                                  <a:lnTo>
                                    <a:pt x="15" y="0"/>
                                  </a:lnTo>
                                  <a:lnTo>
                                    <a:pt x="13" y="2"/>
                                  </a:lnTo>
                                  <a:lnTo>
                                    <a:pt x="11" y="2"/>
                                  </a:lnTo>
                                  <a:lnTo>
                                    <a:pt x="11" y="4"/>
                                  </a:lnTo>
                                  <a:lnTo>
                                    <a:pt x="11" y="6"/>
                                  </a:lnTo>
                                  <a:lnTo>
                                    <a:pt x="11" y="8"/>
                                  </a:lnTo>
                                  <a:lnTo>
                                    <a:pt x="13" y="10"/>
                                  </a:lnTo>
                                  <a:lnTo>
                                    <a:pt x="15" y="10"/>
                                  </a:lnTo>
                                  <a:lnTo>
                                    <a:pt x="17" y="13"/>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13" name="Freeform 2342"/>
                            <p:cNvSpPr>
                              <a:spLocks/>
                            </p:cNvSpPr>
                            <p:nvPr/>
                          </p:nvSpPr>
                          <p:spPr bwMode="auto">
                            <a:xfrm>
                              <a:off x="2699" y="3320"/>
                              <a:ext cx="43" cy="66"/>
                            </a:xfrm>
                            <a:custGeom>
                              <a:avLst/>
                              <a:gdLst>
                                <a:gd name="T0" fmla="*/ 17 w 43"/>
                                <a:gd name="T1" fmla="*/ 13 h 66"/>
                                <a:gd name="T2" fmla="*/ 0 w 43"/>
                                <a:gd name="T3" fmla="*/ 60 h 66"/>
                                <a:gd name="T4" fmla="*/ 2 w 43"/>
                                <a:gd name="T5" fmla="*/ 60 h 66"/>
                                <a:gd name="T6" fmla="*/ 13 w 43"/>
                                <a:gd name="T7" fmla="*/ 65 h 66"/>
                                <a:gd name="T8" fmla="*/ 30 w 43"/>
                                <a:gd name="T9" fmla="*/ 17 h 66"/>
                                <a:gd name="T10" fmla="*/ 32 w 43"/>
                                <a:gd name="T11" fmla="*/ 18 h 66"/>
                                <a:gd name="T12" fmla="*/ 36 w 43"/>
                                <a:gd name="T13" fmla="*/ 18 h 66"/>
                                <a:gd name="T14" fmla="*/ 38 w 43"/>
                                <a:gd name="T15" fmla="*/ 18 h 66"/>
                                <a:gd name="T16" fmla="*/ 40 w 43"/>
                                <a:gd name="T17" fmla="*/ 18 h 66"/>
                                <a:gd name="T18" fmla="*/ 42 w 43"/>
                                <a:gd name="T19" fmla="*/ 17 h 66"/>
                                <a:gd name="T20" fmla="*/ 42 w 43"/>
                                <a:gd name="T21" fmla="*/ 15 h 66"/>
                                <a:gd name="T22" fmla="*/ 42 w 43"/>
                                <a:gd name="T23" fmla="*/ 13 h 66"/>
                                <a:gd name="T24" fmla="*/ 42 w 43"/>
                                <a:gd name="T25" fmla="*/ 10 h 66"/>
                                <a:gd name="T26" fmla="*/ 40 w 43"/>
                                <a:gd name="T27" fmla="*/ 8 h 66"/>
                                <a:gd name="T28" fmla="*/ 38 w 43"/>
                                <a:gd name="T29" fmla="*/ 8 h 66"/>
                                <a:gd name="T30" fmla="*/ 36 w 43"/>
                                <a:gd name="T31" fmla="*/ 6 h 66"/>
                                <a:gd name="T32" fmla="*/ 32 w 43"/>
                                <a:gd name="T33" fmla="*/ 4 h 66"/>
                                <a:gd name="T34" fmla="*/ 30 w 43"/>
                                <a:gd name="T35" fmla="*/ 2 h 66"/>
                                <a:gd name="T36" fmla="*/ 25 w 43"/>
                                <a:gd name="T37" fmla="*/ 2 h 66"/>
                                <a:gd name="T38" fmla="*/ 23 w 43"/>
                                <a:gd name="T39" fmla="*/ 2 h 66"/>
                                <a:gd name="T40" fmla="*/ 20 w 43"/>
                                <a:gd name="T41" fmla="*/ 0 h 66"/>
                                <a:gd name="T42" fmla="*/ 17 w 43"/>
                                <a:gd name="T43" fmla="*/ 0 h 66"/>
                                <a:gd name="T44" fmla="*/ 15 w 43"/>
                                <a:gd name="T45" fmla="*/ 0 h 66"/>
                                <a:gd name="T46" fmla="*/ 13 w 43"/>
                                <a:gd name="T47" fmla="*/ 2 h 66"/>
                                <a:gd name="T48" fmla="*/ 11 w 43"/>
                                <a:gd name="T49" fmla="*/ 2 h 66"/>
                                <a:gd name="T50" fmla="*/ 11 w 43"/>
                                <a:gd name="T51" fmla="*/ 4 h 66"/>
                                <a:gd name="T52" fmla="*/ 11 w 43"/>
                                <a:gd name="T53" fmla="*/ 6 h 66"/>
                                <a:gd name="T54" fmla="*/ 11 w 43"/>
                                <a:gd name="T55" fmla="*/ 8 h 66"/>
                                <a:gd name="T56" fmla="*/ 13 w 43"/>
                                <a:gd name="T57" fmla="*/ 10 h 66"/>
                                <a:gd name="T58" fmla="*/ 15 w 43"/>
                                <a:gd name="T59" fmla="*/ 10 h 66"/>
                                <a:gd name="T60" fmla="*/ 17 w 43"/>
                                <a:gd name="T61" fmla="*/ 13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
                                <a:gd name="T94" fmla="*/ 0 h 66"/>
                                <a:gd name="T95" fmla="*/ 43 w 43"/>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 h="66">
                                  <a:moveTo>
                                    <a:pt x="17" y="13"/>
                                  </a:moveTo>
                                  <a:lnTo>
                                    <a:pt x="0" y="60"/>
                                  </a:lnTo>
                                  <a:lnTo>
                                    <a:pt x="2" y="60"/>
                                  </a:lnTo>
                                  <a:lnTo>
                                    <a:pt x="13" y="65"/>
                                  </a:lnTo>
                                  <a:lnTo>
                                    <a:pt x="30" y="17"/>
                                  </a:lnTo>
                                  <a:lnTo>
                                    <a:pt x="32" y="18"/>
                                  </a:lnTo>
                                  <a:lnTo>
                                    <a:pt x="36" y="18"/>
                                  </a:lnTo>
                                  <a:lnTo>
                                    <a:pt x="38" y="18"/>
                                  </a:lnTo>
                                  <a:lnTo>
                                    <a:pt x="40" y="18"/>
                                  </a:lnTo>
                                  <a:lnTo>
                                    <a:pt x="42" y="17"/>
                                  </a:lnTo>
                                  <a:lnTo>
                                    <a:pt x="42" y="15"/>
                                  </a:lnTo>
                                  <a:lnTo>
                                    <a:pt x="42" y="13"/>
                                  </a:lnTo>
                                  <a:lnTo>
                                    <a:pt x="42" y="10"/>
                                  </a:lnTo>
                                  <a:lnTo>
                                    <a:pt x="40" y="8"/>
                                  </a:lnTo>
                                  <a:lnTo>
                                    <a:pt x="38" y="8"/>
                                  </a:lnTo>
                                  <a:lnTo>
                                    <a:pt x="36" y="6"/>
                                  </a:lnTo>
                                  <a:lnTo>
                                    <a:pt x="32" y="4"/>
                                  </a:lnTo>
                                  <a:lnTo>
                                    <a:pt x="30" y="2"/>
                                  </a:lnTo>
                                  <a:lnTo>
                                    <a:pt x="25" y="2"/>
                                  </a:lnTo>
                                  <a:lnTo>
                                    <a:pt x="23" y="2"/>
                                  </a:lnTo>
                                  <a:lnTo>
                                    <a:pt x="20" y="0"/>
                                  </a:lnTo>
                                  <a:lnTo>
                                    <a:pt x="17" y="0"/>
                                  </a:lnTo>
                                  <a:lnTo>
                                    <a:pt x="15" y="0"/>
                                  </a:lnTo>
                                  <a:lnTo>
                                    <a:pt x="13" y="2"/>
                                  </a:lnTo>
                                  <a:lnTo>
                                    <a:pt x="11" y="2"/>
                                  </a:lnTo>
                                  <a:lnTo>
                                    <a:pt x="11" y="4"/>
                                  </a:lnTo>
                                  <a:lnTo>
                                    <a:pt x="11" y="6"/>
                                  </a:lnTo>
                                  <a:lnTo>
                                    <a:pt x="11" y="8"/>
                                  </a:lnTo>
                                  <a:lnTo>
                                    <a:pt x="13" y="10"/>
                                  </a:lnTo>
                                  <a:lnTo>
                                    <a:pt x="15" y="10"/>
                                  </a:lnTo>
                                  <a:lnTo>
                                    <a:pt x="17" y="1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14" name="Freeform 2343"/>
                            <p:cNvSpPr>
                              <a:spLocks/>
                            </p:cNvSpPr>
                            <p:nvPr/>
                          </p:nvSpPr>
                          <p:spPr bwMode="auto">
                            <a:xfrm>
                              <a:off x="2752" y="3375"/>
                              <a:ext cx="61" cy="55"/>
                            </a:xfrm>
                            <a:custGeom>
                              <a:avLst/>
                              <a:gdLst>
                                <a:gd name="T0" fmla="*/ 38 w 61"/>
                                <a:gd name="T1" fmla="*/ 12 h 55"/>
                                <a:gd name="T2" fmla="*/ 0 w 61"/>
                                <a:gd name="T3" fmla="*/ 43 h 55"/>
                                <a:gd name="T4" fmla="*/ 0 w 61"/>
                                <a:gd name="T5" fmla="*/ 43 h 55"/>
                                <a:gd name="T6" fmla="*/ 0 w 61"/>
                                <a:gd name="T7" fmla="*/ 43 h 55"/>
                                <a:gd name="T8" fmla="*/ 0 w 61"/>
                                <a:gd name="T9" fmla="*/ 43 h 55"/>
                                <a:gd name="T10" fmla="*/ 0 w 61"/>
                                <a:gd name="T11" fmla="*/ 43 h 55"/>
                                <a:gd name="T12" fmla="*/ 0 w 61"/>
                                <a:gd name="T13" fmla="*/ 43 h 55"/>
                                <a:gd name="T14" fmla="*/ 0 w 61"/>
                                <a:gd name="T15" fmla="*/ 43 h 55"/>
                                <a:gd name="T16" fmla="*/ 0 w 61"/>
                                <a:gd name="T17" fmla="*/ 43 h 55"/>
                                <a:gd name="T18" fmla="*/ 0 w 61"/>
                                <a:gd name="T19" fmla="*/ 43 h 55"/>
                                <a:gd name="T20" fmla="*/ 8 w 61"/>
                                <a:gd name="T21" fmla="*/ 54 h 55"/>
                                <a:gd name="T22" fmla="*/ 47 w 61"/>
                                <a:gd name="T23" fmla="*/ 22 h 55"/>
                                <a:gd name="T24" fmla="*/ 50 w 61"/>
                                <a:gd name="T25" fmla="*/ 25 h 55"/>
                                <a:gd name="T26" fmla="*/ 51 w 61"/>
                                <a:gd name="T27" fmla="*/ 27 h 55"/>
                                <a:gd name="T28" fmla="*/ 51 w 61"/>
                                <a:gd name="T29" fmla="*/ 27 h 55"/>
                                <a:gd name="T30" fmla="*/ 53 w 61"/>
                                <a:gd name="T31" fmla="*/ 29 h 55"/>
                                <a:gd name="T32" fmla="*/ 55 w 61"/>
                                <a:gd name="T33" fmla="*/ 29 h 55"/>
                                <a:gd name="T34" fmla="*/ 58 w 61"/>
                                <a:gd name="T35" fmla="*/ 29 h 55"/>
                                <a:gd name="T36" fmla="*/ 58 w 61"/>
                                <a:gd name="T37" fmla="*/ 29 h 55"/>
                                <a:gd name="T38" fmla="*/ 60 w 61"/>
                                <a:gd name="T39" fmla="*/ 29 h 55"/>
                                <a:gd name="T40" fmla="*/ 60 w 61"/>
                                <a:gd name="T41" fmla="*/ 27 h 55"/>
                                <a:gd name="T42" fmla="*/ 60 w 61"/>
                                <a:gd name="T43" fmla="*/ 25 h 55"/>
                                <a:gd name="T44" fmla="*/ 60 w 61"/>
                                <a:gd name="T45" fmla="*/ 22 h 55"/>
                                <a:gd name="T46" fmla="*/ 60 w 61"/>
                                <a:gd name="T47" fmla="*/ 20 h 55"/>
                                <a:gd name="T48" fmla="*/ 60 w 61"/>
                                <a:gd name="T49" fmla="*/ 18 h 55"/>
                                <a:gd name="T50" fmla="*/ 58 w 61"/>
                                <a:gd name="T51" fmla="*/ 16 h 55"/>
                                <a:gd name="T52" fmla="*/ 55 w 61"/>
                                <a:gd name="T53" fmla="*/ 12 h 55"/>
                                <a:gd name="T54" fmla="*/ 53 w 61"/>
                                <a:gd name="T55" fmla="*/ 10 h 55"/>
                                <a:gd name="T56" fmla="*/ 51 w 61"/>
                                <a:gd name="T57" fmla="*/ 8 h 55"/>
                                <a:gd name="T58" fmla="*/ 50 w 61"/>
                                <a:gd name="T59" fmla="*/ 3 h 55"/>
                                <a:gd name="T60" fmla="*/ 47 w 61"/>
                                <a:gd name="T61" fmla="*/ 3 h 55"/>
                                <a:gd name="T62" fmla="*/ 45 w 61"/>
                                <a:gd name="T63" fmla="*/ 1 h 55"/>
                                <a:gd name="T64" fmla="*/ 43 w 61"/>
                                <a:gd name="T65" fmla="*/ 0 h 55"/>
                                <a:gd name="T66" fmla="*/ 41 w 61"/>
                                <a:gd name="T67" fmla="*/ 0 h 55"/>
                                <a:gd name="T68" fmla="*/ 38 w 61"/>
                                <a:gd name="T69" fmla="*/ 0 h 55"/>
                                <a:gd name="T70" fmla="*/ 38 w 61"/>
                                <a:gd name="T71" fmla="*/ 0 h 55"/>
                                <a:gd name="T72" fmla="*/ 37 w 61"/>
                                <a:gd name="T73" fmla="*/ 1 h 55"/>
                                <a:gd name="T74" fmla="*/ 37 w 61"/>
                                <a:gd name="T75" fmla="*/ 1 h 55"/>
                                <a:gd name="T76" fmla="*/ 37 w 61"/>
                                <a:gd name="T77" fmla="*/ 3 h 55"/>
                                <a:gd name="T78" fmla="*/ 37 w 61"/>
                                <a:gd name="T79" fmla="*/ 5 h 55"/>
                                <a:gd name="T80" fmla="*/ 37 w 61"/>
                                <a:gd name="T81" fmla="*/ 5 h 55"/>
                                <a:gd name="T82" fmla="*/ 37 w 61"/>
                                <a:gd name="T83" fmla="*/ 8 h 55"/>
                                <a:gd name="T84" fmla="*/ 38 w 61"/>
                                <a:gd name="T85" fmla="*/ 10 h 55"/>
                                <a:gd name="T86" fmla="*/ 38 w 61"/>
                                <a:gd name="T87" fmla="*/ 12 h 55"/>
                                <a:gd name="T88" fmla="*/ 38 w 61"/>
                                <a:gd name="T89" fmla="*/ 12 h 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55"/>
                                <a:gd name="T137" fmla="*/ 61 w 61"/>
                                <a:gd name="T138" fmla="*/ 55 h 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55">
                                  <a:moveTo>
                                    <a:pt x="38" y="12"/>
                                  </a:moveTo>
                                  <a:lnTo>
                                    <a:pt x="0" y="43"/>
                                  </a:lnTo>
                                  <a:lnTo>
                                    <a:pt x="8" y="54"/>
                                  </a:lnTo>
                                  <a:lnTo>
                                    <a:pt x="47" y="22"/>
                                  </a:lnTo>
                                  <a:lnTo>
                                    <a:pt x="50" y="25"/>
                                  </a:lnTo>
                                  <a:lnTo>
                                    <a:pt x="51" y="27"/>
                                  </a:lnTo>
                                  <a:lnTo>
                                    <a:pt x="53" y="29"/>
                                  </a:lnTo>
                                  <a:lnTo>
                                    <a:pt x="55" y="29"/>
                                  </a:lnTo>
                                  <a:lnTo>
                                    <a:pt x="58" y="29"/>
                                  </a:lnTo>
                                  <a:lnTo>
                                    <a:pt x="60" y="29"/>
                                  </a:lnTo>
                                  <a:lnTo>
                                    <a:pt x="60" y="27"/>
                                  </a:lnTo>
                                  <a:lnTo>
                                    <a:pt x="60" y="25"/>
                                  </a:lnTo>
                                  <a:lnTo>
                                    <a:pt x="60" y="22"/>
                                  </a:lnTo>
                                  <a:lnTo>
                                    <a:pt x="60" y="20"/>
                                  </a:lnTo>
                                  <a:lnTo>
                                    <a:pt x="60" y="18"/>
                                  </a:lnTo>
                                  <a:lnTo>
                                    <a:pt x="58" y="16"/>
                                  </a:lnTo>
                                  <a:lnTo>
                                    <a:pt x="55" y="12"/>
                                  </a:lnTo>
                                  <a:lnTo>
                                    <a:pt x="53" y="10"/>
                                  </a:lnTo>
                                  <a:lnTo>
                                    <a:pt x="51" y="8"/>
                                  </a:lnTo>
                                  <a:lnTo>
                                    <a:pt x="50" y="3"/>
                                  </a:lnTo>
                                  <a:lnTo>
                                    <a:pt x="47" y="3"/>
                                  </a:lnTo>
                                  <a:lnTo>
                                    <a:pt x="45" y="1"/>
                                  </a:lnTo>
                                  <a:lnTo>
                                    <a:pt x="43" y="0"/>
                                  </a:lnTo>
                                  <a:lnTo>
                                    <a:pt x="41" y="0"/>
                                  </a:lnTo>
                                  <a:lnTo>
                                    <a:pt x="38" y="0"/>
                                  </a:lnTo>
                                  <a:lnTo>
                                    <a:pt x="37" y="1"/>
                                  </a:lnTo>
                                  <a:lnTo>
                                    <a:pt x="37" y="3"/>
                                  </a:lnTo>
                                  <a:lnTo>
                                    <a:pt x="37" y="5"/>
                                  </a:lnTo>
                                  <a:lnTo>
                                    <a:pt x="37" y="8"/>
                                  </a:lnTo>
                                  <a:lnTo>
                                    <a:pt x="38" y="10"/>
                                  </a:lnTo>
                                  <a:lnTo>
                                    <a:pt x="38" y="12"/>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15" name="Freeform 2344"/>
                            <p:cNvSpPr>
                              <a:spLocks/>
                            </p:cNvSpPr>
                            <p:nvPr/>
                          </p:nvSpPr>
                          <p:spPr bwMode="auto">
                            <a:xfrm>
                              <a:off x="2752" y="3375"/>
                              <a:ext cx="61" cy="55"/>
                            </a:xfrm>
                            <a:custGeom>
                              <a:avLst/>
                              <a:gdLst>
                                <a:gd name="T0" fmla="*/ 38 w 61"/>
                                <a:gd name="T1" fmla="*/ 12 h 55"/>
                                <a:gd name="T2" fmla="*/ 0 w 61"/>
                                <a:gd name="T3" fmla="*/ 43 h 55"/>
                                <a:gd name="T4" fmla="*/ 8 w 61"/>
                                <a:gd name="T5" fmla="*/ 54 h 55"/>
                                <a:gd name="T6" fmla="*/ 47 w 61"/>
                                <a:gd name="T7" fmla="*/ 22 h 55"/>
                                <a:gd name="T8" fmla="*/ 50 w 61"/>
                                <a:gd name="T9" fmla="*/ 25 h 55"/>
                                <a:gd name="T10" fmla="*/ 51 w 61"/>
                                <a:gd name="T11" fmla="*/ 27 h 55"/>
                                <a:gd name="T12" fmla="*/ 53 w 61"/>
                                <a:gd name="T13" fmla="*/ 29 h 55"/>
                                <a:gd name="T14" fmla="*/ 55 w 61"/>
                                <a:gd name="T15" fmla="*/ 29 h 55"/>
                                <a:gd name="T16" fmla="*/ 58 w 61"/>
                                <a:gd name="T17" fmla="*/ 29 h 55"/>
                                <a:gd name="T18" fmla="*/ 60 w 61"/>
                                <a:gd name="T19" fmla="*/ 29 h 55"/>
                                <a:gd name="T20" fmla="*/ 60 w 61"/>
                                <a:gd name="T21" fmla="*/ 27 h 55"/>
                                <a:gd name="T22" fmla="*/ 60 w 61"/>
                                <a:gd name="T23" fmla="*/ 25 h 55"/>
                                <a:gd name="T24" fmla="*/ 60 w 61"/>
                                <a:gd name="T25" fmla="*/ 22 h 55"/>
                                <a:gd name="T26" fmla="*/ 60 w 61"/>
                                <a:gd name="T27" fmla="*/ 20 h 55"/>
                                <a:gd name="T28" fmla="*/ 60 w 61"/>
                                <a:gd name="T29" fmla="*/ 18 h 55"/>
                                <a:gd name="T30" fmla="*/ 58 w 61"/>
                                <a:gd name="T31" fmla="*/ 16 h 55"/>
                                <a:gd name="T32" fmla="*/ 55 w 61"/>
                                <a:gd name="T33" fmla="*/ 12 h 55"/>
                                <a:gd name="T34" fmla="*/ 53 w 61"/>
                                <a:gd name="T35" fmla="*/ 10 h 55"/>
                                <a:gd name="T36" fmla="*/ 51 w 61"/>
                                <a:gd name="T37" fmla="*/ 8 h 55"/>
                                <a:gd name="T38" fmla="*/ 50 w 61"/>
                                <a:gd name="T39" fmla="*/ 3 h 55"/>
                                <a:gd name="T40" fmla="*/ 47 w 61"/>
                                <a:gd name="T41" fmla="*/ 3 h 55"/>
                                <a:gd name="T42" fmla="*/ 45 w 61"/>
                                <a:gd name="T43" fmla="*/ 1 h 55"/>
                                <a:gd name="T44" fmla="*/ 43 w 61"/>
                                <a:gd name="T45" fmla="*/ 0 h 55"/>
                                <a:gd name="T46" fmla="*/ 41 w 61"/>
                                <a:gd name="T47" fmla="*/ 0 h 55"/>
                                <a:gd name="T48" fmla="*/ 38 w 61"/>
                                <a:gd name="T49" fmla="*/ 0 h 55"/>
                                <a:gd name="T50" fmla="*/ 37 w 61"/>
                                <a:gd name="T51" fmla="*/ 1 h 55"/>
                                <a:gd name="T52" fmla="*/ 37 w 61"/>
                                <a:gd name="T53" fmla="*/ 3 h 55"/>
                                <a:gd name="T54" fmla="*/ 37 w 61"/>
                                <a:gd name="T55" fmla="*/ 5 h 55"/>
                                <a:gd name="T56" fmla="*/ 37 w 61"/>
                                <a:gd name="T57" fmla="*/ 8 h 55"/>
                                <a:gd name="T58" fmla="*/ 38 w 61"/>
                                <a:gd name="T59" fmla="*/ 10 h 55"/>
                                <a:gd name="T60" fmla="*/ 38 w 61"/>
                                <a:gd name="T61" fmla="*/ 12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
                                <a:gd name="T94" fmla="*/ 0 h 55"/>
                                <a:gd name="T95" fmla="*/ 61 w 61"/>
                                <a:gd name="T96" fmla="*/ 55 h 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 h="55">
                                  <a:moveTo>
                                    <a:pt x="38" y="12"/>
                                  </a:moveTo>
                                  <a:lnTo>
                                    <a:pt x="0" y="43"/>
                                  </a:lnTo>
                                  <a:lnTo>
                                    <a:pt x="8" y="54"/>
                                  </a:lnTo>
                                  <a:lnTo>
                                    <a:pt x="47" y="22"/>
                                  </a:lnTo>
                                  <a:lnTo>
                                    <a:pt x="50" y="25"/>
                                  </a:lnTo>
                                  <a:lnTo>
                                    <a:pt x="51" y="27"/>
                                  </a:lnTo>
                                  <a:lnTo>
                                    <a:pt x="53" y="29"/>
                                  </a:lnTo>
                                  <a:lnTo>
                                    <a:pt x="55" y="29"/>
                                  </a:lnTo>
                                  <a:lnTo>
                                    <a:pt x="58" y="29"/>
                                  </a:lnTo>
                                  <a:lnTo>
                                    <a:pt x="60" y="29"/>
                                  </a:lnTo>
                                  <a:lnTo>
                                    <a:pt x="60" y="27"/>
                                  </a:lnTo>
                                  <a:lnTo>
                                    <a:pt x="60" y="25"/>
                                  </a:lnTo>
                                  <a:lnTo>
                                    <a:pt x="60" y="22"/>
                                  </a:lnTo>
                                  <a:lnTo>
                                    <a:pt x="60" y="20"/>
                                  </a:lnTo>
                                  <a:lnTo>
                                    <a:pt x="60" y="18"/>
                                  </a:lnTo>
                                  <a:lnTo>
                                    <a:pt x="58" y="16"/>
                                  </a:lnTo>
                                  <a:lnTo>
                                    <a:pt x="55" y="12"/>
                                  </a:lnTo>
                                  <a:lnTo>
                                    <a:pt x="53" y="10"/>
                                  </a:lnTo>
                                  <a:lnTo>
                                    <a:pt x="51" y="8"/>
                                  </a:lnTo>
                                  <a:lnTo>
                                    <a:pt x="50" y="3"/>
                                  </a:lnTo>
                                  <a:lnTo>
                                    <a:pt x="47" y="3"/>
                                  </a:lnTo>
                                  <a:lnTo>
                                    <a:pt x="45" y="1"/>
                                  </a:lnTo>
                                  <a:lnTo>
                                    <a:pt x="43" y="0"/>
                                  </a:lnTo>
                                  <a:lnTo>
                                    <a:pt x="41" y="0"/>
                                  </a:lnTo>
                                  <a:lnTo>
                                    <a:pt x="38" y="0"/>
                                  </a:lnTo>
                                  <a:lnTo>
                                    <a:pt x="37" y="1"/>
                                  </a:lnTo>
                                  <a:lnTo>
                                    <a:pt x="37" y="3"/>
                                  </a:lnTo>
                                  <a:lnTo>
                                    <a:pt x="37" y="5"/>
                                  </a:lnTo>
                                  <a:lnTo>
                                    <a:pt x="37" y="8"/>
                                  </a:lnTo>
                                  <a:lnTo>
                                    <a:pt x="38" y="10"/>
                                  </a:lnTo>
                                  <a:lnTo>
                                    <a:pt x="38" y="12"/>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16" name="Freeform 2345"/>
                            <p:cNvSpPr>
                              <a:spLocks/>
                            </p:cNvSpPr>
                            <p:nvPr/>
                          </p:nvSpPr>
                          <p:spPr bwMode="auto">
                            <a:xfrm>
                              <a:off x="2766" y="3423"/>
                              <a:ext cx="65" cy="34"/>
                            </a:xfrm>
                            <a:custGeom>
                              <a:avLst/>
                              <a:gdLst>
                                <a:gd name="T0" fmla="*/ 50 w 65"/>
                                <a:gd name="T1" fmla="*/ 10 h 34"/>
                                <a:gd name="T2" fmla="*/ 0 w 65"/>
                                <a:gd name="T3" fmla="*/ 20 h 34"/>
                                <a:gd name="T4" fmla="*/ 0 w 65"/>
                                <a:gd name="T5" fmla="*/ 20 h 34"/>
                                <a:gd name="T6" fmla="*/ 0 w 65"/>
                                <a:gd name="T7" fmla="*/ 20 h 34"/>
                                <a:gd name="T8" fmla="*/ 0 w 65"/>
                                <a:gd name="T9" fmla="*/ 20 h 34"/>
                                <a:gd name="T10" fmla="*/ 0 w 65"/>
                                <a:gd name="T11" fmla="*/ 20 h 34"/>
                                <a:gd name="T12" fmla="*/ 0 w 65"/>
                                <a:gd name="T13" fmla="*/ 20 h 34"/>
                                <a:gd name="T14" fmla="*/ 0 w 65"/>
                                <a:gd name="T15" fmla="*/ 20 h 34"/>
                                <a:gd name="T16" fmla="*/ 0 w 65"/>
                                <a:gd name="T17" fmla="*/ 20 h 34"/>
                                <a:gd name="T18" fmla="*/ 0 w 65"/>
                                <a:gd name="T19" fmla="*/ 20 h 34"/>
                                <a:gd name="T20" fmla="*/ 5 w 65"/>
                                <a:gd name="T21" fmla="*/ 33 h 34"/>
                                <a:gd name="T22" fmla="*/ 52 w 65"/>
                                <a:gd name="T23" fmla="*/ 22 h 34"/>
                                <a:gd name="T24" fmla="*/ 52 w 65"/>
                                <a:gd name="T25" fmla="*/ 24 h 34"/>
                                <a:gd name="T26" fmla="*/ 54 w 65"/>
                                <a:gd name="T27" fmla="*/ 26 h 34"/>
                                <a:gd name="T28" fmla="*/ 54 w 65"/>
                                <a:gd name="T29" fmla="*/ 28 h 34"/>
                                <a:gd name="T30" fmla="*/ 56 w 65"/>
                                <a:gd name="T31" fmla="*/ 30 h 34"/>
                                <a:gd name="T32" fmla="*/ 56 w 65"/>
                                <a:gd name="T33" fmla="*/ 30 h 34"/>
                                <a:gd name="T34" fmla="*/ 59 w 65"/>
                                <a:gd name="T35" fmla="*/ 33 h 34"/>
                                <a:gd name="T36" fmla="*/ 61 w 65"/>
                                <a:gd name="T37" fmla="*/ 33 h 34"/>
                                <a:gd name="T38" fmla="*/ 61 w 65"/>
                                <a:gd name="T39" fmla="*/ 33 h 34"/>
                                <a:gd name="T40" fmla="*/ 62 w 65"/>
                                <a:gd name="T41" fmla="*/ 33 h 34"/>
                                <a:gd name="T42" fmla="*/ 62 w 65"/>
                                <a:gd name="T43" fmla="*/ 30 h 34"/>
                                <a:gd name="T44" fmla="*/ 64 w 65"/>
                                <a:gd name="T45" fmla="*/ 28 h 34"/>
                                <a:gd name="T46" fmla="*/ 64 w 65"/>
                                <a:gd name="T47" fmla="*/ 26 h 34"/>
                                <a:gd name="T48" fmla="*/ 64 w 65"/>
                                <a:gd name="T49" fmla="*/ 24 h 34"/>
                                <a:gd name="T50" fmla="*/ 64 w 65"/>
                                <a:gd name="T51" fmla="*/ 20 h 34"/>
                                <a:gd name="T52" fmla="*/ 64 w 65"/>
                                <a:gd name="T53" fmla="*/ 18 h 34"/>
                                <a:gd name="T54" fmla="*/ 64 w 65"/>
                                <a:gd name="T55" fmla="*/ 14 h 34"/>
                                <a:gd name="T56" fmla="*/ 62 w 65"/>
                                <a:gd name="T57" fmla="*/ 10 h 34"/>
                                <a:gd name="T58" fmla="*/ 62 w 65"/>
                                <a:gd name="T59" fmla="*/ 8 h 34"/>
                                <a:gd name="T60" fmla="*/ 61 w 65"/>
                                <a:gd name="T61" fmla="*/ 6 h 34"/>
                                <a:gd name="T62" fmla="*/ 59 w 65"/>
                                <a:gd name="T63" fmla="*/ 4 h 34"/>
                                <a:gd name="T64" fmla="*/ 59 w 65"/>
                                <a:gd name="T65" fmla="*/ 2 h 34"/>
                                <a:gd name="T66" fmla="*/ 56 w 65"/>
                                <a:gd name="T67" fmla="*/ 0 h 34"/>
                                <a:gd name="T68" fmla="*/ 54 w 65"/>
                                <a:gd name="T69" fmla="*/ 0 h 34"/>
                                <a:gd name="T70" fmla="*/ 54 w 65"/>
                                <a:gd name="T71" fmla="*/ 0 h 34"/>
                                <a:gd name="T72" fmla="*/ 52 w 65"/>
                                <a:gd name="T73" fmla="*/ 0 h 34"/>
                                <a:gd name="T74" fmla="*/ 52 w 65"/>
                                <a:gd name="T75" fmla="*/ 0 h 34"/>
                                <a:gd name="T76" fmla="*/ 50 w 65"/>
                                <a:gd name="T77" fmla="*/ 2 h 34"/>
                                <a:gd name="T78" fmla="*/ 50 w 65"/>
                                <a:gd name="T79" fmla="*/ 2 h 34"/>
                                <a:gd name="T80" fmla="*/ 50 w 65"/>
                                <a:gd name="T81" fmla="*/ 4 h 34"/>
                                <a:gd name="T82" fmla="*/ 50 w 65"/>
                                <a:gd name="T83" fmla="*/ 6 h 34"/>
                                <a:gd name="T84" fmla="*/ 50 w 65"/>
                                <a:gd name="T85" fmla="*/ 8 h 34"/>
                                <a:gd name="T86" fmla="*/ 50 w 65"/>
                                <a:gd name="T87" fmla="*/ 10 h 34"/>
                                <a:gd name="T88" fmla="*/ 50 w 65"/>
                                <a:gd name="T89" fmla="*/ 10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
                                <a:gd name="T136" fmla="*/ 0 h 34"/>
                                <a:gd name="T137" fmla="*/ 65 w 65"/>
                                <a:gd name="T138" fmla="*/ 34 h 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 h="34">
                                  <a:moveTo>
                                    <a:pt x="50" y="10"/>
                                  </a:moveTo>
                                  <a:lnTo>
                                    <a:pt x="0" y="20"/>
                                  </a:lnTo>
                                  <a:lnTo>
                                    <a:pt x="5" y="33"/>
                                  </a:lnTo>
                                  <a:lnTo>
                                    <a:pt x="52" y="22"/>
                                  </a:lnTo>
                                  <a:lnTo>
                                    <a:pt x="52" y="24"/>
                                  </a:lnTo>
                                  <a:lnTo>
                                    <a:pt x="54" y="26"/>
                                  </a:lnTo>
                                  <a:lnTo>
                                    <a:pt x="54" y="28"/>
                                  </a:lnTo>
                                  <a:lnTo>
                                    <a:pt x="56" y="30"/>
                                  </a:lnTo>
                                  <a:lnTo>
                                    <a:pt x="59" y="33"/>
                                  </a:lnTo>
                                  <a:lnTo>
                                    <a:pt x="61" y="33"/>
                                  </a:lnTo>
                                  <a:lnTo>
                                    <a:pt x="62" y="33"/>
                                  </a:lnTo>
                                  <a:lnTo>
                                    <a:pt x="62" y="30"/>
                                  </a:lnTo>
                                  <a:lnTo>
                                    <a:pt x="64" y="28"/>
                                  </a:lnTo>
                                  <a:lnTo>
                                    <a:pt x="64" y="26"/>
                                  </a:lnTo>
                                  <a:lnTo>
                                    <a:pt x="64" y="24"/>
                                  </a:lnTo>
                                  <a:lnTo>
                                    <a:pt x="64" y="20"/>
                                  </a:lnTo>
                                  <a:lnTo>
                                    <a:pt x="64" y="18"/>
                                  </a:lnTo>
                                  <a:lnTo>
                                    <a:pt x="64" y="14"/>
                                  </a:lnTo>
                                  <a:lnTo>
                                    <a:pt x="62" y="10"/>
                                  </a:lnTo>
                                  <a:lnTo>
                                    <a:pt x="62" y="8"/>
                                  </a:lnTo>
                                  <a:lnTo>
                                    <a:pt x="61" y="6"/>
                                  </a:lnTo>
                                  <a:lnTo>
                                    <a:pt x="59" y="4"/>
                                  </a:lnTo>
                                  <a:lnTo>
                                    <a:pt x="59" y="2"/>
                                  </a:lnTo>
                                  <a:lnTo>
                                    <a:pt x="56" y="0"/>
                                  </a:lnTo>
                                  <a:lnTo>
                                    <a:pt x="54" y="0"/>
                                  </a:lnTo>
                                  <a:lnTo>
                                    <a:pt x="52" y="0"/>
                                  </a:lnTo>
                                  <a:lnTo>
                                    <a:pt x="50" y="2"/>
                                  </a:lnTo>
                                  <a:lnTo>
                                    <a:pt x="50" y="4"/>
                                  </a:lnTo>
                                  <a:lnTo>
                                    <a:pt x="50" y="6"/>
                                  </a:lnTo>
                                  <a:lnTo>
                                    <a:pt x="50" y="8"/>
                                  </a:lnTo>
                                  <a:lnTo>
                                    <a:pt x="50" y="10"/>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17" name="Freeform 2346"/>
                            <p:cNvSpPr>
                              <a:spLocks/>
                            </p:cNvSpPr>
                            <p:nvPr/>
                          </p:nvSpPr>
                          <p:spPr bwMode="auto">
                            <a:xfrm>
                              <a:off x="2766" y="3423"/>
                              <a:ext cx="65" cy="34"/>
                            </a:xfrm>
                            <a:custGeom>
                              <a:avLst/>
                              <a:gdLst>
                                <a:gd name="T0" fmla="*/ 50 w 65"/>
                                <a:gd name="T1" fmla="*/ 10 h 34"/>
                                <a:gd name="T2" fmla="*/ 0 w 65"/>
                                <a:gd name="T3" fmla="*/ 20 h 34"/>
                                <a:gd name="T4" fmla="*/ 5 w 65"/>
                                <a:gd name="T5" fmla="*/ 33 h 34"/>
                                <a:gd name="T6" fmla="*/ 52 w 65"/>
                                <a:gd name="T7" fmla="*/ 22 h 34"/>
                                <a:gd name="T8" fmla="*/ 52 w 65"/>
                                <a:gd name="T9" fmla="*/ 24 h 34"/>
                                <a:gd name="T10" fmla="*/ 54 w 65"/>
                                <a:gd name="T11" fmla="*/ 26 h 34"/>
                                <a:gd name="T12" fmla="*/ 54 w 65"/>
                                <a:gd name="T13" fmla="*/ 28 h 34"/>
                                <a:gd name="T14" fmla="*/ 56 w 65"/>
                                <a:gd name="T15" fmla="*/ 30 h 34"/>
                                <a:gd name="T16" fmla="*/ 59 w 65"/>
                                <a:gd name="T17" fmla="*/ 33 h 34"/>
                                <a:gd name="T18" fmla="*/ 61 w 65"/>
                                <a:gd name="T19" fmla="*/ 33 h 34"/>
                                <a:gd name="T20" fmla="*/ 62 w 65"/>
                                <a:gd name="T21" fmla="*/ 33 h 34"/>
                                <a:gd name="T22" fmla="*/ 62 w 65"/>
                                <a:gd name="T23" fmla="*/ 30 h 34"/>
                                <a:gd name="T24" fmla="*/ 64 w 65"/>
                                <a:gd name="T25" fmla="*/ 28 h 34"/>
                                <a:gd name="T26" fmla="*/ 64 w 65"/>
                                <a:gd name="T27" fmla="*/ 26 h 34"/>
                                <a:gd name="T28" fmla="*/ 64 w 65"/>
                                <a:gd name="T29" fmla="*/ 24 h 34"/>
                                <a:gd name="T30" fmla="*/ 64 w 65"/>
                                <a:gd name="T31" fmla="*/ 20 h 34"/>
                                <a:gd name="T32" fmla="*/ 64 w 65"/>
                                <a:gd name="T33" fmla="*/ 18 h 34"/>
                                <a:gd name="T34" fmla="*/ 64 w 65"/>
                                <a:gd name="T35" fmla="*/ 14 h 34"/>
                                <a:gd name="T36" fmla="*/ 62 w 65"/>
                                <a:gd name="T37" fmla="*/ 10 h 34"/>
                                <a:gd name="T38" fmla="*/ 62 w 65"/>
                                <a:gd name="T39" fmla="*/ 8 h 34"/>
                                <a:gd name="T40" fmla="*/ 61 w 65"/>
                                <a:gd name="T41" fmla="*/ 6 h 34"/>
                                <a:gd name="T42" fmla="*/ 59 w 65"/>
                                <a:gd name="T43" fmla="*/ 4 h 34"/>
                                <a:gd name="T44" fmla="*/ 59 w 65"/>
                                <a:gd name="T45" fmla="*/ 2 h 34"/>
                                <a:gd name="T46" fmla="*/ 56 w 65"/>
                                <a:gd name="T47" fmla="*/ 0 h 34"/>
                                <a:gd name="T48" fmla="*/ 54 w 65"/>
                                <a:gd name="T49" fmla="*/ 0 h 34"/>
                                <a:gd name="T50" fmla="*/ 52 w 65"/>
                                <a:gd name="T51" fmla="*/ 0 h 34"/>
                                <a:gd name="T52" fmla="*/ 50 w 65"/>
                                <a:gd name="T53" fmla="*/ 2 h 34"/>
                                <a:gd name="T54" fmla="*/ 50 w 65"/>
                                <a:gd name="T55" fmla="*/ 4 h 34"/>
                                <a:gd name="T56" fmla="*/ 50 w 65"/>
                                <a:gd name="T57" fmla="*/ 6 h 34"/>
                                <a:gd name="T58" fmla="*/ 50 w 65"/>
                                <a:gd name="T59" fmla="*/ 8 h 34"/>
                                <a:gd name="T60" fmla="*/ 50 w 65"/>
                                <a:gd name="T61" fmla="*/ 10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
                                <a:gd name="T94" fmla="*/ 0 h 34"/>
                                <a:gd name="T95" fmla="*/ 65 w 65"/>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 h="34">
                                  <a:moveTo>
                                    <a:pt x="50" y="10"/>
                                  </a:moveTo>
                                  <a:lnTo>
                                    <a:pt x="0" y="20"/>
                                  </a:lnTo>
                                  <a:lnTo>
                                    <a:pt x="5" y="33"/>
                                  </a:lnTo>
                                  <a:lnTo>
                                    <a:pt x="52" y="22"/>
                                  </a:lnTo>
                                  <a:lnTo>
                                    <a:pt x="52" y="24"/>
                                  </a:lnTo>
                                  <a:lnTo>
                                    <a:pt x="54" y="26"/>
                                  </a:lnTo>
                                  <a:lnTo>
                                    <a:pt x="54" y="28"/>
                                  </a:lnTo>
                                  <a:lnTo>
                                    <a:pt x="56" y="30"/>
                                  </a:lnTo>
                                  <a:lnTo>
                                    <a:pt x="59" y="33"/>
                                  </a:lnTo>
                                  <a:lnTo>
                                    <a:pt x="61" y="33"/>
                                  </a:lnTo>
                                  <a:lnTo>
                                    <a:pt x="62" y="33"/>
                                  </a:lnTo>
                                  <a:lnTo>
                                    <a:pt x="62" y="30"/>
                                  </a:lnTo>
                                  <a:lnTo>
                                    <a:pt x="64" y="28"/>
                                  </a:lnTo>
                                  <a:lnTo>
                                    <a:pt x="64" y="26"/>
                                  </a:lnTo>
                                  <a:lnTo>
                                    <a:pt x="64" y="24"/>
                                  </a:lnTo>
                                  <a:lnTo>
                                    <a:pt x="64" y="20"/>
                                  </a:lnTo>
                                  <a:lnTo>
                                    <a:pt x="64" y="18"/>
                                  </a:lnTo>
                                  <a:lnTo>
                                    <a:pt x="64" y="14"/>
                                  </a:lnTo>
                                  <a:lnTo>
                                    <a:pt x="62" y="10"/>
                                  </a:lnTo>
                                  <a:lnTo>
                                    <a:pt x="62" y="8"/>
                                  </a:lnTo>
                                  <a:lnTo>
                                    <a:pt x="61" y="6"/>
                                  </a:lnTo>
                                  <a:lnTo>
                                    <a:pt x="59" y="4"/>
                                  </a:lnTo>
                                  <a:lnTo>
                                    <a:pt x="59" y="2"/>
                                  </a:lnTo>
                                  <a:lnTo>
                                    <a:pt x="56" y="0"/>
                                  </a:lnTo>
                                  <a:lnTo>
                                    <a:pt x="54" y="0"/>
                                  </a:lnTo>
                                  <a:lnTo>
                                    <a:pt x="52" y="0"/>
                                  </a:lnTo>
                                  <a:lnTo>
                                    <a:pt x="50" y="2"/>
                                  </a:lnTo>
                                  <a:lnTo>
                                    <a:pt x="50" y="4"/>
                                  </a:lnTo>
                                  <a:lnTo>
                                    <a:pt x="50" y="6"/>
                                  </a:lnTo>
                                  <a:lnTo>
                                    <a:pt x="50" y="8"/>
                                  </a:lnTo>
                                  <a:lnTo>
                                    <a:pt x="50" y="1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18" name="Freeform 2347"/>
                            <p:cNvSpPr>
                              <a:spLocks/>
                            </p:cNvSpPr>
                            <p:nvPr/>
                          </p:nvSpPr>
                          <p:spPr bwMode="auto">
                            <a:xfrm>
                              <a:off x="2762" y="3516"/>
                              <a:ext cx="64" cy="50"/>
                            </a:xfrm>
                            <a:custGeom>
                              <a:avLst/>
                              <a:gdLst>
                                <a:gd name="T0" fmla="*/ 50 w 64"/>
                                <a:gd name="T1" fmla="*/ 25 h 50"/>
                                <a:gd name="T2" fmla="*/ 7 w 64"/>
                                <a:gd name="T3" fmla="*/ 0 h 50"/>
                                <a:gd name="T4" fmla="*/ 7 w 64"/>
                                <a:gd name="T5" fmla="*/ 0 h 50"/>
                                <a:gd name="T6" fmla="*/ 7 w 64"/>
                                <a:gd name="T7" fmla="*/ 0 h 50"/>
                                <a:gd name="T8" fmla="*/ 7 w 64"/>
                                <a:gd name="T9" fmla="*/ 0 h 50"/>
                                <a:gd name="T10" fmla="*/ 7 w 64"/>
                                <a:gd name="T11" fmla="*/ 0 h 50"/>
                                <a:gd name="T12" fmla="*/ 7 w 64"/>
                                <a:gd name="T13" fmla="*/ 0 h 50"/>
                                <a:gd name="T14" fmla="*/ 7 w 64"/>
                                <a:gd name="T15" fmla="*/ 0 h 50"/>
                                <a:gd name="T16" fmla="*/ 7 w 64"/>
                                <a:gd name="T17" fmla="*/ 0 h 50"/>
                                <a:gd name="T18" fmla="*/ 7 w 64"/>
                                <a:gd name="T19" fmla="*/ 0 h 50"/>
                                <a:gd name="T20" fmla="*/ 0 w 64"/>
                                <a:gd name="T21" fmla="*/ 11 h 50"/>
                                <a:gd name="T22" fmla="*/ 43 w 64"/>
                                <a:gd name="T23" fmla="*/ 36 h 50"/>
                                <a:gd name="T24" fmla="*/ 41 w 64"/>
                                <a:gd name="T25" fmla="*/ 38 h 50"/>
                                <a:gd name="T26" fmla="*/ 41 w 64"/>
                                <a:gd name="T27" fmla="*/ 40 h 50"/>
                                <a:gd name="T28" fmla="*/ 41 w 64"/>
                                <a:gd name="T29" fmla="*/ 42 h 50"/>
                                <a:gd name="T30" fmla="*/ 41 w 64"/>
                                <a:gd name="T31" fmla="*/ 44 h 50"/>
                                <a:gd name="T32" fmla="*/ 41 w 64"/>
                                <a:gd name="T33" fmla="*/ 46 h 50"/>
                                <a:gd name="T34" fmla="*/ 41 w 64"/>
                                <a:gd name="T35" fmla="*/ 46 h 50"/>
                                <a:gd name="T36" fmla="*/ 41 w 64"/>
                                <a:gd name="T37" fmla="*/ 49 h 50"/>
                                <a:gd name="T38" fmla="*/ 43 w 64"/>
                                <a:gd name="T39" fmla="*/ 49 h 50"/>
                                <a:gd name="T40" fmla="*/ 43 w 64"/>
                                <a:gd name="T41" fmla="*/ 49 h 50"/>
                                <a:gd name="T42" fmla="*/ 45 w 64"/>
                                <a:gd name="T43" fmla="*/ 49 h 50"/>
                                <a:gd name="T44" fmla="*/ 48 w 64"/>
                                <a:gd name="T45" fmla="*/ 49 h 50"/>
                                <a:gd name="T46" fmla="*/ 50 w 64"/>
                                <a:gd name="T47" fmla="*/ 46 h 50"/>
                                <a:gd name="T48" fmla="*/ 52 w 64"/>
                                <a:gd name="T49" fmla="*/ 44 h 50"/>
                                <a:gd name="T50" fmla="*/ 54 w 64"/>
                                <a:gd name="T51" fmla="*/ 42 h 50"/>
                                <a:gd name="T52" fmla="*/ 56 w 64"/>
                                <a:gd name="T53" fmla="*/ 40 h 50"/>
                                <a:gd name="T54" fmla="*/ 58 w 64"/>
                                <a:gd name="T55" fmla="*/ 38 h 50"/>
                                <a:gd name="T56" fmla="*/ 60 w 64"/>
                                <a:gd name="T57" fmla="*/ 34 h 50"/>
                                <a:gd name="T58" fmla="*/ 60 w 64"/>
                                <a:gd name="T59" fmla="*/ 32 h 50"/>
                                <a:gd name="T60" fmla="*/ 63 w 64"/>
                                <a:gd name="T61" fmla="*/ 27 h 50"/>
                                <a:gd name="T62" fmla="*/ 63 w 64"/>
                                <a:gd name="T63" fmla="*/ 25 h 50"/>
                                <a:gd name="T64" fmla="*/ 63 w 64"/>
                                <a:gd name="T65" fmla="*/ 23 h 50"/>
                                <a:gd name="T66" fmla="*/ 63 w 64"/>
                                <a:gd name="T67" fmla="*/ 21 h 50"/>
                                <a:gd name="T68" fmla="*/ 63 w 64"/>
                                <a:gd name="T69" fmla="*/ 19 h 50"/>
                                <a:gd name="T70" fmla="*/ 60 w 64"/>
                                <a:gd name="T71" fmla="*/ 19 h 50"/>
                                <a:gd name="T72" fmla="*/ 60 w 64"/>
                                <a:gd name="T73" fmla="*/ 19 h 50"/>
                                <a:gd name="T74" fmla="*/ 58 w 64"/>
                                <a:gd name="T75" fmla="*/ 19 h 50"/>
                                <a:gd name="T76" fmla="*/ 56 w 64"/>
                                <a:gd name="T77" fmla="*/ 19 h 50"/>
                                <a:gd name="T78" fmla="*/ 56 w 64"/>
                                <a:gd name="T79" fmla="*/ 19 h 50"/>
                                <a:gd name="T80" fmla="*/ 54 w 64"/>
                                <a:gd name="T81" fmla="*/ 21 h 50"/>
                                <a:gd name="T82" fmla="*/ 52 w 64"/>
                                <a:gd name="T83" fmla="*/ 21 h 50"/>
                                <a:gd name="T84" fmla="*/ 52 w 64"/>
                                <a:gd name="T85" fmla="*/ 23 h 50"/>
                                <a:gd name="T86" fmla="*/ 50 w 64"/>
                                <a:gd name="T87" fmla="*/ 25 h 50"/>
                                <a:gd name="T88" fmla="*/ 50 w 64"/>
                                <a:gd name="T89" fmla="*/ 25 h 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50"/>
                                <a:gd name="T137" fmla="*/ 64 w 64"/>
                                <a:gd name="T138" fmla="*/ 50 h 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50">
                                  <a:moveTo>
                                    <a:pt x="50" y="25"/>
                                  </a:moveTo>
                                  <a:lnTo>
                                    <a:pt x="7" y="0"/>
                                  </a:lnTo>
                                  <a:lnTo>
                                    <a:pt x="0" y="11"/>
                                  </a:lnTo>
                                  <a:lnTo>
                                    <a:pt x="43" y="36"/>
                                  </a:lnTo>
                                  <a:lnTo>
                                    <a:pt x="41" y="38"/>
                                  </a:lnTo>
                                  <a:lnTo>
                                    <a:pt x="41" y="40"/>
                                  </a:lnTo>
                                  <a:lnTo>
                                    <a:pt x="41" y="42"/>
                                  </a:lnTo>
                                  <a:lnTo>
                                    <a:pt x="41" y="44"/>
                                  </a:lnTo>
                                  <a:lnTo>
                                    <a:pt x="41" y="46"/>
                                  </a:lnTo>
                                  <a:lnTo>
                                    <a:pt x="41" y="49"/>
                                  </a:lnTo>
                                  <a:lnTo>
                                    <a:pt x="43" y="49"/>
                                  </a:lnTo>
                                  <a:lnTo>
                                    <a:pt x="45" y="49"/>
                                  </a:lnTo>
                                  <a:lnTo>
                                    <a:pt x="48" y="49"/>
                                  </a:lnTo>
                                  <a:lnTo>
                                    <a:pt x="50" y="46"/>
                                  </a:lnTo>
                                  <a:lnTo>
                                    <a:pt x="52" y="44"/>
                                  </a:lnTo>
                                  <a:lnTo>
                                    <a:pt x="54" y="42"/>
                                  </a:lnTo>
                                  <a:lnTo>
                                    <a:pt x="56" y="40"/>
                                  </a:lnTo>
                                  <a:lnTo>
                                    <a:pt x="58" y="38"/>
                                  </a:lnTo>
                                  <a:lnTo>
                                    <a:pt x="60" y="34"/>
                                  </a:lnTo>
                                  <a:lnTo>
                                    <a:pt x="60" y="32"/>
                                  </a:lnTo>
                                  <a:lnTo>
                                    <a:pt x="63" y="27"/>
                                  </a:lnTo>
                                  <a:lnTo>
                                    <a:pt x="63" y="25"/>
                                  </a:lnTo>
                                  <a:lnTo>
                                    <a:pt x="63" y="23"/>
                                  </a:lnTo>
                                  <a:lnTo>
                                    <a:pt x="63" y="21"/>
                                  </a:lnTo>
                                  <a:lnTo>
                                    <a:pt x="63" y="19"/>
                                  </a:lnTo>
                                  <a:lnTo>
                                    <a:pt x="60" y="19"/>
                                  </a:lnTo>
                                  <a:lnTo>
                                    <a:pt x="58" y="19"/>
                                  </a:lnTo>
                                  <a:lnTo>
                                    <a:pt x="56" y="19"/>
                                  </a:lnTo>
                                  <a:lnTo>
                                    <a:pt x="54" y="21"/>
                                  </a:lnTo>
                                  <a:lnTo>
                                    <a:pt x="52" y="21"/>
                                  </a:lnTo>
                                  <a:lnTo>
                                    <a:pt x="52" y="23"/>
                                  </a:lnTo>
                                  <a:lnTo>
                                    <a:pt x="50" y="25"/>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19" name="Freeform 2348"/>
                            <p:cNvSpPr>
                              <a:spLocks/>
                            </p:cNvSpPr>
                            <p:nvPr/>
                          </p:nvSpPr>
                          <p:spPr bwMode="auto">
                            <a:xfrm>
                              <a:off x="2762" y="3516"/>
                              <a:ext cx="64" cy="50"/>
                            </a:xfrm>
                            <a:custGeom>
                              <a:avLst/>
                              <a:gdLst>
                                <a:gd name="T0" fmla="*/ 50 w 64"/>
                                <a:gd name="T1" fmla="*/ 25 h 50"/>
                                <a:gd name="T2" fmla="*/ 7 w 64"/>
                                <a:gd name="T3" fmla="*/ 0 h 50"/>
                                <a:gd name="T4" fmla="*/ 0 w 64"/>
                                <a:gd name="T5" fmla="*/ 11 h 50"/>
                                <a:gd name="T6" fmla="*/ 43 w 64"/>
                                <a:gd name="T7" fmla="*/ 36 h 50"/>
                                <a:gd name="T8" fmla="*/ 41 w 64"/>
                                <a:gd name="T9" fmla="*/ 38 h 50"/>
                                <a:gd name="T10" fmla="*/ 41 w 64"/>
                                <a:gd name="T11" fmla="*/ 40 h 50"/>
                                <a:gd name="T12" fmla="*/ 41 w 64"/>
                                <a:gd name="T13" fmla="*/ 42 h 50"/>
                                <a:gd name="T14" fmla="*/ 41 w 64"/>
                                <a:gd name="T15" fmla="*/ 44 h 50"/>
                                <a:gd name="T16" fmla="*/ 41 w 64"/>
                                <a:gd name="T17" fmla="*/ 46 h 50"/>
                                <a:gd name="T18" fmla="*/ 41 w 64"/>
                                <a:gd name="T19" fmla="*/ 49 h 50"/>
                                <a:gd name="T20" fmla="*/ 43 w 64"/>
                                <a:gd name="T21" fmla="*/ 49 h 50"/>
                                <a:gd name="T22" fmla="*/ 45 w 64"/>
                                <a:gd name="T23" fmla="*/ 49 h 50"/>
                                <a:gd name="T24" fmla="*/ 48 w 64"/>
                                <a:gd name="T25" fmla="*/ 49 h 50"/>
                                <a:gd name="T26" fmla="*/ 50 w 64"/>
                                <a:gd name="T27" fmla="*/ 46 h 50"/>
                                <a:gd name="T28" fmla="*/ 52 w 64"/>
                                <a:gd name="T29" fmla="*/ 44 h 50"/>
                                <a:gd name="T30" fmla="*/ 54 w 64"/>
                                <a:gd name="T31" fmla="*/ 42 h 50"/>
                                <a:gd name="T32" fmla="*/ 56 w 64"/>
                                <a:gd name="T33" fmla="*/ 40 h 50"/>
                                <a:gd name="T34" fmla="*/ 58 w 64"/>
                                <a:gd name="T35" fmla="*/ 38 h 50"/>
                                <a:gd name="T36" fmla="*/ 60 w 64"/>
                                <a:gd name="T37" fmla="*/ 34 h 50"/>
                                <a:gd name="T38" fmla="*/ 60 w 64"/>
                                <a:gd name="T39" fmla="*/ 32 h 50"/>
                                <a:gd name="T40" fmla="*/ 63 w 64"/>
                                <a:gd name="T41" fmla="*/ 27 h 50"/>
                                <a:gd name="T42" fmla="*/ 63 w 64"/>
                                <a:gd name="T43" fmla="*/ 25 h 50"/>
                                <a:gd name="T44" fmla="*/ 63 w 64"/>
                                <a:gd name="T45" fmla="*/ 23 h 50"/>
                                <a:gd name="T46" fmla="*/ 63 w 64"/>
                                <a:gd name="T47" fmla="*/ 21 h 50"/>
                                <a:gd name="T48" fmla="*/ 63 w 64"/>
                                <a:gd name="T49" fmla="*/ 19 h 50"/>
                                <a:gd name="T50" fmla="*/ 60 w 64"/>
                                <a:gd name="T51" fmla="*/ 19 h 50"/>
                                <a:gd name="T52" fmla="*/ 58 w 64"/>
                                <a:gd name="T53" fmla="*/ 19 h 50"/>
                                <a:gd name="T54" fmla="*/ 56 w 64"/>
                                <a:gd name="T55" fmla="*/ 19 h 50"/>
                                <a:gd name="T56" fmla="*/ 54 w 64"/>
                                <a:gd name="T57" fmla="*/ 21 h 50"/>
                                <a:gd name="T58" fmla="*/ 52 w 64"/>
                                <a:gd name="T59" fmla="*/ 21 h 50"/>
                                <a:gd name="T60" fmla="*/ 52 w 64"/>
                                <a:gd name="T61" fmla="*/ 23 h 50"/>
                                <a:gd name="T62" fmla="*/ 50 w 64"/>
                                <a:gd name="T63" fmla="*/ 25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50"/>
                                <a:gd name="T98" fmla="*/ 64 w 64"/>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50">
                                  <a:moveTo>
                                    <a:pt x="50" y="25"/>
                                  </a:moveTo>
                                  <a:lnTo>
                                    <a:pt x="7" y="0"/>
                                  </a:lnTo>
                                  <a:lnTo>
                                    <a:pt x="0" y="11"/>
                                  </a:lnTo>
                                  <a:lnTo>
                                    <a:pt x="43" y="36"/>
                                  </a:lnTo>
                                  <a:lnTo>
                                    <a:pt x="41" y="38"/>
                                  </a:lnTo>
                                  <a:lnTo>
                                    <a:pt x="41" y="40"/>
                                  </a:lnTo>
                                  <a:lnTo>
                                    <a:pt x="41" y="42"/>
                                  </a:lnTo>
                                  <a:lnTo>
                                    <a:pt x="41" y="44"/>
                                  </a:lnTo>
                                  <a:lnTo>
                                    <a:pt x="41" y="46"/>
                                  </a:lnTo>
                                  <a:lnTo>
                                    <a:pt x="41" y="49"/>
                                  </a:lnTo>
                                  <a:lnTo>
                                    <a:pt x="43" y="49"/>
                                  </a:lnTo>
                                  <a:lnTo>
                                    <a:pt x="45" y="49"/>
                                  </a:lnTo>
                                  <a:lnTo>
                                    <a:pt x="48" y="49"/>
                                  </a:lnTo>
                                  <a:lnTo>
                                    <a:pt x="50" y="46"/>
                                  </a:lnTo>
                                  <a:lnTo>
                                    <a:pt x="52" y="44"/>
                                  </a:lnTo>
                                  <a:lnTo>
                                    <a:pt x="54" y="42"/>
                                  </a:lnTo>
                                  <a:lnTo>
                                    <a:pt x="56" y="40"/>
                                  </a:lnTo>
                                  <a:lnTo>
                                    <a:pt x="58" y="38"/>
                                  </a:lnTo>
                                  <a:lnTo>
                                    <a:pt x="60" y="34"/>
                                  </a:lnTo>
                                  <a:lnTo>
                                    <a:pt x="60" y="32"/>
                                  </a:lnTo>
                                  <a:lnTo>
                                    <a:pt x="63" y="27"/>
                                  </a:lnTo>
                                  <a:lnTo>
                                    <a:pt x="63" y="25"/>
                                  </a:lnTo>
                                  <a:lnTo>
                                    <a:pt x="63" y="23"/>
                                  </a:lnTo>
                                  <a:lnTo>
                                    <a:pt x="63" y="21"/>
                                  </a:lnTo>
                                  <a:lnTo>
                                    <a:pt x="63" y="19"/>
                                  </a:lnTo>
                                  <a:lnTo>
                                    <a:pt x="60" y="19"/>
                                  </a:lnTo>
                                  <a:lnTo>
                                    <a:pt x="58" y="19"/>
                                  </a:lnTo>
                                  <a:lnTo>
                                    <a:pt x="56" y="19"/>
                                  </a:lnTo>
                                  <a:lnTo>
                                    <a:pt x="54" y="21"/>
                                  </a:lnTo>
                                  <a:lnTo>
                                    <a:pt x="52" y="21"/>
                                  </a:lnTo>
                                  <a:lnTo>
                                    <a:pt x="52" y="23"/>
                                  </a:lnTo>
                                  <a:lnTo>
                                    <a:pt x="50" y="25"/>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20" name="Freeform 2349"/>
                            <p:cNvSpPr>
                              <a:spLocks/>
                            </p:cNvSpPr>
                            <p:nvPr/>
                          </p:nvSpPr>
                          <p:spPr bwMode="auto">
                            <a:xfrm>
                              <a:off x="2731" y="3556"/>
                              <a:ext cx="56" cy="64"/>
                            </a:xfrm>
                            <a:custGeom>
                              <a:avLst/>
                              <a:gdLst>
                                <a:gd name="T0" fmla="*/ 40 w 56"/>
                                <a:gd name="T1" fmla="*/ 42 h 64"/>
                                <a:gd name="T2" fmla="*/ 10 w 56"/>
                                <a:gd name="T3" fmla="*/ 0 h 64"/>
                                <a:gd name="T4" fmla="*/ 10 w 56"/>
                                <a:gd name="T5" fmla="*/ 0 h 64"/>
                                <a:gd name="T6" fmla="*/ 10 w 56"/>
                                <a:gd name="T7" fmla="*/ 0 h 64"/>
                                <a:gd name="T8" fmla="*/ 10 w 56"/>
                                <a:gd name="T9" fmla="*/ 0 h 64"/>
                                <a:gd name="T10" fmla="*/ 10 w 56"/>
                                <a:gd name="T11" fmla="*/ 0 h 64"/>
                                <a:gd name="T12" fmla="*/ 10 w 56"/>
                                <a:gd name="T13" fmla="*/ 0 h 64"/>
                                <a:gd name="T14" fmla="*/ 10 w 56"/>
                                <a:gd name="T15" fmla="*/ 0 h 64"/>
                                <a:gd name="T16" fmla="*/ 10 w 56"/>
                                <a:gd name="T17" fmla="*/ 0 h 64"/>
                                <a:gd name="T18" fmla="*/ 10 w 56"/>
                                <a:gd name="T19" fmla="*/ 0 h 64"/>
                                <a:gd name="T20" fmla="*/ 0 w 56"/>
                                <a:gd name="T21" fmla="*/ 9 h 64"/>
                                <a:gd name="T22" fmla="*/ 29 w 56"/>
                                <a:gd name="T23" fmla="*/ 49 h 64"/>
                                <a:gd name="T24" fmla="*/ 29 w 56"/>
                                <a:gd name="T25" fmla="*/ 50 h 64"/>
                                <a:gd name="T26" fmla="*/ 27 w 56"/>
                                <a:gd name="T27" fmla="*/ 52 h 64"/>
                                <a:gd name="T28" fmla="*/ 25 w 56"/>
                                <a:gd name="T29" fmla="*/ 54 h 64"/>
                                <a:gd name="T30" fmla="*/ 25 w 56"/>
                                <a:gd name="T31" fmla="*/ 54 h 64"/>
                                <a:gd name="T32" fmla="*/ 25 w 56"/>
                                <a:gd name="T33" fmla="*/ 57 h 64"/>
                                <a:gd name="T34" fmla="*/ 25 w 56"/>
                                <a:gd name="T35" fmla="*/ 59 h 64"/>
                                <a:gd name="T36" fmla="*/ 25 w 56"/>
                                <a:gd name="T37" fmla="*/ 59 h 64"/>
                                <a:gd name="T38" fmla="*/ 25 w 56"/>
                                <a:gd name="T39" fmla="*/ 61 h 64"/>
                                <a:gd name="T40" fmla="*/ 25 w 56"/>
                                <a:gd name="T41" fmla="*/ 61 h 64"/>
                                <a:gd name="T42" fmla="*/ 27 w 56"/>
                                <a:gd name="T43" fmla="*/ 63 h 64"/>
                                <a:gd name="T44" fmla="*/ 29 w 56"/>
                                <a:gd name="T45" fmla="*/ 63 h 64"/>
                                <a:gd name="T46" fmla="*/ 31 w 56"/>
                                <a:gd name="T47" fmla="*/ 61 h 64"/>
                                <a:gd name="T48" fmla="*/ 33 w 56"/>
                                <a:gd name="T49" fmla="*/ 61 h 64"/>
                                <a:gd name="T50" fmla="*/ 38 w 56"/>
                                <a:gd name="T51" fmla="*/ 59 h 64"/>
                                <a:gd name="T52" fmla="*/ 40 w 56"/>
                                <a:gd name="T53" fmla="*/ 59 h 64"/>
                                <a:gd name="T54" fmla="*/ 43 w 56"/>
                                <a:gd name="T55" fmla="*/ 57 h 64"/>
                                <a:gd name="T56" fmla="*/ 46 w 56"/>
                                <a:gd name="T57" fmla="*/ 54 h 64"/>
                                <a:gd name="T58" fmla="*/ 48 w 56"/>
                                <a:gd name="T59" fmla="*/ 50 h 64"/>
                                <a:gd name="T60" fmla="*/ 50 w 56"/>
                                <a:gd name="T61" fmla="*/ 49 h 64"/>
                                <a:gd name="T62" fmla="*/ 52 w 56"/>
                                <a:gd name="T63" fmla="*/ 46 h 64"/>
                                <a:gd name="T64" fmla="*/ 52 w 56"/>
                                <a:gd name="T65" fmla="*/ 44 h 64"/>
                                <a:gd name="T66" fmla="*/ 55 w 56"/>
                                <a:gd name="T67" fmla="*/ 42 h 64"/>
                                <a:gd name="T68" fmla="*/ 55 w 56"/>
                                <a:gd name="T69" fmla="*/ 42 h 64"/>
                                <a:gd name="T70" fmla="*/ 52 w 56"/>
                                <a:gd name="T71" fmla="*/ 40 h 64"/>
                                <a:gd name="T72" fmla="*/ 52 w 56"/>
                                <a:gd name="T73" fmla="*/ 40 h 64"/>
                                <a:gd name="T74" fmla="*/ 50 w 56"/>
                                <a:gd name="T75" fmla="*/ 37 h 64"/>
                                <a:gd name="T76" fmla="*/ 50 w 56"/>
                                <a:gd name="T77" fmla="*/ 37 h 64"/>
                                <a:gd name="T78" fmla="*/ 48 w 56"/>
                                <a:gd name="T79" fmla="*/ 37 h 64"/>
                                <a:gd name="T80" fmla="*/ 46 w 56"/>
                                <a:gd name="T81" fmla="*/ 40 h 64"/>
                                <a:gd name="T82" fmla="*/ 43 w 56"/>
                                <a:gd name="T83" fmla="*/ 40 h 64"/>
                                <a:gd name="T84" fmla="*/ 42 w 56"/>
                                <a:gd name="T85" fmla="*/ 40 h 64"/>
                                <a:gd name="T86" fmla="*/ 40 w 56"/>
                                <a:gd name="T87" fmla="*/ 42 h 64"/>
                                <a:gd name="T88" fmla="*/ 40 w 56"/>
                                <a:gd name="T89" fmla="*/ 42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40" y="42"/>
                                  </a:moveTo>
                                  <a:lnTo>
                                    <a:pt x="10" y="0"/>
                                  </a:lnTo>
                                  <a:lnTo>
                                    <a:pt x="0" y="9"/>
                                  </a:lnTo>
                                  <a:lnTo>
                                    <a:pt x="29" y="49"/>
                                  </a:lnTo>
                                  <a:lnTo>
                                    <a:pt x="29" y="50"/>
                                  </a:lnTo>
                                  <a:lnTo>
                                    <a:pt x="27" y="52"/>
                                  </a:lnTo>
                                  <a:lnTo>
                                    <a:pt x="25" y="54"/>
                                  </a:lnTo>
                                  <a:lnTo>
                                    <a:pt x="25" y="57"/>
                                  </a:lnTo>
                                  <a:lnTo>
                                    <a:pt x="25" y="59"/>
                                  </a:lnTo>
                                  <a:lnTo>
                                    <a:pt x="25" y="61"/>
                                  </a:lnTo>
                                  <a:lnTo>
                                    <a:pt x="27" y="63"/>
                                  </a:lnTo>
                                  <a:lnTo>
                                    <a:pt x="29" y="63"/>
                                  </a:lnTo>
                                  <a:lnTo>
                                    <a:pt x="31" y="61"/>
                                  </a:lnTo>
                                  <a:lnTo>
                                    <a:pt x="33" y="61"/>
                                  </a:lnTo>
                                  <a:lnTo>
                                    <a:pt x="38" y="59"/>
                                  </a:lnTo>
                                  <a:lnTo>
                                    <a:pt x="40" y="59"/>
                                  </a:lnTo>
                                  <a:lnTo>
                                    <a:pt x="43" y="57"/>
                                  </a:lnTo>
                                  <a:lnTo>
                                    <a:pt x="46" y="54"/>
                                  </a:lnTo>
                                  <a:lnTo>
                                    <a:pt x="48" y="50"/>
                                  </a:lnTo>
                                  <a:lnTo>
                                    <a:pt x="50" y="49"/>
                                  </a:lnTo>
                                  <a:lnTo>
                                    <a:pt x="52" y="46"/>
                                  </a:lnTo>
                                  <a:lnTo>
                                    <a:pt x="52" y="44"/>
                                  </a:lnTo>
                                  <a:lnTo>
                                    <a:pt x="55" y="42"/>
                                  </a:lnTo>
                                  <a:lnTo>
                                    <a:pt x="52" y="40"/>
                                  </a:lnTo>
                                  <a:lnTo>
                                    <a:pt x="50" y="37"/>
                                  </a:lnTo>
                                  <a:lnTo>
                                    <a:pt x="48" y="37"/>
                                  </a:lnTo>
                                  <a:lnTo>
                                    <a:pt x="46" y="40"/>
                                  </a:lnTo>
                                  <a:lnTo>
                                    <a:pt x="43" y="40"/>
                                  </a:lnTo>
                                  <a:lnTo>
                                    <a:pt x="42" y="40"/>
                                  </a:lnTo>
                                  <a:lnTo>
                                    <a:pt x="40" y="42"/>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21" name="Freeform 2350"/>
                            <p:cNvSpPr>
                              <a:spLocks/>
                            </p:cNvSpPr>
                            <p:nvPr/>
                          </p:nvSpPr>
                          <p:spPr bwMode="auto">
                            <a:xfrm>
                              <a:off x="2731" y="3556"/>
                              <a:ext cx="56" cy="64"/>
                            </a:xfrm>
                            <a:custGeom>
                              <a:avLst/>
                              <a:gdLst>
                                <a:gd name="T0" fmla="*/ 40 w 56"/>
                                <a:gd name="T1" fmla="*/ 42 h 64"/>
                                <a:gd name="T2" fmla="*/ 10 w 56"/>
                                <a:gd name="T3" fmla="*/ 0 h 64"/>
                                <a:gd name="T4" fmla="*/ 0 w 56"/>
                                <a:gd name="T5" fmla="*/ 9 h 64"/>
                                <a:gd name="T6" fmla="*/ 29 w 56"/>
                                <a:gd name="T7" fmla="*/ 49 h 64"/>
                                <a:gd name="T8" fmla="*/ 29 w 56"/>
                                <a:gd name="T9" fmla="*/ 50 h 64"/>
                                <a:gd name="T10" fmla="*/ 27 w 56"/>
                                <a:gd name="T11" fmla="*/ 52 h 64"/>
                                <a:gd name="T12" fmla="*/ 25 w 56"/>
                                <a:gd name="T13" fmla="*/ 54 h 64"/>
                                <a:gd name="T14" fmla="*/ 25 w 56"/>
                                <a:gd name="T15" fmla="*/ 57 h 64"/>
                                <a:gd name="T16" fmla="*/ 25 w 56"/>
                                <a:gd name="T17" fmla="*/ 59 h 64"/>
                                <a:gd name="T18" fmla="*/ 25 w 56"/>
                                <a:gd name="T19" fmla="*/ 61 h 64"/>
                                <a:gd name="T20" fmla="*/ 27 w 56"/>
                                <a:gd name="T21" fmla="*/ 63 h 64"/>
                                <a:gd name="T22" fmla="*/ 29 w 56"/>
                                <a:gd name="T23" fmla="*/ 63 h 64"/>
                                <a:gd name="T24" fmla="*/ 31 w 56"/>
                                <a:gd name="T25" fmla="*/ 61 h 64"/>
                                <a:gd name="T26" fmla="*/ 33 w 56"/>
                                <a:gd name="T27" fmla="*/ 61 h 64"/>
                                <a:gd name="T28" fmla="*/ 38 w 56"/>
                                <a:gd name="T29" fmla="*/ 59 h 64"/>
                                <a:gd name="T30" fmla="*/ 40 w 56"/>
                                <a:gd name="T31" fmla="*/ 59 h 64"/>
                                <a:gd name="T32" fmla="*/ 43 w 56"/>
                                <a:gd name="T33" fmla="*/ 57 h 64"/>
                                <a:gd name="T34" fmla="*/ 46 w 56"/>
                                <a:gd name="T35" fmla="*/ 54 h 64"/>
                                <a:gd name="T36" fmla="*/ 48 w 56"/>
                                <a:gd name="T37" fmla="*/ 50 h 64"/>
                                <a:gd name="T38" fmla="*/ 50 w 56"/>
                                <a:gd name="T39" fmla="*/ 49 h 64"/>
                                <a:gd name="T40" fmla="*/ 52 w 56"/>
                                <a:gd name="T41" fmla="*/ 46 h 64"/>
                                <a:gd name="T42" fmla="*/ 52 w 56"/>
                                <a:gd name="T43" fmla="*/ 44 h 64"/>
                                <a:gd name="T44" fmla="*/ 55 w 56"/>
                                <a:gd name="T45" fmla="*/ 42 h 64"/>
                                <a:gd name="T46" fmla="*/ 52 w 56"/>
                                <a:gd name="T47" fmla="*/ 40 h 64"/>
                                <a:gd name="T48" fmla="*/ 50 w 56"/>
                                <a:gd name="T49" fmla="*/ 37 h 64"/>
                                <a:gd name="T50" fmla="*/ 48 w 56"/>
                                <a:gd name="T51" fmla="*/ 37 h 64"/>
                                <a:gd name="T52" fmla="*/ 46 w 56"/>
                                <a:gd name="T53" fmla="*/ 40 h 64"/>
                                <a:gd name="T54" fmla="*/ 43 w 56"/>
                                <a:gd name="T55" fmla="*/ 40 h 64"/>
                                <a:gd name="T56" fmla="*/ 42 w 56"/>
                                <a:gd name="T57" fmla="*/ 40 h 64"/>
                                <a:gd name="T58" fmla="*/ 40 w 56"/>
                                <a:gd name="T59" fmla="*/ 42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6"/>
                                <a:gd name="T91" fmla="*/ 0 h 64"/>
                                <a:gd name="T92" fmla="*/ 56 w 56"/>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6" h="64">
                                  <a:moveTo>
                                    <a:pt x="40" y="42"/>
                                  </a:moveTo>
                                  <a:lnTo>
                                    <a:pt x="10" y="0"/>
                                  </a:lnTo>
                                  <a:lnTo>
                                    <a:pt x="0" y="9"/>
                                  </a:lnTo>
                                  <a:lnTo>
                                    <a:pt x="29" y="49"/>
                                  </a:lnTo>
                                  <a:lnTo>
                                    <a:pt x="29" y="50"/>
                                  </a:lnTo>
                                  <a:lnTo>
                                    <a:pt x="27" y="52"/>
                                  </a:lnTo>
                                  <a:lnTo>
                                    <a:pt x="25" y="54"/>
                                  </a:lnTo>
                                  <a:lnTo>
                                    <a:pt x="25" y="57"/>
                                  </a:lnTo>
                                  <a:lnTo>
                                    <a:pt x="25" y="59"/>
                                  </a:lnTo>
                                  <a:lnTo>
                                    <a:pt x="25" y="61"/>
                                  </a:lnTo>
                                  <a:lnTo>
                                    <a:pt x="27" y="63"/>
                                  </a:lnTo>
                                  <a:lnTo>
                                    <a:pt x="29" y="63"/>
                                  </a:lnTo>
                                  <a:lnTo>
                                    <a:pt x="31" y="61"/>
                                  </a:lnTo>
                                  <a:lnTo>
                                    <a:pt x="33" y="61"/>
                                  </a:lnTo>
                                  <a:lnTo>
                                    <a:pt x="38" y="59"/>
                                  </a:lnTo>
                                  <a:lnTo>
                                    <a:pt x="40" y="59"/>
                                  </a:lnTo>
                                  <a:lnTo>
                                    <a:pt x="43" y="57"/>
                                  </a:lnTo>
                                  <a:lnTo>
                                    <a:pt x="46" y="54"/>
                                  </a:lnTo>
                                  <a:lnTo>
                                    <a:pt x="48" y="50"/>
                                  </a:lnTo>
                                  <a:lnTo>
                                    <a:pt x="50" y="49"/>
                                  </a:lnTo>
                                  <a:lnTo>
                                    <a:pt x="52" y="46"/>
                                  </a:lnTo>
                                  <a:lnTo>
                                    <a:pt x="52" y="44"/>
                                  </a:lnTo>
                                  <a:lnTo>
                                    <a:pt x="55" y="42"/>
                                  </a:lnTo>
                                  <a:lnTo>
                                    <a:pt x="52" y="40"/>
                                  </a:lnTo>
                                  <a:lnTo>
                                    <a:pt x="50" y="37"/>
                                  </a:lnTo>
                                  <a:lnTo>
                                    <a:pt x="48" y="37"/>
                                  </a:lnTo>
                                  <a:lnTo>
                                    <a:pt x="46" y="40"/>
                                  </a:lnTo>
                                  <a:lnTo>
                                    <a:pt x="43" y="40"/>
                                  </a:lnTo>
                                  <a:lnTo>
                                    <a:pt x="42" y="40"/>
                                  </a:lnTo>
                                  <a:lnTo>
                                    <a:pt x="40" y="42"/>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22" name="Freeform 2351"/>
                            <p:cNvSpPr>
                              <a:spLocks/>
                            </p:cNvSpPr>
                            <p:nvPr/>
                          </p:nvSpPr>
                          <p:spPr bwMode="auto">
                            <a:xfrm>
                              <a:off x="2651" y="3583"/>
                              <a:ext cx="37" cy="65"/>
                            </a:xfrm>
                            <a:custGeom>
                              <a:avLst/>
                              <a:gdLst>
                                <a:gd name="T0" fmla="*/ 25 w 37"/>
                                <a:gd name="T1" fmla="*/ 50 h 65"/>
                                <a:gd name="T2" fmla="*/ 25 w 37"/>
                                <a:gd name="T3" fmla="*/ 0 h 65"/>
                                <a:gd name="T4" fmla="*/ 25 w 37"/>
                                <a:gd name="T5" fmla="*/ 0 h 65"/>
                                <a:gd name="T6" fmla="*/ 25 w 37"/>
                                <a:gd name="T7" fmla="*/ 0 h 65"/>
                                <a:gd name="T8" fmla="*/ 25 w 37"/>
                                <a:gd name="T9" fmla="*/ 0 h 65"/>
                                <a:gd name="T10" fmla="*/ 25 w 37"/>
                                <a:gd name="T11" fmla="*/ 0 h 65"/>
                                <a:gd name="T12" fmla="*/ 25 w 37"/>
                                <a:gd name="T13" fmla="*/ 0 h 65"/>
                                <a:gd name="T14" fmla="*/ 25 w 37"/>
                                <a:gd name="T15" fmla="*/ 0 h 65"/>
                                <a:gd name="T16" fmla="*/ 23 w 37"/>
                                <a:gd name="T17" fmla="*/ 0 h 65"/>
                                <a:gd name="T18" fmla="*/ 11 w 37"/>
                                <a:gd name="T19" fmla="*/ 0 h 65"/>
                                <a:gd name="T20" fmla="*/ 11 w 37"/>
                                <a:gd name="T21" fmla="*/ 50 h 65"/>
                                <a:gd name="T22" fmla="*/ 8 w 37"/>
                                <a:gd name="T23" fmla="*/ 52 h 65"/>
                                <a:gd name="T24" fmla="*/ 6 w 37"/>
                                <a:gd name="T25" fmla="*/ 52 h 65"/>
                                <a:gd name="T26" fmla="*/ 5 w 37"/>
                                <a:gd name="T27" fmla="*/ 52 h 65"/>
                                <a:gd name="T28" fmla="*/ 5 w 37"/>
                                <a:gd name="T29" fmla="*/ 52 h 65"/>
                                <a:gd name="T30" fmla="*/ 2 w 37"/>
                                <a:gd name="T31" fmla="*/ 54 h 65"/>
                                <a:gd name="T32" fmla="*/ 0 w 37"/>
                                <a:gd name="T33" fmla="*/ 54 h 65"/>
                                <a:gd name="T34" fmla="*/ 0 w 37"/>
                                <a:gd name="T35" fmla="*/ 56 h 65"/>
                                <a:gd name="T36" fmla="*/ 0 w 37"/>
                                <a:gd name="T37" fmla="*/ 56 h 65"/>
                                <a:gd name="T38" fmla="*/ 0 w 37"/>
                                <a:gd name="T39" fmla="*/ 58 h 65"/>
                                <a:gd name="T40" fmla="*/ 2 w 37"/>
                                <a:gd name="T41" fmla="*/ 60 h 65"/>
                                <a:gd name="T42" fmla="*/ 5 w 37"/>
                                <a:gd name="T43" fmla="*/ 60 h 65"/>
                                <a:gd name="T44" fmla="*/ 6 w 37"/>
                                <a:gd name="T45" fmla="*/ 63 h 65"/>
                                <a:gd name="T46" fmla="*/ 8 w 37"/>
                                <a:gd name="T47" fmla="*/ 63 h 65"/>
                                <a:gd name="T48" fmla="*/ 11 w 37"/>
                                <a:gd name="T49" fmla="*/ 63 h 65"/>
                                <a:gd name="T50" fmla="*/ 15 w 37"/>
                                <a:gd name="T51" fmla="*/ 64 h 65"/>
                                <a:gd name="T52" fmla="*/ 17 w 37"/>
                                <a:gd name="T53" fmla="*/ 64 h 65"/>
                                <a:gd name="T54" fmla="*/ 21 w 37"/>
                                <a:gd name="T55" fmla="*/ 64 h 65"/>
                                <a:gd name="T56" fmla="*/ 25 w 37"/>
                                <a:gd name="T57" fmla="*/ 63 h 65"/>
                                <a:gd name="T58" fmla="*/ 28 w 37"/>
                                <a:gd name="T59" fmla="*/ 63 h 65"/>
                                <a:gd name="T60" fmla="*/ 30 w 37"/>
                                <a:gd name="T61" fmla="*/ 63 h 65"/>
                                <a:gd name="T62" fmla="*/ 31 w 37"/>
                                <a:gd name="T63" fmla="*/ 60 h 65"/>
                                <a:gd name="T64" fmla="*/ 33 w 37"/>
                                <a:gd name="T65" fmla="*/ 60 h 65"/>
                                <a:gd name="T66" fmla="*/ 36 w 37"/>
                                <a:gd name="T67" fmla="*/ 58 h 65"/>
                                <a:gd name="T68" fmla="*/ 36 w 37"/>
                                <a:gd name="T69" fmla="*/ 56 h 65"/>
                                <a:gd name="T70" fmla="*/ 36 w 37"/>
                                <a:gd name="T71" fmla="*/ 56 h 65"/>
                                <a:gd name="T72" fmla="*/ 33 w 37"/>
                                <a:gd name="T73" fmla="*/ 54 h 65"/>
                                <a:gd name="T74" fmla="*/ 33 w 37"/>
                                <a:gd name="T75" fmla="*/ 54 h 65"/>
                                <a:gd name="T76" fmla="*/ 31 w 37"/>
                                <a:gd name="T77" fmla="*/ 54 h 65"/>
                                <a:gd name="T78" fmla="*/ 31 w 37"/>
                                <a:gd name="T79" fmla="*/ 52 h 65"/>
                                <a:gd name="T80" fmla="*/ 30 w 37"/>
                                <a:gd name="T81" fmla="*/ 52 h 65"/>
                                <a:gd name="T82" fmla="*/ 28 w 37"/>
                                <a:gd name="T83" fmla="*/ 52 h 65"/>
                                <a:gd name="T84" fmla="*/ 25 w 37"/>
                                <a:gd name="T85" fmla="*/ 50 h 65"/>
                                <a:gd name="T86" fmla="*/ 25 w 37"/>
                                <a:gd name="T87" fmla="*/ 50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
                                <a:gd name="T133" fmla="*/ 0 h 65"/>
                                <a:gd name="T134" fmla="*/ 37 w 37"/>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 h="65">
                                  <a:moveTo>
                                    <a:pt x="25" y="50"/>
                                  </a:moveTo>
                                  <a:lnTo>
                                    <a:pt x="25" y="0"/>
                                  </a:lnTo>
                                  <a:lnTo>
                                    <a:pt x="23" y="0"/>
                                  </a:lnTo>
                                  <a:lnTo>
                                    <a:pt x="11" y="0"/>
                                  </a:lnTo>
                                  <a:lnTo>
                                    <a:pt x="11" y="50"/>
                                  </a:lnTo>
                                  <a:lnTo>
                                    <a:pt x="8" y="52"/>
                                  </a:lnTo>
                                  <a:lnTo>
                                    <a:pt x="6" y="52"/>
                                  </a:lnTo>
                                  <a:lnTo>
                                    <a:pt x="5" y="52"/>
                                  </a:lnTo>
                                  <a:lnTo>
                                    <a:pt x="2" y="54"/>
                                  </a:lnTo>
                                  <a:lnTo>
                                    <a:pt x="0" y="54"/>
                                  </a:lnTo>
                                  <a:lnTo>
                                    <a:pt x="0" y="56"/>
                                  </a:lnTo>
                                  <a:lnTo>
                                    <a:pt x="0" y="58"/>
                                  </a:lnTo>
                                  <a:lnTo>
                                    <a:pt x="2" y="60"/>
                                  </a:lnTo>
                                  <a:lnTo>
                                    <a:pt x="5" y="60"/>
                                  </a:lnTo>
                                  <a:lnTo>
                                    <a:pt x="6" y="63"/>
                                  </a:lnTo>
                                  <a:lnTo>
                                    <a:pt x="8" y="63"/>
                                  </a:lnTo>
                                  <a:lnTo>
                                    <a:pt x="11" y="63"/>
                                  </a:lnTo>
                                  <a:lnTo>
                                    <a:pt x="15" y="64"/>
                                  </a:lnTo>
                                  <a:lnTo>
                                    <a:pt x="17" y="64"/>
                                  </a:lnTo>
                                  <a:lnTo>
                                    <a:pt x="21" y="64"/>
                                  </a:lnTo>
                                  <a:lnTo>
                                    <a:pt x="25" y="63"/>
                                  </a:lnTo>
                                  <a:lnTo>
                                    <a:pt x="28" y="63"/>
                                  </a:lnTo>
                                  <a:lnTo>
                                    <a:pt x="30" y="63"/>
                                  </a:lnTo>
                                  <a:lnTo>
                                    <a:pt x="31" y="60"/>
                                  </a:lnTo>
                                  <a:lnTo>
                                    <a:pt x="33" y="60"/>
                                  </a:lnTo>
                                  <a:lnTo>
                                    <a:pt x="36" y="58"/>
                                  </a:lnTo>
                                  <a:lnTo>
                                    <a:pt x="36" y="56"/>
                                  </a:lnTo>
                                  <a:lnTo>
                                    <a:pt x="33" y="54"/>
                                  </a:lnTo>
                                  <a:lnTo>
                                    <a:pt x="31" y="54"/>
                                  </a:lnTo>
                                  <a:lnTo>
                                    <a:pt x="31" y="52"/>
                                  </a:lnTo>
                                  <a:lnTo>
                                    <a:pt x="30" y="52"/>
                                  </a:lnTo>
                                  <a:lnTo>
                                    <a:pt x="28" y="52"/>
                                  </a:lnTo>
                                  <a:lnTo>
                                    <a:pt x="25" y="50"/>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23" name="Freeform 2352"/>
                            <p:cNvSpPr>
                              <a:spLocks/>
                            </p:cNvSpPr>
                            <p:nvPr/>
                          </p:nvSpPr>
                          <p:spPr bwMode="auto">
                            <a:xfrm>
                              <a:off x="2651" y="3583"/>
                              <a:ext cx="37" cy="65"/>
                            </a:xfrm>
                            <a:custGeom>
                              <a:avLst/>
                              <a:gdLst>
                                <a:gd name="T0" fmla="*/ 25 w 37"/>
                                <a:gd name="T1" fmla="*/ 50 h 65"/>
                                <a:gd name="T2" fmla="*/ 25 w 37"/>
                                <a:gd name="T3" fmla="*/ 0 h 65"/>
                                <a:gd name="T4" fmla="*/ 23 w 37"/>
                                <a:gd name="T5" fmla="*/ 0 h 65"/>
                                <a:gd name="T6" fmla="*/ 11 w 37"/>
                                <a:gd name="T7" fmla="*/ 0 h 65"/>
                                <a:gd name="T8" fmla="*/ 11 w 37"/>
                                <a:gd name="T9" fmla="*/ 50 h 65"/>
                                <a:gd name="T10" fmla="*/ 8 w 37"/>
                                <a:gd name="T11" fmla="*/ 52 h 65"/>
                                <a:gd name="T12" fmla="*/ 6 w 37"/>
                                <a:gd name="T13" fmla="*/ 52 h 65"/>
                                <a:gd name="T14" fmla="*/ 5 w 37"/>
                                <a:gd name="T15" fmla="*/ 52 h 65"/>
                                <a:gd name="T16" fmla="*/ 2 w 37"/>
                                <a:gd name="T17" fmla="*/ 54 h 65"/>
                                <a:gd name="T18" fmla="*/ 0 w 37"/>
                                <a:gd name="T19" fmla="*/ 54 h 65"/>
                                <a:gd name="T20" fmla="*/ 0 w 37"/>
                                <a:gd name="T21" fmla="*/ 56 h 65"/>
                                <a:gd name="T22" fmla="*/ 0 w 37"/>
                                <a:gd name="T23" fmla="*/ 58 h 65"/>
                                <a:gd name="T24" fmla="*/ 2 w 37"/>
                                <a:gd name="T25" fmla="*/ 60 h 65"/>
                                <a:gd name="T26" fmla="*/ 5 w 37"/>
                                <a:gd name="T27" fmla="*/ 60 h 65"/>
                                <a:gd name="T28" fmla="*/ 6 w 37"/>
                                <a:gd name="T29" fmla="*/ 63 h 65"/>
                                <a:gd name="T30" fmla="*/ 8 w 37"/>
                                <a:gd name="T31" fmla="*/ 63 h 65"/>
                                <a:gd name="T32" fmla="*/ 11 w 37"/>
                                <a:gd name="T33" fmla="*/ 63 h 65"/>
                                <a:gd name="T34" fmla="*/ 15 w 37"/>
                                <a:gd name="T35" fmla="*/ 64 h 65"/>
                                <a:gd name="T36" fmla="*/ 17 w 37"/>
                                <a:gd name="T37" fmla="*/ 64 h 65"/>
                                <a:gd name="T38" fmla="*/ 21 w 37"/>
                                <a:gd name="T39" fmla="*/ 64 h 65"/>
                                <a:gd name="T40" fmla="*/ 25 w 37"/>
                                <a:gd name="T41" fmla="*/ 63 h 65"/>
                                <a:gd name="T42" fmla="*/ 28 w 37"/>
                                <a:gd name="T43" fmla="*/ 63 h 65"/>
                                <a:gd name="T44" fmla="*/ 30 w 37"/>
                                <a:gd name="T45" fmla="*/ 63 h 65"/>
                                <a:gd name="T46" fmla="*/ 31 w 37"/>
                                <a:gd name="T47" fmla="*/ 60 h 65"/>
                                <a:gd name="T48" fmla="*/ 33 w 37"/>
                                <a:gd name="T49" fmla="*/ 60 h 65"/>
                                <a:gd name="T50" fmla="*/ 36 w 37"/>
                                <a:gd name="T51" fmla="*/ 58 h 65"/>
                                <a:gd name="T52" fmla="*/ 36 w 37"/>
                                <a:gd name="T53" fmla="*/ 56 h 65"/>
                                <a:gd name="T54" fmla="*/ 33 w 37"/>
                                <a:gd name="T55" fmla="*/ 54 h 65"/>
                                <a:gd name="T56" fmla="*/ 31 w 37"/>
                                <a:gd name="T57" fmla="*/ 54 h 65"/>
                                <a:gd name="T58" fmla="*/ 31 w 37"/>
                                <a:gd name="T59" fmla="*/ 52 h 65"/>
                                <a:gd name="T60" fmla="*/ 30 w 37"/>
                                <a:gd name="T61" fmla="*/ 52 h 65"/>
                                <a:gd name="T62" fmla="*/ 28 w 37"/>
                                <a:gd name="T63" fmla="*/ 52 h 65"/>
                                <a:gd name="T64" fmla="*/ 25 w 37"/>
                                <a:gd name="T65" fmla="*/ 5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65"/>
                                <a:gd name="T101" fmla="*/ 37 w 37"/>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65">
                                  <a:moveTo>
                                    <a:pt x="25" y="50"/>
                                  </a:moveTo>
                                  <a:lnTo>
                                    <a:pt x="25" y="0"/>
                                  </a:lnTo>
                                  <a:lnTo>
                                    <a:pt x="23" y="0"/>
                                  </a:lnTo>
                                  <a:lnTo>
                                    <a:pt x="11" y="0"/>
                                  </a:lnTo>
                                  <a:lnTo>
                                    <a:pt x="11" y="50"/>
                                  </a:lnTo>
                                  <a:lnTo>
                                    <a:pt x="8" y="52"/>
                                  </a:lnTo>
                                  <a:lnTo>
                                    <a:pt x="6" y="52"/>
                                  </a:lnTo>
                                  <a:lnTo>
                                    <a:pt x="5" y="52"/>
                                  </a:lnTo>
                                  <a:lnTo>
                                    <a:pt x="2" y="54"/>
                                  </a:lnTo>
                                  <a:lnTo>
                                    <a:pt x="0" y="54"/>
                                  </a:lnTo>
                                  <a:lnTo>
                                    <a:pt x="0" y="56"/>
                                  </a:lnTo>
                                  <a:lnTo>
                                    <a:pt x="0" y="58"/>
                                  </a:lnTo>
                                  <a:lnTo>
                                    <a:pt x="2" y="60"/>
                                  </a:lnTo>
                                  <a:lnTo>
                                    <a:pt x="5" y="60"/>
                                  </a:lnTo>
                                  <a:lnTo>
                                    <a:pt x="6" y="63"/>
                                  </a:lnTo>
                                  <a:lnTo>
                                    <a:pt x="8" y="63"/>
                                  </a:lnTo>
                                  <a:lnTo>
                                    <a:pt x="11" y="63"/>
                                  </a:lnTo>
                                  <a:lnTo>
                                    <a:pt x="15" y="64"/>
                                  </a:lnTo>
                                  <a:lnTo>
                                    <a:pt x="17" y="64"/>
                                  </a:lnTo>
                                  <a:lnTo>
                                    <a:pt x="21" y="64"/>
                                  </a:lnTo>
                                  <a:lnTo>
                                    <a:pt x="25" y="63"/>
                                  </a:lnTo>
                                  <a:lnTo>
                                    <a:pt x="28" y="63"/>
                                  </a:lnTo>
                                  <a:lnTo>
                                    <a:pt x="30" y="63"/>
                                  </a:lnTo>
                                  <a:lnTo>
                                    <a:pt x="31" y="60"/>
                                  </a:lnTo>
                                  <a:lnTo>
                                    <a:pt x="33" y="60"/>
                                  </a:lnTo>
                                  <a:lnTo>
                                    <a:pt x="36" y="58"/>
                                  </a:lnTo>
                                  <a:lnTo>
                                    <a:pt x="36" y="56"/>
                                  </a:lnTo>
                                  <a:lnTo>
                                    <a:pt x="33" y="54"/>
                                  </a:lnTo>
                                  <a:lnTo>
                                    <a:pt x="31" y="54"/>
                                  </a:lnTo>
                                  <a:lnTo>
                                    <a:pt x="31" y="52"/>
                                  </a:lnTo>
                                  <a:lnTo>
                                    <a:pt x="30" y="52"/>
                                  </a:lnTo>
                                  <a:lnTo>
                                    <a:pt x="28" y="52"/>
                                  </a:lnTo>
                                  <a:lnTo>
                                    <a:pt x="25" y="50"/>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24" name="Freeform 2353"/>
                            <p:cNvSpPr>
                              <a:spLocks/>
                            </p:cNvSpPr>
                            <p:nvPr/>
                          </p:nvSpPr>
                          <p:spPr bwMode="auto">
                            <a:xfrm>
                              <a:off x="2592" y="3571"/>
                              <a:ext cx="43" cy="65"/>
                            </a:xfrm>
                            <a:custGeom>
                              <a:avLst/>
                              <a:gdLst>
                                <a:gd name="T0" fmla="*/ 24 w 43"/>
                                <a:gd name="T1" fmla="*/ 52 h 65"/>
                                <a:gd name="T2" fmla="*/ 42 w 43"/>
                                <a:gd name="T3" fmla="*/ 6 h 65"/>
                                <a:gd name="T4" fmla="*/ 42 w 43"/>
                                <a:gd name="T5" fmla="*/ 6 h 65"/>
                                <a:gd name="T6" fmla="*/ 42 w 43"/>
                                <a:gd name="T7" fmla="*/ 6 h 65"/>
                                <a:gd name="T8" fmla="*/ 42 w 43"/>
                                <a:gd name="T9" fmla="*/ 6 h 65"/>
                                <a:gd name="T10" fmla="*/ 42 w 43"/>
                                <a:gd name="T11" fmla="*/ 6 h 65"/>
                                <a:gd name="T12" fmla="*/ 42 w 43"/>
                                <a:gd name="T13" fmla="*/ 6 h 65"/>
                                <a:gd name="T14" fmla="*/ 42 w 43"/>
                                <a:gd name="T15" fmla="*/ 6 h 65"/>
                                <a:gd name="T16" fmla="*/ 42 w 43"/>
                                <a:gd name="T17" fmla="*/ 6 h 65"/>
                                <a:gd name="T18" fmla="*/ 32 w 43"/>
                                <a:gd name="T19" fmla="*/ 0 h 65"/>
                                <a:gd name="T20" fmla="*/ 13 w 43"/>
                                <a:gd name="T21" fmla="*/ 46 h 65"/>
                                <a:gd name="T22" fmla="*/ 11 w 43"/>
                                <a:gd name="T23" fmla="*/ 46 h 65"/>
                                <a:gd name="T24" fmla="*/ 9 w 43"/>
                                <a:gd name="T25" fmla="*/ 46 h 65"/>
                                <a:gd name="T26" fmla="*/ 7 w 43"/>
                                <a:gd name="T27" fmla="*/ 46 h 65"/>
                                <a:gd name="T28" fmla="*/ 5 w 43"/>
                                <a:gd name="T29" fmla="*/ 46 h 65"/>
                                <a:gd name="T30" fmla="*/ 2 w 43"/>
                                <a:gd name="T31" fmla="*/ 46 h 65"/>
                                <a:gd name="T32" fmla="*/ 0 w 43"/>
                                <a:gd name="T33" fmla="*/ 48 h 65"/>
                                <a:gd name="T34" fmla="*/ 0 w 43"/>
                                <a:gd name="T35" fmla="*/ 48 h 65"/>
                                <a:gd name="T36" fmla="*/ 0 w 43"/>
                                <a:gd name="T37" fmla="*/ 48 h 65"/>
                                <a:gd name="T38" fmla="*/ 0 w 43"/>
                                <a:gd name="T39" fmla="*/ 50 h 65"/>
                                <a:gd name="T40" fmla="*/ 0 w 43"/>
                                <a:gd name="T41" fmla="*/ 52 h 65"/>
                                <a:gd name="T42" fmla="*/ 0 w 43"/>
                                <a:gd name="T43" fmla="*/ 54 h 65"/>
                                <a:gd name="T44" fmla="*/ 2 w 43"/>
                                <a:gd name="T45" fmla="*/ 54 h 65"/>
                                <a:gd name="T46" fmla="*/ 5 w 43"/>
                                <a:gd name="T47" fmla="*/ 56 h 65"/>
                                <a:gd name="T48" fmla="*/ 7 w 43"/>
                                <a:gd name="T49" fmla="*/ 59 h 65"/>
                                <a:gd name="T50" fmla="*/ 11 w 43"/>
                                <a:gd name="T51" fmla="*/ 60 h 65"/>
                                <a:gd name="T52" fmla="*/ 13 w 43"/>
                                <a:gd name="T53" fmla="*/ 60 h 65"/>
                                <a:gd name="T54" fmla="*/ 17 w 43"/>
                                <a:gd name="T55" fmla="*/ 62 h 65"/>
                                <a:gd name="T56" fmla="*/ 20 w 43"/>
                                <a:gd name="T57" fmla="*/ 62 h 65"/>
                                <a:gd name="T58" fmla="*/ 24 w 43"/>
                                <a:gd name="T59" fmla="*/ 64 h 65"/>
                                <a:gd name="T60" fmla="*/ 26 w 43"/>
                                <a:gd name="T61" fmla="*/ 64 h 65"/>
                                <a:gd name="T62" fmla="*/ 28 w 43"/>
                                <a:gd name="T63" fmla="*/ 64 h 65"/>
                                <a:gd name="T64" fmla="*/ 30 w 43"/>
                                <a:gd name="T65" fmla="*/ 64 h 65"/>
                                <a:gd name="T66" fmla="*/ 32 w 43"/>
                                <a:gd name="T67" fmla="*/ 62 h 65"/>
                                <a:gd name="T68" fmla="*/ 32 w 43"/>
                                <a:gd name="T69" fmla="*/ 62 h 65"/>
                                <a:gd name="T70" fmla="*/ 32 w 43"/>
                                <a:gd name="T71" fmla="*/ 60 h 65"/>
                                <a:gd name="T72" fmla="*/ 32 w 43"/>
                                <a:gd name="T73" fmla="*/ 60 h 65"/>
                                <a:gd name="T74" fmla="*/ 32 w 43"/>
                                <a:gd name="T75" fmla="*/ 59 h 65"/>
                                <a:gd name="T76" fmla="*/ 30 w 43"/>
                                <a:gd name="T77" fmla="*/ 56 h 65"/>
                                <a:gd name="T78" fmla="*/ 30 w 43"/>
                                <a:gd name="T79" fmla="*/ 56 h 65"/>
                                <a:gd name="T80" fmla="*/ 28 w 43"/>
                                <a:gd name="T81" fmla="*/ 54 h 65"/>
                                <a:gd name="T82" fmla="*/ 26 w 43"/>
                                <a:gd name="T83" fmla="*/ 52 h 65"/>
                                <a:gd name="T84" fmla="*/ 24 w 43"/>
                                <a:gd name="T85" fmla="*/ 52 h 65"/>
                                <a:gd name="T86" fmla="*/ 24 w 43"/>
                                <a:gd name="T87" fmla="*/ 52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
                                <a:gd name="T133" fmla="*/ 0 h 65"/>
                                <a:gd name="T134" fmla="*/ 43 w 43"/>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 h="65">
                                  <a:moveTo>
                                    <a:pt x="24" y="52"/>
                                  </a:moveTo>
                                  <a:lnTo>
                                    <a:pt x="42" y="6"/>
                                  </a:lnTo>
                                  <a:lnTo>
                                    <a:pt x="32" y="0"/>
                                  </a:lnTo>
                                  <a:lnTo>
                                    <a:pt x="13" y="46"/>
                                  </a:lnTo>
                                  <a:lnTo>
                                    <a:pt x="11" y="46"/>
                                  </a:lnTo>
                                  <a:lnTo>
                                    <a:pt x="9" y="46"/>
                                  </a:lnTo>
                                  <a:lnTo>
                                    <a:pt x="7" y="46"/>
                                  </a:lnTo>
                                  <a:lnTo>
                                    <a:pt x="5" y="46"/>
                                  </a:lnTo>
                                  <a:lnTo>
                                    <a:pt x="2" y="46"/>
                                  </a:lnTo>
                                  <a:lnTo>
                                    <a:pt x="0" y="48"/>
                                  </a:lnTo>
                                  <a:lnTo>
                                    <a:pt x="0" y="50"/>
                                  </a:lnTo>
                                  <a:lnTo>
                                    <a:pt x="0" y="52"/>
                                  </a:lnTo>
                                  <a:lnTo>
                                    <a:pt x="0" y="54"/>
                                  </a:lnTo>
                                  <a:lnTo>
                                    <a:pt x="2" y="54"/>
                                  </a:lnTo>
                                  <a:lnTo>
                                    <a:pt x="5" y="56"/>
                                  </a:lnTo>
                                  <a:lnTo>
                                    <a:pt x="7" y="59"/>
                                  </a:lnTo>
                                  <a:lnTo>
                                    <a:pt x="11" y="60"/>
                                  </a:lnTo>
                                  <a:lnTo>
                                    <a:pt x="13" y="60"/>
                                  </a:lnTo>
                                  <a:lnTo>
                                    <a:pt x="17" y="62"/>
                                  </a:lnTo>
                                  <a:lnTo>
                                    <a:pt x="20" y="62"/>
                                  </a:lnTo>
                                  <a:lnTo>
                                    <a:pt x="24" y="64"/>
                                  </a:lnTo>
                                  <a:lnTo>
                                    <a:pt x="26" y="64"/>
                                  </a:lnTo>
                                  <a:lnTo>
                                    <a:pt x="28" y="64"/>
                                  </a:lnTo>
                                  <a:lnTo>
                                    <a:pt x="30" y="64"/>
                                  </a:lnTo>
                                  <a:lnTo>
                                    <a:pt x="32" y="62"/>
                                  </a:lnTo>
                                  <a:lnTo>
                                    <a:pt x="32" y="60"/>
                                  </a:lnTo>
                                  <a:lnTo>
                                    <a:pt x="32" y="59"/>
                                  </a:lnTo>
                                  <a:lnTo>
                                    <a:pt x="30" y="56"/>
                                  </a:lnTo>
                                  <a:lnTo>
                                    <a:pt x="28" y="54"/>
                                  </a:lnTo>
                                  <a:lnTo>
                                    <a:pt x="26" y="52"/>
                                  </a:lnTo>
                                  <a:lnTo>
                                    <a:pt x="24" y="52"/>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25" name="Freeform 2354"/>
                            <p:cNvSpPr>
                              <a:spLocks/>
                            </p:cNvSpPr>
                            <p:nvPr/>
                          </p:nvSpPr>
                          <p:spPr bwMode="auto">
                            <a:xfrm>
                              <a:off x="2592" y="3571"/>
                              <a:ext cx="43" cy="65"/>
                            </a:xfrm>
                            <a:custGeom>
                              <a:avLst/>
                              <a:gdLst>
                                <a:gd name="T0" fmla="*/ 24 w 43"/>
                                <a:gd name="T1" fmla="*/ 52 h 65"/>
                                <a:gd name="T2" fmla="*/ 42 w 43"/>
                                <a:gd name="T3" fmla="*/ 6 h 65"/>
                                <a:gd name="T4" fmla="*/ 32 w 43"/>
                                <a:gd name="T5" fmla="*/ 0 h 65"/>
                                <a:gd name="T6" fmla="*/ 13 w 43"/>
                                <a:gd name="T7" fmla="*/ 46 h 65"/>
                                <a:gd name="T8" fmla="*/ 11 w 43"/>
                                <a:gd name="T9" fmla="*/ 46 h 65"/>
                                <a:gd name="T10" fmla="*/ 9 w 43"/>
                                <a:gd name="T11" fmla="*/ 46 h 65"/>
                                <a:gd name="T12" fmla="*/ 7 w 43"/>
                                <a:gd name="T13" fmla="*/ 46 h 65"/>
                                <a:gd name="T14" fmla="*/ 5 w 43"/>
                                <a:gd name="T15" fmla="*/ 46 h 65"/>
                                <a:gd name="T16" fmla="*/ 2 w 43"/>
                                <a:gd name="T17" fmla="*/ 46 h 65"/>
                                <a:gd name="T18" fmla="*/ 0 w 43"/>
                                <a:gd name="T19" fmla="*/ 48 h 65"/>
                                <a:gd name="T20" fmla="*/ 0 w 43"/>
                                <a:gd name="T21" fmla="*/ 50 h 65"/>
                                <a:gd name="T22" fmla="*/ 0 w 43"/>
                                <a:gd name="T23" fmla="*/ 52 h 65"/>
                                <a:gd name="T24" fmla="*/ 0 w 43"/>
                                <a:gd name="T25" fmla="*/ 54 h 65"/>
                                <a:gd name="T26" fmla="*/ 2 w 43"/>
                                <a:gd name="T27" fmla="*/ 54 h 65"/>
                                <a:gd name="T28" fmla="*/ 5 w 43"/>
                                <a:gd name="T29" fmla="*/ 56 h 65"/>
                                <a:gd name="T30" fmla="*/ 7 w 43"/>
                                <a:gd name="T31" fmla="*/ 59 h 65"/>
                                <a:gd name="T32" fmla="*/ 11 w 43"/>
                                <a:gd name="T33" fmla="*/ 60 h 65"/>
                                <a:gd name="T34" fmla="*/ 13 w 43"/>
                                <a:gd name="T35" fmla="*/ 60 h 65"/>
                                <a:gd name="T36" fmla="*/ 17 w 43"/>
                                <a:gd name="T37" fmla="*/ 62 h 65"/>
                                <a:gd name="T38" fmla="*/ 20 w 43"/>
                                <a:gd name="T39" fmla="*/ 62 h 65"/>
                                <a:gd name="T40" fmla="*/ 24 w 43"/>
                                <a:gd name="T41" fmla="*/ 64 h 65"/>
                                <a:gd name="T42" fmla="*/ 26 w 43"/>
                                <a:gd name="T43" fmla="*/ 64 h 65"/>
                                <a:gd name="T44" fmla="*/ 28 w 43"/>
                                <a:gd name="T45" fmla="*/ 64 h 65"/>
                                <a:gd name="T46" fmla="*/ 30 w 43"/>
                                <a:gd name="T47" fmla="*/ 64 h 65"/>
                                <a:gd name="T48" fmla="*/ 32 w 43"/>
                                <a:gd name="T49" fmla="*/ 62 h 65"/>
                                <a:gd name="T50" fmla="*/ 32 w 43"/>
                                <a:gd name="T51" fmla="*/ 60 h 65"/>
                                <a:gd name="T52" fmla="*/ 32 w 43"/>
                                <a:gd name="T53" fmla="*/ 59 h 65"/>
                                <a:gd name="T54" fmla="*/ 30 w 43"/>
                                <a:gd name="T55" fmla="*/ 56 h 65"/>
                                <a:gd name="T56" fmla="*/ 28 w 43"/>
                                <a:gd name="T57" fmla="*/ 54 h 65"/>
                                <a:gd name="T58" fmla="*/ 26 w 43"/>
                                <a:gd name="T59" fmla="*/ 52 h 65"/>
                                <a:gd name="T60" fmla="*/ 24 w 43"/>
                                <a:gd name="T61" fmla="*/ 52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
                                <a:gd name="T94" fmla="*/ 0 h 65"/>
                                <a:gd name="T95" fmla="*/ 43 w 43"/>
                                <a:gd name="T96" fmla="*/ 65 h 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 h="65">
                                  <a:moveTo>
                                    <a:pt x="24" y="52"/>
                                  </a:moveTo>
                                  <a:lnTo>
                                    <a:pt x="42" y="6"/>
                                  </a:lnTo>
                                  <a:lnTo>
                                    <a:pt x="32" y="0"/>
                                  </a:lnTo>
                                  <a:lnTo>
                                    <a:pt x="13" y="46"/>
                                  </a:lnTo>
                                  <a:lnTo>
                                    <a:pt x="11" y="46"/>
                                  </a:lnTo>
                                  <a:lnTo>
                                    <a:pt x="9" y="46"/>
                                  </a:lnTo>
                                  <a:lnTo>
                                    <a:pt x="7" y="46"/>
                                  </a:lnTo>
                                  <a:lnTo>
                                    <a:pt x="5" y="46"/>
                                  </a:lnTo>
                                  <a:lnTo>
                                    <a:pt x="2" y="46"/>
                                  </a:lnTo>
                                  <a:lnTo>
                                    <a:pt x="0" y="48"/>
                                  </a:lnTo>
                                  <a:lnTo>
                                    <a:pt x="0" y="50"/>
                                  </a:lnTo>
                                  <a:lnTo>
                                    <a:pt x="0" y="52"/>
                                  </a:lnTo>
                                  <a:lnTo>
                                    <a:pt x="0" y="54"/>
                                  </a:lnTo>
                                  <a:lnTo>
                                    <a:pt x="2" y="54"/>
                                  </a:lnTo>
                                  <a:lnTo>
                                    <a:pt x="5" y="56"/>
                                  </a:lnTo>
                                  <a:lnTo>
                                    <a:pt x="7" y="59"/>
                                  </a:lnTo>
                                  <a:lnTo>
                                    <a:pt x="11" y="60"/>
                                  </a:lnTo>
                                  <a:lnTo>
                                    <a:pt x="13" y="60"/>
                                  </a:lnTo>
                                  <a:lnTo>
                                    <a:pt x="17" y="62"/>
                                  </a:lnTo>
                                  <a:lnTo>
                                    <a:pt x="20" y="62"/>
                                  </a:lnTo>
                                  <a:lnTo>
                                    <a:pt x="24" y="64"/>
                                  </a:lnTo>
                                  <a:lnTo>
                                    <a:pt x="26" y="64"/>
                                  </a:lnTo>
                                  <a:lnTo>
                                    <a:pt x="28" y="64"/>
                                  </a:lnTo>
                                  <a:lnTo>
                                    <a:pt x="30" y="64"/>
                                  </a:lnTo>
                                  <a:lnTo>
                                    <a:pt x="32" y="62"/>
                                  </a:lnTo>
                                  <a:lnTo>
                                    <a:pt x="32" y="60"/>
                                  </a:lnTo>
                                  <a:lnTo>
                                    <a:pt x="32" y="59"/>
                                  </a:lnTo>
                                  <a:lnTo>
                                    <a:pt x="30" y="56"/>
                                  </a:lnTo>
                                  <a:lnTo>
                                    <a:pt x="28" y="54"/>
                                  </a:lnTo>
                                  <a:lnTo>
                                    <a:pt x="26" y="52"/>
                                  </a:lnTo>
                                  <a:lnTo>
                                    <a:pt x="24" y="52"/>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26" name="Freeform 2355"/>
                            <p:cNvSpPr>
                              <a:spLocks/>
                            </p:cNvSpPr>
                            <p:nvPr/>
                          </p:nvSpPr>
                          <p:spPr bwMode="auto">
                            <a:xfrm>
                              <a:off x="2518" y="3516"/>
                              <a:ext cx="63" cy="52"/>
                            </a:xfrm>
                            <a:custGeom>
                              <a:avLst/>
                              <a:gdLst>
                                <a:gd name="T0" fmla="*/ 21 w 63"/>
                                <a:gd name="T1" fmla="*/ 36 h 52"/>
                                <a:gd name="T2" fmla="*/ 62 w 63"/>
                                <a:gd name="T3" fmla="*/ 13 h 52"/>
                                <a:gd name="T4" fmla="*/ 62 w 63"/>
                                <a:gd name="T5" fmla="*/ 13 h 52"/>
                                <a:gd name="T6" fmla="*/ 62 w 63"/>
                                <a:gd name="T7" fmla="*/ 13 h 52"/>
                                <a:gd name="T8" fmla="*/ 62 w 63"/>
                                <a:gd name="T9" fmla="*/ 13 h 52"/>
                                <a:gd name="T10" fmla="*/ 62 w 63"/>
                                <a:gd name="T11" fmla="*/ 13 h 52"/>
                                <a:gd name="T12" fmla="*/ 62 w 63"/>
                                <a:gd name="T13" fmla="*/ 13 h 52"/>
                                <a:gd name="T14" fmla="*/ 62 w 63"/>
                                <a:gd name="T15" fmla="*/ 11 h 52"/>
                                <a:gd name="T16" fmla="*/ 62 w 63"/>
                                <a:gd name="T17" fmla="*/ 11 h 52"/>
                                <a:gd name="T18" fmla="*/ 56 w 63"/>
                                <a:gd name="T19" fmla="*/ 0 h 52"/>
                                <a:gd name="T20" fmla="*/ 15 w 63"/>
                                <a:gd name="T21" fmla="*/ 25 h 52"/>
                                <a:gd name="T22" fmla="*/ 13 w 63"/>
                                <a:gd name="T23" fmla="*/ 23 h 52"/>
                                <a:gd name="T24" fmla="*/ 10 w 63"/>
                                <a:gd name="T25" fmla="*/ 21 h 52"/>
                                <a:gd name="T26" fmla="*/ 8 w 63"/>
                                <a:gd name="T27" fmla="*/ 21 h 52"/>
                                <a:gd name="T28" fmla="*/ 8 w 63"/>
                                <a:gd name="T29" fmla="*/ 19 h 52"/>
                                <a:gd name="T30" fmla="*/ 6 w 63"/>
                                <a:gd name="T31" fmla="*/ 19 h 52"/>
                                <a:gd name="T32" fmla="*/ 4 w 63"/>
                                <a:gd name="T33" fmla="*/ 19 h 52"/>
                                <a:gd name="T34" fmla="*/ 4 w 63"/>
                                <a:gd name="T35" fmla="*/ 19 h 52"/>
                                <a:gd name="T36" fmla="*/ 2 w 63"/>
                                <a:gd name="T37" fmla="*/ 19 h 52"/>
                                <a:gd name="T38" fmla="*/ 2 w 63"/>
                                <a:gd name="T39" fmla="*/ 19 h 52"/>
                                <a:gd name="T40" fmla="*/ 0 w 63"/>
                                <a:gd name="T41" fmla="*/ 21 h 52"/>
                                <a:gd name="T42" fmla="*/ 0 w 63"/>
                                <a:gd name="T43" fmla="*/ 23 h 52"/>
                                <a:gd name="T44" fmla="*/ 0 w 63"/>
                                <a:gd name="T45" fmla="*/ 25 h 52"/>
                                <a:gd name="T46" fmla="*/ 2 w 63"/>
                                <a:gd name="T47" fmla="*/ 27 h 52"/>
                                <a:gd name="T48" fmla="*/ 2 w 63"/>
                                <a:gd name="T49" fmla="*/ 32 h 52"/>
                                <a:gd name="T50" fmla="*/ 4 w 63"/>
                                <a:gd name="T51" fmla="*/ 34 h 52"/>
                                <a:gd name="T52" fmla="*/ 6 w 63"/>
                                <a:gd name="T53" fmla="*/ 38 h 52"/>
                                <a:gd name="T54" fmla="*/ 6 w 63"/>
                                <a:gd name="T55" fmla="*/ 40 h 52"/>
                                <a:gd name="T56" fmla="*/ 8 w 63"/>
                                <a:gd name="T57" fmla="*/ 42 h 52"/>
                                <a:gd name="T58" fmla="*/ 10 w 63"/>
                                <a:gd name="T59" fmla="*/ 44 h 52"/>
                                <a:gd name="T60" fmla="*/ 13 w 63"/>
                                <a:gd name="T61" fmla="*/ 46 h 52"/>
                                <a:gd name="T62" fmla="*/ 15 w 63"/>
                                <a:gd name="T63" fmla="*/ 49 h 52"/>
                                <a:gd name="T64" fmla="*/ 16 w 63"/>
                                <a:gd name="T65" fmla="*/ 49 h 52"/>
                                <a:gd name="T66" fmla="*/ 18 w 63"/>
                                <a:gd name="T67" fmla="*/ 51 h 52"/>
                                <a:gd name="T68" fmla="*/ 18 w 63"/>
                                <a:gd name="T69" fmla="*/ 49 h 52"/>
                                <a:gd name="T70" fmla="*/ 21 w 63"/>
                                <a:gd name="T71" fmla="*/ 49 h 52"/>
                                <a:gd name="T72" fmla="*/ 21 w 63"/>
                                <a:gd name="T73" fmla="*/ 49 h 52"/>
                                <a:gd name="T74" fmla="*/ 21 w 63"/>
                                <a:gd name="T75" fmla="*/ 46 h 52"/>
                                <a:gd name="T76" fmla="*/ 21 w 63"/>
                                <a:gd name="T77" fmla="*/ 44 h 52"/>
                                <a:gd name="T78" fmla="*/ 21 w 63"/>
                                <a:gd name="T79" fmla="*/ 42 h 52"/>
                                <a:gd name="T80" fmla="*/ 21 w 63"/>
                                <a:gd name="T81" fmla="*/ 40 h 52"/>
                                <a:gd name="T82" fmla="*/ 21 w 63"/>
                                <a:gd name="T83" fmla="*/ 38 h 52"/>
                                <a:gd name="T84" fmla="*/ 21 w 63"/>
                                <a:gd name="T85" fmla="*/ 36 h 52"/>
                                <a:gd name="T86" fmla="*/ 21 w 63"/>
                                <a:gd name="T87" fmla="*/ 36 h 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52"/>
                                <a:gd name="T134" fmla="*/ 63 w 63"/>
                                <a:gd name="T135" fmla="*/ 52 h 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52">
                                  <a:moveTo>
                                    <a:pt x="21" y="36"/>
                                  </a:moveTo>
                                  <a:lnTo>
                                    <a:pt x="62" y="13"/>
                                  </a:lnTo>
                                  <a:lnTo>
                                    <a:pt x="62" y="11"/>
                                  </a:lnTo>
                                  <a:lnTo>
                                    <a:pt x="56" y="0"/>
                                  </a:lnTo>
                                  <a:lnTo>
                                    <a:pt x="15" y="25"/>
                                  </a:lnTo>
                                  <a:lnTo>
                                    <a:pt x="13" y="23"/>
                                  </a:lnTo>
                                  <a:lnTo>
                                    <a:pt x="10" y="21"/>
                                  </a:lnTo>
                                  <a:lnTo>
                                    <a:pt x="8" y="21"/>
                                  </a:lnTo>
                                  <a:lnTo>
                                    <a:pt x="8" y="19"/>
                                  </a:lnTo>
                                  <a:lnTo>
                                    <a:pt x="6" y="19"/>
                                  </a:lnTo>
                                  <a:lnTo>
                                    <a:pt x="4" y="19"/>
                                  </a:lnTo>
                                  <a:lnTo>
                                    <a:pt x="2" y="19"/>
                                  </a:lnTo>
                                  <a:lnTo>
                                    <a:pt x="0" y="21"/>
                                  </a:lnTo>
                                  <a:lnTo>
                                    <a:pt x="0" y="23"/>
                                  </a:lnTo>
                                  <a:lnTo>
                                    <a:pt x="0" y="25"/>
                                  </a:lnTo>
                                  <a:lnTo>
                                    <a:pt x="2" y="27"/>
                                  </a:lnTo>
                                  <a:lnTo>
                                    <a:pt x="2" y="32"/>
                                  </a:lnTo>
                                  <a:lnTo>
                                    <a:pt x="4" y="34"/>
                                  </a:lnTo>
                                  <a:lnTo>
                                    <a:pt x="6" y="38"/>
                                  </a:lnTo>
                                  <a:lnTo>
                                    <a:pt x="6" y="40"/>
                                  </a:lnTo>
                                  <a:lnTo>
                                    <a:pt x="8" y="42"/>
                                  </a:lnTo>
                                  <a:lnTo>
                                    <a:pt x="10" y="44"/>
                                  </a:lnTo>
                                  <a:lnTo>
                                    <a:pt x="13" y="46"/>
                                  </a:lnTo>
                                  <a:lnTo>
                                    <a:pt x="15" y="49"/>
                                  </a:lnTo>
                                  <a:lnTo>
                                    <a:pt x="16" y="49"/>
                                  </a:lnTo>
                                  <a:lnTo>
                                    <a:pt x="18" y="51"/>
                                  </a:lnTo>
                                  <a:lnTo>
                                    <a:pt x="18" y="49"/>
                                  </a:lnTo>
                                  <a:lnTo>
                                    <a:pt x="21" y="49"/>
                                  </a:lnTo>
                                  <a:lnTo>
                                    <a:pt x="21" y="46"/>
                                  </a:lnTo>
                                  <a:lnTo>
                                    <a:pt x="21" y="44"/>
                                  </a:lnTo>
                                  <a:lnTo>
                                    <a:pt x="21" y="42"/>
                                  </a:lnTo>
                                  <a:lnTo>
                                    <a:pt x="21" y="40"/>
                                  </a:lnTo>
                                  <a:lnTo>
                                    <a:pt x="21" y="38"/>
                                  </a:lnTo>
                                  <a:lnTo>
                                    <a:pt x="21" y="36"/>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27" name="Freeform 2356"/>
                            <p:cNvSpPr>
                              <a:spLocks/>
                            </p:cNvSpPr>
                            <p:nvPr/>
                          </p:nvSpPr>
                          <p:spPr bwMode="auto">
                            <a:xfrm>
                              <a:off x="2518" y="3516"/>
                              <a:ext cx="63" cy="52"/>
                            </a:xfrm>
                            <a:custGeom>
                              <a:avLst/>
                              <a:gdLst>
                                <a:gd name="T0" fmla="*/ 21 w 63"/>
                                <a:gd name="T1" fmla="*/ 36 h 52"/>
                                <a:gd name="T2" fmla="*/ 62 w 63"/>
                                <a:gd name="T3" fmla="*/ 13 h 52"/>
                                <a:gd name="T4" fmla="*/ 62 w 63"/>
                                <a:gd name="T5" fmla="*/ 11 h 52"/>
                                <a:gd name="T6" fmla="*/ 56 w 63"/>
                                <a:gd name="T7" fmla="*/ 0 h 52"/>
                                <a:gd name="T8" fmla="*/ 15 w 63"/>
                                <a:gd name="T9" fmla="*/ 25 h 52"/>
                                <a:gd name="T10" fmla="*/ 13 w 63"/>
                                <a:gd name="T11" fmla="*/ 23 h 52"/>
                                <a:gd name="T12" fmla="*/ 10 w 63"/>
                                <a:gd name="T13" fmla="*/ 21 h 52"/>
                                <a:gd name="T14" fmla="*/ 8 w 63"/>
                                <a:gd name="T15" fmla="*/ 21 h 52"/>
                                <a:gd name="T16" fmla="*/ 8 w 63"/>
                                <a:gd name="T17" fmla="*/ 19 h 52"/>
                                <a:gd name="T18" fmla="*/ 6 w 63"/>
                                <a:gd name="T19" fmla="*/ 19 h 52"/>
                                <a:gd name="T20" fmla="*/ 4 w 63"/>
                                <a:gd name="T21" fmla="*/ 19 h 52"/>
                                <a:gd name="T22" fmla="*/ 2 w 63"/>
                                <a:gd name="T23" fmla="*/ 19 h 52"/>
                                <a:gd name="T24" fmla="*/ 0 w 63"/>
                                <a:gd name="T25" fmla="*/ 21 h 52"/>
                                <a:gd name="T26" fmla="*/ 0 w 63"/>
                                <a:gd name="T27" fmla="*/ 23 h 52"/>
                                <a:gd name="T28" fmla="*/ 0 w 63"/>
                                <a:gd name="T29" fmla="*/ 25 h 52"/>
                                <a:gd name="T30" fmla="*/ 2 w 63"/>
                                <a:gd name="T31" fmla="*/ 27 h 52"/>
                                <a:gd name="T32" fmla="*/ 2 w 63"/>
                                <a:gd name="T33" fmla="*/ 32 h 52"/>
                                <a:gd name="T34" fmla="*/ 4 w 63"/>
                                <a:gd name="T35" fmla="*/ 34 h 52"/>
                                <a:gd name="T36" fmla="*/ 6 w 63"/>
                                <a:gd name="T37" fmla="*/ 38 h 52"/>
                                <a:gd name="T38" fmla="*/ 6 w 63"/>
                                <a:gd name="T39" fmla="*/ 40 h 52"/>
                                <a:gd name="T40" fmla="*/ 8 w 63"/>
                                <a:gd name="T41" fmla="*/ 42 h 52"/>
                                <a:gd name="T42" fmla="*/ 10 w 63"/>
                                <a:gd name="T43" fmla="*/ 44 h 52"/>
                                <a:gd name="T44" fmla="*/ 13 w 63"/>
                                <a:gd name="T45" fmla="*/ 46 h 52"/>
                                <a:gd name="T46" fmla="*/ 15 w 63"/>
                                <a:gd name="T47" fmla="*/ 49 h 52"/>
                                <a:gd name="T48" fmla="*/ 16 w 63"/>
                                <a:gd name="T49" fmla="*/ 49 h 52"/>
                                <a:gd name="T50" fmla="*/ 18 w 63"/>
                                <a:gd name="T51" fmla="*/ 51 h 52"/>
                                <a:gd name="T52" fmla="*/ 18 w 63"/>
                                <a:gd name="T53" fmla="*/ 49 h 52"/>
                                <a:gd name="T54" fmla="*/ 21 w 63"/>
                                <a:gd name="T55" fmla="*/ 49 h 52"/>
                                <a:gd name="T56" fmla="*/ 21 w 63"/>
                                <a:gd name="T57" fmla="*/ 46 h 52"/>
                                <a:gd name="T58" fmla="*/ 21 w 63"/>
                                <a:gd name="T59" fmla="*/ 44 h 52"/>
                                <a:gd name="T60" fmla="*/ 21 w 63"/>
                                <a:gd name="T61" fmla="*/ 42 h 52"/>
                                <a:gd name="T62" fmla="*/ 21 w 63"/>
                                <a:gd name="T63" fmla="*/ 40 h 52"/>
                                <a:gd name="T64" fmla="*/ 21 w 63"/>
                                <a:gd name="T65" fmla="*/ 38 h 52"/>
                                <a:gd name="T66" fmla="*/ 21 w 63"/>
                                <a:gd name="T67" fmla="*/ 3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2"/>
                                <a:gd name="T104" fmla="*/ 63 w 63"/>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2">
                                  <a:moveTo>
                                    <a:pt x="21" y="36"/>
                                  </a:moveTo>
                                  <a:lnTo>
                                    <a:pt x="62" y="13"/>
                                  </a:lnTo>
                                  <a:lnTo>
                                    <a:pt x="62" y="11"/>
                                  </a:lnTo>
                                  <a:lnTo>
                                    <a:pt x="56" y="0"/>
                                  </a:lnTo>
                                  <a:lnTo>
                                    <a:pt x="15" y="25"/>
                                  </a:lnTo>
                                  <a:lnTo>
                                    <a:pt x="13" y="23"/>
                                  </a:lnTo>
                                  <a:lnTo>
                                    <a:pt x="10" y="21"/>
                                  </a:lnTo>
                                  <a:lnTo>
                                    <a:pt x="8" y="21"/>
                                  </a:lnTo>
                                  <a:lnTo>
                                    <a:pt x="8" y="19"/>
                                  </a:lnTo>
                                  <a:lnTo>
                                    <a:pt x="6" y="19"/>
                                  </a:lnTo>
                                  <a:lnTo>
                                    <a:pt x="4" y="19"/>
                                  </a:lnTo>
                                  <a:lnTo>
                                    <a:pt x="2" y="19"/>
                                  </a:lnTo>
                                  <a:lnTo>
                                    <a:pt x="0" y="21"/>
                                  </a:lnTo>
                                  <a:lnTo>
                                    <a:pt x="0" y="23"/>
                                  </a:lnTo>
                                  <a:lnTo>
                                    <a:pt x="0" y="25"/>
                                  </a:lnTo>
                                  <a:lnTo>
                                    <a:pt x="2" y="27"/>
                                  </a:lnTo>
                                  <a:lnTo>
                                    <a:pt x="2" y="32"/>
                                  </a:lnTo>
                                  <a:lnTo>
                                    <a:pt x="4" y="34"/>
                                  </a:lnTo>
                                  <a:lnTo>
                                    <a:pt x="6" y="38"/>
                                  </a:lnTo>
                                  <a:lnTo>
                                    <a:pt x="6" y="40"/>
                                  </a:lnTo>
                                  <a:lnTo>
                                    <a:pt x="8" y="42"/>
                                  </a:lnTo>
                                  <a:lnTo>
                                    <a:pt x="10" y="44"/>
                                  </a:lnTo>
                                  <a:lnTo>
                                    <a:pt x="13" y="46"/>
                                  </a:lnTo>
                                  <a:lnTo>
                                    <a:pt x="15" y="49"/>
                                  </a:lnTo>
                                  <a:lnTo>
                                    <a:pt x="16" y="49"/>
                                  </a:lnTo>
                                  <a:lnTo>
                                    <a:pt x="18" y="51"/>
                                  </a:lnTo>
                                  <a:lnTo>
                                    <a:pt x="18" y="49"/>
                                  </a:lnTo>
                                  <a:lnTo>
                                    <a:pt x="21" y="49"/>
                                  </a:lnTo>
                                  <a:lnTo>
                                    <a:pt x="21" y="46"/>
                                  </a:lnTo>
                                  <a:lnTo>
                                    <a:pt x="21" y="44"/>
                                  </a:lnTo>
                                  <a:lnTo>
                                    <a:pt x="21" y="42"/>
                                  </a:lnTo>
                                  <a:lnTo>
                                    <a:pt x="21" y="40"/>
                                  </a:lnTo>
                                  <a:lnTo>
                                    <a:pt x="21" y="38"/>
                                  </a:lnTo>
                                  <a:lnTo>
                                    <a:pt x="21" y="36"/>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28" name="Freeform 2357"/>
                            <p:cNvSpPr>
                              <a:spLocks/>
                            </p:cNvSpPr>
                            <p:nvPr/>
                          </p:nvSpPr>
                          <p:spPr bwMode="auto">
                            <a:xfrm>
                              <a:off x="2505" y="3485"/>
                              <a:ext cx="66" cy="34"/>
                            </a:xfrm>
                            <a:custGeom>
                              <a:avLst/>
                              <a:gdLst>
                                <a:gd name="T0" fmla="*/ 15 w 66"/>
                                <a:gd name="T1" fmla="*/ 23 h 34"/>
                                <a:gd name="T2" fmla="*/ 65 w 66"/>
                                <a:gd name="T3" fmla="*/ 14 h 34"/>
                                <a:gd name="T4" fmla="*/ 65 w 66"/>
                                <a:gd name="T5" fmla="*/ 14 h 34"/>
                                <a:gd name="T6" fmla="*/ 65 w 66"/>
                                <a:gd name="T7" fmla="*/ 14 h 34"/>
                                <a:gd name="T8" fmla="*/ 65 w 66"/>
                                <a:gd name="T9" fmla="*/ 14 h 34"/>
                                <a:gd name="T10" fmla="*/ 65 w 66"/>
                                <a:gd name="T11" fmla="*/ 14 h 34"/>
                                <a:gd name="T12" fmla="*/ 65 w 66"/>
                                <a:gd name="T13" fmla="*/ 14 h 34"/>
                                <a:gd name="T14" fmla="*/ 65 w 66"/>
                                <a:gd name="T15" fmla="*/ 14 h 34"/>
                                <a:gd name="T16" fmla="*/ 65 w 66"/>
                                <a:gd name="T17" fmla="*/ 14 h 34"/>
                                <a:gd name="T18" fmla="*/ 63 w 66"/>
                                <a:gd name="T19" fmla="*/ 2 h 34"/>
                                <a:gd name="T20" fmla="*/ 13 w 66"/>
                                <a:gd name="T21" fmla="*/ 8 h 34"/>
                                <a:gd name="T22" fmla="*/ 13 w 66"/>
                                <a:gd name="T23" fmla="*/ 6 h 34"/>
                                <a:gd name="T24" fmla="*/ 11 w 66"/>
                                <a:gd name="T25" fmla="*/ 4 h 34"/>
                                <a:gd name="T26" fmla="*/ 11 w 66"/>
                                <a:gd name="T27" fmla="*/ 4 h 34"/>
                                <a:gd name="T28" fmla="*/ 11 w 66"/>
                                <a:gd name="T29" fmla="*/ 2 h 34"/>
                                <a:gd name="T30" fmla="*/ 9 w 66"/>
                                <a:gd name="T31" fmla="*/ 0 h 34"/>
                                <a:gd name="T32" fmla="*/ 9 w 66"/>
                                <a:gd name="T33" fmla="*/ 0 h 34"/>
                                <a:gd name="T34" fmla="*/ 6 w 66"/>
                                <a:gd name="T35" fmla="*/ 0 h 34"/>
                                <a:gd name="T36" fmla="*/ 4 w 66"/>
                                <a:gd name="T37" fmla="*/ 0 h 34"/>
                                <a:gd name="T38" fmla="*/ 4 w 66"/>
                                <a:gd name="T39" fmla="*/ 0 h 34"/>
                                <a:gd name="T40" fmla="*/ 2 w 66"/>
                                <a:gd name="T41" fmla="*/ 0 h 34"/>
                                <a:gd name="T42" fmla="*/ 2 w 66"/>
                                <a:gd name="T43" fmla="*/ 2 h 34"/>
                                <a:gd name="T44" fmla="*/ 2 w 66"/>
                                <a:gd name="T45" fmla="*/ 4 h 34"/>
                                <a:gd name="T46" fmla="*/ 0 w 66"/>
                                <a:gd name="T47" fmla="*/ 8 h 34"/>
                                <a:gd name="T48" fmla="*/ 0 w 66"/>
                                <a:gd name="T49" fmla="*/ 10 h 34"/>
                                <a:gd name="T50" fmla="*/ 0 w 66"/>
                                <a:gd name="T51" fmla="*/ 14 h 34"/>
                                <a:gd name="T52" fmla="*/ 0 w 66"/>
                                <a:gd name="T53" fmla="*/ 16 h 34"/>
                                <a:gd name="T54" fmla="*/ 2 w 66"/>
                                <a:gd name="T55" fmla="*/ 21 h 34"/>
                                <a:gd name="T56" fmla="*/ 2 w 66"/>
                                <a:gd name="T57" fmla="*/ 25 h 34"/>
                                <a:gd name="T58" fmla="*/ 4 w 66"/>
                                <a:gd name="T59" fmla="*/ 27 h 34"/>
                                <a:gd name="T60" fmla="*/ 4 w 66"/>
                                <a:gd name="T61" fmla="*/ 29 h 34"/>
                                <a:gd name="T62" fmla="*/ 6 w 66"/>
                                <a:gd name="T63" fmla="*/ 31 h 34"/>
                                <a:gd name="T64" fmla="*/ 6 w 66"/>
                                <a:gd name="T65" fmla="*/ 33 h 34"/>
                                <a:gd name="T66" fmla="*/ 9 w 66"/>
                                <a:gd name="T67" fmla="*/ 33 h 34"/>
                                <a:gd name="T68" fmla="*/ 11 w 66"/>
                                <a:gd name="T69" fmla="*/ 33 h 34"/>
                                <a:gd name="T70" fmla="*/ 11 w 66"/>
                                <a:gd name="T71" fmla="*/ 33 h 34"/>
                                <a:gd name="T72" fmla="*/ 13 w 66"/>
                                <a:gd name="T73" fmla="*/ 33 h 34"/>
                                <a:gd name="T74" fmla="*/ 13 w 66"/>
                                <a:gd name="T75" fmla="*/ 31 h 34"/>
                                <a:gd name="T76" fmla="*/ 13 w 66"/>
                                <a:gd name="T77" fmla="*/ 29 h 34"/>
                                <a:gd name="T78" fmla="*/ 15 w 66"/>
                                <a:gd name="T79" fmla="*/ 29 h 34"/>
                                <a:gd name="T80" fmla="*/ 15 w 66"/>
                                <a:gd name="T81" fmla="*/ 27 h 34"/>
                                <a:gd name="T82" fmla="*/ 15 w 66"/>
                                <a:gd name="T83" fmla="*/ 25 h 34"/>
                                <a:gd name="T84" fmla="*/ 15 w 66"/>
                                <a:gd name="T85" fmla="*/ 23 h 34"/>
                                <a:gd name="T86" fmla="*/ 15 w 66"/>
                                <a:gd name="T87" fmla="*/ 23 h 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34"/>
                                <a:gd name="T134" fmla="*/ 66 w 66"/>
                                <a:gd name="T135" fmla="*/ 34 h 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34">
                                  <a:moveTo>
                                    <a:pt x="15" y="23"/>
                                  </a:moveTo>
                                  <a:lnTo>
                                    <a:pt x="65" y="14"/>
                                  </a:lnTo>
                                  <a:lnTo>
                                    <a:pt x="63" y="2"/>
                                  </a:lnTo>
                                  <a:lnTo>
                                    <a:pt x="13" y="8"/>
                                  </a:lnTo>
                                  <a:lnTo>
                                    <a:pt x="13" y="6"/>
                                  </a:lnTo>
                                  <a:lnTo>
                                    <a:pt x="11" y="4"/>
                                  </a:lnTo>
                                  <a:lnTo>
                                    <a:pt x="11" y="2"/>
                                  </a:lnTo>
                                  <a:lnTo>
                                    <a:pt x="9" y="0"/>
                                  </a:lnTo>
                                  <a:lnTo>
                                    <a:pt x="6" y="0"/>
                                  </a:lnTo>
                                  <a:lnTo>
                                    <a:pt x="4" y="0"/>
                                  </a:lnTo>
                                  <a:lnTo>
                                    <a:pt x="2" y="0"/>
                                  </a:lnTo>
                                  <a:lnTo>
                                    <a:pt x="2" y="2"/>
                                  </a:lnTo>
                                  <a:lnTo>
                                    <a:pt x="2" y="4"/>
                                  </a:lnTo>
                                  <a:lnTo>
                                    <a:pt x="0" y="8"/>
                                  </a:lnTo>
                                  <a:lnTo>
                                    <a:pt x="0" y="10"/>
                                  </a:lnTo>
                                  <a:lnTo>
                                    <a:pt x="0" y="14"/>
                                  </a:lnTo>
                                  <a:lnTo>
                                    <a:pt x="0" y="16"/>
                                  </a:lnTo>
                                  <a:lnTo>
                                    <a:pt x="2" y="21"/>
                                  </a:lnTo>
                                  <a:lnTo>
                                    <a:pt x="2" y="25"/>
                                  </a:lnTo>
                                  <a:lnTo>
                                    <a:pt x="4" y="27"/>
                                  </a:lnTo>
                                  <a:lnTo>
                                    <a:pt x="4" y="29"/>
                                  </a:lnTo>
                                  <a:lnTo>
                                    <a:pt x="6" y="31"/>
                                  </a:lnTo>
                                  <a:lnTo>
                                    <a:pt x="6" y="33"/>
                                  </a:lnTo>
                                  <a:lnTo>
                                    <a:pt x="9" y="33"/>
                                  </a:lnTo>
                                  <a:lnTo>
                                    <a:pt x="11" y="33"/>
                                  </a:lnTo>
                                  <a:lnTo>
                                    <a:pt x="13" y="33"/>
                                  </a:lnTo>
                                  <a:lnTo>
                                    <a:pt x="13" y="31"/>
                                  </a:lnTo>
                                  <a:lnTo>
                                    <a:pt x="13" y="29"/>
                                  </a:lnTo>
                                  <a:lnTo>
                                    <a:pt x="15" y="29"/>
                                  </a:lnTo>
                                  <a:lnTo>
                                    <a:pt x="15" y="27"/>
                                  </a:lnTo>
                                  <a:lnTo>
                                    <a:pt x="15" y="25"/>
                                  </a:lnTo>
                                  <a:lnTo>
                                    <a:pt x="15" y="23"/>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29" name="Freeform 2358"/>
                            <p:cNvSpPr>
                              <a:spLocks/>
                            </p:cNvSpPr>
                            <p:nvPr/>
                          </p:nvSpPr>
                          <p:spPr bwMode="auto">
                            <a:xfrm>
                              <a:off x="2505" y="3485"/>
                              <a:ext cx="66" cy="34"/>
                            </a:xfrm>
                            <a:custGeom>
                              <a:avLst/>
                              <a:gdLst>
                                <a:gd name="T0" fmla="*/ 15 w 66"/>
                                <a:gd name="T1" fmla="*/ 23 h 34"/>
                                <a:gd name="T2" fmla="*/ 65 w 66"/>
                                <a:gd name="T3" fmla="*/ 14 h 34"/>
                                <a:gd name="T4" fmla="*/ 63 w 66"/>
                                <a:gd name="T5" fmla="*/ 2 h 34"/>
                                <a:gd name="T6" fmla="*/ 13 w 66"/>
                                <a:gd name="T7" fmla="*/ 8 h 34"/>
                                <a:gd name="T8" fmla="*/ 13 w 66"/>
                                <a:gd name="T9" fmla="*/ 6 h 34"/>
                                <a:gd name="T10" fmla="*/ 11 w 66"/>
                                <a:gd name="T11" fmla="*/ 4 h 34"/>
                                <a:gd name="T12" fmla="*/ 11 w 66"/>
                                <a:gd name="T13" fmla="*/ 2 h 34"/>
                                <a:gd name="T14" fmla="*/ 9 w 66"/>
                                <a:gd name="T15" fmla="*/ 0 h 34"/>
                                <a:gd name="T16" fmla="*/ 6 w 66"/>
                                <a:gd name="T17" fmla="*/ 0 h 34"/>
                                <a:gd name="T18" fmla="*/ 4 w 66"/>
                                <a:gd name="T19" fmla="*/ 0 h 34"/>
                                <a:gd name="T20" fmla="*/ 2 w 66"/>
                                <a:gd name="T21" fmla="*/ 0 h 34"/>
                                <a:gd name="T22" fmla="*/ 2 w 66"/>
                                <a:gd name="T23" fmla="*/ 2 h 34"/>
                                <a:gd name="T24" fmla="*/ 2 w 66"/>
                                <a:gd name="T25" fmla="*/ 4 h 34"/>
                                <a:gd name="T26" fmla="*/ 0 w 66"/>
                                <a:gd name="T27" fmla="*/ 8 h 34"/>
                                <a:gd name="T28" fmla="*/ 0 w 66"/>
                                <a:gd name="T29" fmla="*/ 10 h 34"/>
                                <a:gd name="T30" fmla="*/ 0 w 66"/>
                                <a:gd name="T31" fmla="*/ 14 h 34"/>
                                <a:gd name="T32" fmla="*/ 0 w 66"/>
                                <a:gd name="T33" fmla="*/ 16 h 34"/>
                                <a:gd name="T34" fmla="*/ 2 w 66"/>
                                <a:gd name="T35" fmla="*/ 21 h 34"/>
                                <a:gd name="T36" fmla="*/ 2 w 66"/>
                                <a:gd name="T37" fmla="*/ 25 h 34"/>
                                <a:gd name="T38" fmla="*/ 4 w 66"/>
                                <a:gd name="T39" fmla="*/ 27 h 34"/>
                                <a:gd name="T40" fmla="*/ 4 w 66"/>
                                <a:gd name="T41" fmla="*/ 29 h 34"/>
                                <a:gd name="T42" fmla="*/ 6 w 66"/>
                                <a:gd name="T43" fmla="*/ 31 h 34"/>
                                <a:gd name="T44" fmla="*/ 6 w 66"/>
                                <a:gd name="T45" fmla="*/ 33 h 34"/>
                                <a:gd name="T46" fmla="*/ 9 w 66"/>
                                <a:gd name="T47" fmla="*/ 33 h 34"/>
                                <a:gd name="T48" fmla="*/ 11 w 66"/>
                                <a:gd name="T49" fmla="*/ 33 h 34"/>
                                <a:gd name="T50" fmla="*/ 13 w 66"/>
                                <a:gd name="T51" fmla="*/ 33 h 34"/>
                                <a:gd name="T52" fmla="*/ 13 w 66"/>
                                <a:gd name="T53" fmla="*/ 31 h 34"/>
                                <a:gd name="T54" fmla="*/ 13 w 66"/>
                                <a:gd name="T55" fmla="*/ 29 h 34"/>
                                <a:gd name="T56" fmla="*/ 15 w 66"/>
                                <a:gd name="T57" fmla="*/ 29 h 34"/>
                                <a:gd name="T58" fmla="*/ 15 w 66"/>
                                <a:gd name="T59" fmla="*/ 27 h 34"/>
                                <a:gd name="T60" fmla="*/ 15 w 66"/>
                                <a:gd name="T61" fmla="*/ 25 h 34"/>
                                <a:gd name="T62" fmla="*/ 15 w 66"/>
                                <a:gd name="T63" fmla="*/ 23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34"/>
                                <a:gd name="T98" fmla="*/ 66 w 66"/>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34">
                                  <a:moveTo>
                                    <a:pt x="15" y="23"/>
                                  </a:moveTo>
                                  <a:lnTo>
                                    <a:pt x="65" y="14"/>
                                  </a:lnTo>
                                  <a:lnTo>
                                    <a:pt x="63" y="2"/>
                                  </a:lnTo>
                                  <a:lnTo>
                                    <a:pt x="13" y="8"/>
                                  </a:lnTo>
                                  <a:lnTo>
                                    <a:pt x="13" y="6"/>
                                  </a:lnTo>
                                  <a:lnTo>
                                    <a:pt x="11" y="4"/>
                                  </a:lnTo>
                                  <a:lnTo>
                                    <a:pt x="11" y="2"/>
                                  </a:lnTo>
                                  <a:lnTo>
                                    <a:pt x="9" y="0"/>
                                  </a:lnTo>
                                  <a:lnTo>
                                    <a:pt x="6" y="0"/>
                                  </a:lnTo>
                                  <a:lnTo>
                                    <a:pt x="4" y="0"/>
                                  </a:lnTo>
                                  <a:lnTo>
                                    <a:pt x="2" y="0"/>
                                  </a:lnTo>
                                  <a:lnTo>
                                    <a:pt x="2" y="2"/>
                                  </a:lnTo>
                                  <a:lnTo>
                                    <a:pt x="2" y="4"/>
                                  </a:lnTo>
                                  <a:lnTo>
                                    <a:pt x="0" y="8"/>
                                  </a:lnTo>
                                  <a:lnTo>
                                    <a:pt x="0" y="10"/>
                                  </a:lnTo>
                                  <a:lnTo>
                                    <a:pt x="0" y="14"/>
                                  </a:lnTo>
                                  <a:lnTo>
                                    <a:pt x="0" y="16"/>
                                  </a:lnTo>
                                  <a:lnTo>
                                    <a:pt x="2" y="21"/>
                                  </a:lnTo>
                                  <a:lnTo>
                                    <a:pt x="2" y="25"/>
                                  </a:lnTo>
                                  <a:lnTo>
                                    <a:pt x="4" y="27"/>
                                  </a:lnTo>
                                  <a:lnTo>
                                    <a:pt x="4" y="29"/>
                                  </a:lnTo>
                                  <a:lnTo>
                                    <a:pt x="6" y="31"/>
                                  </a:lnTo>
                                  <a:lnTo>
                                    <a:pt x="6" y="33"/>
                                  </a:lnTo>
                                  <a:lnTo>
                                    <a:pt x="9" y="33"/>
                                  </a:lnTo>
                                  <a:lnTo>
                                    <a:pt x="11" y="33"/>
                                  </a:lnTo>
                                  <a:lnTo>
                                    <a:pt x="13" y="33"/>
                                  </a:lnTo>
                                  <a:lnTo>
                                    <a:pt x="13" y="31"/>
                                  </a:lnTo>
                                  <a:lnTo>
                                    <a:pt x="13" y="29"/>
                                  </a:lnTo>
                                  <a:lnTo>
                                    <a:pt x="15" y="29"/>
                                  </a:lnTo>
                                  <a:lnTo>
                                    <a:pt x="15" y="27"/>
                                  </a:lnTo>
                                  <a:lnTo>
                                    <a:pt x="15" y="25"/>
                                  </a:lnTo>
                                  <a:lnTo>
                                    <a:pt x="15" y="23"/>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30" name="Freeform 2359"/>
                            <p:cNvSpPr>
                              <a:spLocks/>
                            </p:cNvSpPr>
                            <p:nvPr/>
                          </p:nvSpPr>
                          <p:spPr bwMode="auto">
                            <a:xfrm>
                              <a:off x="2559" y="3341"/>
                              <a:ext cx="54" cy="62"/>
                            </a:xfrm>
                            <a:custGeom>
                              <a:avLst/>
                              <a:gdLst>
                                <a:gd name="T0" fmla="*/ 13 w 54"/>
                                <a:gd name="T1" fmla="*/ 21 h 62"/>
                                <a:gd name="T2" fmla="*/ 42 w 54"/>
                                <a:gd name="T3" fmla="*/ 61 h 62"/>
                                <a:gd name="T4" fmla="*/ 42 w 54"/>
                                <a:gd name="T5" fmla="*/ 61 h 62"/>
                                <a:gd name="T6" fmla="*/ 42 w 54"/>
                                <a:gd name="T7" fmla="*/ 61 h 62"/>
                                <a:gd name="T8" fmla="*/ 42 w 54"/>
                                <a:gd name="T9" fmla="*/ 61 h 62"/>
                                <a:gd name="T10" fmla="*/ 42 w 54"/>
                                <a:gd name="T11" fmla="*/ 61 h 62"/>
                                <a:gd name="T12" fmla="*/ 42 w 54"/>
                                <a:gd name="T13" fmla="*/ 61 h 62"/>
                                <a:gd name="T14" fmla="*/ 42 w 54"/>
                                <a:gd name="T15" fmla="*/ 61 h 62"/>
                                <a:gd name="T16" fmla="*/ 42 w 54"/>
                                <a:gd name="T17" fmla="*/ 61 h 62"/>
                                <a:gd name="T18" fmla="*/ 42 w 54"/>
                                <a:gd name="T19" fmla="*/ 61 h 62"/>
                                <a:gd name="T20" fmla="*/ 53 w 54"/>
                                <a:gd name="T21" fmla="*/ 54 h 62"/>
                                <a:gd name="T22" fmla="*/ 23 w 54"/>
                                <a:gd name="T23" fmla="*/ 12 h 62"/>
                                <a:gd name="T24" fmla="*/ 25 w 54"/>
                                <a:gd name="T25" fmla="*/ 12 h 62"/>
                                <a:gd name="T26" fmla="*/ 25 w 54"/>
                                <a:gd name="T27" fmla="*/ 11 h 62"/>
                                <a:gd name="T28" fmla="*/ 27 w 54"/>
                                <a:gd name="T29" fmla="*/ 9 h 62"/>
                                <a:gd name="T30" fmla="*/ 27 w 54"/>
                                <a:gd name="T31" fmla="*/ 6 h 62"/>
                                <a:gd name="T32" fmla="*/ 29 w 54"/>
                                <a:gd name="T33" fmla="*/ 6 h 62"/>
                                <a:gd name="T34" fmla="*/ 29 w 54"/>
                                <a:gd name="T35" fmla="*/ 4 h 62"/>
                                <a:gd name="T36" fmla="*/ 29 w 54"/>
                                <a:gd name="T37" fmla="*/ 2 h 62"/>
                                <a:gd name="T38" fmla="*/ 27 w 54"/>
                                <a:gd name="T39" fmla="*/ 2 h 62"/>
                                <a:gd name="T40" fmla="*/ 27 w 54"/>
                                <a:gd name="T41" fmla="*/ 0 h 62"/>
                                <a:gd name="T42" fmla="*/ 25 w 54"/>
                                <a:gd name="T43" fmla="*/ 0 h 62"/>
                                <a:gd name="T44" fmla="*/ 23 w 54"/>
                                <a:gd name="T45" fmla="*/ 0 h 62"/>
                                <a:gd name="T46" fmla="*/ 21 w 54"/>
                                <a:gd name="T47" fmla="*/ 0 h 62"/>
                                <a:gd name="T48" fmla="*/ 19 w 54"/>
                                <a:gd name="T49" fmla="*/ 2 h 62"/>
                                <a:gd name="T50" fmla="*/ 15 w 54"/>
                                <a:gd name="T51" fmla="*/ 2 h 62"/>
                                <a:gd name="T52" fmla="*/ 13 w 54"/>
                                <a:gd name="T53" fmla="*/ 4 h 62"/>
                                <a:gd name="T54" fmla="*/ 11 w 54"/>
                                <a:gd name="T55" fmla="*/ 6 h 62"/>
                                <a:gd name="T56" fmla="*/ 7 w 54"/>
                                <a:gd name="T57" fmla="*/ 9 h 62"/>
                                <a:gd name="T58" fmla="*/ 5 w 54"/>
                                <a:gd name="T59" fmla="*/ 11 h 62"/>
                                <a:gd name="T60" fmla="*/ 2 w 54"/>
                                <a:gd name="T61" fmla="*/ 12 h 62"/>
                                <a:gd name="T62" fmla="*/ 2 w 54"/>
                                <a:gd name="T63" fmla="*/ 14 h 62"/>
                                <a:gd name="T64" fmla="*/ 0 w 54"/>
                                <a:gd name="T65" fmla="*/ 17 h 62"/>
                                <a:gd name="T66" fmla="*/ 0 w 54"/>
                                <a:gd name="T67" fmla="*/ 19 h 62"/>
                                <a:gd name="T68" fmla="*/ 0 w 54"/>
                                <a:gd name="T69" fmla="*/ 21 h 62"/>
                                <a:gd name="T70" fmla="*/ 0 w 54"/>
                                <a:gd name="T71" fmla="*/ 23 h 62"/>
                                <a:gd name="T72" fmla="*/ 0 w 54"/>
                                <a:gd name="T73" fmla="*/ 23 h 62"/>
                                <a:gd name="T74" fmla="*/ 2 w 54"/>
                                <a:gd name="T75" fmla="*/ 23 h 62"/>
                                <a:gd name="T76" fmla="*/ 5 w 54"/>
                                <a:gd name="T77" fmla="*/ 23 h 62"/>
                                <a:gd name="T78" fmla="*/ 5 w 54"/>
                                <a:gd name="T79" fmla="*/ 23 h 62"/>
                                <a:gd name="T80" fmla="*/ 7 w 54"/>
                                <a:gd name="T81" fmla="*/ 23 h 62"/>
                                <a:gd name="T82" fmla="*/ 9 w 54"/>
                                <a:gd name="T83" fmla="*/ 23 h 62"/>
                                <a:gd name="T84" fmla="*/ 11 w 54"/>
                                <a:gd name="T85" fmla="*/ 23 h 62"/>
                                <a:gd name="T86" fmla="*/ 13 w 54"/>
                                <a:gd name="T87" fmla="*/ 21 h 62"/>
                                <a:gd name="T88" fmla="*/ 13 w 54"/>
                                <a:gd name="T89" fmla="*/ 21 h 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62"/>
                                <a:gd name="T137" fmla="*/ 54 w 54"/>
                                <a:gd name="T138" fmla="*/ 62 h 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62">
                                  <a:moveTo>
                                    <a:pt x="13" y="21"/>
                                  </a:moveTo>
                                  <a:lnTo>
                                    <a:pt x="42" y="61"/>
                                  </a:lnTo>
                                  <a:lnTo>
                                    <a:pt x="53" y="54"/>
                                  </a:lnTo>
                                  <a:lnTo>
                                    <a:pt x="23" y="12"/>
                                  </a:lnTo>
                                  <a:lnTo>
                                    <a:pt x="25" y="12"/>
                                  </a:lnTo>
                                  <a:lnTo>
                                    <a:pt x="25" y="11"/>
                                  </a:lnTo>
                                  <a:lnTo>
                                    <a:pt x="27" y="9"/>
                                  </a:lnTo>
                                  <a:lnTo>
                                    <a:pt x="27" y="6"/>
                                  </a:lnTo>
                                  <a:lnTo>
                                    <a:pt x="29" y="6"/>
                                  </a:lnTo>
                                  <a:lnTo>
                                    <a:pt x="29" y="4"/>
                                  </a:lnTo>
                                  <a:lnTo>
                                    <a:pt x="29" y="2"/>
                                  </a:lnTo>
                                  <a:lnTo>
                                    <a:pt x="27" y="2"/>
                                  </a:lnTo>
                                  <a:lnTo>
                                    <a:pt x="27" y="0"/>
                                  </a:lnTo>
                                  <a:lnTo>
                                    <a:pt x="25" y="0"/>
                                  </a:lnTo>
                                  <a:lnTo>
                                    <a:pt x="23" y="0"/>
                                  </a:lnTo>
                                  <a:lnTo>
                                    <a:pt x="21" y="0"/>
                                  </a:lnTo>
                                  <a:lnTo>
                                    <a:pt x="19" y="2"/>
                                  </a:lnTo>
                                  <a:lnTo>
                                    <a:pt x="15" y="2"/>
                                  </a:lnTo>
                                  <a:lnTo>
                                    <a:pt x="13" y="4"/>
                                  </a:lnTo>
                                  <a:lnTo>
                                    <a:pt x="11" y="6"/>
                                  </a:lnTo>
                                  <a:lnTo>
                                    <a:pt x="7" y="9"/>
                                  </a:lnTo>
                                  <a:lnTo>
                                    <a:pt x="5" y="11"/>
                                  </a:lnTo>
                                  <a:lnTo>
                                    <a:pt x="2" y="12"/>
                                  </a:lnTo>
                                  <a:lnTo>
                                    <a:pt x="2" y="14"/>
                                  </a:lnTo>
                                  <a:lnTo>
                                    <a:pt x="0" y="17"/>
                                  </a:lnTo>
                                  <a:lnTo>
                                    <a:pt x="0" y="19"/>
                                  </a:lnTo>
                                  <a:lnTo>
                                    <a:pt x="0" y="21"/>
                                  </a:lnTo>
                                  <a:lnTo>
                                    <a:pt x="0" y="23"/>
                                  </a:lnTo>
                                  <a:lnTo>
                                    <a:pt x="2" y="23"/>
                                  </a:lnTo>
                                  <a:lnTo>
                                    <a:pt x="5" y="23"/>
                                  </a:lnTo>
                                  <a:lnTo>
                                    <a:pt x="7" y="23"/>
                                  </a:lnTo>
                                  <a:lnTo>
                                    <a:pt x="9" y="23"/>
                                  </a:lnTo>
                                  <a:lnTo>
                                    <a:pt x="11" y="23"/>
                                  </a:lnTo>
                                  <a:lnTo>
                                    <a:pt x="13" y="21"/>
                                  </a:lnTo>
                                </a:path>
                              </a:pathLst>
                            </a:custGeom>
                            <a:solidFill>
                              <a:srgbClr val="0000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31" name="Freeform 2360"/>
                            <p:cNvSpPr>
                              <a:spLocks/>
                            </p:cNvSpPr>
                            <p:nvPr/>
                          </p:nvSpPr>
                          <p:spPr bwMode="auto">
                            <a:xfrm>
                              <a:off x="2559" y="3341"/>
                              <a:ext cx="54" cy="62"/>
                            </a:xfrm>
                            <a:custGeom>
                              <a:avLst/>
                              <a:gdLst>
                                <a:gd name="T0" fmla="*/ 13 w 54"/>
                                <a:gd name="T1" fmla="*/ 21 h 62"/>
                                <a:gd name="T2" fmla="*/ 42 w 54"/>
                                <a:gd name="T3" fmla="*/ 61 h 62"/>
                                <a:gd name="T4" fmla="*/ 53 w 54"/>
                                <a:gd name="T5" fmla="*/ 54 h 62"/>
                                <a:gd name="T6" fmla="*/ 23 w 54"/>
                                <a:gd name="T7" fmla="*/ 12 h 62"/>
                                <a:gd name="T8" fmla="*/ 25 w 54"/>
                                <a:gd name="T9" fmla="*/ 12 h 62"/>
                                <a:gd name="T10" fmla="*/ 25 w 54"/>
                                <a:gd name="T11" fmla="*/ 11 h 62"/>
                                <a:gd name="T12" fmla="*/ 27 w 54"/>
                                <a:gd name="T13" fmla="*/ 9 h 62"/>
                                <a:gd name="T14" fmla="*/ 27 w 54"/>
                                <a:gd name="T15" fmla="*/ 6 h 62"/>
                                <a:gd name="T16" fmla="*/ 29 w 54"/>
                                <a:gd name="T17" fmla="*/ 6 h 62"/>
                                <a:gd name="T18" fmla="*/ 29 w 54"/>
                                <a:gd name="T19" fmla="*/ 4 h 62"/>
                                <a:gd name="T20" fmla="*/ 29 w 54"/>
                                <a:gd name="T21" fmla="*/ 2 h 62"/>
                                <a:gd name="T22" fmla="*/ 27 w 54"/>
                                <a:gd name="T23" fmla="*/ 2 h 62"/>
                                <a:gd name="T24" fmla="*/ 27 w 54"/>
                                <a:gd name="T25" fmla="*/ 0 h 62"/>
                                <a:gd name="T26" fmla="*/ 25 w 54"/>
                                <a:gd name="T27" fmla="*/ 0 h 62"/>
                                <a:gd name="T28" fmla="*/ 23 w 54"/>
                                <a:gd name="T29" fmla="*/ 0 h 62"/>
                                <a:gd name="T30" fmla="*/ 21 w 54"/>
                                <a:gd name="T31" fmla="*/ 0 h 62"/>
                                <a:gd name="T32" fmla="*/ 19 w 54"/>
                                <a:gd name="T33" fmla="*/ 2 h 62"/>
                                <a:gd name="T34" fmla="*/ 15 w 54"/>
                                <a:gd name="T35" fmla="*/ 2 h 62"/>
                                <a:gd name="T36" fmla="*/ 13 w 54"/>
                                <a:gd name="T37" fmla="*/ 4 h 62"/>
                                <a:gd name="T38" fmla="*/ 11 w 54"/>
                                <a:gd name="T39" fmla="*/ 6 h 62"/>
                                <a:gd name="T40" fmla="*/ 7 w 54"/>
                                <a:gd name="T41" fmla="*/ 9 h 62"/>
                                <a:gd name="T42" fmla="*/ 5 w 54"/>
                                <a:gd name="T43" fmla="*/ 11 h 62"/>
                                <a:gd name="T44" fmla="*/ 2 w 54"/>
                                <a:gd name="T45" fmla="*/ 12 h 62"/>
                                <a:gd name="T46" fmla="*/ 2 w 54"/>
                                <a:gd name="T47" fmla="*/ 14 h 62"/>
                                <a:gd name="T48" fmla="*/ 0 w 54"/>
                                <a:gd name="T49" fmla="*/ 17 h 62"/>
                                <a:gd name="T50" fmla="*/ 0 w 54"/>
                                <a:gd name="T51" fmla="*/ 19 h 62"/>
                                <a:gd name="T52" fmla="*/ 0 w 54"/>
                                <a:gd name="T53" fmla="*/ 21 h 62"/>
                                <a:gd name="T54" fmla="*/ 0 w 54"/>
                                <a:gd name="T55" fmla="*/ 23 h 62"/>
                                <a:gd name="T56" fmla="*/ 2 w 54"/>
                                <a:gd name="T57" fmla="*/ 23 h 62"/>
                                <a:gd name="T58" fmla="*/ 5 w 54"/>
                                <a:gd name="T59" fmla="*/ 23 h 62"/>
                                <a:gd name="T60" fmla="*/ 7 w 54"/>
                                <a:gd name="T61" fmla="*/ 23 h 62"/>
                                <a:gd name="T62" fmla="*/ 9 w 54"/>
                                <a:gd name="T63" fmla="*/ 23 h 62"/>
                                <a:gd name="T64" fmla="*/ 11 w 54"/>
                                <a:gd name="T65" fmla="*/ 23 h 62"/>
                                <a:gd name="T66" fmla="*/ 13 w 54"/>
                                <a:gd name="T67" fmla="*/ 21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62"/>
                                <a:gd name="T104" fmla="*/ 54 w 54"/>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62">
                                  <a:moveTo>
                                    <a:pt x="13" y="21"/>
                                  </a:moveTo>
                                  <a:lnTo>
                                    <a:pt x="42" y="61"/>
                                  </a:lnTo>
                                  <a:lnTo>
                                    <a:pt x="53" y="54"/>
                                  </a:lnTo>
                                  <a:lnTo>
                                    <a:pt x="23" y="12"/>
                                  </a:lnTo>
                                  <a:lnTo>
                                    <a:pt x="25" y="12"/>
                                  </a:lnTo>
                                  <a:lnTo>
                                    <a:pt x="25" y="11"/>
                                  </a:lnTo>
                                  <a:lnTo>
                                    <a:pt x="27" y="9"/>
                                  </a:lnTo>
                                  <a:lnTo>
                                    <a:pt x="27" y="6"/>
                                  </a:lnTo>
                                  <a:lnTo>
                                    <a:pt x="29" y="6"/>
                                  </a:lnTo>
                                  <a:lnTo>
                                    <a:pt x="29" y="4"/>
                                  </a:lnTo>
                                  <a:lnTo>
                                    <a:pt x="29" y="2"/>
                                  </a:lnTo>
                                  <a:lnTo>
                                    <a:pt x="27" y="2"/>
                                  </a:lnTo>
                                  <a:lnTo>
                                    <a:pt x="27" y="0"/>
                                  </a:lnTo>
                                  <a:lnTo>
                                    <a:pt x="25" y="0"/>
                                  </a:lnTo>
                                  <a:lnTo>
                                    <a:pt x="23" y="0"/>
                                  </a:lnTo>
                                  <a:lnTo>
                                    <a:pt x="21" y="0"/>
                                  </a:lnTo>
                                  <a:lnTo>
                                    <a:pt x="19" y="2"/>
                                  </a:lnTo>
                                  <a:lnTo>
                                    <a:pt x="15" y="2"/>
                                  </a:lnTo>
                                  <a:lnTo>
                                    <a:pt x="13" y="4"/>
                                  </a:lnTo>
                                  <a:lnTo>
                                    <a:pt x="11" y="6"/>
                                  </a:lnTo>
                                  <a:lnTo>
                                    <a:pt x="7" y="9"/>
                                  </a:lnTo>
                                  <a:lnTo>
                                    <a:pt x="5" y="11"/>
                                  </a:lnTo>
                                  <a:lnTo>
                                    <a:pt x="2" y="12"/>
                                  </a:lnTo>
                                  <a:lnTo>
                                    <a:pt x="2" y="14"/>
                                  </a:lnTo>
                                  <a:lnTo>
                                    <a:pt x="0" y="17"/>
                                  </a:lnTo>
                                  <a:lnTo>
                                    <a:pt x="0" y="19"/>
                                  </a:lnTo>
                                  <a:lnTo>
                                    <a:pt x="0" y="21"/>
                                  </a:lnTo>
                                  <a:lnTo>
                                    <a:pt x="0" y="23"/>
                                  </a:lnTo>
                                  <a:lnTo>
                                    <a:pt x="2" y="23"/>
                                  </a:lnTo>
                                  <a:lnTo>
                                    <a:pt x="5" y="23"/>
                                  </a:lnTo>
                                  <a:lnTo>
                                    <a:pt x="7" y="23"/>
                                  </a:lnTo>
                                  <a:lnTo>
                                    <a:pt x="9" y="23"/>
                                  </a:lnTo>
                                  <a:lnTo>
                                    <a:pt x="11" y="23"/>
                                  </a:lnTo>
                                  <a:lnTo>
                                    <a:pt x="13" y="21"/>
                                  </a:lnTo>
                                </a:path>
                              </a:pathLst>
                            </a:custGeom>
                            <a:noFill/>
                            <a:ln w="917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532" name="Freeform 2361"/>
                            <p:cNvSpPr>
                              <a:spLocks/>
                            </p:cNvSpPr>
                            <p:nvPr/>
                          </p:nvSpPr>
                          <p:spPr bwMode="auto">
                            <a:xfrm>
                              <a:off x="2549" y="3358"/>
                              <a:ext cx="122" cy="121"/>
                            </a:xfrm>
                            <a:custGeom>
                              <a:avLst/>
                              <a:gdLst>
                                <a:gd name="T0" fmla="*/ 0 w 122"/>
                                <a:gd name="T1" fmla="*/ 120 h 121"/>
                                <a:gd name="T2" fmla="*/ 4 w 122"/>
                                <a:gd name="T3" fmla="*/ 95 h 121"/>
                                <a:gd name="T4" fmla="*/ 10 w 122"/>
                                <a:gd name="T5" fmla="*/ 73 h 121"/>
                                <a:gd name="T6" fmla="*/ 21 w 122"/>
                                <a:gd name="T7" fmla="*/ 52 h 121"/>
                                <a:gd name="T8" fmla="*/ 35 w 122"/>
                                <a:gd name="T9" fmla="*/ 35 h 121"/>
                                <a:gd name="T10" fmla="*/ 54 w 122"/>
                                <a:gd name="T11" fmla="*/ 20 h 121"/>
                                <a:gd name="T12" fmla="*/ 75 w 122"/>
                                <a:gd name="T13" fmla="*/ 10 h 121"/>
                                <a:gd name="T14" fmla="*/ 96 w 122"/>
                                <a:gd name="T15" fmla="*/ 2 h 121"/>
                                <a:gd name="T16" fmla="*/ 121 w 122"/>
                                <a:gd name="T17" fmla="*/ 0 h 121"/>
                                <a:gd name="T18" fmla="*/ 121 w 122"/>
                                <a:gd name="T19" fmla="*/ 17 h 121"/>
                                <a:gd name="T20" fmla="*/ 100 w 122"/>
                                <a:gd name="T21" fmla="*/ 18 h 121"/>
                                <a:gd name="T22" fmla="*/ 81 w 122"/>
                                <a:gd name="T23" fmla="*/ 25 h 121"/>
                                <a:gd name="T24" fmla="*/ 63 w 122"/>
                                <a:gd name="T25" fmla="*/ 35 h 121"/>
                                <a:gd name="T26" fmla="*/ 48 w 122"/>
                                <a:gd name="T27" fmla="*/ 48 h 121"/>
                                <a:gd name="T28" fmla="*/ 35 w 122"/>
                                <a:gd name="T29" fmla="*/ 63 h 121"/>
                                <a:gd name="T30" fmla="*/ 27 w 122"/>
                                <a:gd name="T31" fmla="*/ 81 h 121"/>
                                <a:gd name="T32" fmla="*/ 21 w 122"/>
                                <a:gd name="T33" fmla="*/ 100 h 121"/>
                                <a:gd name="T34" fmla="*/ 19 w 122"/>
                                <a:gd name="T35" fmla="*/ 120 h 121"/>
                                <a:gd name="T36" fmla="*/ 0 w 122"/>
                                <a:gd name="T37" fmla="*/ 120 h 121"/>
                                <a:gd name="T38" fmla="*/ 0 w 122"/>
                                <a:gd name="T39" fmla="*/ 120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21"/>
                                <a:gd name="T62" fmla="*/ 122 w 122"/>
                                <a:gd name="T63" fmla="*/ 121 h 1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21">
                                  <a:moveTo>
                                    <a:pt x="0" y="120"/>
                                  </a:moveTo>
                                  <a:lnTo>
                                    <a:pt x="4" y="95"/>
                                  </a:lnTo>
                                  <a:lnTo>
                                    <a:pt x="10" y="73"/>
                                  </a:lnTo>
                                  <a:lnTo>
                                    <a:pt x="21" y="52"/>
                                  </a:lnTo>
                                  <a:lnTo>
                                    <a:pt x="35" y="35"/>
                                  </a:lnTo>
                                  <a:lnTo>
                                    <a:pt x="54" y="20"/>
                                  </a:lnTo>
                                  <a:lnTo>
                                    <a:pt x="75" y="10"/>
                                  </a:lnTo>
                                  <a:lnTo>
                                    <a:pt x="96" y="2"/>
                                  </a:lnTo>
                                  <a:lnTo>
                                    <a:pt x="121" y="0"/>
                                  </a:lnTo>
                                  <a:lnTo>
                                    <a:pt x="121" y="17"/>
                                  </a:lnTo>
                                  <a:lnTo>
                                    <a:pt x="100" y="18"/>
                                  </a:lnTo>
                                  <a:lnTo>
                                    <a:pt x="81" y="25"/>
                                  </a:lnTo>
                                  <a:lnTo>
                                    <a:pt x="63" y="35"/>
                                  </a:lnTo>
                                  <a:lnTo>
                                    <a:pt x="48" y="48"/>
                                  </a:lnTo>
                                  <a:lnTo>
                                    <a:pt x="35" y="63"/>
                                  </a:lnTo>
                                  <a:lnTo>
                                    <a:pt x="27" y="81"/>
                                  </a:lnTo>
                                  <a:lnTo>
                                    <a:pt x="21" y="100"/>
                                  </a:lnTo>
                                  <a:lnTo>
                                    <a:pt x="19" y="120"/>
                                  </a:lnTo>
                                  <a:lnTo>
                                    <a:pt x="0" y="120"/>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33" name="Freeform 2362"/>
                            <p:cNvSpPr>
                              <a:spLocks/>
                            </p:cNvSpPr>
                            <p:nvPr/>
                          </p:nvSpPr>
                          <p:spPr bwMode="auto">
                            <a:xfrm>
                              <a:off x="2549" y="3478"/>
                              <a:ext cx="122" cy="121"/>
                            </a:xfrm>
                            <a:custGeom>
                              <a:avLst/>
                              <a:gdLst>
                                <a:gd name="T0" fmla="*/ 121 w 122"/>
                                <a:gd name="T1" fmla="*/ 120 h 121"/>
                                <a:gd name="T2" fmla="*/ 96 w 122"/>
                                <a:gd name="T3" fmla="*/ 118 h 121"/>
                                <a:gd name="T4" fmla="*/ 75 w 122"/>
                                <a:gd name="T5" fmla="*/ 112 h 121"/>
                                <a:gd name="T6" fmla="*/ 54 w 122"/>
                                <a:gd name="T7" fmla="*/ 99 h 121"/>
                                <a:gd name="T8" fmla="*/ 35 w 122"/>
                                <a:gd name="T9" fmla="*/ 84 h 121"/>
                                <a:gd name="T10" fmla="*/ 21 w 122"/>
                                <a:gd name="T11" fmla="*/ 68 h 121"/>
                                <a:gd name="T12" fmla="*/ 10 w 122"/>
                                <a:gd name="T13" fmla="*/ 46 h 121"/>
                                <a:gd name="T14" fmla="*/ 4 w 122"/>
                                <a:gd name="T15" fmla="*/ 23 h 121"/>
                                <a:gd name="T16" fmla="*/ 0 w 122"/>
                                <a:gd name="T17" fmla="*/ 0 h 121"/>
                                <a:gd name="T18" fmla="*/ 19 w 122"/>
                                <a:gd name="T19" fmla="*/ 0 h 121"/>
                                <a:gd name="T20" fmla="*/ 21 w 122"/>
                                <a:gd name="T21" fmla="*/ 21 h 121"/>
                                <a:gd name="T22" fmla="*/ 27 w 122"/>
                                <a:gd name="T23" fmla="*/ 40 h 121"/>
                                <a:gd name="T24" fmla="*/ 35 w 122"/>
                                <a:gd name="T25" fmla="*/ 57 h 121"/>
                                <a:gd name="T26" fmla="*/ 48 w 122"/>
                                <a:gd name="T27" fmla="*/ 74 h 121"/>
                                <a:gd name="T28" fmla="*/ 63 w 122"/>
                                <a:gd name="T29" fmla="*/ 87 h 121"/>
                                <a:gd name="T30" fmla="*/ 81 w 122"/>
                                <a:gd name="T31" fmla="*/ 95 h 121"/>
                                <a:gd name="T32" fmla="*/ 100 w 122"/>
                                <a:gd name="T33" fmla="*/ 101 h 121"/>
                                <a:gd name="T34" fmla="*/ 121 w 122"/>
                                <a:gd name="T35" fmla="*/ 103 h 121"/>
                                <a:gd name="T36" fmla="*/ 121 w 122"/>
                                <a:gd name="T37" fmla="*/ 120 h 121"/>
                                <a:gd name="T38" fmla="*/ 121 w 122"/>
                                <a:gd name="T39" fmla="*/ 120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21"/>
                                <a:gd name="T62" fmla="*/ 122 w 122"/>
                                <a:gd name="T63" fmla="*/ 121 h 1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21">
                                  <a:moveTo>
                                    <a:pt x="121" y="120"/>
                                  </a:moveTo>
                                  <a:lnTo>
                                    <a:pt x="96" y="118"/>
                                  </a:lnTo>
                                  <a:lnTo>
                                    <a:pt x="75" y="112"/>
                                  </a:lnTo>
                                  <a:lnTo>
                                    <a:pt x="54" y="99"/>
                                  </a:lnTo>
                                  <a:lnTo>
                                    <a:pt x="35" y="84"/>
                                  </a:lnTo>
                                  <a:lnTo>
                                    <a:pt x="21" y="68"/>
                                  </a:lnTo>
                                  <a:lnTo>
                                    <a:pt x="10" y="46"/>
                                  </a:lnTo>
                                  <a:lnTo>
                                    <a:pt x="4" y="23"/>
                                  </a:lnTo>
                                  <a:lnTo>
                                    <a:pt x="0" y="0"/>
                                  </a:lnTo>
                                  <a:lnTo>
                                    <a:pt x="19" y="0"/>
                                  </a:lnTo>
                                  <a:lnTo>
                                    <a:pt x="21" y="21"/>
                                  </a:lnTo>
                                  <a:lnTo>
                                    <a:pt x="27" y="40"/>
                                  </a:lnTo>
                                  <a:lnTo>
                                    <a:pt x="35" y="57"/>
                                  </a:lnTo>
                                  <a:lnTo>
                                    <a:pt x="48" y="74"/>
                                  </a:lnTo>
                                  <a:lnTo>
                                    <a:pt x="63" y="87"/>
                                  </a:lnTo>
                                  <a:lnTo>
                                    <a:pt x="81" y="95"/>
                                  </a:lnTo>
                                  <a:lnTo>
                                    <a:pt x="100" y="101"/>
                                  </a:lnTo>
                                  <a:lnTo>
                                    <a:pt x="121" y="103"/>
                                  </a:lnTo>
                                  <a:lnTo>
                                    <a:pt x="121" y="120"/>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34" name="Freeform 2363"/>
                            <p:cNvSpPr>
                              <a:spLocks/>
                            </p:cNvSpPr>
                            <p:nvPr/>
                          </p:nvSpPr>
                          <p:spPr bwMode="auto">
                            <a:xfrm>
                              <a:off x="2670" y="3478"/>
                              <a:ext cx="121" cy="121"/>
                            </a:xfrm>
                            <a:custGeom>
                              <a:avLst/>
                              <a:gdLst>
                                <a:gd name="T0" fmla="*/ 120 w 121"/>
                                <a:gd name="T1" fmla="*/ 0 h 121"/>
                                <a:gd name="T2" fmla="*/ 117 w 121"/>
                                <a:gd name="T3" fmla="*/ 23 h 121"/>
                                <a:gd name="T4" fmla="*/ 111 w 121"/>
                                <a:gd name="T5" fmla="*/ 46 h 121"/>
                                <a:gd name="T6" fmla="*/ 101 w 121"/>
                                <a:gd name="T7" fmla="*/ 68 h 121"/>
                                <a:gd name="T8" fmla="*/ 86 w 121"/>
                                <a:gd name="T9" fmla="*/ 84 h 121"/>
                                <a:gd name="T10" fmla="*/ 67 w 121"/>
                                <a:gd name="T11" fmla="*/ 99 h 121"/>
                                <a:gd name="T12" fmla="*/ 46 w 121"/>
                                <a:gd name="T13" fmla="*/ 112 h 121"/>
                                <a:gd name="T14" fmla="*/ 25 w 121"/>
                                <a:gd name="T15" fmla="*/ 118 h 121"/>
                                <a:gd name="T16" fmla="*/ 0 w 121"/>
                                <a:gd name="T17" fmla="*/ 120 h 121"/>
                                <a:gd name="T18" fmla="*/ 0 w 121"/>
                                <a:gd name="T19" fmla="*/ 103 h 121"/>
                                <a:gd name="T20" fmla="*/ 21 w 121"/>
                                <a:gd name="T21" fmla="*/ 101 h 121"/>
                                <a:gd name="T22" fmla="*/ 40 w 121"/>
                                <a:gd name="T23" fmla="*/ 95 h 121"/>
                                <a:gd name="T24" fmla="*/ 59 w 121"/>
                                <a:gd name="T25" fmla="*/ 87 h 121"/>
                                <a:gd name="T26" fmla="*/ 73 w 121"/>
                                <a:gd name="T27" fmla="*/ 74 h 121"/>
                                <a:gd name="T28" fmla="*/ 86 w 121"/>
                                <a:gd name="T29" fmla="*/ 57 h 121"/>
                                <a:gd name="T30" fmla="*/ 94 w 121"/>
                                <a:gd name="T31" fmla="*/ 40 h 121"/>
                                <a:gd name="T32" fmla="*/ 101 w 121"/>
                                <a:gd name="T33" fmla="*/ 21 h 121"/>
                                <a:gd name="T34" fmla="*/ 103 w 121"/>
                                <a:gd name="T35" fmla="*/ 0 h 121"/>
                                <a:gd name="T36" fmla="*/ 120 w 121"/>
                                <a:gd name="T37" fmla="*/ 0 h 121"/>
                                <a:gd name="T38" fmla="*/ 120 w 121"/>
                                <a:gd name="T39" fmla="*/ 0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
                                <a:gd name="T61" fmla="*/ 0 h 121"/>
                                <a:gd name="T62" fmla="*/ 121 w 121"/>
                                <a:gd name="T63" fmla="*/ 121 h 1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 h="121">
                                  <a:moveTo>
                                    <a:pt x="120" y="0"/>
                                  </a:moveTo>
                                  <a:lnTo>
                                    <a:pt x="117" y="23"/>
                                  </a:lnTo>
                                  <a:lnTo>
                                    <a:pt x="111" y="46"/>
                                  </a:lnTo>
                                  <a:lnTo>
                                    <a:pt x="101" y="68"/>
                                  </a:lnTo>
                                  <a:lnTo>
                                    <a:pt x="86" y="84"/>
                                  </a:lnTo>
                                  <a:lnTo>
                                    <a:pt x="67" y="99"/>
                                  </a:lnTo>
                                  <a:lnTo>
                                    <a:pt x="46" y="112"/>
                                  </a:lnTo>
                                  <a:lnTo>
                                    <a:pt x="25" y="118"/>
                                  </a:lnTo>
                                  <a:lnTo>
                                    <a:pt x="0" y="120"/>
                                  </a:lnTo>
                                  <a:lnTo>
                                    <a:pt x="0" y="103"/>
                                  </a:lnTo>
                                  <a:lnTo>
                                    <a:pt x="21" y="101"/>
                                  </a:lnTo>
                                  <a:lnTo>
                                    <a:pt x="40" y="95"/>
                                  </a:lnTo>
                                  <a:lnTo>
                                    <a:pt x="59" y="87"/>
                                  </a:lnTo>
                                  <a:lnTo>
                                    <a:pt x="73" y="74"/>
                                  </a:lnTo>
                                  <a:lnTo>
                                    <a:pt x="86" y="57"/>
                                  </a:lnTo>
                                  <a:lnTo>
                                    <a:pt x="94" y="40"/>
                                  </a:lnTo>
                                  <a:lnTo>
                                    <a:pt x="101" y="21"/>
                                  </a:lnTo>
                                  <a:lnTo>
                                    <a:pt x="103" y="0"/>
                                  </a:lnTo>
                                  <a:lnTo>
                                    <a:pt x="120" y="0"/>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35" name="Freeform 2364"/>
                            <p:cNvSpPr>
                              <a:spLocks/>
                            </p:cNvSpPr>
                            <p:nvPr/>
                          </p:nvSpPr>
                          <p:spPr bwMode="auto">
                            <a:xfrm>
                              <a:off x="2670" y="3358"/>
                              <a:ext cx="121" cy="121"/>
                            </a:xfrm>
                            <a:custGeom>
                              <a:avLst/>
                              <a:gdLst>
                                <a:gd name="T0" fmla="*/ 0 w 121"/>
                                <a:gd name="T1" fmla="*/ 0 h 121"/>
                                <a:gd name="T2" fmla="*/ 25 w 121"/>
                                <a:gd name="T3" fmla="*/ 2 h 121"/>
                                <a:gd name="T4" fmla="*/ 46 w 121"/>
                                <a:gd name="T5" fmla="*/ 10 h 121"/>
                                <a:gd name="T6" fmla="*/ 67 w 121"/>
                                <a:gd name="T7" fmla="*/ 20 h 121"/>
                                <a:gd name="T8" fmla="*/ 86 w 121"/>
                                <a:gd name="T9" fmla="*/ 35 h 121"/>
                                <a:gd name="T10" fmla="*/ 101 w 121"/>
                                <a:gd name="T11" fmla="*/ 52 h 121"/>
                                <a:gd name="T12" fmla="*/ 111 w 121"/>
                                <a:gd name="T13" fmla="*/ 73 h 121"/>
                                <a:gd name="T14" fmla="*/ 117 w 121"/>
                                <a:gd name="T15" fmla="*/ 95 h 121"/>
                                <a:gd name="T16" fmla="*/ 120 w 121"/>
                                <a:gd name="T17" fmla="*/ 120 h 121"/>
                                <a:gd name="T18" fmla="*/ 103 w 121"/>
                                <a:gd name="T19" fmla="*/ 120 h 121"/>
                                <a:gd name="T20" fmla="*/ 101 w 121"/>
                                <a:gd name="T21" fmla="*/ 100 h 121"/>
                                <a:gd name="T22" fmla="*/ 94 w 121"/>
                                <a:gd name="T23" fmla="*/ 81 h 121"/>
                                <a:gd name="T24" fmla="*/ 86 w 121"/>
                                <a:gd name="T25" fmla="*/ 63 h 121"/>
                                <a:gd name="T26" fmla="*/ 73 w 121"/>
                                <a:gd name="T27" fmla="*/ 48 h 121"/>
                                <a:gd name="T28" fmla="*/ 59 w 121"/>
                                <a:gd name="T29" fmla="*/ 35 h 121"/>
                                <a:gd name="T30" fmla="*/ 40 w 121"/>
                                <a:gd name="T31" fmla="*/ 25 h 121"/>
                                <a:gd name="T32" fmla="*/ 21 w 121"/>
                                <a:gd name="T33" fmla="*/ 18 h 121"/>
                                <a:gd name="T34" fmla="*/ 0 w 121"/>
                                <a:gd name="T35" fmla="*/ 17 h 121"/>
                                <a:gd name="T36" fmla="*/ 0 w 121"/>
                                <a:gd name="T37" fmla="*/ 0 h 121"/>
                                <a:gd name="T38" fmla="*/ 0 w 121"/>
                                <a:gd name="T39" fmla="*/ 0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
                                <a:gd name="T61" fmla="*/ 0 h 121"/>
                                <a:gd name="T62" fmla="*/ 121 w 121"/>
                                <a:gd name="T63" fmla="*/ 121 h 1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 h="121">
                                  <a:moveTo>
                                    <a:pt x="0" y="0"/>
                                  </a:moveTo>
                                  <a:lnTo>
                                    <a:pt x="25" y="2"/>
                                  </a:lnTo>
                                  <a:lnTo>
                                    <a:pt x="46" y="10"/>
                                  </a:lnTo>
                                  <a:lnTo>
                                    <a:pt x="67" y="20"/>
                                  </a:lnTo>
                                  <a:lnTo>
                                    <a:pt x="86" y="35"/>
                                  </a:lnTo>
                                  <a:lnTo>
                                    <a:pt x="101" y="52"/>
                                  </a:lnTo>
                                  <a:lnTo>
                                    <a:pt x="111" y="73"/>
                                  </a:lnTo>
                                  <a:lnTo>
                                    <a:pt x="117" y="95"/>
                                  </a:lnTo>
                                  <a:lnTo>
                                    <a:pt x="120" y="120"/>
                                  </a:lnTo>
                                  <a:lnTo>
                                    <a:pt x="103" y="120"/>
                                  </a:lnTo>
                                  <a:lnTo>
                                    <a:pt x="101" y="100"/>
                                  </a:lnTo>
                                  <a:lnTo>
                                    <a:pt x="94" y="81"/>
                                  </a:lnTo>
                                  <a:lnTo>
                                    <a:pt x="86" y="63"/>
                                  </a:lnTo>
                                  <a:lnTo>
                                    <a:pt x="73" y="48"/>
                                  </a:lnTo>
                                  <a:lnTo>
                                    <a:pt x="59" y="35"/>
                                  </a:lnTo>
                                  <a:lnTo>
                                    <a:pt x="40" y="25"/>
                                  </a:lnTo>
                                  <a:lnTo>
                                    <a:pt x="21" y="18"/>
                                  </a:lnTo>
                                  <a:lnTo>
                                    <a:pt x="0" y="17"/>
                                  </a:lnTo>
                                  <a:lnTo>
                                    <a:pt x="0" y="0"/>
                                  </a:lnTo>
                                </a:path>
                              </a:pathLst>
                            </a:custGeom>
                            <a:solidFill>
                              <a:srgbClr val="00FFFF"/>
                            </a:solidFill>
                            <a:ln>
                              <a:noFill/>
                            </a:ln>
                            <a:extLs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tr-TR"/>
                            </a:p>
                          </p:txBody>
                        </p:sp>
                        <p:sp>
                          <p:nvSpPr>
                            <p:cNvPr id="57536" name="Line 2365"/>
                            <p:cNvSpPr>
                              <a:spLocks noChangeShapeType="1"/>
                            </p:cNvSpPr>
                            <p:nvPr/>
                          </p:nvSpPr>
                          <p:spPr bwMode="auto">
                            <a:xfrm flipH="1">
                              <a:off x="2609" y="3421"/>
                              <a:ext cx="122" cy="0"/>
                            </a:xfrm>
                            <a:prstGeom prst="line">
                              <a:avLst/>
                            </a:prstGeom>
                            <a:noFill/>
                            <a:ln w="9170">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537" name="Line 2366"/>
                            <p:cNvSpPr>
                              <a:spLocks noChangeShapeType="1"/>
                            </p:cNvSpPr>
                            <p:nvPr/>
                          </p:nvSpPr>
                          <p:spPr bwMode="auto">
                            <a:xfrm flipH="1">
                              <a:off x="2612" y="3439"/>
                              <a:ext cx="117" cy="0"/>
                            </a:xfrm>
                            <a:prstGeom prst="line">
                              <a:avLst/>
                            </a:prstGeom>
                            <a:noFill/>
                            <a:ln w="9170">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538" name="Line 2367"/>
                            <p:cNvSpPr>
                              <a:spLocks noChangeShapeType="1"/>
                            </p:cNvSpPr>
                            <p:nvPr/>
                          </p:nvSpPr>
                          <p:spPr bwMode="auto">
                            <a:xfrm flipH="1">
                              <a:off x="2618" y="3458"/>
                              <a:ext cx="104" cy="0"/>
                            </a:xfrm>
                            <a:prstGeom prst="line">
                              <a:avLst/>
                            </a:prstGeom>
                            <a:noFill/>
                            <a:ln w="9170">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539" name="Line 2368"/>
                            <p:cNvSpPr>
                              <a:spLocks noChangeShapeType="1"/>
                            </p:cNvSpPr>
                            <p:nvPr/>
                          </p:nvSpPr>
                          <p:spPr bwMode="auto">
                            <a:xfrm flipH="1">
                              <a:off x="2620" y="3476"/>
                              <a:ext cx="99" cy="0"/>
                            </a:xfrm>
                            <a:prstGeom prst="line">
                              <a:avLst/>
                            </a:prstGeom>
                            <a:noFill/>
                            <a:ln w="9170">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540" name="Line 2369"/>
                            <p:cNvSpPr>
                              <a:spLocks noChangeShapeType="1"/>
                            </p:cNvSpPr>
                            <p:nvPr/>
                          </p:nvSpPr>
                          <p:spPr bwMode="auto">
                            <a:xfrm flipH="1">
                              <a:off x="2626" y="3495"/>
                              <a:ext cx="88" cy="0"/>
                            </a:xfrm>
                            <a:prstGeom prst="line">
                              <a:avLst/>
                            </a:prstGeom>
                            <a:noFill/>
                            <a:ln w="9170">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541" name="Line 2370"/>
                            <p:cNvSpPr>
                              <a:spLocks noChangeShapeType="1"/>
                            </p:cNvSpPr>
                            <p:nvPr/>
                          </p:nvSpPr>
                          <p:spPr bwMode="auto">
                            <a:xfrm flipH="1">
                              <a:off x="2630" y="3514"/>
                              <a:ext cx="80" cy="0"/>
                            </a:xfrm>
                            <a:prstGeom prst="line">
                              <a:avLst/>
                            </a:prstGeom>
                            <a:noFill/>
                            <a:ln w="9170">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542" name="Line 2371"/>
                            <p:cNvSpPr>
                              <a:spLocks noChangeShapeType="1"/>
                            </p:cNvSpPr>
                            <p:nvPr/>
                          </p:nvSpPr>
                          <p:spPr bwMode="auto">
                            <a:xfrm flipH="1">
                              <a:off x="2641" y="3531"/>
                              <a:ext cx="58" cy="0"/>
                            </a:xfrm>
                            <a:prstGeom prst="line">
                              <a:avLst/>
                            </a:prstGeom>
                            <a:noFill/>
                            <a:ln w="9170">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543" name="Line 2372"/>
                            <p:cNvSpPr>
                              <a:spLocks noChangeShapeType="1"/>
                            </p:cNvSpPr>
                            <p:nvPr/>
                          </p:nvSpPr>
                          <p:spPr bwMode="auto">
                            <a:xfrm flipH="1">
                              <a:off x="2642" y="3550"/>
                              <a:ext cx="53" cy="0"/>
                            </a:xfrm>
                            <a:prstGeom prst="line">
                              <a:avLst/>
                            </a:prstGeom>
                            <a:noFill/>
                            <a:ln w="9170">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grpSp>
                    </p:grpSp>
                  </p:grpSp>
                </p:grpSp>
              </p:grpSp>
              <p:sp>
                <p:nvSpPr>
                  <p:cNvPr id="80197" name="Text Box 2373"/>
                  <p:cNvSpPr txBox="1">
                    <a:spLocks noChangeArrowheads="1"/>
                  </p:cNvSpPr>
                  <p:nvPr/>
                </p:nvSpPr>
                <p:spPr bwMode="auto">
                  <a:xfrm>
                    <a:off x="3648" y="3552"/>
                    <a:ext cx="1059" cy="406"/>
                  </a:xfrm>
                  <a:prstGeom prst="rect">
                    <a:avLst/>
                  </a:prstGeom>
                  <a:noFill/>
                  <a:ln w="9525">
                    <a:noFill/>
                    <a:miter lim="800000"/>
                    <a:headEnd/>
                    <a:tailEnd/>
                  </a:ln>
                  <a:effectLst/>
                </p:spPr>
                <p:txBody>
                  <a:bodyPr lIns="0" tIns="0" rIns="0" bIns="0"/>
                  <a:lstStyle/>
                  <a:p>
                    <a:pPr defTabSz="423863">
                      <a:buClr>
                        <a:srgbClr val="FFFFFF"/>
                      </a:buClr>
                      <a:buSzPct val="90000"/>
                      <a:defRPr/>
                    </a:pPr>
                    <a:r>
                      <a:rPr lang="en-US" sz="1900">
                        <a:solidFill>
                          <a:srgbClr val="0000FF"/>
                        </a:solidFill>
                        <a:effectLst>
                          <a:outerShdw blurRad="38100" dist="38100" dir="2700000" algn="tl">
                            <a:srgbClr val="000000"/>
                          </a:outerShdw>
                        </a:effectLst>
                        <a:latin typeface="Trebuchet MS" pitchFamily="34" charset="0"/>
                      </a:rPr>
                      <a:t>Reassortant</a:t>
                    </a:r>
                  </a:p>
                  <a:p>
                    <a:pPr defTabSz="423863">
                      <a:buClr>
                        <a:srgbClr val="FFFFFF"/>
                      </a:buClr>
                      <a:buSzPct val="90000"/>
                      <a:defRPr/>
                    </a:pPr>
                    <a:r>
                      <a:rPr lang="en-US" sz="1900">
                        <a:solidFill>
                          <a:srgbClr val="0000FF"/>
                        </a:solidFill>
                        <a:effectLst>
                          <a:outerShdw blurRad="38100" dist="38100" dir="2700000" algn="tl">
                            <a:srgbClr val="000000"/>
                          </a:outerShdw>
                        </a:effectLst>
                        <a:latin typeface="Trebuchet MS" pitchFamily="34" charset="0"/>
                      </a:rPr>
                      <a:t>Virus</a:t>
                    </a:r>
                    <a:r>
                      <a:rPr lang="tr-TR" sz="1900">
                        <a:solidFill>
                          <a:srgbClr val="0000FF"/>
                        </a:solidFill>
                        <a:effectLst>
                          <a:outerShdw blurRad="38100" dist="38100" dir="2700000" algn="tl">
                            <a:srgbClr val="000000"/>
                          </a:outerShdw>
                        </a:effectLst>
                        <a:latin typeface="Trebuchet MS" pitchFamily="34" charset="0"/>
                      </a:rPr>
                      <a:t> (yeniden yapılanan virus)</a:t>
                    </a:r>
                    <a:endParaRPr lang="en-US" sz="1900">
                      <a:solidFill>
                        <a:srgbClr val="0000FF"/>
                      </a:solidFill>
                      <a:effectLst>
                        <a:outerShdw blurRad="38100" dist="38100" dir="2700000" algn="tl">
                          <a:srgbClr val="000000"/>
                        </a:outerShdw>
                      </a:effectLst>
                      <a:latin typeface="Trebuchet MS" pitchFamily="34" charset="0"/>
                    </a:endParaRPr>
                  </a:p>
                </p:txBody>
              </p:sp>
            </p:grpSp>
          </p:grpSp>
        </p:grpSp>
        <p:grpSp>
          <p:nvGrpSpPr>
            <p:cNvPr id="57352" name="Group 2374"/>
            <p:cNvGrpSpPr>
              <a:grpSpLocks/>
            </p:cNvGrpSpPr>
            <p:nvPr/>
          </p:nvGrpSpPr>
          <p:grpSpPr bwMode="auto">
            <a:xfrm>
              <a:off x="2045" y="1271"/>
              <a:ext cx="2174" cy="625"/>
              <a:chOff x="2045" y="1271"/>
              <a:chExt cx="2174" cy="625"/>
            </a:xfrm>
          </p:grpSpPr>
          <p:sp>
            <p:nvSpPr>
              <p:cNvPr id="57353" name="Line 2375"/>
              <p:cNvSpPr>
                <a:spLocks noChangeShapeType="1"/>
              </p:cNvSpPr>
              <p:nvPr/>
            </p:nvSpPr>
            <p:spPr bwMode="auto">
              <a:xfrm flipV="1">
                <a:off x="2045" y="1312"/>
                <a:ext cx="2174" cy="584"/>
              </a:xfrm>
              <a:prstGeom prst="line">
                <a:avLst/>
              </a:prstGeom>
              <a:noFill/>
              <a:ln w="31496">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0200" name="Text Box 2376"/>
              <p:cNvSpPr txBox="1">
                <a:spLocks noChangeArrowheads="1"/>
              </p:cNvSpPr>
              <p:nvPr/>
            </p:nvSpPr>
            <p:spPr bwMode="auto">
              <a:xfrm rot="-786808">
                <a:off x="2540" y="1271"/>
                <a:ext cx="1236" cy="354"/>
              </a:xfrm>
              <a:prstGeom prst="rect">
                <a:avLst/>
              </a:prstGeom>
              <a:noFill/>
              <a:ln w="9525">
                <a:noFill/>
                <a:miter lim="800000"/>
                <a:headEnd/>
                <a:tailEnd/>
              </a:ln>
              <a:effectLst/>
            </p:spPr>
            <p:txBody>
              <a:bodyPr wrap="none">
                <a:spAutoFit/>
              </a:bodyPr>
              <a:lstStyle/>
              <a:p>
                <a:pPr>
                  <a:defRPr/>
                </a:pPr>
                <a:r>
                  <a:rPr lang="en-US" sz="2800" b="1">
                    <a:solidFill>
                      <a:srgbClr val="0000FF"/>
                    </a:solidFill>
                    <a:effectLst>
                      <a:outerShdw blurRad="38100" dist="38100" dir="2700000" algn="tl">
                        <a:srgbClr val="000000"/>
                      </a:outerShdw>
                    </a:effectLst>
                    <a:latin typeface="Trebuchet MS" pitchFamily="34" charset="0"/>
                  </a:rPr>
                  <a:t>D</a:t>
                </a:r>
                <a:r>
                  <a:rPr lang="tr-TR" sz="2800" b="1">
                    <a:solidFill>
                      <a:srgbClr val="0000FF"/>
                    </a:solidFill>
                    <a:effectLst>
                      <a:outerShdw blurRad="38100" dist="38100" dir="2700000" algn="tl">
                        <a:srgbClr val="000000"/>
                      </a:outerShdw>
                    </a:effectLst>
                    <a:latin typeface="Trebuchet MS" pitchFamily="34" charset="0"/>
                  </a:rPr>
                  <a:t> </a:t>
                </a:r>
                <a:r>
                  <a:rPr lang="en-US" sz="2800" b="1">
                    <a:solidFill>
                      <a:srgbClr val="0000FF"/>
                    </a:solidFill>
                    <a:effectLst>
                      <a:outerShdw blurRad="38100" dist="38100" dir="2700000" algn="tl">
                        <a:srgbClr val="000000"/>
                      </a:outerShdw>
                    </a:effectLst>
                    <a:latin typeface="Trebuchet MS" pitchFamily="34" charset="0"/>
                  </a:rPr>
                  <a:t>I</a:t>
                </a:r>
                <a:r>
                  <a:rPr lang="tr-TR" sz="2800" b="1">
                    <a:solidFill>
                      <a:srgbClr val="0000FF"/>
                    </a:solidFill>
                    <a:effectLst>
                      <a:outerShdw blurRad="38100" dist="38100" dir="2700000" algn="tl">
                        <a:srgbClr val="000000"/>
                      </a:outerShdw>
                    </a:effectLst>
                    <a:latin typeface="Trebuchet MS" pitchFamily="34" charset="0"/>
                  </a:rPr>
                  <a:t> </a:t>
                </a:r>
                <a:r>
                  <a:rPr lang="en-US" sz="2800" b="1">
                    <a:solidFill>
                      <a:srgbClr val="0000FF"/>
                    </a:solidFill>
                    <a:effectLst>
                      <a:outerShdw blurRad="38100" dist="38100" dir="2700000" algn="tl">
                        <a:srgbClr val="000000"/>
                      </a:outerShdw>
                    </a:effectLst>
                    <a:latin typeface="Trebuchet MS" pitchFamily="34" charset="0"/>
                  </a:rPr>
                  <a:t>R</a:t>
                </a:r>
                <a:r>
                  <a:rPr lang="tr-TR" sz="2800" b="1">
                    <a:solidFill>
                      <a:srgbClr val="0000FF"/>
                    </a:solidFill>
                    <a:effectLst>
                      <a:outerShdw blurRad="38100" dist="38100" dir="2700000" algn="tl">
                        <a:srgbClr val="000000"/>
                      </a:outerShdw>
                    </a:effectLst>
                    <a:latin typeface="Trebuchet MS" pitchFamily="34" charset="0"/>
                  </a:rPr>
                  <a:t> </a:t>
                </a:r>
                <a:r>
                  <a:rPr lang="en-US" sz="2800" b="1">
                    <a:solidFill>
                      <a:srgbClr val="0000FF"/>
                    </a:solidFill>
                    <a:effectLst>
                      <a:outerShdw blurRad="38100" dist="38100" dir="2700000" algn="tl">
                        <a:srgbClr val="000000"/>
                      </a:outerShdw>
                    </a:effectLst>
                    <a:latin typeface="Trebuchet MS" pitchFamily="34" charset="0"/>
                  </a:rPr>
                  <a:t>E</a:t>
                </a:r>
                <a:r>
                  <a:rPr lang="tr-TR" sz="2800" b="1">
                    <a:solidFill>
                      <a:srgbClr val="0000FF"/>
                    </a:solidFill>
                    <a:effectLst>
                      <a:outerShdw blurRad="38100" dist="38100" dir="2700000" algn="tl">
                        <a:srgbClr val="000000"/>
                      </a:outerShdw>
                    </a:effectLst>
                    <a:latin typeface="Trebuchet MS" pitchFamily="34" charset="0"/>
                  </a:rPr>
                  <a:t> K T </a:t>
                </a:r>
                <a:endParaRPr lang="en-US" sz="2800" b="1">
                  <a:solidFill>
                    <a:srgbClr val="0000FF"/>
                  </a:solidFill>
                  <a:effectLst>
                    <a:outerShdw blurRad="38100" dist="38100" dir="2700000" algn="tl">
                      <a:srgbClr val="000000"/>
                    </a:outerShdw>
                  </a:effectLst>
                  <a:latin typeface="Trebuchet MS" pitchFamily="34" charset="0"/>
                </a:endParaRPr>
              </a:p>
            </p:txBody>
          </p:sp>
        </p:grpSp>
      </p:grpSp>
      <p:sp>
        <p:nvSpPr>
          <p:cNvPr id="80201" name="Text Box 2377"/>
          <p:cNvSpPr txBox="1">
            <a:spLocks noChangeArrowheads="1"/>
          </p:cNvSpPr>
          <p:nvPr/>
        </p:nvSpPr>
        <p:spPr bwMode="auto">
          <a:xfrm>
            <a:off x="4378325" y="5492750"/>
            <a:ext cx="2293938" cy="457200"/>
          </a:xfrm>
          <a:prstGeom prst="rect">
            <a:avLst/>
          </a:prstGeom>
          <a:noFill/>
          <a:ln w="9525">
            <a:noFill/>
            <a:miter lim="800000"/>
            <a:headEnd/>
            <a:tailEnd/>
          </a:ln>
          <a:effectLst/>
        </p:spPr>
        <p:txBody>
          <a:bodyPr>
            <a:spAutoFit/>
          </a:bodyPr>
          <a:lstStyle/>
          <a:p>
            <a:pPr>
              <a:spcBef>
                <a:spcPct val="50000"/>
              </a:spcBef>
              <a:defRPr/>
            </a:pPr>
            <a:r>
              <a:rPr lang="tr-TR" sz="2400" b="1">
                <a:solidFill>
                  <a:srgbClr val="0000FF"/>
                </a:solidFill>
                <a:effectLst>
                  <a:outerShdw blurRad="38100" dist="38100" dir="2700000" algn="tl">
                    <a:srgbClr val="000000"/>
                  </a:outerShdw>
                </a:effectLst>
                <a:latin typeface="Trebuchet MS" pitchFamily="34" charset="0"/>
              </a:rPr>
              <a:t>ARA KONAK</a:t>
            </a:r>
          </a:p>
        </p:txBody>
      </p:sp>
    </p:spTree>
    <p:extLst>
      <p:ext uri="{BB962C8B-B14F-4D97-AF65-F5344CB8AC3E}">
        <p14:creationId xmlns:p14="http://schemas.microsoft.com/office/powerpoint/2010/main" val="1754595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idx="4294967295"/>
          </p:nvPr>
        </p:nvSpPr>
        <p:spPr>
          <a:xfrm>
            <a:off x="0" y="568325"/>
            <a:ext cx="7772400" cy="1470025"/>
          </a:xfrm>
        </p:spPr>
        <p:txBody>
          <a:bodyPr/>
          <a:lstStyle/>
          <a:p>
            <a:pPr>
              <a:defRPr/>
            </a:pPr>
            <a:r>
              <a:rPr lang="tr-TR" sz="4000" b="1" dirty="0" smtClean="0">
                <a:solidFill>
                  <a:srgbClr val="FF0000"/>
                </a:solidFill>
                <a:effectLst>
                  <a:outerShdw blurRad="38100" dist="38100" dir="2700000" algn="tl">
                    <a:srgbClr val="000000"/>
                  </a:outerShdw>
                </a:effectLst>
              </a:rPr>
              <a:t>          BULAŞMA</a:t>
            </a:r>
            <a:endParaRPr lang="tr-TR" sz="4000" b="1" dirty="0">
              <a:solidFill>
                <a:srgbClr val="FF0000"/>
              </a:solidFill>
              <a:effectLst>
                <a:outerShdw blurRad="38100" dist="38100" dir="2700000" algn="tl">
                  <a:srgbClr val="000000"/>
                </a:outerShdw>
              </a:effectLst>
            </a:endParaRPr>
          </a:p>
        </p:txBody>
      </p:sp>
      <p:sp>
        <p:nvSpPr>
          <p:cNvPr id="20483" name="Rectangle 3"/>
          <p:cNvSpPr>
            <a:spLocks noGrp="1" noChangeArrowheads="1"/>
          </p:cNvSpPr>
          <p:nvPr>
            <p:ph type="subTitle" idx="4294967295"/>
          </p:nvPr>
        </p:nvSpPr>
        <p:spPr>
          <a:xfrm>
            <a:off x="0" y="2132013"/>
            <a:ext cx="8162925" cy="3602037"/>
          </a:xfrm>
        </p:spPr>
        <p:txBody>
          <a:bodyPr/>
          <a:lstStyle/>
          <a:p>
            <a:pPr marL="365125" indent="-365125" algn="just">
              <a:lnSpc>
                <a:spcPct val="120000"/>
              </a:lnSpc>
              <a:defRPr/>
            </a:pPr>
            <a:r>
              <a:rPr lang="tr-TR">
                <a:solidFill>
                  <a:srgbClr val="0000FF"/>
                </a:solidFill>
                <a:effectLst>
                  <a:outerShdw blurRad="38100" dist="38100" dir="2700000" algn="tl">
                    <a:srgbClr val="000000"/>
                  </a:outerShdw>
                </a:effectLst>
              </a:rPr>
              <a:t>İnfekte damlacık çekirdekleri ile bulaşır</a:t>
            </a:r>
          </a:p>
          <a:p>
            <a:pPr marL="365125" indent="-365125" algn="just">
              <a:lnSpc>
                <a:spcPct val="120000"/>
              </a:lnSpc>
              <a:defRPr/>
            </a:pPr>
            <a:r>
              <a:rPr lang="tr-TR">
                <a:solidFill>
                  <a:srgbClr val="0000FF"/>
                </a:solidFill>
                <a:effectLst>
                  <a:outerShdw blurRad="38100" dist="38100" dir="2700000" algn="tl">
                    <a:srgbClr val="000000"/>
                  </a:outerShdw>
                </a:effectLst>
              </a:rPr>
              <a:t>Virus replikasyonu ve infeksiyon oluşmu Lokal IgA, serum IgG ve hücresel mekanizmalara bağlıdır.</a:t>
            </a:r>
          </a:p>
        </p:txBody>
      </p:sp>
    </p:spTree>
    <p:extLst>
      <p:ext uri="{BB962C8B-B14F-4D97-AF65-F5344CB8AC3E}">
        <p14:creationId xmlns:p14="http://schemas.microsoft.com/office/powerpoint/2010/main" val="35641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HIL Image 11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8915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447801"/>
            <a:ext cx="1581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3276600" y="5534026"/>
            <a:ext cx="48275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2000" b="1">
              <a:solidFill>
                <a:srgbClr val="C00000"/>
              </a:solidFill>
              <a:latin typeface="Comic Sans MS" panose="030F0702030302020204" pitchFamily="66" charset="0"/>
            </a:endParaRPr>
          </a:p>
          <a:p>
            <a:pPr eaLnBrk="1" hangingPunct="1"/>
            <a:r>
              <a:rPr lang="tr-TR" altLang="tr-TR" sz="2000" b="1">
                <a:solidFill>
                  <a:srgbClr val="C00000"/>
                </a:solidFill>
                <a:latin typeface="Comic Sans MS" panose="030F0702030302020204" pitchFamily="66" charset="0"/>
              </a:rPr>
              <a:t> - Hava yolundan</a:t>
            </a:r>
          </a:p>
          <a:p>
            <a:pPr eaLnBrk="1" hangingPunct="1"/>
            <a:r>
              <a:rPr lang="tr-TR" altLang="tr-TR" sz="2000" b="1">
                <a:solidFill>
                  <a:srgbClr val="C00000"/>
                </a:solidFill>
                <a:latin typeface="Comic Sans MS" panose="030F0702030302020204" pitchFamily="66" charset="0"/>
              </a:rPr>
              <a:t> - Hastalarla direkt temastan</a:t>
            </a:r>
          </a:p>
          <a:p>
            <a:pPr eaLnBrk="1" hangingPunct="1"/>
            <a:r>
              <a:rPr lang="tr-TR" altLang="tr-TR" sz="2000" b="1">
                <a:solidFill>
                  <a:srgbClr val="C00000"/>
                </a:solidFill>
                <a:latin typeface="Comic Sans MS" panose="030F0702030302020204" pitchFamily="66" charset="0"/>
              </a:rPr>
              <a:t> - Kontamine olmuş eşya/yüzeylerden</a:t>
            </a:r>
          </a:p>
        </p:txBody>
      </p:sp>
      <p:sp>
        <p:nvSpPr>
          <p:cNvPr id="61445" name="4 Metin kutusu"/>
          <p:cNvSpPr txBox="1">
            <a:spLocks noChangeArrowheads="1"/>
          </p:cNvSpPr>
          <p:nvPr/>
        </p:nvSpPr>
        <p:spPr bwMode="auto">
          <a:xfrm>
            <a:off x="4876801" y="1"/>
            <a:ext cx="1954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a:solidFill>
                  <a:srgbClr val="C00000"/>
                </a:solidFill>
                <a:latin typeface="Comic Sans MS" panose="030F0702030302020204" pitchFamily="66" charset="0"/>
              </a:rPr>
              <a:t>BULAŞ?</a:t>
            </a:r>
          </a:p>
        </p:txBody>
      </p:sp>
      <p:sp>
        <p:nvSpPr>
          <p:cNvPr id="61446" name="5 Slayt Numarası Yer Tutucusu"/>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2B4466F-6F37-4D70-9EF7-2FFCD726DED7}" type="slidenum">
              <a:rPr lang="tr-TR" altLang="tr-TR" sz="1000"/>
              <a:pPr algn="r" eaLnBrk="1" hangingPunct="1"/>
              <a:t>17</a:t>
            </a:fld>
            <a:endParaRPr lang="tr-TR" altLang="tr-TR" sz="1000"/>
          </a:p>
        </p:txBody>
      </p:sp>
    </p:spTree>
    <p:extLst>
      <p:ext uri="{BB962C8B-B14F-4D97-AF65-F5344CB8AC3E}">
        <p14:creationId xmlns:p14="http://schemas.microsoft.com/office/powerpoint/2010/main" val="3850513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088" y="1809751"/>
            <a:ext cx="7237412" cy="4346575"/>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31075" name="Rectangle 3"/>
          <p:cNvSpPr>
            <a:spLocks noChangeArrowheads="1"/>
          </p:cNvSpPr>
          <p:nvPr/>
        </p:nvSpPr>
        <p:spPr bwMode="black">
          <a:xfrm>
            <a:off x="3028950" y="639764"/>
            <a:ext cx="6134100" cy="815975"/>
          </a:xfrm>
          <a:prstGeom prst="rect">
            <a:avLst/>
          </a:prstGeom>
          <a:noFill/>
          <a:ln w="9525">
            <a:noFill/>
            <a:miter lim="800000"/>
            <a:headEnd/>
            <a:tailEnd/>
          </a:ln>
          <a:effectLst>
            <a:outerShdw dist="35921" dir="2700000" algn="ctr" rotWithShape="0">
              <a:srgbClr val="001A00"/>
            </a:outerShdw>
          </a:effectLst>
        </p:spPr>
        <p:txBody>
          <a:bodyPr lIns="0" tIns="0" rIns="0" bIns="0" anchor="b"/>
          <a:lstStyle/>
          <a:p>
            <a:pPr defTabSz="762000" eaLnBrk="0" hangingPunct="0">
              <a:lnSpc>
                <a:spcPct val="90000"/>
              </a:lnSpc>
              <a:defRPr/>
            </a:pPr>
            <a:r>
              <a:rPr lang="tr-TR" sz="4000" b="1">
                <a:solidFill>
                  <a:srgbClr val="CC0066"/>
                </a:solidFill>
                <a:latin typeface="Arial" charset="0"/>
              </a:rPr>
              <a:t>Influenza Viruslarının Bulaş Yolu</a:t>
            </a:r>
          </a:p>
        </p:txBody>
      </p:sp>
    </p:spTree>
    <p:extLst>
      <p:ext uri="{BB962C8B-B14F-4D97-AF65-F5344CB8AC3E}">
        <p14:creationId xmlns:p14="http://schemas.microsoft.com/office/powerpoint/2010/main" val="3838826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100"/>
            <a:ext cx="85344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AutoShape 3"/>
          <p:cNvSpPr>
            <a:spLocks noChangeArrowheads="1"/>
          </p:cNvSpPr>
          <p:nvPr/>
        </p:nvSpPr>
        <p:spPr bwMode="auto">
          <a:xfrm>
            <a:off x="3886200" y="1447800"/>
            <a:ext cx="457200" cy="381000"/>
          </a:xfrm>
          <a:prstGeom prst="rightArrow">
            <a:avLst>
              <a:gd name="adj1" fmla="val 50000"/>
              <a:gd name="adj2" fmla="val 30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2301632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432175" y="1341438"/>
            <a:ext cx="5791200" cy="3657600"/>
          </a:xfrm>
          <a:prstGeom prst="rect">
            <a:avLst/>
          </a:prstGeom>
          <a:noFill/>
          <a:ln w="9525">
            <a:noFill/>
            <a:miter lim="800000"/>
            <a:headEnd/>
            <a:tailEnd/>
          </a:ln>
          <a:effectLst/>
        </p:spPr>
        <p:txBody>
          <a:bodyPr/>
          <a:lstStyle/>
          <a:p>
            <a:pPr eaLnBrk="0" hangingPunct="0">
              <a:lnSpc>
                <a:spcPct val="120000"/>
              </a:lnSpc>
              <a:spcBef>
                <a:spcPct val="20000"/>
              </a:spcBef>
              <a:buSzPct val="90000"/>
              <a:defRPr/>
            </a:pPr>
            <a:r>
              <a:rPr lang="tr-TR" sz="3800" b="1">
                <a:solidFill>
                  <a:srgbClr val="FF0000"/>
                </a:solidFill>
                <a:effectLst>
                  <a:outerShdw blurRad="38100" dist="38100" dir="2700000" algn="tl">
                    <a:srgbClr val="000000"/>
                  </a:outerShdw>
                </a:effectLst>
                <a:latin typeface="Tahoma" pitchFamily="34" charset="0"/>
              </a:rPr>
              <a:t>ORTHOMYXOVIRIDAE</a:t>
            </a:r>
          </a:p>
          <a:p>
            <a:pPr eaLnBrk="0" hangingPunct="0">
              <a:lnSpc>
                <a:spcPct val="120000"/>
              </a:lnSpc>
              <a:spcBef>
                <a:spcPct val="20000"/>
              </a:spcBef>
              <a:buSzPct val="90000"/>
              <a:defRPr/>
            </a:pPr>
            <a:endParaRPr lang="tr-TR" sz="3800" b="1">
              <a:solidFill>
                <a:srgbClr val="FF0000"/>
              </a:solidFill>
              <a:effectLst>
                <a:outerShdw blurRad="38100" dist="38100" dir="2700000" algn="tl">
                  <a:srgbClr val="000000"/>
                </a:outerShdw>
              </a:effectLst>
              <a:latin typeface="Tahoma" pitchFamily="34" charset="0"/>
            </a:endParaRPr>
          </a:p>
          <a:p>
            <a:pPr eaLnBrk="0" hangingPunct="0">
              <a:lnSpc>
                <a:spcPct val="120000"/>
              </a:lnSpc>
              <a:spcBef>
                <a:spcPct val="20000"/>
              </a:spcBef>
              <a:buSzPct val="90000"/>
              <a:buFontTx/>
              <a:buChar char="•"/>
              <a:defRPr/>
            </a:pPr>
            <a:r>
              <a:rPr lang="tr-TR" sz="2600">
                <a:solidFill>
                  <a:srgbClr val="3333CC"/>
                </a:solidFill>
                <a:effectLst>
                  <a:outerShdw blurRad="38100" dist="38100" dir="2700000" algn="tl">
                    <a:srgbClr val="000000"/>
                  </a:outerShdw>
                </a:effectLst>
                <a:latin typeface="Tahoma" pitchFamily="34" charset="0"/>
              </a:rPr>
              <a:t> İnfluenza		   A</a:t>
            </a:r>
          </a:p>
          <a:p>
            <a:pPr eaLnBrk="0" hangingPunct="0">
              <a:lnSpc>
                <a:spcPct val="120000"/>
              </a:lnSpc>
              <a:spcBef>
                <a:spcPct val="20000"/>
              </a:spcBef>
              <a:buSzPct val="90000"/>
              <a:buFontTx/>
              <a:buChar char="•"/>
              <a:defRPr/>
            </a:pPr>
            <a:r>
              <a:rPr lang="tr-TR" sz="2600">
                <a:solidFill>
                  <a:srgbClr val="3333CC"/>
                </a:solidFill>
                <a:effectLst>
                  <a:outerShdw blurRad="38100" dist="38100" dir="2700000" algn="tl">
                    <a:srgbClr val="000000"/>
                  </a:outerShdw>
                </a:effectLst>
                <a:latin typeface="Tahoma" pitchFamily="34" charset="0"/>
              </a:rPr>
              <a:t> İnfluenza		   B</a:t>
            </a:r>
          </a:p>
          <a:p>
            <a:pPr eaLnBrk="0" hangingPunct="0">
              <a:lnSpc>
                <a:spcPct val="120000"/>
              </a:lnSpc>
              <a:spcBef>
                <a:spcPct val="20000"/>
              </a:spcBef>
              <a:buSzPct val="90000"/>
              <a:buFontTx/>
              <a:buChar char="•"/>
              <a:defRPr/>
            </a:pPr>
            <a:r>
              <a:rPr lang="tr-TR" sz="2600">
                <a:solidFill>
                  <a:srgbClr val="3333CC"/>
                </a:solidFill>
                <a:effectLst>
                  <a:outerShdw blurRad="38100" dist="38100" dir="2700000" algn="tl">
                    <a:srgbClr val="000000"/>
                  </a:outerShdw>
                </a:effectLst>
                <a:latin typeface="Tahoma" pitchFamily="34" charset="0"/>
              </a:rPr>
              <a:t> İnfluenza		   C</a:t>
            </a:r>
          </a:p>
          <a:p>
            <a:pPr eaLnBrk="0" hangingPunct="0">
              <a:lnSpc>
                <a:spcPct val="120000"/>
              </a:lnSpc>
              <a:spcBef>
                <a:spcPct val="20000"/>
              </a:spcBef>
              <a:buSzPct val="90000"/>
              <a:buFontTx/>
              <a:buChar char="•"/>
              <a:defRPr/>
            </a:pPr>
            <a:r>
              <a:rPr lang="tr-TR" sz="2600">
                <a:solidFill>
                  <a:srgbClr val="3333CC"/>
                </a:solidFill>
                <a:effectLst>
                  <a:outerShdw blurRad="38100" dist="38100" dir="2700000" algn="tl">
                    <a:srgbClr val="000000"/>
                  </a:outerShdw>
                </a:effectLst>
                <a:latin typeface="Tahoma" pitchFamily="34" charset="0"/>
              </a:rPr>
              <a:t> Thogoto virus 	   Thogoto virus</a:t>
            </a:r>
          </a:p>
          <a:p>
            <a:pPr eaLnBrk="0" hangingPunct="0">
              <a:lnSpc>
                <a:spcPct val="120000"/>
              </a:lnSpc>
              <a:spcBef>
                <a:spcPct val="20000"/>
              </a:spcBef>
              <a:buSzPct val="90000"/>
              <a:defRPr/>
            </a:pPr>
            <a:r>
              <a:rPr lang="tr-TR" sz="2600">
                <a:solidFill>
                  <a:srgbClr val="3333CC"/>
                </a:solidFill>
                <a:effectLst>
                  <a:outerShdw blurRad="38100" dist="38100" dir="2700000" algn="tl">
                    <a:srgbClr val="000000"/>
                  </a:outerShdw>
                </a:effectLst>
                <a:latin typeface="Tahoma" pitchFamily="34" charset="0"/>
              </a:rPr>
              <a:t>			   Dhori virus</a:t>
            </a:r>
          </a:p>
        </p:txBody>
      </p:sp>
      <p:sp>
        <p:nvSpPr>
          <p:cNvPr id="45059" name="Line 3"/>
          <p:cNvSpPr>
            <a:spLocks noChangeShapeType="1"/>
          </p:cNvSpPr>
          <p:nvPr/>
        </p:nvSpPr>
        <p:spPr bwMode="auto">
          <a:xfrm>
            <a:off x="5943600" y="4987925"/>
            <a:ext cx="457200" cy="0"/>
          </a:xfrm>
          <a:prstGeom prst="line">
            <a:avLst/>
          </a:prstGeom>
          <a:noFill/>
          <a:ln w="25400">
            <a:solidFill>
              <a:srgbClr val="0000CC"/>
            </a:solidFill>
            <a:round/>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45060" name="Line 4"/>
          <p:cNvSpPr>
            <a:spLocks noChangeShapeType="1"/>
          </p:cNvSpPr>
          <p:nvPr/>
        </p:nvSpPr>
        <p:spPr bwMode="auto">
          <a:xfrm>
            <a:off x="5943600" y="4987925"/>
            <a:ext cx="381000" cy="457200"/>
          </a:xfrm>
          <a:prstGeom prst="line">
            <a:avLst/>
          </a:prstGeom>
          <a:noFill/>
          <a:ln w="25400">
            <a:solidFill>
              <a:srgbClr val="0000CC"/>
            </a:solidFill>
            <a:round/>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Tree>
    <p:extLst>
      <p:ext uri="{BB962C8B-B14F-4D97-AF65-F5344CB8AC3E}">
        <p14:creationId xmlns:p14="http://schemas.microsoft.com/office/powerpoint/2010/main" val="2015537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214689" y="1206501"/>
            <a:ext cx="5915025" cy="638175"/>
          </a:xfrm>
        </p:spPr>
        <p:txBody>
          <a:bodyPr>
            <a:normAutofit fontScale="90000"/>
          </a:bodyPr>
          <a:lstStyle/>
          <a:p>
            <a:pPr>
              <a:defRPr/>
            </a:pPr>
            <a:r>
              <a:rPr lang="tr-TR" sz="4000" b="1">
                <a:solidFill>
                  <a:srgbClr val="0000CC"/>
                </a:solidFill>
                <a:effectLst>
                  <a:outerShdw blurRad="38100" dist="38100" dir="2700000" algn="tl">
                    <a:srgbClr val="000000"/>
                  </a:outerShdw>
                </a:effectLst>
              </a:rPr>
              <a:t>Laboratuvar Tanısı</a:t>
            </a:r>
          </a:p>
        </p:txBody>
      </p:sp>
      <p:sp>
        <p:nvSpPr>
          <p:cNvPr id="71683" name="Rectangle 3"/>
          <p:cNvSpPr>
            <a:spLocks noGrp="1" noChangeArrowheads="1"/>
          </p:cNvSpPr>
          <p:nvPr>
            <p:ph idx="1"/>
          </p:nvPr>
        </p:nvSpPr>
        <p:spPr>
          <a:xfrm>
            <a:off x="2652713" y="2119313"/>
            <a:ext cx="4895850" cy="2620962"/>
          </a:xfrm>
        </p:spPr>
        <p:txBody>
          <a:bodyPr/>
          <a:lstStyle/>
          <a:p>
            <a:pPr>
              <a:defRPr/>
            </a:pPr>
            <a:r>
              <a:rPr lang="tr-TR">
                <a:solidFill>
                  <a:srgbClr val="0000CC"/>
                </a:solidFill>
                <a:effectLst>
                  <a:outerShdw blurRad="38100" dist="38100" dir="2700000" algn="tl">
                    <a:srgbClr val="000000"/>
                  </a:outerShdw>
                </a:effectLst>
              </a:rPr>
              <a:t>Antijen bakılması</a:t>
            </a:r>
          </a:p>
          <a:p>
            <a:pPr>
              <a:defRPr/>
            </a:pPr>
            <a:r>
              <a:rPr lang="tr-TR">
                <a:solidFill>
                  <a:srgbClr val="0000CC"/>
                </a:solidFill>
                <a:effectLst>
                  <a:outerShdw blurRad="38100" dist="38100" dir="2700000" algn="tl">
                    <a:srgbClr val="000000"/>
                  </a:outerShdw>
                </a:effectLst>
              </a:rPr>
              <a:t>Virus izolasyonu</a:t>
            </a:r>
          </a:p>
          <a:p>
            <a:pPr>
              <a:defRPr/>
            </a:pPr>
            <a:r>
              <a:rPr lang="tr-TR">
                <a:solidFill>
                  <a:srgbClr val="0000CC"/>
                </a:solidFill>
                <a:effectLst>
                  <a:outerShdw blurRad="38100" dist="38100" dir="2700000" algn="tl">
                    <a:srgbClr val="000000"/>
                  </a:outerShdw>
                </a:effectLst>
              </a:rPr>
              <a:t>Seroloji</a:t>
            </a:r>
          </a:p>
          <a:p>
            <a:pPr>
              <a:defRPr/>
            </a:pPr>
            <a:r>
              <a:rPr lang="tr-TR">
                <a:solidFill>
                  <a:srgbClr val="0000CC"/>
                </a:solidFill>
                <a:effectLst>
                  <a:outerShdw blurRad="38100" dist="38100" dir="2700000" algn="tl">
                    <a:srgbClr val="000000"/>
                  </a:outerShdw>
                </a:effectLst>
              </a:rPr>
              <a:t>Moleküler yöntemler</a:t>
            </a:r>
          </a:p>
        </p:txBody>
      </p:sp>
      <p:sp>
        <p:nvSpPr>
          <p:cNvPr id="64516" name="AutoShape 4"/>
          <p:cNvSpPr>
            <a:spLocks/>
          </p:cNvSpPr>
          <p:nvPr/>
        </p:nvSpPr>
        <p:spPr bwMode="auto">
          <a:xfrm>
            <a:off x="6311901" y="2751139"/>
            <a:ext cx="358775" cy="936625"/>
          </a:xfrm>
          <a:prstGeom prst="rightBrace">
            <a:avLst>
              <a:gd name="adj1" fmla="val 21755"/>
              <a:gd name="adj2" fmla="val 50000"/>
            </a:avLst>
          </a:pr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71685" name="Rectangle 5"/>
          <p:cNvSpPr>
            <a:spLocks noChangeArrowheads="1"/>
          </p:cNvSpPr>
          <p:nvPr/>
        </p:nvSpPr>
        <p:spPr bwMode="auto">
          <a:xfrm>
            <a:off x="6780214" y="2751139"/>
            <a:ext cx="3563937" cy="830997"/>
          </a:xfrm>
          <a:prstGeom prst="rect">
            <a:avLst/>
          </a:prstGeom>
          <a:noFill/>
          <a:ln w="9525">
            <a:noFill/>
            <a:miter lim="800000"/>
            <a:headEnd/>
            <a:tailEnd/>
          </a:ln>
          <a:effectLst/>
        </p:spPr>
        <p:txBody>
          <a:bodyPr>
            <a:spAutoFit/>
          </a:bodyPr>
          <a:lstStyle/>
          <a:p>
            <a:pPr>
              <a:defRPr/>
            </a:pPr>
            <a:r>
              <a:rPr lang="tr-TR" sz="2400">
                <a:solidFill>
                  <a:srgbClr val="0000CC"/>
                </a:solidFill>
                <a:effectLst>
                  <a:outerShdw blurRad="38100" dist="38100" dir="2700000" algn="tl">
                    <a:srgbClr val="000000"/>
                  </a:outerShdw>
                </a:effectLst>
                <a:latin typeface="Arial" charset="0"/>
              </a:rPr>
              <a:t>Burun sürüntüsü,             boğaz sürüntüsü</a:t>
            </a:r>
          </a:p>
        </p:txBody>
      </p:sp>
    </p:spTree>
    <p:extLst>
      <p:ext uri="{BB962C8B-B14F-4D97-AF65-F5344CB8AC3E}">
        <p14:creationId xmlns:p14="http://schemas.microsoft.com/office/powerpoint/2010/main" val="2441674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144839" y="2060575"/>
            <a:ext cx="7343775" cy="4464050"/>
          </a:xfrm>
          <a:prstGeom prst="rect">
            <a:avLst/>
          </a:prstGeom>
          <a:noFill/>
          <a:ln w="9525">
            <a:noFill/>
            <a:miter lim="800000"/>
            <a:headEnd/>
            <a:tailEnd/>
          </a:ln>
          <a:effectLst/>
        </p:spPr>
        <p:txBody>
          <a:bodyPr/>
          <a:lstStyle/>
          <a:p>
            <a:pPr>
              <a:lnSpc>
                <a:spcPct val="20000"/>
              </a:lnSpc>
              <a:spcBef>
                <a:spcPct val="20000"/>
              </a:spcBef>
              <a:buSzPct val="90000"/>
              <a:defRPr/>
            </a:pPr>
            <a:endParaRPr lang="tr-TR" sz="3200" b="1">
              <a:solidFill>
                <a:srgbClr val="0000CC"/>
              </a:solidFill>
              <a:effectLst>
                <a:outerShdw blurRad="38100" dist="38100" dir="2700000" algn="tl">
                  <a:srgbClr val="000000"/>
                </a:outerShdw>
              </a:effectLst>
              <a:latin typeface="Arial" charset="0"/>
            </a:endParaRPr>
          </a:p>
          <a:p>
            <a:pPr>
              <a:lnSpc>
                <a:spcPct val="20000"/>
              </a:lnSpc>
              <a:spcBef>
                <a:spcPct val="20000"/>
              </a:spcBef>
              <a:buSzPct val="90000"/>
              <a:defRPr/>
            </a:pPr>
            <a:endParaRPr lang="tr-TR" sz="3200" b="1">
              <a:solidFill>
                <a:srgbClr val="0000CC"/>
              </a:solidFill>
              <a:effectLst>
                <a:outerShdw blurRad="38100" dist="38100" dir="2700000" algn="tl">
                  <a:srgbClr val="000000"/>
                </a:outerShdw>
              </a:effectLst>
              <a:latin typeface="Arial" charset="0"/>
            </a:endParaRPr>
          </a:p>
          <a:p>
            <a:pPr>
              <a:lnSpc>
                <a:spcPct val="20000"/>
              </a:lnSpc>
              <a:spcBef>
                <a:spcPct val="20000"/>
              </a:spcBef>
              <a:buSzPct val="90000"/>
              <a:defRPr/>
            </a:pPr>
            <a:endParaRPr lang="tr-TR" sz="3200" b="1">
              <a:solidFill>
                <a:srgbClr val="0000CC"/>
              </a:solidFill>
              <a:effectLst>
                <a:outerShdw blurRad="38100" dist="38100" dir="2700000" algn="tl">
                  <a:srgbClr val="000000"/>
                </a:outerShdw>
              </a:effectLst>
              <a:latin typeface="Arial" charset="0"/>
            </a:endParaRPr>
          </a:p>
          <a:p>
            <a:pPr>
              <a:lnSpc>
                <a:spcPct val="170000"/>
              </a:lnSpc>
              <a:spcBef>
                <a:spcPct val="20000"/>
              </a:spcBef>
              <a:buSzPct val="90000"/>
              <a:buFontTx/>
              <a:buChar char="•"/>
              <a:defRPr/>
            </a:pPr>
            <a:r>
              <a:rPr lang="tr-TR" sz="2800">
                <a:solidFill>
                  <a:srgbClr val="0000CC"/>
                </a:solidFill>
                <a:effectLst>
                  <a:outerShdw blurRad="38100" dist="38100" dir="2700000" algn="tl">
                    <a:srgbClr val="000000"/>
                  </a:outerShdw>
                </a:effectLst>
                <a:latin typeface="Arial" charset="0"/>
              </a:rPr>
              <a:t>  Embriyonlu yumurtaya ekim</a:t>
            </a:r>
          </a:p>
          <a:p>
            <a:pPr>
              <a:lnSpc>
                <a:spcPct val="170000"/>
              </a:lnSpc>
              <a:spcBef>
                <a:spcPct val="20000"/>
              </a:spcBef>
              <a:buSzPct val="90000"/>
              <a:buFontTx/>
              <a:buChar char="•"/>
              <a:defRPr/>
            </a:pPr>
            <a:r>
              <a:rPr lang="tr-TR" sz="2800">
                <a:solidFill>
                  <a:srgbClr val="0000CC"/>
                </a:solidFill>
                <a:effectLst>
                  <a:outerShdw blurRad="38100" dist="38100" dir="2700000" algn="tl">
                    <a:srgbClr val="000000"/>
                  </a:outerShdw>
                </a:effectLst>
                <a:latin typeface="Arial" charset="0"/>
              </a:rPr>
              <a:t>  Doku kültürü    a) Klasik</a:t>
            </a:r>
          </a:p>
          <a:p>
            <a:pPr>
              <a:lnSpc>
                <a:spcPct val="170000"/>
              </a:lnSpc>
              <a:spcBef>
                <a:spcPct val="20000"/>
              </a:spcBef>
              <a:buSzPct val="90000"/>
              <a:defRPr/>
            </a:pPr>
            <a:r>
              <a:rPr lang="tr-TR" sz="2800">
                <a:solidFill>
                  <a:srgbClr val="0000CC"/>
                </a:solidFill>
                <a:effectLst>
                  <a:outerShdw blurRad="38100" dist="38100" dir="2700000" algn="tl">
                    <a:srgbClr val="000000"/>
                  </a:outerShdw>
                </a:effectLst>
                <a:latin typeface="Arial" charset="0"/>
              </a:rPr>
              <a:t>			b) Shell-vial</a:t>
            </a:r>
          </a:p>
        </p:txBody>
      </p:sp>
      <p:sp>
        <p:nvSpPr>
          <p:cNvPr id="72707" name="Rectangle 3"/>
          <p:cNvSpPr>
            <a:spLocks noChangeArrowheads="1"/>
          </p:cNvSpPr>
          <p:nvPr/>
        </p:nvSpPr>
        <p:spPr bwMode="auto">
          <a:xfrm>
            <a:off x="2281239" y="1268414"/>
            <a:ext cx="4897437" cy="1214437"/>
          </a:xfrm>
          <a:prstGeom prst="rect">
            <a:avLst/>
          </a:prstGeom>
          <a:noFill/>
          <a:ln w="9525" algn="ctr">
            <a:noFill/>
            <a:miter lim="800000"/>
            <a:headEnd/>
            <a:tailEnd/>
          </a:ln>
          <a:effectLst/>
        </p:spPr>
        <p:txBody>
          <a:bodyPr anchor="ctr"/>
          <a:lstStyle/>
          <a:p>
            <a:pPr>
              <a:defRPr/>
            </a:pPr>
            <a:r>
              <a:rPr lang="tr-TR" sz="4000" b="1">
                <a:solidFill>
                  <a:srgbClr val="0000CC"/>
                </a:solidFill>
                <a:effectLst>
                  <a:outerShdw blurRad="38100" dist="38100" dir="2700000" algn="tl">
                    <a:srgbClr val="000000"/>
                  </a:outerShdw>
                </a:effectLst>
                <a:latin typeface="Trebuchet MS" pitchFamily="34" charset="0"/>
              </a:rPr>
              <a:t>Laboratuvar tanısı</a:t>
            </a:r>
          </a:p>
          <a:p>
            <a:pPr>
              <a:defRPr/>
            </a:pPr>
            <a:r>
              <a:rPr lang="tr-TR" sz="3200" b="1">
                <a:solidFill>
                  <a:srgbClr val="0000CC"/>
                </a:solidFill>
                <a:effectLst>
                  <a:outerShdw blurRad="38100" dist="38100" dir="2700000" algn="tl">
                    <a:srgbClr val="000000"/>
                  </a:outerShdw>
                </a:effectLst>
                <a:latin typeface="Trebuchet MS" pitchFamily="34" charset="0"/>
              </a:rPr>
              <a:t>Virus izolasyonu</a:t>
            </a:r>
          </a:p>
        </p:txBody>
      </p:sp>
    </p:spTree>
    <p:extLst>
      <p:ext uri="{BB962C8B-B14F-4D97-AF65-F5344CB8AC3E}">
        <p14:creationId xmlns:p14="http://schemas.microsoft.com/office/powerpoint/2010/main" val="711919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1" y="228601"/>
            <a:ext cx="8812213" cy="1325563"/>
          </a:xfrm>
        </p:spPr>
        <p:txBody>
          <a:bodyPr/>
          <a:lstStyle/>
          <a:p>
            <a:pPr>
              <a:defRPr/>
            </a:pPr>
            <a:r>
              <a:rPr lang="tr-TR" sz="3600" b="1">
                <a:solidFill>
                  <a:srgbClr val="FF0000"/>
                </a:solidFill>
                <a:effectLst>
                  <a:outerShdw blurRad="38100" dist="38100" dir="2700000" algn="tl">
                    <a:srgbClr val="000000"/>
                  </a:outerShdw>
                </a:effectLst>
              </a:rPr>
              <a:t>     Embriyonlu yumurtada virusun</a:t>
            </a:r>
            <a:br>
              <a:rPr lang="tr-TR" sz="3600" b="1">
                <a:solidFill>
                  <a:srgbClr val="FF0000"/>
                </a:solidFill>
                <a:effectLst>
                  <a:outerShdw blurRad="38100" dist="38100" dir="2700000" algn="tl">
                    <a:srgbClr val="000000"/>
                  </a:outerShdw>
                </a:effectLst>
              </a:rPr>
            </a:br>
            <a:r>
              <a:rPr lang="tr-TR" sz="3600" b="1">
                <a:solidFill>
                  <a:srgbClr val="FF0000"/>
                </a:solidFill>
                <a:effectLst>
                  <a:outerShdw blurRad="38100" dist="38100" dir="2700000" algn="tl">
                    <a:srgbClr val="000000"/>
                  </a:outerShdw>
                </a:effectLst>
              </a:rPr>
              <a:t>     üretilmesi</a:t>
            </a:r>
          </a:p>
        </p:txBody>
      </p:sp>
      <p:pic>
        <p:nvPicPr>
          <p:cNvPr id="66563" name="Picture 3" descr="slyt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856288" y="3260725"/>
            <a:ext cx="2381250" cy="1524000"/>
          </a:xfrm>
          <a:noFill/>
        </p:spPr>
      </p:pic>
    </p:spTree>
    <p:extLst>
      <p:ext uri="{BB962C8B-B14F-4D97-AF65-F5344CB8AC3E}">
        <p14:creationId xmlns:p14="http://schemas.microsoft.com/office/powerpoint/2010/main" val="4225748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tr-TR" sz="4000" b="1">
                <a:solidFill>
                  <a:srgbClr val="FF0000"/>
                </a:solidFill>
                <a:effectLst>
                  <a:outerShdw blurRad="38100" dist="38100" dir="2700000" algn="tl">
                    <a:srgbClr val="000000"/>
                  </a:outerShdw>
                </a:effectLst>
              </a:rPr>
              <a:t>   Hücre kültürü </a:t>
            </a:r>
          </a:p>
        </p:txBody>
      </p:sp>
      <p:sp>
        <p:nvSpPr>
          <p:cNvPr id="24579" name="Rectangle 3"/>
          <p:cNvSpPr>
            <a:spLocks noGrp="1" noChangeArrowheads="1"/>
          </p:cNvSpPr>
          <p:nvPr>
            <p:ph idx="1"/>
          </p:nvPr>
        </p:nvSpPr>
        <p:spPr/>
        <p:txBody>
          <a:bodyPr/>
          <a:lstStyle/>
          <a:p>
            <a:pPr algn="just">
              <a:lnSpc>
                <a:spcPct val="12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Çeşitli primer, diploid ve devamlı hücreleri- üreme genelde zayıf</a:t>
            </a:r>
          </a:p>
          <a:p>
            <a:pPr algn="just">
              <a:lnSpc>
                <a:spcPct val="12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PMK  (primer maymun böbrek    hücreleri) </a:t>
            </a:r>
          </a:p>
          <a:p>
            <a:pPr algn="just">
              <a:lnSpc>
                <a:spcPct val="12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Vero  (yeşil maymun böbrek hücresi)</a:t>
            </a:r>
          </a:p>
          <a:p>
            <a:pPr algn="just">
              <a:lnSpc>
                <a:spcPct val="12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MDCK (madin-darby canine kidney hücreleri) –en duyarlı hücre dizisi</a:t>
            </a:r>
          </a:p>
        </p:txBody>
      </p:sp>
    </p:spTree>
    <p:extLst>
      <p:ext uri="{BB962C8B-B14F-4D97-AF65-F5344CB8AC3E}">
        <p14:creationId xmlns:p14="http://schemas.microsoft.com/office/powerpoint/2010/main" val="3708032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tr-TR" b="1">
                <a:solidFill>
                  <a:srgbClr val="FF0000"/>
                </a:solidFill>
                <a:effectLst>
                  <a:outerShdw blurRad="38100" dist="38100" dir="2700000" algn="tl">
                    <a:srgbClr val="000000"/>
                  </a:outerShdw>
                </a:effectLst>
              </a:rPr>
              <a:t>   </a:t>
            </a:r>
            <a:r>
              <a:rPr lang="tr-TR" sz="3600" b="1">
                <a:solidFill>
                  <a:srgbClr val="FF0000"/>
                </a:solidFill>
                <a:effectLst>
                  <a:outerShdw blurRad="38100" dist="38100" dir="2700000" algn="tl">
                    <a:srgbClr val="000000"/>
                  </a:outerShdw>
                </a:effectLst>
              </a:rPr>
              <a:t>Hücre kültürü</a:t>
            </a:r>
          </a:p>
        </p:txBody>
      </p:sp>
      <p:sp>
        <p:nvSpPr>
          <p:cNvPr id="25603" name="Rectangle 3"/>
          <p:cNvSpPr>
            <a:spLocks noGrp="1" noChangeArrowheads="1"/>
          </p:cNvSpPr>
          <p:nvPr>
            <p:ph idx="1"/>
          </p:nvPr>
        </p:nvSpPr>
        <p:spPr>
          <a:xfrm>
            <a:off x="1992313" y="1676401"/>
            <a:ext cx="8540750" cy="4422775"/>
          </a:xfrm>
        </p:spPr>
        <p:txBody>
          <a:bodyPr>
            <a:normAutofit/>
          </a:bodyPr>
          <a:lstStyle/>
          <a:p>
            <a:pPr>
              <a:lnSpc>
                <a:spcPct val="90000"/>
              </a:lnSpc>
              <a:defRPr/>
            </a:pPr>
            <a:r>
              <a:rPr lang="tr-TR">
                <a:solidFill>
                  <a:srgbClr val="0000FF"/>
                </a:solidFill>
                <a:effectLst>
                  <a:outerShdw blurRad="38100" dist="38100" dir="2700000" algn="tl">
                    <a:srgbClr val="000000"/>
                  </a:outerShdw>
                </a:effectLst>
              </a:rPr>
              <a:t>Shell Vial;</a:t>
            </a:r>
          </a:p>
          <a:p>
            <a:pPr>
              <a:lnSpc>
                <a:spcPct val="9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   Hızlandırılmış yöntem, süre 2 - 3 gün</a:t>
            </a:r>
          </a:p>
          <a:p>
            <a:pPr>
              <a:lnSpc>
                <a:spcPct val="9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   Erken antijenlerin saptanmasında</a:t>
            </a:r>
          </a:p>
          <a:p>
            <a:pPr>
              <a:lnSpc>
                <a:spcPct val="9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   Shell vial denen küçük şişelerde</a:t>
            </a:r>
          </a:p>
          <a:p>
            <a:pPr>
              <a:lnSpc>
                <a:spcPct val="90000"/>
              </a:lnSpc>
              <a:buFont typeface="Wingdings" panose="05000000000000000000" pitchFamily="2" charset="2"/>
              <a:buChar char="Ø"/>
              <a:defRPr/>
            </a:pPr>
            <a:endParaRPr lang="tr-TR">
              <a:solidFill>
                <a:srgbClr val="0000FF"/>
              </a:solidFill>
              <a:effectLst>
                <a:outerShdw blurRad="38100" dist="38100" dir="2700000" algn="tl">
                  <a:srgbClr val="000000"/>
                </a:outerShdw>
              </a:effectLst>
            </a:endParaRPr>
          </a:p>
          <a:p>
            <a:pPr>
              <a:lnSpc>
                <a:spcPct val="90000"/>
              </a:lnSpc>
              <a:defRPr/>
            </a:pPr>
            <a:r>
              <a:rPr lang="tr-TR">
                <a:solidFill>
                  <a:srgbClr val="0000FF"/>
                </a:solidFill>
                <a:effectLst>
                  <a:outerShdw blurRad="38100" dist="38100" dir="2700000" algn="tl">
                    <a:srgbClr val="000000"/>
                  </a:outerShdw>
                </a:effectLst>
              </a:rPr>
              <a:t>Klasik hücre kültür yöntemi;</a:t>
            </a:r>
          </a:p>
          <a:p>
            <a:pPr>
              <a:lnSpc>
                <a:spcPct val="9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   Süre 5-14 gün</a:t>
            </a:r>
          </a:p>
          <a:p>
            <a:pPr>
              <a:lnSpc>
                <a:spcPct val="9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   Virus izolasyonu için</a:t>
            </a:r>
          </a:p>
          <a:p>
            <a:pPr>
              <a:lnSpc>
                <a:spcPct val="9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   12’lik ve 24’ lük pleytlerde</a:t>
            </a:r>
          </a:p>
        </p:txBody>
      </p:sp>
    </p:spTree>
    <p:extLst>
      <p:ext uri="{BB962C8B-B14F-4D97-AF65-F5344CB8AC3E}">
        <p14:creationId xmlns:p14="http://schemas.microsoft.com/office/powerpoint/2010/main" val="3869928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35188" y="1052514"/>
            <a:ext cx="7988300" cy="585787"/>
          </a:xfrm>
        </p:spPr>
        <p:txBody>
          <a:bodyPr>
            <a:normAutofit fontScale="90000"/>
          </a:bodyPr>
          <a:lstStyle/>
          <a:p>
            <a:pPr>
              <a:defRPr/>
            </a:pPr>
            <a:r>
              <a:rPr lang="tr-TR" sz="3600" b="1">
                <a:solidFill>
                  <a:srgbClr val="FF0000"/>
                </a:solidFill>
                <a:effectLst>
                  <a:outerShdw blurRad="38100" dist="38100" dir="2700000" algn="tl">
                    <a:srgbClr val="000000"/>
                  </a:outerShdw>
                </a:effectLst>
              </a:rPr>
              <a:t>Hemaglütinasyon inhibisyon deneyi</a:t>
            </a:r>
            <a:endParaRPr lang="tr-TR" b="1">
              <a:solidFill>
                <a:srgbClr val="FF0000"/>
              </a:solidFill>
              <a:effectLst>
                <a:outerShdw blurRad="38100" dist="38100" dir="2700000" algn="tl">
                  <a:srgbClr val="000000"/>
                </a:outerShdw>
              </a:effectLst>
            </a:endParaRPr>
          </a:p>
        </p:txBody>
      </p:sp>
      <p:sp>
        <p:nvSpPr>
          <p:cNvPr id="29699" name="Rectangle 3"/>
          <p:cNvSpPr>
            <a:spLocks noGrp="1" noChangeArrowheads="1"/>
          </p:cNvSpPr>
          <p:nvPr>
            <p:ph idx="1"/>
          </p:nvPr>
        </p:nvSpPr>
        <p:spPr>
          <a:xfrm>
            <a:off x="1703389" y="1989139"/>
            <a:ext cx="8713787" cy="4033837"/>
          </a:xfrm>
        </p:spPr>
        <p:txBody>
          <a:bodyPr/>
          <a:lstStyle/>
          <a:p>
            <a:pPr algn="just">
              <a:lnSpc>
                <a:spcPct val="13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Virus ve eritrosit arasındaki hemaglütinasyon reaksiyonu inhibisyona duyarlıdır </a:t>
            </a:r>
          </a:p>
          <a:p>
            <a:pPr algn="just">
              <a:lnSpc>
                <a:spcPct val="13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İnhibisyon tavuk, gelincik veya koyunda oluşturulmuş spesifik antiserumlarla gerçekleştirilir </a:t>
            </a:r>
          </a:p>
          <a:p>
            <a:pPr algn="just">
              <a:lnSpc>
                <a:spcPct val="13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Bu inhibisyondan yararlanarak influenza A/B tiplendirilmesi ve influenza A alttiplendirilmesi yapılır</a:t>
            </a:r>
          </a:p>
        </p:txBody>
      </p:sp>
    </p:spTree>
    <p:extLst>
      <p:ext uri="{BB962C8B-B14F-4D97-AF65-F5344CB8AC3E}">
        <p14:creationId xmlns:p14="http://schemas.microsoft.com/office/powerpoint/2010/main" val="2298979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tr-TR" sz="3600" b="1">
                <a:solidFill>
                  <a:srgbClr val="FF0000"/>
                </a:solidFill>
                <a:effectLst>
                  <a:outerShdw blurRad="38100" dist="38100" dir="2700000" algn="tl">
                    <a:srgbClr val="000000"/>
                  </a:outerShdw>
                </a:effectLst>
              </a:rPr>
              <a:t>    Moleküler yöntemler</a:t>
            </a:r>
            <a:endParaRPr lang="tr-TR" b="1">
              <a:solidFill>
                <a:srgbClr val="FF0000"/>
              </a:solidFill>
              <a:effectLst>
                <a:outerShdw blurRad="38100" dist="38100" dir="2700000" algn="tl">
                  <a:srgbClr val="000000"/>
                </a:outerShdw>
              </a:effectLst>
            </a:endParaRPr>
          </a:p>
        </p:txBody>
      </p:sp>
      <p:sp>
        <p:nvSpPr>
          <p:cNvPr id="30723" name="Rectangle 3"/>
          <p:cNvSpPr>
            <a:spLocks noGrp="1" noChangeArrowheads="1"/>
          </p:cNvSpPr>
          <p:nvPr>
            <p:ph idx="1"/>
          </p:nvPr>
        </p:nvSpPr>
        <p:spPr/>
        <p:txBody>
          <a:bodyPr/>
          <a:lstStyle/>
          <a:p>
            <a:pPr>
              <a:lnSpc>
                <a:spcPct val="160000"/>
              </a:lnSpc>
              <a:defRPr/>
            </a:pPr>
            <a:r>
              <a:rPr lang="tr-TR">
                <a:solidFill>
                  <a:srgbClr val="0000FF"/>
                </a:solidFill>
                <a:effectLst>
                  <a:outerShdw blurRad="38100" dist="38100" dir="2700000" algn="tl">
                    <a:srgbClr val="000000"/>
                  </a:outerShdw>
                </a:effectLst>
              </a:rPr>
              <a:t> Hibridizasyon yöntemi:</a:t>
            </a:r>
          </a:p>
          <a:p>
            <a:pPr>
              <a:lnSpc>
                <a:spcPct val="16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 Duyarlılığı orta derecede - %75 </a:t>
            </a:r>
          </a:p>
          <a:p>
            <a:pPr>
              <a:lnSpc>
                <a:spcPct val="16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 Yoğun emek gerektiren bir yöntem</a:t>
            </a:r>
          </a:p>
          <a:p>
            <a:pPr>
              <a:lnSpc>
                <a:spcPct val="160000"/>
              </a:lnSpc>
              <a:buFont typeface="Wingdings" panose="05000000000000000000" pitchFamily="2" charset="2"/>
              <a:buChar char="Ø"/>
              <a:defRPr/>
            </a:pPr>
            <a:r>
              <a:rPr lang="tr-TR">
                <a:solidFill>
                  <a:srgbClr val="0000FF"/>
                </a:solidFill>
                <a:effectLst>
                  <a:outerShdw blurRad="38100" dist="38100" dir="2700000" algn="tl">
                    <a:srgbClr val="000000"/>
                  </a:outerShdw>
                </a:effectLst>
              </a:rPr>
              <a:t> Kullanımı yaygın değil</a:t>
            </a:r>
          </a:p>
        </p:txBody>
      </p:sp>
    </p:spTree>
    <p:extLst>
      <p:ext uri="{BB962C8B-B14F-4D97-AF65-F5344CB8AC3E}">
        <p14:creationId xmlns:p14="http://schemas.microsoft.com/office/powerpoint/2010/main" val="3145913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33600" y="274638"/>
            <a:ext cx="7772400" cy="952500"/>
          </a:xfrm>
        </p:spPr>
        <p:txBody>
          <a:bodyPr/>
          <a:lstStyle/>
          <a:p>
            <a:pPr>
              <a:defRPr/>
            </a:pPr>
            <a:r>
              <a:rPr lang="tr-TR" sz="3600" b="1">
                <a:solidFill>
                  <a:srgbClr val="FF0000"/>
                </a:solidFill>
                <a:effectLst>
                  <a:outerShdw blurRad="38100" dist="38100" dir="2700000" algn="tl">
                    <a:srgbClr val="000000"/>
                  </a:outerShdw>
                </a:effectLst>
              </a:rPr>
              <a:t>Serolojik tanı testleri</a:t>
            </a:r>
            <a:endParaRPr lang="tr-TR" b="1">
              <a:solidFill>
                <a:srgbClr val="FF0000"/>
              </a:solidFill>
              <a:effectLst>
                <a:outerShdw blurRad="38100" dist="38100" dir="2700000" algn="tl">
                  <a:srgbClr val="000000"/>
                </a:outerShdw>
              </a:effectLst>
            </a:endParaRPr>
          </a:p>
        </p:txBody>
      </p:sp>
      <p:sp>
        <p:nvSpPr>
          <p:cNvPr id="31747" name="Rectangle 3"/>
          <p:cNvSpPr>
            <a:spLocks noGrp="1" noChangeArrowheads="1"/>
          </p:cNvSpPr>
          <p:nvPr>
            <p:ph idx="1"/>
          </p:nvPr>
        </p:nvSpPr>
        <p:spPr>
          <a:xfrm>
            <a:off x="1984375" y="1677989"/>
            <a:ext cx="8066088" cy="4211637"/>
          </a:xfrm>
        </p:spPr>
        <p:txBody>
          <a:bodyPr>
            <a:normAutofit/>
          </a:bodyPr>
          <a:lstStyle/>
          <a:p>
            <a:pPr algn="just">
              <a:lnSpc>
                <a:spcPct val="110000"/>
              </a:lnSpc>
              <a:defRPr/>
            </a:pPr>
            <a:r>
              <a:rPr lang="tr-TR">
                <a:solidFill>
                  <a:srgbClr val="0000FF"/>
                </a:solidFill>
                <a:effectLst>
                  <a:outerShdw blurRad="38100" dist="38100" dir="2700000" algn="tl">
                    <a:srgbClr val="000000"/>
                  </a:outerShdw>
                </a:effectLst>
              </a:rPr>
              <a:t>Klinik yönlendirmede nadiren kullanılır</a:t>
            </a:r>
          </a:p>
          <a:p>
            <a:pPr algn="just">
              <a:lnSpc>
                <a:spcPct val="110000"/>
              </a:lnSpc>
              <a:defRPr/>
            </a:pPr>
            <a:r>
              <a:rPr lang="tr-TR">
                <a:solidFill>
                  <a:srgbClr val="0000FF"/>
                </a:solidFill>
                <a:effectLst>
                  <a:outerShdw blurRad="38100" dist="38100" dir="2700000" algn="tl">
                    <a:srgbClr val="000000"/>
                  </a:outerShdw>
                </a:effectLst>
              </a:rPr>
              <a:t>Bununla beraber virus izolasyonunun ve antijen tespitinin mümkün olmadığı durumlarda retrospektif tanı olarak, </a:t>
            </a:r>
          </a:p>
          <a:p>
            <a:pPr algn="just">
              <a:lnSpc>
                <a:spcPct val="110000"/>
              </a:lnSpc>
              <a:defRPr/>
            </a:pPr>
            <a:r>
              <a:rPr lang="tr-TR">
                <a:solidFill>
                  <a:srgbClr val="0000FF"/>
                </a:solidFill>
                <a:effectLst>
                  <a:outerShdw blurRad="38100" dist="38100" dir="2700000" algn="tl">
                    <a:srgbClr val="000000"/>
                  </a:outerShdw>
                </a:effectLst>
              </a:rPr>
              <a:t>Ayrıca sürveyans çalışmalarında pekiştirici deneyler olarak kullanılabilir.</a:t>
            </a:r>
          </a:p>
          <a:p>
            <a:pPr algn="just">
              <a:lnSpc>
                <a:spcPct val="110000"/>
              </a:lnSpc>
              <a:defRPr/>
            </a:pPr>
            <a:r>
              <a:rPr lang="tr-TR">
                <a:solidFill>
                  <a:srgbClr val="0000FF"/>
                </a:solidFill>
                <a:effectLst>
                  <a:outerShdw blurRad="38100" dist="38100" dir="2700000" algn="tl">
                    <a:srgbClr val="000000"/>
                  </a:outerShdw>
                </a:effectLst>
              </a:rPr>
              <a:t>İnfluenza serolojik tanısının zorluklarından biri çift serumla değerlendirme zorunluluğu</a:t>
            </a:r>
          </a:p>
        </p:txBody>
      </p:sp>
    </p:spTree>
    <p:extLst>
      <p:ext uri="{BB962C8B-B14F-4D97-AF65-F5344CB8AC3E}">
        <p14:creationId xmlns:p14="http://schemas.microsoft.com/office/powerpoint/2010/main" val="1867334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title" idx="4294967295"/>
          </p:nvPr>
        </p:nvSpPr>
        <p:spPr>
          <a:xfrm>
            <a:off x="0" y="685800"/>
            <a:ext cx="8774113" cy="1600200"/>
          </a:xfrm>
        </p:spPr>
        <p:txBody>
          <a:bodyPr/>
          <a:lstStyle/>
          <a:p>
            <a:r>
              <a:rPr lang="tr-TR" altLang="tr-TR" sz="3200" b="1">
                <a:latin typeface="Comic Sans MS" panose="030F0702030302020204" pitchFamily="66" charset="0"/>
              </a:rPr>
              <a:t>                        </a:t>
            </a:r>
            <a:r>
              <a:rPr lang="tr-TR" altLang="tr-TR" sz="3800" b="1">
                <a:solidFill>
                  <a:srgbClr val="C00000"/>
                </a:solidFill>
                <a:latin typeface="Comic Sans MS" panose="030F0702030302020204" pitchFamily="66" charset="0"/>
              </a:rPr>
              <a:t>DOMUZ GRİBİ</a:t>
            </a:r>
            <a:br>
              <a:rPr lang="tr-TR" altLang="tr-TR" sz="3800" b="1">
                <a:solidFill>
                  <a:srgbClr val="C00000"/>
                </a:solidFill>
                <a:latin typeface="Comic Sans MS" panose="030F0702030302020204" pitchFamily="66" charset="0"/>
              </a:rPr>
            </a:br>
            <a:r>
              <a:rPr lang="tr-TR" altLang="tr-TR" sz="3800" b="1">
                <a:solidFill>
                  <a:srgbClr val="C00000"/>
                </a:solidFill>
                <a:latin typeface="Comic Sans MS" panose="030F0702030302020204" pitchFamily="66" charset="0"/>
              </a:rPr>
              <a:t>                HıNı virusu</a:t>
            </a:r>
            <a:endParaRPr lang="en-US" altLang="tr-TR" sz="3800" b="1">
              <a:solidFill>
                <a:srgbClr val="C00000"/>
              </a:solidFill>
              <a:latin typeface="Comic Sans MS" panose="030F0702030302020204" pitchFamily="66" charset="0"/>
            </a:endParaRPr>
          </a:p>
        </p:txBody>
      </p:sp>
      <p:pic>
        <p:nvPicPr>
          <p:cNvPr id="72707" name="Picture 4" descr="http://b-townblog.com/wp-content/images/pigya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105" y="22860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6" descr="http://freeyourmindonline.net/images/swine-flu-government-manufactu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860801"/>
            <a:ext cx="27432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6 Slayt Numarası Yer Tutucusu"/>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B2B6165-F906-449B-9263-A2D435E6A148}" type="slidenum">
              <a:rPr lang="tr-TR" altLang="tr-TR" sz="1000"/>
              <a:pPr algn="r" eaLnBrk="1" hangingPunct="1"/>
              <a:t>28</a:t>
            </a:fld>
            <a:endParaRPr lang="tr-TR" altLang="tr-TR" sz="1000"/>
          </a:p>
        </p:txBody>
      </p:sp>
    </p:spTree>
    <p:extLst>
      <p:ext uri="{BB962C8B-B14F-4D97-AF65-F5344CB8AC3E}">
        <p14:creationId xmlns:p14="http://schemas.microsoft.com/office/powerpoint/2010/main" val="929106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274638"/>
            <a:ext cx="8229600" cy="855662"/>
          </a:xfrm>
        </p:spPr>
        <p:txBody>
          <a:bodyPr/>
          <a:lstStyle/>
          <a:p>
            <a:pPr>
              <a:defRPr/>
            </a:pPr>
            <a:r>
              <a:rPr lang="tr-TR" sz="3600" b="1">
                <a:solidFill>
                  <a:srgbClr val="FF0000"/>
                </a:solidFill>
                <a:effectLst>
                  <a:outerShdw blurRad="38100" dist="38100" dir="2700000" algn="tl">
                    <a:srgbClr val="000000"/>
                  </a:outerShdw>
                </a:effectLst>
              </a:rPr>
              <a:t>EPİDEMİYOLOJİ</a:t>
            </a:r>
          </a:p>
        </p:txBody>
      </p:sp>
      <p:sp>
        <p:nvSpPr>
          <p:cNvPr id="33795" name="Rectangle 3"/>
          <p:cNvSpPr>
            <a:spLocks noGrp="1" noChangeArrowheads="1"/>
          </p:cNvSpPr>
          <p:nvPr>
            <p:ph type="subTitle" idx="4294967295"/>
          </p:nvPr>
        </p:nvSpPr>
        <p:spPr>
          <a:xfrm>
            <a:off x="0" y="1657350"/>
            <a:ext cx="8713788" cy="5084763"/>
          </a:xfrm>
        </p:spPr>
        <p:txBody>
          <a:bodyPr/>
          <a:lstStyle/>
          <a:p>
            <a:pPr marL="365125" indent="-365125" algn="just">
              <a:lnSpc>
                <a:spcPct val="110000"/>
              </a:lnSpc>
              <a:defRPr/>
            </a:pPr>
            <a:r>
              <a:rPr lang="tr-TR" sz="2600" b="1">
                <a:solidFill>
                  <a:srgbClr val="FF0000"/>
                </a:solidFill>
                <a:effectLst>
                  <a:outerShdw blurRad="38100" dist="38100" dir="2700000" algn="tl">
                    <a:srgbClr val="000000"/>
                  </a:outerShdw>
                </a:effectLst>
              </a:rPr>
              <a:t>PANDEMİLER:</a:t>
            </a:r>
            <a:r>
              <a:rPr lang="tr-TR" sz="2600" b="1">
                <a:solidFill>
                  <a:srgbClr val="0000FF"/>
                </a:solidFill>
                <a:effectLst>
                  <a:outerShdw blurRad="38100" dist="38100" dir="2700000" algn="tl">
                    <a:srgbClr val="000000"/>
                  </a:outerShdw>
                </a:effectLst>
              </a:rPr>
              <a:t> </a:t>
            </a:r>
            <a:r>
              <a:rPr lang="tr-TR" sz="2600">
                <a:solidFill>
                  <a:srgbClr val="0000FF"/>
                </a:solidFill>
                <a:effectLst>
                  <a:outerShdw blurRad="38100" dist="38100" dir="2700000" algn="tl">
                    <a:srgbClr val="000000"/>
                  </a:outerShdw>
                </a:effectLst>
              </a:rPr>
              <a:t>Influenza A pandemileri, bir virus yeni hemaglutinin subtipi kazandığında meydana gelir. Sonuçta yeni virus suşuna karşı antikor olmayan topluluklarda ortaya çıkar. 20. yüzyılda 3 kez antijenik şift oluşmuştur.</a:t>
            </a:r>
          </a:p>
          <a:p>
            <a:pPr marL="365125" indent="-365125" algn="just">
              <a:lnSpc>
                <a:spcPct val="110000"/>
              </a:lnSpc>
              <a:defRPr/>
            </a:pPr>
            <a:endParaRPr lang="tr-TR" sz="2600">
              <a:solidFill>
                <a:srgbClr val="0000FF"/>
              </a:solidFill>
              <a:effectLst>
                <a:outerShdw blurRad="38100" dist="38100" dir="2700000" algn="tl">
                  <a:srgbClr val="000000"/>
                </a:outerShdw>
              </a:effectLst>
            </a:endParaRPr>
          </a:p>
          <a:p>
            <a:pPr marL="365125" indent="-365125" algn="just">
              <a:lnSpc>
                <a:spcPct val="110000"/>
              </a:lnSpc>
              <a:defRPr/>
            </a:pPr>
            <a:r>
              <a:rPr lang="tr-TR" sz="2600" b="1">
                <a:solidFill>
                  <a:srgbClr val="FF0000"/>
                </a:solidFill>
                <a:effectLst>
                  <a:outerShdw blurRad="38100" dist="38100" dir="2700000" algn="tl">
                    <a:srgbClr val="000000"/>
                  </a:outerShdw>
                </a:effectLst>
              </a:rPr>
              <a:t>EPİDEMİLER</a:t>
            </a:r>
            <a:r>
              <a:rPr lang="tr-TR" sz="2600" b="1">
                <a:solidFill>
                  <a:srgbClr val="0000FF"/>
                </a:solidFill>
                <a:effectLst>
                  <a:outerShdw blurRad="38100" dist="38100" dir="2700000" algn="tl">
                    <a:srgbClr val="000000"/>
                  </a:outerShdw>
                </a:effectLst>
              </a:rPr>
              <a:t>:</a:t>
            </a:r>
            <a:r>
              <a:rPr lang="tr-TR" sz="2600">
                <a:solidFill>
                  <a:srgbClr val="0000FF"/>
                </a:solidFill>
                <a:effectLst>
                  <a:outerShdw blurRad="38100" dist="38100" dir="2700000" algn="tl">
                    <a:srgbClr val="000000"/>
                  </a:outerShdw>
                </a:effectLst>
              </a:rPr>
              <a:t> Influenza A ve B virusu ile epidemi, umutasyon sonucu minor antijenik driftler sonucu ortaya çıkar.</a:t>
            </a:r>
          </a:p>
        </p:txBody>
      </p:sp>
    </p:spTree>
    <p:extLst>
      <p:ext uri="{BB962C8B-B14F-4D97-AF65-F5344CB8AC3E}">
        <p14:creationId xmlns:p14="http://schemas.microsoft.com/office/powerpoint/2010/main" val="1851681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97325" y="333375"/>
            <a:ext cx="4546600" cy="647700"/>
          </a:xfrm>
        </p:spPr>
        <p:txBody>
          <a:bodyPr/>
          <a:lstStyle/>
          <a:p>
            <a:pPr>
              <a:defRPr/>
            </a:pPr>
            <a:r>
              <a:rPr lang="tr-TR" sz="3600" b="1">
                <a:solidFill>
                  <a:srgbClr val="0000FF"/>
                </a:solidFill>
                <a:effectLst>
                  <a:outerShdw blurRad="38100" dist="38100" dir="2700000" algn="tl">
                    <a:srgbClr val="000000"/>
                  </a:outerShdw>
                </a:effectLst>
              </a:rPr>
              <a:t>I</a:t>
            </a:r>
            <a:r>
              <a:rPr lang="fr-FR" sz="3600" b="1">
                <a:solidFill>
                  <a:srgbClr val="0000FF"/>
                </a:solidFill>
                <a:effectLst>
                  <a:outerShdw blurRad="38100" dist="38100" dir="2700000" algn="tl">
                    <a:srgbClr val="000000"/>
                  </a:outerShdw>
                </a:effectLst>
              </a:rPr>
              <a:t>nfluenza virusu</a:t>
            </a:r>
            <a:endParaRPr lang="tr-TR" sz="3600" b="1">
              <a:solidFill>
                <a:srgbClr val="0000FF"/>
              </a:solidFill>
              <a:effectLst>
                <a:outerShdw blurRad="38100" dist="38100" dir="2700000" algn="tl">
                  <a:srgbClr val="000000"/>
                </a:outerShdw>
              </a:effectLst>
            </a:endParaRPr>
          </a:p>
        </p:txBody>
      </p:sp>
      <p:graphicFrame>
        <p:nvGraphicFramePr>
          <p:cNvPr id="2050" name="Object 2"/>
          <p:cNvGraphicFramePr>
            <a:graphicFrameLocks noGrp="1" noChangeAspect="1"/>
          </p:cNvGraphicFramePr>
          <p:nvPr>
            <p:ph type="clipArt" sz="half" idx="1"/>
          </p:nvPr>
        </p:nvGraphicFramePr>
        <p:xfrm>
          <a:off x="1681163" y="1730375"/>
          <a:ext cx="4011612" cy="4105275"/>
        </p:xfrm>
        <a:graphic>
          <a:graphicData uri="http://schemas.openxmlformats.org/presentationml/2006/ole">
            <mc:AlternateContent xmlns:mc="http://schemas.openxmlformats.org/markup-compatibility/2006">
              <mc:Choice xmlns:v="urn:schemas-microsoft-com:vml" Requires="v">
                <p:oleObj spid="_x0000_s1027" name="Resim" r:id="rId3" imgW="3573072" imgH="3657345" progId="Word.Picture.8">
                  <p:embed/>
                </p:oleObj>
              </mc:Choice>
              <mc:Fallback>
                <p:oleObj name="Resim" r:id="rId3" imgW="3573072" imgH="3657345"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163" y="1730375"/>
                        <a:ext cx="4011612" cy="4105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 name="Text Box 3"/>
          <p:cNvSpPr>
            <a:spLocks noGrp="1" noChangeArrowheads="1"/>
          </p:cNvSpPr>
          <p:nvPr>
            <p:ph type="body" sz="half" idx="2"/>
          </p:nvPr>
        </p:nvSpPr>
        <p:spPr>
          <a:xfrm>
            <a:off x="5016500" y="1981200"/>
            <a:ext cx="5029200" cy="4648200"/>
          </a:xfrm>
          <a:noFill/>
        </p:spPr>
        <p:txBody>
          <a:bodyPr/>
          <a:lstStyle/>
          <a:p>
            <a:pPr>
              <a:spcBef>
                <a:spcPct val="50000"/>
              </a:spcBef>
              <a:buFontTx/>
              <a:buNone/>
            </a:pPr>
            <a:endParaRPr lang="tr-TR" altLang="tr-TR" sz="2400">
              <a:solidFill>
                <a:srgbClr val="0000FF"/>
              </a:solidFill>
              <a:latin typeface="Times New Roman" panose="02020603050405020304" pitchFamily="18" charset="0"/>
            </a:endParaRPr>
          </a:p>
          <a:p>
            <a:pPr>
              <a:spcBef>
                <a:spcPct val="50000"/>
              </a:spcBef>
              <a:buFontTx/>
              <a:buNone/>
            </a:pPr>
            <a:endParaRPr lang="tr-TR" altLang="tr-TR" sz="2400">
              <a:solidFill>
                <a:srgbClr val="0000FF"/>
              </a:solidFill>
              <a:latin typeface="Times New Roman" panose="02020603050405020304" pitchFamily="18" charset="0"/>
            </a:endParaRPr>
          </a:p>
          <a:p>
            <a:pPr>
              <a:spcBef>
                <a:spcPct val="50000"/>
              </a:spcBef>
              <a:buFontTx/>
              <a:buNone/>
            </a:pPr>
            <a:endParaRPr lang="tr-TR" altLang="tr-TR" sz="2400">
              <a:solidFill>
                <a:srgbClr val="0000FF"/>
              </a:solidFill>
              <a:latin typeface="Times New Roman" panose="02020603050405020304" pitchFamily="18" charset="0"/>
            </a:endParaRPr>
          </a:p>
        </p:txBody>
      </p:sp>
      <p:sp>
        <p:nvSpPr>
          <p:cNvPr id="74757" name="Text Box 5"/>
          <p:cNvSpPr txBox="1">
            <a:spLocks noChangeArrowheads="1"/>
          </p:cNvSpPr>
          <p:nvPr/>
        </p:nvSpPr>
        <p:spPr bwMode="auto">
          <a:xfrm>
            <a:off x="4906964" y="1587501"/>
            <a:ext cx="6084887" cy="4721225"/>
          </a:xfrm>
          <a:prstGeom prst="rect">
            <a:avLst/>
          </a:prstGeom>
          <a:noFill/>
          <a:ln w="9525">
            <a:noFill/>
            <a:miter lim="800000"/>
            <a:headEnd/>
            <a:tailEnd/>
          </a:ln>
          <a:effectLst/>
        </p:spPr>
        <p:txBody>
          <a:bodyPr>
            <a:spAutoFit/>
          </a:bodyPr>
          <a:lstStyle/>
          <a:p>
            <a:pPr marL="1160463" lvl="2" indent="-347663">
              <a:lnSpc>
                <a:spcPct val="110000"/>
              </a:lnSpc>
              <a:buFontTx/>
              <a:buChar char="•"/>
              <a:defRPr/>
            </a:pPr>
            <a:r>
              <a:rPr lang="tr-TR" sz="2300">
                <a:solidFill>
                  <a:srgbClr val="0000FF"/>
                </a:solidFill>
                <a:effectLst>
                  <a:outerShdw blurRad="38100" dist="38100" dir="2700000" algn="tl">
                    <a:srgbClr val="000000"/>
                  </a:outerShdw>
                </a:effectLst>
                <a:latin typeface="Arial" charset="0"/>
              </a:rPr>
              <a:t>T</a:t>
            </a:r>
            <a:r>
              <a:rPr lang="fr-FR" sz="2300">
                <a:solidFill>
                  <a:srgbClr val="0000FF"/>
                </a:solidFill>
                <a:effectLst>
                  <a:outerShdw blurRad="38100" dist="38100" dir="2700000" algn="tl">
                    <a:srgbClr val="000000"/>
                  </a:outerShdw>
                </a:effectLst>
                <a:latin typeface="Arial" charset="0"/>
              </a:rPr>
              <a:t>ek zincirli RNA virusu, </a:t>
            </a:r>
            <a:r>
              <a:rPr lang="tr-TR" sz="2300">
                <a:solidFill>
                  <a:srgbClr val="0000FF"/>
                </a:solidFill>
                <a:effectLst>
                  <a:outerShdw blurRad="38100" dist="38100" dir="2700000" algn="tl">
                    <a:srgbClr val="000000"/>
                  </a:outerShdw>
                </a:effectLst>
                <a:latin typeface="Arial" charset="0"/>
              </a:rPr>
              <a:t>                  </a:t>
            </a:r>
            <a:r>
              <a:rPr lang="fr-FR" sz="2300">
                <a:solidFill>
                  <a:srgbClr val="0000FF"/>
                </a:solidFill>
                <a:effectLst>
                  <a:outerShdw blurRad="38100" dist="38100" dir="2700000" algn="tl">
                    <a:srgbClr val="000000"/>
                  </a:outerShdw>
                </a:effectLst>
                <a:latin typeface="Arial" charset="0"/>
              </a:rPr>
              <a:t>genom</a:t>
            </a:r>
            <a:r>
              <a:rPr lang="tr-TR" sz="2300">
                <a:solidFill>
                  <a:srgbClr val="0000FF"/>
                </a:solidFill>
                <a:effectLst>
                  <a:outerShdw blurRad="38100" dist="38100" dir="2700000" algn="tl">
                    <a:srgbClr val="000000"/>
                  </a:outerShdw>
                </a:effectLst>
                <a:latin typeface="Arial" charset="0"/>
              </a:rPr>
              <a:t>u </a:t>
            </a:r>
            <a:r>
              <a:rPr lang="fr-FR" sz="2300">
                <a:solidFill>
                  <a:srgbClr val="0000FF"/>
                </a:solidFill>
                <a:effectLst>
                  <a:outerShdw blurRad="38100" dist="38100" dir="2700000" algn="tl">
                    <a:srgbClr val="000000"/>
                  </a:outerShdw>
                </a:effectLst>
                <a:latin typeface="Arial" charset="0"/>
              </a:rPr>
              <a:t>8 segment</a:t>
            </a:r>
            <a:r>
              <a:rPr lang="tr-TR" sz="2300">
                <a:solidFill>
                  <a:srgbClr val="0000FF"/>
                </a:solidFill>
                <a:effectLst>
                  <a:outerShdw blurRad="38100" dist="38100" dir="2700000" algn="tl">
                    <a:srgbClr val="000000"/>
                  </a:outerShdw>
                </a:effectLst>
                <a:latin typeface="Arial" charset="0"/>
              </a:rPr>
              <a:t>li</a:t>
            </a:r>
          </a:p>
          <a:p>
            <a:pPr marL="1160463" lvl="2" indent="-347663">
              <a:lnSpc>
                <a:spcPct val="110000"/>
              </a:lnSpc>
              <a:buFontTx/>
              <a:buChar char="•"/>
              <a:defRPr/>
            </a:pPr>
            <a:r>
              <a:rPr lang="fr-FR" sz="2300">
                <a:solidFill>
                  <a:srgbClr val="0000FF"/>
                </a:solidFill>
                <a:effectLst>
                  <a:outerShdw blurRad="38100" dist="38100" dir="2700000" algn="tl">
                    <a:srgbClr val="000000"/>
                  </a:outerShdw>
                </a:effectLst>
                <a:latin typeface="Arial" charset="0"/>
              </a:rPr>
              <a:t>Orthomyxovir</a:t>
            </a:r>
            <a:r>
              <a:rPr lang="tr-TR" sz="2300">
                <a:solidFill>
                  <a:srgbClr val="0000FF"/>
                </a:solidFill>
                <a:effectLst>
                  <a:outerShdw blurRad="38100" dist="38100" dir="2700000" algn="tl">
                    <a:srgbClr val="000000"/>
                  </a:outerShdw>
                </a:effectLst>
                <a:latin typeface="Arial" charset="0"/>
              </a:rPr>
              <a:t>idae </a:t>
            </a:r>
            <a:r>
              <a:rPr lang="fr-FR" sz="2300">
                <a:solidFill>
                  <a:srgbClr val="0000FF"/>
                </a:solidFill>
                <a:effectLst>
                  <a:outerShdw blurRad="38100" dist="38100" dir="2700000" algn="tl">
                    <a:srgbClr val="000000"/>
                  </a:outerShdw>
                </a:effectLst>
                <a:latin typeface="Arial" charset="0"/>
              </a:rPr>
              <a:t> ailesin</a:t>
            </a:r>
            <a:r>
              <a:rPr lang="tr-TR" sz="2300">
                <a:solidFill>
                  <a:srgbClr val="0000FF"/>
                </a:solidFill>
                <a:effectLst>
                  <a:outerShdw blurRad="38100" dist="38100" dir="2700000" algn="tl">
                    <a:srgbClr val="000000"/>
                  </a:outerShdw>
                </a:effectLst>
                <a:latin typeface="Arial" charset="0"/>
              </a:rPr>
              <a:t>de</a:t>
            </a:r>
            <a:r>
              <a:rPr lang="fr-FR" sz="2300">
                <a:solidFill>
                  <a:srgbClr val="0000FF"/>
                </a:solidFill>
                <a:effectLst>
                  <a:outerShdw blurRad="38100" dist="38100" dir="2700000" algn="tl">
                    <a:srgbClr val="000000"/>
                  </a:outerShdw>
                </a:effectLst>
                <a:latin typeface="Arial" charset="0"/>
              </a:rPr>
              <a:t>n</a:t>
            </a:r>
            <a:r>
              <a:rPr lang="tr-TR" sz="2300">
                <a:solidFill>
                  <a:srgbClr val="0000FF"/>
                </a:solidFill>
                <a:effectLst>
                  <a:outerShdw blurRad="38100" dist="38100" dir="2700000" algn="tl">
                    <a:srgbClr val="000000"/>
                  </a:outerShdw>
                </a:effectLst>
                <a:latin typeface="Arial" charset="0"/>
              </a:rPr>
              <a:t>,</a:t>
            </a:r>
            <a:r>
              <a:rPr lang="fr-FR" sz="2300">
                <a:solidFill>
                  <a:srgbClr val="0000FF"/>
                </a:solidFill>
                <a:effectLst>
                  <a:outerShdw blurRad="38100" dist="38100" dir="2700000" algn="tl">
                    <a:srgbClr val="000000"/>
                  </a:outerShdw>
                </a:effectLst>
                <a:latin typeface="Arial" charset="0"/>
              </a:rPr>
              <a:t> </a:t>
            </a:r>
            <a:r>
              <a:rPr lang="tr-TR" sz="2300">
                <a:solidFill>
                  <a:srgbClr val="0000FF"/>
                </a:solidFill>
                <a:effectLst>
                  <a:outerShdw blurRad="38100" dist="38100" dir="2700000" algn="tl">
                    <a:srgbClr val="000000"/>
                  </a:outerShdw>
                </a:effectLst>
                <a:latin typeface="Arial" charset="0"/>
              </a:rPr>
              <a:t>               zarflı, sarmal yapılı ,</a:t>
            </a:r>
            <a:r>
              <a:rPr lang="fr-FR" sz="2300">
                <a:solidFill>
                  <a:srgbClr val="0000FF"/>
                </a:solidFill>
                <a:effectLst>
                  <a:outerShdw blurRad="38100" dist="38100" dir="2700000" algn="tl">
                    <a:srgbClr val="000000"/>
                  </a:outerShdw>
                </a:effectLst>
                <a:latin typeface="Arial" charset="0"/>
              </a:rPr>
              <a:t>hemaglutinin </a:t>
            </a:r>
            <a:r>
              <a:rPr lang="tr-TR" sz="2300">
                <a:solidFill>
                  <a:srgbClr val="0000FF"/>
                </a:solidFill>
                <a:effectLst>
                  <a:outerShdw blurRad="38100" dist="38100" dir="2700000" algn="tl">
                    <a:srgbClr val="000000"/>
                  </a:outerShdw>
                </a:effectLst>
                <a:latin typeface="Arial" charset="0"/>
              </a:rPr>
              <a:t>                 </a:t>
            </a:r>
            <a:r>
              <a:rPr lang="fr-FR" sz="2300">
                <a:solidFill>
                  <a:srgbClr val="0000FF"/>
                </a:solidFill>
                <a:effectLst>
                  <a:outerShdw blurRad="38100" dist="38100" dir="2700000" algn="tl">
                    <a:srgbClr val="000000"/>
                  </a:outerShdw>
                </a:effectLst>
                <a:latin typeface="Arial" charset="0"/>
              </a:rPr>
              <a:t>ve nöraminidaz</a:t>
            </a:r>
            <a:r>
              <a:rPr lang="tr-TR" sz="2300">
                <a:solidFill>
                  <a:srgbClr val="0000FF"/>
                </a:solidFill>
                <a:effectLst>
                  <a:outerShdw blurRad="38100" dist="38100" dir="2700000" algn="tl">
                    <a:srgbClr val="000000"/>
                  </a:outerShdw>
                </a:effectLst>
                <a:latin typeface="Arial" charset="0"/>
              </a:rPr>
              <a:t> isimli </a:t>
            </a:r>
            <a:r>
              <a:rPr lang="fr-FR" sz="2300">
                <a:solidFill>
                  <a:srgbClr val="0000FF"/>
                </a:solidFill>
                <a:effectLst>
                  <a:outerShdw blurRad="38100" dist="38100" dir="2700000" algn="tl">
                    <a:srgbClr val="000000"/>
                  </a:outerShdw>
                </a:effectLst>
                <a:latin typeface="Arial" charset="0"/>
              </a:rPr>
              <a:t>2 yüzey glikoproteini</a:t>
            </a:r>
            <a:r>
              <a:rPr lang="tr-TR" sz="2300">
                <a:solidFill>
                  <a:srgbClr val="0000FF"/>
                </a:solidFill>
                <a:effectLst>
                  <a:outerShdw blurRad="38100" dist="38100" dir="2700000" algn="tl">
                    <a:srgbClr val="000000"/>
                  </a:outerShdw>
                </a:effectLst>
                <a:latin typeface="Arial" charset="0"/>
              </a:rPr>
              <a:t> var</a:t>
            </a:r>
            <a:endParaRPr lang="fr-FR" sz="2300">
              <a:solidFill>
                <a:srgbClr val="0000FF"/>
              </a:solidFill>
              <a:effectLst>
                <a:outerShdw blurRad="38100" dist="38100" dir="2700000" algn="tl">
                  <a:srgbClr val="000000"/>
                </a:outerShdw>
              </a:effectLst>
              <a:latin typeface="Arial" charset="0"/>
            </a:endParaRPr>
          </a:p>
          <a:p>
            <a:pPr marL="1160463" lvl="2" indent="-347663">
              <a:lnSpc>
                <a:spcPct val="110000"/>
              </a:lnSpc>
              <a:buFontTx/>
              <a:buChar char="•"/>
              <a:defRPr/>
            </a:pPr>
            <a:r>
              <a:rPr lang="fr-FR" sz="2300">
                <a:solidFill>
                  <a:srgbClr val="0000FF"/>
                </a:solidFill>
                <a:effectLst>
                  <a:outerShdw blurRad="38100" dist="38100" dir="2700000" algn="tl">
                    <a:srgbClr val="000000"/>
                  </a:outerShdw>
                </a:effectLst>
                <a:latin typeface="Arial" charset="0"/>
              </a:rPr>
              <a:t>Viriyonlar 80-120nm çapında </a:t>
            </a:r>
            <a:r>
              <a:rPr lang="tr-TR" sz="2300">
                <a:solidFill>
                  <a:srgbClr val="0000FF"/>
                </a:solidFill>
                <a:effectLst>
                  <a:outerShdw blurRad="38100" dist="38100" dir="2700000" algn="tl">
                    <a:srgbClr val="000000"/>
                  </a:outerShdw>
                </a:effectLst>
                <a:latin typeface="Arial" charset="0"/>
              </a:rPr>
              <a:t>yuvarlak şekilli</a:t>
            </a:r>
            <a:endParaRPr lang="fr-FR" sz="2300">
              <a:solidFill>
                <a:srgbClr val="0000FF"/>
              </a:solidFill>
              <a:effectLst>
                <a:outerShdw blurRad="38100" dist="38100" dir="2700000" algn="tl">
                  <a:srgbClr val="000000"/>
                </a:outerShdw>
              </a:effectLst>
              <a:latin typeface="Arial" charset="0"/>
            </a:endParaRPr>
          </a:p>
          <a:p>
            <a:pPr marL="1160463" lvl="2" indent="-347663">
              <a:lnSpc>
                <a:spcPct val="110000"/>
              </a:lnSpc>
              <a:buFontTx/>
              <a:buChar char="•"/>
              <a:defRPr/>
            </a:pPr>
            <a:r>
              <a:rPr lang="en-US" sz="2300">
                <a:solidFill>
                  <a:srgbClr val="0000FF"/>
                </a:solidFill>
                <a:effectLst>
                  <a:outerShdw blurRad="38100" dist="38100" dir="2700000" algn="tl">
                    <a:srgbClr val="000000"/>
                  </a:outerShdw>
                </a:effectLst>
                <a:latin typeface="Arial" charset="0"/>
              </a:rPr>
              <a:t>3 tip: A, B ve C</a:t>
            </a:r>
          </a:p>
          <a:p>
            <a:pPr marL="1160463" lvl="2" indent="-347663">
              <a:lnSpc>
                <a:spcPct val="110000"/>
              </a:lnSpc>
              <a:buFontTx/>
              <a:buChar char="•"/>
              <a:defRPr/>
            </a:pPr>
            <a:r>
              <a:rPr lang="en-US" sz="2300">
                <a:solidFill>
                  <a:srgbClr val="0000FF"/>
                </a:solidFill>
                <a:effectLst>
                  <a:outerShdw blurRad="38100" dist="38100" dir="2700000" algn="tl">
                    <a:srgbClr val="000000"/>
                  </a:outerShdw>
                </a:effectLst>
                <a:latin typeface="Arial" charset="0"/>
              </a:rPr>
              <a:t>Tip A  antijenik shift ve drifte,</a:t>
            </a:r>
            <a:r>
              <a:rPr lang="tr-TR" sz="2300">
                <a:solidFill>
                  <a:srgbClr val="0000FF"/>
                </a:solidFill>
                <a:effectLst>
                  <a:outerShdw blurRad="38100" dist="38100" dir="2700000" algn="tl">
                    <a:srgbClr val="000000"/>
                  </a:outerShdw>
                </a:effectLst>
                <a:latin typeface="Arial" charset="0"/>
              </a:rPr>
              <a:t>                               </a:t>
            </a:r>
            <a:r>
              <a:rPr lang="en-US" sz="2300">
                <a:solidFill>
                  <a:srgbClr val="0000FF"/>
                </a:solidFill>
                <a:effectLst>
                  <a:outerShdw blurRad="38100" dist="38100" dir="2700000" algn="tl">
                    <a:srgbClr val="000000"/>
                  </a:outerShdw>
                </a:effectLst>
                <a:latin typeface="Arial" charset="0"/>
              </a:rPr>
              <a:t>tip B sadece antijenik drifte uğrar, </a:t>
            </a:r>
            <a:r>
              <a:rPr lang="tr-TR" sz="2300">
                <a:solidFill>
                  <a:srgbClr val="0000FF"/>
                </a:solidFill>
                <a:effectLst>
                  <a:outerShdw blurRad="38100" dist="38100" dir="2700000" algn="tl">
                    <a:srgbClr val="000000"/>
                  </a:outerShdw>
                </a:effectLst>
                <a:latin typeface="Arial" charset="0"/>
              </a:rPr>
              <a:t>                   </a:t>
            </a:r>
            <a:r>
              <a:rPr lang="en-US" sz="2300">
                <a:solidFill>
                  <a:srgbClr val="0000FF"/>
                </a:solidFill>
                <a:effectLst>
                  <a:outerShdw blurRad="38100" dist="38100" dir="2700000" algn="tl">
                    <a:srgbClr val="000000"/>
                  </a:outerShdw>
                </a:effectLst>
                <a:latin typeface="Arial" charset="0"/>
              </a:rPr>
              <a:t>tip C ise stabildir</a:t>
            </a:r>
            <a:endParaRPr lang="tr-TR" sz="2300">
              <a:solidFill>
                <a:srgbClr val="0000FF"/>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767354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tr-TR" sz="4000">
                <a:solidFill>
                  <a:srgbClr val="FF0000"/>
                </a:solidFill>
                <a:effectLst>
                  <a:outerShdw blurRad="38100" dist="38100" dir="2700000" algn="tl">
                    <a:srgbClr val="000000"/>
                  </a:outerShdw>
                </a:effectLst>
              </a:rPr>
              <a:t>Korunma</a:t>
            </a:r>
          </a:p>
        </p:txBody>
      </p:sp>
      <p:sp>
        <p:nvSpPr>
          <p:cNvPr id="35843" name="Rectangle 3"/>
          <p:cNvSpPr>
            <a:spLocks noGrp="1" noChangeArrowheads="1"/>
          </p:cNvSpPr>
          <p:nvPr>
            <p:ph idx="1"/>
          </p:nvPr>
        </p:nvSpPr>
        <p:spPr>
          <a:xfrm>
            <a:off x="1981200" y="1981201"/>
            <a:ext cx="8229600" cy="4327525"/>
          </a:xfrm>
        </p:spPr>
        <p:txBody>
          <a:bodyPr>
            <a:normAutofit/>
          </a:bodyPr>
          <a:lstStyle/>
          <a:p>
            <a:pPr>
              <a:defRPr/>
            </a:pPr>
            <a:r>
              <a:rPr lang="tr-TR" sz="2400">
                <a:solidFill>
                  <a:srgbClr val="0000FF"/>
                </a:solidFill>
                <a:effectLst>
                  <a:outerShdw blurRad="38100" dist="38100" dir="2700000" algn="tl">
                    <a:srgbClr val="000000"/>
                  </a:outerShdw>
                </a:effectLst>
              </a:rPr>
              <a:t>Influenza A ve B’ye karşı inaktive split/subunit aşılar var</a:t>
            </a:r>
          </a:p>
          <a:p>
            <a:pPr>
              <a:defRPr/>
            </a:pPr>
            <a:r>
              <a:rPr lang="tr-TR" sz="2400">
                <a:solidFill>
                  <a:srgbClr val="0000FF"/>
                </a:solidFill>
                <a:effectLst>
                  <a:outerShdw blurRad="38100" dist="38100" dir="2700000" algn="tl">
                    <a:srgbClr val="000000"/>
                  </a:outerShdw>
                </a:effectLst>
              </a:rPr>
              <a:t>Aşı trivalan olup bir kısım A </a:t>
            </a:r>
            <a:r>
              <a:rPr lang="en-US" sz="2400">
                <a:solidFill>
                  <a:srgbClr val="0000FF"/>
                </a:solidFill>
                <a:effectLst>
                  <a:outerShdw blurRad="38100" dist="38100" dir="2700000" algn="tl">
                    <a:srgbClr val="000000"/>
                  </a:outerShdw>
                </a:effectLst>
              </a:rPr>
              <a:t>H</a:t>
            </a:r>
            <a:r>
              <a:rPr lang="en-US" sz="2400" baseline="-25000">
                <a:solidFill>
                  <a:srgbClr val="0000FF"/>
                </a:solidFill>
                <a:effectLst>
                  <a:outerShdw blurRad="38100" dist="38100" dir="2700000" algn="tl">
                    <a:srgbClr val="000000"/>
                  </a:outerShdw>
                </a:effectLst>
              </a:rPr>
              <a:t>3</a:t>
            </a:r>
            <a:r>
              <a:rPr lang="en-US" sz="2400">
                <a:solidFill>
                  <a:srgbClr val="0000FF"/>
                </a:solidFill>
                <a:effectLst>
                  <a:outerShdw blurRad="38100" dist="38100" dir="2700000" algn="tl">
                    <a:srgbClr val="000000"/>
                  </a:outerShdw>
                </a:effectLst>
              </a:rPr>
              <a:t>N</a:t>
            </a:r>
            <a:r>
              <a:rPr lang="en-US" sz="2400" baseline="-25000">
                <a:solidFill>
                  <a:srgbClr val="0000FF"/>
                </a:solidFill>
                <a:effectLst>
                  <a:outerShdw blurRad="38100" dist="38100" dir="2700000" algn="tl">
                    <a:srgbClr val="000000"/>
                  </a:outerShdw>
                </a:effectLst>
              </a:rPr>
              <a:t>2</a:t>
            </a:r>
            <a:r>
              <a:rPr lang="en-US" sz="2400">
                <a:solidFill>
                  <a:srgbClr val="0000FF"/>
                </a:solidFill>
                <a:effectLst>
                  <a:outerShdw blurRad="38100" dist="38100" dir="2700000" algn="tl">
                    <a:srgbClr val="000000"/>
                  </a:outerShdw>
                </a:effectLst>
              </a:rPr>
              <a:t> </a:t>
            </a:r>
            <a:r>
              <a:rPr lang="tr-TR" sz="2400">
                <a:solidFill>
                  <a:srgbClr val="0000FF"/>
                </a:solidFill>
                <a:effectLst>
                  <a:outerShdw blurRad="38100" dist="38100" dir="2700000" algn="tl">
                    <a:srgbClr val="000000"/>
                  </a:outerShdw>
                </a:effectLst>
              </a:rPr>
              <a:t>ve bir kısım</a:t>
            </a:r>
            <a:r>
              <a:rPr lang="en-US" sz="2400">
                <a:solidFill>
                  <a:srgbClr val="0000FF"/>
                </a:solidFill>
                <a:effectLst>
                  <a:outerShdw blurRad="38100" dist="38100" dir="2700000" algn="tl">
                    <a:srgbClr val="000000"/>
                  </a:outerShdw>
                </a:effectLst>
              </a:rPr>
              <a:t> A H</a:t>
            </a:r>
            <a:r>
              <a:rPr lang="en-US" sz="2400" baseline="-25000">
                <a:solidFill>
                  <a:srgbClr val="0000FF"/>
                </a:solidFill>
                <a:effectLst>
                  <a:outerShdw blurRad="38100" dist="38100" dir="2700000" algn="tl">
                    <a:srgbClr val="000000"/>
                  </a:outerShdw>
                </a:effectLst>
              </a:rPr>
              <a:t>1</a:t>
            </a:r>
            <a:r>
              <a:rPr lang="en-US" sz="2400">
                <a:solidFill>
                  <a:srgbClr val="0000FF"/>
                </a:solidFill>
                <a:effectLst>
                  <a:outerShdw blurRad="38100" dist="38100" dir="2700000" algn="tl">
                    <a:srgbClr val="000000"/>
                  </a:outerShdw>
                </a:effectLst>
              </a:rPr>
              <a:t>N</a:t>
            </a:r>
            <a:r>
              <a:rPr lang="en-US" sz="2400" baseline="-25000">
                <a:solidFill>
                  <a:srgbClr val="0000FF"/>
                </a:solidFill>
                <a:effectLst>
                  <a:outerShdw blurRad="38100" dist="38100" dir="2700000" algn="tl">
                    <a:srgbClr val="000000"/>
                  </a:outerShdw>
                </a:effectLst>
              </a:rPr>
              <a:t>1</a:t>
            </a:r>
            <a:r>
              <a:rPr lang="en-US" sz="2400">
                <a:solidFill>
                  <a:srgbClr val="0000FF"/>
                </a:solidFill>
                <a:effectLst>
                  <a:outerShdw blurRad="38100" dist="38100" dir="2700000" algn="tl">
                    <a:srgbClr val="000000"/>
                  </a:outerShdw>
                </a:effectLst>
              </a:rPr>
              <a:t> </a:t>
            </a:r>
            <a:r>
              <a:rPr lang="tr-TR" sz="2400">
                <a:solidFill>
                  <a:srgbClr val="0000FF"/>
                </a:solidFill>
                <a:effectLst>
                  <a:outerShdw blurRad="38100" dist="38100" dir="2700000" algn="tl">
                    <a:srgbClr val="000000"/>
                  </a:outerShdw>
                </a:effectLst>
              </a:rPr>
              <a:t>ve bir kısım </a:t>
            </a:r>
            <a:r>
              <a:rPr lang="en-US" sz="2400">
                <a:solidFill>
                  <a:srgbClr val="0000FF"/>
                </a:solidFill>
                <a:effectLst>
                  <a:outerShdw blurRad="38100" dist="38100" dir="2700000" algn="tl">
                    <a:srgbClr val="000000"/>
                  </a:outerShdw>
                </a:effectLst>
              </a:rPr>
              <a:t>B </a:t>
            </a:r>
            <a:r>
              <a:rPr lang="tr-TR" sz="2400">
                <a:solidFill>
                  <a:srgbClr val="0000FF"/>
                </a:solidFill>
                <a:effectLst>
                  <a:outerShdw blurRad="38100" dist="38100" dir="2700000" algn="tl">
                    <a:srgbClr val="000000"/>
                  </a:outerShdw>
                </a:effectLst>
              </a:rPr>
              <a:t>suşu içermektedir</a:t>
            </a:r>
            <a:endParaRPr lang="en-US" sz="2400">
              <a:solidFill>
                <a:srgbClr val="0000FF"/>
              </a:solidFill>
              <a:effectLst>
                <a:outerShdw blurRad="38100" dist="38100" dir="2700000" algn="tl">
                  <a:srgbClr val="000000"/>
                </a:outerShdw>
              </a:effectLst>
            </a:endParaRPr>
          </a:p>
          <a:p>
            <a:pPr>
              <a:defRPr/>
            </a:pPr>
            <a:r>
              <a:rPr lang="tr-TR" sz="2400">
                <a:solidFill>
                  <a:srgbClr val="0000FF"/>
                </a:solidFill>
                <a:effectLst>
                  <a:outerShdw blurRad="38100" dist="38100" dir="2700000" algn="tl">
                    <a:srgbClr val="000000"/>
                  </a:outerShdw>
                </a:effectLst>
              </a:rPr>
              <a:t> Aşı suşları her yıl WHO tarafından tekrar gözden geçirilmektedir</a:t>
            </a:r>
          </a:p>
          <a:p>
            <a:pPr>
              <a:defRPr/>
            </a:pPr>
            <a:r>
              <a:rPr lang="tr-TR" sz="2400">
                <a:solidFill>
                  <a:srgbClr val="0000FF"/>
                </a:solidFill>
                <a:effectLst>
                  <a:outerShdw blurRad="38100" dist="38100" dir="2700000" algn="tl">
                    <a:srgbClr val="000000"/>
                  </a:outerShdw>
                </a:effectLst>
              </a:rPr>
              <a:t>Aşı influenza infeksiyonu geçirmesi riskli olanlara v yaşlılara uygulanmaktadır</a:t>
            </a:r>
          </a:p>
          <a:p>
            <a:pPr>
              <a:defRPr/>
            </a:pPr>
            <a:r>
              <a:rPr lang="tr-TR" sz="2400">
                <a:solidFill>
                  <a:srgbClr val="0000FF"/>
                </a:solidFill>
                <a:effectLst>
                  <a:outerShdw blurRad="38100" dist="38100" dir="2700000" algn="tl">
                    <a:srgbClr val="000000"/>
                  </a:outerShdw>
                </a:effectLst>
              </a:rPr>
              <a:t>Aşı uygulanamayan ancak profilaksi uygulanması gerekenlere Amantadin verilebilir</a:t>
            </a:r>
          </a:p>
        </p:txBody>
      </p:sp>
    </p:spTree>
    <p:extLst>
      <p:ext uri="{BB962C8B-B14F-4D97-AF65-F5344CB8AC3E}">
        <p14:creationId xmlns:p14="http://schemas.microsoft.com/office/powerpoint/2010/main" val="2635490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AfisDikey3(1)"/>
          <p:cNvPicPr>
            <a:picLocks noChangeAspect="1" noChangeArrowheads="1"/>
          </p:cNvPicPr>
          <p:nvPr/>
        </p:nvPicPr>
        <p:blipFill>
          <a:blip r:embed="rId3">
            <a:extLst>
              <a:ext uri="{28A0092B-C50C-407E-A947-70E740481C1C}">
                <a14:useLocalDpi xmlns:a14="http://schemas.microsoft.com/office/drawing/2010/main" val="0"/>
              </a:ext>
            </a:extLst>
          </a:blip>
          <a:srcRect l="4918"/>
          <a:stretch>
            <a:fillRect/>
          </a:stretch>
        </p:blipFill>
        <p:spPr bwMode="auto">
          <a:xfrm>
            <a:off x="15240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4" descr="AfisYatay3(1)"/>
          <p:cNvPicPr>
            <a:picLocks noChangeAspect="1" noChangeArrowheads="1"/>
          </p:cNvPicPr>
          <p:nvPr/>
        </p:nvPicPr>
        <p:blipFill>
          <a:blip r:embed="rId4">
            <a:extLst>
              <a:ext uri="{28A0092B-C50C-407E-A947-70E740481C1C}">
                <a14:useLocalDpi xmlns:a14="http://schemas.microsoft.com/office/drawing/2010/main" val="0"/>
              </a:ext>
            </a:extLst>
          </a:blip>
          <a:srcRect l="9637" r="9639"/>
          <a:stretch>
            <a:fillRect/>
          </a:stretch>
        </p:blipFill>
        <p:spPr bwMode="auto">
          <a:xfrm>
            <a:off x="5562600" y="0"/>
            <a:ext cx="5105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3 Slayt Numarası Yer Tutucusu"/>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E7877FE-4DF1-49CE-A9B5-1813A523A089}" type="slidenum">
              <a:rPr lang="tr-TR" altLang="tr-TR" sz="1000"/>
              <a:pPr algn="r" eaLnBrk="1" hangingPunct="1"/>
              <a:t>31</a:t>
            </a:fld>
            <a:endParaRPr lang="tr-TR" altLang="tr-TR" sz="1000"/>
          </a:p>
        </p:txBody>
      </p:sp>
    </p:spTree>
    <p:extLst>
      <p:ext uri="{BB962C8B-B14F-4D97-AF65-F5344CB8AC3E}">
        <p14:creationId xmlns:p14="http://schemas.microsoft.com/office/powerpoint/2010/main" val="3633710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OMUZGRIBI_BROSUR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86106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2 Slayt Numarası Yer Tutucusu"/>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CF6A2CB-9EB4-405B-AC7A-BE2506A6031F}" type="slidenum">
              <a:rPr lang="tr-TR" altLang="tr-TR" sz="1000"/>
              <a:pPr algn="r" eaLnBrk="1" hangingPunct="1"/>
              <a:t>32</a:t>
            </a:fld>
            <a:endParaRPr lang="tr-TR" altLang="tr-TR" sz="1000"/>
          </a:p>
        </p:txBody>
      </p:sp>
    </p:spTree>
    <p:extLst>
      <p:ext uri="{BB962C8B-B14F-4D97-AF65-F5344CB8AC3E}">
        <p14:creationId xmlns:p14="http://schemas.microsoft.com/office/powerpoint/2010/main" val="3527300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035300" y="1557338"/>
            <a:ext cx="5868988" cy="3657600"/>
          </a:xfrm>
          <a:prstGeom prst="rect">
            <a:avLst/>
          </a:prstGeom>
          <a:noFill/>
          <a:ln w="9525">
            <a:noFill/>
            <a:miter lim="800000"/>
            <a:headEnd/>
            <a:tailEnd/>
          </a:ln>
          <a:effectLst/>
        </p:spPr>
        <p:txBody>
          <a:bodyPr/>
          <a:lstStyle/>
          <a:p>
            <a:pPr>
              <a:lnSpc>
                <a:spcPct val="120000"/>
              </a:lnSpc>
              <a:spcBef>
                <a:spcPct val="20000"/>
              </a:spcBef>
              <a:buSzPct val="90000"/>
              <a:defRPr/>
            </a:pPr>
            <a:r>
              <a:rPr lang="tr-TR" sz="2800">
                <a:solidFill>
                  <a:srgbClr val="0000CC"/>
                </a:solidFill>
                <a:effectLst>
                  <a:outerShdw blurRad="38100" dist="38100" dir="2700000" algn="tl">
                    <a:srgbClr val="000000"/>
                  </a:outerShdw>
                </a:effectLst>
                <a:latin typeface="Trebuchet MS" pitchFamily="34" charset="0"/>
              </a:rPr>
              <a:t>İyon kanalı blokerleri</a:t>
            </a:r>
          </a:p>
          <a:p>
            <a:pPr>
              <a:lnSpc>
                <a:spcPct val="120000"/>
              </a:lnSpc>
              <a:spcBef>
                <a:spcPct val="20000"/>
              </a:spcBef>
              <a:buSzPct val="90000"/>
              <a:buFontTx/>
              <a:buChar char="•"/>
              <a:defRPr/>
            </a:pPr>
            <a:r>
              <a:rPr lang="tr-TR" sz="2800">
                <a:solidFill>
                  <a:srgbClr val="0000CC"/>
                </a:solidFill>
                <a:effectLst>
                  <a:outerShdw blurRad="38100" dist="38100" dir="2700000" algn="tl">
                    <a:srgbClr val="000000"/>
                  </a:outerShdw>
                </a:effectLst>
                <a:latin typeface="Trebuchet MS" pitchFamily="34" charset="0"/>
              </a:rPr>
              <a:t>  Amantadin</a:t>
            </a:r>
          </a:p>
          <a:p>
            <a:pPr>
              <a:lnSpc>
                <a:spcPct val="120000"/>
              </a:lnSpc>
              <a:spcBef>
                <a:spcPct val="20000"/>
              </a:spcBef>
              <a:buSzPct val="90000"/>
              <a:buFontTx/>
              <a:buChar char="•"/>
              <a:defRPr/>
            </a:pPr>
            <a:r>
              <a:rPr lang="tr-TR" sz="2800">
                <a:solidFill>
                  <a:srgbClr val="0000CC"/>
                </a:solidFill>
                <a:effectLst>
                  <a:outerShdw blurRad="38100" dist="38100" dir="2700000" algn="tl">
                    <a:srgbClr val="000000"/>
                  </a:outerShdw>
                </a:effectLst>
                <a:latin typeface="Trebuchet MS" pitchFamily="34" charset="0"/>
              </a:rPr>
              <a:t>  Rimantadin</a:t>
            </a:r>
          </a:p>
          <a:p>
            <a:pPr>
              <a:lnSpc>
                <a:spcPct val="120000"/>
              </a:lnSpc>
              <a:spcBef>
                <a:spcPct val="20000"/>
              </a:spcBef>
              <a:buSzPct val="90000"/>
              <a:defRPr/>
            </a:pPr>
            <a:endParaRPr lang="tr-TR" sz="2800">
              <a:solidFill>
                <a:srgbClr val="0000CC"/>
              </a:solidFill>
              <a:effectLst>
                <a:outerShdw blurRad="38100" dist="38100" dir="2700000" algn="tl">
                  <a:srgbClr val="000000"/>
                </a:outerShdw>
              </a:effectLst>
              <a:latin typeface="Trebuchet MS" pitchFamily="34" charset="0"/>
            </a:endParaRPr>
          </a:p>
          <a:p>
            <a:pPr>
              <a:lnSpc>
                <a:spcPct val="120000"/>
              </a:lnSpc>
              <a:spcBef>
                <a:spcPct val="20000"/>
              </a:spcBef>
              <a:buSzPct val="90000"/>
              <a:defRPr/>
            </a:pPr>
            <a:r>
              <a:rPr lang="tr-TR" sz="2800">
                <a:solidFill>
                  <a:srgbClr val="0000CC"/>
                </a:solidFill>
                <a:effectLst>
                  <a:outerShdw blurRad="38100" dist="38100" dir="2700000" algn="tl">
                    <a:srgbClr val="000000"/>
                  </a:outerShdw>
                </a:effectLst>
                <a:latin typeface="Trebuchet MS" pitchFamily="34" charset="0"/>
              </a:rPr>
              <a:t>Nöraminidaz inhibitörleri:</a:t>
            </a:r>
          </a:p>
          <a:p>
            <a:pPr>
              <a:lnSpc>
                <a:spcPct val="120000"/>
              </a:lnSpc>
              <a:spcBef>
                <a:spcPct val="20000"/>
              </a:spcBef>
              <a:buSzPct val="90000"/>
              <a:buFontTx/>
              <a:buChar char="•"/>
              <a:defRPr/>
            </a:pPr>
            <a:r>
              <a:rPr lang="tr-TR" sz="2800">
                <a:solidFill>
                  <a:srgbClr val="0000CC"/>
                </a:solidFill>
                <a:effectLst>
                  <a:outerShdw blurRad="38100" dist="38100" dir="2700000" algn="tl">
                    <a:srgbClr val="000000"/>
                  </a:outerShdw>
                </a:effectLst>
                <a:latin typeface="Trebuchet MS" pitchFamily="34" charset="0"/>
              </a:rPr>
              <a:t>  Oseltamivir</a:t>
            </a:r>
          </a:p>
          <a:p>
            <a:pPr>
              <a:lnSpc>
                <a:spcPct val="120000"/>
              </a:lnSpc>
              <a:spcBef>
                <a:spcPct val="20000"/>
              </a:spcBef>
              <a:buSzPct val="90000"/>
              <a:buFontTx/>
              <a:buChar char="•"/>
              <a:defRPr/>
            </a:pPr>
            <a:r>
              <a:rPr lang="tr-TR" sz="2800">
                <a:solidFill>
                  <a:srgbClr val="0000CC"/>
                </a:solidFill>
                <a:effectLst>
                  <a:outerShdw blurRad="38100" dist="38100" dir="2700000" algn="tl">
                    <a:srgbClr val="000000"/>
                  </a:outerShdw>
                </a:effectLst>
                <a:latin typeface="Trebuchet MS" pitchFamily="34" charset="0"/>
              </a:rPr>
              <a:t>  Zanamivir</a:t>
            </a:r>
          </a:p>
        </p:txBody>
      </p:sp>
      <p:sp>
        <p:nvSpPr>
          <p:cNvPr id="84995" name="Rectangle 3"/>
          <p:cNvSpPr>
            <a:spLocks noChangeArrowheads="1"/>
          </p:cNvSpPr>
          <p:nvPr/>
        </p:nvSpPr>
        <p:spPr bwMode="auto">
          <a:xfrm>
            <a:off x="2963863" y="692150"/>
            <a:ext cx="1674812" cy="579438"/>
          </a:xfrm>
          <a:prstGeom prst="rect">
            <a:avLst/>
          </a:prstGeom>
          <a:solidFill>
            <a:schemeClr val="bg1"/>
          </a:solidFill>
          <a:ln w="9525" algn="ctr">
            <a:noFill/>
            <a:miter lim="800000"/>
            <a:headEnd/>
            <a:tailEnd/>
          </a:ln>
          <a:effectLst/>
        </p:spPr>
        <p:txBody>
          <a:bodyPr wrap="none">
            <a:spAutoFit/>
          </a:bodyPr>
          <a:lstStyle/>
          <a:p>
            <a:pPr>
              <a:defRPr/>
            </a:pPr>
            <a:r>
              <a:rPr lang="tr-TR" sz="3200" b="1">
                <a:solidFill>
                  <a:srgbClr val="0000CC"/>
                </a:solidFill>
                <a:effectLst>
                  <a:outerShdw blurRad="38100" dist="38100" dir="2700000" algn="tl">
                    <a:srgbClr val="C0C0C0"/>
                  </a:outerShdw>
                </a:effectLst>
                <a:latin typeface="Arial" charset="0"/>
              </a:rPr>
              <a:t>TEDAVİ</a:t>
            </a:r>
          </a:p>
        </p:txBody>
      </p:sp>
    </p:spTree>
    <p:extLst>
      <p:ext uri="{BB962C8B-B14F-4D97-AF65-F5344CB8AC3E}">
        <p14:creationId xmlns:p14="http://schemas.microsoft.com/office/powerpoint/2010/main" val="1334711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847851" y="1557338"/>
            <a:ext cx="8569325" cy="3657600"/>
          </a:xfrm>
          <a:prstGeom prst="rect">
            <a:avLst/>
          </a:prstGeom>
          <a:noFill/>
          <a:ln w="9525">
            <a:noFill/>
            <a:miter lim="800000"/>
            <a:headEnd/>
            <a:tailEnd/>
          </a:ln>
          <a:effectLst/>
        </p:spPr>
        <p:txBody>
          <a:bodyPr/>
          <a:lstStyle/>
          <a:p>
            <a:pPr marL="442913" indent="-442913">
              <a:lnSpc>
                <a:spcPct val="120000"/>
              </a:lnSpc>
              <a:spcBef>
                <a:spcPct val="20000"/>
              </a:spcBef>
              <a:buSzPct val="90000"/>
              <a:buFontTx/>
              <a:buChar char="•"/>
              <a:tabLst>
                <a:tab pos="442913" algn="l"/>
              </a:tabLst>
              <a:defRPr/>
            </a:pPr>
            <a:r>
              <a:rPr lang="tr-TR" sz="2800">
                <a:solidFill>
                  <a:srgbClr val="0000CC"/>
                </a:solidFill>
                <a:effectLst>
                  <a:outerShdw blurRad="38100" dist="38100" dir="2700000" algn="tl">
                    <a:srgbClr val="000000"/>
                  </a:outerShdw>
                </a:effectLst>
                <a:latin typeface="Trebuchet MS" pitchFamily="34" charset="0"/>
              </a:rPr>
              <a:t>Influenza A ve B’ye karşı inaktive split/subünit aşılar var</a:t>
            </a:r>
          </a:p>
          <a:p>
            <a:pPr marL="442913" indent="-442913">
              <a:lnSpc>
                <a:spcPct val="120000"/>
              </a:lnSpc>
              <a:spcBef>
                <a:spcPct val="20000"/>
              </a:spcBef>
              <a:buSzPct val="90000"/>
              <a:buFontTx/>
              <a:buChar char="•"/>
              <a:tabLst>
                <a:tab pos="442913" algn="l"/>
              </a:tabLst>
              <a:defRPr/>
            </a:pPr>
            <a:r>
              <a:rPr lang="tr-TR" sz="2800">
                <a:solidFill>
                  <a:srgbClr val="0000CC"/>
                </a:solidFill>
                <a:effectLst>
                  <a:outerShdw blurRad="38100" dist="38100" dir="2700000" algn="tl">
                    <a:srgbClr val="000000"/>
                  </a:outerShdw>
                </a:effectLst>
                <a:latin typeface="Trebuchet MS" pitchFamily="34" charset="0"/>
              </a:rPr>
              <a:t>Aşı trivalan</a:t>
            </a:r>
          </a:p>
          <a:p>
            <a:pPr marL="442913" indent="-442913">
              <a:lnSpc>
                <a:spcPct val="120000"/>
              </a:lnSpc>
              <a:spcBef>
                <a:spcPct val="20000"/>
              </a:spcBef>
              <a:buSzPct val="90000"/>
              <a:buFontTx/>
              <a:buChar char="•"/>
              <a:tabLst>
                <a:tab pos="442913" algn="l"/>
              </a:tabLst>
              <a:defRPr/>
            </a:pPr>
            <a:r>
              <a:rPr lang="tr-TR" sz="2800">
                <a:solidFill>
                  <a:srgbClr val="0000CC"/>
                </a:solidFill>
                <a:effectLst>
                  <a:outerShdw blurRad="38100" dist="38100" dir="2700000" algn="tl">
                    <a:srgbClr val="000000"/>
                  </a:outerShdw>
                </a:effectLst>
                <a:latin typeface="Trebuchet MS" pitchFamily="34" charset="0"/>
              </a:rPr>
              <a:t>Aşı suşları her yıl WHO tarafından gözden geçiriliyor</a:t>
            </a:r>
          </a:p>
          <a:p>
            <a:pPr marL="442913" indent="-442913">
              <a:lnSpc>
                <a:spcPct val="120000"/>
              </a:lnSpc>
              <a:spcBef>
                <a:spcPct val="20000"/>
              </a:spcBef>
              <a:buSzPct val="90000"/>
              <a:buFontTx/>
              <a:buChar char="•"/>
              <a:tabLst>
                <a:tab pos="442913" algn="l"/>
              </a:tabLst>
              <a:defRPr/>
            </a:pPr>
            <a:r>
              <a:rPr lang="tr-TR" sz="2800">
                <a:solidFill>
                  <a:srgbClr val="0000CC"/>
                </a:solidFill>
                <a:effectLst>
                  <a:outerShdw blurRad="38100" dist="38100" dir="2700000" algn="tl">
                    <a:srgbClr val="000000"/>
                  </a:outerShdw>
                </a:effectLst>
                <a:latin typeface="Trebuchet MS" pitchFamily="34" charset="0"/>
              </a:rPr>
              <a:t>Aşı, infeksiyon geçirmesi riskli olanlara ve yaşlılara uygulanıyor</a:t>
            </a:r>
          </a:p>
        </p:txBody>
      </p:sp>
      <p:sp>
        <p:nvSpPr>
          <p:cNvPr id="86019" name="Rectangle 3"/>
          <p:cNvSpPr>
            <a:spLocks noChangeArrowheads="1"/>
          </p:cNvSpPr>
          <p:nvPr/>
        </p:nvSpPr>
        <p:spPr bwMode="auto">
          <a:xfrm>
            <a:off x="2424113" y="908050"/>
            <a:ext cx="1966912" cy="579438"/>
          </a:xfrm>
          <a:prstGeom prst="rect">
            <a:avLst/>
          </a:prstGeom>
          <a:solidFill>
            <a:schemeClr val="bg1"/>
          </a:solidFill>
          <a:ln w="9525" algn="ctr">
            <a:noFill/>
            <a:miter lim="800000"/>
            <a:headEnd/>
            <a:tailEnd/>
          </a:ln>
          <a:effectLst/>
        </p:spPr>
        <p:txBody>
          <a:bodyPr wrap="none">
            <a:spAutoFit/>
          </a:bodyPr>
          <a:lstStyle/>
          <a:p>
            <a:pPr>
              <a:defRPr/>
            </a:pPr>
            <a:r>
              <a:rPr lang="tr-TR" sz="3200" b="1">
                <a:solidFill>
                  <a:srgbClr val="0000CC"/>
                </a:solidFill>
                <a:effectLst>
                  <a:outerShdw blurRad="38100" dist="38100" dir="2700000" algn="tl">
                    <a:srgbClr val="C0C0C0"/>
                  </a:outerShdw>
                </a:effectLst>
                <a:latin typeface="Arial" charset="0"/>
              </a:rPr>
              <a:t>Korunma</a:t>
            </a:r>
          </a:p>
        </p:txBody>
      </p:sp>
    </p:spTree>
    <p:extLst>
      <p:ext uri="{BB962C8B-B14F-4D97-AF65-F5344CB8AC3E}">
        <p14:creationId xmlns:p14="http://schemas.microsoft.com/office/powerpoint/2010/main" val="3161612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211" name="Group 179"/>
          <p:cNvGraphicFramePr>
            <a:graphicFrameLocks noGrp="1"/>
          </p:cNvGraphicFramePr>
          <p:nvPr>
            <p:ph/>
          </p:nvPr>
        </p:nvGraphicFramePr>
        <p:xfrm>
          <a:off x="1587500" y="1200151"/>
          <a:ext cx="8972550" cy="5249866"/>
        </p:xfrm>
        <a:graphic>
          <a:graphicData uri="http://schemas.openxmlformats.org/drawingml/2006/table">
            <a:tbl>
              <a:tblPr/>
              <a:tblGrid>
                <a:gridCol w="3355975"/>
                <a:gridCol w="2520950"/>
                <a:gridCol w="3095625"/>
              </a:tblGrid>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Özellikler</a:t>
                      </a:r>
                    </a:p>
                  </a:txBody>
                  <a:tcPr anchor="ctr" horzOverflow="overflow">
                    <a:lnL cap="flat">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Ortomyxovirus</a:t>
                      </a:r>
                    </a:p>
                  </a:txBody>
                  <a:tcPr anchor="ct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Paramyxovirus</a:t>
                      </a:r>
                    </a:p>
                  </a:txBody>
                  <a:tcPr anchor="ctr" horzOverflow="overflow">
                    <a:lnL>
                      <a:noFill/>
                    </a:lnL>
                    <a:lnR cap="flat">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814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İnsanda hastalık yapan viruslar</a:t>
                      </a:r>
                    </a:p>
                  </a:txBody>
                  <a:tcPr horzOverflow="overflow">
                    <a:lnL cap="flat">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Influenza A,B ve C</a:t>
                      </a: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Parainfluenza 1-4 infeksiyon RSV, kabakulak, kızamık </a:t>
                      </a:r>
                    </a:p>
                  </a:txBody>
                  <a:tcPr horzOverflow="overflow">
                    <a:lnL>
                      <a:noFill/>
                    </a:lnL>
                    <a:lnR cap="flat">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728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Genom organizasyonu</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Tek zincirli RNA sekiz parçalıdır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Tek zincirli RNA tek parçalıdır</a:t>
                      </a:r>
                    </a:p>
                  </a:txBody>
                  <a:tcPr horzOverflow="overflow">
                    <a:lnL>
                      <a:noFill/>
                    </a:lnL>
                    <a:lnR cap="flat">
                      <a:noFill/>
                    </a:lnR>
                    <a:lnT>
                      <a:noFill/>
                    </a:lnT>
                    <a:lnB>
                      <a:noFill/>
                    </a:lnB>
                    <a:lnTlToBr>
                      <a:noFill/>
                    </a:lnTlToBr>
                    <a:lnBlToTr>
                      <a:noFill/>
                    </a:lnBlToTr>
                    <a:noFill/>
                  </a:tcPr>
                </a:tc>
              </a:tr>
              <a:tr h="728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Ribonükleoprotein sarmal şekillidir</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9 nm çapında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18 nm çapında</a:t>
                      </a:r>
                    </a:p>
                  </a:txBody>
                  <a:tcPr horzOverflow="overflow">
                    <a:lnL>
                      <a:noFill/>
                    </a:lnL>
                    <a:lnR cap="flat">
                      <a:noFill/>
                    </a:lnR>
                    <a:lnT>
                      <a:noFill/>
                    </a:lnT>
                    <a:lnB>
                      <a:noFill/>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Nükleokapsit RNAsı</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R-Naz duyarlı</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R-Naz dirençli</a:t>
                      </a:r>
                    </a:p>
                  </a:txBody>
                  <a:tcPr horzOverflow="overflow">
                    <a:lnL>
                      <a:noFill/>
                    </a:lnL>
                    <a:lnR cap="flat">
                      <a:noFill/>
                    </a:lnR>
                    <a:lnT>
                      <a:noFill/>
                    </a:lnT>
                    <a:lnB>
                      <a:noFill/>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Virusun hücre ile füzyonu</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Endozom</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Plazma membranı</a:t>
                      </a:r>
                    </a:p>
                  </a:txBody>
                  <a:tcPr horzOverflow="overflow">
                    <a:lnL>
                      <a:noFill/>
                    </a:lnL>
                    <a:lnR cap="flat">
                      <a:noFill/>
                    </a:lnR>
                    <a:lnT>
                      <a:noFill/>
                    </a:lnT>
                    <a:lnB>
                      <a:noFill/>
                    </a:lnB>
                    <a:lnTlToBr>
                      <a:noFill/>
                    </a:lnTlToBr>
                    <a:lnBlToTr>
                      <a:noFill/>
                    </a:lnBlToTr>
                    <a:noFill/>
                  </a:tcPr>
                </a:tc>
              </a:tr>
              <a:tr h="728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Viral RNA’nın transkripsiyonu</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Konak hücre nuklesunda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Konak hücre sitoplazmasında</a:t>
                      </a:r>
                    </a:p>
                  </a:txBody>
                  <a:tcPr horzOverflow="overflow">
                    <a:lnL>
                      <a:noFill/>
                    </a:lnL>
                    <a:lnR cap="flat">
                      <a:noFill/>
                    </a:lnR>
                    <a:lnT>
                      <a:noFill/>
                    </a:lnT>
                    <a:lnB>
                      <a:noFill/>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Genetik yeniden birleşme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Sık</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Nadir</a:t>
                      </a:r>
                    </a:p>
                  </a:txBody>
                  <a:tcPr horzOverflow="overflow">
                    <a:lnL>
                      <a:noFill/>
                    </a:lnL>
                    <a:lnR cap="flat">
                      <a:noFill/>
                    </a:lnR>
                    <a:lnT>
                      <a:noFill/>
                    </a:lnT>
                    <a:lnB>
                      <a:noFill/>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Antijenik değişiklik</a:t>
                      </a:r>
                    </a:p>
                  </a:txBody>
                  <a:tcPr horzOverflow="overflow">
                    <a:lnL cap="flat">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Yüksek</a:t>
                      </a: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FF"/>
                          </a:solidFill>
                          <a:effectLst>
                            <a:outerShdw blurRad="38100" dist="38100" dir="2700000" algn="tl">
                              <a:srgbClr val="000000"/>
                            </a:outerShdw>
                          </a:effectLst>
                          <a:latin typeface="Arial" charset="0"/>
                          <a:cs typeface="Arial" charset="0"/>
                        </a:rPr>
                        <a:t>Düşük</a:t>
                      </a:r>
                    </a:p>
                  </a:txBody>
                  <a:tcPr horzOverflow="overflow">
                    <a:lnL>
                      <a:noFill/>
                    </a:lnL>
                    <a:lnR cap="flat">
                      <a:noFill/>
                    </a:lnR>
                    <a:lnT>
                      <a:noFill/>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212" name="Rectangle 180"/>
          <p:cNvSpPr>
            <a:spLocks noChangeArrowheads="1"/>
          </p:cNvSpPr>
          <p:nvPr/>
        </p:nvSpPr>
        <p:spPr bwMode="auto">
          <a:xfrm>
            <a:off x="2182814" y="332279"/>
            <a:ext cx="7888287" cy="784830"/>
          </a:xfrm>
          <a:prstGeom prst="rect">
            <a:avLst/>
          </a:prstGeom>
          <a:noFill/>
          <a:ln w="9525">
            <a:noFill/>
            <a:miter lim="800000"/>
            <a:headEnd/>
            <a:tailEnd/>
          </a:ln>
          <a:effectLst/>
        </p:spPr>
        <p:txBody>
          <a:bodyPr bIns="0" anchor="ctr">
            <a:spAutoFit/>
          </a:bodyPr>
          <a:lstStyle/>
          <a:p>
            <a:pPr>
              <a:defRPr/>
            </a:pPr>
            <a:r>
              <a:rPr lang="tr-TR" sz="2400">
                <a:solidFill>
                  <a:srgbClr val="FF0000"/>
                </a:solidFill>
                <a:effectLst>
                  <a:outerShdw blurRad="38100" dist="38100" dir="2700000" algn="tl">
                    <a:srgbClr val="000000"/>
                  </a:outerShdw>
                </a:effectLst>
                <a:latin typeface="Arial" charset="0"/>
              </a:rPr>
              <a:t>Orthomyxovirus ve Paramyxovirus’lar arasındaki farklar</a:t>
            </a:r>
          </a:p>
          <a:p>
            <a:pPr eaLnBrk="0" hangingPunct="0">
              <a:defRPr/>
            </a:pPr>
            <a:endParaRPr lang="tr-TR" sz="2400">
              <a:solidFill>
                <a:srgbClr val="FF00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088514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0" y="365125"/>
            <a:ext cx="10515600" cy="1325563"/>
          </a:xfrm>
        </p:spPr>
        <p:txBody>
          <a:bodyPr/>
          <a:lstStyle/>
          <a:p>
            <a:r>
              <a:rPr lang="tr-TR" altLang="tr-TR" sz="3600" b="1" dirty="0" smtClean="0">
                <a:solidFill>
                  <a:srgbClr val="C00000"/>
                </a:solidFill>
                <a:latin typeface="Comic Sans MS" panose="030F0702030302020204" pitchFamily="66" charset="0"/>
              </a:rPr>
              <a:t>        Aşı </a:t>
            </a:r>
            <a:r>
              <a:rPr lang="tr-TR" altLang="tr-TR" sz="3600" b="1" dirty="0">
                <a:solidFill>
                  <a:srgbClr val="C00000"/>
                </a:solidFill>
                <a:latin typeface="Comic Sans MS" panose="030F0702030302020204" pitchFamily="66" charset="0"/>
              </a:rPr>
              <a:t>sağlanacak Olan Risk grupları</a:t>
            </a:r>
          </a:p>
        </p:txBody>
      </p:sp>
      <p:sp>
        <p:nvSpPr>
          <p:cNvPr id="80899" name="Rectangle 3"/>
          <p:cNvSpPr>
            <a:spLocks noGrp="1" noChangeArrowheads="1"/>
          </p:cNvSpPr>
          <p:nvPr>
            <p:ph type="body" idx="4294967295"/>
          </p:nvPr>
        </p:nvSpPr>
        <p:spPr>
          <a:xfrm>
            <a:off x="3505200" y="1752600"/>
            <a:ext cx="8686800" cy="4525963"/>
          </a:xfrm>
        </p:spPr>
        <p:txBody>
          <a:bodyPr>
            <a:normAutofit/>
          </a:bodyPr>
          <a:lstStyle/>
          <a:p>
            <a:pPr>
              <a:lnSpc>
                <a:spcPct val="90000"/>
              </a:lnSpc>
              <a:buFontTx/>
              <a:buNone/>
            </a:pPr>
            <a:r>
              <a:rPr lang="tr-TR" altLang="tr-TR" smtClean="0"/>
              <a:t>1- </a:t>
            </a:r>
            <a:r>
              <a:rPr lang="tr-TR" altLang="tr-TR">
                <a:latin typeface="Comic Sans MS" panose="030F0702030302020204" pitchFamily="66" charset="0"/>
              </a:rPr>
              <a:t>Sağlık sektörü çalışanları</a:t>
            </a:r>
          </a:p>
          <a:p>
            <a:pPr>
              <a:lnSpc>
                <a:spcPct val="90000"/>
              </a:lnSpc>
              <a:buFontTx/>
              <a:buNone/>
            </a:pPr>
            <a:r>
              <a:rPr lang="tr-TR" altLang="tr-TR">
                <a:latin typeface="Comic Sans MS" panose="030F0702030302020204" pitchFamily="66" charset="0"/>
              </a:rPr>
              <a:t>2- Kamu düzenini sağlamada görev yapanlar</a:t>
            </a:r>
          </a:p>
          <a:p>
            <a:pPr>
              <a:lnSpc>
                <a:spcPct val="90000"/>
              </a:lnSpc>
              <a:buFontTx/>
              <a:buNone/>
            </a:pPr>
            <a:r>
              <a:rPr lang="tr-TR" altLang="tr-TR">
                <a:latin typeface="Comic Sans MS" panose="030F0702030302020204" pitchFamily="66" charset="0"/>
              </a:rPr>
              <a:t>3- Gebeler</a:t>
            </a:r>
          </a:p>
          <a:p>
            <a:pPr>
              <a:lnSpc>
                <a:spcPct val="90000"/>
              </a:lnSpc>
              <a:buFontTx/>
              <a:buNone/>
            </a:pPr>
            <a:r>
              <a:rPr lang="tr-TR" altLang="tr-TR">
                <a:latin typeface="Comic Sans MS" panose="030F0702030302020204" pitchFamily="66" charset="0"/>
              </a:rPr>
              <a:t>4- 6-36 aylık bebekler</a:t>
            </a:r>
          </a:p>
          <a:p>
            <a:pPr>
              <a:lnSpc>
                <a:spcPct val="90000"/>
              </a:lnSpc>
              <a:buFontTx/>
              <a:buNone/>
            </a:pPr>
            <a:r>
              <a:rPr lang="tr-TR" altLang="tr-TR">
                <a:latin typeface="Comic Sans MS" panose="030F0702030302020204" pitchFamily="66" charset="0"/>
              </a:rPr>
              <a:t>5- Grip için risk grubu olan süregen hastalar</a:t>
            </a:r>
          </a:p>
          <a:p>
            <a:pPr>
              <a:lnSpc>
                <a:spcPct val="90000"/>
              </a:lnSpc>
              <a:buFontTx/>
              <a:buNone/>
            </a:pPr>
            <a:r>
              <a:rPr lang="tr-TR" altLang="tr-TR">
                <a:latin typeface="Comic Sans MS" panose="030F0702030302020204" pitchFamily="66" charset="0"/>
              </a:rPr>
              <a:t>6- Risk grubundan &gt;65 yaş bireyler</a:t>
            </a:r>
          </a:p>
          <a:p>
            <a:pPr>
              <a:lnSpc>
                <a:spcPct val="90000"/>
              </a:lnSpc>
              <a:buFontTx/>
              <a:buNone/>
            </a:pPr>
            <a:endParaRPr lang="tr-TR" altLang="tr-TR">
              <a:latin typeface="Comic Sans MS" panose="030F0702030302020204" pitchFamily="66" charset="0"/>
            </a:endParaRPr>
          </a:p>
          <a:p>
            <a:pPr>
              <a:lnSpc>
                <a:spcPct val="90000"/>
              </a:lnSpc>
              <a:buFontTx/>
              <a:buNone/>
            </a:pPr>
            <a:r>
              <a:rPr lang="tr-TR" altLang="tr-TR">
                <a:latin typeface="Comic Sans MS" panose="030F0702030302020204" pitchFamily="66" charset="0"/>
              </a:rPr>
              <a:t>                   (7- Öğrenciler)</a:t>
            </a:r>
          </a:p>
          <a:p>
            <a:pPr>
              <a:lnSpc>
                <a:spcPct val="90000"/>
              </a:lnSpc>
              <a:buFontTx/>
              <a:buNone/>
            </a:pPr>
            <a:endParaRPr lang="tr-TR" altLang="tr-TR">
              <a:latin typeface="Comic Sans MS" panose="030F0702030302020204" pitchFamily="66" charset="0"/>
            </a:endParaRPr>
          </a:p>
          <a:p>
            <a:pPr>
              <a:lnSpc>
                <a:spcPct val="90000"/>
              </a:lnSpc>
              <a:buFontTx/>
              <a:buNone/>
            </a:pPr>
            <a:r>
              <a:rPr lang="tr-TR" altLang="tr-TR" b="1">
                <a:solidFill>
                  <a:srgbClr val="CC0066"/>
                </a:solidFill>
                <a:latin typeface="Comic Sans MS" panose="030F0702030302020204" pitchFamily="66" charset="0"/>
              </a:rPr>
              <a:t>TOPLAM: 26 milyon doz aşı...</a:t>
            </a:r>
          </a:p>
        </p:txBody>
      </p:sp>
      <p:sp>
        <p:nvSpPr>
          <p:cNvPr id="80900" name="3 Slayt Numarası Yer Tutucusu"/>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AEEB347-04E9-457E-8626-F7F98088D9C5}" type="slidenum">
              <a:rPr lang="tr-TR" altLang="tr-TR" sz="1000"/>
              <a:pPr algn="r" eaLnBrk="1" hangingPunct="1"/>
              <a:t>36</a:t>
            </a:fld>
            <a:endParaRPr lang="tr-TR" altLang="tr-TR" sz="1000"/>
          </a:p>
        </p:txBody>
      </p:sp>
    </p:spTree>
    <p:extLst>
      <p:ext uri="{BB962C8B-B14F-4D97-AF65-F5344CB8AC3E}">
        <p14:creationId xmlns:p14="http://schemas.microsoft.com/office/powerpoint/2010/main" val="927964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0"/>
            <a:ext cx="7315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2 Metin kutusu"/>
          <p:cNvSpPr txBox="1">
            <a:spLocks noChangeArrowheads="1"/>
          </p:cNvSpPr>
          <p:nvPr/>
        </p:nvSpPr>
        <p:spPr bwMode="auto">
          <a:xfrm>
            <a:off x="4038600" y="1"/>
            <a:ext cx="393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4000">
                <a:solidFill>
                  <a:srgbClr val="C00000"/>
                </a:solidFill>
                <a:latin typeface="Comic Sans MS" panose="030F0702030302020204" pitchFamily="66" charset="0"/>
              </a:rPr>
              <a:t>HAYIRRRRRRR!</a:t>
            </a:r>
          </a:p>
        </p:txBody>
      </p:sp>
      <p:sp>
        <p:nvSpPr>
          <p:cNvPr id="81924" name="3 Slayt Numarası Yer Tutucusu"/>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22E93DD-24FA-4994-AEE9-BE1AE722B988}" type="slidenum">
              <a:rPr lang="tr-TR" altLang="tr-TR" sz="1000"/>
              <a:pPr algn="r" eaLnBrk="1" hangingPunct="1"/>
              <a:t>37</a:t>
            </a:fld>
            <a:endParaRPr lang="tr-TR" altLang="tr-TR" sz="1000"/>
          </a:p>
        </p:txBody>
      </p:sp>
    </p:spTree>
    <p:extLst>
      <p:ext uri="{BB962C8B-B14F-4D97-AF65-F5344CB8AC3E}">
        <p14:creationId xmlns:p14="http://schemas.microsoft.com/office/powerpoint/2010/main" val="354965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1941513" y="652463"/>
            <a:ext cx="8443912" cy="5556250"/>
          </a:xfrm>
          <a:prstGeom prst="rect">
            <a:avLst/>
          </a:prstGeom>
          <a:noFill/>
          <a:ln w="9525">
            <a:noFill/>
            <a:miter lim="800000"/>
            <a:headEnd/>
            <a:tailEnd/>
          </a:ln>
          <a:effectLst/>
        </p:spPr>
        <p:txBody>
          <a:bodyPr anchor="ctr">
            <a:spAutoFit/>
          </a:bodyPr>
          <a:lstStyle/>
          <a:p>
            <a:pPr marL="355600" indent="-355600">
              <a:tabLst>
                <a:tab pos="457200" algn="l"/>
              </a:tabLst>
              <a:defRPr/>
            </a:pPr>
            <a:r>
              <a:rPr lang="tr-TR" sz="3600" b="1" dirty="0">
                <a:solidFill>
                  <a:srgbClr val="0000FF"/>
                </a:solidFill>
                <a:latin typeface="Arial" charset="0"/>
              </a:rPr>
              <a:t>	</a:t>
            </a:r>
            <a:r>
              <a:rPr lang="tr-TR" sz="3600" b="1" dirty="0">
                <a:solidFill>
                  <a:srgbClr val="FF0000"/>
                </a:solidFill>
                <a:latin typeface="Arial" charset="0"/>
              </a:rPr>
              <a:t>ORTHOMYXOVIRIDAE</a:t>
            </a:r>
          </a:p>
          <a:p>
            <a:pPr marL="355600" indent="-355600">
              <a:tabLst>
                <a:tab pos="457200" algn="l"/>
              </a:tabLst>
              <a:defRPr/>
            </a:pPr>
            <a:endParaRPr lang="tr-TR" sz="3600" b="1" dirty="0">
              <a:solidFill>
                <a:srgbClr val="0000FF"/>
              </a:solidFill>
              <a:latin typeface="Arial" charset="0"/>
            </a:endParaRPr>
          </a:p>
          <a:p>
            <a:pPr marL="355600" indent="-355600">
              <a:buFontTx/>
              <a:buChar char="•"/>
              <a:tabLst>
                <a:tab pos="457200" algn="l"/>
              </a:tabLst>
              <a:defRPr/>
            </a:pPr>
            <a:r>
              <a:rPr lang="tr-TR" sz="2600" dirty="0">
                <a:solidFill>
                  <a:srgbClr val="0000FF"/>
                </a:solidFill>
                <a:effectLst>
                  <a:outerShdw blurRad="38100" dist="38100" dir="2700000" algn="tl">
                    <a:srgbClr val="000000"/>
                  </a:outerShdw>
                </a:effectLst>
                <a:latin typeface="Arial" charset="0"/>
              </a:rPr>
              <a:t>80-120 </a:t>
            </a:r>
            <a:r>
              <a:rPr lang="tr-TR" sz="2600" dirty="0" err="1">
                <a:solidFill>
                  <a:srgbClr val="0000FF"/>
                </a:solidFill>
                <a:effectLst>
                  <a:outerShdw blurRad="38100" dist="38100" dir="2700000" algn="tl">
                    <a:srgbClr val="000000"/>
                  </a:outerShdw>
                </a:effectLst>
                <a:latin typeface="Arial" charset="0"/>
              </a:rPr>
              <a:t>nm</a:t>
            </a:r>
            <a:r>
              <a:rPr lang="tr-TR" sz="2600" dirty="0">
                <a:solidFill>
                  <a:srgbClr val="0000FF"/>
                </a:solidFill>
                <a:effectLst>
                  <a:outerShdw blurRad="38100" dist="38100" dir="2700000" algn="tl">
                    <a:srgbClr val="000000"/>
                  </a:outerShdw>
                </a:effectLst>
                <a:latin typeface="Arial" charset="0"/>
              </a:rPr>
              <a:t> büyüklükte </a:t>
            </a:r>
            <a:r>
              <a:rPr lang="tr-TR" sz="2600" dirty="0" err="1">
                <a:solidFill>
                  <a:srgbClr val="0000FF"/>
                </a:solidFill>
                <a:effectLst>
                  <a:outerShdw blurRad="38100" dist="38100" dir="2700000" algn="tl">
                    <a:srgbClr val="000000"/>
                  </a:outerShdw>
                </a:effectLst>
                <a:latin typeface="Arial" charset="0"/>
              </a:rPr>
              <a:t>pleomorfik</a:t>
            </a:r>
            <a:r>
              <a:rPr lang="tr-TR" sz="2600" dirty="0">
                <a:solidFill>
                  <a:srgbClr val="0000FF"/>
                </a:solidFill>
                <a:effectLst>
                  <a:outerShdw blurRad="38100" dist="38100" dir="2700000" algn="tl">
                    <a:srgbClr val="000000"/>
                  </a:outerShdw>
                </a:effectLst>
                <a:latin typeface="Arial" charset="0"/>
              </a:rPr>
              <a:t> yuvarlak veya flaman şeklide </a:t>
            </a:r>
            <a:r>
              <a:rPr lang="tr-TR" sz="2600" dirty="0" err="1">
                <a:solidFill>
                  <a:srgbClr val="0000FF"/>
                </a:solidFill>
                <a:effectLst>
                  <a:outerShdw blurRad="38100" dist="38100" dir="2700000" algn="tl">
                    <a:srgbClr val="000000"/>
                  </a:outerShdw>
                </a:effectLst>
                <a:latin typeface="Arial" charset="0"/>
              </a:rPr>
              <a:t>viruslardır</a:t>
            </a:r>
            <a:r>
              <a:rPr lang="tr-TR" sz="2600" dirty="0">
                <a:solidFill>
                  <a:srgbClr val="0000FF"/>
                </a:solidFill>
                <a:effectLst>
                  <a:outerShdw blurRad="38100" dist="38100" dir="2700000" algn="tl">
                    <a:srgbClr val="000000"/>
                  </a:outerShdw>
                </a:effectLst>
                <a:latin typeface="Arial" charset="0"/>
              </a:rPr>
              <a:t> </a:t>
            </a:r>
          </a:p>
          <a:p>
            <a:pPr marL="355600" indent="-355600">
              <a:buFontTx/>
              <a:buChar char="•"/>
              <a:tabLst>
                <a:tab pos="457200" algn="l"/>
              </a:tabLst>
              <a:defRPr/>
            </a:pPr>
            <a:r>
              <a:rPr lang="tr-TR" sz="2600" dirty="0" err="1">
                <a:solidFill>
                  <a:srgbClr val="0000FF"/>
                </a:solidFill>
                <a:effectLst>
                  <a:outerShdw blurRad="38100" dist="38100" dir="2700000" algn="tl">
                    <a:srgbClr val="000000"/>
                  </a:outerShdw>
                </a:effectLst>
                <a:latin typeface="Arial" charset="0"/>
              </a:rPr>
              <a:t>Virus</a:t>
            </a:r>
            <a:r>
              <a:rPr lang="tr-TR" sz="2600" dirty="0">
                <a:solidFill>
                  <a:srgbClr val="0000FF"/>
                </a:solidFill>
                <a:effectLst>
                  <a:outerShdw blurRad="38100" dist="38100" dir="2700000" algn="tl">
                    <a:srgbClr val="000000"/>
                  </a:outerShdw>
                </a:effectLst>
                <a:latin typeface="Arial" charset="0"/>
              </a:rPr>
              <a:t> %1 RNA, %73 protein, %20 lipit, %6 karbonhidrat içerir</a:t>
            </a:r>
          </a:p>
          <a:p>
            <a:pPr marL="355600" indent="-355600">
              <a:buFontTx/>
              <a:buChar char="•"/>
              <a:tabLst>
                <a:tab pos="457200" algn="l"/>
              </a:tabLst>
              <a:defRPr/>
            </a:pPr>
            <a:r>
              <a:rPr lang="tr-TR" sz="2600" dirty="0" err="1">
                <a:solidFill>
                  <a:srgbClr val="0000FF"/>
                </a:solidFill>
                <a:effectLst>
                  <a:outerShdw blurRad="38100" dist="38100" dir="2700000" algn="tl">
                    <a:srgbClr val="000000"/>
                  </a:outerShdw>
                </a:effectLst>
                <a:latin typeface="Arial" charset="0"/>
              </a:rPr>
              <a:t>Nükleokapsit</a:t>
            </a:r>
            <a:r>
              <a:rPr lang="tr-TR" sz="2600" dirty="0">
                <a:solidFill>
                  <a:srgbClr val="0000FF"/>
                </a:solidFill>
                <a:effectLst>
                  <a:outerShdw blurRad="38100" dist="38100" dir="2700000" algn="tl">
                    <a:srgbClr val="000000"/>
                  </a:outerShdw>
                </a:effectLst>
                <a:latin typeface="Arial" charset="0"/>
              </a:rPr>
              <a:t> antijenlerine göre A, B,  C ve </a:t>
            </a:r>
            <a:r>
              <a:rPr lang="tr-TR" sz="2600" dirty="0" err="1">
                <a:solidFill>
                  <a:srgbClr val="0000FF"/>
                </a:solidFill>
                <a:effectLst>
                  <a:outerShdw blurRad="38100" dist="38100" dir="2700000" algn="tl">
                    <a:srgbClr val="000000"/>
                  </a:outerShdw>
                </a:effectLst>
                <a:latin typeface="Arial" charset="0"/>
              </a:rPr>
              <a:t>Thogoto</a:t>
            </a:r>
            <a:r>
              <a:rPr lang="tr-TR" sz="2600" dirty="0">
                <a:solidFill>
                  <a:srgbClr val="0000FF"/>
                </a:solidFill>
                <a:effectLst>
                  <a:outerShdw blurRad="38100" dist="38100" dir="2700000" algn="tl">
                    <a:srgbClr val="000000"/>
                  </a:outerShdw>
                </a:effectLst>
                <a:latin typeface="Arial" charset="0"/>
              </a:rPr>
              <a:t> </a:t>
            </a:r>
            <a:r>
              <a:rPr lang="tr-TR" sz="2600" dirty="0" err="1">
                <a:solidFill>
                  <a:srgbClr val="0000FF"/>
                </a:solidFill>
                <a:effectLst>
                  <a:outerShdw blurRad="38100" dist="38100" dir="2700000" algn="tl">
                    <a:srgbClr val="000000"/>
                  </a:outerShdw>
                </a:effectLst>
                <a:latin typeface="Arial" charset="0"/>
              </a:rPr>
              <a:t>viruslar</a:t>
            </a:r>
            <a:r>
              <a:rPr lang="tr-TR" sz="2600" dirty="0">
                <a:solidFill>
                  <a:srgbClr val="0000FF"/>
                </a:solidFill>
                <a:effectLst>
                  <a:outerShdw blurRad="38100" dist="38100" dir="2700000" algn="tl">
                    <a:srgbClr val="000000"/>
                  </a:outerShdw>
                </a:effectLst>
                <a:latin typeface="Arial" charset="0"/>
              </a:rPr>
              <a:t> olarak ayrılır.</a:t>
            </a:r>
          </a:p>
          <a:p>
            <a:pPr marL="355600" indent="-355600">
              <a:buFontTx/>
              <a:buChar char="•"/>
              <a:tabLst>
                <a:tab pos="457200" algn="l"/>
              </a:tabLst>
              <a:defRPr/>
            </a:pPr>
            <a:r>
              <a:rPr lang="tr-TR" sz="2600" dirty="0">
                <a:solidFill>
                  <a:srgbClr val="0000FF"/>
                </a:solidFill>
                <a:effectLst>
                  <a:outerShdw blurRad="38100" dist="38100" dir="2700000" algn="tl">
                    <a:srgbClr val="000000"/>
                  </a:outerShdw>
                </a:effectLst>
                <a:latin typeface="Arial" charset="0"/>
              </a:rPr>
              <a:t>RNA </a:t>
            </a:r>
            <a:r>
              <a:rPr lang="tr-TR" sz="2600" dirty="0" err="1">
                <a:solidFill>
                  <a:srgbClr val="0000FF"/>
                </a:solidFill>
                <a:effectLst>
                  <a:outerShdw blurRad="38100" dist="38100" dir="2700000" algn="tl">
                    <a:srgbClr val="000000"/>
                  </a:outerShdw>
                </a:effectLst>
                <a:latin typeface="Arial" charset="0"/>
              </a:rPr>
              <a:t>viruslarıdır</a:t>
            </a:r>
            <a:r>
              <a:rPr lang="tr-TR" sz="2600" dirty="0">
                <a:solidFill>
                  <a:srgbClr val="0000FF"/>
                </a:solidFill>
                <a:effectLst>
                  <a:outerShdw blurRad="38100" dist="38100" dir="2700000" algn="tl">
                    <a:srgbClr val="000000"/>
                  </a:outerShdw>
                </a:effectLst>
                <a:latin typeface="Arial" charset="0"/>
              </a:rPr>
              <a:t>. Genomu lineer, negatif polariteli tek zincirlidir. </a:t>
            </a:r>
          </a:p>
          <a:p>
            <a:pPr marL="355600" indent="-355600">
              <a:buFontTx/>
              <a:buChar char="•"/>
              <a:tabLst>
                <a:tab pos="457200" algn="l"/>
              </a:tabLst>
              <a:defRPr/>
            </a:pPr>
            <a:r>
              <a:rPr lang="tr-TR" sz="2600" dirty="0">
                <a:solidFill>
                  <a:srgbClr val="0000FF"/>
                </a:solidFill>
                <a:effectLst>
                  <a:outerShdw blurRad="38100" dist="38100" dir="2700000" algn="tl">
                    <a:srgbClr val="000000"/>
                  </a:outerShdw>
                </a:effectLst>
                <a:latin typeface="Arial" charset="0"/>
              </a:rPr>
              <a:t>Genetik maddeleri </a:t>
            </a:r>
            <a:r>
              <a:rPr lang="tr-TR" sz="2600" dirty="0" err="1">
                <a:solidFill>
                  <a:srgbClr val="0000FF"/>
                </a:solidFill>
                <a:effectLst>
                  <a:outerShdw blurRad="38100" dist="38100" dir="2700000" algn="tl">
                    <a:srgbClr val="000000"/>
                  </a:outerShdw>
                </a:effectLst>
                <a:latin typeface="Arial" charset="0"/>
              </a:rPr>
              <a:t>segmentlidir</a:t>
            </a:r>
            <a:r>
              <a:rPr lang="tr-TR" sz="2600" dirty="0">
                <a:solidFill>
                  <a:srgbClr val="0000FF"/>
                </a:solidFill>
                <a:effectLst>
                  <a:outerShdw blurRad="38100" dist="38100" dir="2700000" algn="tl">
                    <a:srgbClr val="000000"/>
                  </a:outerShdw>
                </a:effectLst>
                <a:latin typeface="Arial" charset="0"/>
              </a:rPr>
              <a:t>. </a:t>
            </a:r>
            <a:r>
              <a:rPr lang="tr-TR" sz="2600" dirty="0" err="1">
                <a:solidFill>
                  <a:srgbClr val="0000FF"/>
                </a:solidFill>
                <a:effectLst>
                  <a:outerShdw blurRad="38100" dist="38100" dir="2700000" algn="tl">
                    <a:srgbClr val="000000"/>
                  </a:outerShdw>
                </a:effectLst>
                <a:latin typeface="Arial" charset="0"/>
              </a:rPr>
              <a:t>Segment</a:t>
            </a:r>
            <a:r>
              <a:rPr lang="tr-TR" sz="2600" dirty="0">
                <a:solidFill>
                  <a:srgbClr val="0000FF"/>
                </a:solidFill>
                <a:effectLst>
                  <a:outerShdw blurRad="38100" dist="38100" dir="2700000" algn="tl">
                    <a:srgbClr val="000000"/>
                  </a:outerShdw>
                </a:effectLst>
                <a:latin typeface="Arial" charset="0"/>
              </a:rPr>
              <a:t> sayısı</a:t>
            </a:r>
          </a:p>
          <a:p>
            <a:pPr marL="355600" indent="-355600">
              <a:buFontTx/>
              <a:buChar char="•"/>
              <a:tabLst>
                <a:tab pos="457200" algn="l"/>
              </a:tabLst>
              <a:defRPr/>
            </a:pPr>
            <a:r>
              <a:rPr lang="tr-TR" sz="2600" dirty="0" err="1">
                <a:solidFill>
                  <a:srgbClr val="0000FF"/>
                </a:solidFill>
                <a:effectLst>
                  <a:outerShdw blurRad="38100" dist="38100" dir="2700000" algn="tl">
                    <a:srgbClr val="000000"/>
                  </a:outerShdw>
                </a:effectLst>
                <a:latin typeface="Arial" charset="0"/>
              </a:rPr>
              <a:t>Influenza</a:t>
            </a:r>
            <a:r>
              <a:rPr lang="tr-TR" sz="2600" dirty="0">
                <a:solidFill>
                  <a:srgbClr val="0000FF"/>
                </a:solidFill>
                <a:effectLst>
                  <a:outerShdw blurRad="38100" dist="38100" dir="2700000" algn="tl">
                    <a:srgbClr val="000000"/>
                  </a:outerShdw>
                </a:effectLst>
                <a:latin typeface="Arial" charset="0"/>
              </a:rPr>
              <a:t> A ve B </a:t>
            </a:r>
            <a:r>
              <a:rPr lang="tr-TR" sz="2600" dirty="0" err="1">
                <a:solidFill>
                  <a:srgbClr val="0000FF"/>
                </a:solidFill>
                <a:effectLst>
                  <a:outerShdw blurRad="38100" dist="38100" dir="2700000" algn="tl">
                    <a:srgbClr val="000000"/>
                  </a:outerShdw>
                </a:effectLst>
                <a:latin typeface="Arial" charset="0"/>
              </a:rPr>
              <a:t>viruslarında</a:t>
            </a:r>
            <a:r>
              <a:rPr lang="tr-TR" sz="2600" dirty="0">
                <a:solidFill>
                  <a:srgbClr val="0000FF"/>
                </a:solidFill>
                <a:effectLst>
                  <a:outerShdw blurRad="38100" dist="38100" dir="2700000" algn="tl">
                    <a:srgbClr val="000000"/>
                  </a:outerShdw>
                </a:effectLst>
                <a:latin typeface="Arial" charset="0"/>
              </a:rPr>
              <a:t> 8,  C </a:t>
            </a:r>
            <a:r>
              <a:rPr lang="tr-TR" sz="2600" dirty="0" err="1">
                <a:solidFill>
                  <a:srgbClr val="0000FF"/>
                </a:solidFill>
                <a:effectLst>
                  <a:outerShdw blurRad="38100" dist="38100" dir="2700000" algn="tl">
                    <a:srgbClr val="000000"/>
                  </a:outerShdw>
                </a:effectLst>
                <a:latin typeface="Arial" charset="0"/>
              </a:rPr>
              <a:t>virusunda</a:t>
            </a:r>
            <a:r>
              <a:rPr lang="tr-TR" sz="2600" dirty="0">
                <a:solidFill>
                  <a:srgbClr val="0000FF"/>
                </a:solidFill>
                <a:effectLst>
                  <a:outerShdw blurRad="38100" dist="38100" dir="2700000" algn="tl">
                    <a:srgbClr val="000000"/>
                  </a:outerShdw>
                </a:effectLst>
                <a:latin typeface="Arial" charset="0"/>
              </a:rPr>
              <a:t> 7,  kenelerce bulaştırılan </a:t>
            </a:r>
            <a:r>
              <a:rPr lang="tr-TR" sz="2600" dirty="0" err="1">
                <a:solidFill>
                  <a:srgbClr val="0000FF"/>
                </a:solidFill>
                <a:effectLst>
                  <a:outerShdw blurRad="38100" dist="38100" dir="2700000" algn="tl">
                    <a:srgbClr val="000000"/>
                  </a:outerShdw>
                </a:effectLst>
                <a:latin typeface="Arial" charset="0"/>
              </a:rPr>
              <a:t>viruslarda</a:t>
            </a:r>
            <a:r>
              <a:rPr lang="tr-TR" sz="2600" dirty="0">
                <a:solidFill>
                  <a:srgbClr val="0000FF"/>
                </a:solidFill>
                <a:effectLst>
                  <a:outerShdw blurRad="38100" dist="38100" dir="2700000" algn="tl">
                    <a:srgbClr val="000000"/>
                  </a:outerShdw>
                </a:effectLst>
                <a:latin typeface="Arial" charset="0"/>
              </a:rPr>
              <a:t> ise 6-7 </a:t>
            </a:r>
            <a:r>
              <a:rPr lang="tr-TR" sz="2600" dirty="0" err="1">
                <a:solidFill>
                  <a:srgbClr val="0000FF"/>
                </a:solidFill>
                <a:effectLst>
                  <a:outerShdw blurRad="38100" dist="38100" dir="2700000" algn="tl">
                    <a:srgbClr val="000000"/>
                  </a:outerShdw>
                </a:effectLst>
                <a:latin typeface="Arial" charset="0"/>
              </a:rPr>
              <a:t>segmentlidir</a:t>
            </a:r>
            <a:r>
              <a:rPr lang="tr-TR" sz="2600" dirty="0">
                <a:solidFill>
                  <a:srgbClr val="0000FF"/>
                </a:solidFill>
                <a:effectLst>
                  <a:outerShdw blurRad="38100" dist="38100" dir="2700000" algn="tl">
                    <a:srgbClr val="000000"/>
                  </a:outerShdw>
                </a:effectLst>
                <a:latin typeface="Arial" charset="0"/>
              </a:rPr>
              <a:t>.</a:t>
            </a:r>
          </a:p>
        </p:txBody>
      </p:sp>
    </p:spTree>
    <p:extLst>
      <p:ext uri="{BB962C8B-B14F-4D97-AF65-F5344CB8AC3E}">
        <p14:creationId xmlns:p14="http://schemas.microsoft.com/office/powerpoint/2010/main" val="1797633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ic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9051" y="1689100"/>
            <a:ext cx="4164013"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6700839" y="1779588"/>
            <a:ext cx="1639887" cy="336550"/>
          </a:xfrm>
          <a:prstGeom prst="rect">
            <a:avLst/>
          </a:prstGeom>
          <a:noFill/>
          <a:ln w="9525">
            <a:noFill/>
            <a:miter lim="800000"/>
            <a:headEnd/>
            <a:tailEnd/>
          </a:ln>
          <a:effectLst/>
        </p:spPr>
        <p:txBody>
          <a:bodyPr wrap="none">
            <a:spAutoFit/>
          </a:bodyPr>
          <a:lstStyle/>
          <a:p>
            <a:pPr eaLnBrk="0" hangingPunct="0">
              <a:defRPr/>
            </a:pPr>
            <a:r>
              <a:rPr lang="en-US" sz="1600" b="1">
                <a:solidFill>
                  <a:srgbClr val="3333CC"/>
                </a:solidFill>
                <a:effectLst>
                  <a:outerShdw blurRad="38100" dist="38100" dir="2700000" algn="tl">
                    <a:srgbClr val="000000"/>
                  </a:outerShdw>
                </a:effectLst>
                <a:latin typeface="Arial" charset="0"/>
              </a:rPr>
              <a:t>Neuraminidase</a:t>
            </a:r>
          </a:p>
        </p:txBody>
      </p:sp>
      <p:sp>
        <p:nvSpPr>
          <p:cNvPr id="63492" name="Text Box 4"/>
          <p:cNvSpPr txBox="1">
            <a:spLocks noChangeArrowheads="1"/>
          </p:cNvSpPr>
          <p:nvPr/>
        </p:nvSpPr>
        <p:spPr bwMode="auto">
          <a:xfrm>
            <a:off x="7185025" y="3273425"/>
            <a:ext cx="1595438" cy="336550"/>
          </a:xfrm>
          <a:prstGeom prst="rect">
            <a:avLst/>
          </a:prstGeom>
          <a:noFill/>
          <a:ln w="9525">
            <a:noFill/>
            <a:miter lim="800000"/>
            <a:headEnd/>
            <a:tailEnd/>
          </a:ln>
          <a:effectLst/>
        </p:spPr>
        <p:txBody>
          <a:bodyPr wrap="none">
            <a:spAutoFit/>
          </a:bodyPr>
          <a:lstStyle/>
          <a:p>
            <a:pPr eaLnBrk="0" hangingPunct="0">
              <a:defRPr/>
            </a:pPr>
            <a:r>
              <a:rPr lang="en-US" sz="1600" b="1">
                <a:solidFill>
                  <a:srgbClr val="3333CC"/>
                </a:solidFill>
                <a:effectLst>
                  <a:outerShdw blurRad="38100" dist="38100" dir="2700000" algn="tl">
                    <a:srgbClr val="000000"/>
                  </a:outerShdw>
                </a:effectLst>
                <a:latin typeface="Arial" charset="0"/>
              </a:rPr>
              <a:t>Hemagglutinin</a:t>
            </a:r>
          </a:p>
        </p:txBody>
      </p:sp>
      <p:sp>
        <p:nvSpPr>
          <p:cNvPr id="63493" name="Text Box 5"/>
          <p:cNvSpPr txBox="1">
            <a:spLocks noChangeArrowheads="1"/>
          </p:cNvSpPr>
          <p:nvPr/>
        </p:nvSpPr>
        <p:spPr bwMode="auto">
          <a:xfrm>
            <a:off x="7142163" y="4298950"/>
            <a:ext cx="622300" cy="336550"/>
          </a:xfrm>
          <a:prstGeom prst="rect">
            <a:avLst/>
          </a:prstGeom>
          <a:noFill/>
          <a:ln w="9525">
            <a:noFill/>
            <a:miter lim="800000"/>
            <a:headEnd/>
            <a:tailEnd/>
          </a:ln>
          <a:effectLst/>
        </p:spPr>
        <p:txBody>
          <a:bodyPr wrap="none">
            <a:spAutoFit/>
          </a:bodyPr>
          <a:lstStyle/>
          <a:p>
            <a:pPr eaLnBrk="0" hangingPunct="0">
              <a:defRPr/>
            </a:pPr>
            <a:r>
              <a:rPr lang="en-US" sz="1600" b="1">
                <a:solidFill>
                  <a:srgbClr val="3333CC"/>
                </a:solidFill>
                <a:effectLst>
                  <a:outerShdw blurRad="38100" dist="38100" dir="2700000" algn="tl">
                    <a:srgbClr val="000000"/>
                  </a:outerShdw>
                </a:effectLst>
                <a:latin typeface="Arial" charset="0"/>
              </a:rPr>
              <a:t>RNA</a:t>
            </a:r>
          </a:p>
        </p:txBody>
      </p:sp>
      <p:sp>
        <p:nvSpPr>
          <p:cNvPr id="63494" name="Text Box 6"/>
          <p:cNvSpPr txBox="1">
            <a:spLocks noChangeArrowheads="1"/>
          </p:cNvSpPr>
          <p:nvPr/>
        </p:nvSpPr>
        <p:spPr bwMode="auto">
          <a:xfrm>
            <a:off x="6550025" y="5367339"/>
            <a:ext cx="1403350" cy="581025"/>
          </a:xfrm>
          <a:prstGeom prst="rect">
            <a:avLst/>
          </a:prstGeom>
          <a:noFill/>
          <a:ln w="9525">
            <a:noFill/>
            <a:miter lim="800000"/>
            <a:headEnd/>
            <a:tailEnd/>
          </a:ln>
          <a:effectLst/>
        </p:spPr>
        <p:txBody>
          <a:bodyPr wrap="none">
            <a:spAutoFit/>
          </a:bodyPr>
          <a:lstStyle/>
          <a:p>
            <a:pPr eaLnBrk="0" hangingPunct="0">
              <a:defRPr/>
            </a:pPr>
            <a:r>
              <a:rPr lang="en-US" sz="1600" b="1">
                <a:solidFill>
                  <a:srgbClr val="3333CC"/>
                </a:solidFill>
                <a:effectLst>
                  <a:outerShdw blurRad="38100" dist="38100" dir="2700000" algn="tl">
                    <a:srgbClr val="000000"/>
                  </a:outerShdw>
                </a:effectLst>
                <a:latin typeface="Arial" charset="0"/>
              </a:rPr>
              <a:t>M</a:t>
            </a:r>
            <a:r>
              <a:rPr lang="en-US" sz="1600" b="1" baseline="-25000">
                <a:solidFill>
                  <a:srgbClr val="3333CC"/>
                </a:solidFill>
                <a:effectLst>
                  <a:outerShdw blurRad="38100" dist="38100" dir="2700000" algn="tl">
                    <a:srgbClr val="000000"/>
                  </a:outerShdw>
                </a:effectLst>
                <a:latin typeface="Arial" charset="0"/>
              </a:rPr>
              <a:t>2</a:t>
            </a:r>
            <a:r>
              <a:rPr lang="en-US" sz="1600" b="1">
                <a:solidFill>
                  <a:srgbClr val="3333CC"/>
                </a:solidFill>
                <a:effectLst>
                  <a:outerShdw blurRad="38100" dist="38100" dir="2700000" algn="tl">
                    <a:srgbClr val="000000"/>
                  </a:outerShdw>
                </a:effectLst>
                <a:latin typeface="Arial" charset="0"/>
              </a:rPr>
              <a:t> protein</a:t>
            </a:r>
          </a:p>
          <a:p>
            <a:pPr eaLnBrk="0" hangingPunct="0">
              <a:defRPr/>
            </a:pPr>
            <a:r>
              <a:rPr lang="tr-TR" sz="1600" b="1">
                <a:solidFill>
                  <a:srgbClr val="3333CC"/>
                </a:solidFill>
                <a:effectLst>
                  <a:outerShdw blurRad="38100" dist="38100" dir="2700000" algn="tl">
                    <a:srgbClr val="000000"/>
                  </a:outerShdw>
                </a:effectLst>
                <a:latin typeface="Arial" charset="0"/>
              </a:rPr>
              <a:t>Sadece tip A</a:t>
            </a:r>
            <a:endParaRPr lang="en-US" sz="1600" b="1">
              <a:solidFill>
                <a:srgbClr val="3333CC"/>
              </a:solidFill>
              <a:effectLst>
                <a:outerShdw blurRad="38100" dist="38100" dir="2700000" algn="tl">
                  <a:srgbClr val="000000"/>
                </a:outerShdw>
              </a:effectLst>
              <a:latin typeface="Arial" charset="0"/>
            </a:endParaRPr>
          </a:p>
        </p:txBody>
      </p:sp>
      <p:sp>
        <p:nvSpPr>
          <p:cNvPr id="47111" name="Line 7"/>
          <p:cNvSpPr>
            <a:spLocks noChangeShapeType="1"/>
          </p:cNvSpPr>
          <p:nvPr/>
        </p:nvSpPr>
        <p:spPr bwMode="auto">
          <a:xfrm flipH="1">
            <a:off x="6115051" y="2000251"/>
            <a:ext cx="625475" cy="52546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7112" name="Line 8"/>
          <p:cNvSpPr>
            <a:spLocks noChangeShapeType="1"/>
          </p:cNvSpPr>
          <p:nvPr/>
        </p:nvSpPr>
        <p:spPr bwMode="auto">
          <a:xfrm flipH="1">
            <a:off x="6456363" y="3433763"/>
            <a:ext cx="76676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7113" name="Line 9"/>
          <p:cNvSpPr>
            <a:spLocks noChangeShapeType="1"/>
          </p:cNvSpPr>
          <p:nvPr/>
        </p:nvSpPr>
        <p:spPr bwMode="auto">
          <a:xfrm flipH="1">
            <a:off x="6040438" y="4449763"/>
            <a:ext cx="114141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7114" name="Line 10"/>
          <p:cNvSpPr>
            <a:spLocks noChangeShapeType="1"/>
          </p:cNvSpPr>
          <p:nvPr/>
        </p:nvSpPr>
        <p:spPr bwMode="auto">
          <a:xfrm flipH="1" flipV="1">
            <a:off x="5821363" y="5000625"/>
            <a:ext cx="754062" cy="4064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47115" name="Rectangle 11"/>
          <p:cNvSpPr>
            <a:spLocks noChangeArrowheads="1"/>
          </p:cNvSpPr>
          <p:nvPr/>
        </p:nvSpPr>
        <p:spPr bwMode="auto">
          <a:xfrm>
            <a:off x="1897064" y="1468438"/>
            <a:ext cx="8397875" cy="80962"/>
          </a:xfrm>
          <a:prstGeom prst="rect">
            <a:avLst/>
          </a:prstGeom>
          <a:gradFill rotWithShape="0">
            <a:gsLst>
              <a:gs pos="0">
                <a:schemeClr val="accent1"/>
              </a:gs>
              <a:gs pos="100000">
                <a:srgbClr val="005D5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681857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631951" y="378191"/>
            <a:ext cx="8829675" cy="6103209"/>
          </a:xfrm>
          <a:prstGeom prst="rect">
            <a:avLst/>
          </a:prstGeom>
          <a:noFill/>
          <a:ln w="9525">
            <a:noFill/>
            <a:miter lim="800000"/>
            <a:headEnd/>
            <a:tailEnd/>
          </a:ln>
          <a:effectLst/>
        </p:spPr>
        <p:txBody>
          <a:bodyPr anchor="ctr">
            <a:spAutoFit/>
          </a:bodyPr>
          <a:lstStyle/>
          <a:p>
            <a:pPr marL="273050" indent="-273050">
              <a:lnSpc>
                <a:spcPct val="90000"/>
              </a:lnSpc>
              <a:tabLst>
                <a:tab pos="457200" algn="l"/>
                <a:tab pos="6810375" algn="l"/>
              </a:tabLst>
              <a:defRPr/>
            </a:pPr>
            <a:r>
              <a:rPr lang="tr-TR" sz="3400" b="1">
                <a:solidFill>
                  <a:srgbClr val="FF0000"/>
                </a:solidFill>
                <a:effectLst>
                  <a:outerShdw blurRad="38100" dist="38100" dir="2700000" algn="tl">
                    <a:srgbClr val="000000"/>
                  </a:outerShdw>
                </a:effectLst>
                <a:latin typeface="Arial" charset="0"/>
              </a:rPr>
              <a:t>ORTHOMYXOVIRIDAE</a:t>
            </a:r>
          </a:p>
          <a:p>
            <a:pPr marL="273050" indent="-273050">
              <a:lnSpc>
                <a:spcPct val="90000"/>
              </a:lnSpc>
              <a:tabLst>
                <a:tab pos="457200" algn="l"/>
                <a:tab pos="6810375" algn="l"/>
              </a:tabLst>
              <a:defRPr/>
            </a:pPr>
            <a:endParaRPr lang="tr-TR" sz="2500" b="1">
              <a:solidFill>
                <a:srgbClr val="FF0000"/>
              </a:solidFill>
              <a:effectLst>
                <a:outerShdw blurRad="38100" dist="38100" dir="2700000" algn="tl">
                  <a:srgbClr val="000000"/>
                </a:outerShdw>
              </a:effectLst>
              <a:latin typeface="Arial" charset="0"/>
            </a:endParaRPr>
          </a:p>
          <a:p>
            <a:pPr marL="273050" indent="-273050">
              <a:lnSpc>
                <a:spcPct val="90000"/>
              </a:lnSpc>
              <a:buFontTx/>
              <a:buChar char="•"/>
              <a:tabLst>
                <a:tab pos="457200" algn="l"/>
                <a:tab pos="6810375" algn="l"/>
              </a:tabLst>
              <a:defRPr/>
            </a:pPr>
            <a:r>
              <a:rPr lang="tr-TR" sz="2500">
                <a:solidFill>
                  <a:srgbClr val="0000FF"/>
                </a:solidFill>
                <a:effectLst>
                  <a:outerShdw blurRad="38100" dist="38100" dir="2700000" algn="tl">
                    <a:srgbClr val="000000"/>
                  </a:outerShdw>
                </a:effectLst>
                <a:latin typeface="Arial" charset="0"/>
              </a:rPr>
              <a:t>Zarflı viruslardır. Virusun dokuz yapısal proteini vardır. Virus zarfında Hemaglutinin (H), Nöraminidaz (N) peplomerleri, iç kısmında ise matriks proteini (M1) ve (M2) proteinlerinin meydana getirdiği az sayıda porlar bulunur. </a:t>
            </a:r>
          </a:p>
          <a:p>
            <a:pPr marL="273050" indent="-273050">
              <a:lnSpc>
                <a:spcPct val="90000"/>
              </a:lnSpc>
              <a:buFontTx/>
              <a:buChar char="•"/>
              <a:tabLst>
                <a:tab pos="457200" algn="l"/>
                <a:tab pos="6810375" algn="l"/>
              </a:tabLst>
              <a:defRPr/>
            </a:pPr>
            <a:r>
              <a:rPr lang="tr-TR" sz="2500">
                <a:solidFill>
                  <a:srgbClr val="0000FF"/>
                </a:solidFill>
                <a:effectLst>
                  <a:outerShdw blurRad="38100" dist="38100" dir="2700000" algn="tl">
                    <a:srgbClr val="000000"/>
                  </a:outerShdw>
                </a:effectLst>
                <a:latin typeface="Arial" charset="0"/>
              </a:rPr>
              <a:t>Genetik madde ile ilişkili mükleoprotein (NP) ve de RNA ile ilgili RNA polimeraz kompleksi (PA, PB1, PB2).</a:t>
            </a:r>
          </a:p>
          <a:p>
            <a:pPr marL="273050" indent="-273050">
              <a:lnSpc>
                <a:spcPct val="90000"/>
              </a:lnSpc>
              <a:buFontTx/>
              <a:buChar char="•"/>
              <a:tabLst>
                <a:tab pos="457200" algn="l"/>
                <a:tab pos="6810375" algn="l"/>
              </a:tabLst>
              <a:defRPr/>
            </a:pPr>
            <a:r>
              <a:rPr lang="tr-TR" sz="2500">
                <a:solidFill>
                  <a:srgbClr val="0000FF"/>
                </a:solidFill>
                <a:effectLst>
                  <a:outerShdw blurRad="38100" dist="38100" dir="2700000" algn="tl">
                    <a:srgbClr val="000000"/>
                  </a:outerShdw>
                </a:effectLst>
                <a:latin typeface="Arial" charset="0"/>
              </a:rPr>
              <a:t>Replikasyonda RNA içermeyen defektif (DI) partiküller de üretilmektedir.</a:t>
            </a:r>
          </a:p>
          <a:p>
            <a:pPr marL="273050" indent="-273050">
              <a:lnSpc>
                <a:spcPct val="90000"/>
              </a:lnSpc>
              <a:buFontTx/>
              <a:buChar char="•"/>
              <a:tabLst>
                <a:tab pos="457200" algn="l"/>
                <a:tab pos="6810375" algn="l"/>
              </a:tabLst>
              <a:defRPr/>
            </a:pPr>
            <a:r>
              <a:rPr lang="tr-TR" sz="2500">
                <a:solidFill>
                  <a:srgbClr val="0000FF"/>
                </a:solidFill>
                <a:effectLst>
                  <a:outerShdw blurRad="38100" dist="38100" dir="2700000" algn="tl">
                    <a:srgbClr val="000000"/>
                  </a:outerShdw>
                </a:effectLst>
                <a:latin typeface="Arial" charset="0"/>
              </a:rPr>
              <a:t>Virus deney hayvanı ve embriyonlu yumurtada doku kültürüne oranla daha iyi ürer.</a:t>
            </a:r>
          </a:p>
          <a:p>
            <a:pPr marL="273050" indent="-273050">
              <a:lnSpc>
                <a:spcPct val="90000"/>
              </a:lnSpc>
              <a:buFontTx/>
              <a:buChar char="•"/>
              <a:tabLst>
                <a:tab pos="457200" algn="l"/>
                <a:tab pos="6810375" algn="l"/>
              </a:tabLst>
              <a:defRPr/>
            </a:pPr>
            <a:r>
              <a:rPr lang="tr-TR" sz="2500">
                <a:solidFill>
                  <a:srgbClr val="0000FF"/>
                </a:solidFill>
                <a:effectLst>
                  <a:outerShdw blurRad="38100" dist="38100" dir="2700000" algn="tl">
                    <a:srgbClr val="000000"/>
                  </a:outerShdw>
                </a:effectLst>
                <a:latin typeface="Arial" charset="0"/>
              </a:rPr>
              <a:t>Genetik madde parçalı olduğundan genetik yeniden düzenlenme meydana gelir.</a:t>
            </a:r>
          </a:p>
          <a:p>
            <a:pPr marL="273050" indent="-273050">
              <a:lnSpc>
                <a:spcPct val="90000"/>
              </a:lnSpc>
              <a:buFontTx/>
              <a:buChar char="•"/>
              <a:tabLst>
                <a:tab pos="457200" algn="l"/>
                <a:tab pos="6810375" algn="l"/>
              </a:tabLst>
              <a:defRPr/>
            </a:pPr>
            <a:r>
              <a:rPr lang="tr-TR" sz="2500">
                <a:solidFill>
                  <a:srgbClr val="0000FF"/>
                </a:solidFill>
                <a:effectLst>
                  <a:outerShdw blurRad="38100" dist="38100" dir="2700000" algn="tl">
                    <a:srgbClr val="000000"/>
                  </a:outerShdw>
                </a:effectLst>
                <a:latin typeface="Arial" charset="0"/>
              </a:rPr>
              <a:t>Virus RNA polimeraz II gibi konak hücrenin fonksiyonlarına ihtiyaç gösterir.</a:t>
            </a:r>
          </a:p>
          <a:p>
            <a:pPr marL="273050" indent="-273050">
              <a:lnSpc>
                <a:spcPct val="90000"/>
              </a:lnSpc>
              <a:buFontTx/>
              <a:buChar char="•"/>
              <a:tabLst>
                <a:tab pos="457200" algn="l"/>
                <a:tab pos="6810375" algn="l"/>
              </a:tabLst>
              <a:defRPr/>
            </a:pPr>
            <a:r>
              <a:rPr lang="tr-TR" sz="2500">
                <a:solidFill>
                  <a:srgbClr val="0000FF"/>
                </a:solidFill>
                <a:effectLst>
                  <a:outerShdw blurRad="38100" dist="38100" dir="2700000" algn="tl">
                    <a:srgbClr val="000000"/>
                  </a:outerShdw>
                </a:effectLst>
                <a:latin typeface="Arial" charset="0"/>
              </a:rPr>
              <a:t>Epidemi ve pandemilere neden olur.</a:t>
            </a:r>
          </a:p>
        </p:txBody>
      </p:sp>
    </p:spTree>
    <p:extLst>
      <p:ext uri="{BB962C8B-B14F-4D97-AF65-F5344CB8AC3E}">
        <p14:creationId xmlns:p14="http://schemas.microsoft.com/office/powerpoint/2010/main" val="3100177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Group 2"/>
          <p:cNvGraphicFramePr>
            <a:graphicFrameLocks noGrp="1"/>
          </p:cNvGraphicFramePr>
          <p:nvPr>
            <p:ph/>
          </p:nvPr>
        </p:nvGraphicFramePr>
        <p:xfrm>
          <a:off x="1919288" y="747714"/>
          <a:ext cx="8229600" cy="5921402"/>
        </p:xfrm>
        <a:graphic>
          <a:graphicData uri="http://schemas.openxmlformats.org/drawingml/2006/table">
            <a:tbl>
              <a:tblPr/>
              <a:tblGrid>
                <a:gridCol w="730250"/>
                <a:gridCol w="1655762"/>
                <a:gridCol w="1035050"/>
                <a:gridCol w="4808538"/>
              </a:tblGrid>
              <a:tr h="5714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1.....</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cap="flat">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PB2..............</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96.000</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RNA transkriptaz</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cap="flat">
                      <a:noFill/>
                    </a:lnR>
                    <a:lnT cap="flat">
                      <a:noFill/>
                    </a:lnT>
                    <a:lnB>
                      <a:noFill/>
                    </a:lnB>
                    <a:lnTlToBr>
                      <a:noFill/>
                    </a:lnTlToBr>
                    <a:lnBlToTr>
                      <a:noFill/>
                    </a:lnBlToTr>
                    <a:noFill/>
                  </a:tcPr>
                </a:tc>
              </a:tr>
              <a:tr h="60639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2.....</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PB1..............</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87.000</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rgbClr val="0000FF"/>
                        </a:solidFill>
                        <a:effectLst/>
                        <a:latin typeface="Arial" charset="0"/>
                      </a:endParaRPr>
                    </a:p>
                  </a:txBody>
                  <a:tcPr marT="45718" marB="45718" horzOverflow="overflow">
                    <a:lnL>
                      <a:noFill/>
                    </a:lnL>
                    <a:lnR cap="flat">
                      <a:noFill/>
                    </a:lnR>
                    <a:lnT>
                      <a:noFill/>
                    </a:lnT>
                    <a:lnB>
                      <a:noFill/>
                    </a:lnB>
                    <a:lnTlToBr>
                      <a:noFill/>
                    </a:lnTlToBr>
                    <a:lnBlToTr>
                      <a:noFill/>
                    </a:lnBlToTr>
                    <a:noFill/>
                  </a:tcPr>
                </a:tc>
              </a:tr>
              <a:tr h="60639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3.....</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PA................</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85.000</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rgbClr val="0000FF"/>
                        </a:solidFill>
                        <a:effectLst/>
                        <a:latin typeface="Arial" charset="0"/>
                      </a:endParaRPr>
                    </a:p>
                  </a:txBody>
                  <a:tcPr marT="45718" marB="45718" horzOverflow="overflow">
                    <a:lnL>
                      <a:noFill/>
                    </a:lnL>
                    <a:lnR cap="flat">
                      <a:noFill/>
                    </a:lnR>
                    <a:lnT>
                      <a:noFill/>
                    </a:lnT>
                    <a:lnB>
                      <a:noFill/>
                    </a:lnB>
                    <a:lnTlToBr>
                      <a:noFill/>
                    </a:lnTlToBr>
                    <a:lnBlToTr>
                      <a:noFill/>
                    </a:lnBlToTr>
                    <a:noFill/>
                  </a:tcPr>
                </a:tc>
              </a:tr>
              <a:tr h="5698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4.....</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HA...............</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75.000</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Hemaglutinin, kılıf glikoprotein</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cap="flat">
                      <a:noFill/>
                    </a:lnR>
                    <a:lnT>
                      <a:noFill/>
                    </a:lnT>
                    <a:lnB>
                      <a:noFill/>
                    </a:lnB>
                    <a:lnTlToBr>
                      <a:noFill/>
                    </a:lnTlToBr>
                    <a:lnBlToTr>
                      <a:noFill/>
                    </a:lnBlToTr>
                    <a:noFill/>
                  </a:tcPr>
                </a:tc>
              </a:tr>
              <a:tr h="5714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5.....</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NP................</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56.000</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RNA ve polimeraz proteini ile ilgili </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cap="flat">
                      <a:noFill/>
                    </a:lnR>
                    <a:lnT>
                      <a:noFill/>
                    </a:lnT>
                    <a:lnB>
                      <a:noFill/>
                    </a:lnB>
                    <a:lnTlToBr>
                      <a:noFill/>
                    </a:lnTlToBr>
                    <a:lnBlToTr>
                      <a:noFill/>
                    </a:lnBlToTr>
                    <a:noFill/>
                  </a:tcPr>
                </a:tc>
              </a:tr>
              <a:tr h="5714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6.....</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NA...............</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56.000</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Nöraminidaz, kılıf glikoprotein enzim</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cap="flat">
                      <a:noFill/>
                    </a:lnR>
                    <a:lnT>
                      <a:noFill/>
                    </a:lnT>
                    <a:lnB>
                      <a:noFill/>
                    </a:lnB>
                    <a:lnTlToBr>
                      <a:noFill/>
                    </a:lnTlToBr>
                    <a:lnBlToTr>
                      <a:noFill/>
                    </a:lnBlToTr>
                    <a:noFill/>
                  </a:tcPr>
                </a:tc>
              </a:tr>
              <a:tr h="64004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7.....</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M</a:t>
                      </a:r>
                      <a:r>
                        <a:rPr kumimoji="0" lang="tr-TR" sz="1800" b="1" i="0" u="none" strike="noStrike" cap="none" normalizeH="0" baseline="-30000" smtClean="0">
                          <a:ln>
                            <a:noFill/>
                          </a:ln>
                          <a:solidFill>
                            <a:srgbClr val="0000FF"/>
                          </a:solidFill>
                          <a:effectLst/>
                          <a:latin typeface="Arial" charset="0"/>
                          <a:ea typeface="Times New Roman" pitchFamily="18" charset="0"/>
                          <a:cs typeface="Arial" charset="0"/>
                        </a:rPr>
                        <a:t>1</a:t>
                      </a: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28.000</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Matriks protein, kılıfın antındaki tabaka, major komponent </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cap="flat">
                      <a:noFill/>
                    </a:lnR>
                    <a:lnT>
                      <a:noFill/>
                    </a:lnT>
                    <a:lnB>
                      <a:noFill/>
                    </a:lnB>
                    <a:lnTlToBr>
                      <a:noFill/>
                    </a:lnTlToBr>
                    <a:lnBlToTr>
                      <a:noFill/>
                    </a:lnBlToTr>
                    <a:noFill/>
                  </a:tcPr>
                </a:tc>
              </a:tr>
              <a:tr h="5714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8.....</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M</a:t>
                      </a:r>
                      <a:r>
                        <a:rPr kumimoji="0" lang="tr-TR" sz="1800" b="1" i="0" u="none" strike="noStrike" cap="none" normalizeH="0" baseline="-30000" smtClean="0">
                          <a:ln>
                            <a:noFill/>
                          </a:ln>
                          <a:solidFill>
                            <a:srgbClr val="0000FF"/>
                          </a:solidFill>
                          <a:effectLst/>
                          <a:latin typeface="Arial" charset="0"/>
                          <a:ea typeface="Times New Roman" pitchFamily="18" charset="0"/>
                          <a:cs typeface="Arial" charset="0"/>
                        </a:rPr>
                        <a:t>2</a:t>
                      </a: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15.000</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Yapısal değil </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cap="flat">
                      <a:noFill/>
                    </a:lnR>
                    <a:lnT>
                      <a:noFill/>
                    </a:lnT>
                    <a:lnB>
                      <a:noFill/>
                    </a:lnB>
                    <a:lnTlToBr>
                      <a:noFill/>
                    </a:lnTlToBr>
                    <a:lnBlToTr>
                      <a:noFill/>
                    </a:lnBlToTr>
                    <a:noFill/>
                  </a:tcPr>
                </a:tc>
              </a:tr>
              <a:tr h="6063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rgbClr val="0000FF"/>
                        </a:solidFill>
                        <a:effectLst/>
                        <a:latin typeface="Arial" charset="0"/>
                      </a:endParaRPr>
                    </a:p>
                  </a:txBody>
                  <a:tcPr marT="45718" marB="45718"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NS</a:t>
                      </a:r>
                      <a:r>
                        <a:rPr kumimoji="0" lang="tr-TR" sz="1800" b="1" i="0" u="none" strike="noStrike" cap="none" normalizeH="0" baseline="-30000" smtClean="0">
                          <a:ln>
                            <a:noFill/>
                          </a:ln>
                          <a:solidFill>
                            <a:srgbClr val="0000FF"/>
                          </a:solidFill>
                          <a:effectLst/>
                          <a:latin typeface="Arial" charset="0"/>
                          <a:ea typeface="Times New Roman" pitchFamily="18" charset="0"/>
                          <a:cs typeface="Arial" charset="0"/>
                        </a:rPr>
                        <a:t>1</a:t>
                      </a: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26.000</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Yapısal değil, fonksiyonu bilinmeyen</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cap="flat">
                      <a:noFill/>
                    </a:lnR>
                    <a:lnT>
                      <a:noFill/>
                    </a:lnT>
                    <a:lnB>
                      <a:noFill/>
                    </a:lnB>
                    <a:lnTlToBr>
                      <a:noFill/>
                    </a:lnTlToBr>
                    <a:lnBlToTr>
                      <a:noFill/>
                    </a:lnBlToTr>
                    <a:noFill/>
                  </a:tcPr>
                </a:tc>
              </a:tr>
              <a:tr h="6063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rgbClr val="0000FF"/>
                        </a:solidFill>
                        <a:effectLst/>
                        <a:latin typeface="Arial" charset="0"/>
                      </a:endParaRPr>
                    </a:p>
                  </a:txBody>
                  <a:tcPr marT="45718" marB="45718"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NS</a:t>
                      </a:r>
                      <a:r>
                        <a:rPr kumimoji="0" lang="tr-TR" sz="1800" b="1" i="0" u="none" strike="noStrike" cap="none" normalizeH="0" baseline="-30000" smtClean="0">
                          <a:ln>
                            <a:noFill/>
                          </a:ln>
                          <a:solidFill>
                            <a:srgbClr val="0000FF"/>
                          </a:solidFill>
                          <a:effectLst/>
                          <a:latin typeface="Arial" charset="0"/>
                          <a:ea typeface="Times New Roman" pitchFamily="18" charset="0"/>
                          <a:cs typeface="Arial" charset="0"/>
                        </a:rPr>
                        <a:t>2</a:t>
                      </a: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14.000</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FF"/>
                          </a:solidFill>
                          <a:effectLst/>
                          <a:latin typeface="Arial" charset="0"/>
                          <a:ea typeface="Times New Roman" pitchFamily="18" charset="0"/>
                          <a:cs typeface="Arial" charset="0"/>
                        </a:rPr>
                        <a:t>Yapısal değil, fonksiyonu bilinmeyen</a:t>
                      </a:r>
                      <a:endParaRPr kumimoji="0" lang="tr-TR" sz="1800" b="0" i="0" u="none" strike="noStrike" cap="none" normalizeH="0" baseline="0" smtClean="0">
                        <a:ln>
                          <a:noFill/>
                        </a:ln>
                        <a:solidFill>
                          <a:srgbClr val="0000FF"/>
                        </a:solidFill>
                        <a:effectLst/>
                        <a:latin typeface="Arial" charset="0"/>
                        <a:ea typeface="Times New Roman" pitchFamily="18" charset="0"/>
                        <a:cs typeface="Arial" charset="0"/>
                      </a:endParaRPr>
                    </a:p>
                  </a:txBody>
                  <a:tcPr marT="45718" marB="45718" horzOverflow="overflow">
                    <a:lnL>
                      <a:noFill/>
                    </a:lnL>
                    <a:lnR cap="flat">
                      <a:noFill/>
                    </a:lnR>
                    <a:lnT>
                      <a:noFill/>
                    </a:lnT>
                    <a:lnB cap="flat">
                      <a:noFill/>
                    </a:lnB>
                    <a:lnTlToBr>
                      <a:noFill/>
                    </a:lnTlToBr>
                    <a:lnBlToTr>
                      <a:noFill/>
                    </a:lnBlToTr>
                    <a:noFill/>
                  </a:tcPr>
                </a:tc>
              </a:tr>
            </a:tbl>
          </a:graphicData>
        </a:graphic>
      </p:graphicFrame>
      <p:sp>
        <p:nvSpPr>
          <p:cNvPr id="51247" name="Rectangle 47"/>
          <p:cNvSpPr>
            <a:spLocks noChangeArrowheads="1"/>
          </p:cNvSpPr>
          <p:nvPr/>
        </p:nvSpPr>
        <p:spPr bwMode="auto">
          <a:xfrm>
            <a:off x="3863975" y="115308"/>
            <a:ext cx="4578350" cy="415498"/>
          </a:xfrm>
          <a:prstGeom prst="rect">
            <a:avLst/>
          </a:prstGeom>
          <a:noFill/>
          <a:ln w="9525">
            <a:noFill/>
            <a:miter lim="800000"/>
            <a:headEnd/>
            <a:tailEnd/>
          </a:ln>
          <a:effectLst/>
        </p:spPr>
        <p:txBody>
          <a:bodyPr bIns="0" anchor="ctr">
            <a:spAutoFit/>
          </a:bodyPr>
          <a:lstStyle/>
          <a:p>
            <a:pPr>
              <a:defRPr/>
            </a:pPr>
            <a:r>
              <a:rPr lang="tr-TR" sz="2400" b="1">
                <a:solidFill>
                  <a:srgbClr val="FF0000"/>
                </a:solidFill>
                <a:effectLst>
                  <a:outerShdw blurRad="38100" dist="38100" dir="2700000" algn="tl">
                    <a:srgbClr val="000000"/>
                  </a:outerShdw>
                </a:effectLst>
                <a:latin typeface="Arial" charset="0"/>
              </a:rPr>
              <a:t>Influenza A RNA segmentleri</a:t>
            </a:r>
            <a:endParaRPr lang="tr-TR" sz="2400">
              <a:solidFill>
                <a:srgbClr val="FF00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364654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subTitle" idx="4294967295"/>
          </p:nvPr>
        </p:nvSpPr>
        <p:spPr>
          <a:xfrm>
            <a:off x="0" y="1125538"/>
            <a:ext cx="8207375" cy="4752975"/>
          </a:xfrm>
        </p:spPr>
        <p:txBody>
          <a:bodyPr/>
          <a:lstStyle/>
          <a:p>
            <a:pPr marL="441325" indent="0">
              <a:lnSpc>
                <a:spcPct val="130000"/>
              </a:lnSpc>
              <a:buNone/>
              <a:defRPr/>
            </a:pPr>
            <a:r>
              <a:rPr lang="tr-TR" b="1">
                <a:solidFill>
                  <a:srgbClr val="FF0000"/>
                </a:solidFill>
                <a:effectLst>
                  <a:outerShdw blurRad="38100" dist="38100" dir="2700000" algn="tl">
                    <a:srgbClr val="000000"/>
                  </a:outerShdw>
                </a:effectLst>
              </a:rPr>
              <a:t>	Hemaglutinin 16 tip</a:t>
            </a:r>
          </a:p>
          <a:p>
            <a:pPr marL="441325" indent="0">
              <a:lnSpc>
                <a:spcPct val="130000"/>
              </a:lnSpc>
              <a:defRPr/>
            </a:pPr>
            <a:r>
              <a:rPr lang="tr-TR">
                <a:solidFill>
                  <a:srgbClr val="3333CC"/>
                </a:solidFill>
                <a:effectLst>
                  <a:outerShdw blurRad="38100" dist="38100" dir="2700000" algn="tl">
                    <a:srgbClr val="000000"/>
                  </a:outerShdw>
                </a:effectLst>
              </a:rPr>
              <a:t>  	Hücre yüzeyindeki sialik asite bağlanma </a:t>
            </a:r>
          </a:p>
          <a:p>
            <a:pPr marL="441325" indent="0">
              <a:lnSpc>
                <a:spcPct val="130000"/>
              </a:lnSpc>
              <a:defRPr/>
            </a:pPr>
            <a:r>
              <a:rPr lang="tr-TR">
                <a:solidFill>
                  <a:srgbClr val="3333CC"/>
                </a:solidFill>
                <a:effectLst>
                  <a:outerShdw blurRad="38100" dist="38100" dir="2700000" algn="tl">
                    <a:srgbClr val="000000"/>
                  </a:outerShdw>
                </a:effectLst>
              </a:rPr>
              <a:t>  	Membran ile füzyon</a:t>
            </a:r>
          </a:p>
          <a:p>
            <a:pPr marL="441325" indent="0">
              <a:lnSpc>
                <a:spcPct val="130000"/>
              </a:lnSpc>
              <a:defRPr/>
            </a:pPr>
            <a:r>
              <a:rPr lang="tr-TR">
                <a:solidFill>
                  <a:srgbClr val="3333CC"/>
                </a:solidFill>
                <a:effectLst>
                  <a:outerShdw blurRad="38100" dist="38100" dir="2700000" algn="tl">
                    <a:srgbClr val="000000"/>
                  </a:outerShdw>
                </a:effectLst>
              </a:rPr>
              <a:t>  	Antikor </a:t>
            </a:r>
            <a:r>
              <a:rPr lang="tr-TR">
                <a:solidFill>
                  <a:srgbClr val="3333CC"/>
                </a:solidFill>
                <a:effectLst>
                  <a:outerShdw blurRad="38100" dist="38100" dir="2700000" algn="tl">
                    <a:srgbClr val="000000"/>
                  </a:outerShdw>
                </a:effectLst>
                <a:sym typeface="Wingdings" pitchFamily="2" charset="2"/>
              </a:rPr>
              <a:t> aşı koruyuculuğu </a:t>
            </a:r>
          </a:p>
          <a:p>
            <a:pPr marL="441325" indent="0">
              <a:lnSpc>
                <a:spcPct val="130000"/>
              </a:lnSpc>
              <a:buNone/>
              <a:defRPr/>
            </a:pPr>
            <a:endParaRPr lang="tr-TR">
              <a:solidFill>
                <a:srgbClr val="3333CC"/>
              </a:solidFill>
              <a:effectLst>
                <a:outerShdw blurRad="38100" dist="38100" dir="2700000" algn="tl">
                  <a:srgbClr val="000000"/>
                </a:outerShdw>
              </a:effectLst>
              <a:sym typeface="Wingdings" pitchFamily="2" charset="2"/>
            </a:endParaRPr>
          </a:p>
          <a:p>
            <a:pPr marL="441325" indent="0">
              <a:lnSpc>
                <a:spcPct val="130000"/>
              </a:lnSpc>
              <a:buNone/>
              <a:defRPr/>
            </a:pPr>
            <a:r>
              <a:rPr lang="tr-TR" b="1">
                <a:solidFill>
                  <a:srgbClr val="FF0000"/>
                </a:solidFill>
                <a:effectLst>
                  <a:outerShdw blurRad="38100" dist="38100" dir="2700000" algn="tl">
                    <a:srgbClr val="000000"/>
                  </a:outerShdw>
                </a:effectLst>
              </a:rPr>
              <a:t>	Nöraminidaz 9 tip </a:t>
            </a:r>
          </a:p>
          <a:p>
            <a:pPr marL="441325" indent="0">
              <a:lnSpc>
                <a:spcPct val="130000"/>
              </a:lnSpc>
              <a:defRPr/>
            </a:pPr>
            <a:r>
              <a:rPr lang="tr-TR">
                <a:solidFill>
                  <a:srgbClr val="3333CC"/>
                </a:solidFill>
                <a:effectLst>
                  <a:outerShdw blurRad="38100" dist="38100" dir="2700000" algn="tl">
                    <a:srgbClr val="000000"/>
                  </a:outerShdw>
                </a:effectLst>
              </a:rPr>
              <a:t>  	Virusun hücreden salınımı</a:t>
            </a:r>
          </a:p>
        </p:txBody>
      </p:sp>
    </p:spTree>
    <p:extLst>
      <p:ext uri="{BB962C8B-B14F-4D97-AF65-F5344CB8AC3E}">
        <p14:creationId xmlns:p14="http://schemas.microsoft.com/office/powerpoint/2010/main" val="1536687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lid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2438400" y="60198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1204" name="Text Box 4"/>
          <p:cNvSpPr txBox="1">
            <a:spLocks noChangeArrowheads="1"/>
          </p:cNvSpPr>
          <p:nvPr/>
        </p:nvSpPr>
        <p:spPr bwMode="auto">
          <a:xfrm>
            <a:off x="2438400" y="6019801"/>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b="1">
                <a:solidFill>
                  <a:schemeClr val="bg1"/>
                </a:solidFill>
              </a:rPr>
              <a:t>+ H 16</a:t>
            </a:r>
          </a:p>
        </p:txBody>
      </p:sp>
      <p:sp>
        <p:nvSpPr>
          <p:cNvPr id="51205" name="Oval 5"/>
          <p:cNvSpPr>
            <a:spLocks noChangeArrowheads="1"/>
          </p:cNvSpPr>
          <p:nvPr/>
        </p:nvSpPr>
        <p:spPr bwMode="auto">
          <a:xfrm>
            <a:off x="1828800" y="3048000"/>
            <a:ext cx="6858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1206" name="Oval 6"/>
          <p:cNvSpPr>
            <a:spLocks noChangeArrowheads="1"/>
          </p:cNvSpPr>
          <p:nvPr/>
        </p:nvSpPr>
        <p:spPr bwMode="auto">
          <a:xfrm>
            <a:off x="1828800" y="3644901"/>
            <a:ext cx="685800" cy="2762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1207" name="Text Box 7"/>
          <p:cNvSpPr txBox="1">
            <a:spLocks noChangeArrowheads="1"/>
          </p:cNvSpPr>
          <p:nvPr/>
        </p:nvSpPr>
        <p:spPr bwMode="auto">
          <a:xfrm>
            <a:off x="2730500" y="152401"/>
            <a:ext cx="6864350" cy="11906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a:solidFill>
                  <a:srgbClr val="0000FF"/>
                </a:solidFill>
              </a:rPr>
              <a:t>INFLUENZA A viruslarının </a:t>
            </a:r>
          </a:p>
          <a:p>
            <a:pPr eaLnBrk="1" hangingPunct="1"/>
            <a:r>
              <a:rPr lang="tr-TR" altLang="tr-TR" sz="3600" b="1">
                <a:solidFill>
                  <a:srgbClr val="0000FF"/>
                </a:solidFill>
              </a:rPr>
              <a:t>     hemaglütinin subtipleri</a:t>
            </a:r>
            <a:r>
              <a:rPr lang="tr-TR" altLang="tr-TR" sz="3600" b="1">
                <a:solidFill>
                  <a:srgbClr val="CC0066"/>
                </a:solidFill>
              </a:rPr>
              <a:t>        </a:t>
            </a:r>
          </a:p>
        </p:txBody>
      </p:sp>
      <p:sp>
        <p:nvSpPr>
          <p:cNvPr id="51208" name="Rectangle 8"/>
          <p:cNvSpPr>
            <a:spLocks noChangeArrowheads="1"/>
          </p:cNvSpPr>
          <p:nvPr/>
        </p:nvSpPr>
        <p:spPr bwMode="auto">
          <a:xfrm>
            <a:off x="3935413" y="1323975"/>
            <a:ext cx="914400" cy="1600200"/>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82380759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TotalTime>
  <Words>1470</Words>
  <Application>Microsoft Office PowerPoint</Application>
  <PresentationFormat>Geniş ekran</PresentationFormat>
  <Paragraphs>293</Paragraphs>
  <Slides>37</Slides>
  <Notes>7</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1</vt:i4>
      </vt:variant>
      <vt:variant>
        <vt:lpstr>Slayt Başlıkları</vt:lpstr>
      </vt:variant>
      <vt:variant>
        <vt:i4>37</vt:i4>
      </vt:variant>
    </vt:vector>
  </HeadingPairs>
  <TitlesOfParts>
    <vt:vector size="48" baseType="lpstr">
      <vt:lpstr>Arial</vt:lpstr>
      <vt:lpstr>Calibri</vt:lpstr>
      <vt:lpstr>Century Gothic</vt:lpstr>
      <vt:lpstr>Comic Sans MS</vt:lpstr>
      <vt:lpstr>Tahoma</vt:lpstr>
      <vt:lpstr>Times New Roman</vt:lpstr>
      <vt:lpstr>Trebuchet MS</vt:lpstr>
      <vt:lpstr>Wingdings</vt:lpstr>
      <vt:lpstr>Wingdings 3</vt:lpstr>
      <vt:lpstr>Duman</vt:lpstr>
      <vt:lpstr>Resim</vt:lpstr>
      <vt:lpstr>PowerPoint Sunusu</vt:lpstr>
      <vt:lpstr>PowerPoint Sunusu</vt:lpstr>
      <vt:lpstr>Influenza virusu</vt:lpstr>
      <vt:lpstr>PowerPoint Sunusu</vt:lpstr>
      <vt:lpstr>PowerPoint Sunusu</vt:lpstr>
      <vt:lpstr>PowerPoint Sunusu</vt:lpstr>
      <vt:lpstr>PowerPoint Sunusu</vt:lpstr>
      <vt:lpstr>PowerPoint Sunusu</vt:lpstr>
      <vt:lpstr>PowerPoint Sunusu</vt:lpstr>
      <vt:lpstr> İnsan Influenza virüsleri</vt:lpstr>
      <vt:lpstr>         INFLUENZA A, B, C</vt:lpstr>
      <vt:lpstr>PowerPoint Sunusu</vt:lpstr>
      <vt:lpstr>Geçmişte Görülen Antijenik Shiftler</vt:lpstr>
      <vt:lpstr>Influenza Virüslerinin Türler Arası Bulaş Modelleri</vt:lpstr>
      <vt:lpstr>PowerPoint Sunusu</vt:lpstr>
      <vt:lpstr>          BULAŞMA</vt:lpstr>
      <vt:lpstr>PowerPoint Sunusu</vt:lpstr>
      <vt:lpstr>PowerPoint Sunusu</vt:lpstr>
      <vt:lpstr>PowerPoint Sunusu</vt:lpstr>
      <vt:lpstr>Laboratuvar Tanısı</vt:lpstr>
      <vt:lpstr>PowerPoint Sunusu</vt:lpstr>
      <vt:lpstr>     Embriyonlu yumurtada virusun      üretilmesi</vt:lpstr>
      <vt:lpstr>   Hücre kültürü </vt:lpstr>
      <vt:lpstr>   Hücre kültürü</vt:lpstr>
      <vt:lpstr>Hemaglütinasyon inhibisyon deneyi</vt:lpstr>
      <vt:lpstr>    Moleküler yöntemler</vt:lpstr>
      <vt:lpstr>Serolojik tanı testleri</vt:lpstr>
      <vt:lpstr>                        DOMUZ GRİBİ                 HıNı virusu</vt:lpstr>
      <vt:lpstr>EPİDEMİYOLOJİ</vt:lpstr>
      <vt:lpstr>Korunma</vt:lpstr>
      <vt:lpstr>PowerPoint Sunusu</vt:lpstr>
      <vt:lpstr>PowerPoint Sunusu</vt:lpstr>
      <vt:lpstr>PowerPoint Sunusu</vt:lpstr>
      <vt:lpstr>PowerPoint Sunusu</vt:lpstr>
      <vt:lpstr>PowerPoint Sunusu</vt:lpstr>
      <vt:lpstr>        Aşı sağlanacak Olan Risk grupları</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serdar su</dc:creator>
  <cp:lastModifiedBy>serdar su</cp:lastModifiedBy>
  <cp:revision>2</cp:revision>
  <dcterms:created xsi:type="dcterms:W3CDTF">2015-10-21T09:55:05Z</dcterms:created>
  <dcterms:modified xsi:type="dcterms:W3CDTF">2015-10-21T10:00:31Z</dcterms:modified>
</cp:coreProperties>
</file>